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256" r:id="rId2"/>
    <p:sldId id="331" r:id="rId3"/>
    <p:sldId id="370" r:id="rId4"/>
    <p:sldId id="326" r:id="rId5"/>
    <p:sldId id="327" r:id="rId6"/>
    <p:sldId id="373" r:id="rId7"/>
    <p:sldId id="374" r:id="rId8"/>
    <p:sldId id="375" r:id="rId9"/>
    <p:sldId id="329" r:id="rId10"/>
    <p:sldId id="330" r:id="rId11"/>
    <p:sldId id="332" r:id="rId12"/>
    <p:sldId id="257" r:id="rId13"/>
    <p:sldId id="300" r:id="rId14"/>
    <p:sldId id="347" r:id="rId15"/>
    <p:sldId id="301" r:id="rId16"/>
    <p:sldId id="302" r:id="rId17"/>
    <p:sldId id="303" r:id="rId18"/>
    <p:sldId id="304" r:id="rId19"/>
    <p:sldId id="308" r:id="rId20"/>
    <p:sldId id="309" r:id="rId21"/>
    <p:sldId id="310" r:id="rId22"/>
    <p:sldId id="311" r:id="rId23"/>
    <p:sldId id="312" r:id="rId24"/>
    <p:sldId id="313" r:id="rId25"/>
    <p:sldId id="314" r:id="rId26"/>
    <p:sldId id="315" r:id="rId27"/>
    <p:sldId id="348" r:id="rId28"/>
    <p:sldId id="349" r:id="rId29"/>
    <p:sldId id="319" r:id="rId30"/>
    <p:sldId id="320" r:id="rId31"/>
    <p:sldId id="321" r:id="rId32"/>
    <p:sldId id="322" r:id="rId33"/>
    <p:sldId id="323" r:id="rId34"/>
    <p:sldId id="324" r:id="rId35"/>
    <p:sldId id="325" r:id="rId36"/>
    <p:sldId id="376" r:id="rId37"/>
    <p:sldId id="346" r:id="rId38"/>
    <p:sldId id="335" r:id="rId39"/>
    <p:sldId id="336" r:id="rId40"/>
    <p:sldId id="337" r:id="rId41"/>
    <p:sldId id="338" r:id="rId42"/>
    <p:sldId id="339" r:id="rId43"/>
    <p:sldId id="340" r:id="rId44"/>
    <p:sldId id="341" r:id="rId45"/>
    <p:sldId id="342" r:id="rId46"/>
    <p:sldId id="343" r:id="rId47"/>
    <p:sldId id="344" r:id="rId48"/>
    <p:sldId id="345" r:id="rId49"/>
    <p:sldId id="333" r:id="rId50"/>
    <p:sldId id="299" r:id="rId51"/>
    <p:sldId id="262" r:id="rId52"/>
    <p:sldId id="276" r:id="rId53"/>
    <p:sldId id="277" r:id="rId54"/>
    <p:sldId id="281" r:id="rId55"/>
    <p:sldId id="282" r:id="rId56"/>
    <p:sldId id="350" r:id="rId57"/>
    <p:sldId id="351" r:id="rId58"/>
    <p:sldId id="352" r:id="rId59"/>
    <p:sldId id="353" r:id="rId60"/>
    <p:sldId id="354" r:id="rId61"/>
    <p:sldId id="355" r:id="rId62"/>
    <p:sldId id="356" r:id="rId63"/>
    <p:sldId id="357" r:id="rId64"/>
    <p:sldId id="358" r:id="rId65"/>
    <p:sldId id="359" r:id="rId66"/>
    <p:sldId id="360" r:id="rId67"/>
    <p:sldId id="363" r:id="rId68"/>
    <p:sldId id="364" r:id="rId69"/>
    <p:sldId id="365" r:id="rId70"/>
    <p:sldId id="366" r:id="rId71"/>
    <p:sldId id="367" r:id="rId72"/>
    <p:sldId id="368" r:id="rId73"/>
    <p:sldId id="265" r:id="rId74"/>
    <p:sldId id="377" r:id="rId75"/>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ros" initials="p"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21900"/>
    <a:srgbClr val="FFFFCC"/>
    <a:srgbClr val="FFFFF3"/>
    <a:srgbClr val="FFE4C9"/>
    <a:srgbClr val="FFCB97"/>
    <a:srgbClr val="FFFFE7"/>
    <a:srgbClr val="FFBD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473" autoAdjust="0"/>
  </p:normalViewPr>
  <p:slideViewPr>
    <p:cSldViewPr>
      <p:cViewPr varScale="1">
        <p:scale>
          <a:sx n="62" d="100"/>
          <a:sy n="62" d="100"/>
        </p:scale>
        <p:origin x="1328" y="3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70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7-09-21T14:59:34.390" idx="1">
    <p:pos x="5567" y="3672"/>
    <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4EE25A-D45A-4F44-82CF-32EFE57844FA}" type="datetimeFigureOut">
              <a:rPr lang="el-GR" smtClean="0"/>
              <a:pPr/>
              <a:t>25/5/2019</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4E0D1A-91C2-4D32-ADDB-D13840578436}" type="slidenum">
              <a:rPr lang="el-GR" smtClean="0"/>
              <a:pPr/>
              <a:t>‹#›</a:t>
            </a:fld>
            <a:endParaRPr lang="el-GR"/>
          </a:p>
        </p:txBody>
      </p:sp>
    </p:spTree>
    <p:extLst>
      <p:ext uri="{BB962C8B-B14F-4D97-AF65-F5344CB8AC3E}">
        <p14:creationId xmlns:p14="http://schemas.microsoft.com/office/powerpoint/2010/main" val="4152143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 Θέση εικόνας διαφάνειας"/>
          <p:cNvSpPr>
            <a:spLocks noGrp="1" noRot="1" noChangeAspect="1" noTextEdit="1"/>
          </p:cNvSpPr>
          <p:nvPr>
            <p:ph type="sldImg"/>
          </p:nvPr>
        </p:nvSpPr>
        <p:spPr bwMode="auto">
          <a:noFill/>
          <a:ln>
            <a:solidFill>
              <a:srgbClr val="000000"/>
            </a:solidFill>
            <a:miter lim="800000"/>
            <a:headEnd/>
            <a:tailEnd/>
          </a:ln>
        </p:spPr>
      </p:sp>
      <p:sp>
        <p:nvSpPr>
          <p:cNvPr id="101379"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1380" name="3 - Θέση αριθμού διαφάνειας"/>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D56E54-7B7A-413C-A3E0-3CF86FB9F47F}" type="slidenum">
              <a:rPr lang="el-GR" smtClean="0"/>
              <a:pPr/>
              <a:t>2</a:t>
            </a:fld>
            <a:endParaRPr lang="el-GR" smtClean="0"/>
          </a:p>
        </p:txBody>
      </p:sp>
    </p:spTree>
    <p:extLst>
      <p:ext uri="{BB962C8B-B14F-4D97-AF65-F5344CB8AC3E}">
        <p14:creationId xmlns:p14="http://schemas.microsoft.com/office/powerpoint/2010/main" val="3259020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p:spPr>
        <p:txBody>
          <a:bodyPr/>
          <a:lstStyle/>
          <a:p>
            <a:fld id="{38C61237-3955-4C08-9B58-C398B30CC496}" type="slidenum">
              <a:rPr lang="el-GR"/>
              <a:pPr/>
              <a:t>31</a:t>
            </a:fld>
            <a:endParaRPr lang="el-GR"/>
          </a:p>
        </p:txBody>
      </p:sp>
      <p:sp>
        <p:nvSpPr>
          <p:cNvPr id="30723" name="Rectangle 2"/>
          <p:cNvSpPr>
            <a:spLocks noGrp="1" noRot="1" noChangeAspect="1" noChangeArrowheads="1" noTextEdit="1"/>
          </p:cNvSpPr>
          <p:nvPr>
            <p:ph type="sldImg"/>
          </p:nvPr>
        </p:nvSpPr>
        <p:spPr>
          <a:xfrm>
            <a:off x="1143000" y="695325"/>
            <a:ext cx="4570413" cy="3427413"/>
          </a:xfrm>
          <a:ln/>
        </p:spPr>
      </p:sp>
      <p:sp>
        <p:nvSpPr>
          <p:cNvPr id="30724" name="Rectangle 3"/>
          <p:cNvSpPr>
            <a:spLocks noGrp="1" noChangeArrowheads="1"/>
          </p:cNvSpPr>
          <p:nvPr>
            <p:ph type="body" idx="1"/>
          </p:nvPr>
        </p:nvSpPr>
        <p:spPr>
          <a:xfrm>
            <a:off x="685512" y="4343230"/>
            <a:ext cx="5486976" cy="4115139"/>
          </a:xfrm>
          <a:noFill/>
          <a:ln/>
        </p:spPr>
        <p:txBody>
          <a:bodyPr wrap="none" anchor="ctr"/>
          <a:lstStyle/>
          <a:p>
            <a:endParaRPr lang="el-GR" smtClean="0"/>
          </a:p>
        </p:txBody>
      </p:sp>
    </p:spTree>
    <p:extLst>
      <p:ext uri="{BB962C8B-B14F-4D97-AF65-F5344CB8AC3E}">
        <p14:creationId xmlns:p14="http://schemas.microsoft.com/office/powerpoint/2010/main" val="2544967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7"/>
          <p:cNvSpPr>
            <a:spLocks noGrp="1" noChangeArrowheads="1"/>
          </p:cNvSpPr>
          <p:nvPr>
            <p:ph type="sldNum" sz="quarter"/>
          </p:nvPr>
        </p:nvSpPr>
        <p:spPr>
          <a:noFill/>
        </p:spPr>
        <p:txBody>
          <a:bodyPr/>
          <a:lstStyle/>
          <a:p>
            <a:fld id="{DFF5B00D-F715-4A00-9EFB-0459248935E7}" type="slidenum">
              <a:rPr lang="el-GR"/>
              <a:pPr/>
              <a:t>34</a:t>
            </a:fld>
            <a:endParaRPr lang="el-GR"/>
          </a:p>
        </p:txBody>
      </p:sp>
      <p:sp>
        <p:nvSpPr>
          <p:cNvPr id="31747" name="Rectangle 2"/>
          <p:cNvSpPr>
            <a:spLocks noGrp="1" noRot="1" noChangeAspect="1" noChangeArrowheads="1" noTextEdit="1"/>
          </p:cNvSpPr>
          <p:nvPr>
            <p:ph type="sldImg"/>
          </p:nvPr>
        </p:nvSpPr>
        <p:spPr>
          <a:xfrm>
            <a:off x="1143000" y="695325"/>
            <a:ext cx="4570413" cy="3427413"/>
          </a:xfrm>
          <a:ln/>
        </p:spPr>
      </p:sp>
      <p:sp>
        <p:nvSpPr>
          <p:cNvPr id="31748" name="Rectangle 3"/>
          <p:cNvSpPr>
            <a:spLocks noGrp="1" noChangeArrowheads="1"/>
          </p:cNvSpPr>
          <p:nvPr>
            <p:ph type="body" idx="1"/>
          </p:nvPr>
        </p:nvSpPr>
        <p:spPr>
          <a:xfrm>
            <a:off x="685512" y="4343230"/>
            <a:ext cx="5486976" cy="4115139"/>
          </a:xfrm>
          <a:noFill/>
          <a:ln/>
        </p:spPr>
        <p:txBody>
          <a:bodyPr wrap="none" anchor="ctr"/>
          <a:lstStyle/>
          <a:p>
            <a:endParaRPr lang="el-GR" smtClean="0"/>
          </a:p>
        </p:txBody>
      </p:sp>
    </p:spTree>
    <p:extLst>
      <p:ext uri="{BB962C8B-B14F-4D97-AF65-F5344CB8AC3E}">
        <p14:creationId xmlns:p14="http://schemas.microsoft.com/office/powerpoint/2010/main" val="3088964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p:spPr>
        <p:txBody>
          <a:bodyPr/>
          <a:lstStyle/>
          <a:p>
            <a:fld id="{38C61237-3955-4C08-9B58-C398B30CC496}" type="slidenum">
              <a:rPr lang="el-GR"/>
              <a:pPr/>
              <a:t>37</a:t>
            </a:fld>
            <a:endParaRPr lang="el-GR"/>
          </a:p>
        </p:txBody>
      </p:sp>
      <p:sp>
        <p:nvSpPr>
          <p:cNvPr id="30723" name="Rectangle 2"/>
          <p:cNvSpPr>
            <a:spLocks noGrp="1" noRot="1" noChangeAspect="1" noChangeArrowheads="1" noTextEdit="1"/>
          </p:cNvSpPr>
          <p:nvPr>
            <p:ph type="sldImg"/>
          </p:nvPr>
        </p:nvSpPr>
        <p:spPr>
          <a:xfrm>
            <a:off x="1143000" y="695325"/>
            <a:ext cx="4570413" cy="3427413"/>
          </a:xfrm>
          <a:ln/>
        </p:spPr>
      </p:sp>
      <p:sp>
        <p:nvSpPr>
          <p:cNvPr id="30724" name="Rectangle 3"/>
          <p:cNvSpPr>
            <a:spLocks noGrp="1" noChangeArrowheads="1"/>
          </p:cNvSpPr>
          <p:nvPr>
            <p:ph type="body" idx="1"/>
          </p:nvPr>
        </p:nvSpPr>
        <p:spPr>
          <a:xfrm>
            <a:off x="685512" y="4343230"/>
            <a:ext cx="5486976" cy="4115139"/>
          </a:xfrm>
          <a:noFill/>
          <a:ln/>
        </p:spPr>
        <p:txBody>
          <a:bodyPr wrap="none" anchor="ctr"/>
          <a:lstStyle/>
          <a:p>
            <a:endParaRPr lang="el-GR" smtClean="0"/>
          </a:p>
        </p:txBody>
      </p:sp>
    </p:spTree>
    <p:extLst>
      <p:ext uri="{BB962C8B-B14F-4D97-AF65-F5344CB8AC3E}">
        <p14:creationId xmlns:p14="http://schemas.microsoft.com/office/powerpoint/2010/main" val="2354916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7973887-990D-4924-9950-CBB8FCC5F366}" type="slidenum">
              <a:rPr lang="el-GR"/>
              <a:pPr/>
              <a:t>51</a:t>
            </a:fld>
            <a:endParaRPr lang="el-G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33045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C52EB2-8844-4E7B-9ED5-2565B50F8ACA}" type="slidenum">
              <a:rPr lang="el-GR"/>
              <a:pPr/>
              <a:t>52</a:t>
            </a:fld>
            <a:endParaRPr lang="el-GR"/>
          </a:p>
        </p:txBody>
      </p:sp>
      <p:sp>
        <p:nvSpPr>
          <p:cNvPr id="425986" name="Rectangle 2"/>
          <p:cNvSpPr>
            <a:spLocks noGrp="1" noRot="1" noChangeAspect="1" noChangeArrowheads="1" noTextEdit="1"/>
          </p:cNvSpPr>
          <p:nvPr>
            <p:ph type="sldImg"/>
          </p:nvPr>
        </p:nvSpPr>
        <p:spPr>
          <a:ln/>
        </p:spPr>
      </p:sp>
      <p:sp>
        <p:nvSpPr>
          <p:cNvPr id="425987" name="Rectangle 3"/>
          <p:cNvSpPr>
            <a:spLocks noGrp="1" noChangeArrowheads="1"/>
          </p:cNvSpPr>
          <p:nvPr>
            <p:ph type="body" idx="1"/>
          </p:nvPr>
        </p:nvSpPr>
        <p:spPr/>
        <p:txBody>
          <a:bodyPr/>
          <a:lstStyle/>
          <a:p>
            <a:endParaRPr lang="el-GR"/>
          </a:p>
        </p:txBody>
      </p:sp>
    </p:spTree>
    <p:extLst>
      <p:ext uri="{BB962C8B-B14F-4D97-AF65-F5344CB8AC3E}">
        <p14:creationId xmlns:p14="http://schemas.microsoft.com/office/powerpoint/2010/main" val="2181356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24FA50-B7D5-4972-8A05-AAE87484218B}" type="slidenum">
              <a:rPr lang="el-GR"/>
              <a:pPr/>
              <a:t>53</a:t>
            </a:fld>
            <a:endParaRPr lang="el-GR"/>
          </a:p>
        </p:txBody>
      </p:sp>
      <p:sp>
        <p:nvSpPr>
          <p:cNvPr id="427010" name="Rectangle 2"/>
          <p:cNvSpPr>
            <a:spLocks noGrp="1" noRot="1" noChangeAspect="1" noChangeArrowheads="1" noTextEdit="1"/>
          </p:cNvSpPr>
          <p:nvPr>
            <p:ph type="sldImg"/>
          </p:nvPr>
        </p:nvSpPr>
        <p:spPr>
          <a:ln/>
        </p:spPr>
      </p:sp>
      <p:sp>
        <p:nvSpPr>
          <p:cNvPr id="427011" name="Rectangle 3"/>
          <p:cNvSpPr>
            <a:spLocks noGrp="1" noChangeArrowheads="1"/>
          </p:cNvSpPr>
          <p:nvPr>
            <p:ph type="body" idx="1"/>
          </p:nvPr>
        </p:nvSpPr>
        <p:spPr/>
        <p:txBody>
          <a:bodyPr/>
          <a:lstStyle/>
          <a:p>
            <a:endParaRPr lang="el-GR"/>
          </a:p>
        </p:txBody>
      </p:sp>
    </p:spTree>
    <p:extLst>
      <p:ext uri="{BB962C8B-B14F-4D97-AF65-F5344CB8AC3E}">
        <p14:creationId xmlns:p14="http://schemas.microsoft.com/office/powerpoint/2010/main" val="37100478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0122FE-4421-4B17-AF49-DD6B809D8741}" type="slidenum">
              <a:rPr lang="el-GR"/>
              <a:pPr/>
              <a:t>54</a:t>
            </a:fld>
            <a:endParaRPr lang="el-GR"/>
          </a:p>
        </p:txBody>
      </p:sp>
      <p:sp>
        <p:nvSpPr>
          <p:cNvPr id="431106" name="Rectangle 2"/>
          <p:cNvSpPr>
            <a:spLocks noGrp="1" noRot="1" noChangeAspect="1" noChangeArrowheads="1" noTextEdit="1"/>
          </p:cNvSpPr>
          <p:nvPr>
            <p:ph type="sldImg"/>
          </p:nvPr>
        </p:nvSpPr>
        <p:spPr>
          <a:ln/>
        </p:spPr>
      </p:sp>
      <p:sp>
        <p:nvSpPr>
          <p:cNvPr id="431107" name="Rectangle 3"/>
          <p:cNvSpPr>
            <a:spLocks noGrp="1" noChangeArrowheads="1"/>
          </p:cNvSpPr>
          <p:nvPr>
            <p:ph type="body" idx="1"/>
          </p:nvPr>
        </p:nvSpPr>
        <p:spPr/>
        <p:txBody>
          <a:bodyPr/>
          <a:lstStyle/>
          <a:p>
            <a:endParaRPr lang="el-GR"/>
          </a:p>
        </p:txBody>
      </p:sp>
    </p:spTree>
    <p:extLst>
      <p:ext uri="{BB962C8B-B14F-4D97-AF65-F5344CB8AC3E}">
        <p14:creationId xmlns:p14="http://schemas.microsoft.com/office/powerpoint/2010/main" val="7256227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0182FC-2552-41E1-B031-4EF7B8A7B70C}" type="slidenum">
              <a:rPr lang="el-GR"/>
              <a:pPr/>
              <a:t>55</a:t>
            </a:fld>
            <a:endParaRPr lang="el-GR"/>
          </a:p>
        </p:txBody>
      </p:sp>
      <p:sp>
        <p:nvSpPr>
          <p:cNvPr id="432130" name="Rectangle 2"/>
          <p:cNvSpPr>
            <a:spLocks noGrp="1" noRot="1" noChangeAspect="1" noChangeArrowheads="1" noTextEdit="1"/>
          </p:cNvSpPr>
          <p:nvPr>
            <p:ph type="sldImg"/>
          </p:nvPr>
        </p:nvSpPr>
        <p:spPr>
          <a:ln/>
        </p:spPr>
      </p:sp>
      <p:sp>
        <p:nvSpPr>
          <p:cNvPr id="432131" name="Rectangle 3"/>
          <p:cNvSpPr>
            <a:spLocks noGrp="1" noChangeArrowheads="1"/>
          </p:cNvSpPr>
          <p:nvPr>
            <p:ph type="body" idx="1"/>
          </p:nvPr>
        </p:nvSpPr>
        <p:spPr/>
        <p:txBody>
          <a:bodyPr/>
          <a:lstStyle/>
          <a:p>
            <a:endParaRPr lang="el-GR"/>
          </a:p>
        </p:txBody>
      </p:sp>
    </p:spTree>
    <p:extLst>
      <p:ext uri="{BB962C8B-B14F-4D97-AF65-F5344CB8AC3E}">
        <p14:creationId xmlns:p14="http://schemas.microsoft.com/office/powerpoint/2010/main" val="3863641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0182FC-2552-41E1-B031-4EF7B8A7B70C}" type="slidenum">
              <a:rPr lang="el-GR"/>
              <a:pPr/>
              <a:t>74</a:t>
            </a:fld>
            <a:endParaRPr lang="el-GR"/>
          </a:p>
        </p:txBody>
      </p:sp>
      <p:sp>
        <p:nvSpPr>
          <p:cNvPr id="432130" name="Rectangle 2"/>
          <p:cNvSpPr>
            <a:spLocks noGrp="1" noRot="1" noChangeAspect="1" noChangeArrowheads="1" noTextEdit="1"/>
          </p:cNvSpPr>
          <p:nvPr>
            <p:ph type="sldImg"/>
          </p:nvPr>
        </p:nvSpPr>
        <p:spPr>
          <a:ln/>
        </p:spPr>
      </p:sp>
      <p:sp>
        <p:nvSpPr>
          <p:cNvPr id="432131" name="Rectangle 3"/>
          <p:cNvSpPr>
            <a:spLocks noGrp="1" noChangeArrowheads="1"/>
          </p:cNvSpPr>
          <p:nvPr>
            <p:ph type="body" idx="1"/>
          </p:nvPr>
        </p:nvSpPr>
        <p:spPr/>
        <p:txBody>
          <a:bodyPr/>
          <a:lstStyle/>
          <a:p>
            <a:endParaRPr lang="el-GR"/>
          </a:p>
        </p:txBody>
      </p:sp>
    </p:spTree>
    <p:extLst>
      <p:ext uri="{BB962C8B-B14F-4D97-AF65-F5344CB8AC3E}">
        <p14:creationId xmlns:p14="http://schemas.microsoft.com/office/powerpoint/2010/main" val="115487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Θέση εικόνας διαφάνειας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Θέση σημειώσεων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l-GR" smtClean="0"/>
              <a:t>ΠΟΥ ΚΡΥΒΕΤΕ Ο ΔΜΠ?? ΚΑΠΟΥ ΜΕΤΑΞΥ ΑΠΟΦΑΣΕΙΣ ΓΙΑ ΤΟ ΠΕΡΙΕΧΟΜΕΝΟ ΚΑΙ ΑΡΧΙΚΕΣ ΙΔΕΕΣ – ΕΝΝΟΙΟΛΟΓΙΚΗ ΑΛΛΑΓΗ</a:t>
            </a:r>
          </a:p>
        </p:txBody>
      </p:sp>
      <p:sp>
        <p:nvSpPr>
          <p:cNvPr id="17412" name="Θέση αριθμού διαφάνειας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2971977-84B5-4540-AE7F-13FC652986BF}" type="slidenum">
              <a:rPr lang="el-GR" sz="1200" smtClean="0"/>
              <a:pPr/>
              <a:t>6</a:t>
            </a:fld>
            <a:endParaRPr lang="el-GR" sz="1200" smtClean="0"/>
          </a:p>
        </p:txBody>
      </p:sp>
    </p:spTree>
    <p:extLst>
      <p:ext uri="{BB962C8B-B14F-4D97-AF65-F5344CB8AC3E}">
        <p14:creationId xmlns:p14="http://schemas.microsoft.com/office/powerpoint/2010/main" val="3111539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ΒΛΕΠΟΥΜΕ ΜΙΑ ΑΛΛΗΛΕΠΙΔΡΑΣΗ ΜΕΓΑΛΩΝ ΘΕΩΡΙΩΝ (ΕΠΟΙΚΔΟΜΗΤΙΜΣ, ΕΝΝΟΙΟΛΟΓΙΚΗ ΑΛΛΑΓΗ, …) ΜΕ ΣΧΕΔΙΑΣΤΙΚΑ ΠΛΑΙΣΙΑ (ΜΕΡ,</a:t>
            </a:r>
            <a:r>
              <a:rPr lang="el-GR" baseline="0" dirty="0" smtClean="0"/>
              <a:t> ΤΙΒ., …..)</a:t>
            </a:r>
            <a:endParaRPr lang="el-GR" dirty="0"/>
          </a:p>
        </p:txBody>
      </p:sp>
      <p:sp>
        <p:nvSpPr>
          <p:cNvPr id="4" name="Θέση αριθμού διαφάνειας 3"/>
          <p:cNvSpPr>
            <a:spLocks noGrp="1"/>
          </p:cNvSpPr>
          <p:nvPr>
            <p:ph type="sldNum" sz="quarter" idx="10"/>
          </p:nvPr>
        </p:nvSpPr>
        <p:spPr/>
        <p:txBody>
          <a:bodyPr/>
          <a:lstStyle/>
          <a:p>
            <a:fld id="{B44E0D1A-91C2-4D32-ADDB-D13840578436}" type="slidenum">
              <a:rPr lang="el-GR" smtClean="0"/>
              <a:pPr/>
              <a:t>19</a:t>
            </a:fld>
            <a:endParaRPr lang="el-GR"/>
          </a:p>
        </p:txBody>
      </p:sp>
    </p:spTree>
    <p:extLst>
      <p:ext uri="{BB962C8B-B14F-4D97-AF65-F5344CB8AC3E}">
        <p14:creationId xmlns:p14="http://schemas.microsoft.com/office/powerpoint/2010/main" val="744946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7"/>
          <p:cNvSpPr>
            <a:spLocks noGrp="1" noChangeArrowheads="1"/>
          </p:cNvSpPr>
          <p:nvPr>
            <p:ph type="sldNum" sz="quarter"/>
          </p:nvPr>
        </p:nvSpPr>
        <p:spPr>
          <a:noFill/>
        </p:spPr>
        <p:txBody>
          <a:bodyPr/>
          <a:lstStyle/>
          <a:p>
            <a:fld id="{BBC957F7-2533-47B2-8A25-A9DFEED34FD9}" type="slidenum">
              <a:rPr lang="el-GR"/>
              <a:pPr/>
              <a:t>23</a:t>
            </a:fld>
            <a:endParaRPr lang="el-GR"/>
          </a:p>
        </p:txBody>
      </p:sp>
      <p:sp>
        <p:nvSpPr>
          <p:cNvPr id="26627" name="Rectangle 1"/>
          <p:cNvSpPr txBox="1">
            <a:spLocks noGrp="1" noRot="1" noChangeAspect="1" noChangeArrowheads="1" noTextEdit="1"/>
          </p:cNvSpPr>
          <p:nvPr>
            <p:ph type="sldImg"/>
          </p:nvPr>
        </p:nvSpPr>
        <p:spPr>
          <a:xfrm>
            <a:off x="1143000" y="695325"/>
            <a:ext cx="4570413" cy="3427413"/>
          </a:xfrm>
          <a:solidFill>
            <a:srgbClr val="FFFFFF"/>
          </a:solidFill>
          <a:ln>
            <a:solidFill>
              <a:srgbClr val="000000"/>
            </a:solidFill>
            <a:miter lim="800000"/>
          </a:ln>
        </p:spPr>
      </p:sp>
      <p:sp>
        <p:nvSpPr>
          <p:cNvPr id="26628" name="Rectangle 2"/>
          <p:cNvSpPr txBox="1">
            <a:spLocks noGrp="1" noChangeArrowheads="1"/>
          </p:cNvSpPr>
          <p:nvPr>
            <p:ph type="body" idx="1"/>
          </p:nvPr>
        </p:nvSpPr>
        <p:spPr>
          <a:xfrm>
            <a:off x="685512" y="4343230"/>
            <a:ext cx="5486976" cy="4115139"/>
          </a:xfrm>
          <a:noFill/>
          <a:ln/>
        </p:spPr>
        <p:txBody>
          <a:bodyPr wrap="none" anchor="ctr"/>
          <a:lstStyle/>
          <a:p>
            <a:endParaRPr lang="el-GR" smtClean="0"/>
          </a:p>
        </p:txBody>
      </p:sp>
    </p:spTree>
    <p:extLst>
      <p:ext uri="{BB962C8B-B14F-4D97-AF65-F5344CB8AC3E}">
        <p14:creationId xmlns:p14="http://schemas.microsoft.com/office/powerpoint/2010/main" val="3542573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7"/>
          <p:cNvSpPr>
            <a:spLocks noGrp="1" noChangeArrowheads="1"/>
          </p:cNvSpPr>
          <p:nvPr>
            <p:ph type="sldNum" sz="quarter"/>
          </p:nvPr>
        </p:nvSpPr>
        <p:spPr>
          <a:noFill/>
        </p:spPr>
        <p:txBody>
          <a:bodyPr/>
          <a:lstStyle/>
          <a:p>
            <a:fld id="{6D5F748E-AD2D-41F1-9741-CBB63FA4450F}" type="slidenum">
              <a:rPr lang="el-GR"/>
              <a:pPr/>
              <a:t>24</a:t>
            </a:fld>
            <a:endParaRPr lang="el-GR"/>
          </a:p>
        </p:txBody>
      </p:sp>
      <p:sp>
        <p:nvSpPr>
          <p:cNvPr id="27651" name="Rectangle 7"/>
          <p:cNvSpPr txBox="1">
            <a:spLocks noGrp="1" noChangeArrowheads="1"/>
          </p:cNvSpPr>
          <p:nvPr/>
        </p:nvSpPr>
        <p:spPr bwMode="auto">
          <a:xfrm>
            <a:off x="3881208" y="8686461"/>
            <a:ext cx="2973912" cy="454824"/>
          </a:xfrm>
          <a:prstGeom prst="rect">
            <a:avLst/>
          </a:prstGeom>
          <a:noFill/>
          <a:ln w="9525">
            <a:noFill/>
            <a:round/>
            <a:headEnd/>
            <a:tailEnd/>
          </a:ln>
        </p:spPr>
        <p:txBody>
          <a:bodyPr lIns="0" tIns="0" rIns="0" bIns="0" anchor="b"/>
          <a:lstStyle/>
          <a:p>
            <a:pPr algn="r" defTabSz="434230">
              <a:lnSpc>
                <a:spcPct val="95000"/>
              </a:lnSpc>
              <a:tabLst>
                <a:tab pos="0" algn="l"/>
                <a:tab pos="392477" algn="l"/>
                <a:tab pos="784953" algn="l"/>
                <a:tab pos="1178822" algn="l"/>
                <a:tab pos="1572690" algn="l"/>
                <a:tab pos="1966559" algn="l"/>
                <a:tab pos="2360427" algn="l"/>
                <a:tab pos="2754296" algn="l"/>
                <a:tab pos="3148164" algn="l"/>
                <a:tab pos="3542033" algn="l"/>
                <a:tab pos="3935901" algn="l"/>
                <a:tab pos="4329770" algn="l"/>
                <a:tab pos="4723638" algn="l"/>
                <a:tab pos="5117507" algn="l"/>
                <a:tab pos="5511375" algn="l"/>
                <a:tab pos="5905243" algn="l"/>
                <a:tab pos="6299111" algn="l"/>
                <a:tab pos="6691588" algn="l"/>
                <a:tab pos="7085457" algn="l"/>
                <a:tab pos="7479325" algn="l"/>
                <a:tab pos="7873194" algn="l"/>
              </a:tabLst>
            </a:pPr>
            <a:fld id="{E1FD610E-2038-4B6C-87AD-FF92A2296F3A}" type="slidenum">
              <a:rPr lang="el-GR" sz="1200">
                <a:solidFill>
                  <a:srgbClr val="000000"/>
                </a:solidFill>
                <a:latin typeface="Times New Roman" pitchFamily="18" charset="0"/>
                <a:cs typeface="Segoe UI" pitchFamily="34" charset="0"/>
              </a:rPr>
              <a:pPr algn="r" defTabSz="434230">
                <a:lnSpc>
                  <a:spcPct val="95000"/>
                </a:lnSpc>
                <a:tabLst>
                  <a:tab pos="0" algn="l"/>
                  <a:tab pos="392477" algn="l"/>
                  <a:tab pos="784953" algn="l"/>
                  <a:tab pos="1178822" algn="l"/>
                  <a:tab pos="1572690" algn="l"/>
                  <a:tab pos="1966559" algn="l"/>
                  <a:tab pos="2360427" algn="l"/>
                  <a:tab pos="2754296" algn="l"/>
                  <a:tab pos="3148164" algn="l"/>
                  <a:tab pos="3542033" algn="l"/>
                  <a:tab pos="3935901" algn="l"/>
                  <a:tab pos="4329770" algn="l"/>
                  <a:tab pos="4723638" algn="l"/>
                  <a:tab pos="5117507" algn="l"/>
                  <a:tab pos="5511375" algn="l"/>
                  <a:tab pos="5905243" algn="l"/>
                  <a:tab pos="6299111" algn="l"/>
                  <a:tab pos="6691588" algn="l"/>
                  <a:tab pos="7085457" algn="l"/>
                  <a:tab pos="7479325" algn="l"/>
                  <a:tab pos="7873194" algn="l"/>
                </a:tabLst>
              </a:pPr>
              <a:t>24</a:t>
            </a:fld>
            <a:endParaRPr lang="el-GR" sz="1200" dirty="0">
              <a:solidFill>
                <a:srgbClr val="000000"/>
              </a:solidFill>
              <a:latin typeface="Times New Roman" pitchFamily="18" charset="0"/>
              <a:cs typeface="Segoe UI" pitchFamily="34" charset="0"/>
            </a:endParaRPr>
          </a:p>
        </p:txBody>
      </p:sp>
      <p:sp>
        <p:nvSpPr>
          <p:cNvPr id="27652" name="Rectangle 7"/>
          <p:cNvSpPr txBox="1">
            <a:spLocks noGrp="1" noChangeArrowheads="1"/>
          </p:cNvSpPr>
          <p:nvPr/>
        </p:nvSpPr>
        <p:spPr bwMode="auto">
          <a:xfrm>
            <a:off x="3881208" y="8686461"/>
            <a:ext cx="2973912" cy="454824"/>
          </a:xfrm>
          <a:prstGeom prst="rect">
            <a:avLst/>
          </a:prstGeom>
          <a:noFill/>
          <a:ln w="9525">
            <a:noFill/>
            <a:round/>
            <a:headEnd/>
            <a:tailEnd/>
          </a:ln>
        </p:spPr>
        <p:txBody>
          <a:bodyPr lIns="0" tIns="0" rIns="0" bIns="0" anchor="b"/>
          <a:lstStyle/>
          <a:p>
            <a:pPr algn="r" defTabSz="434230">
              <a:lnSpc>
                <a:spcPct val="95000"/>
              </a:lnSpc>
              <a:tabLst>
                <a:tab pos="0" algn="l"/>
                <a:tab pos="392477" algn="l"/>
                <a:tab pos="784953" algn="l"/>
                <a:tab pos="1178822" algn="l"/>
                <a:tab pos="1572690" algn="l"/>
                <a:tab pos="1966559" algn="l"/>
                <a:tab pos="2360427" algn="l"/>
                <a:tab pos="2754296" algn="l"/>
                <a:tab pos="3148164" algn="l"/>
                <a:tab pos="3542033" algn="l"/>
                <a:tab pos="3935901" algn="l"/>
                <a:tab pos="4329770" algn="l"/>
                <a:tab pos="4723638" algn="l"/>
                <a:tab pos="5117507" algn="l"/>
                <a:tab pos="5511375" algn="l"/>
                <a:tab pos="5905243" algn="l"/>
                <a:tab pos="6299111" algn="l"/>
                <a:tab pos="6691588" algn="l"/>
                <a:tab pos="7085457" algn="l"/>
                <a:tab pos="7479325" algn="l"/>
                <a:tab pos="7873194" algn="l"/>
              </a:tabLst>
            </a:pPr>
            <a:fld id="{B2A9398F-F258-4D45-86FD-0DF0606B9058}" type="slidenum">
              <a:rPr lang="el-GR" sz="1200">
                <a:solidFill>
                  <a:srgbClr val="000000"/>
                </a:solidFill>
                <a:latin typeface="Times New Roman" pitchFamily="18" charset="0"/>
                <a:cs typeface="Segoe UI" pitchFamily="34" charset="0"/>
              </a:rPr>
              <a:pPr algn="r" defTabSz="434230">
                <a:lnSpc>
                  <a:spcPct val="95000"/>
                </a:lnSpc>
                <a:tabLst>
                  <a:tab pos="0" algn="l"/>
                  <a:tab pos="392477" algn="l"/>
                  <a:tab pos="784953" algn="l"/>
                  <a:tab pos="1178822" algn="l"/>
                  <a:tab pos="1572690" algn="l"/>
                  <a:tab pos="1966559" algn="l"/>
                  <a:tab pos="2360427" algn="l"/>
                  <a:tab pos="2754296" algn="l"/>
                  <a:tab pos="3148164" algn="l"/>
                  <a:tab pos="3542033" algn="l"/>
                  <a:tab pos="3935901" algn="l"/>
                  <a:tab pos="4329770" algn="l"/>
                  <a:tab pos="4723638" algn="l"/>
                  <a:tab pos="5117507" algn="l"/>
                  <a:tab pos="5511375" algn="l"/>
                  <a:tab pos="5905243" algn="l"/>
                  <a:tab pos="6299111" algn="l"/>
                  <a:tab pos="6691588" algn="l"/>
                  <a:tab pos="7085457" algn="l"/>
                  <a:tab pos="7479325" algn="l"/>
                  <a:tab pos="7873194" algn="l"/>
                </a:tabLst>
              </a:pPr>
              <a:t>24</a:t>
            </a:fld>
            <a:endParaRPr lang="el-GR" sz="1200" dirty="0">
              <a:solidFill>
                <a:srgbClr val="000000"/>
              </a:solidFill>
              <a:latin typeface="Times New Roman" pitchFamily="18" charset="0"/>
              <a:cs typeface="Segoe UI" pitchFamily="34" charset="0"/>
            </a:endParaRPr>
          </a:p>
        </p:txBody>
      </p:sp>
      <p:sp>
        <p:nvSpPr>
          <p:cNvPr id="27653" name="Rectangle 1"/>
          <p:cNvSpPr>
            <a:spLocks noGrp="1" noRot="1" noChangeAspect="1" noChangeArrowheads="1" noTextEdit="1"/>
          </p:cNvSpPr>
          <p:nvPr>
            <p:ph type="sldImg"/>
          </p:nvPr>
        </p:nvSpPr>
        <p:spPr>
          <a:xfrm>
            <a:off x="1143000" y="695325"/>
            <a:ext cx="4570413" cy="3427413"/>
          </a:xfrm>
          <a:solidFill>
            <a:srgbClr val="FFFFFF"/>
          </a:solidFill>
          <a:ln>
            <a:solidFill>
              <a:srgbClr val="000000"/>
            </a:solidFill>
            <a:miter lim="800000"/>
          </a:ln>
        </p:spPr>
      </p:sp>
      <p:sp>
        <p:nvSpPr>
          <p:cNvPr id="27654" name="Rectangle 2"/>
          <p:cNvSpPr>
            <a:spLocks noGrp="1" noChangeArrowheads="1"/>
          </p:cNvSpPr>
          <p:nvPr>
            <p:ph type="body" idx="1"/>
          </p:nvPr>
        </p:nvSpPr>
        <p:spPr>
          <a:xfrm>
            <a:off x="685512" y="4343230"/>
            <a:ext cx="5486976" cy="4115139"/>
          </a:xfrm>
          <a:noFill/>
          <a:ln/>
        </p:spPr>
        <p:txBody>
          <a:bodyPr wrap="none" anchor="ctr"/>
          <a:lstStyle/>
          <a:p>
            <a:endParaRPr lang="el-GR" smtClean="0"/>
          </a:p>
        </p:txBody>
      </p:sp>
    </p:spTree>
    <p:extLst>
      <p:ext uri="{BB962C8B-B14F-4D97-AF65-F5344CB8AC3E}">
        <p14:creationId xmlns:p14="http://schemas.microsoft.com/office/powerpoint/2010/main" val="1438722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p:cNvSpPr>
            <a:spLocks noGrp="1" noChangeArrowheads="1"/>
          </p:cNvSpPr>
          <p:nvPr>
            <p:ph type="sldNum" sz="quarter"/>
          </p:nvPr>
        </p:nvSpPr>
        <p:spPr>
          <a:noFill/>
        </p:spPr>
        <p:txBody>
          <a:bodyPr/>
          <a:lstStyle/>
          <a:p>
            <a:fld id="{E735F8AF-3E23-4D63-BFE5-D09AE4B3814E}" type="slidenum">
              <a:rPr lang="el-GR"/>
              <a:pPr/>
              <a:t>25</a:t>
            </a:fld>
            <a:endParaRPr lang="el-GR"/>
          </a:p>
        </p:txBody>
      </p:sp>
      <p:sp>
        <p:nvSpPr>
          <p:cNvPr id="28675" name="Rectangle 7"/>
          <p:cNvSpPr txBox="1">
            <a:spLocks noGrp="1" noChangeArrowheads="1"/>
          </p:cNvSpPr>
          <p:nvPr/>
        </p:nvSpPr>
        <p:spPr bwMode="auto">
          <a:xfrm>
            <a:off x="3881208" y="8686461"/>
            <a:ext cx="2973912" cy="454824"/>
          </a:xfrm>
          <a:prstGeom prst="rect">
            <a:avLst/>
          </a:prstGeom>
          <a:noFill/>
          <a:ln w="9525">
            <a:noFill/>
            <a:round/>
            <a:headEnd/>
            <a:tailEnd/>
          </a:ln>
        </p:spPr>
        <p:txBody>
          <a:bodyPr lIns="0" tIns="0" rIns="0" bIns="0" anchor="b"/>
          <a:lstStyle/>
          <a:p>
            <a:pPr algn="r" defTabSz="434230">
              <a:lnSpc>
                <a:spcPct val="95000"/>
              </a:lnSpc>
              <a:tabLst>
                <a:tab pos="0" algn="l"/>
                <a:tab pos="392477" algn="l"/>
                <a:tab pos="784953" algn="l"/>
                <a:tab pos="1178822" algn="l"/>
                <a:tab pos="1572690" algn="l"/>
                <a:tab pos="1966559" algn="l"/>
                <a:tab pos="2360427" algn="l"/>
                <a:tab pos="2754296" algn="l"/>
                <a:tab pos="3148164" algn="l"/>
                <a:tab pos="3542033" algn="l"/>
                <a:tab pos="3935901" algn="l"/>
                <a:tab pos="4329770" algn="l"/>
                <a:tab pos="4723638" algn="l"/>
                <a:tab pos="5117507" algn="l"/>
                <a:tab pos="5511375" algn="l"/>
                <a:tab pos="5905243" algn="l"/>
                <a:tab pos="6299111" algn="l"/>
                <a:tab pos="6691588" algn="l"/>
                <a:tab pos="7085457" algn="l"/>
                <a:tab pos="7479325" algn="l"/>
                <a:tab pos="7873194" algn="l"/>
              </a:tabLst>
            </a:pPr>
            <a:fld id="{60EB6DC4-EC14-4E42-89FB-CF2712B415C1}" type="slidenum">
              <a:rPr lang="el-GR" sz="1200">
                <a:solidFill>
                  <a:srgbClr val="000000"/>
                </a:solidFill>
                <a:latin typeface="Times New Roman" pitchFamily="18" charset="0"/>
                <a:cs typeface="Segoe UI" pitchFamily="34" charset="0"/>
              </a:rPr>
              <a:pPr algn="r" defTabSz="434230">
                <a:lnSpc>
                  <a:spcPct val="95000"/>
                </a:lnSpc>
                <a:tabLst>
                  <a:tab pos="0" algn="l"/>
                  <a:tab pos="392477" algn="l"/>
                  <a:tab pos="784953" algn="l"/>
                  <a:tab pos="1178822" algn="l"/>
                  <a:tab pos="1572690" algn="l"/>
                  <a:tab pos="1966559" algn="l"/>
                  <a:tab pos="2360427" algn="l"/>
                  <a:tab pos="2754296" algn="l"/>
                  <a:tab pos="3148164" algn="l"/>
                  <a:tab pos="3542033" algn="l"/>
                  <a:tab pos="3935901" algn="l"/>
                  <a:tab pos="4329770" algn="l"/>
                  <a:tab pos="4723638" algn="l"/>
                  <a:tab pos="5117507" algn="l"/>
                  <a:tab pos="5511375" algn="l"/>
                  <a:tab pos="5905243" algn="l"/>
                  <a:tab pos="6299111" algn="l"/>
                  <a:tab pos="6691588" algn="l"/>
                  <a:tab pos="7085457" algn="l"/>
                  <a:tab pos="7479325" algn="l"/>
                  <a:tab pos="7873194" algn="l"/>
                </a:tabLst>
              </a:pPr>
              <a:t>25</a:t>
            </a:fld>
            <a:endParaRPr lang="el-GR" sz="1200" dirty="0">
              <a:solidFill>
                <a:srgbClr val="000000"/>
              </a:solidFill>
              <a:latin typeface="Times New Roman" pitchFamily="18" charset="0"/>
              <a:cs typeface="Segoe UI" pitchFamily="34" charset="0"/>
            </a:endParaRPr>
          </a:p>
        </p:txBody>
      </p:sp>
      <p:sp>
        <p:nvSpPr>
          <p:cNvPr id="28676" name="Rectangle 7"/>
          <p:cNvSpPr txBox="1">
            <a:spLocks noGrp="1" noChangeArrowheads="1"/>
          </p:cNvSpPr>
          <p:nvPr/>
        </p:nvSpPr>
        <p:spPr bwMode="auto">
          <a:xfrm>
            <a:off x="3881208" y="8686461"/>
            <a:ext cx="2973912" cy="454824"/>
          </a:xfrm>
          <a:prstGeom prst="rect">
            <a:avLst/>
          </a:prstGeom>
          <a:noFill/>
          <a:ln w="9525">
            <a:noFill/>
            <a:round/>
            <a:headEnd/>
            <a:tailEnd/>
          </a:ln>
        </p:spPr>
        <p:txBody>
          <a:bodyPr lIns="0" tIns="0" rIns="0" bIns="0" anchor="b"/>
          <a:lstStyle/>
          <a:p>
            <a:pPr algn="r" defTabSz="434230">
              <a:lnSpc>
                <a:spcPct val="95000"/>
              </a:lnSpc>
              <a:tabLst>
                <a:tab pos="0" algn="l"/>
                <a:tab pos="392477" algn="l"/>
                <a:tab pos="784953" algn="l"/>
                <a:tab pos="1178822" algn="l"/>
                <a:tab pos="1572690" algn="l"/>
                <a:tab pos="1966559" algn="l"/>
                <a:tab pos="2360427" algn="l"/>
                <a:tab pos="2754296" algn="l"/>
                <a:tab pos="3148164" algn="l"/>
                <a:tab pos="3542033" algn="l"/>
                <a:tab pos="3935901" algn="l"/>
                <a:tab pos="4329770" algn="l"/>
                <a:tab pos="4723638" algn="l"/>
                <a:tab pos="5117507" algn="l"/>
                <a:tab pos="5511375" algn="l"/>
                <a:tab pos="5905243" algn="l"/>
                <a:tab pos="6299111" algn="l"/>
                <a:tab pos="6691588" algn="l"/>
                <a:tab pos="7085457" algn="l"/>
                <a:tab pos="7479325" algn="l"/>
                <a:tab pos="7873194" algn="l"/>
              </a:tabLst>
            </a:pPr>
            <a:fld id="{9D96A9F8-F2F7-491F-8D07-E0868F54354C}" type="slidenum">
              <a:rPr lang="el-GR" sz="1200">
                <a:solidFill>
                  <a:srgbClr val="000000"/>
                </a:solidFill>
                <a:latin typeface="Times New Roman" pitchFamily="18" charset="0"/>
                <a:cs typeface="Segoe UI" pitchFamily="34" charset="0"/>
              </a:rPr>
              <a:pPr algn="r" defTabSz="434230">
                <a:lnSpc>
                  <a:spcPct val="95000"/>
                </a:lnSpc>
                <a:tabLst>
                  <a:tab pos="0" algn="l"/>
                  <a:tab pos="392477" algn="l"/>
                  <a:tab pos="784953" algn="l"/>
                  <a:tab pos="1178822" algn="l"/>
                  <a:tab pos="1572690" algn="l"/>
                  <a:tab pos="1966559" algn="l"/>
                  <a:tab pos="2360427" algn="l"/>
                  <a:tab pos="2754296" algn="l"/>
                  <a:tab pos="3148164" algn="l"/>
                  <a:tab pos="3542033" algn="l"/>
                  <a:tab pos="3935901" algn="l"/>
                  <a:tab pos="4329770" algn="l"/>
                  <a:tab pos="4723638" algn="l"/>
                  <a:tab pos="5117507" algn="l"/>
                  <a:tab pos="5511375" algn="l"/>
                  <a:tab pos="5905243" algn="l"/>
                  <a:tab pos="6299111" algn="l"/>
                  <a:tab pos="6691588" algn="l"/>
                  <a:tab pos="7085457" algn="l"/>
                  <a:tab pos="7479325" algn="l"/>
                  <a:tab pos="7873194" algn="l"/>
                </a:tabLst>
              </a:pPr>
              <a:t>25</a:t>
            </a:fld>
            <a:endParaRPr lang="el-GR" sz="1200" dirty="0">
              <a:solidFill>
                <a:srgbClr val="000000"/>
              </a:solidFill>
              <a:latin typeface="Times New Roman" pitchFamily="18" charset="0"/>
              <a:cs typeface="Segoe UI" pitchFamily="34" charset="0"/>
            </a:endParaRPr>
          </a:p>
        </p:txBody>
      </p:sp>
      <p:sp>
        <p:nvSpPr>
          <p:cNvPr id="28677" name="Rectangle 1"/>
          <p:cNvSpPr>
            <a:spLocks noGrp="1" noRot="1" noChangeAspect="1" noChangeArrowheads="1" noTextEdit="1"/>
          </p:cNvSpPr>
          <p:nvPr>
            <p:ph type="sldImg"/>
          </p:nvPr>
        </p:nvSpPr>
        <p:spPr>
          <a:xfrm>
            <a:off x="1143000" y="695325"/>
            <a:ext cx="4570413" cy="3427413"/>
          </a:xfrm>
          <a:solidFill>
            <a:srgbClr val="FFFFFF"/>
          </a:solidFill>
          <a:ln>
            <a:solidFill>
              <a:srgbClr val="000000"/>
            </a:solidFill>
            <a:miter lim="800000"/>
          </a:ln>
        </p:spPr>
      </p:sp>
      <p:sp>
        <p:nvSpPr>
          <p:cNvPr id="28678" name="Rectangle 2"/>
          <p:cNvSpPr>
            <a:spLocks noGrp="1" noChangeArrowheads="1"/>
          </p:cNvSpPr>
          <p:nvPr>
            <p:ph type="body" idx="1"/>
          </p:nvPr>
        </p:nvSpPr>
        <p:spPr>
          <a:xfrm>
            <a:off x="685512" y="4343230"/>
            <a:ext cx="5486976" cy="4115139"/>
          </a:xfrm>
          <a:noFill/>
          <a:ln/>
        </p:spPr>
        <p:txBody>
          <a:bodyPr wrap="none" anchor="ctr"/>
          <a:lstStyle/>
          <a:p>
            <a:endParaRPr lang="el-GR" smtClean="0"/>
          </a:p>
        </p:txBody>
      </p:sp>
    </p:spTree>
    <p:extLst>
      <p:ext uri="{BB962C8B-B14F-4D97-AF65-F5344CB8AC3E}">
        <p14:creationId xmlns:p14="http://schemas.microsoft.com/office/powerpoint/2010/main" val="2525432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7"/>
          <p:cNvSpPr>
            <a:spLocks noGrp="1" noChangeArrowheads="1"/>
          </p:cNvSpPr>
          <p:nvPr>
            <p:ph type="sldNum" sz="quarter"/>
          </p:nvPr>
        </p:nvSpPr>
        <p:spPr>
          <a:noFill/>
        </p:spPr>
        <p:txBody>
          <a:bodyPr/>
          <a:lstStyle/>
          <a:p>
            <a:fld id="{BBC957F7-2533-47B2-8A25-A9DFEED34FD9}" type="slidenum">
              <a:rPr lang="el-GR"/>
              <a:pPr/>
              <a:t>27</a:t>
            </a:fld>
            <a:endParaRPr lang="el-GR"/>
          </a:p>
        </p:txBody>
      </p:sp>
      <p:sp>
        <p:nvSpPr>
          <p:cNvPr id="26627" name="Rectangle 1"/>
          <p:cNvSpPr txBox="1">
            <a:spLocks noGrp="1" noRot="1" noChangeAspect="1" noChangeArrowheads="1" noTextEdit="1"/>
          </p:cNvSpPr>
          <p:nvPr>
            <p:ph type="sldImg"/>
          </p:nvPr>
        </p:nvSpPr>
        <p:spPr>
          <a:xfrm>
            <a:off x="1143000" y="695325"/>
            <a:ext cx="4570413" cy="3427413"/>
          </a:xfrm>
          <a:solidFill>
            <a:srgbClr val="FFFFFF"/>
          </a:solidFill>
          <a:ln>
            <a:solidFill>
              <a:srgbClr val="000000"/>
            </a:solidFill>
            <a:miter lim="800000"/>
          </a:ln>
        </p:spPr>
      </p:sp>
      <p:sp>
        <p:nvSpPr>
          <p:cNvPr id="26628" name="Rectangle 2"/>
          <p:cNvSpPr txBox="1">
            <a:spLocks noGrp="1" noChangeArrowheads="1"/>
          </p:cNvSpPr>
          <p:nvPr>
            <p:ph type="body" idx="1"/>
          </p:nvPr>
        </p:nvSpPr>
        <p:spPr>
          <a:xfrm>
            <a:off x="685512" y="4343230"/>
            <a:ext cx="5486976" cy="4115139"/>
          </a:xfrm>
          <a:noFill/>
          <a:ln/>
        </p:spPr>
        <p:txBody>
          <a:bodyPr wrap="none" anchor="ctr"/>
          <a:lstStyle/>
          <a:p>
            <a:endParaRPr lang="el-GR" smtClean="0"/>
          </a:p>
        </p:txBody>
      </p:sp>
    </p:spTree>
    <p:extLst>
      <p:ext uri="{BB962C8B-B14F-4D97-AF65-F5344CB8AC3E}">
        <p14:creationId xmlns:p14="http://schemas.microsoft.com/office/powerpoint/2010/main" val="1038849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7"/>
          <p:cNvSpPr>
            <a:spLocks noGrp="1" noChangeArrowheads="1"/>
          </p:cNvSpPr>
          <p:nvPr>
            <p:ph type="sldNum" sz="quarter"/>
          </p:nvPr>
        </p:nvSpPr>
        <p:spPr>
          <a:noFill/>
        </p:spPr>
        <p:txBody>
          <a:bodyPr/>
          <a:lstStyle/>
          <a:p>
            <a:fld id="{BBC957F7-2533-47B2-8A25-A9DFEED34FD9}" type="slidenum">
              <a:rPr lang="el-GR"/>
              <a:pPr/>
              <a:t>28</a:t>
            </a:fld>
            <a:endParaRPr lang="el-GR"/>
          </a:p>
        </p:txBody>
      </p:sp>
      <p:sp>
        <p:nvSpPr>
          <p:cNvPr id="26627" name="Rectangle 1"/>
          <p:cNvSpPr txBox="1">
            <a:spLocks noGrp="1" noRot="1" noChangeAspect="1" noChangeArrowheads="1" noTextEdit="1"/>
          </p:cNvSpPr>
          <p:nvPr>
            <p:ph type="sldImg"/>
          </p:nvPr>
        </p:nvSpPr>
        <p:spPr>
          <a:xfrm>
            <a:off x="1143000" y="695325"/>
            <a:ext cx="4570413" cy="3427413"/>
          </a:xfrm>
          <a:solidFill>
            <a:srgbClr val="FFFFFF"/>
          </a:solidFill>
          <a:ln>
            <a:solidFill>
              <a:srgbClr val="000000"/>
            </a:solidFill>
            <a:miter lim="800000"/>
          </a:ln>
        </p:spPr>
      </p:sp>
      <p:sp>
        <p:nvSpPr>
          <p:cNvPr id="26628" name="Rectangle 2"/>
          <p:cNvSpPr txBox="1">
            <a:spLocks noGrp="1" noChangeArrowheads="1"/>
          </p:cNvSpPr>
          <p:nvPr>
            <p:ph type="body" idx="1"/>
          </p:nvPr>
        </p:nvSpPr>
        <p:spPr>
          <a:xfrm>
            <a:off x="685512" y="4343230"/>
            <a:ext cx="5486976" cy="4115139"/>
          </a:xfrm>
          <a:noFill/>
          <a:ln/>
        </p:spPr>
        <p:txBody>
          <a:bodyPr wrap="none" anchor="ctr"/>
          <a:lstStyle/>
          <a:p>
            <a:endParaRPr lang="el-GR" smtClean="0"/>
          </a:p>
        </p:txBody>
      </p:sp>
    </p:spTree>
    <p:extLst>
      <p:ext uri="{BB962C8B-B14F-4D97-AF65-F5344CB8AC3E}">
        <p14:creationId xmlns:p14="http://schemas.microsoft.com/office/powerpoint/2010/main" val="3959744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p:cNvSpPr>
            <a:spLocks noGrp="1" noChangeArrowheads="1"/>
          </p:cNvSpPr>
          <p:nvPr>
            <p:ph type="sldNum" sz="quarter"/>
          </p:nvPr>
        </p:nvSpPr>
        <p:spPr>
          <a:noFill/>
        </p:spPr>
        <p:txBody>
          <a:bodyPr/>
          <a:lstStyle/>
          <a:p>
            <a:fld id="{2D724929-4639-416E-9309-122D053D637B}" type="slidenum">
              <a:rPr lang="el-GR"/>
              <a:pPr/>
              <a:t>30</a:t>
            </a:fld>
            <a:endParaRPr lang="el-GR"/>
          </a:p>
        </p:txBody>
      </p:sp>
      <p:sp>
        <p:nvSpPr>
          <p:cNvPr id="29699" name="Rectangle 2"/>
          <p:cNvSpPr>
            <a:spLocks noGrp="1" noRot="1" noChangeAspect="1" noChangeArrowheads="1" noTextEdit="1"/>
          </p:cNvSpPr>
          <p:nvPr>
            <p:ph type="sldImg"/>
          </p:nvPr>
        </p:nvSpPr>
        <p:spPr>
          <a:xfrm>
            <a:off x="1143000" y="695325"/>
            <a:ext cx="4570413" cy="3427413"/>
          </a:xfrm>
          <a:ln/>
        </p:spPr>
      </p:sp>
      <p:sp>
        <p:nvSpPr>
          <p:cNvPr id="29700" name="Rectangle 3"/>
          <p:cNvSpPr>
            <a:spLocks noGrp="1" noChangeArrowheads="1"/>
          </p:cNvSpPr>
          <p:nvPr>
            <p:ph type="body" idx="1"/>
          </p:nvPr>
        </p:nvSpPr>
        <p:spPr>
          <a:xfrm>
            <a:off x="685512" y="4343230"/>
            <a:ext cx="5486976" cy="4115139"/>
          </a:xfrm>
          <a:noFill/>
          <a:ln/>
        </p:spPr>
        <p:txBody>
          <a:bodyPr wrap="none" anchor="ctr"/>
          <a:lstStyle/>
          <a:p>
            <a:endParaRPr lang="el-GR" smtClean="0"/>
          </a:p>
        </p:txBody>
      </p:sp>
    </p:spTree>
    <p:extLst>
      <p:ext uri="{BB962C8B-B14F-4D97-AF65-F5344CB8AC3E}">
        <p14:creationId xmlns:p14="http://schemas.microsoft.com/office/powerpoint/2010/main" val="1620060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E3E171A-5C64-4581-A586-6F1B05A225C3}" type="datetimeFigureOut">
              <a:rPr lang="el-GR" smtClean="0"/>
              <a:pPr/>
              <a:t>25/5/2019</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3AAAA3D2-E11A-4716-B015-F70815BF8850}"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BD5D"/>
        </a:solidFill>
        <a:effectLst/>
      </p:bgPr>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3E171A-5C64-4581-A586-6F1B05A225C3}" type="datetimeFigureOut">
              <a:rPr lang="el-GR" smtClean="0"/>
              <a:pPr/>
              <a:t>25/5/2019</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AAA3D2-E11A-4716-B015-F70815BF8850}"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ariotog@gmail.com" TargetMode="External"/><Relationship Id="rId2" Type="http://schemas.openxmlformats.org/officeDocument/2006/relationships/hyperlink" Target="mailto:pkariotog@uowm.g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4.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4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ekdidyma.web.uowm.gr/" TargetMode="External"/><Relationship Id="rId2" Type="http://schemas.openxmlformats.org/officeDocument/2006/relationships/hyperlink" Target="http://lsg.ucy.ac.cy/materialsscience/"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285720" y="214290"/>
            <a:ext cx="8643998" cy="3386161"/>
          </a:xfrm>
          <a:solidFill>
            <a:srgbClr val="321900"/>
          </a:solidFill>
        </p:spPr>
        <p:style>
          <a:lnRef idx="1">
            <a:schemeClr val="dk1"/>
          </a:lnRef>
          <a:fillRef idx="2">
            <a:schemeClr val="dk1"/>
          </a:fillRef>
          <a:effectRef idx="1">
            <a:schemeClr val="dk1"/>
          </a:effectRef>
          <a:fontRef idx="minor">
            <a:schemeClr val="dk1"/>
          </a:fontRef>
        </p:style>
        <p:txBody>
          <a:bodyPr>
            <a:normAutofit fontScale="90000"/>
          </a:bodyPr>
          <a:lstStyle/>
          <a:p>
            <a:r>
              <a:rPr lang="el-GR" dirty="0" smtClean="0">
                <a:solidFill>
                  <a:schemeClr val="bg1"/>
                </a:solidFill>
              </a:rPr>
              <a:t>ΠΜΣ-ΔΠΘ</a:t>
            </a:r>
            <a:br>
              <a:rPr lang="el-GR" dirty="0" smtClean="0">
                <a:solidFill>
                  <a:schemeClr val="bg1"/>
                </a:solidFill>
              </a:rPr>
            </a:br>
            <a:r>
              <a:rPr lang="el-GR" dirty="0" smtClean="0">
                <a:solidFill>
                  <a:schemeClr val="bg1"/>
                </a:solidFill>
              </a:rPr>
              <a:t>ΕΙΣΑΓΩΓΗ ΣΤΙΣ ΔΙΔΑΚΤΙΚΕΣ ΜΑΘΗΣΙΑΚΕΣ ΑΚΟΛΟΥΘΙΕΣ (ΔΜΑ) </a:t>
            </a:r>
            <a:r>
              <a:rPr lang="en-US" dirty="0" smtClean="0">
                <a:solidFill>
                  <a:schemeClr val="bg1"/>
                </a:solidFill>
              </a:rPr>
              <a:t>TEACHING-LEARNING SEQUENCE (TLS) </a:t>
            </a:r>
            <a:r>
              <a:rPr lang="el-GR" dirty="0" smtClean="0">
                <a:solidFill>
                  <a:schemeClr val="bg1"/>
                </a:solidFill>
              </a:rPr>
              <a:t>ΚΑΙ ΤΑ ΧΑΡΑΚΤΗΡΙΣΤΙΚΑ ΤΟΥΣ</a:t>
            </a:r>
            <a:endParaRPr lang="el-GR" dirty="0">
              <a:solidFill>
                <a:schemeClr val="bg1"/>
              </a:solidFill>
            </a:endParaRPr>
          </a:p>
        </p:txBody>
      </p:sp>
      <p:sp>
        <p:nvSpPr>
          <p:cNvPr id="3" name="2 - Υπότιτλος"/>
          <p:cNvSpPr>
            <a:spLocks noGrp="1"/>
          </p:cNvSpPr>
          <p:nvPr>
            <p:ph type="subTitle" idx="1"/>
          </p:nvPr>
        </p:nvSpPr>
        <p:spPr>
          <a:xfrm>
            <a:off x="285720" y="3929066"/>
            <a:ext cx="8643998" cy="2714644"/>
          </a:xfrm>
          <a:solidFill>
            <a:srgbClr val="FFFFCC"/>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l-GR" dirty="0" smtClean="0">
                <a:solidFill>
                  <a:schemeClr val="tx1"/>
                </a:solidFill>
              </a:rPr>
              <a:t>Π. </a:t>
            </a:r>
            <a:r>
              <a:rPr lang="el-GR" dirty="0" err="1" smtClean="0">
                <a:solidFill>
                  <a:schemeClr val="tx1"/>
                </a:solidFill>
              </a:rPr>
              <a:t>Καριώτογλου</a:t>
            </a:r>
            <a:endParaRPr lang="en-US" dirty="0" smtClean="0">
              <a:solidFill>
                <a:schemeClr val="tx1"/>
              </a:solidFill>
            </a:endParaRPr>
          </a:p>
          <a:p>
            <a:r>
              <a:rPr lang="en-US" dirty="0" smtClean="0">
                <a:solidFill>
                  <a:schemeClr val="tx1"/>
                </a:solidFill>
                <a:hlinkClick r:id="rId2"/>
              </a:rPr>
              <a:t>pkariotog@uowm.gr</a:t>
            </a:r>
            <a:r>
              <a:rPr lang="en-US" dirty="0" smtClean="0">
                <a:solidFill>
                  <a:schemeClr val="tx1"/>
                </a:solidFill>
              </a:rPr>
              <a:t>, </a:t>
            </a:r>
            <a:r>
              <a:rPr lang="en-US" dirty="0" smtClean="0">
                <a:solidFill>
                  <a:schemeClr val="tx1"/>
                </a:solidFill>
                <a:hlinkClick r:id="rId3"/>
              </a:rPr>
              <a:t>kariotog@gmail.com</a:t>
            </a:r>
            <a:r>
              <a:rPr lang="en-US" dirty="0" smtClean="0">
                <a:solidFill>
                  <a:schemeClr val="tx1"/>
                </a:solidFill>
              </a:rPr>
              <a:t> </a:t>
            </a:r>
            <a:endParaRPr lang="el-GR" dirty="0" smtClean="0">
              <a:solidFill>
                <a:schemeClr val="tx1"/>
              </a:solidFill>
            </a:endParaRPr>
          </a:p>
          <a:p>
            <a:r>
              <a:rPr lang="el-GR" dirty="0" smtClean="0">
                <a:solidFill>
                  <a:schemeClr val="tx1"/>
                </a:solidFill>
              </a:rPr>
              <a:t>ΠΑΙΔΑΓΩΓΙΚΗ ΣΧΟΛΗ </a:t>
            </a:r>
          </a:p>
          <a:p>
            <a:r>
              <a:rPr lang="el-GR" dirty="0" smtClean="0">
                <a:solidFill>
                  <a:schemeClr val="tx1"/>
                </a:solidFill>
              </a:rPr>
              <a:t>ΠΑΝΕΠΙΣΤΗΜΙΟΥ ΔΥΤΙΚΗΣ ΜΑΚΕΔΟΝΙΑΣ</a:t>
            </a:r>
          </a:p>
          <a:p>
            <a:endParaRPr lang="el-GR"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 Θέση περιεχομένου"/>
          <p:cNvSpPr>
            <a:spLocks noGrp="1"/>
          </p:cNvSpPr>
          <p:nvPr>
            <p:ph idx="1"/>
          </p:nvPr>
        </p:nvSpPr>
        <p:spPr>
          <a:xfrm>
            <a:off x="500034" y="2786058"/>
            <a:ext cx="8072465" cy="2928938"/>
          </a:xfrm>
          <a:solidFill>
            <a:srgbClr val="FFFFCC"/>
          </a:solidFill>
        </p:spPr>
        <p:txBody>
          <a:bodyPr/>
          <a:lstStyle/>
          <a:p>
            <a:pPr algn="ctr" eaLnBrk="1" hangingPunct="1">
              <a:lnSpc>
                <a:spcPct val="80000"/>
              </a:lnSpc>
              <a:buFont typeface="Wingdings 2" pitchFamily="18" charset="2"/>
              <a:buNone/>
            </a:pPr>
            <a:endParaRPr lang="el-GR" sz="3000" dirty="0" smtClean="0">
              <a:solidFill>
                <a:schemeClr val="tx1"/>
              </a:solidFill>
            </a:endParaRPr>
          </a:p>
          <a:p>
            <a:pPr algn="ctr" eaLnBrk="1" hangingPunct="1">
              <a:lnSpc>
                <a:spcPct val="80000"/>
              </a:lnSpc>
              <a:buFont typeface="Wingdings 2" pitchFamily="18" charset="2"/>
              <a:buNone/>
            </a:pPr>
            <a:r>
              <a:rPr lang="el-GR" sz="3000" dirty="0" smtClean="0">
                <a:solidFill>
                  <a:schemeClr val="tx1"/>
                </a:solidFill>
              </a:rPr>
              <a:t>ΩΣ ΔΙΔΑΚΤΙΚΗ ΠΡΟΤΑΣΗ</a:t>
            </a:r>
          </a:p>
          <a:p>
            <a:pPr algn="ctr" eaLnBrk="1" hangingPunct="1">
              <a:lnSpc>
                <a:spcPct val="80000"/>
              </a:lnSpc>
              <a:buFont typeface="Wingdings 2" pitchFamily="18" charset="2"/>
              <a:buNone/>
            </a:pPr>
            <a:endParaRPr lang="el-GR" sz="3000" dirty="0" smtClean="0">
              <a:solidFill>
                <a:schemeClr val="tx1"/>
              </a:solidFill>
            </a:endParaRPr>
          </a:p>
          <a:p>
            <a:pPr algn="ctr" eaLnBrk="1" hangingPunct="1">
              <a:lnSpc>
                <a:spcPct val="80000"/>
              </a:lnSpc>
              <a:buFont typeface="Wingdings 2" pitchFamily="18" charset="2"/>
              <a:buNone/>
            </a:pPr>
            <a:r>
              <a:rPr lang="el-GR" sz="3000" dirty="0" smtClean="0">
                <a:solidFill>
                  <a:schemeClr val="tx1"/>
                </a:solidFill>
              </a:rPr>
              <a:t>ΩΣ ΕΚΠΑΙΔΕΥΤΙΚΗ ΠΟΛΙΤΙΚΗ</a:t>
            </a:r>
          </a:p>
          <a:p>
            <a:pPr algn="ctr" eaLnBrk="1" hangingPunct="1">
              <a:lnSpc>
                <a:spcPct val="80000"/>
              </a:lnSpc>
              <a:buFont typeface="Wingdings 2" pitchFamily="18" charset="2"/>
              <a:buNone/>
            </a:pPr>
            <a:endParaRPr lang="el-GR" sz="3000" dirty="0" smtClean="0">
              <a:solidFill>
                <a:schemeClr val="tx1"/>
              </a:solidFill>
            </a:endParaRPr>
          </a:p>
          <a:p>
            <a:pPr algn="ctr" eaLnBrk="1" hangingPunct="1">
              <a:lnSpc>
                <a:spcPct val="80000"/>
              </a:lnSpc>
              <a:buFont typeface="Wingdings 2" pitchFamily="18" charset="2"/>
              <a:buNone/>
            </a:pPr>
            <a:r>
              <a:rPr lang="el-GR" sz="3000" dirty="0" smtClean="0">
                <a:solidFill>
                  <a:schemeClr val="tx1"/>
                </a:solidFill>
              </a:rPr>
              <a:t>ΩΣ ΕΠΙΣΤΗΜΟΛΟΓΙΚΗ ΘΕΩΡΗΣΗ ΤΩΝ ΦΕ</a:t>
            </a:r>
          </a:p>
        </p:txBody>
      </p:sp>
      <p:sp>
        <p:nvSpPr>
          <p:cNvPr id="3" name="2 - Ορθογώνιο"/>
          <p:cNvSpPr/>
          <p:nvPr/>
        </p:nvSpPr>
        <p:spPr>
          <a:xfrm>
            <a:off x="500034" y="1000108"/>
            <a:ext cx="8072494" cy="1395767"/>
          </a:xfrm>
          <a:prstGeom prst="rect">
            <a:avLst/>
          </a:prstGeom>
          <a:solidFill>
            <a:srgbClr val="321900"/>
          </a:solidFill>
        </p:spPr>
        <p:txBody>
          <a:bodyPr vert="horz" lIns="91440" tIns="45720" rIns="91440" bIns="45720" rtlCol="0" anchor="ctr">
            <a:noAutofit/>
          </a:bodyPr>
          <a:lstStyle/>
          <a:p>
            <a:pPr marL="342900" lvl="0" indent="-342900" algn="ctr">
              <a:lnSpc>
                <a:spcPct val="80000"/>
              </a:lnSpc>
              <a:spcBef>
                <a:spcPct val="0"/>
              </a:spcBef>
              <a:defRPr/>
            </a:pPr>
            <a:endParaRPr lang="en-US" sz="3500" dirty="0" smtClean="0">
              <a:solidFill>
                <a:schemeClr val="bg1"/>
              </a:solidFill>
              <a:latin typeface="+mj-lt"/>
              <a:ea typeface="+mj-ea"/>
              <a:cs typeface="+mj-cs"/>
            </a:endParaRPr>
          </a:p>
          <a:p>
            <a:pPr marL="342900" lvl="0" indent="-342900" algn="ctr">
              <a:lnSpc>
                <a:spcPct val="80000"/>
              </a:lnSpc>
              <a:spcBef>
                <a:spcPct val="0"/>
              </a:spcBef>
              <a:defRPr/>
            </a:pPr>
            <a:r>
              <a:rPr lang="el-GR" sz="3500" dirty="0" smtClean="0">
                <a:solidFill>
                  <a:schemeClr val="bg1"/>
                </a:solidFill>
                <a:latin typeface="+mj-lt"/>
                <a:ea typeface="+mj-ea"/>
                <a:cs typeface="+mj-cs"/>
              </a:rPr>
              <a:t>ΤΑ ΙΣΤΟΡΙΚΑ ΔΙΑΜΟΡΦΩΜΕΝΑ ΡΕΥΜΑΤΑ ΤΗΣ ΔΙΔΑΚΤΙΚΗΣ ΤΩΝ ΦΕ</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00034" y="214290"/>
            <a:ext cx="8215370" cy="2143125"/>
          </a:xfrm>
          <a:solidFill>
            <a:srgbClr val="321900"/>
          </a:solidFill>
        </p:spPr>
        <p:txBody>
          <a:bodyPr vert="horz" lIns="91440" tIns="45720" rIns="91440" bIns="45720" rtlCol="0" anchor="ctr">
            <a:noAutofit/>
          </a:bodyPr>
          <a:lstStyle/>
          <a:p>
            <a:pPr marL="342900" indent="-342900">
              <a:lnSpc>
                <a:spcPct val="80000"/>
              </a:lnSpc>
              <a:defRPr/>
            </a:pPr>
            <a:r>
              <a:rPr lang="el-GR" sz="3500" smtClean="0">
                <a:solidFill>
                  <a:schemeClr val="bg1"/>
                </a:solidFill>
              </a:rPr>
              <a:t>  ΤΑ ΙΣΤΟΡΙΚΑ ΔΙΑΜΟΡΦΩΜΕΝΑ ΔΙΔΑΚΤΙΚΑ ΜΟΝΤΕΛΑ ΔΦΕ</a:t>
            </a:r>
          </a:p>
        </p:txBody>
      </p:sp>
      <p:sp>
        <p:nvSpPr>
          <p:cNvPr id="32771" name="Rectangle 3"/>
          <p:cNvSpPr>
            <a:spLocks noGrp="1" noChangeArrowheads="1"/>
          </p:cNvSpPr>
          <p:nvPr>
            <p:ph type="body" idx="1"/>
          </p:nvPr>
        </p:nvSpPr>
        <p:spPr>
          <a:xfrm>
            <a:off x="500034" y="2571744"/>
            <a:ext cx="8229600" cy="3857641"/>
          </a:xfrm>
          <a:solidFill>
            <a:srgbClr val="FFFFCC"/>
          </a:solidFill>
        </p:spPr>
        <p:txBody>
          <a:bodyPr vert="horz" lIns="91440" tIns="45720" rIns="91440" bIns="45720" rtlCol="0">
            <a:normAutofit/>
          </a:bodyPr>
          <a:lstStyle/>
          <a:p>
            <a:pPr>
              <a:lnSpc>
                <a:spcPct val="80000"/>
              </a:lnSpc>
            </a:pPr>
            <a:r>
              <a:rPr lang="el-GR" sz="3000" dirty="0" smtClean="0"/>
              <a:t>Μεταφοράς της γνώσης</a:t>
            </a:r>
            <a:r>
              <a:rPr lang="en-US" sz="3000" dirty="0" smtClean="0"/>
              <a:t> (Transmission of knowledge)</a:t>
            </a:r>
            <a:endParaRPr lang="el-GR" sz="3000" dirty="0" smtClean="0"/>
          </a:p>
          <a:p>
            <a:pPr>
              <a:lnSpc>
                <a:spcPct val="80000"/>
              </a:lnSpc>
            </a:pPr>
            <a:endParaRPr lang="el-GR" sz="3000" dirty="0" smtClean="0"/>
          </a:p>
          <a:p>
            <a:pPr>
              <a:lnSpc>
                <a:spcPct val="80000"/>
              </a:lnSpc>
            </a:pPr>
            <a:r>
              <a:rPr lang="el-GR" sz="3000" dirty="0" err="1" smtClean="0"/>
              <a:t>Ανακαλυπτικό</a:t>
            </a:r>
            <a:r>
              <a:rPr lang="el-GR" sz="3000" dirty="0" smtClean="0"/>
              <a:t> </a:t>
            </a:r>
            <a:r>
              <a:rPr lang="en-US" sz="3000" dirty="0" smtClean="0"/>
              <a:t>(Discovery)</a:t>
            </a:r>
            <a:endParaRPr lang="el-GR" sz="3000" dirty="0" smtClean="0"/>
          </a:p>
          <a:p>
            <a:pPr>
              <a:lnSpc>
                <a:spcPct val="80000"/>
              </a:lnSpc>
            </a:pPr>
            <a:endParaRPr lang="el-GR" sz="3000" dirty="0" smtClean="0"/>
          </a:p>
          <a:p>
            <a:pPr>
              <a:lnSpc>
                <a:spcPct val="80000"/>
              </a:lnSpc>
            </a:pPr>
            <a:r>
              <a:rPr lang="el-GR" sz="3000" dirty="0" smtClean="0"/>
              <a:t>Εποικοδομητικό</a:t>
            </a:r>
            <a:r>
              <a:rPr lang="en-US" sz="3000" dirty="0" smtClean="0"/>
              <a:t> (Constructivist)</a:t>
            </a:r>
            <a:endParaRPr lang="el-GR" sz="3000" dirty="0" smtClean="0"/>
          </a:p>
          <a:p>
            <a:pPr>
              <a:lnSpc>
                <a:spcPct val="80000"/>
              </a:lnSpc>
            </a:pPr>
            <a:endParaRPr lang="el-GR" sz="3000" dirty="0" smtClean="0"/>
          </a:p>
          <a:p>
            <a:pPr>
              <a:lnSpc>
                <a:spcPct val="80000"/>
              </a:lnSpc>
            </a:pPr>
            <a:r>
              <a:rPr lang="el-GR" sz="3000" dirty="0" smtClean="0"/>
              <a:t>Γραμματισμός / Διερεύνηση – </a:t>
            </a:r>
            <a:r>
              <a:rPr lang="en-US" sz="3000" dirty="0" smtClean="0"/>
              <a:t>(Inquiry) </a:t>
            </a:r>
            <a:endParaRPr lang="el-GR" sz="3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274638"/>
            <a:ext cx="8258204" cy="1143000"/>
          </a:xfrm>
          <a:solidFill>
            <a:srgbClr val="321900"/>
          </a:solidFill>
        </p:spPr>
        <p:txBody>
          <a:bodyPr vert="horz" lIns="91440" tIns="45720" rIns="91440" bIns="45720" rtlCol="0" anchor="ctr">
            <a:normAutofit/>
          </a:bodyPr>
          <a:lstStyle/>
          <a:p>
            <a:pPr>
              <a:lnSpc>
                <a:spcPct val="80000"/>
              </a:lnSpc>
              <a:defRPr/>
            </a:pPr>
            <a:r>
              <a:rPr lang="el-GR" sz="4000" dirty="0" smtClean="0">
                <a:solidFill>
                  <a:schemeClr val="bg1"/>
                </a:solidFill>
                <a:latin typeface="+mj-lt"/>
                <a:ea typeface="+mj-ea"/>
                <a:cs typeface="+mj-cs"/>
              </a:rPr>
              <a:t>ΣΥΓΧΡΟΝΕΣ ΤΑΣΕΙΣ ΣΤΗ ΔΙΔΑΚΤΙΚΗ ΦΕ</a:t>
            </a:r>
            <a:endParaRPr lang="el-GR" sz="4000" dirty="0">
              <a:solidFill>
                <a:schemeClr val="bg1"/>
              </a:solidFill>
              <a:latin typeface="+mj-lt"/>
              <a:ea typeface="+mj-ea"/>
              <a:cs typeface="+mj-cs"/>
            </a:endParaRPr>
          </a:p>
        </p:txBody>
      </p:sp>
      <p:sp>
        <p:nvSpPr>
          <p:cNvPr id="3" name="2 - Θέση περιεχομένου"/>
          <p:cNvSpPr>
            <a:spLocks noGrp="1"/>
          </p:cNvSpPr>
          <p:nvPr>
            <p:ph idx="1"/>
          </p:nvPr>
        </p:nvSpPr>
        <p:spPr>
          <a:xfrm>
            <a:off x="428596" y="1714488"/>
            <a:ext cx="8229600" cy="4525963"/>
          </a:xfrm>
          <a:solidFill>
            <a:srgbClr val="FFFFCC"/>
          </a:solidFill>
        </p:spPr>
        <p:txBody>
          <a:bodyPr vert="horz" lIns="91440" tIns="45720" rIns="91440" bIns="45720" rtlCol="0">
            <a:normAutofit fontScale="92500"/>
          </a:bodyPr>
          <a:lstStyle/>
          <a:p>
            <a:pPr>
              <a:lnSpc>
                <a:spcPct val="90000"/>
              </a:lnSpc>
            </a:pPr>
            <a:r>
              <a:rPr lang="el-GR" sz="3000" dirty="0" smtClean="0">
                <a:solidFill>
                  <a:schemeClr val="tx1"/>
                </a:solidFill>
              </a:rPr>
              <a:t>ΜΕΘΟΔΟΣ: Διερεύνηση</a:t>
            </a:r>
            <a:r>
              <a:rPr lang="en-US" sz="3000" dirty="0" smtClean="0">
                <a:solidFill>
                  <a:schemeClr val="tx1"/>
                </a:solidFill>
              </a:rPr>
              <a:t> (Inquiry)</a:t>
            </a:r>
            <a:endParaRPr lang="el-GR" sz="3000" dirty="0" smtClean="0">
              <a:solidFill>
                <a:schemeClr val="tx1"/>
              </a:solidFill>
            </a:endParaRPr>
          </a:p>
          <a:p>
            <a:pPr>
              <a:lnSpc>
                <a:spcPct val="90000"/>
              </a:lnSpc>
            </a:pPr>
            <a:endParaRPr lang="el-GR" sz="3000" dirty="0" smtClean="0">
              <a:solidFill>
                <a:schemeClr val="tx1"/>
              </a:solidFill>
            </a:endParaRPr>
          </a:p>
          <a:p>
            <a:pPr>
              <a:lnSpc>
                <a:spcPct val="90000"/>
              </a:lnSpc>
            </a:pPr>
            <a:r>
              <a:rPr lang="el-GR" sz="3000" dirty="0" smtClean="0">
                <a:solidFill>
                  <a:schemeClr val="tx1"/>
                </a:solidFill>
              </a:rPr>
              <a:t>ΔΙΔΑΚΤΙΚΟΣ ΣΧΕΔΙΑΣΜΟΣ: Διδακτικές -Μαθησιακές  Ακολουθίες (</a:t>
            </a:r>
            <a:r>
              <a:rPr lang="en-US" sz="3000" dirty="0" smtClean="0">
                <a:solidFill>
                  <a:schemeClr val="tx1"/>
                </a:solidFill>
              </a:rPr>
              <a:t>Teaching Learning Sequences</a:t>
            </a:r>
            <a:r>
              <a:rPr lang="el-GR" sz="3000" dirty="0" smtClean="0">
                <a:solidFill>
                  <a:schemeClr val="tx1"/>
                </a:solidFill>
              </a:rPr>
              <a:t>)</a:t>
            </a:r>
          </a:p>
          <a:p>
            <a:pPr>
              <a:lnSpc>
                <a:spcPct val="90000"/>
              </a:lnSpc>
            </a:pPr>
            <a:endParaRPr lang="en-US" sz="3000" dirty="0" smtClean="0">
              <a:solidFill>
                <a:schemeClr val="tx1"/>
              </a:solidFill>
            </a:endParaRPr>
          </a:p>
          <a:p>
            <a:pPr>
              <a:lnSpc>
                <a:spcPct val="90000"/>
              </a:lnSpc>
            </a:pPr>
            <a:r>
              <a:rPr lang="el-GR" sz="3000" dirty="0" smtClean="0">
                <a:solidFill>
                  <a:schemeClr val="tx1"/>
                </a:solidFill>
              </a:rPr>
              <a:t>ΠΕΡΙΒΑΛΛΟΝ: Μίγμα Τυπικής και Μη τυπικής Εκπαίδευσης</a:t>
            </a:r>
          </a:p>
          <a:p>
            <a:pPr>
              <a:lnSpc>
                <a:spcPct val="90000"/>
              </a:lnSpc>
            </a:pPr>
            <a:endParaRPr lang="el-GR" sz="3000" dirty="0" smtClean="0">
              <a:solidFill>
                <a:schemeClr val="tx1"/>
              </a:solidFill>
            </a:endParaRPr>
          </a:p>
          <a:p>
            <a:pPr>
              <a:lnSpc>
                <a:spcPct val="90000"/>
              </a:lnSpc>
            </a:pPr>
            <a:r>
              <a:rPr lang="el-GR" sz="3000" dirty="0" smtClean="0">
                <a:solidFill>
                  <a:schemeClr val="tx1"/>
                </a:solidFill>
              </a:rPr>
              <a:t>ΠΕΡΙΕΧΟΜΕΝΟ: Διδακτικός Μετασχηματισμός Περιεχομένου</a:t>
            </a:r>
            <a:endParaRPr lang="el-GR" sz="30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611560" y="332656"/>
            <a:ext cx="8143932" cy="1143000"/>
          </a:xfrm>
          <a:solidFill>
            <a:srgbClr val="321900"/>
          </a:solidFill>
        </p:spPr>
        <p:txBody>
          <a:bodyPr vert="horz" lIns="91440" tIns="45720" rIns="91440" bIns="45720" rtlCol="0" anchor="ctr">
            <a:normAutofit/>
          </a:bodyPr>
          <a:lstStyle/>
          <a:p>
            <a:pPr>
              <a:lnSpc>
                <a:spcPct val="80000"/>
              </a:lnSpc>
              <a:defRPr/>
            </a:pPr>
            <a:r>
              <a:rPr lang="el-GR" sz="4000" dirty="0" smtClean="0">
                <a:solidFill>
                  <a:schemeClr val="bg1"/>
                </a:solidFill>
              </a:rPr>
              <a:t>ΣΓΧΡΟΝΟΣ </a:t>
            </a:r>
            <a:r>
              <a:rPr lang="el-GR" sz="4000" dirty="0" smtClean="0">
                <a:solidFill>
                  <a:schemeClr val="bg1"/>
                </a:solidFill>
                <a:latin typeface="+mj-lt"/>
                <a:ea typeface="+mj-ea"/>
                <a:cs typeface="+mj-cs"/>
              </a:rPr>
              <a:t>ΔΙΔΑΚΤΙΚΟΣ ΣΧΕΔΙΑΣΜΟΣ</a:t>
            </a:r>
            <a:endParaRPr lang="el-GR" sz="4000" dirty="0">
              <a:solidFill>
                <a:schemeClr val="bg1"/>
              </a:solidFill>
              <a:latin typeface="+mj-lt"/>
              <a:ea typeface="+mj-ea"/>
              <a:cs typeface="+mj-cs"/>
            </a:endParaRPr>
          </a:p>
        </p:txBody>
      </p:sp>
      <p:sp>
        <p:nvSpPr>
          <p:cNvPr id="3" name="2 - Θέση περιεχομένου"/>
          <p:cNvSpPr>
            <a:spLocks noGrp="1"/>
          </p:cNvSpPr>
          <p:nvPr>
            <p:ph idx="1"/>
          </p:nvPr>
        </p:nvSpPr>
        <p:spPr>
          <a:xfrm>
            <a:off x="500034" y="1772816"/>
            <a:ext cx="8158162" cy="4584002"/>
          </a:xfrm>
          <a:solidFill>
            <a:srgbClr val="FFFFCC"/>
          </a:solidFill>
        </p:spPr>
        <p:txBody>
          <a:bodyPr vert="horz" lIns="91440" tIns="45720" rIns="91440" bIns="45720" rtlCol="0">
            <a:normAutofit/>
          </a:bodyPr>
          <a:lstStyle/>
          <a:p>
            <a:pPr>
              <a:lnSpc>
                <a:spcPct val="90000"/>
              </a:lnSpc>
            </a:pPr>
            <a:endParaRPr lang="en-US" sz="2800" dirty="0" smtClean="0">
              <a:solidFill>
                <a:schemeClr val="tx1"/>
              </a:solidFill>
            </a:endParaRPr>
          </a:p>
          <a:p>
            <a:pPr>
              <a:lnSpc>
                <a:spcPct val="90000"/>
              </a:lnSpc>
            </a:pPr>
            <a:r>
              <a:rPr lang="el-GR" sz="2800" dirty="0" smtClean="0">
                <a:solidFill>
                  <a:schemeClr val="tx1"/>
                </a:solidFill>
              </a:rPr>
              <a:t>ΕΓΚΑΤΑΛΕΙΠΟΥΜΕ ΤΗΝ ΩΡΙΑΙΑ ΔΙΔΑΣΚΑΛΙΑ</a:t>
            </a:r>
            <a:r>
              <a:rPr lang="en-US" sz="2800" dirty="0" smtClean="0">
                <a:solidFill>
                  <a:schemeClr val="tx1"/>
                </a:solidFill>
              </a:rPr>
              <a:t> – </a:t>
            </a:r>
            <a:r>
              <a:rPr lang="el-GR" sz="2800" dirty="0" smtClean="0">
                <a:solidFill>
                  <a:schemeClr val="tx1"/>
                </a:solidFill>
              </a:rPr>
              <a:t>ΓΡΑΜΜΙΚΟ ΣΧΕΔΙΑΣΜΟ</a:t>
            </a:r>
            <a:endParaRPr lang="en-US" sz="2800" dirty="0" smtClean="0">
              <a:solidFill>
                <a:schemeClr val="tx1"/>
              </a:solidFill>
            </a:endParaRPr>
          </a:p>
          <a:p>
            <a:pPr marL="0" indent="0">
              <a:lnSpc>
                <a:spcPct val="90000"/>
              </a:lnSpc>
              <a:buNone/>
            </a:pPr>
            <a:endParaRPr lang="el-GR" sz="2800" dirty="0"/>
          </a:p>
          <a:p>
            <a:pPr marL="0" indent="0">
              <a:lnSpc>
                <a:spcPct val="90000"/>
              </a:lnSpc>
              <a:buNone/>
            </a:pPr>
            <a:r>
              <a:rPr lang="el-GR" sz="2800" dirty="0">
                <a:solidFill>
                  <a:schemeClr val="tx1"/>
                </a:solidFill>
              </a:rPr>
              <a:t> </a:t>
            </a:r>
            <a:r>
              <a:rPr lang="el-GR" sz="2800" dirty="0" smtClean="0">
                <a:solidFill>
                  <a:schemeClr val="tx1"/>
                </a:solidFill>
              </a:rPr>
              <a:t>…. </a:t>
            </a:r>
            <a:r>
              <a:rPr lang="el-GR" sz="2800" dirty="0"/>
              <a:t>κ</a:t>
            </a:r>
            <a:r>
              <a:rPr lang="el-GR" sz="2800" dirty="0" smtClean="0">
                <a:solidFill>
                  <a:schemeClr val="tx1"/>
                </a:solidFill>
              </a:rPr>
              <a:t>αι </a:t>
            </a:r>
          </a:p>
          <a:p>
            <a:pPr>
              <a:lnSpc>
                <a:spcPct val="90000"/>
              </a:lnSpc>
            </a:pPr>
            <a:endParaRPr lang="en-US" sz="2800" dirty="0" smtClean="0">
              <a:solidFill>
                <a:schemeClr val="tx1"/>
              </a:solidFill>
            </a:endParaRPr>
          </a:p>
          <a:p>
            <a:pPr>
              <a:lnSpc>
                <a:spcPct val="90000"/>
              </a:lnSpc>
            </a:pPr>
            <a:r>
              <a:rPr lang="el-GR" sz="2800" dirty="0" smtClean="0">
                <a:solidFill>
                  <a:schemeClr val="tx1"/>
                </a:solidFill>
              </a:rPr>
              <a:t>ΥΙΟΘΕΤΟΥΜΕ: το </a:t>
            </a:r>
            <a:r>
              <a:rPr lang="en-US" sz="2800" dirty="0" smtClean="0">
                <a:solidFill>
                  <a:schemeClr val="tx1"/>
                </a:solidFill>
              </a:rPr>
              <a:t>DESIGN BASED RESEARCH</a:t>
            </a:r>
            <a:r>
              <a:rPr lang="el-GR" sz="2800" dirty="0" smtClean="0"/>
              <a:t>:</a:t>
            </a:r>
          </a:p>
          <a:p>
            <a:pPr>
              <a:lnSpc>
                <a:spcPct val="90000"/>
              </a:lnSpc>
            </a:pPr>
            <a:r>
              <a:rPr lang="en-US" sz="2800" dirty="0" smtClean="0">
                <a:solidFill>
                  <a:schemeClr val="tx1"/>
                </a:solidFill>
              </a:rPr>
              <a:t>TEACHING – LEARNING SEQUENCES (TLS-EUROPE</a:t>
            </a:r>
            <a:r>
              <a:rPr lang="en-US" sz="2800" dirty="0"/>
              <a:t>) </a:t>
            </a:r>
            <a:endParaRPr lang="el-GR" sz="2800" dirty="0" smtClean="0"/>
          </a:p>
          <a:p>
            <a:pPr>
              <a:lnSpc>
                <a:spcPct val="90000"/>
              </a:lnSpc>
            </a:pPr>
            <a:r>
              <a:rPr lang="en-US" sz="2800" dirty="0" smtClean="0"/>
              <a:t>LEARNING PROGRESSION (USA</a:t>
            </a:r>
            <a:r>
              <a:rPr lang="en-US" sz="2800" dirty="0"/>
              <a:t>) </a:t>
            </a:r>
            <a:endParaRPr lang="el-GR" sz="2800"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Rectangle 3"/>
          <p:cNvSpPr>
            <a:spLocks noGrp="1" noChangeArrowheads="1"/>
          </p:cNvSpPr>
          <p:nvPr>
            <p:ph type="ctrTitle"/>
          </p:nvPr>
        </p:nvSpPr>
        <p:spPr>
          <a:xfrm>
            <a:off x="285720" y="2643182"/>
            <a:ext cx="8572560" cy="3857652"/>
          </a:xfrm>
          <a:solidFill>
            <a:srgbClr val="FFFFCC"/>
          </a:solidFill>
        </p:spPr>
        <p:txBody>
          <a:bodyPr vert="horz" lIns="91440" tIns="45720" rIns="91440" bIns="45720" rtlCol="0">
            <a:noAutofit/>
          </a:bodyPr>
          <a:lstStyle/>
          <a:p>
            <a:pPr marL="342900" indent="-342900" algn="l">
              <a:lnSpc>
                <a:spcPct val="110000"/>
              </a:lnSpc>
              <a:spcBef>
                <a:spcPct val="20000"/>
              </a:spcBef>
              <a:defRPr/>
            </a:pPr>
            <a:r>
              <a:rPr lang="en-US" sz="3000" dirty="0" smtClean="0">
                <a:latin typeface="+mn-lt"/>
                <a:ea typeface="+mn-ea"/>
                <a:cs typeface="+mn-cs"/>
              </a:rPr>
              <a:t>    </a:t>
            </a:r>
            <a:r>
              <a:rPr lang="el-GR" sz="3000" dirty="0" smtClean="0">
                <a:latin typeface="+mn-lt"/>
                <a:ea typeface="+mn-ea"/>
                <a:cs typeface="+mn-cs"/>
              </a:rPr>
              <a:t>Παρεμβατικές ερευνητικές Μελέτες και Προϊόντα, προσανατολισμένα στο περιεχόμενο, αναπτύσσονται με διαδοχικούς κύκλους</a:t>
            </a:r>
            <a:r>
              <a:rPr lang="en-US" sz="3000" dirty="0" smtClean="0">
                <a:latin typeface="+mn-lt"/>
                <a:ea typeface="+mn-ea"/>
                <a:cs typeface="+mn-cs"/>
              </a:rPr>
              <a:t>,</a:t>
            </a:r>
            <a:r>
              <a:rPr lang="el-GR" sz="3000" dirty="0" smtClean="0">
                <a:latin typeface="+mn-lt"/>
                <a:ea typeface="+mn-ea"/>
                <a:cs typeface="+mn-cs"/>
              </a:rPr>
              <a:t> περιλαμβάνουν διδακτικές – μαθησιακές δραστηριότητες που προσαρμόζονται εμπειρικά ώστε να κατανοούνται από τους μαθητές </a:t>
            </a:r>
            <a:r>
              <a:rPr lang="en-US" sz="3000" dirty="0" smtClean="0">
                <a:latin typeface="+mn-lt"/>
                <a:ea typeface="+mn-ea"/>
                <a:cs typeface="+mn-cs"/>
              </a:rPr>
              <a:t> </a:t>
            </a:r>
            <a:endParaRPr lang="el-GR" sz="3000" dirty="0" smtClean="0">
              <a:latin typeface="+mn-lt"/>
              <a:ea typeface="+mn-ea"/>
              <a:cs typeface="+mn-cs"/>
            </a:endParaRPr>
          </a:p>
        </p:txBody>
      </p:sp>
      <p:sp>
        <p:nvSpPr>
          <p:cNvPr id="148484" name="Rectangle 4"/>
          <p:cNvSpPr>
            <a:spLocks noChangeArrowheads="1"/>
          </p:cNvSpPr>
          <p:nvPr/>
        </p:nvSpPr>
        <p:spPr bwMode="auto">
          <a:xfrm>
            <a:off x="1296000" y="5029009"/>
            <a:ext cx="7466400" cy="609184"/>
          </a:xfrm>
          <a:prstGeom prst="rect">
            <a:avLst/>
          </a:prstGeom>
          <a:noFill/>
          <a:ln w="9525">
            <a:noFill/>
            <a:miter lim="800000"/>
            <a:headEnd/>
            <a:tailEnd/>
          </a:ln>
          <a:effectLst/>
        </p:spPr>
        <p:txBody>
          <a:bodyPr lIns="91430" tIns="45715" rIns="91430" bIns="45715" anchor="ctr"/>
          <a:lstStyle/>
          <a:p>
            <a:pPr algn="ctr" defTabSz="914414">
              <a:defRPr/>
            </a:pPr>
            <a:r>
              <a:rPr lang="en-US" sz="4400" b="1" dirty="0">
                <a:solidFill>
                  <a:schemeClr val="tx2"/>
                </a:solidFill>
                <a:effectLst>
                  <a:outerShdw blurRad="38100" dist="38100" dir="2700000" algn="tl">
                    <a:srgbClr val="FFFFFF"/>
                  </a:outerShdw>
                </a:effectLst>
                <a:latin typeface="Times New Roman" pitchFamily="18" charset="0"/>
              </a:rPr>
              <a:t/>
            </a:r>
            <a:br>
              <a:rPr lang="en-US" sz="4400" b="1" dirty="0">
                <a:solidFill>
                  <a:schemeClr val="tx2"/>
                </a:solidFill>
                <a:effectLst>
                  <a:outerShdw blurRad="38100" dist="38100" dir="2700000" algn="tl">
                    <a:srgbClr val="FFFFFF"/>
                  </a:outerShdw>
                </a:effectLst>
                <a:latin typeface="Times New Roman" pitchFamily="18" charset="0"/>
              </a:rPr>
            </a:br>
            <a:r>
              <a:rPr lang="en-US" sz="4400" b="1" dirty="0">
                <a:solidFill>
                  <a:schemeClr val="tx2"/>
                </a:solidFill>
                <a:effectLst>
                  <a:outerShdw blurRad="38100" dist="38100" dir="2700000" algn="tl">
                    <a:srgbClr val="FFFFFF"/>
                  </a:outerShdw>
                </a:effectLst>
                <a:latin typeface="Times New Roman" pitchFamily="18" charset="0"/>
              </a:rPr>
              <a:t/>
            </a:r>
            <a:br>
              <a:rPr lang="en-US" sz="4400" b="1" dirty="0">
                <a:solidFill>
                  <a:schemeClr val="tx2"/>
                </a:solidFill>
                <a:effectLst>
                  <a:outerShdw blurRad="38100" dist="38100" dir="2700000" algn="tl">
                    <a:srgbClr val="FFFFFF"/>
                  </a:outerShdw>
                </a:effectLst>
                <a:latin typeface="Times New Roman" pitchFamily="18" charset="0"/>
              </a:rPr>
            </a:br>
            <a:endParaRPr lang="el-GR" sz="2400" b="1" dirty="0">
              <a:solidFill>
                <a:schemeClr val="tx2"/>
              </a:solidFill>
              <a:effectLst>
                <a:outerShdw blurRad="38100" dist="38100" dir="2700000" algn="tl">
                  <a:srgbClr val="FFFFFF"/>
                </a:outerShdw>
              </a:effectLst>
              <a:latin typeface="Times New Roman" pitchFamily="18" charset="0"/>
            </a:endParaRPr>
          </a:p>
        </p:txBody>
      </p:sp>
      <p:sp>
        <p:nvSpPr>
          <p:cNvPr id="5" name="4 - Ορθογώνιο"/>
          <p:cNvSpPr/>
          <p:nvPr/>
        </p:nvSpPr>
        <p:spPr>
          <a:xfrm>
            <a:off x="285720" y="295327"/>
            <a:ext cx="8572560" cy="2062103"/>
          </a:xfrm>
          <a:prstGeom prst="rect">
            <a:avLst/>
          </a:prstGeom>
          <a:solidFill>
            <a:srgbClr val="321900"/>
          </a:solidFill>
        </p:spPr>
        <p:txBody>
          <a:bodyPr vert="horz" lIns="91440" tIns="45720" rIns="91440" bIns="45720" rtlCol="0" anchor="ctr">
            <a:normAutofit/>
          </a:bodyPr>
          <a:lstStyle/>
          <a:p>
            <a:pPr algn="ctr">
              <a:lnSpc>
                <a:spcPct val="80000"/>
              </a:lnSpc>
              <a:spcBef>
                <a:spcPct val="0"/>
              </a:spcBef>
              <a:defRPr/>
            </a:pPr>
            <a:r>
              <a:rPr lang="el-GR" sz="4000" dirty="0" smtClean="0">
                <a:solidFill>
                  <a:schemeClr val="bg1"/>
                </a:solidFill>
                <a:latin typeface="+mj-lt"/>
                <a:ea typeface="+mj-ea"/>
                <a:cs typeface="+mj-cs"/>
              </a:rPr>
              <a:t>ΔΜΑ </a:t>
            </a:r>
            <a:br>
              <a:rPr lang="el-GR" sz="4000" dirty="0" smtClean="0">
                <a:solidFill>
                  <a:schemeClr val="bg1"/>
                </a:solidFill>
                <a:latin typeface="+mj-lt"/>
                <a:ea typeface="+mj-ea"/>
                <a:cs typeface="+mj-cs"/>
              </a:rPr>
            </a:br>
            <a:r>
              <a:rPr lang="el-GR" sz="4000" dirty="0" smtClean="0">
                <a:solidFill>
                  <a:schemeClr val="bg1"/>
                </a:solidFill>
                <a:latin typeface="+mj-lt"/>
                <a:ea typeface="+mj-ea"/>
                <a:cs typeface="+mj-cs"/>
              </a:rPr>
              <a:t>ΔΙΔΑΚΤΙΚΕΣ ΜΑΘΗΣΙΑΚΕΣ ΑΚΟΛΟΥΘΙΕΣ</a:t>
            </a:r>
            <a:br>
              <a:rPr lang="el-GR" sz="4000" dirty="0" smtClean="0">
                <a:solidFill>
                  <a:schemeClr val="bg1"/>
                </a:solidFill>
                <a:latin typeface="+mj-lt"/>
                <a:ea typeface="+mj-ea"/>
                <a:cs typeface="+mj-cs"/>
              </a:rPr>
            </a:br>
            <a:r>
              <a:rPr lang="en-US" sz="4000" dirty="0" smtClean="0">
                <a:solidFill>
                  <a:schemeClr val="bg1"/>
                </a:solidFill>
                <a:latin typeface="+mj-lt"/>
                <a:ea typeface="+mj-ea"/>
                <a:cs typeface="+mj-cs"/>
              </a:rPr>
              <a:t>TEACHING LEARNING SEQUENCE </a:t>
            </a:r>
            <a:endParaRPr lang="el-GR" sz="4000" dirty="0" smtClean="0">
              <a:solidFill>
                <a:schemeClr val="bg1"/>
              </a:solidFill>
              <a:latin typeface="+mj-lt"/>
              <a:ea typeface="+mj-ea"/>
              <a:cs typeface="+mj-cs"/>
            </a:endParaRPr>
          </a:p>
        </p:txBody>
      </p:sp>
    </p:spTree>
    <p:extLst>
      <p:ext uri="{BB962C8B-B14F-4D97-AF65-F5344CB8AC3E}">
        <p14:creationId xmlns:p14="http://schemas.microsoft.com/office/powerpoint/2010/main" val="22534848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85720" y="228600"/>
            <a:ext cx="8572560" cy="1143000"/>
          </a:xfrm>
          <a:solidFill>
            <a:srgbClr val="321900"/>
          </a:solidFill>
        </p:spPr>
        <p:txBody>
          <a:bodyPr vert="horz" lIns="91440" tIns="45720" rIns="91440" bIns="45720" rtlCol="0" anchor="ctr">
            <a:normAutofit/>
          </a:bodyPr>
          <a:lstStyle/>
          <a:p>
            <a:pPr>
              <a:lnSpc>
                <a:spcPct val="80000"/>
              </a:lnSpc>
              <a:defRPr/>
            </a:pPr>
            <a:r>
              <a:rPr lang="el-GR" sz="4000" dirty="0" smtClean="0">
                <a:solidFill>
                  <a:schemeClr val="bg1"/>
                </a:solidFill>
                <a:latin typeface="+mj-lt"/>
                <a:ea typeface="+mj-ea"/>
                <a:cs typeface="+mj-cs"/>
              </a:rPr>
              <a:t>ΔΙΔΑΚΤΙΚΕΣ – ΜΑΘΗΣΙΑΚΕΣ ΑΚΟΛΟΥΘΙΕΣ</a:t>
            </a:r>
          </a:p>
        </p:txBody>
      </p:sp>
      <p:sp>
        <p:nvSpPr>
          <p:cNvPr id="79875" name="Rectangle 3"/>
          <p:cNvSpPr>
            <a:spLocks noGrp="1" noChangeArrowheads="1"/>
          </p:cNvSpPr>
          <p:nvPr>
            <p:ph type="body" idx="1"/>
          </p:nvPr>
        </p:nvSpPr>
        <p:spPr>
          <a:xfrm>
            <a:off x="285720" y="1500174"/>
            <a:ext cx="8534400" cy="5214974"/>
          </a:xfrm>
          <a:solidFill>
            <a:srgbClr val="FFFFCC"/>
          </a:solidFill>
        </p:spPr>
        <p:txBody>
          <a:bodyPr vert="horz" lIns="91440" tIns="45720" rIns="91440" bIns="45720" rtlCol="0">
            <a:noAutofit/>
          </a:bodyPr>
          <a:lstStyle/>
          <a:p>
            <a:pPr>
              <a:lnSpc>
                <a:spcPct val="110000"/>
              </a:lnSpc>
            </a:pPr>
            <a:r>
              <a:rPr lang="el-GR" sz="2300" dirty="0" smtClean="0">
                <a:solidFill>
                  <a:schemeClr val="tx1"/>
                </a:solidFill>
              </a:rPr>
              <a:t>Οι διδακτικές ακολουθίες ως τμήματα του ΑΠ</a:t>
            </a:r>
            <a:r>
              <a:rPr lang="en-US" sz="2300" dirty="0" smtClean="0">
                <a:solidFill>
                  <a:schemeClr val="tx1"/>
                </a:solidFill>
              </a:rPr>
              <a:t> 5- 15 </a:t>
            </a:r>
            <a:r>
              <a:rPr lang="el-GR" sz="2300" dirty="0" smtClean="0">
                <a:solidFill>
                  <a:schemeClr val="tx1"/>
                </a:solidFill>
              </a:rPr>
              <a:t>διδακτικών ωρών</a:t>
            </a:r>
          </a:p>
          <a:p>
            <a:pPr>
              <a:lnSpc>
                <a:spcPct val="110000"/>
              </a:lnSpc>
            </a:pPr>
            <a:r>
              <a:rPr lang="el-GR" sz="2300" dirty="0" smtClean="0">
                <a:solidFill>
                  <a:schemeClr val="tx1"/>
                </a:solidFill>
              </a:rPr>
              <a:t>Αφορούν μεγάλη γνωστική περιοχή: δομή ύλης, ρευστά, </a:t>
            </a:r>
            <a:r>
              <a:rPr lang="el-GR" sz="2300" dirty="0" err="1" smtClean="0">
                <a:solidFill>
                  <a:schemeClr val="tx1"/>
                </a:solidFill>
              </a:rPr>
              <a:t>ηλ</a:t>
            </a:r>
            <a:r>
              <a:rPr lang="el-GR" sz="2300" dirty="0" smtClean="0">
                <a:solidFill>
                  <a:schemeClr val="tx1"/>
                </a:solidFill>
              </a:rPr>
              <a:t>. </a:t>
            </a:r>
            <a:r>
              <a:rPr lang="el-GR" sz="2300" dirty="0" err="1" smtClean="0">
                <a:solidFill>
                  <a:schemeClr val="tx1"/>
                </a:solidFill>
              </a:rPr>
              <a:t>Κυκλωματα</a:t>
            </a:r>
            <a:r>
              <a:rPr lang="el-GR" sz="2300" dirty="0" smtClean="0">
                <a:solidFill>
                  <a:schemeClr val="tx1"/>
                </a:solidFill>
              </a:rPr>
              <a:t>, φωτοσύνθεση, διαχείριση αποβλήτων, κύκλος  νερού</a:t>
            </a:r>
          </a:p>
          <a:p>
            <a:pPr>
              <a:lnSpc>
                <a:spcPct val="110000"/>
              </a:lnSpc>
            </a:pPr>
            <a:r>
              <a:rPr lang="el-GR" sz="2300" dirty="0" smtClean="0">
                <a:solidFill>
                  <a:schemeClr val="tx1"/>
                </a:solidFill>
              </a:rPr>
              <a:t>ΑΙΤΙΑ: Ανάγκη νέας ώθησης, από το “αδιέξοδο” του κινήματος των ιδεών</a:t>
            </a:r>
          </a:p>
          <a:p>
            <a:pPr>
              <a:lnSpc>
                <a:spcPct val="110000"/>
              </a:lnSpc>
            </a:pPr>
            <a:endParaRPr lang="el-GR" sz="2300" dirty="0" smtClean="0">
              <a:solidFill>
                <a:schemeClr val="tx1"/>
              </a:solidFill>
            </a:endParaRPr>
          </a:p>
          <a:p>
            <a:pPr>
              <a:lnSpc>
                <a:spcPct val="110000"/>
              </a:lnSpc>
              <a:buFont typeface="Wingdings" panose="05000000000000000000" pitchFamily="2" charset="2"/>
              <a:buChar char="v"/>
            </a:pPr>
            <a:r>
              <a:rPr lang="el-GR" sz="2300" dirty="0" smtClean="0">
                <a:solidFill>
                  <a:schemeClr val="tx1"/>
                </a:solidFill>
              </a:rPr>
              <a:t>Εφαρμογή στα Ρευστά (Β’ </a:t>
            </a:r>
            <a:r>
              <a:rPr lang="el-GR" sz="2300" dirty="0" err="1" smtClean="0">
                <a:solidFill>
                  <a:schemeClr val="tx1"/>
                </a:solidFill>
              </a:rPr>
              <a:t>Γυμν</a:t>
            </a:r>
            <a:r>
              <a:rPr lang="el-GR" sz="2300" dirty="0" smtClean="0">
                <a:solidFill>
                  <a:schemeClr val="tx1"/>
                </a:solidFill>
              </a:rPr>
              <a:t>- </a:t>
            </a:r>
            <a:r>
              <a:rPr lang="el-GR" sz="2300" dirty="0" err="1" smtClean="0">
                <a:solidFill>
                  <a:schemeClr val="tx1"/>
                </a:solidFill>
              </a:rPr>
              <a:t>Φοιτ</a:t>
            </a:r>
            <a:r>
              <a:rPr lang="el-GR" sz="2300" dirty="0" smtClean="0">
                <a:solidFill>
                  <a:schemeClr val="tx1"/>
                </a:solidFill>
              </a:rPr>
              <a:t> ΠΤ)</a:t>
            </a:r>
          </a:p>
          <a:p>
            <a:pPr>
              <a:lnSpc>
                <a:spcPct val="110000"/>
              </a:lnSpc>
              <a:buFont typeface="Wingdings" panose="05000000000000000000" pitchFamily="2" charset="2"/>
              <a:buChar char="v"/>
            </a:pPr>
            <a:r>
              <a:rPr lang="el-GR" sz="2300" dirty="0" smtClean="0">
                <a:solidFill>
                  <a:schemeClr val="tx1"/>
                </a:solidFill>
              </a:rPr>
              <a:t>Εφαρμογή στον 3ο Νόμο του Νεύτωνα (</a:t>
            </a:r>
            <a:r>
              <a:rPr lang="el-GR" sz="2300" dirty="0" err="1" smtClean="0">
                <a:solidFill>
                  <a:schemeClr val="tx1"/>
                </a:solidFill>
              </a:rPr>
              <a:t>φοιτ</a:t>
            </a:r>
            <a:r>
              <a:rPr lang="el-GR" sz="2300" dirty="0" smtClean="0">
                <a:solidFill>
                  <a:schemeClr val="tx1"/>
                </a:solidFill>
              </a:rPr>
              <a:t>. ΠΤ)</a:t>
            </a:r>
          </a:p>
          <a:p>
            <a:pPr>
              <a:lnSpc>
                <a:spcPct val="110000"/>
              </a:lnSpc>
              <a:buFont typeface="Wingdings" panose="05000000000000000000" pitchFamily="2" charset="2"/>
              <a:buChar char="v"/>
            </a:pPr>
            <a:r>
              <a:rPr lang="el-GR" sz="2300" dirty="0" smtClean="0">
                <a:solidFill>
                  <a:schemeClr val="tx1"/>
                </a:solidFill>
              </a:rPr>
              <a:t>Εφαρμογή στην Εισαγωγή της πυκνότητας για </a:t>
            </a:r>
            <a:r>
              <a:rPr lang="el-GR" sz="2300" dirty="0" err="1" smtClean="0">
                <a:solidFill>
                  <a:schemeClr val="tx1"/>
                </a:solidFill>
              </a:rPr>
              <a:t>μελετη</a:t>
            </a:r>
            <a:r>
              <a:rPr lang="el-GR" sz="2300" dirty="0" smtClean="0">
                <a:solidFill>
                  <a:schemeClr val="tx1"/>
                </a:solidFill>
              </a:rPr>
              <a:t> π/β (Ε’ </a:t>
            </a:r>
            <a:r>
              <a:rPr lang="el-GR" sz="2300" dirty="0" err="1" smtClean="0">
                <a:solidFill>
                  <a:schemeClr val="tx1"/>
                </a:solidFill>
              </a:rPr>
              <a:t>Δημ</a:t>
            </a:r>
            <a:r>
              <a:rPr lang="el-GR" sz="2300" dirty="0" smtClean="0">
                <a:solidFill>
                  <a:schemeClr val="tx1"/>
                </a:solidFill>
              </a:rPr>
              <a:t>.)</a:t>
            </a:r>
          </a:p>
          <a:p>
            <a:pPr>
              <a:lnSpc>
                <a:spcPct val="110000"/>
              </a:lnSpc>
              <a:buFont typeface="Wingdings" panose="05000000000000000000" pitchFamily="2" charset="2"/>
              <a:buChar char="v"/>
            </a:pPr>
            <a:r>
              <a:rPr lang="el-GR" sz="2300" dirty="0" smtClean="0">
                <a:solidFill>
                  <a:schemeClr val="tx1"/>
                </a:solidFill>
              </a:rPr>
              <a:t>Εφαρμογές στην Οργάνωση επισκέψεων σε χώρους </a:t>
            </a:r>
            <a:r>
              <a:rPr lang="el-GR" sz="2300" dirty="0" err="1" smtClean="0">
                <a:solidFill>
                  <a:schemeClr val="tx1"/>
                </a:solidFill>
              </a:rPr>
              <a:t>τεχνοεπιστήμης</a:t>
            </a:r>
            <a:r>
              <a:rPr lang="el-GR" sz="2300" dirty="0" smtClean="0">
                <a:solidFill>
                  <a:schemeClr val="tx1"/>
                </a:solidFill>
              </a:rPr>
              <a:t> (</a:t>
            </a:r>
            <a:r>
              <a:rPr lang="el-GR" sz="2300" dirty="0" err="1" smtClean="0">
                <a:solidFill>
                  <a:schemeClr val="tx1"/>
                </a:solidFill>
              </a:rPr>
              <a:t>Ε’Δημ</a:t>
            </a:r>
            <a:r>
              <a:rPr lang="el-GR" sz="2300" dirty="0" smtClean="0">
                <a:solidFill>
                  <a:schemeClr val="tx1"/>
                </a:solidFill>
              </a:rPr>
              <a:t> και </a:t>
            </a:r>
            <a:r>
              <a:rPr lang="el-GR" sz="2300" dirty="0" err="1" smtClean="0">
                <a:solidFill>
                  <a:schemeClr val="tx1"/>
                </a:solidFill>
              </a:rPr>
              <a:t>Γ’Γυμν</a:t>
            </a:r>
            <a:r>
              <a:rPr lang="el-GR" sz="2300" dirty="0" smtClean="0">
                <a:solidFill>
                  <a:schemeClr val="tx1"/>
                </a:solidFill>
              </a:rPr>
              <a:t>, σε ΟΤΕ – ΔΕΗ)</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381000" y="1600200"/>
            <a:ext cx="8305800" cy="3810000"/>
          </a:xfrm>
          <a:solidFill>
            <a:srgbClr val="321900"/>
          </a:solidFill>
        </p:spPr>
        <p:txBody>
          <a:bodyPr vert="horz" lIns="91440" tIns="45720" rIns="91440" bIns="45720" rtlCol="0" anchor="ctr">
            <a:normAutofit/>
          </a:bodyPr>
          <a:lstStyle/>
          <a:p>
            <a:pPr>
              <a:lnSpc>
                <a:spcPct val="80000"/>
              </a:lnSpc>
              <a:defRPr/>
            </a:pPr>
            <a:r>
              <a:rPr lang="el-GR" sz="4000" dirty="0" smtClean="0">
                <a:solidFill>
                  <a:schemeClr val="bg1"/>
                </a:solidFill>
                <a:latin typeface="+mj-lt"/>
                <a:ea typeface="+mj-ea"/>
                <a:cs typeface="+mj-cs"/>
              </a:rPr>
              <a:t/>
            </a:r>
            <a:br>
              <a:rPr lang="el-GR" sz="4000" dirty="0" smtClean="0">
                <a:solidFill>
                  <a:schemeClr val="bg1"/>
                </a:solidFill>
                <a:latin typeface="+mj-lt"/>
                <a:ea typeface="+mj-ea"/>
                <a:cs typeface="+mj-cs"/>
              </a:rPr>
            </a:br>
            <a:r>
              <a:rPr lang="el-GR" sz="4000" dirty="0" smtClean="0">
                <a:solidFill>
                  <a:schemeClr val="bg1"/>
                </a:solidFill>
                <a:latin typeface="+mj-lt"/>
                <a:ea typeface="+mj-ea"/>
                <a:cs typeface="+mj-cs"/>
              </a:rPr>
              <a:t>Το πλαίσιο της Εκπαιδευτικής </a:t>
            </a:r>
            <a:r>
              <a:rPr lang="el-GR" sz="4000" dirty="0" err="1" smtClean="0">
                <a:solidFill>
                  <a:schemeClr val="bg1"/>
                </a:solidFill>
                <a:latin typeface="+mj-lt"/>
                <a:ea typeface="+mj-ea"/>
                <a:cs typeface="+mj-cs"/>
              </a:rPr>
              <a:t>Επανοικοδόμησης</a:t>
            </a:r>
            <a:r>
              <a:rPr lang="el-GR" sz="4000" dirty="0" smtClean="0">
                <a:solidFill>
                  <a:schemeClr val="bg1"/>
                </a:solidFill>
                <a:latin typeface="+mj-lt"/>
                <a:ea typeface="+mj-ea"/>
                <a:cs typeface="+mj-cs"/>
              </a:rPr>
              <a:t> </a:t>
            </a:r>
            <a:r>
              <a:rPr lang="en-US" sz="4000" dirty="0" smtClean="0">
                <a:solidFill>
                  <a:schemeClr val="bg1"/>
                </a:solidFill>
                <a:latin typeface="+mj-lt"/>
                <a:ea typeface="+mj-ea"/>
                <a:cs typeface="+mj-cs"/>
              </a:rPr>
              <a:t/>
            </a:r>
            <a:br>
              <a:rPr lang="en-US" sz="4000" dirty="0" smtClean="0">
                <a:solidFill>
                  <a:schemeClr val="bg1"/>
                </a:solidFill>
                <a:latin typeface="+mj-lt"/>
                <a:ea typeface="+mj-ea"/>
                <a:cs typeface="+mj-cs"/>
              </a:rPr>
            </a:br>
            <a:r>
              <a:rPr lang="en-US" sz="4000" dirty="0" smtClean="0">
                <a:solidFill>
                  <a:schemeClr val="bg1"/>
                </a:solidFill>
                <a:latin typeface="+mj-lt"/>
                <a:ea typeface="+mj-ea"/>
                <a:cs typeface="+mj-cs"/>
              </a:rPr>
              <a:t>Educational</a:t>
            </a:r>
            <a:r>
              <a:rPr lang="el-GR" sz="4000" dirty="0" smtClean="0">
                <a:solidFill>
                  <a:schemeClr val="bg1"/>
                </a:solidFill>
                <a:latin typeface="+mj-lt"/>
                <a:ea typeface="+mj-ea"/>
                <a:cs typeface="+mj-cs"/>
              </a:rPr>
              <a:t> </a:t>
            </a:r>
            <a:r>
              <a:rPr lang="en-US" sz="4000" dirty="0" smtClean="0">
                <a:solidFill>
                  <a:schemeClr val="bg1"/>
                </a:solidFill>
                <a:latin typeface="+mj-lt"/>
                <a:ea typeface="+mj-ea"/>
                <a:cs typeface="+mj-cs"/>
              </a:rPr>
              <a:t>Reconstruction</a:t>
            </a:r>
            <a:br>
              <a:rPr lang="en-US" sz="4000" dirty="0" smtClean="0">
                <a:solidFill>
                  <a:schemeClr val="bg1"/>
                </a:solidFill>
                <a:latin typeface="+mj-lt"/>
                <a:ea typeface="+mj-ea"/>
                <a:cs typeface="+mj-cs"/>
              </a:rPr>
            </a:br>
            <a:r>
              <a:rPr lang="en-US" sz="4000" dirty="0" err="1" smtClean="0">
                <a:solidFill>
                  <a:schemeClr val="bg1"/>
                </a:solidFill>
                <a:latin typeface="+mj-lt"/>
                <a:ea typeface="+mj-ea"/>
                <a:cs typeface="+mj-cs"/>
              </a:rPr>
              <a:t>Duit</a:t>
            </a:r>
            <a:r>
              <a:rPr lang="en-US" sz="4000" dirty="0" smtClean="0">
                <a:solidFill>
                  <a:schemeClr val="bg1"/>
                </a:solidFill>
                <a:latin typeface="+mj-lt"/>
                <a:ea typeface="+mj-ea"/>
                <a:cs typeface="+mj-cs"/>
              </a:rPr>
              <a:t>, et al. 1999</a:t>
            </a:r>
            <a:br>
              <a:rPr lang="en-US" sz="4000" dirty="0" smtClean="0">
                <a:solidFill>
                  <a:schemeClr val="bg1"/>
                </a:solidFill>
                <a:latin typeface="+mj-lt"/>
                <a:ea typeface="+mj-ea"/>
                <a:cs typeface="+mj-cs"/>
              </a:rPr>
            </a:br>
            <a:r>
              <a:rPr lang="en-US" sz="4000" dirty="0" smtClean="0">
                <a:solidFill>
                  <a:schemeClr val="bg1"/>
                </a:solidFill>
                <a:latin typeface="+mj-lt"/>
                <a:ea typeface="+mj-ea"/>
                <a:cs typeface="+mj-cs"/>
              </a:rPr>
              <a:t>IPN Group Kiel, Germany</a:t>
            </a:r>
            <a:r>
              <a:rPr lang="el-GR" sz="4000" dirty="0" smtClean="0">
                <a:solidFill>
                  <a:schemeClr val="bg1"/>
                </a:solidFill>
                <a:latin typeface="+mj-lt"/>
                <a:ea typeface="+mj-ea"/>
                <a:cs typeface="+mj-cs"/>
              </a:rPr>
              <a:t/>
            </a:r>
            <a:br>
              <a:rPr lang="el-GR" sz="4000" dirty="0" smtClean="0">
                <a:solidFill>
                  <a:schemeClr val="bg1"/>
                </a:solidFill>
                <a:latin typeface="+mj-lt"/>
                <a:ea typeface="+mj-ea"/>
                <a:cs typeface="+mj-cs"/>
              </a:rPr>
            </a:br>
            <a:endParaRPr lang="el-GR" sz="4000" dirty="0" smtClean="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1704975" y="1247775"/>
            <a:ext cx="9144000" cy="0"/>
          </a:xfrm>
          <a:prstGeom prst="rect">
            <a:avLst/>
          </a:prstGeom>
          <a:noFill/>
          <a:ln w="9525">
            <a:noFill/>
            <a:miter lim="800000"/>
            <a:headEnd/>
            <a:tailEnd/>
          </a:ln>
        </p:spPr>
        <p:txBody>
          <a:bodyPr>
            <a:spAutoFit/>
          </a:bodyPr>
          <a:lstStyle/>
          <a:p>
            <a:endParaRPr lang="el-GR"/>
          </a:p>
        </p:txBody>
      </p:sp>
      <p:pic>
        <p:nvPicPr>
          <p:cNvPr id="81923" name="Picture 3" descr="mso605B7"/>
          <p:cNvPicPr>
            <a:picLocks noChangeAspect="1" noChangeArrowheads="1"/>
          </p:cNvPicPr>
          <p:nvPr/>
        </p:nvPicPr>
        <p:blipFill>
          <a:blip r:embed="rId2"/>
          <a:srcRect/>
          <a:stretch>
            <a:fillRect/>
          </a:stretch>
        </p:blipFill>
        <p:spPr bwMode="auto">
          <a:xfrm>
            <a:off x="152400" y="0"/>
            <a:ext cx="8839200" cy="6705600"/>
          </a:xfrm>
          <a:prstGeom prst="rect">
            <a:avLst/>
          </a:prstGeom>
          <a:ln>
            <a:headEnd/>
            <a:tailEnd/>
          </a:ln>
        </p:spPr>
        <p:style>
          <a:lnRef idx="1">
            <a:schemeClr val="accent1"/>
          </a:lnRef>
          <a:fillRef idx="2">
            <a:schemeClr val="accent1"/>
          </a:fillRef>
          <a:effectRef idx="1">
            <a:schemeClr val="accent1"/>
          </a:effectRef>
          <a:fontRef idx="minor">
            <a:schemeClr val="dk1"/>
          </a:fontRef>
        </p:style>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58204" cy="1143000"/>
          </a:xfrm>
          <a:solidFill>
            <a:srgbClr val="321900"/>
          </a:solidFill>
        </p:spPr>
        <p:txBody>
          <a:bodyPr vert="horz" lIns="91440" tIns="45720" rIns="91440" bIns="45720" rtlCol="0" anchor="ctr">
            <a:normAutofit/>
          </a:bodyPr>
          <a:lstStyle/>
          <a:p>
            <a:pPr>
              <a:lnSpc>
                <a:spcPct val="80000"/>
              </a:lnSpc>
              <a:defRPr/>
            </a:pPr>
            <a:r>
              <a:rPr lang="el-GR" sz="4000" dirty="0" smtClean="0">
                <a:solidFill>
                  <a:schemeClr val="bg1"/>
                </a:solidFill>
                <a:latin typeface="+mj-lt"/>
                <a:ea typeface="+mj-ea"/>
                <a:cs typeface="+mj-cs"/>
              </a:rPr>
              <a:t>ΧΑΡΑΚΤΗΡΙΣΤΙΚΑ ΤΩΝ ΔΜΑ</a:t>
            </a:r>
            <a:endParaRPr lang="el-GR" sz="4000" dirty="0">
              <a:solidFill>
                <a:schemeClr val="bg1"/>
              </a:solidFill>
              <a:latin typeface="+mj-lt"/>
              <a:ea typeface="+mj-ea"/>
              <a:cs typeface="+mj-cs"/>
            </a:endParaRPr>
          </a:p>
        </p:txBody>
      </p:sp>
      <p:sp>
        <p:nvSpPr>
          <p:cNvPr id="3" name="2 - Θέση περιεχομένου"/>
          <p:cNvSpPr>
            <a:spLocks noGrp="1"/>
          </p:cNvSpPr>
          <p:nvPr>
            <p:ph idx="1"/>
          </p:nvPr>
        </p:nvSpPr>
        <p:spPr>
          <a:xfrm>
            <a:off x="457200" y="1571612"/>
            <a:ext cx="8229600" cy="5072098"/>
          </a:xfrm>
          <a:solidFill>
            <a:srgbClr val="FFFFCC"/>
          </a:solidFill>
        </p:spPr>
        <p:txBody>
          <a:bodyPr vert="horz" lIns="91440" tIns="45720" rIns="91440" bIns="45720" rtlCol="0">
            <a:noAutofit/>
          </a:bodyPr>
          <a:lstStyle/>
          <a:p>
            <a:pPr>
              <a:lnSpc>
                <a:spcPct val="110000"/>
              </a:lnSpc>
            </a:pPr>
            <a:r>
              <a:rPr lang="el-GR" sz="3000" dirty="0" smtClean="0"/>
              <a:t>Είναι π</a:t>
            </a:r>
            <a:r>
              <a:rPr lang="el-GR" sz="3000" dirty="0" smtClean="0">
                <a:solidFill>
                  <a:schemeClr val="tx1"/>
                </a:solidFill>
              </a:rPr>
              <a:t>ροϊόντα έρευνας</a:t>
            </a:r>
          </a:p>
          <a:p>
            <a:pPr>
              <a:lnSpc>
                <a:spcPct val="110000"/>
              </a:lnSpc>
            </a:pPr>
            <a:r>
              <a:rPr lang="el-GR" sz="3000" dirty="0" smtClean="0">
                <a:solidFill>
                  <a:schemeClr val="tx1"/>
                </a:solidFill>
              </a:rPr>
              <a:t>Βιβλία Μαθητή (δραστηριοτήτων) και Εκπαιδευτικού (ανάλυση / αιτιολόγηση διδασκαλίας, αξιολόγηση)</a:t>
            </a:r>
          </a:p>
          <a:p>
            <a:pPr>
              <a:lnSpc>
                <a:spcPct val="110000"/>
              </a:lnSpc>
            </a:pPr>
            <a:r>
              <a:rPr lang="el-GR" sz="3000" dirty="0" smtClean="0">
                <a:solidFill>
                  <a:schemeClr val="tx1"/>
                </a:solidFill>
              </a:rPr>
              <a:t>Κυκλική εφαρμογή / αξιολόγηση (</a:t>
            </a:r>
            <a:r>
              <a:rPr lang="en-US" sz="3000" dirty="0" smtClean="0">
                <a:solidFill>
                  <a:schemeClr val="tx1"/>
                </a:solidFill>
              </a:rPr>
              <a:t>iteration</a:t>
            </a:r>
            <a:r>
              <a:rPr lang="el-GR" sz="3000" dirty="0" smtClean="0">
                <a:solidFill>
                  <a:schemeClr val="tx1"/>
                </a:solidFill>
              </a:rPr>
              <a:t>)</a:t>
            </a:r>
          </a:p>
          <a:p>
            <a:pPr>
              <a:lnSpc>
                <a:spcPct val="110000"/>
              </a:lnSpc>
            </a:pPr>
            <a:endParaRPr lang="el-GR" sz="3000" dirty="0" smtClean="0">
              <a:solidFill>
                <a:schemeClr val="tx1"/>
              </a:solidFill>
            </a:endParaRPr>
          </a:p>
        </p:txBody>
      </p:sp>
      <p:graphicFrame>
        <p:nvGraphicFramePr>
          <p:cNvPr id="4" name="Πίνακας 3"/>
          <p:cNvGraphicFramePr>
            <a:graphicFrameLocks noGrp="1"/>
          </p:cNvGraphicFramePr>
          <p:nvPr>
            <p:extLst>
              <p:ext uri="{D42A27DB-BD31-4B8C-83A1-F6EECF244321}">
                <p14:modId xmlns:p14="http://schemas.microsoft.com/office/powerpoint/2010/main" val="1992160944"/>
              </p:ext>
            </p:extLst>
          </p:nvPr>
        </p:nvGraphicFramePr>
        <p:xfrm>
          <a:off x="755576" y="4365104"/>
          <a:ext cx="7848872" cy="2278607"/>
        </p:xfrm>
        <a:graphic>
          <a:graphicData uri="http://schemas.openxmlformats.org/drawingml/2006/table">
            <a:tbl>
              <a:tblPr firstRow="1" bandRow="1">
                <a:tableStyleId>{5C22544A-7EE6-4342-B048-85BDC9FD1C3A}</a:tableStyleId>
              </a:tblPr>
              <a:tblGrid>
                <a:gridCol w="3924436"/>
                <a:gridCol w="3924436"/>
              </a:tblGrid>
              <a:tr h="571609">
                <a:tc gridSpan="2">
                  <a:txBody>
                    <a:bodyPr/>
                    <a:lstStyle/>
                    <a:p>
                      <a:pPr algn="ctr"/>
                      <a:r>
                        <a:rPr lang="el-GR" sz="2800" dirty="0" smtClean="0">
                          <a:solidFill>
                            <a:schemeClr val="tx1"/>
                          </a:solidFill>
                        </a:rPr>
                        <a:t>Δομικές Μονάδες</a:t>
                      </a:r>
                      <a:endParaRPr lang="el-GR" sz="2800" dirty="0"/>
                    </a:p>
                  </a:txBody>
                  <a:tcPr/>
                </a:tc>
                <a:tc hMerge="1">
                  <a:txBody>
                    <a:bodyPr/>
                    <a:lstStyle/>
                    <a:p>
                      <a:endParaRPr lang="el-GR" dirty="0"/>
                    </a:p>
                  </a:txBody>
                  <a:tcPr/>
                </a:tc>
              </a:tr>
              <a:tr h="563780">
                <a:tc>
                  <a:txBody>
                    <a:bodyPr/>
                    <a:lstStyle/>
                    <a:p>
                      <a:r>
                        <a:rPr lang="el-GR" sz="2000" b="1" dirty="0" smtClean="0"/>
                        <a:t>ανάλυση περιεχομένου</a:t>
                      </a:r>
                    </a:p>
                  </a:txBody>
                  <a:tcPr/>
                </a:tc>
                <a:tc>
                  <a:txBody>
                    <a:bodyPr/>
                    <a:lstStyle/>
                    <a:p>
                      <a:r>
                        <a:rPr lang="el-GR" sz="2000" b="1" dirty="0" smtClean="0"/>
                        <a:t>υλικά,  αξιολόγηση, </a:t>
                      </a:r>
                    </a:p>
                  </a:txBody>
                  <a:tcPr/>
                </a:tc>
              </a:tr>
              <a:tr h="571609">
                <a:tc>
                  <a:txBody>
                    <a:bodyPr/>
                    <a:lstStyle/>
                    <a:p>
                      <a:r>
                        <a:rPr lang="el-GR" sz="2000" b="1" dirty="0" smtClean="0"/>
                        <a:t> διδακτικός μετασχηματισμός, </a:t>
                      </a:r>
                    </a:p>
                  </a:txBody>
                  <a:tcPr/>
                </a:tc>
                <a:tc>
                  <a:txBody>
                    <a:bodyPr/>
                    <a:lstStyle/>
                    <a:p>
                      <a:r>
                        <a:rPr lang="el-GR" sz="2000" b="1" dirty="0" smtClean="0"/>
                        <a:t> Δραστηριότητες </a:t>
                      </a:r>
                    </a:p>
                  </a:txBody>
                  <a:tcPr/>
                </a:tc>
              </a:tr>
              <a:tr h="571609">
                <a:tc>
                  <a:txBody>
                    <a:bodyPr/>
                    <a:lstStyle/>
                    <a:p>
                      <a:r>
                        <a:rPr lang="el-GR" sz="2000" b="1" dirty="0" smtClean="0"/>
                        <a:t> εναλλακτικές ιδέες μαθητών, </a:t>
                      </a:r>
                      <a:endParaRPr lang="el-GR" sz="2000" b="1" dirty="0"/>
                    </a:p>
                  </a:txBody>
                  <a:tcPr/>
                </a:tc>
                <a:tc>
                  <a:txBody>
                    <a:bodyPr/>
                    <a:lstStyle/>
                    <a:p>
                      <a:r>
                        <a:rPr lang="el-GR" sz="2000" b="1" dirty="0" smtClean="0"/>
                        <a:t>Αιτιολόγηση</a:t>
                      </a:r>
                      <a:endParaRPr lang="el-GR" sz="2000" b="1"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
          <p:cNvGrpSpPr>
            <a:grpSpLocks/>
          </p:cNvGrpSpPr>
          <p:nvPr/>
        </p:nvGrpSpPr>
        <p:grpSpPr bwMode="auto">
          <a:xfrm>
            <a:off x="522721" y="620706"/>
            <a:ext cx="6782400" cy="2165987"/>
            <a:chOff x="336" y="384"/>
            <a:chExt cx="4272" cy="1392"/>
          </a:xfrm>
          <a:solidFill>
            <a:srgbClr val="321900"/>
          </a:solidFill>
        </p:grpSpPr>
        <p:sp>
          <p:nvSpPr>
            <p:cNvPr id="6151" name="Oval 6"/>
            <p:cNvSpPr>
              <a:spLocks noChangeArrowheads="1"/>
            </p:cNvSpPr>
            <p:nvPr/>
          </p:nvSpPr>
          <p:spPr bwMode="auto">
            <a:xfrm>
              <a:off x="336" y="384"/>
              <a:ext cx="4272" cy="1392"/>
            </a:xfrm>
            <a:prstGeom prst="ellipse">
              <a:avLst/>
            </a:prstGeom>
            <a:grpFill/>
            <a:ln w="25400">
              <a:solidFill>
                <a:schemeClr val="tx1"/>
              </a:solidFill>
              <a:round/>
              <a:headEnd/>
              <a:tailEnd/>
            </a:ln>
          </p:spPr>
          <p:txBody>
            <a:bodyPr wrap="none" anchor="ctr"/>
            <a:lstStyle/>
            <a:p>
              <a:endParaRPr lang="el-GR"/>
            </a:p>
          </p:txBody>
        </p:sp>
        <p:sp>
          <p:nvSpPr>
            <p:cNvPr id="6152" name="Text Box 7"/>
            <p:cNvSpPr txBox="1">
              <a:spLocks noChangeArrowheads="1"/>
            </p:cNvSpPr>
            <p:nvPr/>
          </p:nvSpPr>
          <p:spPr bwMode="auto">
            <a:xfrm>
              <a:off x="480" y="883"/>
              <a:ext cx="3984" cy="461"/>
            </a:xfrm>
            <a:prstGeom prst="rect">
              <a:avLst/>
            </a:prstGeom>
            <a:noFill/>
            <a:ln w="9525">
              <a:noFill/>
              <a:miter lim="800000"/>
              <a:headEnd/>
              <a:tailEnd/>
            </a:ln>
          </p:spPr>
          <p:txBody>
            <a:bodyPr lIns="100794" tIns="50397" rIns="100794" bIns="50397">
              <a:spAutoFit/>
            </a:bodyPr>
            <a:lstStyle/>
            <a:p>
              <a:pPr algn="ctr" defTabSz="449287"/>
              <a:r>
                <a:rPr lang="en-US" sz="4000" b="1" dirty="0">
                  <a:solidFill>
                    <a:schemeClr val="bg1"/>
                  </a:solidFill>
                  <a:cs typeface="Times New Roman" pitchFamily="18" charset="0"/>
                </a:rPr>
                <a:t>GRAND THEORIES</a:t>
              </a:r>
              <a:endParaRPr lang="el-GR" sz="4000" dirty="0">
                <a:solidFill>
                  <a:schemeClr val="bg1"/>
                </a:solidFill>
                <a:latin typeface="Verdana" pitchFamily="34" charset="0"/>
                <a:cs typeface="Times New Roman" pitchFamily="18" charset="0"/>
              </a:endParaRPr>
            </a:p>
          </p:txBody>
        </p:sp>
      </p:grpSp>
      <p:grpSp>
        <p:nvGrpSpPr>
          <p:cNvPr id="4" name="Group 8"/>
          <p:cNvGrpSpPr>
            <a:grpSpLocks/>
          </p:cNvGrpSpPr>
          <p:nvPr/>
        </p:nvGrpSpPr>
        <p:grpSpPr bwMode="auto">
          <a:xfrm>
            <a:off x="1501921" y="3429001"/>
            <a:ext cx="6782400" cy="2209192"/>
            <a:chOff x="960" y="2160"/>
            <a:chExt cx="4272" cy="1392"/>
          </a:xfrm>
        </p:grpSpPr>
        <p:sp>
          <p:nvSpPr>
            <p:cNvPr id="6149" name="Oval 9"/>
            <p:cNvSpPr>
              <a:spLocks noChangeArrowheads="1"/>
            </p:cNvSpPr>
            <p:nvPr/>
          </p:nvSpPr>
          <p:spPr bwMode="auto">
            <a:xfrm>
              <a:off x="960" y="2160"/>
              <a:ext cx="4272" cy="1392"/>
            </a:xfrm>
            <a:prstGeom prst="ellipse">
              <a:avLst/>
            </a:prstGeom>
            <a:solidFill>
              <a:schemeClr val="bg1">
                <a:alpha val="50195"/>
              </a:schemeClr>
            </a:solidFill>
            <a:ln w="25400">
              <a:noFill/>
              <a:round/>
              <a:headEnd/>
              <a:tailEnd/>
            </a:ln>
          </p:spPr>
          <p:txBody>
            <a:bodyPr wrap="none" anchor="ctr"/>
            <a:lstStyle/>
            <a:p>
              <a:endParaRPr lang="el-GR"/>
            </a:p>
          </p:txBody>
        </p:sp>
        <p:sp>
          <p:nvSpPr>
            <p:cNvPr id="6150" name="Text Box 10"/>
            <p:cNvSpPr txBox="1">
              <a:spLocks noChangeArrowheads="1"/>
            </p:cNvSpPr>
            <p:nvPr/>
          </p:nvSpPr>
          <p:spPr bwMode="auto">
            <a:xfrm>
              <a:off x="1776" y="2558"/>
              <a:ext cx="2640" cy="336"/>
            </a:xfrm>
            <a:prstGeom prst="rect">
              <a:avLst/>
            </a:prstGeom>
            <a:noFill/>
            <a:ln w="9525">
              <a:noFill/>
              <a:miter lim="800000"/>
              <a:headEnd/>
              <a:tailEnd/>
            </a:ln>
          </p:spPr>
          <p:txBody>
            <a:bodyPr lIns="100794" tIns="50397" rIns="100794" bIns="50397">
              <a:spAutoFit/>
            </a:bodyPr>
            <a:lstStyle/>
            <a:p>
              <a:pPr algn="ctr" defTabSz="449287"/>
              <a:r>
                <a:rPr lang="en-US" sz="2800" b="1" dirty="0">
                  <a:cs typeface="Times New Roman" pitchFamily="18" charset="0"/>
                </a:rPr>
                <a:t>DESIGN FRAMEWORKS </a:t>
              </a:r>
              <a:endParaRPr lang="el-GR" sz="2800" dirty="0">
                <a:latin typeface="Tahoma" pitchFamily="34" charset="0"/>
                <a:cs typeface="Times New Roman" pitchFamily="18" charset="0"/>
              </a:endParaRPr>
            </a:p>
          </p:txBody>
        </p:sp>
      </p:grpSp>
      <p:grpSp>
        <p:nvGrpSpPr>
          <p:cNvPr id="2" name="Group 2"/>
          <p:cNvGrpSpPr>
            <a:grpSpLocks/>
          </p:cNvGrpSpPr>
          <p:nvPr/>
        </p:nvGrpSpPr>
        <p:grpSpPr bwMode="auto">
          <a:xfrm>
            <a:off x="222040" y="1006698"/>
            <a:ext cx="8472011" cy="4387574"/>
            <a:chOff x="140" y="634"/>
            <a:chExt cx="5337" cy="2764"/>
          </a:xfrm>
        </p:grpSpPr>
        <p:sp>
          <p:nvSpPr>
            <p:cNvPr id="6154" name="AutoShape 4"/>
            <p:cNvSpPr>
              <a:spLocks noChangeArrowheads="1"/>
            </p:cNvSpPr>
            <p:nvPr/>
          </p:nvSpPr>
          <p:spPr bwMode="auto">
            <a:xfrm rot="19862727">
              <a:off x="140" y="1271"/>
              <a:ext cx="967" cy="2127"/>
            </a:xfrm>
            <a:prstGeom prst="curvedRightArrow">
              <a:avLst>
                <a:gd name="adj1" fmla="val 38870"/>
                <a:gd name="adj2" fmla="val 87953"/>
                <a:gd name="adj3" fmla="val 33333"/>
              </a:avLst>
            </a:prstGeom>
            <a:gradFill rotWithShape="0">
              <a:gsLst>
                <a:gs pos="0">
                  <a:srgbClr val="D6B19C"/>
                </a:gs>
                <a:gs pos="30000">
                  <a:srgbClr val="D49E6C"/>
                </a:gs>
                <a:gs pos="70000">
                  <a:srgbClr val="A65528"/>
                </a:gs>
                <a:gs pos="100000">
                  <a:srgbClr val="663012"/>
                </a:gs>
              </a:gsLst>
              <a:lin ang="5400000" scaled="0"/>
            </a:gradFill>
            <a:ln w="9525">
              <a:solidFill>
                <a:schemeClr val="tx1"/>
              </a:solidFill>
              <a:miter lim="800000"/>
              <a:headEnd/>
              <a:tailEnd/>
            </a:ln>
          </p:spPr>
          <p:txBody>
            <a:bodyPr wrap="none" anchor="ctr"/>
            <a:lstStyle/>
            <a:p>
              <a:endParaRPr lang="el-GR"/>
            </a:p>
          </p:txBody>
        </p:sp>
        <p:sp>
          <p:nvSpPr>
            <p:cNvPr id="6153" name="AutoShape 3"/>
            <p:cNvSpPr>
              <a:spLocks noChangeArrowheads="1"/>
            </p:cNvSpPr>
            <p:nvPr/>
          </p:nvSpPr>
          <p:spPr bwMode="auto">
            <a:xfrm rot="9803314">
              <a:off x="4510" y="634"/>
              <a:ext cx="967" cy="2127"/>
            </a:xfrm>
            <a:prstGeom prst="curvedRightArrow">
              <a:avLst>
                <a:gd name="adj1" fmla="val 38870"/>
                <a:gd name="adj2" fmla="val 87953"/>
                <a:gd name="adj3" fmla="val 33333"/>
              </a:avLst>
            </a:prstGeom>
            <a:gradFill rotWithShape="0">
              <a:gsLst>
                <a:gs pos="0">
                  <a:srgbClr val="D6B19C"/>
                </a:gs>
                <a:gs pos="30000">
                  <a:srgbClr val="D49E6C"/>
                </a:gs>
                <a:gs pos="70000">
                  <a:srgbClr val="A65528"/>
                </a:gs>
                <a:gs pos="100000">
                  <a:srgbClr val="663012"/>
                </a:gs>
              </a:gsLst>
              <a:lin ang="5400000" scaled="0"/>
            </a:gradFill>
            <a:ln w="9525">
              <a:solidFill>
                <a:schemeClr val="tx1"/>
              </a:solidFill>
              <a:miter lim="800000"/>
              <a:headEnd/>
              <a:tailEnd/>
            </a:ln>
          </p:spPr>
          <p:txBody>
            <a:bodyPr wrap="none" anchor="ctr"/>
            <a:lstStyle/>
            <a:p>
              <a:endParaRPr lang="el-G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outVertical)">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304800"/>
            <a:ext cx="8458200" cy="3052762"/>
          </a:xfrm>
          <a:solidFill>
            <a:srgbClr val="321900"/>
          </a:solidFill>
        </p:spPr>
        <p:txBody>
          <a:bodyPr>
            <a:normAutofit/>
          </a:bodyPr>
          <a:lstStyle/>
          <a:p>
            <a:pPr algn="ctr" eaLnBrk="1" fontAlgn="auto" hangingPunct="1">
              <a:lnSpc>
                <a:spcPct val="80000"/>
              </a:lnSpc>
              <a:spcAft>
                <a:spcPts val="0"/>
              </a:spcAft>
              <a:defRPr/>
            </a:pPr>
            <a:r>
              <a:rPr lang="el-GR" sz="4000" cap="none" dirty="0" smtClean="0">
                <a:solidFill>
                  <a:schemeClr val="bg1"/>
                </a:solidFill>
              </a:rPr>
              <a:t/>
            </a:r>
            <a:br>
              <a:rPr lang="el-GR" sz="4000" cap="none" dirty="0" smtClean="0">
                <a:solidFill>
                  <a:schemeClr val="bg1"/>
                </a:solidFill>
              </a:rPr>
            </a:br>
            <a:r>
              <a:rPr lang="el-GR" sz="4000" cap="none" dirty="0" smtClean="0">
                <a:solidFill>
                  <a:schemeClr val="bg1"/>
                </a:solidFill>
              </a:rPr>
              <a:t> Πτυχές της Εξέλιξης της </a:t>
            </a:r>
            <a:r>
              <a:rPr lang="en-US" sz="4000" cap="none" dirty="0" smtClean="0">
                <a:solidFill>
                  <a:schemeClr val="bg1"/>
                </a:solidFill>
              </a:rPr>
              <a:t> </a:t>
            </a:r>
            <a:r>
              <a:rPr lang="el-GR" sz="4000" cap="none" dirty="0" smtClean="0">
                <a:solidFill>
                  <a:schemeClr val="bg1"/>
                </a:solidFill>
              </a:rPr>
              <a:t> του Διδακτικού Σχεδιασμού των Φυσικών Επιστημών</a:t>
            </a:r>
            <a:r>
              <a:rPr lang="en-US" sz="4000" cap="none" dirty="0" smtClean="0">
                <a:solidFill>
                  <a:schemeClr val="bg1"/>
                </a:solidFill>
              </a:rPr>
              <a:t>  </a:t>
            </a:r>
            <a:r>
              <a:rPr lang="el-GR" sz="4000" cap="none" dirty="0" smtClean="0">
                <a:solidFill>
                  <a:schemeClr val="bg1"/>
                </a:solidFill>
              </a:rPr>
              <a:t/>
            </a:r>
            <a:br>
              <a:rPr lang="el-GR" sz="4000" cap="none" dirty="0" smtClean="0">
                <a:solidFill>
                  <a:schemeClr val="bg1"/>
                </a:solidFill>
              </a:rPr>
            </a:br>
            <a:endParaRPr lang="el-GR" sz="4000" cap="none" dirty="0" smtClean="0">
              <a:solidFill>
                <a:schemeClr val="bg1"/>
              </a:solidFill>
            </a:endParaRPr>
          </a:p>
        </p:txBody>
      </p:sp>
      <p:sp>
        <p:nvSpPr>
          <p:cNvPr id="11267" name="Rectangle 3"/>
          <p:cNvSpPr>
            <a:spLocks noGrp="1" noChangeArrowheads="1"/>
          </p:cNvSpPr>
          <p:nvPr>
            <p:ph idx="1"/>
          </p:nvPr>
        </p:nvSpPr>
        <p:spPr>
          <a:xfrm>
            <a:off x="285750" y="3643314"/>
            <a:ext cx="8458200" cy="2949574"/>
          </a:xfrm>
          <a:solidFill>
            <a:srgbClr val="FFFFCC"/>
          </a:solidFill>
        </p:spPr>
        <p:txBody>
          <a:bodyPr/>
          <a:lstStyle/>
          <a:p>
            <a:pPr algn="ctr" eaLnBrk="1" hangingPunct="1">
              <a:lnSpc>
                <a:spcPct val="80000"/>
              </a:lnSpc>
              <a:buFont typeface="Wingdings 2" pitchFamily="18" charset="2"/>
              <a:buNone/>
            </a:pPr>
            <a:r>
              <a:rPr lang="el-GR" sz="3000" dirty="0" smtClean="0">
                <a:solidFill>
                  <a:schemeClr val="tx1"/>
                </a:solidFill>
              </a:rPr>
              <a:t>Από τη μεταφορά της Γνώσης και την Επίδειξη πειραμάτων στην εποικοδόμηση εννοιών και τη Διερεύνηση</a:t>
            </a:r>
          </a:p>
          <a:p>
            <a:pPr algn="ctr" eaLnBrk="1" hangingPunct="1">
              <a:lnSpc>
                <a:spcPct val="80000"/>
              </a:lnSpc>
              <a:buFont typeface="Wingdings 2" pitchFamily="18" charset="2"/>
              <a:buNone/>
            </a:pPr>
            <a:endParaRPr lang="el-GR" sz="3000" dirty="0" smtClean="0">
              <a:solidFill>
                <a:schemeClr val="tx1"/>
              </a:solidFill>
            </a:endParaRPr>
          </a:p>
          <a:p>
            <a:pPr algn="ctr" eaLnBrk="1" hangingPunct="1">
              <a:lnSpc>
                <a:spcPct val="80000"/>
              </a:lnSpc>
              <a:buFont typeface="Wingdings 2" pitchFamily="18" charset="2"/>
              <a:buNone/>
            </a:pPr>
            <a:r>
              <a:rPr lang="el-GR" sz="3000" dirty="0" smtClean="0">
                <a:solidFill>
                  <a:schemeClr val="tx1"/>
                </a:solidFill>
              </a:rPr>
              <a:t>Από τις μετωπική στην </a:t>
            </a:r>
            <a:r>
              <a:rPr lang="el-GR" sz="3000" dirty="0" err="1" smtClean="0">
                <a:solidFill>
                  <a:schemeClr val="tx1"/>
                </a:solidFill>
              </a:rPr>
              <a:t>ομαδοσυνεργατική</a:t>
            </a:r>
            <a:r>
              <a:rPr lang="el-GR" sz="3000" dirty="0" smtClean="0">
                <a:solidFill>
                  <a:schemeClr val="tx1"/>
                </a:solidFill>
              </a:rPr>
              <a:t> οργάνωση της τάξης στο «διάβασμα» και «γράψιμο» των μαθητών</a:t>
            </a:r>
          </a:p>
          <a:p>
            <a:pPr algn="ctr" eaLnBrk="1" hangingPunct="1">
              <a:lnSpc>
                <a:spcPct val="80000"/>
              </a:lnSpc>
              <a:buFont typeface="Wingdings 2" pitchFamily="18" charset="2"/>
              <a:buNone/>
            </a:pPr>
            <a:endParaRPr lang="el-GR" sz="3000" dirty="0" smtClean="0">
              <a:solidFill>
                <a:schemeClr val="tx1"/>
              </a:solidFill>
            </a:endParaRPr>
          </a:p>
          <a:p>
            <a:pPr algn="ctr" eaLnBrk="1" hangingPunct="1">
              <a:lnSpc>
                <a:spcPct val="80000"/>
              </a:lnSpc>
              <a:buFont typeface="Wingdings 2" pitchFamily="18" charset="2"/>
              <a:buNone/>
            </a:pPr>
            <a:endParaRPr lang="el-GR" sz="3000" dirty="0" smtClean="0">
              <a:solidFill>
                <a:schemeClr val="tx1"/>
              </a:solidFill>
            </a:endParaRPr>
          </a:p>
          <a:p>
            <a:pPr algn="ctr" eaLnBrk="1" hangingPunct="1">
              <a:lnSpc>
                <a:spcPct val="80000"/>
              </a:lnSpc>
              <a:buFont typeface="Wingdings 2" pitchFamily="18" charset="2"/>
              <a:buNone/>
            </a:pPr>
            <a:endParaRPr lang="el-GR" sz="3000"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207" name="Group 71"/>
          <p:cNvGraphicFramePr>
            <a:graphicFrameLocks noGrp="1"/>
          </p:cNvGraphicFramePr>
          <p:nvPr>
            <p:extLst>
              <p:ext uri="{D42A27DB-BD31-4B8C-83A1-F6EECF244321}">
                <p14:modId xmlns:p14="http://schemas.microsoft.com/office/powerpoint/2010/main" val="3068942356"/>
              </p:ext>
            </p:extLst>
          </p:nvPr>
        </p:nvGraphicFramePr>
        <p:xfrm>
          <a:off x="0" y="-74884"/>
          <a:ext cx="9144000" cy="6912384"/>
        </p:xfrm>
        <a:graphic>
          <a:graphicData uri="http://schemas.openxmlformats.org/drawingml/2006/table">
            <a:tbl>
              <a:tblPr/>
              <a:tblGrid>
                <a:gridCol w="1440000"/>
                <a:gridCol w="1794240"/>
                <a:gridCol w="1795680"/>
                <a:gridCol w="1895040"/>
                <a:gridCol w="2219040"/>
              </a:tblGrid>
              <a:tr h="1213894">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pitchFamily="18" charset="0"/>
                        </a:rPr>
                        <a:t>GROUPS</a:t>
                      </a:r>
                      <a:endParaRPr kumimoji="0" lang="el-GR" sz="1800" b="1" i="0" u="none" strike="noStrike" cap="none" normalizeH="0" baseline="0" dirty="0" smtClean="0">
                        <a:ln>
                          <a:noFill/>
                        </a:ln>
                        <a:solidFill>
                          <a:schemeClr val="tx1"/>
                        </a:solidFill>
                        <a:effectLst/>
                        <a:latin typeface="Arial" charset="0"/>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800" b="1" i="0" u="none" strike="noStrike" cap="none" normalizeH="0" baseline="0" dirty="0" smtClean="0">
                          <a:ln>
                            <a:noFill/>
                          </a:ln>
                          <a:solidFill>
                            <a:schemeClr val="tx1"/>
                          </a:solidFill>
                          <a:effectLst/>
                          <a:latin typeface="Arial" charset="0"/>
                          <a:cs typeface="Times New Roman" pitchFamily="18" charset="0"/>
                        </a:rPr>
                        <a:t>ΜΟΝΤΕΛΟ ΣΧΕΔΙΑΣΜΟΥ / </a:t>
                      </a:r>
                      <a:r>
                        <a:rPr kumimoji="0" lang="en-US" sz="1800" b="1" i="0" u="none" strike="noStrike" cap="none" normalizeH="0" baseline="0" dirty="0" smtClean="0">
                          <a:ln>
                            <a:noFill/>
                          </a:ln>
                          <a:solidFill>
                            <a:schemeClr val="tx1"/>
                          </a:solidFill>
                          <a:effectLst/>
                          <a:latin typeface="Arial" charset="0"/>
                          <a:cs typeface="Times New Roman" pitchFamily="18" charset="0"/>
                        </a:rPr>
                        <a:t>FRAMEWORK</a:t>
                      </a:r>
                      <a:r>
                        <a:rPr kumimoji="0" lang="el-GR" sz="1800" b="1" i="0" u="none" strike="noStrike" cap="none" normalizeH="0" baseline="0" dirty="0" smtClean="0">
                          <a:ln>
                            <a:noFill/>
                          </a:ln>
                          <a:solidFill>
                            <a:schemeClr val="tx1"/>
                          </a:solidFill>
                          <a:effectLst/>
                          <a:latin typeface="Arial" charset="0"/>
                          <a:cs typeface="Times New Roman" pitchFamily="18" charset="0"/>
                        </a:rPr>
                        <a:t> </a:t>
                      </a:r>
                      <a:r>
                        <a:rPr kumimoji="0" lang="en-US" sz="1800" b="1" i="0" u="none" strike="noStrike" cap="none" normalizeH="0" baseline="0" dirty="0" smtClean="0">
                          <a:ln>
                            <a:noFill/>
                          </a:ln>
                          <a:solidFill>
                            <a:schemeClr val="tx1"/>
                          </a:solidFill>
                          <a:effectLst/>
                          <a:latin typeface="Arial" charset="0"/>
                          <a:cs typeface="Times New Roman" pitchFamily="18" charset="0"/>
                        </a:rPr>
                        <a:t> </a:t>
                      </a:r>
                      <a:endParaRPr kumimoji="0" lang="el-GR" sz="1800" b="1" i="0" u="none" strike="noStrike" cap="none" normalizeH="0" baseline="0" dirty="0" smtClean="0">
                        <a:ln>
                          <a:noFill/>
                        </a:ln>
                        <a:solidFill>
                          <a:schemeClr val="tx1"/>
                        </a:solidFill>
                        <a:effectLst/>
                        <a:latin typeface="Arial" charset="0"/>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300" b="1" i="0" u="none" strike="noStrike" cap="none" normalizeH="0" baseline="0" dirty="0" smtClean="0">
                          <a:ln>
                            <a:noFill/>
                          </a:ln>
                          <a:solidFill>
                            <a:schemeClr val="tx1"/>
                          </a:solidFill>
                          <a:effectLst/>
                          <a:latin typeface="Arial" charset="0"/>
                          <a:cs typeface="Times New Roman" pitchFamily="18" charset="0"/>
                        </a:rPr>
                        <a:t>ΔΙΑΠΡΑΓΜΑΤΕΥΣΗ ΠΕΡΙΕΧΟΜΕΝΟΥ ΔΙΔΑΚΤΙΚΟΣ ΜΕΤΑΣΧΗΜΑΤΙΣΜΟΣ</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300" b="1" i="0" u="none" strike="noStrike" cap="none" normalizeH="0" baseline="0" dirty="0" smtClean="0">
                          <a:ln>
                            <a:noFill/>
                          </a:ln>
                          <a:solidFill>
                            <a:schemeClr val="tx1"/>
                          </a:solidFill>
                          <a:effectLst/>
                          <a:latin typeface="Arial" charset="0"/>
                          <a:cs typeface="Times New Roman" pitchFamily="18" charset="0"/>
                        </a:rPr>
                        <a:t>ΓΕΝΙΚΕΣ </a:t>
                      </a:r>
                    </a:p>
                    <a:p>
                      <a:pPr marL="0" marR="0" lvl="0" indent="0" algn="l" defTabSz="914400" rtl="0" eaLnBrk="1" fontAlgn="base" latinLnBrk="0" hangingPunct="1">
                        <a:lnSpc>
                          <a:spcPct val="115000"/>
                        </a:lnSpc>
                        <a:spcBef>
                          <a:spcPct val="0"/>
                        </a:spcBef>
                        <a:spcAft>
                          <a:spcPts val="1413"/>
                        </a:spcAft>
                        <a:buClrTx/>
                        <a:buSzTx/>
                        <a:buFontTx/>
                        <a:buNone/>
                        <a:tabLst/>
                      </a:pPr>
                      <a:r>
                        <a:rPr kumimoji="0" lang="el-GR" sz="1300" b="1" i="0" u="none" strike="noStrike" cap="none" normalizeH="0" baseline="0" dirty="0" smtClean="0">
                          <a:ln>
                            <a:noFill/>
                          </a:ln>
                          <a:solidFill>
                            <a:schemeClr val="tx1"/>
                          </a:solidFill>
                          <a:effectLst/>
                          <a:latin typeface="Arial" charset="0"/>
                          <a:cs typeface="Times New Roman" pitchFamily="18" charset="0"/>
                        </a:rPr>
                        <a:t>Ή ΕΙΔΙΚΕΣ ΘΕΩΡΙΕΣ</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800" b="1" i="0" u="none" strike="noStrike" cap="none" normalizeH="0" baseline="0" dirty="0" smtClean="0">
                          <a:ln>
                            <a:noFill/>
                          </a:ln>
                          <a:solidFill>
                            <a:schemeClr val="tx1"/>
                          </a:solidFill>
                          <a:effectLst/>
                          <a:latin typeface="Arial" charset="0"/>
                          <a:cs typeface="Times New Roman" pitchFamily="18" charset="0"/>
                        </a:rPr>
                        <a:t>ΠΡΟΣΈΓΓΙΣΗ ΤΗΣ ΜΑΘΗΣΗΣ</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r>
              <a:tr h="864037">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600" b="1" i="0" u="none" strike="noStrike" cap="none" normalizeH="0" baseline="0" dirty="0" smtClean="0">
                          <a:ln>
                            <a:noFill/>
                          </a:ln>
                          <a:solidFill>
                            <a:srgbClr val="321900"/>
                          </a:solidFill>
                          <a:effectLst/>
                          <a:latin typeface="Arial" charset="0"/>
                          <a:cs typeface="Times New Roman" pitchFamily="18" charset="0"/>
                        </a:rPr>
                        <a:t>Utrecht Group </a:t>
                      </a:r>
                      <a:endParaRPr kumimoji="0" lang="el-GR" sz="1600" b="1" i="0" u="none" strike="noStrike" cap="none" normalizeH="0" baseline="0" dirty="0" smtClean="0">
                        <a:ln>
                          <a:noFill/>
                        </a:ln>
                        <a:solidFill>
                          <a:srgbClr val="321900"/>
                        </a:solidFill>
                        <a:effectLst/>
                        <a:latin typeface="Arial" charset="0"/>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500" b="1" i="0" u="none" strike="noStrike" cap="none" normalizeH="0" baseline="0" dirty="0" smtClean="0">
                          <a:ln>
                            <a:noFill/>
                          </a:ln>
                          <a:solidFill>
                            <a:srgbClr val="321900"/>
                          </a:solidFill>
                          <a:effectLst/>
                          <a:latin typeface="+mn-lt"/>
                          <a:cs typeface="Times New Roman" pitchFamily="18" charset="0"/>
                        </a:rPr>
                        <a:t>Didactical Structures</a:t>
                      </a:r>
                      <a:endParaRPr kumimoji="0" lang="el-GR" sz="1500" b="1" i="0" u="none" strike="noStrike" cap="none" normalizeH="0" baseline="0" dirty="0" smtClean="0">
                        <a:ln>
                          <a:noFill/>
                        </a:ln>
                        <a:solidFill>
                          <a:srgbClr val="321900"/>
                        </a:solidFill>
                        <a:effectLst/>
                        <a:latin typeface="+mn-lt"/>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Δεν δίνεται πληροφορία / τεκμήρια, αλλά υπονοείται</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Ειδική, εμπειρικά τεκμηριωμένη</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err="1" smtClean="0">
                          <a:ln>
                            <a:noFill/>
                          </a:ln>
                          <a:solidFill>
                            <a:schemeClr val="tx1"/>
                          </a:solidFill>
                          <a:effectLst/>
                          <a:latin typeface="+mn-lt"/>
                          <a:cs typeface="Times New Roman" pitchFamily="18" charset="0"/>
                        </a:rPr>
                        <a:t>Υοθετεί</a:t>
                      </a:r>
                      <a:r>
                        <a:rPr kumimoji="0" lang="el-GR" sz="1500" b="1" i="0" u="none" strike="noStrike" cap="none" normalizeH="0" baseline="0" dirty="0" smtClean="0">
                          <a:ln>
                            <a:noFill/>
                          </a:ln>
                          <a:solidFill>
                            <a:schemeClr val="tx1"/>
                          </a:solidFill>
                          <a:effectLst/>
                          <a:latin typeface="+mn-lt"/>
                          <a:cs typeface="Times New Roman" pitchFamily="18" charset="0"/>
                        </a:rPr>
                        <a:t> εποικοδομητική άποψη (υπονοείται) – εννοιολογική αλλαγή </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440061">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600" b="1" i="0" u="none" strike="noStrike" cap="none" normalizeH="0" baseline="0" smtClean="0">
                          <a:ln>
                            <a:noFill/>
                          </a:ln>
                          <a:solidFill>
                            <a:srgbClr val="321900"/>
                          </a:solidFill>
                          <a:effectLst/>
                          <a:latin typeface="Arial" charset="0"/>
                          <a:cs typeface="Times New Roman" pitchFamily="18" charset="0"/>
                        </a:rPr>
                        <a:t>Kiel - IPN </a:t>
                      </a:r>
                      <a:endParaRPr kumimoji="0" lang="el-GR" sz="1600" b="1" i="0" u="none" strike="noStrike" cap="none" normalizeH="0" baseline="0" smtClean="0">
                        <a:ln>
                          <a:noFill/>
                        </a:ln>
                        <a:solidFill>
                          <a:srgbClr val="321900"/>
                        </a:solidFill>
                        <a:effectLst/>
                        <a:latin typeface="Arial" charset="0"/>
                        <a:cs typeface="Times New Roman" pitchFamily="18" charset="0"/>
                      </a:endParaRPr>
                    </a:p>
                    <a:p>
                      <a:pPr marL="0" marR="0" lvl="0" indent="0" algn="l" defTabSz="914400" rtl="0" eaLnBrk="1" fontAlgn="base" latinLnBrk="0" hangingPunct="1">
                        <a:lnSpc>
                          <a:spcPct val="115000"/>
                        </a:lnSpc>
                        <a:spcBef>
                          <a:spcPct val="0"/>
                        </a:spcBef>
                        <a:spcAft>
                          <a:spcPts val="1413"/>
                        </a:spcAft>
                        <a:buClrTx/>
                        <a:buSzTx/>
                        <a:buFontTx/>
                        <a:buNone/>
                        <a:tabLst/>
                      </a:pPr>
                      <a:r>
                        <a:rPr kumimoji="0" lang="en-US" sz="1600" b="1" i="0" u="none" strike="noStrike" cap="none" normalizeH="0" baseline="0" smtClean="0">
                          <a:ln>
                            <a:noFill/>
                          </a:ln>
                          <a:solidFill>
                            <a:srgbClr val="321900"/>
                          </a:solidFill>
                          <a:effectLst/>
                          <a:latin typeface="Arial" charset="0"/>
                          <a:cs typeface="Times New Roman" pitchFamily="18" charset="0"/>
                        </a:rPr>
                        <a:t>Group</a:t>
                      </a:r>
                      <a:endParaRPr kumimoji="0" lang="el-GR" sz="1600" b="1" i="0" u="none" strike="noStrike" cap="none" normalizeH="0" baseline="0" smtClean="0">
                        <a:ln>
                          <a:noFill/>
                        </a:ln>
                        <a:solidFill>
                          <a:srgbClr val="321900"/>
                        </a:solidFill>
                        <a:effectLst/>
                        <a:latin typeface="Arial" charset="0"/>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500" b="1" i="0" u="none" strike="noStrike" cap="none" normalizeH="0" baseline="0" dirty="0" smtClean="0">
                          <a:ln>
                            <a:noFill/>
                          </a:ln>
                          <a:solidFill>
                            <a:srgbClr val="321900"/>
                          </a:solidFill>
                          <a:effectLst/>
                          <a:latin typeface="+mn-lt"/>
                          <a:cs typeface="Times New Roman" pitchFamily="18" charset="0"/>
                        </a:rPr>
                        <a:t>Model  o f Educational Reconstruction</a:t>
                      </a:r>
                      <a:endParaRPr kumimoji="0" lang="el-GR" sz="1500" b="1" i="0" u="none" strike="noStrike" cap="none" normalizeH="0" baseline="0" dirty="0" smtClean="0">
                        <a:ln>
                          <a:noFill/>
                        </a:ln>
                        <a:solidFill>
                          <a:srgbClr val="321900"/>
                        </a:solidFill>
                        <a:effectLst/>
                        <a:latin typeface="+mn-lt"/>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 «</a:t>
                      </a:r>
                      <a:r>
                        <a:rPr kumimoji="0" lang="en-GB" sz="1500" b="1" i="0" u="none" strike="noStrike" cap="none" normalizeH="0" baseline="0" dirty="0" err="1" smtClean="0">
                          <a:ln>
                            <a:noFill/>
                          </a:ln>
                          <a:solidFill>
                            <a:schemeClr val="tx1"/>
                          </a:solidFill>
                          <a:effectLst/>
                          <a:latin typeface="+mn-lt"/>
                          <a:cs typeface="Times New Roman" pitchFamily="18" charset="0"/>
                        </a:rPr>
                        <a:t>elementarization</a:t>
                      </a:r>
                      <a:r>
                        <a:rPr kumimoji="0" lang="el-GR" sz="1500" b="1" i="0" u="none" strike="noStrike" cap="none" normalizeH="0" baseline="0" dirty="0" smtClean="0">
                          <a:ln>
                            <a:noFill/>
                          </a:ln>
                          <a:solidFill>
                            <a:schemeClr val="tx1"/>
                          </a:solidFill>
                          <a:effectLst/>
                          <a:latin typeface="+mn-lt"/>
                          <a:cs typeface="Times New Roman" pitchFamily="18" charset="0"/>
                        </a:rPr>
                        <a:t>» του περιεχομένου</a:t>
                      </a:r>
                    </a:p>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Εκπαιδευτική αναδιοργάνωση του περιεχομένου </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Δεν δίνεται πληροφορία / τεκμήρια</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Εποικοδομητική προσέγγιση, εστιασμένη στη στις διαδικασίες μάθησης των μαθητών, Δέχεται κίνητρα</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35911">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600" b="1" i="0" u="none" strike="noStrike" cap="none" normalizeH="0" baseline="0" smtClean="0">
                          <a:ln>
                            <a:noFill/>
                          </a:ln>
                          <a:solidFill>
                            <a:srgbClr val="321900"/>
                          </a:solidFill>
                          <a:effectLst/>
                          <a:latin typeface="Arial" charset="0"/>
                          <a:cs typeface="Times New Roman" pitchFamily="18" charset="0"/>
                        </a:rPr>
                        <a:t>Goteborg </a:t>
                      </a:r>
                      <a:endParaRPr kumimoji="0" lang="el-GR" sz="1600" b="1" i="0" u="none" strike="noStrike" cap="none" normalizeH="0" baseline="0" smtClean="0">
                        <a:ln>
                          <a:noFill/>
                        </a:ln>
                        <a:solidFill>
                          <a:srgbClr val="321900"/>
                        </a:solidFill>
                        <a:effectLst/>
                        <a:latin typeface="Arial" charset="0"/>
                        <a:cs typeface="Times New Roman" pitchFamily="18" charset="0"/>
                      </a:endParaRPr>
                    </a:p>
                    <a:p>
                      <a:pPr marL="0" marR="0" lvl="0" indent="0" algn="l" defTabSz="914400" rtl="0" eaLnBrk="1" fontAlgn="base" latinLnBrk="0" hangingPunct="1">
                        <a:lnSpc>
                          <a:spcPct val="115000"/>
                        </a:lnSpc>
                        <a:spcBef>
                          <a:spcPct val="0"/>
                        </a:spcBef>
                        <a:spcAft>
                          <a:spcPts val="1413"/>
                        </a:spcAft>
                        <a:buClrTx/>
                        <a:buSzTx/>
                        <a:buFontTx/>
                        <a:buNone/>
                        <a:tabLst/>
                      </a:pPr>
                      <a:r>
                        <a:rPr kumimoji="0" lang="en-US" sz="1600" b="1" i="0" u="none" strike="noStrike" cap="none" normalizeH="0" baseline="0" smtClean="0">
                          <a:ln>
                            <a:noFill/>
                          </a:ln>
                          <a:solidFill>
                            <a:srgbClr val="321900"/>
                          </a:solidFill>
                          <a:effectLst/>
                          <a:latin typeface="Arial" charset="0"/>
                          <a:cs typeface="Times New Roman" pitchFamily="18" charset="0"/>
                        </a:rPr>
                        <a:t>Group  </a:t>
                      </a:r>
                      <a:endParaRPr kumimoji="0" lang="el-GR" sz="1600" b="1" i="0" u="none" strike="noStrike" cap="none" normalizeH="0" baseline="0" smtClean="0">
                        <a:ln>
                          <a:noFill/>
                        </a:ln>
                        <a:solidFill>
                          <a:srgbClr val="321900"/>
                        </a:solidFill>
                        <a:effectLst/>
                        <a:latin typeface="Arial" charset="0"/>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500" b="1" i="0" u="none" strike="noStrike" cap="none" normalizeH="0" baseline="0" smtClean="0">
                          <a:ln>
                            <a:noFill/>
                          </a:ln>
                          <a:solidFill>
                            <a:srgbClr val="321900"/>
                          </a:solidFill>
                          <a:effectLst/>
                          <a:latin typeface="+mn-lt"/>
                          <a:cs typeface="Times New Roman" pitchFamily="18" charset="0"/>
                        </a:rPr>
                        <a:t>Content Specific Theory</a:t>
                      </a:r>
                      <a:endParaRPr kumimoji="0" lang="el-GR" sz="1500" b="1" i="0" u="none" strike="noStrike" cap="none" normalizeH="0" baseline="0" smtClean="0">
                        <a:ln>
                          <a:noFill/>
                        </a:ln>
                        <a:solidFill>
                          <a:srgbClr val="321900"/>
                        </a:solidFill>
                        <a:effectLst/>
                        <a:latin typeface="+mn-lt"/>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Δεν δίνεται πληροφορία / τεκμήρια</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Ειδική θεωρία, ανάλογα με το προς διαπραγμάτευση περιεχόμενο</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Κατανόηση μαθητών και Εννοιολογικά επιτεύγματα</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779976">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600" b="1" i="0" u="none" strike="noStrike" cap="none" normalizeH="0" baseline="0" smtClean="0">
                          <a:ln>
                            <a:noFill/>
                          </a:ln>
                          <a:solidFill>
                            <a:srgbClr val="321900"/>
                          </a:solidFill>
                          <a:effectLst/>
                          <a:latin typeface="Arial" charset="0"/>
                          <a:cs typeface="Times New Roman" pitchFamily="18" charset="0"/>
                        </a:rPr>
                        <a:t>Leeds Group </a:t>
                      </a:r>
                      <a:endParaRPr kumimoji="0" lang="el-GR" sz="1600" b="1" i="0" u="none" strike="noStrike" cap="none" normalizeH="0" baseline="0" smtClean="0">
                        <a:ln>
                          <a:noFill/>
                        </a:ln>
                        <a:solidFill>
                          <a:srgbClr val="321900"/>
                        </a:solidFill>
                        <a:effectLst/>
                        <a:latin typeface="Arial" charset="0"/>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500" b="1" i="0" u="none" strike="noStrike" cap="none" normalizeH="0" baseline="0" smtClean="0">
                          <a:ln>
                            <a:noFill/>
                          </a:ln>
                          <a:solidFill>
                            <a:srgbClr val="321900"/>
                          </a:solidFill>
                          <a:effectLst/>
                          <a:latin typeface="+mn-lt"/>
                          <a:cs typeface="Times New Roman" pitchFamily="18" charset="0"/>
                        </a:rPr>
                        <a:t>Learning Demands</a:t>
                      </a:r>
                      <a:endParaRPr kumimoji="0" lang="el-GR" sz="1500" b="1" i="0" u="none" strike="noStrike" cap="none" normalizeH="0" baseline="0" smtClean="0">
                        <a:ln>
                          <a:noFill/>
                        </a:ln>
                        <a:solidFill>
                          <a:srgbClr val="321900"/>
                        </a:solidFill>
                        <a:effectLst/>
                        <a:latin typeface="+mn-lt"/>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Διδακτικός μετασχηματισμός</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Προτείνει σχεδιαστικές αρχές, αλλά όχι θεωρία </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Κοινωνικό </a:t>
                      </a:r>
                      <a:r>
                        <a:rPr kumimoji="0" lang="el-GR" sz="1500" b="1" i="0" u="none" strike="noStrike" cap="none" normalizeH="0" baseline="0" dirty="0" err="1" smtClean="0">
                          <a:ln>
                            <a:noFill/>
                          </a:ln>
                          <a:solidFill>
                            <a:schemeClr val="tx1"/>
                          </a:solidFill>
                          <a:effectLst/>
                          <a:latin typeface="+mn-lt"/>
                          <a:cs typeface="Times New Roman" pitchFamily="18" charset="0"/>
                        </a:rPr>
                        <a:t>εποικοδομητισμό</a:t>
                      </a:r>
                      <a:r>
                        <a:rPr kumimoji="0" lang="el-GR" sz="1500" b="1" i="0" u="none" strike="noStrike" cap="none" normalizeH="0" baseline="0" dirty="0" smtClean="0">
                          <a:ln>
                            <a:noFill/>
                          </a:ln>
                          <a:solidFill>
                            <a:schemeClr val="tx1"/>
                          </a:solidFill>
                          <a:effectLst/>
                          <a:latin typeface="+mn-lt"/>
                          <a:cs typeface="Times New Roman" pitchFamily="18" charset="0"/>
                        </a:rPr>
                        <a:t> </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224136">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600" b="1" i="0" u="none" strike="noStrike" cap="none" normalizeH="0" baseline="0" dirty="0" smtClean="0">
                          <a:ln>
                            <a:noFill/>
                          </a:ln>
                          <a:solidFill>
                            <a:srgbClr val="321900"/>
                          </a:solidFill>
                          <a:effectLst/>
                          <a:latin typeface="Arial" charset="0"/>
                          <a:cs typeface="Times New Roman" pitchFamily="18" charset="0"/>
                        </a:rPr>
                        <a:t>Lyon Group </a:t>
                      </a:r>
                      <a:endParaRPr kumimoji="0" lang="el-GR" sz="1600" b="1" i="0" u="none" strike="noStrike" cap="none" normalizeH="0" baseline="0" dirty="0" smtClean="0">
                        <a:ln>
                          <a:noFill/>
                        </a:ln>
                        <a:solidFill>
                          <a:srgbClr val="321900"/>
                        </a:solidFill>
                        <a:effectLst/>
                        <a:latin typeface="Arial" charset="0"/>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D5D"/>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500" b="1" i="0" u="none" strike="noStrike" cap="none" normalizeH="0" baseline="0" smtClean="0">
                          <a:ln>
                            <a:noFill/>
                          </a:ln>
                          <a:solidFill>
                            <a:srgbClr val="321900"/>
                          </a:solidFill>
                          <a:effectLst/>
                          <a:latin typeface="+mn-lt"/>
                          <a:cs typeface="Times New Roman" pitchFamily="18" charset="0"/>
                        </a:rPr>
                        <a:t>Two Worlds (every day science)</a:t>
                      </a:r>
                      <a:endParaRPr kumimoji="0" lang="el-GR" sz="1500" b="1" i="0" u="none" strike="noStrike" cap="none" normalizeH="0" baseline="0" smtClean="0">
                        <a:ln>
                          <a:noFill/>
                        </a:ln>
                        <a:solidFill>
                          <a:srgbClr val="321900"/>
                        </a:solidFill>
                        <a:effectLst/>
                        <a:latin typeface="+mn-lt"/>
                        <a:cs typeface="Times New Roman" pitchFamily="18" charset="0"/>
                      </a:endParaRP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defRPr/>
                      </a:pPr>
                      <a:r>
                        <a:rPr kumimoji="0" lang="el-GR" sz="1500" b="1" i="0" u="none" strike="noStrike" cap="none" normalizeH="0" baseline="0" dirty="0" smtClean="0">
                          <a:ln>
                            <a:noFill/>
                          </a:ln>
                          <a:solidFill>
                            <a:schemeClr val="tx1"/>
                          </a:solidFill>
                          <a:effectLst/>
                          <a:latin typeface="+mn-lt"/>
                          <a:cs typeface="Times New Roman" pitchFamily="18" charset="0"/>
                        </a:rPr>
                        <a:t>Διάκριση καθημερινής – επιστημονικής γνώσης - Διδακτικός μετασχηματισμός</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Ειδική , αλλά στην ευρύτερη περιοχή προσανατολισμένη στο περιεχόμενο</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cs typeface="Times New Roman" pitchFamily="18" charset="0"/>
                        </a:rPr>
                        <a:t>Μοντελοποίηση ως κύρια δραστηριότητα  για τη μάθηση</a:t>
                      </a:r>
                      <a:r>
                        <a:rPr kumimoji="0" lang="en-GB" sz="1500" b="1" i="0" u="none" strike="noStrike" cap="none" normalizeH="0" baseline="0" dirty="0" smtClean="0">
                          <a:ln>
                            <a:noFill/>
                          </a:ln>
                          <a:solidFill>
                            <a:schemeClr val="tx1"/>
                          </a:solidFill>
                          <a:effectLst/>
                          <a:latin typeface="+mn-lt"/>
                          <a:cs typeface="Times New Roman" pitchFamily="18" charset="0"/>
                        </a:rPr>
                        <a:t>, </a:t>
                      </a:r>
                      <a:r>
                        <a:rPr kumimoji="0" lang="el-GR" sz="1500" b="1" i="0" u="none" strike="noStrike" cap="none" normalizeH="0" baseline="0" dirty="0" smtClean="0">
                          <a:ln>
                            <a:noFill/>
                          </a:ln>
                          <a:solidFill>
                            <a:schemeClr val="tx1"/>
                          </a:solidFill>
                          <a:effectLst/>
                          <a:latin typeface="+mn-lt"/>
                          <a:cs typeface="Times New Roman" pitchFamily="18" charset="0"/>
                        </a:rPr>
                        <a:t>κοινωνικό </a:t>
                      </a:r>
                      <a:r>
                        <a:rPr kumimoji="0" lang="el-GR" sz="1500" b="1" i="0" u="none" strike="noStrike" cap="none" normalizeH="0" baseline="0" dirty="0" err="1" smtClean="0">
                          <a:ln>
                            <a:noFill/>
                          </a:ln>
                          <a:solidFill>
                            <a:schemeClr val="tx1"/>
                          </a:solidFill>
                          <a:effectLst/>
                          <a:latin typeface="+mn-lt"/>
                          <a:cs typeface="Times New Roman" pitchFamily="18" charset="0"/>
                        </a:rPr>
                        <a:t>εποικοδομητισμό</a:t>
                      </a:r>
                      <a:r>
                        <a:rPr kumimoji="0" lang="el-GR" sz="1500" b="1" i="0" u="none" strike="noStrike" cap="none" normalizeH="0" baseline="0" dirty="0" smtClean="0">
                          <a:ln>
                            <a:noFill/>
                          </a:ln>
                          <a:solidFill>
                            <a:schemeClr val="tx1"/>
                          </a:solidFill>
                          <a:effectLst/>
                          <a:latin typeface="+mn-lt"/>
                          <a:cs typeface="Times New Roman" pitchFamily="18" charset="0"/>
                        </a:rPr>
                        <a:t>, μονοπάτια μάθησης</a:t>
                      </a:r>
                    </a:p>
                  </a:txBody>
                  <a:tcPr marL="58465" marR="584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6964" name="Group 52"/>
          <p:cNvGraphicFramePr>
            <a:graphicFrameLocks noGrp="1"/>
          </p:cNvGraphicFramePr>
          <p:nvPr>
            <p:extLst>
              <p:ext uri="{D42A27DB-BD31-4B8C-83A1-F6EECF244321}">
                <p14:modId xmlns:p14="http://schemas.microsoft.com/office/powerpoint/2010/main" val="3494566187"/>
              </p:ext>
            </p:extLst>
          </p:nvPr>
        </p:nvGraphicFramePr>
        <p:xfrm>
          <a:off x="0" y="0"/>
          <a:ext cx="9144000" cy="6857999"/>
        </p:xfrm>
        <a:graphic>
          <a:graphicData uri="http://schemas.openxmlformats.org/drawingml/2006/table">
            <a:tbl>
              <a:tblPr/>
              <a:tblGrid>
                <a:gridCol w="1415520"/>
                <a:gridCol w="2076360"/>
                <a:gridCol w="1617240"/>
                <a:gridCol w="1444320"/>
                <a:gridCol w="2590560"/>
              </a:tblGrid>
              <a:tr h="810603">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pitchFamily="18" charset="0"/>
                        </a:rPr>
                        <a:t>GROUPS</a:t>
                      </a:r>
                      <a:endParaRPr kumimoji="0" lang="el-GR" sz="1800" b="1" i="0" u="none" strike="noStrike" cap="none" normalizeH="0" baseline="0" dirty="0" smtClean="0">
                        <a:ln>
                          <a:noFill/>
                        </a:ln>
                        <a:solidFill>
                          <a:schemeClr val="tx1"/>
                        </a:solidFill>
                        <a:effectLst/>
                        <a:latin typeface="Arial" charset="0"/>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600" b="1" i="0" u="none" strike="noStrike" cap="none" normalizeH="0" baseline="0" dirty="0" smtClean="0">
                          <a:ln>
                            <a:noFill/>
                          </a:ln>
                          <a:solidFill>
                            <a:schemeClr val="tx1"/>
                          </a:solidFill>
                          <a:effectLst/>
                          <a:latin typeface="Arial" charset="0"/>
                          <a:cs typeface="Times New Roman" pitchFamily="18" charset="0"/>
                        </a:rPr>
                        <a:t>ΔΙΔΑΚΤΙΚΗ ΠΡΟΤΑΣΗ</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Arial" charset="0"/>
                          <a:cs typeface="Times New Roman" pitchFamily="18" charset="0"/>
                        </a:rPr>
                        <a:t>ΣΥΜΜΕΤΟΧΗ ΤΟΥ ΕΚΠΑΙΔ</a:t>
                      </a:r>
                      <a:r>
                        <a:rPr kumimoji="0" lang="en-US" sz="1500" b="1" i="0" u="none" strike="noStrike" cap="none" normalizeH="0" baseline="0" dirty="0" smtClean="0">
                          <a:ln>
                            <a:noFill/>
                          </a:ln>
                          <a:solidFill>
                            <a:schemeClr val="tx1"/>
                          </a:solidFill>
                          <a:effectLst/>
                          <a:latin typeface="Arial" charset="0"/>
                          <a:cs typeface="Times New Roman" pitchFamily="18" charset="0"/>
                        </a:rPr>
                        <a:t>/</a:t>
                      </a:r>
                      <a:r>
                        <a:rPr kumimoji="0" lang="el-GR" sz="1500" b="1" i="0" u="none" strike="noStrike" cap="none" normalizeH="0" baseline="0" dirty="0" smtClean="0">
                          <a:ln>
                            <a:noFill/>
                          </a:ln>
                          <a:solidFill>
                            <a:schemeClr val="tx1"/>
                          </a:solidFill>
                          <a:effectLst/>
                          <a:latin typeface="Arial" charset="0"/>
                          <a:cs typeface="Times New Roman" pitchFamily="18" charset="0"/>
                        </a:rPr>
                        <a:t>ΤΙΚΟΥ</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600" b="1" i="0" u="none" strike="noStrike" cap="none" normalizeH="0" baseline="0" dirty="0" smtClean="0">
                          <a:ln>
                            <a:noFill/>
                          </a:ln>
                          <a:solidFill>
                            <a:schemeClr val="tx1"/>
                          </a:solidFill>
                          <a:effectLst/>
                          <a:latin typeface="Arial" charset="0"/>
                          <a:cs typeface="Times New Roman" pitchFamily="18" charset="0"/>
                        </a:rPr>
                        <a:t>ΚΥΚΛΙΚΗ ΒΕΛΤΙΩΣΗ</a:t>
                      </a:r>
                      <a:endParaRPr kumimoji="0" lang="el-GR" sz="1500" b="1" i="0" u="none" strike="noStrike" cap="none" normalizeH="0" baseline="0" dirty="0" smtClean="0">
                        <a:ln>
                          <a:noFill/>
                        </a:ln>
                        <a:solidFill>
                          <a:schemeClr val="tx1"/>
                        </a:solidFill>
                        <a:effectLst/>
                        <a:latin typeface="Arial" charset="0"/>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Arial" charset="0"/>
                          <a:cs typeface="Times New Roman" pitchFamily="18" charset="0"/>
                        </a:rPr>
                        <a:t>ΠΥΡΗΝΙΚΉ Ή ΑΝΛΥΤΙΚΉ ΔΟΜΗ ΤΗΣ ΔΜΑ</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53974">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800" b="1" i="0" u="none" strike="noStrike" cap="none" normalizeH="0" baseline="0" smtClean="0">
                          <a:ln>
                            <a:noFill/>
                          </a:ln>
                          <a:solidFill>
                            <a:srgbClr val="321900"/>
                          </a:solidFill>
                          <a:effectLst/>
                          <a:latin typeface="Arial" charset="0"/>
                          <a:cs typeface="Times New Roman" pitchFamily="18" charset="0"/>
                        </a:rPr>
                        <a:t>Utrecht Group </a:t>
                      </a:r>
                      <a:endParaRPr kumimoji="0" lang="el-GR" sz="1800" b="1" i="0" u="none" strike="noStrike" cap="none" normalizeH="0" baseline="0" smtClean="0">
                        <a:ln>
                          <a:noFill/>
                        </a:ln>
                        <a:solidFill>
                          <a:srgbClr val="321900"/>
                        </a:solidFill>
                        <a:effectLst/>
                        <a:latin typeface="Arial" charset="0"/>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Σενάριο 5 φάσεων: κινητοποίηση,  ερώτηση,  διερεύνηση, εφαρμογή,  </a:t>
                      </a:r>
                      <a:r>
                        <a:rPr kumimoji="0" lang="el-GR" sz="1400" b="1" i="0" u="none" strike="noStrike" cap="none" normalizeH="0" baseline="0" dirty="0" err="1" smtClean="0">
                          <a:ln>
                            <a:noFill/>
                          </a:ln>
                          <a:solidFill>
                            <a:schemeClr val="tx1"/>
                          </a:solidFill>
                          <a:effectLst/>
                          <a:latin typeface="+mn-lt"/>
                          <a:cs typeface="Times New Roman" pitchFamily="18" charset="0"/>
                        </a:rPr>
                        <a:t>αναστοχασμός</a:t>
                      </a:r>
                      <a:endParaRPr kumimoji="0" lang="el-GR" sz="1400" b="1" i="0" u="none" strike="noStrike" cap="none" normalizeH="0" baseline="0" dirty="0" smtClean="0">
                        <a:ln>
                          <a:noFill/>
                        </a:ln>
                        <a:solidFill>
                          <a:schemeClr val="tx1"/>
                        </a:solidFill>
                        <a:effectLst/>
                        <a:latin typeface="+mn-lt"/>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rPr>
                        <a:t>Δεν αναφέρεται</a:t>
                      </a:r>
                      <a:endParaRPr kumimoji="0" lang="el-GR" sz="1400" b="1" i="0" u="none" strike="noStrike" cap="none" normalizeH="0" baseline="0" dirty="0" smtClean="0">
                        <a:ln>
                          <a:noFill/>
                        </a:ln>
                        <a:solidFill>
                          <a:schemeClr val="tx1"/>
                        </a:solidFill>
                        <a:effectLst/>
                        <a:latin typeface="+mn-lt"/>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Κυκλική βελτίωση </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Μάλλον κλειστή (υπονοείται)</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353974">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800" b="1" i="0" u="none" strike="noStrike" cap="none" normalizeH="0" baseline="0" smtClean="0">
                          <a:ln>
                            <a:noFill/>
                          </a:ln>
                          <a:solidFill>
                            <a:srgbClr val="321900"/>
                          </a:solidFill>
                          <a:effectLst/>
                          <a:latin typeface="Arial" charset="0"/>
                          <a:cs typeface="Times New Roman" pitchFamily="18" charset="0"/>
                        </a:rPr>
                        <a:t>Kiel - IPN </a:t>
                      </a:r>
                      <a:endParaRPr kumimoji="0" lang="el-GR" sz="1800" b="1" i="0" u="none" strike="noStrike" cap="none" normalizeH="0" baseline="0" smtClean="0">
                        <a:ln>
                          <a:noFill/>
                        </a:ln>
                        <a:solidFill>
                          <a:srgbClr val="321900"/>
                        </a:solidFill>
                        <a:effectLst/>
                        <a:latin typeface="Arial" charset="0"/>
                        <a:cs typeface="Times New Roman" pitchFamily="18" charset="0"/>
                      </a:endParaRPr>
                    </a:p>
                    <a:p>
                      <a:pPr marL="0" marR="0" lvl="0" indent="0" algn="l" defTabSz="914400" rtl="0" eaLnBrk="1" fontAlgn="base" latinLnBrk="0" hangingPunct="1">
                        <a:lnSpc>
                          <a:spcPct val="115000"/>
                        </a:lnSpc>
                        <a:spcBef>
                          <a:spcPct val="0"/>
                        </a:spcBef>
                        <a:spcAft>
                          <a:spcPts val="1413"/>
                        </a:spcAft>
                        <a:buClrTx/>
                        <a:buSzTx/>
                        <a:buFontTx/>
                        <a:buNone/>
                        <a:tabLst/>
                      </a:pPr>
                      <a:r>
                        <a:rPr kumimoji="0" lang="en-US" sz="1800" b="1" i="0" u="none" strike="noStrike" cap="none" normalizeH="0" baseline="0" smtClean="0">
                          <a:ln>
                            <a:noFill/>
                          </a:ln>
                          <a:solidFill>
                            <a:srgbClr val="321900"/>
                          </a:solidFill>
                          <a:effectLst/>
                          <a:latin typeface="Arial" charset="0"/>
                          <a:cs typeface="Times New Roman" pitchFamily="18" charset="0"/>
                        </a:rPr>
                        <a:t>Group</a:t>
                      </a:r>
                      <a:endParaRPr kumimoji="0" lang="el-GR" sz="1800" b="1" i="0" u="none" strike="noStrike" cap="none" normalizeH="0" baseline="0" smtClean="0">
                        <a:ln>
                          <a:noFill/>
                        </a:ln>
                        <a:solidFill>
                          <a:srgbClr val="321900"/>
                        </a:solidFill>
                        <a:effectLst/>
                        <a:latin typeface="Arial" charset="0"/>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Διδασκαλία ως προϊόν αλληλεπίδρασης μεταξύ περιεχομένου και ιδεών των μαθητών  (χωρίς λεπτομέρειες)</a:t>
                      </a:r>
                      <a:r>
                        <a:rPr kumimoji="0" lang="en-GB" sz="1400" b="1" i="0" u="none" strike="noStrike" cap="none" normalizeH="0" baseline="0" dirty="0" smtClean="0">
                          <a:ln>
                            <a:noFill/>
                          </a:ln>
                          <a:solidFill>
                            <a:schemeClr val="tx1"/>
                          </a:solidFill>
                          <a:effectLst/>
                          <a:latin typeface="+mn-lt"/>
                          <a:cs typeface="Times New Roman" pitchFamily="18" charset="0"/>
                        </a:rPr>
                        <a:t>. </a:t>
                      </a:r>
                      <a:endParaRPr kumimoji="0" lang="el-GR" sz="1400" b="1" i="0" u="none" strike="noStrike" cap="none" normalizeH="0" baseline="0" dirty="0" smtClean="0">
                        <a:ln>
                          <a:noFill/>
                        </a:ln>
                        <a:solidFill>
                          <a:schemeClr val="tx1"/>
                        </a:solidFill>
                        <a:effectLst/>
                        <a:latin typeface="+mn-lt"/>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rPr>
                        <a:t>Δεν αναφέρεται</a:t>
                      </a:r>
                      <a:endParaRPr kumimoji="0" lang="el-GR" sz="1400" b="1" i="0" u="none" strike="noStrike" cap="none" normalizeH="0" baseline="0" dirty="0" smtClean="0">
                        <a:ln>
                          <a:noFill/>
                        </a:ln>
                        <a:solidFill>
                          <a:schemeClr val="tx1"/>
                        </a:solidFill>
                        <a:effectLst/>
                        <a:latin typeface="+mn-lt"/>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Αναφέρει πολλές τροποποιήσεις , αλλά όχι καθαρά σε κυκλική βελτίωση </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Μάλλον κλειστή (υπονοείται)</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251669">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800" b="1" i="0" u="none" strike="noStrike" cap="none" normalizeH="0" baseline="0" smtClean="0">
                          <a:ln>
                            <a:noFill/>
                          </a:ln>
                          <a:solidFill>
                            <a:srgbClr val="321900"/>
                          </a:solidFill>
                          <a:effectLst/>
                          <a:latin typeface="Arial" charset="0"/>
                          <a:cs typeface="Times New Roman" pitchFamily="18" charset="0"/>
                        </a:rPr>
                        <a:t>Goteborg </a:t>
                      </a:r>
                      <a:endParaRPr kumimoji="0" lang="el-GR" sz="1800" b="1" i="0" u="none" strike="noStrike" cap="none" normalizeH="0" baseline="0" smtClean="0">
                        <a:ln>
                          <a:noFill/>
                        </a:ln>
                        <a:solidFill>
                          <a:srgbClr val="321900"/>
                        </a:solidFill>
                        <a:effectLst/>
                        <a:latin typeface="Arial" charset="0"/>
                        <a:cs typeface="Times New Roman" pitchFamily="18" charset="0"/>
                      </a:endParaRPr>
                    </a:p>
                    <a:p>
                      <a:pPr marL="0" marR="0" lvl="0" indent="0" algn="l" defTabSz="914400" rtl="0" eaLnBrk="1" fontAlgn="base" latinLnBrk="0" hangingPunct="1">
                        <a:lnSpc>
                          <a:spcPct val="115000"/>
                        </a:lnSpc>
                        <a:spcBef>
                          <a:spcPct val="0"/>
                        </a:spcBef>
                        <a:spcAft>
                          <a:spcPts val="1413"/>
                        </a:spcAft>
                        <a:buClrTx/>
                        <a:buSzTx/>
                        <a:buFontTx/>
                        <a:buNone/>
                        <a:tabLst/>
                      </a:pPr>
                      <a:r>
                        <a:rPr kumimoji="0" lang="en-US" sz="1800" b="1" i="0" u="none" strike="noStrike" cap="none" normalizeH="0" baseline="0" smtClean="0">
                          <a:ln>
                            <a:noFill/>
                          </a:ln>
                          <a:solidFill>
                            <a:srgbClr val="321900"/>
                          </a:solidFill>
                          <a:effectLst/>
                          <a:latin typeface="Arial" charset="0"/>
                          <a:cs typeface="Times New Roman" pitchFamily="18" charset="0"/>
                        </a:rPr>
                        <a:t>Group </a:t>
                      </a:r>
                      <a:endParaRPr kumimoji="0" lang="el-GR" sz="1800" b="1" i="0" u="none" strike="noStrike" cap="none" normalizeH="0" baseline="0" smtClean="0">
                        <a:ln>
                          <a:noFill/>
                        </a:ln>
                        <a:solidFill>
                          <a:srgbClr val="321900"/>
                        </a:solidFill>
                        <a:effectLst/>
                        <a:latin typeface="Arial" charset="0"/>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Δάσκαλος ως «φορέας κουλτούρας» . Δεν δίνονται ειδικές οδηγίες διδασκαλίας </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500" b="1" i="0" u="none" strike="noStrike" cap="none" normalizeH="0" baseline="0" dirty="0" smtClean="0">
                          <a:ln>
                            <a:noFill/>
                          </a:ln>
                          <a:solidFill>
                            <a:schemeClr val="tx1"/>
                          </a:solidFill>
                          <a:effectLst/>
                          <a:latin typeface="+mn-lt"/>
                        </a:rPr>
                        <a:t>Δεν αναφέρεται</a:t>
                      </a:r>
                      <a:endParaRPr kumimoji="0" lang="el-GR" sz="1400" b="1" i="0" u="none" strike="noStrike" cap="none" normalizeH="0" baseline="0" dirty="0" smtClean="0">
                        <a:ln>
                          <a:noFill/>
                        </a:ln>
                        <a:solidFill>
                          <a:schemeClr val="tx1"/>
                        </a:solidFill>
                        <a:effectLst/>
                        <a:latin typeface="+mn-lt"/>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Φαίνεται να εφαρμόζει κυκλική ανάπτυξη , αλλά όχι φανερά</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Προτείνει και τις δυο προσεγγίσεις,  αναλυτική δομή  ή κάποιο πυρήνα και γενικές αρχές</a:t>
                      </a:r>
                      <a:r>
                        <a:rPr kumimoji="0" lang="en-GB" sz="1400" b="1" i="0" u="none" strike="noStrike" cap="none" normalizeH="0" baseline="0" dirty="0" smtClean="0">
                          <a:ln>
                            <a:noFill/>
                          </a:ln>
                          <a:solidFill>
                            <a:schemeClr val="tx1"/>
                          </a:solidFill>
                          <a:effectLst/>
                          <a:latin typeface="+mn-lt"/>
                          <a:cs typeface="Times New Roman" pitchFamily="18" charset="0"/>
                        </a:rPr>
                        <a:t>   </a:t>
                      </a:r>
                      <a:endParaRPr kumimoji="0" lang="el-GR" sz="1400" b="1" i="0" u="none" strike="noStrike" cap="none" normalizeH="0" baseline="0" dirty="0" smtClean="0">
                        <a:ln>
                          <a:noFill/>
                        </a:ln>
                        <a:solidFill>
                          <a:schemeClr val="tx1"/>
                        </a:solidFill>
                        <a:effectLst/>
                        <a:latin typeface="+mn-lt"/>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04600">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800" b="1" i="0" u="none" strike="noStrike" cap="none" normalizeH="0" baseline="0" smtClean="0">
                          <a:ln>
                            <a:noFill/>
                          </a:ln>
                          <a:solidFill>
                            <a:srgbClr val="321900"/>
                          </a:solidFill>
                          <a:effectLst/>
                          <a:latin typeface="Arial" charset="0"/>
                          <a:cs typeface="Times New Roman" pitchFamily="18" charset="0"/>
                        </a:rPr>
                        <a:t>Leeds Group </a:t>
                      </a:r>
                      <a:endParaRPr kumimoji="0" lang="el-GR" sz="1800" b="1" i="0" u="none" strike="noStrike" cap="none" normalizeH="0" baseline="0" smtClean="0">
                        <a:ln>
                          <a:noFill/>
                        </a:ln>
                        <a:solidFill>
                          <a:srgbClr val="321900"/>
                        </a:solidFill>
                        <a:effectLst/>
                        <a:latin typeface="Arial" charset="0"/>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Μια επικοινωνιακή προσέγγιση για το Δάσκαλο </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ΝΑΙ</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Δεν δίνει πληροφορίες για τον κύκλο βελτίωσης </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Μάλλον ανοιχτή δομή  με επεξεργασμένα παραδείγματα  και οδηγίες για τους εκπαιδευτικούς</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83179">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n-US" sz="1800" b="1" i="0" u="none" strike="noStrike" cap="none" normalizeH="0" baseline="0" dirty="0" smtClean="0">
                          <a:ln>
                            <a:noFill/>
                          </a:ln>
                          <a:solidFill>
                            <a:srgbClr val="321900"/>
                          </a:solidFill>
                          <a:effectLst/>
                          <a:latin typeface="Arial" charset="0"/>
                          <a:cs typeface="Times New Roman" pitchFamily="18" charset="0"/>
                        </a:rPr>
                        <a:t>Lyon Group </a:t>
                      </a:r>
                      <a:endParaRPr kumimoji="0" lang="el-GR" sz="1800" b="1" i="0" u="none" strike="noStrike" cap="none" normalizeH="0" baseline="0" dirty="0" smtClean="0">
                        <a:ln>
                          <a:noFill/>
                        </a:ln>
                        <a:solidFill>
                          <a:srgbClr val="321900"/>
                        </a:solidFill>
                        <a:effectLst/>
                        <a:latin typeface="Arial" charset="0"/>
                        <a:cs typeface="Times New Roman" pitchFamily="18" charset="0"/>
                      </a:endParaRP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Η θεωρία του </a:t>
                      </a:r>
                      <a:r>
                        <a:rPr kumimoji="0" lang="en-GB" sz="1400" b="1" i="0" u="none" strike="noStrike" cap="none" normalizeH="0" baseline="0" dirty="0" err="1" smtClean="0">
                          <a:ln>
                            <a:noFill/>
                          </a:ln>
                          <a:solidFill>
                            <a:schemeClr val="tx1"/>
                          </a:solidFill>
                          <a:effectLst/>
                          <a:latin typeface="+mn-lt"/>
                          <a:cs typeface="Times New Roman" pitchFamily="18" charset="0"/>
                        </a:rPr>
                        <a:t>Brousseau</a:t>
                      </a:r>
                      <a:r>
                        <a:rPr kumimoji="0" lang="el-GR" sz="1400" b="1" i="0" u="none" strike="noStrike" cap="none" normalizeH="0" baseline="0" dirty="0" smtClean="0">
                          <a:ln>
                            <a:noFill/>
                          </a:ln>
                          <a:solidFill>
                            <a:schemeClr val="tx1"/>
                          </a:solidFill>
                          <a:effectLst/>
                          <a:latin typeface="+mn-lt"/>
                          <a:cs typeface="Times New Roman" pitchFamily="18" charset="0"/>
                        </a:rPr>
                        <a:t>  για τις διδακτικές καταστάσεις, διδακτικό – μαθησιακό σενάριο</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ΝΑΙ</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Αναπτύσσεται σε 3 κύκλους βελτίωσης</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ts val="1413"/>
                        </a:spcAft>
                        <a:buClrTx/>
                        <a:buSzTx/>
                        <a:buFontTx/>
                        <a:buNone/>
                        <a:tabLst/>
                      </a:pPr>
                      <a:r>
                        <a:rPr kumimoji="0" lang="el-GR" sz="1400" b="1" i="0" u="none" strike="noStrike" cap="none" normalizeH="0" baseline="0" dirty="0" smtClean="0">
                          <a:ln>
                            <a:noFill/>
                          </a:ln>
                          <a:solidFill>
                            <a:schemeClr val="tx1"/>
                          </a:solidFill>
                          <a:effectLst/>
                          <a:latin typeface="+mn-lt"/>
                          <a:cs typeface="Times New Roman" pitchFamily="18" charset="0"/>
                        </a:rPr>
                        <a:t>Μάλλον κλειστή, αλλά σε συνεργασία με τους εκπαιδευτικούς </a:t>
                      </a:r>
                    </a:p>
                  </a:txBody>
                  <a:tcPr marL="62208" marR="6220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type="ctrTitle"/>
          </p:nvPr>
        </p:nvSpPr>
        <p:spPr>
          <a:xfrm>
            <a:off x="857224" y="2428868"/>
            <a:ext cx="7467840" cy="1523680"/>
          </a:xfrm>
          <a:solidFill>
            <a:srgbClr val="321900"/>
          </a:solidFill>
        </p:spPr>
        <p:txBody>
          <a:bodyPr vert="horz" lIns="91440" tIns="45720" rIns="91440" bIns="45720" rtlCol="0" anchor="ctr">
            <a:normAutofit/>
          </a:bodyPr>
          <a:lstStyle/>
          <a:p>
            <a:pPr>
              <a:lnSpc>
                <a:spcPct val="80000"/>
              </a:lnSpc>
              <a:defRPr/>
            </a:pPr>
            <a:r>
              <a:rPr lang="el-GR" sz="4000" dirty="0" smtClean="0">
                <a:solidFill>
                  <a:schemeClr val="bg1"/>
                </a:solidFill>
              </a:rPr>
              <a:t>Επιλεγμένες </a:t>
            </a:r>
            <a:br>
              <a:rPr lang="el-GR" sz="4000" dirty="0" smtClean="0">
                <a:solidFill>
                  <a:schemeClr val="bg1"/>
                </a:solidFill>
              </a:rPr>
            </a:br>
            <a:r>
              <a:rPr lang="el-GR" sz="4000" dirty="0" smtClean="0">
                <a:solidFill>
                  <a:schemeClr val="bg1"/>
                </a:solidFill>
              </a:rPr>
              <a:t>Εμπειρικές Μελέτες</a:t>
            </a:r>
          </a:p>
        </p:txBody>
      </p:sp>
      <p:sp>
        <p:nvSpPr>
          <p:cNvPr id="84996" name="Rectangle 4"/>
          <p:cNvSpPr>
            <a:spLocks noChangeArrowheads="1"/>
          </p:cNvSpPr>
          <p:nvPr/>
        </p:nvSpPr>
        <p:spPr bwMode="auto">
          <a:xfrm>
            <a:off x="1296000" y="5029009"/>
            <a:ext cx="7466400" cy="609184"/>
          </a:xfrm>
          <a:prstGeom prst="rect">
            <a:avLst/>
          </a:prstGeom>
          <a:noFill/>
          <a:ln w="9525">
            <a:noFill/>
            <a:miter lim="800000"/>
            <a:headEnd/>
            <a:tailEnd/>
          </a:ln>
          <a:effectLst/>
        </p:spPr>
        <p:txBody>
          <a:bodyPr lIns="91430" tIns="45715" rIns="91430" bIns="45715" anchor="ctr"/>
          <a:lstStyle/>
          <a:p>
            <a:pPr algn="ctr" defTabSz="914414">
              <a:defRPr/>
            </a:pPr>
            <a:r>
              <a:rPr lang="en-US" sz="4400" b="1" dirty="0">
                <a:solidFill>
                  <a:schemeClr val="tx2"/>
                </a:solidFill>
                <a:effectLst>
                  <a:outerShdw blurRad="38100" dist="38100" dir="2700000" algn="tl">
                    <a:srgbClr val="FFFFFF"/>
                  </a:outerShdw>
                </a:effectLst>
                <a:latin typeface="Times New Roman" pitchFamily="18" charset="0"/>
              </a:rPr>
              <a:t/>
            </a:r>
            <a:br>
              <a:rPr lang="en-US" sz="4400" b="1" dirty="0">
                <a:solidFill>
                  <a:schemeClr val="tx2"/>
                </a:solidFill>
                <a:effectLst>
                  <a:outerShdw blurRad="38100" dist="38100" dir="2700000" algn="tl">
                    <a:srgbClr val="FFFFFF"/>
                  </a:outerShdw>
                </a:effectLst>
                <a:latin typeface="Times New Roman" pitchFamily="18" charset="0"/>
              </a:rPr>
            </a:br>
            <a:r>
              <a:rPr lang="en-US" sz="4400" b="1" dirty="0">
                <a:solidFill>
                  <a:schemeClr val="tx2"/>
                </a:solidFill>
                <a:effectLst>
                  <a:outerShdw blurRad="38100" dist="38100" dir="2700000" algn="tl">
                    <a:srgbClr val="FFFFFF"/>
                  </a:outerShdw>
                </a:effectLst>
                <a:latin typeface="Times New Roman" pitchFamily="18" charset="0"/>
              </a:rPr>
              <a:t/>
            </a:r>
            <a:br>
              <a:rPr lang="en-US" sz="4400" b="1" dirty="0">
                <a:solidFill>
                  <a:schemeClr val="tx2"/>
                </a:solidFill>
                <a:effectLst>
                  <a:outerShdw blurRad="38100" dist="38100" dir="2700000" algn="tl">
                    <a:srgbClr val="FFFFFF"/>
                  </a:outerShdw>
                </a:effectLst>
                <a:latin typeface="Times New Roman" pitchFamily="18" charset="0"/>
              </a:rPr>
            </a:br>
            <a:endParaRPr lang="el-GR" sz="2400" b="1" dirty="0">
              <a:solidFill>
                <a:schemeClr val="tx2"/>
              </a:solidFill>
              <a:effectLst>
                <a:outerShdw blurRad="38100" dist="38100" dir="2700000" algn="tl">
                  <a:srgbClr val="FFFFFF"/>
                </a:outerShdw>
              </a:effectLst>
              <a:latin typeface="Times New Roman" pitchFamily="18" charset="0"/>
            </a:endParaRPr>
          </a:p>
        </p:txBody>
      </p:sp>
      <p:sp>
        <p:nvSpPr>
          <p:cNvPr id="9221" name="Rectangle 5"/>
          <p:cNvSpPr>
            <a:spLocks noGrp="1" noChangeArrowheads="1"/>
          </p:cNvSpPr>
          <p:nvPr>
            <p:ph type="subTitle" idx="1"/>
          </p:nvPr>
        </p:nvSpPr>
        <p:spPr>
          <a:xfrm>
            <a:off x="5868000" y="5029008"/>
            <a:ext cx="2666880" cy="685512"/>
          </a:xfrm>
        </p:spPr>
        <p:txBody>
          <a:bodyPr/>
          <a:lstStyle/>
          <a:p>
            <a:pPr eaLnBrk="1">
              <a:spcAft>
                <a:spcPct val="0"/>
              </a:spcAft>
            </a:pPr>
            <a:r>
              <a:rPr lang="en-US" sz="2500" i="1" dirty="0" smtClean="0"/>
              <a:t>(</a:t>
            </a:r>
            <a:endParaRPr lang="el-GR" sz="2500" i="1"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142844" y="1285860"/>
            <a:ext cx="8727240" cy="5357850"/>
          </a:xfrm>
          <a:prstGeom prst="rect">
            <a:avLst/>
          </a:prstGeom>
          <a:solidFill>
            <a:srgbClr val="FFFFCC"/>
          </a:solidFill>
        </p:spPr>
        <p:txBody>
          <a:bodyPr vert="horz" lIns="91440" tIns="45720" rIns="91440" bIns="45720" rtlCol="0" anchor="ctr">
            <a:noAutofit/>
          </a:bodyPr>
          <a:lstStyle/>
          <a:p>
            <a:pPr marL="342900" indent="-342900">
              <a:lnSpc>
                <a:spcPct val="110000"/>
              </a:lnSpc>
              <a:spcBef>
                <a:spcPct val="2000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Η μελετώμενη ΔΜΑ ακολουθεί ένα </a:t>
            </a:r>
            <a:r>
              <a:rPr lang="el-GR" sz="3000" dirty="0" err="1" smtClean="0"/>
              <a:t>design</a:t>
            </a:r>
            <a:r>
              <a:rPr lang="el-GR" sz="3000" dirty="0" smtClean="0"/>
              <a:t> </a:t>
            </a:r>
            <a:r>
              <a:rPr lang="el-GR" sz="3000" dirty="0" err="1"/>
              <a:t>frame</a:t>
            </a:r>
            <a:r>
              <a:rPr lang="en-US" sz="3000" dirty="0" smtClean="0"/>
              <a:t>,</a:t>
            </a:r>
            <a:r>
              <a:rPr lang="el-GR" sz="3000" dirty="0" smtClean="0"/>
              <a:t> ή </a:t>
            </a:r>
            <a:r>
              <a:rPr lang="el-GR" sz="3000" dirty="0" err="1" smtClean="0"/>
              <a:t>design</a:t>
            </a:r>
            <a:r>
              <a:rPr lang="el-GR" sz="3000" dirty="0" smtClean="0"/>
              <a:t> </a:t>
            </a:r>
            <a:r>
              <a:rPr lang="el-GR" sz="3000" dirty="0" err="1"/>
              <a:t>principles</a:t>
            </a:r>
            <a:r>
              <a:rPr lang="en-US" sz="3000" dirty="0"/>
              <a:t>?</a:t>
            </a:r>
            <a:r>
              <a:rPr lang="el-GR" sz="3000" dirty="0"/>
              <a:t> </a:t>
            </a:r>
            <a:endParaRPr lang="en-US" sz="3000" dirty="0"/>
          </a:p>
          <a:p>
            <a:pPr marL="342900" indent="-342900">
              <a:lnSpc>
                <a:spcPct val="110000"/>
              </a:lnSpc>
              <a:spcBef>
                <a:spcPct val="2000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 Η ΔΜΑ περιλαμβάνει Διδακτικό Μετασχηματισμό</a:t>
            </a:r>
            <a:r>
              <a:rPr lang="en-US" sz="3000" dirty="0" smtClean="0"/>
              <a:t>?</a:t>
            </a:r>
            <a:endParaRPr lang="en-US" sz="3000" dirty="0"/>
          </a:p>
          <a:p>
            <a:pPr marL="342900" indent="-342900">
              <a:lnSpc>
                <a:spcPct val="110000"/>
              </a:lnSpc>
              <a:spcBef>
                <a:spcPct val="2000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 Η ΔΜΑ είναι προϊόν κυκλικής </a:t>
            </a:r>
            <a:r>
              <a:rPr lang="el-GR" sz="3000" dirty="0" err="1" smtClean="0"/>
              <a:t>ανάπυξης</a:t>
            </a:r>
            <a:r>
              <a:rPr lang="en-US" sz="3000" dirty="0" smtClean="0"/>
              <a:t>?</a:t>
            </a:r>
            <a:endParaRPr lang="en-US" sz="3000" dirty="0"/>
          </a:p>
          <a:p>
            <a:pPr marL="342900" indent="-342900">
              <a:lnSpc>
                <a:spcPct val="110000"/>
              </a:lnSpc>
              <a:spcBef>
                <a:spcPct val="2000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 Η ΔΜΑ είναι κλειστή ή ανοιχτή</a:t>
            </a:r>
            <a:r>
              <a:rPr lang="en-US" sz="3000" dirty="0" smtClean="0"/>
              <a:t>?</a:t>
            </a:r>
            <a:r>
              <a:rPr lang="el-GR" sz="3000" dirty="0" smtClean="0"/>
              <a:t> </a:t>
            </a:r>
            <a:endParaRPr lang="en-US" sz="3000" dirty="0"/>
          </a:p>
          <a:p>
            <a:pPr marL="342900" indent="-342900">
              <a:lnSpc>
                <a:spcPct val="110000"/>
              </a:lnSpc>
              <a:spcBef>
                <a:spcPct val="2000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 Η ΔΜΑ είναι αποτελεσματική</a:t>
            </a:r>
            <a:r>
              <a:rPr lang="en-US" sz="3000" dirty="0" smtClean="0"/>
              <a:t>?</a:t>
            </a:r>
            <a:r>
              <a:rPr lang="el-GR" sz="3000" dirty="0" smtClean="0"/>
              <a:t> Καθορίζεται ο ρόλος του εκπαιδευτικού?</a:t>
            </a:r>
            <a:endParaRPr lang="el-GR" sz="3000" dirty="0"/>
          </a:p>
        </p:txBody>
      </p:sp>
      <p:sp>
        <p:nvSpPr>
          <p:cNvPr id="3" name="2 - Ορθογώνιο"/>
          <p:cNvSpPr/>
          <p:nvPr/>
        </p:nvSpPr>
        <p:spPr>
          <a:xfrm>
            <a:off x="142844" y="428604"/>
            <a:ext cx="8786874" cy="597087"/>
          </a:xfrm>
          <a:prstGeom prst="rect">
            <a:avLst/>
          </a:prstGeom>
          <a:solidFill>
            <a:srgbClr val="321900"/>
          </a:solidFill>
        </p:spPr>
        <p:txBody>
          <a:bodyPr vert="horz" lIns="91440" tIns="45720" rIns="91440" bIns="45720" rtlCol="0" anchor="ctr">
            <a:normAutofit/>
          </a:bodyPr>
          <a:lstStyle/>
          <a:p>
            <a:pPr lvl="0" algn="ctr">
              <a:lnSpc>
                <a:spcPct val="80000"/>
              </a:lnSpc>
              <a:spcBef>
                <a:spcPct val="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4000" dirty="0" smtClean="0">
                <a:solidFill>
                  <a:schemeClr val="bg1"/>
                </a:solidFill>
                <a:latin typeface="+mj-lt"/>
                <a:ea typeface="+mj-ea"/>
                <a:cs typeface="+mj-cs"/>
              </a:rPr>
              <a:t>Ανοιχτά θέματα</a:t>
            </a:r>
            <a:endParaRPr lang="en-US" sz="4000" dirty="0" smtClean="0">
              <a:solidFill>
                <a:schemeClr val="bg1"/>
              </a:solidFill>
              <a:latin typeface="+mj-lt"/>
              <a:ea typeface="+mj-ea"/>
              <a:cs typeface="+mj-cs"/>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47" name="Group 67"/>
          <p:cNvGraphicFramePr>
            <a:graphicFrameLocks noGrp="1"/>
          </p:cNvGraphicFramePr>
          <p:nvPr>
            <p:extLst>
              <p:ext uri="{D42A27DB-BD31-4B8C-83A1-F6EECF244321}">
                <p14:modId xmlns:p14="http://schemas.microsoft.com/office/powerpoint/2010/main" val="1284999899"/>
              </p:ext>
            </p:extLst>
          </p:nvPr>
        </p:nvGraphicFramePr>
        <p:xfrm>
          <a:off x="-1" y="975722"/>
          <a:ext cx="9144003" cy="6222900"/>
        </p:xfrm>
        <a:graphic>
          <a:graphicData uri="http://schemas.openxmlformats.org/drawingml/2006/table">
            <a:tbl>
              <a:tblPr/>
              <a:tblGrid>
                <a:gridCol w="1306497"/>
                <a:gridCol w="1303550"/>
                <a:gridCol w="1306497"/>
                <a:gridCol w="1305023"/>
                <a:gridCol w="1306497"/>
                <a:gridCol w="1515654"/>
                <a:gridCol w="1100285"/>
              </a:tblGrid>
              <a:tr h="1013118">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200" b="0" i="0" u="none" strike="noStrike" cap="none" normalizeH="0" baseline="0" dirty="0" smtClean="0">
                          <a:ln>
                            <a:noFill/>
                          </a:ln>
                          <a:solidFill>
                            <a:schemeClr val="bg1"/>
                          </a:solidFill>
                          <a:effectLst/>
                          <a:latin typeface="Arial" charset="0"/>
                        </a:rPr>
                        <a:t>ΣΥΓΓΡΑΦΕΙΣ ↓</a:t>
                      </a: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000" b="0" i="0" u="none" strike="noStrike" cap="none" normalizeH="0" baseline="0" dirty="0" smtClean="0">
                          <a:ln>
                            <a:noFill/>
                          </a:ln>
                          <a:solidFill>
                            <a:schemeClr val="bg1"/>
                          </a:solidFill>
                          <a:effectLst/>
                          <a:latin typeface="Arial" charset="0"/>
                        </a:rPr>
                        <a:t>Μοντέλο σχεδιασμού / Αρχές</a:t>
                      </a:r>
                      <a:endParaRPr kumimoji="0" lang="en-US" sz="2000" b="0" i="0" u="none" strike="noStrike" cap="none" normalizeH="0" baseline="0" dirty="0" smtClean="0">
                        <a:ln>
                          <a:noFill/>
                        </a:ln>
                        <a:solidFill>
                          <a:schemeClr val="bg1"/>
                        </a:solidFill>
                        <a:effectLst/>
                        <a:latin typeface="Arial" charset="0"/>
                      </a:endParaRP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200" b="0" i="0" u="none" strike="noStrike" cap="none" normalizeH="0" baseline="0" dirty="0" err="1" smtClean="0">
                          <a:ln>
                            <a:noFill/>
                          </a:ln>
                          <a:solidFill>
                            <a:schemeClr val="bg1"/>
                          </a:solidFill>
                          <a:effectLst/>
                          <a:latin typeface="Arial" charset="0"/>
                        </a:rPr>
                        <a:t>Αποτελέ</a:t>
                      </a:r>
                      <a:r>
                        <a:rPr kumimoji="0" lang="el-GR" sz="2200" b="0" i="0" u="none" strike="noStrike" cap="none" normalizeH="0" baseline="0" dirty="0" smtClean="0">
                          <a:ln>
                            <a:noFill/>
                          </a:ln>
                          <a:solidFill>
                            <a:schemeClr val="bg1"/>
                          </a:solidFill>
                          <a:effectLst/>
                          <a:latin typeface="Arial" charset="0"/>
                        </a:rPr>
                        <a:t>-</a:t>
                      </a:r>
                      <a:r>
                        <a:rPr kumimoji="0" lang="el-GR" sz="2200" b="0" i="0" u="none" strike="noStrike" cap="none" normalizeH="0" baseline="0" dirty="0" err="1" smtClean="0">
                          <a:ln>
                            <a:noFill/>
                          </a:ln>
                          <a:solidFill>
                            <a:schemeClr val="bg1"/>
                          </a:solidFill>
                          <a:effectLst/>
                          <a:latin typeface="Arial" charset="0"/>
                        </a:rPr>
                        <a:t>σματα</a:t>
                      </a:r>
                      <a:endParaRPr kumimoji="0" lang="el-GR" sz="2200" b="0" i="0" u="none" strike="noStrike" cap="none" normalizeH="0" baseline="0" dirty="0" smtClean="0">
                        <a:ln>
                          <a:noFill/>
                        </a:ln>
                        <a:solidFill>
                          <a:schemeClr val="bg1"/>
                        </a:solidFill>
                        <a:effectLst/>
                        <a:latin typeface="Arial" charset="0"/>
                      </a:endParaRP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200" b="0" i="0" u="none" strike="noStrike" cap="none" normalizeH="0" baseline="0" dirty="0" smtClean="0">
                          <a:ln>
                            <a:noFill/>
                          </a:ln>
                          <a:solidFill>
                            <a:schemeClr val="bg1"/>
                          </a:solidFill>
                          <a:effectLst/>
                          <a:latin typeface="Arial" charset="0"/>
                        </a:rPr>
                        <a:t>Κλειστή Ανοιχτή</a:t>
                      </a: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bg1"/>
                          </a:solidFill>
                          <a:effectLst/>
                          <a:latin typeface="Arial" charset="0"/>
                        </a:rPr>
                        <a:t>Διδακτικός </a:t>
                      </a:r>
                      <a:r>
                        <a:rPr kumimoji="0" lang="el-GR" sz="1800" b="1" i="0" u="none" strike="noStrike" cap="none" normalizeH="0" baseline="0" dirty="0" err="1" smtClean="0">
                          <a:ln>
                            <a:noFill/>
                          </a:ln>
                          <a:solidFill>
                            <a:schemeClr val="bg1"/>
                          </a:solidFill>
                          <a:effectLst/>
                          <a:latin typeface="Arial" charset="0"/>
                        </a:rPr>
                        <a:t>Μετασχη</a:t>
                      </a:r>
                      <a:r>
                        <a:rPr kumimoji="0" lang="el-GR" sz="1800" b="1" i="0" u="none" strike="noStrike" cap="none" normalizeH="0" baseline="0" dirty="0" smtClean="0">
                          <a:ln>
                            <a:noFill/>
                          </a:ln>
                          <a:solidFill>
                            <a:schemeClr val="bg1"/>
                          </a:solidFill>
                          <a:effectLst/>
                          <a:latin typeface="Arial" charset="0"/>
                        </a:rPr>
                        <a:t>-</a:t>
                      </a:r>
                      <a:r>
                        <a:rPr kumimoji="0" lang="el-GR" sz="1800" b="1" i="0" u="none" strike="noStrike" cap="none" normalizeH="0" baseline="0" dirty="0" err="1" smtClean="0">
                          <a:ln>
                            <a:noFill/>
                          </a:ln>
                          <a:solidFill>
                            <a:schemeClr val="bg1"/>
                          </a:solidFill>
                          <a:effectLst/>
                          <a:latin typeface="Arial" charset="0"/>
                        </a:rPr>
                        <a:t>ματισμός</a:t>
                      </a:r>
                      <a:endParaRPr kumimoji="0" lang="el-GR" sz="1800" b="1" i="0" u="none" strike="noStrike" cap="none" normalizeH="0" baseline="0" dirty="0" smtClean="0">
                        <a:ln>
                          <a:noFill/>
                        </a:ln>
                        <a:solidFill>
                          <a:schemeClr val="bg1"/>
                        </a:solidFill>
                        <a:effectLst/>
                        <a:latin typeface="Arial" charset="0"/>
                      </a:endParaRP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000" b="0" i="0" u="none" strike="noStrike" cap="none" normalizeH="0" baseline="0" dirty="0" smtClean="0">
                          <a:ln>
                            <a:noFill/>
                          </a:ln>
                          <a:solidFill>
                            <a:schemeClr val="bg1"/>
                          </a:solidFill>
                          <a:effectLst/>
                          <a:latin typeface="Arial" charset="0"/>
                        </a:rPr>
                        <a:t>Συμμετοχή </a:t>
                      </a:r>
                      <a:r>
                        <a:rPr kumimoji="0" lang="el-GR" sz="2000" b="0" i="0" u="none" strike="noStrike" cap="none" normalizeH="0" baseline="0" dirty="0" err="1" smtClean="0">
                          <a:ln>
                            <a:noFill/>
                          </a:ln>
                          <a:solidFill>
                            <a:schemeClr val="bg1"/>
                          </a:solidFill>
                          <a:effectLst/>
                          <a:latin typeface="Arial" charset="0"/>
                        </a:rPr>
                        <a:t>εκπαιδευ</a:t>
                      </a:r>
                      <a:r>
                        <a:rPr kumimoji="0" lang="el-GR" sz="2000" b="0" i="0" u="none" strike="noStrike" cap="none" normalizeH="0" baseline="0" dirty="0" smtClean="0">
                          <a:ln>
                            <a:noFill/>
                          </a:ln>
                          <a:solidFill>
                            <a:schemeClr val="bg1"/>
                          </a:solidFill>
                          <a:effectLst/>
                          <a:latin typeface="Arial" charset="0"/>
                        </a:rPr>
                        <a:t>-</a:t>
                      </a:r>
                      <a:r>
                        <a:rPr kumimoji="0" lang="el-GR" sz="2000" b="0" i="0" u="none" strike="noStrike" cap="none" normalizeH="0" baseline="0" dirty="0" err="1" smtClean="0">
                          <a:ln>
                            <a:noFill/>
                          </a:ln>
                          <a:solidFill>
                            <a:schemeClr val="bg1"/>
                          </a:solidFill>
                          <a:effectLst/>
                          <a:latin typeface="Arial" charset="0"/>
                        </a:rPr>
                        <a:t>τικών</a:t>
                      </a:r>
                      <a:endParaRPr kumimoji="0" lang="el-GR" sz="2000" b="0" i="0" u="none" strike="noStrike" cap="none" normalizeH="0" baseline="0" dirty="0" smtClean="0">
                        <a:ln>
                          <a:noFill/>
                        </a:ln>
                        <a:solidFill>
                          <a:schemeClr val="bg1"/>
                        </a:solidFill>
                        <a:effectLst/>
                        <a:latin typeface="Arial" charset="0"/>
                      </a:endParaRP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900" b="0" i="0" u="none" strike="noStrike" cap="none" normalizeH="0" baseline="0" dirty="0" smtClean="0">
                          <a:ln>
                            <a:noFill/>
                          </a:ln>
                          <a:solidFill>
                            <a:schemeClr val="bg1"/>
                          </a:solidFill>
                          <a:effectLst/>
                          <a:latin typeface="Arial" charset="0"/>
                        </a:rPr>
                        <a:t>Κυκλική Βελτίωση </a:t>
                      </a:r>
                    </a:p>
                  </a:txBody>
                  <a:tcPr marL="32655" marR="32655" marT="73808" marB="32659" horzOverflow="overflow">
                    <a:lnL>
                      <a:noFill/>
                    </a:lnL>
                    <a:lnR>
                      <a:noFill/>
                    </a:lnR>
                    <a:lnT>
                      <a:noFill/>
                    </a:lnT>
                    <a:lnB>
                      <a:noFill/>
                    </a:lnB>
                    <a:lnTlToBr>
                      <a:noFill/>
                    </a:lnTlToBr>
                    <a:lnBlToTr>
                      <a:noFill/>
                    </a:lnBlToTr>
                    <a:solidFill>
                      <a:srgbClr val="321900"/>
                    </a:solidFill>
                  </a:tcPr>
                </a:tc>
              </a:tr>
              <a:tr h="1040735">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600" b="0" i="0" u="none" strike="noStrike" cap="none" normalizeH="0" baseline="0" dirty="0" err="1" smtClean="0">
                          <a:ln>
                            <a:noFill/>
                          </a:ln>
                          <a:solidFill>
                            <a:srgbClr val="000080"/>
                          </a:solidFill>
                          <a:effectLst/>
                          <a:latin typeface="Arial" charset="0"/>
                        </a:rPr>
                        <a:t>Komorek</a:t>
                      </a:r>
                      <a:r>
                        <a:rPr kumimoji="0" lang="en-US" sz="1600" b="0" i="0" u="none" strike="noStrike" cap="none" normalizeH="0" baseline="0" dirty="0" smtClean="0">
                          <a:ln>
                            <a:noFill/>
                          </a:ln>
                          <a:solidFill>
                            <a:srgbClr val="000080"/>
                          </a:solidFill>
                          <a:effectLst/>
                          <a:latin typeface="Arial" charset="0"/>
                        </a:rPr>
                        <a:t> &amp; </a:t>
                      </a:r>
                      <a:r>
                        <a:rPr kumimoji="0" lang="en-US" sz="1600" b="0" i="0" u="none" strike="noStrike" cap="none" normalizeH="0" baseline="0" dirty="0" err="1" smtClean="0">
                          <a:ln>
                            <a:noFill/>
                          </a:ln>
                          <a:solidFill>
                            <a:srgbClr val="000080"/>
                          </a:solidFill>
                          <a:effectLst/>
                          <a:latin typeface="Arial" charset="0"/>
                        </a:rPr>
                        <a:t>Duit</a:t>
                      </a:r>
                      <a:r>
                        <a:rPr kumimoji="0" lang="en-US" sz="1600" b="0" i="0" u="none" strike="noStrike" cap="none" normalizeH="0" baseline="0" dirty="0" smtClean="0">
                          <a:ln>
                            <a:noFill/>
                          </a:ln>
                          <a:solidFill>
                            <a:srgbClr val="000080"/>
                          </a:solidFill>
                          <a:effectLst/>
                          <a:latin typeface="Arial" charset="0"/>
                        </a:rPr>
                        <a:t> ( 2004)</a:t>
                      </a:r>
                    </a:p>
                  </a:txBody>
                  <a:tcPr marL="81638" marR="81638" marT="73482"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ΚΛΕΙΣΤΗ</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GB" sz="1700" b="1" i="0" u="none" strike="noStrike" cap="none" normalizeH="0" baseline="0" dirty="0" smtClean="0">
                          <a:ln>
                            <a:noFill/>
                          </a:ln>
                          <a:solidFill>
                            <a:schemeClr val="tx1"/>
                          </a:solidFill>
                          <a:effectLst/>
                          <a:latin typeface="Arial" charset="0"/>
                        </a:rPr>
                        <a:t>ELEMENTARIZA TION </a:t>
                      </a:r>
                      <a:r>
                        <a:rPr kumimoji="0" lang="el-GR" sz="1700" b="1" i="0" u="none" strike="noStrike" cap="none" normalizeH="0" baseline="0" dirty="0" smtClean="0">
                          <a:ln>
                            <a:noFill/>
                          </a:ln>
                          <a:solidFill>
                            <a:schemeClr val="tx1"/>
                          </a:solidFill>
                          <a:effectLst/>
                          <a:latin typeface="Arial" charset="0"/>
                        </a:rPr>
                        <a:t>ΤΟΥ ΠΕΡΙΕΧΟΜΕΝΟΥ</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ΕΊΝΑΙ ΣΑΦΕΣ</a:t>
                      </a:r>
                    </a:p>
                  </a:txBody>
                  <a:tcPr marL="81638" marR="81638" marT="83573" marB="42456" horzOverflow="overflow">
                    <a:lnL>
                      <a:noFill/>
                    </a:lnL>
                    <a:lnR>
                      <a:noFill/>
                    </a:lnR>
                    <a:lnT>
                      <a:noFill/>
                    </a:lnT>
                    <a:lnB>
                      <a:noFill/>
                    </a:lnB>
                    <a:lnTlToBr>
                      <a:noFill/>
                    </a:lnTlToBr>
                    <a:lnBlToTr>
                      <a:noFill/>
                    </a:lnBlToTr>
                    <a:solidFill>
                      <a:srgbClr val="FFFFF3"/>
                    </a:solidFill>
                  </a:tcPr>
                </a:tc>
              </a:tr>
              <a:tr h="584179">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600" b="0" i="0" u="none" strike="noStrike" cap="none" normalizeH="0" baseline="0" dirty="0" smtClean="0">
                          <a:ln>
                            <a:noFill/>
                          </a:ln>
                          <a:solidFill>
                            <a:srgbClr val="000080"/>
                          </a:solidFill>
                          <a:effectLst/>
                          <a:latin typeface="Arial" charset="0"/>
                        </a:rPr>
                        <a:t>Fazio et al (2008)</a:t>
                      </a:r>
                    </a:p>
                  </a:txBody>
                  <a:tcPr marL="81638" marR="81638" marT="73482"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a:pPr>
                      <a:r>
                        <a:rPr kumimoji="0" lang="el-GR" sz="1700" b="1" i="0" u="none" strike="noStrike" cap="none" normalizeH="0" baseline="0" dirty="0" smtClean="0">
                          <a:ln>
                            <a:noFill/>
                          </a:ln>
                          <a:solidFill>
                            <a:schemeClr val="tx1"/>
                          </a:solidFill>
                          <a:effectLst/>
                          <a:latin typeface="Arial" charset="0"/>
                        </a:rPr>
                        <a:t>ΝΑΙ</a:t>
                      </a:r>
                      <a:r>
                        <a:rPr kumimoji="0" lang="en-US" sz="1700" b="1" i="0" u="none" strike="noStrike" cap="none" normalizeH="0" baseline="0" dirty="0" smtClean="0">
                          <a:ln>
                            <a:noFill/>
                          </a:ln>
                          <a:solidFill>
                            <a:schemeClr val="tx1"/>
                          </a:solidFill>
                          <a:effectLst/>
                          <a:latin typeface="Arial" charset="0"/>
                        </a:rPr>
                        <a:t> (MER)</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ΝΑΙ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ΚΛΕΙΣΤΗ</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ΥΠΟΝΟ-ΕΙΤΑΙ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ΕΊΝΑΙ ΣΑΦΕΣ</a:t>
                      </a:r>
                    </a:p>
                  </a:txBody>
                  <a:tcPr marL="81638" marR="81638" marT="83573" marB="42456" horzOverflow="overflow">
                    <a:lnL>
                      <a:noFill/>
                    </a:lnL>
                    <a:lnR>
                      <a:noFill/>
                    </a:lnR>
                    <a:lnT>
                      <a:noFill/>
                    </a:lnT>
                    <a:lnB>
                      <a:noFill/>
                    </a:lnB>
                    <a:lnTlToBr>
                      <a:noFill/>
                    </a:lnTlToBr>
                    <a:lnBlToTr>
                      <a:noFill/>
                    </a:lnBlToTr>
                    <a:solidFill>
                      <a:srgbClr val="FFFFCC"/>
                    </a:solidFill>
                  </a:tcPr>
                </a:tc>
              </a:tr>
              <a:tr h="860422">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600" b="0" i="0" u="none" strike="noStrike" cap="none" normalizeH="0" baseline="0" dirty="0" err="1" smtClean="0">
                          <a:ln>
                            <a:noFill/>
                          </a:ln>
                          <a:solidFill>
                            <a:srgbClr val="000080"/>
                          </a:solidFill>
                          <a:effectLst/>
                          <a:latin typeface="Arial" charset="0"/>
                        </a:rPr>
                        <a:t>Guisasola</a:t>
                      </a:r>
                      <a:r>
                        <a:rPr kumimoji="0" lang="en-US" sz="1600" b="0" i="0" u="none" strike="noStrike" cap="none" normalizeH="0" baseline="0" dirty="0" smtClean="0">
                          <a:ln>
                            <a:noFill/>
                          </a:ln>
                          <a:solidFill>
                            <a:srgbClr val="000080"/>
                          </a:solidFill>
                          <a:effectLst/>
                          <a:latin typeface="Arial" charset="0"/>
                        </a:rPr>
                        <a:t> (2008)</a:t>
                      </a:r>
                    </a:p>
                  </a:txBody>
                  <a:tcPr marL="81638" marR="81638" marT="73482"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ΝΑΙ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ΝΑΙ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ΚΛΕΙΣΤΗ</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ΥΠΟΝΟ-ΕΙΤΑΙ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ΠΑΝΕΠΙΣΤΗΜΙΑΚΟ ΕΠΙΠΕΔΟ</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F3"/>
                    </a:solidFill>
                  </a:tcPr>
                </a:tc>
              </a:tr>
              <a:tr h="561871">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600" b="0" i="0" u="none" strike="noStrike" cap="none" normalizeH="0" baseline="0" dirty="0" err="1" smtClean="0">
                          <a:ln>
                            <a:noFill/>
                          </a:ln>
                          <a:solidFill>
                            <a:srgbClr val="000080"/>
                          </a:solidFill>
                          <a:effectLst/>
                          <a:latin typeface="Arial" charset="0"/>
                        </a:rPr>
                        <a:t>Tiberghien</a:t>
                      </a:r>
                      <a:r>
                        <a:rPr kumimoji="0" lang="en-US" sz="1600" b="0" i="0" u="none" strike="noStrike" cap="none" normalizeH="0" baseline="0" dirty="0" smtClean="0">
                          <a:ln>
                            <a:noFill/>
                          </a:ln>
                          <a:solidFill>
                            <a:srgbClr val="000080"/>
                          </a:solidFill>
                          <a:effectLst/>
                          <a:latin typeface="Arial" charset="0"/>
                        </a:rPr>
                        <a:t> et al (2009)</a:t>
                      </a:r>
                    </a:p>
                  </a:txBody>
                  <a:tcPr marL="81638" marR="81638" marT="73482"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ΝΑΙ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ΚΛΕΙΣΤΗ</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ΝΑΙ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CC"/>
                    </a:solidFill>
                  </a:tcPr>
                </a:tc>
              </a:tr>
              <a:tr h="929727">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600" b="0" i="0" u="none" strike="noStrike" cap="none" normalizeH="0" baseline="0" dirty="0" smtClean="0">
                          <a:ln>
                            <a:noFill/>
                          </a:ln>
                          <a:solidFill>
                            <a:srgbClr val="000080"/>
                          </a:solidFill>
                          <a:effectLst/>
                          <a:latin typeface="Arial" charset="0"/>
                        </a:rPr>
                        <a:t>Leach, </a:t>
                      </a:r>
                      <a:r>
                        <a:rPr kumimoji="0" lang="en-US" sz="1600" b="0" i="0" u="none" strike="noStrike" cap="none" normalizeH="0" baseline="0" dirty="0" err="1" smtClean="0">
                          <a:ln>
                            <a:noFill/>
                          </a:ln>
                          <a:solidFill>
                            <a:srgbClr val="000080"/>
                          </a:solidFill>
                          <a:effectLst/>
                          <a:latin typeface="Arial" charset="0"/>
                        </a:rPr>
                        <a:t>Ametleur</a:t>
                      </a:r>
                      <a:r>
                        <a:rPr kumimoji="0" lang="en-US" sz="1600" b="0" i="0" u="none" strike="noStrike" cap="none" normalizeH="0" baseline="0" dirty="0" smtClean="0">
                          <a:ln>
                            <a:noFill/>
                          </a:ln>
                          <a:solidFill>
                            <a:srgbClr val="000080"/>
                          </a:solidFill>
                          <a:effectLst/>
                          <a:latin typeface="Arial" charset="0"/>
                        </a:rPr>
                        <a:t> &amp; Scott (2010)</a:t>
                      </a:r>
                    </a:p>
                  </a:txBody>
                  <a:tcPr marL="81638" marR="81638" marT="73482"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ΝΑΙ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ΜΑΛΛΟΝ ΑΝΟΙΧΤΗ</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ΕΊΝΑΙ ΣΑΦΕΣ</a:t>
                      </a:r>
                    </a:p>
                  </a:txBody>
                  <a:tcPr marL="81638" marR="81638" marT="83573" marB="42456" horzOverflow="overflow">
                    <a:lnL>
                      <a:noFill/>
                    </a:lnL>
                    <a:lnR>
                      <a:noFill/>
                    </a:lnR>
                    <a:lnT>
                      <a:noFill/>
                    </a:lnT>
                    <a:lnB>
                      <a:noFill/>
                    </a:lnB>
                    <a:lnTlToBr>
                      <a:noFill/>
                    </a:lnTlToBr>
                    <a:lnBlToTr>
                      <a:noFill/>
                    </a:lnBlToTr>
                    <a:solidFill>
                      <a:srgbClr val="FFFFF3"/>
                    </a:solidFill>
                  </a:tcPr>
                </a:tc>
              </a:tr>
              <a:tr h="784105">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600" b="0" i="0" u="none" strike="noStrike" cap="none" normalizeH="0" baseline="0" dirty="0" err="1" smtClean="0">
                          <a:ln>
                            <a:noFill/>
                          </a:ln>
                          <a:solidFill>
                            <a:srgbClr val="000080"/>
                          </a:solidFill>
                          <a:effectLst/>
                          <a:latin typeface="Arial" charset="0"/>
                        </a:rPr>
                        <a:t>Savinainen</a:t>
                      </a:r>
                      <a:r>
                        <a:rPr kumimoji="0" lang="en-US" sz="1600" b="0" i="0" u="none" strike="noStrike" cap="none" normalizeH="0" baseline="0" dirty="0" smtClean="0">
                          <a:ln>
                            <a:noFill/>
                          </a:ln>
                          <a:solidFill>
                            <a:srgbClr val="000080"/>
                          </a:solidFill>
                          <a:effectLst/>
                          <a:latin typeface="Arial" charset="0"/>
                        </a:rPr>
                        <a:t>, Scott, &amp; </a:t>
                      </a:r>
                      <a:r>
                        <a:rPr kumimoji="0" lang="en-US" sz="1600" b="0" i="0" u="none" strike="noStrike" cap="none" normalizeH="0" baseline="0" dirty="0" err="1" smtClean="0">
                          <a:ln>
                            <a:noFill/>
                          </a:ln>
                          <a:solidFill>
                            <a:srgbClr val="000080"/>
                          </a:solidFill>
                          <a:effectLst/>
                          <a:latin typeface="Arial" charset="0"/>
                        </a:rPr>
                        <a:t>Viiri</a:t>
                      </a:r>
                      <a:r>
                        <a:rPr kumimoji="0" lang="en-US" sz="1600" b="0" i="0" u="none" strike="noStrike" cap="none" normalizeH="0" baseline="0" dirty="0" smtClean="0">
                          <a:ln>
                            <a:noFill/>
                          </a:ln>
                          <a:solidFill>
                            <a:srgbClr val="000080"/>
                          </a:solidFill>
                          <a:effectLst/>
                          <a:latin typeface="Arial" charset="0"/>
                        </a:rPr>
                        <a:t> (2004) </a:t>
                      </a:r>
                    </a:p>
                  </a:txBody>
                  <a:tcPr marL="81638" marR="81638" marT="73482"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a:pPr>
                      <a:r>
                        <a:rPr kumimoji="0" lang="el-GR" sz="1700" b="1" i="0" u="none" strike="noStrike" cap="none" normalizeH="0" baseline="0" dirty="0" smtClean="0">
                          <a:ln>
                            <a:noFill/>
                          </a:ln>
                          <a:solidFill>
                            <a:schemeClr val="tx1"/>
                          </a:solidFill>
                          <a:effectLst/>
                          <a:latin typeface="Arial" charset="0"/>
                        </a:rPr>
                        <a:t>ΚΛΕΙΣΤΗ</a:t>
                      </a:r>
                    </a:p>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ΟΧΙ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ΕΊΝΑΙ ΣΑΦΕΣ</a:t>
                      </a:r>
                    </a:p>
                  </a:txBody>
                  <a:tcPr marL="81638" marR="81638" marT="83573" marB="42456" horzOverflow="overflow">
                    <a:lnL>
                      <a:noFill/>
                    </a:lnL>
                    <a:lnR>
                      <a:noFill/>
                    </a:lnR>
                    <a:lnT>
                      <a:noFill/>
                    </a:lnT>
                    <a:lnB>
                      <a:noFill/>
                    </a:lnB>
                    <a:lnTlToBr>
                      <a:noFill/>
                    </a:lnTlToBr>
                    <a:lnBlToTr>
                      <a:noFill/>
                    </a:lnBlToTr>
                    <a:solidFill>
                      <a:srgbClr val="FFFFCC"/>
                    </a:solidFill>
                  </a:tcPr>
                </a:tc>
              </a:tr>
            </a:tbl>
          </a:graphicData>
        </a:graphic>
      </p:graphicFrame>
      <p:sp>
        <p:nvSpPr>
          <p:cNvPr id="11316" name="Text Box 50"/>
          <p:cNvSpPr txBox="1">
            <a:spLocks noChangeArrowheads="1"/>
          </p:cNvSpPr>
          <p:nvPr/>
        </p:nvSpPr>
        <p:spPr bwMode="auto">
          <a:xfrm>
            <a:off x="0" y="0"/>
            <a:ext cx="9144000" cy="756080"/>
          </a:xfrm>
          <a:prstGeom prst="rect">
            <a:avLst/>
          </a:prstGeom>
          <a:solidFill>
            <a:srgbClr val="321900"/>
          </a:solidFill>
        </p:spPr>
        <p:txBody>
          <a:bodyPr vert="horz" lIns="91440" tIns="45720" rIns="91440" bIns="45720" rtlCol="0" anchor="ctr">
            <a:normAutofit/>
          </a:bodyPr>
          <a:lstStyle/>
          <a:p>
            <a:pPr algn="ctr">
              <a:lnSpc>
                <a:spcPct val="80000"/>
              </a:lnSpc>
              <a:spcBef>
                <a:spcPct val="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200" u="sng" dirty="0" smtClean="0">
                <a:solidFill>
                  <a:schemeClr val="bg1"/>
                </a:solidFill>
                <a:latin typeface="Arial" pitchFamily="34" charset="0"/>
                <a:cs typeface="Arial" pitchFamily="34" charset="0"/>
              </a:rPr>
              <a:t>Εξέλιξη στο σχεδιασμό εμπειρικών TLS (1.2)</a:t>
            </a:r>
          </a:p>
        </p:txBody>
      </p:sp>
      <p:sp>
        <p:nvSpPr>
          <p:cNvPr id="11317" name="Line 52"/>
          <p:cNvSpPr>
            <a:spLocks noChangeShapeType="1"/>
          </p:cNvSpPr>
          <p:nvPr/>
        </p:nvSpPr>
        <p:spPr bwMode="auto">
          <a:xfrm>
            <a:off x="498240" y="6585812"/>
            <a:ext cx="8291520" cy="0"/>
          </a:xfrm>
          <a:prstGeom prst="line">
            <a:avLst/>
          </a:prstGeom>
          <a:noFill/>
          <a:ln w="9360">
            <a:solidFill>
              <a:srgbClr val="FFFF99"/>
            </a:solidFill>
            <a:miter lim="800000"/>
            <a:headEnd/>
            <a:tailEnd/>
          </a:ln>
        </p:spPr>
        <p:txBody>
          <a:bodyPr lIns="82945" tIns="41473" rIns="82945" bIns="41473"/>
          <a:lstStyle/>
          <a:p>
            <a:endParaRPr lang="el-G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6176" name="Group 48"/>
          <p:cNvGraphicFramePr>
            <a:graphicFrameLocks noGrp="1"/>
          </p:cNvGraphicFramePr>
          <p:nvPr>
            <p:extLst>
              <p:ext uri="{D42A27DB-BD31-4B8C-83A1-F6EECF244321}">
                <p14:modId xmlns:p14="http://schemas.microsoft.com/office/powerpoint/2010/main" val="3194135357"/>
              </p:ext>
            </p:extLst>
          </p:nvPr>
        </p:nvGraphicFramePr>
        <p:xfrm>
          <a:off x="0" y="819248"/>
          <a:ext cx="9144000" cy="6353118"/>
        </p:xfrm>
        <a:graphic>
          <a:graphicData uri="http://schemas.openxmlformats.org/drawingml/2006/table">
            <a:tbl>
              <a:tblPr/>
              <a:tblGrid>
                <a:gridCol w="1414606"/>
                <a:gridCol w="1286534"/>
                <a:gridCol w="1289445"/>
                <a:gridCol w="1154100"/>
                <a:gridCol w="1420424"/>
                <a:gridCol w="1418972"/>
                <a:gridCol w="1159919"/>
              </a:tblGrid>
              <a:tr h="1002293">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200" b="0" i="0" u="none" strike="noStrike" cap="none" normalizeH="0" baseline="0" dirty="0" smtClean="0">
                          <a:ln>
                            <a:noFill/>
                          </a:ln>
                          <a:solidFill>
                            <a:schemeClr val="bg1"/>
                          </a:solidFill>
                          <a:effectLst/>
                          <a:latin typeface="Arial" charset="0"/>
                        </a:rPr>
                        <a:t>ΣΥΓΓΡΑΦΕΙΣ ↓</a:t>
                      </a: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000" b="0" i="0" u="none" strike="noStrike" cap="none" normalizeH="0" baseline="0" dirty="0" smtClean="0">
                          <a:ln>
                            <a:noFill/>
                          </a:ln>
                          <a:solidFill>
                            <a:schemeClr val="bg1"/>
                          </a:solidFill>
                          <a:effectLst/>
                          <a:latin typeface="Arial" charset="0"/>
                        </a:rPr>
                        <a:t>Μοντέλο σχεδιασμού / Αρχές</a:t>
                      </a:r>
                      <a:endParaRPr kumimoji="0" lang="en-US" sz="2000" b="0" i="0" u="none" strike="noStrike" cap="none" normalizeH="0" baseline="0" dirty="0" smtClean="0">
                        <a:ln>
                          <a:noFill/>
                        </a:ln>
                        <a:solidFill>
                          <a:schemeClr val="bg1"/>
                        </a:solidFill>
                        <a:effectLst/>
                        <a:latin typeface="Arial" charset="0"/>
                      </a:endParaRP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200" b="0" i="0" u="none" strike="noStrike" cap="none" normalizeH="0" baseline="0" dirty="0" err="1" smtClean="0">
                          <a:ln>
                            <a:noFill/>
                          </a:ln>
                          <a:solidFill>
                            <a:schemeClr val="bg1"/>
                          </a:solidFill>
                          <a:effectLst/>
                          <a:latin typeface="Arial" charset="0"/>
                        </a:rPr>
                        <a:t>Αποτελέ</a:t>
                      </a:r>
                      <a:r>
                        <a:rPr kumimoji="0" lang="el-GR" sz="2200" b="0" i="0" u="none" strike="noStrike" cap="none" normalizeH="0" baseline="0" dirty="0" smtClean="0">
                          <a:ln>
                            <a:noFill/>
                          </a:ln>
                          <a:solidFill>
                            <a:schemeClr val="bg1"/>
                          </a:solidFill>
                          <a:effectLst/>
                          <a:latin typeface="Arial" charset="0"/>
                        </a:rPr>
                        <a:t>-</a:t>
                      </a:r>
                      <a:r>
                        <a:rPr kumimoji="0" lang="el-GR" sz="2200" b="0" i="0" u="none" strike="noStrike" cap="none" normalizeH="0" baseline="0" dirty="0" err="1" smtClean="0">
                          <a:ln>
                            <a:noFill/>
                          </a:ln>
                          <a:solidFill>
                            <a:schemeClr val="bg1"/>
                          </a:solidFill>
                          <a:effectLst/>
                          <a:latin typeface="Arial" charset="0"/>
                        </a:rPr>
                        <a:t>σματα</a:t>
                      </a:r>
                      <a:endParaRPr kumimoji="0" lang="el-GR" sz="2200" b="0" i="0" u="none" strike="noStrike" cap="none" normalizeH="0" baseline="0" dirty="0" smtClean="0">
                        <a:ln>
                          <a:noFill/>
                        </a:ln>
                        <a:solidFill>
                          <a:schemeClr val="bg1"/>
                        </a:solidFill>
                        <a:effectLst/>
                        <a:latin typeface="Arial" charset="0"/>
                      </a:endParaRP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200" b="0" i="0" u="none" strike="noStrike" cap="none" normalizeH="0" baseline="0" dirty="0" smtClean="0">
                          <a:ln>
                            <a:noFill/>
                          </a:ln>
                          <a:solidFill>
                            <a:schemeClr val="bg1"/>
                          </a:solidFill>
                          <a:effectLst/>
                          <a:latin typeface="Arial" charset="0"/>
                        </a:rPr>
                        <a:t>Κλειστή Ανοιχτή</a:t>
                      </a: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bg1"/>
                          </a:solidFill>
                          <a:effectLst/>
                          <a:latin typeface="Arial" charset="0"/>
                        </a:rPr>
                        <a:t>Διδακτικός </a:t>
                      </a:r>
                      <a:r>
                        <a:rPr kumimoji="0" lang="el-GR" sz="1800" b="1" i="0" u="none" strike="noStrike" cap="none" normalizeH="0" baseline="0" dirty="0" err="1" smtClean="0">
                          <a:ln>
                            <a:noFill/>
                          </a:ln>
                          <a:solidFill>
                            <a:schemeClr val="bg1"/>
                          </a:solidFill>
                          <a:effectLst/>
                          <a:latin typeface="Arial" charset="0"/>
                        </a:rPr>
                        <a:t>Μετασχη</a:t>
                      </a:r>
                      <a:r>
                        <a:rPr kumimoji="0" lang="el-GR" sz="1800" b="1" i="0" u="none" strike="noStrike" cap="none" normalizeH="0" baseline="0" dirty="0" smtClean="0">
                          <a:ln>
                            <a:noFill/>
                          </a:ln>
                          <a:solidFill>
                            <a:schemeClr val="bg1"/>
                          </a:solidFill>
                          <a:effectLst/>
                          <a:latin typeface="Arial" charset="0"/>
                        </a:rPr>
                        <a:t>-</a:t>
                      </a:r>
                      <a:r>
                        <a:rPr kumimoji="0" lang="el-GR" sz="1800" b="1" i="0" u="none" strike="noStrike" cap="none" normalizeH="0" baseline="0" dirty="0" err="1" smtClean="0">
                          <a:ln>
                            <a:noFill/>
                          </a:ln>
                          <a:solidFill>
                            <a:schemeClr val="bg1"/>
                          </a:solidFill>
                          <a:effectLst/>
                          <a:latin typeface="Arial" charset="0"/>
                        </a:rPr>
                        <a:t>ματισμός</a:t>
                      </a:r>
                      <a:endParaRPr kumimoji="0" lang="el-GR" sz="1800" b="1" i="0" u="none" strike="noStrike" cap="none" normalizeH="0" baseline="0" dirty="0" smtClean="0">
                        <a:ln>
                          <a:noFill/>
                        </a:ln>
                        <a:solidFill>
                          <a:schemeClr val="bg1"/>
                        </a:solidFill>
                        <a:effectLst/>
                        <a:latin typeface="Arial" charset="0"/>
                      </a:endParaRP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000" b="0" i="0" u="none" strike="noStrike" cap="none" normalizeH="0" baseline="0" dirty="0" smtClean="0">
                          <a:ln>
                            <a:noFill/>
                          </a:ln>
                          <a:solidFill>
                            <a:schemeClr val="bg1"/>
                          </a:solidFill>
                          <a:effectLst/>
                          <a:latin typeface="Arial" charset="0"/>
                        </a:rPr>
                        <a:t>Συμμετοχή </a:t>
                      </a:r>
                      <a:r>
                        <a:rPr kumimoji="0" lang="el-GR" sz="2000" b="0" i="0" u="none" strike="noStrike" cap="none" normalizeH="0" baseline="0" dirty="0" err="1" smtClean="0">
                          <a:ln>
                            <a:noFill/>
                          </a:ln>
                          <a:solidFill>
                            <a:schemeClr val="bg1"/>
                          </a:solidFill>
                          <a:effectLst/>
                          <a:latin typeface="Arial" charset="0"/>
                        </a:rPr>
                        <a:t>εκπαιδευ</a:t>
                      </a:r>
                      <a:r>
                        <a:rPr kumimoji="0" lang="el-GR" sz="2000" b="0" i="0" u="none" strike="noStrike" cap="none" normalizeH="0" baseline="0" dirty="0" smtClean="0">
                          <a:ln>
                            <a:noFill/>
                          </a:ln>
                          <a:solidFill>
                            <a:schemeClr val="bg1"/>
                          </a:solidFill>
                          <a:effectLst/>
                          <a:latin typeface="Arial" charset="0"/>
                        </a:rPr>
                        <a:t>-</a:t>
                      </a:r>
                      <a:r>
                        <a:rPr kumimoji="0" lang="el-GR" sz="2000" b="0" i="0" u="none" strike="noStrike" cap="none" normalizeH="0" baseline="0" dirty="0" err="1" smtClean="0">
                          <a:ln>
                            <a:noFill/>
                          </a:ln>
                          <a:solidFill>
                            <a:schemeClr val="bg1"/>
                          </a:solidFill>
                          <a:effectLst/>
                          <a:latin typeface="Arial" charset="0"/>
                        </a:rPr>
                        <a:t>τικών</a:t>
                      </a:r>
                      <a:endParaRPr kumimoji="0" lang="el-GR" sz="2000" b="0" i="0" u="none" strike="noStrike" cap="none" normalizeH="0" baseline="0" dirty="0" smtClean="0">
                        <a:ln>
                          <a:noFill/>
                        </a:ln>
                        <a:solidFill>
                          <a:schemeClr val="bg1"/>
                        </a:solidFill>
                        <a:effectLst/>
                        <a:latin typeface="Arial" charset="0"/>
                      </a:endParaRPr>
                    </a:p>
                  </a:txBody>
                  <a:tcPr marL="32655" marR="32655" marT="73808" marB="32659" horzOverflow="overflow">
                    <a:lnL>
                      <a:noFill/>
                    </a:lnL>
                    <a:lnR>
                      <a:noFill/>
                    </a:lnR>
                    <a:lnT>
                      <a:noFill/>
                    </a:lnT>
                    <a:lnB>
                      <a:noFill/>
                    </a:lnB>
                    <a:lnTlToBr>
                      <a:noFill/>
                    </a:lnTlToBr>
                    <a:lnBlToTr>
                      <a:noFill/>
                    </a:lnBlToTr>
                    <a:solidFill>
                      <a:srgbClr val="321900"/>
                    </a:solidFill>
                  </a:tcPr>
                </a:tc>
                <a:tc>
                  <a:txBody>
                    <a:bodyPr/>
                    <a:lstStyle/>
                    <a:p>
                      <a:pPr marL="0" marR="0" lvl="0" indent="0" algn="ctr"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2200" b="0" i="0" u="none" strike="noStrike" cap="none" normalizeH="0" baseline="0" dirty="0" smtClean="0">
                          <a:ln>
                            <a:noFill/>
                          </a:ln>
                          <a:solidFill>
                            <a:schemeClr val="bg1"/>
                          </a:solidFill>
                          <a:effectLst/>
                          <a:latin typeface="Arial" charset="0"/>
                        </a:rPr>
                        <a:t>Κυκλική Βελτίωση </a:t>
                      </a:r>
                    </a:p>
                  </a:txBody>
                  <a:tcPr marL="32655" marR="32655" marT="73808" marB="32659" horzOverflow="overflow">
                    <a:lnL>
                      <a:noFill/>
                    </a:lnL>
                    <a:lnR>
                      <a:noFill/>
                    </a:lnR>
                    <a:lnT>
                      <a:noFill/>
                    </a:lnT>
                    <a:lnB>
                      <a:noFill/>
                    </a:lnB>
                    <a:lnTlToBr>
                      <a:noFill/>
                    </a:lnTlToBr>
                    <a:lnBlToTr>
                      <a:noFill/>
                    </a:lnBlToTr>
                    <a:solidFill>
                      <a:srgbClr val="321900"/>
                    </a:solidFill>
                  </a:tcPr>
                </a:tc>
              </a:tr>
              <a:tr h="1197252">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800" b="0" i="0" u="none" strike="noStrike" cap="none" normalizeH="0" baseline="0" dirty="0" err="1" smtClean="0">
                          <a:ln>
                            <a:noFill/>
                          </a:ln>
                          <a:solidFill>
                            <a:srgbClr val="000080"/>
                          </a:solidFill>
                          <a:effectLst/>
                          <a:latin typeface="Arial" charset="0"/>
                        </a:rPr>
                        <a:t>Andersson</a:t>
                      </a:r>
                      <a:r>
                        <a:rPr kumimoji="0" lang="en-US" sz="1800" b="0" i="0" u="none" strike="noStrike" cap="none" normalizeH="0" baseline="0" dirty="0" smtClean="0">
                          <a:ln>
                            <a:noFill/>
                          </a:ln>
                          <a:solidFill>
                            <a:srgbClr val="000080"/>
                          </a:solidFill>
                          <a:effectLst/>
                          <a:latin typeface="Arial" charset="0"/>
                        </a:rPr>
                        <a:t> &amp; </a:t>
                      </a:r>
                      <a:r>
                        <a:rPr kumimoji="0" lang="en-US" sz="1800" b="0" i="0" u="none" strike="noStrike" cap="none" normalizeH="0" baseline="0" dirty="0" err="1" smtClean="0">
                          <a:ln>
                            <a:noFill/>
                          </a:ln>
                          <a:solidFill>
                            <a:srgbClr val="000080"/>
                          </a:solidFill>
                          <a:effectLst/>
                          <a:latin typeface="Arial" charset="0"/>
                        </a:rPr>
                        <a:t>Wallin</a:t>
                      </a:r>
                      <a:r>
                        <a:rPr kumimoji="0" lang="en-US" sz="1800" b="0" i="0" u="none" strike="noStrike" cap="none" normalizeH="0" baseline="0" dirty="0" smtClean="0">
                          <a:ln>
                            <a:noFill/>
                          </a:ln>
                          <a:solidFill>
                            <a:srgbClr val="000080"/>
                          </a:solidFill>
                          <a:effectLst/>
                          <a:latin typeface="Arial" charset="0"/>
                        </a:rPr>
                        <a:t>  (2006)</a:t>
                      </a:r>
                    </a:p>
                  </a:txBody>
                  <a:tcPr marL="81638" marR="81638" marT="73482"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tx1"/>
                          </a:solidFill>
                          <a:effectLst/>
                          <a:latin typeface="Arial" charset="0"/>
                        </a:rPr>
                        <a:t>ΚΛΕΙΣΤΗ</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tx1"/>
                          </a:solidFill>
                          <a:effectLst/>
                          <a:latin typeface="Arial" charset="0"/>
                        </a:rPr>
                        <a:t>ΌΧΙ ΑΝΑΦΟΡΑ / ΤΕΚΜΗΡΙΑ</a:t>
                      </a:r>
                      <a:endParaRPr kumimoji="0" lang="el-GR" sz="16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tx1"/>
                          </a:solidFill>
                          <a:effectLst/>
                          <a:latin typeface="Arial" charset="0"/>
                        </a:rPr>
                        <a:t>ΥΠΟΝΟ-ΕΙΤΑΙ</a:t>
                      </a:r>
                    </a:p>
                  </a:txBody>
                  <a:tcPr marL="81638" marR="81638" marT="83573" marB="42456" horzOverflow="overflow">
                    <a:lnL>
                      <a:noFill/>
                    </a:lnL>
                    <a:lnR>
                      <a:noFill/>
                    </a:lnR>
                    <a:lnT>
                      <a:noFill/>
                    </a:lnT>
                    <a:lnB>
                      <a:noFill/>
                    </a:lnB>
                    <a:lnTlToBr>
                      <a:noFill/>
                    </a:lnTlToBr>
                    <a:lnBlToTr>
                      <a:noFill/>
                    </a:lnBlToTr>
                    <a:solidFill>
                      <a:srgbClr val="FFFFF3"/>
                    </a:solidFill>
                  </a:tcPr>
                </a:tc>
              </a:tr>
              <a:tr h="1093205">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800" b="0" i="0" u="none" strike="noStrike" cap="none" normalizeH="0" baseline="0" dirty="0" err="1" smtClean="0">
                          <a:ln>
                            <a:noFill/>
                          </a:ln>
                          <a:solidFill>
                            <a:srgbClr val="000080"/>
                          </a:solidFill>
                          <a:effectLst/>
                          <a:latin typeface="Arial" charset="0"/>
                        </a:rPr>
                        <a:t>Borghi</a:t>
                      </a:r>
                      <a:r>
                        <a:rPr kumimoji="0" lang="en-US" sz="1800" b="0" i="0" u="none" strike="noStrike" cap="none" normalizeH="0" baseline="0" dirty="0" smtClean="0">
                          <a:ln>
                            <a:noFill/>
                          </a:ln>
                          <a:solidFill>
                            <a:srgbClr val="000080"/>
                          </a:solidFill>
                          <a:effectLst/>
                          <a:latin typeface="Arial" charset="0"/>
                        </a:rPr>
                        <a:t>, De </a:t>
                      </a:r>
                      <a:r>
                        <a:rPr kumimoji="0" lang="en-US" sz="1800" b="0" i="0" u="none" strike="noStrike" cap="none" normalizeH="0" baseline="0" dirty="0" err="1" smtClean="0">
                          <a:ln>
                            <a:noFill/>
                          </a:ln>
                          <a:solidFill>
                            <a:srgbClr val="000080"/>
                          </a:solidFill>
                          <a:effectLst/>
                          <a:latin typeface="Arial" charset="0"/>
                        </a:rPr>
                        <a:t>Ambrosis</a:t>
                      </a:r>
                      <a:r>
                        <a:rPr kumimoji="0" lang="en-US" sz="1800" b="0" i="0" u="none" strike="noStrike" cap="none" normalizeH="0" baseline="0" dirty="0" smtClean="0">
                          <a:ln>
                            <a:noFill/>
                          </a:ln>
                          <a:solidFill>
                            <a:srgbClr val="000080"/>
                          </a:solidFill>
                          <a:effectLst/>
                          <a:latin typeface="Arial" charset="0"/>
                        </a:rPr>
                        <a:t> &amp; </a:t>
                      </a:r>
                      <a:r>
                        <a:rPr kumimoji="0" lang="en-US" sz="1800" b="0" i="0" u="none" strike="noStrike" cap="none" normalizeH="0" baseline="0" dirty="0" err="1" smtClean="0">
                          <a:ln>
                            <a:noFill/>
                          </a:ln>
                          <a:solidFill>
                            <a:srgbClr val="000080"/>
                          </a:solidFill>
                          <a:effectLst/>
                          <a:latin typeface="Arial" charset="0"/>
                        </a:rPr>
                        <a:t>Mascheretti</a:t>
                      </a:r>
                      <a:r>
                        <a:rPr kumimoji="0" lang="en-US" sz="1800" b="0" i="0" u="none" strike="noStrike" cap="none" normalizeH="0" baseline="0" dirty="0" smtClean="0">
                          <a:ln>
                            <a:noFill/>
                          </a:ln>
                          <a:solidFill>
                            <a:srgbClr val="000080"/>
                          </a:solidFill>
                          <a:effectLst/>
                          <a:latin typeface="Arial" charset="0"/>
                        </a:rPr>
                        <a:t>  (2007)</a:t>
                      </a:r>
                    </a:p>
                  </a:txBody>
                  <a:tcPr marL="81638" marR="81638" marT="73482"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ΔΕΝ ΑΝΑΦΕ-ΡΕΤΑΙ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smtClean="0">
                          <a:ln>
                            <a:noFill/>
                          </a:ln>
                          <a:solidFill>
                            <a:schemeClr val="tx1"/>
                          </a:solidFill>
                          <a:effectLst/>
                          <a:latin typeface="Arial" charset="0"/>
                        </a:rPr>
                        <a:t>ΚΛΕΙΣΤΗ</a:t>
                      </a:r>
                      <a:endParaRPr kumimoji="0" lang="el-GR" sz="18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ΔΕΝ ΑΝΑΦΕ-ΡΕΤΑΙ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CC"/>
                    </a:solidFill>
                  </a:tcPr>
                </a:tc>
              </a:tr>
              <a:tr h="1093205">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800" b="0" i="0" u="none" strike="noStrike" cap="none" normalizeH="0" baseline="0" dirty="0" err="1" smtClean="0">
                          <a:ln>
                            <a:noFill/>
                          </a:ln>
                          <a:solidFill>
                            <a:srgbClr val="000080"/>
                          </a:solidFill>
                          <a:effectLst/>
                          <a:latin typeface="Arial" charset="0"/>
                        </a:rPr>
                        <a:t>Sebastià</a:t>
                      </a:r>
                      <a:r>
                        <a:rPr kumimoji="0" lang="en-US" sz="1800" b="0" i="0" u="none" strike="noStrike" cap="none" normalizeH="0" baseline="0" dirty="0" smtClean="0">
                          <a:ln>
                            <a:noFill/>
                          </a:ln>
                          <a:solidFill>
                            <a:srgbClr val="000080"/>
                          </a:solidFill>
                          <a:effectLst/>
                          <a:latin typeface="Arial" charset="0"/>
                        </a:rPr>
                        <a:t>  and </a:t>
                      </a:r>
                      <a:r>
                        <a:rPr kumimoji="0" lang="en-US" sz="1800" b="0" i="0" u="none" strike="noStrike" cap="none" normalizeH="0" baseline="0" dirty="0" err="1" smtClean="0">
                          <a:ln>
                            <a:noFill/>
                          </a:ln>
                          <a:solidFill>
                            <a:srgbClr val="000080"/>
                          </a:solidFill>
                          <a:effectLst/>
                          <a:latin typeface="Arial" charset="0"/>
                        </a:rPr>
                        <a:t>Torregrosa</a:t>
                      </a:r>
                      <a:r>
                        <a:rPr kumimoji="0" lang="en-US" sz="1800" b="0" i="0" u="none" strike="noStrike" cap="none" normalizeH="0" baseline="0" dirty="0" smtClean="0">
                          <a:ln>
                            <a:noFill/>
                          </a:ln>
                          <a:solidFill>
                            <a:srgbClr val="000080"/>
                          </a:solidFill>
                          <a:effectLst/>
                          <a:latin typeface="Arial" charset="0"/>
                        </a:rPr>
                        <a:t> (2005)</a:t>
                      </a:r>
                    </a:p>
                  </a:txBody>
                  <a:tcPr marL="81638" marR="81638" marT="73482"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ΔΕΝ ΑΝΑΦΕ-ΡΕΤΑΙ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ΝΑΙ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smtClean="0">
                          <a:ln>
                            <a:noFill/>
                          </a:ln>
                          <a:solidFill>
                            <a:schemeClr val="tx1"/>
                          </a:solidFill>
                          <a:effectLst/>
                          <a:latin typeface="Arial" charset="0"/>
                        </a:rPr>
                        <a:t>ΚΛΕΙΣΤΗ</a:t>
                      </a:r>
                      <a:endParaRPr kumimoji="0" lang="el-GR" sz="18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tx1"/>
                          </a:solidFill>
                          <a:effectLst/>
                          <a:latin typeface="Arial" charset="0"/>
                        </a:rPr>
                        <a:t>ΥΠΟΝΟ-ΕΙΤΑΙ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F3"/>
                    </a:solidFill>
                  </a:tcPr>
                </a:tc>
              </a:tr>
              <a:tr h="848618">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800" b="0" i="0" u="none" strike="noStrike" cap="none" normalizeH="0" baseline="0" dirty="0" err="1" smtClean="0">
                          <a:ln>
                            <a:noFill/>
                          </a:ln>
                          <a:solidFill>
                            <a:srgbClr val="000080"/>
                          </a:solidFill>
                          <a:effectLst/>
                          <a:latin typeface="Arial" charset="0"/>
                        </a:rPr>
                        <a:t>Hosson</a:t>
                      </a:r>
                      <a:r>
                        <a:rPr kumimoji="0" lang="en-US" sz="1800" b="0" i="0" u="none" strike="noStrike" cap="none" normalizeH="0" baseline="0" dirty="0" smtClean="0">
                          <a:ln>
                            <a:noFill/>
                          </a:ln>
                          <a:solidFill>
                            <a:srgbClr val="000080"/>
                          </a:solidFill>
                          <a:effectLst/>
                          <a:latin typeface="Arial" charset="0"/>
                        </a:rPr>
                        <a:t> and </a:t>
                      </a:r>
                      <a:r>
                        <a:rPr kumimoji="0" lang="en-US" sz="1800" b="0" i="0" u="none" strike="noStrike" cap="none" normalizeH="0" baseline="0" dirty="0" err="1" smtClean="0">
                          <a:ln>
                            <a:noFill/>
                          </a:ln>
                          <a:solidFill>
                            <a:srgbClr val="000080"/>
                          </a:solidFill>
                          <a:effectLst/>
                          <a:latin typeface="Arial" charset="0"/>
                        </a:rPr>
                        <a:t>Kamisnky</a:t>
                      </a:r>
                      <a:r>
                        <a:rPr kumimoji="0" lang="en-US" sz="1800" b="0" i="0" u="none" strike="noStrike" cap="none" normalizeH="0" baseline="0" dirty="0" smtClean="0">
                          <a:ln>
                            <a:noFill/>
                          </a:ln>
                          <a:solidFill>
                            <a:srgbClr val="000080"/>
                          </a:solidFill>
                          <a:effectLst/>
                          <a:latin typeface="Arial" charset="0"/>
                        </a:rPr>
                        <a:t> (2007)</a:t>
                      </a:r>
                    </a:p>
                  </a:txBody>
                  <a:tcPr marL="81638" marR="81638" marT="73482"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ΔΕΝ ΑΝΑΦΕ-ΡΕΤΑΙ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ΝΑΙ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tx1"/>
                          </a:solidFill>
                          <a:effectLst/>
                          <a:latin typeface="Arial" charset="0"/>
                        </a:rPr>
                        <a:t>ΚΛΕΙΣΤΗ</a:t>
                      </a: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ΔΕΝ ΑΝΑΦΕ-ΡΕΤΑΙ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smtClean="0">
                          <a:ln>
                            <a:noFill/>
                          </a:ln>
                          <a:solidFill>
                            <a:schemeClr val="tx1"/>
                          </a:solidFill>
                          <a:effectLst/>
                          <a:latin typeface="Arial" charset="0"/>
                        </a:rPr>
                        <a:t>ΔΕΝ ΑΝΑΦΕ-ΡΕΤΑΙ</a:t>
                      </a:r>
                      <a:endParaRPr kumimoji="0" lang="el-GR" sz="1700" b="1" i="0" u="none" strike="noStrike" cap="none" normalizeH="0" baseline="0" dirty="0" smtClean="0">
                        <a:ln>
                          <a:noFill/>
                        </a:ln>
                        <a:solidFill>
                          <a:schemeClr val="tx1"/>
                        </a:solidFill>
                        <a:effectLst/>
                        <a:latin typeface="Arial" charset="0"/>
                      </a:endParaRPr>
                    </a:p>
                  </a:txBody>
                  <a:tcPr marL="81638" marR="81638" marT="83573" marB="42456"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CC"/>
                    </a:solidFill>
                  </a:tcPr>
                </a:tc>
              </a:tr>
              <a:tr h="909095">
                <a:tc>
                  <a:txBody>
                    <a:bodyPr/>
                    <a:lstStyle/>
                    <a:p>
                      <a:pPr marL="0" marR="0" lvl="0" indent="0" algn="l" defTabSz="449263" rtl="0" eaLnBrk="1" fontAlgn="base" latinLnBrk="0" hangingPunct="0">
                        <a:lnSpc>
                          <a:spcPct val="90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n-US" sz="1800" b="0" i="0" u="none" strike="noStrike" cap="none" normalizeH="0" baseline="0" dirty="0" err="1" smtClean="0">
                          <a:ln>
                            <a:noFill/>
                          </a:ln>
                          <a:solidFill>
                            <a:srgbClr val="000080"/>
                          </a:solidFill>
                          <a:effectLst/>
                          <a:latin typeface="Arial" charset="0"/>
                        </a:rPr>
                        <a:t>Besson</a:t>
                      </a:r>
                      <a:r>
                        <a:rPr kumimoji="0" lang="en-US" sz="1800" b="0" i="0" u="none" strike="noStrike" cap="none" normalizeH="0" baseline="0" dirty="0" smtClean="0">
                          <a:ln>
                            <a:noFill/>
                          </a:ln>
                          <a:solidFill>
                            <a:srgbClr val="000080"/>
                          </a:solidFill>
                          <a:effectLst/>
                          <a:latin typeface="Arial" charset="0"/>
                        </a:rPr>
                        <a:t> et al (2009)</a:t>
                      </a:r>
                    </a:p>
                  </a:txBody>
                  <a:tcPr marL="81638" marR="81638" marT="73482"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ΝΑΙ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800" b="1" i="0" u="none" strike="noStrike" cap="none" normalizeH="0" baseline="0" dirty="0" smtClean="0">
                          <a:ln>
                            <a:noFill/>
                          </a:ln>
                          <a:solidFill>
                            <a:schemeClr val="tx1"/>
                          </a:solidFill>
                          <a:effectLst/>
                          <a:latin typeface="Arial" charset="0"/>
                        </a:rPr>
                        <a:t>ΑΝΟΙΧΤΗ ΠΥΡΗΝΙΚΗ ΔΜΑ</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F3"/>
                    </a:solidFill>
                  </a:tcPr>
                </a:tc>
                <a:tc>
                  <a:txBody>
                    <a:bodyPr/>
                    <a:lstStyle/>
                    <a:p>
                      <a:pPr marL="0" marR="0" lvl="0" indent="0" algn="ctr" defTabSz="449263" rtl="0" eaLnBrk="1" fontAlgn="base" latinLnBrk="0" hangingPunct="0">
                        <a:lnSpc>
                          <a:spcPct val="87000"/>
                        </a:lnSpc>
                        <a:spcBef>
                          <a:spcPct val="0"/>
                        </a:spcBef>
                        <a:spcAft>
                          <a:spcPts val="1413"/>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kumimoji="0" lang="el-GR" sz="1700" b="1" i="0" u="none" strike="noStrike" cap="none" normalizeH="0" baseline="0" dirty="0" smtClean="0">
                          <a:ln>
                            <a:noFill/>
                          </a:ln>
                          <a:solidFill>
                            <a:schemeClr val="tx1"/>
                          </a:solidFill>
                          <a:effectLst/>
                          <a:latin typeface="Arial" charset="0"/>
                        </a:rPr>
                        <a:t>ΔΕΝ ΑΝΑΦΕ-ΡΕΤΑΙ</a:t>
                      </a:r>
                    </a:p>
                  </a:txBody>
                  <a:tcPr marL="81638" marR="81638" marT="83573" marB="42456" horzOverflow="overflow">
                    <a:lnL>
                      <a:noFill/>
                    </a:lnL>
                    <a:lnR>
                      <a:noFill/>
                    </a:lnR>
                    <a:lnT>
                      <a:noFill/>
                    </a:lnT>
                    <a:lnB>
                      <a:noFill/>
                    </a:lnB>
                    <a:lnTlToBr>
                      <a:noFill/>
                    </a:lnTlToBr>
                    <a:lnBlToTr>
                      <a:noFill/>
                    </a:lnBlToTr>
                    <a:solidFill>
                      <a:srgbClr val="FFFFF3"/>
                    </a:solidFill>
                  </a:tcPr>
                </a:tc>
              </a:tr>
            </a:tbl>
          </a:graphicData>
        </a:graphic>
      </p:graphicFrame>
      <p:sp>
        <p:nvSpPr>
          <p:cNvPr id="12333" name="Text Box 50"/>
          <p:cNvSpPr txBox="1">
            <a:spLocks noChangeArrowheads="1"/>
          </p:cNvSpPr>
          <p:nvPr/>
        </p:nvSpPr>
        <p:spPr bwMode="auto">
          <a:xfrm>
            <a:off x="0" y="1"/>
            <a:ext cx="9144000" cy="714356"/>
          </a:xfrm>
          <a:prstGeom prst="rect">
            <a:avLst/>
          </a:prstGeom>
          <a:solidFill>
            <a:srgbClr val="321900"/>
          </a:solidFill>
        </p:spPr>
        <p:txBody>
          <a:bodyPr vert="horz" lIns="91440" tIns="45720" rIns="91440" bIns="45720" rtlCol="0" anchor="ctr">
            <a:normAutofit/>
          </a:bodyPr>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3200" u="sng" dirty="0" smtClean="0">
                <a:solidFill>
                  <a:schemeClr val="bg1"/>
                </a:solidFill>
                <a:latin typeface="Arial" pitchFamily="34" charset="0"/>
                <a:cs typeface="Arial" pitchFamily="34" charset="0"/>
              </a:rPr>
              <a:t>Εξέλιξη στο σχεδιασμό εμπειρικών TLS (2.2)</a:t>
            </a:r>
            <a:endParaRPr lang="el-GR" sz="3200" u="sng" dirty="0">
              <a:solidFill>
                <a:schemeClr val="bg1"/>
              </a:solidFill>
              <a:latin typeface="Arial" pitchFamily="34" charset="0"/>
              <a:cs typeface="Arial" pitchFamily="34" charset="0"/>
            </a:endParaRPr>
          </a:p>
        </p:txBody>
      </p:sp>
      <p:sp>
        <p:nvSpPr>
          <p:cNvPr id="12334" name="Line 52"/>
          <p:cNvSpPr>
            <a:spLocks noChangeShapeType="1"/>
          </p:cNvSpPr>
          <p:nvPr/>
        </p:nvSpPr>
        <p:spPr bwMode="auto">
          <a:xfrm>
            <a:off x="554401" y="6858000"/>
            <a:ext cx="8291520" cy="0"/>
          </a:xfrm>
          <a:prstGeom prst="line">
            <a:avLst/>
          </a:prstGeom>
          <a:noFill/>
          <a:ln w="9360">
            <a:solidFill>
              <a:srgbClr val="FFFF99"/>
            </a:solidFill>
            <a:miter lim="800000"/>
            <a:headEnd/>
            <a:tailEnd/>
          </a:ln>
        </p:spPr>
        <p:txBody>
          <a:bodyPr lIns="82945" tIns="41473" rIns="82945" bIns="41473"/>
          <a:lstStyle/>
          <a:p>
            <a:endParaRPr lang="el-G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ctrTitle"/>
          </p:nvPr>
        </p:nvSpPr>
        <p:spPr>
          <a:xfrm>
            <a:off x="838080" y="2361848"/>
            <a:ext cx="7467840" cy="1523680"/>
          </a:xfrm>
          <a:solidFill>
            <a:srgbClr val="321900"/>
          </a:solidFill>
        </p:spPr>
        <p:txBody>
          <a:bodyPr vert="horz" lIns="91440" tIns="45720" rIns="91440" bIns="45720" rtlCol="0" anchor="ctr">
            <a:normAutofit/>
          </a:bodyPr>
          <a:lstStyle/>
          <a:p>
            <a:pPr>
              <a:lnSpc>
                <a:spcPct val="80000"/>
              </a:lnSpc>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4000" dirty="0" smtClean="0">
                <a:solidFill>
                  <a:schemeClr val="bg1"/>
                </a:solidFill>
              </a:rPr>
              <a:t>ΘΕΜΑΤΑ ΚΑΙ ΠΡΟΤΑΣΕΙΣ</a:t>
            </a:r>
          </a:p>
        </p:txBody>
      </p:sp>
      <p:sp>
        <p:nvSpPr>
          <p:cNvPr id="81924" name="Rectangle 4"/>
          <p:cNvSpPr>
            <a:spLocks noChangeArrowheads="1"/>
          </p:cNvSpPr>
          <p:nvPr/>
        </p:nvSpPr>
        <p:spPr bwMode="auto">
          <a:xfrm>
            <a:off x="1296000" y="5029009"/>
            <a:ext cx="7466400" cy="609184"/>
          </a:xfrm>
          <a:prstGeom prst="rect">
            <a:avLst/>
          </a:prstGeom>
          <a:noFill/>
          <a:ln w="9525">
            <a:noFill/>
            <a:miter lim="800000"/>
            <a:headEnd/>
            <a:tailEnd/>
          </a:ln>
          <a:effectLst/>
        </p:spPr>
        <p:txBody>
          <a:bodyPr lIns="91430" tIns="45715" rIns="91430" bIns="45715" anchor="ctr"/>
          <a:lstStyle/>
          <a:p>
            <a:pPr algn="ctr" defTabSz="914414">
              <a:defRPr/>
            </a:pPr>
            <a:r>
              <a:rPr lang="en-US" sz="4400" b="1" dirty="0">
                <a:solidFill>
                  <a:schemeClr val="tx2"/>
                </a:solidFill>
                <a:effectLst>
                  <a:outerShdw blurRad="38100" dist="38100" dir="2700000" algn="tl">
                    <a:srgbClr val="FFFFFF"/>
                  </a:outerShdw>
                </a:effectLst>
                <a:latin typeface="Times New Roman" pitchFamily="18" charset="0"/>
              </a:rPr>
              <a:t/>
            </a:r>
            <a:br>
              <a:rPr lang="en-US" sz="4400" b="1" dirty="0">
                <a:solidFill>
                  <a:schemeClr val="tx2"/>
                </a:solidFill>
                <a:effectLst>
                  <a:outerShdw blurRad="38100" dist="38100" dir="2700000" algn="tl">
                    <a:srgbClr val="FFFFFF"/>
                  </a:outerShdw>
                </a:effectLst>
                <a:latin typeface="Times New Roman" pitchFamily="18" charset="0"/>
              </a:rPr>
            </a:br>
            <a:r>
              <a:rPr lang="en-US" sz="4400" b="1" dirty="0">
                <a:solidFill>
                  <a:schemeClr val="tx2"/>
                </a:solidFill>
                <a:effectLst>
                  <a:outerShdw blurRad="38100" dist="38100" dir="2700000" algn="tl">
                    <a:srgbClr val="FFFFFF"/>
                  </a:outerShdw>
                </a:effectLst>
                <a:latin typeface="Times New Roman" pitchFamily="18" charset="0"/>
              </a:rPr>
              <a:t/>
            </a:r>
            <a:br>
              <a:rPr lang="en-US" sz="4400" b="1" dirty="0">
                <a:solidFill>
                  <a:schemeClr val="tx2"/>
                </a:solidFill>
                <a:effectLst>
                  <a:outerShdw blurRad="38100" dist="38100" dir="2700000" algn="tl">
                    <a:srgbClr val="FFFFFF"/>
                  </a:outerShdw>
                </a:effectLst>
                <a:latin typeface="Times New Roman" pitchFamily="18" charset="0"/>
              </a:rPr>
            </a:br>
            <a:endParaRPr lang="el-GR" sz="2400" b="1" dirty="0">
              <a:solidFill>
                <a:schemeClr val="tx2"/>
              </a:solidFill>
              <a:effectLst>
                <a:outerShdw blurRad="38100" dist="38100" dir="2700000" algn="tl">
                  <a:srgbClr val="FFFFFF"/>
                </a:outerShdw>
              </a:effectLst>
              <a:latin typeface="Times New Roman" pitchFamily="18" charset="0"/>
            </a:endParaRPr>
          </a:p>
        </p:txBody>
      </p:sp>
      <p:sp>
        <p:nvSpPr>
          <p:cNvPr id="13317" name="Rectangle 5"/>
          <p:cNvSpPr>
            <a:spLocks noGrp="1" noChangeArrowheads="1"/>
          </p:cNvSpPr>
          <p:nvPr>
            <p:ph type="subTitle" idx="1"/>
          </p:nvPr>
        </p:nvSpPr>
        <p:spPr>
          <a:xfrm>
            <a:off x="5868000" y="5029008"/>
            <a:ext cx="2666880" cy="685512"/>
          </a:xfrm>
        </p:spPr>
        <p:txBody>
          <a:bodyPr/>
          <a:lstStyle/>
          <a:p>
            <a:pPr eaLnBrk="1">
              <a:spcAft>
                <a:spcPct val="0"/>
              </a:spcAft>
            </a:pPr>
            <a:r>
              <a:rPr lang="en-US" sz="2500" i="1" dirty="0" smtClean="0"/>
              <a:t>(</a:t>
            </a:r>
            <a:endParaRPr lang="el-GR" sz="2500" i="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202478" y="1196752"/>
            <a:ext cx="8727240" cy="5357850"/>
          </a:xfrm>
          <a:prstGeom prst="rect">
            <a:avLst/>
          </a:prstGeom>
          <a:solidFill>
            <a:srgbClr val="FFFFCC"/>
          </a:solidFill>
        </p:spPr>
        <p:txBody>
          <a:bodyPr vert="horz" lIns="91440" tIns="45720" rIns="91440" bIns="45720" rtlCol="0" anchor="ctr">
            <a:noAutofit/>
          </a:bodyPr>
          <a:lstStyle/>
          <a:p>
            <a:pPr marL="457200" indent="-457200">
              <a:lnSpc>
                <a:spcPct val="110000"/>
              </a:lnSpc>
              <a:spcBef>
                <a:spcPct val="20000"/>
              </a:spcBef>
              <a:spcAft>
                <a:spcPts val="907"/>
              </a:spcAft>
              <a:buFont typeface="Arial" panose="020B0604020202020204" pitchFamily="34" charset="0"/>
              <a:buChar cha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Σε όλες σχεδόν τις μελέτες (ΔΜΑ) γίνεται αναφορά και συστηματική αξιοποίηση των εναλλακτικών ιδεών των μαθητών.</a:t>
            </a:r>
          </a:p>
          <a:p>
            <a:pPr marL="457200" indent="-457200">
              <a:lnSpc>
                <a:spcPct val="110000"/>
              </a:lnSpc>
              <a:spcBef>
                <a:spcPct val="20000"/>
              </a:spcBef>
              <a:spcAft>
                <a:spcPts val="907"/>
              </a:spcAft>
              <a:buFont typeface="Arial" panose="020B0604020202020204" pitchFamily="34" charset="0"/>
              <a:buChar cha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Πιθανόν αυτός ήταν ένας από τους λόγους εμφάνισης των ΔΜΑ</a:t>
            </a:r>
          </a:p>
          <a:p>
            <a:pPr marL="457200" indent="-457200">
              <a:lnSpc>
                <a:spcPct val="110000"/>
              </a:lnSpc>
              <a:spcBef>
                <a:spcPct val="20000"/>
              </a:spcBef>
              <a:spcAft>
                <a:spcPts val="907"/>
              </a:spcAft>
              <a:buFont typeface="Arial" panose="020B0604020202020204" pitchFamily="34" charset="0"/>
              <a:buChar cha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Η εννοιολογική αλλαγή συνηθισμένη διδακτική προσέγγιση / μέθοδος</a:t>
            </a:r>
          </a:p>
          <a:p>
            <a:pPr marL="457200" indent="-457200">
              <a:lnSpc>
                <a:spcPct val="110000"/>
              </a:lnSpc>
              <a:spcBef>
                <a:spcPct val="20000"/>
              </a:spcBef>
              <a:spcAft>
                <a:spcPts val="907"/>
              </a:spcAft>
              <a:buFont typeface="Arial" panose="020B0604020202020204" pitchFamily="34" charset="0"/>
              <a:buChar cha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endParaRPr lang="el-GR" sz="3000" dirty="0"/>
          </a:p>
        </p:txBody>
      </p:sp>
      <p:sp>
        <p:nvSpPr>
          <p:cNvPr id="3" name="2 - Ορθογώνιο"/>
          <p:cNvSpPr/>
          <p:nvPr/>
        </p:nvSpPr>
        <p:spPr>
          <a:xfrm>
            <a:off x="142844" y="188640"/>
            <a:ext cx="8786874" cy="837051"/>
          </a:xfrm>
          <a:prstGeom prst="rect">
            <a:avLst/>
          </a:prstGeom>
          <a:solidFill>
            <a:srgbClr val="321900"/>
          </a:solidFill>
        </p:spPr>
        <p:txBody>
          <a:bodyPr vert="horz" lIns="91440" tIns="45720" rIns="91440" bIns="45720" rtlCol="0" anchor="ctr">
            <a:normAutofit fontScale="32500" lnSpcReduction="20000"/>
          </a:bodyPr>
          <a:lstStyle/>
          <a:p>
            <a:pPr lvl="0" algn="ctr">
              <a:lnSpc>
                <a:spcPct val="80000"/>
              </a:lnSpc>
              <a:spcBef>
                <a:spcPct val="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endParaRPr lang="el-GR" sz="4000" dirty="0" smtClean="0">
              <a:solidFill>
                <a:schemeClr val="bg1"/>
              </a:solidFill>
            </a:endParaRPr>
          </a:p>
          <a:p>
            <a:pPr lvl="0" algn="ctr">
              <a:lnSpc>
                <a:spcPct val="80000"/>
              </a:lnSpc>
              <a:spcBef>
                <a:spcPct val="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9200" b="1" dirty="0" smtClean="0">
                <a:solidFill>
                  <a:schemeClr val="bg1"/>
                </a:solidFill>
              </a:rPr>
              <a:t>Εποικοδομητική </a:t>
            </a:r>
            <a:r>
              <a:rPr lang="el-GR" sz="9200" b="1" dirty="0">
                <a:solidFill>
                  <a:schemeClr val="bg1"/>
                </a:solidFill>
              </a:rPr>
              <a:t>επεξεργασία του περιεχομένου;  </a:t>
            </a:r>
            <a:r>
              <a:rPr lang="el-GR" sz="7000" b="1" dirty="0">
                <a:solidFill>
                  <a:schemeClr val="bg1"/>
                </a:solidFill>
              </a:rPr>
              <a:t/>
            </a:r>
            <a:br>
              <a:rPr lang="el-GR" sz="7000" b="1" dirty="0">
                <a:solidFill>
                  <a:schemeClr val="bg1"/>
                </a:solidFill>
              </a:rPr>
            </a:br>
            <a:endParaRPr lang="en-US" sz="7000" b="1" dirty="0" smtClean="0">
              <a:solidFill>
                <a:schemeClr val="bg1"/>
              </a:solidFill>
              <a:latin typeface="+mj-lt"/>
              <a:ea typeface="+mj-ea"/>
              <a:cs typeface="+mj-cs"/>
            </a:endParaRPr>
          </a:p>
        </p:txBody>
      </p:sp>
    </p:spTree>
    <p:extLst>
      <p:ext uri="{BB962C8B-B14F-4D97-AF65-F5344CB8AC3E}">
        <p14:creationId xmlns:p14="http://schemas.microsoft.com/office/powerpoint/2010/main" val="58101044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142844" y="1285860"/>
            <a:ext cx="8727240" cy="5357850"/>
          </a:xfrm>
          <a:prstGeom prst="rect">
            <a:avLst/>
          </a:prstGeom>
          <a:solidFill>
            <a:srgbClr val="FFFFCC"/>
          </a:solidFill>
        </p:spPr>
        <p:txBody>
          <a:bodyPr vert="horz" lIns="91440" tIns="45720" rIns="91440" bIns="45720" rtlCol="0" anchor="ctr">
            <a:noAutofit/>
          </a:bodyPr>
          <a:lstStyle/>
          <a:p>
            <a:pPr marL="457200" indent="-457200">
              <a:lnSpc>
                <a:spcPct val="110000"/>
              </a:lnSpc>
              <a:spcBef>
                <a:spcPct val="20000"/>
              </a:spcBef>
              <a:spcAft>
                <a:spcPts val="907"/>
              </a:spcAft>
              <a:buFont typeface="Arial" panose="020B0604020202020204" pitchFamily="34" charset="0"/>
              <a:buChar cha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Η φύση και οι πρώτες εφαρμογές θέτουν θέματα διδακτικού μετασχηματισμού του περιεχομένου</a:t>
            </a:r>
          </a:p>
          <a:p>
            <a:pPr marL="457200" indent="-457200">
              <a:lnSpc>
                <a:spcPct val="110000"/>
              </a:lnSpc>
              <a:spcBef>
                <a:spcPct val="20000"/>
              </a:spcBef>
              <a:spcAft>
                <a:spcPts val="907"/>
              </a:spcAft>
              <a:buFont typeface="Arial" panose="020B0604020202020204" pitchFamily="34" charset="0"/>
              <a:buChar cha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Ίσως αυτή είναι η επόμενη μεγάλη / προκλητική εξέλιξη των ΔΜΑ</a:t>
            </a:r>
          </a:p>
          <a:p>
            <a:pPr marL="457200" indent="-457200">
              <a:lnSpc>
                <a:spcPct val="110000"/>
              </a:lnSpc>
              <a:spcBef>
                <a:spcPct val="20000"/>
              </a:spcBef>
              <a:spcAft>
                <a:spcPts val="907"/>
              </a:spcAft>
              <a:buFont typeface="Arial" panose="020B0604020202020204" pitchFamily="34" charset="0"/>
              <a:buChar cha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3000" dirty="0" smtClean="0"/>
              <a:t>Μια τέτοια προοπτική θα μας δώσει δείγματα καλής διδακτικής πρακτικής, αλλά κυρίως επιστημονικής συγκρότησης της «σχολικής επιστήμης»</a:t>
            </a:r>
            <a:endParaRPr lang="el-GR" sz="3000" dirty="0"/>
          </a:p>
        </p:txBody>
      </p:sp>
      <p:sp>
        <p:nvSpPr>
          <p:cNvPr id="3" name="2 - Ορθογώνιο"/>
          <p:cNvSpPr/>
          <p:nvPr/>
        </p:nvSpPr>
        <p:spPr>
          <a:xfrm>
            <a:off x="142844" y="260648"/>
            <a:ext cx="8786874" cy="597087"/>
          </a:xfrm>
          <a:prstGeom prst="rect">
            <a:avLst/>
          </a:prstGeom>
          <a:solidFill>
            <a:srgbClr val="321900"/>
          </a:solidFill>
        </p:spPr>
        <p:txBody>
          <a:bodyPr vert="horz" lIns="91440" tIns="45720" rIns="91440" bIns="45720" rtlCol="0" anchor="ctr">
            <a:normAutofit fontScale="77500" lnSpcReduction="20000"/>
          </a:bodyPr>
          <a:lstStyle/>
          <a:p>
            <a:pPr lvl="0" algn="ctr">
              <a:lnSpc>
                <a:spcPct val="80000"/>
              </a:lnSpc>
              <a:spcBef>
                <a:spcPct val="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4000" b="1" dirty="0">
                <a:solidFill>
                  <a:schemeClr val="bg1"/>
                </a:solidFill>
              </a:rPr>
              <a:t>Διδακτικός μετασχηματισμός </a:t>
            </a:r>
            <a:r>
              <a:rPr lang="en-US" sz="4000" b="1" dirty="0" smtClean="0">
                <a:solidFill>
                  <a:schemeClr val="bg1"/>
                </a:solidFill>
              </a:rPr>
              <a:t> </a:t>
            </a:r>
            <a:r>
              <a:rPr lang="en-US" sz="4000" b="1" dirty="0">
                <a:solidFill>
                  <a:schemeClr val="bg1"/>
                </a:solidFill>
              </a:rPr>
              <a:t>-</a:t>
            </a:r>
            <a:r>
              <a:rPr lang="el-GR" sz="4000" b="1" dirty="0">
                <a:solidFill>
                  <a:schemeClr val="bg1"/>
                </a:solidFill>
              </a:rPr>
              <a:t> ανασυγκρότηση</a:t>
            </a:r>
            <a:endParaRPr lang="en-US" sz="4000" b="1" dirty="0" smtClean="0">
              <a:solidFill>
                <a:schemeClr val="bg1"/>
              </a:solidFill>
              <a:latin typeface="+mj-lt"/>
              <a:ea typeface="+mj-ea"/>
              <a:cs typeface="+mj-cs"/>
            </a:endParaRPr>
          </a:p>
        </p:txBody>
      </p:sp>
    </p:spTree>
    <p:extLst>
      <p:ext uri="{BB962C8B-B14F-4D97-AF65-F5344CB8AC3E}">
        <p14:creationId xmlns:p14="http://schemas.microsoft.com/office/powerpoint/2010/main" val="105324175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8"/>
          <p:cNvGrpSpPr>
            <a:grpSpLocks/>
          </p:cNvGrpSpPr>
          <p:nvPr/>
        </p:nvGrpSpPr>
        <p:grpSpPr bwMode="auto">
          <a:xfrm>
            <a:off x="1481861" y="4168851"/>
            <a:ext cx="6782400" cy="2209192"/>
            <a:chOff x="960" y="2160"/>
            <a:chExt cx="4272" cy="1392"/>
          </a:xfrm>
          <a:solidFill>
            <a:srgbClr val="321900"/>
          </a:solidFill>
        </p:grpSpPr>
        <p:sp>
          <p:nvSpPr>
            <p:cNvPr id="17413" name="Oval 9"/>
            <p:cNvSpPr>
              <a:spLocks noChangeArrowheads="1"/>
            </p:cNvSpPr>
            <p:nvPr/>
          </p:nvSpPr>
          <p:spPr bwMode="auto">
            <a:xfrm>
              <a:off x="960" y="2160"/>
              <a:ext cx="4272" cy="1392"/>
            </a:xfrm>
            <a:prstGeom prst="ellipse">
              <a:avLst/>
            </a:prstGeom>
            <a:grpFill/>
            <a:ln w="25400">
              <a:solidFill>
                <a:schemeClr val="tx1"/>
              </a:solidFill>
              <a:round/>
              <a:headEnd/>
              <a:tailEnd/>
            </a:ln>
          </p:spPr>
          <p:txBody>
            <a:bodyPr wrap="none" anchor="ctr"/>
            <a:lstStyle/>
            <a:p>
              <a:endParaRPr lang="el-GR">
                <a:solidFill>
                  <a:srgbClr val="FFFFF3"/>
                </a:solidFill>
              </a:endParaRPr>
            </a:p>
          </p:txBody>
        </p:sp>
        <p:sp>
          <p:nvSpPr>
            <p:cNvPr id="17414" name="Text Box 10"/>
            <p:cNvSpPr txBox="1">
              <a:spLocks noChangeArrowheads="1"/>
            </p:cNvSpPr>
            <p:nvPr/>
          </p:nvSpPr>
          <p:spPr bwMode="auto">
            <a:xfrm>
              <a:off x="1635" y="2610"/>
              <a:ext cx="3045" cy="394"/>
            </a:xfrm>
            <a:prstGeom prst="rect">
              <a:avLst/>
            </a:prstGeom>
            <a:grpFill/>
            <a:ln w="9525">
              <a:noFill/>
              <a:miter lim="800000"/>
              <a:headEnd/>
              <a:tailEnd/>
            </a:ln>
          </p:spPr>
          <p:txBody>
            <a:bodyPr wrap="square" lIns="100794" tIns="50397" rIns="100794" bIns="50397">
              <a:spAutoFit/>
            </a:bodyPr>
            <a:lstStyle/>
            <a:p>
              <a:pPr algn="ctr" defTabSz="449287"/>
              <a:r>
                <a:rPr lang="el-GR" sz="3400" b="1" dirty="0" smtClean="0">
                  <a:solidFill>
                    <a:srgbClr val="FFFFF3"/>
                  </a:solidFill>
                  <a:cs typeface="Times New Roman" pitchFamily="18" charset="0"/>
                </a:rPr>
                <a:t>Μια Κυκλική προσέγγιση</a:t>
              </a:r>
              <a:endParaRPr lang="el-GR" sz="3400" dirty="0">
                <a:solidFill>
                  <a:srgbClr val="FFFFF3"/>
                </a:solidFill>
                <a:latin typeface="Tahoma" pitchFamily="34" charset="0"/>
                <a:cs typeface="Times New Roman" pitchFamily="18" charset="0"/>
              </a:endParaRPr>
            </a:p>
          </p:txBody>
        </p:sp>
      </p:grpSp>
      <p:grpSp>
        <p:nvGrpSpPr>
          <p:cNvPr id="3" name="Group 5"/>
          <p:cNvGrpSpPr>
            <a:grpSpLocks/>
          </p:cNvGrpSpPr>
          <p:nvPr/>
        </p:nvGrpSpPr>
        <p:grpSpPr bwMode="auto">
          <a:xfrm>
            <a:off x="539552" y="1062836"/>
            <a:ext cx="6782400" cy="2210632"/>
            <a:chOff x="336" y="384"/>
            <a:chExt cx="4272" cy="1392"/>
          </a:xfrm>
          <a:solidFill>
            <a:srgbClr val="FFFFCC"/>
          </a:solidFill>
        </p:grpSpPr>
        <p:sp>
          <p:nvSpPr>
            <p:cNvPr id="17415" name="Oval 6"/>
            <p:cNvSpPr>
              <a:spLocks noChangeArrowheads="1"/>
            </p:cNvSpPr>
            <p:nvPr/>
          </p:nvSpPr>
          <p:spPr bwMode="auto">
            <a:xfrm>
              <a:off x="336" y="384"/>
              <a:ext cx="4272" cy="1392"/>
            </a:xfrm>
            <a:prstGeom prst="ellipse">
              <a:avLst/>
            </a:prstGeom>
            <a:grpFill/>
            <a:ln w="25400">
              <a:noFill/>
              <a:round/>
              <a:headEnd/>
              <a:tailEnd/>
            </a:ln>
          </p:spPr>
          <p:txBody>
            <a:bodyPr wrap="none" anchor="ctr"/>
            <a:lstStyle/>
            <a:p>
              <a:endParaRPr lang="el-GR"/>
            </a:p>
          </p:txBody>
        </p:sp>
        <p:sp>
          <p:nvSpPr>
            <p:cNvPr id="17416" name="Text Box 7"/>
            <p:cNvSpPr txBox="1">
              <a:spLocks noChangeArrowheads="1"/>
            </p:cNvSpPr>
            <p:nvPr/>
          </p:nvSpPr>
          <p:spPr bwMode="auto">
            <a:xfrm>
              <a:off x="495" y="900"/>
              <a:ext cx="3984" cy="394"/>
            </a:xfrm>
            <a:prstGeom prst="rect">
              <a:avLst/>
            </a:prstGeom>
            <a:noFill/>
            <a:ln w="9525">
              <a:noFill/>
              <a:miter lim="800000"/>
              <a:headEnd/>
              <a:tailEnd/>
            </a:ln>
          </p:spPr>
          <p:txBody>
            <a:bodyPr lIns="100794" tIns="50397" rIns="100794" bIns="50397">
              <a:spAutoFit/>
            </a:bodyPr>
            <a:lstStyle/>
            <a:p>
              <a:pPr algn="ctr" defTabSz="449287"/>
              <a:r>
                <a:rPr lang="el-GR" sz="3400" b="1" dirty="0" smtClean="0">
                  <a:cs typeface="Times New Roman" pitchFamily="18" charset="0"/>
                </a:rPr>
                <a:t>Βελτίωση των ΔΜΑ</a:t>
              </a:r>
              <a:endParaRPr lang="el-GR" sz="3400" b="1" dirty="0">
                <a:cs typeface="Times New Roman" pitchFamily="18" charset="0"/>
              </a:endParaRPr>
            </a:p>
          </p:txBody>
        </p:sp>
      </p:grpSp>
      <p:grpSp>
        <p:nvGrpSpPr>
          <p:cNvPr id="2" name="Group 2"/>
          <p:cNvGrpSpPr>
            <a:grpSpLocks/>
          </p:cNvGrpSpPr>
          <p:nvPr/>
        </p:nvGrpSpPr>
        <p:grpSpPr bwMode="auto">
          <a:xfrm>
            <a:off x="714348" y="1255995"/>
            <a:ext cx="7765614" cy="4244707"/>
            <a:chOff x="439" y="763"/>
            <a:chExt cx="4892" cy="2674"/>
          </a:xfrm>
        </p:grpSpPr>
        <p:sp>
          <p:nvSpPr>
            <p:cNvPr id="17417" name="AutoShape 3"/>
            <p:cNvSpPr>
              <a:spLocks noChangeArrowheads="1"/>
            </p:cNvSpPr>
            <p:nvPr/>
          </p:nvSpPr>
          <p:spPr bwMode="auto">
            <a:xfrm rot="9803314">
              <a:off x="4364" y="763"/>
              <a:ext cx="967" cy="2127"/>
            </a:xfrm>
            <a:prstGeom prst="curvedRightArrow">
              <a:avLst>
                <a:gd name="adj1" fmla="val 38870"/>
                <a:gd name="adj2" fmla="val 87953"/>
                <a:gd name="adj3" fmla="val 33333"/>
              </a:avLst>
            </a:prstGeom>
            <a:gradFill rotWithShape="0">
              <a:gsLst>
                <a:gs pos="0">
                  <a:srgbClr val="D6B19C"/>
                </a:gs>
                <a:gs pos="30000">
                  <a:srgbClr val="D49E6C"/>
                </a:gs>
                <a:gs pos="70000">
                  <a:srgbClr val="A65528"/>
                </a:gs>
                <a:gs pos="100000">
                  <a:srgbClr val="663012"/>
                </a:gs>
              </a:gsLst>
              <a:lin ang="5400000" scaled="0"/>
            </a:gradFill>
            <a:ln w="9525">
              <a:solidFill>
                <a:schemeClr val="tx1"/>
              </a:solidFill>
              <a:miter lim="800000"/>
              <a:headEnd/>
              <a:tailEnd/>
            </a:ln>
          </p:spPr>
          <p:txBody>
            <a:bodyPr wrap="none" anchor="ctr"/>
            <a:lstStyle/>
            <a:p>
              <a:endParaRPr lang="el-GR"/>
            </a:p>
          </p:txBody>
        </p:sp>
        <p:sp>
          <p:nvSpPr>
            <p:cNvPr id="17418" name="AutoShape 4"/>
            <p:cNvSpPr>
              <a:spLocks noChangeArrowheads="1"/>
            </p:cNvSpPr>
            <p:nvPr/>
          </p:nvSpPr>
          <p:spPr bwMode="auto">
            <a:xfrm rot="20083025">
              <a:off x="439" y="1310"/>
              <a:ext cx="967" cy="2127"/>
            </a:xfrm>
            <a:prstGeom prst="curvedRightArrow">
              <a:avLst>
                <a:gd name="adj1" fmla="val 38870"/>
                <a:gd name="adj2" fmla="val 87953"/>
                <a:gd name="adj3" fmla="val 33333"/>
              </a:avLst>
            </a:prstGeom>
            <a:gradFill rotWithShape="0">
              <a:gsLst>
                <a:gs pos="0">
                  <a:srgbClr val="D6B19C"/>
                </a:gs>
                <a:gs pos="30000">
                  <a:srgbClr val="D49E6C"/>
                </a:gs>
                <a:gs pos="70000">
                  <a:srgbClr val="A65528"/>
                </a:gs>
                <a:gs pos="100000">
                  <a:srgbClr val="663012"/>
                </a:gs>
              </a:gsLst>
              <a:lin ang="5400000" scaled="0"/>
            </a:gradFill>
            <a:ln w="9525">
              <a:solidFill>
                <a:schemeClr val="tx1"/>
              </a:solidFill>
              <a:miter lim="800000"/>
              <a:headEnd/>
              <a:tailEnd/>
            </a:ln>
          </p:spPr>
          <p:txBody>
            <a:bodyPr wrap="none" anchor="ctr"/>
            <a:lstStyle/>
            <a:p>
              <a:endParaRPr lang="el-GR"/>
            </a:p>
          </p:txBody>
        </p:sp>
      </p:grpSp>
      <p:sp>
        <p:nvSpPr>
          <p:cNvPr id="11" name="2 - Ορθογώνιο"/>
          <p:cNvSpPr/>
          <p:nvPr/>
        </p:nvSpPr>
        <p:spPr>
          <a:xfrm>
            <a:off x="142844" y="260648"/>
            <a:ext cx="8786874" cy="597087"/>
          </a:xfrm>
          <a:prstGeom prst="rect">
            <a:avLst/>
          </a:prstGeom>
          <a:solidFill>
            <a:srgbClr val="321900"/>
          </a:solidFill>
        </p:spPr>
        <p:txBody>
          <a:bodyPr vert="horz" lIns="91440" tIns="45720" rIns="91440" bIns="45720" rtlCol="0" anchor="ctr">
            <a:normAutofit fontScale="92500"/>
          </a:bodyPr>
          <a:lstStyle/>
          <a:p>
            <a:pPr lvl="0" algn="ctr">
              <a:lnSpc>
                <a:spcPct val="80000"/>
              </a:lnSpc>
              <a:spcBef>
                <a:spcPct val="0"/>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l-GR" sz="4000" b="1" dirty="0" smtClean="0">
                <a:solidFill>
                  <a:schemeClr val="bg1"/>
                </a:solidFill>
              </a:rPr>
              <a:t>….. μια άλλη </a:t>
            </a:r>
            <a:r>
              <a:rPr lang="el-GR" sz="4000" b="1" dirty="0" err="1" smtClean="0">
                <a:solidFill>
                  <a:schemeClr val="bg1"/>
                </a:solidFill>
              </a:rPr>
              <a:t>συγχρονη</a:t>
            </a:r>
            <a:r>
              <a:rPr lang="el-GR" sz="4000" b="1" dirty="0" smtClean="0">
                <a:solidFill>
                  <a:schemeClr val="bg1"/>
                </a:solidFill>
              </a:rPr>
              <a:t> πρόκληση των ΔΜΑ</a:t>
            </a:r>
            <a:endParaRPr lang="en-US" sz="4000" b="1" dirty="0" smtClean="0">
              <a:solidFill>
                <a:schemeClr val="bg1"/>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outVertical)">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title"/>
          </p:nvPr>
        </p:nvSpPr>
        <p:spPr>
          <a:xfrm>
            <a:off x="0" y="0"/>
            <a:ext cx="9144000" cy="1340768"/>
          </a:xfrm>
          <a:solidFill>
            <a:srgbClr val="321900"/>
          </a:solidFill>
        </p:spPr>
        <p:txBody>
          <a:bodyPr/>
          <a:lstStyle/>
          <a:p>
            <a:pPr algn="ctr" eaLnBrk="1" fontAlgn="auto" hangingPunct="1">
              <a:lnSpc>
                <a:spcPct val="75000"/>
              </a:lnSpc>
              <a:spcAft>
                <a:spcPts val="0"/>
              </a:spcAft>
              <a:defRPr/>
            </a:pPr>
            <a:r>
              <a:rPr lang="el-GR" sz="4000" cap="none" dirty="0" smtClean="0">
                <a:solidFill>
                  <a:schemeClr val="bg1"/>
                </a:solidFill>
              </a:rPr>
              <a:t>ΙΣΤΟΡΙΚΑ ΣΤΑΔΙΑ ΤΗΣ ΔΙΔΑΚΤΙΚΗΣ ΦΥΣΙΚΩΝ ΕΠΙΣΤΗΜΩΝ</a:t>
            </a:r>
          </a:p>
        </p:txBody>
      </p:sp>
      <p:sp>
        <p:nvSpPr>
          <p:cNvPr id="12291" name="Rectangle 1027"/>
          <p:cNvSpPr>
            <a:spLocks noGrp="1" noChangeArrowheads="1"/>
          </p:cNvSpPr>
          <p:nvPr>
            <p:ph idx="1"/>
          </p:nvPr>
        </p:nvSpPr>
        <p:spPr>
          <a:xfrm>
            <a:off x="0" y="1341438"/>
            <a:ext cx="9144000" cy="5516562"/>
          </a:xfrm>
          <a:solidFill>
            <a:srgbClr val="FFFFCC"/>
          </a:solidFill>
        </p:spPr>
        <p:txBody>
          <a:bodyPr/>
          <a:lstStyle/>
          <a:p>
            <a:pPr eaLnBrk="1" hangingPunct="1">
              <a:lnSpc>
                <a:spcPct val="80000"/>
              </a:lnSpc>
              <a:spcBef>
                <a:spcPct val="0"/>
              </a:spcBef>
              <a:defRPr/>
            </a:pPr>
            <a:r>
              <a:rPr lang="el-GR" sz="2700" dirty="0" smtClean="0">
                <a:solidFill>
                  <a:schemeClr val="tx1"/>
                </a:solidFill>
              </a:rPr>
              <a:t> Η παράδοση προ του 1960 (προ-παραδειγματικό στάδιο)</a:t>
            </a:r>
          </a:p>
          <a:p>
            <a:pPr eaLnBrk="1" hangingPunct="1">
              <a:lnSpc>
                <a:spcPct val="80000"/>
              </a:lnSpc>
              <a:spcBef>
                <a:spcPct val="0"/>
              </a:spcBef>
              <a:defRPr/>
            </a:pPr>
            <a:endParaRPr lang="el-GR" sz="2700" dirty="0" smtClean="0">
              <a:solidFill>
                <a:schemeClr val="tx1"/>
              </a:solidFill>
            </a:endParaRPr>
          </a:p>
          <a:p>
            <a:pPr eaLnBrk="1" hangingPunct="1">
              <a:lnSpc>
                <a:spcPct val="80000"/>
              </a:lnSpc>
              <a:spcBef>
                <a:spcPct val="0"/>
              </a:spcBef>
              <a:defRPr/>
            </a:pPr>
            <a:r>
              <a:rPr lang="el-GR" sz="2700" dirty="0" smtClean="0">
                <a:solidFill>
                  <a:schemeClr val="tx1"/>
                </a:solidFill>
              </a:rPr>
              <a:t>Τα χρόνια της Ανακάλυψης (1960 – 1980). Αρχίζει η επιστημονική συγκρότηση.</a:t>
            </a:r>
          </a:p>
          <a:p>
            <a:pPr eaLnBrk="1" hangingPunct="1">
              <a:lnSpc>
                <a:spcPct val="80000"/>
              </a:lnSpc>
              <a:spcBef>
                <a:spcPct val="0"/>
              </a:spcBef>
              <a:defRPr/>
            </a:pPr>
            <a:endParaRPr lang="el-GR" sz="2700" dirty="0" smtClean="0">
              <a:solidFill>
                <a:schemeClr val="tx1"/>
              </a:solidFill>
            </a:endParaRPr>
          </a:p>
          <a:p>
            <a:pPr eaLnBrk="1" hangingPunct="1">
              <a:lnSpc>
                <a:spcPct val="80000"/>
              </a:lnSpc>
              <a:spcBef>
                <a:spcPct val="0"/>
              </a:spcBef>
              <a:defRPr/>
            </a:pPr>
            <a:r>
              <a:rPr lang="el-GR" sz="2700" dirty="0" smtClean="0">
                <a:solidFill>
                  <a:schemeClr val="tx1"/>
                </a:solidFill>
              </a:rPr>
              <a:t>Το κίνημα των εναλλακτικών / διαισθητικών ιδεών</a:t>
            </a:r>
            <a:r>
              <a:rPr lang="en-US" sz="2700" dirty="0" smtClean="0">
                <a:solidFill>
                  <a:schemeClr val="tx1"/>
                </a:solidFill>
              </a:rPr>
              <a:t>  </a:t>
            </a:r>
            <a:r>
              <a:rPr lang="el-GR" sz="2700" dirty="0" smtClean="0">
                <a:solidFill>
                  <a:schemeClr val="tx1"/>
                </a:solidFill>
              </a:rPr>
              <a:t>  των μαθητών και ο </a:t>
            </a:r>
            <a:r>
              <a:rPr lang="el-GR" sz="2700" dirty="0" err="1" smtClean="0">
                <a:solidFill>
                  <a:schemeClr val="tx1"/>
                </a:solidFill>
              </a:rPr>
              <a:t>Εποικοδομητισμός</a:t>
            </a:r>
            <a:r>
              <a:rPr lang="el-GR" sz="2700" dirty="0" smtClean="0">
                <a:solidFill>
                  <a:schemeClr val="tx1"/>
                </a:solidFill>
              </a:rPr>
              <a:t> (</a:t>
            </a:r>
            <a:r>
              <a:rPr lang="en-US" sz="2700" dirty="0" smtClean="0">
                <a:solidFill>
                  <a:schemeClr val="tx1"/>
                </a:solidFill>
              </a:rPr>
              <a:t>Constructivism</a:t>
            </a:r>
            <a:r>
              <a:rPr lang="el-GR" sz="2700" dirty="0" smtClean="0">
                <a:solidFill>
                  <a:schemeClr val="tx1"/>
                </a:solidFill>
              </a:rPr>
              <a:t>)  Προσωπικός (</a:t>
            </a:r>
            <a:r>
              <a:rPr lang="en-US" sz="2700" dirty="0" smtClean="0">
                <a:solidFill>
                  <a:schemeClr val="tx1"/>
                </a:solidFill>
              </a:rPr>
              <a:t>Piaget) – </a:t>
            </a:r>
            <a:r>
              <a:rPr lang="el-GR" sz="2700" dirty="0" smtClean="0">
                <a:solidFill>
                  <a:schemeClr val="tx1"/>
                </a:solidFill>
              </a:rPr>
              <a:t>Κοινωνικός </a:t>
            </a:r>
            <a:r>
              <a:rPr lang="en-US" sz="2700" dirty="0" smtClean="0">
                <a:solidFill>
                  <a:schemeClr val="tx1"/>
                </a:solidFill>
              </a:rPr>
              <a:t> (</a:t>
            </a:r>
            <a:r>
              <a:rPr lang="en-US" sz="2700" dirty="0" err="1" smtClean="0">
                <a:solidFill>
                  <a:schemeClr val="tx1"/>
                </a:solidFill>
              </a:rPr>
              <a:t>Vygotski</a:t>
            </a:r>
            <a:r>
              <a:rPr lang="en-US" sz="2700" dirty="0" smtClean="0">
                <a:solidFill>
                  <a:schemeClr val="tx1"/>
                </a:solidFill>
              </a:rPr>
              <a:t>) (1980 – 2000). </a:t>
            </a:r>
            <a:r>
              <a:rPr lang="el-GR" sz="2700" dirty="0" smtClean="0">
                <a:solidFill>
                  <a:schemeClr val="tx1"/>
                </a:solidFill>
              </a:rPr>
              <a:t> Αυτόνομος επιστημονικός κλάδος.</a:t>
            </a:r>
          </a:p>
          <a:p>
            <a:pPr eaLnBrk="1" hangingPunct="1">
              <a:lnSpc>
                <a:spcPct val="80000"/>
              </a:lnSpc>
              <a:spcBef>
                <a:spcPct val="0"/>
              </a:spcBef>
              <a:defRPr/>
            </a:pPr>
            <a:endParaRPr lang="el-GR" sz="2700" dirty="0" smtClean="0">
              <a:solidFill>
                <a:schemeClr val="tx1"/>
              </a:solidFill>
            </a:endParaRPr>
          </a:p>
          <a:p>
            <a:pPr eaLnBrk="1" hangingPunct="1">
              <a:lnSpc>
                <a:spcPct val="80000"/>
              </a:lnSpc>
              <a:spcBef>
                <a:spcPct val="0"/>
              </a:spcBef>
              <a:defRPr/>
            </a:pPr>
            <a:r>
              <a:rPr lang="el-GR" sz="2700" dirty="0" smtClean="0">
                <a:solidFill>
                  <a:schemeClr val="tx1"/>
                </a:solidFill>
              </a:rPr>
              <a:t>Σήμερα τι; Επιστημονικός και Τεχνολογικός Αλφαβητισμός </a:t>
            </a:r>
            <a:r>
              <a:rPr lang="en-US" sz="2700" dirty="0" smtClean="0">
                <a:solidFill>
                  <a:schemeClr val="tx1"/>
                </a:solidFill>
              </a:rPr>
              <a:t>&lt;=&gt;</a:t>
            </a:r>
            <a:r>
              <a:rPr lang="el-GR" sz="2700" dirty="0" smtClean="0">
                <a:solidFill>
                  <a:schemeClr val="tx1"/>
                </a:solidFill>
              </a:rPr>
              <a:t> Παγκοσμιοποίηση. Η εκπαίδευση ειδικών ομάδων.</a:t>
            </a:r>
            <a:r>
              <a:rPr lang="en-US" sz="2700" dirty="0" smtClean="0">
                <a:solidFill>
                  <a:schemeClr val="tx1"/>
                </a:solidFill>
              </a:rPr>
              <a:t> </a:t>
            </a:r>
            <a:r>
              <a:rPr lang="el-GR" sz="2700" dirty="0" smtClean="0">
                <a:solidFill>
                  <a:schemeClr val="tx1"/>
                </a:solidFill>
              </a:rPr>
              <a:t> Κοινωνικό – πολιτισμικές προσεγγίσεις</a:t>
            </a:r>
          </a:p>
          <a:p>
            <a:pPr marL="0" indent="0" eaLnBrk="1" hangingPunct="1">
              <a:lnSpc>
                <a:spcPct val="80000"/>
              </a:lnSpc>
              <a:spcBef>
                <a:spcPct val="0"/>
              </a:spcBef>
              <a:buFont typeface="Wingdings 2" panose="05020102010507070707" pitchFamily="18" charset="2"/>
              <a:buNone/>
              <a:defRPr/>
            </a:pPr>
            <a:r>
              <a:rPr lang="el-GR" sz="2700" dirty="0" smtClean="0">
                <a:solidFill>
                  <a:schemeClr val="tx1"/>
                </a:solidFill>
              </a:rPr>
              <a:t>                                           </a:t>
            </a:r>
            <a:endParaRPr lang="en-US" sz="2700" dirty="0" smtClean="0">
              <a:solidFill>
                <a:schemeClr val="tx1"/>
              </a:solidFill>
            </a:endParaRPr>
          </a:p>
          <a:p>
            <a:pPr eaLnBrk="1" hangingPunct="1">
              <a:lnSpc>
                <a:spcPct val="80000"/>
              </a:lnSpc>
              <a:spcBef>
                <a:spcPct val="0"/>
              </a:spcBef>
              <a:defRPr/>
            </a:pPr>
            <a:r>
              <a:rPr lang="el-GR" sz="2700" dirty="0" smtClean="0">
                <a:solidFill>
                  <a:schemeClr val="tx1"/>
                </a:solidFill>
              </a:rPr>
              <a:t>  … αλλά και ΔΙΕΡΕΥΝΗΣΗ!!!!</a:t>
            </a:r>
            <a:r>
              <a:rPr lang="en-US" sz="2800" dirty="0" smtClean="0">
                <a:solidFill>
                  <a:schemeClr val="tx1"/>
                </a:solidFill>
              </a:rPr>
              <a:t> </a:t>
            </a:r>
            <a:r>
              <a:rPr lang="el-GR" sz="2800" dirty="0" smtClean="0">
                <a:solidFill>
                  <a:schemeClr val="tx1"/>
                </a:solidFill>
              </a:rPr>
              <a:t>(</a:t>
            </a:r>
            <a:r>
              <a:rPr lang="el-GR" sz="2700" dirty="0" smtClean="0">
                <a:solidFill>
                  <a:schemeClr val="tx1"/>
                </a:solidFill>
              </a:rPr>
              <a:t>επιστροφή στο 1960?) </a:t>
            </a:r>
            <a:endParaRPr lang="el-GR" sz="2800" dirty="0" smtClean="0">
              <a:solidFill>
                <a:schemeClr val="tx1"/>
              </a:solidFill>
            </a:endParaRPr>
          </a:p>
        </p:txBody>
      </p:sp>
    </p:spTree>
    <p:extLst>
      <p:ext uri="{BB962C8B-B14F-4D97-AF65-F5344CB8AC3E}">
        <p14:creationId xmlns:p14="http://schemas.microsoft.com/office/powerpoint/2010/main" val="3703714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60640" y="571480"/>
            <a:ext cx="8669078" cy="2143140"/>
          </a:xfrm>
          <a:prstGeom prst="rect">
            <a:avLst/>
          </a:prstGeom>
          <a:solidFill>
            <a:srgbClr val="321900"/>
          </a:solidFill>
          <a:ln w="9525">
            <a:noFill/>
            <a:round/>
            <a:headEnd/>
            <a:tailEnd/>
          </a:ln>
        </p:spPr>
        <p:txBody>
          <a:bodyPr lIns="81639" tIns="40820" rIns="81639" bIns="40820"/>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2900" dirty="0" smtClean="0">
                <a:solidFill>
                  <a:srgbClr val="FFFFF3"/>
                </a:solidFill>
              </a:rPr>
              <a:t>Η κυκλική ανάπτυξη αναγνωρίζεται ευρέως στις μελέτες σχεδιασμού διδακτικού υλικού ως σπουδαίο μέσο για την ανάπτυξη εμπειρικά </a:t>
            </a:r>
            <a:r>
              <a:rPr lang="el-GR" sz="2900" dirty="0" err="1" smtClean="0">
                <a:solidFill>
                  <a:srgbClr val="FFFFF3"/>
                </a:solidFill>
              </a:rPr>
              <a:t>εγκυροποιημένων</a:t>
            </a:r>
            <a:r>
              <a:rPr lang="el-GR" sz="2900" dirty="0" smtClean="0">
                <a:solidFill>
                  <a:srgbClr val="FFFFF3"/>
                </a:solidFill>
              </a:rPr>
              <a:t> παρεμβάσεων σε σύνθετες καταστάσεις</a:t>
            </a:r>
            <a:endParaRPr lang="el-GR" sz="2900" dirty="0">
              <a:solidFill>
                <a:srgbClr val="FFFFF3"/>
              </a:solidFill>
            </a:endParaRPr>
          </a:p>
        </p:txBody>
      </p:sp>
      <p:sp>
        <p:nvSpPr>
          <p:cNvPr id="162819" name="Text Box 3"/>
          <p:cNvSpPr txBox="1">
            <a:spLocks noChangeArrowheads="1"/>
          </p:cNvSpPr>
          <p:nvPr/>
        </p:nvSpPr>
        <p:spPr bwMode="auto">
          <a:xfrm>
            <a:off x="260641" y="3168333"/>
            <a:ext cx="8669077" cy="2975311"/>
          </a:xfrm>
          <a:prstGeom prst="rect">
            <a:avLst/>
          </a:prstGeom>
          <a:solidFill>
            <a:srgbClr val="FFFFCC"/>
          </a:solidFill>
          <a:ln w="9525">
            <a:noFill/>
            <a:round/>
            <a:headEnd/>
            <a:tailEnd/>
          </a:ln>
        </p:spPr>
        <p:txBody>
          <a:bodyPr lIns="81639" tIns="40820" rIns="81639" bIns="40820"/>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2900" dirty="0" smtClean="0"/>
              <a:t>Η ιδέα της κυκλικής βελτίωσης είναι θεμελιώδης  και έχει μεγάλη απήχηση στην ερευνητική βιβλιογραφία του διδακτικού σχεδιασμού, και δείχνει την ικανότητα και τη γνώση να τροποποιήσουμε μια διδακτική παρέμβαση όταν φαίνεται να μην δουλεύει ή  πρέπει να βελτιωθεί</a:t>
            </a:r>
            <a:endParaRPr lang="el-GR" sz="2500" dirty="0">
              <a:solidFill>
                <a:srgbClr val="FFFFFF"/>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additive="repl">
                                        <p:cTn id="6" dur="1" fill="hold">
                                          <p:stCondLst>
                                            <p:cond delay="0"/>
                                          </p:stCondLst>
                                        </p:cTn>
                                        <p:tgtEl>
                                          <p:spTgt spid="162819">
                                            <p:txEl>
                                              <p:pRg st="0" end="0"/>
                                            </p:txEl>
                                          </p:spTgt>
                                        </p:tgtEl>
                                        <p:attrNameLst>
                                          <p:attrName>style.visibility</p:attrName>
                                        </p:attrNameLst>
                                      </p:cBhvr>
                                      <p:to>
                                        <p:strVal val="visible"/>
                                      </p:to>
                                    </p:set>
                                    <p:animEffect transition="in" filter="slide(fromBottom)">
                                      <p:cBhvr additive="repl">
                                        <p:cTn id="7" dur="500"/>
                                        <p:tgtEl>
                                          <p:spTgt spid="1628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85720" y="3429000"/>
            <a:ext cx="8572560" cy="2411382"/>
          </a:xfrm>
          <a:prstGeom prst="rect">
            <a:avLst/>
          </a:prstGeom>
          <a:solidFill>
            <a:srgbClr val="FFFFCC"/>
          </a:solidFill>
          <a:ln w="9525">
            <a:noFill/>
            <a:round/>
            <a:headEnd/>
            <a:tailEnd/>
          </a:ln>
        </p:spPr>
        <p:txBody>
          <a:bodyPr lIns="81639" tIns="40820" rIns="81639" bIns="40820"/>
          <a:lstStyle/>
          <a:p>
            <a:pP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2900" dirty="0" smtClean="0"/>
              <a:t>Όμως,  δεν σχετίζεται μόνο με την αξιολόγηση δεδομένου ότι περιλαμβάνει πολλά είδη αποφάσεων που αφορούν όχι μόνο τη μάθηση, αλλά και για γενικότερους παράγοντες, όπως η </a:t>
            </a:r>
            <a:r>
              <a:rPr lang="el-GR" sz="2900" dirty="0" err="1" smtClean="0"/>
              <a:t>εφικτότητα</a:t>
            </a:r>
            <a:r>
              <a:rPr lang="el-GR" sz="2900" dirty="0" smtClean="0"/>
              <a:t> της προτεινόμενης καινοτομίας στο σχολικό περιβάλλον.</a:t>
            </a:r>
          </a:p>
          <a:p>
            <a:pP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l-GR" sz="2900" dirty="0" smtClean="0"/>
          </a:p>
          <a:p>
            <a:pP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l-GR" sz="2900" dirty="0"/>
          </a:p>
          <a:p>
            <a:pPr>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l-GR" sz="2900" dirty="0"/>
          </a:p>
        </p:txBody>
      </p:sp>
      <p:sp>
        <p:nvSpPr>
          <p:cNvPr id="3" name="2 - Ορθογώνιο"/>
          <p:cNvSpPr/>
          <p:nvPr/>
        </p:nvSpPr>
        <p:spPr>
          <a:xfrm>
            <a:off x="285720" y="1285860"/>
            <a:ext cx="8501122" cy="1364220"/>
          </a:xfrm>
          <a:prstGeom prst="rect">
            <a:avLst/>
          </a:prstGeom>
          <a:solidFill>
            <a:srgbClr val="321900"/>
          </a:solidFill>
        </p:spPr>
        <p:txBody>
          <a:bodyPr wrap="square">
            <a:spAutoFit/>
          </a:bodyPr>
          <a:lstStyle/>
          <a:p>
            <a:pPr lvl="0">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2900" dirty="0" smtClean="0">
                <a:solidFill>
                  <a:srgbClr val="FFFFF3"/>
                </a:solidFill>
              </a:rPr>
              <a:t>Η Κυκλική βελτίωση σχετίζεται με την αξιολόγηση που γίνεται στη διάρκεια (</a:t>
            </a:r>
            <a:r>
              <a:rPr lang="en-US" sz="2900" dirty="0" smtClean="0">
                <a:solidFill>
                  <a:srgbClr val="FFFFF3"/>
                </a:solidFill>
              </a:rPr>
              <a:t>during</a:t>
            </a:r>
            <a:r>
              <a:rPr lang="el-GR" sz="2900" dirty="0" smtClean="0">
                <a:solidFill>
                  <a:srgbClr val="FFFFF3"/>
                </a:solidFill>
              </a:rPr>
              <a:t>) ή/και μετά την παρέμβαση</a:t>
            </a:r>
            <a:r>
              <a:rPr lang="en-US" sz="2900" dirty="0" smtClean="0">
                <a:solidFill>
                  <a:srgbClr val="FFFFF3"/>
                </a:solidFill>
              </a:rPr>
              <a:t> (post)</a:t>
            </a:r>
            <a:r>
              <a:rPr lang="el-GR" sz="2900" dirty="0" smtClean="0">
                <a:solidFill>
                  <a:srgbClr val="FFFFF3"/>
                </a:solidFill>
              </a:rPr>
              <a:t> </a:t>
            </a:r>
            <a:endParaRPr lang="el-GR" sz="2900" dirty="0">
              <a:solidFill>
                <a:srgbClr val="FFFFF3"/>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
          <p:cNvGrpSpPr>
            <a:grpSpLocks/>
          </p:cNvGrpSpPr>
          <p:nvPr/>
        </p:nvGrpSpPr>
        <p:grpSpPr bwMode="auto">
          <a:xfrm>
            <a:off x="532800" y="609184"/>
            <a:ext cx="6782400" cy="2210632"/>
            <a:chOff x="336" y="384"/>
            <a:chExt cx="4272" cy="1392"/>
          </a:xfrm>
        </p:grpSpPr>
        <p:sp>
          <p:nvSpPr>
            <p:cNvPr id="20487" name="Oval 6"/>
            <p:cNvSpPr>
              <a:spLocks noChangeArrowheads="1"/>
            </p:cNvSpPr>
            <p:nvPr/>
          </p:nvSpPr>
          <p:spPr bwMode="auto">
            <a:xfrm>
              <a:off x="336" y="384"/>
              <a:ext cx="4272" cy="1392"/>
            </a:xfrm>
            <a:prstGeom prst="ellipse">
              <a:avLst/>
            </a:prstGeom>
            <a:solidFill>
              <a:srgbClr val="FFFFCC">
                <a:alpha val="94000"/>
              </a:srgbClr>
            </a:solidFill>
            <a:ln w="25400">
              <a:noFill/>
              <a:round/>
              <a:headEnd/>
              <a:tailEnd/>
            </a:ln>
          </p:spPr>
          <p:txBody>
            <a:bodyPr wrap="none" anchor="ctr"/>
            <a:lstStyle/>
            <a:p>
              <a:endParaRPr lang="el-GR"/>
            </a:p>
          </p:txBody>
        </p:sp>
        <p:sp>
          <p:nvSpPr>
            <p:cNvPr id="20488" name="Text Box 7"/>
            <p:cNvSpPr txBox="1">
              <a:spLocks noChangeArrowheads="1"/>
            </p:cNvSpPr>
            <p:nvPr/>
          </p:nvSpPr>
          <p:spPr bwMode="auto">
            <a:xfrm>
              <a:off x="480" y="744"/>
              <a:ext cx="3984" cy="684"/>
            </a:xfrm>
            <a:prstGeom prst="rect">
              <a:avLst/>
            </a:prstGeom>
            <a:noFill/>
            <a:ln w="9525">
              <a:noFill/>
              <a:miter lim="800000"/>
              <a:headEnd/>
              <a:tailEnd/>
            </a:ln>
          </p:spPr>
          <p:txBody>
            <a:bodyPr lIns="100794" tIns="50397" rIns="100794" bIns="50397">
              <a:spAutoFit/>
            </a:bodyPr>
            <a:lstStyle/>
            <a:p>
              <a:pPr algn="ctr" defTabSz="449287"/>
              <a:r>
                <a:rPr lang="el-GR" sz="3200" b="1" dirty="0" smtClean="0">
                  <a:cs typeface="Times New Roman" pitchFamily="18" charset="0"/>
                </a:rPr>
                <a:t>Προσαρμόζοντας και εφαρμόζοντας μια ΔΜΑ</a:t>
              </a:r>
              <a:endParaRPr lang="el-GR" sz="3200" dirty="0">
                <a:latin typeface="Verdana" pitchFamily="34" charset="0"/>
                <a:cs typeface="Times New Roman" pitchFamily="18" charset="0"/>
              </a:endParaRPr>
            </a:p>
          </p:txBody>
        </p:sp>
      </p:grpSp>
      <p:grpSp>
        <p:nvGrpSpPr>
          <p:cNvPr id="4" name="Group 8"/>
          <p:cNvGrpSpPr>
            <a:grpSpLocks/>
          </p:cNvGrpSpPr>
          <p:nvPr/>
        </p:nvGrpSpPr>
        <p:grpSpPr bwMode="auto">
          <a:xfrm>
            <a:off x="1523520" y="3429001"/>
            <a:ext cx="6782400" cy="2209192"/>
            <a:chOff x="960" y="2160"/>
            <a:chExt cx="4272" cy="1392"/>
          </a:xfrm>
        </p:grpSpPr>
        <p:sp>
          <p:nvSpPr>
            <p:cNvPr id="20485" name="Oval 9"/>
            <p:cNvSpPr>
              <a:spLocks noChangeArrowheads="1"/>
            </p:cNvSpPr>
            <p:nvPr/>
          </p:nvSpPr>
          <p:spPr bwMode="auto">
            <a:xfrm>
              <a:off x="960" y="2160"/>
              <a:ext cx="4272" cy="1392"/>
            </a:xfrm>
            <a:prstGeom prst="ellipse">
              <a:avLst/>
            </a:prstGeom>
            <a:solidFill>
              <a:srgbClr val="321900">
                <a:alpha val="93000"/>
              </a:srgbClr>
            </a:solidFill>
            <a:ln w="25400">
              <a:noFill/>
              <a:round/>
              <a:headEnd/>
              <a:tailEnd/>
            </a:ln>
          </p:spPr>
          <p:txBody>
            <a:bodyPr wrap="none" anchor="ctr"/>
            <a:lstStyle/>
            <a:p>
              <a:endParaRPr lang="el-GR" dirty="0">
                <a:solidFill>
                  <a:srgbClr val="FFFFF3"/>
                </a:solidFill>
              </a:endParaRPr>
            </a:p>
          </p:txBody>
        </p:sp>
        <p:sp>
          <p:nvSpPr>
            <p:cNvPr id="20486" name="Text Box 10"/>
            <p:cNvSpPr txBox="1">
              <a:spLocks noChangeArrowheads="1"/>
            </p:cNvSpPr>
            <p:nvPr/>
          </p:nvSpPr>
          <p:spPr bwMode="auto">
            <a:xfrm>
              <a:off x="1776" y="2558"/>
              <a:ext cx="2640" cy="685"/>
            </a:xfrm>
            <a:prstGeom prst="rect">
              <a:avLst/>
            </a:prstGeom>
            <a:noFill/>
            <a:ln w="9525">
              <a:noFill/>
              <a:miter lim="800000"/>
              <a:headEnd/>
              <a:tailEnd/>
            </a:ln>
          </p:spPr>
          <p:txBody>
            <a:bodyPr lIns="100794" tIns="50397" rIns="100794" bIns="50397">
              <a:spAutoFit/>
            </a:bodyPr>
            <a:lstStyle/>
            <a:p>
              <a:pPr algn="ctr" defTabSz="449287"/>
              <a:r>
                <a:rPr lang="el-GR" sz="3200" b="1" dirty="0" smtClean="0">
                  <a:solidFill>
                    <a:srgbClr val="FFFFF3"/>
                  </a:solidFill>
                  <a:cs typeface="Times New Roman" pitchFamily="18" charset="0"/>
                </a:rPr>
                <a:t>Ανοιχτή ή Κλειστή δομή?</a:t>
              </a:r>
              <a:endParaRPr lang="el-GR" sz="3200" dirty="0">
                <a:solidFill>
                  <a:srgbClr val="FFFFF3"/>
                </a:solidFill>
                <a:latin typeface="Tahoma" pitchFamily="34" charset="0"/>
                <a:cs typeface="Times New Roman" pitchFamily="18" charset="0"/>
              </a:endParaRPr>
            </a:p>
          </p:txBody>
        </p:sp>
      </p:grpSp>
      <p:grpSp>
        <p:nvGrpSpPr>
          <p:cNvPr id="2" name="Group 2"/>
          <p:cNvGrpSpPr>
            <a:grpSpLocks/>
          </p:cNvGrpSpPr>
          <p:nvPr/>
        </p:nvGrpSpPr>
        <p:grpSpPr bwMode="auto">
          <a:xfrm>
            <a:off x="761760" y="990824"/>
            <a:ext cx="7706880" cy="4595523"/>
            <a:chOff x="480" y="624"/>
            <a:chExt cx="4855" cy="2895"/>
          </a:xfrm>
        </p:grpSpPr>
        <p:sp>
          <p:nvSpPr>
            <p:cNvPr id="20489" name="AutoShape 3"/>
            <p:cNvSpPr>
              <a:spLocks noChangeArrowheads="1"/>
            </p:cNvSpPr>
            <p:nvPr/>
          </p:nvSpPr>
          <p:spPr bwMode="auto">
            <a:xfrm rot="9803314">
              <a:off x="4368" y="624"/>
              <a:ext cx="967" cy="2127"/>
            </a:xfrm>
            <a:prstGeom prst="curvedRightArrow">
              <a:avLst>
                <a:gd name="adj1" fmla="val 38870"/>
                <a:gd name="adj2" fmla="val 87953"/>
                <a:gd name="adj3" fmla="val 33333"/>
              </a:avLst>
            </a:prstGeom>
            <a:gradFill rotWithShape="0">
              <a:gsLst>
                <a:gs pos="0">
                  <a:srgbClr val="D6B19C"/>
                </a:gs>
                <a:gs pos="30000">
                  <a:srgbClr val="D49E6C"/>
                </a:gs>
                <a:gs pos="70000">
                  <a:srgbClr val="A65528"/>
                </a:gs>
                <a:gs pos="100000">
                  <a:srgbClr val="663012"/>
                </a:gs>
              </a:gsLst>
              <a:lin ang="5400000" scaled="0"/>
            </a:gradFill>
            <a:ln w="9525">
              <a:solidFill>
                <a:schemeClr val="tx1"/>
              </a:solidFill>
              <a:miter lim="800000"/>
              <a:headEnd/>
              <a:tailEnd/>
            </a:ln>
          </p:spPr>
          <p:txBody>
            <a:bodyPr wrap="none" anchor="ctr"/>
            <a:lstStyle/>
            <a:p>
              <a:endParaRPr lang="el-GR"/>
            </a:p>
          </p:txBody>
        </p:sp>
        <p:sp>
          <p:nvSpPr>
            <p:cNvPr id="20490" name="AutoShape 4"/>
            <p:cNvSpPr>
              <a:spLocks noChangeArrowheads="1"/>
            </p:cNvSpPr>
            <p:nvPr/>
          </p:nvSpPr>
          <p:spPr bwMode="auto">
            <a:xfrm rot="-1737273">
              <a:off x="480" y="1392"/>
              <a:ext cx="967" cy="2127"/>
            </a:xfrm>
            <a:prstGeom prst="curvedRightArrow">
              <a:avLst>
                <a:gd name="adj1" fmla="val 38870"/>
                <a:gd name="adj2" fmla="val 87953"/>
                <a:gd name="adj3" fmla="val 33333"/>
              </a:avLst>
            </a:prstGeom>
            <a:gradFill rotWithShape="0">
              <a:gsLst>
                <a:gs pos="0">
                  <a:srgbClr val="D6B19C"/>
                </a:gs>
                <a:gs pos="30000">
                  <a:srgbClr val="D49E6C"/>
                </a:gs>
                <a:gs pos="70000">
                  <a:srgbClr val="A65528"/>
                </a:gs>
                <a:gs pos="100000">
                  <a:srgbClr val="663012"/>
                </a:gs>
              </a:gsLst>
              <a:lin ang="5400000" scaled="0"/>
            </a:gradFill>
            <a:ln w="9525">
              <a:solidFill>
                <a:schemeClr val="tx1"/>
              </a:solidFill>
              <a:miter lim="800000"/>
              <a:headEnd/>
              <a:tailEnd/>
            </a:ln>
          </p:spPr>
          <p:txBody>
            <a:bodyPr wrap="none" anchor="ctr"/>
            <a:lstStyle/>
            <a:p>
              <a:endParaRPr lang="el-G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outVertical)">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34516" y="356650"/>
            <a:ext cx="6009120" cy="1786466"/>
            <a:chOff x="1392" y="576"/>
            <a:chExt cx="2736" cy="947"/>
          </a:xfrm>
        </p:grpSpPr>
        <p:sp>
          <p:nvSpPr>
            <p:cNvPr id="21513" name="Oval 3"/>
            <p:cNvSpPr>
              <a:spLocks noChangeArrowheads="1"/>
            </p:cNvSpPr>
            <p:nvPr/>
          </p:nvSpPr>
          <p:spPr bwMode="auto">
            <a:xfrm>
              <a:off x="1392" y="576"/>
              <a:ext cx="2736" cy="947"/>
            </a:xfrm>
            <a:prstGeom prst="ellipse">
              <a:avLst/>
            </a:prstGeom>
            <a:solidFill>
              <a:srgbClr val="FFCB97"/>
            </a:solidFill>
            <a:ln w="25400">
              <a:noFill/>
              <a:round/>
              <a:headEnd/>
              <a:tailEnd/>
            </a:ln>
          </p:spPr>
          <p:txBody>
            <a:bodyPr wrap="none" anchor="ctr"/>
            <a:lstStyle/>
            <a:p>
              <a:endParaRPr lang="el-GR"/>
            </a:p>
          </p:txBody>
        </p:sp>
        <p:sp>
          <p:nvSpPr>
            <p:cNvPr id="21514" name="Text Box 4"/>
            <p:cNvSpPr txBox="1">
              <a:spLocks noChangeArrowheads="1"/>
            </p:cNvSpPr>
            <p:nvPr/>
          </p:nvSpPr>
          <p:spPr bwMode="auto">
            <a:xfrm>
              <a:off x="1392" y="576"/>
              <a:ext cx="2677" cy="862"/>
            </a:xfrm>
            <a:prstGeom prst="rect">
              <a:avLst/>
            </a:prstGeom>
            <a:noFill/>
            <a:ln w="9525">
              <a:noFill/>
              <a:miter lim="800000"/>
              <a:headEnd/>
              <a:tailEnd/>
            </a:ln>
          </p:spPr>
          <p:txBody>
            <a:bodyPr wrap="square" lIns="100794" tIns="50397" rIns="100794" bIns="50397">
              <a:spAutoFit/>
            </a:bodyPr>
            <a:lstStyle/>
            <a:p>
              <a:pPr algn="ctr" defTabSz="449287"/>
              <a:r>
                <a:rPr lang="el-GR" sz="3300" b="1" dirty="0" smtClean="0">
                  <a:latin typeface="Times New Roman" pitchFamily="18" charset="0"/>
                </a:rPr>
                <a:t>ΔΙΔΑΚΤΙΚΕΣ ΜΑΘΗΣΙΑΚΕΣ ΑΚΟΛΟΥΘΙΕΣ </a:t>
              </a:r>
              <a:endParaRPr lang="el-GR" sz="3300" dirty="0">
                <a:latin typeface="Times New Roman" pitchFamily="18" charset="0"/>
              </a:endParaRPr>
            </a:p>
          </p:txBody>
        </p:sp>
      </p:grpSp>
      <p:grpSp>
        <p:nvGrpSpPr>
          <p:cNvPr id="3" name="Group 5"/>
          <p:cNvGrpSpPr>
            <a:grpSpLocks/>
          </p:cNvGrpSpPr>
          <p:nvPr/>
        </p:nvGrpSpPr>
        <p:grpSpPr bwMode="auto">
          <a:xfrm>
            <a:off x="1356805" y="4357503"/>
            <a:ext cx="5106240" cy="1815275"/>
            <a:chOff x="807" y="2654"/>
            <a:chExt cx="3216" cy="1143"/>
          </a:xfrm>
        </p:grpSpPr>
        <p:sp>
          <p:nvSpPr>
            <p:cNvPr id="21511" name="Oval 6"/>
            <p:cNvSpPr>
              <a:spLocks noChangeArrowheads="1"/>
            </p:cNvSpPr>
            <p:nvPr/>
          </p:nvSpPr>
          <p:spPr bwMode="auto">
            <a:xfrm>
              <a:off x="807" y="2654"/>
              <a:ext cx="3216" cy="1143"/>
            </a:xfrm>
            <a:prstGeom prst="ellipse">
              <a:avLst/>
            </a:prstGeom>
            <a:solidFill>
              <a:srgbClr val="FFFFF3"/>
            </a:solidFill>
            <a:ln w="25400">
              <a:noFill/>
              <a:round/>
              <a:headEnd/>
              <a:tailEnd/>
            </a:ln>
          </p:spPr>
          <p:txBody>
            <a:bodyPr wrap="none" anchor="ctr"/>
            <a:lstStyle/>
            <a:p>
              <a:endParaRPr lang="el-GR"/>
            </a:p>
          </p:txBody>
        </p:sp>
        <p:sp>
          <p:nvSpPr>
            <p:cNvPr id="21512" name="Text Box 7"/>
            <p:cNvSpPr txBox="1">
              <a:spLocks noChangeArrowheads="1"/>
            </p:cNvSpPr>
            <p:nvPr/>
          </p:nvSpPr>
          <p:spPr bwMode="auto">
            <a:xfrm>
              <a:off x="1167" y="2834"/>
              <a:ext cx="2592" cy="762"/>
            </a:xfrm>
            <a:prstGeom prst="rect">
              <a:avLst/>
            </a:prstGeom>
            <a:noFill/>
            <a:ln w="9525">
              <a:noFill/>
              <a:miter lim="800000"/>
              <a:headEnd/>
              <a:tailEnd/>
            </a:ln>
          </p:spPr>
          <p:txBody>
            <a:bodyPr lIns="100794" tIns="50397" rIns="100794" bIns="50397">
              <a:spAutoFit/>
            </a:bodyPr>
            <a:lstStyle/>
            <a:p>
              <a:pPr algn="ctr" defTabSz="449287"/>
              <a:r>
                <a:rPr lang="en-US" sz="3600" b="1" dirty="0">
                  <a:latin typeface="Times New Roman" pitchFamily="18" charset="0"/>
                </a:rPr>
                <a:t>DESIGN BASED RESEARCH </a:t>
              </a:r>
              <a:endParaRPr lang="el-GR" sz="3600" dirty="0">
                <a:latin typeface="Times New Roman" pitchFamily="18" charset="0"/>
                <a:cs typeface="Times New Roman" pitchFamily="18" charset="0"/>
              </a:endParaRPr>
            </a:p>
          </p:txBody>
        </p:sp>
      </p:grpSp>
      <p:grpSp>
        <p:nvGrpSpPr>
          <p:cNvPr id="4" name="Group 8"/>
          <p:cNvGrpSpPr>
            <a:grpSpLocks/>
          </p:cNvGrpSpPr>
          <p:nvPr/>
        </p:nvGrpSpPr>
        <p:grpSpPr bwMode="auto">
          <a:xfrm>
            <a:off x="4572000" y="2309498"/>
            <a:ext cx="4290530" cy="1905320"/>
            <a:chOff x="2886" y="1152"/>
            <a:chExt cx="2703" cy="1200"/>
          </a:xfrm>
        </p:grpSpPr>
        <p:sp>
          <p:nvSpPr>
            <p:cNvPr id="21509" name="Oval 9"/>
            <p:cNvSpPr>
              <a:spLocks noChangeArrowheads="1"/>
            </p:cNvSpPr>
            <p:nvPr/>
          </p:nvSpPr>
          <p:spPr bwMode="auto">
            <a:xfrm>
              <a:off x="2886" y="1152"/>
              <a:ext cx="2688" cy="1200"/>
            </a:xfrm>
            <a:prstGeom prst="ellipse">
              <a:avLst/>
            </a:prstGeom>
            <a:solidFill>
              <a:srgbClr val="FFE4C9"/>
            </a:solidFill>
            <a:ln w="25400">
              <a:noFill/>
              <a:round/>
              <a:headEnd/>
              <a:tailEnd/>
            </a:ln>
          </p:spPr>
          <p:txBody>
            <a:bodyPr wrap="none" anchor="ctr"/>
            <a:lstStyle/>
            <a:p>
              <a:endParaRPr lang="el-GR"/>
            </a:p>
          </p:txBody>
        </p:sp>
        <p:sp>
          <p:nvSpPr>
            <p:cNvPr id="21510" name="Text Box 10"/>
            <p:cNvSpPr txBox="1">
              <a:spLocks noChangeArrowheads="1"/>
            </p:cNvSpPr>
            <p:nvPr/>
          </p:nvSpPr>
          <p:spPr bwMode="auto">
            <a:xfrm>
              <a:off x="3021" y="1378"/>
              <a:ext cx="2568" cy="755"/>
            </a:xfrm>
            <a:prstGeom prst="rect">
              <a:avLst/>
            </a:prstGeom>
            <a:noFill/>
            <a:ln w="9525">
              <a:noFill/>
              <a:miter lim="800000"/>
              <a:headEnd/>
              <a:tailEnd/>
            </a:ln>
          </p:spPr>
          <p:txBody>
            <a:bodyPr lIns="100794" tIns="50397" rIns="100794" bIns="50397">
              <a:spAutoFit/>
            </a:bodyPr>
            <a:lstStyle/>
            <a:p>
              <a:pPr algn="ctr" defTabSz="449287"/>
              <a:r>
                <a:rPr lang="en-US" sz="3600" b="1" dirty="0">
                  <a:latin typeface="Times New Roman" pitchFamily="18" charset="0"/>
                </a:rPr>
                <a:t>LEARNING PROGRESSIONS</a:t>
              </a:r>
              <a:endParaRPr lang="el-GR" sz="3600" dirty="0">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85720" y="1969385"/>
            <a:ext cx="8572560" cy="849689"/>
          </a:xfrm>
          <a:prstGeom prst="rect">
            <a:avLst/>
          </a:prstGeom>
          <a:solidFill>
            <a:srgbClr val="FFFFCC"/>
          </a:solidFill>
          <a:ln w="43815">
            <a:solidFill>
              <a:srgbClr val="FFFFCC"/>
            </a:solidFill>
            <a:round/>
            <a:headEnd/>
            <a:tailEnd/>
          </a:ln>
        </p:spPr>
        <p:txBody>
          <a:bodyPr lIns="91436" tIns="64332" rIns="91436" bIns="50616"/>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2500" b="1" dirty="0" smtClean="0"/>
              <a:t>Και οι δυο είναι παρεμβατικές έρευνες,  έρευνες βασισμένες στο σχεδιασμό και συνδέουν ΕΡΕΥΝΑ και ΑΝΑΠΤΥΞΗ</a:t>
            </a:r>
            <a:endParaRPr lang="el-GR" sz="2500" b="1" dirty="0"/>
          </a:p>
        </p:txBody>
      </p:sp>
      <p:sp>
        <p:nvSpPr>
          <p:cNvPr id="46083" name="Text Box 3"/>
          <p:cNvSpPr txBox="1">
            <a:spLocks noChangeArrowheads="1"/>
          </p:cNvSpPr>
          <p:nvPr/>
        </p:nvSpPr>
        <p:spPr bwMode="auto">
          <a:xfrm>
            <a:off x="285720" y="3112393"/>
            <a:ext cx="8572560" cy="1241410"/>
          </a:xfrm>
          <a:prstGeom prst="rect">
            <a:avLst/>
          </a:prstGeom>
          <a:solidFill>
            <a:srgbClr val="FFFFCC"/>
          </a:solidFill>
          <a:ln w="43815">
            <a:solidFill>
              <a:srgbClr val="FFFFCC"/>
            </a:solidFill>
            <a:round/>
            <a:headEnd/>
            <a:tailEnd/>
          </a:ln>
        </p:spPr>
        <p:txBody>
          <a:bodyPr lIns="91436" tIns="64332" rIns="91436" bIns="50616"/>
          <a:lstStyle/>
          <a:p>
            <a:pP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2500" b="1" dirty="0" smtClean="0"/>
              <a:t>Στοχεύουν  στην ανάπτυξη  «πακέτων»</a:t>
            </a:r>
            <a:r>
              <a:rPr lang="en-US" sz="2500" b="1" dirty="0" smtClean="0"/>
              <a:t> </a:t>
            </a:r>
            <a:r>
              <a:rPr lang="el-GR" sz="2500" b="1" dirty="0" smtClean="0"/>
              <a:t> προσαρμοσμένων στους συλλογισμούς και ικανότητες των  μαθητών  και σε εκπαιδευτική θεωρία  σχετιζόμενη με διάφορους τομείς</a:t>
            </a:r>
            <a:endParaRPr lang="el-GR" sz="2500" b="1" dirty="0"/>
          </a:p>
        </p:txBody>
      </p:sp>
      <p:sp>
        <p:nvSpPr>
          <p:cNvPr id="46084" name="Text Box 4"/>
          <p:cNvSpPr txBox="1">
            <a:spLocks noChangeArrowheads="1"/>
          </p:cNvSpPr>
          <p:nvPr/>
        </p:nvSpPr>
        <p:spPr bwMode="auto">
          <a:xfrm>
            <a:off x="285720" y="4684029"/>
            <a:ext cx="8572560" cy="492532"/>
          </a:xfrm>
          <a:prstGeom prst="rect">
            <a:avLst/>
          </a:prstGeom>
          <a:solidFill>
            <a:srgbClr val="FFFFCC"/>
          </a:solidFill>
          <a:ln w="43815">
            <a:solidFill>
              <a:srgbClr val="FFFFCC"/>
            </a:solidFill>
            <a:round/>
            <a:headEnd/>
            <a:tailEnd/>
          </a:ln>
        </p:spPr>
        <p:txBody>
          <a:bodyPr lIns="91436" tIns="64332" rIns="91436" bIns="50616"/>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2500" b="1" dirty="0" smtClean="0"/>
              <a:t>Αναπτύσσονται / βελτιώνονται κυκλικά</a:t>
            </a:r>
            <a:endParaRPr lang="el-GR" sz="2500" b="1" dirty="0"/>
          </a:p>
        </p:txBody>
      </p:sp>
      <p:sp>
        <p:nvSpPr>
          <p:cNvPr id="46085" name="Text Box 5"/>
          <p:cNvSpPr txBox="1">
            <a:spLocks noChangeArrowheads="1"/>
          </p:cNvSpPr>
          <p:nvPr/>
        </p:nvSpPr>
        <p:spPr bwMode="auto">
          <a:xfrm>
            <a:off x="285720" y="5441452"/>
            <a:ext cx="8572560" cy="987944"/>
          </a:xfrm>
          <a:prstGeom prst="rect">
            <a:avLst/>
          </a:prstGeom>
          <a:solidFill>
            <a:srgbClr val="FFFFCC"/>
          </a:solidFill>
          <a:ln w="43815">
            <a:solidFill>
              <a:srgbClr val="FFFFCC"/>
            </a:solidFill>
            <a:round/>
            <a:headEnd/>
            <a:tailEnd/>
          </a:ln>
        </p:spPr>
        <p:txBody>
          <a:bodyPr lIns="91436" tIns="64332" rIns="91436" bIns="50616"/>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2500" b="1" dirty="0" smtClean="0"/>
              <a:t>Συνήθως  γίνονται από μικτές ομάδες  ερευνητών και εκπαιδευτικών</a:t>
            </a:r>
            <a:endParaRPr lang="el-GR" sz="2500" b="1" dirty="0"/>
          </a:p>
          <a:p>
            <a:pPr algn="ctr">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l-GR" sz="2500" dirty="0">
              <a:solidFill>
                <a:srgbClr val="FFFFFF"/>
              </a:solidFill>
            </a:endParaRPr>
          </a:p>
        </p:txBody>
      </p:sp>
      <p:sp>
        <p:nvSpPr>
          <p:cNvPr id="22534" name="Text Box 9"/>
          <p:cNvSpPr txBox="1">
            <a:spLocks noChangeArrowheads="1"/>
          </p:cNvSpPr>
          <p:nvPr/>
        </p:nvSpPr>
        <p:spPr bwMode="auto">
          <a:xfrm>
            <a:off x="285720" y="500042"/>
            <a:ext cx="8643998" cy="992565"/>
          </a:xfrm>
          <a:prstGeom prst="rect">
            <a:avLst/>
          </a:prstGeom>
          <a:solidFill>
            <a:srgbClr val="321900"/>
          </a:solidFill>
          <a:ln w="43815">
            <a:noFill/>
            <a:round/>
            <a:headEnd/>
            <a:tailEnd/>
          </a:ln>
        </p:spPr>
        <p:txBody>
          <a:bodyPr lIns="91436" tIns="64332" rIns="91436" bIns="50616"/>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3100" b="1" dirty="0" smtClean="0">
                <a:solidFill>
                  <a:srgbClr val="FFFFF3"/>
                </a:solidFill>
              </a:rPr>
              <a:t>ΟΡΙΣΜΕΝΑ ΚΟΙΝΑ ΣΗΜΕΙΑ ΜΕΤΑΞΥ ΔΜΑ ΚΑΙ </a:t>
            </a:r>
            <a:r>
              <a:rPr lang="en-US" sz="3100" b="1" dirty="0" smtClean="0">
                <a:solidFill>
                  <a:srgbClr val="FFFFF3"/>
                </a:solidFill>
              </a:rPr>
              <a:t>LEARNING PROGRESSION</a:t>
            </a:r>
            <a:endParaRPr lang="el-GR" sz="3100" b="1" dirty="0">
              <a:solidFill>
                <a:srgbClr val="FFFFF3"/>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additive="repl">
                                        <p:cTn id="6" dur="1" fill="hold">
                                          <p:stCondLst>
                                            <p:cond delay="0"/>
                                          </p:stCondLst>
                                        </p:cTn>
                                        <p:tgtEl>
                                          <p:spTgt spid="46083"/>
                                        </p:tgtEl>
                                        <p:attrNameLst>
                                          <p:attrName>style.visibility</p:attrName>
                                        </p:attrNameLst>
                                      </p:cBhvr>
                                      <p:to>
                                        <p:strVal val="visible"/>
                                      </p:to>
                                    </p:set>
                                    <p:animEffect transition="in" filter="slide(fromBottom)">
                                      <p:cBhvr additive="repl">
                                        <p:cTn id="7" dur="500"/>
                                        <p:tgtEl>
                                          <p:spTgt spid="4608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additive="repl">
                                        <p:cTn id="11" dur="1" fill="hold">
                                          <p:stCondLst>
                                            <p:cond delay="0"/>
                                          </p:stCondLst>
                                        </p:cTn>
                                        <p:tgtEl>
                                          <p:spTgt spid="46084"/>
                                        </p:tgtEl>
                                        <p:attrNameLst>
                                          <p:attrName>style.visibility</p:attrName>
                                        </p:attrNameLst>
                                      </p:cBhvr>
                                      <p:to>
                                        <p:strVal val="visible"/>
                                      </p:to>
                                    </p:set>
                                    <p:animEffect transition="in" filter="slide(fromBottom)">
                                      <p:cBhvr additive="repl">
                                        <p:cTn id="12" dur="500"/>
                                        <p:tgtEl>
                                          <p:spTgt spid="4608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additive="repl">
                                        <p:cTn id="16" dur="1" fill="hold">
                                          <p:stCondLst>
                                            <p:cond delay="0"/>
                                          </p:stCondLst>
                                        </p:cTn>
                                        <p:tgtEl>
                                          <p:spTgt spid="46085"/>
                                        </p:tgtEl>
                                        <p:attrNameLst>
                                          <p:attrName>style.visibility</p:attrName>
                                        </p:attrNameLst>
                                      </p:cBhvr>
                                      <p:to>
                                        <p:strVal val="visible"/>
                                      </p:to>
                                    </p:set>
                                    <p:animEffect transition="in" filter="slide(fromBottom)">
                                      <p:cBhvr additive="repl">
                                        <p:cTn id="17" dur="500"/>
                                        <p:tgtEl>
                                          <p:spTgt spid="46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8" name="Text Box 5"/>
          <p:cNvSpPr txBox="1">
            <a:spLocks noChangeArrowheads="1"/>
          </p:cNvSpPr>
          <p:nvPr/>
        </p:nvSpPr>
        <p:spPr bwMode="auto">
          <a:xfrm>
            <a:off x="486915" y="1268760"/>
            <a:ext cx="8143932" cy="594221"/>
          </a:xfrm>
          <a:prstGeom prst="rect">
            <a:avLst/>
          </a:prstGeom>
          <a:solidFill>
            <a:srgbClr val="FFFFCC"/>
          </a:solidFill>
          <a:ln w="9525">
            <a:noFill/>
            <a:miter lim="800000"/>
            <a:headEnd/>
            <a:tailEnd/>
          </a:ln>
        </p:spPr>
        <p:txBody>
          <a:bodyPr wrap="square" lIns="100794" tIns="50397" rIns="100794" bIns="50397">
            <a:spAutoFit/>
          </a:bodyPr>
          <a:lstStyle/>
          <a:p>
            <a:pPr algn="ctr" defTabSz="449287"/>
            <a:r>
              <a:rPr lang="el-GR" sz="3200" dirty="0">
                <a:cs typeface="Times New Roman" pitchFamily="18" charset="0"/>
              </a:rPr>
              <a:t> </a:t>
            </a:r>
            <a:r>
              <a:rPr lang="el-GR" sz="3200" b="1" dirty="0" smtClean="0">
                <a:cs typeface="Times New Roman" pitchFamily="18" charset="0"/>
              </a:rPr>
              <a:t>Χρονική Κλίμακα</a:t>
            </a:r>
            <a:endParaRPr lang="el-GR" sz="3200" b="1" dirty="0">
              <a:cs typeface="Times New Roman" pitchFamily="18" charset="0"/>
            </a:endParaRPr>
          </a:p>
        </p:txBody>
      </p:sp>
      <p:sp>
        <p:nvSpPr>
          <p:cNvPr id="23566" name="Text Box 8"/>
          <p:cNvSpPr txBox="1">
            <a:spLocks noChangeArrowheads="1"/>
          </p:cNvSpPr>
          <p:nvPr/>
        </p:nvSpPr>
        <p:spPr bwMode="auto">
          <a:xfrm>
            <a:off x="535753" y="2243433"/>
            <a:ext cx="8143932" cy="1086663"/>
          </a:xfrm>
          <a:prstGeom prst="rect">
            <a:avLst/>
          </a:prstGeom>
          <a:solidFill>
            <a:srgbClr val="FFFFCC"/>
          </a:solidFill>
          <a:ln w="9525">
            <a:noFill/>
            <a:miter lim="800000"/>
            <a:headEnd/>
            <a:tailEnd/>
          </a:ln>
        </p:spPr>
        <p:txBody>
          <a:bodyPr wrap="square" lIns="100794" tIns="50397" rIns="100794" bIns="50397">
            <a:spAutoFit/>
          </a:bodyPr>
          <a:lstStyle/>
          <a:p>
            <a:pPr algn="ctr" defTabSz="449287"/>
            <a:r>
              <a:rPr lang="en-US" sz="3200" b="1" dirty="0">
                <a:cs typeface="Times New Roman" pitchFamily="18" charset="0"/>
              </a:rPr>
              <a:t> </a:t>
            </a:r>
            <a:r>
              <a:rPr lang="el-GR" sz="3200" b="1" dirty="0" smtClean="0">
                <a:cs typeface="Times New Roman" pitchFamily="18" charset="0"/>
              </a:rPr>
              <a:t>Διαπραγμάτευση περιεχομένου </a:t>
            </a:r>
            <a:r>
              <a:rPr lang="en-US" sz="3200" b="1" dirty="0" smtClean="0">
                <a:cs typeface="Times New Roman" pitchFamily="18" charset="0"/>
              </a:rPr>
              <a:t>                              (core concepts)</a:t>
            </a:r>
            <a:endParaRPr lang="el-GR" sz="3200" dirty="0"/>
          </a:p>
        </p:txBody>
      </p:sp>
      <p:sp>
        <p:nvSpPr>
          <p:cNvPr id="23564" name="Text Box 11"/>
          <p:cNvSpPr txBox="1">
            <a:spLocks noChangeArrowheads="1"/>
          </p:cNvSpPr>
          <p:nvPr/>
        </p:nvSpPr>
        <p:spPr bwMode="auto">
          <a:xfrm>
            <a:off x="535753" y="4889871"/>
            <a:ext cx="8143932" cy="594221"/>
          </a:xfrm>
          <a:prstGeom prst="rect">
            <a:avLst/>
          </a:prstGeom>
          <a:solidFill>
            <a:srgbClr val="FFFFCC"/>
          </a:solidFill>
          <a:ln w="9525">
            <a:noFill/>
            <a:miter lim="800000"/>
            <a:headEnd/>
            <a:tailEnd/>
          </a:ln>
        </p:spPr>
        <p:txBody>
          <a:bodyPr wrap="square" lIns="100794" tIns="50397" rIns="100794" bIns="50397">
            <a:spAutoFit/>
          </a:bodyPr>
          <a:lstStyle/>
          <a:p>
            <a:pPr algn="ctr" defTabSz="449287"/>
            <a:r>
              <a:rPr lang="el-GR" sz="3200" b="1" dirty="0" smtClean="0"/>
              <a:t>Έμφαση στην αξιολόγηση (*)</a:t>
            </a:r>
            <a:endParaRPr lang="el-GR" sz="3200" b="1" dirty="0"/>
          </a:p>
        </p:txBody>
      </p:sp>
      <p:sp>
        <p:nvSpPr>
          <p:cNvPr id="23560" name="Text Box 17"/>
          <p:cNvSpPr txBox="1">
            <a:spLocks noChangeArrowheads="1"/>
          </p:cNvSpPr>
          <p:nvPr/>
        </p:nvSpPr>
        <p:spPr bwMode="auto">
          <a:xfrm>
            <a:off x="500034" y="285728"/>
            <a:ext cx="8215370" cy="785818"/>
          </a:xfrm>
          <a:prstGeom prst="rect">
            <a:avLst/>
          </a:prstGeom>
          <a:solidFill>
            <a:srgbClr val="321900"/>
          </a:solidFill>
          <a:ln w="43815">
            <a:noFill/>
            <a:round/>
            <a:headEnd/>
            <a:tailEnd/>
          </a:ln>
        </p:spPr>
        <p:txBody>
          <a:bodyPr lIns="91436" tIns="64332" rIns="91436" bIns="50616"/>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3800" b="1" dirty="0">
                <a:solidFill>
                  <a:srgbClr val="FFFFF3"/>
                </a:solidFill>
              </a:rPr>
              <a:t> </a:t>
            </a:r>
            <a:r>
              <a:rPr lang="el-GR" sz="3800" b="1" dirty="0" smtClean="0">
                <a:solidFill>
                  <a:srgbClr val="FFFFF3"/>
                </a:solidFill>
              </a:rPr>
              <a:t>ΚΑΠΟΙΕΣ ΔΙΑΦΟΡΕΣ</a:t>
            </a:r>
          </a:p>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3800" b="1" dirty="0" smtClean="0">
                <a:solidFill>
                  <a:srgbClr val="00B0F0"/>
                </a:solidFill>
              </a:rPr>
              <a:t> </a:t>
            </a:r>
            <a:endParaRPr lang="el-GR" sz="3800" b="1" dirty="0">
              <a:solidFill>
                <a:srgbClr val="00B0F0"/>
              </a:solidFill>
            </a:endParaRPr>
          </a:p>
        </p:txBody>
      </p:sp>
      <p:sp>
        <p:nvSpPr>
          <p:cNvPr id="17" name="16 - Ορθογώνιο"/>
          <p:cNvSpPr/>
          <p:nvPr/>
        </p:nvSpPr>
        <p:spPr>
          <a:xfrm>
            <a:off x="511738" y="5926588"/>
            <a:ext cx="8143932" cy="584775"/>
          </a:xfrm>
          <a:prstGeom prst="rect">
            <a:avLst/>
          </a:prstGeom>
          <a:solidFill>
            <a:srgbClr val="FFFFCC"/>
          </a:solidFill>
        </p:spPr>
        <p:txBody>
          <a:bodyPr wrap="square">
            <a:spAutoFit/>
          </a:bodyPr>
          <a:lstStyle/>
          <a:p>
            <a:pPr lvl="0" algn="ctr"/>
            <a:r>
              <a:rPr lang="el-GR" sz="3200" b="1" dirty="0" smtClean="0">
                <a:solidFill>
                  <a:prstClr val="black"/>
                </a:solidFill>
              </a:rPr>
              <a:t>Εξέλιξη της Εστίασης</a:t>
            </a:r>
            <a:r>
              <a:rPr lang="en-US" sz="3200" b="1" dirty="0" smtClean="0">
                <a:solidFill>
                  <a:prstClr val="black"/>
                </a:solidFill>
              </a:rPr>
              <a:t> / </a:t>
            </a:r>
            <a:r>
              <a:rPr lang="el-GR" sz="3200" b="1" dirty="0" smtClean="0">
                <a:solidFill>
                  <a:prstClr val="black"/>
                </a:solidFill>
              </a:rPr>
              <a:t>Πολλές τάξεις </a:t>
            </a:r>
            <a:endParaRPr lang="el-GR" sz="3200" dirty="0">
              <a:solidFill>
                <a:prstClr val="black"/>
              </a:solidFill>
            </a:endParaRPr>
          </a:p>
        </p:txBody>
      </p:sp>
      <p:sp>
        <p:nvSpPr>
          <p:cNvPr id="7" name="Text Box 5"/>
          <p:cNvSpPr txBox="1">
            <a:spLocks noChangeArrowheads="1"/>
          </p:cNvSpPr>
          <p:nvPr/>
        </p:nvSpPr>
        <p:spPr bwMode="auto">
          <a:xfrm>
            <a:off x="513381" y="3585521"/>
            <a:ext cx="8143932" cy="1086663"/>
          </a:xfrm>
          <a:prstGeom prst="rect">
            <a:avLst/>
          </a:prstGeom>
          <a:solidFill>
            <a:srgbClr val="FFFFCC"/>
          </a:solidFill>
          <a:ln w="9525">
            <a:noFill/>
            <a:miter lim="800000"/>
            <a:headEnd/>
            <a:tailEnd/>
          </a:ln>
        </p:spPr>
        <p:txBody>
          <a:bodyPr wrap="square" lIns="100794" tIns="50397" rIns="100794" bIns="50397">
            <a:spAutoFit/>
          </a:bodyPr>
          <a:lstStyle/>
          <a:p>
            <a:pPr algn="ctr" defTabSz="449287"/>
            <a:r>
              <a:rPr lang="el-GR" sz="3200" dirty="0">
                <a:cs typeface="Times New Roman" pitchFamily="18" charset="0"/>
              </a:rPr>
              <a:t> </a:t>
            </a:r>
            <a:r>
              <a:rPr lang="el-GR" sz="3200" b="1" dirty="0">
                <a:cs typeface="Times New Roman" pitchFamily="18" charset="0"/>
              </a:rPr>
              <a:t>Έμφαση στη γνωστική διαπραγμάτευση (</a:t>
            </a:r>
            <a:r>
              <a:rPr lang="en-US" sz="3200" b="1" dirty="0" err="1">
                <a:cs typeface="Times New Roman" pitchFamily="18" charset="0"/>
              </a:rPr>
              <a:t>geocognition</a:t>
            </a:r>
            <a:r>
              <a:rPr lang="el-GR" sz="3200" b="1" dirty="0">
                <a:cs typeface="Times New Roman" pitchFamily="18" charset="0"/>
              </a:rPr>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8" name="Text Box 5"/>
          <p:cNvSpPr txBox="1">
            <a:spLocks noChangeArrowheads="1"/>
          </p:cNvSpPr>
          <p:nvPr/>
        </p:nvSpPr>
        <p:spPr bwMode="auto">
          <a:xfrm>
            <a:off x="486915" y="1268760"/>
            <a:ext cx="8143932" cy="594221"/>
          </a:xfrm>
          <a:prstGeom prst="rect">
            <a:avLst/>
          </a:prstGeom>
          <a:solidFill>
            <a:srgbClr val="FFFFCC"/>
          </a:solidFill>
          <a:ln w="9525">
            <a:noFill/>
            <a:miter lim="800000"/>
            <a:headEnd/>
            <a:tailEnd/>
          </a:ln>
        </p:spPr>
        <p:txBody>
          <a:bodyPr wrap="square" lIns="100794" tIns="50397" rIns="100794" bIns="50397">
            <a:spAutoFit/>
          </a:bodyPr>
          <a:lstStyle/>
          <a:p>
            <a:pPr algn="ctr" defTabSz="449287"/>
            <a:r>
              <a:rPr lang="el-GR" sz="3200" dirty="0">
                <a:cs typeface="Times New Roman" pitchFamily="18" charset="0"/>
              </a:rPr>
              <a:t> </a:t>
            </a:r>
            <a:r>
              <a:rPr lang="el-GR" sz="3200" b="1" dirty="0" smtClean="0">
                <a:cs typeface="Times New Roman" pitchFamily="18" charset="0"/>
              </a:rPr>
              <a:t>Προϊόντα: Καλές Διδακτικές Πρακτικές</a:t>
            </a:r>
            <a:endParaRPr lang="el-GR" sz="3200" b="1" dirty="0">
              <a:cs typeface="Times New Roman" pitchFamily="18" charset="0"/>
            </a:endParaRPr>
          </a:p>
        </p:txBody>
      </p:sp>
      <p:sp>
        <p:nvSpPr>
          <p:cNvPr id="23566" name="Text Box 8"/>
          <p:cNvSpPr txBox="1">
            <a:spLocks noChangeArrowheads="1"/>
          </p:cNvSpPr>
          <p:nvPr/>
        </p:nvSpPr>
        <p:spPr bwMode="auto">
          <a:xfrm>
            <a:off x="535753" y="2243433"/>
            <a:ext cx="8143932" cy="594221"/>
          </a:xfrm>
          <a:prstGeom prst="rect">
            <a:avLst/>
          </a:prstGeom>
          <a:solidFill>
            <a:srgbClr val="FFFFCC"/>
          </a:solidFill>
          <a:ln w="9525">
            <a:noFill/>
            <a:miter lim="800000"/>
            <a:headEnd/>
            <a:tailEnd/>
          </a:ln>
        </p:spPr>
        <p:txBody>
          <a:bodyPr wrap="square" lIns="100794" tIns="50397" rIns="100794" bIns="50397">
            <a:spAutoFit/>
          </a:bodyPr>
          <a:lstStyle/>
          <a:p>
            <a:pPr algn="ctr" defTabSz="449287"/>
            <a:r>
              <a:rPr lang="en-US" sz="3200" b="1" dirty="0">
                <a:cs typeface="Times New Roman" pitchFamily="18" charset="0"/>
              </a:rPr>
              <a:t> </a:t>
            </a:r>
            <a:r>
              <a:rPr lang="el-GR" sz="3200" b="1" dirty="0" smtClean="0">
                <a:cs typeface="Times New Roman" pitchFamily="18" charset="0"/>
              </a:rPr>
              <a:t>Έρευνα και Ανάπτυξη (</a:t>
            </a:r>
            <a:r>
              <a:rPr lang="en-US" sz="3200" b="1" dirty="0" smtClean="0">
                <a:cs typeface="Times New Roman" pitchFamily="18" charset="0"/>
              </a:rPr>
              <a:t>R+D</a:t>
            </a:r>
            <a:r>
              <a:rPr lang="el-GR" sz="3200" b="1" dirty="0" smtClean="0">
                <a:cs typeface="Times New Roman" pitchFamily="18" charset="0"/>
              </a:rPr>
              <a:t>)</a:t>
            </a:r>
            <a:endParaRPr lang="el-GR" sz="3200" dirty="0"/>
          </a:p>
        </p:txBody>
      </p:sp>
      <p:sp>
        <p:nvSpPr>
          <p:cNvPr id="23564" name="Text Box 11"/>
          <p:cNvSpPr txBox="1">
            <a:spLocks noChangeArrowheads="1"/>
          </p:cNvSpPr>
          <p:nvPr/>
        </p:nvSpPr>
        <p:spPr bwMode="auto">
          <a:xfrm>
            <a:off x="535753" y="4889871"/>
            <a:ext cx="8143932" cy="594221"/>
          </a:xfrm>
          <a:prstGeom prst="rect">
            <a:avLst/>
          </a:prstGeom>
          <a:solidFill>
            <a:schemeClr val="bg2">
              <a:lumMod val="10000"/>
            </a:schemeClr>
          </a:solidFill>
          <a:ln w="9525">
            <a:noFill/>
            <a:miter lim="800000"/>
            <a:headEnd/>
            <a:tailEnd/>
          </a:ln>
        </p:spPr>
        <p:txBody>
          <a:bodyPr wrap="square" lIns="100794" tIns="50397" rIns="100794" bIns="50397">
            <a:spAutoFit/>
          </a:bodyPr>
          <a:lstStyle/>
          <a:p>
            <a:pPr algn="ctr" defTabSz="449287"/>
            <a:r>
              <a:rPr lang="el-GR" sz="3200" b="1" dirty="0" smtClean="0">
                <a:solidFill>
                  <a:schemeClr val="bg1"/>
                </a:solidFill>
              </a:rPr>
              <a:t>ΜΕΙΟΝΕΚΤΗΜΑΤΑ</a:t>
            </a:r>
            <a:endParaRPr lang="el-GR" sz="3200" b="1" dirty="0">
              <a:solidFill>
                <a:schemeClr val="bg1"/>
              </a:solidFill>
            </a:endParaRPr>
          </a:p>
        </p:txBody>
      </p:sp>
      <p:sp>
        <p:nvSpPr>
          <p:cNvPr id="23560" name="Text Box 17"/>
          <p:cNvSpPr txBox="1">
            <a:spLocks noChangeArrowheads="1"/>
          </p:cNvSpPr>
          <p:nvPr/>
        </p:nvSpPr>
        <p:spPr bwMode="auto">
          <a:xfrm>
            <a:off x="500034" y="285728"/>
            <a:ext cx="8215370" cy="785818"/>
          </a:xfrm>
          <a:prstGeom prst="rect">
            <a:avLst/>
          </a:prstGeom>
          <a:solidFill>
            <a:srgbClr val="321900"/>
          </a:solidFill>
          <a:ln w="43815">
            <a:noFill/>
            <a:round/>
            <a:headEnd/>
            <a:tailEnd/>
          </a:ln>
        </p:spPr>
        <p:txBody>
          <a:bodyPr lIns="91436" tIns="64332" rIns="91436" bIns="50616"/>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3800" b="1" dirty="0">
                <a:solidFill>
                  <a:srgbClr val="FFFFF3"/>
                </a:solidFill>
              </a:rPr>
              <a:t> </a:t>
            </a:r>
            <a:r>
              <a:rPr lang="el-GR" sz="3800" b="1" dirty="0" smtClean="0">
                <a:solidFill>
                  <a:srgbClr val="FFFFF3"/>
                </a:solidFill>
              </a:rPr>
              <a:t>ΠΛΕΟΝΕΚΤΗΜΑΤΑ </a:t>
            </a:r>
          </a:p>
        </p:txBody>
      </p:sp>
      <p:sp>
        <p:nvSpPr>
          <p:cNvPr id="17" name="16 - Ορθογώνιο"/>
          <p:cNvSpPr/>
          <p:nvPr/>
        </p:nvSpPr>
        <p:spPr>
          <a:xfrm>
            <a:off x="511738" y="5926588"/>
            <a:ext cx="8143932" cy="584775"/>
          </a:xfrm>
          <a:prstGeom prst="rect">
            <a:avLst/>
          </a:prstGeom>
          <a:solidFill>
            <a:srgbClr val="FFFFCC"/>
          </a:solidFill>
        </p:spPr>
        <p:txBody>
          <a:bodyPr wrap="square">
            <a:spAutoFit/>
          </a:bodyPr>
          <a:lstStyle/>
          <a:p>
            <a:pPr lvl="0" algn="ctr"/>
            <a:r>
              <a:rPr lang="el-GR" sz="3200" b="1" dirty="0" smtClean="0">
                <a:solidFill>
                  <a:prstClr val="black"/>
                </a:solidFill>
              </a:rPr>
              <a:t>Χρόνος (2-3 εφαρμογές) + Κόπος</a:t>
            </a:r>
            <a:endParaRPr lang="el-GR" sz="3200" dirty="0">
              <a:solidFill>
                <a:prstClr val="black"/>
              </a:solidFill>
            </a:endParaRPr>
          </a:p>
        </p:txBody>
      </p:sp>
      <p:sp>
        <p:nvSpPr>
          <p:cNvPr id="7" name="Text Box 5"/>
          <p:cNvSpPr txBox="1">
            <a:spLocks noChangeArrowheads="1"/>
          </p:cNvSpPr>
          <p:nvPr/>
        </p:nvSpPr>
        <p:spPr bwMode="auto">
          <a:xfrm>
            <a:off x="513381" y="3585521"/>
            <a:ext cx="8143932" cy="1086663"/>
          </a:xfrm>
          <a:prstGeom prst="rect">
            <a:avLst/>
          </a:prstGeom>
          <a:solidFill>
            <a:srgbClr val="FFFFCC"/>
          </a:solidFill>
          <a:ln w="9525">
            <a:noFill/>
            <a:miter lim="800000"/>
            <a:headEnd/>
            <a:tailEnd/>
          </a:ln>
        </p:spPr>
        <p:txBody>
          <a:bodyPr wrap="square" lIns="100794" tIns="50397" rIns="100794" bIns="50397">
            <a:spAutoFit/>
          </a:bodyPr>
          <a:lstStyle/>
          <a:p>
            <a:pPr algn="ctr" defTabSz="449287"/>
            <a:r>
              <a:rPr lang="el-GR" sz="3200">
                <a:cs typeface="Times New Roman" pitchFamily="18" charset="0"/>
              </a:rPr>
              <a:t> </a:t>
            </a:r>
            <a:r>
              <a:rPr lang="el-GR" sz="3200" b="1" smtClean="0">
                <a:cs typeface="Times New Roman" pitchFamily="18" charset="0"/>
              </a:rPr>
              <a:t>Ολιστική </a:t>
            </a:r>
            <a:r>
              <a:rPr lang="el-GR" sz="3200" b="1" dirty="0" smtClean="0">
                <a:cs typeface="Times New Roman" pitchFamily="18" charset="0"/>
              </a:rPr>
              <a:t>προσέγγιση Διδασκαλίας – Μάθησης ίσως και Συναισθημάτων - Στάσεων</a:t>
            </a:r>
            <a:endParaRPr lang="el-GR" sz="3200" b="1" dirty="0">
              <a:cs typeface="Times New Roman" pitchFamily="18" charset="0"/>
            </a:endParaRPr>
          </a:p>
        </p:txBody>
      </p:sp>
    </p:spTree>
    <p:extLst>
      <p:ext uri="{BB962C8B-B14F-4D97-AF65-F5344CB8AC3E}">
        <p14:creationId xmlns:p14="http://schemas.microsoft.com/office/powerpoint/2010/main" val="31219534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95536" y="2564904"/>
            <a:ext cx="8572560" cy="2880320"/>
          </a:xfrm>
          <a:prstGeom prst="rect">
            <a:avLst/>
          </a:prstGeom>
          <a:solidFill>
            <a:srgbClr val="FFFFCC"/>
          </a:solidFill>
          <a:ln w="9525">
            <a:noFill/>
            <a:round/>
            <a:headEnd/>
            <a:tailEnd/>
          </a:ln>
        </p:spPr>
        <p:txBody>
          <a:bodyPr lIns="81639" tIns="40820" rIns="81639" bIns="40820"/>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4000" b="1" dirty="0" smtClean="0"/>
              <a:t>Η ΠΕΡΙΠΤΩΣΗ ΤΩΝ ΔΥΝΑΜΙΚΩΝ ΑΛΛΗΛΕΠΙΔΡΑΣΕΩΝ</a:t>
            </a:r>
          </a:p>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4000" b="1" dirty="0" smtClean="0"/>
              <a:t>Για φοιτητές /</a:t>
            </a:r>
            <a:r>
              <a:rPr lang="el-GR" sz="4000" b="1" dirty="0" err="1" smtClean="0"/>
              <a:t>τριες</a:t>
            </a:r>
            <a:r>
              <a:rPr lang="el-GR" sz="4000" b="1" dirty="0" smtClean="0"/>
              <a:t> Παιδαγωγικών Τμημάτων</a:t>
            </a:r>
          </a:p>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l-GR" sz="4000" b="1" dirty="0" smtClean="0"/>
          </a:p>
          <a:p>
            <a:pP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l-GR" sz="2900" dirty="0" smtClean="0"/>
          </a:p>
          <a:p>
            <a:pP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l-GR" sz="2900" dirty="0"/>
          </a:p>
          <a:p>
            <a:pPr>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l-GR" sz="2900" dirty="0"/>
          </a:p>
        </p:txBody>
      </p:sp>
      <p:sp>
        <p:nvSpPr>
          <p:cNvPr id="3" name="2 - Ορθογώνιο"/>
          <p:cNvSpPr/>
          <p:nvPr/>
        </p:nvSpPr>
        <p:spPr>
          <a:xfrm>
            <a:off x="323528" y="908720"/>
            <a:ext cx="8644568" cy="618631"/>
          </a:xfrm>
          <a:prstGeom prst="rect">
            <a:avLst/>
          </a:prstGeom>
          <a:solidFill>
            <a:srgbClr val="321900"/>
          </a:solidFill>
        </p:spPr>
        <p:txBody>
          <a:bodyPr wrap="square">
            <a:spAutoFit/>
          </a:bodyPr>
          <a:lstStyle/>
          <a:p>
            <a:pPr lvl="0"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3600" b="1" dirty="0" smtClean="0">
                <a:solidFill>
                  <a:srgbClr val="FFFFF3"/>
                </a:solidFill>
              </a:rPr>
              <a:t>ΠΑΡΑΔΕΙΓΜΑ ΑΝΑΠΤΥΞΗΣ ΔΜΑ</a:t>
            </a:r>
            <a:endParaRPr lang="el-GR" sz="3600" b="1" dirty="0">
              <a:solidFill>
                <a:srgbClr val="FFFFF3"/>
              </a:solidFill>
            </a:endParaRPr>
          </a:p>
        </p:txBody>
      </p:sp>
    </p:spTree>
    <p:extLst>
      <p:ext uri="{BB962C8B-B14F-4D97-AF65-F5344CB8AC3E}">
        <p14:creationId xmlns:p14="http://schemas.microsoft.com/office/powerpoint/2010/main" val="195596559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50825" y="333375"/>
            <a:ext cx="8642350" cy="2209800"/>
          </a:xfrm>
          <a:solidFill>
            <a:srgbClr val="321900"/>
          </a:solidFill>
        </p:spPr>
        <p:txBody>
          <a:bodyPr>
            <a:normAutofit/>
          </a:bodyPr>
          <a:lstStyle/>
          <a:p>
            <a:pPr algn="ctr" eaLnBrk="1" fontAlgn="auto" hangingPunct="1">
              <a:spcAft>
                <a:spcPts val="0"/>
              </a:spcAft>
              <a:defRPr/>
            </a:pPr>
            <a:r>
              <a:rPr lang="el-GR" sz="4000" cap="none" dirty="0" smtClean="0">
                <a:solidFill>
                  <a:schemeClr val="bg1"/>
                </a:solidFill>
              </a:rPr>
              <a:t>ΔΙΔΑΣΚΑΛΙΑ ΚΑΙ ΜΑΘΗΣΗ ΤΩΝ ΔΥΝΑΜΙΚΩΝ ΑΛΛΗΛΕΠΙΔΡΑΣΕΩΝ </a:t>
            </a:r>
            <a:endParaRPr lang="el-GR" sz="4000" cap="none" dirty="0" smtClean="0">
              <a:solidFill>
                <a:srgbClr val="00B0F0"/>
              </a:solidFill>
            </a:endParaRPr>
          </a:p>
        </p:txBody>
      </p:sp>
      <p:sp>
        <p:nvSpPr>
          <p:cNvPr id="9219" name="Rectangle 3"/>
          <p:cNvSpPr>
            <a:spLocks noGrp="1" noChangeArrowheads="1"/>
          </p:cNvSpPr>
          <p:nvPr>
            <p:ph idx="1"/>
          </p:nvPr>
        </p:nvSpPr>
        <p:spPr>
          <a:xfrm>
            <a:off x="323850" y="4508500"/>
            <a:ext cx="8496300" cy="1944688"/>
          </a:xfrm>
          <a:solidFill>
            <a:srgbClr val="FFFFCC"/>
          </a:solidFill>
        </p:spPr>
        <p:txBody>
          <a:bodyPr/>
          <a:lstStyle/>
          <a:p>
            <a:pPr algn="ctr" eaLnBrk="1" hangingPunct="1">
              <a:lnSpc>
                <a:spcPct val="90000"/>
              </a:lnSpc>
              <a:buClr>
                <a:schemeClr val="tx1"/>
              </a:buClr>
              <a:buFontTx/>
              <a:buNone/>
            </a:pPr>
            <a:r>
              <a:rPr lang="el-GR" sz="2400" smtClean="0">
                <a:solidFill>
                  <a:schemeClr val="tx1"/>
                </a:solidFill>
                <a:latin typeface="Bookman Old Style" panose="02050604050505020204" pitchFamily="18" charset="0"/>
              </a:rPr>
              <a:t>ΕΠΙΧΕΙΡΗΣΙΑΚΟ ΠΡΟΓΡΑΜΜΑ ΕΚΠΑΙΔΕΥΣΗΣ ΚΑΙ ΑΡΧΙΚΗΣ ΕΠΑΓΓΕΛΜΑΤΙΚΗΣ ΚΑΤΑΡΤΙΣΗΣ </a:t>
            </a:r>
            <a:endParaRPr lang="en-US" sz="2400" smtClean="0">
              <a:solidFill>
                <a:schemeClr val="tx1"/>
              </a:solidFill>
              <a:latin typeface="Bookman Old Style" panose="02050604050505020204" pitchFamily="18" charset="0"/>
            </a:endParaRPr>
          </a:p>
          <a:p>
            <a:pPr algn="ctr" eaLnBrk="1" hangingPunct="1">
              <a:lnSpc>
                <a:spcPct val="90000"/>
              </a:lnSpc>
              <a:buClr>
                <a:schemeClr val="tx1"/>
              </a:buClr>
              <a:buFontTx/>
              <a:buNone/>
            </a:pPr>
            <a:r>
              <a:rPr lang="en-GB" sz="2400" smtClean="0">
                <a:solidFill>
                  <a:schemeClr val="tx1"/>
                </a:solidFill>
                <a:latin typeface="Bookman Old Style" panose="02050604050505020204" pitchFamily="18" charset="0"/>
                <a:cs typeface="Times New Roman" panose="02020603050405020304" pitchFamily="18" charset="0"/>
              </a:rPr>
              <a:t>(</a:t>
            </a:r>
            <a:r>
              <a:rPr lang="el-GR" sz="2400" smtClean="0">
                <a:solidFill>
                  <a:schemeClr val="tx1"/>
                </a:solidFill>
                <a:latin typeface="Bookman Old Style" panose="02050604050505020204" pitchFamily="18" charset="0"/>
              </a:rPr>
              <a:t>ΕΠΕΑΕΚ</a:t>
            </a:r>
            <a:r>
              <a:rPr lang="en-GB" sz="2400" smtClean="0">
                <a:solidFill>
                  <a:schemeClr val="tx1"/>
                </a:solidFill>
                <a:latin typeface="Bookman Old Style" panose="02050604050505020204" pitchFamily="18" charset="0"/>
                <a:cs typeface="Times New Roman" panose="02020603050405020304" pitchFamily="18" charset="0"/>
              </a:rPr>
              <a:t> – </a:t>
            </a:r>
            <a:r>
              <a:rPr lang="el-GR" sz="2400" smtClean="0">
                <a:solidFill>
                  <a:schemeClr val="tx1"/>
                </a:solidFill>
                <a:latin typeface="Bookman Old Style" panose="02050604050505020204" pitchFamily="18" charset="0"/>
              </a:rPr>
              <a:t>ΥΠΕΠΘ</a:t>
            </a:r>
            <a:r>
              <a:rPr lang="en-GB" sz="2400" smtClean="0">
                <a:solidFill>
                  <a:schemeClr val="tx1"/>
                </a:solidFill>
                <a:latin typeface="Bookman Old Style" panose="02050604050505020204" pitchFamily="18" charset="0"/>
                <a:cs typeface="Times New Roman" panose="02020603050405020304" pitchFamily="18" charset="0"/>
              </a:rPr>
              <a:t>) </a:t>
            </a:r>
            <a:endParaRPr lang="el-GR" sz="2400" smtClean="0">
              <a:solidFill>
                <a:schemeClr val="tx1"/>
              </a:solidFill>
              <a:latin typeface="Bookman Old Style" panose="02050604050505020204" pitchFamily="18" charset="0"/>
            </a:endParaRPr>
          </a:p>
          <a:p>
            <a:pPr algn="ctr" eaLnBrk="1" hangingPunct="1">
              <a:lnSpc>
                <a:spcPct val="90000"/>
              </a:lnSpc>
              <a:buClr>
                <a:schemeClr val="tx1"/>
              </a:buClr>
              <a:buFontTx/>
              <a:buNone/>
            </a:pPr>
            <a:r>
              <a:rPr lang="el-GR" sz="2400" smtClean="0">
                <a:solidFill>
                  <a:schemeClr val="tx1"/>
                </a:solidFill>
                <a:latin typeface="Bookman Old Style" panose="02050604050505020204" pitchFamily="18" charset="0"/>
              </a:rPr>
              <a:t>Πυθαγόρας </a:t>
            </a:r>
            <a:r>
              <a:rPr lang="en-US" sz="2400" smtClean="0">
                <a:solidFill>
                  <a:schemeClr val="tx1"/>
                </a:solidFill>
                <a:latin typeface="Bookman Old Style" panose="02050604050505020204" pitchFamily="18" charset="0"/>
                <a:cs typeface="Times New Roman" panose="02020603050405020304" pitchFamily="18" charset="0"/>
              </a:rPr>
              <a:t>– </a:t>
            </a:r>
            <a:r>
              <a:rPr lang="el-GR" sz="2400" smtClean="0">
                <a:solidFill>
                  <a:schemeClr val="tx1"/>
                </a:solidFill>
                <a:latin typeface="Bookman Old Style" panose="02050604050505020204" pitchFamily="18" charset="0"/>
              </a:rPr>
              <a:t>Ενίσχυση Ερευνητικών Ομάδων στο Πανεπιστήμιο Δυτικής Μακεδονίας</a:t>
            </a:r>
            <a:r>
              <a:rPr lang="en-US" sz="2400" smtClean="0">
                <a:solidFill>
                  <a:schemeClr val="tx1"/>
                </a:solidFill>
                <a:latin typeface="Bookman Old Style" panose="02050604050505020204" pitchFamily="18" charset="0"/>
                <a:cs typeface="Times New Roman" panose="02020603050405020304" pitchFamily="18" charset="0"/>
              </a:rPr>
              <a:t>.</a:t>
            </a:r>
            <a:endParaRPr lang="el-GR" sz="2400" smtClean="0">
              <a:solidFill>
                <a:schemeClr val="tx1"/>
              </a:solidFill>
              <a:latin typeface="Bookman Old Style" panose="02050604050505020204" pitchFamily="18" charset="0"/>
              <a:cs typeface="Times New Roman" panose="02020603050405020304" pitchFamily="18" charset="0"/>
            </a:endParaRPr>
          </a:p>
          <a:p>
            <a:pPr algn="ctr" eaLnBrk="1" hangingPunct="1">
              <a:lnSpc>
                <a:spcPct val="90000"/>
              </a:lnSpc>
              <a:buClr>
                <a:schemeClr val="tx1"/>
              </a:buClr>
              <a:buFontTx/>
              <a:buNone/>
            </a:pPr>
            <a:endParaRPr lang="el-GR" sz="2400" smtClean="0">
              <a:solidFill>
                <a:schemeClr val="tx1"/>
              </a:solidFill>
              <a:latin typeface="Bookman Old Style" panose="02050604050505020204" pitchFamily="18" charset="0"/>
            </a:endParaRPr>
          </a:p>
        </p:txBody>
      </p:sp>
      <p:sp>
        <p:nvSpPr>
          <p:cNvPr id="9220" name="Rectangle 4"/>
          <p:cNvSpPr>
            <a:spLocks noChangeArrowheads="1"/>
          </p:cNvSpPr>
          <p:nvPr/>
        </p:nvSpPr>
        <p:spPr bwMode="auto">
          <a:xfrm>
            <a:off x="323850" y="2708275"/>
            <a:ext cx="84963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70000"/>
              <a:buFont typeface="Wingdings 2" panose="05020102010507070707" pitchFamily="18" charset="2"/>
              <a:buChar char=""/>
              <a:defRPr sz="3200">
                <a:solidFill>
                  <a:schemeClr val="tx2"/>
                </a:solidFill>
                <a:latin typeface="Arial" panose="020B06040202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Arial" panose="020B06040202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Arial" panose="020B06040202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Arial" panose="020B0604020202020204" pitchFamily="34" charset="0"/>
              </a:defRPr>
            </a:lvl4pPr>
            <a:lvl5pPr marL="2057400" indent="-228600">
              <a:spcBef>
                <a:spcPct val="20000"/>
              </a:spcBef>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9pPr>
          </a:lstStyle>
          <a:p>
            <a:pPr algn="ctr" eaLnBrk="1" hangingPunct="1">
              <a:lnSpc>
                <a:spcPct val="90000"/>
              </a:lnSpc>
              <a:buClr>
                <a:schemeClr val="tx1"/>
              </a:buClr>
              <a:buSzTx/>
              <a:buFontTx/>
              <a:buNone/>
            </a:pPr>
            <a:r>
              <a:rPr lang="el-GR" sz="2800" b="1">
                <a:solidFill>
                  <a:srgbClr val="321900"/>
                </a:solidFill>
                <a:latin typeface="Bookman Old Style" panose="02050604050505020204" pitchFamily="18" charset="0"/>
              </a:rPr>
              <a:t>ΔΙΕΡΕΥΝΗΣΗ ΔΙΔΑΚΤΙΚΩΝ ΜΑΘΗΣΙΑΚΩΝ ΑΚΟΛΟΥΘΙΩΝ: </a:t>
            </a:r>
            <a:endParaRPr lang="en-US" sz="2800" b="1">
              <a:solidFill>
                <a:srgbClr val="321900"/>
              </a:solidFill>
              <a:latin typeface="Bookman Old Style" panose="02050604050505020204" pitchFamily="18" charset="0"/>
            </a:endParaRPr>
          </a:p>
          <a:p>
            <a:pPr algn="ctr" eaLnBrk="1" hangingPunct="1">
              <a:lnSpc>
                <a:spcPct val="90000"/>
              </a:lnSpc>
              <a:buClr>
                <a:schemeClr val="tx1"/>
              </a:buClr>
              <a:buSzTx/>
              <a:buFontTx/>
              <a:buNone/>
            </a:pPr>
            <a:r>
              <a:rPr lang="el-GR" sz="2800" b="1">
                <a:solidFill>
                  <a:srgbClr val="321900"/>
                </a:solidFill>
                <a:latin typeface="Bookman Old Style" panose="02050604050505020204" pitchFamily="18" charset="0"/>
              </a:rPr>
              <a:t>Η ΠΕΡΙΠΤΩΣΗ ΤΩΝ ΔΥΝΑΜΕΩΝ</a:t>
            </a:r>
            <a:endParaRPr lang="el-GR" sz="2800">
              <a:solidFill>
                <a:srgbClr val="321900"/>
              </a:solidFill>
              <a:latin typeface="Bookman Old Style" panose="02050604050505020204" pitchFamily="18" charset="0"/>
            </a:endParaRPr>
          </a:p>
        </p:txBody>
      </p:sp>
    </p:spTree>
    <p:extLst>
      <p:ext uri="{BB962C8B-B14F-4D97-AF65-F5344CB8AC3E}">
        <p14:creationId xmlns:p14="http://schemas.microsoft.com/office/powerpoint/2010/main" val="30080768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0" y="3571900"/>
            <a:ext cx="9144000" cy="3286124"/>
          </a:xfrm>
          <a:solidFill>
            <a:srgbClr val="FFFFCC"/>
          </a:solidFill>
        </p:spPr>
        <p:txBody>
          <a:bodyPr/>
          <a:lstStyle/>
          <a:p>
            <a:pPr eaLnBrk="1" fontAlgn="auto" hangingPunct="1">
              <a:lnSpc>
                <a:spcPct val="95000"/>
              </a:lnSpc>
              <a:spcAft>
                <a:spcPts val="0"/>
              </a:spcAft>
              <a:defRPr/>
            </a:pPr>
            <a:r>
              <a:rPr lang="el-GR" sz="2800" b="1" u="sng" cap="none" dirty="0" smtClean="0">
                <a:cs typeface="Arial" pitchFamily="34" charset="0"/>
              </a:rPr>
              <a:t>ΠΡΟΤΑΣΗ:</a:t>
            </a:r>
            <a:r>
              <a:rPr lang="el-GR" sz="2800" cap="none" dirty="0" smtClean="0">
                <a:cs typeface="Arial" pitchFamily="34" charset="0"/>
              </a:rPr>
              <a:t> </a:t>
            </a:r>
            <a:r>
              <a:rPr lang="en-US" sz="2800" cap="none" dirty="0" smtClean="0">
                <a:cs typeface="Arial" pitchFamily="34" charset="0"/>
              </a:rPr>
              <a:t/>
            </a:r>
            <a:br>
              <a:rPr lang="en-US" sz="2800" cap="none" dirty="0" smtClean="0">
                <a:cs typeface="Arial" pitchFamily="34" charset="0"/>
              </a:rPr>
            </a:br>
            <a:r>
              <a:rPr lang="el-GR" sz="2800" cap="none" dirty="0" smtClean="0">
                <a:cs typeface="Arial" pitchFamily="34" charset="0"/>
              </a:rPr>
              <a:t>Να διδάξουμε συστηματικά τις δυναμικές αλληλεπιδράσεις, σε πολλαπλά πλαίσια και τη δύναμη ως το μέτρο της αλληλεπίδρασης. </a:t>
            </a:r>
            <a:r>
              <a:rPr lang="en-US" sz="2800" cap="none" dirty="0" smtClean="0">
                <a:cs typeface="Arial" pitchFamily="34" charset="0"/>
              </a:rPr>
              <a:t/>
            </a:r>
            <a:br>
              <a:rPr lang="en-US" sz="2800" cap="none" dirty="0" smtClean="0">
                <a:cs typeface="Arial" pitchFamily="34" charset="0"/>
              </a:rPr>
            </a:br>
            <a:r>
              <a:rPr lang="en-US" sz="2800" cap="none" dirty="0" smtClean="0">
                <a:cs typeface="Arial" pitchFamily="34" charset="0"/>
              </a:rPr>
              <a:t/>
            </a:r>
            <a:br>
              <a:rPr lang="en-US" sz="2800" cap="none" dirty="0" smtClean="0">
                <a:cs typeface="Arial" pitchFamily="34" charset="0"/>
              </a:rPr>
            </a:br>
            <a:r>
              <a:rPr lang="el-GR" sz="2800" cap="none" dirty="0" smtClean="0">
                <a:cs typeface="Arial" pitchFamily="34" charset="0"/>
              </a:rPr>
              <a:t>Αλλιώς ΠΡΩΤΑ ο 3ος Νόμος του Νεύτωνα και ΜΕΤΑ οι 1ος και 2ος (διδακτικός μετασχηματισμός περιεχομένου)</a:t>
            </a:r>
            <a:r>
              <a:rPr lang="el-GR" sz="4000" cap="none" dirty="0" smtClean="0"/>
              <a:t> </a:t>
            </a:r>
          </a:p>
        </p:txBody>
      </p:sp>
      <p:sp>
        <p:nvSpPr>
          <p:cNvPr id="10243" name="Text Box 3"/>
          <p:cNvSpPr txBox="1">
            <a:spLocks noChangeArrowheads="1"/>
          </p:cNvSpPr>
          <p:nvPr/>
        </p:nvSpPr>
        <p:spPr bwMode="auto">
          <a:xfrm>
            <a:off x="457200" y="381000"/>
            <a:ext cx="830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0000"/>
              <a:buFont typeface="Wingdings 2" panose="05020102010507070707" pitchFamily="18" charset="2"/>
              <a:buChar char=""/>
              <a:defRPr sz="3200">
                <a:solidFill>
                  <a:schemeClr val="tx2"/>
                </a:solidFill>
                <a:latin typeface="Arial" panose="020B06040202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Arial" panose="020B06040202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Arial" panose="020B06040202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Arial" panose="020B0604020202020204" pitchFamily="34" charset="0"/>
              </a:defRPr>
            </a:lvl4pPr>
            <a:lvl5pPr marL="2057400" indent="-228600">
              <a:spcBef>
                <a:spcPct val="20000"/>
              </a:spcBef>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Arial" panose="020B0604020202020204" pitchFamily="34" charset="0"/>
              </a:defRPr>
            </a:lvl9pPr>
          </a:lstStyle>
          <a:p>
            <a:pPr eaLnBrk="1" hangingPunct="1">
              <a:spcBef>
                <a:spcPct val="0"/>
              </a:spcBef>
              <a:buClrTx/>
              <a:buSzTx/>
              <a:buFontTx/>
              <a:buNone/>
            </a:pPr>
            <a:endParaRPr lang="en-US" sz="2400">
              <a:solidFill>
                <a:schemeClr val="tx1"/>
              </a:solidFill>
              <a:latin typeface="Times New Roman" panose="02020603050405020304" pitchFamily="18" charset="0"/>
            </a:endParaRPr>
          </a:p>
        </p:txBody>
      </p:sp>
      <p:sp>
        <p:nvSpPr>
          <p:cNvPr id="89092" name="Rectangle 4"/>
          <p:cNvSpPr>
            <a:spLocks noChangeArrowheads="1"/>
          </p:cNvSpPr>
          <p:nvPr/>
        </p:nvSpPr>
        <p:spPr bwMode="auto">
          <a:xfrm>
            <a:off x="0" y="0"/>
            <a:ext cx="9144000" cy="3357562"/>
          </a:xfrm>
          <a:prstGeom prst="rect">
            <a:avLst/>
          </a:prstGeom>
          <a:solidFill>
            <a:srgbClr val="321900"/>
          </a:solidFill>
          <a:effectLst/>
        </p:spPr>
        <p:txBody>
          <a:bodyPr anchor="ctr">
            <a:normAutofit/>
          </a:bodyPr>
          <a:lstStyle/>
          <a:p>
            <a:pPr algn="ctr" eaLnBrk="1" hangingPunct="1">
              <a:defRPr/>
            </a:pPr>
            <a:r>
              <a:rPr lang="el-GR" sz="3400" dirty="0">
                <a:solidFill>
                  <a:schemeClr val="bg1"/>
                </a:solidFill>
                <a:effectLst>
                  <a:reflection blurRad="12700" stA="48000" endA="300" endPos="55000" dir="5400000" sy="-90000" algn="bl" rotWithShape="0"/>
                </a:effectLst>
                <a:latin typeface="+mj-lt"/>
                <a:ea typeface="+mj-ea"/>
                <a:cs typeface="+mj-cs"/>
              </a:rPr>
              <a:t>ΒΙΒΛΙΟΓΡΑΦΙΑ: </a:t>
            </a:r>
          </a:p>
          <a:p>
            <a:pPr algn="ctr" eaLnBrk="1" hangingPunct="1">
              <a:defRPr/>
            </a:pPr>
            <a:r>
              <a:rPr lang="el-GR" sz="3400" dirty="0">
                <a:solidFill>
                  <a:schemeClr val="bg1"/>
                </a:solidFill>
                <a:effectLst>
                  <a:reflection blurRad="12700" stA="48000" endA="300" endPos="55000" dir="5400000" sy="-90000" algn="bl" rotWithShape="0"/>
                </a:effectLst>
                <a:latin typeface="+mj-lt"/>
                <a:ea typeface="+mj-ea"/>
                <a:cs typeface="+mj-cs"/>
              </a:rPr>
              <a:t>Οι μαθητευόμενοι αντιλαμβάνονται τη δύναμη ως εσωτερική ή αποκτώμενη </a:t>
            </a:r>
          </a:p>
          <a:p>
            <a:pPr algn="ctr" eaLnBrk="1" hangingPunct="1">
              <a:defRPr/>
            </a:pPr>
            <a:r>
              <a:rPr lang="el-GR" sz="3400" dirty="0">
                <a:solidFill>
                  <a:schemeClr val="bg1"/>
                </a:solidFill>
                <a:effectLst>
                  <a:reflection blurRad="12700" stA="48000" endA="300" endPos="55000" dir="5400000" sy="-90000" algn="bl" rotWithShape="0"/>
                </a:effectLst>
                <a:latin typeface="+mj-lt"/>
                <a:ea typeface="+mj-ea"/>
                <a:cs typeface="+mj-cs"/>
              </a:rPr>
              <a:t>ιδιότητα των σωμάτων, αντί ως το μέτρο της αλληλεπίδρασης δυο σωμάτων / οντοτήτων. Έλλειψη συνέπειας πλαισίου</a:t>
            </a:r>
          </a:p>
        </p:txBody>
      </p:sp>
    </p:spTree>
    <p:extLst>
      <p:ext uri="{BB962C8B-B14F-4D97-AF65-F5344CB8AC3E}">
        <p14:creationId xmlns:p14="http://schemas.microsoft.com/office/powerpoint/2010/main" val="1170001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 Τίτλος"/>
          <p:cNvSpPr>
            <a:spLocks noGrp="1"/>
          </p:cNvSpPr>
          <p:nvPr>
            <p:ph type="title"/>
          </p:nvPr>
        </p:nvSpPr>
        <p:spPr>
          <a:xfrm>
            <a:off x="357188" y="214313"/>
            <a:ext cx="8501062" cy="1143000"/>
          </a:xfrm>
          <a:solidFill>
            <a:srgbClr val="321900"/>
          </a:solidFill>
        </p:spPr>
        <p:txBody>
          <a:bodyPr>
            <a:normAutofit fontScale="90000"/>
          </a:bodyPr>
          <a:lstStyle/>
          <a:p>
            <a:pPr algn="ctr" eaLnBrk="1" fontAlgn="auto" hangingPunct="1">
              <a:spcAft>
                <a:spcPts val="0"/>
              </a:spcAft>
              <a:defRPr/>
            </a:pPr>
            <a:r>
              <a:rPr lang="el-GR" sz="4000" cap="none" dirty="0" smtClean="0">
                <a:solidFill>
                  <a:schemeClr val="bg1"/>
                </a:solidFill>
              </a:rPr>
              <a:t>ΓΡΑΜΜΙΚΟΣ ΚΑΙ ΔΙΔΑΚΤΙΚΟΣ ΣΧΕΔΙΑΣΜΟΣ</a:t>
            </a:r>
          </a:p>
        </p:txBody>
      </p:sp>
      <p:grpSp>
        <p:nvGrpSpPr>
          <p:cNvPr id="2" name="Group 26"/>
          <p:cNvGrpSpPr/>
          <p:nvPr/>
        </p:nvGrpSpPr>
        <p:grpSpPr>
          <a:xfrm>
            <a:off x="107504" y="2122627"/>
            <a:ext cx="2592288" cy="2869380"/>
            <a:chOff x="1415085" y="725829"/>
            <a:chExt cx="1596664" cy="2612745"/>
          </a:xfrm>
          <a:solidFill>
            <a:srgbClr val="BCBCBC"/>
          </a:solidFill>
        </p:grpSpPr>
        <p:sp>
          <p:nvSpPr>
            <p:cNvPr id="28" name="Round Same Side Corner Rectangle 27"/>
            <p:cNvSpPr/>
            <p:nvPr/>
          </p:nvSpPr>
          <p:spPr>
            <a:xfrm rot="16200000">
              <a:off x="907044" y="1233870"/>
              <a:ext cx="2612745" cy="1596664"/>
            </a:xfrm>
            <a:prstGeom prst="round2SameRect">
              <a:avLst>
                <a:gd name="adj1" fmla="val 16670"/>
                <a:gd name="adj2" fmla="val 0"/>
              </a:avLst>
            </a:prstGeom>
            <a:grpFill/>
          </p:spPr>
          <p:style>
            <a:lnRef idx="2">
              <a:schemeClr val="lt1">
                <a:hueOff val="0"/>
                <a:satOff val="0"/>
                <a:lumOff val="0"/>
                <a:alphaOff val="0"/>
              </a:schemeClr>
            </a:lnRef>
            <a:fillRef idx="1">
              <a:schemeClr val="accent4">
                <a:tint val="50000"/>
                <a:hueOff val="0"/>
                <a:satOff val="0"/>
                <a:lumOff val="0"/>
                <a:alphaOff val="0"/>
              </a:schemeClr>
            </a:fillRef>
            <a:effectRef idx="0">
              <a:schemeClr val="accent4">
                <a:tint val="50000"/>
                <a:hueOff val="0"/>
                <a:satOff val="0"/>
                <a:lumOff val="0"/>
                <a:alphaOff val="0"/>
              </a:schemeClr>
            </a:effectRef>
            <a:fontRef idx="minor">
              <a:schemeClr val="lt1">
                <a:hueOff val="0"/>
                <a:satOff val="0"/>
                <a:lumOff val="0"/>
                <a:alphaOff val="0"/>
              </a:schemeClr>
            </a:fontRef>
          </p:style>
        </p:sp>
        <p:sp>
          <p:nvSpPr>
            <p:cNvPr id="29" name="Round Same Side Corner Rectangle 4"/>
            <p:cNvSpPr/>
            <p:nvPr/>
          </p:nvSpPr>
          <p:spPr>
            <a:xfrm>
              <a:off x="1474221" y="803786"/>
              <a:ext cx="1518707" cy="2456831"/>
            </a:xfrm>
            <a:prstGeom prst="rect">
              <a:avLst/>
            </a:prstGeom>
            <a:noFill/>
          </p:spPr>
          <p:style>
            <a:lnRef idx="0">
              <a:scrgbClr r="0" g="0" b="0"/>
            </a:lnRef>
            <a:fillRef idx="0">
              <a:scrgbClr r="0" g="0" b="0"/>
            </a:fillRef>
            <a:effectRef idx="0">
              <a:scrgbClr r="0" g="0" b="0"/>
            </a:effectRef>
            <a:fontRef idx="minor">
              <a:schemeClr val="lt1">
                <a:hueOff val="0"/>
                <a:satOff val="0"/>
                <a:lumOff val="0"/>
                <a:alphaOff val="0"/>
              </a:schemeClr>
            </a:fontRef>
          </p:style>
          <p:txBody>
            <a:bodyPr lIns="68580" tIns="114300" rIns="102870" bIns="114300" spcCol="1270"/>
            <a:lstStyle/>
            <a:p>
              <a:pPr algn="ctr" defTabSz="800100">
                <a:lnSpc>
                  <a:spcPct val="90000"/>
                </a:lnSpc>
                <a:spcAft>
                  <a:spcPct val="35000"/>
                </a:spcAft>
                <a:defRPr/>
              </a:pPr>
              <a:r>
                <a:rPr lang="el-GR" sz="2800" b="1" dirty="0">
                  <a:solidFill>
                    <a:srgbClr val="000000"/>
                  </a:solidFill>
                </a:rPr>
                <a:t>ΠΕΡΙΕΧΟΜΕΝΟ-</a:t>
              </a:r>
            </a:p>
            <a:p>
              <a:pPr algn="ctr" defTabSz="800100">
                <a:lnSpc>
                  <a:spcPct val="90000"/>
                </a:lnSpc>
                <a:spcAft>
                  <a:spcPct val="35000"/>
                </a:spcAft>
                <a:defRPr/>
              </a:pPr>
              <a:r>
                <a:rPr lang="el-GR" sz="2800" b="1" dirty="0">
                  <a:solidFill>
                    <a:srgbClr val="000000"/>
                  </a:solidFill>
                </a:rPr>
                <a:t>ΣΤΟΧΟΣ</a:t>
              </a:r>
            </a:p>
            <a:p>
              <a:pPr algn="ctr" defTabSz="800100">
                <a:lnSpc>
                  <a:spcPct val="90000"/>
                </a:lnSpc>
                <a:spcAft>
                  <a:spcPct val="35000"/>
                </a:spcAft>
                <a:defRPr/>
              </a:pPr>
              <a:r>
                <a:rPr lang="el-GR" sz="2800" b="1" dirty="0">
                  <a:solidFill>
                    <a:srgbClr val="000000"/>
                  </a:solidFill>
                </a:rPr>
                <a:t>ΔΙΔΑΣΚΑΛΙΑΣ</a:t>
              </a:r>
            </a:p>
            <a:p>
              <a:pPr defTabSz="800100">
                <a:lnSpc>
                  <a:spcPct val="90000"/>
                </a:lnSpc>
                <a:spcAft>
                  <a:spcPct val="35000"/>
                </a:spcAft>
                <a:defRPr/>
              </a:pPr>
              <a:endParaRPr lang="en-US" sz="2800" dirty="0"/>
            </a:p>
          </p:txBody>
        </p:sp>
      </p:grpSp>
      <p:sp>
        <p:nvSpPr>
          <p:cNvPr id="25" name="Rectangle 24"/>
          <p:cNvSpPr/>
          <p:nvPr/>
        </p:nvSpPr>
        <p:spPr>
          <a:xfrm>
            <a:off x="3492500" y="2138363"/>
            <a:ext cx="2232025" cy="2862273"/>
          </a:xfrm>
          <a:prstGeom prst="rect">
            <a:avLst/>
          </a:prstGeom>
          <a:solidFill>
            <a:srgbClr val="FFFF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00100" fontAlgn="auto">
              <a:lnSpc>
                <a:spcPct val="90000"/>
              </a:lnSpc>
              <a:spcAft>
                <a:spcPts val="0"/>
              </a:spcAft>
              <a:defRPr/>
            </a:pPr>
            <a:r>
              <a:rPr lang="el-GR" sz="2800" b="1" dirty="0">
                <a:solidFill>
                  <a:srgbClr val="000000"/>
                </a:solidFill>
              </a:rPr>
              <a:t>ΥΛΙΚΑ ΜΕΣΑ </a:t>
            </a:r>
          </a:p>
          <a:p>
            <a:pPr algn="ctr" defTabSz="800100" fontAlgn="auto">
              <a:lnSpc>
                <a:spcPct val="90000"/>
              </a:lnSpc>
              <a:spcAft>
                <a:spcPts val="0"/>
              </a:spcAft>
              <a:defRPr/>
            </a:pPr>
            <a:r>
              <a:rPr lang="el-GR" sz="2800" b="1" dirty="0">
                <a:solidFill>
                  <a:srgbClr val="000000"/>
                </a:solidFill>
              </a:rPr>
              <a:t>ΜΕΘΟΔΟΣ</a:t>
            </a:r>
          </a:p>
        </p:txBody>
      </p:sp>
      <p:grpSp>
        <p:nvGrpSpPr>
          <p:cNvPr id="3" name="Group 40"/>
          <p:cNvGrpSpPr/>
          <p:nvPr/>
        </p:nvGrpSpPr>
        <p:grpSpPr>
          <a:xfrm>
            <a:off x="6715140" y="2143116"/>
            <a:ext cx="2321356" cy="2848893"/>
            <a:chOff x="4499335" y="1451253"/>
            <a:chExt cx="1596664" cy="2612745"/>
          </a:xfrm>
          <a:solidFill>
            <a:srgbClr val="BCBCBC"/>
          </a:solidFill>
        </p:grpSpPr>
        <p:sp>
          <p:nvSpPr>
            <p:cNvPr id="42" name="Round Same Side Corner Rectangle 41"/>
            <p:cNvSpPr/>
            <p:nvPr/>
          </p:nvSpPr>
          <p:spPr>
            <a:xfrm rot="5400000">
              <a:off x="3991294" y="1959294"/>
              <a:ext cx="2612745" cy="1596664"/>
            </a:xfrm>
            <a:prstGeom prst="round2SameRect">
              <a:avLst>
                <a:gd name="adj1" fmla="val 16670"/>
                <a:gd name="adj2" fmla="val 0"/>
              </a:avLst>
            </a:prstGeom>
            <a:grpFill/>
          </p:spPr>
          <p:style>
            <a:lnRef idx="2">
              <a:schemeClr val="lt1">
                <a:hueOff val="0"/>
                <a:satOff val="0"/>
                <a:lumOff val="0"/>
                <a:alphaOff val="0"/>
              </a:schemeClr>
            </a:lnRef>
            <a:fillRef idx="1">
              <a:schemeClr val="accent4">
                <a:tint val="50000"/>
                <a:hueOff val="9114361"/>
                <a:satOff val="43715"/>
                <a:lumOff val="22669"/>
                <a:alphaOff val="0"/>
              </a:schemeClr>
            </a:fillRef>
            <a:effectRef idx="0">
              <a:schemeClr val="accent4">
                <a:tint val="50000"/>
                <a:hueOff val="9114361"/>
                <a:satOff val="43715"/>
                <a:lumOff val="22669"/>
                <a:alphaOff val="0"/>
              </a:schemeClr>
            </a:effectRef>
            <a:fontRef idx="minor">
              <a:schemeClr val="lt1">
                <a:hueOff val="0"/>
                <a:satOff val="0"/>
                <a:lumOff val="0"/>
                <a:alphaOff val="0"/>
              </a:schemeClr>
            </a:fontRef>
          </p:style>
        </p:sp>
        <p:sp>
          <p:nvSpPr>
            <p:cNvPr id="43" name="Round Same Side Corner Rectangle 4"/>
            <p:cNvSpPr/>
            <p:nvPr/>
          </p:nvSpPr>
          <p:spPr>
            <a:xfrm>
              <a:off x="4499335" y="1529211"/>
              <a:ext cx="1518707" cy="2456831"/>
            </a:xfrm>
            <a:prstGeom prst="rect">
              <a:avLst/>
            </a:prstGeom>
            <a:noFill/>
          </p:spPr>
          <p:style>
            <a:lnRef idx="0">
              <a:scrgbClr r="0" g="0" b="0"/>
            </a:lnRef>
            <a:fillRef idx="0">
              <a:scrgbClr r="0" g="0" b="0"/>
            </a:fillRef>
            <a:effectRef idx="0">
              <a:scrgbClr r="0" g="0" b="0"/>
            </a:effectRef>
            <a:fontRef idx="minor">
              <a:schemeClr val="lt1">
                <a:hueOff val="0"/>
                <a:satOff val="0"/>
                <a:lumOff val="0"/>
                <a:alphaOff val="0"/>
              </a:schemeClr>
            </a:fontRef>
          </p:style>
          <p:txBody>
            <a:bodyPr lIns="102870" tIns="114300" rIns="68580" bIns="114300" spcCol="1270"/>
            <a:lstStyle/>
            <a:p>
              <a:pPr algn="ctr" fontAlgn="auto">
                <a:spcAft>
                  <a:spcPts val="0"/>
                </a:spcAft>
                <a:defRPr/>
              </a:pPr>
              <a:r>
                <a:rPr lang="el-GR" sz="2800" b="1" dirty="0">
                  <a:solidFill>
                    <a:srgbClr val="000000"/>
                  </a:solidFill>
                </a:rPr>
                <a:t>ΕΦΑΡΜΟΓΗ – ΑΞΙΟΛΟΓΗΣΗ ΤΗΣ ΔΙΔΑΣΚΑΛΙΑΣ</a:t>
              </a:r>
            </a:p>
            <a:p>
              <a:pPr defTabSz="800100">
                <a:lnSpc>
                  <a:spcPct val="90000"/>
                </a:lnSpc>
                <a:defRPr/>
              </a:pPr>
              <a:endParaRPr lang="en-US" sz="2800" dirty="0"/>
            </a:p>
          </p:txBody>
        </p:sp>
      </p:grpSp>
      <p:sp>
        <p:nvSpPr>
          <p:cNvPr id="44" name="Circular Arrow 43"/>
          <p:cNvSpPr/>
          <p:nvPr/>
        </p:nvSpPr>
        <p:spPr>
          <a:xfrm rot="10800000">
            <a:off x="5113338" y="3781425"/>
            <a:ext cx="2520950" cy="2600325"/>
          </a:xfrm>
          <a:prstGeom prst="circularArrow">
            <a:avLst>
              <a:gd name="adj1" fmla="val 12500"/>
              <a:gd name="adj2" fmla="val 1142322"/>
              <a:gd name="adj3" fmla="val 20457678"/>
              <a:gd name="adj4" fmla="val 10800000"/>
              <a:gd name="adj5" fmla="val 12500"/>
            </a:avLst>
          </a:prstGeom>
          <a:solidFill>
            <a:srgbClr val="321900"/>
          </a:solidFill>
        </p:spPr>
        <p:style>
          <a:lnRef idx="2">
            <a:schemeClr val="lt1">
              <a:hueOff val="0"/>
              <a:satOff val="0"/>
              <a:lumOff val="0"/>
              <a:alphaOff val="0"/>
            </a:schemeClr>
          </a:lnRef>
          <a:fillRef idx="1">
            <a:scrgbClr r="0" g="0" b="0"/>
          </a:fillRef>
          <a:effectRef idx="0">
            <a:schemeClr val="accent4">
              <a:hueOff val="9257164"/>
              <a:satOff val="49122"/>
              <a:lumOff val="77647"/>
              <a:alphaOff val="0"/>
            </a:schemeClr>
          </a:effectRef>
          <a:fontRef idx="minor">
            <a:schemeClr val="lt1"/>
          </a:fontRef>
        </p:style>
      </p:sp>
      <p:sp>
        <p:nvSpPr>
          <p:cNvPr id="13319" name="TextBox 25"/>
          <p:cNvSpPr txBox="1">
            <a:spLocks noChangeArrowheads="1"/>
          </p:cNvSpPr>
          <p:nvPr/>
        </p:nvSpPr>
        <p:spPr bwMode="auto">
          <a:xfrm>
            <a:off x="5364163" y="6237288"/>
            <a:ext cx="2265362" cy="554037"/>
          </a:xfrm>
          <a:prstGeom prst="rect">
            <a:avLst/>
          </a:prstGeom>
          <a:noFill/>
          <a:ln w="9525">
            <a:noFill/>
            <a:miter lim="800000"/>
            <a:headEnd/>
            <a:tailEnd/>
          </a:ln>
        </p:spPr>
        <p:txBody>
          <a:bodyPr wrap="none">
            <a:spAutoFit/>
          </a:bodyPr>
          <a:lstStyle/>
          <a:p>
            <a:r>
              <a:rPr lang="el-GR" sz="3000" b="1"/>
              <a:t>ΑΝΑΔΡΑΣΗ</a:t>
            </a:r>
            <a:endParaRPr lang="en-US" sz="3000" b="1"/>
          </a:p>
        </p:txBody>
      </p:sp>
      <p:sp>
        <p:nvSpPr>
          <p:cNvPr id="33" name="Striped Right Arrow 32"/>
          <p:cNvSpPr/>
          <p:nvPr/>
        </p:nvSpPr>
        <p:spPr>
          <a:xfrm>
            <a:off x="5715008" y="3275013"/>
            <a:ext cx="1089017" cy="441325"/>
          </a:xfrm>
          <a:prstGeom prst="stripedRightArrow">
            <a:avLst/>
          </a:prstGeom>
          <a:solidFill>
            <a:srgbClr val="3219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7" name="Striped Right Arrow 46"/>
          <p:cNvSpPr/>
          <p:nvPr/>
        </p:nvSpPr>
        <p:spPr>
          <a:xfrm>
            <a:off x="2428860" y="3214686"/>
            <a:ext cx="1150938" cy="442913"/>
          </a:xfrm>
          <a:prstGeom prst="stripedRightArrow">
            <a:avLst/>
          </a:prstGeom>
          <a:solidFill>
            <a:srgbClr val="3219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Object 2"/>
          <p:cNvGraphicFramePr>
            <a:graphicFrameLocks noChangeAspect="1"/>
          </p:cNvGraphicFramePr>
          <p:nvPr/>
        </p:nvGraphicFramePr>
        <p:xfrm>
          <a:off x="250825" y="260350"/>
          <a:ext cx="8686800" cy="6477000"/>
        </p:xfrm>
        <a:graphic>
          <a:graphicData uri="http://schemas.openxmlformats.org/presentationml/2006/ole">
            <mc:AlternateContent xmlns:mc="http://schemas.openxmlformats.org/markup-compatibility/2006">
              <mc:Choice xmlns:v="urn:schemas-microsoft-com:vml" Requires="v">
                <p:oleObj spid="_x0000_s1040" name="Διαφάνεια" r:id="rId3" imgW="4480584" imgH="3358819" progId="PowerPoint.Slide.8">
                  <p:embed/>
                </p:oleObj>
              </mc:Choice>
              <mc:Fallback>
                <p:oleObj name="Διαφάνεια" r:id="rId3" imgW="4480584" imgH="3358819" progId="PowerPoint.Slid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260350"/>
                        <a:ext cx="8686800" cy="647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56966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304800"/>
            <a:ext cx="8305800" cy="1447800"/>
          </a:xfrm>
          <a:solidFill>
            <a:srgbClr val="321900"/>
          </a:solidFill>
        </p:spPr>
        <p:txBody>
          <a:bodyPr/>
          <a:lstStyle/>
          <a:p>
            <a:pPr algn="ctr" eaLnBrk="1" fontAlgn="auto" hangingPunct="1">
              <a:spcAft>
                <a:spcPts val="0"/>
              </a:spcAft>
              <a:defRPr/>
            </a:pPr>
            <a:r>
              <a:rPr lang="el-GR" sz="4000" cap="none" dirty="0" smtClean="0">
                <a:solidFill>
                  <a:schemeClr val="bg1"/>
                </a:solidFill>
              </a:rPr>
              <a:t>ΘΕΩΡΗΤΙΚΟ ΠΛΑΙΣΙΟ ΤΟΥ ΠΡΟΓΡΑΜΜΑΤΟΣ</a:t>
            </a:r>
          </a:p>
        </p:txBody>
      </p:sp>
      <p:sp>
        <p:nvSpPr>
          <p:cNvPr id="12291" name="Rectangle 3"/>
          <p:cNvSpPr>
            <a:spLocks noGrp="1" noChangeArrowheads="1"/>
          </p:cNvSpPr>
          <p:nvPr>
            <p:ph idx="1"/>
          </p:nvPr>
        </p:nvSpPr>
        <p:spPr>
          <a:xfrm>
            <a:off x="428625" y="1928813"/>
            <a:ext cx="8339138" cy="4471987"/>
          </a:xfrm>
          <a:solidFill>
            <a:srgbClr val="FFFFCC"/>
          </a:solidFill>
        </p:spPr>
        <p:txBody>
          <a:bodyPr/>
          <a:lstStyle/>
          <a:p>
            <a:pPr eaLnBrk="1" hangingPunct="1">
              <a:buClr>
                <a:srgbClr val="321900"/>
              </a:buClr>
            </a:pPr>
            <a:r>
              <a:rPr lang="el-GR" smtClean="0">
                <a:cs typeface="Arial" panose="020B0604020202020204" pitchFamily="34" charset="0"/>
              </a:rPr>
              <a:t>Παιδαγωγική Γνώση Περιεχομένου (ΠΓΠ), ως μέλλοντες / ουσες εκπαιδευτικοί</a:t>
            </a:r>
          </a:p>
          <a:p>
            <a:pPr eaLnBrk="1" hangingPunct="1">
              <a:buClr>
                <a:srgbClr val="321900"/>
              </a:buClr>
            </a:pPr>
            <a:r>
              <a:rPr lang="el-GR" smtClean="0">
                <a:cs typeface="Arial" panose="020B0604020202020204" pitchFamily="34" charset="0"/>
              </a:rPr>
              <a:t>Εποικοδόμηση με αξιοποίηση των αρχικών ιδεών των φοιτητών/τριών και στοιχεία μεταγνώσης.</a:t>
            </a:r>
          </a:p>
          <a:p>
            <a:pPr eaLnBrk="1" hangingPunct="1">
              <a:buClr>
                <a:srgbClr val="321900"/>
              </a:buClr>
            </a:pPr>
            <a:r>
              <a:rPr lang="el-GR" smtClean="0">
                <a:cs typeface="Arial" panose="020B0604020202020204" pitchFamily="34" charset="0"/>
              </a:rPr>
              <a:t>Διδακτική μαθησιακή ακολουθία για τη διδασκαλία των δυναμικών αλληλεπιδρά-σεων, ως μελέτη περίπτωσης της ΠΓΠ.</a:t>
            </a:r>
          </a:p>
        </p:txBody>
      </p:sp>
    </p:spTree>
    <p:extLst>
      <p:ext uri="{BB962C8B-B14F-4D97-AF65-F5344CB8AC3E}">
        <p14:creationId xmlns:p14="http://schemas.microsoft.com/office/powerpoint/2010/main" val="5600700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304800" y="0"/>
            <a:ext cx="8610600" cy="762000"/>
          </a:xfrm>
          <a:solidFill>
            <a:srgbClr val="321900"/>
          </a:solidFill>
        </p:spPr>
        <p:txBody>
          <a:bodyPr/>
          <a:lstStyle/>
          <a:p>
            <a:pPr algn="ctr" eaLnBrk="1" fontAlgn="auto" hangingPunct="1">
              <a:spcAft>
                <a:spcPts val="0"/>
              </a:spcAft>
              <a:defRPr/>
            </a:pPr>
            <a:r>
              <a:rPr lang="el-GR" sz="4000" cap="none" dirty="0" smtClean="0">
                <a:solidFill>
                  <a:schemeClr val="bg1"/>
                </a:solidFill>
              </a:rPr>
              <a:t>ΦΑΣΕΙΣ ΤΟΥ ΠΡΟΓΡΑΜΜΑΤΟΣ</a:t>
            </a:r>
            <a:r>
              <a:rPr lang="en-US" sz="4000" cap="none" dirty="0" smtClean="0">
                <a:solidFill>
                  <a:schemeClr val="bg1"/>
                </a:solidFill>
              </a:rPr>
              <a:t> </a:t>
            </a:r>
            <a:endParaRPr lang="el-GR" sz="4000" cap="none" dirty="0" smtClean="0">
              <a:solidFill>
                <a:schemeClr val="bg1"/>
              </a:solidFill>
            </a:endParaRPr>
          </a:p>
        </p:txBody>
      </p:sp>
      <p:sp>
        <p:nvSpPr>
          <p:cNvPr id="13315" name="Rectangle 3"/>
          <p:cNvSpPr>
            <a:spLocks noGrp="1" noChangeArrowheads="1"/>
          </p:cNvSpPr>
          <p:nvPr>
            <p:ph idx="1"/>
          </p:nvPr>
        </p:nvSpPr>
        <p:spPr>
          <a:xfrm>
            <a:off x="304800" y="1052513"/>
            <a:ext cx="8610600" cy="5576887"/>
          </a:xfrm>
          <a:solidFill>
            <a:srgbClr val="FFFFCC"/>
          </a:solidFill>
        </p:spPr>
        <p:txBody>
          <a:bodyPr/>
          <a:lstStyle/>
          <a:p>
            <a:pPr eaLnBrk="1" hangingPunct="1">
              <a:buClr>
                <a:srgbClr val="321900"/>
              </a:buClr>
            </a:pPr>
            <a:r>
              <a:rPr lang="el-GR" sz="2600" smtClean="0">
                <a:cs typeface="Arial" panose="020B0604020202020204" pitchFamily="34" charset="0"/>
              </a:rPr>
              <a:t>Αποτύπωση και μοντελοποίηση της αρχικής γνώσης των φοιτητών /τριών (10 συνεντεύξεις, 264 γραπτά ερωτηματολόγια)</a:t>
            </a:r>
          </a:p>
          <a:p>
            <a:pPr eaLnBrk="1" hangingPunct="1">
              <a:buClr>
                <a:srgbClr val="321900"/>
              </a:buClr>
            </a:pPr>
            <a:r>
              <a:rPr lang="el-GR" sz="2600" smtClean="0">
                <a:cs typeface="Arial" panose="020B0604020202020204" pitchFamily="34" charset="0"/>
              </a:rPr>
              <a:t>Σχεδιασμός και Ανάπτυξη Διδακτικής – Μαθησιακής Ακολουθίας 10 διδακτικών ωρών (5 - 2ωρα). Αναπτύχθηκαν: Φύλλα εργασίας φοιτητών, Φύλλα οδηγιών διδάσκοντα, Φύλλα Εργασίας για το σπίτι, Φύλλα με Σύντομη θεωρία.</a:t>
            </a:r>
          </a:p>
          <a:p>
            <a:pPr eaLnBrk="1" hangingPunct="1">
              <a:buClr>
                <a:srgbClr val="321900"/>
              </a:buClr>
            </a:pPr>
            <a:r>
              <a:rPr lang="el-GR" sz="2600" smtClean="0">
                <a:cs typeface="Arial" panose="020B0604020202020204" pitchFamily="34" charset="0"/>
              </a:rPr>
              <a:t>Ανάπτυξη κατάλληλου λογισμικού προσομοιώσεων, για την υποστήριξη της διδασκαλίας.  </a:t>
            </a:r>
          </a:p>
          <a:p>
            <a:pPr eaLnBrk="1" hangingPunct="1">
              <a:buClr>
                <a:srgbClr val="321900"/>
              </a:buClr>
            </a:pPr>
            <a:r>
              <a:rPr lang="el-GR" sz="2600" smtClean="0">
                <a:cs typeface="Arial" panose="020B0604020202020204" pitchFamily="34" charset="0"/>
              </a:rPr>
              <a:t>Εφαρμογή της Ακολουθίας σε δυο ομάδες: 8 πρωτοετείς Νηπιαγωγοί και 8 Δάσκαλοι</a:t>
            </a:r>
          </a:p>
          <a:p>
            <a:pPr eaLnBrk="1" hangingPunct="1">
              <a:buClr>
                <a:srgbClr val="321900"/>
              </a:buClr>
            </a:pPr>
            <a:r>
              <a:rPr lang="el-GR" sz="2600" smtClean="0">
                <a:cs typeface="Arial" panose="020B0604020202020204" pitchFamily="34" charset="0"/>
              </a:rPr>
              <a:t>Ανάλυση και αποτίμηση της μάθησης</a:t>
            </a:r>
          </a:p>
        </p:txBody>
      </p:sp>
    </p:spTree>
    <p:extLst>
      <p:ext uri="{BB962C8B-B14F-4D97-AF65-F5344CB8AC3E}">
        <p14:creationId xmlns:p14="http://schemas.microsoft.com/office/powerpoint/2010/main" val="5972983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179388" y="188913"/>
            <a:ext cx="8610600" cy="762000"/>
          </a:xfrm>
          <a:solidFill>
            <a:srgbClr val="321900"/>
          </a:solidFill>
        </p:spPr>
        <p:txBody>
          <a:bodyPr/>
          <a:lstStyle/>
          <a:p>
            <a:pPr algn="ctr" eaLnBrk="1" fontAlgn="auto" hangingPunct="1">
              <a:spcAft>
                <a:spcPts val="0"/>
              </a:spcAft>
              <a:defRPr/>
            </a:pPr>
            <a:r>
              <a:rPr lang="el-GR" sz="4000" cap="none" dirty="0" smtClean="0">
                <a:solidFill>
                  <a:schemeClr val="bg1"/>
                </a:solidFill>
              </a:rPr>
              <a:t>Αποτελέσματα της επισκόπησης</a:t>
            </a:r>
          </a:p>
        </p:txBody>
      </p:sp>
      <p:sp>
        <p:nvSpPr>
          <p:cNvPr id="14339" name="Rectangle 3"/>
          <p:cNvSpPr>
            <a:spLocks noGrp="1" noChangeArrowheads="1"/>
          </p:cNvSpPr>
          <p:nvPr>
            <p:ph idx="1"/>
          </p:nvPr>
        </p:nvSpPr>
        <p:spPr>
          <a:xfrm>
            <a:off x="228600" y="1412875"/>
            <a:ext cx="8686800" cy="5216525"/>
          </a:xfrm>
          <a:solidFill>
            <a:srgbClr val="FFFFCC"/>
          </a:solidFill>
        </p:spPr>
        <p:txBody>
          <a:bodyPr/>
          <a:lstStyle/>
          <a:p>
            <a:pPr eaLnBrk="1" hangingPunct="1">
              <a:lnSpc>
                <a:spcPct val="90000"/>
              </a:lnSpc>
              <a:buClr>
                <a:srgbClr val="321900"/>
              </a:buClr>
              <a:buFontTx/>
              <a:buNone/>
            </a:pPr>
            <a:r>
              <a:rPr lang="el-GR" sz="2700" smtClean="0">
                <a:cs typeface="Arial" panose="020B0604020202020204" pitchFamily="34" charset="0"/>
              </a:rPr>
              <a:t>Οι φοιτητές /τριες ΠΤ: </a:t>
            </a:r>
          </a:p>
          <a:p>
            <a:pPr eaLnBrk="1" hangingPunct="1">
              <a:lnSpc>
                <a:spcPct val="90000"/>
              </a:lnSpc>
              <a:buClr>
                <a:srgbClr val="321900"/>
              </a:buClr>
            </a:pPr>
            <a:r>
              <a:rPr lang="el-GR" sz="2700" smtClean="0">
                <a:cs typeface="Arial" panose="020B0604020202020204" pitchFamily="34" charset="0"/>
              </a:rPr>
              <a:t>Αναγνωρίζουν την ύπαρξη αλληλεπίδρασης μεταξύ ουρανίων σωμάτων (90%), λιγότερο μεταξύ ουράνιου – γήινου (60%) και ακόμη λιγότερο μεταξύ δυο γήινων (40%).</a:t>
            </a:r>
          </a:p>
          <a:p>
            <a:pPr eaLnBrk="1" hangingPunct="1">
              <a:lnSpc>
                <a:spcPct val="90000"/>
              </a:lnSpc>
              <a:buClr>
                <a:srgbClr val="321900"/>
              </a:buClr>
            </a:pPr>
            <a:r>
              <a:rPr lang="el-GR" sz="2700" smtClean="0">
                <a:cs typeface="Arial" panose="020B0604020202020204" pitchFamily="34" charset="0"/>
              </a:rPr>
              <a:t>Αναγνωρίζουν την αλληλεπίδραση μαγνητών, αλλά μόνον τα 2/3 μεταξύ μαγνήτη – μαγνητικού υλικού.</a:t>
            </a:r>
          </a:p>
          <a:p>
            <a:pPr eaLnBrk="1" hangingPunct="1">
              <a:lnSpc>
                <a:spcPct val="90000"/>
              </a:lnSpc>
              <a:buClr>
                <a:srgbClr val="321900"/>
              </a:buClr>
            </a:pPr>
            <a:r>
              <a:rPr lang="el-GR" sz="2700" smtClean="0">
                <a:cs typeface="Arial" panose="020B0604020202020204" pitchFamily="34" charset="0"/>
              </a:rPr>
              <a:t>Διακρίνουν έλξεις από απώσεις, ως διαφορετικές.</a:t>
            </a:r>
          </a:p>
          <a:p>
            <a:pPr eaLnBrk="1" hangingPunct="1">
              <a:lnSpc>
                <a:spcPct val="90000"/>
              </a:lnSpc>
              <a:buClr>
                <a:srgbClr val="321900"/>
              </a:buClr>
            </a:pPr>
            <a:r>
              <a:rPr lang="el-GR" sz="2700" smtClean="0">
                <a:cs typeface="Arial" panose="020B0604020202020204" pitchFamily="34" charset="0"/>
              </a:rPr>
              <a:t>Τοποθετούν το βέλος της αλληλεπίδρασης στο σώμα που ασκεί τη δύναμη (~ 40 %) </a:t>
            </a:r>
          </a:p>
          <a:p>
            <a:pPr eaLnBrk="1" hangingPunct="1">
              <a:lnSpc>
                <a:spcPct val="90000"/>
              </a:lnSpc>
              <a:buClr>
                <a:srgbClr val="321900"/>
              </a:buClr>
            </a:pPr>
            <a:r>
              <a:rPr lang="el-GR" sz="2700" smtClean="0">
                <a:cs typeface="Arial" panose="020B0604020202020204" pitchFamily="34" charset="0"/>
              </a:rPr>
              <a:t>Θεωρούν ότι το μεγαλύτερο / «ενεργό» σώμα ασκεί μεγαλύτερη δύναμη (40 %)</a:t>
            </a:r>
          </a:p>
        </p:txBody>
      </p:sp>
    </p:spTree>
    <p:extLst>
      <p:ext uri="{BB962C8B-B14F-4D97-AF65-F5344CB8AC3E}">
        <p14:creationId xmlns:p14="http://schemas.microsoft.com/office/powerpoint/2010/main" val="32107460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2"/>
          <p:cNvGraphicFramePr>
            <a:graphicFrameLocks noChangeAspect="1"/>
          </p:cNvGraphicFramePr>
          <p:nvPr/>
        </p:nvGraphicFramePr>
        <p:xfrm>
          <a:off x="228600" y="161925"/>
          <a:ext cx="8686800" cy="6553200"/>
        </p:xfrm>
        <a:graphic>
          <a:graphicData uri="http://schemas.openxmlformats.org/presentationml/2006/ole">
            <mc:AlternateContent xmlns:mc="http://schemas.openxmlformats.org/markup-compatibility/2006">
              <mc:Choice xmlns:v="urn:schemas-microsoft-com:vml" Requires="v">
                <p:oleObj spid="_x0000_s2064" name="Διαφάνεια" r:id="rId3" imgW="4486275" imgH="3363913" progId="PowerPoint.Slide.8">
                  <p:embed/>
                </p:oleObj>
              </mc:Choice>
              <mc:Fallback>
                <p:oleObj name="Διαφάνεια" r:id="rId3" imgW="4486275" imgH="3363913" progId="PowerPoint.Slid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61925"/>
                        <a:ext cx="8686800" cy="655320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27891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2"/>
          <p:cNvGraphicFramePr>
            <a:graphicFrameLocks noChangeAspect="1"/>
          </p:cNvGraphicFramePr>
          <p:nvPr/>
        </p:nvGraphicFramePr>
        <p:xfrm>
          <a:off x="323850" y="333375"/>
          <a:ext cx="8497888" cy="6261100"/>
        </p:xfrm>
        <a:graphic>
          <a:graphicData uri="http://schemas.openxmlformats.org/presentationml/2006/ole">
            <mc:AlternateContent xmlns:mc="http://schemas.openxmlformats.org/markup-compatibility/2006">
              <mc:Choice xmlns:v="urn:schemas-microsoft-com:vml" Requires="v">
                <p:oleObj spid="_x0000_s3088" name="Διαφάνεια" r:id="rId3" imgW="3866509" imgH="2898824" progId="PowerPoint.Slide.8">
                  <p:embed/>
                </p:oleObj>
              </mc:Choice>
              <mc:Fallback>
                <p:oleObj name="Διαφάνεια" r:id="rId3" imgW="3866509" imgH="2898824" progId="PowerPoint.Slid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333375"/>
                        <a:ext cx="8497888" cy="62611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43626332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8319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83125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4"/>
          <p:cNvSpPr>
            <a:spLocks noChangeArrowheads="1"/>
          </p:cNvSpPr>
          <p:nvPr/>
        </p:nvSpPr>
        <p:spPr bwMode="auto">
          <a:xfrm>
            <a:off x="0" y="-24"/>
            <a:ext cx="9144000" cy="1357322"/>
          </a:xfrm>
          <a:prstGeom prst="rect">
            <a:avLst/>
          </a:prstGeom>
          <a:solidFill>
            <a:srgbClr val="321900"/>
          </a:solidFill>
          <a:effectLst/>
        </p:spPr>
        <p:txBody>
          <a:bodyPr anchor="ctr">
            <a:normAutofit/>
          </a:bodyPr>
          <a:lstStyle/>
          <a:p>
            <a:pPr indent="457200" algn="ctr" eaLnBrk="1" hangingPunct="1">
              <a:defRPr/>
            </a:pPr>
            <a:r>
              <a:rPr lang="el-GR" sz="3400" dirty="0">
                <a:solidFill>
                  <a:schemeClr val="bg1"/>
                </a:solidFill>
                <a:effectLst>
                  <a:reflection blurRad="12700" stA="48000" endA="300" endPos="55000" dir="5400000" sy="-90000" algn="bl" rotWithShape="0"/>
                </a:effectLst>
                <a:latin typeface="+mj-lt"/>
                <a:ea typeface="+mj-ea"/>
                <a:cs typeface="+mj-cs"/>
              </a:rPr>
              <a:t>Πίνακας: Το συνοπτικό περιεχόμενο της ακολουθίας των δυναμικών αλληλεπιδράσεων</a:t>
            </a:r>
          </a:p>
        </p:txBody>
      </p:sp>
      <p:graphicFrame>
        <p:nvGraphicFramePr>
          <p:cNvPr id="161875" name="Group 83"/>
          <p:cNvGraphicFramePr>
            <a:graphicFrameLocks noGrp="1"/>
          </p:cNvGraphicFramePr>
          <p:nvPr/>
        </p:nvGraphicFramePr>
        <p:xfrm>
          <a:off x="0" y="1285875"/>
          <a:ext cx="9144000" cy="5572125"/>
        </p:xfrm>
        <a:graphic>
          <a:graphicData uri="http://schemas.openxmlformats.org/drawingml/2006/table">
            <a:tbl>
              <a:tblPr/>
              <a:tblGrid>
                <a:gridCol w="1465910"/>
                <a:gridCol w="7678090"/>
              </a:tblGrid>
              <a:tr h="66715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smtClean="0">
                          <a:ln>
                            <a:noFill/>
                          </a:ln>
                          <a:solidFill>
                            <a:srgbClr val="000000"/>
                          </a:solidFill>
                          <a:effectLst/>
                          <a:latin typeface="Times New Roman" pitchFamily="18" charset="0"/>
                          <a:cs typeface="Times New Roman" pitchFamily="18" charset="0"/>
                        </a:rPr>
                        <a:t>Μάθημα</a:t>
                      </a:r>
                      <a:endParaRPr kumimoji="0" lang="el-GR" sz="24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smtClean="0">
                          <a:ln>
                            <a:noFill/>
                          </a:ln>
                          <a:solidFill>
                            <a:srgbClr val="000000"/>
                          </a:solidFill>
                          <a:effectLst/>
                          <a:latin typeface="Times New Roman" pitchFamily="18" charset="0"/>
                          <a:cs typeface="Times New Roman" pitchFamily="18" charset="0"/>
                        </a:rPr>
                        <a:t>ΠΕΡΙΕΧΟΜΕΝΟ</a:t>
                      </a:r>
                      <a:endParaRPr kumimoji="0" lang="el-GR"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08071">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smtClean="0">
                          <a:ln>
                            <a:noFill/>
                          </a:ln>
                          <a:solidFill>
                            <a:srgbClr val="000000"/>
                          </a:solidFill>
                          <a:effectLst/>
                          <a:latin typeface="Times New Roman" pitchFamily="18" charset="0"/>
                          <a:cs typeface="Times New Roman" pitchFamily="18" charset="0"/>
                        </a:rPr>
                        <a:t>1</a:t>
                      </a:r>
                      <a:r>
                        <a:rPr kumimoji="0" lang="el-GR" sz="2400" b="0" i="0" u="none" strike="noStrike" cap="none" normalizeH="0" baseline="30000" smtClean="0">
                          <a:ln>
                            <a:noFill/>
                          </a:ln>
                          <a:solidFill>
                            <a:srgbClr val="000000"/>
                          </a:solidFill>
                          <a:effectLst/>
                          <a:latin typeface="Times New Roman" pitchFamily="18" charset="0"/>
                          <a:cs typeface="Times New Roman" pitchFamily="18" charset="0"/>
                        </a:rPr>
                        <a:t>ο</a:t>
                      </a:r>
                      <a:endParaRPr kumimoji="0" lang="el-GR"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err="1" smtClean="0">
                          <a:ln>
                            <a:noFill/>
                          </a:ln>
                          <a:solidFill>
                            <a:srgbClr val="000000"/>
                          </a:solidFill>
                          <a:effectLst/>
                          <a:latin typeface="Times New Roman" pitchFamily="18" charset="0"/>
                          <a:cs typeface="Times New Roman" pitchFamily="18" charset="0"/>
                        </a:rPr>
                        <a:t>Βαρυτικές</a:t>
                      </a:r>
                      <a:r>
                        <a:rPr kumimoji="0" lang="el-GR" sz="2400" b="0" i="0" u="none" strike="noStrike" cap="none" normalizeH="0" baseline="0" dirty="0" smtClean="0">
                          <a:ln>
                            <a:noFill/>
                          </a:ln>
                          <a:solidFill>
                            <a:srgbClr val="000000"/>
                          </a:solidFill>
                          <a:effectLst/>
                          <a:latin typeface="Times New Roman" pitchFamily="18" charset="0"/>
                          <a:cs typeface="Times New Roman" pitchFamily="18" charset="0"/>
                        </a:rPr>
                        <a:t> Αλληλεπιδράσεις, Νόμος της Παγκόσμιας Έλξης, «Έμμεση» Διατύπωση του 3ου Νόμου Νεύτωνα</a:t>
                      </a:r>
                      <a:endParaRPr kumimoji="0" lang="el-G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221431">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smtClean="0">
                          <a:ln>
                            <a:noFill/>
                          </a:ln>
                          <a:solidFill>
                            <a:srgbClr val="000000"/>
                          </a:solidFill>
                          <a:effectLst/>
                          <a:latin typeface="Times New Roman" pitchFamily="18" charset="0"/>
                          <a:cs typeface="Times New Roman" pitchFamily="18" charset="0"/>
                        </a:rPr>
                        <a:t>2</a:t>
                      </a:r>
                      <a:r>
                        <a:rPr kumimoji="0" lang="el-GR" sz="2400" b="0" i="0" u="none" strike="noStrike" cap="none" normalizeH="0" baseline="30000" smtClean="0">
                          <a:ln>
                            <a:noFill/>
                          </a:ln>
                          <a:solidFill>
                            <a:srgbClr val="000000"/>
                          </a:solidFill>
                          <a:effectLst/>
                          <a:latin typeface="Times New Roman" pitchFamily="18" charset="0"/>
                          <a:cs typeface="Times New Roman" pitchFamily="18" charset="0"/>
                        </a:rPr>
                        <a:t>ο</a:t>
                      </a:r>
                      <a:endParaRPr kumimoji="0" lang="el-GR"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smtClean="0">
                          <a:ln>
                            <a:noFill/>
                          </a:ln>
                          <a:solidFill>
                            <a:srgbClr val="000000"/>
                          </a:solidFill>
                          <a:effectLst/>
                          <a:latin typeface="Times New Roman" pitchFamily="18" charset="0"/>
                          <a:cs typeface="Times New Roman" pitchFamily="18" charset="0"/>
                        </a:rPr>
                        <a:t>Δυνάμεις από Απόσταση, Μαγνητική &amp; Ηλεκτρική Έλξη / Άπωση, Γενικότερη Διατύπωση του 3ου Νόμου Νεύτωνα</a:t>
                      </a:r>
                      <a:endParaRPr kumimoji="0" lang="el-G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221431">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smtClean="0">
                          <a:ln>
                            <a:noFill/>
                          </a:ln>
                          <a:solidFill>
                            <a:srgbClr val="000000"/>
                          </a:solidFill>
                          <a:effectLst/>
                          <a:latin typeface="Times New Roman" pitchFamily="18" charset="0"/>
                          <a:cs typeface="Times New Roman" pitchFamily="18" charset="0"/>
                        </a:rPr>
                        <a:t>3</a:t>
                      </a:r>
                      <a:r>
                        <a:rPr kumimoji="0" lang="el-GR" sz="2400" b="0" i="0" u="none" strike="noStrike" cap="none" normalizeH="0" baseline="30000" smtClean="0">
                          <a:ln>
                            <a:noFill/>
                          </a:ln>
                          <a:solidFill>
                            <a:srgbClr val="000000"/>
                          </a:solidFill>
                          <a:effectLst/>
                          <a:latin typeface="Times New Roman" pitchFamily="18" charset="0"/>
                          <a:cs typeface="Times New Roman" pitchFamily="18" charset="0"/>
                        </a:rPr>
                        <a:t>ο</a:t>
                      </a:r>
                      <a:endParaRPr kumimoji="0" lang="el-GR"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smtClean="0">
                          <a:ln>
                            <a:noFill/>
                          </a:ln>
                          <a:solidFill>
                            <a:srgbClr val="000000"/>
                          </a:solidFill>
                          <a:effectLst/>
                          <a:latin typeface="Times New Roman" pitchFamily="18" charset="0"/>
                          <a:cs typeface="Times New Roman" pitchFamily="18" charset="0"/>
                        </a:rPr>
                        <a:t>Σύγκριση των </a:t>
                      </a:r>
                      <a:r>
                        <a:rPr kumimoji="0" lang="el-GR" sz="2400" b="0" i="0" u="none" strike="noStrike" cap="none" normalizeH="0" baseline="0" dirty="0" err="1" smtClean="0">
                          <a:ln>
                            <a:noFill/>
                          </a:ln>
                          <a:solidFill>
                            <a:srgbClr val="000000"/>
                          </a:solidFill>
                          <a:effectLst/>
                          <a:latin typeface="Times New Roman" pitchFamily="18" charset="0"/>
                          <a:cs typeface="Times New Roman" pitchFamily="18" charset="0"/>
                        </a:rPr>
                        <a:t>Βαρυτικών</a:t>
                      </a:r>
                      <a:r>
                        <a:rPr kumimoji="0" lang="el-GR" sz="2400" b="0" i="0" u="none" strike="noStrike" cap="none" normalizeH="0" baseline="0" dirty="0" smtClean="0">
                          <a:ln>
                            <a:noFill/>
                          </a:ln>
                          <a:solidFill>
                            <a:srgbClr val="000000"/>
                          </a:solidFill>
                          <a:effectLst/>
                          <a:latin typeface="Times New Roman" pitchFamily="18" charset="0"/>
                          <a:cs typeface="Times New Roman" pitchFamily="18" charset="0"/>
                        </a:rPr>
                        <a:t> – Ηλεκτρικών – Μαγνητικών Δυνάμεων,</a:t>
                      </a:r>
                      <a:endParaRPr kumimoji="0" lang="el-GR"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sz="2400" b="0" i="0" u="none" strike="noStrike" cap="none" normalizeH="0" baseline="0" dirty="0" smtClean="0">
                          <a:ln>
                            <a:noFill/>
                          </a:ln>
                          <a:solidFill>
                            <a:srgbClr val="000000"/>
                          </a:solidFill>
                          <a:effectLst/>
                          <a:latin typeface="Times New Roman" pitchFamily="18" charset="0"/>
                          <a:cs typeface="Times New Roman" pitchFamily="18" charset="0"/>
                        </a:rPr>
                        <a:t>Μέτρο των Δυνάμεων </a:t>
                      </a:r>
                      <a:endParaRPr kumimoji="0" lang="el-G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08432">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smtClean="0">
                          <a:ln>
                            <a:noFill/>
                          </a:ln>
                          <a:solidFill>
                            <a:srgbClr val="000000"/>
                          </a:solidFill>
                          <a:effectLst/>
                          <a:latin typeface="Times New Roman" pitchFamily="18" charset="0"/>
                          <a:cs typeface="Times New Roman" pitchFamily="18" charset="0"/>
                        </a:rPr>
                        <a:t>4</a:t>
                      </a:r>
                      <a:r>
                        <a:rPr kumimoji="0" lang="el-GR" sz="2400" b="0" i="0" u="none" strike="noStrike" cap="none" normalizeH="0" baseline="30000" smtClean="0">
                          <a:ln>
                            <a:noFill/>
                          </a:ln>
                          <a:solidFill>
                            <a:srgbClr val="000000"/>
                          </a:solidFill>
                          <a:effectLst/>
                          <a:latin typeface="Times New Roman" pitchFamily="18" charset="0"/>
                          <a:cs typeface="Times New Roman" pitchFamily="18" charset="0"/>
                        </a:rPr>
                        <a:t>ο</a:t>
                      </a:r>
                      <a:endParaRPr kumimoji="0" lang="el-GR"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smtClean="0">
                          <a:ln>
                            <a:noFill/>
                          </a:ln>
                          <a:solidFill>
                            <a:srgbClr val="000000"/>
                          </a:solidFill>
                          <a:effectLst/>
                          <a:latin typeface="Times New Roman" pitchFamily="18" charset="0"/>
                          <a:cs typeface="Times New Roman" pitchFamily="18" charset="0"/>
                        </a:rPr>
                        <a:t>Δυνάμεις Επαφής &amp; 3ος Νόμος Νεύτωνα</a:t>
                      </a:r>
                      <a:endParaRPr kumimoji="0" lang="el-GR" sz="24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45606">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smtClean="0">
                          <a:ln>
                            <a:noFill/>
                          </a:ln>
                          <a:solidFill>
                            <a:srgbClr val="000000"/>
                          </a:solidFill>
                          <a:effectLst/>
                          <a:latin typeface="Times New Roman" pitchFamily="18" charset="0"/>
                          <a:cs typeface="Times New Roman" pitchFamily="18" charset="0"/>
                        </a:rPr>
                        <a:t>5</a:t>
                      </a:r>
                      <a:r>
                        <a:rPr kumimoji="0" lang="el-GR" sz="2400" b="0" i="0" u="none" strike="noStrike" cap="none" normalizeH="0" baseline="30000" smtClean="0">
                          <a:ln>
                            <a:noFill/>
                          </a:ln>
                          <a:solidFill>
                            <a:srgbClr val="000000"/>
                          </a:solidFill>
                          <a:effectLst/>
                          <a:latin typeface="Times New Roman" pitchFamily="18" charset="0"/>
                          <a:cs typeface="Times New Roman" pitchFamily="18" charset="0"/>
                        </a:rPr>
                        <a:t>ο</a:t>
                      </a:r>
                      <a:endParaRPr kumimoji="0" lang="el-GR"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smtClean="0">
                          <a:ln>
                            <a:noFill/>
                          </a:ln>
                          <a:solidFill>
                            <a:srgbClr val="000000"/>
                          </a:solidFill>
                          <a:effectLst/>
                          <a:latin typeface="Times New Roman" pitchFamily="18" charset="0"/>
                          <a:cs typeface="Times New Roman" pitchFamily="18" charset="0"/>
                        </a:rPr>
                        <a:t>Κινητική Κατάσταση ενός Σώματος, 1ος &amp; 2ος Νόμος Νεύτωνα</a:t>
                      </a:r>
                      <a:endParaRPr kumimoji="0" lang="el-G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17282007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357158" y="3000372"/>
            <a:ext cx="8429684" cy="954107"/>
          </a:xfrm>
          <a:prstGeom prst="rect">
            <a:avLst/>
          </a:prstGeom>
          <a:solidFill>
            <a:srgbClr val="FFFFCC"/>
          </a:solidFill>
        </p:spPr>
        <p:txBody>
          <a:bodyPr wrap="square">
            <a:spAutoFit/>
          </a:bodyPr>
          <a:lstStyle/>
          <a:p>
            <a:pPr algn="ctr"/>
            <a:r>
              <a:rPr lang="el-GR" sz="2800" b="1" dirty="0" smtClean="0"/>
              <a:t>ΔΙΕΡΕΥΝΗΣΗ, ΩΣ ΔΙΔΑΚΤΙΚΗ ΜΕΘΟΔΟΣ ΕΚΠΑΔΕΥΤΙΚΗ ΠΟΛΙΤΙΚΗ ΚΑΙ ΦΙΛΟΣΟΦΙΑ</a:t>
            </a:r>
            <a:r>
              <a:rPr lang="en-US" sz="2800" dirty="0" smtClean="0"/>
              <a:t> </a:t>
            </a:r>
            <a:endParaRPr lang="el-GR" sz="2800" dirty="0"/>
          </a:p>
        </p:txBody>
      </p:sp>
      <p:sp>
        <p:nvSpPr>
          <p:cNvPr id="3" name="2 - Ορθογώνιο"/>
          <p:cNvSpPr/>
          <p:nvPr/>
        </p:nvSpPr>
        <p:spPr>
          <a:xfrm>
            <a:off x="357158" y="4643446"/>
            <a:ext cx="8429684" cy="954107"/>
          </a:xfrm>
          <a:prstGeom prst="rect">
            <a:avLst/>
          </a:prstGeom>
          <a:solidFill>
            <a:srgbClr val="FFFFCC"/>
          </a:solidFill>
        </p:spPr>
        <p:txBody>
          <a:bodyPr wrap="square">
            <a:spAutoFit/>
          </a:bodyPr>
          <a:lstStyle/>
          <a:p>
            <a:pPr algn="ctr"/>
            <a:r>
              <a:rPr lang="el-GR" sz="2800" b="1" dirty="0" smtClean="0"/>
              <a:t>ΜΗ ΤΥΠΙΚΗ ΕΚΠΑΙΔΕΥΣΗ ΦΥΣΙΚΩΝ ΕΠΙΣΤΗΜΩΝ ΚΑΙ ΤΕΧΝΟΛΟΓΙΑΣ</a:t>
            </a:r>
          </a:p>
        </p:txBody>
      </p:sp>
      <p:sp>
        <p:nvSpPr>
          <p:cNvPr id="4" name="3 - Ορθογώνιο"/>
          <p:cNvSpPr/>
          <p:nvPr/>
        </p:nvSpPr>
        <p:spPr>
          <a:xfrm>
            <a:off x="357158" y="857232"/>
            <a:ext cx="8429684" cy="1203406"/>
          </a:xfrm>
          <a:prstGeom prst="rect">
            <a:avLst/>
          </a:prstGeom>
          <a:solidFill>
            <a:srgbClr val="321900"/>
          </a:solidFill>
          <a:ln w="43815">
            <a:noFill/>
            <a:round/>
            <a:headEnd/>
            <a:tailEnd/>
          </a:ln>
        </p:spPr>
        <p:txBody>
          <a:bodyPr lIns="91436" tIns="64332" rIns="91436" bIns="50616"/>
          <a:lstStyle/>
          <a:p>
            <a:pPr algn="ctr">
              <a:lnSpc>
                <a:spcPct val="95000"/>
              </a:lnSpc>
              <a:spcBef>
                <a:spcPts val="1089"/>
              </a:spcBef>
              <a:spcAft>
                <a:spcPts val="907"/>
              </a:spcAf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l-GR" sz="3800" b="1" dirty="0" smtClean="0">
                <a:solidFill>
                  <a:srgbClr val="FFFFF3"/>
                </a:solidFill>
              </a:rPr>
              <a:t>ΔΥΟ ΣΥΓΧΡΟΝΕΣ ΤΑΣΕΙΣ ΤΗΣ ΔΦΕ ΠΟΥ ΣΧΕΤΙΖΟΝΤΑΙ ΜΕ ΤΙΣ ΔΜΑ</a:t>
            </a:r>
            <a:endParaRPr lang="el-GR" sz="3800" b="1" dirty="0">
              <a:solidFill>
                <a:srgbClr val="FFFFF3"/>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 Τίτλος"/>
          <p:cNvSpPr>
            <a:spLocks noGrp="1"/>
          </p:cNvSpPr>
          <p:nvPr>
            <p:ph type="title"/>
          </p:nvPr>
        </p:nvSpPr>
        <p:spPr>
          <a:xfrm>
            <a:off x="285720" y="714356"/>
            <a:ext cx="8643998" cy="1538287"/>
          </a:xfrm>
          <a:solidFill>
            <a:srgbClr val="321900"/>
          </a:solidFill>
        </p:spPr>
        <p:txBody>
          <a:bodyPr/>
          <a:lstStyle/>
          <a:p>
            <a:pPr algn="ctr" eaLnBrk="1" fontAlgn="auto" hangingPunct="1">
              <a:spcAft>
                <a:spcPts val="0"/>
              </a:spcAft>
              <a:defRPr/>
            </a:pPr>
            <a:r>
              <a:rPr lang="el-GR" sz="4000" cap="none" dirty="0" smtClean="0">
                <a:solidFill>
                  <a:schemeClr val="bg1"/>
                </a:solidFill>
              </a:rPr>
              <a:t>ΔΥΝΑΤΟΤΗΤΕΣ ΑΛΛΑΓΩΝ ΣΤΟ ΓΡΑΜΜΙΚΟ ΣΧΕΔΙΑΣΜΟ</a:t>
            </a:r>
          </a:p>
        </p:txBody>
      </p:sp>
      <p:sp>
        <p:nvSpPr>
          <p:cNvPr id="14339" name="2 - Θέση περιεχομένου"/>
          <p:cNvSpPr>
            <a:spLocks noGrp="1"/>
          </p:cNvSpPr>
          <p:nvPr>
            <p:ph idx="1"/>
          </p:nvPr>
        </p:nvSpPr>
        <p:spPr>
          <a:xfrm>
            <a:off x="285720" y="2571744"/>
            <a:ext cx="8643938" cy="3786192"/>
          </a:xfrm>
          <a:solidFill>
            <a:srgbClr val="FFFFCC"/>
          </a:solidFill>
        </p:spPr>
        <p:txBody>
          <a:bodyPr/>
          <a:lstStyle/>
          <a:p>
            <a:pPr algn="ctr" eaLnBrk="1" hangingPunct="1">
              <a:lnSpc>
                <a:spcPct val="80000"/>
              </a:lnSpc>
              <a:buFont typeface="Wingdings 2" pitchFamily="18" charset="2"/>
              <a:buNone/>
            </a:pPr>
            <a:endParaRPr lang="el-GR" sz="3000" dirty="0" smtClean="0">
              <a:solidFill>
                <a:schemeClr val="tx1"/>
              </a:solidFill>
            </a:endParaRPr>
          </a:p>
          <a:p>
            <a:pPr algn="ctr" eaLnBrk="1" hangingPunct="1">
              <a:lnSpc>
                <a:spcPct val="80000"/>
              </a:lnSpc>
              <a:buFont typeface="Wingdings 2" pitchFamily="18" charset="2"/>
              <a:buNone/>
            </a:pPr>
            <a:endParaRPr lang="en-US" sz="3000" dirty="0" smtClean="0">
              <a:solidFill>
                <a:schemeClr val="tx1"/>
              </a:solidFill>
            </a:endParaRPr>
          </a:p>
          <a:p>
            <a:pPr algn="ctr" eaLnBrk="1" hangingPunct="1">
              <a:lnSpc>
                <a:spcPct val="80000"/>
              </a:lnSpc>
              <a:buFont typeface="Wingdings 2" pitchFamily="18" charset="2"/>
              <a:buNone/>
            </a:pPr>
            <a:r>
              <a:rPr lang="el-GR" sz="3000" dirty="0" smtClean="0">
                <a:solidFill>
                  <a:schemeClr val="tx1"/>
                </a:solidFill>
              </a:rPr>
              <a:t>Πρακτικά αλλαγές στα διδακτικά υλικά</a:t>
            </a:r>
          </a:p>
          <a:p>
            <a:pPr algn="ctr" eaLnBrk="1" hangingPunct="1">
              <a:lnSpc>
                <a:spcPct val="80000"/>
              </a:lnSpc>
              <a:buFont typeface="Wingdings 2" pitchFamily="18" charset="2"/>
              <a:buNone/>
            </a:pPr>
            <a:endParaRPr lang="el-GR" sz="3000" dirty="0" smtClean="0">
              <a:solidFill>
                <a:schemeClr val="tx1"/>
              </a:solidFill>
            </a:endParaRPr>
          </a:p>
          <a:p>
            <a:pPr algn="ctr" eaLnBrk="1" hangingPunct="1">
              <a:lnSpc>
                <a:spcPct val="80000"/>
              </a:lnSpc>
              <a:buFont typeface="Wingdings 2" pitchFamily="18" charset="2"/>
              <a:buNone/>
            </a:pPr>
            <a:r>
              <a:rPr lang="el-GR" sz="3000" dirty="0" smtClean="0">
                <a:solidFill>
                  <a:schemeClr val="tx1"/>
                </a:solidFill>
              </a:rPr>
              <a:t>Αλλαγές επανάληψης, ή «με άλλα λόγια» ή «πιο δυνατά» ή «πιο αργά»</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28596" y="1714488"/>
            <a:ext cx="8229600" cy="3908762"/>
          </a:xfrm>
          <a:solidFill>
            <a:srgbClr val="321900"/>
          </a:solidFill>
        </p:spPr>
        <p:txBody>
          <a:bodyPr wrap="square">
            <a:spAutoFit/>
          </a:bodyPr>
          <a:lstStyle/>
          <a:p>
            <a:pPr marL="0" algn="ctr">
              <a:lnSpc>
                <a:spcPct val="90000"/>
              </a:lnSpc>
              <a:buNone/>
            </a:pPr>
            <a:endParaRPr lang="el-GR" sz="4000" b="1" dirty="0" smtClean="0">
              <a:solidFill>
                <a:srgbClr val="FFFFCC"/>
              </a:solidFill>
            </a:endParaRPr>
          </a:p>
          <a:p>
            <a:pPr marL="0" algn="ctr">
              <a:lnSpc>
                <a:spcPct val="90000"/>
              </a:lnSpc>
              <a:buNone/>
            </a:pPr>
            <a:r>
              <a:rPr lang="el-GR" sz="4000" b="1" dirty="0" smtClean="0">
                <a:solidFill>
                  <a:srgbClr val="FFFFCC"/>
                </a:solidFill>
              </a:rPr>
              <a:t>ΜΗ ΤΥΠΙΚΗ ΕΚΠΑΙΔΕΥΣΗ ΕΠΙΣΤΗΜΩΝ ΚΑΙ ΤΕΧΝΟΛΟΓΙΑΣ</a:t>
            </a:r>
          </a:p>
          <a:p>
            <a:pPr marL="0" algn="ctr">
              <a:lnSpc>
                <a:spcPct val="90000"/>
              </a:lnSpc>
              <a:buNone/>
            </a:pPr>
            <a:endParaRPr lang="el-GR" sz="4000" b="1" dirty="0" smtClean="0">
              <a:solidFill>
                <a:srgbClr val="FFFFCC"/>
              </a:solidFill>
            </a:endParaRPr>
          </a:p>
          <a:p>
            <a:pPr marL="0" algn="ctr">
              <a:lnSpc>
                <a:spcPct val="90000"/>
              </a:lnSpc>
              <a:buNone/>
            </a:pPr>
            <a:r>
              <a:rPr lang="el-GR" sz="4000" b="1" dirty="0" smtClean="0">
                <a:solidFill>
                  <a:srgbClr val="FFFFCC"/>
                </a:solidFill>
              </a:rPr>
              <a:t>ΟΡΓΑΝΩΣΗ ΕΠΙΣΚΕΨΕΩΝ</a:t>
            </a:r>
          </a:p>
          <a:p>
            <a:pPr marL="0" algn="ctr">
              <a:lnSpc>
                <a:spcPct val="90000"/>
              </a:lnSpc>
              <a:buNone/>
            </a:pPr>
            <a:endParaRPr lang="el-GR" sz="4000" b="1" dirty="0">
              <a:solidFill>
                <a:srgbClr val="FFFFCC"/>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214282" y="1500174"/>
            <a:ext cx="8642350" cy="4786346"/>
          </a:xfrm>
          <a:solidFill>
            <a:srgbClr val="FFFFCC"/>
          </a:solidFill>
        </p:spPr>
        <p:txBody>
          <a:bodyPr/>
          <a:lstStyle/>
          <a:p>
            <a:pPr eaLnBrk="1" hangingPunct="1">
              <a:lnSpc>
                <a:spcPct val="80000"/>
              </a:lnSpc>
            </a:pPr>
            <a:r>
              <a:rPr lang="el-GR" sz="2400" dirty="0" smtClean="0">
                <a:solidFill>
                  <a:srgbClr val="321900"/>
                </a:solidFill>
              </a:rPr>
              <a:t>Τα νέα Προγράμματα Σπουδών – Φυσικών Επιστημών δίνουν έμφαση στην άτυπη, αλλά δομημένη εκδοχή της εκπαίδευσης.</a:t>
            </a:r>
          </a:p>
          <a:p>
            <a:pPr eaLnBrk="1" hangingPunct="1">
              <a:lnSpc>
                <a:spcPct val="80000"/>
              </a:lnSpc>
            </a:pPr>
            <a:r>
              <a:rPr lang="el-GR" sz="2400" dirty="0" smtClean="0">
                <a:solidFill>
                  <a:srgbClr val="321900"/>
                </a:solidFill>
              </a:rPr>
              <a:t>Οργανωμένες επισκέψεις σε χώρους </a:t>
            </a:r>
            <a:r>
              <a:rPr lang="el-GR" sz="2400" dirty="0" err="1" smtClean="0">
                <a:solidFill>
                  <a:srgbClr val="321900"/>
                </a:solidFill>
              </a:rPr>
              <a:t>τεχνοεπιστήμης</a:t>
            </a:r>
            <a:r>
              <a:rPr lang="el-GR" sz="2400" dirty="0" smtClean="0">
                <a:solidFill>
                  <a:srgbClr val="321900"/>
                </a:solidFill>
              </a:rPr>
              <a:t>, με πριν και μετά φάση (</a:t>
            </a:r>
            <a:r>
              <a:rPr lang="el-GR" sz="2400" dirty="0" err="1" smtClean="0">
                <a:solidFill>
                  <a:srgbClr val="321900"/>
                </a:solidFill>
              </a:rPr>
              <a:t>Καριώτογλου</a:t>
            </a:r>
            <a:r>
              <a:rPr lang="el-GR" sz="2400" dirty="0" smtClean="0">
                <a:solidFill>
                  <a:srgbClr val="321900"/>
                </a:solidFill>
              </a:rPr>
              <a:t> 2004, </a:t>
            </a:r>
            <a:r>
              <a:rPr lang="en-US" sz="2400" dirty="0" err="1" smtClean="0">
                <a:solidFill>
                  <a:srgbClr val="321900"/>
                </a:solidFill>
              </a:rPr>
              <a:t>Lavonen</a:t>
            </a:r>
            <a:r>
              <a:rPr lang="en-US" sz="2400" dirty="0" smtClean="0">
                <a:solidFill>
                  <a:srgbClr val="321900"/>
                </a:solidFill>
              </a:rPr>
              <a:t> et all</a:t>
            </a:r>
            <a:r>
              <a:rPr lang="el-GR" sz="2400" dirty="0" smtClean="0">
                <a:solidFill>
                  <a:srgbClr val="321900"/>
                </a:solidFill>
              </a:rPr>
              <a:t> 2010), </a:t>
            </a:r>
          </a:p>
          <a:p>
            <a:pPr eaLnBrk="1" hangingPunct="1">
              <a:lnSpc>
                <a:spcPct val="80000"/>
              </a:lnSpc>
            </a:pPr>
            <a:r>
              <a:rPr lang="el-GR" sz="2400" dirty="0" smtClean="0">
                <a:solidFill>
                  <a:srgbClr val="321900"/>
                </a:solidFill>
              </a:rPr>
              <a:t>Αξιοποιείται η διερεύνηση και τα «εργαλεία» της και συνδυάζονται με θέματα αλλαγής στάσης ως προς το χώρο επίσκεψης, </a:t>
            </a:r>
          </a:p>
          <a:p>
            <a:pPr eaLnBrk="1" hangingPunct="1">
              <a:lnSpc>
                <a:spcPct val="80000"/>
              </a:lnSpc>
            </a:pPr>
            <a:r>
              <a:rPr lang="el-GR" sz="2400" dirty="0" smtClean="0">
                <a:solidFill>
                  <a:srgbClr val="321900"/>
                </a:solidFill>
              </a:rPr>
              <a:t>… αλλά και με θέματα επαγγελματικού προσανατολισμού των μαθητών / τριών (</a:t>
            </a:r>
            <a:r>
              <a:rPr lang="en-US" sz="2400" dirty="0" smtClean="0">
                <a:solidFill>
                  <a:srgbClr val="321900"/>
                </a:solidFill>
              </a:rPr>
              <a:t>Anderson</a:t>
            </a:r>
            <a:r>
              <a:rPr lang="el-GR" sz="2400" dirty="0" smtClean="0">
                <a:solidFill>
                  <a:srgbClr val="321900"/>
                </a:solidFill>
              </a:rPr>
              <a:t>, </a:t>
            </a:r>
            <a:r>
              <a:rPr lang="en-US" sz="2400" dirty="0" smtClean="0">
                <a:solidFill>
                  <a:srgbClr val="321900"/>
                </a:solidFill>
              </a:rPr>
              <a:t>Luca</a:t>
            </a:r>
            <a:r>
              <a:rPr lang="el-GR" sz="2400" dirty="0" smtClean="0">
                <a:solidFill>
                  <a:srgbClr val="321900"/>
                </a:solidFill>
              </a:rPr>
              <a:t>, </a:t>
            </a:r>
            <a:r>
              <a:rPr lang="en-US" sz="2400" dirty="0" err="1" smtClean="0">
                <a:solidFill>
                  <a:srgbClr val="321900"/>
                </a:solidFill>
              </a:rPr>
              <a:t>Ginns</a:t>
            </a:r>
            <a:r>
              <a:rPr lang="el-GR" sz="2400" dirty="0" smtClean="0">
                <a:solidFill>
                  <a:srgbClr val="321900"/>
                </a:solidFill>
              </a:rPr>
              <a:t> 2003). </a:t>
            </a:r>
          </a:p>
          <a:p>
            <a:pPr eaLnBrk="1" hangingPunct="1">
              <a:lnSpc>
                <a:spcPct val="80000"/>
              </a:lnSpc>
            </a:pPr>
            <a:r>
              <a:rPr lang="el-GR" sz="2400" dirty="0" smtClean="0">
                <a:solidFill>
                  <a:srgbClr val="321900"/>
                </a:solidFill>
              </a:rPr>
              <a:t>Σημαντική πτυχή αυτών των επισκέψεων είναι ότι για την προετοιμασία, υλοποίηση και ανατροφοδότηση απαιτείται η συνέργεια και συνεργασία τόσο εκπαιδευτικών διαφορετικών ειδικοτήτων, π.χ. ΦΕ, Γλώσσας, Τεχνολογίας, όσο και ειδικών από τους χώρους επίσκεψης. </a:t>
            </a:r>
          </a:p>
        </p:txBody>
      </p:sp>
      <p:sp>
        <p:nvSpPr>
          <p:cNvPr id="13316" name="Rectangle 10"/>
          <p:cNvSpPr>
            <a:spLocks noChangeArrowheads="1"/>
          </p:cNvSpPr>
          <p:nvPr/>
        </p:nvSpPr>
        <p:spPr bwMode="auto">
          <a:xfrm>
            <a:off x="0" y="981075"/>
            <a:ext cx="247650" cy="366713"/>
          </a:xfrm>
          <a:prstGeom prst="rect">
            <a:avLst/>
          </a:prstGeom>
          <a:noFill/>
          <a:ln w="9525">
            <a:noFill/>
            <a:miter lim="800000"/>
            <a:headEnd/>
            <a:tailEnd/>
          </a:ln>
        </p:spPr>
        <p:txBody>
          <a:bodyPr wrap="none">
            <a:spAutoFit/>
          </a:bodyPr>
          <a:lstStyle/>
          <a:p>
            <a:r>
              <a:rPr lang="el-GR" b="1">
                <a:solidFill>
                  <a:srgbClr val="996633"/>
                </a:solidFill>
              </a:rPr>
              <a:t> </a:t>
            </a:r>
          </a:p>
        </p:txBody>
      </p:sp>
      <p:sp>
        <p:nvSpPr>
          <p:cNvPr id="13317" name="Rectangle 13"/>
          <p:cNvSpPr>
            <a:spLocks noGrp="1" noChangeArrowheads="1"/>
          </p:cNvSpPr>
          <p:nvPr>
            <p:ph type="title"/>
          </p:nvPr>
        </p:nvSpPr>
        <p:spPr>
          <a:xfrm>
            <a:off x="214282" y="428604"/>
            <a:ext cx="8713787" cy="646331"/>
          </a:xfrm>
          <a:solidFill>
            <a:srgbClr val="321900"/>
          </a:solidFill>
        </p:spPr>
        <p:txBody>
          <a:bodyPr wrap="square">
            <a:spAutoFit/>
          </a:bodyPr>
          <a:lstStyle/>
          <a:p>
            <a:pPr>
              <a:lnSpc>
                <a:spcPct val="90000"/>
              </a:lnSpc>
              <a:spcBef>
                <a:spcPct val="20000"/>
              </a:spcBef>
            </a:pPr>
            <a:r>
              <a:rPr lang="el-GR" sz="4000" b="1" dirty="0" smtClean="0">
                <a:solidFill>
                  <a:srgbClr val="FFFFCC"/>
                </a:solidFill>
                <a:latin typeface="+mn-lt"/>
                <a:ea typeface="+mn-ea"/>
                <a:cs typeface="+mn-cs"/>
              </a:rPr>
              <a:t>Επισκέψεις σε χώρους </a:t>
            </a:r>
            <a:r>
              <a:rPr lang="el-GR" sz="4000" b="1" dirty="0" err="1" smtClean="0">
                <a:solidFill>
                  <a:srgbClr val="FFFFCC"/>
                </a:solidFill>
                <a:latin typeface="+mn-lt"/>
                <a:ea typeface="+mn-ea"/>
                <a:cs typeface="+mn-cs"/>
              </a:rPr>
              <a:t>τεχνοεπιστήμης</a:t>
            </a:r>
            <a:endParaRPr lang="el-GR" sz="4000" b="1" dirty="0" smtClean="0">
              <a:solidFill>
                <a:srgbClr val="FFFFCC"/>
              </a:solidFill>
              <a:latin typeface="+mn-lt"/>
              <a:ea typeface="+mn-ea"/>
              <a:cs typeface="+mn-cs"/>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357158" y="260350"/>
            <a:ext cx="8358246" cy="647700"/>
          </a:xfrm>
          <a:solidFill>
            <a:srgbClr val="321900"/>
          </a:solidFill>
        </p:spPr>
        <p:txBody>
          <a:bodyPr vert="horz" lIns="91440" tIns="45720" rIns="91440" bIns="45720" rtlCol="0" anchor="ctr">
            <a:normAutofit/>
          </a:bodyPr>
          <a:lstStyle/>
          <a:p>
            <a:pPr>
              <a:lnSpc>
                <a:spcPct val="80000"/>
              </a:lnSpc>
              <a:defRPr/>
            </a:pPr>
            <a:r>
              <a:rPr lang="el-GR" sz="4000" dirty="0" smtClean="0">
                <a:solidFill>
                  <a:schemeClr val="bg1"/>
                </a:solidFill>
              </a:rPr>
              <a:t>ΜΗ ΤΥΠΙΚΗ ΕΚΠΑΙΔΕΥΣΗ</a:t>
            </a:r>
            <a:endParaRPr lang="el-GR" sz="4000" dirty="0">
              <a:solidFill>
                <a:schemeClr val="bg1"/>
              </a:solidFill>
            </a:endParaRPr>
          </a:p>
        </p:txBody>
      </p:sp>
      <p:sp>
        <p:nvSpPr>
          <p:cNvPr id="195587" name="Rectangle 3"/>
          <p:cNvSpPr>
            <a:spLocks noGrp="1" noChangeArrowheads="1"/>
          </p:cNvSpPr>
          <p:nvPr>
            <p:ph type="body" idx="1"/>
          </p:nvPr>
        </p:nvSpPr>
        <p:spPr>
          <a:xfrm>
            <a:off x="357158" y="1142984"/>
            <a:ext cx="8358246" cy="5183187"/>
          </a:xfrm>
          <a:solidFill>
            <a:srgbClr val="FFFFCC"/>
          </a:solidFill>
        </p:spPr>
        <p:txBody>
          <a:bodyPr/>
          <a:lstStyle/>
          <a:p>
            <a:pPr>
              <a:lnSpc>
                <a:spcPct val="130000"/>
              </a:lnSpc>
              <a:buClr>
                <a:srgbClr val="321900"/>
              </a:buClr>
              <a:buFont typeface="Wingdings" pitchFamily="2" charset="2"/>
              <a:buNone/>
            </a:pPr>
            <a:r>
              <a:rPr lang="el-GR" sz="2400" i="1" dirty="0">
                <a:solidFill>
                  <a:srgbClr val="321900"/>
                </a:solidFill>
              </a:rPr>
              <a:t>Αναφέρεται σε δραστηριότητες που:</a:t>
            </a:r>
          </a:p>
          <a:p>
            <a:pPr>
              <a:lnSpc>
                <a:spcPct val="130000"/>
              </a:lnSpc>
              <a:buClr>
                <a:srgbClr val="321900"/>
              </a:buClr>
              <a:buFont typeface="Wingdings" pitchFamily="2" charset="2"/>
              <a:buChar char="Ø"/>
            </a:pPr>
            <a:r>
              <a:rPr lang="el-GR" sz="2400" i="1" dirty="0">
                <a:solidFill>
                  <a:srgbClr val="321900"/>
                </a:solidFill>
              </a:rPr>
              <a:t>υλοποιούνται έξω από τα σχολεία, </a:t>
            </a:r>
          </a:p>
          <a:p>
            <a:pPr>
              <a:lnSpc>
                <a:spcPct val="130000"/>
              </a:lnSpc>
              <a:buClr>
                <a:srgbClr val="321900"/>
              </a:buClr>
              <a:buFont typeface="Wingdings" pitchFamily="2" charset="2"/>
              <a:buChar char="Ø"/>
            </a:pPr>
            <a:r>
              <a:rPr lang="el-GR" sz="2400" i="1" dirty="0">
                <a:solidFill>
                  <a:srgbClr val="321900"/>
                </a:solidFill>
              </a:rPr>
              <a:t>δεν αναπτύσσονται πρωταρχικά για σχολική χρήση ούτε για να αποτελέσουν μέρος ενός συνεχιζόμενου σχολικού προγράμματος σπουδών</a:t>
            </a:r>
            <a:r>
              <a:rPr lang="en-US" sz="2400" i="1" dirty="0">
                <a:solidFill>
                  <a:srgbClr val="321900"/>
                </a:solidFill>
              </a:rPr>
              <a:t>, </a:t>
            </a:r>
            <a:endParaRPr lang="el-GR" sz="2400" i="1" dirty="0">
              <a:solidFill>
                <a:srgbClr val="321900"/>
              </a:solidFill>
            </a:endParaRPr>
          </a:p>
          <a:p>
            <a:pPr>
              <a:lnSpc>
                <a:spcPct val="130000"/>
              </a:lnSpc>
              <a:buClr>
                <a:srgbClr val="321900"/>
              </a:buClr>
              <a:buFont typeface="Wingdings" pitchFamily="2" charset="2"/>
              <a:buChar char="Ø"/>
            </a:pPr>
            <a:r>
              <a:rPr lang="el-GR" sz="2400" i="1" dirty="0">
                <a:solidFill>
                  <a:srgbClr val="321900"/>
                </a:solidFill>
              </a:rPr>
              <a:t>λειτουργούν συμπληρωματικά και όχι ανταγωνιστικά προς τη θεσμοθετημένη </a:t>
            </a:r>
          </a:p>
          <a:p>
            <a:pPr>
              <a:lnSpc>
                <a:spcPct val="130000"/>
              </a:lnSpc>
              <a:buClr>
                <a:srgbClr val="321900"/>
              </a:buClr>
              <a:buFont typeface="Wingdings" pitchFamily="2" charset="2"/>
              <a:buChar char="Ø"/>
            </a:pPr>
            <a:r>
              <a:rPr lang="el-GR" sz="2400" i="1" dirty="0">
                <a:solidFill>
                  <a:srgbClr val="321900"/>
                </a:solidFill>
              </a:rPr>
              <a:t>χαρακτηρίζονται από εθελοντική και όχι υποχρεωτική συμμετοχή όταν είναι μέρος μιας αναγνωρισμένης σχολικής εμπειρίας</a:t>
            </a:r>
            <a:r>
              <a:rPr lang="en-US" sz="2400" i="1" dirty="0">
                <a:solidFill>
                  <a:srgbClr val="321900"/>
                </a:solidFill>
              </a:rPr>
              <a:t> </a:t>
            </a:r>
            <a:r>
              <a:rPr lang="el-GR" sz="2400" i="1" dirty="0">
                <a:solidFill>
                  <a:srgbClr val="321900"/>
                </a:solidFill>
              </a:rPr>
              <a:t>με καθορισμένους στόχους </a:t>
            </a:r>
          </a:p>
          <a:p>
            <a:pPr>
              <a:lnSpc>
                <a:spcPct val="130000"/>
              </a:lnSpc>
              <a:buClr>
                <a:srgbClr val="321900"/>
              </a:buClr>
              <a:buFont typeface="Wingdings" pitchFamily="2" charset="2"/>
              <a:buChar char="Ø"/>
            </a:pPr>
            <a:endParaRPr lang="el-GR" sz="2400" i="1" dirty="0">
              <a:solidFill>
                <a:srgbClr val="321900"/>
              </a:solidFill>
            </a:endParaRPr>
          </a:p>
        </p:txBody>
      </p:sp>
      <p:sp>
        <p:nvSpPr>
          <p:cNvPr id="195589" name="Rectangle 5"/>
          <p:cNvSpPr>
            <a:spLocks noChangeArrowheads="1"/>
          </p:cNvSpPr>
          <p:nvPr/>
        </p:nvSpPr>
        <p:spPr bwMode="auto">
          <a:xfrm>
            <a:off x="323850" y="3429000"/>
            <a:ext cx="8640763" cy="863600"/>
          </a:xfrm>
          <a:prstGeom prst="rect">
            <a:avLst/>
          </a:prstGeom>
          <a:noFill/>
          <a:ln w="9525">
            <a:noFill/>
            <a:miter lim="800000"/>
            <a:headEnd/>
            <a:tailEnd/>
          </a:ln>
          <a:effectLst/>
        </p:spPr>
        <p:txBody>
          <a:bodyPr/>
          <a:lstStyle/>
          <a:p>
            <a:pPr marL="342900" indent="-342900">
              <a:spcBef>
                <a:spcPct val="20000"/>
              </a:spcBef>
              <a:buClr>
                <a:srgbClr val="00FFFF"/>
              </a:buClr>
              <a:buFont typeface="Wingdings" pitchFamily="2" charset="2"/>
              <a:buChar char="ü"/>
            </a:pPr>
            <a:endParaRPr lang="el-GR" sz="2400" i="1"/>
          </a:p>
          <a:p>
            <a:pPr marL="342900" indent="-342900">
              <a:spcBef>
                <a:spcPct val="20000"/>
              </a:spcBef>
              <a:buClr>
                <a:srgbClr val="00FFFF"/>
              </a:buClr>
              <a:buFont typeface="Wingdings" pitchFamily="2" charset="2"/>
              <a:buChar char="ü"/>
            </a:pPr>
            <a:endParaRPr lang="el-GR" sz="2400" i="1"/>
          </a:p>
        </p:txBody>
      </p:sp>
      <p:sp>
        <p:nvSpPr>
          <p:cNvPr id="195590" name="Rectangle 6"/>
          <p:cNvSpPr>
            <a:spLocks noChangeArrowheads="1"/>
          </p:cNvSpPr>
          <p:nvPr/>
        </p:nvSpPr>
        <p:spPr bwMode="auto">
          <a:xfrm>
            <a:off x="179388" y="5445125"/>
            <a:ext cx="8640762" cy="2087563"/>
          </a:xfrm>
          <a:prstGeom prst="rect">
            <a:avLst/>
          </a:prstGeom>
          <a:noFill/>
          <a:ln w="9525">
            <a:noFill/>
            <a:miter lim="800000"/>
            <a:headEnd/>
            <a:tailEnd/>
          </a:ln>
          <a:effectLst/>
        </p:spPr>
        <p:txBody>
          <a:bodyPr/>
          <a:lstStyle/>
          <a:p>
            <a:pPr marL="342900" indent="-342900">
              <a:spcBef>
                <a:spcPct val="20000"/>
              </a:spcBef>
              <a:buClr>
                <a:srgbClr val="00FFFF"/>
              </a:buClr>
              <a:buFont typeface="Wingdings" pitchFamily="2" charset="2"/>
              <a:buChar char="ü"/>
            </a:pPr>
            <a:endParaRPr lang="el-GR" sz="2400" i="1"/>
          </a:p>
          <a:p>
            <a:pPr marL="342900" indent="-342900">
              <a:spcBef>
                <a:spcPct val="20000"/>
              </a:spcBef>
              <a:buClr>
                <a:srgbClr val="00FFFF"/>
              </a:buClr>
              <a:buFont typeface="Wingdings" pitchFamily="2" charset="2"/>
              <a:buNone/>
            </a:pPr>
            <a:endParaRPr lang="el-GR" sz="2400" i="1"/>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357158" y="571480"/>
            <a:ext cx="8358246" cy="647700"/>
          </a:xfrm>
          <a:solidFill>
            <a:srgbClr val="321900"/>
          </a:solidFill>
        </p:spPr>
        <p:txBody>
          <a:bodyPr vert="horz" lIns="91440" tIns="45720" rIns="91440" bIns="45720" rtlCol="0" anchor="ctr">
            <a:normAutofit/>
          </a:bodyPr>
          <a:lstStyle/>
          <a:p>
            <a:pPr>
              <a:lnSpc>
                <a:spcPct val="80000"/>
              </a:lnSpc>
              <a:defRPr/>
            </a:pPr>
            <a:r>
              <a:rPr lang="el-GR" sz="4000">
                <a:solidFill>
                  <a:schemeClr val="bg1"/>
                </a:solidFill>
              </a:rPr>
              <a:t>ΤΟ ΠΕΡΙΒΑΛΛΟΝ ΤΟΥ ΜΟΥΣΕΙΟΥ</a:t>
            </a:r>
          </a:p>
        </p:txBody>
      </p:sp>
      <p:sp>
        <p:nvSpPr>
          <p:cNvPr id="197635" name="Rectangle 3"/>
          <p:cNvSpPr>
            <a:spLocks noGrp="1" noChangeArrowheads="1"/>
          </p:cNvSpPr>
          <p:nvPr>
            <p:ph type="body" idx="1"/>
          </p:nvPr>
        </p:nvSpPr>
        <p:spPr>
          <a:xfrm>
            <a:off x="323850" y="1557338"/>
            <a:ext cx="8424863" cy="4248150"/>
          </a:xfrm>
          <a:solidFill>
            <a:srgbClr val="FFFFCC"/>
          </a:solidFill>
        </p:spPr>
        <p:txBody>
          <a:bodyPr/>
          <a:lstStyle/>
          <a:p>
            <a:pPr>
              <a:lnSpc>
                <a:spcPct val="220000"/>
              </a:lnSpc>
              <a:buClr>
                <a:srgbClr val="321900"/>
              </a:buClr>
              <a:buFont typeface="Wingdings" pitchFamily="2" charset="2"/>
              <a:buChar char="Ø"/>
            </a:pPr>
            <a:r>
              <a:rPr lang="el-GR" sz="2800" i="1" dirty="0">
                <a:solidFill>
                  <a:srgbClr val="321900"/>
                </a:solidFill>
              </a:rPr>
              <a:t>προκαλεί δέος και εξάπτει την περιέργεια και την φαντασία ιδιαίτερα των μικρών μαθητών, </a:t>
            </a:r>
          </a:p>
          <a:p>
            <a:pPr>
              <a:lnSpc>
                <a:spcPct val="220000"/>
              </a:lnSpc>
              <a:buClr>
                <a:srgbClr val="321900"/>
              </a:buClr>
              <a:buFont typeface="Wingdings" pitchFamily="2" charset="2"/>
              <a:buChar char="Ø"/>
            </a:pPr>
            <a:r>
              <a:rPr lang="el-GR" sz="2800" i="1" dirty="0">
                <a:solidFill>
                  <a:srgbClr val="321900"/>
                </a:solidFill>
              </a:rPr>
              <a:t>τους προκαλεί να δοκιμάσουν τις ιδέες τους και</a:t>
            </a:r>
          </a:p>
          <a:p>
            <a:pPr>
              <a:lnSpc>
                <a:spcPct val="220000"/>
              </a:lnSpc>
              <a:buClr>
                <a:srgbClr val="321900"/>
              </a:buClr>
              <a:buFont typeface="Wingdings" pitchFamily="2" charset="2"/>
              <a:buChar char="Ø"/>
            </a:pPr>
            <a:r>
              <a:rPr lang="el-GR" sz="2800" i="1" dirty="0">
                <a:solidFill>
                  <a:srgbClr val="321900"/>
                </a:solidFill>
              </a:rPr>
              <a:t>να ασχοληθούν με τα ιδιαίτερα ενδιαφέροντά τους.</a:t>
            </a:r>
            <a:r>
              <a:rPr lang="el-GR" sz="2800" dirty="0">
                <a:solidFill>
                  <a:srgbClr val="321900"/>
                </a:solidFill>
              </a:rPr>
              <a:t> </a:t>
            </a:r>
            <a:r>
              <a:rPr lang="el-GR" sz="2800" i="1" dirty="0">
                <a:solidFill>
                  <a:srgbClr val="321900"/>
                </a:solidFill>
              </a:rPr>
              <a:t>   </a:t>
            </a:r>
          </a:p>
          <a:p>
            <a:pPr>
              <a:lnSpc>
                <a:spcPct val="220000"/>
              </a:lnSpc>
              <a:buClr>
                <a:srgbClr val="321900"/>
              </a:buClr>
              <a:buFont typeface="Wingdings" pitchFamily="2" charset="2"/>
              <a:buChar char="Ø"/>
            </a:pPr>
            <a:endParaRPr lang="el-GR" sz="2800" i="1" dirty="0">
              <a:solidFill>
                <a:srgbClr val="321900"/>
              </a:solidFill>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428596" y="274638"/>
            <a:ext cx="8215370" cy="952500"/>
          </a:xfrm>
          <a:solidFill>
            <a:srgbClr val="321900"/>
          </a:solidFill>
        </p:spPr>
        <p:txBody>
          <a:bodyPr vert="horz" lIns="91440" tIns="45720" rIns="91440" bIns="45720" rtlCol="0" anchor="ctr">
            <a:normAutofit/>
          </a:bodyPr>
          <a:lstStyle/>
          <a:p>
            <a:pPr>
              <a:lnSpc>
                <a:spcPct val="80000"/>
              </a:lnSpc>
              <a:defRPr/>
            </a:pPr>
            <a:r>
              <a:rPr lang="el-GR" sz="4000">
                <a:solidFill>
                  <a:schemeClr val="bg1"/>
                </a:solidFill>
              </a:rPr>
              <a:t>ΣΚΟΠΟΙ ΜΟΥΣΕΙΩΝ</a:t>
            </a:r>
          </a:p>
        </p:txBody>
      </p:sp>
      <p:sp>
        <p:nvSpPr>
          <p:cNvPr id="201731" name="Rectangle 3"/>
          <p:cNvSpPr>
            <a:spLocks noGrp="1" noChangeArrowheads="1"/>
          </p:cNvSpPr>
          <p:nvPr>
            <p:ph type="body" idx="1"/>
          </p:nvPr>
        </p:nvSpPr>
        <p:spPr>
          <a:xfrm>
            <a:off x="428597" y="1531957"/>
            <a:ext cx="8215369" cy="4683125"/>
          </a:xfrm>
          <a:solidFill>
            <a:srgbClr val="FFFFCC"/>
          </a:solidFill>
        </p:spPr>
        <p:txBody>
          <a:bodyPr/>
          <a:lstStyle/>
          <a:p>
            <a:pPr>
              <a:lnSpc>
                <a:spcPct val="140000"/>
              </a:lnSpc>
              <a:buClr>
                <a:srgbClr val="321900"/>
              </a:buClr>
              <a:buFont typeface="Wingdings" pitchFamily="2" charset="2"/>
              <a:buChar char="Ø"/>
            </a:pPr>
            <a:r>
              <a:rPr lang="el-GR" sz="2800" dirty="0">
                <a:solidFill>
                  <a:srgbClr val="321900"/>
                </a:solidFill>
              </a:rPr>
              <a:t>Μελέτη, Εκπαίδευση, Ψυχαγωγία (</a:t>
            </a:r>
            <a:r>
              <a:rPr lang="en-US" sz="2800" dirty="0">
                <a:solidFill>
                  <a:srgbClr val="321900"/>
                </a:solidFill>
              </a:rPr>
              <a:t>ICOM</a:t>
            </a:r>
            <a:r>
              <a:rPr lang="el-GR" sz="2800" dirty="0">
                <a:solidFill>
                  <a:srgbClr val="321900"/>
                </a:solidFill>
              </a:rPr>
              <a:t>)</a:t>
            </a:r>
          </a:p>
          <a:p>
            <a:pPr>
              <a:lnSpc>
                <a:spcPct val="140000"/>
              </a:lnSpc>
              <a:buClr>
                <a:srgbClr val="321900"/>
              </a:buClr>
              <a:buFont typeface="Wingdings" pitchFamily="2" charset="2"/>
              <a:buNone/>
            </a:pPr>
            <a:endParaRPr lang="el-GR" sz="2800" dirty="0">
              <a:solidFill>
                <a:srgbClr val="321900"/>
              </a:solidFill>
            </a:endParaRPr>
          </a:p>
          <a:p>
            <a:pPr>
              <a:lnSpc>
                <a:spcPct val="140000"/>
              </a:lnSpc>
              <a:buClr>
                <a:srgbClr val="321900"/>
              </a:buClr>
              <a:buFont typeface="Wingdings" pitchFamily="2" charset="2"/>
              <a:buChar char="Ø"/>
            </a:pPr>
            <a:r>
              <a:rPr lang="el-GR" sz="2800" dirty="0">
                <a:solidFill>
                  <a:srgbClr val="321900"/>
                </a:solidFill>
              </a:rPr>
              <a:t>… σημαντική εξωσχολική εμπειρία, αλλά και εμπλουτισμός σχολικού μαθήματος ... (ΤΜΘ)</a:t>
            </a:r>
          </a:p>
          <a:p>
            <a:pPr>
              <a:lnSpc>
                <a:spcPct val="140000"/>
              </a:lnSpc>
              <a:buClr>
                <a:srgbClr val="321900"/>
              </a:buClr>
              <a:buFont typeface="Wingdings" pitchFamily="2" charset="2"/>
              <a:buChar char="Ø"/>
            </a:pPr>
            <a:endParaRPr lang="el-GR" sz="2800" dirty="0">
              <a:solidFill>
                <a:srgbClr val="321900"/>
              </a:solidFill>
            </a:endParaRPr>
          </a:p>
          <a:p>
            <a:pPr>
              <a:lnSpc>
                <a:spcPct val="140000"/>
              </a:lnSpc>
              <a:buClr>
                <a:srgbClr val="321900"/>
              </a:buClr>
              <a:buFont typeface="Wingdings" pitchFamily="2" charset="2"/>
              <a:buChar char="Ø"/>
            </a:pPr>
            <a:r>
              <a:rPr lang="el-GR" sz="2800" dirty="0">
                <a:solidFill>
                  <a:srgbClr val="321900"/>
                </a:solidFill>
              </a:rPr>
              <a:t>… και επιμόρφωση εκπαιδευτικών (</a:t>
            </a:r>
            <a:r>
              <a:rPr lang="en-US" sz="2800" dirty="0" err="1">
                <a:solidFill>
                  <a:srgbClr val="321900"/>
                </a:solidFill>
              </a:rPr>
              <a:t>Deutsches</a:t>
            </a:r>
            <a:r>
              <a:rPr lang="en-US" sz="2800" dirty="0">
                <a:solidFill>
                  <a:srgbClr val="321900"/>
                </a:solidFill>
              </a:rPr>
              <a:t> Museum, Science Museum London</a:t>
            </a:r>
            <a:r>
              <a:rPr lang="el-GR" sz="2800" dirty="0">
                <a:solidFill>
                  <a:srgbClr val="321900"/>
                </a:solidFill>
              </a:rPr>
              <a:t>) </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428596" y="428604"/>
            <a:ext cx="8286808" cy="633413"/>
          </a:xfrm>
          <a:solidFill>
            <a:srgbClr val="321900"/>
          </a:solidFill>
        </p:spPr>
        <p:txBody>
          <a:bodyPr vert="horz" lIns="91440" tIns="45720" rIns="91440" bIns="45720" rtlCol="0" anchor="ctr">
            <a:normAutofit/>
          </a:bodyPr>
          <a:lstStyle/>
          <a:p>
            <a:pPr>
              <a:lnSpc>
                <a:spcPct val="80000"/>
              </a:lnSpc>
              <a:defRPr/>
            </a:pPr>
            <a:r>
              <a:rPr lang="el-GR" sz="4000">
                <a:solidFill>
                  <a:schemeClr val="bg1"/>
                </a:solidFill>
              </a:rPr>
              <a:t>ΣΚΟΠΟΙ ΜΟΥΣΕΙΩΝ</a:t>
            </a:r>
          </a:p>
        </p:txBody>
      </p:sp>
      <p:sp>
        <p:nvSpPr>
          <p:cNvPr id="202755" name="Rectangle 3"/>
          <p:cNvSpPr>
            <a:spLocks noGrp="1" noChangeArrowheads="1"/>
          </p:cNvSpPr>
          <p:nvPr>
            <p:ph type="body" idx="1"/>
          </p:nvPr>
        </p:nvSpPr>
        <p:spPr>
          <a:xfrm>
            <a:off x="428596" y="1285860"/>
            <a:ext cx="8286808" cy="5111750"/>
          </a:xfrm>
          <a:solidFill>
            <a:srgbClr val="FFFFCC"/>
          </a:solidFill>
        </p:spPr>
        <p:txBody>
          <a:bodyPr/>
          <a:lstStyle/>
          <a:p>
            <a:pPr>
              <a:lnSpc>
                <a:spcPct val="130000"/>
              </a:lnSpc>
              <a:buFontTx/>
              <a:buNone/>
            </a:pPr>
            <a:r>
              <a:rPr lang="el-GR" sz="2800" i="1" dirty="0">
                <a:solidFill>
                  <a:srgbClr val="321900"/>
                </a:solidFill>
              </a:rPr>
              <a:t>Τα μουσεία μπορεί να είναι παράλληλα εκπαιδευτικά συστήματα ανοικτά για όλους, </a:t>
            </a:r>
          </a:p>
          <a:p>
            <a:pPr>
              <a:lnSpc>
                <a:spcPct val="130000"/>
              </a:lnSpc>
              <a:buFontTx/>
              <a:buNone/>
            </a:pPr>
            <a:r>
              <a:rPr lang="el-GR" sz="2800" i="1" dirty="0">
                <a:solidFill>
                  <a:srgbClr val="321900"/>
                </a:solidFill>
              </a:rPr>
              <a:t>- όπως υποστηρίζει ο </a:t>
            </a:r>
            <a:r>
              <a:rPr lang="en-US" sz="2800" i="1" dirty="0">
                <a:solidFill>
                  <a:srgbClr val="321900"/>
                </a:solidFill>
              </a:rPr>
              <a:t>Frank Oppenheimer</a:t>
            </a:r>
            <a:r>
              <a:rPr lang="el-GR" sz="2800" i="1" dirty="0">
                <a:solidFill>
                  <a:srgbClr val="321900"/>
                </a:solidFill>
              </a:rPr>
              <a:t>,</a:t>
            </a:r>
          </a:p>
          <a:p>
            <a:pPr>
              <a:lnSpc>
                <a:spcPct val="130000"/>
              </a:lnSpc>
              <a:buFontTx/>
              <a:buNone/>
            </a:pPr>
            <a:r>
              <a:rPr lang="el-GR" sz="2800" i="1" dirty="0">
                <a:solidFill>
                  <a:srgbClr val="321900"/>
                </a:solidFill>
              </a:rPr>
              <a:t>ιδρυτής  και διευθυντής του ερευνητικού κέντρου </a:t>
            </a:r>
            <a:r>
              <a:rPr lang="en-US" sz="2800" i="1" dirty="0">
                <a:solidFill>
                  <a:srgbClr val="321900"/>
                </a:solidFill>
              </a:rPr>
              <a:t>Exploratorium</a:t>
            </a:r>
            <a:r>
              <a:rPr lang="el-GR" sz="2800" i="1" dirty="0">
                <a:solidFill>
                  <a:srgbClr val="321900"/>
                </a:solidFill>
              </a:rPr>
              <a:t> στο Σαν Φρανσίσκο -  </a:t>
            </a:r>
          </a:p>
          <a:p>
            <a:pPr>
              <a:lnSpc>
                <a:spcPct val="130000"/>
              </a:lnSpc>
              <a:buFontTx/>
              <a:buNone/>
            </a:pPr>
            <a:endParaRPr lang="el-GR" sz="2800" i="1" dirty="0">
              <a:solidFill>
                <a:srgbClr val="321900"/>
              </a:solidFill>
            </a:endParaRPr>
          </a:p>
          <a:p>
            <a:pPr>
              <a:lnSpc>
                <a:spcPct val="130000"/>
              </a:lnSpc>
              <a:buFontTx/>
              <a:buNone/>
            </a:pPr>
            <a:r>
              <a:rPr lang="el-GR" sz="2800" i="1" dirty="0">
                <a:solidFill>
                  <a:srgbClr val="321900"/>
                </a:solidFill>
              </a:rPr>
              <a:t>μπορεί όμως και να </a:t>
            </a:r>
          </a:p>
          <a:p>
            <a:pPr>
              <a:lnSpc>
                <a:spcPct val="130000"/>
              </a:lnSpc>
              <a:buFontTx/>
              <a:buNone/>
            </a:pPr>
            <a:r>
              <a:rPr lang="el-GR" sz="2800" i="1" dirty="0">
                <a:solidFill>
                  <a:srgbClr val="321900"/>
                </a:solidFill>
              </a:rPr>
              <a:t>αποτελούν ένα καλό συνεργάτη του σχολείου</a:t>
            </a:r>
            <a:r>
              <a:rPr lang="el-GR" sz="2800" dirty="0">
                <a:solidFill>
                  <a:srgbClr val="321900"/>
                </a:solidFill>
              </a:rPr>
              <a:t> </a:t>
            </a:r>
          </a:p>
          <a:p>
            <a:pPr>
              <a:lnSpc>
                <a:spcPct val="130000"/>
              </a:lnSpc>
              <a:buFontTx/>
              <a:buNone/>
            </a:pPr>
            <a:endParaRPr lang="el-GR" sz="2800" dirty="0">
              <a:solidFill>
                <a:srgbClr val="321900"/>
              </a:solidFill>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 Τίτλος"/>
          <p:cNvSpPr>
            <a:spLocks noGrp="1"/>
          </p:cNvSpPr>
          <p:nvPr>
            <p:ph type="title"/>
          </p:nvPr>
        </p:nvSpPr>
        <p:spPr>
          <a:xfrm>
            <a:off x="357158" y="214313"/>
            <a:ext cx="8501122" cy="1143000"/>
          </a:xfrm>
          <a:solidFill>
            <a:srgbClr val="321900"/>
          </a:solidFill>
          <a:ln>
            <a:miter lim="800000"/>
            <a:headEnd/>
            <a:tailEnd/>
          </a:ln>
          <a:extLst/>
        </p:spPr>
        <p:txBody>
          <a:bodyPr>
            <a:noAutofit/>
          </a:bodyPr>
          <a:lstStyle/>
          <a:p>
            <a:pPr eaLnBrk="1" fontAlgn="auto" hangingPunct="1">
              <a:spcAft>
                <a:spcPts val="0"/>
              </a:spcAft>
              <a:defRPr/>
            </a:pPr>
            <a:r>
              <a:rPr lang="el-GR" sz="4000" dirty="0" smtClean="0">
                <a:solidFill>
                  <a:schemeClr val="bg1"/>
                </a:solidFill>
              </a:rPr>
              <a:t>Το Φάσμα της Εκπαίδευσης</a:t>
            </a:r>
          </a:p>
        </p:txBody>
      </p:sp>
      <p:graphicFrame>
        <p:nvGraphicFramePr>
          <p:cNvPr id="4" name="3 - Θέση περιεχομένου"/>
          <p:cNvGraphicFramePr>
            <a:graphicFrameLocks noGrp="1"/>
          </p:cNvGraphicFramePr>
          <p:nvPr>
            <p:ph idx="1"/>
          </p:nvPr>
        </p:nvGraphicFramePr>
        <p:xfrm>
          <a:off x="357188" y="1600200"/>
          <a:ext cx="8501061" cy="4686300"/>
        </p:xfrm>
        <a:graphic>
          <a:graphicData uri="http://schemas.openxmlformats.org/drawingml/2006/table">
            <a:tbl>
              <a:tblPr firstRow="1" bandRow="1">
                <a:tableStyleId>{5C22544A-7EE6-4342-B048-85BDC9FD1C3A}</a:tableStyleId>
              </a:tblPr>
              <a:tblGrid>
                <a:gridCol w="2833687"/>
                <a:gridCol w="2833687"/>
                <a:gridCol w="2833687"/>
              </a:tblGrid>
              <a:tr h="1666240">
                <a:tc>
                  <a:txBody>
                    <a:bodyPr/>
                    <a:lstStyle/>
                    <a:p>
                      <a:r>
                        <a:rPr lang="el-GR" sz="2000" dirty="0" smtClean="0">
                          <a:solidFill>
                            <a:schemeClr val="tx1"/>
                          </a:solidFill>
                        </a:rPr>
                        <a:t>Τυπική</a:t>
                      </a:r>
                    </a:p>
                    <a:p>
                      <a:r>
                        <a:rPr lang="el-GR" sz="2000" dirty="0" smtClean="0">
                          <a:solidFill>
                            <a:schemeClr val="tx1"/>
                          </a:solidFill>
                        </a:rPr>
                        <a:t>(Θεσμός, Πρόγραμμα Σπουδών</a:t>
                      </a:r>
                      <a:r>
                        <a:rPr lang="el-GR" sz="2000" baseline="0" dirty="0" smtClean="0">
                          <a:solidFill>
                            <a:schemeClr val="tx1"/>
                          </a:solidFill>
                        </a:rPr>
                        <a:t> και Ω</a:t>
                      </a:r>
                      <a:r>
                        <a:rPr lang="el-GR" sz="2000" dirty="0" smtClean="0">
                          <a:solidFill>
                            <a:schemeClr val="tx1"/>
                          </a:solidFill>
                        </a:rPr>
                        <a:t>ρολόγιο)</a:t>
                      </a:r>
                      <a:endParaRPr lang="el-GR" sz="2000" dirty="0">
                        <a:solidFill>
                          <a:schemeClr val="tx1"/>
                        </a:solidFill>
                      </a:endParaRPr>
                    </a:p>
                  </a:txBody>
                  <a:tcPr>
                    <a:solidFill>
                      <a:srgbClr val="FFFFCC"/>
                    </a:solidFill>
                  </a:tcPr>
                </a:tc>
                <a:tc>
                  <a:txBody>
                    <a:bodyPr/>
                    <a:lstStyle/>
                    <a:p>
                      <a:endParaRPr lang="el-GR" sz="1800" dirty="0"/>
                    </a:p>
                  </a:txBody>
                  <a:tcPr>
                    <a:solidFill>
                      <a:srgbClr val="FFFFCC"/>
                    </a:solidFill>
                  </a:tcPr>
                </a:tc>
                <a:tc>
                  <a:txBody>
                    <a:bodyPr/>
                    <a:lstStyle/>
                    <a:p>
                      <a:endParaRPr lang="el-GR" sz="1800" dirty="0"/>
                    </a:p>
                  </a:txBody>
                  <a:tcPr>
                    <a:solidFill>
                      <a:srgbClr val="FFFFCC"/>
                    </a:solidFill>
                  </a:tcPr>
                </a:tc>
              </a:tr>
              <a:tr h="1666240">
                <a:tc>
                  <a:txBody>
                    <a:bodyPr/>
                    <a:lstStyle/>
                    <a:p>
                      <a:endParaRPr lang="el-GR" sz="1800" dirty="0"/>
                    </a:p>
                  </a:txBody>
                  <a:tcPr>
                    <a:solidFill>
                      <a:srgbClr val="FFFFCC"/>
                    </a:solidFill>
                  </a:tcPr>
                </a:tc>
                <a:tc>
                  <a:txBody>
                    <a:bodyPr/>
                    <a:lstStyle/>
                    <a:p>
                      <a:r>
                        <a:rPr lang="el-GR" sz="2000" b="1" dirty="0" smtClean="0">
                          <a:solidFill>
                            <a:schemeClr val="tx1"/>
                          </a:solidFill>
                        </a:rPr>
                        <a:t>Μη Τυπική</a:t>
                      </a:r>
                    </a:p>
                    <a:p>
                      <a:r>
                        <a:rPr lang="el-GR" sz="2000" b="1" dirty="0" smtClean="0">
                          <a:solidFill>
                            <a:schemeClr val="tx1"/>
                          </a:solidFill>
                        </a:rPr>
                        <a:t>(Οργάνωση επισκέψεων εντός Θεσμού, αλλά</a:t>
                      </a:r>
                      <a:r>
                        <a:rPr lang="el-GR" sz="2000" b="1" baseline="0" dirty="0" smtClean="0">
                          <a:solidFill>
                            <a:schemeClr val="tx1"/>
                          </a:solidFill>
                        </a:rPr>
                        <a:t> σε ειδικούς χώρους</a:t>
                      </a:r>
                      <a:r>
                        <a:rPr lang="el-GR" sz="2000" b="1" dirty="0" smtClean="0">
                          <a:solidFill>
                            <a:schemeClr val="tx1"/>
                          </a:solidFill>
                        </a:rPr>
                        <a:t>)</a:t>
                      </a:r>
                      <a:endParaRPr lang="el-GR" sz="2000" b="1" dirty="0">
                        <a:solidFill>
                          <a:schemeClr val="tx1"/>
                        </a:solidFill>
                      </a:endParaRPr>
                    </a:p>
                  </a:txBody>
                  <a:tcPr>
                    <a:solidFill>
                      <a:srgbClr val="FFFFCC"/>
                    </a:solidFill>
                  </a:tcPr>
                </a:tc>
                <a:tc>
                  <a:txBody>
                    <a:bodyPr/>
                    <a:lstStyle/>
                    <a:p>
                      <a:endParaRPr lang="el-GR" sz="1800" dirty="0"/>
                    </a:p>
                  </a:txBody>
                  <a:tcPr>
                    <a:solidFill>
                      <a:srgbClr val="FFFFCC"/>
                    </a:solidFill>
                  </a:tcPr>
                </a:tc>
              </a:tr>
              <a:tr h="1353820">
                <a:tc>
                  <a:txBody>
                    <a:bodyPr/>
                    <a:lstStyle/>
                    <a:p>
                      <a:endParaRPr lang="el-GR" sz="1800" dirty="0"/>
                    </a:p>
                  </a:txBody>
                  <a:tcPr>
                    <a:solidFill>
                      <a:srgbClr val="FFFFCC"/>
                    </a:solidFill>
                  </a:tcPr>
                </a:tc>
                <a:tc>
                  <a:txBody>
                    <a:bodyPr/>
                    <a:lstStyle/>
                    <a:p>
                      <a:endParaRPr lang="el-GR" sz="1800" dirty="0"/>
                    </a:p>
                  </a:txBody>
                  <a:tcPr>
                    <a:solidFill>
                      <a:srgbClr val="FFFFCC"/>
                    </a:solidFill>
                  </a:tcPr>
                </a:tc>
                <a:tc>
                  <a:txBody>
                    <a:bodyPr/>
                    <a:lstStyle/>
                    <a:p>
                      <a:r>
                        <a:rPr lang="el-GR" sz="2000" b="1" dirty="0" smtClean="0">
                          <a:solidFill>
                            <a:schemeClr val="tx1"/>
                          </a:solidFill>
                        </a:rPr>
                        <a:t>Άτυπη</a:t>
                      </a:r>
                    </a:p>
                    <a:p>
                      <a:r>
                        <a:rPr lang="el-GR" sz="2000" b="1" dirty="0" smtClean="0">
                          <a:solidFill>
                            <a:schemeClr val="tx1"/>
                          </a:solidFill>
                        </a:rPr>
                        <a:t>(Καμία, Οργάνωση, Τυχαία, Παρενθετική)</a:t>
                      </a:r>
                      <a:endParaRPr lang="el-GR" sz="2000" b="1" dirty="0">
                        <a:solidFill>
                          <a:schemeClr val="tx1"/>
                        </a:solidFill>
                      </a:endParaRPr>
                    </a:p>
                  </a:txBody>
                  <a:tcPr>
                    <a:solidFill>
                      <a:srgbClr val="FFFFCC"/>
                    </a:solidFill>
                  </a:tcPr>
                </a:tc>
              </a:tr>
            </a:tbl>
          </a:graphicData>
        </a:graphic>
      </p:graphicFrame>
    </p:spTree>
    <p:extLst>
      <p:ext uri="{BB962C8B-B14F-4D97-AF65-F5344CB8AC3E}">
        <p14:creationId xmlns:p14="http://schemas.microsoft.com/office/powerpoint/2010/main" val="383523567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571472" y="357188"/>
            <a:ext cx="7772400" cy="2735262"/>
          </a:xfrm>
          <a:solidFill>
            <a:srgbClr val="321900"/>
          </a:solidFill>
          <a:ln>
            <a:miter lim="800000"/>
            <a:headEnd/>
            <a:tailEnd/>
          </a:ln>
          <a:extLst/>
        </p:spPr>
        <p:txBody>
          <a:bodyPr>
            <a:noAutofit/>
          </a:bodyPr>
          <a:lstStyle/>
          <a:p>
            <a:pPr algn="ctr" eaLnBrk="1" fontAlgn="auto" hangingPunct="1">
              <a:spcAft>
                <a:spcPts val="0"/>
              </a:spcAft>
              <a:defRPr/>
            </a:pPr>
            <a:r>
              <a:rPr lang="en-US" sz="4000" dirty="0" smtClean="0">
                <a:solidFill>
                  <a:schemeClr val="bg1"/>
                </a:solidFill>
              </a:rPr>
              <a:t/>
            </a:r>
            <a:br>
              <a:rPr lang="en-US" sz="4000" dirty="0" smtClean="0">
                <a:solidFill>
                  <a:schemeClr val="bg1"/>
                </a:solidFill>
              </a:rPr>
            </a:br>
            <a:r>
              <a:rPr lang="el-GR" sz="4000" b="1" dirty="0" smtClean="0">
                <a:solidFill>
                  <a:schemeClr val="bg1"/>
                </a:solidFill>
              </a:rPr>
              <a:t>Εισαγωγή στην μη τυπική εκπαίδευση  </a:t>
            </a:r>
            <a:r>
              <a:rPr lang="el-GR" sz="4000" dirty="0" smtClean="0">
                <a:solidFill>
                  <a:schemeClr val="bg1"/>
                </a:solidFill>
              </a:rPr>
              <a:t/>
            </a:r>
            <a:br>
              <a:rPr lang="el-GR" sz="4000" dirty="0" smtClean="0">
                <a:solidFill>
                  <a:schemeClr val="bg1"/>
                </a:solidFill>
              </a:rPr>
            </a:br>
            <a:r>
              <a:rPr lang="el-GR" sz="4000" dirty="0" smtClean="0">
                <a:solidFill>
                  <a:schemeClr val="bg1"/>
                </a:solidFill>
              </a:rPr>
              <a:t/>
            </a:r>
            <a:br>
              <a:rPr lang="el-GR" sz="4000" dirty="0" smtClean="0">
                <a:solidFill>
                  <a:schemeClr val="bg1"/>
                </a:solidFill>
              </a:rPr>
            </a:br>
            <a:endParaRPr lang="el-GR" sz="4000" dirty="0" smtClean="0">
              <a:solidFill>
                <a:schemeClr val="bg1"/>
              </a:solidFill>
            </a:endParaRPr>
          </a:p>
        </p:txBody>
      </p:sp>
      <p:sp>
        <p:nvSpPr>
          <p:cNvPr id="13315" name="Rectangle 3"/>
          <p:cNvSpPr>
            <a:spLocks noGrp="1" noChangeArrowheads="1"/>
          </p:cNvSpPr>
          <p:nvPr>
            <p:ph type="subTitle" idx="1"/>
          </p:nvPr>
        </p:nvSpPr>
        <p:spPr>
          <a:xfrm>
            <a:off x="666750" y="3284538"/>
            <a:ext cx="7643813" cy="3168650"/>
          </a:xfrm>
          <a:solidFill>
            <a:srgbClr val="FFFFCC"/>
          </a:solidFill>
        </p:spPr>
        <p:txBody>
          <a:bodyPr/>
          <a:lstStyle/>
          <a:p>
            <a:pPr marL="457200" indent="-457200" eaLnBrk="1" hangingPunct="1">
              <a:lnSpc>
                <a:spcPct val="80000"/>
              </a:lnSpc>
              <a:buFont typeface="Wingdings" panose="05000000000000000000" pitchFamily="2" charset="2"/>
              <a:buChar char="v"/>
              <a:defRPr/>
            </a:pPr>
            <a:r>
              <a:rPr lang="el-GR" sz="3000" dirty="0" smtClean="0">
                <a:solidFill>
                  <a:srgbClr val="321900"/>
                </a:solidFill>
              </a:rPr>
              <a:t>Ο ρόλος του μαθητή εκπαιδευτικού σε τέτοια περιβάλλοντα;</a:t>
            </a:r>
          </a:p>
          <a:p>
            <a:pPr marL="457200" indent="-457200" eaLnBrk="1" hangingPunct="1">
              <a:lnSpc>
                <a:spcPct val="80000"/>
              </a:lnSpc>
              <a:buFont typeface="Wingdings" panose="05000000000000000000" pitchFamily="2" charset="2"/>
              <a:buChar char="v"/>
              <a:defRPr/>
            </a:pPr>
            <a:r>
              <a:rPr lang="el-GR" sz="3000" dirty="0" smtClean="0">
                <a:solidFill>
                  <a:srgbClr val="321900"/>
                </a:solidFill>
              </a:rPr>
              <a:t>Οι σκοποί και στόχοι;  </a:t>
            </a:r>
          </a:p>
          <a:p>
            <a:pPr marL="457200" indent="-457200" eaLnBrk="1" hangingPunct="1">
              <a:lnSpc>
                <a:spcPct val="80000"/>
              </a:lnSpc>
              <a:buFont typeface="Wingdings" panose="05000000000000000000" pitchFamily="2" charset="2"/>
              <a:buChar char="v"/>
              <a:defRPr/>
            </a:pPr>
            <a:r>
              <a:rPr lang="el-GR" sz="3000" dirty="0" smtClean="0">
                <a:solidFill>
                  <a:srgbClr val="321900"/>
                </a:solidFill>
              </a:rPr>
              <a:t>Ρόλος Μουσείων Επιστημών και Τεχνολογίας;</a:t>
            </a:r>
            <a:br>
              <a:rPr lang="el-GR" sz="3000" dirty="0" smtClean="0">
                <a:solidFill>
                  <a:srgbClr val="321900"/>
                </a:solidFill>
              </a:rPr>
            </a:br>
            <a:r>
              <a:rPr lang="el-GR" sz="3000" dirty="0" smtClean="0"/>
              <a:t> </a:t>
            </a:r>
          </a:p>
        </p:txBody>
      </p:sp>
    </p:spTree>
    <p:extLst>
      <p:ext uri="{BB962C8B-B14F-4D97-AF65-F5344CB8AC3E}">
        <p14:creationId xmlns:p14="http://schemas.microsoft.com/office/powerpoint/2010/main" val="200046592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14282" y="214290"/>
            <a:ext cx="8643998" cy="1538310"/>
          </a:xfrm>
          <a:solidFill>
            <a:srgbClr val="321900"/>
          </a:solidFill>
          <a:ln>
            <a:miter lim="800000"/>
            <a:headEnd/>
            <a:tailEnd/>
          </a:ln>
          <a:extLst/>
        </p:spPr>
        <p:txBody>
          <a:bodyPr>
            <a:noAutofit/>
          </a:bodyPr>
          <a:lstStyle/>
          <a:p>
            <a:pPr eaLnBrk="1" fontAlgn="auto" hangingPunct="1">
              <a:spcAft>
                <a:spcPts val="0"/>
              </a:spcAft>
              <a:defRPr/>
            </a:pPr>
            <a:r>
              <a:rPr lang="el-GR" sz="4000" dirty="0" smtClean="0">
                <a:solidFill>
                  <a:schemeClr val="bg1"/>
                </a:solidFill>
              </a:rPr>
              <a:t>Μη Τυπική Ε</a:t>
            </a:r>
            <a:r>
              <a:rPr lang="en-US" sz="4000" dirty="0" smtClean="0">
                <a:solidFill>
                  <a:schemeClr val="bg1"/>
                </a:solidFill>
              </a:rPr>
              <a:t>κπαίδευση; …. Γιατί;</a:t>
            </a:r>
          </a:p>
        </p:txBody>
      </p:sp>
      <p:sp>
        <p:nvSpPr>
          <p:cNvPr id="21507" name="Rectangle 3"/>
          <p:cNvSpPr>
            <a:spLocks noGrp="1" noChangeArrowheads="1"/>
          </p:cNvSpPr>
          <p:nvPr>
            <p:ph idx="1"/>
          </p:nvPr>
        </p:nvSpPr>
        <p:spPr>
          <a:xfrm>
            <a:off x="214313" y="1981200"/>
            <a:ext cx="8643937" cy="4343400"/>
          </a:xfrm>
          <a:solidFill>
            <a:srgbClr val="FFFFCC"/>
          </a:solidFill>
        </p:spPr>
        <p:txBody>
          <a:bodyPr/>
          <a:lstStyle/>
          <a:p>
            <a:pPr marL="0" indent="0" eaLnBrk="1" hangingPunct="1"/>
            <a:r>
              <a:rPr lang="el-GR" sz="2800" smtClean="0"/>
              <a:t>Κοινωνικές Πρακτικές Αναφοράς (αλλιώς εφαρμογές της Επιστήμης)</a:t>
            </a:r>
          </a:p>
          <a:p>
            <a:pPr marL="0" indent="0" eaLnBrk="1" hangingPunct="1"/>
            <a:r>
              <a:rPr lang="el-GR" sz="2800" smtClean="0"/>
              <a:t>Συμπληρωματικά ή ανταγωνιστικά προς τη θεσμοθετημένη;</a:t>
            </a:r>
          </a:p>
          <a:p>
            <a:pPr marL="0" indent="0" eaLnBrk="1" hangingPunct="1"/>
            <a:r>
              <a:rPr lang="en-US" sz="2800" smtClean="0"/>
              <a:t>Οι Αλλαγές στο Κοινωνικό και Τεχνολογικό Περιβάλλον προαναγγέλουν αλλαγές στο Σχολείο;</a:t>
            </a:r>
          </a:p>
          <a:p>
            <a:pPr marL="0" indent="0" eaLnBrk="1" hangingPunct="1"/>
            <a:endParaRPr lang="en-US" sz="2800" smtClean="0"/>
          </a:p>
          <a:p>
            <a:pPr marL="0" indent="0" eaLnBrk="1" hangingPunct="1"/>
            <a:r>
              <a:rPr lang="en-US" sz="2800" smtClean="0"/>
              <a:t>Επιστημολογικό πλαίσιο: Επιστημονικός και Τεχνολογικός Αλφαβητισμός </a:t>
            </a:r>
          </a:p>
          <a:p>
            <a:pPr marL="0" indent="0" eaLnBrk="1" hangingPunct="1"/>
            <a:endParaRPr lang="en-US" sz="2800" smtClean="0"/>
          </a:p>
          <a:p>
            <a:pPr marL="0" indent="0" eaLnBrk="1" hangingPunct="1"/>
            <a:endParaRPr lang="en-US" sz="2800" smtClean="0"/>
          </a:p>
          <a:p>
            <a:pPr marL="0" indent="0" eaLnBrk="1" hangingPunct="1"/>
            <a:endParaRPr lang="en-US" sz="2800" smtClean="0"/>
          </a:p>
          <a:p>
            <a:pPr marL="0" indent="0" eaLnBrk="1" hangingPunct="1"/>
            <a:endParaRPr lang="el-GR" sz="2800" smtClean="0"/>
          </a:p>
          <a:p>
            <a:pPr marL="0" indent="0" eaLnBrk="1" hangingPunct="1"/>
            <a:endParaRPr lang="en-US" sz="2800" smtClean="0"/>
          </a:p>
          <a:p>
            <a:pPr marL="0" indent="0" eaLnBrk="1" hangingPunct="1"/>
            <a:endParaRPr lang="en-US" sz="2800" smtClean="0"/>
          </a:p>
          <a:p>
            <a:pPr marL="0" indent="0" eaLnBrk="1" hangingPunct="1"/>
            <a:endParaRPr lang="en-US" sz="2800" smtClean="0"/>
          </a:p>
        </p:txBody>
      </p:sp>
    </p:spTree>
    <p:extLst>
      <p:ext uri="{BB962C8B-B14F-4D97-AF65-F5344CB8AC3E}">
        <p14:creationId xmlns:p14="http://schemas.microsoft.com/office/powerpoint/2010/main" val="31986704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71472" y="304800"/>
            <a:ext cx="8286808" cy="1266812"/>
          </a:xfrm>
          <a:solidFill>
            <a:srgbClr val="321900"/>
          </a:solidFill>
          <a:ln>
            <a:miter lim="800000"/>
            <a:headEnd/>
            <a:tailEnd/>
          </a:ln>
          <a:extLst/>
        </p:spPr>
        <p:txBody>
          <a:bodyPr>
            <a:noAutofit/>
          </a:bodyPr>
          <a:lstStyle/>
          <a:p>
            <a:pPr eaLnBrk="1" fontAlgn="auto" hangingPunct="1">
              <a:spcAft>
                <a:spcPts val="0"/>
              </a:spcAft>
              <a:defRPr/>
            </a:pPr>
            <a:r>
              <a:rPr lang="en-US" sz="4000" dirty="0" smtClean="0">
                <a:solidFill>
                  <a:schemeClr val="bg1"/>
                </a:solidFill>
              </a:rPr>
              <a:t>Διαφορές Εκπαίδευσης σε Μουσείο - Σχολείο</a:t>
            </a:r>
          </a:p>
        </p:txBody>
      </p:sp>
      <p:sp>
        <p:nvSpPr>
          <p:cNvPr id="22531" name="Rectangle 3"/>
          <p:cNvSpPr>
            <a:spLocks noGrp="1" noChangeArrowheads="1"/>
          </p:cNvSpPr>
          <p:nvPr>
            <p:ph type="body" sz="half" idx="1"/>
          </p:nvPr>
        </p:nvSpPr>
        <p:spPr>
          <a:xfrm>
            <a:off x="533400" y="1752600"/>
            <a:ext cx="3965575" cy="4876800"/>
          </a:xfrm>
          <a:solidFill>
            <a:srgbClr val="FFFFCC"/>
          </a:solidFill>
        </p:spPr>
        <p:txBody>
          <a:bodyPr/>
          <a:lstStyle/>
          <a:p>
            <a:pPr eaLnBrk="1" hangingPunct="1">
              <a:buClr>
                <a:schemeClr val="tx1"/>
              </a:buClr>
              <a:buFont typeface="Wingdings" panose="05000000000000000000" pitchFamily="2" charset="2"/>
              <a:buNone/>
            </a:pPr>
            <a:r>
              <a:rPr lang="el-GR" b="1" u="sng" smtClean="0"/>
              <a:t>ΜΟΥΣΕΙΟ</a:t>
            </a:r>
            <a:r>
              <a:rPr lang="en-US" smtClean="0"/>
              <a:t>		</a:t>
            </a:r>
          </a:p>
          <a:p>
            <a:pPr eaLnBrk="1" hangingPunct="1">
              <a:buClr>
                <a:schemeClr val="tx1"/>
              </a:buClr>
            </a:pPr>
            <a:r>
              <a:rPr lang="el-GR" smtClean="0"/>
              <a:t>Ανοιχτή </a:t>
            </a:r>
            <a:r>
              <a:rPr lang="en-US" smtClean="0"/>
              <a:t>	</a:t>
            </a:r>
          </a:p>
          <a:p>
            <a:pPr eaLnBrk="1" hangingPunct="1">
              <a:buClr>
                <a:schemeClr val="tx1"/>
              </a:buClr>
            </a:pPr>
            <a:r>
              <a:rPr lang="el-GR" smtClean="0"/>
              <a:t>Πιο ομαδική ... </a:t>
            </a:r>
          </a:p>
          <a:p>
            <a:pPr eaLnBrk="1" hangingPunct="1">
              <a:buClr>
                <a:schemeClr val="tx1"/>
              </a:buClr>
            </a:pPr>
            <a:r>
              <a:rPr lang="el-GR" smtClean="0"/>
              <a:t>Περί το Μαθητή/τρια</a:t>
            </a:r>
          </a:p>
          <a:p>
            <a:pPr eaLnBrk="1" hangingPunct="1">
              <a:buClr>
                <a:schemeClr val="tx1"/>
              </a:buClr>
            </a:pPr>
            <a:r>
              <a:rPr lang="el-GR" smtClean="0"/>
              <a:t>Δεν αξιολογείται ο Μαθητής</a:t>
            </a:r>
          </a:p>
          <a:p>
            <a:pPr eaLnBrk="1" hangingPunct="1">
              <a:buClr>
                <a:schemeClr val="tx1"/>
              </a:buClr>
            </a:pPr>
            <a:r>
              <a:rPr lang="el-GR" smtClean="0"/>
              <a:t>Αποτελέσματα … λιγότερο μετρήσιμα</a:t>
            </a:r>
          </a:p>
          <a:p>
            <a:pPr eaLnBrk="1" hangingPunct="1">
              <a:buClr>
                <a:schemeClr val="tx1"/>
              </a:buClr>
            </a:pPr>
            <a:r>
              <a:rPr lang="el-GR" smtClean="0"/>
              <a:t>Εθελοντική Παρακολούθηση</a:t>
            </a:r>
            <a:endParaRPr lang="en-US" smtClean="0"/>
          </a:p>
        </p:txBody>
      </p:sp>
      <p:sp>
        <p:nvSpPr>
          <p:cNvPr id="22532" name="Rectangle 4"/>
          <p:cNvSpPr>
            <a:spLocks noGrp="1" noChangeArrowheads="1"/>
          </p:cNvSpPr>
          <p:nvPr>
            <p:ph type="body" sz="half" idx="2"/>
          </p:nvPr>
        </p:nvSpPr>
        <p:spPr>
          <a:xfrm>
            <a:off x="4645025" y="1752600"/>
            <a:ext cx="4194175" cy="4876800"/>
          </a:xfrm>
          <a:solidFill>
            <a:srgbClr val="FFFFCC"/>
          </a:solidFill>
        </p:spPr>
        <p:txBody>
          <a:bodyPr/>
          <a:lstStyle/>
          <a:p>
            <a:pPr eaLnBrk="1" hangingPunct="1">
              <a:buClr>
                <a:schemeClr val="tx2"/>
              </a:buClr>
              <a:buFont typeface="Wingdings" panose="05000000000000000000" pitchFamily="2" charset="2"/>
              <a:buNone/>
            </a:pPr>
            <a:r>
              <a:rPr lang="el-GR" b="1" u="sng" smtClean="0"/>
              <a:t>ΣΧΟΛΕΙΟ</a:t>
            </a:r>
            <a:r>
              <a:rPr lang="el-GR" u="sng" smtClean="0"/>
              <a:t> </a:t>
            </a:r>
          </a:p>
          <a:p>
            <a:pPr eaLnBrk="1" hangingPunct="1">
              <a:buClr>
                <a:schemeClr val="tx2"/>
              </a:buClr>
            </a:pPr>
            <a:r>
              <a:rPr lang="el-GR" smtClean="0"/>
              <a:t>Κλειστή </a:t>
            </a:r>
          </a:p>
          <a:p>
            <a:pPr eaLnBrk="1" hangingPunct="1">
              <a:buClr>
                <a:schemeClr val="tx2"/>
              </a:buClr>
            </a:pPr>
            <a:r>
              <a:rPr lang="el-GR" smtClean="0"/>
              <a:t>Πιο ατομική ….  </a:t>
            </a:r>
          </a:p>
          <a:p>
            <a:pPr eaLnBrk="1" hangingPunct="1">
              <a:buClr>
                <a:schemeClr val="tx2"/>
              </a:buClr>
            </a:pPr>
            <a:r>
              <a:rPr lang="el-GR" smtClean="0"/>
              <a:t>Περί τον Εκπαιδευτικό </a:t>
            </a:r>
          </a:p>
          <a:p>
            <a:pPr eaLnBrk="1" hangingPunct="1">
              <a:buClr>
                <a:schemeClr val="tx2"/>
              </a:buClr>
            </a:pPr>
            <a:r>
              <a:rPr lang="el-GR" smtClean="0"/>
              <a:t>Αξιολογείται ο Μαθητής</a:t>
            </a:r>
          </a:p>
          <a:p>
            <a:pPr eaLnBrk="1" hangingPunct="1">
              <a:buClr>
                <a:schemeClr val="tx2"/>
              </a:buClr>
            </a:pPr>
            <a:r>
              <a:rPr lang="el-GR" smtClean="0"/>
              <a:t>Αποτελέσματα ... εμπειρικά μετρήσιμα</a:t>
            </a:r>
          </a:p>
          <a:p>
            <a:pPr eaLnBrk="1" hangingPunct="1">
              <a:buClr>
                <a:schemeClr val="tx2"/>
              </a:buClr>
            </a:pPr>
            <a:r>
              <a:rPr lang="el-GR" smtClean="0"/>
              <a:t>Αναγκαστική Παρακολούθηση</a:t>
            </a:r>
            <a:endParaRPr lang="en-US" smtClean="0"/>
          </a:p>
        </p:txBody>
      </p:sp>
    </p:spTree>
    <p:extLst>
      <p:ext uri="{BB962C8B-B14F-4D97-AF65-F5344CB8AC3E}">
        <p14:creationId xmlns:p14="http://schemas.microsoft.com/office/powerpoint/2010/main" val="9387743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descr="AP_DR_O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03496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85720" y="260350"/>
            <a:ext cx="8572560" cy="647700"/>
          </a:xfrm>
          <a:solidFill>
            <a:srgbClr val="321900"/>
          </a:solidFill>
          <a:ln>
            <a:miter lim="800000"/>
            <a:headEnd/>
            <a:tailEnd/>
          </a:ln>
          <a:extLst/>
        </p:spPr>
        <p:txBody>
          <a:bodyPr>
            <a:noAutofit/>
          </a:bodyPr>
          <a:lstStyle/>
          <a:p>
            <a:pPr eaLnBrk="1" fontAlgn="auto" hangingPunct="1">
              <a:spcAft>
                <a:spcPts val="0"/>
              </a:spcAft>
              <a:defRPr/>
            </a:pPr>
            <a:r>
              <a:rPr lang="el-GR" sz="4000" kern="1200" dirty="0" smtClean="0">
                <a:solidFill>
                  <a:schemeClr val="bg1"/>
                </a:solidFill>
                <a:effectLst>
                  <a:reflection blurRad="12700" stA="48000" endA="300" endPos="55000" dir="5400000" sy="-90000" algn="bl" rotWithShape="0"/>
                </a:effectLst>
              </a:rPr>
              <a:t>ΜΗ ΤΥΠΙΚΗ ΕΚΠΑΙΔΕΥΣΗ</a:t>
            </a:r>
          </a:p>
        </p:txBody>
      </p:sp>
      <p:sp>
        <p:nvSpPr>
          <p:cNvPr id="14339" name="Rectangle 3"/>
          <p:cNvSpPr>
            <a:spLocks noGrp="1" noChangeArrowheads="1"/>
          </p:cNvSpPr>
          <p:nvPr>
            <p:ph type="body" idx="1"/>
          </p:nvPr>
        </p:nvSpPr>
        <p:spPr>
          <a:xfrm>
            <a:off x="323850" y="1196975"/>
            <a:ext cx="8640763" cy="792163"/>
          </a:xfrm>
        </p:spPr>
        <p:txBody>
          <a:bodyPr>
            <a:normAutofit lnSpcReduction="10000"/>
          </a:bodyPr>
          <a:lstStyle/>
          <a:p>
            <a:pPr algn="ctr" eaLnBrk="1" hangingPunct="1">
              <a:buFont typeface="Wingdings" panose="05000000000000000000" pitchFamily="2" charset="2"/>
              <a:buNone/>
            </a:pPr>
            <a:r>
              <a:rPr lang="el-GR" sz="2400" smtClean="0"/>
              <a:t>Η μη τυπική εκπαίδευση αναφέρεται σε δραστηριότητες που υλοποιούνται</a:t>
            </a:r>
          </a:p>
        </p:txBody>
      </p:sp>
      <p:sp>
        <p:nvSpPr>
          <p:cNvPr id="14342" name="Rectangle 6"/>
          <p:cNvSpPr>
            <a:spLocks noChangeArrowheads="1"/>
          </p:cNvSpPr>
          <p:nvPr/>
        </p:nvSpPr>
        <p:spPr bwMode="auto">
          <a:xfrm>
            <a:off x="228600" y="4572000"/>
            <a:ext cx="8640763" cy="158432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eaLnBrk="1" hangingPunct="1">
              <a:buClr>
                <a:srgbClr val="990033"/>
              </a:buClr>
              <a:buFont typeface="Wingdings" panose="05000000000000000000" pitchFamily="2" charset="2"/>
              <a:buChar char="ü"/>
            </a:pPr>
            <a:r>
              <a:rPr lang="el-GR" sz="2400"/>
              <a:t>χαρακτηρίζονται από </a:t>
            </a:r>
            <a:r>
              <a:rPr lang="el-GR" sz="2400" b="1"/>
              <a:t>εθελοντική</a:t>
            </a:r>
            <a:r>
              <a:rPr lang="el-GR" sz="2400"/>
              <a:t> και όχι υποχρεωτική συμμετοχή όταν είναι μέρος μιας αναγνωρισμένης σχολικής εμπειρίας</a:t>
            </a:r>
            <a:r>
              <a:rPr lang="en-US" sz="2400"/>
              <a:t> </a:t>
            </a:r>
            <a:r>
              <a:rPr lang="el-GR" sz="2400"/>
              <a:t>με καθορισμένους στόχους</a:t>
            </a:r>
            <a:r>
              <a:rPr lang="el-GR" sz="2400">
                <a:solidFill>
                  <a:srgbClr val="FF9900"/>
                </a:solidFill>
              </a:rPr>
              <a:t> </a:t>
            </a:r>
          </a:p>
          <a:p>
            <a:pPr eaLnBrk="1" hangingPunct="1">
              <a:buClr>
                <a:srgbClr val="00FFFF"/>
              </a:buClr>
              <a:buFont typeface="Wingdings" panose="05000000000000000000" pitchFamily="2" charset="2"/>
              <a:buNone/>
            </a:pPr>
            <a:endParaRPr lang="el-GR" sz="2400">
              <a:solidFill>
                <a:srgbClr val="FF9900"/>
              </a:solidFill>
            </a:endParaRPr>
          </a:p>
        </p:txBody>
      </p:sp>
      <p:sp>
        <p:nvSpPr>
          <p:cNvPr id="14346" name="Rectangle 10"/>
          <p:cNvSpPr>
            <a:spLocks noChangeArrowheads="1"/>
          </p:cNvSpPr>
          <p:nvPr/>
        </p:nvSpPr>
        <p:spPr bwMode="auto">
          <a:xfrm>
            <a:off x="228600" y="2362200"/>
            <a:ext cx="8640763" cy="190500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eaLnBrk="1" hangingPunct="1">
              <a:buClr>
                <a:srgbClr val="990033"/>
              </a:buClr>
              <a:buFont typeface="Wingdings" panose="05000000000000000000" pitchFamily="2" charset="2"/>
              <a:buChar char="ü"/>
            </a:pPr>
            <a:r>
              <a:rPr lang="el-GR" sz="2400" b="1"/>
              <a:t>έξω</a:t>
            </a:r>
            <a:r>
              <a:rPr lang="el-GR" sz="2400"/>
              <a:t> από τα σχολεία</a:t>
            </a:r>
          </a:p>
          <a:p>
            <a:pPr eaLnBrk="1" hangingPunct="1">
              <a:buClr>
                <a:srgbClr val="990033"/>
              </a:buClr>
              <a:buFont typeface="Wingdings" panose="05000000000000000000" pitchFamily="2" charset="2"/>
              <a:buChar char="ü"/>
            </a:pPr>
            <a:r>
              <a:rPr lang="el-GR" sz="2400"/>
              <a:t>δεν αναπτύσσονται </a:t>
            </a:r>
            <a:r>
              <a:rPr lang="el-GR" sz="2400" b="1"/>
              <a:t>πρωταρχικά</a:t>
            </a:r>
            <a:r>
              <a:rPr lang="el-GR" sz="2400"/>
              <a:t> για σχολική χρήση</a:t>
            </a:r>
          </a:p>
          <a:p>
            <a:pPr eaLnBrk="1" hangingPunct="1">
              <a:buClr>
                <a:srgbClr val="990033"/>
              </a:buClr>
              <a:buFont typeface="Wingdings" panose="05000000000000000000" pitchFamily="2" charset="2"/>
              <a:buChar char="ü"/>
            </a:pPr>
            <a:r>
              <a:rPr lang="el-GR" sz="2400" i="1">
                <a:solidFill>
                  <a:srgbClr val="FF9900"/>
                </a:solidFill>
              </a:rPr>
              <a:t> </a:t>
            </a:r>
            <a:r>
              <a:rPr lang="el-GR" sz="2400"/>
              <a:t>ούτε για να αποτελέσουν μέρος ενός </a:t>
            </a:r>
            <a:r>
              <a:rPr lang="el-GR" sz="2400" b="1"/>
              <a:t>συνεχιζόμενου</a:t>
            </a:r>
            <a:r>
              <a:rPr lang="el-GR" sz="2400"/>
              <a:t> σχολικού προγράμματος σπουδών</a:t>
            </a:r>
            <a:endParaRPr lang="el-GR" sz="2400">
              <a:solidFill>
                <a:srgbClr val="FF9900"/>
              </a:solidFill>
            </a:endParaRPr>
          </a:p>
          <a:p>
            <a:pPr eaLnBrk="1" hangingPunct="1">
              <a:buClr>
                <a:srgbClr val="00FFFF"/>
              </a:buClr>
              <a:buFont typeface="Wingdings" panose="05000000000000000000" pitchFamily="2" charset="2"/>
              <a:buNone/>
            </a:pPr>
            <a:endParaRPr lang="el-GR" sz="2400">
              <a:solidFill>
                <a:srgbClr val="FF9900"/>
              </a:solidFill>
            </a:endParaRPr>
          </a:p>
        </p:txBody>
      </p:sp>
    </p:spTree>
    <p:extLst>
      <p:ext uri="{BB962C8B-B14F-4D97-AF65-F5344CB8AC3E}">
        <p14:creationId xmlns:p14="http://schemas.microsoft.com/office/powerpoint/2010/main" val="29843909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blinds(horizontal)">
                                      <p:cBhvr>
                                        <p:cTn id="7" dur="500"/>
                                        <p:tgtEl>
                                          <p:spTgt spid="143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346"/>
                                        </p:tgtEl>
                                        <p:attrNameLst>
                                          <p:attrName>style.visibility</p:attrName>
                                        </p:attrNameLst>
                                      </p:cBhvr>
                                      <p:to>
                                        <p:strVal val="visible"/>
                                      </p:to>
                                    </p:set>
                                    <p:animEffect transition="in" filter="blinds(horizontal)">
                                      <p:cBhvr>
                                        <p:cTn id="12" dur="500"/>
                                        <p:tgtEl>
                                          <p:spTgt spid="1434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342"/>
                                        </p:tgtEl>
                                        <p:attrNameLst>
                                          <p:attrName>style.visibility</p:attrName>
                                        </p:attrNameLst>
                                      </p:cBhvr>
                                      <p:to>
                                        <p:strVal val="visible"/>
                                      </p:to>
                                    </p:set>
                                    <p:animEffect transition="in" filter="blinds(horizontal)">
                                      <p:cBhvr>
                                        <p:cTn id="17" dur="500"/>
                                        <p:tgtEl>
                                          <p:spTgt spid="14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P spid="14342" grpId="0" animBg="1" autoUpdateAnimBg="0"/>
      <p:bldP spid="14346" grpId="0" animBg="1"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85720" y="350821"/>
            <a:ext cx="8643998" cy="792163"/>
          </a:xfrm>
          <a:solidFill>
            <a:srgbClr val="321900"/>
          </a:solidFill>
          <a:ln>
            <a:miter lim="800000"/>
            <a:headEnd/>
            <a:tailEnd/>
          </a:ln>
          <a:extLst/>
        </p:spPr>
        <p:txBody>
          <a:bodyPr>
            <a:noAutofit/>
          </a:bodyPr>
          <a:lstStyle/>
          <a:p>
            <a:pPr eaLnBrk="1" fontAlgn="auto" hangingPunct="1">
              <a:spcAft>
                <a:spcPts val="0"/>
              </a:spcAft>
              <a:defRPr/>
            </a:pPr>
            <a:r>
              <a:rPr lang="el-GR" sz="4000" kern="1200" dirty="0" smtClean="0">
                <a:solidFill>
                  <a:schemeClr val="bg1"/>
                </a:solidFill>
                <a:effectLst>
                  <a:reflection blurRad="12700" stA="48000" endA="300" endPos="55000" dir="5400000" sy="-90000" algn="bl" rotWithShape="0"/>
                </a:effectLst>
              </a:rPr>
              <a:t>ΤΟ ΠΕΡΙΒΑΛΛΟΝ ΤΟΥ ΜΟΥΣΕΙΟΥ</a:t>
            </a:r>
          </a:p>
        </p:txBody>
      </p:sp>
      <p:sp>
        <p:nvSpPr>
          <p:cNvPr id="66563" name="Rectangle 3"/>
          <p:cNvSpPr>
            <a:spLocks noGrp="1" noChangeArrowheads="1"/>
          </p:cNvSpPr>
          <p:nvPr>
            <p:ph type="body" idx="1"/>
          </p:nvPr>
        </p:nvSpPr>
        <p:spPr>
          <a:xfrm>
            <a:off x="323850" y="1357313"/>
            <a:ext cx="8605838" cy="5111750"/>
          </a:xfrm>
          <a:solidFill>
            <a:srgbClr val="FFFFCC"/>
          </a:solidFill>
        </p:spPr>
        <p:txBody>
          <a:bodyPr/>
          <a:lstStyle/>
          <a:p>
            <a:pPr eaLnBrk="1" hangingPunct="1">
              <a:lnSpc>
                <a:spcPct val="160000"/>
              </a:lnSpc>
              <a:buClr>
                <a:srgbClr val="990033"/>
              </a:buClr>
              <a:buSzPct val="115000"/>
              <a:buFont typeface="Wingdings" panose="05000000000000000000" pitchFamily="2" charset="2"/>
              <a:buChar char="ü"/>
            </a:pPr>
            <a:r>
              <a:rPr lang="el-GR" sz="2800" smtClean="0"/>
              <a:t>προκαλεί</a:t>
            </a:r>
            <a:r>
              <a:rPr lang="el-GR" sz="2800" b="1" smtClean="0"/>
              <a:t> δέος</a:t>
            </a:r>
            <a:r>
              <a:rPr lang="el-GR" sz="2800" smtClean="0"/>
              <a:t> και εξάπτει την </a:t>
            </a:r>
            <a:r>
              <a:rPr lang="el-GR" sz="2800" b="1" smtClean="0"/>
              <a:t>περιέργεια</a:t>
            </a:r>
            <a:r>
              <a:rPr lang="el-GR" sz="2800" smtClean="0"/>
              <a:t> και τη </a:t>
            </a:r>
            <a:r>
              <a:rPr lang="el-GR" sz="2800" b="1" smtClean="0"/>
              <a:t>φαντασία</a:t>
            </a:r>
            <a:r>
              <a:rPr lang="el-GR" sz="2800" smtClean="0"/>
              <a:t> ιδιαίτερα των μικρών μαθητών</a:t>
            </a:r>
          </a:p>
          <a:p>
            <a:pPr eaLnBrk="1" hangingPunct="1">
              <a:lnSpc>
                <a:spcPct val="160000"/>
              </a:lnSpc>
              <a:buClr>
                <a:srgbClr val="990033"/>
              </a:buClr>
              <a:buSzPct val="115000"/>
              <a:buFont typeface="Wingdings" panose="05000000000000000000" pitchFamily="2" charset="2"/>
              <a:buChar char="ü"/>
            </a:pPr>
            <a:r>
              <a:rPr lang="el-GR" sz="2800" smtClean="0"/>
              <a:t>τους προκαλεί να </a:t>
            </a:r>
            <a:r>
              <a:rPr lang="el-GR" sz="2800" b="1" smtClean="0"/>
              <a:t>δοκιμάσουν</a:t>
            </a:r>
            <a:r>
              <a:rPr lang="el-GR" sz="2800" smtClean="0"/>
              <a:t> τις ιδέες τους </a:t>
            </a:r>
            <a:endParaRPr lang="en-US" sz="2800" smtClean="0"/>
          </a:p>
          <a:p>
            <a:pPr eaLnBrk="1" hangingPunct="1">
              <a:lnSpc>
                <a:spcPct val="160000"/>
              </a:lnSpc>
              <a:buClr>
                <a:srgbClr val="990033"/>
              </a:buClr>
              <a:buSzPct val="115000"/>
              <a:buFont typeface="Wingdings" panose="05000000000000000000" pitchFamily="2" charset="2"/>
              <a:buChar char="ü"/>
            </a:pPr>
            <a:r>
              <a:rPr lang="el-GR" sz="2800" smtClean="0"/>
              <a:t>να ασχοληθούν με τα </a:t>
            </a:r>
            <a:r>
              <a:rPr lang="el-GR" sz="2800" b="1" smtClean="0"/>
              <a:t>ιδιαίτερα</a:t>
            </a:r>
            <a:r>
              <a:rPr lang="el-GR" sz="2800" smtClean="0"/>
              <a:t> ενδιαφέροντά τους</a:t>
            </a:r>
          </a:p>
        </p:txBody>
      </p:sp>
    </p:spTree>
    <p:extLst>
      <p:ext uri="{BB962C8B-B14F-4D97-AF65-F5344CB8AC3E}">
        <p14:creationId xmlns:p14="http://schemas.microsoft.com/office/powerpoint/2010/main" val="21008371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6563">
                                            <p:bg/>
                                          </p:spTgt>
                                        </p:tgtEl>
                                        <p:attrNameLst>
                                          <p:attrName>style.visibility</p:attrName>
                                        </p:attrNameLst>
                                      </p:cBhvr>
                                      <p:to>
                                        <p:strVal val="visible"/>
                                      </p:to>
                                    </p:set>
                                    <p:animEffect transition="in" filter="blinds(horizontal)">
                                      <p:cBhvr>
                                        <p:cTn id="7" dur="500"/>
                                        <p:tgtEl>
                                          <p:spTgt spid="6656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6563">
                                            <p:txEl>
                                              <p:pRg st="0" end="0"/>
                                            </p:txEl>
                                          </p:spTgt>
                                        </p:tgtEl>
                                        <p:attrNameLst>
                                          <p:attrName>style.visibility</p:attrName>
                                        </p:attrNameLst>
                                      </p:cBhvr>
                                      <p:to>
                                        <p:strVal val="visible"/>
                                      </p:to>
                                    </p:set>
                                    <p:animEffect transition="in" filter="blinds(horizontal)">
                                      <p:cBhvr>
                                        <p:cTn id="12" dur="500"/>
                                        <p:tgtEl>
                                          <p:spTgt spid="665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6563">
                                            <p:txEl>
                                              <p:pRg st="1" end="1"/>
                                            </p:txEl>
                                          </p:spTgt>
                                        </p:tgtEl>
                                        <p:attrNameLst>
                                          <p:attrName>style.visibility</p:attrName>
                                        </p:attrNameLst>
                                      </p:cBhvr>
                                      <p:to>
                                        <p:strVal val="visible"/>
                                      </p:to>
                                    </p:set>
                                    <p:animEffect transition="in" filter="blinds(horizontal)">
                                      <p:cBhvr>
                                        <p:cTn id="17" dur="500"/>
                                        <p:tgtEl>
                                          <p:spTgt spid="6656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6563">
                                            <p:txEl>
                                              <p:pRg st="2" end="2"/>
                                            </p:txEl>
                                          </p:spTgt>
                                        </p:tgtEl>
                                        <p:attrNameLst>
                                          <p:attrName>style.visibility</p:attrName>
                                        </p:attrNameLst>
                                      </p:cBhvr>
                                      <p:to>
                                        <p:strVal val="visible"/>
                                      </p:to>
                                    </p:set>
                                    <p:animEffect transition="in" filter="blinds(horizontal)">
                                      <p:cBhvr>
                                        <p:cTn id="22" dur="500"/>
                                        <p:tgtEl>
                                          <p:spTgt spid="665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85720" y="214290"/>
            <a:ext cx="8458200" cy="865188"/>
          </a:xfrm>
          <a:solidFill>
            <a:srgbClr val="321900"/>
          </a:solidFill>
          <a:ln>
            <a:miter lim="800000"/>
            <a:headEnd/>
            <a:tailEnd/>
          </a:ln>
          <a:extLst/>
        </p:spPr>
        <p:txBody>
          <a:bodyPr>
            <a:noAutofit/>
          </a:bodyPr>
          <a:lstStyle/>
          <a:p>
            <a:pPr eaLnBrk="1" fontAlgn="auto" hangingPunct="1">
              <a:spcAft>
                <a:spcPts val="0"/>
              </a:spcAft>
              <a:defRPr/>
            </a:pPr>
            <a:r>
              <a:rPr lang="el-GR" sz="4000" kern="1200" dirty="0" smtClean="0">
                <a:solidFill>
                  <a:schemeClr val="bg1"/>
                </a:solidFill>
                <a:effectLst>
                  <a:reflection blurRad="12700" stA="48000" endA="300" endPos="55000" dir="5400000" sy="-90000" algn="bl" rotWithShape="0"/>
                </a:effectLst>
              </a:rPr>
              <a:t>ΜΟΥΣΕΙΟ </a:t>
            </a:r>
            <a:r>
              <a:rPr lang="en-US" sz="4000" kern="1200" dirty="0" smtClean="0">
                <a:solidFill>
                  <a:schemeClr val="bg1"/>
                </a:solidFill>
                <a:effectLst>
                  <a:reflection blurRad="12700" stA="48000" endA="300" endPos="55000" dir="5400000" sy="-90000" algn="bl" rotWithShape="0"/>
                </a:effectLst>
              </a:rPr>
              <a:t>Vs </a:t>
            </a:r>
            <a:r>
              <a:rPr lang="el-GR" sz="4000" kern="1200" dirty="0" smtClean="0">
                <a:solidFill>
                  <a:schemeClr val="bg1"/>
                </a:solidFill>
                <a:effectLst>
                  <a:reflection blurRad="12700" stA="48000" endA="300" endPos="55000" dir="5400000" sy="-90000" algn="bl" rotWithShape="0"/>
                </a:effectLst>
              </a:rPr>
              <a:t>ΣΧΟΛΕΙΟ</a:t>
            </a:r>
          </a:p>
        </p:txBody>
      </p:sp>
      <p:sp>
        <p:nvSpPr>
          <p:cNvPr id="16388" name="Rectangle 4"/>
          <p:cNvSpPr>
            <a:spLocks noChangeArrowheads="1"/>
          </p:cNvSpPr>
          <p:nvPr/>
        </p:nvSpPr>
        <p:spPr bwMode="auto">
          <a:xfrm>
            <a:off x="285750" y="1079500"/>
            <a:ext cx="8534400" cy="5589588"/>
          </a:xfrm>
          <a:prstGeom prst="rect">
            <a:avLst/>
          </a:prstGeom>
          <a:solidFill>
            <a:srgbClr val="FFFFCC"/>
          </a:solidFill>
          <a:ln w="9525">
            <a:noFill/>
            <a:miter lim="800000"/>
            <a:headEnd/>
            <a:tailEnd/>
          </a:ln>
          <a:effectLst>
            <a:outerShdw dist="107763" dir="18900000" algn="ctr" rotWithShape="0">
              <a:schemeClr val="bg2">
                <a:alpha val="50000"/>
              </a:schemeClr>
            </a:outerShdw>
          </a:effectLst>
        </p:spPr>
        <p:txBody>
          <a:bodyPr/>
          <a:lstStyle/>
          <a:p>
            <a:pPr marL="342900" indent="-342900" algn="ctr" eaLnBrk="1" hangingPunct="1">
              <a:spcBef>
                <a:spcPct val="20000"/>
              </a:spcBef>
              <a:defRPr/>
            </a:pPr>
            <a:r>
              <a:rPr lang="el-GR" sz="3200" i="1" dirty="0">
                <a:solidFill>
                  <a:srgbClr val="FF9900"/>
                </a:solidFill>
                <a:cs typeface="+mn-cs"/>
              </a:rPr>
              <a:t>	</a:t>
            </a:r>
            <a:r>
              <a:rPr lang="el-GR" sz="3200" dirty="0">
                <a:solidFill>
                  <a:srgbClr val="990033"/>
                </a:solidFill>
                <a:cs typeface="+mn-cs"/>
              </a:rPr>
              <a:t>Αντίθετα με την τυπική εκπαίδευση, που μερικές φορές είναι συντηρητική</a:t>
            </a:r>
            <a:r>
              <a:rPr lang="el-GR" sz="3200" dirty="0">
                <a:cs typeface="+mn-cs"/>
              </a:rPr>
              <a:t>, </a:t>
            </a:r>
          </a:p>
          <a:p>
            <a:pPr marL="342900" indent="-342900" algn="ctr" eaLnBrk="1" hangingPunct="1">
              <a:spcBef>
                <a:spcPct val="20000"/>
              </a:spcBef>
              <a:defRPr/>
            </a:pPr>
            <a:r>
              <a:rPr lang="el-GR" sz="3200" dirty="0">
                <a:cs typeface="+mn-cs"/>
              </a:rPr>
              <a:t>	</a:t>
            </a:r>
          </a:p>
          <a:p>
            <a:pPr marL="342900" indent="-342900" algn="ctr" eaLnBrk="1" hangingPunct="1">
              <a:spcBef>
                <a:spcPct val="20000"/>
              </a:spcBef>
              <a:defRPr/>
            </a:pPr>
            <a:r>
              <a:rPr lang="el-GR" sz="3200" dirty="0">
                <a:cs typeface="+mn-cs"/>
              </a:rPr>
              <a:t>τα μουσεία </a:t>
            </a:r>
            <a:r>
              <a:rPr lang="el-GR" sz="3200" b="1" dirty="0">
                <a:cs typeface="+mn-cs"/>
              </a:rPr>
              <a:t>δημιουργούν</a:t>
            </a:r>
            <a:r>
              <a:rPr lang="el-GR" sz="3200" dirty="0">
                <a:cs typeface="+mn-cs"/>
              </a:rPr>
              <a:t> ένα </a:t>
            </a:r>
            <a:r>
              <a:rPr lang="el-GR" sz="3200" b="1" dirty="0">
                <a:cs typeface="+mn-cs"/>
              </a:rPr>
              <a:t>ευχάριστο περιβάλλον</a:t>
            </a:r>
            <a:r>
              <a:rPr lang="el-GR" sz="3200" dirty="0">
                <a:cs typeface="+mn-cs"/>
              </a:rPr>
              <a:t> μάθησης που απευθύνεται σε οικογένειες, νέους, μη ευνοημένες κοινωνικές ομάδες </a:t>
            </a:r>
            <a:r>
              <a:rPr lang="en-US" sz="3200" dirty="0">
                <a:cs typeface="+mn-cs"/>
              </a:rPr>
              <a:t>(</a:t>
            </a:r>
            <a:r>
              <a:rPr lang="el-GR" sz="3200" b="1" dirty="0">
                <a:cs typeface="+mn-cs"/>
              </a:rPr>
              <a:t>ετερογενές κοινό</a:t>
            </a:r>
            <a:r>
              <a:rPr lang="en-US" sz="3200" dirty="0">
                <a:cs typeface="+mn-cs"/>
              </a:rPr>
              <a:t>)</a:t>
            </a:r>
            <a:r>
              <a:rPr lang="el-GR" sz="3200" dirty="0">
                <a:cs typeface="+mn-cs"/>
              </a:rPr>
              <a:t>,</a:t>
            </a:r>
            <a:r>
              <a:rPr lang="en-US" sz="3200" dirty="0">
                <a:cs typeface="+mn-cs"/>
              </a:rPr>
              <a:t> </a:t>
            </a:r>
            <a:r>
              <a:rPr lang="el-GR" sz="3200" dirty="0">
                <a:cs typeface="+mn-cs"/>
              </a:rPr>
              <a:t>ενώ μπορούν να ενσωματώνουν έγκαιρα θέματα επικαιρότητας (π.χ. κλωνοποίηση-ΤΜΘ)</a:t>
            </a:r>
          </a:p>
          <a:p>
            <a:pPr marL="342900" indent="-342900" algn="ctr" eaLnBrk="1" hangingPunct="1">
              <a:spcBef>
                <a:spcPct val="20000"/>
              </a:spcBef>
              <a:defRPr/>
            </a:pPr>
            <a:endParaRPr lang="el-GR" sz="3200" dirty="0">
              <a:cs typeface="+mn-cs"/>
            </a:endParaRPr>
          </a:p>
        </p:txBody>
      </p:sp>
    </p:spTree>
    <p:extLst>
      <p:ext uri="{BB962C8B-B14F-4D97-AF65-F5344CB8AC3E}">
        <p14:creationId xmlns:p14="http://schemas.microsoft.com/office/powerpoint/2010/main" val="40122093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blinds(horizontal)">
                                      <p:cBhvr>
                                        <p:cTn id="7"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a:xfrm>
            <a:off x="285720" y="260350"/>
            <a:ext cx="8572560" cy="720725"/>
          </a:xfrm>
          <a:solidFill>
            <a:srgbClr val="321900"/>
          </a:solidFill>
          <a:ln>
            <a:miter lim="800000"/>
            <a:headEnd/>
            <a:tailEnd/>
          </a:ln>
          <a:extLst/>
        </p:spPr>
        <p:txBody>
          <a:bodyPr>
            <a:noAutofit/>
          </a:bodyPr>
          <a:lstStyle/>
          <a:p>
            <a:pPr eaLnBrk="1" fontAlgn="auto" hangingPunct="1">
              <a:spcAft>
                <a:spcPts val="0"/>
              </a:spcAft>
              <a:defRPr/>
            </a:pPr>
            <a:r>
              <a:rPr lang="el-GR" sz="4000" kern="1200" dirty="0" smtClean="0">
                <a:solidFill>
                  <a:schemeClr val="bg1"/>
                </a:solidFill>
                <a:effectLst>
                  <a:reflection blurRad="12700" stA="48000" endA="300" endPos="55000" dir="5400000" sy="-90000" algn="bl" rotWithShape="0"/>
                </a:effectLst>
              </a:rPr>
              <a:t>ΕΚΠΑΙΔΕΥΣΗ ΣΤΑ ΜΟΥΣΕΙΑ</a:t>
            </a:r>
          </a:p>
        </p:txBody>
      </p:sp>
      <p:sp>
        <p:nvSpPr>
          <p:cNvPr id="67587" name="Rectangle 1027"/>
          <p:cNvSpPr>
            <a:spLocks noGrp="1" noChangeArrowheads="1"/>
          </p:cNvSpPr>
          <p:nvPr>
            <p:ph type="body" idx="1"/>
          </p:nvPr>
        </p:nvSpPr>
        <p:spPr>
          <a:xfrm>
            <a:off x="1247775" y="3503613"/>
            <a:ext cx="7632700" cy="2087562"/>
          </a:xfrm>
          <a:gradFill rotWithShape="1">
            <a:gsLst>
              <a:gs pos="0">
                <a:schemeClr val="accent1">
                  <a:gamma/>
                  <a:shade val="76078"/>
                  <a:invGamma/>
                </a:schemeClr>
              </a:gs>
              <a:gs pos="50000">
                <a:schemeClr val="accent1"/>
              </a:gs>
              <a:gs pos="100000">
                <a:schemeClr val="accent1">
                  <a:gamma/>
                  <a:shade val="76078"/>
                  <a:invGamma/>
                </a:schemeClr>
              </a:gs>
            </a:gsLst>
            <a:lin ang="5400000" scaled="1"/>
          </a:gradFill>
          <a:effectLst>
            <a:outerShdw dist="107763" dir="13500000" algn="ctr" rotWithShape="0">
              <a:schemeClr val="bg2">
                <a:alpha val="50000"/>
              </a:schemeClr>
            </a:outerShdw>
          </a:effectLst>
        </p:spPr>
        <p:txBody>
          <a:bodyPr/>
          <a:lstStyle/>
          <a:p>
            <a:pPr algn="ctr" eaLnBrk="1" hangingPunct="1">
              <a:buFontTx/>
              <a:buNone/>
              <a:defRPr/>
            </a:pPr>
            <a:r>
              <a:rPr lang="el-GR" sz="2800" dirty="0" smtClean="0"/>
              <a:t>ο τρόπος που οι εκπαιδευτικοί προσβλέπουν στη  </a:t>
            </a:r>
            <a:r>
              <a:rPr lang="el-GR" sz="2800" b="1" dirty="0" smtClean="0"/>
              <a:t>συνεργασία</a:t>
            </a:r>
            <a:r>
              <a:rPr lang="el-GR" sz="2800" dirty="0" smtClean="0"/>
              <a:t> </a:t>
            </a:r>
          </a:p>
          <a:p>
            <a:pPr algn="ctr" eaLnBrk="1" hangingPunct="1">
              <a:buFontTx/>
              <a:buNone/>
              <a:defRPr/>
            </a:pPr>
            <a:r>
              <a:rPr lang="el-GR" sz="2800" dirty="0" smtClean="0"/>
              <a:t>αυτών των δύο χώρων</a:t>
            </a:r>
          </a:p>
          <a:p>
            <a:pPr algn="ctr" eaLnBrk="1" hangingPunct="1">
              <a:buFontTx/>
              <a:buNone/>
              <a:defRPr/>
            </a:pPr>
            <a:r>
              <a:rPr lang="el-GR" sz="2800" b="1" dirty="0" smtClean="0"/>
              <a:t>«μουσείου – σχολείου»</a:t>
            </a:r>
            <a:r>
              <a:rPr lang="el-GR" sz="2800" dirty="0" smtClean="0"/>
              <a:t> </a:t>
            </a:r>
          </a:p>
          <a:p>
            <a:pPr algn="ctr" eaLnBrk="1" hangingPunct="1">
              <a:buFontTx/>
              <a:buNone/>
              <a:defRPr/>
            </a:pPr>
            <a:endParaRPr lang="el-GR" sz="2800" dirty="0" smtClean="0"/>
          </a:p>
          <a:p>
            <a:pPr algn="ctr" eaLnBrk="1" hangingPunct="1">
              <a:buFontTx/>
              <a:buNone/>
              <a:defRPr/>
            </a:pPr>
            <a:endParaRPr lang="el-GR" sz="2800" i="1" dirty="0" smtClean="0">
              <a:solidFill>
                <a:srgbClr val="FF9900"/>
              </a:solidFill>
            </a:endParaRPr>
          </a:p>
          <a:p>
            <a:pPr algn="ctr" eaLnBrk="1" hangingPunct="1">
              <a:buFontTx/>
              <a:buNone/>
              <a:defRPr/>
            </a:pPr>
            <a:endParaRPr lang="el-GR" sz="2800" i="1" dirty="0" smtClean="0">
              <a:solidFill>
                <a:srgbClr val="FF9900"/>
              </a:solidFill>
            </a:endParaRPr>
          </a:p>
        </p:txBody>
      </p:sp>
      <p:sp>
        <p:nvSpPr>
          <p:cNvPr id="67588" name="Rectangle 1028"/>
          <p:cNvSpPr>
            <a:spLocks noChangeArrowheads="1"/>
          </p:cNvSpPr>
          <p:nvPr/>
        </p:nvSpPr>
        <p:spPr bwMode="auto">
          <a:xfrm>
            <a:off x="368300" y="1628775"/>
            <a:ext cx="6264275" cy="1366838"/>
          </a:xfrm>
          <a:prstGeom prst="rect">
            <a:avLst/>
          </a:prstGeom>
          <a:gradFill rotWithShape="1">
            <a:gsLst>
              <a:gs pos="0">
                <a:schemeClr val="accent1">
                  <a:gamma/>
                  <a:shade val="66275"/>
                  <a:invGamma/>
                </a:schemeClr>
              </a:gs>
              <a:gs pos="50000">
                <a:schemeClr val="accent1"/>
              </a:gs>
              <a:gs pos="100000">
                <a:schemeClr val="accent1">
                  <a:gamma/>
                  <a:shade val="66275"/>
                  <a:invGamma/>
                </a:schemeClr>
              </a:gs>
            </a:gsLst>
            <a:lin ang="5400000" scaled="1"/>
          </a:gradFill>
          <a:ln w="9525">
            <a:noFill/>
            <a:miter lim="800000"/>
            <a:headEnd/>
            <a:tailEnd/>
          </a:ln>
          <a:effectLst>
            <a:outerShdw dist="107763" dir="13500000" algn="ctr" rotWithShape="0">
              <a:schemeClr val="bg2">
                <a:alpha val="50000"/>
              </a:schemeClr>
            </a:outerShdw>
          </a:effectLst>
        </p:spPr>
        <p:txBody>
          <a:bodyPr/>
          <a:lstStyle/>
          <a:p>
            <a:pPr marL="342900" indent="-342900" algn="ctr" eaLnBrk="1" hangingPunct="1">
              <a:spcBef>
                <a:spcPct val="20000"/>
              </a:spcBef>
              <a:defRPr/>
            </a:pPr>
            <a:r>
              <a:rPr lang="el-GR" sz="2800" dirty="0">
                <a:cs typeface="+mn-cs"/>
              </a:rPr>
              <a:t>Ο προσδιορισμός των </a:t>
            </a:r>
            <a:r>
              <a:rPr lang="el-GR" sz="2800" b="1" dirty="0">
                <a:cs typeface="+mn-cs"/>
              </a:rPr>
              <a:t>διαδικασιών εκπαίδευσης</a:t>
            </a:r>
            <a:r>
              <a:rPr lang="el-GR" sz="2800" dirty="0">
                <a:cs typeface="+mn-cs"/>
              </a:rPr>
              <a:t> στα μουσεία</a:t>
            </a:r>
            <a:endParaRPr lang="el-GR" sz="2800" i="1" dirty="0">
              <a:solidFill>
                <a:srgbClr val="FF9900"/>
              </a:solidFill>
              <a:cs typeface="+mn-cs"/>
            </a:endParaRPr>
          </a:p>
          <a:p>
            <a:pPr marL="342900" indent="-342900" algn="ctr" eaLnBrk="1" hangingPunct="1">
              <a:spcBef>
                <a:spcPct val="20000"/>
              </a:spcBef>
              <a:defRPr/>
            </a:pPr>
            <a:endParaRPr lang="el-GR" sz="2800" b="1" i="1" dirty="0">
              <a:solidFill>
                <a:srgbClr val="FF9900"/>
              </a:solidFill>
              <a:cs typeface="+mn-cs"/>
            </a:endParaRPr>
          </a:p>
        </p:txBody>
      </p:sp>
      <p:sp>
        <p:nvSpPr>
          <p:cNvPr id="67589" name="Rectangle 1029"/>
          <p:cNvSpPr>
            <a:spLocks noChangeArrowheads="1"/>
          </p:cNvSpPr>
          <p:nvPr/>
        </p:nvSpPr>
        <p:spPr bwMode="auto">
          <a:xfrm>
            <a:off x="285750" y="5876925"/>
            <a:ext cx="8501063" cy="64770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buFontTx/>
              <a:buNone/>
            </a:pPr>
            <a:r>
              <a:rPr lang="el-GR" sz="2800" b="1">
                <a:solidFill>
                  <a:srgbClr val="990033"/>
                </a:solidFill>
              </a:rPr>
              <a:t>…είναι αντικείμενο της έρευνας</a:t>
            </a:r>
            <a:r>
              <a:rPr lang="el-GR" i="1">
                <a:solidFill>
                  <a:srgbClr val="FF9900"/>
                </a:solidFill>
              </a:rPr>
              <a:t>  </a:t>
            </a:r>
          </a:p>
          <a:p>
            <a:pPr algn="ctr" eaLnBrk="1" hangingPunct="1">
              <a:buFontTx/>
              <a:buNone/>
            </a:pPr>
            <a:endParaRPr lang="el-GR" i="1">
              <a:solidFill>
                <a:srgbClr val="FF9900"/>
              </a:solidFill>
            </a:endParaRPr>
          </a:p>
        </p:txBody>
      </p:sp>
    </p:spTree>
    <p:extLst>
      <p:ext uri="{BB962C8B-B14F-4D97-AF65-F5344CB8AC3E}">
        <p14:creationId xmlns:p14="http://schemas.microsoft.com/office/powerpoint/2010/main" val="30178785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7589"/>
                                        </p:tgtEl>
                                        <p:attrNameLst>
                                          <p:attrName>style.visibility</p:attrName>
                                        </p:attrNameLst>
                                      </p:cBhvr>
                                      <p:to>
                                        <p:strVal val="visible"/>
                                      </p:to>
                                    </p:set>
                                    <p:animEffect transition="in" filter="blinds(horizontal)">
                                      <p:cBhvr>
                                        <p:cTn id="7" dur="500"/>
                                        <p:tgtEl>
                                          <p:spTgt spid="675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7588"/>
                                        </p:tgtEl>
                                        <p:attrNameLst>
                                          <p:attrName>style.visibility</p:attrName>
                                        </p:attrNameLst>
                                      </p:cBhvr>
                                      <p:to>
                                        <p:strVal val="visible"/>
                                      </p:to>
                                    </p:set>
                                    <p:animEffect transition="in" filter="blinds(horizontal)">
                                      <p:cBhvr>
                                        <p:cTn id="12" dur="500"/>
                                        <p:tgtEl>
                                          <p:spTgt spid="6758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7587"/>
                                        </p:tgtEl>
                                        <p:attrNameLst>
                                          <p:attrName>style.visibility</p:attrName>
                                        </p:attrNameLst>
                                      </p:cBhvr>
                                      <p:to>
                                        <p:strVal val="visible"/>
                                      </p:to>
                                    </p:set>
                                    <p:animEffect transition="in" filter="blinds(horizontal)">
                                      <p:cBhvr>
                                        <p:cTn id="17" dur="500"/>
                                        <p:tgtEl>
                                          <p:spTgt spid="67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animBg="1" autoUpdateAnimBg="0"/>
      <p:bldP spid="67588" grpId="0" animBg="1" autoUpdateAnimBg="0"/>
      <p:bldP spid="67589" grpId="0" animBg="1"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827088" y="260350"/>
            <a:ext cx="7772400" cy="935038"/>
          </a:xfrm>
          <a:solidFill>
            <a:srgbClr val="422100"/>
          </a:solidFill>
          <a:scene3d>
            <a:camera prst="legacyPerspectiveBottom"/>
            <a:lightRig rig="legacyFlat3" dir="t"/>
          </a:scene3d>
          <a:sp3d extrusionH="121893000" prstMaterial="legacyMatte">
            <a:bevelT w="13500" h="13500" prst="angle"/>
            <a:bevelB w="13500" h="13500" prst="angle"/>
            <a:extrusionClr>
              <a:schemeClr val="accent1"/>
            </a:extrusionClr>
            <a:contourClr>
              <a:srgbClr val="422100"/>
            </a:contourClr>
          </a:sp3d>
        </p:spPr>
        <p:txBody>
          <a:bodyPr>
            <a:flatTx/>
          </a:bodyPr>
          <a:lstStyle/>
          <a:p>
            <a:pPr eaLnBrk="1" hangingPunct="1"/>
            <a:r>
              <a:rPr lang="el-GR" sz="2800" b="1" smtClean="0">
                <a:solidFill>
                  <a:schemeClr val="bg1"/>
                </a:solidFill>
              </a:rPr>
              <a:t>ΕΚΠΑΙΔΕΥΣΗ ΓΙΑ ΠΟΙΟΥΣ ΚΑΙ ΠΟΙΑ;</a:t>
            </a:r>
          </a:p>
        </p:txBody>
      </p:sp>
      <p:sp>
        <p:nvSpPr>
          <p:cNvPr id="4099" name="Rectangle 3"/>
          <p:cNvSpPr>
            <a:spLocks noGrp="1" noChangeArrowheads="1"/>
          </p:cNvSpPr>
          <p:nvPr>
            <p:ph type="body" idx="1"/>
          </p:nvPr>
        </p:nvSpPr>
        <p:spPr>
          <a:xfrm>
            <a:off x="214313" y="1714500"/>
            <a:ext cx="8736012" cy="4941888"/>
          </a:xfrm>
          <a:solidFill>
            <a:srgbClr val="FFFF89"/>
          </a:solidFill>
        </p:spPr>
        <p:txBody>
          <a:bodyPr/>
          <a:lstStyle/>
          <a:p>
            <a:pPr eaLnBrk="1" hangingPunct="1">
              <a:lnSpc>
                <a:spcPct val="90000"/>
              </a:lnSpc>
              <a:buClr>
                <a:srgbClr val="990033"/>
              </a:buClr>
              <a:buFont typeface="Wingdings" pitchFamily="2" charset="2"/>
              <a:buChar char="Ø"/>
              <a:defRPr/>
            </a:pPr>
            <a:r>
              <a:rPr lang="el-GR" sz="2800" b="1" dirty="0" smtClean="0">
                <a:effectLst>
                  <a:outerShdw blurRad="38100" dist="38100" dir="2700000" algn="tl">
                    <a:srgbClr val="FFFFFF"/>
                  </a:outerShdw>
                </a:effectLst>
              </a:rPr>
              <a:t>Ενήλικες</a:t>
            </a:r>
            <a:r>
              <a:rPr lang="el-GR" sz="2800" dirty="0" smtClean="0"/>
              <a:t>:</a:t>
            </a:r>
            <a:endParaRPr lang="en-US" sz="2800" dirty="0" smtClean="0"/>
          </a:p>
          <a:p>
            <a:pPr lvl="1" algn="ctr" eaLnBrk="1" hangingPunct="1">
              <a:lnSpc>
                <a:spcPct val="90000"/>
              </a:lnSpc>
              <a:buClr>
                <a:srgbClr val="990033"/>
              </a:buClr>
              <a:buFont typeface="Wingdings" pitchFamily="2" charset="2"/>
              <a:buNone/>
              <a:defRPr/>
            </a:pPr>
            <a:r>
              <a:rPr lang="el-GR" dirty="0" smtClean="0"/>
              <a:t>δια βίου μάθηση</a:t>
            </a:r>
            <a:r>
              <a:rPr lang="en-US" sz="2400" dirty="0" smtClean="0"/>
              <a:t> </a:t>
            </a:r>
          </a:p>
          <a:p>
            <a:pPr lvl="1" algn="ctr" eaLnBrk="1" hangingPunct="1">
              <a:lnSpc>
                <a:spcPct val="90000"/>
              </a:lnSpc>
              <a:buClr>
                <a:srgbClr val="990033"/>
              </a:buClr>
              <a:buFont typeface="Wingdings" pitchFamily="2" charset="2"/>
              <a:buNone/>
              <a:defRPr/>
            </a:pPr>
            <a:r>
              <a:rPr lang="el-GR" dirty="0" smtClean="0"/>
              <a:t>επιστημονικός και τεχνολογικός αλφαβητισμός</a:t>
            </a:r>
          </a:p>
          <a:p>
            <a:pPr eaLnBrk="1" hangingPunct="1">
              <a:lnSpc>
                <a:spcPct val="90000"/>
              </a:lnSpc>
              <a:buClr>
                <a:srgbClr val="00FFFF"/>
              </a:buClr>
              <a:buFont typeface="Wingdings" pitchFamily="2" charset="2"/>
              <a:buChar char="Ø"/>
              <a:defRPr/>
            </a:pPr>
            <a:endParaRPr lang="el-GR" sz="2800" dirty="0" smtClean="0"/>
          </a:p>
          <a:p>
            <a:pPr eaLnBrk="1" hangingPunct="1">
              <a:lnSpc>
                <a:spcPct val="90000"/>
              </a:lnSpc>
              <a:buClr>
                <a:srgbClr val="990033"/>
              </a:buClr>
              <a:buFont typeface="Wingdings" pitchFamily="2" charset="2"/>
              <a:buChar char="Ø"/>
              <a:defRPr/>
            </a:pPr>
            <a:r>
              <a:rPr lang="el-GR" sz="2800" b="1" dirty="0" smtClean="0">
                <a:effectLst>
                  <a:outerShdw blurRad="38100" dist="38100" dir="2700000" algn="tl">
                    <a:srgbClr val="FFFFFF"/>
                  </a:outerShdw>
                </a:effectLst>
              </a:rPr>
              <a:t>Σχολικές Ομάδες</a:t>
            </a:r>
            <a:r>
              <a:rPr lang="el-GR" sz="2800" dirty="0" smtClean="0"/>
              <a:t>: </a:t>
            </a:r>
            <a:endParaRPr lang="en-US" sz="2800" dirty="0" smtClean="0"/>
          </a:p>
          <a:p>
            <a:pPr lvl="1" algn="ctr" eaLnBrk="1" hangingPunct="1">
              <a:lnSpc>
                <a:spcPct val="90000"/>
              </a:lnSpc>
              <a:buClr>
                <a:srgbClr val="990033"/>
              </a:buClr>
              <a:buFont typeface="Wingdings" pitchFamily="2" charset="2"/>
              <a:buNone/>
              <a:defRPr/>
            </a:pPr>
            <a:r>
              <a:rPr lang="el-GR" dirty="0" smtClean="0"/>
              <a:t>Αλλαγή στάσης,</a:t>
            </a:r>
            <a:r>
              <a:rPr lang="el-GR" sz="2400" dirty="0" smtClean="0"/>
              <a:t> </a:t>
            </a:r>
            <a:endParaRPr lang="en-US" sz="2400" dirty="0" smtClean="0"/>
          </a:p>
          <a:p>
            <a:pPr lvl="1" algn="ctr" eaLnBrk="1" hangingPunct="1">
              <a:lnSpc>
                <a:spcPct val="90000"/>
              </a:lnSpc>
              <a:buClr>
                <a:srgbClr val="990033"/>
              </a:buClr>
              <a:buFont typeface="Wingdings" pitchFamily="2" charset="2"/>
              <a:buNone/>
              <a:defRPr/>
            </a:pPr>
            <a:r>
              <a:rPr lang="el-GR" dirty="0" smtClean="0"/>
              <a:t>κοινωνικοί στόχοι,</a:t>
            </a:r>
            <a:r>
              <a:rPr lang="el-GR" sz="2400" dirty="0" smtClean="0"/>
              <a:t> </a:t>
            </a:r>
            <a:endParaRPr lang="en-US" sz="2400" dirty="0" smtClean="0"/>
          </a:p>
          <a:p>
            <a:pPr lvl="1" algn="ctr" eaLnBrk="1" hangingPunct="1">
              <a:lnSpc>
                <a:spcPct val="90000"/>
              </a:lnSpc>
              <a:buClr>
                <a:srgbClr val="990033"/>
              </a:buClr>
              <a:buFont typeface="Wingdings" pitchFamily="2" charset="2"/>
              <a:buNone/>
              <a:defRPr/>
            </a:pPr>
            <a:r>
              <a:rPr lang="el-GR" dirty="0" smtClean="0"/>
              <a:t>επιστημονικός &amp; τεχνολογικός αλφαβητισμός, επέκταση / συμπλήρωση σχολικής γνώσης</a:t>
            </a:r>
          </a:p>
        </p:txBody>
      </p:sp>
    </p:spTree>
    <p:extLst>
      <p:ext uri="{BB962C8B-B14F-4D97-AF65-F5344CB8AC3E}">
        <p14:creationId xmlns:p14="http://schemas.microsoft.com/office/powerpoint/2010/main" val="12454326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9">
                                            <p:bg/>
                                          </p:spTgt>
                                        </p:tgtEl>
                                        <p:attrNameLst>
                                          <p:attrName>style.visibility</p:attrName>
                                        </p:attrNameLst>
                                      </p:cBhvr>
                                      <p:to>
                                        <p:strVal val="visible"/>
                                      </p:to>
                                    </p:set>
                                    <p:animEffect transition="in" filter="blinds(horizontal)">
                                      <p:cBhvr>
                                        <p:cTn id="7" dur="500"/>
                                        <p:tgtEl>
                                          <p:spTgt spid="40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099">
                                            <p:txEl>
                                              <p:pRg st="0" end="0"/>
                                            </p:txEl>
                                          </p:spTgt>
                                        </p:tgtEl>
                                        <p:attrNameLst>
                                          <p:attrName>style.visibility</p:attrName>
                                        </p:attrNameLst>
                                      </p:cBhvr>
                                      <p:to>
                                        <p:strVal val="visible"/>
                                      </p:to>
                                    </p:set>
                                    <p:animEffect transition="in" filter="blinds(horizontal)">
                                      <p:cBhvr>
                                        <p:cTn id="12" dur="500"/>
                                        <p:tgtEl>
                                          <p:spTgt spid="4099">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099">
                                            <p:txEl>
                                              <p:pRg st="1" end="1"/>
                                            </p:txEl>
                                          </p:spTgt>
                                        </p:tgtEl>
                                        <p:attrNameLst>
                                          <p:attrName>style.visibility</p:attrName>
                                        </p:attrNameLst>
                                      </p:cBhvr>
                                      <p:to>
                                        <p:strVal val="visible"/>
                                      </p:to>
                                    </p:set>
                                    <p:animEffect transition="in" filter="blinds(horizontal)">
                                      <p:cBhvr>
                                        <p:cTn id="15" dur="500"/>
                                        <p:tgtEl>
                                          <p:spTgt spid="4099">
                                            <p:txEl>
                                              <p:pRg st="1" end="1"/>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099">
                                            <p:txEl>
                                              <p:pRg st="2" end="2"/>
                                            </p:txEl>
                                          </p:spTgt>
                                        </p:tgtEl>
                                        <p:attrNameLst>
                                          <p:attrName>style.visibility</p:attrName>
                                        </p:attrNameLst>
                                      </p:cBhvr>
                                      <p:to>
                                        <p:strVal val="visible"/>
                                      </p:to>
                                    </p:set>
                                    <p:animEffect transition="in" filter="blinds(horizontal)">
                                      <p:cBhvr>
                                        <p:cTn id="18" dur="500"/>
                                        <p:tgtEl>
                                          <p:spTgt spid="4099">
                                            <p:txEl>
                                              <p:pRg st="2" end="2"/>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099">
                                            <p:txEl>
                                              <p:pRg st="4" end="4"/>
                                            </p:txEl>
                                          </p:spTgt>
                                        </p:tgtEl>
                                        <p:attrNameLst>
                                          <p:attrName>style.visibility</p:attrName>
                                        </p:attrNameLst>
                                      </p:cBhvr>
                                      <p:to>
                                        <p:strVal val="visible"/>
                                      </p:to>
                                    </p:set>
                                    <p:animEffect transition="in" filter="blinds(horizontal)">
                                      <p:cBhvr>
                                        <p:cTn id="23" dur="500"/>
                                        <p:tgtEl>
                                          <p:spTgt spid="4099">
                                            <p:txEl>
                                              <p:pRg st="4" end="4"/>
                                            </p:txEl>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4099">
                                            <p:txEl>
                                              <p:pRg st="5" end="5"/>
                                            </p:txEl>
                                          </p:spTgt>
                                        </p:tgtEl>
                                        <p:attrNameLst>
                                          <p:attrName>style.visibility</p:attrName>
                                        </p:attrNameLst>
                                      </p:cBhvr>
                                      <p:to>
                                        <p:strVal val="visible"/>
                                      </p:to>
                                    </p:set>
                                    <p:animEffect transition="in" filter="blinds(horizontal)">
                                      <p:cBhvr>
                                        <p:cTn id="26" dur="500"/>
                                        <p:tgtEl>
                                          <p:spTgt spid="4099">
                                            <p:txEl>
                                              <p:pRg st="5" end="5"/>
                                            </p:txEl>
                                          </p:spTgt>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4099">
                                            <p:txEl>
                                              <p:pRg st="6" end="6"/>
                                            </p:txEl>
                                          </p:spTgt>
                                        </p:tgtEl>
                                        <p:attrNameLst>
                                          <p:attrName>style.visibility</p:attrName>
                                        </p:attrNameLst>
                                      </p:cBhvr>
                                      <p:to>
                                        <p:strVal val="visible"/>
                                      </p:to>
                                    </p:set>
                                    <p:animEffect transition="in" filter="blinds(horizontal)">
                                      <p:cBhvr>
                                        <p:cTn id="29" dur="500"/>
                                        <p:tgtEl>
                                          <p:spTgt spid="4099">
                                            <p:txEl>
                                              <p:pRg st="6" end="6"/>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4099">
                                            <p:txEl>
                                              <p:pRg st="7" end="7"/>
                                            </p:txEl>
                                          </p:spTgt>
                                        </p:tgtEl>
                                        <p:attrNameLst>
                                          <p:attrName>style.visibility</p:attrName>
                                        </p:attrNameLst>
                                      </p:cBhvr>
                                      <p:to>
                                        <p:strVal val="visible"/>
                                      </p:to>
                                    </p:set>
                                    <p:animEffect transition="in" filter="blinds(horizontal)">
                                      <p:cBhvr>
                                        <p:cTn id="32" dur="500"/>
                                        <p:tgtEl>
                                          <p:spTgt spid="409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nimBg="1"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06400" y="0"/>
            <a:ext cx="8356600" cy="1066800"/>
          </a:xfrm>
          <a:solidFill>
            <a:srgbClr val="422100"/>
          </a:solidFill>
        </p:spPr>
        <p:txBody>
          <a:bodyPr/>
          <a:lstStyle/>
          <a:p>
            <a:pPr eaLnBrk="1" hangingPunct="1"/>
            <a:r>
              <a:rPr lang="en-US" sz="2800" b="1" smtClean="0">
                <a:solidFill>
                  <a:schemeClr val="bg1"/>
                </a:solidFill>
              </a:rPr>
              <a:t>Όψεις και Χαρακτηριστικά </a:t>
            </a:r>
            <a:br>
              <a:rPr lang="en-US" sz="2800" b="1" smtClean="0">
                <a:solidFill>
                  <a:schemeClr val="bg1"/>
                </a:solidFill>
              </a:rPr>
            </a:br>
            <a:r>
              <a:rPr lang="en-US" sz="2800" b="1" smtClean="0">
                <a:solidFill>
                  <a:schemeClr val="bg1"/>
                </a:solidFill>
              </a:rPr>
              <a:t>της </a:t>
            </a:r>
            <a:r>
              <a:rPr lang="el-GR" sz="2800" b="1" smtClean="0">
                <a:solidFill>
                  <a:schemeClr val="bg1"/>
                </a:solidFill>
              </a:rPr>
              <a:t>Μη Τυπικής </a:t>
            </a:r>
            <a:r>
              <a:rPr lang="en-US" sz="2800" b="1" smtClean="0">
                <a:solidFill>
                  <a:schemeClr val="bg1"/>
                </a:solidFill>
              </a:rPr>
              <a:t> Εκπαίδευσης</a:t>
            </a:r>
          </a:p>
        </p:txBody>
      </p:sp>
      <p:sp>
        <p:nvSpPr>
          <p:cNvPr id="28675" name="Rectangle 3"/>
          <p:cNvSpPr>
            <a:spLocks noGrp="1" noChangeArrowheads="1"/>
          </p:cNvSpPr>
          <p:nvPr>
            <p:ph type="body" idx="1"/>
          </p:nvPr>
        </p:nvSpPr>
        <p:spPr>
          <a:xfrm>
            <a:off x="457200" y="1600200"/>
            <a:ext cx="8258175" cy="4757738"/>
          </a:xfrm>
          <a:solidFill>
            <a:srgbClr val="FFFF99"/>
          </a:solidFill>
        </p:spPr>
        <p:txBody>
          <a:bodyPr/>
          <a:lstStyle/>
          <a:p>
            <a:pPr eaLnBrk="1" hangingPunct="1"/>
            <a:r>
              <a:rPr lang="en-US" b="1" smtClean="0">
                <a:latin typeface="Arial" panose="020B0604020202020204" pitchFamily="34" charset="0"/>
              </a:rPr>
              <a:t>Παιχνίδι Περιπέτειας -                            </a:t>
            </a:r>
            <a:r>
              <a:rPr lang="en-US" smtClean="0"/>
              <a:t>Περιβαλλοντική</a:t>
            </a:r>
            <a:r>
              <a:rPr lang="en-US" b="1" smtClean="0">
                <a:latin typeface="Arial" panose="020B0604020202020204" pitchFamily="34" charset="0"/>
              </a:rPr>
              <a:t> Επίσκεψη &amp; Διαβίωση</a:t>
            </a:r>
            <a:endParaRPr lang="el-GR" b="1" smtClean="0">
              <a:latin typeface="Arial" panose="020B0604020202020204" pitchFamily="34" charset="0"/>
            </a:endParaRPr>
          </a:p>
          <a:p>
            <a:pPr eaLnBrk="1" hangingPunct="1"/>
            <a:r>
              <a:rPr lang="en-US" b="1" smtClean="0">
                <a:latin typeface="Arial" panose="020B0604020202020204" pitchFamily="34" charset="0"/>
              </a:rPr>
              <a:t>Μύθος &amp; Αφήγηση</a:t>
            </a:r>
            <a:endParaRPr lang="el-GR" b="1" smtClean="0">
              <a:latin typeface="Arial" panose="020B0604020202020204" pitchFamily="34" charset="0"/>
            </a:endParaRPr>
          </a:p>
          <a:p>
            <a:pPr eaLnBrk="1" hangingPunct="1"/>
            <a:r>
              <a:rPr lang="en-US" b="1" smtClean="0">
                <a:latin typeface="Arial" panose="020B0604020202020204" pitchFamily="34" charset="0"/>
              </a:rPr>
              <a:t>Αυτό(επι)μόρφωση &amp; Τεχνολογίες -                          Μουσεία &amp; Χώροι Φυσικών Επιστημών</a:t>
            </a:r>
            <a:endParaRPr lang="el-GR" b="1" smtClean="0">
              <a:latin typeface="Arial" panose="020B0604020202020204" pitchFamily="34" charset="0"/>
            </a:endParaRPr>
          </a:p>
          <a:p>
            <a:pPr eaLnBrk="1" hangingPunct="1"/>
            <a:r>
              <a:rPr lang="el-GR" b="1" smtClean="0">
                <a:latin typeface="Arial" panose="020B0604020202020204" pitchFamily="34" charset="0"/>
              </a:rPr>
              <a:t>Επίσκεψη, Εξερέυνηση, </a:t>
            </a:r>
            <a:r>
              <a:rPr lang="en-US" b="1" smtClean="0">
                <a:latin typeface="Arial" panose="020B0604020202020204" pitchFamily="34" charset="0"/>
              </a:rPr>
              <a:t>Project</a:t>
            </a:r>
          </a:p>
          <a:p>
            <a:pPr eaLnBrk="1" hangingPunct="1"/>
            <a:r>
              <a:rPr lang="en-US" b="1" i="1" smtClean="0">
                <a:latin typeface="Arial" panose="020B0604020202020204" pitchFamily="34" charset="0"/>
              </a:rPr>
              <a:t>Φυσικές Επιστήμες ως Πολιτιστικό Προϊόν</a:t>
            </a:r>
            <a:endParaRPr lang="en-US" i="1" smtClean="0"/>
          </a:p>
          <a:p>
            <a:pPr eaLnBrk="1" hangingPunct="1"/>
            <a:endParaRPr lang="en-US" smtClean="0"/>
          </a:p>
        </p:txBody>
      </p:sp>
    </p:spTree>
    <p:extLst>
      <p:ext uri="{BB962C8B-B14F-4D97-AF65-F5344CB8AC3E}">
        <p14:creationId xmlns:p14="http://schemas.microsoft.com/office/powerpoint/2010/main" val="2327618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50825" y="0"/>
            <a:ext cx="8642350" cy="1066800"/>
          </a:xfrm>
          <a:solidFill>
            <a:srgbClr val="422100"/>
          </a:solidFill>
        </p:spPr>
        <p:txBody>
          <a:bodyPr/>
          <a:lstStyle/>
          <a:p>
            <a:pPr eaLnBrk="1" hangingPunct="1"/>
            <a:r>
              <a:rPr lang="el-GR" sz="2800" b="1" smtClean="0">
                <a:solidFill>
                  <a:schemeClr val="bg1"/>
                </a:solidFill>
              </a:rPr>
              <a:t> Η</a:t>
            </a:r>
            <a:r>
              <a:rPr lang="en-US" sz="2800" b="1" smtClean="0">
                <a:solidFill>
                  <a:schemeClr val="bg1"/>
                </a:solidFill>
              </a:rPr>
              <a:t> </a:t>
            </a:r>
            <a:r>
              <a:rPr lang="el-GR" sz="2800" b="1" smtClean="0">
                <a:solidFill>
                  <a:schemeClr val="bg1"/>
                </a:solidFill>
              </a:rPr>
              <a:t>Μη Τυπική </a:t>
            </a:r>
            <a:r>
              <a:rPr lang="en-US" sz="2800" b="1" smtClean="0">
                <a:solidFill>
                  <a:schemeClr val="bg1"/>
                </a:solidFill>
              </a:rPr>
              <a:t> Εκπαίδευσης</a:t>
            </a:r>
            <a:r>
              <a:rPr lang="el-GR" sz="2800" b="1" smtClean="0">
                <a:solidFill>
                  <a:schemeClr val="bg1"/>
                </a:solidFill>
              </a:rPr>
              <a:t> στα Προγράμματα Σπουδών </a:t>
            </a:r>
            <a:endParaRPr lang="en-US" sz="2800" b="1" smtClean="0">
              <a:solidFill>
                <a:schemeClr val="bg1"/>
              </a:solidFill>
            </a:endParaRPr>
          </a:p>
        </p:txBody>
      </p:sp>
      <p:sp>
        <p:nvSpPr>
          <p:cNvPr id="28675" name="Rectangle 3"/>
          <p:cNvSpPr>
            <a:spLocks noGrp="1" noChangeArrowheads="1"/>
          </p:cNvSpPr>
          <p:nvPr>
            <p:ph type="body" idx="1"/>
          </p:nvPr>
        </p:nvSpPr>
        <p:spPr>
          <a:xfrm>
            <a:off x="250825" y="1268413"/>
            <a:ext cx="8642350" cy="5329237"/>
          </a:xfrm>
          <a:solidFill>
            <a:srgbClr val="FFFF99"/>
          </a:solidFill>
        </p:spPr>
        <p:txBody>
          <a:bodyPr/>
          <a:lstStyle/>
          <a:p>
            <a:pPr marL="0" indent="0" eaLnBrk="1" hangingPunct="1">
              <a:buFontTx/>
              <a:buNone/>
              <a:defRPr/>
            </a:pPr>
            <a:r>
              <a:rPr lang="el-GR" b="1" dirty="0" smtClean="0">
                <a:latin typeface="Arial" panose="020B0604020202020204" pitchFamily="34" charset="0"/>
              </a:rPr>
              <a:t>Στα σημαντικότερα σύγχρονα Προγράμματα Σπουδών  η μη τυπική εκπαίδευση (ή και το μείγμα τυπικής και μη-) κατέχει σημαντικό ρόλο.</a:t>
            </a:r>
          </a:p>
          <a:p>
            <a:pPr eaLnBrk="1" hangingPunct="1">
              <a:buFont typeface="Arial" panose="020B0604020202020204" pitchFamily="34" charset="0"/>
              <a:buChar char="•"/>
              <a:defRPr/>
            </a:pPr>
            <a:r>
              <a:rPr lang="el-GR" sz="2900" i="1" dirty="0" smtClean="0"/>
              <a:t>Νέο Σχολείο (Ελλάδα) </a:t>
            </a:r>
            <a:endParaRPr lang="en-US" sz="2900" i="1" dirty="0" smtClean="0"/>
          </a:p>
          <a:p>
            <a:pPr eaLnBrk="1" hangingPunct="1">
              <a:buFont typeface="Arial" panose="020B0604020202020204" pitchFamily="34" charset="0"/>
              <a:buChar char="•"/>
              <a:defRPr/>
            </a:pPr>
            <a:r>
              <a:rPr lang="el-GR" sz="2900" dirty="0" smtClean="0"/>
              <a:t>SCIENCE EDUCATION for </a:t>
            </a:r>
            <a:r>
              <a:rPr lang="el-GR" sz="2900" dirty="0" err="1" smtClean="0"/>
              <a:t>Responsible</a:t>
            </a:r>
            <a:r>
              <a:rPr lang="el-GR" sz="2900" dirty="0" smtClean="0"/>
              <a:t> </a:t>
            </a:r>
            <a:r>
              <a:rPr lang="el-GR" sz="2900" dirty="0" err="1" smtClean="0"/>
              <a:t>Citizenship</a:t>
            </a:r>
            <a:r>
              <a:rPr lang="el-GR" sz="2900" dirty="0" smtClean="0"/>
              <a:t>-</a:t>
            </a:r>
            <a:r>
              <a:rPr lang="en-US" sz="2900" dirty="0" smtClean="0"/>
              <a:t>EU 2015</a:t>
            </a:r>
            <a:r>
              <a:rPr lang="en-US" altLang="el-GR" sz="2900" dirty="0" smtClean="0"/>
              <a:t>, </a:t>
            </a:r>
            <a:endParaRPr lang="el-GR" altLang="el-GR" sz="2900" dirty="0" smtClean="0"/>
          </a:p>
          <a:p>
            <a:pPr eaLnBrk="1" hangingPunct="1">
              <a:buFont typeface="Arial" panose="020B0604020202020204" pitchFamily="34" charset="0"/>
              <a:buChar char="•"/>
              <a:defRPr/>
            </a:pPr>
            <a:r>
              <a:rPr lang="en-US" sz="2900" i="1" dirty="0" smtClean="0"/>
              <a:t>Science beyond 2000, </a:t>
            </a:r>
            <a:r>
              <a:rPr lang="en-US" altLang="el-GR" sz="2900" dirty="0" smtClean="0"/>
              <a:t>Millar &amp; Osborn 1998, </a:t>
            </a:r>
            <a:r>
              <a:rPr lang="en-US" sz="2900" i="1" dirty="0" smtClean="0"/>
              <a:t>(UK)</a:t>
            </a:r>
          </a:p>
          <a:p>
            <a:pPr>
              <a:buFont typeface="Wingdings" panose="05000000000000000000" pitchFamily="2" charset="2"/>
              <a:buChar char="Ø"/>
              <a:defRPr/>
            </a:pPr>
            <a:r>
              <a:rPr lang="en-US" altLang="el-GR" sz="2900" dirty="0" err="1" smtClean="0"/>
              <a:t>Unesco</a:t>
            </a:r>
            <a:r>
              <a:rPr lang="en-US" altLang="el-GR" sz="2900" dirty="0" smtClean="0"/>
              <a:t> Project 2000+</a:t>
            </a:r>
            <a:r>
              <a:rPr lang="el-GR" altLang="el-GR" sz="2900" dirty="0" smtClean="0"/>
              <a:t> &amp; - </a:t>
            </a:r>
            <a:r>
              <a:rPr lang="en-US" altLang="el-GR" sz="2900" dirty="0" smtClean="0"/>
              <a:t>Project 2061 (USA)</a:t>
            </a:r>
            <a:endParaRPr lang="el-GR" altLang="el-GR" sz="2900" dirty="0" smtClean="0"/>
          </a:p>
          <a:p>
            <a:pPr marL="0" indent="0" eaLnBrk="1" hangingPunct="1">
              <a:buFontTx/>
              <a:buNone/>
              <a:defRPr/>
            </a:pPr>
            <a:endParaRPr lang="en-US" i="1" dirty="0" smtClean="0"/>
          </a:p>
          <a:p>
            <a:pPr eaLnBrk="1" hangingPunct="1">
              <a:buFont typeface="Arial" panose="020B0604020202020204" pitchFamily="34" charset="0"/>
              <a:buChar char="•"/>
              <a:defRPr/>
            </a:pPr>
            <a:endParaRPr lang="en-US" i="1" dirty="0" smtClean="0"/>
          </a:p>
          <a:p>
            <a:pPr eaLnBrk="1" hangingPunct="1">
              <a:buFont typeface="Arial" panose="020B0604020202020204" pitchFamily="34" charset="0"/>
              <a:buChar char="•"/>
              <a:defRPr/>
            </a:pPr>
            <a:endParaRPr lang="en-US" i="1" dirty="0" smtClean="0"/>
          </a:p>
          <a:p>
            <a:pPr eaLnBrk="1" hangingPunct="1">
              <a:buFont typeface="Arial" panose="020B0604020202020204" pitchFamily="34" charset="0"/>
              <a:buChar char="•"/>
              <a:defRPr/>
            </a:pPr>
            <a:endParaRPr lang="en-US" i="1" dirty="0" smtClean="0"/>
          </a:p>
          <a:p>
            <a:pPr eaLnBrk="1" hangingPunct="1">
              <a:buFont typeface="Arial" panose="020B0604020202020204" pitchFamily="34" charset="0"/>
              <a:buChar char="•"/>
              <a:defRPr/>
            </a:pPr>
            <a:endParaRPr lang="en-US" i="1" dirty="0" smtClean="0"/>
          </a:p>
          <a:p>
            <a:pPr eaLnBrk="1" hangingPunct="1">
              <a:defRPr/>
            </a:pPr>
            <a:endParaRPr lang="en-US" dirty="0" smtClean="0"/>
          </a:p>
        </p:txBody>
      </p:sp>
    </p:spTree>
    <p:extLst>
      <p:ext uri="{BB962C8B-B14F-4D97-AF65-F5344CB8AC3E}">
        <p14:creationId xmlns:p14="http://schemas.microsoft.com/office/powerpoint/2010/main" val="178207610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ChangeArrowheads="1"/>
          </p:cNvSpPr>
          <p:nvPr/>
        </p:nvSpPr>
        <p:spPr bwMode="auto">
          <a:xfrm>
            <a:off x="1258888" y="1841500"/>
            <a:ext cx="6842125" cy="719138"/>
          </a:xfrm>
          <a:prstGeom prst="rect">
            <a:avLst/>
          </a:prstGeom>
          <a:solidFill>
            <a:schemeClr val="bg1"/>
          </a:solidFill>
          <a:ln w="9525">
            <a:miter lim="800000"/>
            <a:headEnd/>
            <a:tailEnd/>
          </a:ln>
          <a:scene3d>
            <a:camera prst="legacyPerspectiveBottom"/>
            <a:lightRig rig="legacyFlat3" dir="t"/>
          </a:scene3d>
          <a:sp3d extrusionH="121893000" prstMaterial="legacyMatte">
            <a:bevelT w="13500" h="13500" prst="angle"/>
            <a:bevelB w="13500" h="13500" prst="angle"/>
            <a:extrusionClr>
              <a:schemeClr val="bg1"/>
            </a:extrusionClr>
            <a:contourClr>
              <a:schemeClr val="bg1"/>
            </a:contourClr>
          </a:sp3d>
        </p:spPr>
        <p:txBody>
          <a:bodyPr>
            <a:flatTx/>
          </a:bodyPr>
          <a:lstStyle>
            <a:lvl1pPr marL="342900" indent="-342900">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buClr>
                <a:srgbClr val="00FFFF"/>
              </a:buClr>
              <a:buFont typeface="Wingdings" panose="05000000000000000000" pitchFamily="2" charset="2"/>
              <a:buNone/>
            </a:pPr>
            <a:r>
              <a:rPr lang="el-GR"/>
              <a:t>Μουσεία Επιστημών και Τεχνολογίας </a:t>
            </a:r>
          </a:p>
        </p:txBody>
      </p:sp>
      <p:sp>
        <p:nvSpPr>
          <p:cNvPr id="32771" name="Rectangle 2"/>
          <p:cNvSpPr>
            <a:spLocks noGrp="1" noChangeArrowheads="1"/>
          </p:cNvSpPr>
          <p:nvPr>
            <p:ph type="title"/>
          </p:nvPr>
        </p:nvSpPr>
        <p:spPr>
          <a:xfrm>
            <a:off x="755650" y="333375"/>
            <a:ext cx="7772400" cy="1143000"/>
          </a:xfrm>
          <a:solidFill>
            <a:srgbClr val="422100"/>
          </a:solidFill>
        </p:spPr>
        <p:txBody>
          <a:bodyPr/>
          <a:lstStyle/>
          <a:p>
            <a:pPr eaLnBrk="1" hangingPunct="1"/>
            <a:r>
              <a:rPr lang="el-GR" sz="3400" b="1" smtClean="0">
                <a:solidFill>
                  <a:schemeClr val="bg1"/>
                </a:solidFill>
                <a:latin typeface="Arial" panose="020B0604020202020204" pitchFamily="34" charset="0"/>
                <a:cs typeface="Arial" panose="020B0604020202020204" pitchFamily="34" charset="0"/>
              </a:rPr>
              <a:t>Ο ΡΟΛΟΣ ΤΗΣ ΤΕΧΝΟΛΟΓΙΑΣ</a:t>
            </a:r>
          </a:p>
        </p:txBody>
      </p:sp>
      <p:sp>
        <p:nvSpPr>
          <p:cNvPr id="11267" name="Rectangle 3"/>
          <p:cNvSpPr>
            <a:spLocks noGrp="1" noChangeArrowheads="1"/>
          </p:cNvSpPr>
          <p:nvPr>
            <p:ph type="body" idx="1"/>
          </p:nvPr>
        </p:nvSpPr>
        <p:spPr>
          <a:xfrm>
            <a:off x="755650" y="4149725"/>
            <a:ext cx="7561263" cy="2305050"/>
          </a:xfrm>
          <a:solidFill>
            <a:srgbClr val="FFFF89"/>
          </a:solidFill>
          <a:effectLst>
            <a:prstShdw prst="shdw17" dist="17961" dir="2700000">
              <a:schemeClr val="bg1">
                <a:gamma/>
                <a:shade val="60000"/>
                <a:invGamma/>
              </a:schemeClr>
            </a:prstShdw>
          </a:effectLst>
        </p:spPr>
        <p:txBody>
          <a:bodyPr/>
          <a:lstStyle/>
          <a:p>
            <a:pPr algn="ctr" eaLnBrk="1" hangingPunct="1">
              <a:lnSpc>
                <a:spcPct val="90000"/>
              </a:lnSpc>
              <a:buClr>
                <a:srgbClr val="00FFFF"/>
              </a:buClr>
              <a:buFont typeface="Wingdings" pitchFamily="2" charset="2"/>
              <a:buNone/>
              <a:defRPr/>
            </a:pPr>
            <a:r>
              <a:rPr lang="el-GR" dirty="0" smtClean="0"/>
              <a:t> Οι μεγάλες αλλαγές στην Τεχνολογία (40 χρόνια)</a:t>
            </a:r>
            <a:r>
              <a:rPr lang="el-GR" dirty="0"/>
              <a:t> </a:t>
            </a:r>
            <a:r>
              <a:rPr lang="el-GR" dirty="0" smtClean="0"/>
              <a:t>προκαλούν αλλαγές στην Τυπική Εκπαίδευση και ενισχύουν τη μη Τυπική </a:t>
            </a:r>
          </a:p>
        </p:txBody>
      </p:sp>
    </p:spTree>
    <p:extLst>
      <p:ext uri="{BB962C8B-B14F-4D97-AF65-F5344CB8AC3E}">
        <p14:creationId xmlns:p14="http://schemas.microsoft.com/office/powerpoint/2010/main" val="323112500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1258888" y="2133600"/>
            <a:ext cx="6842125" cy="719138"/>
          </a:xfrm>
          <a:prstGeom prst="rect">
            <a:avLst/>
          </a:prstGeom>
          <a:solidFill>
            <a:schemeClr val="bg1"/>
          </a:solidFill>
          <a:ln w="9525">
            <a:miter lim="800000"/>
            <a:headEnd/>
            <a:tailEnd/>
          </a:ln>
          <a:scene3d>
            <a:camera prst="legacyPerspectiveBottom"/>
            <a:lightRig rig="legacyFlat3" dir="t"/>
          </a:scene3d>
          <a:sp3d extrusionH="121893000" prstMaterial="legacyMatte">
            <a:bevelT w="13500" h="13500" prst="angle"/>
            <a:bevelB w="13500" h="13500" prst="angle"/>
            <a:extrusionClr>
              <a:schemeClr val="bg1"/>
            </a:extrusionClr>
            <a:contourClr>
              <a:schemeClr val="bg1"/>
            </a:contourClr>
          </a:sp3d>
        </p:spPr>
        <p:txBody>
          <a:bodyPr>
            <a:flatTx/>
          </a:bodyPr>
          <a:lstStyle>
            <a:lvl1pPr marL="342900" indent="-342900">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buClr>
                <a:srgbClr val="00FFFF"/>
              </a:buClr>
              <a:buFont typeface="Wingdings" panose="05000000000000000000" pitchFamily="2" charset="2"/>
              <a:buNone/>
            </a:pPr>
            <a:r>
              <a:rPr lang="el-GR"/>
              <a:t>Απουσία Διαμεσολάβησης</a:t>
            </a:r>
          </a:p>
        </p:txBody>
      </p:sp>
      <p:sp>
        <p:nvSpPr>
          <p:cNvPr id="33795" name="Rectangle 2"/>
          <p:cNvSpPr>
            <a:spLocks noGrp="1" noChangeArrowheads="1"/>
          </p:cNvSpPr>
          <p:nvPr>
            <p:ph type="title"/>
          </p:nvPr>
        </p:nvSpPr>
        <p:spPr>
          <a:xfrm>
            <a:off x="755650" y="333375"/>
            <a:ext cx="7772400" cy="1143000"/>
          </a:xfrm>
          <a:solidFill>
            <a:srgbClr val="422100"/>
          </a:solidFill>
        </p:spPr>
        <p:txBody>
          <a:bodyPr/>
          <a:lstStyle/>
          <a:p>
            <a:pPr eaLnBrk="1" hangingPunct="1"/>
            <a:r>
              <a:rPr lang="el-GR" sz="3400" b="1" smtClean="0">
                <a:solidFill>
                  <a:schemeClr val="bg1"/>
                </a:solidFill>
                <a:latin typeface="Arial" panose="020B0604020202020204" pitchFamily="34" charset="0"/>
                <a:cs typeface="Arial" panose="020B0604020202020204" pitchFamily="34" charset="0"/>
              </a:rPr>
              <a:t>Ο ΡΟΛΟΣ ΤΟΥ ΕΚΠΑΙΔΕΥΤΙΚΟΥ               Ή ΤΟΥ ΞΕΝΑΓΟΥ  </a:t>
            </a:r>
          </a:p>
        </p:txBody>
      </p:sp>
      <p:sp>
        <p:nvSpPr>
          <p:cNvPr id="11267" name="Rectangle 3"/>
          <p:cNvSpPr>
            <a:spLocks noGrp="1" noChangeArrowheads="1"/>
          </p:cNvSpPr>
          <p:nvPr>
            <p:ph type="body" idx="1"/>
          </p:nvPr>
        </p:nvSpPr>
        <p:spPr>
          <a:xfrm>
            <a:off x="900113" y="3644900"/>
            <a:ext cx="7561262" cy="2305050"/>
          </a:xfrm>
          <a:solidFill>
            <a:srgbClr val="FFFF89"/>
          </a:solidFill>
          <a:effectLst>
            <a:prstShdw prst="shdw17" dist="17961" dir="2700000">
              <a:schemeClr val="bg1">
                <a:gamma/>
                <a:shade val="60000"/>
                <a:invGamma/>
              </a:schemeClr>
            </a:prstShdw>
          </a:effectLst>
        </p:spPr>
        <p:txBody>
          <a:bodyPr/>
          <a:lstStyle/>
          <a:p>
            <a:pPr algn="ctr" eaLnBrk="1" hangingPunct="1">
              <a:lnSpc>
                <a:spcPct val="90000"/>
              </a:lnSpc>
              <a:buClr>
                <a:srgbClr val="00FFFF"/>
              </a:buClr>
              <a:buFont typeface="Wingdings" pitchFamily="2" charset="2"/>
              <a:buNone/>
              <a:defRPr/>
            </a:pPr>
            <a:r>
              <a:rPr lang="el-GR" dirty="0" smtClean="0"/>
              <a:t>μπορεί να οδηγήσει σε </a:t>
            </a:r>
          </a:p>
          <a:p>
            <a:pPr algn="ctr" eaLnBrk="1" hangingPunct="1">
              <a:lnSpc>
                <a:spcPct val="90000"/>
              </a:lnSpc>
              <a:buClr>
                <a:srgbClr val="00FFFF"/>
              </a:buClr>
              <a:buFont typeface="Wingdings" pitchFamily="2" charset="2"/>
              <a:buNone/>
              <a:defRPr/>
            </a:pPr>
            <a:r>
              <a:rPr lang="el-GR" b="1" dirty="0" smtClean="0"/>
              <a:t>νέα</a:t>
            </a:r>
            <a:r>
              <a:rPr lang="el-GR" dirty="0" smtClean="0"/>
              <a:t> λανθασμένη άποψη </a:t>
            </a:r>
          </a:p>
          <a:p>
            <a:pPr algn="ctr" eaLnBrk="1" hangingPunct="1">
              <a:lnSpc>
                <a:spcPct val="90000"/>
              </a:lnSpc>
              <a:buClr>
                <a:srgbClr val="00FFFF"/>
              </a:buClr>
              <a:buFont typeface="Wingdings" pitchFamily="2" charset="2"/>
              <a:buNone/>
              <a:defRPr/>
            </a:pPr>
            <a:r>
              <a:rPr lang="el-GR" dirty="0" smtClean="0"/>
              <a:t>της γνώσης </a:t>
            </a:r>
          </a:p>
          <a:p>
            <a:pPr algn="ctr" eaLnBrk="1" hangingPunct="1">
              <a:lnSpc>
                <a:spcPct val="90000"/>
              </a:lnSpc>
              <a:buClr>
                <a:srgbClr val="00FFFF"/>
              </a:buClr>
              <a:buFont typeface="Wingdings" pitchFamily="2" charset="2"/>
              <a:buNone/>
              <a:defRPr/>
            </a:pPr>
            <a:r>
              <a:rPr lang="el-GR" dirty="0" smtClean="0"/>
              <a:t>που διαπραγματεύεται το έκθεμα</a:t>
            </a:r>
          </a:p>
        </p:txBody>
      </p:sp>
    </p:spTree>
    <p:extLst>
      <p:ext uri="{BB962C8B-B14F-4D97-AF65-F5344CB8AC3E}">
        <p14:creationId xmlns:p14="http://schemas.microsoft.com/office/powerpoint/2010/main" val="60898401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1258888" y="2133600"/>
            <a:ext cx="6842125" cy="719138"/>
          </a:xfrm>
          <a:prstGeom prst="rect">
            <a:avLst/>
          </a:prstGeom>
          <a:solidFill>
            <a:schemeClr val="bg1"/>
          </a:solidFill>
          <a:ln w="9525">
            <a:miter lim="800000"/>
            <a:headEnd/>
            <a:tailEnd/>
          </a:ln>
          <a:scene3d>
            <a:camera prst="legacyPerspectiveBottom"/>
            <a:lightRig rig="legacyFlat3" dir="t"/>
          </a:scene3d>
          <a:sp3d extrusionH="121893000" prstMaterial="legacyMatte">
            <a:bevelT w="13500" h="13500" prst="angle"/>
            <a:bevelB w="13500" h="13500" prst="angle"/>
            <a:extrusionClr>
              <a:schemeClr val="bg1"/>
            </a:extrusionClr>
            <a:contourClr>
              <a:schemeClr val="bg1"/>
            </a:contourClr>
          </a:sp3d>
        </p:spPr>
        <p:txBody>
          <a:bodyPr>
            <a:flatTx/>
          </a:bodyPr>
          <a:lstStyle>
            <a:lvl1pPr marL="342900" indent="-342900">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buClr>
                <a:srgbClr val="00FFFF"/>
              </a:buClr>
              <a:buFont typeface="Wingdings" panose="05000000000000000000" pitchFamily="2" charset="2"/>
              <a:buNone/>
            </a:pPr>
            <a:r>
              <a:rPr lang="el-GR"/>
              <a:t>Ύπαρξη Διαμεσολάβησης</a:t>
            </a:r>
          </a:p>
        </p:txBody>
      </p:sp>
      <p:sp>
        <p:nvSpPr>
          <p:cNvPr id="34819" name="Rectangle 3"/>
          <p:cNvSpPr>
            <a:spLocks noGrp="1" noChangeArrowheads="1"/>
          </p:cNvSpPr>
          <p:nvPr>
            <p:ph type="title"/>
          </p:nvPr>
        </p:nvSpPr>
        <p:spPr>
          <a:xfrm>
            <a:off x="755650" y="333375"/>
            <a:ext cx="7772400" cy="1143000"/>
          </a:xfrm>
          <a:solidFill>
            <a:srgbClr val="422100"/>
          </a:solidFill>
        </p:spPr>
        <p:txBody>
          <a:bodyPr/>
          <a:lstStyle/>
          <a:p>
            <a:pPr eaLnBrk="1" hangingPunct="1"/>
            <a:r>
              <a:rPr lang="el-GR" sz="3400" b="1" smtClean="0">
                <a:solidFill>
                  <a:schemeClr val="bg1"/>
                </a:solidFill>
                <a:latin typeface="Arial" panose="020B0604020202020204" pitchFamily="34" charset="0"/>
                <a:cs typeface="Arial" panose="020B0604020202020204" pitchFamily="34" charset="0"/>
              </a:rPr>
              <a:t>Ο ΡΟΛΟΣ ΤΟΥ ΕΚΠΑΙΔΕΥΤΙΚΟΥ                Ή ΞΕΝΑΓΟΥ  </a:t>
            </a:r>
          </a:p>
        </p:txBody>
      </p:sp>
      <p:sp>
        <p:nvSpPr>
          <p:cNvPr id="97284" name="Rectangle 4"/>
          <p:cNvSpPr>
            <a:spLocks noGrp="1" noChangeArrowheads="1"/>
          </p:cNvSpPr>
          <p:nvPr>
            <p:ph type="body" idx="1"/>
          </p:nvPr>
        </p:nvSpPr>
        <p:spPr>
          <a:xfrm>
            <a:off x="900113" y="3644900"/>
            <a:ext cx="7561262" cy="2305050"/>
          </a:xfrm>
          <a:solidFill>
            <a:srgbClr val="FFFF89"/>
          </a:solidFill>
          <a:effectLst>
            <a:prstShdw prst="shdw17" dist="17961" dir="2700000">
              <a:schemeClr val="bg1">
                <a:gamma/>
                <a:shade val="60000"/>
                <a:invGamma/>
              </a:schemeClr>
            </a:prstShdw>
          </a:effectLst>
        </p:spPr>
        <p:txBody>
          <a:bodyPr/>
          <a:lstStyle/>
          <a:p>
            <a:pPr algn="ctr" eaLnBrk="1" hangingPunct="1">
              <a:buClr>
                <a:srgbClr val="00FFFF"/>
              </a:buClr>
              <a:buFont typeface="Wingdings" pitchFamily="2" charset="2"/>
              <a:buNone/>
              <a:defRPr/>
            </a:pPr>
            <a:r>
              <a:rPr lang="el-GR" dirty="0" smtClean="0"/>
              <a:t>Με φυσική παρουσία ή κατάλληλα κείμενα, διαγράμματα, εικόνες </a:t>
            </a:r>
          </a:p>
          <a:p>
            <a:pPr algn="ctr" eaLnBrk="1" hangingPunct="1">
              <a:buClr>
                <a:srgbClr val="00FFFF"/>
              </a:buClr>
              <a:buFont typeface="Wingdings" pitchFamily="2" charset="2"/>
              <a:buNone/>
              <a:defRPr/>
            </a:pPr>
            <a:r>
              <a:rPr lang="el-GR" dirty="0" smtClean="0"/>
              <a:t>μπορεί να οδηγήσουν </a:t>
            </a:r>
          </a:p>
          <a:p>
            <a:pPr algn="ctr" eaLnBrk="1" hangingPunct="1">
              <a:buClr>
                <a:srgbClr val="00FFFF"/>
              </a:buClr>
              <a:buFont typeface="Wingdings" pitchFamily="2" charset="2"/>
              <a:buNone/>
              <a:defRPr/>
            </a:pPr>
            <a:r>
              <a:rPr lang="el-GR" b="1" dirty="0" smtClean="0"/>
              <a:t>στην επιστημονική γνώση</a:t>
            </a:r>
          </a:p>
        </p:txBody>
      </p:sp>
    </p:spTree>
    <p:extLst>
      <p:ext uri="{BB962C8B-B14F-4D97-AF65-F5344CB8AC3E}">
        <p14:creationId xmlns:p14="http://schemas.microsoft.com/office/powerpoint/2010/main" val="1470796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 Τίτλος"/>
          <p:cNvSpPr>
            <a:spLocks noGrp="1"/>
          </p:cNvSpPr>
          <p:nvPr>
            <p:ph type="title"/>
          </p:nvPr>
        </p:nvSpPr>
        <p:spPr>
          <a:xfrm>
            <a:off x="0" y="0"/>
            <a:ext cx="9144000" cy="1916832"/>
          </a:xfrm>
          <a:solidFill>
            <a:srgbClr val="321900"/>
          </a:solidFill>
        </p:spPr>
        <p:txBody>
          <a:bodyPr>
            <a:noAutofit/>
          </a:bodyPr>
          <a:lstStyle/>
          <a:p>
            <a:pPr algn="ctr" eaLnBrk="1" fontAlgn="auto" hangingPunct="1">
              <a:spcAft>
                <a:spcPts val="0"/>
              </a:spcAft>
              <a:defRPr/>
            </a:pPr>
            <a:r>
              <a:rPr lang="el-GR" sz="3200" b="1" dirty="0">
                <a:solidFill>
                  <a:schemeClr val="bg1"/>
                </a:solidFill>
              </a:rPr>
              <a:t>ΠΟΥ </a:t>
            </a:r>
            <a:r>
              <a:rPr lang="el-GR" sz="3200" b="1" dirty="0" smtClean="0">
                <a:solidFill>
                  <a:schemeClr val="bg1"/>
                </a:solidFill>
              </a:rPr>
              <a:t>ΚΡΥΒΕΤ</a:t>
            </a:r>
            <a:r>
              <a:rPr lang="en-US" sz="3200" b="1" dirty="0" smtClean="0">
                <a:solidFill>
                  <a:schemeClr val="bg1"/>
                </a:solidFill>
              </a:rPr>
              <a:t>AI</a:t>
            </a:r>
            <a:r>
              <a:rPr lang="el-GR" sz="3200" b="1" dirty="0" smtClean="0">
                <a:solidFill>
                  <a:schemeClr val="bg1"/>
                </a:solidFill>
              </a:rPr>
              <a:t> </a:t>
            </a:r>
            <a:r>
              <a:rPr lang="el-GR" sz="3200" b="1" dirty="0">
                <a:solidFill>
                  <a:schemeClr val="bg1"/>
                </a:solidFill>
              </a:rPr>
              <a:t>Ο </a:t>
            </a:r>
            <a:r>
              <a:rPr lang="el-GR" sz="3200" b="1" dirty="0" smtClean="0">
                <a:solidFill>
                  <a:schemeClr val="bg1"/>
                </a:solidFill>
              </a:rPr>
              <a:t>ΔΙΔΑΚΤΙΚΟΣ ΜΕΤΑΣΧΗΜΑΤΙΣΜΟΣ ΠΕΡΙΕΧΟΜΕΝΟΥ ???</a:t>
            </a:r>
            <a:endParaRPr lang="el-GR" sz="3500" b="1" cap="none" dirty="0" smtClean="0">
              <a:solidFill>
                <a:schemeClr val="bg1"/>
              </a:solidFill>
            </a:endParaRPr>
          </a:p>
        </p:txBody>
      </p:sp>
      <p:sp>
        <p:nvSpPr>
          <p:cNvPr id="16387" name="2 - Θέση περιεχομένου"/>
          <p:cNvSpPr>
            <a:spLocks noGrp="1"/>
          </p:cNvSpPr>
          <p:nvPr>
            <p:ph idx="1"/>
          </p:nvPr>
        </p:nvSpPr>
        <p:spPr>
          <a:xfrm>
            <a:off x="0" y="1916113"/>
            <a:ext cx="9144000" cy="4941887"/>
          </a:xfrm>
          <a:solidFill>
            <a:srgbClr val="FFFFCC"/>
          </a:solidFill>
        </p:spPr>
        <p:txBody>
          <a:bodyPr/>
          <a:lstStyle/>
          <a:p>
            <a:pPr algn="ctr" eaLnBrk="1" hangingPunct="1">
              <a:lnSpc>
                <a:spcPct val="90000"/>
              </a:lnSpc>
              <a:buFont typeface="Wingdings 2" panose="05020102010507070707" pitchFamily="18" charset="2"/>
              <a:buNone/>
              <a:defRPr/>
            </a:pPr>
            <a:r>
              <a:rPr lang="el-GR" sz="3000" dirty="0" smtClean="0">
                <a:solidFill>
                  <a:schemeClr val="tx1"/>
                </a:solidFill>
              </a:rPr>
              <a:t> </a:t>
            </a:r>
            <a:endParaRPr lang="en-US" sz="3000" dirty="0" smtClean="0">
              <a:solidFill>
                <a:schemeClr val="tx1"/>
              </a:solidFill>
            </a:endParaRPr>
          </a:p>
          <a:p>
            <a:pPr marL="0" indent="0">
              <a:buFont typeface="Wingdings 2" panose="05020102010507070707" pitchFamily="18" charset="2"/>
              <a:buNone/>
              <a:defRPr/>
            </a:pPr>
            <a:r>
              <a:rPr lang="el-GR" sz="2800" dirty="0" smtClean="0"/>
              <a:t>ΚΑΠΟΥ ΜΕΤΑΞΥ:</a:t>
            </a:r>
          </a:p>
          <a:p>
            <a:pPr>
              <a:defRPr/>
            </a:pPr>
            <a:r>
              <a:rPr lang="el-GR" sz="2800" dirty="0" smtClean="0"/>
              <a:t> ΑΠΟΦΑΣΕΙΣ ΓΙΑ ΤΟ ΠΕΡΙΕΧΟΜΕΝΟ  </a:t>
            </a:r>
          </a:p>
          <a:p>
            <a:pPr>
              <a:defRPr/>
            </a:pPr>
            <a:r>
              <a:rPr lang="el-GR" sz="2800" dirty="0" smtClean="0"/>
              <a:t>ΑΡΧΙΚΕΣ ΙΔΕΕΣ  </a:t>
            </a:r>
          </a:p>
          <a:p>
            <a:pPr>
              <a:defRPr/>
            </a:pPr>
            <a:r>
              <a:rPr lang="el-GR" sz="2800" dirty="0" smtClean="0"/>
              <a:t>ΕΝΝΟΙΟΛΟΓΙΚΗ ΑΛΛΑΓΗ</a:t>
            </a:r>
            <a:endParaRPr lang="el-GR" sz="2800" dirty="0"/>
          </a:p>
        </p:txBody>
      </p:sp>
    </p:spTree>
    <p:extLst>
      <p:ext uri="{BB962C8B-B14F-4D97-AF65-F5344CB8AC3E}">
        <p14:creationId xmlns:p14="http://schemas.microsoft.com/office/powerpoint/2010/main" val="87877180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55650" y="188913"/>
            <a:ext cx="7772400" cy="1008062"/>
          </a:xfrm>
          <a:solidFill>
            <a:srgbClr val="422100"/>
          </a:solidFill>
        </p:spPr>
        <p:txBody>
          <a:bodyPr>
            <a:normAutofit fontScale="90000"/>
          </a:bodyPr>
          <a:lstStyle/>
          <a:p>
            <a:pPr eaLnBrk="1" hangingPunct="1"/>
            <a:r>
              <a:rPr lang="el-GR" sz="3400" b="1" smtClean="0">
                <a:solidFill>
                  <a:schemeClr val="bg1"/>
                </a:solidFill>
                <a:latin typeface="Arial" panose="020B0604020202020204" pitchFamily="34" charset="0"/>
                <a:cs typeface="Arial" panose="020B0604020202020204" pitchFamily="34" charset="0"/>
              </a:rPr>
              <a:t>Ο ΡΟΛΟΣ ΤΗΣ ΕΡΕΥΝΑΣ ΣΤΗΝ ΑΝΑΠΤΥΞΗ ΤΩΝ ΕΚΘΕΜΑΤΩΝ</a:t>
            </a:r>
          </a:p>
        </p:txBody>
      </p:sp>
      <p:sp>
        <p:nvSpPr>
          <p:cNvPr id="35843" name="Rectangle 3"/>
          <p:cNvSpPr>
            <a:spLocks noGrp="1" noChangeArrowheads="1"/>
          </p:cNvSpPr>
          <p:nvPr>
            <p:ph type="body" idx="1"/>
          </p:nvPr>
        </p:nvSpPr>
        <p:spPr>
          <a:xfrm>
            <a:off x="755650" y="1341438"/>
            <a:ext cx="7772400" cy="863600"/>
          </a:xfrm>
          <a:solidFill>
            <a:srgbClr val="FFFF89"/>
          </a:solidFill>
        </p:spPr>
        <p:txBody>
          <a:bodyPr/>
          <a:lstStyle/>
          <a:p>
            <a:pPr algn="ctr" eaLnBrk="1" hangingPunct="1">
              <a:lnSpc>
                <a:spcPct val="90000"/>
              </a:lnSpc>
              <a:buFontTx/>
              <a:buNone/>
            </a:pPr>
            <a:r>
              <a:rPr lang="el-GR" sz="2800" smtClean="0"/>
              <a:t>Κατά το σχεδιασμό των εκθεμάτων </a:t>
            </a:r>
            <a:r>
              <a:rPr lang="el-GR" sz="2800" b="1" smtClean="0"/>
              <a:t>απαιτείται</a:t>
            </a:r>
          </a:p>
          <a:p>
            <a:pPr eaLnBrk="1" hangingPunct="1">
              <a:lnSpc>
                <a:spcPct val="90000"/>
              </a:lnSpc>
              <a:buFontTx/>
              <a:buNone/>
            </a:pPr>
            <a:endParaRPr lang="el-GR" sz="2800" b="1" smtClean="0"/>
          </a:p>
        </p:txBody>
      </p:sp>
      <p:sp>
        <p:nvSpPr>
          <p:cNvPr id="12292" name="Rectangle 4"/>
          <p:cNvSpPr>
            <a:spLocks noChangeArrowheads="1"/>
          </p:cNvSpPr>
          <p:nvPr/>
        </p:nvSpPr>
        <p:spPr bwMode="auto">
          <a:xfrm>
            <a:off x="827088" y="4652963"/>
            <a:ext cx="7772400" cy="1655762"/>
          </a:xfrm>
          <a:prstGeom prst="rect">
            <a:avLst/>
          </a:prstGeom>
          <a:solidFill>
            <a:srgbClr val="FFFF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lnSpc>
                <a:spcPct val="90000"/>
              </a:lnSpc>
              <a:buFontTx/>
              <a:buNone/>
            </a:pPr>
            <a:r>
              <a:rPr lang="el-GR" sz="2400" b="1"/>
              <a:t>Μπορούν</a:t>
            </a:r>
            <a:r>
              <a:rPr lang="el-GR" sz="2400"/>
              <a:t> οι προθέσεις μας / στόχοι </a:t>
            </a:r>
          </a:p>
          <a:p>
            <a:pPr algn="ctr" eaLnBrk="1" hangingPunct="1">
              <a:lnSpc>
                <a:spcPct val="90000"/>
              </a:lnSpc>
              <a:buFontTx/>
              <a:buNone/>
            </a:pPr>
            <a:r>
              <a:rPr lang="el-GR" sz="2400"/>
              <a:t>να υλοποιηθούν </a:t>
            </a:r>
          </a:p>
          <a:p>
            <a:pPr algn="ctr" eaLnBrk="1" hangingPunct="1">
              <a:lnSpc>
                <a:spcPct val="90000"/>
              </a:lnSpc>
              <a:buFontTx/>
              <a:buNone/>
            </a:pPr>
            <a:r>
              <a:rPr lang="el-GR" sz="2400"/>
              <a:t>&amp;</a:t>
            </a:r>
          </a:p>
          <a:p>
            <a:pPr algn="ctr" eaLnBrk="1" hangingPunct="1">
              <a:lnSpc>
                <a:spcPct val="90000"/>
              </a:lnSpc>
              <a:buFontTx/>
              <a:buNone/>
            </a:pPr>
            <a:r>
              <a:rPr lang="el-GR" sz="2400"/>
              <a:t>με ποιους τρόπους;</a:t>
            </a:r>
          </a:p>
          <a:p>
            <a:pPr eaLnBrk="1" hangingPunct="1">
              <a:lnSpc>
                <a:spcPct val="90000"/>
              </a:lnSpc>
              <a:buFontTx/>
              <a:buNone/>
            </a:pPr>
            <a:endParaRPr lang="el-GR" sz="2400"/>
          </a:p>
        </p:txBody>
      </p:sp>
      <p:sp>
        <p:nvSpPr>
          <p:cNvPr id="12293" name="Rectangle 5"/>
          <p:cNvSpPr>
            <a:spLocks noChangeArrowheads="1"/>
          </p:cNvSpPr>
          <p:nvPr/>
        </p:nvSpPr>
        <p:spPr bwMode="auto">
          <a:xfrm>
            <a:off x="827088" y="2636838"/>
            <a:ext cx="7772400" cy="1511300"/>
          </a:xfrm>
          <a:prstGeom prst="rect">
            <a:avLst/>
          </a:prstGeom>
          <a:solidFill>
            <a:srgbClr val="FFFF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lnSpc>
                <a:spcPct val="90000"/>
              </a:lnSpc>
              <a:buClr>
                <a:srgbClr val="00FFFF"/>
              </a:buClr>
              <a:buFont typeface="Wingdings" panose="05000000000000000000" pitchFamily="2" charset="2"/>
              <a:buNone/>
            </a:pPr>
            <a:r>
              <a:rPr lang="el-GR" sz="2400" b="1"/>
              <a:t>Άποψη – στόχος</a:t>
            </a:r>
            <a:r>
              <a:rPr lang="el-GR" sz="2400"/>
              <a:t> (</a:t>
            </a:r>
            <a:r>
              <a:rPr lang="en-US" sz="2400"/>
              <a:t>concept</a:t>
            </a:r>
            <a:r>
              <a:rPr lang="el-GR" sz="2400"/>
              <a:t>) για το σύνολο των εκθεμάτων</a:t>
            </a:r>
          </a:p>
          <a:p>
            <a:pPr algn="ctr" eaLnBrk="1" hangingPunct="1">
              <a:lnSpc>
                <a:spcPct val="90000"/>
              </a:lnSpc>
              <a:buClr>
                <a:srgbClr val="00FFFF"/>
              </a:buClr>
              <a:buFont typeface="Wingdings" panose="05000000000000000000" pitchFamily="2" charset="2"/>
              <a:buNone/>
            </a:pPr>
            <a:r>
              <a:rPr lang="el-GR" sz="2400" b="1"/>
              <a:t>Έρευνα της γνώσης</a:t>
            </a:r>
            <a:r>
              <a:rPr lang="el-GR" sz="2400"/>
              <a:t> των παιδιών για το σχεδιασμό κάθε εκθέματος</a:t>
            </a:r>
          </a:p>
          <a:p>
            <a:pPr eaLnBrk="1" hangingPunct="1">
              <a:lnSpc>
                <a:spcPct val="90000"/>
              </a:lnSpc>
              <a:buFontTx/>
              <a:buNone/>
            </a:pPr>
            <a:endParaRPr lang="el-GR" sz="2800"/>
          </a:p>
          <a:p>
            <a:pPr eaLnBrk="1" hangingPunct="1">
              <a:lnSpc>
                <a:spcPct val="90000"/>
              </a:lnSpc>
              <a:buFontTx/>
              <a:buNone/>
            </a:pPr>
            <a:endParaRPr lang="el-GR" sz="2000"/>
          </a:p>
        </p:txBody>
      </p:sp>
    </p:spTree>
    <p:extLst>
      <p:ext uri="{BB962C8B-B14F-4D97-AF65-F5344CB8AC3E}">
        <p14:creationId xmlns:p14="http://schemas.microsoft.com/office/powerpoint/2010/main" val="17949658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blinds(horizontal)">
                                      <p:cBhvr>
                                        <p:cTn id="7" dur="500"/>
                                        <p:tgtEl>
                                          <p:spTgt spid="1229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2"/>
                                        </p:tgtEl>
                                        <p:attrNameLst>
                                          <p:attrName>style.visibility</p:attrName>
                                        </p:attrNameLst>
                                      </p:cBhvr>
                                      <p:to>
                                        <p:strVal val="visible"/>
                                      </p:to>
                                    </p:set>
                                    <p:animEffect transition="in" filter="blinds(horizontal)">
                                      <p:cBhvr>
                                        <p:cTn id="12"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p:bldP spid="1229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idx="1"/>
          </p:nvPr>
        </p:nvSpPr>
        <p:spPr>
          <a:xfrm>
            <a:off x="214313" y="142875"/>
            <a:ext cx="8715375" cy="1428750"/>
          </a:xfrm>
          <a:solidFill>
            <a:srgbClr val="422100"/>
          </a:solidFill>
        </p:spPr>
        <p:txBody>
          <a:bodyPr anchor="ctr"/>
          <a:lstStyle/>
          <a:p>
            <a:pPr algn="ctr" eaLnBrk="1" hangingPunct="1">
              <a:lnSpc>
                <a:spcPct val="90000"/>
              </a:lnSpc>
              <a:spcBef>
                <a:spcPct val="0"/>
              </a:spcBef>
              <a:buFontTx/>
              <a:buNone/>
              <a:defRPr/>
            </a:pPr>
            <a:r>
              <a:rPr lang="el-GR" sz="3400" b="1" dirty="0" smtClean="0">
                <a:solidFill>
                  <a:schemeClr val="bg1"/>
                </a:solidFill>
                <a:latin typeface="Arial" pitchFamily="34" charset="0"/>
                <a:ea typeface="+mj-ea"/>
                <a:cs typeface="Arial" pitchFamily="34" charset="0"/>
              </a:rPr>
              <a:t>Οι επισκέψεις παιδιών στα </a:t>
            </a:r>
            <a:r>
              <a:rPr lang="el-GR" sz="3400" b="1" dirty="0" err="1" smtClean="0">
                <a:solidFill>
                  <a:schemeClr val="bg1"/>
                </a:solidFill>
                <a:latin typeface="Arial" pitchFamily="34" charset="0"/>
                <a:ea typeface="+mj-ea"/>
                <a:cs typeface="Arial" pitchFamily="34" charset="0"/>
              </a:rPr>
              <a:t>Τεχνοεπιστημονικά</a:t>
            </a:r>
            <a:r>
              <a:rPr lang="el-GR" sz="3400" b="1" dirty="0" smtClean="0">
                <a:solidFill>
                  <a:schemeClr val="bg1"/>
                </a:solidFill>
                <a:latin typeface="Arial" pitchFamily="34" charset="0"/>
                <a:ea typeface="+mj-ea"/>
                <a:cs typeface="Arial" pitchFamily="34" charset="0"/>
              </a:rPr>
              <a:t> Μουσεία</a:t>
            </a:r>
          </a:p>
        </p:txBody>
      </p:sp>
      <p:sp>
        <p:nvSpPr>
          <p:cNvPr id="57348" name="Rectangle 4"/>
          <p:cNvSpPr>
            <a:spLocks noChangeArrowheads="1"/>
          </p:cNvSpPr>
          <p:nvPr/>
        </p:nvSpPr>
        <p:spPr bwMode="auto">
          <a:xfrm>
            <a:off x="1042988" y="2278063"/>
            <a:ext cx="2663825" cy="936625"/>
          </a:xfrm>
          <a:prstGeom prst="rect">
            <a:avLst/>
          </a:prstGeom>
          <a:solidFill>
            <a:srgbClr val="FFFF89"/>
          </a:solidFill>
          <a:ln w="9525">
            <a:noFill/>
            <a:miter lim="800000"/>
            <a:headEnd/>
            <a:tailEnd/>
          </a:ln>
          <a:effectLst>
            <a:outerShdw dist="107763" dir="2700000" algn="ctr" rotWithShape="0">
              <a:schemeClr val="bg2">
                <a:alpha val="50000"/>
              </a:schemeClr>
            </a:outerShdw>
          </a:effectLst>
        </p:spPr>
        <p:txBody>
          <a:bodyPr/>
          <a:lstStyle/>
          <a:p>
            <a:pPr marL="609600" indent="-609600" eaLnBrk="1" hangingPunct="1">
              <a:lnSpc>
                <a:spcPct val="90000"/>
              </a:lnSpc>
              <a:spcBef>
                <a:spcPct val="20000"/>
              </a:spcBef>
              <a:defRPr/>
            </a:pPr>
            <a:r>
              <a:rPr lang="el-GR" sz="1400" dirty="0">
                <a:cs typeface="+mn-cs"/>
              </a:rPr>
              <a:t>  </a:t>
            </a:r>
            <a:r>
              <a:rPr lang="el-GR" dirty="0">
                <a:cs typeface="+mn-cs"/>
              </a:rPr>
              <a:t>ανεπανάληπτες εμπειρίες</a:t>
            </a:r>
          </a:p>
        </p:txBody>
      </p:sp>
      <p:sp>
        <p:nvSpPr>
          <p:cNvPr id="57350" name="Rectangle 6"/>
          <p:cNvSpPr>
            <a:spLocks noChangeArrowheads="1"/>
          </p:cNvSpPr>
          <p:nvPr/>
        </p:nvSpPr>
        <p:spPr bwMode="auto">
          <a:xfrm>
            <a:off x="5508625" y="4292600"/>
            <a:ext cx="3024188" cy="1800225"/>
          </a:xfrm>
          <a:prstGeom prst="rect">
            <a:avLst/>
          </a:prstGeom>
          <a:solidFill>
            <a:srgbClr val="FFFF89"/>
          </a:solidFill>
          <a:ln w="9525">
            <a:noFill/>
            <a:miter lim="800000"/>
            <a:headEnd/>
            <a:tailEnd/>
          </a:ln>
          <a:effectLst>
            <a:outerShdw dist="107763" dir="2700000" algn="ctr" rotWithShape="0">
              <a:schemeClr val="bg2">
                <a:alpha val="50000"/>
              </a:schemeClr>
            </a:outerShdw>
          </a:effectLst>
        </p:spPr>
        <p:txBody>
          <a:bodyPr/>
          <a:lstStyle/>
          <a:p>
            <a:pPr marL="342900" indent="-342900" algn="ctr" eaLnBrk="1" hangingPunct="1">
              <a:spcBef>
                <a:spcPct val="20000"/>
              </a:spcBef>
              <a:buClr>
                <a:srgbClr val="00FFFF"/>
              </a:buClr>
              <a:buFont typeface="Wingdings" pitchFamily="2" charset="2"/>
              <a:buNone/>
              <a:defRPr/>
            </a:pPr>
            <a:r>
              <a:rPr lang="el-GR" dirty="0">
                <a:cs typeface="+mn-cs"/>
              </a:rPr>
              <a:t>εισαγωγή</a:t>
            </a:r>
          </a:p>
          <a:p>
            <a:pPr marL="342900" indent="-342900" algn="ctr" eaLnBrk="1" hangingPunct="1">
              <a:spcBef>
                <a:spcPct val="20000"/>
              </a:spcBef>
              <a:buClr>
                <a:srgbClr val="00FFFF"/>
              </a:buClr>
              <a:buFont typeface="Wingdings" pitchFamily="2" charset="2"/>
              <a:buNone/>
              <a:defRPr/>
            </a:pPr>
            <a:r>
              <a:rPr lang="el-GR" dirty="0">
                <a:cs typeface="+mn-cs"/>
              </a:rPr>
              <a:t> στη διαδικασία </a:t>
            </a:r>
          </a:p>
          <a:p>
            <a:pPr marL="342900" indent="-342900" algn="ctr" eaLnBrk="1" hangingPunct="1">
              <a:spcBef>
                <a:spcPct val="20000"/>
              </a:spcBef>
              <a:buClr>
                <a:srgbClr val="00FFFF"/>
              </a:buClr>
              <a:buFont typeface="Wingdings" pitchFamily="2" charset="2"/>
              <a:buNone/>
              <a:defRPr/>
            </a:pPr>
            <a:r>
              <a:rPr lang="el-GR" dirty="0">
                <a:cs typeface="+mn-cs"/>
              </a:rPr>
              <a:t>της </a:t>
            </a:r>
          </a:p>
          <a:p>
            <a:pPr marL="342900" indent="-342900" algn="ctr" eaLnBrk="1" hangingPunct="1">
              <a:spcBef>
                <a:spcPct val="20000"/>
              </a:spcBef>
              <a:buClr>
                <a:srgbClr val="00FFFF"/>
              </a:buClr>
              <a:buFont typeface="Wingdings" pitchFamily="2" charset="2"/>
              <a:buNone/>
              <a:defRPr/>
            </a:pPr>
            <a:r>
              <a:rPr lang="el-GR" dirty="0">
                <a:cs typeface="+mn-cs"/>
              </a:rPr>
              <a:t>δια</a:t>
            </a:r>
            <a:r>
              <a:rPr lang="en-US" dirty="0">
                <a:cs typeface="+mn-cs"/>
              </a:rPr>
              <a:t> </a:t>
            </a:r>
            <a:r>
              <a:rPr lang="el-GR" dirty="0">
                <a:cs typeface="+mn-cs"/>
              </a:rPr>
              <a:t>βίου μάθησης</a:t>
            </a:r>
            <a:r>
              <a:rPr lang="el-GR" sz="1400" dirty="0">
                <a:cs typeface="+mn-cs"/>
              </a:rPr>
              <a:t> </a:t>
            </a:r>
          </a:p>
        </p:txBody>
      </p:sp>
      <p:sp>
        <p:nvSpPr>
          <p:cNvPr id="57351" name="Rectangle 7"/>
          <p:cNvSpPr>
            <a:spLocks noChangeArrowheads="1"/>
          </p:cNvSpPr>
          <p:nvPr/>
        </p:nvSpPr>
        <p:spPr bwMode="auto">
          <a:xfrm>
            <a:off x="5292725" y="1843088"/>
            <a:ext cx="3167063" cy="1728787"/>
          </a:xfrm>
          <a:prstGeom prst="rect">
            <a:avLst/>
          </a:prstGeom>
          <a:solidFill>
            <a:srgbClr val="FFFF89"/>
          </a:solidFill>
          <a:ln w="9525">
            <a:noFill/>
            <a:miter lim="800000"/>
            <a:headEnd/>
            <a:tailEnd/>
          </a:ln>
          <a:effectLst>
            <a:outerShdw dist="107763" dir="2700000" algn="ctr" rotWithShape="0">
              <a:schemeClr val="bg2">
                <a:alpha val="50000"/>
              </a:schemeClr>
            </a:outerShdw>
          </a:effectLst>
        </p:spPr>
        <p:txBody>
          <a:bodyPr/>
          <a:lstStyle/>
          <a:p>
            <a:pPr marL="342900" indent="-342900" algn="ctr" eaLnBrk="1" hangingPunct="1">
              <a:lnSpc>
                <a:spcPct val="90000"/>
              </a:lnSpc>
              <a:spcBef>
                <a:spcPct val="20000"/>
              </a:spcBef>
              <a:defRPr/>
            </a:pPr>
            <a:r>
              <a:rPr lang="el-GR" dirty="0">
                <a:cs typeface="+mn-cs"/>
              </a:rPr>
              <a:t>αναπτύσσουν </a:t>
            </a:r>
          </a:p>
          <a:p>
            <a:pPr marL="342900" indent="-342900" algn="ctr" eaLnBrk="1" hangingPunct="1">
              <a:spcBef>
                <a:spcPct val="20000"/>
              </a:spcBef>
              <a:buClr>
                <a:srgbClr val="00FFFF"/>
              </a:buClr>
              <a:buFont typeface="Wingdings" pitchFamily="2" charset="2"/>
              <a:buNone/>
              <a:defRPr/>
            </a:pPr>
            <a:r>
              <a:rPr lang="el-GR" dirty="0">
                <a:cs typeface="+mn-cs"/>
              </a:rPr>
              <a:t>τη φαντασία </a:t>
            </a:r>
          </a:p>
          <a:p>
            <a:pPr marL="342900" indent="-342900" algn="ctr" eaLnBrk="1" hangingPunct="1">
              <a:spcBef>
                <a:spcPct val="20000"/>
              </a:spcBef>
              <a:buClr>
                <a:srgbClr val="00FFFF"/>
              </a:buClr>
              <a:buFont typeface="Wingdings" pitchFamily="2" charset="2"/>
              <a:buNone/>
              <a:defRPr/>
            </a:pPr>
            <a:r>
              <a:rPr lang="el-GR" dirty="0">
                <a:cs typeface="+mn-cs"/>
              </a:rPr>
              <a:t>και τη </a:t>
            </a:r>
          </a:p>
          <a:p>
            <a:pPr marL="342900" indent="-342900" algn="ctr" eaLnBrk="1" hangingPunct="1">
              <a:spcBef>
                <a:spcPct val="20000"/>
              </a:spcBef>
              <a:buClr>
                <a:srgbClr val="00FFFF"/>
              </a:buClr>
              <a:buFont typeface="Wingdings" pitchFamily="2" charset="2"/>
              <a:buNone/>
              <a:defRPr/>
            </a:pPr>
            <a:r>
              <a:rPr lang="el-GR" dirty="0">
                <a:cs typeface="+mn-cs"/>
              </a:rPr>
              <a:t>δημιουργικότητα</a:t>
            </a:r>
          </a:p>
        </p:txBody>
      </p:sp>
      <p:sp>
        <p:nvSpPr>
          <p:cNvPr id="57352" name="Rectangle 8"/>
          <p:cNvSpPr>
            <a:spLocks noChangeArrowheads="1"/>
          </p:cNvSpPr>
          <p:nvPr/>
        </p:nvSpPr>
        <p:spPr bwMode="auto">
          <a:xfrm>
            <a:off x="684213" y="4149725"/>
            <a:ext cx="3455987" cy="2089150"/>
          </a:xfrm>
          <a:prstGeom prst="rect">
            <a:avLst/>
          </a:prstGeom>
          <a:solidFill>
            <a:srgbClr val="FFFF89"/>
          </a:solidFill>
          <a:ln w="9525">
            <a:noFill/>
            <a:miter lim="800000"/>
            <a:headEnd/>
            <a:tailEnd/>
          </a:ln>
          <a:effectLst>
            <a:outerShdw dist="107763" dir="2700000" algn="ctr" rotWithShape="0">
              <a:schemeClr val="bg2">
                <a:alpha val="50000"/>
              </a:schemeClr>
            </a:outerShdw>
          </a:effectLst>
        </p:spPr>
        <p:txBody>
          <a:bodyPr/>
          <a:lstStyle/>
          <a:p>
            <a:pPr marL="342900" indent="-342900" algn="ctr" eaLnBrk="1" hangingPunct="1">
              <a:lnSpc>
                <a:spcPct val="90000"/>
              </a:lnSpc>
              <a:spcBef>
                <a:spcPct val="20000"/>
              </a:spcBef>
              <a:defRPr/>
            </a:pPr>
            <a:r>
              <a:rPr lang="el-GR" dirty="0">
                <a:cs typeface="+mn-cs"/>
              </a:rPr>
              <a:t>δημιουργούν</a:t>
            </a:r>
            <a:r>
              <a:rPr lang="el-GR" sz="2000" dirty="0">
                <a:cs typeface="+mn-cs"/>
              </a:rPr>
              <a:t> </a:t>
            </a:r>
            <a:r>
              <a:rPr lang="el-GR" dirty="0">
                <a:cs typeface="+mn-cs"/>
              </a:rPr>
              <a:t>θετικές στάσεις </a:t>
            </a:r>
          </a:p>
          <a:p>
            <a:pPr marL="342900" indent="-342900" algn="ctr" eaLnBrk="1" hangingPunct="1">
              <a:spcBef>
                <a:spcPct val="20000"/>
              </a:spcBef>
              <a:buClr>
                <a:srgbClr val="00FFFF"/>
              </a:buClr>
              <a:buFont typeface="Wingdings" pitchFamily="2" charset="2"/>
              <a:buNone/>
              <a:defRPr/>
            </a:pPr>
            <a:r>
              <a:rPr lang="el-GR" dirty="0">
                <a:cs typeface="+mn-cs"/>
              </a:rPr>
              <a:t>για επιστήμη </a:t>
            </a:r>
          </a:p>
          <a:p>
            <a:pPr marL="342900" indent="-342900" algn="ctr" eaLnBrk="1" hangingPunct="1">
              <a:spcBef>
                <a:spcPct val="20000"/>
              </a:spcBef>
              <a:buClr>
                <a:srgbClr val="00FFFF"/>
              </a:buClr>
              <a:buFont typeface="Wingdings" pitchFamily="2" charset="2"/>
              <a:buNone/>
              <a:defRPr/>
            </a:pPr>
            <a:r>
              <a:rPr lang="el-GR" dirty="0">
                <a:cs typeface="+mn-cs"/>
              </a:rPr>
              <a:t>και </a:t>
            </a:r>
          </a:p>
          <a:p>
            <a:pPr marL="342900" indent="-342900" algn="ctr" eaLnBrk="1" hangingPunct="1">
              <a:spcBef>
                <a:spcPct val="20000"/>
              </a:spcBef>
              <a:buClr>
                <a:srgbClr val="00FFFF"/>
              </a:buClr>
              <a:buFont typeface="Wingdings" pitchFamily="2" charset="2"/>
              <a:buNone/>
              <a:defRPr/>
            </a:pPr>
            <a:r>
              <a:rPr lang="el-GR" dirty="0">
                <a:cs typeface="+mn-cs"/>
              </a:rPr>
              <a:t>τεχνολογία</a:t>
            </a:r>
          </a:p>
        </p:txBody>
      </p:sp>
    </p:spTree>
    <p:extLst>
      <p:ext uri="{BB962C8B-B14F-4D97-AF65-F5344CB8AC3E}">
        <p14:creationId xmlns:p14="http://schemas.microsoft.com/office/powerpoint/2010/main" val="5759314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7348"/>
                                        </p:tgtEl>
                                        <p:attrNameLst>
                                          <p:attrName>style.visibility</p:attrName>
                                        </p:attrNameLst>
                                      </p:cBhvr>
                                      <p:to>
                                        <p:strVal val="visible"/>
                                      </p:to>
                                    </p:set>
                                    <p:animEffect transition="in" filter="checkerboard(across)">
                                      <p:cBhvr>
                                        <p:cTn id="7" dur="500"/>
                                        <p:tgtEl>
                                          <p:spTgt spid="5734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7351"/>
                                        </p:tgtEl>
                                        <p:attrNameLst>
                                          <p:attrName>style.visibility</p:attrName>
                                        </p:attrNameLst>
                                      </p:cBhvr>
                                      <p:to>
                                        <p:strVal val="visible"/>
                                      </p:to>
                                    </p:set>
                                    <p:animEffect transition="in" filter="checkerboard(across)">
                                      <p:cBhvr>
                                        <p:cTn id="12" dur="500"/>
                                        <p:tgtEl>
                                          <p:spTgt spid="573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7352"/>
                                        </p:tgtEl>
                                        <p:attrNameLst>
                                          <p:attrName>style.visibility</p:attrName>
                                        </p:attrNameLst>
                                      </p:cBhvr>
                                      <p:to>
                                        <p:strVal val="visible"/>
                                      </p:to>
                                    </p:set>
                                    <p:animEffect transition="in" filter="checkerboard(across)">
                                      <p:cBhvr>
                                        <p:cTn id="17" dur="500"/>
                                        <p:tgtEl>
                                          <p:spTgt spid="573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57350"/>
                                        </p:tgtEl>
                                        <p:attrNameLst>
                                          <p:attrName>style.visibility</p:attrName>
                                        </p:attrNameLst>
                                      </p:cBhvr>
                                      <p:to>
                                        <p:strVal val="visible"/>
                                      </p:to>
                                    </p:set>
                                    <p:animEffect transition="in" filter="checkerboard(across)">
                                      <p:cBhvr>
                                        <p:cTn id="22" dur="500"/>
                                        <p:tgtEl>
                                          <p:spTgt spid="57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animBg="1"/>
      <p:bldP spid="57350" grpId="0" animBg="1"/>
      <p:bldP spid="57351" grpId="0" animBg="1"/>
      <p:bldP spid="57352"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28625" y="71438"/>
            <a:ext cx="8429625" cy="647700"/>
          </a:xfrm>
          <a:solidFill>
            <a:srgbClr val="422100"/>
          </a:solidFill>
        </p:spPr>
        <p:txBody>
          <a:bodyPr/>
          <a:lstStyle/>
          <a:p>
            <a:pPr marL="342900" indent="-342900" eaLnBrk="1" hangingPunct="1">
              <a:lnSpc>
                <a:spcPct val="90000"/>
              </a:lnSpc>
            </a:pPr>
            <a:r>
              <a:rPr lang="el-GR" sz="3400" b="1" smtClean="0">
                <a:solidFill>
                  <a:schemeClr val="bg1"/>
                </a:solidFill>
                <a:latin typeface="Arial" panose="020B0604020202020204" pitchFamily="34" charset="0"/>
                <a:cs typeface="Arial" panose="020B0604020202020204" pitchFamily="34" charset="0"/>
              </a:rPr>
              <a:t>ΠΡΟΤΑΣΕΙΣ</a:t>
            </a:r>
          </a:p>
        </p:txBody>
      </p:sp>
      <p:sp>
        <p:nvSpPr>
          <p:cNvPr id="58371" name="Rectangle 3"/>
          <p:cNvSpPr>
            <a:spLocks noGrp="1" noChangeArrowheads="1"/>
          </p:cNvSpPr>
          <p:nvPr>
            <p:ph type="body" idx="1"/>
          </p:nvPr>
        </p:nvSpPr>
        <p:spPr>
          <a:xfrm>
            <a:off x="395288" y="836613"/>
            <a:ext cx="8458200" cy="5761037"/>
          </a:xfrm>
          <a:solidFill>
            <a:srgbClr val="FFFF89"/>
          </a:solidFill>
        </p:spPr>
        <p:txBody>
          <a:bodyPr/>
          <a:lstStyle/>
          <a:p>
            <a:pPr algn="ctr" eaLnBrk="1" hangingPunct="1">
              <a:lnSpc>
                <a:spcPct val="90000"/>
              </a:lnSpc>
              <a:buFontTx/>
              <a:buNone/>
              <a:defRPr/>
            </a:pPr>
            <a:r>
              <a:rPr lang="el-GR" sz="2800" dirty="0" smtClean="0">
                <a:latin typeface="Arial" pitchFamily="34" charset="0"/>
                <a:cs typeface="Arial" pitchFamily="34" charset="0"/>
              </a:rPr>
              <a:t>Οι επισκέψεις παιδιών στα </a:t>
            </a:r>
            <a:r>
              <a:rPr lang="el-GR" sz="2800" dirty="0" err="1" smtClean="0">
                <a:latin typeface="Arial" pitchFamily="34" charset="0"/>
                <a:cs typeface="Arial" pitchFamily="34" charset="0"/>
              </a:rPr>
              <a:t>Τεχνοεπιστημονικά</a:t>
            </a:r>
            <a:r>
              <a:rPr lang="el-GR" sz="2800" dirty="0" smtClean="0">
                <a:latin typeface="Arial" pitchFamily="34" charset="0"/>
                <a:cs typeface="Arial" pitchFamily="34" charset="0"/>
              </a:rPr>
              <a:t> Μουσεία είναι </a:t>
            </a:r>
            <a:r>
              <a:rPr lang="el-GR" sz="2800" b="1" dirty="0" smtClean="0">
                <a:latin typeface="Arial" pitchFamily="34" charset="0"/>
                <a:cs typeface="Arial" pitchFamily="34" charset="0"/>
              </a:rPr>
              <a:t>αποτελεσματικότερες</a:t>
            </a:r>
            <a:r>
              <a:rPr lang="el-GR" sz="2800" dirty="0" smtClean="0">
                <a:latin typeface="Arial" pitchFamily="34" charset="0"/>
                <a:cs typeface="Arial" pitchFamily="34" charset="0"/>
              </a:rPr>
              <a:t>:</a:t>
            </a:r>
            <a:endParaRPr lang="en-US" sz="2800" dirty="0" smtClean="0">
              <a:latin typeface="Arial" pitchFamily="34" charset="0"/>
              <a:cs typeface="Arial" pitchFamily="34" charset="0"/>
            </a:endParaRPr>
          </a:p>
          <a:p>
            <a:pPr eaLnBrk="1" hangingPunct="1">
              <a:lnSpc>
                <a:spcPct val="90000"/>
              </a:lnSpc>
              <a:buFontTx/>
              <a:buNone/>
              <a:defRPr/>
            </a:pPr>
            <a:r>
              <a:rPr lang="el-GR" sz="2800" dirty="0" smtClean="0">
                <a:latin typeface="Arial" pitchFamily="34" charset="0"/>
                <a:cs typeface="Arial" pitchFamily="34" charset="0"/>
              </a:rPr>
              <a:t> </a:t>
            </a:r>
          </a:p>
          <a:p>
            <a:pPr eaLnBrk="1" hangingPunct="1">
              <a:lnSpc>
                <a:spcPct val="90000"/>
              </a:lnSpc>
              <a:buClr>
                <a:srgbClr val="990033"/>
              </a:buClr>
              <a:buFont typeface="Wingdings" pitchFamily="2" charset="2"/>
              <a:buChar char="v"/>
              <a:defRPr/>
            </a:pPr>
            <a:r>
              <a:rPr lang="el-GR" sz="2800" dirty="0" smtClean="0">
                <a:effectLst>
                  <a:outerShdw blurRad="38100" dist="38100" dir="2700000" algn="tl">
                    <a:srgbClr val="C0C0C0"/>
                  </a:outerShdw>
                </a:effectLst>
                <a:latin typeface="Arial" pitchFamily="34" charset="0"/>
                <a:cs typeface="Arial" pitchFamily="34" charset="0"/>
              </a:rPr>
              <a:t>Αν </a:t>
            </a:r>
            <a:r>
              <a:rPr lang="el-GR" sz="2800" b="1" dirty="0" smtClean="0">
                <a:effectLst>
                  <a:outerShdw blurRad="38100" dist="38100" dir="2700000" algn="tl">
                    <a:srgbClr val="C0C0C0"/>
                  </a:outerShdw>
                </a:effectLst>
                <a:latin typeface="Arial" pitchFamily="34" charset="0"/>
                <a:cs typeface="Arial" pitchFamily="34" charset="0"/>
              </a:rPr>
              <a:t>προετοιμάζονται</a:t>
            </a:r>
            <a:r>
              <a:rPr lang="el-GR" sz="2800" b="1" dirty="0" smtClean="0">
                <a:latin typeface="Arial" pitchFamily="34" charset="0"/>
                <a:cs typeface="Arial" pitchFamily="34" charset="0"/>
              </a:rPr>
              <a:t> </a:t>
            </a:r>
            <a:r>
              <a:rPr lang="el-GR" sz="2800" dirty="0" smtClean="0">
                <a:latin typeface="Arial" pitchFamily="34" charset="0"/>
                <a:cs typeface="Arial" pitchFamily="34" charset="0"/>
              </a:rPr>
              <a:t>κατάλληλα (δραστηριότητες πριν την επίσκεψη)</a:t>
            </a:r>
          </a:p>
          <a:p>
            <a:pPr eaLnBrk="1" hangingPunct="1">
              <a:lnSpc>
                <a:spcPct val="90000"/>
              </a:lnSpc>
              <a:buClr>
                <a:srgbClr val="990033"/>
              </a:buClr>
              <a:buFont typeface="Wingdings" pitchFamily="2" charset="2"/>
              <a:buChar char="v"/>
              <a:defRPr/>
            </a:pPr>
            <a:r>
              <a:rPr lang="el-GR" sz="2800" dirty="0" smtClean="0">
                <a:latin typeface="Arial" pitchFamily="34" charset="0"/>
                <a:cs typeface="Arial" pitchFamily="34" charset="0"/>
              </a:rPr>
              <a:t>Ακολουθούνται από </a:t>
            </a:r>
            <a:r>
              <a:rPr lang="el-GR" sz="2800" b="1" dirty="0" err="1" smtClean="0">
                <a:effectLst>
                  <a:outerShdw blurRad="38100" dist="38100" dir="2700000" algn="tl">
                    <a:srgbClr val="C0C0C0"/>
                  </a:outerShdw>
                </a:effectLst>
                <a:latin typeface="Arial" pitchFamily="34" charset="0"/>
                <a:cs typeface="Arial" pitchFamily="34" charset="0"/>
              </a:rPr>
              <a:t>μεταγνωστικές</a:t>
            </a:r>
            <a:r>
              <a:rPr lang="el-GR" sz="2800" dirty="0" smtClean="0">
                <a:effectLst>
                  <a:outerShdw blurRad="38100" dist="38100" dir="2700000" algn="tl">
                    <a:srgbClr val="C0C0C0"/>
                  </a:outerShdw>
                </a:effectLst>
                <a:latin typeface="Arial" pitchFamily="34" charset="0"/>
                <a:cs typeface="Arial" pitchFamily="34" charset="0"/>
              </a:rPr>
              <a:t> </a:t>
            </a:r>
            <a:r>
              <a:rPr lang="el-GR" sz="2800" dirty="0" smtClean="0">
                <a:latin typeface="Arial" pitchFamily="34" charset="0"/>
                <a:cs typeface="Arial" pitchFamily="34" charset="0"/>
              </a:rPr>
              <a:t>φάσεις </a:t>
            </a:r>
            <a:r>
              <a:rPr lang="en-US" sz="2800" dirty="0" smtClean="0">
                <a:latin typeface="Arial" pitchFamily="34" charset="0"/>
                <a:cs typeface="Arial" pitchFamily="34" charset="0"/>
              </a:rPr>
              <a:t>– </a:t>
            </a:r>
            <a:r>
              <a:rPr lang="el-GR" sz="2800" dirty="0" smtClean="0">
                <a:latin typeface="Arial" pitchFamily="34" charset="0"/>
                <a:cs typeface="Arial" pitchFamily="34" charset="0"/>
              </a:rPr>
              <a:t>γράψιμο έκθεσης - </a:t>
            </a:r>
            <a:r>
              <a:rPr lang="en-US" sz="2800" dirty="0" smtClean="0">
                <a:latin typeface="Arial" pitchFamily="34" charset="0"/>
                <a:cs typeface="Arial" pitchFamily="34" charset="0"/>
              </a:rPr>
              <a:t>report </a:t>
            </a:r>
            <a:r>
              <a:rPr lang="el-GR" sz="2800" dirty="0" smtClean="0">
                <a:latin typeface="Arial" pitchFamily="34" charset="0"/>
                <a:cs typeface="Arial" pitchFamily="34" charset="0"/>
              </a:rPr>
              <a:t>(πολύ-τροπικής) (δραστηριότητες μετά την επίσκεψη)</a:t>
            </a:r>
          </a:p>
          <a:p>
            <a:pPr eaLnBrk="1" hangingPunct="1">
              <a:lnSpc>
                <a:spcPct val="90000"/>
              </a:lnSpc>
              <a:buClr>
                <a:srgbClr val="990033"/>
              </a:buClr>
              <a:buFont typeface="Wingdings" pitchFamily="2" charset="2"/>
              <a:buChar char="v"/>
              <a:defRPr/>
            </a:pPr>
            <a:r>
              <a:rPr lang="el-GR" sz="2800" dirty="0" smtClean="0">
                <a:latin typeface="Arial" pitchFamily="34" charset="0"/>
                <a:cs typeface="Arial" pitchFamily="34" charset="0"/>
              </a:rPr>
              <a:t>Οργανώνονται από </a:t>
            </a:r>
            <a:r>
              <a:rPr lang="el-GR" sz="2800" b="1" dirty="0" smtClean="0">
                <a:effectLst>
                  <a:outerShdw blurRad="38100" dist="38100" dir="2700000" algn="tl">
                    <a:srgbClr val="C0C0C0"/>
                  </a:outerShdw>
                </a:effectLst>
                <a:latin typeface="Arial" pitchFamily="34" charset="0"/>
                <a:cs typeface="Arial" pitchFamily="34" charset="0"/>
              </a:rPr>
              <a:t>ειδικά εκπαιδευμένους</a:t>
            </a:r>
            <a:r>
              <a:rPr lang="el-GR" sz="2800" dirty="0" smtClean="0">
                <a:latin typeface="Arial" pitchFamily="34" charset="0"/>
                <a:cs typeface="Arial" pitchFamily="34" charset="0"/>
              </a:rPr>
              <a:t> εκπαιδευτικούς ή ξεναγούς – συνοδούς</a:t>
            </a:r>
          </a:p>
          <a:p>
            <a:pPr eaLnBrk="1" hangingPunct="1">
              <a:lnSpc>
                <a:spcPct val="90000"/>
              </a:lnSpc>
              <a:buClr>
                <a:srgbClr val="990033"/>
              </a:buClr>
              <a:buFont typeface="Wingdings" pitchFamily="2" charset="2"/>
              <a:buChar char="v"/>
              <a:defRPr/>
            </a:pPr>
            <a:r>
              <a:rPr lang="el-GR" sz="2800" dirty="0" smtClean="0">
                <a:latin typeface="Arial" pitchFamily="34" charset="0"/>
                <a:cs typeface="Arial" pitchFamily="34" charset="0"/>
              </a:rPr>
              <a:t>Τα αλληλεπιδραστικά εκθέματα πρέπει ταυτόχρονα να είναι </a:t>
            </a:r>
            <a:r>
              <a:rPr lang="el-GR" sz="2800" b="1" dirty="0" smtClean="0">
                <a:effectLst>
                  <a:outerShdw blurRad="38100" dist="38100" dir="2700000" algn="tl">
                    <a:srgbClr val="C0C0C0"/>
                  </a:outerShdw>
                </a:effectLst>
                <a:latin typeface="Arial" pitchFamily="34" charset="0"/>
                <a:cs typeface="Arial" pitchFamily="34" charset="0"/>
              </a:rPr>
              <a:t>εντυπωσιακά</a:t>
            </a:r>
            <a:r>
              <a:rPr lang="el-GR" sz="2800" dirty="0" smtClean="0">
                <a:latin typeface="Arial" pitchFamily="34" charset="0"/>
                <a:cs typeface="Arial" pitchFamily="34" charset="0"/>
              </a:rPr>
              <a:t> και να </a:t>
            </a:r>
            <a:r>
              <a:rPr lang="el-GR" sz="2800" b="1" dirty="0" smtClean="0">
                <a:effectLst>
                  <a:outerShdw blurRad="38100" dist="38100" dir="2700000" algn="tl">
                    <a:srgbClr val="C0C0C0"/>
                  </a:outerShdw>
                </a:effectLst>
                <a:latin typeface="Arial" pitchFamily="34" charset="0"/>
                <a:cs typeface="Arial" pitchFamily="34" charset="0"/>
              </a:rPr>
              <a:t>οδηγούν</a:t>
            </a:r>
            <a:r>
              <a:rPr lang="el-GR" sz="2800" dirty="0" smtClean="0">
                <a:latin typeface="Arial" pitchFamily="34" charset="0"/>
                <a:cs typeface="Arial" pitchFamily="34" charset="0"/>
              </a:rPr>
              <a:t> στη μάθηση</a:t>
            </a:r>
          </a:p>
        </p:txBody>
      </p:sp>
    </p:spTree>
    <p:extLst>
      <p:ext uri="{BB962C8B-B14F-4D97-AF65-F5344CB8AC3E}">
        <p14:creationId xmlns:p14="http://schemas.microsoft.com/office/powerpoint/2010/main" val="34943563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58371">
                                            <p:txEl>
                                              <p:pRg st="2" end="2"/>
                                            </p:txEl>
                                          </p:spTgt>
                                        </p:tgtEl>
                                        <p:attrNameLst>
                                          <p:attrName>style.visibility</p:attrName>
                                        </p:attrNameLst>
                                      </p:cBhvr>
                                      <p:to>
                                        <p:strVal val="visible"/>
                                      </p:to>
                                    </p:set>
                                    <p:animEffect transition="in" filter="checkerboard(across)">
                                      <p:cBhvr>
                                        <p:cTn id="7" dur="500"/>
                                        <p:tgtEl>
                                          <p:spTgt spid="58371">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58371">
                                            <p:txEl>
                                              <p:pRg st="3" end="3"/>
                                            </p:txEl>
                                          </p:spTgt>
                                        </p:tgtEl>
                                        <p:attrNameLst>
                                          <p:attrName>style.visibility</p:attrName>
                                        </p:attrNameLst>
                                      </p:cBhvr>
                                      <p:to>
                                        <p:strVal val="visible"/>
                                      </p:to>
                                    </p:set>
                                    <p:animEffect transition="in" filter="checkerboard(across)">
                                      <p:cBhvr>
                                        <p:cTn id="12" dur="500"/>
                                        <p:tgtEl>
                                          <p:spTgt spid="58371">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58371">
                                            <p:txEl>
                                              <p:pRg st="4" end="4"/>
                                            </p:txEl>
                                          </p:spTgt>
                                        </p:tgtEl>
                                        <p:attrNameLst>
                                          <p:attrName>style.visibility</p:attrName>
                                        </p:attrNameLst>
                                      </p:cBhvr>
                                      <p:to>
                                        <p:strVal val="visible"/>
                                      </p:to>
                                    </p:set>
                                    <p:animEffect transition="in" filter="checkerboard(across)">
                                      <p:cBhvr>
                                        <p:cTn id="17" dur="500"/>
                                        <p:tgtEl>
                                          <p:spTgt spid="58371">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58371">
                                            <p:txEl>
                                              <p:pRg st="5" end="5"/>
                                            </p:txEl>
                                          </p:spTgt>
                                        </p:tgtEl>
                                        <p:attrNameLst>
                                          <p:attrName>style.visibility</p:attrName>
                                        </p:attrNameLst>
                                      </p:cBhvr>
                                      <p:to>
                                        <p:strVal val="visible"/>
                                      </p:to>
                                    </p:set>
                                    <p:animEffect transition="in" filter="checkerboard(across)">
                                      <p:cBhvr>
                                        <p:cTn id="22" dur="500"/>
                                        <p:tgtEl>
                                          <p:spTgt spid="583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
          <p:cNvSpPr>
            <a:spLocks noChangeArrowheads="1"/>
          </p:cNvSpPr>
          <p:nvPr/>
        </p:nvSpPr>
        <p:spPr bwMode="auto">
          <a:xfrm>
            <a:off x="214282" y="285728"/>
            <a:ext cx="8642350" cy="6429420"/>
          </a:xfrm>
          <a:prstGeom prst="rect">
            <a:avLst/>
          </a:prstGeom>
          <a:solidFill>
            <a:srgbClr val="FFFFCC"/>
          </a:solidFill>
          <a:ln w="3175">
            <a:solidFill>
              <a:schemeClr val="bg2"/>
            </a:solidFill>
            <a:round/>
            <a:headEnd/>
            <a:tailEnd/>
          </a:ln>
        </p:spPr>
        <p:txBody>
          <a:bodyPr/>
          <a:lstStyle/>
          <a:p>
            <a:pPr algn="ctr"/>
            <a:r>
              <a:rPr lang="el-GR" sz="3200" dirty="0" smtClean="0"/>
              <a:t>Όλα τα υλικά του προγράμματος </a:t>
            </a:r>
            <a:r>
              <a:rPr lang="en-US" sz="3200" dirty="0" smtClean="0"/>
              <a:t>MATERIALS SCIENCE </a:t>
            </a:r>
            <a:r>
              <a:rPr lang="el-GR" sz="3200" dirty="0" smtClean="0"/>
              <a:t>(διδακτικά σενάρια, φύλλα εργασίας, λογισμικό, οδηγίες δασκάλου – μαθητή, ….)</a:t>
            </a:r>
          </a:p>
          <a:p>
            <a:pPr algn="ctr"/>
            <a:r>
              <a:rPr lang="el-GR" sz="3200" dirty="0" smtClean="0"/>
              <a:t>διατίθενται ελεύθερα από το δικτυακό τόπο του προγράμματος</a:t>
            </a:r>
            <a:endParaRPr lang="en-US" sz="3200" dirty="0" smtClean="0"/>
          </a:p>
          <a:p>
            <a:pPr algn="ctr"/>
            <a:r>
              <a:rPr lang="en-US" sz="4000" dirty="0" smtClean="0">
                <a:hlinkClick r:id="rId2"/>
              </a:rPr>
              <a:t>http://lsg.ucy.ac.cy/materialsscience/</a:t>
            </a:r>
            <a:r>
              <a:rPr lang="en-US" sz="4000" dirty="0" smtClean="0"/>
              <a:t> </a:t>
            </a:r>
            <a:endParaRPr lang="el-GR" sz="4000" dirty="0" smtClean="0"/>
          </a:p>
          <a:p>
            <a:pPr algn="ctr"/>
            <a:r>
              <a:rPr lang="el-GR" sz="3600" dirty="0" smtClean="0"/>
              <a:t>Όλα τα διδακτικά υλικά της ομάδας ΔΦΕ και παραγωγής διδακτικού υλικού διατίθενται ΔΩΡΕΑΝ στο Εκπαιδευτικό Δίκτυο Δ. Μακεδονίας</a:t>
            </a:r>
            <a:r>
              <a:rPr lang="en-US" sz="3600" dirty="0" smtClean="0"/>
              <a:t> </a:t>
            </a:r>
            <a:endParaRPr lang="el-GR" sz="3600" dirty="0" smtClean="0"/>
          </a:p>
          <a:p>
            <a:pPr algn="ctr"/>
            <a:r>
              <a:rPr lang="en-US" sz="3600" dirty="0" smtClean="0">
                <a:hlinkClick r:id="rId3"/>
              </a:rPr>
              <a:t>http://ekdidyma.web.uowm.gr/</a:t>
            </a:r>
            <a:r>
              <a:rPr lang="el-GR" sz="3600" dirty="0" smtClean="0"/>
              <a:t> </a:t>
            </a:r>
            <a:endParaRPr lang="en-US" sz="3200" b="1" dirty="0">
              <a:solidFill>
                <a:srgbClr val="0000FF"/>
              </a:solidFill>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428596" y="188640"/>
            <a:ext cx="8286808" cy="873377"/>
          </a:xfrm>
          <a:solidFill>
            <a:srgbClr val="321900"/>
          </a:solidFill>
        </p:spPr>
        <p:txBody>
          <a:bodyPr vert="horz" lIns="91440" tIns="45720" rIns="91440" bIns="45720" rtlCol="0" anchor="ctr">
            <a:normAutofit fontScale="90000"/>
          </a:bodyPr>
          <a:lstStyle/>
          <a:p>
            <a:pPr>
              <a:lnSpc>
                <a:spcPct val="80000"/>
              </a:lnSpc>
              <a:defRPr/>
            </a:pPr>
            <a:r>
              <a:rPr lang="el-GR" sz="4000" b="1" dirty="0" smtClean="0">
                <a:solidFill>
                  <a:schemeClr val="bg1"/>
                </a:solidFill>
              </a:rPr>
              <a:t>ΟΡΓΑΝΩΣΗ ΕΠΙΣΚΕΨΕΩΝ ΣΕ ΧΩΡΟΥΣ ΤΕΧΝΟΕΠΙΣΤΗΜΗΣ</a:t>
            </a:r>
            <a:endParaRPr lang="el-GR" sz="4000" b="1" dirty="0">
              <a:solidFill>
                <a:schemeClr val="bg1"/>
              </a:solidFill>
            </a:endParaRPr>
          </a:p>
        </p:txBody>
      </p:sp>
      <p:sp>
        <p:nvSpPr>
          <p:cNvPr id="202755" name="Rectangle 3"/>
          <p:cNvSpPr>
            <a:spLocks noGrp="1" noChangeArrowheads="1"/>
          </p:cNvSpPr>
          <p:nvPr>
            <p:ph type="body" idx="1"/>
          </p:nvPr>
        </p:nvSpPr>
        <p:spPr>
          <a:xfrm>
            <a:off x="428596" y="1285860"/>
            <a:ext cx="8286808" cy="5111750"/>
          </a:xfrm>
          <a:solidFill>
            <a:srgbClr val="FFFFCC"/>
          </a:solidFill>
        </p:spPr>
        <p:txBody>
          <a:bodyPr>
            <a:normAutofit fontScale="85000" lnSpcReduction="20000"/>
          </a:bodyPr>
          <a:lstStyle/>
          <a:p>
            <a:pPr>
              <a:lnSpc>
                <a:spcPct val="130000"/>
              </a:lnSpc>
              <a:buFontTx/>
              <a:buNone/>
            </a:pPr>
            <a:r>
              <a:rPr lang="el-GR" sz="2800" i="1" dirty="0" smtClean="0">
                <a:solidFill>
                  <a:srgbClr val="321900"/>
                </a:solidFill>
              </a:rPr>
              <a:t>Α) Φάση προετοιμασίας στο σχολείο: οργανώνουμε δραστηριότητες:  πειράματα, έρευνα στο διαδίκτυο, συζητήσεις σχετικές (αλλά όχι ταυτιζόμενες) με το χώρο / αντικείμενο επίσκεψης (2-6 ώρες)</a:t>
            </a:r>
            <a:endParaRPr lang="el-GR" sz="2800" i="1" dirty="0">
              <a:solidFill>
                <a:srgbClr val="321900"/>
              </a:solidFill>
            </a:endParaRPr>
          </a:p>
          <a:p>
            <a:pPr>
              <a:lnSpc>
                <a:spcPct val="130000"/>
              </a:lnSpc>
              <a:buFontTx/>
              <a:buNone/>
            </a:pPr>
            <a:r>
              <a:rPr lang="el-GR" sz="2800" i="1" dirty="0" smtClean="0">
                <a:solidFill>
                  <a:srgbClr val="321900"/>
                </a:solidFill>
              </a:rPr>
              <a:t>Β) Φάση επίσκεψης στο χώρο: συνήθως υπάρχει πρόγραμμα (~ 4 ώρες)</a:t>
            </a:r>
          </a:p>
          <a:p>
            <a:pPr>
              <a:lnSpc>
                <a:spcPct val="130000"/>
              </a:lnSpc>
              <a:buFontTx/>
              <a:buNone/>
            </a:pPr>
            <a:r>
              <a:rPr lang="el-GR" sz="2800" i="1" dirty="0" smtClean="0">
                <a:solidFill>
                  <a:srgbClr val="321900"/>
                </a:solidFill>
              </a:rPr>
              <a:t>Γ) Φάση ανασκόπησης στο σχολείο: ανασκόπηση βασικών θεμάτων, </a:t>
            </a:r>
            <a:r>
              <a:rPr lang="el-GR" sz="2800" i="1" dirty="0" err="1" smtClean="0">
                <a:solidFill>
                  <a:srgbClr val="321900"/>
                </a:solidFill>
              </a:rPr>
              <a:t>αναστοχαστική</a:t>
            </a:r>
            <a:r>
              <a:rPr lang="el-GR" sz="2800" i="1" dirty="0" smtClean="0">
                <a:solidFill>
                  <a:srgbClr val="321900"/>
                </a:solidFill>
              </a:rPr>
              <a:t> και </a:t>
            </a:r>
            <a:r>
              <a:rPr lang="el-GR" sz="2800" i="1" dirty="0" err="1" smtClean="0">
                <a:solidFill>
                  <a:srgbClr val="321900"/>
                </a:solidFill>
              </a:rPr>
              <a:t>μεταγνωστική</a:t>
            </a:r>
            <a:r>
              <a:rPr lang="el-GR" sz="2800" i="1" dirty="0" smtClean="0">
                <a:solidFill>
                  <a:srgbClr val="321900"/>
                </a:solidFill>
              </a:rPr>
              <a:t> συζήτηση: τι δεν γνωρίζατε; Τι μάθατε; Σε ποιο αλλάξατε γνώμη </a:t>
            </a:r>
            <a:r>
              <a:rPr lang="el-GR" sz="2800" i="1" dirty="0" err="1" smtClean="0">
                <a:solidFill>
                  <a:srgbClr val="321900"/>
                </a:solidFill>
              </a:rPr>
              <a:t>κλπ</a:t>
            </a:r>
            <a:endParaRPr lang="el-GR" sz="2800" i="1" dirty="0" smtClean="0">
              <a:solidFill>
                <a:srgbClr val="321900"/>
              </a:solidFill>
            </a:endParaRPr>
          </a:p>
          <a:p>
            <a:pPr>
              <a:lnSpc>
                <a:spcPct val="130000"/>
              </a:lnSpc>
              <a:buFontTx/>
              <a:buNone/>
            </a:pPr>
            <a:r>
              <a:rPr lang="el-GR" sz="2800" i="1" dirty="0" smtClean="0">
                <a:solidFill>
                  <a:srgbClr val="321900"/>
                </a:solidFill>
              </a:rPr>
              <a:t>Συνθετική εργασία, </a:t>
            </a:r>
            <a:r>
              <a:rPr lang="el-GR" sz="2800" i="1" dirty="0" err="1" smtClean="0">
                <a:solidFill>
                  <a:srgbClr val="321900"/>
                </a:solidFill>
              </a:rPr>
              <a:t>πολυτροπικό</a:t>
            </a:r>
            <a:r>
              <a:rPr lang="el-GR" sz="2800" i="1" smtClean="0">
                <a:solidFill>
                  <a:srgbClr val="321900"/>
                </a:solidFill>
              </a:rPr>
              <a:t> κείμενο: </a:t>
            </a:r>
            <a:r>
              <a:rPr lang="el-GR" sz="2800" i="1" dirty="0" smtClean="0">
                <a:solidFill>
                  <a:srgbClr val="321900"/>
                </a:solidFill>
              </a:rPr>
              <a:t>επίδειξη στην κοινότητα, σχολείο, ανάρτηση </a:t>
            </a:r>
            <a:r>
              <a:rPr lang="el-GR" sz="2800" i="1" dirty="0" err="1" smtClean="0">
                <a:solidFill>
                  <a:srgbClr val="321900"/>
                </a:solidFill>
              </a:rPr>
              <a:t>διαδικτυο</a:t>
            </a:r>
            <a:endParaRPr lang="el-GR" sz="2800" dirty="0">
              <a:solidFill>
                <a:srgbClr val="321900"/>
              </a:solidFill>
            </a:endParaRPr>
          </a:p>
          <a:p>
            <a:pPr>
              <a:lnSpc>
                <a:spcPct val="130000"/>
              </a:lnSpc>
              <a:buFontTx/>
              <a:buNone/>
            </a:pPr>
            <a:endParaRPr lang="el-GR" sz="2800" dirty="0">
              <a:solidFill>
                <a:srgbClr val="321900"/>
              </a:solidFill>
            </a:endParaRPr>
          </a:p>
        </p:txBody>
      </p:sp>
    </p:spTree>
    <p:extLst>
      <p:ext uri="{BB962C8B-B14F-4D97-AF65-F5344CB8AC3E}">
        <p14:creationId xmlns:p14="http://schemas.microsoft.com/office/powerpoint/2010/main" val="403249994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 Τίτλος"/>
          <p:cNvSpPr>
            <a:spLocks noGrp="1"/>
          </p:cNvSpPr>
          <p:nvPr>
            <p:ph type="title"/>
          </p:nvPr>
        </p:nvSpPr>
        <p:spPr>
          <a:xfrm>
            <a:off x="0" y="0"/>
            <a:ext cx="9144000" cy="2285992"/>
          </a:xfrm>
          <a:solidFill>
            <a:srgbClr val="321900"/>
          </a:solidFill>
        </p:spPr>
        <p:txBody>
          <a:bodyPr>
            <a:noAutofit/>
          </a:bodyPr>
          <a:lstStyle/>
          <a:p>
            <a:pPr algn="ctr" eaLnBrk="1" fontAlgn="auto" hangingPunct="1">
              <a:spcAft>
                <a:spcPts val="0"/>
              </a:spcAft>
              <a:defRPr/>
            </a:pPr>
            <a:r>
              <a:rPr lang="el-GR" sz="3500" cap="none" dirty="0" smtClean="0">
                <a:solidFill>
                  <a:schemeClr val="bg1"/>
                </a:solidFill>
              </a:rPr>
              <a:t>ΔΥΝΑΤΟΤΗΤΕΣ ΑΛΛΑΓΩΝ ΣΤΟ ΜΗ ΓΡΑΜΜΙΚΟ ΣΧΕΔΙΑΣΜΟ (ΕΠΟΙΚΟΔΟΜΗΤΙΚΟ – ΔΙΕΡΕΥΝΗΤΙΚΟ)</a:t>
            </a:r>
          </a:p>
        </p:txBody>
      </p:sp>
      <p:sp>
        <p:nvSpPr>
          <p:cNvPr id="19459" name="2 - Θέση περιεχομένου"/>
          <p:cNvSpPr>
            <a:spLocks noGrp="1"/>
          </p:cNvSpPr>
          <p:nvPr>
            <p:ph idx="1"/>
          </p:nvPr>
        </p:nvSpPr>
        <p:spPr>
          <a:xfrm>
            <a:off x="0" y="2500313"/>
            <a:ext cx="9144000" cy="4357687"/>
          </a:xfrm>
          <a:solidFill>
            <a:srgbClr val="FFFFCC"/>
          </a:solidFill>
        </p:spPr>
        <p:txBody>
          <a:bodyPr/>
          <a:lstStyle/>
          <a:p>
            <a:pPr algn="ctr" eaLnBrk="1" hangingPunct="1">
              <a:lnSpc>
                <a:spcPct val="90000"/>
              </a:lnSpc>
              <a:buFont typeface="Wingdings 2" panose="05020102010507070707" pitchFamily="18" charset="2"/>
              <a:buNone/>
            </a:pPr>
            <a:r>
              <a:rPr lang="el-GR" sz="3000" smtClean="0">
                <a:solidFill>
                  <a:schemeClr val="tx1"/>
                </a:solidFill>
              </a:rPr>
              <a:t> </a:t>
            </a:r>
            <a:endParaRPr lang="en-US" sz="3000" smtClean="0">
              <a:solidFill>
                <a:schemeClr val="tx1"/>
              </a:solidFill>
            </a:endParaRPr>
          </a:p>
          <a:p>
            <a:pPr algn="ctr" eaLnBrk="1" hangingPunct="1">
              <a:lnSpc>
                <a:spcPct val="90000"/>
              </a:lnSpc>
              <a:buFont typeface="Wingdings 2" panose="05020102010507070707" pitchFamily="18" charset="2"/>
              <a:buNone/>
            </a:pPr>
            <a:r>
              <a:rPr lang="el-GR" sz="3000" smtClean="0">
                <a:solidFill>
                  <a:schemeClr val="tx1"/>
                </a:solidFill>
              </a:rPr>
              <a:t>Στο διδακτικό μετασχηματισμό, δηλ περιεχόμενο</a:t>
            </a:r>
          </a:p>
          <a:p>
            <a:pPr algn="ctr" eaLnBrk="1" hangingPunct="1">
              <a:lnSpc>
                <a:spcPct val="90000"/>
              </a:lnSpc>
              <a:buFont typeface="Wingdings 2" panose="05020102010507070707" pitchFamily="18" charset="2"/>
              <a:buNone/>
            </a:pPr>
            <a:r>
              <a:rPr lang="el-GR" sz="3000" smtClean="0">
                <a:solidFill>
                  <a:schemeClr val="tx1"/>
                </a:solidFill>
              </a:rPr>
              <a:t>Στη διαχείριση των εναλλακτικών ιδεών </a:t>
            </a:r>
          </a:p>
          <a:p>
            <a:pPr algn="ctr" eaLnBrk="1" hangingPunct="1">
              <a:lnSpc>
                <a:spcPct val="90000"/>
              </a:lnSpc>
              <a:buFont typeface="Wingdings 2" panose="05020102010507070707" pitchFamily="18" charset="2"/>
              <a:buNone/>
            </a:pPr>
            <a:r>
              <a:rPr lang="el-GR" sz="3000" smtClean="0">
                <a:solidFill>
                  <a:schemeClr val="tx1"/>
                </a:solidFill>
              </a:rPr>
              <a:t>Αλλαγές που οφείλονται στο πλαίσιο π.χ. ιδιαίτερα χαρακτηριστικά σχολείου – μαθητών </a:t>
            </a:r>
          </a:p>
          <a:p>
            <a:pPr algn="ctr" eaLnBrk="1" hangingPunct="1">
              <a:lnSpc>
                <a:spcPct val="90000"/>
              </a:lnSpc>
              <a:buFont typeface="Wingdings 2" panose="05020102010507070707" pitchFamily="18" charset="2"/>
              <a:buNone/>
            </a:pPr>
            <a:r>
              <a:rPr lang="el-GR" sz="3000" smtClean="0">
                <a:solidFill>
                  <a:schemeClr val="tx1"/>
                </a:solidFill>
              </a:rPr>
              <a:t> Αλλαγές στη διαδοχή των δραστηριοτήτων</a:t>
            </a:r>
          </a:p>
          <a:p>
            <a:pPr algn="ctr" eaLnBrk="1" hangingPunct="1">
              <a:lnSpc>
                <a:spcPct val="90000"/>
              </a:lnSpc>
              <a:buFont typeface="Wingdings 2" panose="05020102010507070707" pitchFamily="18" charset="2"/>
              <a:buNone/>
            </a:pPr>
            <a:r>
              <a:rPr lang="el-GR" sz="3000" smtClean="0">
                <a:solidFill>
                  <a:schemeClr val="tx1"/>
                </a:solidFill>
              </a:rPr>
              <a:t>Αλλαγή σε κάποια ή και όλα τα παραπάνω: ΔΥΝΑΜΙΚΟΣ ΣΧΕΔΙΑΣΜΟΣ</a:t>
            </a:r>
          </a:p>
        </p:txBody>
      </p:sp>
    </p:spTree>
    <p:extLst>
      <p:ext uri="{BB962C8B-B14F-4D97-AF65-F5344CB8AC3E}">
        <p14:creationId xmlns:p14="http://schemas.microsoft.com/office/powerpoint/2010/main" val="2260913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 Τίτλος"/>
          <p:cNvSpPr>
            <a:spLocks noGrp="1"/>
          </p:cNvSpPr>
          <p:nvPr>
            <p:ph type="title"/>
          </p:nvPr>
        </p:nvSpPr>
        <p:spPr>
          <a:xfrm>
            <a:off x="285720" y="285728"/>
            <a:ext cx="8643998" cy="2000264"/>
          </a:xfrm>
          <a:solidFill>
            <a:srgbClr val="321900"/>
          </a:solidFill>
        </p:spPr>
        <p:txBody>
          <a:bodyPr>
            <a:noAutofit/>
          </a:bodyPr>
          <a:lstStyle/>
          <a:p>
            <a:pPr algn="ctr" eaLnBrk="1" fontAlgn="auto" hangingPunct="1">
              <a:spcAft>
                <a:spcPts val="0"/>
              </a:spcAft>
              <a:defRPr/>
            </a:pPr>
            <a:r>
              <a:rPr lang="el-GR" sz="3500" cap="none" dirty="0" smtClean="0">
                <a:solidFill>
                  <a:schemeClr val="bg1"/>
                </a:solidFill>
              </a:rPr>
              <a:t>ΔΥΝΑΤΟΤΗΤΕΣ ΑΛΛΑΓΩΝ ΣΤΟ ΜΗ ΓΡΑΜΜΙΚΟ ΣΧΕΔΙΑΣΜΟ (ΕΠΟΙΚΟΔΟΜΗΤΙΚΟ – ΔΙΕΡΕΥΝΗΤΙΚΟ, </a:t>
            </a:r>
            <a:r>
              <a:rPr lang="en-US" sz="3500" cap="none" dirty="0" smtClean="0">
                <a:solidFill>
                  <a:schemeClr val="bg1"/>
                </a:solidFill>
              </a:rPr>
              <a:t>………</a:t>
            </a:r>
            <a:r>
              <a:rPr lang="el-GR" sz="3500" cap="none" dirty="0" smtClean="0">
                <a:solidFill>
                  <a:schemeClr val="bg1"/>
                </a:solidFill>
              </a:rPr>
              <a:t>)</a:t>
            </a:r>
          </a:p>
        </p:txBody>
      </p:sp>
      <p:sp>
        <p:nvSpPr>
          <p:cNvPr id="16387" name="2 - Θέση περιεχομένου"/>
          <p:cNvSpPr>
            <a:spLocks noGrp="1"/>
          </p:cNvSpPr>
          <p:nvPr>
            <p:ph idx="1"/>
          </p:nvPr>
        </p:nvSpPr>
        <p:spPr>
          <a:xfrm>
            <a:off x="285720" y="2500313"/>
            <a:ext cx="8643998" cy="4071959"/>
          </a:xfrm>
          <a:solidFill>
            <a:srgbClr val="FFFFCC"/>
          </a:solidFill>
        </p:spPr>
        <p:txBody>
          <a:bodyPr/>
          <a:lstStyle/>
          <a:p>
            <a:pPr algn="ctr" eaLnBrk="1" hangingPunct="1">
              <a:lnSpc>
                <a:spcPct val="90000"/>
              </a:lnSpc>
              <a:buFont typeface="Wingdings 2" pitchFamily="18" charset="2"/>
              <a:buNone/>
            </a:pPr>
            <a:r>
              <a:rPr lang="el-GR" sz="3000" dirty="0" smtClean="0">
                <a:solidFill>
                  <a:schemeClr val="tx1"/>
                </a:solidFill>
              </a:rPr>
              <a:t> </a:t>
            </a:r>
            <a:endParaRPr lang="en-US" sz="3000" dirty="0" smtClean="0">
              <a:solidFill>
                <a:schemeClr val="tx1"/>
              </a:solidFill>
            </a:endParaRPr>
          </a:p>
          <a:p>
            <a:pPr algn="ctr" eaLnBrk="1" hangingPunct="1">
              <a:lnSpc>
                <a:spcPct val="90000"/>
              </a:lnSpc>
              <a:buFont typeface="Wingdings 2" pitchFamily="18" charset="2"/>
              <a:buNone/>
            </a:pPr>
            <a:r>
              <a:rPr lang="el-GR" sz="3000" dirty="0" smtClean="0">
                <a:solidFill>
                  <a:schemeClr val="tx1"/>
                </a:solidFill>
              </a:rPr>
              <a:t>Στο διδακτικό μετασχηματισμό, δηλ περιεχόμενο</a:t>
            </a:r>
          </a:p>
          <a:p>
            <a:pPr algn="ctr" eaLnBrk="1" hangingPunct="1">
              <a:lnSpc>
                <a:spcPct val="90000"/>
              </a:lnSpc>
              <a:buFont typeface="Wingdings 2" pitchFamily="18" charset="2"/>
              <a:buNone/>
            </a:pPr>
            <a:r>
              <a:rPr lang="el-GR" sz="3000" dirty="0" smtClean="0">
                <a:solidFill>
                  <a:schemeClr val="tx1"/>
                </a:solidFill>
              </a:rPr>
              <a:t>Στη διαχείριση των εναλλακτικών ιδεών </a:t>
            </a:r>
          </a:p>
          <a:p>
            <a:pPr algn="ctr" eaLnBrk="1" hangingPunct="1">
              <a:lnSpc>
                <a:spcPct val="90000"/>
              </a:lnSpc>
              <a:buFont typeface="Wingdings 2" pitchFamily="18" charset="2"/>
              <a:buNone/>
            </a:pPr>
            <a:r>
              <a:rPr lang="el-GR" sz="3000" dirty="0" smtClean="0">
                <a:solidFill>
                  <a:schemeClr val="tx1"/>
                </a:solidFill>
              </a:rPr>
              <a:t>Αλλαγές που οφείλονται στο πλαίσιο π.χ. ιδιαίτερα χαρακτηριστικά σχολείου – μαθητών </a:t>
            </a:r>
          </a:p>
          <a:p>
            <a:pPr algn="ctr" eaLnBrk="1" hangingPunct="1">
              <a:lnSpc>
                <a:spcPct val="90000"/>
              </a:lnSpc>
              <a:buFont typeface="Wingdings 2" pitchFamily="18" charset="2"/>
              <a:buNone/>
            </a:pPr>
            <a:r>
              <a:rPr lang="el-GR" sz="3000" dirty="0" smtClean="0">
                <a:solidFill>
                  <a:schemeClr val="tx1"/>
                </a:solidFill>
              </a:rPr>
              <a:t> Αλλαγές στη διαδοχή των δραστηριοτήτων</a:t>
            </a:r>
          </a:p>
          <a:p>
            <a:pPr algn="ctr" eaLnBrk="1" hangingPunct="1">
              <a:lnSpc>
                <a:spcPct val="90000"/>
              </a:lnSpc>
              <a:buFont typeface="Wingdings 2" pitchFamily="18" charset="2"/>
              <a:buNone/>
            </a:pPr>
            <a:r>
              <a:rPr lang="el-GR" sz="3000" dirty="0" smtClean="0">
                <a:solidFill>
                  <a:schemeClr val="tx1"/>
                </a:solidFill>
              </a:rPr>
              <a:t>Αλλαγή σε κάποια ή και όλα τα παραπάνω: ΔΥΝΑΜΙΚΟΣ ΣΧΕΔΙΑΣΜΟΣ</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690</TotalTime>
  <Words>3080</Words>
  <Application>Microsoft Office PowerPoint</Application>
  <PresentationFormat>Προβολή στην οθόνη (4:3)</PresentationFormat>
  <Paragraphs>567</Paragraphs>
  <Slides>74</Slides>
  <Notes>18</Notes>
  <HiddenSlides>0</HiddenSlides>
  <MMClips>0</MMClips>
  <ScaleCrop>false</ScaleCrop>
  <HeadingPairs>
    <vt:vector size="8" baseType="variant">
      <vt:variant>
        <vt:lpstr>Γραμματοσειρές που χρησιμοποιούνται</vt:lpstr>
      </vt:variant>
      <vt:variant>
        <vt:i4>9</vt:i4>
      </vt:variant>
      <vt:variant>
        <vt:lpstr>Θέμα</vt:lpstr>
      </vt:variant>
      <vt:variant>
        <vt:i4>1</vt:i4>
      </vt:variant>
      <vt:variant>
        <vt:lpstr>Ενσωματωμένοι διακομιστές OLE</vt:lpstr>
      </vt:variant>
      <vt:variant>
        <vt:i4>1</vt:i4>
      </vt:variant>
      <vt:variant>
        <vt:lpstr>Τίτλοι διαφανειών</vt:lpstr>
      </vt:variant>
      <vt:variant>
        <vt:i4>74</vt:i4>
      </vt:variant>
    </vt:vector>
  </HeadingPairs>
  <TitlesOfParts>
    <vt:vector size="85" baseType="lpstr">
      <vt:lpstr>Arial</vt:lpstr>
      <vt:lpstr>Bookman Old Style</vt:lpstr>
      <vt:lpstr>Calibri</vt:lpstr>
      <vt:lpstr>Segoe UI</vt:lpstr>
      <vt:lpstr>Tahoma</vt:lpstr>
      <vt:lpstr>Times New Roman</vt:lpstr>
      <vt:lpstr>Verdana</vt:lpstr>
      <vt:lpstr>Wingdings</vt:lpstr>
      <vt:lpstr>Wingdings 2</vt:lpstr>
      <vt:lpstr>Θέμα του Office</vt:lpstr>
      <vt:lpstr>Διαφάνεια</vt:lpstr>
      <vt:lpstr>ΠΜΣ-ΔΠΘ ΕΙΣΑΓΩΓΗ ΣΤΙΣ ΔΙΔΑΚΤΙΚΕΣ ΜΑΘΗΣΙΑΚΕΣ ΑΚΟΛΟΥΘΙΕΣ (ΔΜΑ) TEACHING-LEARNING SEQUENCE (TLS) ΚΑΙ ΤΑ ΧΑΡΑΚΤΗΡΙΣΤΙΚΑ ΤΟΥΣ</vt:lpstr>
      <vt:lpstr>  Πτυχές της Εξέλιξης της   του Διδακτικού Σχεδιασμού των Φυσικών Επιστημών   </vt:lpstr>
      <vt:lpstr>ΙΣΤΟΡΙΚΑ ΣΤΑΔΙΑ ΤΗΣ ΔΙΔΑΚΤΙΚΗΣ ΦΥΣΙΚΩΝ ΕΠΙΣΤΗΜΩΝ</vt:lpstr>
      <vt:lpstr>ΓΡΑΜΜΙΚΟΣ ΚΑΙ ΔΙΔΑΚΤΙΚΟΣ ΣΧΕΔΙΑΣΜΟΣ</vt:lpstr>
      <vt:lpstr>ΔΥΝΑΤΟΤΗΤΕΣ ΑΛΛΑΓΩΝ ΣΤΟ ΓΡΑΜΜΙΚΟ ΣΧΕΔΙΑΣΜΟ</vt:lpstr>
      <vt:lpstr>Παρουσίαση του PowerPoint</vt:lpstr>
      <vt:lpstr>ΠΟΥ ΚΡΥΒΕΤAI Ο ΔΙΔΑΚΤΙΚΟΣ ΜΕΤΑΣΧΗΜΑΤΙΣΜΟΣ ΠΕΡΙΕΧΟΜΕΝΟΥ ???</vt:lpstr>
      <vt:lpstr>ΔΥΝΑΤΟΤΗΤΕΣ ΑΛΛΑΓΩΝ ΣΤΟ ΜΗ ΓΡΑΜΜΙΚΟ ΣΧΕΔΙΑΣΜΟ (ΕΠΟΙΚΟΔΟΜΗΤΙΚΟ – ΔΙΕΡΕΥΝΗΤΙΚΟ)</vt:lpstr>
      <vt:lpstr>ΔΥΝΑΤΟΤΗΤΕΣ ΑΛΛΑΓΩΝ ΣΤΟ ΜΗ ΓΡΑΜΜΙΚΟ ΣΧΕΔΙΑΣΜΟ (ΕΠΟΙΚΟΔΟΜΗΤΙΚΟ – ΔΙΕΡΕΥΝΗΤΙΚΟ, ………)</vt:lpstr>
      <vt:lpstr>Παρουσίαση του PowerPoint</vt:lpstr>
      <vt:lpstr>  ΤΑ ΙΣΤΟΡΙΚΑ ΔΙΑΜΟΡΦΩΜΕΝΑ ΔΙΔΑΚΤΙΚΑ ΜΟΝΤΕΛΑ ΔΦΕ</vt:lpstr>
      <vt:lpstr>ΣΥΓΧΡΟΝΕΣ ΤΑΣΕΙΣ ΣΤΗ ΔΙΔΑΚΤΙΚΗ ΦΕ</vt:lpstr>
      <vt:lpstr>ΣΓΧΡΟΝΟΣ ΔΙΔΑΚΤΙΚΟΣ ΣΧΕΔΙΑΣΜΟΣ</vt:lpstr>
      <vt:lpstr>    Παρεμβατικές ερευνητικές Μελέτες και Προϊόντα, προσανατολισμένα στο περιεχόμενο, αναπτύσσονται με διαδοχικούς κύκλους, περιλαμβάνουν διδακτικές – μαθησιακές δραστηριότητες που προσαρμόζονται εμπειρικά ώστε να κατανοούνται από τους μαθητές  </vt:lpstr>
      <vt:lpstr>ΔΙΔΑΚΤΙΚΕΣ – ΜΑΘΗΣΙΑΚΕΣ ΑΚΟΛΟΥΘΙΕΣ</vt:lpstr>
      <vt:lpstr> Το πλαίσιο της Εκπαιδευτικής Επανοικοδόμησης  Educational Reconstruction Duit, et al. 1999 IPN Group Kiel, Germany </vt:lpstr>
      <vt:lpstr>Παρουσίαση του PowerPoint</vt:lpstr>
      <vt:lpstr>ΧΑΡΑΚΤΗΡΙΣΤΙΚΑ ΤΩΝ ΔΜΑ</vt:lpstr>
      <vt:lpstr>Παρουσίαση του PowerPoint</vt:lpstr>
      <vt:lpstr>Παρουσίαση του PowerPoint</vt:lpstr>
      <vt:lpstr>Παρουσίαση του PowerPoint</vt:lpstr>
      <vt:lpstr>Επιλεγμένες  Εμπειρικές Μελέτες</vt:lpstr>
      <vt:lpstr>Παρουσίαση του PowerPoint</vt:lpstr>
      <vt:lpstr>Παρουσίαση του PowerPoint</vt:lpstr>
      <vt:lpstr>Παρουσίαση του PowerPoint</vt:lpstr>
      <vt:lpstr>ΘΕΜΑΤΑ ΚΑΙ ΠΡΟΤΑΣΕΙΣ</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ΔΙΔΑΣΚΑΛΙΑ ΚΑΙ ΜΑΘΗΣΗ ΤΩΝ ΔΥΝΑΜΙΚΩΝ ΑΛΛΗΛΕΠΙΔΡΑΣΕΩΝ </vt:lpstr>
      <vt:lpstr>ΠΡΟΤΑΣΗ:  Να διδάξουμε συστηματικά τις δυναμικές αλληλεπιδράσεις, σε πολλαπλά πλαίσια και τη δύναμη ως το μέτρο της αλληλεπίδρασης.   Αλλιώς ΠΡΩΤΑ ο 3ος Νόμος του Νεύτωνα και ΜΕΤΑ οι 1ος και 2ος (διδακτικός μετασχηματισμός περιεχομένου) </vt:lpstr>
      <vt:lpstr>Παρουσίαση του PowerPoint</vt:lpstr>
      <vt:lpstr>ΘΕΩΡΗΤΙΚΟ ΠΛΑΙΣΙΟ ΤΟΥ ΠΡΟΓΡΑΜΜΑΤΟΣ</vt:lpstr>
      <vt:lpstr>ΦΑΣΕΙΣ ΤΟΥ ΠΡΟΓΡΑΜΜΑΤΟΣ </vt:lpstr>
      <vt:lpstr>Αποτελέσματα της επισκόπησης</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Επισκέψεις σε χώρους τεχνοεπιστήμης</vt:lpstr>
      <vt:lpstr>ΜΗ ΤΥΠΙΚΗ ΕΚΠΑΙΔΕΥΣΗ</vt:lpstr>
      <vt:lpstr>ΤΟ ΠΕΡΙΒΑΛΛΟΝ ΤΟΥ ΜΟΥΣΕΙΟΥ</vt:lpstr>
      <vt:lpstr>ΣΚΟΠΟΙ ΜΟΥΣΕΙΩΝ</vt:lpstr>
      <vt:lpstr>ΣΚΟΠΟΙ ΜΟΥΣΕΙΩΝ</vt:lpstr>
      <vt:lpstr>Το Φάσμα της Εκπαίδευσης</vt:lpstr>
      <vt:lpstr> Εισαγωγή στην μη τυπική εκπαίδευση    </vt:lpstr>
      <vt:lpstr>Μη Τυπική Εκπαίδευση; …. Γιατί;</vt:lpstr>
      <vt:lpstr>Διαφορές Εκπαίδευσης σε Μουσείο - Σχολείο</vt:lpstr>
      <vt:lpstr>ΜΗ ΤΥΠΙΚΗ ΕΚΠΑΙΔΕΥΣΗ</vt:lpstr>
      <vt:lpstr>ΤΟ ΠΕΡΙΒΑΛΛΟΝ ΤΟΥ ΜΟΥΣΕΙΟΥ</vt:lpstr>
      <vt:lpstr>ΜΟΥΣΕΙΟ Vs ΣΧΟΛΕΙΟ</vt:lpstr>
      <vt:lpstr>ΕΚΠΑΙΔΕΥΣΗ ΣΤΑ ΜΟΥΣΕΙΑ</vt:lpstr>
      <vt:lpstr>ΕΚΠΑΙΔΕΥΣΗ ΓΙΑ ΠΟΙΟΥΣ ΚΑΙ ΠΟΙΑ;</vt:lpstr>
      <vt:lpstr>Όψεις και Χαρακτηριστικά  της Μη Τυπικής  Εκπαίδευσης</vt:lpstr>
      <vt:lpstr> Η Μη Τυπική  Εκπαίδευσης στα Προγράμματα Σπουδών </vt:lpstr>
      <vt:lpstr>Ο ΡΟΛΟΣ ΤΗΣ ΤΕΧΝΟΛΟΓΙΑΣ</vt:lpstr>
      <vt:lpstr>Ο ΡΟΛΟΣ ΤΟΥ ΕΚΠΑΙΔΕΥΤΙΚΟΥ               Ή ΤΟΥ ΞΕΝΑΓΟΥ  </vt:lpstr>
      <vt:lpstr>Ο ΡΟΛΟΣ ΤΟΥ ΕΚΠΑΙΔΕΥΤΙΚΟΥ                Ή ΞΕΝΑΓΟΥ  </vt:lpstr>
      <vt:lpstr>Ο ΡΟΛΟΣ ΤΗΣ ΕΡΕΥΝΑΣ ΣΤΗΝ ΑΝΑΠΤΥΞΗ ΤΩΝ ΕΚΘΕΜΑΤΩΝ</vt:lpstr>
      <vt:lpstr>Παρουσίαση του PowerPoint</vt:lpstr>
      <vt:lpstr>ΠΡΟΤΑΣΕΙΣ</vt:lpstr>
      <vt:lpstr>Παρουσίαση του PowerPoint</vt:lpstr>
      <vt:lpstr>ΟΡΓΑΝΩΣΗ ΕΠΙΣΚΕΨΕΩΝ ΣΕ ΧΩΡΟΥΣ ΤΕΧΝΟΕΠΙΣΤΗΜΗΣ</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ΠΡΟΓΡΑΜΜΑ ΜΕΤΑΠΤΥΧΙΑΚΩΝ ΣΠΟΥΔΩΝ «ΕΚΠΑΙΔΕΥΣΗ ΣΤΙΣ ΦΥΣΙΚΕΣ ΕΠΙΣΤΗΜΕΣ, ΠΕΡΙΒΑΛΛΟΝ, ΤΕΧΝΟΛΟΓΙΑ»(ΕΦΕΠΤ)</dc:title>
  <dc:creator>Petros</dc:creator>
  <cp:lastModifiedBy>Πέτρος Καριώτογλου</cp:lastModifiedBy>
  <cp:revision>85</cp:revision>
  <dcterms:created xsi:type="dcterms:W3CDTF">2015-10-16T18:39:37Z</dcterms:created>
  <dcterms:modified xsi:type="dcterms:W3CDTF">2019-05-25T07:06:17Z</dcterms:modified>
</cp:coreProperties>
</file>