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46BCA2-F6A8-49C2-9EE5-6CF4644F20A3}" type="datetimeFigureOut">
              <a:rPr lang="el-GR" smtClean="0"/>
              <a:t>9/2/2023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12611-991E-4AE5-BF17-1D288B3C8EBA}" type="slidenum">
              <a:rPr lang="el-GR" smtClean="0"/>
              <a:t>‹#›</a:t>
            </a:fld>
            <a:endParaRPr lang="el-GR"/>
          </a:p>
        </p:txBody>
      </p:sp>
    </p:spTree>
    <p:extLst>
      <p:ext uri="{BB962C8B-B14F-4D97-AF65-F5344CB8AC3E}">
        <p14:creationId xmlns:p14="http://schemas.microsoft.com/office/powerpoint/2010/main" val="4040872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2368FE-F38D-B6F1-A12F-48AB6F7FE2B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27EA94B-03FE-0411-DE1A-16A307EB53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F94524B-30A3-17E8-B24B-3E4F8CC898EF}"/>
              </a:ext>
            </a:extLst>
          </p:cNvPr>
          <p:cNvSpPr>
            <a:spLocks noGrp="1"/>
          </p:cNvSpPr>
          <p:nvPr>
            <p:ph type="dt" sz="half" idx="10"/>
          </p:nvPr>
        </p:nvSpPr>
        <p:spPr/>
        <p:txBody>
          <a:bodyPr/>
          <a:lstStyle/>
          <a:p>
            <a:fld id="{0759F25E-6980-41DD-8245-4AF2E4794EA3}" type="datetime1">
              <a:rPr lang="el-GR" smtClean="0"/>
              <a:t>9/2/2023</a:t>
            </a:fld>
            <a:endParaRPr lang="el-GR"/>
          </a:p>
        </p:txBody>
      </p:sp>
      <p:sp>
        <p:nvSpPr>
          <p:cNvPr id="5" name="Θέση υποσέλιδου 4">
            <a:extLst>
              <a:ext uri="{FF2B5EF4-FFF2-40B4-BE49-F238E27FC236}">
                <a16:creationId xmlns:a16="http://schemas.microsoft.com/office/drawing/2014/main" id="{C3273992-7F71-64F9-CF63-CB5F0AECAC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0023C00-51E4-D0C1-2656-BBAD8E8E64F4}"/>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2837748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34D70B-9568-66E1-8A0A-92DEDF68A85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1535685-D322-9075-CD0E-87CDC5B03F4B}"/>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924F1C1-C502-F4E7-3511-3F6ADD56FBFF}"/>
              </a:ext>
            </a:extLst>
          </p:cNvPr>
          <p:cNvSpPr>
            <a:spLocks noGrp="1"/>
          </p:cNvSpPr>
          <p:nvPr>
            <p:ph type="dt" sz="half" idx="10"/>
          </p:nvPr>
        </p:nvSpPr>
        <p:spPr/>
        <p:txBody>
          <a:bodyPr/>
          <a:lstStyle/>
          <a:p>
            <a:fld id="{A44EE235-7DF9-4A1F-86FE-C9D46E84B48F}" type="datetime1">
              <a:rPr lang="el-GR" smtClean="0"/>
              <a:t>9/2/2023</a:t>
            </a:fld>
            <a:endParaRPr lang="el-GR"/>
          </a:p>
        </p:txBody>
      </p:sp>
      <p:sp>
        <p:nvSpPr>
          <p:cNvPr id="5" name="Θέση υποσέλιδου 4">
            <a:extLst>
              <a:ext uri="{FF2B5EF4-FFF2-40B4-BE49-F238E27FC236}">
                <a16:creationId xmlns:a16="http://schemas.microsoft.com/office/drawing/2014/main" id="{BC07BF4B-F510-A5A2-704D-767436129E1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00574E0-C0E3-73C3-A960-40B213C72798}"/>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2770915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74B003C-7C32-1275-DEBC-B44AA792B9D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52BD3C9-60B1-7EBC-9AEF-431EDE779C6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E02D697-E4D0-1C55-C95C-5FB79B0BD95E}"/>
              </a:ext>
            </a:extLst>
          </p:cNvPr>
          <p:cNvSpPr>
            <a:spLocks noGrp="1"/>
          </p:cNvSpPr>
          <p:nvPr>
            <p:ph type="dt" sz="half" idx="10"/>
          </p:nvPr>
        </p:nvSpPr>
        <p:spPr/>
        <p:txBody>
          <a:bodyPr/>
          <a:lstStyle/>
          <a:p>
            <a:fld id="{D0028B4D-E442-4A4C-86D2-905A5EF13A86}" type="datetime1">
              <a:rPr lang="el-GR" smtClean="0"/>
              <a:t>9/2/2023</a:t>
            </a:fld>
            <a:endParaRPr lang="el-GR"/>
          </a:p>
        </p:txBody>
      </p:sp>
      <p:sp>
        <p:nvSpPr>
          <p:cNvPr id="5" name="Θέση υποσέλιδου 4">
            <a:extLst>
              <a:ext uri="{FF2B5EF4-FFF2-40B4-BE49-F238E27FC236}">
                <a16:creationId xmlns:a16="http://schemas.microsoft.com/office/drawing/2014/main" id="{0377C7C0-F5FB-1173-2E57-46A7CDD8854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F18DB75-211B-0337-14BA-469AC29187D5}"/>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3198874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50101D-57F4-F6D0-8096-2C23ADB9229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6CBD924-436E-89F1-7E33-B9963BD6E3D5}"/>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90AC97C-40AB-EC7C-00BD-7EDEF1971F7C}"/>
              </a:ext>
            </a:extLst>
          </p:cNvPr>
          <p:cNvSpPr>
            <a:spLocks noGrp="1"/>
          </p:cNvSpPr>
          <p:nvPr>
            <p:ph type="dt" sz="half" idx="10"/>
          </p:nvPr>
        </p:nvSpPr>
        <p:spPr/>
        <p:txBody>
          <a:bodyPr/>
          <a:lstStyle/>
          <a:p>
            <a:fld id="{73873959-9938-4CBC-BB6C-BD7C2CDECDFB}" type="datetime1">
              <a:rPr lang="el-GR" smtClean="0"/>
              <a:t>9/2/2023</a:t>
            </a:fld>
            <a:endParaRPr lang="el-GR"/>
          </a:p>
        </p:txBody>
      </p:sp>
      <p:sp>
        <p:nvSpPr>
          <p:cNvPr id="5" name="Θέση υποσέλιδου 4">
            <a:extLst>
              <a:ext uri="{FF2B5EF4-FFF2-40B4-BE49-F238E27FC236}">
                <a16:creationId xmlns:a16="http://schemas.microsoft.com/office/drawing/2014/main" id="{5DC54804-886A-F1D7-4FB0-4B46A6E5484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8371800-025B-518C-E250-4997356A678A}"/>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236997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9C581C-685C-225C-8C0A-C6F4D73D502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4ED04A1-7825-0123-D575-992537EF34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0CA38A2-A7FD-F464-0D99-201513CE7686}"/>
              </a:ext>
            </a:extLst>
          </p:cNvPr>
          <p:cNvSpPr>
            <a:spLocks noGrp="1"/>
          </p:cNvSpPr>
          <p:nvPr>
            <p:ph type="dt" sz="half" idx="10"/>
          </p:nvPr>
        </p:nvSpPr>
        <p:spPr/>
        <p:txBody>
          <a:bodyPr/>
          <a:lstStyle/>
          <a:p>
            <a:fld id="{B894EDC1-AA73-4CF4-A1B8-F3C32DB9F177}" type="datetime1">
              <a:rPr lang="el-GR" smtClean="0"/>
              <a:t>9/2/2023</a:t>
            </a:fld>
            <a:endParaRPr lang="el-GR"/>
          </a:p>
        </p:txBody>
      </p:sp>
      <p:sp>
        <p:nvSpPr>
          <p:cNvPr id="5" name="Θέση υποσέλιδου 4">
            <a:extLst>
              <a:ext uri="{FF2B5EF4-FFF2-40B4-BE49-F238E27FC236}">
                <a16:creationId xmlns:a16="http://schemas.microsoft.com/office/drawing/2014/main" id="{D7C5BB14-3AE7-D825-7A5D-E189A03884C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9105E54-3E9C-1F99-D8FD-31A17A37DE29}"/>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3828669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86946E-C9B5-074F-5932-1014D5CCB86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6039B53-FF0C-A9A5-7C52-4209D339E30D}"/>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F45FEE0-F4E1-92FA-D62E-023A05CD0EB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1D44DE0-0200-8330-4FE7-9032305B81AE}"/>
              </a:ext>
            </a:extLst>
          </p:cNvPr>
          <p:cNvSpPr>
            <a:spLocks noGrp="1"/>
          </p:cNvSpPr>
          <p:nvPr>
            <p:ph type="dt" sz="half" idx="10"/>
          </p:nvPr>
        </p:nvSpPr>
        <p:spPr/>
        <p:txBody>
          <a:bodyPr/>
          <a:lstStyle/>
          <a:p>
            <a:fld id="{94272C6F-DFD6-4309-B545-5B6070A316B5}" type="datetime1">
              <a:rPr lang="el-GR" smtClean="0"/>
              <a:t>9/2/2023</a:t>
            </a:fld>
            <a:endParaRPr lang="el-GR"/>
          </a:p>
        </p:txBody>
      </p:sp>
      <p:sp>
        <p:nvSpPr>
          <p:cNvPr id="6" name="Θέση υποσέλιδου 5">
            <a:extLst>
              <a:ext uri="{FF2B5EF4-FFF2-40B4-BE49-F238E27FC236}">
                <a16:creationId xmlns:a16="http://schemas.microsoft.com/office/drawing/2014/main" id="{8A64B4B1-8998-CD80-45F9-F397CE327EB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CCCB90E-6A3F-DA5A-D309-5638354E4239}"/>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3219867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77BD81-9EE5-E3B1-3962-B6EDC25FCC4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4FA2279-3A69-BA99-DF2D-B083F16D6E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93C9554-54ED-3FDA-EB13-3469475C9E9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C1E2942-E992-D029-2EE8-1291220C37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629A269-2096-32E1-8F94-A2F848BF049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853B13A-4253-4180-1CF7-39BBB6CE4BB6}"/>
              </a:ext>
            </a:extLst>
          </p:cNvPr>
          <p:cNvSpPr>
            <a:spLocks noGrp="1"/>
          </p:cNvSpPr>
          <p:nvPr>
            <p:ph type="dt" sz="half" idx="10"/>
          </p:nvPr>
        </p:nvSpPr>
        <p:spPr/>
        <p:txBody>
          <a:bodyPr/>
          <a:lstStyle/>
          <a:p>
            <a:fld id="{EE819577-3608-4C84-B246-7EAD98F36B42}" type="datetime1">
              <a:rPr lang="el-GR" smtClean="0"/>
              <a:t>9/2/2023</a:t>
            </a:fld>
            <a:endParaRPr lang="el-GR"/>
          </a:p>
        </p:txBody>
      </p:sp>
      <p:sp>
        <p:nvSpPr>
          <p:cNvPr id="8" name="Θέση υποσέλιδου 7">
            <a:extLst>
              <a:ext uri="{FF2B5EF4-FFF2-40B4-BE49-F238E27FC236}">
                <a16:creationId xmlns:a16="http://schemas.microsoft.com/office/drawing/2014/main" id="{60E52A66-E8A8-F7E7-4201-266782F729E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FC74AA5-C977-0384-E69E-9646D3C92882}"/>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790498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C43E70-CF14-A6D0-93E9-B1A776D0C4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37F4263-54AB-F33B-DC4A-7177EE861895}"/>
              </a:ext>
            </a:extLst>
          </p:cNvPr>
          <p:cNvSpPr>
            <a:spLocks noGrp="1"/>
          </p:cNvSpPr>
          <p:nvPr>
            <p:ph type="dt" sz="half" idx="10"/>
          </p:nvPr>
        </p:nvSpPr>
        <p:spPr/>
        <p:txBody>
          <a:bodyPr/>
          <a:lstStyle/>
          <a:p>
            <a:fld id="{2BE217AB-31AF-4623-B97A-07155AF40990}" type="datetime1">
              <a:rPr lang="el-GR" smtClean="0"/>
              <a:t>9/2/2023</a:t>
            </a:fld>
            <a:endParaRPr lang="el-GR"/>
          </a:p>
        </p:txBody>
      </p:sp>
      <p:sp>
        <p:nvSpPr>
          <p:cNvPr id="4" name="Θέση υποσέλιδου 3">
            <a:extLst>
              <a:ext uri="{FF2B5EF4-FFF2-40B4-BE49-F238E27FC236}">
                <a16:creationId xmlns:a16="http://schemas.microsoft.com/office/drawing/2014/main" id="{16C25B4A-43CE-ACE5-4E1A-2BDC28ED0B5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1B7250B-BD96-BA6F-1255-EB49E022420F}"/>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1809005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024C9EEB-DBC3-7289-75D6-E39377F388B5}"/>
              </a:ext>
            </a:extLst>
          </p:cNvPr>
          <p:cNvSpPr>
            <a:spLocks noGrp="1"/>
          </p:cNvSpPr>
          <p:nvPr>
            <p:ph type="dt" sz="half" idx="10"/>
          </p:nvPr>
        </p:nvSpPr>
        <p:spPr/>
        <p:txBody>
          <a:bodyPr/>
          <a:lstStyle/>
          <a:p>
            <a:fld id="{0B33A24D-CD40-42B1-B43A-20DF4BF39990}" type="datetime1">
              <a:rPr lang="el-GR" smtClean="0"/>
              <a:t>9/2/2023</a:t>
            </a:fld>
            <a:endParaRPr lang="el-GR"/>
          </a:p>
        </p:txBody>
      </p:sp>
      <p:sp>
        <p:nvSpPr>
          <p:cNvPr id="3" name="Θέση υποσέλιδου 2">
            <a:extLst>
              <a:ext uri="{FF2B5EF4-FFF2-40B4-BE49-F238E27FC236}">
                <a16:creationId xmlns:a16="http://schemas.microsoft.com/office/drawing/2014/main" id="{F09D69A5-B3C5-5C65-C532-9584ADE4A31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FA231C9-F95A-33F8-C49A-C5ECD405E0AB}"/>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1048662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226409-0C80-474F-3456-6E73E974F84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70CF5D7-C802-7316-FBD3-9535B9693B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0A0B978A-A09A-3F9E-178B-49811F0A3A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F9C4990-F952-6FDB-A7AE-297925D7FB26}"/>
              </a:ext>
            </a:extLst>
          </p:cNvPr>
          <p:cNvSpPr>
            <a:spLocks noGrp="1"/>
          </p:cNvSpPr>
          <p:nvPr>
            <p:ph type="dt" sz="half" idx="10"/>
          </p:nvPr>
        </p:nvSpPr>
        <p:spPr/>
        <p:txBody>
          <a:bodyPr/>
          <a:lstStyle/>
          <a:p>
            <a:fld id="{1B0FA0D5-3451-4151-8CEF-938B0188D6E5}" type="datetime1">
              <a:rPr lang="el-GR" smtClean="0"/>
              <a:t>9/2/2023</a:t>
            </a:fld>
            <a:endParaRPr lang="el-GR"/>
          </a:p>
        </p:txBody>
      </p:sp>
      <p:sp>
        <p:nvSpPr>
          <p:cNvPr id="6" name="Θέση υποσέλιδου 5">
            <a:extLst>
              <a:ext uri="{FF2B5EF4-FFF2-40B4-BE49-F238E27FC236}">
                <a16:creationId xmlns:a16="http://schemas.microsoft.com/office/drawing/2014/main" id="{A2DE3466-F53D-36C8-A8A0-E6E35AFCEF6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B0AC217-7D79-186E-01FE-C86BE31A368C}"/>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181271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DFB1FA-CEBE-96FD-04F4-8E2570FD52B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073D902-A1CD-E3E5-E485-7D191FA3F7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FC9AD9D-1EE5-97F6-8230-90668D5C8A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FA76CEA-1A7A-CB34-99AB-4C698C1A80EC}"/>
              </a:ext>
            </a:extLst>
          </p:cNvPr>
          <p:cNvSpPr>
            <a:spLocks noGrp="1"/>
          </p:cNvSpPr>
          <p:nvPr>
            <p:ph type="dt" sz="half" idx="10"/>
          </p:nvPr>
        </p:nvSpPr>
        <p:spPr/>
        <p:txBody>
          <a:bodyPr/>
          <a:lstStyle/>
          <a:p>
            <a:fld id="{CE1DC02D-F2D7-46F9-ABBE-81449E860C32}" type="datetime1">
              <a:rPr lang="el-GR" smtClean="0"/>
              <a:t>9/2/2023</a:t>
            </a:fld>
            <a:endParaRPr lang="el-GR"/>
          </a:p>
        </p:txBody>
      </p:sp>
      <p:sp>
        <p:nvSpPr>
          <p:cNvPr id="6" name="Θέση υποσέλιδου 5">
            <a:extLst>
              <a:ext uri="{FF2B5EF4-FFF2-40B4-BE49-F238E27FC236}">
                <a16:creationId xmlns:a16="http://schemas.microsoft.com/office/drawing/2014/main" id="{DAADA10A-04A3-2613-5C65-DE421AD7A6A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34E55D4-6567-D323-AEB2-7C2094710923}"/>
              </a:ext>
            </a:extLst>
          </p:cNvPr>
          <p:cNvSpPr>
            <a:spLocks noGrp="1"/>
          </p:cNvSpPr>
          <p:nvPr>
            <p:ph type="sldNum" sz="quarter" idx="12"/>
          </p:nvPr>
        </p:nvSpPr>
        <p:spPr/>
        <p:txBody>
          <a:bodyPr/>
          <a:lstStyle/>
          <a:p>
            <a:fld id="{14E8C5D8-3EC0-400F-B945-A836D3EFF9B9}" type="slidenum">
              <a:rPr lang="el-GR" smtClean="0"/>
              <a:t>‹#›</a:t>
            </a:fld>
            <a:endParaRPr lang="el-GR"/>
          </a:p>
        </p:txBody>
      </p:sp>
    </p:spTree>
    <p:extLst>
      <p:ext uri="{BB962C8B-B14F-4D97-AF65-F5344CB8AC3E}">
        <p14:creationId xmlns:p14="http://schemas.microsoft.com/office/powerpoint/2010/main" val="186560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9F54E8A-1B5D-0A94-3E4F-7B2890AA1A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DF5BA0A-AA38-A4FB-30D7-A03E3615FD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C8A8DF9-7CDA-ACFC-65AE-40589E6F13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05FE6-EA9B-42CE-95C2-8610780EC894}" type="datetime1">
              <a:rPr lang="el-GR" smtClean="0"/>
              <a:t>9/2/2023</a:t>
            </a:fld>
            <a:endParaRPr lang="el-GR"/>
          </a:p>
        </p:txBody>
      </p:sp>
      <p:sp>
        <p:nvSpPr>
          <p:cNvPr id="5" name="Θέση υποσέλιδου 4">
            <a:extLst>
              <a:ext uri="{FF2B5EF4-FFF2-40B4-BE49-F238E27FC236}">
                <a16:creationId xmlns:a16="http://schemas.microsoft.com/office/drawing/2014/main" id="{DCE5945B-3546-F434-F5F1-00211A84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397626E-0613-86B7-445E-0DB2047FC5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E8C5D8-3EC0-400F-B945-A836D3EFF9B9}" type="slidenum">
              <a:rPr lang="el-GR" smtClean="0"/>
              <a:t>‹#›</a:t>
            </a:fld>
            <a:endParaRPr lang="el-GR"/>
          </a:p>
        </p:txBody>
      </p:sp>
    </p:spTree>
    <p:extLst>
      <p:ext uri="{BB962C8B-B14F-4D97-AF65-F5344CB8AC3E}">
        <p14:creationId xmlns:p14="http://schemas.microsoft.com/office/powerpoint/2010/main" val="434616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9CF804-A946-886E-01FA-D4F9A38EC585}"/>
              </a:ext>
            </a:extLst>
          </p:cNvPr>
          <p:cNvSpPr>
            <a:spLocks noGrp="1"/>
          </p:cNvSpPr>
          <p:nvPr>
            <p:ph type="ctrTitle"/>
          </p:nvPr>
        </p:nvSpPr>
        <p:spPr/>
        <p:txBody>
          <a:bodyPr/>
          <a:lstStyle/>
          <a:p>
            <a:r>
              <a:rPr lang="el-GR" dirty="0"/>
              <a:t>2</a:t>
            </a:r>
            <a:r>
              <a:rPr lang="el-GR" baseline="30000" dirty="0"/>
              <a:t>ο</a:t>
            </a:r>
            <a:r>
              <a:rPr lang="el-GR" dirty="0"/>
              <a:t> μάθημα</a:t>
            </a:r>
          </a:p>
        </p:txBody>
      </p:sp>
      <p:sp>
        <p:nvSpPr>
          <p:cNvPr id="3" name="Υπότιτλος 2">
            <a:extLst>
              <a:ext uri="{FF2B5EF4-FFF2-40B4-BE49-F238E27FC236}">
                <a16:creationId xmlns:a16="http://schemas.microsoft.com/office/drawing/2014/main" id="{3E292ECE-1C91-C064-C984-9022C88D853C}"/>
              </a:ext>
            </a:extLst>
          </p:cNvPr>
          <p:cNvSpPr>
            <a:spLocks noGrp="1"/>
          </p:cNvSpPr>
          <p:nvPr>
            <p:ph type="subTitle" idx="1"/>
          </p:nvPr>
        </p:nvSpPr>
        <p:spPr/>
        <p:txBody>
          <a:bodyPr>
            <a:normAutofit/>
          </a:bodyPr>
          <a:lstStyle/>
          <a:p>
            <a:r>
              <a:rPr lang="el-GR" sz="4400" dirty="0"/>
              <a:t>Διδασκαλία της γλώσσας </a:t>
            </a:r>
          </a:p>
        </p:txBody>
      </p:sp>
      <p:sp>
        <p:nvSpPr>
          <p:cNvPr id="4" name="Θέση αριθμού διαφάνειας 3">
            <a:extLst>
              <a:ext uri="{FF2B5EF4-FFF2-40B4-BE49-F238E27FC236}">
                <a16:creationId xmlns:a16="http://schemas.microsoft.com/office/drawing/2014/main" id="{920BF1AB-2DF2-B4A6-1139-DA8839CD5AF1}"/>
              </a:ext>
            </a:extLst>
          </p:cNvPr>
          <p:cNvSpPr>
            <a:spLocks noGrp="1"/>
          </p:cNvSpPr>
          <p:nvPr>
            <p:ph type="sldNum" sz="quarter" idx="12"/>
          </p:nvPr>
        </p:nvSpPr>
        <p:spPr/>
        <p:txBody>
          <a:bodyPr/>
          <a:lstStyle/>
          <a:p>
            <a:fld id="{14E8C5D8-3EC0-400F-B945-A836D3EFF9B9}" type="slidenum">
              <a:rPr lang="el-GR" smtClean="0"/>
              <a:t>1</a:t>
            </a:fld>
            <a:endParaRPr lang="el-GR"/>
          </a:p>
        </p:txBody>
      </p:sp>
    </p:spTree>
    <p:extLst>
      <p:ext uri="{BB962C8B-B14F-4D97-AF65-F5344CB8AC3E}">
        <p14:creationId xmlns:p14="http://schemas.microsoft.com/office/powerpoint/2010/main" val="3798988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7A6C7AD-CD6B-8C72-5912-53081EF30951}"/>
              </a:ext>
            </a:extLst>
          </p:cNvPr>
          <p:cNvSpPr>
            <a:spLocks noGrp="1"/>
          </p:cNvSpPr>
          <p:nvPr>
            <p:ph idx="1"/>
          </p:nvPr>
        </p:nvSpPr>
        <p:spPr>
          <a:xfrm>
            <a:off x="838200" y="923026"/>
            <a:ext cx="10515600" cy="5253937"/>
          </a:xfrm>
        </p:spPr>
        <p:txBody>
          <a:bodyPr>
            <a:normAutofit/>
          </a:bodyPr>
          <a:lstStyle/>
          <a:p>
            <a:r>
              <a:rPr lang="el-GR" dirty="0"/>
              <a:t>Η διδασκαλία της γλώσσας αποτελεί ένα ιδιαίτερα ευρύ πεδίο της εφαρμοσμένης γλωσσολογίας, το οποίο ασχολείται με τον σχεδιασμό, την οργάνωση, τη μεθόδευση, την υλοποίηση και την αξιολόγηση του γλωσσικού μαθήματος. </a:t>
            </a:r>
          </a:p>
          <a:p>
            <a:r>
              <a:rPr lang="el-GR" dirty="0"/>
              <a:t>Η ευρύτητά του οφείλεται στο ότι συνομιλεί δημιουργικά τόσο με τους διάφορους κλάδους της θεωρητικής γλωσσολογίας (π.χ. με τη μορφολογία, τη σημασιολογία, την πραγματολογία κ.ά.), όσο και με διεπιστημονικά πεδία της γλωσσολογίας, όπως η κοινωνιογλωσσολογία και η </a:t>
            </a:r>
            <a:r>
              <a:rPr lang="el-GR" dirty="0" err="1"/>
              <a:t>κείμενογλωσσολογια</a:t>
            </a:r>
            <a:r>
              <a:rPr lang="el-GR" dirty="0"/>
              <a:t>, αλλά και με την παιδαγωγική. </a:t>
            </a:r>
          </a:p>
        </p:txBody>
      </p:sp>
      <p:sp>
        <p:nvSpPr>
          <p:cNvPr id="2" name="Θέση αριθμού διαφάνειας 1">
            <a:extLst>
              <a:ext uri="{FF2B5EF4-FFF2-40B4-BE49-F238E27FC236}">
                <a16:creationId xmlns:a16="http://schemas.microsoft.com/office/drawing/2014/main" id="{E53FD22A-E7A3-6957-8976-315BC349A50A}"/>
              </a:ext>
            </a:extLst>
          </p:cNvPr>
          <p:cNvSpPr>
            <a:spLocks noGrp="1"/>
          </p:cNvSpPr>
          <p:nvPr>
            <p:ph type="sldNum" sz="quarter" idx="12"/>
          </p:nvPr>
        </p:nvSpPr>
        <p:spPr/>
        <p:txBody>
          <a:bodyPr/>
          <a:lstStyle/>
          <a:p>
            <a:fld id="{14E8C5D8-3EC0-400F-B945-A836D3EFF9B9}" type="slidenum">
              <a:rPr lang="el-GR" smtClean="0"/>
              <a:t>2</a:t>
            </a:fld>
            <a:endParaRPr lang="el-GR"/>
          </a:p>
        </p:txBody>
      </p:sp>
    </p:spTree>
    <p:extLst>
      <p:ext uri="{BB962C8B-B14F-4D97-AF65-F5344CB8AC3E}">
        <p14:creationId xmlns:p14="http://schemas.microsoft.com/office/powerpoint/2010/main" val="1356659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97E1D8D-BDDE-7341-E17B-7174ADE44F25}"/>
              </a:ext>
            </a:extLst>
          </p:cNvPr>
          <p:cNvSpPr>
            <a:spLocks noGrp="1"/>
          </p:cNvSpPr>
          <p:nvPr>
            <p:ph idx="1"/>
          </p:nvPr>
        </p:nvSpPr>
        <p:spPr>
          <a:xfrm>
            <a:off x="838200" y="957532"/>
            <a:ext cx="10515600" cy="5219431"/>
          </a:xfrm>
        </p:spPr>
        <p:txBody>
          <a:bodyPr>
            <a:normAutofit fontScale="92500" lnSpcReduction="10000"/>
          </a:bodyPr>
          <a:lstStyle/>
          <a:p>
            <a:r>
              <a:rPr lang="el-GR" dirty="0"/>
              <a:t>Η διδασκαλία της γλώσσας ως πεδίο μπορεί να διακριθεί στη διδασκαλία της μητρικής γλώσσας (Γ1), στη διδασκαλία της δεύτερης (Γ2) ή ξένης γλώσσας (ΞΓ) και τη διδασκαλία μιας γλώσσας πολιτισμικής κληρονομιάς (ΓΠΚ), καθώς οι αρχές, το διδακτικό υλικό, ο σχεδιασμός του μαθήματος, ακόμη και η αξιολόγησή του διαφοροποιούνται σε κάθε περίπτωση. </a:t>
            </a:r>
          </a:p>
          <a:p>
            <a:r>
              <a:rPr lang="el-GR" dirty="0"/>
              <a:t>Ο λόγος της διαφοροποίησης είναι εμφανής: στην περίπτωση της Γ1 οι φυσικοί ομιλητές διαθέτουν ήδη ασύνειδη και </a:t>
            </a:r>
            <a:r>
              <a:rPr lang="el-GR" dirty="0" err="1"/>
              <a:t>εσωτερικευμένη</a:t>
            </a:r>
            <a:r>
              <a:rPr lang="el-GR" dirty="0"/>
              <a:t> γνώση της μητρικής τους γλώσσας, ενώ στην περίπτωση της Γ2 ή της ΓΠΚ απαιτείται διδασκαλία σε όλα τα επίπεδα, από την προφορά (φωνητική, φωνολογία) έως τη σύνταξη και τις επικοινωνιακές συμβάσεις (πραγματολογία). </a:t>
            </a:r>
          </a:p>
          <a:p>
            <a:r>
              <a:rPr lang="el-GR" dirty="0"/>
              <a:t>Η διδασκαλία της γλώσσας δεν μπορεί να περιορίζεται μόνο στο γλωσσικό μάθημα, αλλά επεκτείνεται και στη διδασκαλία των σχολικών γνωστικών αντικειμένων με όχημα τη γλώσσα, εφόσον ο επιστημονικός λόγος εμφανίζει συγκεκριμένα γλωσσικά χαρακτηριστικά (βλ. ακαδημαϊκός και επιστημονικό λόγος)</a:t>
            </a:r>
          </a:p>
        </p:txBody>
      </p:sp>
      <p:sp>
        <p:nvSpPr>
          <p:cNvPr id="2" name="Θέση αριθμού διαφάνειας 1">
            <a:extLst>
              <a:ext uri="{FF2B5EF4-FFF2-40B4-BE49-F238E27FC236}">
                <a16:creationId xmlns:a16="http://schemas.microsoft.com/office/drawing/2014/main" id="{1831FA52-898D-ACEB-1D20-85D9CD22B73D}"/>
              </a:ext>
            </a:extLst>
          </p:cNvPr>
          <p:cNvSpPr>
            <a:spLocks noGrp="1"/>
          </p:cNvSpPr>
          <p:nvPr>
            <p:ph type="sldNum" sz="quarter" idx="12"/>
          </p:nvPr>
        </p:nvSpPr>
        <p:spPr/>
        <p:txBody>
          <a:bodyPr/>
          <a:lstStyle/>
          <a:p>
            <a:fld id="{14E8C5D8-3EC0-400F-B945-A836D3EFF9B9}" type="slidenum">
              <a:rPr lang="el-GR" smtClean="0"/>
              <a:t>3</a:t>
            </a:fld>
            <a:endParaRPr lang="el-GR"/>
          </a:p>
        </p:txBody>
      </p:sp>
    </p:spTree>
    <p:extLst>
      <p:ext uri="{BB962C8B-B14F-4D97-AF65-F5344CB8AC3E}">
        <p14:creationId xmlns:p14="http://schemas.microsoft.com/office/powerpoint/2010/main" val="3387390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28EDEE6-71FA-FC55-9BB7-1D5641C7E141}"/>
              </a:ext>
            </a:extLst>
          </p:cNvPr>
          <p:cNvSpPr>
            <a:spLocks noGrp="1"/>
          </p:cNvSpPr>
          <p:nvPr>
            <p:ph idx="1"/>
          </p:nvPr>
        </p:nvSpPr>
        <p:spPr>
          <a:xfrm>
            <a:off x="838200" y="1104181"/>
            <a:ext cx="10515600" cy="5072782"/>
          </a:xfrm>
        </p:spPr>
        <p:txBody>
          <a:bodyPr>
            <a:normAutofit/>
          </a:bodyPr>
          <a:lstStyle/>
          <a:p>
            <a:pPr marL="0" indent="0">
              <a:buNone/>
            </a:pPr>
            <a:r>
              <a:rPr lang="el-GR" dirty="0"/>
              <a:t>(1) διδασκαλία </a:t>
            </a:r>
            <a:r>
              <a:rPr lang="el-GR"/>
              <a:t>της μητρικής γλώσσας</a:t>
            </a:r>
            <a:endParaRPr lang="el-GR" dirty="0"/>
          </a:p>
          <a:p>
            <a:pPr marL="0" indent="0">
              <a:buNone/>
            </a:pPr>
            <a:r>
              <a:rPr lang="el-GR" dirty="0"/>
              <a:t>(2) διδασκαλία της δεύτερης/ξένης γλώσσας</a:t>
            </a:r>
          </a:p>
          <a:p>
            <a:r>
              <a:rPr lang="el-GR" dirty="0"/>
              <a:t>Απόκτηση της γλώσσας </a:t>
            </a:r>
          </a:p>
          <a:p>
            <a:r>
              <a:rPr lang="el-GR" dirty="0"/>
              <a:t>Στρατηγικές μάθησης </a:t>
            </a:r>
          </a:p>
          <a:p>
            <a:r>
              <a:rPr lang="el-GR" dirty="0"/>
              <a:t>Γλωσσική πολιτική </a:t>
            </a:r>
          </a:p>
        </p:txBody>
      </p:sp>
      <p:sp>
        <p:nvSpPr>
          <p:cNvPr id="2" name="Θέση αριθμού διαφάνειας 1">
            <a:extLst>
              <a:ext uri="{FF2B5EF4-FFF2-40B4-BE49-F238E27FC236}">
                <a16:creationId xmlns:a16="http://schemas.microsoft.com/office/drawing/2014/main" id="{A3042F5D-BD86-86F3-EB6F-26417324D081}"/>
              </a:ext>
            </a:extLst>
          </p:cNvPr>
          <p:cNvSpPr>
            <a:spLocks noGrp="1"/>
          </p:cNvSpPr>
          <p:nvPr>
            <p:ph type="sldNum" sz="quarter" idx="12"/>
          </p:nvPr>
        </p:nvSpPr>
        <p:spPr/>
        <p:txBody>
          <a:bodyPr/>
          <a:lstStyle/>
          <a:p>
            <a:fld id="{14E8C5D8-3EC0-400F-B945-A836D3EFF9B9}" type="slidenum">
              <a:rPr lang="el-GR" smtClean="0"/>
              <a:t>4</a:t>
            </a:fld>
            <a:endParaRPr lang="el-GR"/>
          </a:p>
        </p:txBody>
      </p:sp>
    </p:spTree>
    <p:extLst>
      <p:ext uri="{BB962C8B-B14F-4D97-AF65-F5344CB8AC3E}">
        <p14:creationId xmlns:p14="http://schemas.microsoft.com/office/powerpoint/2010/main" val="2022749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C90C488-C966-9D87-8FCC-15AA743281F3}"/>
              </a:ext>
            </a:extLst>
          </p:cNvPr>
          <p:cNvSpPr>
            <a:spLocks noGrp="1"/>
          </p:cNvSpPr>
          <p:nvPr>
            <p:ph idx="1"/>
          </p:nvPr>
        </p:nvSpPr>
        <p:spPr>
          <a:xfrm>
            <a:off x="838200" y="741872"/>
            <a:ext cx="10515600" cy="5435091"/>
          </a:xfrm>
        </p:spPr>
        <p:txBody>
          <a:bodyPr>
            <a:normAutofit/>
          </a:bodyPr>
          <a:lstStyle/>
          <a:p>
            <a:r>
              <a:rPr lang="el-GR" dirty="0"/>
              <a:t>Η διδασκαλία της μητρικής γλώσσας έχει απασχολήσει τις γλωσσικές κοινότητες και τους πολιτισμούς ήδη από την αρχαιότητα, καθώς η εκλέπτυνση της γλωσσικής γνώσης και χρήσης αποτέλεσε διαχρονικά εφόδιο των εγγράμματων ατόμων και ίσως εφόδιο των λίγων. Κατά τον 19ο και τον 20ό αιώνα, η γλωσσική διδασκαλία βασίστηκε στις αρχές διδασκαλίας των νεκρών γλωσσών κύρους, όπως η αρχαία ελληνική και η λατινική, και για τον λόγο αυτό επικεντρώθηκε σε μια </a:t>
            </a:r>
            <a:r>
              <a:rPr lang="el-GR" dirty="0" err="1"/>
              <a:t>γραμματικοκεντρική</a:t>
            </a:r>
            <a:r>
              <a:rPr lang="el-GR" dirty="0"/>
              <a:t> προσέγγιση, η οποία ήταν αναπόφευκτα και δασκαλοκεντρική. Η προσέγγιση αυτή ενισχύεται αργότερα με την ανάδυση του Δομισμού στον χώρο της γλωσσολογίας και τη συνομιλία του με την ψυχολογική θεωρία του συμπεριφορισμού που αντιμετωπίζει τη γλωσσική μάθηση ως την αντίδραση του μαθητή στα γλωσσικά ερεθίσματα του δασκάλου.</a:t>
            </a:r>
          </a:p>
        </p:txBody>
      </p:sp>
      <p:sp>
        <p:nvSpPr>
          <p:cNvPr id="4" name="Θέση αριθμού διαφάνειας 3">
            <a:extLst>
              <a:ext uri="{FF2B5EF4-FFF2-40B4-BE49-F238E27FC236}">
                <a16:creationId xmlns:a16="http://schemas.microsoft.com/office/drawing/2014/main" id="{28C6C196-749A-B25A-29EC-A35FB358F3CB}"/>
              </a:ext>
            </a:extLst>
          </p:cNvPr>
          <p:cNvSpPr>
            <a:spLocks noGrp="1"/>
          </p:cNvSpPr>
          <p:nvPr>
            <p:ph type="sldNum" sz="quarter" idx="12"/>
          </p:nvPr>
        </p:nvSpPr>
        <p:spPr/>
        <p:txBody>
          <a:bodyPr/>
          <a:lstStyle/>
          <a:p>
            <a:fld id="{14E8C5D8-3EC0-400F-B945-A836D3EFF9B9}" type="slidenum">
              <a:rPr lang="el-GR" smtClean="0"/>
              <a:t>5</a:t>
            </a:fld>
            <a:endParaRPr lang="el-GR"/>
          </a:p>
        </p:txBody>
      </p:sp>
    </p:spTree>
    <p:extLst>
      <p:ext uri="{BB962C8B-B14F-4D97-AF65-F5344CB8AC3E}">
        <p14:creationId xmlns:p14="http://schemas.microsoft.com/office/powerpoint/2010/main" val="1092200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12E7C2C-34FC-83E5-1EAA-5ECEE6B145FF}"/>
              </a:ext>
            </a:extLst>
          </p:cNvPr>
          <p:cNvSpPr>
            <a:spLocks noGrp="1"/>
          </p:cNvSpPr>
          <p:nvPr>
            <p:ph idx="1"/>
          </p:nvPr>
        </p:nvSpPr>
        <p:spPr>
          <a:xfrm>
            <a:off x="838200" y="897147"/>
            <a:ext cx="10515600" cy="5279816"/>
          </a:xfrm>
        </p:spPr>
        <p:txBody>
          <a:bodyPr>
            <a:normAutofit/>
          </a:bodyPr>
          <a:lstStyle/>
          <a:p>
            <a:r>
              <a:rPr lang="el-GR" dirty="0"/>
              <a:t>Με την έκρηξη των γλωσσολογικών θεωριών και προσεγγίσεων που αναπτύσσονται από τα μέσα του 20ού αι., ο προσανατολισμός στη διδασκαλία της μητρικής γλώσσας αλλάζει φανερά. </a:t>
            </a:r>
          </a:p>
          <a:p>
            <a:r>
              <a:rPr lang="el-GR" dirty="0"/>
              <a:t>Ο προσανατολισμός αυτός λαμβάνει υπόψη του ότι οι φυσικοί ομιλητές διαθέτουν ενδιάθετη γνώση της γραμματικής της μητρικής τους γλώσσας και, επομένως, ότι η διδασκαλία της είναι ανάγκη να επικεντρώνεται σε άλλες πτυχές που θα καταστήσουν τους φυσικούς ομιλητές αποτελεσματικούς χρήστες της σε συγκεκριμένα επικοινωνιακά και κοινωνικά συγκείμενα.</a:t>
            </a:r>
          </a:p>
        </p:txBody>
      </p:sp>
      <p:sp>
        <p:nvSpPr>
          <p:cNvPr id="4" name="Θέση αριθμού διαφάνειας 3">
            <a:extLst>
              <a:ext uri="{FF2B5EF4-FFF2-40B4-BE49-F238E27FC236}">
                <a16:creationId xmlns:a16="http://schemas.microsoft.com/office/drawing/2014/main" id="{16B1B8D5-935D-64EC-F11D-65EF5D3320DE}"/>
              </a:ext>
            </a:extLst>
          </p:cNvPr>
          <p:cNvSpPr>
            <a:spLocks noGrp="1"/>
          </p:cNvSpPr>
          <p:nvPr>
            <p:ph type="sldNum" sz="quarter" idx="12"/>
          </p:nvPr>
        </p:nvSpPr>
        <p:spPr/>
        <p:txBody>
          <a:bodyPr/>
          <a:lstStyle/>
          <a:p>
            <a:fld id="{14E8C5D8-3EC0-400F-B945-A836D3EFF9B9}" type="slidenum">
              <a:rPr lang="el-GR" smtClean="0"/>
              <a:t>6</a:t>
            </a:fld>
            <a:endParaRPr lang="el-GR"/>
          </a:p>
        </p:txBody>
      </p:sp>
    </p:spTree>
    <p:extLst>
      <p:ext uri="{BB962C8B-B14F-4D97-AF65-F5344CB8AC3E}">
        <p14:creationId xmlns:p14="http://schemas.microsoft.com/office/powerpoint/2010/main" val="2322203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977B0DD-1CC0-F79E-C0B9-DCA331CF7FE8}"/>
              </a:ext>
            </a:extLst>
          </p:cNvPr>
          <p:cNvSpPr>
            <a:spLocks noGrp="1"/>
          </p:cNvSpPr>
          <p:nvPr>
            <p:ph idx="1"/>
          </p:nvPr>
        </p:nvSpPr>
        <p:spPr>
          <a:xfrm>
            <a:off x="838200" y="1325293"/>
            <a:ext cx="10515600" cy="4351338"/>
          </a:xfrm>
        </p:spPr>
        <p:txBody>
          <a:bodyPr>
            <a:normAutofit lnSpcReduction="10000"/>
          </a:bodyPr>
          <a:lstStyle/>
          <a:p>
            <a:pPr marL="0" indent="0">
              <a:buNone/>
            </a:pPr>
            <a:r>
              <a:rPr lang="el-GR" dirty="0"/>
              <a:t>Η σύγχρονη </a:t>
            </a:r>
            <a:r>
              <a:rPr lang="el-GR" dirty="0" err="1"/>
              <a:t>γλωσσοδιδακτική</a:t>
            </a:r>
            <a:r>
              <a:rPr lang="el-GR" dirty="0"/>
              <a:t> επιχειρεί να προσφέρει απαντήσεις στα εξής βασικά ερωτήματα: </a:t>
            </a:r>
          </a:p>
          <a:p>
            <a:pPr marL="0" indent="0">
              <a:buNone/>
            </a:pPr>
            <a:r>
              <a:rPr lang="el-GR" dirty="0"/>
              <a:t>Ποιες μέθοδοι ή προσεγγίσεις διδασκαλίας είναι κατάλληλες για το γλωσσικό μάθημα; </a:t>
            </a:r>
          </a:p>
          <a:p>
            <a:pPr marL="0" indent="0">
              <a:buNone/>
            </a:pPr>
            <a:r>
              <a:rPr lang="el-GR" dirty="0"/>
              <a:t>Σε ποιες θεωρίες μάθησης ή πρόσκτησης της γλώσσας βασίζονται; Πώς σχεδιάζεται ένα γλωσσικό μάθημα; </a:t>
            </a:r>
          </a:p>
          <a:p>
            <a:pPr marL="0" indent="0">
              <a:buNone/>
            </a:pPr>
            <a:r>
              <a:rPr lang="el-GR" dirty="0"/>
              <a:t>Πώς σχεδιάζονται και πώς εφαρμόζονται τα αναλυτικά προγράμματα για τη διδασκαλία της γλώσσας;</a:t>
            </a:r>
          </a:p>
          <a:p>
            <a:pPr marL="0" indent="0">
              <a:buNone/>
            </a:pPr>
            <a:r>
              <a:rPr lang="el-GR" dirty="0"/>
              <a:t>Πώς σχεδιάζεται και οργανώνεται η αξιολόγηση του γλωσσικού μαθήματος;</a:t>
            </a:r>
          </a:p>
        </p:txBody>
      </p:sp>
      <p:sp>
        <p:nvSpPr>
          <p:cNvPr id="4" name="Θέση αριθμού διαφάνειας 3">
            <a:extLst>
              <a:ext uri="{FF2B5EF4-FFF2-40B4-BE49-F238E27FC236}">
                <a16:creationId xmlns:a16="http://schemas.microsoft.com/office/drawing/2014/main" id="{24FFCE51-86FB-6B52-1DBC-4CC0CC486D46}"/>
              </a:ext>
            </a:extLst>
          </p:cNvPr>
          <p:cNvSpPr>
            <a:spLocks noGrp="1"/>
          </p:cNvSpPr>
          <p:nvPr>
            <p:ph type="sldNum" sz="quarter" idx="12"/>
          </p:nvPr>
        </p:nvSpPr>
        <p:spPr/>
        <p:txBody>
          <a:bodyPr/>
          <a:lstStyle/>
          <a:p>
            <a:fld id="{14E8C5D8-3EC0-400F-B945-A836D3EFF9B9}" type="slidenum">
              <a:rPr lang="el-GR" smtClean="0"/>
              <a:t>7</a:t>
            </a:fld>
            <a:endParaRPr lang="el-GR"/>
          </a:p>
        </p:txBody>
      </p:sp>
    </p:spTree>
    <p:extLst>
      <p:ext uri="{BB962C8B-B14F-4D97-AF65-F5344CB8AC3E}">
        <p14:creationId xmlns:p14="http://schemas.microsoft.com/office/powerpoint/2010/main" val="270647126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554</Words>
  <Application>Microsoft Office PowerPoint</Application>
  <PresentationFormat>Ευρεία οθόνη</PresentationFormat>
  <Paragraphs>27</Paragraphs>
  <Slides>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Arial</vt:lpstr>
      <vt:lpstr>Calibri</vt:lpstr>
      <vt:lpstr>Calibri Light</vt:lpstr>
      <vt:lpstr>Θέμα του Office</vt:lpstr>
      <vt:lpstr>2ο μάθημα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2ο μάθημα</dc:title>
  <dc:creator>Λύδια Μίτιτς</dc:creator>
  <cp:lastModifiedBy>Λύδια Μίτιτς</cp:lastModifiedBy>
  <cp:revision>3</cp:revision>
  <dcterms:created xsi:type="dcterms:W3CDTF">2023-02-09T10:35:15Z</dcterms:created>
  <dcterms:modified xsi:type="dcterms:W3CDTF">2023-02-09T16:31:21Z</dcterms:modified>
</cp:coreProperties>
</file>