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330" r:id="rId3"/>
    <p:sldId id="341" r:id="rId4"/>
    <p:sldId id="342" r:id="rId5"/>
    <p:sldId id="343" r:id="rId6"/>
    <p:sldId id="311" r:id="rId7"/>
    <p:sldId id="340" r:id="rId8"/>
    <p:sldId id="344" r:id="rId9"/>
    <p:sldId id="345" r:id="rId10"/>
    <p:sldId id="323" r:id="rId11"/>
    <p:sldId id="329" r:id="rId12"/>
    <p:sldId id="331" r:id="rId13"/>
    <p:sldId id="346" r:id="rId14"/>
    <p:sldId id="332" r:id="rId15"/>
    <p:sldId id="301" r:id="rId16"/>
    <p:sldId id="328" r:id="rId17"/>
    <p:sldId id="33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76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AF3F8-0961-4D85-846B-4AD452BAC129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439DF-FEE5-443E-B902-8A06A83DA37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F6E8-ABF8-42C9-BDBE-08B0FEDDCB88}" type="datetimeFigureOut">
              <a:rPr lang="el-GR" smtClean="0"/>
              <a:pPr/>
              <a:t>4/1/2024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8E71-D90F-4F23-9B6E-6EE4704453A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286116" y="357166"/>
            <a:ext cx="2714644" cy="64294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ΜΠΛΟΚ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857356" y="571501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l-GR" kern="0" dirty="0" smtClean="0"/>
              <a:t>Ανέστης Γιαννακόπουλος</a:t>
            </a:r>
          </a:p>
          <a:p>
            <a:pPr lvl="0" algn="r">
              <a:defRPr/>
            </a:pPr>
            <a:r>
              <a:rPr lang="el-GR" kern="0" dirty="0" smtClean="0"/>
              <a:t>Μέλος Ε.Ε.Π.  / Σ.Ε.Φ.Α.Α. – Τ.Ε.Φ.Α.Α.  του Δ.Π.Θ. </a:t>
            </a:r>
            <a:endParaRPr lang="en-US" kern="0" dirty="0"/>
          </a:p>
        </p:txBody>
      </p:sp>
      <p:sp>
        <p:nvSpPr>
          <p:cNvPr id="30722" name="AutoShape 2" descr="Pin on VO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4" name="AutoShape 4" descr="Pin on VO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6" name="AutoShape 6" descr="Pin on VO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8" name="Picture 8" descr="Volleyball Player Spiking Blocking Ball Stock Photo - Alamy"/>
          <p:cNvPicPr>
            <a:picLocks noChangeAspect="1" noChangeArrowheads="1"/>
          </p:cNvPicPr>
          <p:nvPr/>
        </p:nvPicPr>
        <p:blipFill>
          <a:blip r:embed="rId2"/>
          <a:srcRect b="7055"/>
          <a:stretch>
            <a:fillRect/>
          </a:stretch>
        </p:blipFill>
        <p:spPr bwMode="auto">
          <a:xfrm>
            <a:off x="7429520" y="4143380"/>
            <a:ext cx="1309682" cy="1267084"/>
          </a:xfrm>
          <a:prstGeom prst="rect">
            <a:avLst/>
          </a:prstGeom>
          <a:noFill/>
        </p:spPr>
      </p:pic>
      <p:pic>
        <p:nvPicPr>
          <p:cNvPr id="17410" name="Picture 2" descr="VOLLEYBALL | sferiko magaz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714620"/>
            <a:ext cx="1200127" cy="1172099"/>
          </a:xfrm>
          <a:prstGeom prst="rect">
            <a:avLst/>
          </a:prstGeom>
          <a:noFill/>
        </p:spPr>
      </p:pic>
      <p:pic>
        <p:nvPicPr>
          <p:cNvPr id="17412" name="Picture 4" descr="Blocking Uw-Platteville Sticker by University of Wisconsin Volleyball for  iOS &amp; Android | GIPHY"/>
          <p:cNvPicPr>
            <a:picLocks noChangeAspect="1" noChangeArrowheads="1"/>
          </p:cNvPicPr>
          <p:nvPr/>
        </p:nvPicPr>
        <p:blipFill>
          <a:blip r:embed="rId4"/>
          <a:srcRect t="40626"/>
          <a:stretch>
            <a:fillRect/>
          </a:stretch>
        </p:blipFill>
        <p:spPr bwMode="auto">
          <a:xfrm>
            <a:off x="6143636" y="3571876"/>
            <a:ext cx="1142976" cy="678636"/>
          </a:xfrm>
          <a:prstGeom prst="rect">
            <a:avLst/>
          </a:prstGeom>
          <a:noFill/>
        </p:spPr>
      </p:pic>
      <p:pic>
        <p:nvPicPr>
          <p:cNvPr id="17414" name="Picture 6" descr="Block The Stigma Volleyball Tourna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357298"/>
            <a:ext cx="1071555" cy="1071555"/>
          </a:xfrm>
          <a:prstGeom prst="rect">
            <a:avLst/>
          </a:prstGeom>
          <a:noFill/>
        </p:spPr>
      </p:pic>
      <p:sp>
        <p:nvSpPr>
          <p:cNvPr id="17416" name="AutoShape 8" descr="Top 10 volleyball gifs ideas and inspi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8" name="AutoShape 10" descr="Top 10 volleyball gifs ideas and inspi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20" name="Picture 12" descr="Volleyball Tip Of The Day: Solo Blocking - Volleywoo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736"/>
            <a:ext cx="2286016" cy="4214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μετακίνηση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429156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41172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75932"/>
            <a:ext cx="4143385" cy="286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86190"/>
            <a:ext cx="46266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17601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571868" y="928670"/>
            <a:ext cx="1857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Οπτική επαφή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Άλμα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Επαφή με μπάλα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Προσγείωση</a:t>
            </a:r>
            <a:endParaRPr lang="el-G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3143272" cy="56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SISA Protocol: Volleyball SHMD /08/ INTRODUCTION Played indoors /outdoors  on the beach / sand court. Indoor volleyball: – 6 players per team. - ppt  download"/>
          <p:cNvPicPr>
            <a:picLocks noChangeAspect="1" noChangeArrowheads="1"/>
          </p:cNvPicPr>
          <p:nvPr/>
        </p:nvPicPr>
        <p:blipFill>
          <a:blip r:embed="rId4"/>
          <a:srcRect r="50772" b="49742"/>
          <a:stretch>
            <a:fillRect/>
          </a:stretch>
        </p:blipFill>
        <p:spPr bwMode="auto">
          <a:xfrm>
            <a:off x="3571868" y="4572008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είδη του μπλοκ</a:t>
            </a:r>
            <a:endParaRPr lang="el-GR" dirty="0"/>
          </a:p>
        </p:txBody>
      </p:sp>
      <p:pic>
        <p:nvPicPr>
          <p:cNvPr id="11266" name="Picture 2" descr="https://www.wikihow.com/images/thumb/3/36/Block-Volleyball-Step-14.jpg/aid1886556-v4-728px-Block-Volleyball-Step-14.jpg"/>
          <p:cNvPicPr>
            <a:picLocks noChangeAspect="1" noChangeArrowheads="1"/>
          </p:cNvPicPr>
          <p:nvPr/>
        </p:nvPicPr>
        <p:blipFill>
          <a:blip r:embed="rId2"/>
          <a:srcRect l="1724" r="12069"/>
          <a:stretch>
            <a:fillRect/>
          </a:stretch>
        </p:blipFill>
        <p:spPr bwMode="auto">
          <a:xfrm>
            <a:off x="285720" y="1214422"/>
            <a:ext cx="4143404" cy="4786346"/>
          </a:xfrm>
          <a:prstGeom prst="rect">
            <a:avLst/>
          </a:prstGeom>
          <a:noFill/>
        </p:spPr>
      </p:pic>
      <p:pic>
        <p:nvPicPr>
          <p:cNvPr id="11268" name="Picture 4" descr="https://www.wikihow.com/images/thumb/4/4b/Block-Volleyball-Step-10.jpg/aid1886556-v4-728px-Block-Volleyball-Step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4005241" cy="4815887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928662" y="628652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Επιθετικό μπλοκ</a:t>
            </a:r>
            <a:endParaRPr lang="el-GR" sz="20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357818" y="621508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Αμυντικό μπλοκ</a:t>
            </a:r>
            <a:endParaRPr lang="el-GR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/>
              <a:t>Τεχνικές του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Υπάρχουν </a:t>
            </a:r>
            <a:r>
              <a:rPr lang="el-GR" dirty="0"/>
              <a:t>2 τεχνικές των χεριών στον φιλέ </a:t>
            </a:r>
            <a:r>
              <a:rPr lang="el-GR" dirty="0" smtClean="0"/>
              <a:t>στο μπλοκ</a:t>
            </a:r>
            <a:r>
              <a:rPr lang="el-GR" dirty="0"/>
              <a:t>:</a:t>
            </a:r>
          </a:p>
          <a:p>
            <a:r>
              <a:rPr lang="el-GR" dirty="0"/>
              <a:t>α) το ενεργητικό </a:t>
            </a:r>
            <a:r>
              <a:rPr lang="el-GR" dirty="0" smtClean="0"/>
              <a:t>μπλοκ</a:t>
            </a:r>
            <a:endParaRPr lang="el-GR" dirty="0"/>
          </a:p>
          <a:p>
            <a:r>
              <a:rPr lang="el-GR" dirty="0"/>
              <a:t>β) το παθητικό μπλοκ</a:t>
            </a:r>
          </a:p>
          <a:p>
            <a:r>
              <a:rPr lang="el-GR" dirty="0" smtClean="0"/>
              <a:t>Το </a:t>
            </a:r>
            <a:r>
              <a:rPr lang="el-GR" b="1" dirty="0"/>
              <a:t>ενεργητικό</a:t>
            </a:r>
            <a:r>
              <a:rPr lang="el-GR" dirty="0"/>
              <a:t> μπλοκ ή </a:t>
            </a:r>
            <a:r>
              <a:rPr lang="el-GR" b="1" dirty="0"/>
              <a:t>επιθετικό</a:t>
            </a:r>
            <a:r>
              <a:rPr lang="el-GR" dirty="0"/>
              <a:t> μπλοκ </a:t>
            </a:r>
            <a:r>
              <a:rPr lang="el-GR" dirty="0" smtClean="0"/>
              <a:t>γίνεται βάζοντας </a:t>
            </a:r>
            <a:r>
              <a:rPr lang="el-GR" dirty="0"/>
              <a:t>τα </a:t>
            </a:r>
            <a:r>
              <a:rPr lang="el-GR" dirty="0" smtClean="0"/>
              <a:t>χέρια </a:t>
            </a:r>
            <a:r>
              <a:rPr lang="el-GR" dirty="0"/>
              <a:t>όσο το δυνατόν πιο κοντά </a:t>
            </a:r>
            <a:r>
              <a:rPr lang="el-GR" dirty="0" smtClean="0"/>
              <a:t>στην μπάλα </a:t>
            </a:r>
            <a:r>
              <a:rPr lang="el-GR" dirty="0"/>
              <a:t>πάνω από τον φιλέ και μέσα στο </a:t>
            </a:r>
            <a:r>
              <a:rPr lang="el-GR" dirty="0" smtClean="0"/>
              <a:t>αντίπαλο γήπεδο.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b="1" dirty="0"/>
              <a:t>παθητικό</a:t>
            </a:r>
            <a:r>
              <a:rPr lang="el-GR" dirty="0"/>
              <a:t> μπλοκ ή </a:t>
            </a:r>
            <a:r>
              <a:rPr lang="el-GR" b="1" dirty="0"/>
              <a:t>αμυντικό</a:t>
            </a:r>
            <a:r>
              <a:rPr lang="el-GR" dirty="0"/>
              <a:t> μπλοκ </a:t>
            </a:r>
            <a:r>
              <a:rPr lang="el-GR" dirty="0" smtClean="0"/>
              <a:t>γίνεται σπάζοντας </a:t>
            </a:r>
            <a:r>
              <a:rPr lang="el-GR" dirty="0"/>
              <a:t>τους καρπούς των χεριών προς τα πίσω</a:t>
            </a:r>
            <a:r>
              <a:rPr lang="el-GR" dirty="0" smtClean="0"/>
              <a:t>, ώστε </a:t>
            </a:r>
            <a:r>
              <a:rPr lang="el-GR" dirty="0"/>
              <a:t>να χτυπήσει πάνω τους η μπάλα και </a:t>
            </a:r>
            <a:r>
              <a:rPr lang="el-GR" dirty="0" smtClean="0"/>
              <a:t>να αποκρουσθεί </a:t>
            </a:r>
            <a:r>
              <a:rPr lang="el-GR" dirty="0"/>
              <a:t>μετά από την άμυνα. </a:t>
            </a:r>
            <a:r>
              <a:rPr lang="el-GR" dirty="0" smtClean="0"/>
              <a:t>Χρησιμοποιείται από </a:t>
            </a:r>
            <a:r>
              <a:rPr lang="el-GR" dirty="0"/>
              <a:t>βραχύσωμους </a:t>
            </a:r>
            <a:r>
              <a:rPr lang="el-GR" dirty="0" err="1"/>
              <a:t>μπλοκέρ</a:t>
            </a:r>
            <a:r>
              <a:rPr lang="el-GR" dirty="0"/>
              <a:t> ή όταν ένας παίκτης </a:t>
            </a:r>
            <a:r>
              <a:rPr lang="el-GR" dirty="0" smtClean="0"/>
              <a:t>έχει αργήσει </a:t>
            </a:r>
            <a:r>
              <a:rPr lang="el-GR" dirty="0"/>
              <a:t>να πηδήξει για </a:t>
            </a:r>
            <a:r>
              <a:rPr lang="el-GR" dirty="0" smtClean="0"/>
              <a:t>μπλοκ.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8830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/>
              <a:t>Ο χρόνος του μπλοκ</a:t>
            </a:r>
            <a:endParaRPr lang="el-GR" dirty="0"/>
          </a:p>
        </p:txBody>
      </p:sp>
      <p:sp>
        <p:nvSpPr>
          <p:cNvPr id="10242" name="AutoShape 2" descr="Image titled Block Volleyball Step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Image titled Block Volleyball Step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6" name="Picture 6" descr="https://www.wikihow.com/images/thumb/3/35/Block-Volleyball-Step-8.jpg/aid1886556-v4-728px-Block-Volleyball-Step-8.jpg"/>
          <p:cNvPicPr>
            <a:picLocks noChangeAspect="1" noChangeArrowheads="1"/>
          </p:cNvPicPr>
          <p:nvPr/>
        </p:nvPicPr>
        <p:blipFill>
          <a:blip r:embed="rId2"/>
          <a:srcRect l="17514" r="26854"/>
          <a:stretch>
            <a:fillRect/>
          </a:stretch>
        </p:blipFill>
        <p:spPr bwMode="auto">
          <a:xfrm>
            <a:off x="357158" y="1357298"/>
            <a:ext cx="3857652" cy="5200651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572000" y="1000108"/>
            <a:ext cx="4286280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Σε επίθεση πρώτου χρόνου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Σε επίθεση δευτέρου ή τρίτου χρόνου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Μπαλιά έξω από το φιλέ – μακριά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l-GR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Αργός επιθετικός (αργό χτύπημα)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Ο μπλοκέρ πιο κοντός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Επιθετικός με μεγάλο άλμα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Σωστό &amp; λάθος μπλόκ (ομαδικό)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9324"/>
            <a:ext cx="8749374" cy="342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585789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σωστό</a:t>
            </a:r>
            <a:endParaRPr lang="el-GR" sz="2800" dirty="0"/>
          </a:p>
        </p:txBody>
      </p:sp>
      <p:sp>
        <p:nvSpPr>
          <p:cNvPr id="6" name="5 - TextBox"/>
          <p:cNvSpPr txBox="1"/>
          <p:nvPr/>
        </p:nvSpPr>
        <p:spPr>
          <a:xfrm>
            <a:off x="3714744" y="585789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λάθος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6858016" y="59293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λάθος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Σωστό μπλόκ (θέση χεριών)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572032" cy="52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Εκμάθηση του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64360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l-GR" dirty="0" smtClean="0"/>
              <a:t>Η </a:t>
            </a:r>
            <a:r>
              <a:rPr lang="el-GR" dirty="0"/>
              <a:t>εκμάθηση της δύσκολης τεχνικής του μπλοκ στο </a:t>
            </a:r>
            <a:r>
              <a:rPr lang="el-GR" dirty="0" smtClean="0"/>
              <a:t>βόλεϊ γίνεται </a:t>
            </a:r>
            <a:r>
              <a:rPr lang="el-GR" dirty="0"/>
              <a:t>κυρίως σε μεγαλύτερες ηλικίες μετά τα </a:t>
            </a:r>
            <a:r>
              <a:rPr lang="el-GR" dirty="0" smtClean="0"/>
              <a:t>14-15 όταν </a:t>
            </a:r>
            <a:r>
              <a:rPr lang="el-GR" dirty="0"/>
              <a:t>πλέον η σωματική ανάπτυξη των παιδιών </a:t>
            </a:r>
            <a:r>
              <a:rPr lang="el-GR" dirty="0" smtClean="0"/>
              <a:t>επιτρέπει την </a:t>
            </a:r>
            <a:r>
              <a:rPr lang="el-GR" dirty="0"/>
              <a:t>σωστή εκμάθηση της συγκεκριμένης τεχνικής</a:t>
            </a:r>
            <a:r>
              <a:rPr lang="el-GR" dirty="0" smtClean="0"/>
              <a:t>, αναλύοντας </a:t>
            </a:r>
            <a:r>
              <a:rPr lang="el-GR" dirty="0"/>
              <a:t>την κίνηση σε μικρότερα </a:t>
            </a:r>
            <a:r>
              <a:rPr lang="el-GR" dirty="0" smtClean="0"/>
              <a:t>τμήματα χρησιμοποιώντας </a:t>
            </a:r>
            <a:r>
              <a:rPr lang="el-GR" dirty="0"/>
              <a:t>την αναλυτική μέθοδο </a:t>
            </a:r>
            <a:r>
              <a:rPr lang="el-GR" dirty="0" smtClean="0"/>
              <a:t>διδασκαλίας.</a:t>
            </a:r>
            <a:endParaRPr lang="el-GR" dirty="0"/>
          </a:p>
          <a:p>
            <a:pPr>
              <a:buNone/>
            </a:pPr>
            <a:r>
              <a:rPr lang="el-GR" dirty="0" smtClean="0"/>
              <a:t>Για </a:t>
            </a:r>
            <a:r>
              <a:rPr lang="el-GR" dirty="0"/>
              <a:t>αυτό το </a:t>
            </a:r>
            <a:r>
              <a:rPr lang="el-GR" dirty="0" smtClean="0"/>
              <a:t>λόγο </a:t>
            </a:r>
            <a:r>
              <a:rPr lang="el-GR" dirty="0"/>
              <a:t>ξεκινάμε συνήθως από την </a:t>
            </a:r>
            <a:r>
              <a:rPr lang="el-GR" dirty="0" smtClean="0"/>
              <a:t>εκμάθηση των </a:t>
            </a:r>
            <a:r>
              <a:rPr lang="el-GR" dirty="0"/>
              <a:t>φάσεων της κίνησης του μπλοκ, δηλαδή από:</a:t>
            </a:r>
          </a:p>
          <a:p>
            <a:r>
              <a:rPr lang="el-GR" dirty="0"/>
              <a:t>α) την αρχική τοποθέτηση του </a:t>
            </a:r>
            <a:r>
              <a:rPr lang="el-GR" dirty="0" smtClean="0"/>
              <a:t>σώματος</a:t>
            </a:r>
            <a:endParaRPr lang="el-GR" dirty="0"/>
          </a:p>
          <a:p>
            <a:r>
              <a:rPr lang="el-GR" dirty="0"/>
              <a:t>β) τη </a:t>
            </a:r>
            <a:r>
              <a:rPr lang="el-GR" dirty="0" smtClean="0"/>
              <a:t>μετακίνηση</a:t>
            </a:r>
            <a:endParaRPr lang="el-GR" dirty="0"/>
          </a:p>
          <a:p>
            <a:r>
              <a:rPr lang="el-GR" dirty="0"/>
              <a:t>γ) το </a:t>
            </a:r>
            <a:r>
              <a:rPr lang="el-GR" dirty="0" smtClean="0"/>
              <a:t>άλμα</a:t>
            </a:r>
            <a:endParaRPr lang="el-GR" dirty="0"/>
          </a:p>
          <a:p>
            <a:r>
              <a:rPr lang="el-GR" dirty="0"/>
              <a:t>δ) την τοποθέτηση των χεριών στον αέρα και την επαφή με την </a:t>
            </a:r>
            <a:r>
              <a:rPr lang="el-GR" dirty="0" smtClean="0"/>
              <a:t>μπάλα</a:t>
            </a:r>
            <a:endParaRPr lang="el-GR" dirty="0"/>
          </a:p>
          <a:p>
            <a:r>
              <a:rPr lang="el-GR" dirty="0"/>
              <a:t>ε) την </a:t>
            </a:r>
            <a:r>
              <a:rPr lang="el-GR" dirty="0" smtClean="0"/>
              <a:t>προσγείωση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491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locking the back row attack - Coaching Volley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48984"/>
            <a:ext cx="4714908" cy="486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3578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l-GR" dirty="0" smtClean="0"/>
              <a:t>Η </a:t>
            </a:r>
            <a:r>
              <a:rPr lang="el-GR" dirty="0"/>
              <a:t>καλύτερη, οικονομικότερη, συντομότερη και </a:t>
            </a:r>
            <a:r>
              <a:rPr lang="el-GR" dirty="0" smtClean="0"/>
              <a:t>πιο ξεκούραστη </a:t>
            </a:r>
            <a:r>
              <a:rPr lang="el-GR" dirty="0"/>
              <a:t>για τους παίκτες της ομάδας </a:t>
            </a:r>
            <a:r>
              <a:rPr lang="el-GR" dirty="0" smtClean="0"/>
              <a:t>μέθοδος εξουδετέρωσης </a:t>
            </a:r>
            <a:r>
              <a:rPr lang="el-GR" dirty="0"/>
              <a:t>του καρφιού είναι το </a:t>
            </a:r>
            <a:r>
              <a:rPr lang="el-GR" dirty="0" smtClean="0"/>
              <a:t>μπλοκ.</a:t>
            </a:r>
            <a:endParaRPr lang="el-GR" dirty="0"/>
          </a:p>
          <a:p>
            <a:pPr>
              <a:lnSpc>
                <a:spcPct val="160000"/>
              </a:lnSpc>
            </a:pPr>
            <a:r>
              <a:rPr lang="el-GR" dirty="0" smtClean="0"/>
              <a:t>Το </a:t>
            </a:r>
            <a:r>
              <a:rPr lang="el-GR" dirty="0"/>
              <a:t>μπλοκ αποτελεί την 1η γραμμή άμυνας </a:t>
            </a:r>
            <a:r>
              <a:rPr lang="el-GR" dirty="0" smtClean="0"/>
              <a:t>της ομάδας </a:t>
            </a:r>
            <a:r>
              <a:rPr lang="el-GR" dirty="0"/>
              <a:t>και έχει τέτοια αποτελεσματικότητα, ώστε </a:t>
            </a:r>
            <a:r>
              <a:rPr lang="el-GR" dirty="0" smtClean="0"/>
              <a:t>σε κάθε </a:t>
            </a:r>
            <a:r>
              <a:rPr lang="el-GR" dirty="0"/>
              <a:t>σετ 5-6 πόντοι κερδίζονται από </a:t>
            </a:r>
            <a:r>
              <a:rPr lang="el-GR" dirty="0" smtClean="0"/>
              <a:t>αυτό.</a:t>
            </a:r>
            <a:endParaRPr lang="el-GR" dirty="0"/>
          </a:p>
          <a:p>
            <a:pPr>
              <a:lnSpc>
                <a:spcPct val="160000"/>
              </a:lnSpc>
            </a:pPr>
            <a:r>
              <a:rPr lang="el-GR" dirty="0" smtClean="0"/>
              <a:t>Είναι </a:t>
            </a:r>
            <a:r>
              <a:rPr lang="el-GR" dirty="0"/>
              <a:t>η μοναδική ενέργεια που βάση των </a:t>
            </a:r>
            <a:r>
              <a:rPr lang="el-GR" dirty="0" smtClean="0"/>
              <a:t>κανονισμών του </a:t>
            </a:r>
            <a:r>
              <a:rPr lang="el-GR" dirty="0"/>
              <a:t>βόλεϊ επιτρέπεται σε ένα παίκτη να περάσει </a:t>
            </a:r>
            <a:r>
              <a:rPr lang="el-GR" dirty="0" smtClean="0"/>
              <a:t>τα χέρια </a:t>
            </a:r>
            <a:r>
              <a:rPr lang="el-GR" dirty="0"/>
              <a:t>του στο αντίπαλο γήπεδο και να </a:t>
            </a:r>
            <a:r>
              <a:rPr lang="el-GR" dirty="0" smtClean="0"/>
              <a:t>ακουμπήσει την μπάλα.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4202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dirty="0" smtClean="0"/>
              <a:t>Το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5072098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μπλοκ σαν σύνθετη και δύσκολη </a:t>
            </a:r>
            <a:r>
              <a:rPr lang="el-GR" dirty="0" smtClean="0"/>
              <a:t>τεχνικά σε </a:t>
            </a:r>
            <a:r>
              <a:rPr lang="el-GR" dirty="0"/>
              <a:t>εκτέλεση κίνηση απαιτεί από τους </a:t>
            </a:r>
            <a:r>
              <a:rPr lang="el-GR" dirty="0" smtClean="0"/>
              <a:t>παίκτες μεγάλα </a:t>
            </a:r>
            <a:r>
              <a:rPr lang="el-GR" dirty="0"/>
              <a:t>φυσικά </a:t>
            </a:r>
            <a:r>
              <a:rPr lang="el-GR" dirty="0" smtClean="0"/>
              <a:t>προσόντα.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μπλοκ απαιτεί:</a:t>
            </a:r>
          </a:p>
          <a:p>
            <a:r>
              <a:rPr lang="el-GR" dirty="0"/>
              <a:t>α) ψηλόσωμους παίκτες,</a:t>
            </a:r>
          </a:p>
          <a:p>
            <a:r>
              <a:rPr lang="el-GR" dirty="0"/>
              <a:t>β) παίκτες με μεγάλη αλτική ικανότητα,</a:t>
            </a:r>
          </a:p>
          <a:p>
            <a:r>
              <a:rPr lang="el-GR" dirty="0"/>
              <a:t>γ) παίκτες με καλή αντίληψη του χώρου,</a:t>
            </a:r>
          </a:p>
          <a:p>
            <a:r>
              <a:rPr lang="el-GR" dirty="0"/>
              <a:t>δ) παίκτες με καλό </a:t>
            </a:r>
            <a:r>
              <a:rPr lang="el-GR" dirty="0" smtClean="0"/>
              <a:t>συγχρονισμό, </a:t>
            </a:r>
            <a:r>
              <a:rPr lang="el-GR" dirty="0"/>
              <a:t>και</a:t>
            </a:r>
          </a:p>
          <a:p>
            <a:r>
              <a:rPr lang="el-GR" dirty="0"/>
              <a:t>ε) παίκτες με καλή </a:t>
            </a:r>
            <a:r>
              <a:rPr lang="el-GR" dirty="0" err="1"/>
              <a:t>νευρομυϊκή</a:t>
            </a:r>
            <a:r>
              <a:rPr lang="el-GR" dirty="0"/>
              <a:t> </a:t>
            </a:r>
            <a:r>
              <a:rPr lang="el-GR" dirty="0" smtClean="0"/>
              <a:t>συναρμογή.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6873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el-GR" dirty="0" smtClean="0"/>
              <a:t>Η λειτουργία του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50072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βασικότερη λειτουργία του μπλοκ είναι </a:t>
            </a:r>
            <a:r>
              <a:rPr lang="el-GR" dirty="0" smtClean="0"/>
              <a:t>να σταματάει </a:t>
            </a:r>
            <a:r>
              <a:rPr lang="el-GR" dirty="0"/>
              <a:t>την επίθεσή του </a:t>
            </a:r>
            <a:r>
              <a:rPr lang="el-GR" dirty="0" smtClean="0"/>
              <a:t>αντιπάλου.</a:t>
            </a:r>
            <a:endParaRPr lang="el-GR" dirty="0"/>
          </a:p>
          <a:p>
            <a:r>
              <a:rPr lang="el-GR" dirty="0" smtClean="0"/>
              <a:t>Επίσης </a:t>
            </a:r>
            <a:r>
              <a:rPr lang="el-GR" dirty="0"/>
              <a:t>το μπλοκ χρησιμεύει να εμποδίζει </a:t>
            </a:r>
            <a:r>
              <a:rPr lang="el-GR" dirty="0" smtClean="0"/>
              <a:t>τους αντιπάλους </a:t>
            </a:r>
            <a:r>
              <a:rPr lang="el-GR" dirty="0"/>
              <a:t>επιθετικούς να σημαδεύουν </a:t>
            </a:r>
            <a:r>
              <a:rPr lang="el-GR" dirty="0" smtClean="0"/>
              <a:t>ορισμένες περιοχές </a:t>
            </a:r>
            <a:r>
              <a:rPr lang="el-GR" dirty="0"/>
              <a:t>του γηπέδου που δεν καλύπτονται </a:t>
            </a:r>
            <a:r>
              <a:rPr lang="el-GR" dirty="0" smtClean="0"/>
              <a:t>από τους </a:t>
            </a:r>
            <a:r>
              <a:rPr lang="el-GR" dirty="0"/>
              <a:t>αμυντικούς παίκτες της άμυνας </a:t>
            </a:r>
            <a:r>
              <a:rPr lang="el-GR" dirty="0" smtClean="0"/>
              <a:t>εδάφους.</a:t>
            </a:r>
            <a:endParaRPr lang="el-GR" dirty="0"/>
          </a:p>
          <a:p>
            <a:r>
              <a:rPr lang="el-GR" dirty="0" smtClean="0"/>
              <a:t>Χωρίς </a:t>
            </a:r>
            <a:r>
              <a:rPr lang="el-GR" dirty="0"/>
              <a:t>το μπλοκ η άμυνα εδάφους είναι </a:t>
            </a:r>
            <a:r>
              <a:rPr lang="el-GR" dirty="0" smtClean="0"/>
              <a:t>πολύ δύσκολο </a:t>
            </a:r>
            <a:r>
              <a:rPr lang="el-GR" dirty="0"/>
              <a:t>να προβλέψει την περιοχή που </a:t>
            </a:r>
            <a:r>
              <a:rPr lang="el-GR" dirty="0" smtClean="0"/>
              <a:t>θα στείλει </a:t>
            </a:r>
            <a:r>
              <a:rPr lang="el-GR" dirty="0"/>
              <a:t>την μπάλα ο αντίπαλος επιθετικός και </a:t>
            </a:r>
            <a:r>
              <a:rPr lang="el-GR" dirty="0" smtClean="0"/>
              <a:t>δεν μπορεί </a:t>
            </a:r>
            <a:r>
              <a:rPr lang="el-GR" dirty="0"/>
              <a:t>να αποκρούσει εύκολα την </a:t>
            </a:r>
            <a:r>
              <a:rPr lang="el-GR" dirty="0" smtClean="0"/>
              <a:t>μπάλα.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018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Θέση ετοιμότητας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85860"/>
            <a:ext cx="4929190" cy="530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00628" y="1571612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Πέλματα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Πόδια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Σώμα – κορμός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Βραχίονες – αγκώνες - παλάμες</a:t>
            </a:r>
            <a:endParaRPr lang="el-GR" sz="3200" dirty="0"/>
          </a:p>
        </p:txBody>
      </p:sp>
      <p:pic>
        <p:nvPicPr>
          <p:cNvPr id="5" name="Picture 2" descr="How to Block Volleyball (with Pictures) - wikiH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46697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el-GR" dirty="0" smtClean="0"/>
              <a:t>Θέση ετοιμότητας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θέση ετοιμότητας για το μπλοκ επιτρέπει </a:t>
            </a:r>
            <a:r>
              <a:rPr lang="el-GR" dirty="0" smtClean="0"/>
              <a:t>στον παίκτη </a:t>
            </a:r>
            <a:r>
              <a:rPr lang="el-GR" dirty="0"/>
              <a:t>να κινηθεί γρήγορα προς οποιοδήποτε </a:t>
            </a:r>
            <a:r>
              <a:rPr lang="el-GR" dirty="0" smtClean="0"/>
              <a:t>σημείο του </a:t>
            </a:r>
            <a:r>
              <a:rPr lang="el-GR" dirty="0"/>
              <a:t>φιλέ και να αντιδράσει στην επιθετική </a:t>
            </a:r>
            <a:r>
              <a:rPr lang="el-GR" dirty="0" smtClean="0"/>
              <a:t>ενέργεια του αντιπάλου.</a:t>
            </a:r>
          </a:p>
          <a:p>
            <a:endParaRPr lang="el-GR" dirty="0"/>
          </a:p>
          <a:p>
            <a:r>
              <a:rPr lang="el-GR" dirty="0" smtClean="0"/>
              <a:t>Στη </a:t>
            </a:r>
            <a:r>
              <a:rPr lang="el-GR" dirty="0"/>
              <a:t>θέση ετοιμότητας ο παίκτης βρίσκεται με </a:t>
            </a:r>
            <a:r>
              <a:rPr lang="el-GR" dirty="0" smtClean="0"/>
              <a:t>το μέτωπο </a:t>
            </a:r>
            <a:r>
              <a:rPr lang="el-GR" dirty="0"/>
              <a:t>προς τον αντίπαλο και παρακολουθεί </a:t>
            </a:r>
            <a:r>
              <a:rPr lang="el-GR" dirty="0" smtClean="0"/>
              <a:t>τις κινήσεις του.</a:t>
            </a:r>
          </a:p>
          <a:p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πόδια </a:t>
            </a:r>
            <a:r>
              <a:rPr lang="el-GR" dirty="0" smtClean="0"/>
              <a:t>του παίκτη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τοποθετημένα το ένα δίπλα στο </a:t>
            </a:r>
            <a:r>
              <a:rPr lang="el-GR" dirty="0" smtClean="0"/>
              <a:t>άλλο παράλληλα </a:t>
            </a:r>
            <a:r>
              <a:rPr lang="el-GR" dirty="0"/>
              <a:t>μεταξύ τους, στη διάσταση όσο και </a:t>
            </a:r>
            <a:r>
              <a:rPr lang="el-GR" dirty="0" smtClean="0"/>
              <a:t>το άνοιγμα </a:t>
            </a:r>
            <a:r>
              <a:rPr lang="el-GR" dirty="0"/>
              <a:t>των ώμων και ελαφρά λυγισμένα, ενώ </a:t>
            </a:r>
            <a:r>
              <a:rPr lang="el-GR" dirty="0" smtClean="0"/>
              <a:t>το βάρος </a:t>
            </a:r>
            <a:r>
              <a:rPr lang="el-GR" dirty="0"/>
              <a:t>του σώματος βρίσκεται εμπρός στις μύτες </a:t>
            </a:r>
            <a:r>
              <a:rPr lang="el-GR" dirty="0" smtClean="0"/>
              <a:t>των ποδιών.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837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dirty="0" smtClean="0"/>
              <a:t>Η μετακίνηση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Ο κεντρικός </a:t>
            </a:r>
            <a:r>
              <a:rPr lang="el-GR" dirty="0" err="1"/>
              <a:t>μπλοκέρ</a:t>
            </a:r>
            <a:r>
              <a:rPr lang="el-GR" dirty="0"/>
              <a:t> αναγκάζεται να </a:t>
            </a:r>
            <a:r>
              <a:rPr lang="el-GR" dirty="0" smtClean="0"/>
              <a:t>κάνει μετακινήσεις </a:t>
            </a:r>
            <a:r>
              <a:rPr lang="el-GR" dirty="0"/>
              <a:t>πλάγια στον φιλέ για να </a:t>
            </a:r>
            <a:r>
              <a:rPr lang="el-GR" dirty="0" smtClean="0"/>
              <a:t>κάνει μπλοκ.</a:t>
            </a:r>
            <a:endParaRPr lang="el-GR" dirty="0"/>
          </a:p>
          <a:p>
            <a:pPr>
              <a:lnSpc>
                <a:spcPct val="160000"/>
              </a:lnSpc>
            </a:pPr>
            <a:r>
              <a:rPr lang="el-GR" dirty="0" smtClean="0"/>
              <a:t>Οι </a:t>
            </a:r>
            <a:r>
              <a:rPr lang="el-GR" dirty="0"/>
              <a:t>μετακινήσεις που κάνει ο </a:t>
            </a:r>
            <a:r>
              <a:rPr lang="el-GR" dirty="0" err="1"/>
              <a:t>μπλοκέρ</a:t>
            </a:r>
            <a:r>
              <a:rPr lang="el-GR" dirty="0"/>
              <a:t> είναι:</a:t>
            </a:r>
          </a:p>
          <a:p>
            <a:pPr>
              <a:lnSpc>
                <a:spcPct val="160000"/>
              </a:lnSpc>
            </a:pPr>
            <a:r>
              <a:rPr lang="el-GR" dirty="0"/>
              <a:t>α) κοντινών αποστάσεων </a:t>
            </a:r>
            <a:r>
              <a:rPr lang="el-GR" b="1" dirty="0"/>
              <a:t>με μετακίνηση πλάγια </a:t>
            </a:r>
            <a:r>
              <a:rPr lang="el-GR" dirty="0"/>
              <a:t>με 1 ή </a:t>
            </a:r>
            <a:r>
              <a:rPr lang="el-GR" dirty="0" smtClean="0"/>
              <a:t>2 βήματα 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β</a:t>
            </a:r>
            <a:r>
              <a:rPr lang="el-GR" dirty="0"/>
              <a:t>) σχετικά μακρινών αποστάσεων στον φιλέ </a:t>
            </a:r>
            <a:r>
              <a:rPr lang="el-GR" dirty="0" smtClean="0"/>
              <a:t>χρησιμοποιώντας πλάγιες </a:t>
            </a:r>
            <a:r>
              <a:rPr lang="el-GR" dirty="0"/>
              <a:t>μετακινήσεις και </a:t>
            </a:r>
            <a:r>
              <a:rPr lang="el-GR" b="1" dirty="0"/>
              <a:t>σταυρωτά </a:t>
            </a:r>
            <a:r>
              <a:rPr lang="el-GR" b="1" dirty="0" smtClean="0"/>
              <a:t>βήματα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γ</a:t>
            </a:r>
            <a:r>
              <a:rPr lang="el-GR" dirty="0"/>
              <a:t>) μακρινών αποστάσεων στα άκρα του </a:t>
            </a:r>
            <a:r>
              <a:rPr lang="el-GR" dirty="0" smtClean="0"/>
              <a:t>φιλέ χρησιμοποιώντας </a:t>
            </a:r>
            <a:r>
              <a:rPr lang="el-GR" dirty="0"/>
              <a:t>τρέξιμο και </a:t>
            </a:r>
            <a:r>
              <a:rPr lang="el-GR" dirty="0" smtClean="0"/>
              <a:t>άλμα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790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16149"/>
            <a:ext cx="8358246" cy="580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649</Words>
  <Application>Microsoft Office PowerPoint</Application>
  <PresentationFormat>Προβολή στην οθόνη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Το Μπλοκ</vt:lpstr>
      <vt:lpstr>Το Μπλοκ</vt:lpstr>
      <vt:lpstr>Η λειτουργία του Μπλοκ</vt:lpstr>
      <vt:lpstr>Θέση ετοιμότητας</vt:lpstr>
      <vt:lpstr>Θέση ετοιμότητας</vt:lpstr>
      <vt:lpstr>Η μετακίνηση</vt:lpstr>
      <vt:lpstr>Διαφάνεια 9</vt:lpstr>
      <vt:lpstr>Η μετακίνηση</vt:lpstr>
      <vt:lpstr>Διαφάνεια 11</vt:lpstr>
      <vt:lpstr>Τα είδη του μπλοκ</vt:lpstr>
      <vt:lpstr>Τεχνικές του Μπλοκ</vt:lpstr>
      <vt:lpstr>Ο χρόνος του μπλοκ</vt:lpstr>
      <vt:lpstr>Σωστό &amp; λάθος μπλόκ (ομαδικό)</vt:lpstr>
      <vt:lpstr>Σωστό μπλόκ (θέση χεριών)</vt:lpstr>
      <vt:lpstr>Εκμάθηση του Μπλοκ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N. KΟΥΦΟΥ</dc:creator>
  <cp:lastModifiedBy>User</cp:lastModifiedBy>
  <cp:revision>154</cp:revision>
  <dcterms:created xsi:type="dcterms:W3CDTF">2020-05-15T14:07:35Z</dcterms:created>
  <dcterms:modified xsi:type="dcterms:W3CDTF">2024-01-04T15:28:35Z</dcterms:modified>
</cp:coreProperties>
</file>