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3" r:id="rId10"/>
    <p:sldId id="276" r:id="rId11"/>
    <p:sldId id="268" r:id="rId12"/>
    <p:sldId id="277" r:id="rId13"/>
    <p:sldId id="264" r:id="rId14"/>
    <p:sldId id="265" r:id="rId15"/>
    <p:sldId id="266" r:id="rId16"/>
    <p:sldId id="269" r:id="rId17"/>
    <p:sldId id="270" r:id="rId18"/>
    <p:sldId id="271" r:id="rId19"/>
    <p:sldId id="272" r:id="rId20"/>
    <p:sldId id="273" r:id="rId21"/>
    <p:sldId id="274" r:id="rId22"/>
    <p:sldId id="275" r:id="rId23"/>
    <p:sldId id="278" r:id="rId24"/>
    <p:sldId id="279" r:id="rId25"/>
    <p:sldId id="280" r:id="rId26"/>
    <p:sldId id="281"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9" autoAdjust="0"/>
    <p:restoredTop sz="86380" autoAdjust="0"/>
  </p:normalViewPr>
  <p:slideViewPr>
    <p:cSldViewPr>
      <p:cViewPr>
        <p:scale>
          <a:sx n="70" d="100"/>
          <a:sy n="70" d="100"/>
        </p:scale>
        <p:origin x="-1152" y="204"/>
      </p:cViewPr>
      <p:guideLst>
        <p:guide orient="horz" pos="2160"/>
        <p:guide pos="2880"/>
      </p:guideLst>
    </p:cSldViewPr>
  </p:slideViewPr>
  <p:outlineViewPr>
    <p:cViewPr>
      <p:scale>
        <a:sx n="33" d="100"/>
        <a:sy n="33" d="100"/>
      </p:scale>
      <p:origin x="0" y="474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C35C18B-D515-4D0F-967C-6BC824B0351B}" type="datetimeFigureOut">
              <a:rPr lang="el-GR" smtClean="0"/>
              <a:pPr/>
              <a:t>15/4/2021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C35C18B-D515-4D0F-967C-6BC824B0351B}" type="datetimeFigureOut">
              <a:rPr lang="el-GR" smtClean="0"/>
              <a:pPr/>
              <a:t>15/4/2021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C35C18B-D515-4D0F-967C-6BC824B0351B}" type="datetimeFigureOut">
              <a:rPr lang="el-GR" smtClean="0"/>
              <a:pPr/>
              <a:t>15/4/2021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C35C18B-D515-4D0F-967C-6BC824B0351B}" type="datetimeFigureOut">
              <a:rPr lang="el-GR" smtClean="0"/>
              <a:pPr/>
              <a:t>15/4/2021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C35C18B-D515-4D0F-967C-6BC824B0351B}" type="datetimeFigureOut">
              <a:rPr lang="el-GR" smtClean="0"/>
              <a:pPr/>
              <a:t>15/4/2021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C35C18B-D515-4D0F-967C-6BC824B0351B}" type="datetimeFigureOut">
              <a:rPr lang="el-GR" smtClean="0"/>
              <a:pPr/>
              <a:t>15/4/2021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C35C18B-D515-4D0F-967C-6BC824B0351B}" type="datetimeFigureOut">
              <a:rPr lang="el-GR" smtClean="0"/>
              <a:pPr/>
              <a:t>15/4/2021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C35C18B-D515-4D0F-967C-6BC824B0351B}" type="datetimeFigureOut">
              <a:rPr lang="el-GR" smtClean="0"/>
              <a:pPr/>
              <a:t>15/4/2021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C35C18B-D515-4D0F-967C-6BC824B0351B}" type="datetimeFigureOut">
              <a:rPr lang="el-GR" smtClean="0"/>
              <a:pPr/>
              <a:t>15/4/2021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C35C18B-D515-4D0F-967C-6BC824B0351B}" type="datetimeFigureOut">
              <a:rPr lang="el-GR" smtClean="0"/>
              <a:pPr/>
              <a:t>15/4/2021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C35C18B-D515-4D0F-967C-6BC824B0351B}" type="datetimeFigureOut">
              <a:rPr lang="el-GR" smtClean="0"/>
              <a:pPr/>
              <a:t>15/4/2021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35C18B-D515-4D0F-967C-6BC824B0351B}" type="datetimeFigureOut">
              <a:rPr lang="el-GR" smtClean="0"/>
              <a:pPr/>
              <a:t>15/4/2021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17AEF-6BBD-4AC4-B8AE-7B2130FE30B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Autofit/>
          </a:bodyPr>
          <a:lstStyle/>
          <a:p>
            <a:r>
              <a:rPr lang="el-GR" sz="2800" dirty="0" smtClean="0"/>
              <a:t>ΦΙΛΟΣΟΦΙΑ ΤΗΣ ΠΑΙΔΕΙΑΣ</a:t>
            </a:r>
            <a:br>
              <a:rPr lang="el-GR" sz="2800" dirty="0" smtClean="0"/>
            </a:br>
            <a:r>
              <a:rPr lang="el-GR" sz="2800" dirty="0" smtClean="0"/>
              <a:t> ΔΗΜΟΠΟΥΛΟΣ ΒΑΣΙΛΕΙΟΣ </a:t>
            </a:r>
            <a:br>
              <a:rPr lang="el-GR" sz="2800" dirty="0" smtClean="0"/>
            </a:br>
            <a:r>
              <a:rPr lang="el-GR" sz="2800" dirty="0" smtClean="0"/>
              <a:t>(</a:t>
            </a:r>
            <a:r>
              <a:rPr lang="el-GR" sz="2800" dirty="0" smtClean="0"/>
              <a:t>9</a:t>
            </a:r>
            <a:r>
              <a:rPr lang="el-GR" sz="2800" dirty="0" smtClean="0"/>
              <a:t>)</a:t>
            </a:r>
            <a:endParaRPr lang="el-GR" sz="2800" dirty="0"/>
          </a:p>
        </p:txBody>
      </p:sp>
      <p:sp>
        <p:nvSpPr>
          <p:cNvPr id="3" name="2 - Υπότιτλος"/>
          <p:cNvSpPr>
            <a:spLocks noGrp="1"/>
          </p:cNvSpPr>
          <p:nvPr>
            <p:ph type="subTitle" idx="1"/>
          </p:nvPr>
        </p:nvSpPr>
        <p:spPr/>
        <p:txBody>
          <a:bodyPr/>
          <a:lstStyle/>
          <a:p>
            <a:r>
              <a:rPr lang="el-GR" dirty="0" smtClean="0"/>
              <a:t>ΕΚΠΑΙΔΕΥΣΗ</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ΠΑΙΔΕΙΑΣ</a:t>
            </a:r>
            <a:br>
              <a:rPr lang="el-GR" sz="1600" dirty="0" smtClean="0"/>
            </a:br>
            <a:r>
              <a:rPr lang="el-GR" sz="3200" dirty="0" smtClean="0"/>
              <a:t> </a:t>
            </a:r>
            <a:r>
              <a:rPr lang="el-GR" sz="3100" dirty="0" smtClean="0"/>
              <a:t>Περί σκοπών … </a:t>
            </a:r>
            <a:br>
              <a:rPr lang="el-GR" sz="3100" dirty="0" smtClean="0"/>
            </a:br>
            <a:endParaRPr lang="el-GR" sz="3100" dirty="0"/>
          </a:p>
        </p:txBody>
      </p:sp>
      <p:sp>
        <p:nvSpPr>
          <p:cNvPr id="3" name="2 - Θέση περιεχομένου"/>
          <p:cNvSpPr>
            <a:spLocks noGrp="1"/>
          </p:cNvSpPr>
          <p:nvPr>
            <p:ph idx="1"/>
          </p:nvPr>
        </p:nvSpPr>
        <p:spPr/>
        <p:txBody>
          <a:bodyPr/>
          <a:lstStyle/>
          <a:p>
            <a:pPr algn="ctr"/>
            <a:r>
              <a:rPr lang="el-GR" b="1" dirty="0" smtClean="0"/>
              <a:t>Ερώτημα</a:t>
            </a:r>
            <a:r>
              <a:rPr lang="el-GR" dirty="0" smtClean="0"/>
              <a:t> </a:t>
            </a:r>
          </a:p>
          <a:p>
            <a:pPr algn="ctr">
              <a:buNone/>
            </a:pPr>
            <a:r>
              <a:rPr lang="el-GR" dirty="0" smtClean="0"/>
              <a:t>Συμφωνείτε με την παραπάνω σκοποθεσία της εκπαίδευσης;</a:t>
            </a:r>
          </a:p>
          <a:p>
            <a:pPr algn="ctr"/>
            <a:r>
              <a:rPr lang="el-GR" b="1" dirty="0" smtClean="0"/>
              <a:t>Απάντηση</a:t>
            </a:r>
            <a:r>
              <a:rPr lang="el-GR" dirty="0" smtClean="0"/>
              <a:t> </a:t>
            </a:r>
          </a:p>
          <a:p>
            <a:pPr algn="ctr">
              <a:buNone/>
            </a:pPr>
            <a:r>
              <a:rPr lang="el-GR" b="1" dirty="0" smtClean="0"/>
              <a:t>ΌΧΙ</a:t>
            </a:r>
            <a:r>
              <a:rPr lang="el-GR" dirty="0" smtClean="0"/>
              <a:t>/ Όπως και στην περίπτωση της αγωγής, αγνοεί τη διαφορά μεταξύ «οντικού» και «οντολογικού»</a:t>
            </a:r>
          </a:p>
          <a:p>
            <a:pPr algn="ctr">
              <a:buNone/>
            </a:pPr>
            <a:r>
              <a:rPr lang="el-GR" sz="2400" u="sng" dirty="0" smtClean="0"/>
              <a:t>(ας την θυμηθούμε ξανά) </a:t>
            </a:r>
            <a:endParaRPr lang="el-GR" sz="2400"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«Οντικό» / «Οντολογικό» </a:t>
            </a:r>
            <a:endParaRPr lang="el-GR" sz="2400" dirty="0"/>
          </a:p>
        </p:txBody>
      </p:sp>
      <p:sp>
        <p:nvSpPr>
          <p:cNvPr id="3" name="2 - Θέση περιεχομένου"/>
          <p:cNvSpPr>
            <a:spLocks noGrp="1"/>
          </p:cNvSpPr>
          <p:nvPr>
            <p:ph idx="1"/>
          </p:nvPr>
        </p:nvSpPr>
        <p:spPr/>
        <p:txBody>
          <a:bodyPr>
            <a:normAutofit/>
          </a:bodyPr>
          <a:lstStyle/>
          <a:p>
            <a:pPr algn="ctr"/>
            <a:r>
              <a:rPr lang="el-GR" sz="2000" dirty="0" smtClean="0"/>
              <a:t>Για να κατανοήσουμε τη διαφορά αυτή, παρατηρήστε και περιγράψτε την παρακάτω εικόνα:</a:t>
            </a:r>
          </a:p>
          <a:p>
            <a:endParaRPr lang="el-GR" sz="2000" dirty="0"/>
          </a:p>
        </p:txBody>
      </p:sp>
      <p:pic>
        <p:nvPicPr>
          <p:cNvPr id="4" name="3 - Εικόνα" descr="Αποτέλεσμα εικόνας για τυφλος ασπρο μπαστουνι εικονα"/>
          <p:cNvPicPr/>
          <p:nvPr/>
        </p:nvPicPr>
        <p:blipFill>
          <a:blip r:embed="rId2"/>
          <a:srcRect/>
          <a:stretch>
            <a:fillRect/>
          </a:stretch>
        </p:blipFill>
        <p:spPr bwMode="auto">
          <a:xfrm>
            <a:off x="1000100" y="2338387"/>
            <a:ext cx="6572296" cy="3662381"/>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«Οντικό» / «Οντολογικό» </a:t>
            </a:r>
            <a:endParaRPr lang="el-GR" sz="2400" dirty="0"/>
          </a:p>
        </p:txBody>
      </p:sp>
      <p:sp>
        <p:nvSpPr>
          <p:cNvPr id="3" name="2 - Θέση περιεχομένου"/>
          <p:cNvSpPr>
            <a:spLocks noGrp="1"/>
          </p:cNvSpPr>
          <p:nvPr>
            <p:ph idx="1"/>
          </p:nvPr>
        </p:nvSpPr>
        <p:spPr/>
        <p:txBody>
          <a:bodyPr>
            <a:normAutofit/>
          </a:bodyPr>
          <a:lstStyle/>
          <a:p>
            <a:r>
              <a:rPr lang="el-GR" sz="2400" dirty="0" smtClean="0"/>
              <a:t>Αν πούμε ότι βλέπουμε έναν ηλικιωμένο άνδρα που φοράει γυαλιά, κρατάει μπαστούνι και χαϊδεύει τον σκύλο του, θα έχουμε κάνει μια</a:t>
            </a:r>
            <a:r>
              <a:rPr lang="el-GR" sz="2400" i="1" u="sng" dirty="0" smtClean="0"/>
              <a:t> </a:t>
            </a:r>
            <a:r>
              <a:rPr lang="el-GR" sz="2400" b="1" i="1" u="sng" dirty="0" err="1" smtClean="0"/>
              <a:t>οντική</a:t>
            </a:r>
            <a:r>
              <a:rPr lang="el-GR" sz="2400" i="1" u="sng" dirty="0" smtClean="0"/>
              <a:t> περιγραφή</a:t>
            </a:r>
          </a:p>
          <a:p>
            <a:r>
              <a:rPr lang="el-GR" sz="2400" dirty="0" smtClean="0"/>
              <a:t>Αν που ότι βλέπουμε έναν τυφλό ηλικιωμένο άνδρα με μπαστούνι που χαϊδεύει τον σκύλο – οδηγό του θα έχουμε κάνει μια</a:t>
            </a:r>
            <a:r>
              <a:rPr lang="el-GR" sz="2400" i="1" u="sng" dirty="0" smtClean="0"/>
              <a:t> </a:t>
            </a:r>
            <a:r>
              <a:rPr lang="el-GR" sz="2400" b="1" i="1" u="sng" dirty="0" smtClean="0"/>
              <a:t>οντολογική</a:t>
            </a:r>
            <a:r>
              <a:rPr lang="el-GR" sz="2400" i="1" u="sng" dirty="0" smtClean="0"/>
              <a:t> περιγραφή</a:t>
            </a:r>
          </a:p>
          <a:p>
            <a:endParaRPr lang="el-GR" sz="2400" i="1" u="sng" dirty="0" smtClean="0"/>
          </a:p>
          <a:p>
            <a:pPr algn="ctr">
              <a:buNone/>
            </a:pPr>
            <a:endParaRPr lang="el-GR" sz="2400" i="1" u="sng" dirty="0" smtClean="0"/>
          </a:p>
          <a:p>
            <a:pPr algn="ctr"/>
            <a:r>
              <a:rPr lang="el-GR" sz="2400" dirty="0" smtClean="0"/>
              <a:t>Η πρώτη εξηγείται με βάση τη δεύτερη </a:t>
            </a:r>
          </a:p>
        </p:txBody>
      </p:sp>
      <p:sp>
        <p:nvSpPr>
          <p:cNvPr id="4" name="3 - Βέλος προς τα κάτω"/>
          <p:cNvSpPr/>
          <p:nvPr/>
        </p:nvSpPr>
        <p:spPr>
          <a:xfrm>
            <a:off x="4357686" y="4000504"/>
            <a:ext cx="785818"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Ο «οντολογικός» χαρακτήρας της εκπαίδευσης </a:t>
            </a:r>
            <a:endParaRPr lang="el-GR" sz="2400" dirty="0"/>
          </a:p>
        </p:txBody>
      </p:sp>
      <p:sp>
        <p:nvSpPr>
          <p:cNvPr id="3" name="2 - Θέση περιεχομένου"/>
          <p:cNvSpPr>
            <a:spLocks noGrp="1"/>
          </p:cNvSpPr>
          <p:nvPr>
            <p:ph idx="1"/>
          </p:nvPr>
        </p:nvSpPr>
        <p:spPr/>
        <p:txBody>
          <a:bodyPr>
            <a:normAutofit/>
          </a:bodyPr>
          <a:lstStyle/>
          <a:p>
            <a:pPr algn="ctr"/>
            <a:r>
              <a:rPr lang="el-GR" sz="2000" dirty="0" smtClean="0"/>
              <a:t>Πράγμα που σημαίνει πως ο πρωταρχικός στόχος της εκπαίδευσης δεν βρίσκεται διατυπωμένος στις διακηρύξεις και τα διατάγματα των εκάστοτε θεσμικών οργάνων αλλά αντίθετα είναι κρυμμένος στη </a:t>
            </a:r>
            <a:r>
              <a:rPr lang="el-GR" sz="2000" b="1" dirty="0" smtClean="0"/>
              <a:t>βαθύτερη ουσία μας</a:t>
            </a:r>
          </a:p>
          <a:p>
            <a:pPr algn="ctr"/>
            <a:endParaRPr lang="el-GR" sz="2000" b="1" dirty="0" smtClean="0"/>
          </a:p>
          <a:p>
            <a:pPr algn="ctr"/>
            <a:r>
              <a:rPr lang="el-GR" sz="2000" dirty="0" smtClean="0"/>
              <a:t>(Όπως ήδη γνωρίζουμε) γεννιόμαστε σε συνθήκες για τις οποίες δεν έχουμε εκ των προτέρων ερωτηθεί, προετοιμαστεί ή επιλέξει </a:t>
            </a:r>
          </a:p>
          <a:p>
            <a:pPr algn="ctr"/>
            <a:endParaRPr lang="el-GR" sz="2000" dirty="0" smtClean="0"/>
          </a:p>
          <a:p>
            <a:pPr algn="ctr"/>
            <a:r>
              <a:rPr lang="el-GR" sz="2000" dirty="0" smtClean="0"/>
              <a:t>Θα πρέπει να μετατρέψουμε το εχθρικό, άγνωστο και ανοίκειο περιβάλλον σε έναν φιλικό, γνώριμο και οικείο κόσμο</a:t>
            </a:r>
          </a:p>
          <a:p>
            <a:pPr algn="ctr"/>
            <a:endParaRPr lang="el-GR" sz="2000" dirty="0" smtClean="0"/>
          </a:p>
          <a:p>
            <a:pPr algn="ctr"/>
            <a:r>
              <a:rPr lang="el-GR" sz="2000" dirty="0" smtClean="0"/>
              <a:t>Για τον σκοπό αυτόν θα πρέπει να </a:t>
            </a:r>
            <a:r>
              <a:rPr lang="el-GR" sz="2000" b="1" dirty="0" smtClean="0"/>
              <a:t>εκπαιδευτούμε</a:t>
            </a:r>
            <a:r>
              <a:rPr lang="el-GR" sz="2000" dirty="0" smtClean="0"/>
              <a:t> </a:t>
            </a:r>
          </a:p>
          <a:p>
            <a:pPr algn="ctr"/>
            <a:endParaRPr lang="el-GR" sz="2000" dirty="0" smtClean="0"/>
          </a:p>
          <a:p>
            <a:pPr algn="ctr"/>
            <a:endParaRPr lang="el-GR" sz="2000" dirty="0" smtClean="0"/>
          </a:p>
          <a:p>
            <a:pPr algn="ctr"/>
            <a:endParaRPr lang="el-GR" sz="2400" dirty="0"/>
          </a:p>
        </p:txBody>
      </p:sp>
      <p:sp>
        <p:nvSpPr>
          <p:cNvPr id="4" name="3 - Βέλος προς τα κάτω"/>
          <p:cNvSpPr/>
          <p:nvPr/>
        </p:nvSpPr>
        <p:spPr>
          <a:xfrm>
            <a:off x="4286248" y="2857496"/>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214810" y="3929066"/>
            <a:ext cx="78581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143372" y="5000636"/>
            <a:ext cx="85725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1600" dirty="0" smtClean="0"/>
              <a:t> </a:t>
            </a:r>
            <a:r>
              <a:rPr lang="el-GR" sz="2400" dirty="0" smtClean="0"/>
              <a:t>Ο «οντολογικός» χαρακτήρας της εκπαίδευσης </a:t>
            </a:r>
            <a:r>
              <a:rPr lang="el-GR" sz="1600" dirty="0" smtClean="0"/>
              <a:t/>
            </a:r>
            <a:br>
              <a:rPr lang="el-GR" sz="1600" dirty="0" smtClean="0"/>
            </a:br>
            <a:endParaRPr lang="el-GR" sz="1600" dirty="0"/>
          </a:p>
        </p:txBody>
      </p:sp>
      <p:sp>
        <p:nvSpPr>
          <p:cNvPr id="3" name="2 - Θέση περιεχομένου"/>
          <p:cNvSpPr>
            <a:spLocks noGrp="1"/>
          </p:cNvSpPr>
          <p:nvPr>
            <p:ph idx="1"/>
          </p:nvPr>
        </p:nvSpPr>
        <p:spPr/>
        <p:txBody>
          <a:bodyPr/>
          <a:lstStyle/>
          <a:p>
            <a:pPr algn="ctr"/>
            <a:r>
              <a:rPr lang="el-GR" dirty="0" smtClean="0"/>
              <a:t>Το βασικό ζητούμενο της εκπαίδευσης είναι η </a:t>
            </a:r>
            <a:r>
              <a:rPr lang="el-GR" b="1" dirty="0" smtClean="0"/>
              <a:t>άρση της κοσμικής ανοικειότητας </a:t>
            </a:r>
            <a:r>
              <a:rPr lang="el-GR" dirty="0" smtClean="0"/>
              <a:t>του ανθρώπου</a:t>
            </a:r>
          </a:p>
          <a:p>
            <a:pPr algn="ctr"/>
            <a:endParaRPr lang="el-GR" dirty="0" smtClean="0"/>
          </a:p>
          <a:p>
            <a:pPr algn="ctr"/>
            <a:r>
              <a:rPr lang="el-GR" dirty="0" smtClean="0"/>
              <a:t>Τι σημαίνει αυτό; </a:t>
            </a:r>
          </a:p>
          <a:p>
            <a:pPr algn="ctr">
              <a:buNone/>
            </a:pPr>
            <a:endParaRPr lang="el-GR" dirty="0"/>
          </a:p>
        </p:txBody>
      </p:sp>
      <p:sp>
        <p:nvSpPr>
          <p:cNvPr id="4" name="3 - Βέλος προς τα κάτω"/>
          <p:cNvSpPr/>
          <p:nvPr/>
        </p:nvSpPr>
        <p:spPr>
          <a:xfrm>
            <a:off x="4429124" y="3143248"/>
            <a:ext cx="714380"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r>
              <a:rPr lang="el-GR" sz="2400" dirty="0" smtClean="0"/>
              <a:t/>
            </a:r>
            <a:br>
              <a:rPr lang="el-GR" sz="2400" dirty="0" smtClean="0"/>
            </a:br>
            <a:r>
              <a:rPr lang="el-GR" sz="2400" dirty="0" smtClean="0"/>
              <a:t>Ζώντας «μέσα» στον κόσμο</a:t>
            </a:r>
            <a:endParaRPr lang="el-GR" sz="2400" dirty="0"/>
          </a:p>
        </p:txBody>
      </p:sp>
      <p:sp>
        <p:nvSpPr>
          <p:cNvPr id="3" name="2 - Θέση περιεχομένου"/>
          <p:cNvSpPr>
            <a:spLocks noGrp="1"/>
          </p:cNvSpPr>
          <p:nvPr>
            <p:ph idx="1"/>
          </p:nvPr>
        </p:nvSpPr>
        <p:spPr/>
        <p:txBody>
          <a:bodyPr>
            <a:normAutofit/>
          </a:bodyPr>
          <a:lstStyle/>
          <a:p>
            <a:r>
              <a:rPr lang="el-GR" sz="2400" dirty="0" smtClean="0"/>
              <a:t>Ως πλάσματα καλούμαστε να ζήσουμε </a:t>
            </a:r>
            <a:r>
              <a:rPr lang="el-GR" sz="2400" b="1" u="sng" dirty="0" smtClean="0"/>
              <a:t>μέσα</a:t>
            </a:r>
            <a:r>
              <a:rPr lang="el-GR" sz="2400" dirty="0" smtClean="0"/>
              <a:t> σε έναν συγκεκριμένο κόσμο</a:t>
            </a:r>
          </a:p>
          <a:p>
            <a:r>
              <a:rPr lang="el-GR" sz="2400" dirty="0" smtClean="0"/>
              <a:t>Στην περίπτωσή μας το συγκεκριμένο επίρρημα έχει μια έντονα «υπαρξιακή» – και όχι απλώς «χωρική» - χροιά</a:t>
            </a:r>
          </a:p>
          <a:p>
            <a:endParaRPr lang="el-GR" sz="2400" dirty="0" smtClean="0"/>
          </a:p>
          <a:p>
            <a:r>
              <a:rPr lang="el-GR" sz="2400" dirty="0" smtClean="0"/>
              <a:t>Δεν προσλαμβάνει την έννοια του «</a:t>
            </a:r>
            <a:r>
              <a:rPr lang="el-GR" sz="2400" dirty="0" err="1" smtClean="0"/>
              <a:t>περιέχεσθαι</a:t>
            </a:r>
            <a:r>
              <a:rPr lang="el-GR" sz="2400" dirty="0" smtClean="0"/>
              <a:t> - σε - κάτι» όπως συμβαίνει λ.χ. όταν λέμε ότι «το νερό είναι </a:t>
            </a:r>
            <a:r>
              <a:rPr lang="el-GR" sz="2400" i="1" u="sng" dirty="0" smtClean="0"/>
              <a:t>μέσα</a:t>
            </a:r>
            <a:r>
              <a:rPr lang="el-GR" sz="2400" dirty="0" smtClean="0"/>
              <a:t> στο ποτήρι» ή «το ζώο είναι </a:t>
            </a:r>
            <a:r>
              <a:rPr lang="el-GR" sz="2400" i="1" u="sng" dirty="0" smtClean="0"/>
              <a:t>μέσα</a:t>
            </a:r>
            <a:r>
              <a:rPr lang="el-GR" sz="2400" dirty="0" smtClean="0"/>
              <a:t> στο δάσος» </a:t>
            </a:r>
            <a:r>
              <a:rPr lang="el-GR" sz="2000" dirty="0" smtClean="0"/>
              <a:t>(βλ. </a:t>
            </a:r>
            <a:r>
              <a:rPr lang="en-US" sz="2000" dirty="0" smtClean="0"/>
              <a:t>Martin Heidegger, </a:t>
            </a:r>
            <a:r>
              <a:rPr lang="el-GR" sz="2000" i="1" dirty="0" smtClean="0"/>
              <a:t>Είναι και Χρόνος)</a:t>
            </a:r>
            <a:endParaRPr lang="el-GR" sz="2000" dirty="0"/>
          </a:p>
        </p:txBody>
      </p:sp>
      <p:sp>
        <p:nvSpPr>
          <p:cNvPr id="4" name="3 - Βέλος προς τα κάτω"/>
          <p:cNvSpPr/>
          <p:nvPr/>
        </p:nvSpPr>
        <p:spPr>
          <a:xfrm>
            <a:off x="5857884" y="2071678"/>
            <a:ext cx="50006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143372" y="3286124"/>
            <a:ext cx="85725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r>
              <a:rPr lang="el-GR" sz="3200" dirty="0" smtClean="0"/>
              <a:t/>
            </a:r>
            <a:br>
              <a:rPr lang="el-GR" sz="3200" dirty="0" smtClean="0"/>
            </a:br>
            <a:r>
              <a:rPr lang="el-GR" sz="2400" dirty="0" smtClean="0"/>
              <a:t> Ζώντας «μέσα» στον κόσμο</a:t>
            </a:r>
            <a:endParaRPr lang="el-GR" sz="2400" dirty="0"/>
          </a:p>
        </p:txBody>
      </p:sp>
      <p:sp>
        <p:nvSpPr>
          <p:cNvPr id="3" name="2 - Θέση περιεχομένου"/>
          <p:cNvSpPr>
            <a:spLocks noGrp="1"/>
          </p:cNvSpPr>
          <p:nvPr>
            <p:ph idx="1"/>
          </p:nvPr>
        </p:nvSpPr>
        <p:spPr/>
        <p:txBody>
          <a:bodyPr>
            <a:normAutofit/>
          </a:bodyPr>
          <a:lstStyle/>
          <a:p>
            <a:pPr algn="ctr"/>
            <a:r>
              <a:rPr lang="el-GR" sz="2400" dirty="0" smtClean="0"/>
              <a:t>Ο άνθρωπος είναι </a:t>
            </a:r>
            <a:r>
              <a:rPr lang="el-GR" sz="2400" b="1" dirty="0" err="1" smtClean="0"/>
              <a:t>ενδό</a:t>
            </a:r>
            <a:r>
              <a:rPr lang="el-GR" sz="2400" dirty="0" err="1" smtClean="0"/>
              <a:t>κοσμο</a:t>
            </a:r>
            <a:r>
              <a:rPr lang="el-GR" sz="2400" dirty="0" smtClean="0"/>
              <a:t> Ον </a:t>
            </a:r>
          </a:p>
          <a:p>
            <a:pPr algn="ctr"/>
            <a:endParaRPr lang="el-GR" sz="2400" dirty="0" smtClean="0"/>
          </a:p>
          <a:p>
            <a:pPr algn="ctr"/>
            <a:r>
              <a:rPr lang="el-GR" sz="2400" b="1" dirty="0" smtClean="0"/>
              <a:t>ένδον</a:t>
            </a:r>
            <a:r>
              <a:rPr lang="el-GR" sz="2400" dirty="0" smtClean="0"/>
              <a:t>= εντός, μέσα, κατ’ οίκον, εσωτερικά, στο σπίτι, στην πατρίδα </a:t>
            </a:r>
          </a:p>
          <a:p>
            <a:pPr algn="ctr"/>
            <a:endParaRPr lang="el-GR" sz="2400" dirty="0" smtClean="0"/>
          </a:p>
          <a:p>
            <a:pPr algn="ctr"/>
            <a:r>
              <a:rPr lang="el-GR" sz="2400" dirty="0" smtClean="0"/>
              <a:t>Το ότι είμαι «μέσα» στον κόσμο υποδηλώνει μια </a:t>
            </a:r>
            <a:r>
              <a:rPr lang="el-GR" sz="2400" u="sng" dirty="0" smtClean="0"/>
              <a:t>σχέση εξοικείωσης</a:t>
            </a:r>
            <a:r>
              <a:rPr lang="el-GR" sz="2400" dirty="0" smtClean="0"/>
              <a:t> με αυτόν </a:t>
            </a:r>
          </a:p>
          <a:p>
            <a:pPr algn="ctr"/>
            <a:endParaRPr lang="el-GR" sz="2400" dirty="0" smtClean="0"/>
          </a:p>
          <a:p>
            <a:pPr algn="ctr"/>
            <a:r>
              <a:rPr lang="el-GR" sz="2400" dirty="0" smtClean="0"/>
              <a:t>Σημαίνει ότι «ξέρω» τα κατατόπια του δημόσιου περιβάλλοντος (δηλ. του κόσμου της καθημερινότητας)</a:t>
            </a:r>
          </a:p>
          <a:p>
            <a:pPr algn="ctr"/>
            <a:endParaRPr lang="el-GR" sz="2400" dirty="0" smtClean="0"/>
          </a:p>
          <a:p>
            <a:pPr algn="ctr"/>
            <a:endParaRPr lang="el-GR" sz="2400" dirty="0" smtClean="0"/>
          </a:p>
          <a:p>
            <a:pPr algn="ctr"/>
            <a:endParaRPr lang="el-GR" sz="2400" dirty="0"/>
          </a:p>
        </p:txBody>
      </p:sp>
      <p:sp>
        <p:nvSpPr>
          <p:cNvPr id="4" name="3 - Βέλος προς τα κάτω"/>
          <p:cNvSpPr/>
          <p:nvPr/>
        </p:nvSpPr>
        <p:spPr>
          <a:xfrm>
            <a:off x="5143504" y="2000240"/>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500562" y="3357562"/>
            <a:ext cx="57150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000496" y="4572008"/>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Τα «πράγματα»</a:t>
            </a:r>
            <a:endParaRPr lang="el-GR" sz="2400" dirty="0"/>
          </a:p>
        </p:txBody>
      </p:sp>
      <p:sp>
        <p:nvSpPr>
          <p:cNvPr id="3" name="2 - Θέση περιεχομένου"/>
          <p:cNvSpPr>
            <a:spLocks noGrp="1"/>
          </p:cNvSpPr>
          <p:nvPr>
            <p:ph idx="1"/>
          </p:nvPr>
        </p:nvSpPr>
        <p:spPr/>
        <p:txBody>
          <a:bodyPr>
            <a:normAutofit/>
          </a:bodyPr>
          <a:lstStyle/>
          <a:p>
            <a:r>
              <a:rPr lang="el-GR" sz="2000" dirty="0" smtClean="0"/>
              <a:t>Μέσα στον κόσμο αυτόν της καθημερινότητας ερχόμαστε σε επαφή με διάφορα «πράγματα»</a:t>
            </a:r>
          </a:p>
          <a:p>
            <a:endParaRPr lang="el-GR" sz="2000" dirty="0" smtClean="0"/>
          </a:p>
          <a:p>
            <a:r>
              <a:rPr lang="el-GR" sz="1800" dirty="0" smtClean="0"/>
              <a:t>Αντικείμενα με υλική υπόσταση που γίνονται αντιληπτά από τις αισθήσεις</a:t>
            </a:r>
          </a:p>
          <a:p>
            <a:endParaRPr lang="el-GR" sz="1800" dirty="0" smtClean="0"/>
          </a:p>
          <a:p>
            <a:pPr algn="ctr"/>
            <a:r>
              <a:rPr lang="el-GR" sz="1800" dirty="0" smtClean="0"/>
              <a:t>ΕΡΩΤΗΜΑ</a:t>
            </a:r>
          </a:p>
          <a:p>
            <a:pPr>
              <a:buNone/>
            </a:pPr>
            <a:r>
              <a:rPr lang="el-GR" sz="1800" dirty="0" smtClean="0"/>
              <a:t>Μπορούμε να ορίσουμε τα «πράγματα» ως «οντότητες επενδυμένες με αξίες»;</a:t>
            </a:r>
          </a:p>
          <a:p>
            <a:pPr>
              <a:buNone/>
            </a:pPr>
            <a:r>
              <a:rPr lang="el-GR" sz="1800" dirty="0" smtClean="0"/>
              <a:t>(π.χ. να περιγράψουμε το «ποτήρι» ως ένα κυλινδρικό, γυάλινο αντικείμενο που βρίσκεται στο χώρο της κουζίνας το οποίο χρησιμεύει για να πίνουμε νερό;)</a:t>
            </a:r>
          </a:p>
          <a:p>
            <a:pPr>
              <a:buNone/>
            </a:pPr>
            <a:endParaRPr lang="el-GR" sz="1800" dirty="0" smtClean="0"/>
          </a:p>
          <a:p>
            <a:pPr algn="ctr">
              <a:buNone/>
            </a:pPr>
            <a:r>
              <a:rPr lang="el-GR" sz="1800" dirty="0" smtClean="0"/>
              <a:t>Δηλ. να προτάξουμε στοιχεία όπως το σχήμα, οι διαστάσεις, ο όγκος και η θέση που καταλαμβάνουν;</a:t>
            </a:r>
          </a:p>
          <a:p>
            <a:pPr>
              <a:buNone/>
            </a:pPr>
            <a:endParaRPr lang="el-GR" sz="1800" dirty="0"/>
          </a:p>
        </p:txBody>
      </p:sp>
      <p:sp>
        <p:nvSpPr>
          <p:cNvPr id="4" name="3 - Βέλος προς τα κάτω"/>
          <p:cNvSpPr/>
          <p:nvPr/>
        </p:nvSpPr>
        <p:spPr>
          <a:xfrm>
            <a:off x="2428860" y="2285992"/>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071934" y="4643446"/>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 Τα «πράγματα»</a:t>
            </a:r>
            <a:endParaRPr lang="el-GR" sz="2400" dirty="0"/>
          </a:p>
        </p:txBody>
      </p:sp>
      <p:sp>
        <p:nvSpPr>
          <p:cNvPr id="3" name="2 - Θέση περιεχομένου"/>
          <p:cNvSpPr>
            <a:spLocks noGrp="1"/>
          </p:cNvSpPr>
          <p:nvPr>
            <p:ph idx="1"/>
          </p:nvPr>
        </p:nvSpPr>
        <p:spPr/>
        <p:txBody>
          <a:bodyPr>
            <a:normAutofit/>
          </a:bodyPr>
          <a:lstStyle/>
          <a:p>
            <a:r>
              <a:rPr lang="el-GR" sz="1800" dirty="0" smtClean="0"/>
              <a:t>ΑΠΑΝΤΗΣΗ: </a:t>
            </a:r>
            <a:r>
              <a:rPr lang="el-GR" sz="1800" b="1" dirty="0" smtClean="0"/>
              <a:t>ΟΧΙ</a:t>
            </a:r>
            <a:r>
              <a:rPr lang="el-GR" sz="1800" dirty="0" smtClean="0"/>
              <a:t> / Κάτι τέτοιο εμπεριέχει τη δυνατότητα της </a:t>
            </a:r>
            <a:r>
              <a:rPr lang="el-GR" sz="1800" u="sng" dirty="0" err="1" smtClean="0"/>
              <a:t>αξιακής</a:t>
            </a:r>
            <a:r>
              <a:rPr lang="el-GR" sz="1800" u="sng" dirty="0" smtClean="0"/>
              <a:t> απογύμνωσης </a:t>
            </a:r>
            <a:r>
              <a:rPr lang="el-GR" sz="1800" dirty="0" smtClean="0"/>
              <a:t>των πραγμάτων (δηλ. την αφαίρεση της χρηστικότητας / χρησιμότητάς τους)</a:t>
            </a:r>
          </a:p>
          <a:p>
            <a:endParaRPr lang="el-GR" sz="1800" dirty="0" smtClean="0"/>
          </a:p>
          <a:p>
            <a:r>
              <a:rPr lang="el-GR" sz="1800" dirty="0" smtClean="0"/>
              <a:t>Μια τέτοια περιγραφή μπορεί να είναι </a:t>
            </a:r>
            <a:r>
              <a:rPr lang="el-GR" sz="1800" u="sng" dirty="0" smtClean="0"/>
              <a:t>δυνατή </a:t>
            </a:r>
            <a:r>
              <a:rPr lang="el-GR" sz="1800" dirty="0" smtClean="0"/>
              <a:t>αλλά όχι και </a:t>
            </a:r>
            <a:r>
              <a:rPr lang="el-GR" sz="1800" u="sng" dirty="0" smtClean="0"/>
              <a:t>πρωτεύουσα</a:t>
            </a:r>
            <a:endParaRPr lang="en-US" sz="1800" u="sng" dirty="0" smtClean="0"/>
          </a:p>
          <a:p>
            <a:endParaRPr lang="en-US" sz="1800" u="sng" dirty="0" smtClean="0"/>
          </a:p>
          <a:p>
            <a:r>
              <a:rPr lang="el-GR" sz="1800" dirty="0" smtClean="0"/>
              <a:t>Γιατί;            Διότι ο πρωταρχικός τρόπος πρόσβασης του ανθρώπου στον κόσμο δεν αφορά το αντιληπτικό </a:t>
            </a:r>
            <a:r>
              <a:rPr lang="el-GR" sz="1800" dirty="0" err="1" smtClean="0"/>
              <a:t>γνωρίζειν</a:t>
            </a:r>
            <a:r>
              <a:rPr lang="el-GR" sz="1800" dirty="0" smtClean="0"/>
              <a:t> αλλά την εξοικείωση με αυτόν </a:t>
            </a:r>
          </a:p>
          <a:p>
            <a:endParaRPr lang="el-GR" sz="1800" dirty="0" smtClean="0"/>
          </a:p>
          <a:p>
            <a:r>
              <a:rPr lang="el-GR" sz="1800" dirty="0" smtClean="0"/>
              <a:t>ΠΑΡΑΔΕΙΓΜΑ: Η οικειότητα που αισθάνομαι γευματίζοντας στο αγαπημένο μου εστιατόριο, αφορά το συγκεκριμένο κατάστημα </a:t>
            </a:r>
            <a:r>
              <a:rPr lang="el-GR" sz="1800" u="sng" dirty="0" smtClean="0"/>
              <a:t>ως τέτοιο</a:t>
            </a:r>
            <a:r>
              <a:rPr lang="el-GR" sz="1800" dirty="0" smtClean="0"/>
              <a:t>, και όχι ως μια ψυχρή και ουδέτερη κατασκευή της οποίας η αξία σχετίζεται με τον κορεσμό της πείνας μου</a:t>
            </a:r>
          </a:p>
          <a:p>
            <a:endParaRPr lang="el-GR" sz="1800" dirty="0"/>
          </a:p>
        </p:txBody>
      </p:sp>
      <p:sp>
        <p:nvSpPr>
          <p:cNvPr id="4" name="3 - Βέλος προς τα κάτω"/>
          <p:cNvSpPr/>
          <p:nvPr/>
        </p:nvSpPr>
        <p:spPr>
          <a:xfrm>
            <a:off x="1428728" y="2571744"/>
            <a:ext cx="78581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857224" y="3143248"/>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Πεντάγωνο"/>
          <p:cNvSpPr/>
          <p:nvPr/>
        </p:nvSpPr>
        <p:spPr>
          <a:xfrm>
            <a:off x="1571604" y="3500438"/>
            <a:ext cx="357190" cy="28575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1142976" y="4143380"/>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 Τα «πράγματα»</a:t>
            </a:r>
            <a:endParaRPr lang="el-GR" sz="2400" dirty="0"/>
          </a:p>
        </p:txBody>
      </p:sp>
      <p:sp>
        <p:nvSpPr>
          <p:cNvPr id="3" name="2 - Θέση περιεχομένου"/>
          <p:cNvSpPr>
            <a:spLocks noGrp="1"/>
          </p:cNvSpPr>
          <p:nvPr>
            <p:ph idx="1"/>
          </p:nvPr>
        </p:nvSpPr>
        <p:spPr/>
        <p:txBody>
          <a:bodyPr>
            <a:normAutofit/>
          </a:bodyPr>
          <a:lstStyle/>
          <a:p>
            <a:r>
              <a:rPr lang="el-GR" sz="2000" dirty="0" smtClean="0"/>
              <a:t>ΑΝΤΙΘΕΤΑ πολλές φορές μοιάζουμε εξοικειωμένοι με πράγματα τα οποία ωστόσο </a:t>
            </a:r>
            <a:r>
              <a:rPr lang="el-GR" sz="2000" u="sng" dirty="0" smtClean="0"/>
              <a:t>αδυνατούμε</a:t>
            </a:r>
            <a:r>
              <a:rPr lang="el-GR" sz="2000" dirty="0" smtClean="0"/>
              <a:t> να περιγράψουμε με έναν ουδέτερο τρόπο</a:t>
            </a:r>
          </a:p>
          <a:p>
            <a:endParaRPr lang="el-GR" sz="2000" dirty="0" smtClean="0"/>
          </a:p>
          <a:p>
            <a:r>
              <a:rPr lang="el-GR" sz="2000" dirty="0" smtClean="0"/>
              <a:t>Έτσι λ.χ. αν ερωτηθούμε για το χρώμα που έχουν οι τοίχοι στο εν λόγω εστιατόριο θα διαπιστώσουμε με έκπληξη ότι πιθανόν να </a:t>
            </a:r>
            <a:r>
              <a:rPr lang="el-GR" sz="2000" b="1" dirty="0" smtClean="0"/>
              <a:t>μην</a:t>
            </a:r>
            <a:r>
              <a:rPr lang="el-GR" sz="2000" dirty="0" smtClean="0"/>
              <a:t> διαθέτουμε μια πρόχειρη απάντηση</a:t>
            </a:r>
          </a:p>
          <a:p>
            <a:r>
              <a:rPr lang="el-GR" sz="2000" dirty="0" smtClean="0"/>
              <a:t>Η συγκεκριμένη αδυναμία  οφείλεται στο γεγονός ότι η προσέγγιση των </a:t>
            </a:r>
            <a:r>
              <a:rPr lang="el-GR" sz="2000" u="sng" dirty="0" smtClean="0"/>
              <a:t>πραγμάτων </a:t>
            </a:r>
            <a:r>
              <a:rPr lang="el-GR" sz="2000" dirty="0" smtClean="0"/>
              <a:t>δεν συντελείται στη βάση μιας ουδέτερης περιγραφής αλλά δια μέσω του ρόλου που αυτά διαδραματίζουν </a:t>
            </a:r>
          </a:p>
          <a:p>
            <a:endParaRPr lang="el-GR" sz="2000" dirty="0" smtClean="0"/>
          </a:p>
          <a:p>
            <a:r>
              <a:rPr lang="el-GR" sz="1800" dirty="0" smtClean="0"/>
              <a:t>Η ουσία τους έγκειται στη λειτουργικότητά τους (ή αλλιώς στην </a:t>
            </a:r>
            <a:r>
              <a:rPr lang="el-GR" sz="1800" b="1" dirty="0" smtClean="0"/>
              <a:t>προ</a:t>
            </a:r>
            <a:r>
              <a:rPr lang="el-GR" sz="1800" dirty="0" smtClean="0"/>
              <a:t>χειρότητα / βλ. </a:t>
            </a:r>
            <a:r>
              <a:rPr lang="en-US" sz="1800" dirty="0" smtClean="0"/>
              <a:t>Martin Heidegger, </a:t>
            </a:r>
            <a:r>
              <a:rPr lang="el-GR" sz="1800" i="1" dirty="0" smtClean="0"/>
              <a:t>Είναι και Χρόνος)</a:t>
            </a:r>
          </a:p>
          <a:p>
            <a:pPr algn="r"/>
            <a:r>
              <a:rPr lang="el-GR" sz="1800" dirty="0" smtClean="0"/>
              <a:t>Δηλ. στο γεγονός ότι βρίσκονται </a:t>
            </a:r>
            <a:r>
              <a:rPr lang="el-GR" sz="1800" b="1" dirty="0" smtClean="0"/>
              <a:t>προ </a:t>
            </a:r>
            <a:r>
              <a:rPr lang="el-GR" sz="1800" dirty="0" smtClean="0"/>
              <a:t>– των – </a:t>
            </a:r>
            <a:r>
              <a:rPr lang="el-GR" sz="1800" b="1" dirty="0" smtClean="0"/>
              <a:t>χειρών</a:t>
            </a:r>
            <a:r>
              <a:rPr lang="el-GR" sz="1800" dirty="0" smtClean="0"/>
              <a:t> μας, έτοιμα προς χρήση</a:t>
            </a:r>
          </a:p>
          <a:p>
            <a:endParaRPr lang="el-GR" sz="2000" dirty="0"/>
          </a:p>
        </p:txBody>
      </p:sp>
      <p:sp>
        <p:nvSpPr>
          <p:cNvPr id="4" name="3 - Βέλος προς τα κάτω"/>
          <p:cNvSpPr/>
          <p:nvPr/>
        </p:nvSpPr>
        <p:spPr>
          <a:xfrm>
            <a:off x="2071670" y="2285992"/>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6929454" y="3286124"/>
            <a:ext cx="42862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428728" y="4643446"/>
            <a:ext cx="71438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7072330" y="5286388"/>
            <a:ext cx="642942"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3600" dirty="0" smtClean="0"/>
              <a:t>Η εννοιολογική σύγχυση  </a:t>
            </a:r>
            <a:endParaRPr lang="el-GR" sz="3600" dirty="0"/>
          </a:p>
        </p:txBody>
      </p:sp>
      <p:sp>
        <p:nvSpPr>
          <p:cNvPr id="3" name="2 - Θέση περιεχομένου"/>
          <p:cNvSpPr>
            <a:spLocks noGrp="1"/>
          </p:cNvSpPr>
          <p:nvPr>
            <p:ph idx="1"/>
          </p:nvPr>
        </p:nvSpPr>
        <p:spPr/>
        <p:txBody>
          <a:bodyPr>
            <a:normAutofit lnSpcReduction="10000"/>
          </a:bodyPr>
          <a:lstStyle/>
          <a:p>
            <a:pPr algn="ctr">
              <a:buNone/>
            </a:pPr>
            <a:r>
              <a:rPr lang="el-GR" sz="2400" dirty="0" smtClean="0"/>
              <a:t>Η «</a:t>
            </a:r>
            <a:r>
              <a:rPr lang="el-GR" sz="2400" b="1" dirty="0" smtClean="0"/>
              <a:t>εκπαίδευση</a:t>
            </a:r>
            <a:r>
              <a:rPr lang="el-GR" sz="2400" dirty="0" smtClean="0"/>
              <a:t>» παραπέμπει σε έναν όρο που συνδέθηκε – ταυτολογικά σχεδόν – τόσο με την </a:t>
            </a:r>
            <a:r>
              <a:rPr lang="el-GR" sz="2400" u="sng" dirty="0" smtClean="0"/>
              <a:t>παιδεία</a:t>
            </a:r>
            <a:r>
              <a:rPr lang="el-GR" sz="2400" dirty="0" smtClean="0"/>
              <a:t> όσο και την </a:t>
            </a:r>
            <a:r>
              <a:rPr lang="el-GR" sz="2400" u="sng" dirty="0" smtClean="0"/>
              <a:t>αγωγή</a:t>
            </a:r>
          </a:p>
          <a:p>
            <a:pPr algn="ctr"/>
            <a:endParaRPr lang="el-GR" sz="2400" u="sng" dirty="0" smtClean="0"/>
          </a:p>
          <a:p>
            <a:pPr algn="ctr">
              <a:buNone/>
            </a:pPr>
            <a:r>
              <a:rPr lang="el-GR" sz="2400" dirty="0" smtClean="0"/>
              <a:t>Καθίσταται </a:t>
            </a:r>
            <a:r>
              <a:rPr lang="el-GR" sz="2400" u="sng" dirty="0" smtClean="0"/>
              <a:t>ιδιαίτερα δύσκολος </a:t>
            </a:r>
            <a:r>
              <a:rPr lang="el-GR" sz="2400" dirty="0" smtClean="0"/>
              <a:t>ο μεταξύ τους διαχωρισμός</a:t>
            </a:r>
          </a:p>
          <a:p>
            <a:pPr algn="ctr"/>
            <a:endParaRPr lang="el-GR" sz="2400" dirty="0" smtClean="0"/>
          </a:p>
          <a:p>
            <a:pPr algn="ctr">
              <a:buNone/>
            </a:pPr>
            <a:r>
              <a:rPr lang="el-GR" sz="2400" dirty="0" smtClean="0"/>
              <a:t>Βλ. λ.χ. ορισμούς όπως:</a:t>
            </a:r>
          </a:p>
          <a:p>
            <a:pPr algn="ctr"/>
            <a:r>
              <a:rPr lang="el-GR" sz="2400" dirty="0" smtClean="0"/>
              <a:t>«Εκπαίδευση είναι η οργανωμένη αγωγή και μάθηση που λαμβάνει χώρα στο σχολείο»</a:t>
            </a:r>
          </a:p>
          <a:p>
            <a:pPr algn="ctr"/>
            <a:r>
              <a:rPr lang="el-GR" sz="2400" dirty="0" smtClean="0"/>
              <a:t>«Εκπαίδευση θα μπορούσε να ονομαστεί η θεσμοθετημένη μορφή παιδείας, την οποία αποφασίζει και διοχετεύει η Πολιτεία στους πολίτες της …»</a:t>
            </a:r>
          </a:p>
          <a:p>
            <a:pPr algn="ctr"/>
            <a:endParaRPr lang="el-GR" sz="2400" dirty="0" smtClean="0"/>
          </a:p>
          <a:p>
            <a:pPr algn="ctr"/>
            <a:endParaRPr lang="el-GR" sz="2400" dirty="0"/>
          </a:p>
        </p:txBody>
      </p:sp>
      <p:sp>
        <p:nvSpPr>
          <p:cNvPr id="4" name="3 - Βέλος προς τα κάτω"/>
          <p:cNvSpPr/>
          <p:nvPr/>
        </p:nvSpPr>
        <p:spPr>
          <a:xfrm>
            <a:off x="4214810" y="2428868"/>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643306" y="3143248"/>
            <a:ext cx="78581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 Τα «πράγματα» (σκοπιμότητα)</a:t>
            </a:r>
            <a:endParaRPr lang="el-GR" sz="2400" dirty="0"/>
          </a:p>
        </p:txBody>
      </p:sp>
      <p:sp>
        <p:nvSpPr>
          <p:cNvPr id="3" name="2 - Θέση περιεχομένου"/>
          <p:cNvSpPr>
            <a:spLocks noGrp="1"/>
          </p:cNvSpPr>
          <p:nvPr>
            <p:ph idx="1"/>
          </p:nvPr>
        </p:nvSpPr>
        <p:spPr>
          <a:xfrm>
            <a:off x="457200" y="1600200"/>
            <a:ext cx="8229600" cy="5043510"/>
          </a:xfrm>
        </p:spPr>
        <p:txBody>
          <a:bodyPr>
            <a:normAutofit/>
          </a:bodyPr>
          <a:lstStyle/>
          <a:p>
            <a:r>
              <a:rPr lang="el-GR" sz="2000" dirty="0" smtClean="0"/>
              <a:t>Με βάση τα παραπάνω μπορούμε να ορίσουμε τα πράγματα ως όργανα που χρησιμοποιούνται για κάποιον συγκεκριμένο σκοπό </a:t>
            </a:r>
          </a:p>
          <a:p>
            <a:endParaRPr lang="el-GR" sz="2000" dirty="0" smtClean="0"/>
          </a:p>
          <a:p>
            <a:pPr algn="ctr">
              <a:buNone/>
            </a:pPr>
            <a:r>
              <a:rPr lang="el-GR" sz="2000" dirty="0" smtClean="0"/>
              <a:t>Δηλ. είναι «κάτι για να»</a:t>
            </a:r>
          </a:p>
          <a:p>
            <a:pPr algn="ctr">
              <a:buNone/>
            </a:pPr>
            <a:r>
              <a:rPr lang="el-GR" sz="2000" dirty="0" smtClean="0"/>
              <a:t>(π.χ. το τηγάνι για να μαγειρεύουμε,  η γόμα </a:t>
            </a:r>
            <a:r>
              <a:rPr lang="el-GR" sz="2000" u="sng" dirty="0" smtClean="0"/>
              <a:t>για να </a:t>
            </a:r>
            <a:r>
              <a:rPr lang="el-GR" sz="2000" dirty="0" smtClean="0"/>
              <a:t>σβήνουμε, το τετράδιο </a:t>
            </a:r>
            <a:r>
              <a:rPr lang="el-GR" sz="2000" u="sng" dirty="0" smtClean="0"/>
              <a:t>για να </a:t>
            </a:r>
            <a:r>
              <a:rPr lang="el-GR" sz="2000" dirty="0" smtClean="0"/>
              <a:t>γράφουμε </a:t>
            </a:r>
            <a:r>
              <a:rPr lang="el-GR" sz="2000" dirty="0" err="1" smtClean="0"/>
              <a:t>κ.ο.κ</a:t>
            </a:r>
            <a:r>
              <a:rPr lang="el-GR" sz="2000" dirty="0" smtClean="0"/>
              <a:t>.)</a:t>
            </a:r>
          </a:p>
          <a:p>
            <a:pPr>
              <a:buNone/>
            </a:pPr>
            <a:r>
              <a:rPr lang="el-GR" sz="2000" dirty="0" smtClean="0"/>
              <a:t>ΟΜΩΣ η «σκοπιμότητα» αυτή αποτελεί αναγκαία αλλά όχι ικανή συνθήκη</a:t>
            </a:r>
          </a:p>
          <a:p>
            <a:pPr>
              <a:buNone/>
            </a:pPr>
            <a:r>
              <a:rPr lang="el-GR" sz="2000" dirty="0" smtClean="0"/>
              <a:t>( δηλ. δεν αρκεί από μόνη της να ορίσει την ουσία του οργάνου)</a:t>
            </a:r>
          </a:p>
          <a:p>
            <a:pPr>
              <a:buNone/>
            </a:pPr>
            <a:endParaRPr lang="el-GR" sz="2000" dirty="0" smtClean="0"/>
          </a:p>
          <a:p>
            <a:pPr>
              <a:buNone/>
            </a:pPr>
            <a:r>
              <a:rPr lang="el-GR" sz="2000" dirty="0" smtClean="0"/>
              <a:t>Τι σημαίνει αυτό;         Ότι λ.χ. το κλαδί που κρατά ο χιμπατζής «για να» ρίψει την μπανάνα από το δέντρο </a:t>
            </a:r>
            <a:r>
              <a:rPr lang="el-GR" sz="2000" u="sng" dirty="0" smtClean="0"/>
              <a:t>δεν μπορεί να χαρακτηριστεί ως όργανο</a:t>
            </a:r>
          </a:p>
          <a:p>
            <a:pPr>
              <a:buNone/>
            </a:pPr>
            <a:endParaRPr lang="el-GR" sz="2000" u="sng" dirty="0" smtClean="0"/>
          </a:p>
          <a:p>
            <a:pPr>
              <a:buNone/>
            </a:pPr>
            <a:r>
              <a:rPr lang="el-GR" sz="2000" dirty="0" smtClean="0"/>
              <a:t>                                                                                    Γιατί;</a:t>
            </a:r>
            <a:r>
              <a:rPr lang="el-GR" sz="2000" u="sng" dirty="0" smtClean="0"/>
              <a:t> </a:t>
            </a:r>
          </a:p>
          <a:p>
            <a:pPr>
              <a:buNone/>
            </a:pPr>
            <a:endParaRPr lang="el-GR" sz="2000" u="sng" dirty="0"/>
          </a:p>
        </p:txBody>
      </p:sp>
      <p:sp>
        <p:nvSpPr>
          <p:cNvPr id="4" name="3 - Βέλος προς τα κάτω"/>
          <p:cNvSpPr/>
          <p:nvPr/>
        </p:nvSpPr>
        <p:spPr>
          <a:xfrm>
            <a:off x="3857620" y="2357430"/>
            <a:ext cx="107157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071538" y="4429132"/>
            <a:ext cx="78581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Πεντάγωνο"/>
          <p:cNvSpPr/>
          <p:nvPr/>
        </p:nvSpPr>
        <p:spPr>
          <a:xfrm>
            <a:off x="2428860" y="4857760"/>
            <a:ext cx="285752" cy="28575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5286380" y="5500702"/>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 Τα «πράγματα» (συνολικότητα)</a:t>
            </a:r>
            <a:endParaRPr lang="el-GR" sz="2400" dirty="0"/>
          </a:p>
        </p:txBody>
      </p:sp>
      <p:sp>
        <p:nvSpPr>
          <p:cNvPr id="3" name="2 - Θέση περιεχομένου"/>
          <p:cNvSpPr>
            <a:spLocks noGrp="1"/>
          </p:cNvSpPr>
          <p:nvPr>
            <p:ph idx="1"/>
          </p:nvPr>
        </p:nvSpPr>
        <p:spPr/>
        <p:txBody>
          <a:bodyPr>
            <a:normAutofit/>
          </a:bodyPr>
          <a:lstStyle/>
          <a:p>
            <a:r>
              <a:rPr lang="el-GR" sz="2000" dirty="0" smtClean="0"/>
              <a:t>ΑΠΑΝΤΗΣΗ: Διότι ένα όργανο δεν μπορεί να είναι ποτέ μόνο του (πρέπει υποχρεωτικά να παραπέμπει σε ένα σύνολο οργάνων χάρη στο οποίο είναι αυτό που είναι)</a:t>
            </a:r>
          </a:p>
          <a:p>
            <a:endParaRPr lang="el-GR" sz="2000" dirty="0" smtClean="0"/>
          </a:p>
          <a:p>
            <a:r>
              <a:rPr lang="el-GR" sz="2000" dirty="0" smtClean="0"/>
              <a:t>Έτσι λ.χ. ένα μολύβι λογίζεται ως όργανο γραφής (δηλ. ως κάτι «για να» γράφουμε) μόνο μέσα σε έναν κόσμο που περιλαμβάνει χαρτιά, ξύστρες, γραφεία, καρέκλες, βιβλιοθήκες </a:t>
            </a:r>
            <a:r>
              <a:rPr lang="el-GR" sz="2000" dirty="0" err="1" smtClean="0"/>
              <a:t>κ.ο.κ</a:t>
            </a:r>
            <a:r>
              <a:rPr lang="el-GR" sz="2000" dirty="0" smtClean="0"/>
              <a:t>)</a:t>
            </a:r>
          </a:p>
          <a:p>
            <a:endParaRPr lang="el-GR" sz="2000" dirty="0"/>
          </a:p>
        </p:txBody>
      </p:sp>
      <p:sp>
        <p:nvSpPr>
          <p:cNvPr id="4" name="3 - Βέλος προς τα κάτω"/>
          <p:cNvSpPr/>
          <p:nvPr/>
        </p:nvSpPr>
        <p:spPr>
          <a:xfrm>
            <a:off x="2500298" y="2643182"/>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Το ιατρικό παράδειγμα </a:t>
            </a:r>
            <a:endParaRPr lang="el-GR" sz="2400" dirty="0"/>
          </a:p>
        </p:txBody>
      </p:sp>
      <p:sp>
        <p:nvSpPr>
          <p:cNvPr id="3" name="2 - Θέση περιεχομένου"/>
          <p:cNvSpPr>
            <a:spLocks noGrp="1"/>
          </p:cNvSpPr>
          <p:nvPr>
            <p:ph idx="1"/>
          </p:nvPr>
        </p:nvSpPr>
        <p:spPr/>
        <p:txBody>
          <a:bodyPr>
            <a:normAutofit/>
          </a:bodyPr>
          <a:lstStyle/>
          <a:p>
            <a:pPr algn="ctr"/>
            <a:r>
              <a:rPr lang="el-GR" sz="1600" dirty="0" smtClean="0"/>
              <a:t>Με βάση τα συμπεράσματα που αποκομίσαμε μέχρι τώρα θα επιχειρήσουμε να επιστρέψουμε στο παράδειγμα της τραγικής μητέρας (βλ «ασταθείς μορφές αγωγής») η οποία – ας υποθέσουμε ότι- ήταν</a:t>
            </a:r>
            <a:r>
              <a:rPr lang="el-GR" sz="1600" u="sng" dirty="0" smtClean="0"/>
              <a:t>  χειρουργός</a:t>
            </a:r>
          </a:p>
          <a:p>
            <a:pPr algn="ctr"/>
            <a:endParaRPr lang="el-GR" sz="1600" dirty="0" smtClean="0"/>
          </a:p>
          <a:p>
            <a:pPr algn="ctr"/>
            <a:r>
              <a:rPr lang="el-GR" sz="1600" dirty="0" smtClean="0"/>
              <a:t>Μέχρι το τραγικό συμβάν μεριμνούσε για το Είναι της (δηλ. κατανοούσε, ερμήνευε και νοιαζόταν για τη ζωή της) στη βάση μιας οντολογικής σχέσης εξοικείωσης με το εμπράγματο περιβάλλον που της επέτρεπε να το χειρίζεται και να το χρησιμοποιεί καταλλήλως </a:t>
            </a:r>
          </a:p>
          <a:p>
            <a:pPr algn="ctr"/>
            <a:endParaRPr lang="el-GR" sz="1600" dirty="0" smtClean="0"/>
          </a:p>
          <a:p>
            <a:pPr algn="ctr"/>
            <a:endParaRPr lang="el-GR" sz="1600" dirty="0" smtClean="0"/>
          </a:p>
          <a:p>
            <a:pPr algn="ctr"/>
            <a:r>
              <a:rPr lang="el-GR" sz="1600" dirty="0" smtClean="0"/>
              <a:t>Η σχέση αυτή – στο πλαίσιο του ιατρικού επαγγέλματος- περιστρεφόταν γύρω από τον κόσμο του χειρουργείου ο οποίος απέπνεε μια </a:t>
            </a:r>
            <a:r>
              <a:rPr lang="el-GR" sz="1600" u="sng" dirty="0" smtClean="0"/>
              <a:t>αίσθηση σιγουριάς </a:t>
            </a:r>
            <a:r>
              <a:rPr lang="el-GR" sz="1600" dirty="0" smtClean="0"/>
              <a:t>για τη συγκεκριμένη γυναίκα </a:t>
            </a:r>
          </a:p>
          <a:p>
            <a:pPr algn="ctr">
              <a:buNone/>
            </a:pPr>
            <a:r>
              <a:rPr lang="el-GR" sz="1600" dirty="0" smtClean="0"/>
              <a:t>Ήταν σε θέση, με τη βοήθεια μιας σειράς εργαλείων (όπως νυστέρια, ψαλίδια και λαβίδες) να πραγματοποιεί επιτυχείς επεμβάσεις  στο ανθρώπινο σώμα</a:t>
            </a:r>
          </a:p>
          <a:p>
            <a:pPr algn="ctr"/>
            <a:endParaRPr lang="el-GR" sz="1600" dirty="0" smtClean="0"/>
          </a:p>
          <a:p>
            <a:pPr algn="ctr">
              <a:buNone/>
            </a:pPr>
            <a:endParaRPr lang="el-GR" sz="2000" dirty="0"/>
          </a:p>
        </p:txBody>
      </p:sp>
      <p:sp>
        <p:nvSpPr>
          <p:cNvPr id="4" name="3 - Βέλος προς τα κάτω"/>
          <p:cNvSpPr/>
          <p:nvPr/>
        </p:nvSpPr>
        <p:spPr>
          <a:xfrm>
            <a:off x="4429124" y="2500306"/>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357686" y="3571876"/>
            <a:ext cx="64294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5572132" y="4643446"/>
            <a:ext cx="42862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 Το ιατρικό παράδειγμα </a:t>
            </a:r>
            <a:endParaRPr lang="el-GR" sz="2400" dirty="0"/>
          </a:p>
        </p:txBody>
      </p:sp>
      <p:sp>
        <p:nvSpPr>
          <p:cNvPr id="3" name="2 - Θέση περιεχομένου"/>
          <p:cNvSpPr>
            <a:spLocks noGrp="1"/>
          </p:cNvSpPr>
          <p:nvPr>
            <p:ph idx="1"/>
          </p:nvPr>
        </p:nvSpPr>
        <p:spPr>
          <a:xfrm>
            <a:off x="457200" y="1600200"/>
            <a:ext cx="8229600" cy="5043510"/>
          </a:xfrm>
        </p:spPr>
        <p:txBody>
          <a:bodyPr>
            <a:normAutofit lnSpcReduction="10000"/>
          </a:bodyPr>
          <a:lstStyle/>
          <a:p>
            <a:r>
              <a:rPr lang="el-GR" sz="1800" dirty="0" smtClean="0"/>
              <a:t>Τούτο θα πει πως τα εν λόγω αντικείμενα βρίσκονται προ-των-χειρών της (δηλ. έχουν καταστεί </a:t>
            </a:r>
            <a:r>
              <a:rPr lang="el-GR" sz="1800" dirty="0" err="1" smtClean="0"/>
              <a:t>πρό</a:t>
            </a:r>
            <a:r>
              <a:rPr lang="el-GR" sz="1800" dirty="0" smtClean="0"/>
              <a:t>-</a:t>
            </a:r>
            <a:r>
              <a:rPr lang="el-GR" sz="1800" dirty="0" err="1" smtClean="0"/>
              <a:t>χειρα</a:t>
            </a:r>
            <a:r>
              <a:rPr lang="el-GR" sz="1800" dirty="0" smtClean="0"/>
              <a:t>) ως όργανα που </a:t>
            </a:r>
            <a:r>
              <a:rPr lang="el-GR" sz="1800" u="sng" dirty="0" smtClean="0"/>
              <a:t>αποσκοπούν</a:t>
            </a:r>
            <a:r>
              <a:rPr lang="el-GR" sz="1800" dirty="0" smtClean="0"/>
              <a:t> στην εκπλήρωση της ιατρικής της αποστολής </a:t>
            </a:r>
          </a:p>
          <a:p>
            <a:r>
              <a:rPr lang="el-GR" sz="1800" dirty="0" smtClean="0"/>
              <a:t>Η σκοπιμότητα αυτή (δηλ. το «για να» του νυστεριού, του ψαλιδιού και της λαβίδας) παραπέμπει ταυτόχρονα και σε ένα δίκτυο ομοειδών πραγμάτων το οποίο περιλαμβάνει:</a:t>
            </a:r>
          </a:p>
          <a:p>
            <a:endParaRPr lang="el-GR" sz="1800" dirty="0" smtClean="0"/>
          </a:p>
          <a:p>
            <a:pPr>
              <a:buFontTx/>
              <a:buChar char="-"/>
            </a:pPr>
            <a:r>
              <a:rPr lang="el-GR" sz="1800" dirty="0" smtClean="0"/>
              <a:t>Αναισθησιολογικό μηχάνημα        </a:t>
            </a:r>
          </a:p>
          <a:p>
            <a:pPr>
              <a:buFontTx/>
              <a:buChar char="-"/>
            </a:pPr>
            <a:r>
              <a:rPr lang="el-GR" sz="1800" dirty="0" smtClean="0"/>
              <a:t>Απινιδωτή                          </a:t>
            </a:r>
          </a:p>
          <a:p>
            <a:pPr>
              <a:buFontTx/>
              <a:buChar char="-"/>
            </a:pPr>
            <a:r>
              <a:rPr lang="el-GR" sz="1800" dirty="0" smtClean="0"/>
              <a:t>Χειρουργικό κρεβάτι                                                                   συνθέτουν τον «κόσμο»</a:t>
            </a:r>
          </a:p>
          <a:p>
            <a:pPr>
              <a:buFontTx/>
              <a:buChar char="-"/>
            </a:pPr>
            <a:r>
              <a:rPr lang="el-GR" sz="1800" dirty="0" smtClean="0"/>
              <a:t>Αντλία αναρρόφησης                                                                  του χειρουργείου  </a:t>
            </a:r>
          </a:p>
          <a:p>
            <a:pPr>
              <a:buFontTx/>
              <a:buChar char="-"/>
            </a:pPr>
            <a:r>
              <a:rPr lang="el-GR" sz="1800" dirty="0" smtClean="0"/>
              <a:t>Γάζες, καθετήρες, γάντια, σύριγγες, μάσκες </a:t>
            </a:r>
          </a:p>
          <a:p>
            <a:pPr>
              <a:buFontTx/>
              <a:buChar char="-"/>
            </a:pPr>
            <a:endParaRPr lang="el-GR" sz="1800" dirty="0" smtClean="0"/>
          </a:p>
          <a:p>
            <a:pPr>
              <a:buFontTx/>
              <a:buChar char="-"/>
            </a:pPr>
            <a:r>
              <a:rPr lang="el-GR" sz="1800" dirty="0" smtClean="0"/>
              <a:t>Το δίκτυο αυτό «εξαϋλώνεται» (ή αλλιώς </a:t>
            </a:r>
            <a:r>
              <a:rPr lang="el-GR" sz="1800" dirty="0" err="1" smtClean="0"/>
              <a:t>εννοιο</a:t>
            </a:r>
            <a:r>
              <a:rPr lang="el-GR" sz="1800" dirty="0" smtClean="0"/>
              <a:t>-ποιείται)  μέσα σε όρους που αντιλαμβάνεται ο κάθε ιατρός (αλλά δυσκολεύονται να συλλάβουν οι υπόλοιποι) όπως: καταστολή, ανάνηψη, λοίμωξη, σηψαιμικό σοκ, τοξικολογικό πρόβλημα </a:t>
            </a:r>
            <a:r>
              <a:rPr lang="el-GR" sz="1800" dirty="0" err="1" smtClean="0"/>
              <a:t>κ.λ.π</a:t>
            </a:r>
            <a:r>
              <a:rPr lang="el-GR" sz="1800" dirty="0" smtClean="0"/>
              <a:t>.</a:t>
            </a:r>
            <a:endParaRPr lang="el-GR" sz="1800" dirty="0"/>
          </a:p>
        </p:txBody>
      </p:sp>
      <p:sp>
        <p:nvSpPr>
          <p:cNvPr id="4" name="3 - Βέλος προς τα κάτω"/>
          <p:cNvSpPr/>
          <p:nvPr/>
        </p:nvSpPr>
        <p:spPr>
          <a:xfrm>
            <a:off x="5143504" y="2214554"/>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643042" y="3143248"/>
            <a:ext cx="64294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Δεξιό άγκιστρο"/>
          <p:cNvSpPr/>
          <p:nvPr/>
        </p:nvSpPr>
        <p:spPr>
          <a:xfrm>
            <a:off x="4643438" y="3500438"/>
            <a:ext cx="1571636" cy="157163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8" name="7 - Βέλος προς τα κάτω"/>
          <p:cNvSpPr/>
          <p:nvPr/>
        </p:nvSpPr>
        <p:spPr>
          <a:xfrm>
            <a:off x="1785918" y="5072074"/>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 Το ιατρικό παράδειγμα </a:t>
            </a:r>
            <a:endParaRPr lang="el-GR" sz="2400" dirty="0"/>
          </a:p>
        </p:txBody>
      </p:sp>
      <p:sp>
        <p:nvSpPr>
          <p:cNvPr id="3" name="2 - Θέση περιεχομένου"/>
          <p:cNvSpPr>
            <a:spLocks noGrp="1"/>
          </p:cNvSpPr>
          <p:nvPr>
            <p:ph idx="1"/>
          </p:nvPr>
        </p:nvSpPr>
        <p:spPr/>
        <p:txBody>
          <a:bodyPr>
            <a:normAutofit/>
          </a:bodyPr>
          <a:lstStyle/>
          <a:p>
            <a:r>
              <a:rPr lang="el-GR" sz="1800" dirty="0" smtClean="0"/>
              <a:t>Κατά τη διάρκεια των ατέλειωτων ωρών στο χειρουργείο η συγκεκριμένη γιατρός (όπως και κάθε έμπειρος συνάδελφός της) μοιάζει να περιέρχεται σε μια κατάσταση όπου δεν έχει συναίσθηση του εαυτού της ως </a:t>
            </a:r>
            <a:r>
              <a:rPr lang="el-GR" sz="1800" u="sng" dirty="0" smtClean="0"/>
              <a:t>ενός ενσώματου, νοήμονος και δρώντος υποκειμένου </a:t>
            </a:r>
          </a:p>
          <a:p>
            <a:endParaRPr lang="el-GR" sz="1800" u="sng" dirty="0" smtClean="0"/>
          </a:p>
          <a:p>
            <a:r>
              <a:rPr lang="el-GR" sz="1800" dirty="0" smtClean="0"/>
              <a:t>Δηλ. ενός «εγώ» που επιτελεί ενσυνείδητα ένα συγκεκριμένο έργο </a:t>
            </a:r>
          </a:p>
          <a:p>
            <a:endParaRPr lang="el-GR" sz="1800" dirty="0" smtClean="0"/>
          </a:p>
          <a:p>
            <a:r>
              <a:rPr lang="el-GR" sz="1800" dirty="0" smtClean="0"/>
              <a:t>Οι δοσοληψίες της με τα εργαλεία που χρησιμοποιεί προσλαμβάνουν τον χαρακτήρα μιας </a:t>
            </a:r>
            <a:r>
              <a:rPr lang="el-GR" sz="1800" u="sng" dirty="0" smtClean="0"/>
              <a:t>αυτοματοποιημένης</a:t>
            </a:r>
            <a:r>
              <a:rPr lang="el-GR" sz="1800" dirty="0" smtClean="0"/>
              <a:t> και οιονεί </a:t>
            </a:r>
            <a:r>
              <a:rPr lang="el-GR" sz="1800" u="sng" dirty="0" smtClean="0"/>
              <a:t>ασυναίσθητης διαδικασίας</a:t>
            </a:r>
          </a:p>
          <a:p>
            <a:endParaRPr lang="el-GR" sz="1800" u="sng" dirty="0" smtClean="0"/>
          </a:p>
          <a:p>
            <a:pPr>
              <a:buFontTx/>
              <a:buChar char="-"/>
            </a:pPr>
            <a:r>
              <a:rPr lang="el-GR" sz="1800" dirty="0" smtClean="0"/>
              <a:t>Τέμνει με το νυστέρι στο κατάλληλο σημείο                  </a:t>
            </a:r>
            <a:r>
              <a:rPr lang="el-GR" sz="1400" dirty="0" smtClean="0"/>
              <a:t>κατά έναν μηχανικό τρόπο που δεν </a:t>
            </a:r>
          </a:p>
          <a:p>
            <a:pPr>
              <a:buFontTx/>
              <a:buChar char="-"/>
            </a:pPr>
            <a:r>
              <a:rPr lang="el-GR" sz="1800" dirty="0" smtClean="0"/>
              <a:t>Εντοπίζει, απομονώνει και διορθώνει το πρόβλημα          </a:t>
            </a:r>
            <a:r>
              <a:rPr lang="el-GR" sz="1400" dirty="0" smtClean="0"/>
              <a:t>φαίνεται να απαιτεί ιδιαίτερη</a:t>
            </a:r>
          </a:p>
          <a:p>
            <a:pPr>
              <a:buFontTx/>
              <a:buChar char="-"/>
            </a:pPr>
            <a:r>
              <a:rPr lang="el-GR" sz="1800" dirty="0" smtClean="0"/>
              <a:t>Τέλος συρράπτει το σώμα του ασθενούς                               </a:t>
            </a:r>
            <a:r>
              <a:rPr lang="el-GR" sz="1400" dirty="0" smtClean="0"/>
              <a:t>σκέψη </a:t>
            </a:r>
          </a:p>
          <a:p>
            <a:pPr>
              <a:buFontTx/>
              <a:buChar char="-"/>
            </a:pPr>
            <a:endParaRPr lang="el-GR" sz="1800" dirty="0" smtClean="0"/>
          </a:p>
          <a:p>
            <a:endParaRPr lang="el-GR" sz="1800" dirty="0"/>
          </a:p>
        </p:txBody>
      </p:sp>
      <p:sp>
        <p:nvSpPr>
          <p:cNvPr id="4" name="3 - Βέλος προς τα κάτω"/>
          <p:cNvSpPr/>
          <p:nvPr/>
        </p:nvSpPr>
        <p:spPr>
          <a:xfrm>
            <a:off x="2071670" y="2857496"/>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2000232" y="3429000"/>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2500298" y="4429132"/>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Δεξιό άγκιστρο"/>
          <p:cNvSpPr/>
          <p:nvPr/>
        </p:nvSpPr>
        <p:spPr>
          <a:xfrm>
            <a:off x="5429256" y="4714884"/>
            <a:ext cx="642942" cy="92869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 Το ιατρικό παράδειγμα </a:t>
            </a:r>
            <a:endParaRPr lang="el-GR" sz="2400" dirty="0"/>
          </a:p>
        </p:txBody>
      </p:sp>
      <p:sp>
        <p:nvSpPr>
          <p:cNvPr id="3" name="2 - Θέση περιεχομένου"/>
          <p:cNvSpPr>
            <a:spLocks noGrp="1"/>
          </p:cNvSpPr>
          <p:nvPr>
            <p:ph idx="1"/>
          </p:nvPr>
        </p:nvSpPr>
        <p:spPr/>
        <p:txBody>
          <a:bodyPr>
            <a:normAutofit lnSpcReduction="10000"/>
          </a:bodyPr>
          <a:lstStyle/>
          <a:p>
            <a:r>
              <a:rPr lang="el-GR" sz="1400" dirty="0" smtClean="0"/>
              <a:t>ΕΡΩΤΗΜΑ: Μπορούμε να θεωρήσουμε τον τρόπο αυτόν ως «απερίσκεπτο»;</a:t>
            </a:r>
          </a:p>
          <a:p>
            <a:r>
              <a:rPr lang="el-GR" sz="1400" dirty="0" smtClean="0"/>
              <a:t>ΑΠΑΝΤΗΣΗ: ΌΧΙ / «Η χρησιμοποίηση και ο χειρισμός των πραγμάτων δεν είναι τυφλοί- έχουν τον δικό τους τρόπο σκέψης, την περί</a:t>
            </a:r>
            <a:r>
              <a:rPr lang="el-GR" sz="1400" b="1" dirty="0" smtClean="0"/>
              <a:t>σκεψη</a:t>
            </a:r>
            <a:r>
              <a:rPr lang="el-GR" sz="1400" dirty="0" smtClean="0"/>
              <a:t>» (βλ. </a:t>
            </a:r>
            <a:r>
              <a:rPr lang="en-US" sz="1400" dirty="0" smtClean="0"/>
              <a:t>Martin Heidegger, </a:t>
            </a:r>
            <a:r>
              <a:rPr lang="el-GR" sz="1400" i="1" dirty="0" smtClean="0"/>
              <a:t>Είναι και Χρόνος)</a:t>
            </a:r>
          </a:p>
          <a:p>
            <a:endParaRPr lang="el-GR" sz="1400" i="1" dirty="0" smtClean="0"/>
          </a:p>
          <a:p>
            <a:r>
              <a:rPr lang="el-GR" sz="1400" dirty="0" smtClean="0"/>
              <a:t>Πρόκειται για μια ιδιαίτερη οπτική που σκοπεύει να καταδείξει σε όλους εμάς τους αδαείς το </a:t>
            </a:r>
            <a:r>
              <a:rPr lang="el-GR" sz="1400" b="1" dirty="0" smtClean="0"/>
              <a:t>μυστικό</a:t>
            </a:r>
            <a:r>
              <a:rPr lang="el-GR" sz="1400" dirty="0" smtClean="0"/>
              <a:t> που κατέχει κάθε τεχνίτης όταν χειρίζεται με επιδεξιότητα τα όργανα του πάθους του</a:t>
            </a:r>
          </a:p>
          <a:p>
            <a:endParaRPr lang="el-GR" sz="1400" dirty="0" smtClean="0"/>
          </a:p>
          <a:p>
            <a:pPr algn="r"/>
            <a:r>
              <a:rPr lang="el-GR" sz="1400" dirty="0" smtClean="0"/>
              <a:t>Δηλ. ότι το χέρι «βλέπει» καλύτερα από ότι το μάτι και το μυαλό</a:t>
            </a:r>
          </a:p>
          <a:p>
            <a:pPr algn="r"/>
            <a:endParaRPr lang="el-GR" sz="1400" dirty="0" smtClean="0"/>
          </a:p>
          <a:p>
            <a:pPr algn="r"/>
            <a:r>
              <a:rPr lang="el-GR" sz="1400" dirty="0" smtClean="0"/>
              <a:t>Η πεπειραμένη γιατρός του παραδείγματος μας </a:t>
            </a:r>
          </a:p>
          <a:p>
            <a:pPr algn="r">
              <a:buNone/>
            </a:pPr>
            <a:r>
              <a:rPr lang="el-GR" sz="1400" dirty="0" smtClean="0"/>
              <a:t>δεν χρειάζεται να επικεντρώσει το βλέμμα και τον νου της </a:t>
            </a:r>
          </a:p>
          <a:p>
            <a:pPr algn="r">
              <a:buNone/>
            </a:pPr>
            <a:r>
              <a:rPr lang="el-GR" sz="1400" dirty="0" smtClean="0"/>
              <a:t>στο νυστέρι, την ώρα που πραγματοποιεί την εγχείρηση</a:t>
            </a:r>
          </a:p>
          <a:p>
            <a:pPr algn="r">
              <a:buNone/>
            </a:pPr>
            <a:endParaRPr lang="el-GR" sz="1400" dirty="0" smtClean="0"/>
          </a:p>
          <a:p>
            <a:pPr algn="r">
              <a:buNone/>
            </a:pPr>
            <a:r>
              <a:rPr lang="el-GR" sz="1400" dirty="0" smtClean="0"/>
              <a:t>Αν το κάνει κινδυνεύει να τραυματιστεί είτε η ίδια είτε ο ασθενής</a:t>
            </a:r>
          </a:p>
          <a:p>
            <a:pPr algn="r">
              <a:buNone/>
            </a:pPr>
            <a:endParaRPr lang="el-GR" sz="1400" dirty="0" smtClean="0"/>
          </a:p>
          <a:p>
            <a:pPr algn="r">
              <a:buNone/>
            </a:pPr>
            <a:r>
              <a:rPr lang="el-GR" sz="1400" dirty="0" smtClean="0"/>
              <a:t>Το μόνο που χρειάζεται είναι να αφεθεί (ή αλλιώς να «χαθεί»)  στα έμπειρα χέρια της προκειμένου να ολοκληρώσει με επιτυχία την επέμβαση (δηλ. να ολοκληρώσει με επιτυχία το έργο που της αναλογεί) </a:t>
            </a:r>
          </a:p>
          <a:p>
            <a:pPr algn="r">
              <a:buNone/>
            </a:pPr>
            <a:r>
              <a:rPr lang="el-GR" sz="1400" dirty="0" smtClean="0"/>
              <a:t>  </a:t>
            </a:r>
            <a:endParaRPr lang="el-GR" sz="1400" dirty="0"/>
          </a:p>
        </p:txBody>
      </p:sp>
      <p:sp>
        <p:nvSpPr>
          <p:cNvPr id="4" name="3 - Βέλος προς τα κάτω"/>
          <p:cNvSpPr/>
          <p:nvPr/>
        </p:nvSpPr>
        <p:spPr>
          <a:xfrm>
            <a:off x="2857488" y="2285992"/>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7786710" y="2714620"/>
            <a:ext cx="28575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5286380" y="3429000"/>
            <a:ext cx="28575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5357818" y="4429132"/>
            <a:ext cx="357190"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5286380" y="4929198"/>
            <a:ext cx="500066"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 Το ιατρικό παράδειγμα </a:t>
            </a:r>
            <a:endParaRPr lang="el-GR" sz="2400" dirty="0"/>
          </a:p>
        </p:txBody>
      </p:sp>
      <p:sp>
        <p:nvSpPr>
          <p:cNvPr id="3" name="2 - Θέση περιεχομένου"/>
          <p:cNvSpPr>
            <a:spLocks noGrp="1"/>
          </p:cNvSpPr>
          <p:nvPr>
            <p:ph idx="1"/>
          </p:nvPr>
        </p:nvSpPr>
        <p:spPr/>
        <p:txBody>
          <a:bodyPr>
            <a:normAutofit/>
          </a:bodyPr>
          <a:lstStyle/>
          <a:p>
            <a:pPr algn="ctr">
              <a:buNone/>
            </a:pPr>
            <a:r>
              <a:rPr lang="el-GR" sz="2400" dirty="0" smtClean="0"/>
              <a:t>Όμως για τις ανάγκες ενός τέτοιου εγχειρήματος θα πρέπει πρωτίστως να εφοδιαστεί με μια σειρά από δεξιότητες και ικανότητες που θα της επιτρέψουν να μετατρέψει εμπράκτως το ανοίκειο περιβάλλον σε έναν οικείο, ασφαλή και λειτουργικό κόσμο εντός του οποίου θα κατανοεί και θα ερμηνεύει το Είναι της (ή αλλιώς θα «υπάρχει ως ιατρός)</a:t>
            </a:r>
          </a:p>
          <a:p>
            <a:pPr algn="ctr">
              <a:buNone/>
            </a:pPr>
            <a:endParaRPr lang="el-GR" sz="2400" dirty="0" smtClean="0"/>
          </a:p>
          <a:p>
            <a:pPr algn="ctr">
              <a:buNone/>
            </a:pPr>
            <a:r>
              <a:rPr lang="el-GR" sz="2400" dirty="0" smtClean="0"/>
              <a:t>Δηλ. θα πρέπει να «εκπαιδευτεί» …</a:t>
            </a:r>
          </a:p>
          <a:p>
            <a:pPr algn="ctr">
              <a:buNone/>
            </a:pPr>
            <a:endParaRPr lang="el-GR" sz="2400" dirty="0"/>
          </a:p>
        </p:txBody>
      </p:sp>
      <p:sp>
        <p:nvSpPr>
          <p:cNvPr id="4" name="3 - Βέλος προς τα κάτω"/>
          <p:cNvSpPr/>
          <p:nvPr/>
        </p:nvSpPr>
        <p:spPr>
          <a:xfrm>
            <a:off x="4071934" y="3857628"/>
            <a:ext cx="64294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 </a:t>
            </a:r>
            <a:r>
              <a:rPr lang="el-GR" sz="2400" dirty="0" smtClean="0"/>
              <a:t/>
            </a:r>
            <a:br>
              <a:rPr lang="el-GR" sz="2400" dirty="0" smtClean="0"/>
            </a:br>
            <a:r>
              <a:rPr lang="el-GR" sz="3200" dirty="0" smtClean="0"/>
              <a:t>Ετυμολογική ανάλυση</a:t>
            </a:r>
            <a:endParaRPr lang="el-GR" sz="3200" dirty="0"/>
          </a:p>
        </p:txBody>
      </p:sp>
      <p:sp>
        <p:nvSpPr>
          <p:cNvPr id="3" name="2 - Θέση περιεχομένου"/>
          <p:cNvSpPr>
            <a:spLocks noGrp="1"/>
          </p:cNvSpPr>
          <p:nvPr>
            <p:ph idx="1"/>
          </p:nvPr>
        </p:nvSpPr>
        <p:spPr/>
        <p:txBody>
          <a:bodyPr>
            <a:normAutofit/>
          </a:bodyPr>
          <a:lstStyle/>
          <a:p>
            <a:pPr algn="ctr"/>
            <a:r>
              <a:rPr lang="el-GR" sz="2400" b="1" dirty="0" smtClean="0"/>
              <a:t>Παις</a:t>
            </a:r>
            <a:r>
              <a:rPr lang="el-GR" sz="2400" dirty="0" smtClean="0"/>
              <a:t>: τέκνο ή άτομο νεαρής ηλικίας</a:t>
            </a:r>
          </a:p>
          <a:p>
            <a:endParaRPr lang="el-GR" sz="2400" dirty="0" smtClean="0"/>
          </a:p>
          <a:p>
            <a:r>
              <a:rPr lang="el-GR" sz="2400" dirty="0" smtClean="0"/>
              <a:t>Παιδεύω       παιδεία             παίζω        παιδί </a:t>
            </a:r>
          </a:p>
          <a:p>
            <a:endParaRPr lang="el-GR" sz="2400" dirty="0" smtClean="0"/>
          </a:p>
          <a:p>
            <a:r>
              <a:rPr lang="el-GR" sz="2400" dirty="0" smtClean="0"/>
              <a:t>Ανατρέφω</a:t>
            </a:r>
          </a:p>
          <a:p>
            <a:endParaRPr lang="el-GR" sz="2400" dirty="0" smtClean="0"/>
          </a:p>
          <a:p>
            <a:r>
              <a:rPr lang="el-GR" sz="2400" dirty="0" smtClean="0"/>
              <a:t>Επειδή αυτό στα παλιότερα χρόνια γινόταν με τιμωρίες, το «παιδεύω» απέκτησε σταδιακά (από τα ελληνιστικά χρόνια) και την σημασία του «τιμωρώ» / «βασανίζω»</a:t>
            </a:r>
          </a:p>
          <a:p>
            <a:pPr>
              <a:buNone/>
            </a:pPr>
            <a:endParaRPr lang="el-GR" sz="2400" dirty="0"/>
          </a:p>
        </p:txBody>
      </p:sp>
      <p:cxnSp>
        <p:nvCxnSpPr>
          <p:cNvPr id="5" name="4 - Ευθύγραμμο βέλος σύνδεσης"/>
          <p:cNvCxnSpPr/>
          <p:nvPr/>
        </p:nvCxnSpPr>
        <p:spPr>
          <a:xfrm rot="10800000" flipV="1">
            <a:off x="2214546" y="2000240"/>
            <a:ext cx="501654"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5 - Δεξιό βέλος"/>
          <p:cNvSpPr/>
          <p:nvPr/>
        </p:nvSpPr>
        <p:spPr>
          <a:xfrm>
            <a:off x="2143108" y="2643182"/>
            <a:ext cx="21431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 name="8 - Ευθύγραμμο βέλος σύνδεσης"/>
          <p:cNvCxnSpPr/>
          <p:nvPr/>
        </p:nvCxnSpPr>
        <p:spPr>
          <a:xfrm>
            <a:off x="3143240" y="2000240"/>
            <a:ext cx="1285884"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10 - Δεξιό βέλος"/>
          <p:cNvSpPr/>
          <p:nvPr/>
        </p:nvSpPr>
        <p:spPr>
          <a:xfrm>
            <a:off x="5143504" y="2643182"/>
            <a:ext cx="28575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11 - Βέλος προς τα κάτω"/>
          <p:cNvSpPr/>
          <p:nvPr/>
        </p:nvSpPr>
        <p:spPr>
          <a:xfrm>
            <a:off x="1142976" y="2928934"/>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Βέλος προς τα κάτω"/>
          <p:cNvSpPr/>
          <p:nvPr/>
        </p:nvSpPr>
        <p:spPr>
          <a:xfrm>
            <a:off x="1285852" y="3786190"/>
            <a:ext cx="42862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 </a:t>
            </a:r>
            <a:r>
              <a:rPr lang="el-GR" sz="6000" dirty="0" smtClean="0"/>
              <a:t/>
            </a:r>
            <a:br>
              <a:rPr lang="el-GR" sz="6000" dirty="0" smtClean="0"/>
            </a:br>
            <a:r>
              <a:rPr lang="el-GR" sz="3600" dirty="0" smtClean="0"/>
              <a:t>Ετυμολογική ανάλυση</a:t>
            </a:r>
            <a:endParaRPr lang="el-GR" sz="3600" dirty="0"/>
          </a:p>
        </p:txBody>
      </p:sp>
      <p:sp>
        <p:nvSpPr>
          <p:cNvPr id="3" name="2 - Θέση περιεχομένου"/>
          <p:cNvSpPr>
            <a:spLocks noGrp="1"/>
          </p:cNvSpPr>
          <p:nvPr>
            <p:ph idx="1"/>
          </p:nvPr>
        </p:nvSpPr>
        <p:spPr/>
        <p:txBody>
          <a:bodyPr/>
          <a:lstStyle/>
          <a:p>
            <a:r>
              <a:rPr lang="el-GR" b="1" dirty="0" smtClean="0"/>
              <a:t>Εκ</a:t>
            </a:r>
            <a:r>
              <a:rPr lang="el-GR" dirty="0" smtClean="0"/>
              <a:t> + παιδεύω</a:t>
            </a:r>
          </a:p>
          <a:p>
            <a:endParaRPr lang="el-GR" sz="2400" dirty="0" smtClean="0"/>
          </a:p>
          <a:p>
            <a:r>
              <a:rPr lang="el-GR" sz="2000" dirty="0" smtClean="0"/>
              <a:t>Μεταξύ άλλων δηλώνει:</a:t>
            </a:r>
          </a:p>
          <a:p>
            <a:pPr>
              <a:buFontTx/>
              <a:buChar char="-"/>
            </a:pPr>
            <a:r>
              <a:rPr lang="el-GR" sz="2000" dirty="0" smtClean="0"/>
              <a:t>Την </a:t>
            </a:r>
            <a:r>
              <a:rPr lang="el-GR" sz="2000" u="sng" dirty="0" smtClean="0"/>
              <a:t>εντατική εφαρμογή </a:t>
            </a:r>
            <a:r>
              <a:rPr lang="el-GR" sz="2000" dirty="0" smtClean="0"/>
              <a:t>/ </a:t>
            </a:r>
            <a:r>
              <a:rPr lang="el-GR" sz="2000" u="sng" dirty="0" smtClean="0"/>
              <a:t>επιβολή</a:t>
            </a:r>
            <a:r>
              <a:rPr lang="el-GR" sz="2000" dirty="0" smtClean="0"/>
              <a:t> των στοιχείων που συνεπάγεται η πρωτότυπη λέξη (βλ. «εκβιομηχάνιση»)</a:t>
            </a:r>
          </a:p>
          <a:p>
            <a:pPr>
              <a:buFontTx/>
              <a:buChar char="-"/>
            </a:pPr>
            <a:r>
              <a:rPr lang="el-GR" sz="2000" dirty="0" smtClean="0"/>
              <a:t>Την </a:t>
            </a:r>
            <a:r>
              <a:rPr lang="el-GR" sz="2000" u="sng" dirty="0" smtClean="0"/>
              <a:t>επιτακτικότητα</a:t>
            </a:r>
            <a:r>
              <a:rPr lang="el-GR" sz="2000" dirty="0" smtClean="0"/>
              <a:t>  (βλ. «έκδηλος»)</a:t>
            </a:r>
          </a:p>
          <a:p>
            <a:pPr>
              <a:buNone/>
            </a:pPr>
            <a:endParaRPr lang="el-GR" sz="2000" dirty="0" smtClean="0"/>
          </a:p>
          <a:p>
            <a:pPr>
              <a:buNone/>
            </a:pPr>
            <a:r>
              <a:rPr lang="el-GR" sz="2000" dirty="0" smtClean="0"/>
              <a:t>«</a:t>
            </a:r>
            <a:r>
              <a:rPr lang="el-GR" sz="2000" b="1" dirty="0" smtClean="0"/>
              <a:t>Εκπαίδευση</a:t>
            </a:r>
            <a:r>
              <a:rPr lang="el-GR" sz="2000" dirty="0" smtClean="0"/>
              <a:t>»: Σαν έννοια εμφανίστηκε για πρώτη φορά στον πλατωνικό </a:t>
            </a:r>
            <a:r>
              <a:rPr lang="el-GR" sz="2000" i="1" dirty="0" smtClean="0"/>
              <a:t>Κρίτωνα</a:t>
            </a:r>
            <a:r>
              <a:rPr lang="el-GR" sz="2000" dirty="0" smtClean="0"/>
              <a:t> με τη σημασία του: </a:t>
            </a:r>
          </a:p>
          <a:p>
            <a:pPr>
              <a:buFontTx/>
              <a:buChar char="-"/>
            </a:pPr>
            <a:r>
              <a:rPr lang="el-GR" sz="2000" u="sng" dirty="0" smtClean="0"/>
              <a:t>Διδάσκω</a:t>
            </a:r>
            <a:r>
              <a:rPr lang="el-GR" sz="2000" dirty="0" smtClean="0"/>
              <a:t> κάποιον κάτι</a:t>
            </a:r>
          </a:p>
          <a:p>
            <a:pPr>
              <a:buFontTx/>
              <a:buChar char="-"/>
            </a:pPr>
            <a:r>
              <a:rPr lang="el-GR" sz="2000" u="sng" dirty="0" smtClean="0"/>
              <a:t>Εντυπώνω</a:t>
            </a:r>
            <a:r>
              <a:rPr lang="el-GR" sz="2000" dirty="0" smtClean="0"/>
              <a:t> σε κάποιον κάτι με τη διδασκαλία (αυτού του είδους η εκπαίδευση αφορά ενίοτε και την προσαρμοστική άσκηση ενός ζώου)</a:t>
            </a:r>
          </a:p>
          <a:p>
            <a:endParaRPr lang="el-GR" dirty="0"/>
          </a:p>
        </p:txBody>
      </p:sp>
      <p:sp>
        <p:nvSpPr>
          <p:cNvPr id="4" name="3 - Βέλος προς τα κάτω"/>
          <p:cNvSpPr/>
          <p:nvPr/>
        </p:nvSpPr>
        <p:spPr>
          <a:xfrm>
            <a:off x="928662" y="2071678"/>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3600" dirty="0" smtClean="0"/>
              <a:t> Ετυμολογική ανάλυση</a:t>
            </a:r>
            <a:endParaRPr lang="el-GR" sz="3600" dirty="0"/>
          </a:p>
        </p:txBody>
      </p:sp>
      <p:sp>
        <p:nvSpPr>
          <p:cNvPr id="3" name="2 - Θέση περιεχομένου"/>
          <p:cNvSpPr>
            <a:spLocks noGrp="1"/>
          </p:cNvSpPr>
          <p:nvPr>
            <p:ph idx="1"/>
          </p:nvPr>
        </p:nvSpPr>
        <p:spPr/>
        <p:txBody>
          <a:bodyPr>
            <a:normAutofit/>
          </a:bodyPr>
          <a:lstStyle/>
          <a:p>
            <a:pPr algn="ctr"/>
            <a:r>
              <a:rPr lang="el-GR" sz="2400" dirty="0" smtClean="0"/>
              <a:t>Με βάση τα παραπάνω μπορούμε να ορίσουμε την εκπαίδευση ως μια:</a:t>
            </a:r>
          </a:p>
          <a:p>
            <a:pPr algn="ctr"/>
            <a:endParaRPr lang="el-GR" sz="2400" dirty="0" smtClean="0"/>
          </a:p>
          <a:p>
            <a:pPr algn="ctr"/>
            <a:r>
              <a:rPr lang="el-GR" sz="2400" dirty="0" smtClean="0"/>
              <a:t>Διδακτική διαδικασία που συμβάλει – κατά έναν επιτακτικό και εντατικό τρόπο – στην ανατροφή και διαμόρφωση των νέων </a:t>
            </a:r>
          </a:p>
          <a:p>
            <a:pPr algn="ctr"/>
            <a:endParaRPr lang="el-GR" sz="2400" dirty="0" smtClean="0"/>
          </a:p>
          <a:p>
            <a:pPr algn="ctr"/>
            <a:r>
              <a:rPr lang="el-GR" sz="2400" dirty="0" smtClean="0"/>
              <a:t>Στις μέρες μας λαμβάνει χώρα κυρίως μέσα από τα σχολεία</a:t>
            </a:r>
          </a:p>
        </p:txBody>
      </p:sp>
      <p:sp>
        <p:nvSpPr>
          <p:cNvPr id="4" name="3 - Βέλος προς τα κάτω"/>
          <p:cNvSpPr/>
          <p:nvPr/>
        </p:nvSpPr>
        <p:spPr>
          <a:xfrm>
            <a:off x="4286248" y="2428868"/>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357686" y="4071942"/>
            <a:ext cx="64294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800" dirty="0" smtClean="0"/>
              <a:t> Ετυμολογική ανάλυση</a:t>
            </a:r>
            <a:endParaRPr lang="el-GR" sz="2800" dirty="0"/>
          </a:p>
        </p:txBody>
      </p:sp>
      <p:sp>
        <p:nvSpPr>
          <p:cNvPr id="3" name="2 - Θέση περιεχομένου"/>
          <p:cNvSpPr>
            <a:spLocks noGrp="1"/>
          </p:cNvSpPr>
          <p:nvPr>
            <p:ph idx="1"/>
          </p:nvPr>
        </p:nvSpPr>
        <p:spPr/>
        <p:txBody>
          <a:bodyPr/>
          <a:lstStyle/>
          <a:p>
            <a:pPr algn="ctr"/>
            <a:endParaRPr lang="el-GR" dirty="0" smtClean="0"/>
          </a:p>
          <a:p>
            <a:pPr algn="ctr"/>
            <a:r>
              <a:rPr lang="el-GR" dirty="0" smtClean="0"/>
              <a:t>ΕΡΩΤΗΜΑ</a:t>
            </a:r>
          </a:p>
          <a:p>
            <a:pPr algn="ctr">
              <a:buNone/>
            </a:pPr>
            <a:r>
              <a:rPr lang="el-GR" dirty="0" smtClean="0"/>
              <a:t>Μπορεί να χαρακτηριστεί ως ολοκληρωμένος ένας τέτοιος ορισμός;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800" dirty="0" smtClean="0"/>
              <a:t> Ετυμολογική ανάλυση</a:t>
            </a:r>
            <a:endParaRPr lang="el-GR" sz="2800" dirty="0"/>
          </a:p>
        </p:txBody>
      </p:sp>
      <p:sp>
        <p:nvSpPr>
          <p:cNvPr id="3" name="2 - Θέση περιεχομένου"/>
          <p:cNvSpPr>
            <a:spLocks noGrp="1"/>
          </p:cNvSpPr>
          <p:nvPr>
            <p:ph idx="1"/>
          </p:nvPr>
        </p:nvSpPr>
        <p:spPr/>
        <p:txBody>
          <a:bodyPr/>
          <a:lstStyle/>
          <a:p>
            <a:pPr algn="ctr"/>
            <a:r>
              <a:rPr lang="el-GR" dirty="0" smtClean="0"/>
              <a:t>ΑΠΑΝΤΗΣΗ</a:t>
            </a:r>
          </a:p>
          <a:p>
            <a:pPr algn="ctr"/>
            <a:r>
              <a:rPr lang="el-GR" b="1" u="sng" dirty="0" smtClean="0"/>
              <a:t>ΟΧΙ</a:t>
            </a:r>
            <a:r>
              <a:rPr lang="el-GR" dirty="0" smtClean="0"/>
              <a:t>/ Εστιάζει κυρίως στις εξελικτικές / βελτιωτικές συνιστώσες του ανθρώπου (δηλ. στις ιδιαιτερότητές του ως </a:t>
            </a:r>
            <a:r>
              <a:rPr lang="en-US" dirty="0" smtClean="0"/>
              <a:t>homo </a:t>
            </a:r>
            <a:r>
              <a:rPr lang="en-US" dirty="0" err="1" smtClean="0"/>
              <a:t>educandus</a:t>
            </a:r>
            <a:r>
              <a:rPr lang="en-US" dirty="0" smtClean="0"/>
              <a:t>)</a:t>
            </a:r>
            <a:r>
              <a:rPr lang="el-GR" dirty="0" smtClean="0"/>
              <a:t> από τις οποίες όμως αντλούν νόημα τόσο η παιδεία όσο και η αγωγή</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Προσπάθεια επαν-ορισμού  </a:t>
            </a:r>
            <a:endParaRPr lang="el-GR" sz="2400" dirty="0"/>
          </a:p>
        </p:txBody>
      </p:sp>
      <p:sp>
        <p:nvSpPr>
          <p:cNvPr id="3" name="2 - Θέση περιεχομένου"/>
          <p:cNvSpPr>
            <a:spLocks noGrp="1"/>
          </p:cNvSpPr>
          <p:nvPr>
            <p:ph idx="1"/>
          </p:nvPr>
        </p:nvSpPr>
        <p:spPr>
          <a:xfrm>
            <a:off x="457200" y="1600200"/>
            <a:ext cx="8229600" cy="4972072"/>
          </a:xfrm>
        </p:spPr>
        <p:txBody>
          <a:bodyPr>
            <a:normAutofit fontScale="62500" lnSpcReduction="20000"/>
          </a:bodyPr>
          <a:lstStyle/>
          <a:p>
            <a:pPr algn="ctr"/>
            <a:r>
              <a:rPr lang="el-GR" sz="2900" dirty="0" smtClean="0"/>
              <a:t>Η ειδοποιός ουσία της εκπαίδευσης διαφαίνεται καλύτερα στον παρακάτω ορισμό:</a:t>
            </a:r>
          </a:p>
          <a:p>
            <a:pPr algn="ctr">
              <a:buNone/>
            </a:pPr>
            <a:r>
              <a:rPr lang="el-GR" sz="2900" dirty="0" smtClean="0"/>
              <a:t>Η εκπαίδευση αποτελεί «τη συστηματική γνώση που παρέχεται … μέσα από συγκεκριμένους θεσμοθετημένους παιδευτικούς οργανισμούς [οι οποίοι αποβλέπουν] στην απόκτηση ορισμένων γνώσεων και την ανάπτυξη δεξιοτήτων  [που θα οδηγήσουν] στην ανταπόκριση του ατόμου σε ορισμένες ανάγκες (βλ. </a:t>
            </a:r>
            <a:r>
              <a:rPr lang="el-GR" sz="2900" dirty="0" err="1" smtClean="0"/>
              <a:t>Καραφύλλης</a:t>
            </a:r>
            <a:r>
              <a:rPr lang="el-GR" sz="2900" dirty="0" smtClean="0"/>
              <a:t>, Η φιλοσοφία της παιδείας)</a:t>
            </a:r>
          </a:p>
          <a:p>
            <a:pPr algn="ctr">
              <a:buNone/>
            </a:pPr>
            <a:endParaRPr lang="el-GR" sz="2900" dirty="0" smtClean="0"/>
          </a:p>
          <a:p>
            <a:pPr algn="ctr">
              <a:buNone/>
            </a:pPr>
            <a:r>
              <a:rPr lang="el-GR" sz="2900" dirty="0" smtClean="0"/>
              <a:t>(ή αλλιώς πιο επιγραμματικά)</a:t>
            </a:r>
          </a:p>
          <a:p>
            <a:pPr algn="ctr">
              <a:buNone/>
            </a:pPr>
            <a:r>
              <a:rPr lang="el-GR" sz="2900" dirty="0" smtClean="0"/>
              <a:t>Λογίζεται ως «ένα σύνολο επιλεγμένης γνώσης που στοχεύει στην ανάδειξη συγκεκριμένων </a:t>
            </a:r>
            <a:r>
              <a:rPr lang="el-GR" sz="2900" u="sng" dirty="0" smtClean="0"/>
              <a:t>δεξιοτήτων</a:t>
            </a:r>
            <a:r>
              <a:rPr lang="el-GR" sz="2900" dirty="0" smtClean="0"/>
              <a:t>» (βλ. </a:t>
            </a:r>
            <a:r>
              <a:rPr lang="el-GR" sz="2900" dirty="0" err="1" smtClean="0"/>
              <a:t>Καρακατσάνη</a:t>
            </a:r>
            <a:r>
              <a:rPr lang="el-GR" sz="2900" dirty="0" smtClean="0"/>
              <a:t>, </a:t>
            </a:r>
            <a:r>
              <a:rPr lang="el-GR" sz="2900" i="1" dirty="0" smtClean="0"/>
              <a:t>Φιλοσοφία της Παιδείας</a:t>
            </a:r>
            <a:r>
              <a:rPr lang="el-GR" sz="2900" dirty="0" smtClean="0"/>
              <a:t>, σ.  69 – 70)</a:t>
            </a:r>
          </a:p>
          <a:p>
            <a:pPr algn="ctr">
              <a:buNone/>
            </a:pPr>
            <a:endParaRPr lang="el-GR" sz="2900" dirty="0" smtClean="0"/>
          </a:p>
          <a:p>
            <a:pPr algn="ctr">
              <a:buNone/>
            </a:pPr>
            <a:endParaRPr lang="el-GR" sz="2900" dirty="0" smtClean="0"/>
          </a:p>
          <a:p>
            <a:pPr>
              <a:buNone/>
            </a:pPr>
            <a:r>
              <a:rPr lang="el-GR" sz="2900" dirty="0" smtClean="0"/>
              <a:t>                                 - </a:t>
            </a:r>
            <a:r>
              <a:rPr lang="el-GR" sz="2900" b="1" dirty="0" smtClean="0"/>
              <a:t>Πραγμα</a:t>
            </a:r>
            <a:r>
              <a:rPr lang="el-GR" sz="2900" dirty="0" smtClean="0"/>
              <a:t>τώνουν</a:t>
            </a:r>
          </a:p>
          <a:p>
            <a:pPr>
              <a:buNone/>
            </a:pPr>
            <a:r>
              <a:rPr lang="el-GR" sz="2900" dirty="0" smtClean="0"/>
              <a:t>                                 - </a:t>
            </a:r>
            <a:r>
              <a:rPr lang="el-GR" sz="2900" b="1" dirty="0" smtClean="0"/>
              <a:t>Αντικειμενο</a:t>
            </a:r>
            <a:r>
              <a:rPr lang="el-GR" sz="2900" dirty="0" smtClean="0"/>
              <a:t>ποιούν           τις αξίες της αγωγής</a:t>
            </a:r>
          </a:p>
          <a:p>
            <a:pPr>
              <a:buNone/>
            </a:pPr>
            <a:r>
              <a:rPr lang="el-GR" sz="2900" dirty="0" smtClean="0"/>
              <a:t>                                 - εν</a:t>
            </a:r>
            <a:r>
              <a:rPr lang="el-GR" sz="2900" b="1" dirty="0" smtClean="0"/>
              <a:t>σωμα</a:t>
            </a:r>
            <a:r>
              <a:rPr lang="el-GR" sz="2900" dirty="0" smtClean="0"/>
              <a:t>τώνουν</a:t>
            </a:r>
          </a:p>
          <a:p>
            <a:pPr algn="ctr">
              <a:buNone/>
            </a:pPr>
            <a:endParaRPr lang="el-GR" sz="2400" dirty="0" smtClean="0"/>
          </a:p>
          <a:p>
            <a:pPr algn="ctr">
              <a:buNone/>
            </a:pPr>
            <a:r>
              <a:rPr lang="el-GR" sz="2400" dirty="0" smtClean="0"/>
              <a:t/>
            </a:r>
            <a:br>
              <a:rPr lang="el-GR" sz="2400" dirty="0" smtClean="0"/>
            </a:br>
            <a:endParaRPr lang="el-GR" sz="2400" dirty="0"/>
          </a:p>
        </p:txBody>
      </p:sp>
      <p:sp>
        <p:nvSpPr>
          <p:cNvPr id="4" name="3 - Βέλος προς τα κάτω"/>
          <p:cNvSpPr/>
          <p:nvPr/>
        </p:nvSpPr>
        <p:spPr>
          <a:xfrm>
            <a:off x="4357686" y="3286124"/>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2714612" y="4357694"/>
            <a:ext cx="57150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εξιό άγκιστρο"/>
          <p:cNvSpPr/>
          <p:nvPr/>
        </p:nvSpPr>
        <p:spPr>
          <a:xfrm>
            <a:off x="4071934" y="5143512"/>
            <a:ext cx="571504" cy="7143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ΠΑΙΔΕΙΑΣ</a:t>
            </a:r>
            <a:br>
              <a:rPr lang="el-GR" sz="1600" dirty="0" smtClean="0"/>
            </a:br>
            <a:r>
              <a:rPr lang="el-GR" sz="2400" dirty="0" smtClean="0"/>
              <a:t>Περί σκοπών …</a:t>
            </a:r>
            <a:endParaRPr lang="el-GR" sz="2400" dirty="0"/>
          </a:p>
        </p:txBody>
      </p:sp>
      <p:sp>
        <p:nvSpPr>
          <p:cNvPr id="3" name="2 - Θέση περιεχομένου"/>
          <p:cNvSpPr>
            <a:spLocks noGrp="1"/>
          </p:cNvSpPr>
          <p:nvPr>
            <p:ph idx="1"/>
          </p:nvPr>
        </p:nvSpPr>
        <p:spPr/>
        <p:txBody>
          <a:bodyPr>
            <a:normAutofit fontScale="92500" lnSpcReduction="10000"/>
          </a:bodyPr>
          <a:lstStyle/>
          <a:p>
            <a:pPr algn="ctr"/>
            <a:r>
              <a:rPr lang="el-GR" dirty="0" smtClean="0"/>
              <a:t>Με ποιον τρόπο το καταφέρνει αυτό;</a:t>
            </a:r>
          </a:p>
          <a:p>
            <a:pPr algn="ctr"/>
            <a:endParaRPr lang="el-GR" dirty="0" smtClean="0"/>
          </a:p>
          <a:p>
            <a:pPr algn="ctr"/>
            <a:r>
              <a:rPr lang="el-GR" sz="2400" dirty="0" smtClean="0"/>
              <a:t>Μέσα από τη δημιουργία ενός επιδέξιου, ικανού και χρήσιμου ατόμου που θα διαφυλάσσει και θα προάγει κάποιον συγκεκριμένο τύπο κοινωνίας</a:t>
            </a:r>
          </a:p>
          <a:p>
            <a:pPr algn="ctr"/>
            <a:endParaRPr lang="el-GR" sz="2400" dirty="0" smtClean="0"/>
          </a:p>
          <a:p>
            <a:pPr algn="ctr"/>
            <a:r>
              <a:rPr lang="el-GR" sz="2400" dirty="0" smtClean="0"/>
              <a:t>Δηλ. θα στοχεύει σε ζητούμενα όπως:</a:t>
            </a:r>
          </a:p>
          <a:p>
            <a:pPr algn="ctr">
              <a:buFontTx/>
              <a:buChar char="-"/>
            </a:pPr>
            <a:r>
              <a:rPr lang="el-GR" sz="2400" dirty="0" smtClean="0"/>
              <a:t>Η κατάργηση των «ταξικών» διαφορών</a:t>
            </a:r>
          </a:p>
          <a:p>
            <a:pPr algn="ctr">
              <a:buFontTx/>
              <a:buChar char="-"/>
            </a:pPr>
            <a:r>
              <a:rPr lang="el-GR" sz="2400" dirty="0" smtClean="0"/>
              <a:t>Η αναζήτηση του «καλού»</a:t>
            </a:r>
          </a:p>
          <a:p>
            <a:pPr algn="ctr">
              <a:buFontTx/>
              <a:buChar char="-"/>
            </a:pPr>
            <a:r>
              <a:rPr lang="el-GR" sz="2400" dirty="0" smtClean="0"/>
              <a:t>Η «ανεξαρτησία» του ατόμου</a:t>
            </a:r>
          </a:p>
          <a:p>
            <a:pPr algn="ctr">
              <a:buFontTx/>
              <a:buChar char="-"/>
            </a:pPr>
            <a:r>
              <a:rPr lang="el-GR" sz="2400" dirty="0" smtClean="0"/>
              <a:t>Η καλλιέργεια της «κριτικής» σκέψης </a:t>
            </a:r>
            <a:r>
              <a:rPr lang="el-GR" sz="2400" dirty="0" err="1" smtClean="0"/>
              <a:t>κ.ο.κ</a:t>
            </a:r>
            <a:r>
              <a:rPr lang="el-GR" sz="2400" dirty="0" smtClean="0"/>
              <a:t> </a:t>
            </a:r>
          </a:p>
          <a:p>
            <a:pPr algn="ctr">
              <a:buNone/>
            </a:pPr>
            <a:endParaRPr lang="el-GR" sz="2400" dirty="0" smtClean="0"/>
          </a:p>
          <a:p>
            <a:pPr algn="ctr">
              <a:buNone/>
            </a:pPr>
            <a:endParaRPr lang="el-GR" dirty="0"/>
          </a:p>
        </p:txBody>
      </p:sp>
      <p:sp>
        <p:nvSpPr>
          <p:cNvPr id="4" name="3 - Βέλος προς τα κάτω"/>
          <p:cNvSpPr/>
          <p:nvPr/>
        </p:nvSpPr>
        <p:spPr>
          <a:xfrm>
            <a:off x="4143372" y="2000240"/>
            <a:ext cx="928694"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286248" y="3571876"/>
            <a:ext cx="785818"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1577</TotalTime>
  <Words>1983</Words>
  <Application>Microsoft Office PowerPoint</Application>
  <PresentationFormat>Προβολή στην οθόνη (4:3)</PresentationFormat>
  <Paragraphs>195</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Θέμα του Office</vt:lpstr>
      <vt:lpstr>ΦΙΛΟΣΟΦΙΑ ΤΗΣ ΠΑΙΔΕΙΑΣ  ΔΗΜΟΠΟΥΛΟΣ ΒΑΣΙΛΕΙΟΣ  (9)</vt:lpstr>
      <vt:lpstr>ΔΗΜΟΠΟΥΛΟΣ ΒΑΣΙΛΕΙΟΣ / ΦΙΛΟΣΟΦΙΑ ΤΗΣ ΠΑΙΔΕΙΑΣ Η εννοιολογική σύγχυση  </vt:lpstr>
      <vt:lpstr>ΔΗΜΟΠΟΥΛΟΣ ΒΑΣΙΛΕΙΟΣ / ΦΙΛΟΣΟΦΙΑ ΤΗΣ ΠΑΙΔΕΙΑΣ  Ετυμολογική ανάλυση</vt:lpstr>
      <vt:lpstr>ΔΗΜΟΠΟΥΛΟΣ ΒΑΣΙΛΕΙΟΣ / ΦΙΛΟΣΟΦΙΑ ΤΗΣ ΠΑΙΔΕΙΑΣ  Ετυμολογική ανάλυση</vt:lpstr>
      <vt:lpstr>ΔΗΜΟΠΟΥΛΟΣ ΒΑΣΙΛΕΙΟΣ / ΦΙΛΟΣΟΦΙΑ ΤΗΣ ΠΑΙΔΕΙΑΣ  Ετυμολογική ανάλυση</vt:lpstr>
      <vt:lpstr>ΔΗΜΟΠΟΥΛΟΣ ΒΑΣΙΛΕΙΟΣ / ΦΙΛΟΣΟΦΙΑ ΤΗΣ ΠΑΙΔΕΙΑΣ  Ετυμολογική ανάλυση</vt:lpstr>
      <vt:lpstr>ΔΗΜΟΠΟΥΛΟΣ ΒΑΣΙΛΕΙΟΣ / ΦΙΛΟΣΟΦΙΑ ΤΗΣ ΠΑΙΔΕΙΑΣ  Ετυμολογική ανάλυση</vt:lpstr>
      <vt:lpstr>ΔΗΜΟΠΟΥΛΟΣ ΒΑΣΙΛΕΙΟΣ / ΦΙΛΟΣΟΦΙΑ ΤΗΣ ΠΑΙΔΕΙΑΣ Προσπάθεια επαν-ορισμού  </vt:lpstr>
      <vt:lpstr>ΔΗΜΟΠΟΥΛΟΣ ΒΑΣΙΛΕΙΟΣ / ΦΙΛΟΣΟΦΙΑ ΤΗΣ ΠΑΙΔΕΙΑΣ Περί σκοπών …</vt:lpstr>
      <vt:lpstr>ΔΗΜΟΠΟΥΛΟΣ ΒΑΣΙΛΕΙΟΣ / ΦΙΛΟΣΟΦΙΑ ΤΗΣ ΠΑΙΔΕΙΑΣ  Περί σκοπών …  </vt:lpstr>
      <vt:lpstr>ΔΗΜΟΠΟΥΛΟΣ ΒΑΣΙΛΕΙΟΣ / ΦΙΛΟΣΟΦΙΑ ΤΗΣ ΠΑΙΔΕΙΑΣ «Οντικό» / «Οντολογικό» </vt:lpstr>
      <vt:lpstr>ΔΗΜΟΠΟΥΛΟΣ ΒΑΣΙΛΕΙΟΣ / ΦΙΛΟΣΟΦΙΑ ΤΗΣ ΠΑΙΔΕΙΑΣ «Οντικό» / «Οντολογικό» </vt:lpstr>
      <vt:lpstr>ΔΗΜΟΠΟΥΛΟΣ ΒΑΣΙΛΕΙΟΣ / ΦΙΛΟΣΟΦΙΑ ΤΗΣ ΠΑΙΔΕΙΑΣ Ο «οντολογικός» χαρακτήρας της εκπαίδευσης </vt:lpstr>
      <vt:lpstr>ΔΗΜΟΠΟΥΛΟΣ ΒΑΣΙΛΕΙΟΣ / ΦΙΛΟΣΟΦΙΑ ΤΗΣ ΠΑΙΔΕΙΑΣ  Ο «οντολογικός» χαρακτήρας της εκπαίδευσης  </vt:lpstr>
      <vt:lpstr>ΔΗΜΟΠΟΥΛΟΣ ΒΑΣΙΛΕΙΟΣ / ΦΙΛΟΣΟΦΙΑ ΤΗΣ ΠΑΙΔΕΙΑΣ Ζώντας «μέσα» στον κόσμο</vt:lpstr>
      <vt:lpstr>ΔΗΜΟΠΟΥΛΟΣ ΒΑΣΙΛΕΙΟΣ / ΦΙΛΟΣΟΦΙΑ ΤΗΣ ΠΑΙΔΕΙΑΣ  Ζώντας «μέσα» στον κόσμο</vt:lpstr>
      <vt:lpstr>ΔΗΜΟΠΟΥΛΟΣ ΒΑΣΙΛΕΙΟΣ / ΦΙΛΟΣΟΦΙΑ ΤΗΣ ΠΑΙΔΕΙΑΣ Τα «πράγματα»</vt:lpstr>
      <vt:lpstr>ΔΗΜΟΠΟΥΛΟΣ ΒΑΣΙΛΕΙΟΣ / ΦΙΛΟΣΟΦΙΑ ΤΗΣ ΠΑΙΔΕΙΑΣ  Τα «πράγματα»</vt:lpstr>
      <vt:lpstr>ΔΗΜΟΠΟΥΛΟΣ ΒΑΣΙΛΕΙΟΣ / ΦΙΛΟΣΟΦΙΑ ΤΗΣ ΠΑΙΔΕΙΑΣ  Τα «πράγματα»</vt:lpstr>
      <vt:lpstr>ΔΗΜΟΠΟΥΛΟΣ ΒΑΣΙΛΕΙΟΣ / ΦΙΛΟΣΟΦΙΑ ΤΗΣ ΠΑΙΔΕΙΑΣ  Τα «πράγματα» (σκοπιμότητα)</vt:lpstr>
      <vt:lpstr>ΔΗΜΟΠΟΥΛΟΣ ΒΑΣΙΛΕΙΟΣ / ΦΙΛΟΣΟΦΙΑ ΤΗΣ ΠΑΙΔΕΙΑΣ  Τα «πράγματα» (συνολικότητα)</vt:lpstr>
      <vt:lpstr>ΔΗΜΟΠΟΥΛΟΣ ΒΑΣΙΛΕΙΟΣ / ΦΙΛΟΣΟΦΙΑ ΤΗΣ ΠΑΙΔΕΙΑΣ Το ιατρικό παράδειγμα </vt:lpstr>
      <vt:lpstr>ΔΗΜΟΠΟΥΛΟΣ ΒΑΣΙΛΕΙΟΣ / ΦΙΛΟΣΟΦΙΑ ΤΗΣ ΠΑΙΔΕΙΑΣ  Το ιατρικό παράδειγμα </vt:lpstr>
      <vt:lpstr>ΔΗΜΟΠΟΥΛΟΣ ΒΑΣΙΛΕΙΟΣ / ΦΙΛΟΣΟΦΙΑ ΤΗΣ ΠΑΙΔΕΙΑΣ  Το ιατρικό παράδειγμα </vt:lpstr>
      <vt:lpstr>ΔΗΜΟΠΟΥΛΟΣ ΒΑΣΙΛΕΙΟΣ / ΦΙΛΟΣΟΦΙΑ ΤΗΣ ΠΑΙΔΕΙΑΣ  Το ιατρικό παράδειγμα </vt:lpstr>
      <vt:lpstr>ΔΗΜΟΠΟΥΛΟΣ ΒΑΣΙΛΕΙΟΣ / ΦΙΛΟΣΟΦΙΑ ΤΗΣ ΠΑΙΔΕΙΑΣ  Το ιατρικό παράδειγμα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ΦΙΛΟΣΟΦΙΑ ΤΗΣ ΠΑΙΔΕΙΑΣ  ΔΗΜΟΠΟΥΛΟΣ ΒΑΣΙΛΕΙΟΣ  (9)</dc:title>
  <dc:creator>User</dc:creator>
  <cp:lastModifiedBy>User</cp:lastModifiedBy>
  <cp:revision>96</cp:revision>
  <dcterms:created xsi:type="dcterms:W3CDTF">2021-03-21T18:19:45Z</dcterms:created>
  <dcterms:modified xsi:type="dcterms:W3CDTF">2021-04-15T06:47:41Z</dcterms:modified>
</cp:coreProperties>
</file>