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60"/>
  </p:notesMasterIdLst>
  <p:sldIdLst>
    <p:sldId id="256" r:id="rId2"/>
    <p:sldId id="257" r:id="rId3"/>
    <p:sldId id="275" r:id="rId4"/>
    <p:sldId id="339" r:id="rId5"/>
    <p:sldId id="273" r:id="rId6"/>
    <p:sldId id="274" r:id="rId7"/>
    <p:sldId id="436" r:id="rId8"/>
    <p:sldId id="440" r:id="rId9"/>
    <p:sldId id="260" r:id="rId10"/>
    <p:sldId id="258" r:id="rId11"/>
    <p:sldId id="259" r:id="rId12"/>
    <p:sldId id="261" r:id="rId13"/>
    <p:sldId id="262" r:id="rId14"/>
    <p:sldId id="263" r:id="rId15"/>
    <p:sldId id="264" r:id="rId16"/>
    <p:sldId id="265" r:id="rId17"/>
    <p:sldId id="266" r:id="rId18"/>
    <p:sldId id="267" r:id="rId19"/>
    <p:sldId id="270" r:id="rId20"/>
    <p:sldId id="268" r:id="rId21"/>
    <p:sldId id="269" r:id="rId22"/>
    <p:sldId id="271" r:id="rId23"/>
    <p:sldId id="438" r:id="rId24"/>
    <p:sldId id="276" r:id="rId25"/>
    <p:sldId id="319" r:id="rId26"/>
    <p:sldId id="427" r:id="rId27"/>
    <p:sldId id="321" r:id="rId28"/>
    <p:sldId id="320" r:id="rId29"/>
    <p:sldId id="322" r:id="rId30"/>
    <p:sldId id="415" r:id="rId31"/>
    <p:sldId id="416" r:id="rId32"/>
    <p:sldId id="417" r:id="rId33"/>
    <p:sldId id="446" r:id="rId34"/>
    <p:sldId id="444" r:id="rId35"/>
    <p:sldId id="445" r:id="rId36"/>
    <p:sldId id="443" r:id="rId37"/>
    <p:sldId id="418" r:id="rId38"/>
    <p:sldId id="441" r:id="rId39"/>
    <p:sldId id="420" r:id="rId40"/>
    <p:sldId id="429" r:id="rId41"/>
    <p:sldId id="430" r:id="rId42"/>
    <p:sldId id="358" r:id="rId43"/>
    <p:sldId id="422" r:id="rId44"/>
    <p:sldId id="288" r:id="rId45"/>
    <p:sldId id="426" r:id="rId46"/>
    <p:sldId id="428" r:id="rId47"/>
    <p:sldId id="439" r:id="rId48"/>
    <p:sldId id="432" r:id="rId49"/>
    <p:sldId id="433" r:id="rId50"/>
    <p:sldId id="434" r:id="rId51"/>
    <p:sldId id="435" r:id="rId52"/>
    <p:sldId id="448" r:id="rId53"/>
    <p:sldId id="447" r:id="rId54"/>
    <p:sldId id="449" r:id="rId55"/>
    <p:sldId id="450" r:id="rId56"/>
    <p:sldId id="451" r:id="rId57"/>
    <p:sldId id="452" r:id="rId58"/>
    <p:sldId id="453" r:id="rId59"/>
  </p:sldIdLst>
  <p:sldSz cx="12192000" cy="6858000"/>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429"/>
    <p:restoredTop sz="94675"/>
  </p:normalViewPr>
  <p:slideViewPr>
    <p:cSldViewPr snapToGrid="0" snapToObjects="1">
      <p:cViewPr varScale="1">
        <p:scale>
          <a:sx n="118" d="100"/>
          <a:sy n="118" d="100"/>
        </p:scale>
        <p:origin x="280" y="19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5" Type="http://schemas.openxmlformats.org/officeDocument/2006/relationships/slide" Target="slides/slide4.xml"/><Relationship Id="rId61" Type="http://schemas.openxmlformats.org/officeDocument/2006/relationships/presProps" Target="presProps.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l-GR"/>
          </a:p>
        </p:txBody>
      </p:sp>
      <p:sp>
        <p:nvSpPr>
          <p:cNvPr id="3" name="Θέση ημερομηνίας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8068FC4-4F8C-F441-89E6-A3115F2922CD}" type="datetimeFigureOut">
              <a:rPr lang="el-GR" smtClean="0"/>
              <a:t>11/2/26</a:t>
            </a:fld>
            <a:endParaRPr lang="el-GR"/>
          </a:p>
        </p:txBody>
      </p:sp>
      <p:sp>
        <p:nvSpPr>
          <p:cNvPr id="4" name="Θέση εικόνας διαφάνειας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l-GR"/>
          </a:p>
        </p:txBody>
      </p:sp>
      <p:sp>
        <p:nvSpPr>
          <p:cNvPr id="5" name="Θέση σημειώσεων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6" name="Θέση υποσέλιδου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l-GR"/>
          </a:p>
        </p:txBody>
      </p:sp>
      <p:sp>
        <p:nvSpPr>
          <p:cNvPr id="7" name="Θέση αριθμού διαφάνειας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243CEEA-1966-D84A-BE8D-ABDA08C9F404}" type="slidenum">
              <a:rPr lang="el-GR" smtClean="0"/>
              <a:t>‹#›</a:t>
            </a:fld>
            <a:endParaRPr lang="el-GR"/>
          </a:p>
        </p:txBody>
      </p:sp>
    </p:spTree>
    <p:extLst>
      <p:ext uri="{BB962C8B-B14F-4D97-AF65-F5344CB8AC3E}">
        <p14:creationId xmlns:p14="http://schemas.microsoft.com/office/powerpoint/2010/main" val="119999664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45D3C72-DCBA-904A-AD39-497C1ED094C3}"/>
              </a:ext>
            </a:extLst>
          </p:cNvPr>
          <p:cNvSpPr>
            <a:spLocks noGrp="1"/>
          </p:cNvSpPr>
          <p:nvPr>
            <p:ph type="ctrTitle"/>
          </p:nvPr>
        </p:nvSpPr>
        <p:spPr>
          <a:xfrm>
            <a:off x="1524000" y="1122363"/>
            <a:ext cx="9144000" cy="2387600"/>
          </a:xfrm>
        </p:spPr>
        <p:txBody>
          <a:bodyPr anchor="b"/>
          <a:lstStyle>
            <a:lvl1pPr algn="ctr">
              <a:defRPr sz="6000"/>
            </a:lvl1pPr>
          </a:lstStyle>
          <a:p>
            <a:r>
              <a:rPr lang="el-GR"/>
              <a:t>Κάντε κλικ για να επεξεργαστείτε τον τίτλο υποδείγματος</a:t>
            </a:r>
          </a:p>
        </p:txBody>
      </p:sp>
      <p:sp>
        <p:nvSpPr>
          <p:cNvPr id="3" name="Υπότιτλος 2">
            <a:extLst>
              <a:ext uri="{FF2B5EF4-FFF2-40B4-BE49-F238E27FC236}">
                <a16:creationId xmlns:a16="http://schemas.microsoft.com/office/drawing/2014/main" id="{D444F6CC-265C-1840-8496-CB9983EFCC5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l-GR"/>
              <a:t>Κάντε κλικ για να επεξεργαστείτε τον υπότιτλο του υποδείγματος</a:t>
            </a:r>
          </a:p>
        </p:txBody>
      </p:sp>
      <p:sp>
        <p:nvSpPr>
          <p:cNvPr id="4" name="Θέση ημερομηνίας 3">
            <a:extLst>
              <a:ext uri="{FF2B5EF4-FFF2-40B4-BE49-F238E27FC236}">
                <a16:creationId xmlns:a16="http://schemas.microsoft.com/office/drawing/2014/main" id="{9B5CD150-30E4-3A40-90F9-12E1D9BC1E44}"/>
              </a:ext>
            </a:extLst>
          </p:cNvPr>
          <p:cNvSpPr>
            <a:spLocks noGrp="1"/>
          </p:cNvSpPr>
          <p:nvPr>
            <p:ph type="dt" sz="half" idx="10"/>
          </p:nvPr>
        </p:nvSpPr>
        <p:spPr/>
        <p:txBody>
          <a:bodyPr/>
          <a:lstStyle/>
          <a:p>
            <a:fld id="{CF7CFB05-471B-4E42-BDD6-E67FEC8B0E33}" type="datetime1">
              <a:rPr lang="el-GR" smtClean="0"/>
              <a:t>11/2/26</a:t>
            </a:fld>
            <a:endParaRPr lang="el-GR"/>
          </a:p>
        </p:txBody>
      </p:sp>
      <p:sp>
        <p:nvSpPr>
          <p:cNvPr id="5" name="Θέση υποσέλιδου 4">
            <a:extLst>
              <a:ext uri="{FF2B5EF4-FFF2-40B4-BE49-F238E27FC236}">
                <a16:creationId xmlns:a16="http://schemas.microsoft.com/office/drawing/2014/main" id="{FBDE9AEE-FD5B-3345-A5BF-754AEAC07177}"/>
              </a:ext>
            </a:extLst>
          </p:cNvPr>
          <p:cNvSpPr>
            <a:spLocks noGrp="1"/>
          </p:cNvSpPr>
          <p:nvPr>
            <p:ph type="ftr" sz="quarter" idx="11"/>
          </p:nvPr>
        </p:nvSpPr>
        <p:spPr/>
        <p:txBody>
          <a:bodyPr/>
          <a:lstStyle/>
          <a:p>
            <a:r>
              <a:rPr lang="el-GR"/>
              <a:t>ΚΟΥΣΕΡΗ ΓΕΩΡΓΙΑ</a:t>
            </a:r>
          </a:p>
        </p:txBody>
      </p:sp>
      <p:sp>
        <p:nvSpPr>
          <p:cNvPr id="6" name="Θέση αριθμού διαφάνειας 5">
            <a:extLst>
              <a:ext uri="{FF2B5EF4-FFF2-40B4-BE49-F238E27FC236}">
                <a16:creationId xmlns:a16="http://schemas.microsoft.com/office/drawing/2014/main" id="{FE161D02-B303-7344-A5F5-BDFED919F494}"/>
              </a:ext>
            </a:extLst>
          </p:cNvPr>
          <p:cNvSpPr>
            <a:spLocks noGrp="1"/>
          </p:cNvSpPr>
          <p:nvPr>
            <p:ph type="sldNum" sz="quarter" idx="12"/>
          </p:nvPr>
        </p:nvSpPr>
        <p:spPr/>
        <p:txBody>
          <a:bodyPr/>
          <a:lstStyle/>
          <a:p>
            <a:fld id="{84A71CF1-7A6D-0749-8ADA-23593E542C6C}" type="slidenum">
              <a:rPr lang="el-GR" smtClean="0"/>
              <a:t>‹#›</a:t>
            </a:fld>
            <a:endParaRPr lang="el-GR"/>
          </a:p>
        </p:txBody>
      </p:sp>
    </p:spTree>
    <p:extLst>
      <p:ext uri="{BB962C8B-B14F-4D97-AF65-F5344CB8AC3E}">
        <p14:creationId xmlns:p14="http://schemas.microsoft.com/office/powerpoint/2010/main" val="395180253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6D628954-9721-3643-B335-27E23353D193}"/>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κατακόρυφου κειμένου 2">
            <a:extLst>
              <a:ext uri="{FF2B5EF4-FFF2-40B4-BE49-F238E27FC236}">
                <a16:creationId xmlns:a16="http://schemas.microsoft.com/office/drawing/2014/main" id="{78A6A66E-8F07-6247-83B5-419F8CEA7594}"/>
              </a:ext>
            </a:extLst>
          </p:cNvPr>
          <p:cNvSpPr>
            <a:spLocks noGrp="1"/>
          </p:cNvSpPr>
          <p:nvPr>
            <p:ph type="body" orient="vert" idx="1"/>
          </p:nvPr>
        </p:nvSpPr>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B7D364CA-7CA5-6346-B7CC-14EC7EBB6918}"/>
              </a:ext>
            </a:extLst>
          </p:cNvPr>
          <p:cNvSpPr>
            <a:spLocks noGrp="1"/>
          </p:cNvSpPr>
          <p:nvPr>
            <p:ph type="dt" sz="half" idx="10"/>
          </p:nvPr>
        </p:nvSpPr>
        <p:spPr/>
        <p:txBody>
          <a:bodyPr/>
          <a:lstStyle/>
          <a:p>
            <a:fld id="{F73AB8D2-6022-8C40-870A-D4EF85ED84F3}" type="datetime1">
              <a:rPr lang="el-GR" smtClean="0"/>
              <a:t>11/2/26</a:t>
            </a:fld>
            <a:endParaRPr lang="el-GR"/>
          </a:p>
        </p:txBody>
      </p:sp>
      <p:sp>
        <p:nvSpPr>
          <p:cNvPr id="5" name="Θέση υποσέλιδου 4">
            <a:extLst>
              <a:ext uri="{FF2B5EF4-FFF2-40B4-BE49-F238E27FC236}">
                <a16:creationId xmlns:a16="http://schemas.microsoft.com/office/drawing/2014/main" id="{33B69B77-977A-D441-B40D-3BD06376346C}"/>
              </a:ext>
            </a:extLst>
          </p:cNvPr>
          <p:cNvSpPr>
            <a:spLocks noGrp="1"/>
          </p:cNvSpPr>
          <p:nvPr>
            <p:ph type="ftr" sz="quarter" idx="11"/>
          </p:nvPr>
        </p:nvSpPr>
        <p:spPr/>
        <p:txBody>
          <a:bodyPr/>
          <a:lstStyle/>
          <a:p>
            <a:r>
              <a:rPr lang="el-GR"/>
              <a:t>ΚΟΥΣΕΡΗ ΓΕΩΡΓΙΑ</a:t>
            </a:r>
          </a:p>
        </p:txBody>
      </p:sp>
      <p:sp>
        <p:nvSpPr>
          <p:cNvPr id="6" name="Θέση αριθμού διαφάνειας 5">
            <a:extLst>
              <a:ext uri="{FF2B5EF4-FFF2-40B4-BE49-F238E27FC236}">
                <a16:creationId xmlns:a16="http://schemas.microsoft.com/office/drawing/2014/main" id="{83DA7B5E-BFEC-6546-B637-49957D349776}"/>
              </a:ext>
            </a:extLst>
          </p:cNvPr>
          <p:cNvSpPr>
            <a:spLocks noGrp="1"/>
          </p:cNvSpPr>
          <p:nvPr>
            <p:ph type="sldNum" sz="quarter" idx="12"/>
          </p:nvPr>
        </p:nvSpPr>
        <p:spPr/>
        <p:txBody>
          <a:bodyPr/>
          <a:lstStyle/>
          <a:p>
            <a:fld id="{84A71CF1-7A6D-0749-8ADA-23593E542C6C}" type="slidenum">
              <a:rPr lang="el-GR" smtClean="0"/>
              <a:t>‹#›</a:t>
            </a:fld>
            <a:endParaRPr lang="el-GR"/>
          </a:p>
        </p:txBody>
      </p:sp>
    </p:spTree>
    <p:extLst>
      <p:ext uri="{BB962C8B-B14F-4D97-AF65-F5344CB8AC3E}">
        <p14:creationId xmlns:p14="http://schemas.microsoft.com/office/powerpoint/2010/main" val="2937483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a:extLst>
              <a:ext uri="{FF2B5EF4-FFF2-40B4-BE49-F238E27FC236}">
                <a16:creationId xmlns:a16="http://schemas.microsoft.com/office/drawing/2014/main" id="{3F29CB7C-5294-4C4B-AC5D-3DC7A8FCF6E5}"/>
              </a:ext>
            </a:extLst>
          </p:cNvPr>
          <p:cNvSpPr>
            <a:spLocks noGrp="1"/>
          </p:cNvSpPr>
          <p:nvPr>
            <p:ph type="title" orient="vert"/>
          </p:nvPr>
        </p:nvSpPr>
        <p:spPr>
          <a:xfrm>
            <a:off x="8724900" y="365125"/>
            <a:ext cx="2628900" cy="5811838"/>
          </a:xfrm>
        </p:spPr>
        <p:txBody>
          <a:bodyPr vert="eaVert"/>
          <a:lstStyle/>
          <a:p>
            <a:r>
              <a:rPr lang="el-GR"/>
              <a:t>Κάντε κλικ για να επεξεργαστείτε τον τίτλο υποδείγματος</a:t>
            </a:r>
          </a:p>
        </p:txBody>
      </p:sp>
      <p:sp>
        <p:nvSpPr>
          <p:cNvPr id="3" name="Θέση κατακόρυφου κειμένου 2">
            <a:extLst>
              <a:ext uri="{FF2B5EF4-FFF2-40B4-BE49-F238E27FC236}">
                <a16:creationId xmlns:a16="http://schemas.microsoft.com/office/drawing/2014/main" id="{A9FB55D6-E666-164D-8F0A-1F31822EC9D5}"/>
              </a:ext>
            </a:extLst>
          </p:cNvPr>
          <p:cNvSpPr>
            <a:spLocks noGrp="1"/>
          </p:cNvSpPr>
          <p:nvPr>
            <p:ph type="body" orient="vert" idx="1"/>
          </p:nvPr>
        </p:nvSpPr>
        <p:spPr>
          <a:xfrm>
            <a:off x="838200" y="365125"/>
            <a:ext cx="7734300" cy="5811838"/>
          </a:xfrm>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4542EE18-BA6E-AA4B-A0C2-3DB4E1009665}"/>
              </a:ext>
            </a:extLst>
          </p:cNvPr>
          <p:cNvSpPr>
            <a:spLocks noGrp="1"/>
          </p:cNvSpPr>
          <p:nvPr>
            <p:ph type="dt" sz="half" idx="10"/>
          </p:nvPr>
        </p:nvSpPr>
        <p:spPr/>
        <p:txBody>
          <a:bodyPr/>
          <a:lstStyle/>
          <a:p>
            <a:fld id="{DBF0FD9D-BBB6-6F45-9883-5048EE62E6F1}" type="datetime1">
              <a:rPr lang="el-GR" smtClean="0"/>
              <a:t>11/2/26</a:t>
            </a:fld>
            <a:endParaRPr lang="el-GR"/>
          </a:p>
        </p:txBody>
      </p:sp>
      <p:sp>
        <p:nvSpPr>
          <p:cNvPr id="5" name="Θέση υποσέλιδου 4">
            <a:extLst>
              <a:ext uri="{FF2B5EF4-FFF2-40B4-BE49-F238E27FC236}">
                <a16:creationId xmlns:a16="http://schemas.microsoft.com/office/drawing/2014/main" id="{31961A1F-145C-2844-BC23-D41DBBE0219A}"/>
              </a:ext>
            </a:extLst>
          </p:cNvPr>
          <p:cNvSpPr>
            <a:spLocks noGrp="1"/>
          </p:cNvSpPr>
          <p:nvPr>
            <p:ph type="ftr" sz="quarter" idx="11"/>
          </p:nvPr>
        </p:nvSpPr>
        <p:spPr/>
        <p:txBody>
          <a:bodyPr/>
          <a:lstStyle/>
          <a:p>
            <a:r>
              <a:rPr lang="el-GR"/>
              <a:t>ΚΟΥΣΕΡΗ ΓΕΩΡΓΙΑ</a:t>
            </a:r>
          </a:p>
        </p:txBody>
      </p:sp>
      <p:sp>
        <p:nvSpPr>
          <p:cNvPr id="6" name="Θέση αριθμού διαφάνειας 5">
            <a:extLst>
              <a:ext uri="{FF2B5EF4-FFF2-40B4-BE49-F238E27FC236}">
                <a16:creationId xmlns:a16="http://schemas.microsoft.com/office/drawing/2014/main" id="{E2E8445E-18E5-F04D-85AA-D72891D0DF1B}"/>
              </a:ext>
            </a:extLst>
          </p:cNvPr>
          <p:cNvSpPr>
            <a:spLocks noGrp="1"/>
          </p:cNvSpPr>
          <p:nvPr>
            <p:ph type="sldNum" sz="quarter" idx="12"/>
          </p:nvPr>
        </p:nvSpPr>
        <p:spPr/>
        <p:txBody>
          <a:bodyPr/>
          <a:lstStyle/>
          <a:p>
            <a:fld id="{84A71CF1-7A6D-0749-8ADA-23593E542C6C}" type="slidenum">
              <a:rPr lang="el-GR" smtClean="0"/>
              <a:t>‹#›</a:t>
            </a:fld>
            <a:endParaRPr lang="el-GR"/>
          </a:p>
        </p:txBody>
      </p:sp>
    </p:spTree>
    <p:extLst>
      <p:ext uri="{BB962C8B-B14F-4D97-AF65-F5344CB8AC3E}">
        <p14:creationId xmlns:p14="http://schemas.microsoft.com/office/powerpoint/2010/main" val="40044285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CE63ADF-1BA5-3C42-A2E7-69030CF2D751}"/>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4B9842E0-E377-744B-B2E0-186A3944C852}"/>
              </a:ext>
            </a:extLst>
          </p:cNvPr>
          <p:cNvSpPr>
            <a:spLocks noGrp="1"/>
          </p:cNvSpPr>
          <p:nvPr>
            <p:ph idx="1"/>
          </p:nvPr>
        </p:nvSpPr>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4C7A4DA9-B3A8-3747-99A9-6A70EAB1B915}"/>
              </a:ext>
            </a:extLst>
          </p:cNvPr>
          <p:cNvSpPr>
            <a:spLocks noGrp="1"/>
          </p:cNvSpPr>
          <p:nvPr>
            <p:ph type="dt" sz="half" idx="10"/>
          </p:nvPr>
        </p:nvSpPr>
        <p:spPr/>
        <p:txBody>
          <a:bodyPr/>
          <a:lstStyle/>
          <a:p>
            <a:fld id="{F92B5686-13C7-AC47-BC59-F011DC738939}" type="datetime1">
              <a:rPr lang="el-GR" smtClean="0"/>
              <a:t>11/2/26</a:t>
            </a:fld>
            <a:endParaRPr lang="el-GR"/>
          </a:p>
        </p:txBody>
      </p:sp>
      <p:sp>
        <p:nvSpPr>
          <p:cNvPr id="5" name="Θέση υποσέλιδου 4">
            <a:extLst>
              <a:ext uri="{FF2B5EF4-FFF2-40B4-BE49-F238E27FC236}">
                <a16:creationId xmlns:a16="http://schemas.microsoft.com/office/drawing/2014/main" id="{985CB630-CB46-214A-82D6-EE7DFBD8CB94}"/>
              </a:ext>
            </a:extLst>
          </p:cNvPr>
          <p:cNvSpPr>
            <a:spLocks noGrp="1"/>
          </p:cNvSpPr>
          <p:nvPr>
            <p:ph type="ftr" sz="quarter" idx="11"/>
          </p:nvPr>
        </p:nvSpPr>
        <p:spPr/>
        <p:txBody>
          <a:bodyPr/>
          <a:lstStyle/>
          <a:p>
            <a:r>
              <a:rPr lang="el-GR"/>
              <a:t>ΚΟΥΣΕΡΗ ΓΕΩΡΓΙΑ</a:t>
            </a:r>
          </a:p>
        </p:txBody>
      </p:sp>
      <p:sp>
        <p:nvSpPr>
          <p:cNvPr id="6" name="Θέση αριθμού διαφάνειας 5">
            <a:extLst>
              <a:ext uri="{FF2B5EF4-FFF2-40B4-BE49-F238E27FC236}">
                <a16:creationId xmlns:a16="http://schemas.microsoft.com/office/drawing/2014/main" id="{528AEC08-FF93-AE4F-A682-BE172AC6F7F2}"/>
              </a:ext>
            </a:extLst>
          </p:cNvPr>
          <p:cNvSpPr>
            <a:spLocks noGrp="1"/>
          </p:cNvSpPr>
          <p:nvPr>
            <p:ph type="sldNum" sz="quarter" idx="12"/>
          </p:nvPr>
        </p:nvSpPr>
        <p:spPr/>
        <p:txBody>
          <a:bodyPr/>
          <a:lstStyle/>
          <a:p>
            <a:fld id="{84A71CF1-7A6D-0749-8ADA-23593E542C6C}" type="slidenum">
              <a:rPr lang="el-GR" smtClean="0"/>
              <a:t>‹#›</a:t>
            </a:fld>
            <a:endParaRPr lang="el-GR"/>
          </a:p>
        </p:txBody>
      </p:sp>
    </p:spTree>
    <p:extLst>
      <p:ext uri="{BB962C8B-B14F-4D97-AF65-F5344CB8AC3E}">
        <p14:creationId xmlns:p14="http://schemas.microsoft.com/office/powerpoint/2010/main" val="64208023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3484DD5F-0560-EC46-A549-B2D771E2A5B7}"/>
              </a:ext>
            </a:extLst>
          </p:cNvPr>
          <p:cNvSpPr>
            <a:spLocks noGrp="1"/>
          </p:cNvSpPr>
          <p:nvPr>
            <p:ph type="title"/>
          </p:nvPr>
        </p:nvSpPr>
        <p:spPr>
          <a:xfrm>
            <a:off x="831850" y="1709738"/>
            <a:ext cx="10515600" cy="2852737"/>
          </a:xfrm>
        </p:spPr>
        <p:txBody>
          <a:bodyPr anchor="b"/>
          <a:lstStyle>
            <a:lvl1pPr>
              <a:defRPr sz="6000"/>
            </a:lvl1p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0C0756B1-687D-C04D-9A45-6CF10E01662D}"/>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l-GR"/>
              <a:t>Στυλ κειμένου υποδείγματος</a:t>
            </a:r>
          </a:p>
        </p:txBody>
      </p:sp>
      <p:sp>
        <p:nvSpPr>
          <p:cNvPr id="4" name="Θέση ημερομηνίας 3">
            <a:extLst>
              <a:ext uri="{FF2B5EF4-FFF2-40B4-BE49-F238E27FC236}">
                <a16:creationId xmlns:a16="http://schemas.microsoft.com/office/drawing/2014/main" id="{3378E5A4-CA54-594E-97C8-45903772E111}"/>
              </a:ext>
            </a:extLst>
          </p:cNvPr>
          <p:cNvSpPr>
            <a:spLocks noGrp="1"/>
          </p:cNvSpPr>
          <p:nvPr>
            <p:ph type="dt" sz="half" idx="10"/>
          </p:nvPr>
        </p:nvSpPr>
        <p:spPr/>
        <p:txBody>
          <a:bodyPr/>
          <a:lstStyle/>
          <a:p>
            <a:fld id="{3C6B7437-40E2-704B-B6BA-B3AEA59B927F}" type="datetime1">
              <a:rPr lang="el-GR" smtClean="0"/>
              <a:t>11/2/26</a:t>
            </a:fld>
            <a:endParaRPr lang="el-GR"/>
          </a:p>
        </p:txBody>
      </p:sp>
      <p:sp>
        <p:nvSpPr>
          <p:cNvPr id="5" name="Θέση υποσέλιδου 4">
            <a:extLst>
              <a:ext uri="{FF2B5EF4-FFF2-40B4-BE49-F238E27FC236}">
                <a16:creationId xmlns:a16="http://schemas.microsoft.com/office/drawing/2014/main" id="{294F8996-7526-6341-9490-BA283947F7B1}"/>
              </a:ext>
            </a:extLst>
          </p:cNvPr>
          <p:cNvSpPr>
            <a:spLocks noGrp="1"/>
          </p:cNvSpPr>
          <p:nvPr>
            <p:ph type="ftr" sz="quarter" idx="11"/>
          </p:nvPr>
        </p:nvSpPr>
        <p:spPr/>
        <p:txBody>
          <a:bodyPr/>
          <a:lstStyle/>
          <a:p>
            <a:r>
              <a:rPr lang="el-GR"/>
              <a:t>ΚΟΥΣΕΡΗ ΓΕΩΡΓΙΑ</a:t>
            </a:r>
          </a:p>
        </p:txBody>
      </p:sp>
      <p:sp>
        <p:nvSpPr>
          <p:cNvPr id="6" name="Θέση αριθμού διαφάνειας 5">
            <a:extLst>
              <a:ext uri="{FF2B5EF4-FFF2-40B4-BE49-F238E27FC236}">
                <a16:creationId xmlns:a16="http://schemas.microsoft.com/office/drawing/2014/main" id="{3356836A-6AE2-D845-AFD3-C9B4B177D332}"/>
              </a:ext>
            </a:extLst>
          </p:cNvPr>
          <p:cNvSpPr>
            <a:spLocks noGrp="1"/>
          </p:cNvSpPr>
          <p:nvPr>
            <p:ph type="sldNum" sz="quarter" idx="12"/>
          </p:nvPr>
        </p:nvSpPr>
        <p:spPr/>
        <p:txBody>
          <a:bodyPr/>
          <a:lstStyle/>
          <a:p>
            <a:fld id="{84A71CF1-7A6D-0749-8ADA-23593E542C6C}" type="slidenum">
              <a:rPr lang="el-GR" smtClean="0"/>
              <a:t>‹#›</a:t>
            </a:fld>
            <a:endParaRPr lang="el-GR"/>
          </a:p>
        </p:txBody>
      </p:sp>
    </p:spTree>
    <p:extLst>
      <p:ext uri="{BB962C8B-B14F-4D97-AF65-F5344CB8AC3E}">
        <p14:creationId xmlns:p14="http://schemas.microsoft.com/office/powerpoint/2010/main" val="190531620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4C3E486-0AAB-AD40-AA6C-0413C102985B}"/>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63434C07-7AA8-5943-A19A-27D2B71C4733}"/>
              </a:ext>
            </a:extLst>
          </p:cNvPr>
          <p:cNvSpPr>
            <a:spLocks noGrp="1"/>
          </p:cNvSpPr>
          <p:nvPr>
            <p:ph sz="half" idx="1"/>
          </p:nvPr>
        </p:nvSpPr>
        <p:spPr>
          <a:xfrm>
            <a:off x="838200" y="1825625"/>
            <a:ext cx="5181600" cy="435133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περιεχομένου 3">
            <a:extLst>
              <a:ext uri="{FF2B5EF4-FFF2-40B4-BE49-F238E27FC236}">
                <a16:creationId xmlns:a16="http://schemas.microsoft.com/office/drawing/2014/main" id="{C420A9B5-4AB9-0C42-99D9-8AE34DFF8162}"/>
              </a:ext>
            </a:extLst>
          </p:cNvPr>
          <p:cNvSpPr>
            <a:spLocks noGrp="1"/>
          </p:cNvSpPr>
          <p:nvPr>
            <p:ph sz="half" idx="2"/>
          </p:nvPr>
        </p:nvSpPr>
        <p:spPr>
          <a:xfrm>
            <a:off x="6172200" y="1825625"/>
            <a:ext cx="5181600" cy="435133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5" name="Θέση ημερομηνίας 4">
            <a:extLst>
              <a:ext uri="{FF2B5EF4-FFF2-40B4-BE49-F238E27FC236}">
                <a16:creationId xmlns:a16="http://schemas.microsoft.com/office/drawing/2014/main" id="{E3BA8A27-E980-B946-AEE1-7121992D4041}"/>
              </a:ext>
            </a:extLst>
          </p:cNvPr>
          <p:cNvSpPr>
            <a:spLocks noGrp="1"/>
          </p:cNvSpPr>
          <p:nvPr>
            <p:ph type="dt" sz="half" idx="10"/>
          </p:nvPr>
        </p:nvSpPr>
        <p:spPr/>
        <p:txBody>
          <a:bodyPr/>
          <a:lstStyle/>
          <a:p>
            <a:fld id="{AC8F5A4C-2AAA-DF43-BF91-228E27822088}" type="datetime1">
              <a:rPr lang="el-GR" smtClean="0"/>
              <a:t>11/2/26</a:t>
            </a:fld>
            <a:endParaRPr lang="el-GR"/>
          </a:p>
        </p:txBody>
      </p:sp>
      <p:sp>
        <p:nvSpPr>
          <p:cNvPr id="6" name="Θέση υποσέλιδου 5">
            <a:extLst>
              <a:ext uri="{FF2B5EF4-FFF2-40B4-BE49-F238E27FC236}">
                <a16:creationId xmlns:a16="http://schemas.microsoft.com/office/drawing/2014/main" id="{16D1DFC2-D3D9-CC4E-A959-9953ED9091CD}"/>
              </a:ext>
            </a:extLst>
          </p:cNvPr>
          <p:cNvSpPr>
            <a:spLocks noGrp="1"/>
          </p:cNvSpPr>
          <p:nvPr>
            <p:ph type="ftr" sz="quarter" idx="11"/>
          </p:nvPr>
        </p:nvSpPr>
        <p:spPr/>
        <p:txBody>
          <a:bodyPr/>
          <a:lstStyle/>
          <a:p>
            <a:r>
              <a:rPr lang="el-GR"/>
              <a:t>ΚΟΥΣΕΡΗ ΓΕΩΡΓΙΑ</a:t>
            </a:r>
          </a:p>
        </p:txBody>
      </p:sp>
      <p:sp>
        <p:nvSpPr>
          <p:cNvPr id="7" name="Θέση αριθμού διαφάνειας 6">
            <a:extLst>
              <a:ext uri="{FF2B5EF4-FFF2-40B4-BE49-F238E27FC236}">
                <a16:creationId xmlns:a16="http://schemas.microsoft.com/office/drawing/2014/main" id="{2370EEB1-C89F-B145-A869-4BFB21B1F3FC}"/>
              </a:ext>
            </a:extLst>
          </p:cNvPr>
          <p:cNvSpPr>
            <a:spLocks noGrp="1"/>
          </p:cNvSpPr>
          <p:nvPr>
            <p:ph type="sldNum" sz="quarter" idx="12"/>
          </p:nvPr>
        </p:nvSpPr>
        <p:spPr/>
        <p:txBody>
          <a:bodyPr/>
          <a:lstStyle/>
          <a:p>
            <a:fld id="{84A71CF1-7A6D-0749-8ADA-23593E542C6C}" type="slidenum">
              <a:rPr lang="el-GR" smtClean="0"/>
              <a:t>‹#›</a:t>
            </a:fld>
            <a:endParaRPr lang="el-GR"/>
          </a:p>
        </p:txBody>
      </p:sp>
    </p:spTree>
    <p:extLst>
      <p:ext uri="{BB962C8B-B14F-4D97-AF65-F5344CB8AC3E}">
        <p14:creationId xmlns:p14="http://schemas.microsoft.com/office/powerpoint/2010/main" val="59000250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1737610-9CDC-434D-9EE0-BB6E79FE65AC}"/>
              </a:ext>
            </a:extLst>
          </p:cNvPr>
          <p:cNvSpPr>
            <a:spLocks noGrp="1"/>
          </p:cNvSpPr>
          <p:nvPr>
            <p:ph type="title"/>
          </p:nvPr>
        </p:nvSpPr>
        <p:spPr>
          <a:xfrm>
            <a:off x="839788" y="365125"/>
            <a:ext cx="10515600" cy="1325563"/>
          </a:xfrm>
        </p:spPr>
        <p:txBody>
          <a:body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7D18D7F0-A01D-9140-8B1B-C26E8CFEC6E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4" name="Θέση περιεχομένου 3">
            <a:extLst>
              <a:ext uri="{FF2B5EF4-FFF2-40B4-BE49-F238E27FC236}">
                <a16:creationId xmlns:a16="http://schemas.microsoft.com/office/drawing/2014/main" id="{32B16D2E-F7F9-C449-8FA4-DCE74CD367FA}"/>
              </a:ext>
            </a:extLst>
          </p:cNvPr>
          <p:cNvSpPr>
            <a:spLocks noGrp="1"/>
          </p:cNvSpPr>
          <p:nvPr>
            <p:ph sz="half" idx="2"/>
          </p:nvPr>
        </p:nvSpPr>
        <p:spPr>
          <a:xfrm>
            <a:off x="839788" y="2505075"/>
            <a:ext cx="5157787" cy="368458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5" name="Θέση κειμένου 4">
            <a:extLst>
              <a:ext uri="{FF2B5EF4-FFF2-40B4-BE49-F238E27FC236}">
                <a16:creationId xmlns:a16="http://schemas.microsoft.com/office/drawing/2014/main" id="{E28544F3-9091-8045-966D-B03585E3494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6" name="Θέση περιεχομένου 5">
            <a:extLst>
              <a:ext uri="{FF2B5EF4-FFF2-40B4-BE49-F238E27FC236}">
                <a16:creationId xmlns:a16="http://schemas.microsoft.com/office/drawing/2014/main" id="{E8E07E87-976A-B64E-A1FC-F6781E4F05A7}"/>
              </a:ext>
            </a:extLst>
          </p:cNvPr>
          <p:cNvSpPr>
            <a:spLocks noGrp="1"/>
          </p:cNvSpPr>
          <p:nvPr>
            <p:ph sz="quarter" idx="4"/>
          </p:nvPr>
        </p:nvSpPr>
        <p:spPr>
          <a:xfrm>
            <a:off x="6172200" y="2505075"/>
            <a:ext cx="5183188" cy="368458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7" name="Θέση ημερομηνίας 6">
            <a:extLst>
              <a:ext uri="{FF2B5EF4-FFF2-40B4-BE49-F238E27FC236}">
                <a16:creationId xmlns:a16="http://schemas.microsoft.com/office/drawing/2014/main" id="{D70B6CB1-3FD1-FF4D-8602-F4D519B3CC3B}"/>
              </a:ext>
            </a:extLst>
          </p:cNvPr>
          <p:cNvSpPr>
            <a:spLocks noGrp="1"/>
          </p:cNvSpPr>
          <p:nvPr>
            <p:ph type="dt" sz="half" idx="10"/>
          </p:nvPr>
        </p:nvSpPr>
        <p:spPr/>
        <p:txBody>
          <a:bodyPr/>
          <a:lstStyle/>
          <a:p>
            <a:fld id="{0642AD78-B12A-5D41-9663-D9FE6B158B0A}" type="datetime1">
              <a:rPr lang="el-GR" smtClean="0"/>
              <a:t>11/2/26</a:t>
            </a:fld>
            <a:endParaRPr lang="el-GR"/>
          </a:p>
        </p:txBody>
      </p:sp>
      <p:sp>
        <p:nvSpPr>
          <p:cNvPr id="8" name="Θέση υποσέλιδου 7">
            <a:extLst>
              <a:ext uri="{FF2B5EF4-FFF2-40B4-BE49-F238E27FC236}">
                <a16:creationId xmlns:a16="http://schemas.microsoft.com/office/drawing/2014/main" id="{6F051973-1078-2042-9F7C-AB9C4FFFA63D}"/>
              </a:ext>
            </a:extLst>
          </p:cNvPr>
          <p:cNvSpPr>
            <a:spLocks noGrp="1"/>
          </p:cNvSpPr>
          <p:nvPr>
            <p:ph type="ftr" sz="quarter" idx="11"/>
          </p:nvPr>
        </p:nvSpPr>
        <p:spPr/>
        <p:txBody>
          <a:bodyPr/>
          <a:lstStyle/>
          <a:p>
            <a:r>
              <a:rPr lang="el-GR"/>
              <a:t>ΚΟΥΣΕΡΗ ΓΕΩΡΓΙΑ</a:t>
            </a:r>
          </a:p>
        </p:txBody>
      </p:sp>
      <p:sp>
        <p:nvSpPr>
          <p:cNvPr id="9" name="Θέση αριθμού διαφάνειας 8">
            <a:extLst>
              <a:ext uri="{FF2B5EF4-FFF2-40B4-BE49-F238E27FC236}">
                <a16:creationId xmlns:a16="http://schemas.microsoft.com/office/drawing/2014/main" id="{568D70F1-2114-9F40-8A97-8E6AA97BFD8A}"/>
              </a:ext>
            </a:extLst>
          </p:cNvPr>
          <p:cNvSpPr>
            <a:spLocks noGrp="1"/>
          </p:cNvSpPr>
          <p:nvPr>
            <p:ph type="sldNum" sz="quarter" idx="12"/>
          </p:nvPr>
        </p:nvSpPr>
        <p:spPr/>
        <p:txBody>
          <a:bodyPr/>
          <a:lstStyle/>
          <a:p>
            <a:fld id="{84A71CF1-7A6D-0749-8ADA-23593E542C6C}" type="slidenum">
              <a:rPr lang="el-GR" smtClean="0"/>
              <a:t>‹#›</a:t>
            </a:fld>
            <a:endParaRPr lang="el-GR"/>
          </a:p>
        </p:txBody>
      </p:sp>
    </p:spTree>
    <p:extLst>
      <p:ext uri="{BB962C8B-B14F-4D97-AF65-F5344CB8AC3E}">
        <p14:creationId xmlns:p14="http://schemas.microsoft.com/office/powerpoint/2010/main" val="30704565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4BA1CC0-EF6F-8041-8CA6-734885B70375}"/>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ημερομηνίας 2">
            <a:extLst>
              <a:ext uri="{FF2B5EF4-FFF2-40B4-BE49-F238E27FC236}">
                <a16:creationId xmlns:a16="http://schemas.microsoft.com/office/drawing/2014/main" id="{2619C6C5-8C43-D44E-A5DE-81A3F1202A29}"/>
              </a:ext>
            </a:extLst>
          </p:cNvPr>
          <p:cNvSpPr>
            <a:spLocks noGrp="1"/>
          </p:cNvSpPr>
          <p:nvPr>
            <p:ph type="dt" sz="half" idx="10"/>
          </p:nvPr>
        </p:nvSpPr>
        <p:spPr/>
        <p:txBody>
          <a:bodyPr/>
          <a:lstStyle/>
          <a:p>
            <a:fld id="{82EE9821-F1D3-A048-B820-21D91012EA0D}" type="datetime1">
              <a:rPr lang="el-GR" smtClean="0"/>
              <a:t>11/2/26</a:t>
            </a:fld>
            <a:endParaRPr lang="el-GR"/>
          </a:p>
        </p:txBody>
      </p:sp>
      <p:sp>
        <p:nvSpPr>
          <p:cNvPr id="4" name="Θέση υποσέλιδου 3">
            <a:extLst>
              <a:ext uri="{FF2B5EF4-FFF2-40B4-BE49-F238E27FC236}">
                <a16:creationId xmlns:a16="http://schemas.microsoft.com/office/drawing/2014/main" id="{B35FC0D1-A8FD-B040-9AD6-3754ABFFEB26}"/>
              </a:ext>
            </a:extLst>
          </p:cNvPr>
          <p:cNvSpPr>
            <a:spLocks noGrp="1"/>
          </p:cNvSpPr>
          <p:nvPr>
            <p:ph type="ftr" sz="quarter" idx="11"/>
          </p:nvPr>
        </p:nvSpPr>
        <p:spPr/>
        <p:txBody>
          <a:bodyPr/>
          <a:lstStyle/>
          <a:p>
            <a:r>
              <a:rPr lang="el-GR"/>
              <a:t>ΚΟΥΣΕΡΗ ΓΕΩΡΓΙΑ</a:t>
            </a:r>
          </a:p>
        </p:txBody>
      </p:sp>
      <p:sp>
        <p:nvSpPr>
          <p:cNvPr id="5" name="Θέση αριθμού διαφάνειας 4">
            <a:extLst>
              <a:ext uri="{FF2B5EF4-FFF2-40B4-BE49-F238E27FC236}">
                <a16:creationId xmlns:a16="http://schemas.microsoft.com/office/drawing/2014/main" id="{65C376E9-CC60-9C42-9C12-D1D8AFA442EC}"/>
              </a:ext>
            </a:extLst>
          </p:cNvPr>
          <p:cNvSpPr>
            <a:spLocks noGrp="1"/>
          </p:cNvSpPr>
          <p:nvPr>
            <p:ph type="sldNum" sz="quarter" idx="12"/>
          </p:nvPr>
        </p:nvSpPr>
        <p:spPr/>
        <p:txBody>
          <a:bodyPr/>
          <a:lstStyle/>
          <a:p>
            <a:fld id="{84A71CF1-7A6D-0749-8ADA-23593E542C6C}" type="slidenum">
              <a:rPr lang="el-GR" smtClean="0"/>
              <a:t>‹#›</a:t>
            </a:fld>
            <a:endParaRPr lang="el-GR"/>
          </a:p>
        </p:txBody>
      </p:sp>
    </p:spTree>
    <p:extLst>
      <p:ext uri="{BB962C8B-B14F-4D97-AF65-F5344CB8AC3E}">
        <p14:creationId xmlns:p14="http://schemas.microsoft.com/office/powerpoint/2010/main" val="112145361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2" name="Θέση ημερομηνίας 1">
            <a:extLst>
              <a:ext uri="{FF2B5EF4-FFF2-40B4-BE49-F238E27FC236}">
                <a16:creationId xmlns:a16="http://schemas.microsoft.com/office/drawing/2014/main" id="{B5CD2E3B-1387-4847-BE4C-C9F1377DFCEC}"/>
              </a:ext>
            </a:extLst>
          </p:cNvPr>
          <p:cNvSpPr>
            <a:spLocks noGrp="1"/>
          </p:cNvSpPr>
          <p:nvPr>
            <p:ph type="dt" sz="half" idx="10"/>
          </p:nvPr>
        </p:nvSpPr>
        <p:spPr/>
        <p:txBody>
          <a:bodyPr/>
          <a:lstStyle/>
          <a:p>
            <a:fld id="{C094AB89-4AFC-1D49-9A0C-A71EFE2634C3}" type="datetime1">
              <a:rPr lang="el-GR" smtClean="0"/>
              <a:t>11/2/26</a:t>
            </a:fld>
            <a:endParaRPr lang="el-GR"/>
          </a:p>
        </p:txBody>
      </p:sp>
      <p:sp>
        <p:nvSpPr>
          <p:cNvPr id="3" name="Θέση υποσέλιδου 2">
            <a:extLst>
              <a:ext uri="{FF2B5EF4-FFF2-40B4-BE49-F238E27FC236}">
                <a16:creationId xmlns:a16="http://schemas.microsoft.com/office/drawing/2014/main" id="{AA641792-8BD3-7D42-BFFE-ABB68DD19551}"/>
              </a:ext>
            </a:extLst>
          </p:cNvPr>
          <p:cNvSpPr>
            <a:spLocks noGrp="1"/>
          </p:cNvSpPr>
          <p:nvPr>
            <p:ph type="ftr" sz="quarter" idx="11"/>
          </p:nvPr>
        </p:nvSpPr>
        <p:spPr/>
        <p:txBody>
          <a:bodyPr/>
          <a:lstStyle/>
          <a:p>
            <a:r>
              <a:rPr lang="el-GR"/>
              <a:t>ΚΟΥΣΕΡΗ ΓΕΩΡΓΙΑ</a:t>
            </a:r>
          </a:p>
        </p:txBody>
      </p:sp>
      <p:sp>
        <p:nvSpPr>
          <p:cNvPr id="4" name="Θέση αριθμού διαφάνειας 3">
            <a:extLst>
              <a:ext uri="{FF2B5EF4-FFF2-40B4-BE49-F238E27FC236}">
                <a16:creationId xmlns:a16="http://schemas.microsoft.com/office/drawing/2014/main" id="{19C088B3-8CF8-E644-A004-09328E42E4FA}"/>
              </a:ext>
            </a:extLst>
          </p:cNvPr>
          <p:cNvSpPr>
            <a:spLocks noGrp="1"/>
          </p:cNvSpPr>
          <p:nvPr>
            <p:ph type="sldNum" sz="quarter" idx="12"/>
          </p:nvPr>
        </p:nvSpPr>
        <p:spPr/>
        <p:txBody>
          <a:bodyPr/>
          <a:lstStyle/>
          <a:p>
            <a:fld id="{84A71CF1-7A6D-0749-8ADA-23593E542C6C}" type="slidenum">
              <a:rPr lang="el-GR" smtClean="0"/>
              <a:t>‹#›</a:t>
            </a:fld>
            <a:endParaRPr lang="el-GR"/>
          </a:p>
        </p:txBody>
      </p:sp>
    </p:spTree>
    <p:extLst>
      <p:ext uri="{BB962C8B-B14F-4D97-AF65-F5344CB8AC3E}">
        <p14:creationId xmlns:p14="http://schemas.microsoft.com/office/powerpoint/2010/main" val="144590699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B3B99F9-1B3A-784E-AD9C-6CFD19E87CFF}"/>
              </a:ext>
            </a:extLst>
          </p:cNvPr>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EF45FC61-6CE0-A446-9D65-EF48EAA67A5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κειμένου 3">
            <a:extLst>
              <a:ext uri="{FF2B5EF4-FFF2-40B4-BE49-F238E27FC236}">
                <a16:creationId xmlns:a16="http://schemas.microsoft.com/office/drawing/2014/main" id="{8356ADC0-09F1-644F-AA83-58529BDF936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Θέση ημερομηνίας 4">
            <a:extLst>
              <a:ext uri="{FF2B5EF4-FFF2-40B4-BE49-F238E27FC236}">
                <a16:creationId xmlns:a16="http://schemas.microsoft.com/office/drawing/2014/main" id="{759EEEC1-203F-0146-8DEE-72C440FFA6A1}"/>
              </a:ext>
            </a:extLst>
          </p:cNvPr>
          <p:cNvSpPr>
            <a:spLocks noGrp="1"/>
          </p:cNvSpPr>
          <p:nvPr>
            <p:ph type="dt" sz="half" idx="10"/>
          </p:nvPr>
        </p:nvSpPr>
        <p:spPr/>
        <p:txBody>
          <a:bodyPr/>
          <a:lstStyle/>
          <a:p>
            <a:fld id="{8CC4DCE0-860B-B945-AE28-67E1B9CDB99D}" type="datetime1">
              <a:rPr lang="el-GR" smtClean="0"/>
              <a:t>11/2/26</a:t>
            </a:fld>
            <a:endParaRPr lang="el-GR"/>
          </a:p>
        </p:txBody>
      </p:sp>
      <p:sp>
        <p:nvSpPr>
          <p:cNvPr id="6" name="Θέση υποσέλιδου 5">
            <a:extLst>
              <a:ext uri="{FF2B5EF4-FFF2-40B4-BE49-F238E27FC236}">
                <a16:creationId xmlns:a16="http://schemas.microsoft.com/office/drawing/2014/main" id="{95099841-A08B-1A44-8111-A64DC0691567}"/>
              </a:ext>
            </a:extLst>
          </p:cNvPr>
          <p:cNvSpPr>
            <a:spLocks noGrp="1"/>
          </p:cNvSpPr>
          <p:nvPr>
            <p:ph type="ftr" sz="quarter" idx="11"/>
          </p:nvPr>
        </p:nvSpPr>
        <p:spPr/>
        <p:txBody>
          <a:bodyPr/>
          <a:lstStyle/>
          <a:p>
            <a:r>
              <a:rPr lang="el-GR"/>
              <a:t>ΚΟΥΣΕΡΗ ΓΕΩΡΓΙΑ</a:t>
            </a:r>
          </a:p>
        </p:txBody>
      </p:sp>
      <p:sp>
        <p:nvSpPr>
          <p:cNvPr id="7" name="Θέση αριθμού διαφάνειας 6">
            <a:extLst>
              <a:ext uri="{FF2B5EF4-FFF2-40B4-BE49-F238E27FC236}">
                <a16:creationId xmlns:a16="http://schemas.microsoft.com/office/drawing/2014/main" id="{BBE7EFBF-1EA9-0243-832C-83555E51859D}"/>
              </a:ext>
            </a:extLst>
          </p:cNvPr>
          <p:cNvSpPr>
            <a:spLocks noGrp="1"/>
          </p:cNvSpPr>
          <p:nvPr>
            <p:ph type="sldNum" sz="quarter" idx="12"/>
          </p:nvPr>
        </p:nvSpPr>
        <p:spPr/>
        <p:txBody>
          <a:bodyPr/>
          <a:lstStyle/>
          <a:p>
            <a:fld id="{84A71CF1-7A6D-0749-8ADA-23593E542C6C}" type="slidenum">
              <a:rPr lang="el-GR" smtClean="0"/>
              <a:t>‹#›</a:t>
            </a:fld>
            <a:endParaRPr lang="el-GR"/>
          </a:p>
        </p:txBody>
      </p:sp>
    </p:spTree>
    <p:extLst>
      <p:ext uri="{BB962C8B-B14F-4D97-AF65-F5344CB8AC3E}">
        <p14:creationId xmlns:p14="http://schemas.microsoft.com/office/powerpoint/2010/main" val="5632640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1545DB2-5831-E84A-983B-380E2F2DD9FA}"/>
              </a:ext>
            </a:extLst>
          </p:cNvPr>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p>
        </p:txBody>
      </p:sp>
      <p:sp>
        <p:nvSpPr>
          <p:cNvPr id="3" name="Θέση εικόνας 2">
            <a:extLst>
              <a:ext uri="{FF2B5EF4-FFF2-40B4-BE49-F238E27FC236}">
                <a16:creationId xmlns:a16="http://schemas.microsoft.com/office/drawing/2014/main" id="{BB373073-0080-0444-ADA1-F9BC300C5BA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Θέση κειμένου 3">
            <a:extLst>
              <a:ext uri="{FF2B5EF4-FFF2-40B4-BE49-F238E27FC236}">
                <a16:creationId xmlns:a16="http://schemas.microsoft.com/office/drawing/2014/main" id="{7F4B6848-106D-2E41-A345-470DC25909B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Θέση ημερομηνίας 4">
            <a:extLst>
              <a:ext uri="{FF2B5EF4-FFF2-40B4-BE49-F238E27FC236}">
                <a16:creationId xmlns:a16="http://schemas.microsoft.com/office/drawing/2014/main" id="{73B1C23C-410D-F448-8176-5A131AAB1838}"/>
              </a:ext>
            </a:extLst>
          </p:cNvPr>
          <p:cNvSpPr>
            <a:spLocks noGrp="1"/>
          </p:cNvSpPr>
          <p:nvPr>
            <p:ph type="dt" sz="half" idx="10"/>
          </p:nvPr>
        </p:nvSpPr>
        <p:spPr/>
        <p:txBody>
          <a:bodyPr/>
          <a:lstStyle/>
          <a:p>
            <a:fld id="{A846E74A-7FC3-9744-909B-FCBC07DBBFD7}" type="datetime1">
              <a:rPr lang="el-GR" smtClean="0"/>
              <a:t>11/2/26</a:t>
            </a:fld>
            <a:endParaRPr lang="el-GR"/>
          </a:p>
        </p:txBody>
      </p:sp>
      <p:sp>
        <p:nvSpPr>
          <p:cNvPr id="6" name="Θέση υποσέλιδου 5">
            <a:extLst>
              <a:ext uri="{FF2B5EF4-FFF2-40B4-BE49-F238E27FC236}">
                <a16:creationId xmlns:a16="http://schemas.microsoft.com/office/drawing/2014/main" id="{B3CC3E1D-966F-7840-BDF9-BDDB653966C9}"/>
              </a:ext>
            </a:extLst>
          </p:cNvPr>
          <p:cNvSpPr>
            <a:spLocks noGrp="1"/>
          </p:cNvSpPr>
          <p:nvPr>
            <p:ph type="ftr" sz="quarter" idx="11"/>
          </p:nvPr>
        </p:nvSpPr>
        <p:spPr/>
        <p:txBody>
          <a:bodyPr/>
          <a:lstStyle/>
          <a:p>
            <a:r>
              <a:rPr lang="el-GR"/>
              <a:t>ΚΟΥΣΕΡΗ ΓΕΩΡΓΙΑ</a:t>
            </a:r>
          </a:p>
        </p:txBody>
      </p:sp>
      <p:sp>
        <p:nvSpPr>
          <p:cNvPr id="7" name="Θέση αριθμού διαφάνειας 6">
            <a:extLst>
              <a:ext uri="{FF2B5EF4-FFF2-40B4-BE49-F238E27FC236}">
                <a16:creationId xmlns:a16="http://schemas.microsoft.com/office/drawing/2014/main" id="{94646823-76C5-D843-A361-FAE8A75596AE}"/>
              </a:ext>
            </a:extLst>
          </p:cNvPr>
          <p:cNvSpPr>
            <a:spLocks noGrp="1"/>
          </p:cNvSpPr>
          <p:nvPr>
            <p:ph type="sldNum" sz="quarter" idx="12"/>
          </p:nvPr>
        </p:nvSpPr>
        <p:spPr/>
        <p:txBody>
          <a:bodyPr/>
          <a:lstStyle/>
          <a:p>
            <a:fld id="{84A71CF1-7A6D-0749-8ADA-23593E542C6C}" type="slidenum">
              <a:rPr lang="el-GR" smtClean="0"/>
              <a:t>‹#›</a:t>
            </a:fld>
            <a:endParaRPr lang="el-GR"/>
          </a:p>
        </p:txBody>
      </p:sp>
    </p:spTree>
    <p:extLst>
      <p:ext uri="{BB962C8B-B14F-4D97-AF65-F5344CB8AC3E}">
        <p14:creationId xmlns:p14="http://schemas.microsoft.com/office/powerpoint/2010/main" val="11008363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a:extLst>
              <a:ext uri="{FF2B5EF4-FFF2-40B4-BE49-F238E27FC236}">
                <a16:creationId xmlns:a16="http://schemas.microsoft.com/office/drawing/2014/main" id="{D2325DB0-F4D5-C244-BB42-F4009066C9A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1CA197FF-3C6F-F547-8EBF-10D3E59A1DA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0C2A0296-A417-2D48-9F9A-BFB7AA7B914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524CEB3-CFF7-2248-905D-711793849130}" type="datetime1">
              <a:rPr lang="el-GR" smtClean="0"/>
              <a:t>11/2/26</a:t>
            </a:fld>
            <a:endParaRPr lang="el-GR"/>
          </a:p>
        </p:txBody>
      </p:sp>
      <p:sp>
        <p:nvSpPr>
          <p:cNvPr id="5" name="Θέση υποσέλιδου 4">
            <a:extLst>
              <a:ext uri="{FF2B5EF4-FFF2-40B4-BE49-F238E27FC236}">
                <a16:creationId xmlns:a16="http://schemas.microsoft.com/office/drawing/2014/main" id="{52F9CC81-C434-FC4C-9166-19C68ABF2EE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l-GR"/>
              <a:t>ΚΟΥΣΕΡΗ ΓΕΩΡΓΙΑ</a:t>
            </a:r>
          </a:p>
        </p:txBody>
      </p:sp>
      <p:sp>
        <p:nvSpPr>
          <p:cNvPr id="6" name="Θέση αριθμού διαφάνειας 5">
            <a:extLst>
              <a:ext uri="{FF2B5EF4-FFF2-40B4-BE49-F238E27FC236}">
                <a16:creationId xmlns:a16="http://schemas.microsoft.com/office/drawing/2014/main" id="{2A4A51A0-0EB6-4447-B300-A86643D5E47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4A71CF1-7A6D-0749-8ADA-23593E542C6C}" type="slidenum">
              <a:rPr lang="el-GR" smtClean="0"/>
              <a:t>‹#›</a:t>
            </a:fld>
            <a:endParaRPr lang="el-GR"/>
          </a:p>
        </p:txBody>
      </p:sp>
    </p:spTree>
    <p:extLst>
      <p:ext uri="{BB962C8B-B14F-4D97-AF65-F5344CB8AC3E}">
        <p14:creationId xmlns:p14="http://schemas.microsoft.com/office/powerpoint/2010/main" val="138715971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4.xml"/></Relationships>
</file>

<file path=ppt/slides/_rels/slide3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hyperlink" Target="http://www.epi.uth.gr/index.php?page=practice4" TargetMode="Externa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hyperlink" Target="http://www.epi.uth.gr/index.php?page=practice4" TargetMode="Externa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2" Type="http://schemas.openxmlformats.org/officeDocument/2006/relationships/hyperlink" Target="http://www.youtube.com/watch?v=Z44MdhOiqQA" TargetMode="External"/><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BDFA435-13A5-7243-B447-54532928641B}"/>
              </a:ext>
            </a:extLst>
          </p:cNvPr>
          <p:cNvSpPr>
            <a:spLocks noGrp="1"/>
          </p:cNvSpPr>
          <p:nvPr>
            <p:ph type="ctrTitle"/>
          </p:nvPr>
        </p:nvSpPr>
        <p:spPr/>
        <p:txBody>
          <a:bodyPr/>
          <a:lstStyle/>
          <a:p>
            <a:r>
              <a:rPr lang="el-GR" b="1" dirty="0" err="1">
                <a:solidFill>
                  <a:srgbClr val="C00000"/>
                </a:solidFill>
              </a:rPr>
              <a:t>Διδακτικ</a:t>
            </a:r>
            <a:r>
              <a:rPr lang="en-US" b="1" dirty="0" err="1">
                <a:solidFill>
                  <a:srgbClr val="C00000"/>
                </a:solidFill>
              </a:rPr>
              <a:t>ή</a:t>
            </a:r>
            <a:r>
              <a:rPr lang="el-GR" b="1" dirty="0">
                <a:solidFill>
                  <a:srgbClr val="C00000"/>
                </a:solidFill>
              </a:rPr>
              <a:t> της Ιστορίας</a:t>
            </a:r>
          </a:p>
        </p:txBody>
      </p:sp>
      <p:sp>
        <p:nvSpPr>
          <p:cNvPr id="3" name="Υπότιτλος 2">
            <a:extLst>
              <a:ext uri="{FF2B5EF4-FFF2-40B4-BE49-F238E27FC236}">
                <a16:creationId xmlns:a16="http://schemas.microsoft.com/office/drawing/2014/main" id="{C75E6938-906F-9741-8799-F405ECFB39FC}"/>
              </a:ext>
            </a:extLst>
          </p:cNvPr>
          <p:cNvSpPr>
            <a:spLocks noGrp="1"/>
          </p:cNvSpPr>
          <p:nvPr>
            <p:ph type="subTitle" idx="1"/>
          </p:nvPr>
        </p:nvSpPr>
        <p:spPr/>
        <p:txBody>
          <a:bodyPr/>
          <a:lstStyle/>
          <a:p>
            <a:r>
              <a:rPr lang="el-GR" b="1" dirty="0">
                <a:solidFill>
                  <a:schemeClr val="accent1"/>
                </a:solidFill>
              </a:rPr>
              <a:t>Παιδαγωγικό Τμήμα Δημοτικής Εκπαίδευσης</a:t>
            </a:r>
          </a:p>
          <a:p>
            <a:r>
              <a:rPr lang="el-GR" b="1" dirty="0">
                <a:solidFill>
                  <a:schemeClr val="accent1"/>
                </a:solidFill>
              </a:rPr>
              <a:t>Δημοκρίτειο Πανεπιστήμιο</a:t>
            </a:r>
          </a:p>
          <a:p>
            <a:r>
              <a:rPr lang="el-GR" b="1" dirty="0">
                <a:solidFill>
                  <a:schemeClr val="accent1"/>
                </a:solidFill>
              </a:rPr>
              <a:t>Εαρινό Εξάμηνο 2026</a:t>
            </a:r>
          </a:p>
        </p:txBody>
      </p:sp>
      <p:sp>
        <p:nvSpPr>
          <p:cNvPr id="4" name="Θέση υποσέλιδου 3">
            <a:extLst>
              <a:ext uri="{FF2B5EF4-FFF2-40B4-BE49-F238E27FC236}">
                <a16:creationId xmlns:a16="http://schemas.microsoft.com/office/drawing/2014/main" id="{A7718FDB-76E7-7749-8E91-3130DCC0F924}"/>
              </a:ext>
            </a:extLst>
          </p:cNvPr>
          <p:cNvSpPr>
            <a:spLocks noGrp="1"/>
          </p:cNvSpPr>
          <p:nvPr>
            <p:ph type="ftr" sz="quarter" idx="11"/>
          </p:nvPr>
        </p:nvSpPr>
        <p:spPr/>
        <p:txBody>
          <a:bodyPr/>
          <a:lstStyle/>
          <a:p>
            <a:r>
              <a:rPr lang="el-GR"/>
              <a:t>ΚΟΥΣΕΡΗ ΓΕΩΡΓΙΑ</a:t>
            </a:r>
          </a:p>
        </p:txBody>
      </p:sp>
    </p:spTree>
    <p:extLst>
      <p:ext uri="{BB962C8B-B14F-4D97-AF65-F5344CB8AC3E}">
        <p14:creationId xmlns:p14="http://schemas.microsoft.com/office/powerpoint/2010/main" val="87977919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2C6E4B4-26AF-2843-923D-F09D41E08BBD}"/>
              </a:ext>
            </a:extLst>
          </p:cNvPr>
          <p:cNvSpPr>
            <a:spLocks noGrp="1"/>
          </p:cNvSpPr>
          <p:nvPr>
            <p:ph type="title"/>
          </p:nvPr>
        </p:nvSpPr>
        <p:spPr/>
        <p:txBody>
          <a:bodyPr/>
          <a:lstStyle/>
          <a:p>
            <a:r>
              <a:rPr lang="el-GR" b="1" dirty="0">
                <a:solidFill>
                  <a:srgbClr val="C00000"/>
                </a:solidFill>
              </a:rPr>
              <a:t>Μάθημα 1ο</a:t>
            </a:r>
          </a:p>
        </p:txBody>
      </p:sp>
      <p:sp>
        <p:nvSpPr>
          <p:cNvPr id="3" name="Θέση περιεχομένου 2">
            <a:extLst>
              <a:ext uri="{FF2B5EF4-FFF2-40B4-BE49-F238E27FC236}">
                <a16:creationId xmlns:a16="http://schemas.microsoft.com/office/drawing/2014/main" id="{332117F4-8D42-2248-88E7-083C7345C308}"/>
              </a:ext>
            </a:extLst>
          </p:cNvPr>
          <p:cNvSpPr>
            <a:spLocks noGrp="1"/>
          </p:cNvSpPr>
          <p:nvPr>
            <p:ph idx="1"/>
          </p:nvPr>
        </p:nvSpPr>
        <p:spPr/>
        <p:txBody>
          <a:bodyPr/>
          <a:lstStyle/>
          <a:p>
            <a:pPr marL="0" indent="0">
              <a:buNone/>
            </a:pPr>
            <a:r>
              <a:rPr lang="el-GR" b="1" dirty="0" err="1"/>
              <a:t>Νοηματοδοτώντας</a:t>
            </a:r>
            <a:r>
              <a:rPr lang="el-GR" b="1" dirty="0"/>
              <a:t> την Ιστορία</a:t>
            </a:r>
            <a:r>
              <a:rPr lang="el-GR" dirty="0"/>
              <a:t>. </a:t>
            </a:r>
            <a:r>
              <a:rPr lang="el-GR" b="1" dirty="0"/>
              <a:t>Η Ιστορία ως επιστημονικό αντικείμενο στη διαχρονία</a:t>
            </a:r>
            <a:r>
              <a:rPr lang="el-GR" dirty="0"/>
              <a:t>:</a:t>
            </a:r>
          </a:p>
          <a:p>
            <a:r>
              <a:rPr lang="el-GR" dirty="0"/>
              <a:t> Ιστοριογραφικές προσεγγίσεις. Από την Ιστορία στις ιστορίες.</a:t>
            </a:r>
          </a:p>
          <a:p>
            <a:r>
              <a:rPr lang="el-GR" dirty="0"/>
              <a:t>Ορισμοί, </a:t>
            </a:r>
            <a:r>
              <a:rPr lang="el-GR" dirty="0" err="1"/>
              <a:t>εννοιολόγηση</a:t>
            </a:r>
            <a:r>
              <a:rPr lang="el-GR" dirty="0"/>
              <a:t>. Η ιστορική γνώση και οι ιδιαιτερότητές της. Δομή της ιστορικής γνώσης (Δηλωτική, Διαδικαστική, Εννοιολογική γνώση).</a:t>
            </a:r>
          </a:p>
        </p:txBody>
      </p:sp>
      <p:sp>
        <p:nvSpPr>
          <p:cNvPr id="4" name="Θέση υποσέλιδου 3">
            <a:extLst>
              <a:ext uri="{FF2B5EF4-FFF2-40B4-BE49-F238E27FC236}">
                <a16:creationId xmlns:a16="http://schemas.microsoft.com/office/drawing/2014/main" id="{91E8B775-4C17-6F4C-BB9D-B1C0E1DC2ACE}"/>
              </a:ext>
            </a:extLst>
          </p:cNvPr>
          <p:cNvSpPr>
            <a:spLocks noGrp="1"/>
          </p:cNvSpPr>
          <p:nvPr>
            <p:ph type="ftr" sz="quarter" idx="11"/>
          </p:nvPr>
        </p:nvSpPr>
        <p:spPr/>
        <p:txBody>
          <a:bodyPr/>
          <a:lstStyle/>
          <a:p>
            <a:r>
              <a:rPr lang="el-GR"/>
              <a:t>ΚΟΥΣΕΡΗ ΓΕΩΡΓΙΑ</a:t>
            </a:r>
          </a:p>
        </p:txBody>
      </p:sp>
    </p:spTree>
    <p:extLst>
      <p:ext uri="{BB962C8B-B14F-4D97-AF65-F5344CB8AC3E}">
        <p14:creationId xmlns:p14="http://schemas.microsoft.com/office/powerpoint/2010/main" val="1815234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62945AD-2AB5-9C4A-A8E3-1B4737A50972}"/>
              </a:ext>
            </a:extLst>
          </p:cNvPr>
          <p:cNvSpPr>
            <a:spLocks noGrp="1"/>
          </p:cNvSpPr>
          <p:nvPr>
            <p:ph type="title"/>
          </p:nvPr>
        </p:nvSpPr>
        <p:spPr/>
        <p:txBody>
          <a:bodyPr/>
          <a:lstStyle/>
          <a:p>
            <a:r>
              <a:rPr lang="el-GR" b="1" dirty="0">
                <a:solidFill>
                  <a:srgbClr val="C00000"/>
                </a:solidFill>
              </a:rPr>
              <a:t>Μάθημα 2</a:t>
            </a:r>
            <a:r>
              <a:rPr lang="el-GR" b="1" baseline="30000" dirty="0">
                <a:solidFill>
                  <a:srgbClr val="C00000"/>
                </a:solidFill>
              </a:rPr>
              <a:t>ο</a:t>
            </a:r>
            <a:br>
              <a:rPr lang="el-GR" dirty="0"/>
            </a:br>
            <a:endParaRPr lang="el-GR" dirty="0"/>
          </a:p>
        </p:txBody>
      </p:sp>
      <p:sp>
        <p:nvSpPr>
          <p:cNvPr id="3" name="Θέση περιεχομένου 2">
            <a:extLst>
              <a:ext uri="{FF2B5EF4-FFF2-40B4-BE49-F238E27FC236}">
                <a16:creationId xmlns:a16="http://schemas.microsoft.com/office/drawing/2014/main" id="{36F661AF-2532-DF4D-992C-AD061D9F355B}"/>
              </a:ext>
            </a:extLst>
          </p:cNvPr>
          <p:cNvSpPr>
            <a:spLocks noGrp="1"/>
          </p:cNvSpPr>
          <p:nvPr>
            <p:ph idx="1"/>
          </p:nvPr>
        </p:nvSpPr>
        <p:spPr/>
        <p:txBody>
          <a:bodyPr/>
          <a:lstStyle/>
          <a:p>
            <a:r>
              <a:rPr lang="el-GR" b="1" dirty="0"/>
              <a:t>Δηλωτική γνώση</a:t>
            </a:r>
          </a:p>
          <a:p>
            <a:r>
              <a:rPr lang="el-GR" b="1" dirty="0"/>
              <a:t>Διαδικαστική γνώση. Η διδακτική της Ιστορίας ως μεθοδολογία στη διαχρονία</a:t>
            </a:r>
            <a:r>
              <a:rPr lang="el-GR" dirty="0"/>
              <a:t>. Έρευνα, Περιοδικά και εκδόσεις για την ιστορική εκπαίδευση. Παραδοσιακές, Μοντέρνες και Μεταμοντέρνες προσεγγίσεις στην διδακτική της Ιστορίας σε σχέση με την καλλιέργεια της ιστορικής σκέψης και της ιστορικής συνείδησης των μαθητών. Έμφαση στις μοντέρνες προσεγγίσεις με παραδείγματα εφαρμογών από όλο τον κόσμο. Έμφαση στην «επιστημονική προσέγγιση». </a:t>
            </a:r>
          </a:p>
          <a:p>
            <a:endParaRPr lang="el-GR" dirty="0"/>
          </a:p>
        </p:txBody>
      </p:sp>
      <p:sp>
        <p:nvSpPr>
          <p:cNvPr id="4" name="Θέση υποσέλιδου 3">
            <a:extLst>
              <a:ext uri="{FF2B5EF4-FFF2-40B4-BE49-F238E27FC236}">
                <a16:creationId xmlns:a16="http://schemas.microsoft.com/office/drawing/2014/main" id="{146F3739-DEDA-A745-8449-95906AD94808}"/>
              </a:ext>
            </a:extLst>
          </p:cNvPr>
          <p:cNvSpPr>
            <a:spLocks noGrp="1"/>
          </p:cNvSpPr>
          <p:nvPr>
            <p:ph type="ftr" sz="quarter" idx="11"/>
          </p:nvPr>
        </p:nvSpPr>
        <p:spPr/>
        <p:txBody>
          <a:bodyPr/>
          <a:lstStyle/>
          <a:p>
            <a:r>
              <a:rPr lang="el-GR"/>
              <a:t>ΚΟΥΣΕΡΗ ΓΕΩΡΓΙΑ</a:t>
            </a:r>
          </a:p>
        </p:txBody>
      </p:sp>
    </p:spTree>
    <p:extLst>
      <p:ext uri="{BB962C8B-B14F-4D97-AF65-F5344CB8AC3E}">
        <p14:creationId xmlns:p14="http://schemas.microsoft.com/office/powerpoint/2010/main" val="256915456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F068F21-2967-CF4B-9D60-7C13B6CB2CC1}"/>
              </a:ext>
            </a:extLst>
          </p:cNvPr>
          <p:cNvSpPr>
            <a:spLocks noGrp="1"/>
          </p:cNvSpPr>
          <p:nvPr>
            <p:ph type="title"/>
          </p:nvPr>
        </p:nvSpPr>
        <p:spPr/>
        <p:txBody>
          <a:bodyPr/>
          <a:lstStyle/>
          <a:p>
            <a:r>
              <a:rPr lang="el-GR" b="1" dirty="0">
                <a:solidFill>
                  <a:srgbClr val="C00000"/>
                </a:solidFill>
              </a:rPr>
              <a:t>Μάθημα 3ο</a:t>
            </a:r>
          </a:p>
        </p:txBody>
      </p:sp>
      <p:sp>
        <p:nvSpPr>
          <p:cNvPr id="3" name="Θέση περιεχομένου 2">
            <a:extLst>
              <a:ext uri="{FF2B5EF4-FFF2-40B4-BE49-F238E27FC236}">
                <a16:creationId xmlns:a16="http://schemas.microsoft.com/office/drawing/2014/main" id="{5F0ACE09-8C86-D14B-A5A4-6EEBD8942D01}"/>
              </a:ext>
            </a:extLst>
          </p:cNvPr>
          <p:cNvSpPr>
            <a:spLocks noGrp="1"/>
          </p:cNvSpPr>
          <p:nvPr>
            <p:ph idx="1"/>
          </p:nvPr>
        </p:nvSpPr>
        <p:spPr/>
        <p:txBody>
          <a:bodyPr/>
          <a:lstStyle/>
          <a:p>
            <a:r>
              <a:rPr lang="el-GR" b="1" dirty="0"/>
              <a:t>Διαδικαστική γνώση:</a:t>
            </a:r>
            <a:r>
              <a:rPr lang="el-GR" dirty="0"/>
              <a:t> </a:t>
            </a:r>
          </a:p>
          <a:p>
            <a:r>
              <a:rPr lang="el-GR" dirty="0"/>
              <a:t>α. Το ιστορικό ερώτημα στο μάθημα της Ιστορίας </a:t>
            </a:r>
          </a:p>
          <a:p>
            <a:r>
              <a:rPr lang="el-GR" dirty="0"/>
              <a:t>β. Είδη ιστορικών πηγών. Πρωτογενείς και δευτερογενείς πηγές στην Ιστορία. Αξιοποίηση ποικίλων ιστορικών πηγών για την απόκτηση ιστορικών δεξιοτήτων: (αρχαιολογικά κατάλοιπα του παρελθόντος, γραπτές πηγές πρωτογενείς και δευτερογενείς, χάρτες, στατιστικά στοιχεία, φωτογραφίες, ντοκιμαντέρ, προφορικές μαρτυρίες κ.ά.). </a:t>
            </a:r>
          </a:p>
        </p:txBody>
      </p:sp>
      <p:sp>
        <p:nvSpPr>
          <p:cNvPr id="4" name="Θέση υποσέλιδου 3">
            <a:extLst>
              <a:ext uri="{FF2B5EF4-FFF2-40B4-BE49-F238E27FC236}">
                <a16:creationId xmlns:a16="http://schemas.microsoft.com/office/drawing/2014/main" id="{F6AB5E30-F1A9-A14A-803A-FE70043398CA}"/>
              </a:ext>
            </a:extLst>
          </p:cNvPr>
          <p:cNvSpPr>
            <a:spLocks noGrp="1"/>
          </p:cNvSpPr>
          <p:nvPr>
            <p:ph type="ftr" sz="quarter" idx="11"/>
          </p:nvPr>
        </p:nvSpPr>
        <p:spPr/>
        <p:txBody>
          <a:bodyPr/>
          <a:lstStyle/>
          <a:p>
            <a:r>
              <a:rPr lang="el-GR"/>
              <a:t>ΚΟΥΣΕΡΗ ΓΕΩΡΓΙΑ</a:t>
            </a:r>
          </a:p>
        </p:txBody>
      </p:sp>
    </p:spTree>
    <p:extLst>
      <p:ext uri="{BB962C8B-B14F-4D97-AF65-F5344CB8AC3E}">
        <p14:creationId xmlns:p14="http://schemas.microsoft.com/office/powerpoint/2010/main" val="207067298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17AF3CC-5951-0640-96BB-6E70B583C390}"/>
              </a:ext>
            </a:extLst>
          </p:cNvPr>
          <p:cNvSpPr>
            <a:spLocks noGrp="1"/>
          </p:cNvSpPr>
          <p:nvPr>
            <p:ph type="title"/>
          </p:nvPr>
        </p:nvSpPr>
        <p:spPr/>
        <p:txBody>
          <a:bodyPr/>
          <a:lstStyle/>
          <a:p>
            <a:r>
              <a:rPr lang="el-GR" b="1" dirty="0">
                <a:solidFill>
                  <a:srgbClr val="C00000"/>
                </a:solidFill>
              </a:rPr>
              <a:t>Μάθημα 4ο</a:t>
            </a:r>
          </a:p>
        </p:txBody>
      </p:sp>
      <p:sp>
        <p:nvSpPr>
          <p:cNvPr id="3" name="Θέση περιεχομένου 2">
            <a:extLst>
              <a:ext uri="{FF2B5EF4-FFF2-40B4-BE49-F238E27FC236}">
                <a16:creationId xmlns:a16="http://schemas.microsoft.com/office/drawing/2014/main" id="{4301265B-82EB-7040-A986-8E2DD5830BE8}"/>
              </a:ext>
            </a:extLst>
          </p:cNvPr>
          <p:cNvSpPr>
            <a:spLocks noGrp="1"/>
          </p:cNvSpPr>
          <p:nvPr>
            <p:ph idx="1"/>
          </p:nvPr>
        </p:nvSpPr>
        <p:spPr/>
        <p:txBody>
          <a:bodyPr/>
          <a:lstStyle/>
          <a:p>
            <a:r>
              <a:rPr lang="el-GR" b="1" dirty="0"/>
              <a:t>Διαδικαστική γνώση:</a:t>
            </a:r>
          </a:p>
          <a:p>
            <a:r>
              <a:rPr lang="el-GR" dirty="0"/>
              <a:t>Είδη πηγών (συνέχεια).Δυνατότητες και περιορισμοί των ιστορικών πηγών. Η χρήση πρωτογενών και δευτερογενών, υλικών και άυλων ιστορικών πηγών με στόχο την απάντηση των ιστορικών ερωτημάτων.</a:t>
            </a:r>
          </a:p>
          <a:p>
            <a:r>
              <a:rPr lang="el-GR" dirty="0"/>
              <a:t> γ. Μέθοδοι ανάγνωσης και ερμηνείας των ιστορικών πηγών. Τριπλή ανάγνωση των ιστορικών πηγών. Η εκφορά ιστορικού λόγου.</a:t>
            </a:r>
          </a:p>
          <a:p>
            <a:r>
              <a:rPr lang="el-GR" dirty="0"/>
              <a:t>Παραδείγματα ανάγνωσης και ερμηνείας.</a:t>
            </a:r>
          </a:p>
        </p:txBody>
      </p:sp>
      <p:sp>
        <p:nvSpPr>
          <p:cNvPr id="4" name="Θέση υποσέλιδου 3">
            <a:extLst>
              <a:ext uri="{FF2B5EF4-FFF2-40B4-BE49-F238E27FC236}">
                <a16:creationId xmlns:a16="http://schemas.microsoft.com/office/drawing/2014/main" id="{183460D4-3C30-7246-A274-E3E22C1EA3CE}"/>
              </a:ext>
            </a:extLst>
          </p:cNvPr>
          <p:cNvSpPr>
            <a:spLocks noGrp="1"/>
          </p:cNvSpPr>
          <p:nvPr>
            <p:ph type="ftr" sz="quarter" idx="11"/>
          </p:nvPr>
        </p:nvSpPr>
        <p:spPr/>
        <p:txBody>
          <a:bodyPr/>
          <a:lstStyle/>
          <a:p>
            <a:r>
              <a:rPr lang="el-GR"/>
              <a:t>ΚΟΥΣΕΡΗ ΓΕΩΡΓΙΑ</a:t>
            </a:r>
          </a:p>
        </p:txBody>
      </p:sp>
    </p:spTree>
    <p:extLst>
      <p:ext uri="{BB962C8B-B14F-4D97-AF65-F5344CB8AC3E}">
        <p14:creationId xmlns:p14="http://schemas.microsoft.com/office/powerpoint/2010/main" val="223692780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A80E0F0-C05E-FB46-8789-59D85656AF0A}"/>
              </a:ext>
            </a:extLst>
          </p:cNvPr>
          <p:cNvSpPr>
            <a:spLocks noGrp="1"/>
          </p:cNvSpPr>
          <p:nvPr>
            <p:ph type="title"/>
          </p:nvPr>
        </p:nvSpPr>
        <p:spPr/>
        <p:txBody>
          <a:bodyPr/>
          <a:lstStyle/>
          <a:p>
            <a:r>
              <a:rPr lang="el-GR" b="1" dirty="0">
                <a:solidFill>
                  <a:srgbClr val="C00000"/>
                </a:solidFill>
              </a:rPr>
              <a:t>Μάθημα 5ο</a:t>
            </a:r>
          </a:p>
        </p:txBody>
      </p:sp>
      <p:sp>
        <p:nvSpPr>
          <p:cNvPr id="3" name="Θέση περιεχομένου 2">
            <a:extLst>
              <a:ext uri="{FF2B5EF4-FFF2-40B4-BE49-F238E27FC236}">
                <a16:creationId xmlns:a16="http://schemas.microsoft.com/office/drawing/2014/main" id="{26EFE0A5-7FC1-FC4C-B9A3-96D45B7AD324}"/>
              </a:ext>
            </a:extLst>
          </p:cNvPr>
          <p:cNvSpPr>
            <a:spLocks noGrp="1"/>
          </p:cNvSpPr>
          <p:nvPr>
            <p:ph idx="1"/>
          </p:nvPr>
        </p:nvSpPr>
        <p:spPr/>
        <p:txBody>
          <a:bodyPr/>
          <a:lstStyle/>
          <a:p>
            <a:r>
              <a:rPr lang="el-GR" b="1" dirty="0"/>
              <a:t>Εννοιολογική γνώση</a:t>
            </a:r>
            <a:r>
              <a:rPr lang="el-GR" dirty="0"/>
              <a:t>: «επιστημονική προσέγγιση» (</a:t>
            </a:r>
            <a:r>
              <a:rPr lang="en-US" dirty="0"/>
              <a:t>disciplinary approach</a:t>
            </a:r>
            <a:r>
              <a:rPr lang="el-GR" dirty="0"/>
              <a:t>). Ανάλυση βασικών εννοιών με στόχο την καλλιέργεια της ιστορικής σκέψης: Έννοιες πρώτου και έννοιες δευτέρου βαθμού (χρήση πρωτογενών πηγών, κατανόηση ιστορικής σημαντικότητας, κατανόηση αλλαγής και συνέχειας).</a:t>
            </a:r>
          </a:p>
          <a:p>
            <a:pPr marL="0" indent="0">
              <a:buNone/>
            </a:pPr>
            <a:endParaRPr lang="el-GR" dirty="0"/>
          </a:p>
        </p:txBody>
      </p:sp>
      <p:sp>
        <p:nvSpPr>
          <p:cNvPr id="4" name="Θέση υποσέλιδου 3">
            <a:extLst>
              <a:ext uri="{FF2B5EF4-FFF2-40B4-BE49-F238E27FC236}">
                <a16:creationId xmlns:a16="http://schemas.microsoft.com/office/drawing/2014/main" id="{1E5F8645-5D10-6C4D-A319-DA65510A8D2A}"/>
              </a:ext>
            </a:extLst>
          </p:cNvPr>
          <p:cNvSpPr>
            <a:spLocks noGrp="1"/>
          </p:cNvSpPr>
          <p:nvPr>
            <p:ph type="ftr" sz="quarter" idx="11"/>
          </p:nvPr>
        </p:nvSpPr>
        <p:spPr/>
        <p:txBody>
          <a:bodyPr/>
          <a:lstStyle/>
          <a:p>
            <a:r>
              <a:rPr lang="el-GR"/>
              <a:t>ΚΟΥΣΕΡΗ ΓΕΩΡΓΙΑ</a:t>
            </a:r>
          </a:p>
        </p:txBody>
      </p:sp>
    </p:spTree>
    <p:extLst>
      <p:ext uri="{BB962C8B-B14F-4D97-AF65-F5344CB8AC3E}">
        <p14:creationId xmlns:p14="http://schemas.microsoft.com/office/powerpoint/2010/main" val="259586429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A3F6F43-55C7-DA4E-899E-98875573D474}"/>
              </a:ext>
            </a:extLst>
          </p:cNvPr>
          <p:cNvSpPr>
            <a:spLocks noGrp="1"/>
          </p:cNvSpPr>
          <p:nvPr>
            <p:ph type="title"/>
          </p:nvPr>
        </p:nvSpPr>
        <p:spPr/>
        <p:txBody>
          <a:bodyPr/>
          <a:lstStyle/>
          <a:p>
            <a:r>
              <a:rPr lang="el-GR" b="1" dirty="0">
                <a:solidFill>
                  <a:srgbClr val="C00000"/>
                </a:solidFill>
              </a:rPr>
              <a:t>Μάθημα 6ο</a:t>
            </a:r>
          </a:p>
        </p:txBody>
      </p:sp>
      <p:sp>
        <p:nvSpPr>
          <p:cNvPr id="3" name="Θέση περιεχομένου 2">
            <a:extLst>
              <a:ext uri="{FF2B5EF4-FFF2-40B4-BE49-F238E27FC236}">
                <a16:creationId xmlns:a16="http://schemas.microsoft.com/office/drawing/2014/main" id="{1AF699DD-56DA-054D-8A20-8E3F902BD728}"/>
              </a:ext>
            </a:extLst>
          </p:cNvPr>
          <p:cNvSpPr>
            <a:spLocks noGrp="1"/>
          </p:cNvSpPr>
          <p:nvPr>
            <p:ph idx="1"/>
          </p:nvPr>
        </p:nvSpPr>
        <p:spPr/>
        <p:txBody>
          <a:bodyPr/>
          <a:lstStyle/>
          <a:p>
            <a:r>
              <a:rPr lang="el-GR" b="1" dirty="0"/>
              <a:t>Εννοιολογική γνώση</a:t>
            </a:r>
            <a:r>
              <a:rPr lang="el-GR" dirty="0"/>
              <a:t>: «επιστημονική προσέγγιση» (</a:t>
            </a:r>
            <a:r>
              <a:rPr lang="en-US" dirty="0"/>
              <a:t>disciplinary approach</a:t>
            </a:r>
            <a:r>
              <a:rPr lang="el-GR" dirty="0"/>
              <a:t>). Ανάλυση βασικών εννοιών με στόχο την καλλιέργεια της ιστορικής σκέψης: Έννοιες δευτέρου βαθμού (ανάλυση αιτιών και συνεπειών, ανάληψη </a:t>
            </a:r>
            <a:r>
              <a:rPr lang="el-GR" dirty="0" err="1"/>
              <a:t>πολυπρισματικότητας</a:t>
            </a:r>
            <a:r>
              <a:rPr lang="el-GR" dirty="0"/>
              <a:t>, κατανόηση ηθικής διάστασης της Ιστορίας).</a:t>
            </a:r>
          </a:p>
          <a:p>
            <a:pPr marL="0" indent="0">
              <a:buNone/>
            </a:pPr>
            <a:endParaRPr lang="el-GR" dirty="0"/>
          </a:p>
        </p:txBody>
      </p:sp>
      <p:sp>
        <p:nvSpPr>
          <p:cNvPr id="4" name="Θέση υποσέλιδου 3">
            <a:extLst>
              <a:ext uri="{FF2B5EF4-FFF2-40B4-BE49-F238E27FC236}">
                <a16:creationId xmlns:a16="http://schemas.microsoft.com/office/drawing/2014/main" id="{A3EDC161-D9DF-4643-88B3-9AFB74FC1839}"/>
              </a:ext>
            </a:extLst>
          </p:cNvPr>
          <p:cNvSpPr>
            <a:spLocks noGrp="1"/>
          </p:cNvSpPr>
          <p:nvPr>
            <p:ph type="ftr" sz="quarter" idx="11"/>
          </p:nvPr>
        </p:nvSpPr>
        <p:spPr/>
        <p:txBody>
          <a:bodyPr/>
          <a:lstStyle/>
          <a:p>
            <a:r>
              <a:rPr lang="el-GR"/>
              <a:t>ΚΟΥΣΕΡΗ ΓΕΩΡΓΙΑ</a:t>
            </a:r>
          </a:p>
        </p:txBody>
      </p:sp>
    </p:spTree>
    <p:extLst>
      <p:ext uri="{BB962C8B-B14F-4D97-AF65-F5344CB8AC3E}">
        <p14:creationId xmlns:p14="http://schemas.microsoft.com/office/powerpoint/2010/main" val="422577013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8EFD058-7E1C-0043-8646-23822CE35A8E}"/>
              </a:ext>
            </a:extLst>
          </p:cNvPr>
          <p:cNvSpPr>
            <a:spLocks noGrp="1"/>
          </p:cNvSpPr>
          <p:nvPr>
            <p:ph type="title"/>
          </p:nvPr>
        </p:nvSpPr>
        <p:spPr/>
        <p:txBody>
          <a:bodyPr/>
          <a:lstStyle/>
          <a:p>
            <a:r>
              <a:rPr lang="el-GR" b="1" dirty="0">
                <a:solidFill>
                  <a:srgbClr val="C00000"/>
                </a:solidFill>
              </a:rPr>
              <a:t>Μάθημα 7ο</a:t>
            </a:r>
          </a:p>
        </p:txBody>
      </p:sp>
      <p:sp>
        <p:nvSpPr>
          <p:cNvPr id="3" name="Θέση περιεχομένου 2">
            <a:extLst>
              <a:ext uri="{FF2B5EF4-FFF2-40B4-BE49-F238E27FC236}">
                <a16:creationId xmlns:a16="http://schemas.microsoft.com/office/drawing/2014/main" id="{4F38F140-8002-5B4C-A156-89D4F2C20BF4}"/>
              </a:ext>
            </a:extLst>
          </p:cNvPr>
          <p:cNvSpPr>
            <a:spLocks noGrp="1"/>
          </p:cNvSpPr>
          <p:nvPr>
            <p:ph idx="1"/>
          </p:nvPr>
        </p:nvSpPr>
        <p:spPr/>
        <p:txBody>
          <a:bodyPr/>
          <a:lstStyle/>
          <a:p>
            <a:r>
              <a:rPr lang="el-GR" b="1" dirty="0"/>
              <a:t>Η διδακτική της Ιστορίας ως διαδικασία μάθησης. </a:t>
            </a:r>
            <a:endParaRPr lang="el-GR" dirty="0"/>
          </a:p>
          <a:p>
            <a:pPr marL="0" indent="0">
              <a:buNone/>
            </a:pPr>
            <a:r>
              <a:rPr lang="el-GR" dirty="0"/>
              <a:t>Η ιστορία ως αντικείμενο μάθησης. Ψυχολογικές αρχές και μαθησιακές προϋποθέσεις, ο μαθητής ως αναγνώστης της ιστορίας. Εποικοδομητικές θεωρίες μάθησης και πρόσληψη ιστορικού κειμένου. Νοητικά μοντέλα των μαθητών και εμπόδια στην οικειοποίηση της ιστορικής γνώσης. Αξιοποίηση </a:t>
            </a:r>
            <a:r>
              <a:rPr lang="el-GR" dirty="0" err="1"/>
              <a:t>προϋπάρχουσας</a:t>
            </a:r>
            <a:r>
              <a:rPr lang="el-GR" dirty="0"/>
              <a:t> γνώσης,  ανατροπή «καθημερινών» ιδεών, αποφυγή </a:t>
            </a:r>
            <a:r>
              <a:rPr lang="el-GR" dirty="0" err="1"/>
              <a:t>παροντισμού</a:t>
            </a:r>
            <a:r>
              <a:rPr lang="el-GR" dirty="0"/>
              <a:t>. Στάσεις και </a:t>
            </a:r>
            <a:r>
              <a:rPr lang="el-GR" dirty="0" err="1"/>
              <a:t>μεταγνωστικές</a:t>
            </a:r>
            <a:r>
              <a:rPr lang="el-GR" dirty="0"/>
              <a:t> δεξιότητες. Οργάνωση μαθησιακών περιβαλλόντων, σύγχρονα μέσα διδασκαλίας και αξιολόγηση. </a:t>
            </a:r>
          </a:p>
          <a:p>
            <a:endParaRPr lang="el-GR" dirty="0"/>
          </a:p>
        </p:txBody>
      </p:sp>
      <p:sp>
        <p:nvSpPr>
          <p:cNvPr id="4" name="Θέση υποσέλιδου 3">
            <a:extLst>
              <a:ext uri="{FF2B5EF4-FFF2-40B4-BE49-F238E27FC236}">
                <a16:creationId xmlns:a16="http://schemas.microsoft.com/office/drawing/2014/main" id="{009A3CD1-19D6-E549-A7FD-E8EF1F8B7F48}"/>
              </a:ext>
            </a:extLst>
          </p:cNvPr>
          <p:cNvSpPr>
            <a:spLocks noGrp="1"/>
          </p:cNvSpPr>
          <p:nvPr>
            <p:ph type="ftr" sz="quarter" idx="11"/>
          </p:nvPr>
        </p:nvSpPr>
        <p:spPr/>
        <p:txBody>
          <a:bodyPr/>
          <a:lstStyle/>
          <a:p>
            <a:r>
              <a:rPr lang="el-GR"/>
              <a:t>ΚΟΥΣΕΡΗ ΓΕΩΡΓΙΑ</a:t>
            </a:r>
          </a:p>
        </p:txBody>
      </p:sp>
    </p:spTree>
    <p:extLst>
      <p:ext uri="{BB962C8B-B14F-4D97-AF65-F5344CB8AC3E}">
        <p14:creationId xmlns:p14="http://schemas.microsoft.com/office/powerpoint/2010/main" val="166477675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76C4238-341C-EE4C-8C60-02BABF152C7F}"/>
              </a:ext>
            </a:extLst>
          </p:cNvPr>
          <p:cNvSpPr>
            <a:spLocks noGrp="1"/>
          </p:cNvSpPr>
          <p:nvPr>
            <p:ph type="title"/>
          </p:nvPr>
        </p:nvSpPr>
        <p:spPr/>
        <p:txBody>
          <a:bodyPr/>
          <a:lstStyle/>
          <a:p>
            <a:r>
              <a:rPr lang="el-GR" b="1" dirty="0">
                <a:solidFill>
                  <a:srgbClr val="C00000"/>
                </a:solidFill>
              </a:rPr>
              <a:t>Μάθημα 8ο</a:t>
            </a:r>
          </a:p>
        </p:txBody>
      </p:sp>
      <p:sp>
        <p:nvSpPr>
          <p:cNvPr id="3" name="Θέση περιεχομένου 2">
            <a:extLst>
              <a:ext uri="{FF2B5EF4-FFF2-40B4-BE49-F238E27FC236}">
                <a16:creationId xmlns:a16="http://schemas.microsoft.com/office/drawing/2014/main" id="{395946C3-A7BC-A440-A411-3832FBA9D756}"/>
              </a:ext>
            </a:extLst>
          </p:cNvPr>
          <p:cNvSpPr>
            <a:spLocks noGrp="1"/>
          </p:cNvSpPr>
          <p:nvPr>
            <p:ph idx="1"/>
          </p:nvPr>
        </p:nvSpPr>
        <p:spPr/>
        <p:txBody>
          <a:bodyPr/>
          <a:lstStyle/>
          <a:p>
            <a:r>
              <a:rPr lang="el-GR" b="1" dirty="0"/>
              <a:t>Η διδακτική της Ιστορίας ως προς τους χώρους που πραγματοποιείται. Δημόσιες χρήσεις της Ιστορίας σε μουσεία, αρχαιολογικούς χώρους </a:t>
            </a:r>
            <a:r>
              <a:rPr lang="el-GR" dirty="0"/>
              <a:t>κ.ά. και σύνδεσή τους με την σχολική και ακαδημαϊκή ιστορική εκπαίδευση. Οργάνωση και εφαρμογή επισκέψεων σε χώρους πολιτισμικής αναφοράς. Τρόποι σύνδεσης και αξιοποίησης των συγκεκριμένων χώρων σε σχέση με τις έννοιες «πρώτου» και «δευτέρου βαθμού της Ιστορίας». Παραδείγματα σε σχέση με εκπαιδευτικά προγράμματα στην Ελλάδα και το εξωτερικό.</a:t>
            </a:r>
          </a:p>
          <a:p>
            <a:endParaRPr lang="el-GR" dirty="0"/>
          </a:p>
        </p:txBody>
      </p:sp>
      <p:sp>
        <p:nvSpPr>
          <p:cNvPr id="4" name="Θέση υποσέλιδου 3">
            <a:extLst>
              <a:ext uri="{FF2B5EF4-FFF2-40B4-BE49-F238E27FC236}">
                <a16:creationId xmlns:a16="http://schemas.microsoft.com/office/drawing/2014/main" id="{B13FCDA0-6A2E-6143-8114-22057546C703}"/>
              </a:ext>
            </a:extLst>
          </p:cNvPr>
          <p:cNvSpPr>
            <a:spLocks noGrp="1"/>
          </p:cNvSpPr>
          <p:nvPr>
            <p:ph type="ftr" sz="quarter" idx="11"/>
          </p:nvPr>
        </p:nvSpPr>
        <p:spPr/>
        <p:txBody>
          <a:bodyPr/>
          <a:lstStyle/>
          <a:p>
            <a:r>
              <a:rPr lang="el-GR"/>
              <a:t>ΚΟΥΣΕΡΗ ΓΕΩΡΓΙΑ</a:t>
            </a:r>
          </a:p>
        </p:txBody>
      </p:sp>
    </p:spTree>
    <p:extLst>
      <p:ext uri="{BB962C8B-B14F-4D97-AF65-F5344CB8AC3E}">
        <p14:creationId xmlns:p14="http://schemas.microsoft.com/office/powerpoint/2010/main" val="197965474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49E9916-37DD-FC42-AE52-4990659D2967}"/>
              </a:ext>
            </a:extLst>
          </p:cNvPr>
          <p:cNvSpPr>
            <a:spLocks noGrp="1"/>
          </p:cNvSpPr>
          <p:nvPr>
            <p:ph type="title"/>
          </p:nvPr>
        </p:nvSpPr>
        <p:spPr/>
        <p:txBody>
          <a:bodyPr/>
          <a:lstStyle/>
          <a:p>
            <a:r>
              <a:rPr lang="el-GR" b="1" dirty="0">
                <a:solidFill>
                  <a:srgbClr val="C00000"/>
                </a:solidFill>
              </a:rPr>
              <a:t>Μάθημα 9ο</a:t>
            </a:r>
          </a:p>
        </p:txBody>
      </p:sp>
      <p:sp>
        <p:nvSpPr>
          <p:cNvPr id="3" name="Θέση περιεχομένου 2">
            <a:extLst>
              <a:ext uri="{FF2B5EF4-FFF2-40B4-BE49-F238E27FC236}">
                <a16:creationId xmlns:a16="http://schemas.microsoft.com/office/drawing/2014/main" id="{DD9E5275-AF0C-E14A-AABB-AAC1D954D9EB}"/>
              </a:ext>
            </a:extLst>
          </p:cNvPr>
          <p:cNvSpPr>
            <a:spLocks noGrp="1"/>
          </p:cNvSpPr>
          <p:nvPr>
            <p:ph idx="1"/>
          </p:nvPr>
        </p:nvSpPr>
        <p:spPr/>
        <p:txBody>
          <a:bodyPr/>
          <a:lstStyle/>
          <a:p>
            <a:r>
              <a:rPr lang="el-GR" b="1" dirty="0"/>
              <a:t>Διδακτική της Ιστορίας και τοπική Ιστορία. </a:t>
            </a:r>
            <a:r>
              <a:rPr lang="el-GR" dirty="0"/>
              <a:t>Τοπική Ιστορία: Ιστορία του αντικειμένου. Βασικές αρχές. Έρευνα και διδακτικά σενάρια. Η συμβολή της τοπικής ιστορίας στην εξοικείωση των μαθητών σχολικής ηλικίας με τη μεθοδολογία της ιστορικής έρευνας. Θεματολογία. Θεωρητικές και μεθοδολογικές αρχές που διέπουν τη διδασκαλία ιστορικών τόπων και πολιτιστικών στοιχείων σε παιδιά σχολικής ηλικίας. Έμφαση στην «επιστημονική προσέγγιση».</a:t>
            </a:r>
          </a:p>
          <a:p>
            <a:pPr marL="0" indent="0">
              <a:buNone/>
            </a:pPr>
            <a:endParaRPr lang="el-GR" dirty="0"/>
          </a:p>
        </p:txBody>
      </p:sp>
      <p:sp>
        <p:nvSpPr>
          <p:cNvPr id="4" name="Θέση υποσέλιδου 3">
            <a:extLst>
              <a:ext uri="{FF2B5EF4-FFF2-40B4-BE49-F238E27FC236}">
                <a16:creationId xmlns:a16="http://schemas.microsoft.com/office/drawing/2014/main" id="{EAF38DD6-6EE8-754F-9A13-09129E51923C}"/>
              </a:ext>
            </a:extLst>
          </p:cNvPr>
          <p:cNvSpPr>
            <a:spLocks noGrp="1"/>
          </p:cNvSpPr>
          <p:nvPr>
            <p:ph type="ftr" sz="quarter" idx="11"/>
          </p:nvPr>
        </p:nvSpPr>
        <p:spPr/>
        <p:txBody>
          <a:bodyPr/>
          <a:lstStyle/>
          <a:p>
            <a:r>
              <a:rPr lang="el-GR"/>
              <a:t>ΚΟΥΣΕΡΗ ΓΕΩΡΓΙΑ</a:t>
            </a:r>
          </a:p>
        </p:txBody>
      </p:sp>
    </p:spTree>
    <p:extLst>
      <p:ext uri="{BB962C8B-B14F-4D97-AF65-F5344CB8AC3E}">
        <p14:creationId xmlns:p14="http://schemas.microsoft.com/office/powerpoint/2010/main" val="304868694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4831443-9163-F149-A22A-E06B43605E71}"/>
              </a:ext>
            </a:extLst>
          </p:cNvPr>
          <p:cNvSpPr>
            <a:spLocks noGrp="1"/>
          </p:cNvSpPr>
          <p:nvPr>
            <p:ph type="title"/>
          </p:nvPr>
        </p:nvSpPr>
        <p:spPr/>
        <p:txBody>
          <a:bodyPr/>
          <a:lstStyle/>
          <a:p>
            <a:r>
              <a:rPr lang="el-GR" b="1" dirty="0">
                <a:solidFill>
                  <a:srgbClr val="C00000"/>
                </a:solidFill>
              </a:rPr>
              <a:t>Μάθημα 12ο</a:t>
            </a:r>
          </a:p>
        </p:txBody>
      </p:sp>
      <p:sp>
        <p:nvSpPr>
          <p:cNvPr id="3" name="Θέση περιεχομένου 2">
            <a:extLst>
              <a:ext uri="{FF2B5EF4-FFF2-40B4-BE49-F238E27FC236}">
                <a16:creationId xmlns:a16="http://schemas.microsoft.com/office/drawing/2014/main" id="{173BDC37-7F44-1245-94D3-646DA7A5FAF2}"/>
              </a:ext>
            </a:extLst>
          </p:cNvPr>
          <p:cNvSpPr>
            <a:spLocks noGrp="1"/>
          </p:cNvSpPr>
          <p:nvPr>
            <p:ph idx="1"/>
          </p:nvPr>
        </p:nvSpPr>
        <p:spPr/>
        <p:txBody>
          <a:bodyPr>
            <a:normAutofit fontScale="92500" lnSpcReduction="10000"/>
          </a:bodyPr>
          <a:lstStyle/>
          <a:p>
            <a:r>
              <a:rPr lang="el-GR" b="1" dirty="0"/>
              <a:t>Διδακτική της Ιστορίας και Προφορική Ιστορία.</a:t>
            </a:r>
          </a:p>
          <a:p>
            <a:pPr marL="0" indent="0">
              <a:buNone/>
            </a:pPr>
            <a:r>
              <a:rPr lang="el-GR" dirty="0"/>
              <a:t>Τι είναι προφορική ιστορία, τι δεν είναι προφορική ιστορία, ιστορία της προφορικής ιστορίας, η αξία της προφορικής ιστορίας, υλικές και άυλες μαρτυρίες, χαρακτηριστικά της προφορικής ιστορίας</a:t>
            </a:r>
            <a:r>
              <a:rPr lang="en-US" dirty="0"/>
              <a:t>,</a:t>
            </a:r>
            <a:r>
              <a:rPr lang="el-GR" dirty="0"/>
              <a:t> έννοιες της μνήμης και της ιστορίας, της </a:t>
            </a:r>
            <a:r>
              <a:rPr lang="el-GR" dirty="0" err="1"/>
              <a:t>βιοϊστορίας</a:t>
            </a:r>
            <a:r>
              <a:rPr lang="el-GR" dirty="0"/>
              <a:t> και των ιστοριών ζωής (</a:t>
            </a:r>
            <a:r>
              <a:rPr lang="en-US" dirty="0"/>
              <a:t>life histories</a:t>
            </a:r>
            <a:r>
              <a:rPr lang="el-GR" dirty="0"/>
              <a:t>). Προετοιμασία, συλλογή προφορικών μαρτυριών με τη μέθοδο της συνέντευξης. Είδη συνεντεύξεων, συγκρότηση οδηγών συνέντευξης, δομημένων ή </a:t>
            </a:r>
            <a:r>
              <a:rPr lang="el-GR" dirty="0" err="1"/>
              <a:t>ημιδομημένων</a:t>
            </a:r>
            <a:r>
              <a:rPr lang="el-GR" dirty="0"/>
              <a:t>, χρήση συσκευών ηχογράφησης, βιντεοσκόπησης. Ζητήματα Δεοντολογίας στην προφορική ιστορία, οδηγίες, προβληματισμοί. Μετά τη συνέντευξη Ανάλυση –Ερμηνεία. Προφορική Ιστορία και εκπαίδευση. Παραδείγματα αξιοποίησης προγραμμάτων προφορικής ιστορίας στην εκπαίδευση. </a:t>
            </a:r>
          </a:p>
          <a:p>
            <a:pPr marL="0" indent="0">
              <a:buNone/>
            </a:pPr>
            <a:endParaRPr lang="el-GR" b="1" dirty="0"/>
          </a:p>
        </p:txBody>
      </p:sp>
      <p:sp>
        <p:nvSpPr>
          <p:cNvPr id="4" name="Θέση υποσέλιδου 3">
            <a:extLst>
              <a:ext uri="{FF2B5EF4-FFF2-40B4-BE49-F238E27FC236}">
                <a16:creationId xmlns:a16="http://schemas.microsoft.com/office/drawing/2014/main" id="{7DB229CA-ACF4-FE47-BF9B-006FC14A9F2B}"/>
              </a:ext>
            </a:extLst>
          </p:cNvPr>
          <p:cNvSpPr>
            <a:spLocks noGrp="1"/>
          </p:cNvSpPr>
          <p:nvPr>
            <p:ph type="ftr" sz="quarter" idx="11"/>
          </p:nvPr>
        </p:nvSpPr>
        <p:spPr/>
        <p:txBody>
          <a:bodyPr/>
          <a:lstStyle/>
          <a:p>
            <a:r>
              <a:rPr lang="el-GR"/>
              <a:t>ΚΟΥΣΕΡΗ ΓΕΩΡΓΙΑ</a:t>
            </a:r>
          </a:p>
        </p:txBody>
      </p:sp>
    </p:spTree>
    <p:extLst>
      <p:ext uri="{BB962C8B-B14F-4D97-AF65-F5344CB8AC3E}">
        <p14:creationId xmlns:p14="http://schemas.microsoft.com/office/powerpoint/2010/main" val="158033200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7D03CE6-2DA5-0441-BBAF-44A3A8B4861A}"/>
              </a:ext>
            </a:extLst>
          </p:cNvPr>
          <p:cNvSpPr>
            <a:spLocks noGrp="1"/>
          </p:cNvSpPr>
          <p:nvPr>
            <p:ph type="title"/>
          </p:nvPr>
        </p:nvSpPr>
        <p:spPr/>
        <p:txBody>
          <a:bodyPr/>
          <a:lstStyle/>
          <a:p>
            <a:r>
              <a:rPr lang="el-GR" b="1" dirty="0">
                <a:solidFill>
                  <a:schemeClr val="accent1"/>
                </a:solidFill>
              </a:rPr>
              <a:t>Στόχοι του μαθήματος</a:t>
            </a:r>
          </a:p>
        </p:txBody>
      </p:sp>
      <p:sp>
        <p:nvSpPr>
          <p:cNvPr id="3" name="Θέση περιεχομένου 2">
            <a:extLst>
              <a:ext uri="{FF2B5EF4-FFF2-40B4-BE49-F238E27FC236}">
                <a16:creationId xmlns:a16="http://schemas.microsoft.com/office/drawing/2014/main" id="{2264923C-D4F3-A346-9EF4-0720AEE837B9}"/>
              </a:ext>
            </a:extLst>
          </p:cNvPr>
          <p:cNvSpPr>
            <a:spLocks noGrp="1"/>
          </p:cNvSpPr>
          <p:nvPr>
            <p:ph idx="1"/>
          </p:nvPr>
        </p:nvSpPr>
        <p:spPr/>
        <p:txBody>
          <a:bodyPr/>
          <a:lstStyle/>
          <a:p>
            <a:r>
              <a:rPr lang="el-GR" dirty="0"/>
              <a:t>γνωριμία με την ιστορία του αντικειμένου της διδακτικής της ιστορίας </a:t>
            </a:r>
          </a:p>
          <a:p>
            <a:r>
              <a:rPr lang="el-GR" dirty="0"/>
              <a:t>εξοικείωση με σύγχρονες απόψεις που αφορούν τις παραμέτρους και τις ιδιαιτερότητες του συγκεκριμένου διεπιστημονικού αντικειμένου</a:t>
            </a:r>
            <a:r>
              <a:rPr lang="el-GR" dirty="0">
                <a:effectLst/>
              </a:rPr>
              <a:t> </a:t>
            </a:r>
          </a:p>
          <a:p>
            <a:endParaRPr lang="el-GR" dirty="0"/>
          </a:p>
        </p:txBody>
      </p:sp>
      <p:sp>
        <p:nvSpPr>
          <p:cNvPr id="4" name="Θέση υποσέλιδου 3">
            <a:extLst>
              <a:ext uri="{FF2B5EF4-FFF2-40B4-BE49-F238E27FC236}">
                <a16:creationId xmlns:a16="http://schemas.microsoft.com/office/drawing/2014/main" id="{4E545703-EA4F-3A48-B37A-1CA4A566F31B}"/>
              </a:ext>
            </a:extLst>
          </p:cNvPr>
          <p:cNvSpPr>
            <a:spLocks noGrp="1"/>
          </p:cNvSpPr>
          <p:nvPr>
            <p:ph type="ftr" sz="quarter" idx="11"/>
          </p:nvPr>
        </p:nvSpPr>
        <p:spPr/>
        <p:txBody>
          <a:bodyPr/>
          <a:lstStyle/>
          <a:p>
            <a:r>
              <a:rPr lang="el-GR"/>
              <a:t>ΚΟΥΣΕΡΗ ΓΕΩΡΓΙΑ</a:t>
            </a:r>
          </a:p>
        </p:txBody>
      </p:sp>
    </p:spTree>
    <p:extLst>
      <p:ext uri="{BB962C8B-B14F-4D97-AF65-F5344CB8AC3E}">
        <p14:creationId xmlns:p14="http://schemas.microsoft.com/office/powerpoint/2010/main" val="119453248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0E2B738-C442-1349-940D-7AA9C86BD84C}"/>
              </a:ext>
            </a:extLst>
          </p:cNvPr>
          <p:cNvSpPr>
            <a:spLocks noGrp="1"/>
          </p:cNvSpPr>
          <p:nvPr>
            <p:ph type="title"/>
          </p:nvPr>
        </p:nvSpPr>
        <p:spPr/>
        <p:txBody>
          <a:bodyPr/>
          <a:lstStyle/>
          <a:p>
            <a:r>
              <a:rPr lang="el-GR" b="1" dirty="0">
                <a:solidFill>
                  <a:srgbClr val="C00000"/>
                </a:solidFill>
              </a:rPr>
              <a:t>Μάθημα 11ο</a:t>
            </a:r>
          </a:p>
        </p:txBody>
      </p:sp>
      <p:sp>
        <p:nvSpPr>
          <p:cNvPr id="3" name="Θέση περιεχομένου 2">
            <a:extLst>
              <a:ext uri="{FF2B5EF4-FFF2-40B4-BE49-F238E27FC236}">
                <a16:creationId xmlns:a16="http://schemas.microsoft.com/office/drawing/2014/main" id="{BE6A9449-13D4-E446-95E3-0839E1A169F8}"/>
              </a:ext>
            </a:extLst>
          </p:cNvPr>
          <p:cNvSpPr>
            <a:spLocks noGrp="1"/>
          </p:cNvSpPr>
          <p:nvPr>
            <p:ph idx="1"/>
          </p:nvPr>
        </p:nvSpPr>
        <p:spPr/>
        <p:txBody>
          <a:bodyPr/>
          <a:lstStyle/>
          <a:p>
            <a:r>
              <a:rPr lang="el-GR" b="1" dirty="0"/>
              <a:t>Διδακτική της Ιστορίας και ψηφιακά περιβάλλοντα</a:t>
            </a:r>
            <a:endParaRPr lang="el-GR" dirty="0"/>
          </a:p>
          <a:p>
            <a:pPr marL="0" indent="0">
              <a:buNone/>
            </a:pPr>
            <a:r>
              <a:rPr lang="el-GR" dirty="0"/>
              <a:t>Λογισμικά για την Ιστορία. </a:t>
            </a:r>
            <a:r>
              <a:rPr lang="el-GR" dirty="0" err="1"/>
              <a:t>Φωτόδεντρο</a:t>
            </a:r>
            <a:r>
              <a:rPr lang="el-GR" dirty="0"/>
              <a:t>. Ψηφιακά παιχνίδια. Τρόποι σύνδεσης και αξιοποίησης των συγκεκριμένων περιβαλλόντων σε σχέση με τις έννοιες «πρώτου» και «δευτέρου βαθμού της Ιστορίας». Αντιμετωπίζοντας αντικρουόμενες πληροφορίες στο διαδίκτυο. «Κατασκευές» της Ιστορίας στο διαδίκτυο. Τεχνητή Νοημοσύνη. Παραδείγματα παραχάραξης της Ιστορίας. Συζήτηση. </a:t>
            </a:r>
          </a:p>
          <a:p>
            <a:pPr marL="0" indent="0">
              <a:buNone/>
            </a:pPr>
            <a:endParaRPr lang="el-GR" dirty="0"/>
          </a:p>
        </p:txBody>
      </p:sp>
      <p:sp>
        <p:nvSpPr>
          <p:cNvPr id="4" name="Θέση υποσέλιδου 3">
            <a:extLst>
              <a:ext uri="{FF2B5EF4-FFF2-40B4-BE49-F238E27FC236}">
                <a16:creationId xmlns:a16="http://schemas.microsoft.com/office/drawing/2014/main" id="{0B840A9B-789E-4A41-9FD1-458D58D16789}"/>
              </a:ext>
            </a:extLst>
          </p:cNvPr>
          <p:cNvSpPr>
            <a:spLocks noGrp="1"/>
          </p:cNvSpPr>
          <p:nvPr>
            <p:ph type="ftr" sz="quarter" idx="11"/>
          </p:nvPr>
        </p:nvSpPr>
        <p:spPr/>
        <p:txBody>
          <a:bodyPr/>
          <a:lstStyle/>
          <a:p>
            <a:r>
              <a:rPr lang="el-GR"/>
              <a:t>ΚΟΥΣΕΡΗ ΓΕΩΡΓΙΑ</a:t>
            </a:r>
          </a:p>
        </p:txBody>
      </p:sp>
    </p:spTree>
    <p:extLst>
      <p:ext uri="{BB962C8B-B14F-4D97-AF65-F5344CB8AC3E}">
        <p14:creationId xmlns:p14="http://schemas.microsoft.com/office/powerpoint/2010/main" val="266305449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5C8FFAE-627B-E844-8434-C4976D42BFA0}"/>
              </a:ext>
            </a:extLst>
          </p:cNvPr>
          <p:cNvSpPr>
            <a:spLocks noGrp="1"/>
          </p:cNvSpPr>
          <p:nvPr>
            <p:ph type="title"/>
          </p:nvPr>
        </p:nvSpPr>
        <p:spPr/>
        <p:txBody>
          <a:bodyPr/>
          <a:lstStyle/>
          <a:p>
            <a:r>
              <a:rPr lang="el-GR" b="1" dirty="0">
                <a:solidFill>
                  <a:srgbClr val="C00000"/>
                </a:solidFill>
              </a:rPr>
              <a:t>Μάθημα 12ο</a:t>
            </a:r>
          </a:p>
        </p:txBody>
      </p:sp>
      <p:sp>
        <p:nvSpPr>
          <p:cNvPr id="3" name="Θέση περιεχομένου 2">
            <a:extLst>
              <a:ext uri="{FF2B5EF4-FFF2-40B4-BE49-F238E27FC236}">
                <a16:creationId xmlns:a16="http://schemas.microsoft.com/office/drawing/2014/main" id="{6CA8F2D8-CDD2-EB4E-B4D8-1EA15443B28D}"/>
              </a:ext>
            </a:extLst>
          </p:cNvPr>
          <p:cNvSpPr>
            <a:spLocks noGrp="1"/>
          </p:cNvSpPr>
          <p:nvPr>
            <p:ph idx="1"/>
          </p:nvPr>
        </p:nvSpPr>
        <p:spPr/>
        <p:txBody>
          <a:bodyPr/>
          <a:lstStyle/>
          <a:p>
            <a:r>
              <a:rPr lang="el-GR" b="1" dirty="0"/>
              <a:t>Διδακτική της Ιστορίας και κινηματογράφος</a:t>
            </a:r>
            <a:endParaRPr lang="el-GR" dirty="0"/>
          </a:p>
          <a:p>
            <a:pPr marL="0" indent="0">
              <a:buNone/>
            </a:pPr>
            <a:r>
              <a:rPr lang="el-GR" dirty="0"/>
              <a:t>Τα είδη των ιστορικών φιλμ. Η κινηματογραφική αφήγηση ως ιστορική πηγή. Ιδεολογήματα για την Ιστορία μέσα από την τέχνη του κινηματογράφου. Η ανάγνωσή της: Οπτικός </a:t>
            </a:r>
            <a:r>
              <a:rPr lang="el-GR" dirty="0" err="1"/>
              <a:t>εγγραμματισμός</a:t>
            </a:r>
            <a:r>
              <a:rPr lang="el-GR" dirty="0"/>
              <a:t>. Διδακτική προσέγγιση της κινηματογραφικής ιστορίας σε σχέση με τις έννοιες «πρώτου» και «δευτέρου βαθμού» της Ιστορίας. Εργαλεία για την κριτική τους ανάγνωση.</a:t>
            </a:r>
          </a:p>
          <a:p>
            <a:pPr marL="0" indent="0">
              <a:buNone/>
            </a:pPr>
            <a:endParaRPr lang="el-GR" dirty="0"/>
          </a:p>
        </p:txBody>
      </p:sp>
      <p:sp>
        <p:nvSpPr>
          <p:cNvPr id="4" name="Θέση υποσέλιδου 3">
            <a:extLst>
              <a:ext uri="{FF2B5EF4-FFF2-40B4-BE49-F238E27FC236}">
                <a16:creationId xmlns:a16="http://schemas.microsoft.com/office/drawing/2014/main" id="{4064777A-02DE-2D47-A5B6-80AEEEA5AB7A}"/>
              </a:ext>
            </a:extLst>
          </p:cNvPr>
          <p:cNvSpPr>
            <a:spLocks noGrp="1"/>
          </p:cNvSpPr>
          <p:nvPr>
            <p:ph type="ftr" sz="quarter" idx="11"/>
          </p:nvPr>
        </p:nvSpPr>
        <p:spPr/>
        <p:txBody>
          <a:bodyPr/>
          <a:lstStyle/>
          <a:p>
            <a:r>
              <a:rPr lang="el-GR" dirty="0"/>
              <a:t>ΚΟΥΣΕΡΗ ΓΕΩΡΓΙΑ</a:t>
            </a:r>
          </a:p>
        </p:txBody>
      </p:sp>
    </p:spTree>
    <p:extLst>
      <p:ext uri="{BB962C8B-B14F-4D97-AF65-F5344CB8AC3E}">
        <p14:creationId xmlns:p14="http://schemas.microsoft.com/office/powerpoint/2010/main" val="139805278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18791F1-42FD-854A-A06C-6B1D11A38912}"/>
              </a:ext>
            </a:extLst>
          </p:cNvPr>
          <p:cNvSpPr>
            <a:spLocks noGrp="1"/>
          </p:cNvSpPr>
          <p:nvPr>
            <p:ph type="title"/>
          </p:nvPr>
        </p:nvSpPr>
        <p:spPr>
          <a:xfrm>
            <a:off x="838200" y="2675731"/>
            <a:ext cx="10515600" cy="1325563"/>
          </a:xfrm>
        </p:spPr>
        <p:txBody>
          <a:bodyPr/>
          <a:lstStyle/>
          <a:p>
            <a:r>
              <a:rPr lang="el-GR" b="1" dirty="0">
                <a:solidFill>
                  <a:srgbClr val="C00000"/>
                </a:solidFill>
              </a:rPr>
              <a:t>                            Μάθημα 1ο</a:t>
            </a:r>
          </a:p>
        </p:txBody>
      </p:sp>
      <p:sp>
        <p:nvSpPr>
          <p:cNvPr id="3" name="Θέση περιεχομένου 2">
            <a:extLst>
              <a:ext uri="{FF2B5EF4-FFF2-40B4-BE49-F238E27FC236}">
                <a16:creationId xmlns:a16="http://schemas.microsoft.com/office/drawing/2014/main" id="{8659A5E4-BF17-B84A-A38A-2ABDA4A95054}"/>
              </a:ext>
            </a:extLst>
          </p:cNvPr>
          <p:cNvSpPr>
            <a:spLocks noGrp="1"/>
          </p:cNvSpPr>
          <p:nvPr>
            <p:ph idx="1"/>
          </p:nvPr>
        </p:nvSpPr>
        <p:spPr/>
        <p:txBody>
          <a:bodyPr/>
          <a:lstStyle/>
          <a:p>
            <a:endParaRPr lang="el-GR" dirty="0"/>
          </a:p>
        </p:txBody>
      </p:sp>
      <p:sp>
        <p:nvSpPr>
          <p:cNvPr id="4" name="Θέση υποσέλιδου 3">
            <a:extLst>
              <a:ext uri="{FF2B5EF4-FFF2-40B4-BE49-F238E27FC236}">
                <a16:creationId xmlns:a16="http://schemas.microsoft.com/office/drawing/2014/main" id="{7ACC7E03-5A64-9344-A21F-57566E036C25}"/>
              </a:ext>
            </a:extLst>
          </p:cNvPr>
          <p:cNvSpPr>
            <a:spLocks noGrp="1"/>
          </p:cNvSpPr>
          <p:nvPr>
            <p:ph type="ftr" sz="quarter" idx="11"/>
          </p:nvPr>
        </p:nvSpPr>
        <p:spPr/>
        <p:txBody>
          <a:bodyPr/>
          <a:lstStyle/>
          <a:p>
            <a:r>
              <a:rPr lang="el-GR"/>
              <a:t>ΚΟΥΣΕΡΗ ΓΕΩΡΓΙΑ</a:t>
            </a:r>
          </a:p>
        </p:txBody>
      </p:sp>
    </p:spTree>
    <p:extLst>
      <p:ext uri="{BB962C8B-B14F-4D97-AF65-F5344CB8AC3E}">
        <p14:creationId xmlns:p14="http://schemas.microsoft.com/office/powerpoint/2010/main" val="26679736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2C6E4B4-26AF-2843-923D-F09D41E08BBD}"/>
              </a:ext>
            </a:extLst>
          </p:cNvPr>
          <p:cNvSpPr>
            <a:spLocks noGrp="1"/>
          </p:cNvSpPr>
          <p:nvPr>
            <p:ph type="title"/>
          </p:nvPr>
        </p:nvSpPr>
        <p:spPr/>
        <p:txBody>
          <a:bodyPr/>
          <a:lstStyle/>
          <a:p>
            <a:r>
              <a:rPr lang="el-GR" b="1" dirty="0">
                <a:solidFill>
                  <a:srgbClr val="C00000"/>
                </a:solidFill>
              </a:rPr>
              <a:t>Μάθημα 1ο</a:t>
            </a:r>
          </a:p>
        </p:txBody>
      </p:sp>
      <p:sp>
        <p:nvSpPr>
          <p:cNvPr id="3" name="Θέση περιεχομένου 2">
            <a:extLst>
              <a:ext uri="{FF2B5EF4-FFF2-40B4-BE49-F238E27FC236}">
                <a16:creationId xmlns:a16="http://schemas.microsoft.com/office/drawing/2014/main" id="{332117F4-8D42-2248-88E7-083C7345C308}"/>
              </a:ext>
            </a:extLst>
          </p:cNvPr>
          <p:cNvSpPr>
            <a:spLocks noGrp="1"/>
          </p:cNvSpPr>
          <p:nvPr>
            <p:ph idx="1"/>
          </p:nvPr>
        </p:nvSpPr>
        <p:spPr/>
        <p:txBody>
          <a:bodyPr/>
          <a:lstStyle/>
          <a:p>
            <a:r>
              <a:rPr lang="el-GR" dirty="0" err="1"/>
              <a:t>Νοηματοδοτώντας</a:t>
            </a:r>
            <a:r>
              <a:rPr lang="el-GR" dirty="0"/>
              <a:t> την Ιστορία. </a:t>
            </a:r>
          </a:p>
          <a:p>
            <a:r>
              <a:rPr lang="el-GR" dirty="0"/>
              <a:t> Η Ιστορία ως επιστημονικό αντικείμενο στη διαχρονία: Ιστοριογραφικές προσεγγίσεις. Από την Ιστορία στις ιστορίες.</a:t>
            </a:r>
          </a:p>
          <a:p>
            <a:r>
              <a:rPr lang="el-GR" dirty="0"/>
              <a:t>Ορισμοί, </a:t>
            </a:r>
            <a:r>
              <a:rPr lang="el-GR" dirty="0" err="1"/>
              <a:t>εννοιολόγηση</a:t>
            </a:r>
            <a:r>
              <a:rPr lang="el-GR" dirty="0"/>
              <a:t>. </a:t>
            </a:r>
          </a:p>
          <a:p>
            <a:r>
              <a:rPr lang="el-GR" dirty="0"/>
              <a:t>Η ιστορική γνώση και οι ιδιαιτερότητές της. Δομή της ιστορικής γνώσης (Δηλωτική, Διαδικαστική, Εννοιολογική γνώση).</a:t>
            </a:r>
          </a:p>
        </p:txBody>
      </p:sp>
      <p:sp>
        <p:nvSpPr>
          <p:cNvPr id="4" name="Θέση υποσέλιδου 3">
            <a:extLst>
              <a:ext uri="{FF2B5EF4-FFF2-40B4-BE49-F238E27FC236}">
                <a16:creationId xmlns:a16="http://schemas.microsoft.com/office/drawing/2014/main" id="{91E8B775-4C17-6F4C-BB9D-B1C0E1DC2ACE}"/>
              </a:ext>
            </a:extLst>
          </p:cNvPr>
          <p:cNvSpPr>
            <a:spLocks noGrp="1"/>
          </p:cNvSpPr>
          <p:nvPr>
            <p:ph type="ftr" sz="quarter" idx="11"/>
          </p:nvPr>
        </p:nvSpPr>
        <p:spPr/>
        <p:txBody>
          <a:bodyPr/>
          <a:lstStyle/>
          <a:p>
            <a:r>
              <a:rPr lang="el-GR"/>
              <a:t>ΚΟΥΣΕΡΗ ΓΕΩΡΓΙΑ</a:t>
            </a:r>
          </a:p>
        </p:txBody>
      </p:sp>
    </p:spTree>
    <p:extLst>
      <p:ext uri="{BB962C8B-B14F-4D97-AF65-F5344CB8AC3E}">
        <p14:creationId xmlns:p14="http://schemas.microsoft.com/office/powerpoint/2010/main" val="28168135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603C485D-691A-FA45-87A9-0457947C3D3D}"/>
              </a:ext>
            </a:extLst>
          </p:cNvPr>
          <p:cNvSpPr>
            <a:spLocks noGrp="1"/>
          </p:cNvSpPr>
          <p:nvPr>
            <p:ph type="title"/>
          </p:nvPr>
        </p:nvSpPr>
        <p:spPr/>
        <p:txBody>
          <a:bodyPr/>
          <a:lstStyle/>
          <a:p>
            <a:r>
              <a:rPr lang="el-GR" b="1" dirty="0" err="1">
                <a:solidFill>
                  <a:srgbClr val="C00000"/>
                </a:solidFill>
              </a:rPr>
              <a:t>Νοηματοδοτώντας</a:t>
            </a:r>
            <a:r>
              <a:rPr lang="el-GR" b="1" dirty="0">
                <a:solidFill>
                  <a:srgbClr val="C00000"/>
                </a:solidFill>
              </a:rPr>
              <a:t> την ιστορία</a:t>
            </a:r>
          </a:p>
        </p:txBody>
      </p:sp>
      <p:sp>
        <p:nvSpPr>
          <p:cNvPr id="3" name="Θέση περιεχομένου 2">
            <a:extLst>
              <a:ext uri="{FF2B5EF4-FFF2-40B4-BE49-F238E27FC236}">
                <a16:creationId xmlns:a16="http://schemas.microsoft.com/office/drawing/2014/main" id="{C5C27F9E-E420-EA42-BD8C-4A86EFE0E410}"/>
              </a:ext>
            </a:extLst>
          </p:cNvPr>
          <p:cNvSpPr>
            <a:spLocks noGrp="1"/>
          </p:cNvSpPr>
          <p:nvPr>
            <p:ph idx="1"/>
          </p:nvPr>
        </p:nvSpPr>
        <p:spPr>
          <a:xfrm>
            <a:off x="846221" y="1597025"/>
            <a:ext cx="10515600" cy="4351338"/>
          </a:xfrm>
        </p:spPr>
        <p:txBody>
          <a:bodyPr/>
          <a:lstStyle/>
          <a:p>
            <a:pPr marL="0" indent="0">
              <a:buNone/>
            </a:pPr>
            <a:r>
              <a:rPr lang="el-GR" b="1" dirty="0"/>
              <a:t>Τι σημαίνει η λέξη «ιστορία»;</a:t>
            </a:r>
          </a:p>
          <a:p>
            <a:pPr marL="0" indent="0">
              <a:buNone/>
            </a:pPr>
            <a:r>
              <a:rPr lang="el-GR" dirty="0"/>
              <a:t>Οίδα= γνωρίζω, ιστορία= γνώση</a:t>
            </a:r>
          </a:p>
          <a:p>
            <a:pPr marL="0" indent="0">
              <a:buNone/>
            </a:pPr>
            <a:endParaRPr lang="el-GR" dirty="0"/>
          </a:p>
          <a:p>
            <a:r>
              <a:rPr lang="el-GR" dirty="0"/>
              <a:t>Η έρευνα για τις πράξεις των ανθρώπων στο παρελθόν</a:t>
            </a:r>
          </a:p>
          <a:p>
            <a:r>
              <a:rPr lang="el-GR" dirty="0"/>
              <a:t>Το αντικείμενο της έρευνας</a:t>
            </a:r>
          </a:p>
          <a:p>
            <a:r>
              <a:rPr lang="el-GR" dirty="0"/>
              <a:t>Η αφήγηση και το αφήγημα</a:t>
            </a:r>
          </a:p>
          <a:p>
            <a:pPr marL="0" indent="0">
              <a:buNone/>
            </a:pPr>
            <a:endParaRPr lang="el-GR" dirty="0"/>
          </a:p>
          <a:p>
            <a:pPr marL="0" indent="0">
              <a:buNone/>
            </a:pPr>
            <a:r>
              <a:rPr lang="el-GR" dirty="0"/>
              <a:t>Ρεπούση, 2004. </a:t>
            </a:r>
            <a:r>
              <a:rPr lang="el-GR" i="1" dirty="0"/>
              <a:t>Μαθήματα Ιστορίας</a:t>
            </a:r>
          </a:p>
          <a:p>
            <a:pPr marL="0" indent="0">
              <a:buNone/>
            </a:pPr>
            <a:endParaRPr lang="el-GR" dirty="0"/>
          </a:p>
        </p:txBody>
      </p:sp>
    </p:spTree>
    <p:extLst>
      <p:ext uri="{BB962C8B-B14F-4D97-AF65-F5344CB8AC3E}">
        <p14:creationId xmlns:p14="http://schemas.microsoft.com/office/powerpoint/2010/main" val="12272783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1DAC6E6A-3434-8D4B-A5A3-A9F2EDF81480}"/>
              </a:ext>
            </a:extLst>
          </p:cNvPr>
          <p:cNvSpPr>
            <a:spLocks noGrp="1"/>
          </p:cNvSpPr>
          <p:nvPr>
            <p:ph type="title"/>
          </p:nvPr>
        </p:nvSpPr>
        <p:spPr/>
        <p:txBody>
          <a:bodyPr/>
          <a:lstStyle/>
          <a:p>
            <a:endParaRPr lang="el-GR"/>
          </a:p>
        </p:txBody>
      </p:sp>
      <p:sp>
        <p:nvSpPr>
          <p:cNvPr id="3" name="Θέση περιεχομένου 2">
            <a:extLst>
              <a:ext uri="{FF2B5EF4-FFF2-40B4-BE49-F238E27FC236}">
                <a16:creationId xmlns:a16="http://schemas.microsoft.com/office/drawing/2014/main" id="{C2A42D98-F44A-8E47-8325-FFACD59537DB}"/>
              </a:ext>
            </a:extLst>
          </p:cNvPr>
          <p:cNvSpPr>
            <a:spLocks noGrp="1"/>
          </p:cNvSpPr>
          <p:nvPr>
            <p:ph idx="1"/>
          </p:nvPr>
        </p:nvSpPr>
        <p:spPr/>
        <p:txBody>
          <a:bodyPr/>
          <a:lstStyle/>
          <a:p>
            <a:pPr marL="0" indent="0">
              <a:buNone/>
            </a:pPr>
            <a:r>
              <a:rPr lang="el-GR" b="1" dirty="0"/>
              <a:t>Ποιο είναι το αντικείμενο της ιστορίας;</a:t>
            </a:r>
          </a:p>
          <a:p>
            <a:pPr marL="0" indent="0">
              <a:buNone/>
            </a:pPr>
            <a:r>
              <a:rPr lang="el-GR" dirty="0"/>
              <a:t>Οι άνθρωποι , οι σκέψεις, οι  πράξεις, οι σχέσεις, οι νοοτροπίες, η ιδεολογία, τα γεγονότα, οι θεσμοί, η καθημερινή ζωή, η εκπαίδευση, οι συνήθειες </a:t>
            </a:r>
            <a:r>
              <a:rPr lang="el-GR" dirty="0" err="1"/>
              <a:t>κ.ο.κ.</a:t>
            </a:r>
            <a:endParaRPr lang="el-GR" dirty="0"/>
          </a:p>
          <a:p>
            <a:pPr marL="0" indent="0">
              <a:buNone/>
            </a:pPr>
            <a:endParaRPr lang="el-GR" dirty="0"/>
          </a:p>
          <a:p>
            <a:pPr marL="0" indent="0">
              <a:buNone/>
            </a:pPr>
            <a:r>
              <a:rPr lang="el-GR" b="1" dirty="0"/>
              <a:t>Ποιο το υποκείμενο της ιστορίας;</a:t>
            </a:r>
          </a:p>
          <a:p>
            <a:r>
              <a:rPr lang="el-GR" dirty="0"/>
              <a:t>Οι άνθρωποι ως συλλογική μνήμη</a:t>
            </a:r>
          </a:p>
          <a:p>
            <a:r>
              <a:rPr lang="el-GR" dirty="0"/>
              <a:t>Οι ιστορικοί: επιστήμη, σπουδές </a:t>
            </a:r>
          </a:p>
          <a:p>
            <a:pPr marL="0" indent="0">
              <a:buNone/>
            </a:pPr>
            <a:r>
              <a:rPr lang="el-GR" dirty="0"/>
              <a:t>Ρεπούση, 2004. </a:t>
            </a:r>
            <a:r>
              <a:rPr lang="el-GR" i="1" dirty="0"/>
              <a:t>Μαθήματα Ιστορίας</a:t>
            </a:r>
          </a:p>
          <a:p>
            <a:pPr marL="0" indent="0">
              <a:buNone/>
            </a:pPr>
            <a:endParaRPr lang="el-GR" dirty="0"/>
          </a:p>
        </p:txBody>
      </p:sp>
    </p:spTree>
    <p:extLst>
      <p:ext uri="{BB962C8B-B14F-4D97-AF65-F5344CB8AC3E}">
        <p14:creationId xmlns:p14="http://schemas.microsoft.com/office/powerpoint/2010/main" val="193439466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A90CA28-5269-9C4E-AC0C-1DEF846B58BB}"/>
              </a:ext>
            </a:extLst>
          </p:cNvPr>
          <p:cNvSpPr>
            <a:spLocks noGrp="1"/>
          </p:cNvSpPr>
          <p:nvPr>
            <p:ph type="title"/>
          </p:nvPr>
        </p:nvSpPr>
        <p:spPr/>
        <p:txBody>
          <a:bodyPr/>
          <a:lstStyle/>
          <a:p>
            <a:r>
              <a:rPr lang="el-GR" b="1" dirty="0">
                <a:solidFill>
                  <a:schemeClr val="accent1"/>
                </a:solidFill>
              </a:rPr>
              <a:t>Η ιστορία σε σχέση με τις φυσικές και τις κοινωνικές επιστήμες</a:t>
            </a:r>
          </a:p>
        </p:txBody>
      </p:sp>
      <p:sp>
        <p:nvSpPr>
          <p:cNvPr id="3" name="Θέση περιεχομένου 2">
            <a:extLst>
              <a:ext uri="{FF2B5EF4-FFF2-40B4-BE49-F238E27FC236}">
                <a16:creationId xmlns:a16="http://schemas.microsoft.com/office/drawing/2014/main" id="{8D38D682-2A5C-6146-8299-E362A5B4EC6D}"/>
              </a:ext>
            </a:extLst>
          </p:cNvPr>
          <p:cNvSpPr>
            <a:spLocks noGrp="1"/>
          </p:cNvSpPr>
          <p:nvPr>
            <p:ph idx="1"/>
          </p:nvPr>
        </p:nvSpPr>
        <p:spPr/>
        <p:txBody>
          <a:bodyPr/>
          <a:lstStyle/>
          <a:p>
            <a:r>
              <a:rPr lang="el-GR" dirty="0"/>
              <a:t>Φυσικές επιστήμες (φυσικά φαινόμενα)</a:t>
            </a:r>
          </a:p>
          <a:p>
            <a:endParaRPr lang="el-GR" dirty="0"/>
          </a:p>
          <a:p>
            <a:r>
              <a:rPr lang="el-GR" dirty="0"/>
              <a:t>Κοινωνικές επιστήμες (ανθρώπινη συμπεριφορά)</a:t>
            </a:r>
          </a:p>
          <a:p>
            <a:endParaRPr lang="el-GR" dirty="0"/>
          </a:p>
          <a:p>
            <a:r>
              <a:rPr lang="el-GR" dirty="0"/>
              <a:t>Αμφισβήτηση: </a:t>
            </a:r>
            <a:r>
              <a:rPr lang="el-GR" dirty="0" err="1"/>
              <a:t>Επιστημονικότητα</a:t>
            </a:r>
            <a:r>
              <a:rPr lang="el-GR" dirty="0"/>
              <a:t> των κοινωνικών επιστημών;</a:t>
            </a:r>
          </a:p>
        </p:txBody>
      </p:sp>
      <p:sp>
        <p:nvSpPr>
          <p:cNvPr id="4" name="Θέση υποσέλιδου 3">
            <a:extLst>
              <a:ext uri="{FF2B5EF4-FFF2-40B4-BE49-F238E27FC236}">
                <a16:creationId xmlns:a16="http://schemas.microsoft.com/office/drawing/2014/main" id="{F49D6568-0365-5B45-9332-A96AF7A7A911}"/>
              </a:ext>
            </a:extLst>
          </p:cNvPr>
          <p:cNvSpPr>
            <a:spLocks noGrp="1"/>
          </p:cNvSpPr>
          <p:nvPr>
            <p:ph type="ftr" sz="quarter" idx="11"/>
          </p:nvPr>
        </p:nvSpPr>
        <p:spPr/>
        <p:txBody>
          <a:bodyPr/>
          <a:lstStyle/>
          <a:p>
            <a:r>
              <a:rPr lang="el-GR"/>
              <a:t>ΚΟΥΣΕΡΗ ΓΕΩΡΓΙΑ</a:t>
            </a:r>
          </a:p>
        </p:txBody>
      </p:sp>
    </p:spTree>
    <p:extLst>
      <p:ext uri="{BB962C8B-B14F-4D97-AF65-F5344CB8AC3E}">
        <p14:creationId xmlns:p14="http://schemas.microsoft.com/office/powerpoint/2010/main" val="156516576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24AEB169-EC00-364D-ACF9-9805D4F8AAD4}"/>
              </a:ext>
            </a:extLst>
          </p:cNvPr>
          <p:cNvSpPr>
            <a:spLocks noGrp="1"/>
          </p:cNvSpPr>
          <p:nvPr>
            <p:ph idx="1"/>
          </p:nvPr>
        </p:nvSpPr>
        <p:spPr>
          <a:xfrm>
            <a:off x="838200" y="445168"/>
            <a:ext cx="10515600" cy="5731795"/>
          </a:xfrm>
        </p:spPr>
        <p:txBody>
          <a:bodyPr>
            <a:normAutofit/>
          </a:bodyPr>
          <a:lstStyle/>
          <a:p>
            <a:pPr marL="0" indent="0">
              <a:buNone/>
            </a:pPr>
            <a:r>
              <a:rPr lang="el-GR" dirty="0"/>
              <a:t>«Η ιδέα της ιστορίας που έχουμε σήμερα, αν και δεν είναι ενιαία, έχει ένα κοινό υπόβαθρο: ότι οι άνθρωποι δημιουργούν το μέλλον τους, ότι οι σημερινές καταστάσεις είναι αποτέλεσμα των χθεσινών αποφάσεων, όπως το αύριο θα είναι αποτέλεσμα των σημερινών επιλογών, παρότι το μέλλον δεν μπορεί να προβλεφθεί. Όταν λέμε ‘η σημερινή κοινωνία είναι προϊόν της ιστορίας της’ εννοούμε ακριβώς αυτό: είναι προϊόν των πράξεων, των περιορισμών ή των επιλογών των προγενέστερων. Τούτη η ιδέα της αυτονομίας και της αλληλεξάρτησης είναι σήμερα κοινή. Αλλά διαφέρει πολύ από τη θεολογική ιδέα προκαθορισμού. Επομένως, μιλώντας για τη διαμόρφωση της ιστορικής σκέψης, μιλάμε για τη συγκρότηση της σύγχρονης εγκόσμιας σκέψης. Ωστόσο, δεν μπορεί κανείς να έχει αφετηρία παρά τα σημερινά ερωτήματα και τις σημερινές αντιλήψεις»</a:t>
            </a:r>
          </a:p>
          <a:p>
            <a:pPr marL="0" indent="0">
              <a:buNone/>
            </a:pPr>
            <a:r>
              <a:rPr lang="el-GR" dirty="0"/>
              <a:t> (Λιάκος, 2011:29).</a:t>
            </a:r>
          </a:p>
        </p:txBody>
      </p:sp>
    </p:spTree>
    <p:extLst>
      <p:ext uri="{BB962C8B-B14F-4D97-AF65-F5344CB8AC3E}">
        <p14:creationId xmlns:p14="http://schemas.microsoft.com/office/powerpoint/2010/main" val="382438271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371297F0-2C8E-E944-9B42-C3C5CBEE59EF}"/>
              </a:ext>
            </a:extLst>
          </p:cNvPr>
          <p:cNvSpPr>
            <a:spLocks noGrp="1"/>
          </p:cNvSpPr>
          <p:nvPr>
            <p:ph idx="1"/>
          </p:nvPr>
        </p:nvSpPr>
        <p:spPr>
          <a:xfrm>
            <a:off x="838200" y="168442"/>
            <a:ext cx="10515600" cy="6008521"/>
          </a:xfrm>
        </p:spPr>
        <p:txBody>
          <a:bodyPr>
            <a:normAutofit/>
          </a:bodyPr>
          <a:lstStyle/>
          <a:p>
            <a:pPr marL="0" indent="0">
              <a:buNone/>
            </a:pPr>
            <a:r>
              <a:rPr lang="el-GR" dirty="0"/>
              <a:t>Η Ιστορία είναι κοινωνικά </a:t>
            </a:r>
            <a:r>
              <a:rPr lang="el-GR" dirty="0" err="1"/>
              <a:t>νοηματοδοτούμενη</a:t>
            </a:r>
            <a:r>
              <a:rPr lang="el-GR" dirty="0"/>
              <a:t> με βάση τα προβλήματα και τα ερωτήματα των ανθρώπων στο παρόν.</a:t>
            </a:r>
          </a:p>
          <a:p>
            <a:pPr marL="0" indent="0">
              <a:buNone/>
            </a:pPr>
            <a:r>
              <a:rPr lang="en-US" dirty="0"/>
              <a:t>“</a:t>
            </a:r>
            <a:r>
              <a:rPr lang="el-GR" dirty="0"/>
              <a:t>Πρώτα από όλα, τα ερωτήματα στο παρόν εκκινούν από τις αλλαγές που βιώνουν οι άνθρωποι σήμερα, αλλαγές που τους φέρνουν αντιμέτωπους με διλήμματα σχετικά με την κατανόηση των παρελθοντικών καταστάσεων σε σχέση με σύγχρονες πράξεις, συμπεριφορές και τρόπους σκέψης (</a:t>
            </a:r>
            <a:r>
              <a:rPr lang="en-US" dirty="0"/>
              <a:t>Levesque, 2008:6). </a:t>
            </a:r>
            <a:r>
              <a:rPr lang="el-GR" dirty="0"/>
              <a:t>Ενδεικτικά το φαινόμενο της παγκοσμιοποίησης (Κόκκινος, 2008:24. </a:t>
            </a:r>
            <a:r>
              <a:rPr lang="el-GR" dirty="0" err="1"/>
              <a:t>Αδάμου-Ράση</a:t>
            </a:r>
            <a:r>
              <a:rPr lang="el-GR" dirty="0"/>
              <a:t>, 2008:467), το φαινόμενο της μετανάστευσης και της </a:t>
            </a:r>
            <a:r>
              <a:rPr lang="el-GR" dirty="0" err="1"/>
              <a:t>πολυ-πολιτισμικότητας</a:t>
            </a:r>
            <a:r>
              <a:rPr lang="el-GR" dirty="0"/>
              <a:t> (Νάκου, 2009:88-89. Κόκκινος, </a:t>
            </a:r>
            <a:r>
              <a:rPr lang="el-GR" dirty="0" err="1"/>
              <a:t>Γατσωτής</a:t>
            </a:r>
            <a:r>
              <a:rPr lang="el-GR" dirty="0"/>
              <a:t>, 2010:16) αποτελούν κάποιες από τις αλλαγές που είναι στο επίκεντρο ενδιαφέροντος της σύγχρονης εποχής αλλά και της ιστορικής κοινότητας σήμερα</a:t>
            </a:r>
            <a:r>
              <a:rPr lang="el-GR" i="1" dirty="0"/>
              <a:t> </a:t>
            </a:r>
            <a:r>
              <a:rPr lang="el-GR" dirty="0"/>
              <a:t>(</a:t>
            </a:r>
            <a:r>
              <a:rPr lang="en-US" dirty="0"/>
              <a:t>Levesque, 2008:7).”</a:t>
            </a:r>
          </a:p>
          <a:p>
            <a:pPr marL="0" indent="0">
              <a:buNone/>
            </a:pPr>
            <a:r>
              <a:rPr lang="el-GR" dirty="0"/>
              <a:t>Κουσερ</a:t>
            </a:r>
            <a:r>
              <a:rPr lang="en-US" dirty="0" err="1"/>
              <a:t>ή</a:t>
            </a:r>
            <a:r>
              <a:rPr lang="el-GR" dirty="0"/>
              <a:t> Γεωργία, 2019, </a:t>
            </a:r>
            <a:r>
              <a:rPr lang="el-GR" i="1" dirty="0"/>
              <a:t>Ιστορική σκέψη, σχολείο και μουσείο</a:t>
            </a:r>
            <a:endParaRPr lang="en-US" dirty="0"/>
          </a:p>
        </p:txBody>
      </p:sp>
    </p:spTree>
    <p:extLst>
      <p:ext uri="{BB962C8B-B14F-4D97-AF65-F5344CB8AC3E}">
        <p14:creationId xmlns:p14="http://schemas.microsoft.com/office/powerpoint/2010/main" val="156723116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1B4C6C31-58C6-4C43-9979-12579CBBAB4B}"/>
              </a:ext>
            </a:extLst>
          </p:cNvPr>
          <p:cNvSpPr>
            <a:spLocks noGrp="1"/>
          </p:cNvSpPr>
          <p:nvPr>
            <p:ph idx="1"/>
          </p:nvPr>
        </p:nvSpPr>
        <p:spPr>
          <a:xfrm>
            <a:off x="838200" y="733926"/>
            <a:ext cx="10515600" cy="5443037"/>
          </a:xfrm>
        </p:spPr>
        <p:txBody>
          <a:bodyPr/>
          <a:lstStyle/>
          <a:p>
            <a:pPr marL="0" indent="0">
              <a:buNone/>
            </a:pPr>
            <a:r>
              <a:rPr lang="el-GR" dirty="0"/>
              <a:t>«Τα τελευταία χρόνια πληθαίνουν στην Ελλάδα οι διαμάχες για την ιστορία. Μερικές έχουν να κάνουν με τα εγχειρίδια της ιστορίας, όπως η πρόσφατη για το βιβλίο της ΣΤ΄ Δημοτικού. Άλλες με συγκεκριμένα θέματα όπως ο Εμφύλιος πόλεμος και η μνήμη του, το σχηματισμό του έθνους, ή την αναγνώριση της Μικρασιατικής Καταστροφής ως γενοκτονίας. Μερικές φορές οι κρίσεις αυτές προκαλούνται από πολιτικά ζητήματα, όπως η διαμάχη για τις ‘ταυτότητες’ ή για το όνομα της Μακεδονίας, αν θα έπρεπε ή όχι να καούν οι ‘φάκελοι’ φρονημάτων κλπ. Υπάρχουν στο υπόστρωμα κρίσεων όπως το Κυπριακό και οι ελληνοτουρκικές διαφορές.»</a:t>
            </a:r>
          </a:p>
          <a:p>
            <a:pPr marL="0" indent="0">
              <a:buNone/>
            </a:pPr>
            <a:r>
              <a:rPr lang="el-GR" dirty="0"/>
              <a:t> (Λιάκος, 2007:11)</a:t>
            </a:r>
          </a:p>
        </p:txBody>
      </p:sp>
    </p:spTree>
    <p:extLst>
      <p:ext uri="{BB962C8B-B14F-4D97-AF65-F5344CB8AC3E}">
        <p14:creationId xmlns:p14="http://schemas.microsoft.com/office/powerpoint/2010/main" val="315803013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10624DC-1829-4B4D-A0B4-804FE579A410}"/>
              </a:ext>
            </a:extLst>
          </p:cNvPr>
          <p:cNvSpPr>
            <a:spLocks noGrp="1"/>
          </p:cNvSpPr>
          <p:nvPr>
            <p:ph type="title"/>
          </p:nvPr>
        </p:nvSpPr>
        <p:spPr/>
        <p:txBody>
          <a:bodyPr/>
          <a:lstStyle/>
          <a:p>
            <a:r>
              <a:rPr lang="el-GR" b="1" dirty="0">
                <a:solidFill>
                  <a:schemeClr val="accent1"/>
                </a:solidFill>
              </a:rPr>
              <a:t>Οι φοιτητές/ φοιτήτριες αναμένεται:</a:t>
            </a:r>
            <a:br>
              <a:rPr lang="el-GR" b="1" dirty="0">
                <a:solidFill>
                  <a:schemeClr val="accent1"/>
                </a:solidFill>
              </a:rPr>
            </a:br>
            <a:endParaRPr lang="el-GR" b="1" dirty="0">
              <a:solidFill>
                <a:schemeClr val="accent1"/>
              </a:solidFill>
            </a:endParaRPr>
          </a:p>
        </p:txBody>
      </p:sp>
      <p:sp>
        <p:nvSpPr>
          <p:cNvPr id="3" name="Θέση περιεχομένου 2">
            <a:extLst>
              <a:ext uri="{FF2B5EF4-FFF2-40B4-BE49-F238E27FC236}">
                <a16:creationId xmlns:a16="http://schemas.microsoft.com/office/drawing/2014/main" id="{F5066376-4C99-BD4D-A414-FEDB41118EAB}"/>
              </a:ext>
            </a:extLst>
          </p:cNvPr>
          <p:cNvSpPr>
            <a:spLocks noGrp="1"/>
          </p:cNvSpPr>
          <p:nvPr>
            <p:ph idx="1"/>
          </p:nvPr>
        </p:nvSpPr>
        <p:spPr>
          <a:xfrm>
            <a:off x="838200" y="1132114"/>
            <a:ext cx="10515600" cy="5044849"/>
          </a:xfrm>
        </p:spPr>
        <p:txBody>
          <a:bodyPr>
            <a:normAutofit/>
          </a:bodyPr>
          <a:lstStyle/>
          <a:p>
            <a:pPr marL="0" indent="0">
              <a:buNone/>
            </a:pPr>
            <a:r>
              <a:rPr lang="el-GR" b="1" dirty="0"/>
              <a:t> </a:t>
            </a:r>
            <a:endParaRPr lang="el-GR" dirty="0"/>
          </a:p>
          <a:p>
            <a:r>
              <a:rPr lang="el-GR" dirty="0"/>
              <a:t>1. Να κατανοήσουν βασικές έννοιες όπως: ιστορική γνώση, ιστορική αφήγηση, ιστορική κατανόηση/ εξήγηση, ιστορικές έννοιες, ιστορική καλλιέργεια, ιστορική σκέψη, ιστορική συνείδηση.</a:t>
            </a:r>
          </a:p>
          <a:p>
            <a:r>
              <a:rPr lang="el-GR" dirty="0"/>
              <a:t>2. Να μελετούν και να αξιοποιούν ιστορικές πηγές και να επιλέγουν το αντίστοιχο υλικό για την ηλικία των μαθητών/ μαθητριών τους με σκοπό να τους εισάγουν στην επιστήμη της Ιστορίας.</a:t>
            </a:r>
          </a:p>
          <a:p>
            <a:r>
              <a:rPr lang="el-GR" dirty="0"/>
              <a:t>3. Να εξοικειωθούν με τις σύγχρονες απόψεις που κυριαρχούν στο χώρο της διδακτικής της Ιστορίας και να σκέπτονται ιστορικά για τις διδακτικές πρακτικές που θα αξιοποιήσουν οι ίδιοι για τη διδασκαλία του μαθήματος. </a:t>
            </a:r>
          </a:p>
          <a:p>
            <a:pPr marL="0" indent="0">
              <a:buNone/>
            </a:pPr>
            <a:endParaRPr lang="el-GR" dirty="0"/>
          </a:p>
        </p:txBody>
      </p:sp>
      <p:sp>
        <p:nvSpPr>
          <p:cNvPr id="4" name="Θέση υποσέλιδου 3">
            <a:extLst>
              <a:ext uri="{FF2B5EF4-FFF2-40B4-BE49-F238E27FC236}">
                <a16:creationId xmlns:a16="http://schemas.microsoft.com/office/drawing/2014/main" id="{86DB8BBC-771E-7848-AB87-37CF3BC2F242}"/>
              </a:ext>
            </a:extLst>
          </p:cNvPr>
          <p:cNvSpPr>
            <a:spLocks noGrp="1"/>
          </p:cNvSpPr>
          <p:nvPr>
            <p:ph type="ftr" sz="quarter" idx="11"/>
          </p:nvPr>
        </p:nvSpPr>
        <p:spPr/>
        <p:txBody>
          <a:bodyPr/>
          <a:lstStyle/>
          <a:p>
            <a:r>
              <a:rPr lang="el-GR"/>
              <a:t>ΚΟΥΣΕΡΗ ΓΕΩΡΓΙΑ</a:t>
            </a:r>
          </a:p>
        </p:txBody>
      </p:sp>
    </p:spTree>
    <p:extLst>
      <p:ext uri="{BB962C8B-B14F-4D97-AF65-F5344CB8AC3E}">
        <p14:creationId xmlns:p14="http://schemas.microsoft.com/office/powerpoint/2010/main" val="242352417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33D5D5F-0D27-DA41-AAAA-8A0B0E765A7F}"/>
              </a:ext>
            </a:extLst>
          </p:cNvPr>
          <p:cNvSpPr>
            <a:spLocks noGrp="1"/>
          </p:cNvSpPr>
          <p:nvPr>
            <p:ph type="title"/>
          </p:nvPr>
        </p:nvSpPr>
        <p:spPr/>
        <p:txBody>
          <a:bodyPr/>
          <a:lstStyle/>
          <a:p>
            <a:r>
              <a:rPr lang="el-GR" b="1" dirty="0">
                <a:solidFill>
                  <a:srgbClr val="C00000"/>
                </a:solidFill>
              </a:rPr>
              <a:t>Ιστοριογραφ</a:t>
            </a:r>
            <a:r>
              <a:rPr lang="en-US" b="1" dirty="0" err="1">
                <a:solidFill>
                  <a:srgbClr val="C00000"/>
                </a:solidFill>
              </a:rPr>
              <a:t>ί</a:t>
            </a:r>
            <a:r>
              <a:rPr lang="el-GR" b="1" dirty="0">
                <a:solidFill>
                  <a:srgbClr val="C00000"/>
                </a:solidFill>
              </a:rPr>
              <a:t>α</a:t>
            </a:r>
          </a:p>
        </p:txBody>
      </p:sp>
      <p:sp>
        <p:nvSpPr>
          <p:cNvPr id="3" name="Θέση περιεχομένου 2">
            <a:extLst>
              <a:ext uri="{FF2B5EF4-FFF2-40B4-BE49-F238E27FC236}">
                <a16:creationId xmlns:a16="http://schemas.microsoft.com/office/drawing/2014/main" id="{6798D277-4ABD-4144-888D-84DE7B5BADC8}"/>
              </a:ext>
            </a:extLst>
          </p:cNvPr>
          <p:cNvSpPr>
            <a:spLocks noGrp="1"/>
          </p:cNvSpPr>
          <p:nvPr>
            <p:ph idx="1"/>
          </p:nvPr>
        </p:nvSpPr>
        <p:spPr/>
        <p:txBody>
          <a:bodyPr/>
          <a:lstStyle/>
          <a:p>
            <a:r>
              <a:rPr lang="el-GR" dirty="0"/>
              <a:t>Η γραφή της Ιστορίας</a:t>
            </a:r>
          </a:p>
          <a:p>
            <a:r>
              <a:rPr lang="el-GR" dirty="0"/>
              <a:t>Η μελέτη της ιστορίας της ιστοριογραφίας (ζητήματα μεθόδου και θεωριών, ρόλος των επιστημονικών ομάδων)</a:t>
            </a:r>
          </a:p>
        </p:txBody>
      </p:sp>
    </p:spTree>
    <p:extLst>
      <p:ext uri="{BB962C8B-B14F-4D97-AF65-F5344CB8AC3E}">
        <p14:creationId xmlns:p14="http://schemas.microsoft.com/office/powerpoint/2010/main" val="269081647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DEAADB3-7131-FA47-8335-CC467D331ADB}"/>
              </a:ext>
            </a:extLst>
          </p:cNvPr>
          <p:cNvSpPr>
            <a:spLocks noGrp="1"/>
          </p:cNvSpPr>
          <p:nvPr>
            <p:ph type="title"/>
          </p:nvPr>
        </p:nvSpPr>
        <p:spPr/>
        <p:txBody>
          <a:bodyPr/>
          <a:lstStyle/>
          <a:p>
            <a:r>
              <a:rPr lang="el-GR" b="1" dirty="0">
                <a:solidFill>
                  <a:srgbClr val="C00000"/>
                </a:solidFill>
              </a:rPr>
              <a:t>Ιστοριογραφικές προσεγγίσεις </a:t>
            </a:r>
          </a:p>
        </p:txBody>
      </p:sp>
      <p:sp>
        <p:nvSpPr>
          <p:cNvPr id="3" name="Θέση περιεχομένου 2">
            <a:extLst>
              <a:ext uri="{FF2B5EF4-FFF2-40B4-BE49-F238E27FC236}">
                <a16:creationId xmlns:a16="http://schemas.microsoft.com/office/drawing/2014/main" id="{0D0AEC8D-B792-754E-BA59-60025A4AE757}"/>
              </a:ext>
            </a:extLst>
          </p:cNvPr>
          <p:cNvSpPr>
            <a:spLocks noGrp="1"/>
          </p:cNvSpPr>
          <p:nvPr>
            <p:ph idx="1"/>
          </p:nvPr>
        </p:nvSpPr>
        <p:spPr/>
        <p:txBody>
          <a:bodyPr/>
          <a:lstStyle/>
          <a:p>
            <a:pPr marL="0" indent="0">
              <a:buNone/>
            </a:pPr>
            <a:r>
              <a:rPr lang="el-GR" u="sng" dirty="0"/>
              <a:t>Οι πρώτες ιστορικές εγγραφές στην αρχαιότητα</a:t>
            </a:r>
          </a:p>
          <a:p>
            <a:pPr marL="0" indent="0">
              <a:buNone/>
            </a:pPr>
            <a:r>
              <a:rPr lang="el-GR" dirty="0"/>
              <a:t> (Ηρόδοτος, Θουκυδίδης, Ξενοφών)</a:t>
            </a:r>
          </a:p>
          <a:p>
            <a:r>
              <a:rPr lang="el-GR" dirty="0"/>
              <a:t>5</a:t>
            </a:r>
            <a:r>
              <a:rPr lang="el-GR" baseline="30000" dirty="0"/>
              <a:t>ος </a:t>
            </a:r>
            <a:r>
              <a:rPr lang="el-GR" dirty="0"/>
              <a:t>Αιώνας η έννοια του χρόνου ως κυκλική επαναλαμβανόμενη κίνηση, διάγνωση αιτιότητας και αλληλουχίας</a:t>
            </a:r>
          </a:p>
          <a:p>
            <a:r>
              <a:rPr lang="el-GR" dirty="0"/>
              <a:t>Αντικειμενικότητα, γνώση παρελθόντος για την κατανόηση του παρόντος</a:t>
            </a:r>
          </a:p>
          <a:p>
            <a:pPr marL="0" indent="0">
              <a:buNone/>
            </a:pPr>
            <a:r>
              <a:rPr lang="el-GR" u="sng" dirty="0"/>
              <a:t>Ρώμη</a:t>
            </a:r>
            <a:r>
              <a:rPr lang="el-GR" dirty="0"/>
              <a:t>: Ιστορία και ρητορική μέθοδος</a:t>
            </a:r>
          </a:p>
          <a:p>
            <a:pPr marL="0" indent="0">
              <a:buNone/>
            </a:pPr>
            <a:r>
              <a:rPr lang="el-GR" u="sng" dirty="0"/>
              <a:t>Χριστιανισμός</a:t>
            </a:r>
            <a:r>
              <a:rPr lang="el-GR" dirty="0"/>
              <a:t>: το παρελθόν μέσα από την Παλαιά Διαθήκη</a:t>
            </a:r>
          </a:p>
        </p:txBody>
      </p:sp>
    </p:spTree>
    <p:extLst>
      <p:ext uri="{BB962C8B-B14F-4D97-AF65-F5344CB8AC3E}">
        <p14:creationId xmlns:p14="http://schemas.microsoft.com/office/powerpoint/2010/main" val="139911929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41E8A20E-2D2A-4F48-993F-76B4491964CF}"/>
              </a:ext>
            </a:extLst>
          </p:cNvPr>
          <p:cNvSpPr>
            <a:spLocks noGrp="1"/>
          </p:cNvSpPr>
          <p:nvPr>
            <p:ph idx="1"/>
          </p:nvPr>
        </p:nvSpPr>
        <p:spPr>
          <a:xfrm>
            <a:off x="838200" y="593766"/>
            <a:ext cx="10515600" cy="5583197"/>
          </a:xfrm>
        </p:spPr>
        <p:txBody>
          <a:bodyPr>
            <a:normAutofit/>
          </a:bodyPr>
          <a:lstStyle/>
          <a:p>
            <a:pPr marL="0" indent="0">
              <a:buNone/>
            </a:pPr>
            <a:r>
              <a:rPr lang="el-GR" u="sng" dirty="0"/>
              <a:t>Ουμανισμός</a:t>
            </a:r>
            <a:r>
              <a:rPr lang="el-GR" dirty="0"/>
              <a:t> : αλλαγή στις μεθόδους εργασίας και την αξιοποίηση των ιστορικών πηγών/ αναζητούν την αντικειμενική αλήθεια (</a:t>
            </a:r>
            <a:r>
              <a:rPr lang="en-US" altLang="el-GR" u="sng" dirty="0"/>
              <a:t>Machiavelli</a:t>
            </a:r>
            <a:r>
              <a:rPr lang="en-US" altLang="el-GR" dirty="0"/>
              <a:t> </a:t>
            </a:r>
            <a:r>
              <a:rPr lang="el-GR" altLang="el-GR" dirty="0"/>
              <a:t>)</a:t>
            </a:r>
            <a:endParaRPr lang="el-GR" dirty="0"/>
          </a:p>
          <a:p>
            <a:pPr marL="0" indent="0">
              <a:buNone/>
            </a:pPr>
            <a:endParaRPr lang="el-GR" u="sng" dirty="0"/>
          </a:p>
          <a:p>
            <a:pPr marL="0" indent="0">
              <a:buNone/>
            </a:pPr>
            <a:r>
              <a:rPr lang="el-GR" u="sng" dirty="0"/>
              <a:t>Διαφωτισμός: </a:t>
            </a:r>
            <a:r>
              <a:rPr lang="el-GR" dirty="0"/>
              <a:t>Φιλοσοφία και ιστορία ιστοριογραφία του διαφωτισμού (συγκέντρωση, ταξινόμηση πηγών και ιστορία του ανθρώπινου είδους)</a:t>
            </a:r>
          </a:p>
          <a:p>
            <a:pPr marL="0" indent="0">
              <a:buNone/>
            </a:pPr>
            <a:endParaRPr lang="el-GR" u="sng" dirty="0"/>
          </a:p>
          <a:p>
            <a:pPr marL="0" indent="0">
              <a:buNone/>
            </a:pPr>
            <a:r>
              <a:rPr lang="el-GR" u="sng" dirty="0"/>
              <a:t>Θετικισμός: </a:t>
            </a:r>
            <a:r>
              <a:rPr lang="el-GR" dirty="0"/>
              <a:t>Εθνικισμός (οικονομία βιομηχανικού καπιταλισμού και αστικού φιλελευθερισμού όπου οι ιστορικοί αναζητούν το σπουδαίο παρελθόν του έθνους τους)= προσπαθεί να θέσει κανόνες έρευνας και μελέτης, την  κριτική των επίσημων πηγών</a:t>
            </a:r>
          </a:p>
          <a:p>
            <a:pPr marL="0" indent="0">
              <a:buNone/>
            </a:pPr>
            <a:endParaRPr lang="el-GR" dirty="0"/>
          </a:p>
        </p:txBody>
      </p:sp>
    </p:spTree>
    <p:extLst>
      <p:ext uri="{BB962C8B-B14F-4D97-AF65-F5344CB8AC3E}">
        <p14:creationId xmlns:p14="http://schemas.microsoft.com/office/powerpoint/2010/main" val="1736904802"/>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1E389B93-D05C-AED1-A1ED-E3315A3B64DE}"/>
              </a:ext>
            </a:extLst>
          </p:cNvPr>
          <p:cNvSpPr>
            <a:spLocks noGrp="1"/>
          </p:cNvSpPr>
          <p:nvPr>
            <p:ph type="title"/>
          </p:nvPr>
        </p:nvSpPr>
        <p:spPr/>
        <p:txBody>
          <a:bodyPr>
            <a:normAutofit/>
          </a:bodyPr>
          <a:lstStyle/>
          <a:p>
            <a:r>
              <a:rPr lang="el-GR" sz="3600" b="1" dirty="0"/>
              <a:t>Λέοπολντ φον </a:t>
            </a:r>
            <a:r>
              <a:rPr lang="el-GR" sz="3600" b="1" dirty="0" err="1"/>
              <a:t>Ράνκε</a:t>
            </a:r>
            <a:br>
              <a:rPr lang="el-GR" sz="3600" b="1" dirty="0"/>
            </a:br>
            <a:endParaRPr lang="el-GR" sz="3600" b="1" dirty="0"/>
          </a:p>
        </p:txBody>
      </p:sp>
      <p:sp>
        <p:nvSpPr>
          <p:cNvPr id="3" name="Θέση περιεχομένου 2">
            <a:extLst>
              <a:ext uri="{FF2B5EF4-FFF2-40B4-BE49-F238E27FC236}">
                <a16:creationId xmlns:a16="http://schemas.microsoft.com/office/drawing/2014/main" id="{29CEA3A8-7160-DAB7-5512-8AC8F11F878E}"/>
              </a:ext>
            </a:extLst>
          </p:cNvPr>
          <p:cNvSpPr>
            <a:spLocks noGrp="1"/>
          </p:cNvSpPr>
          <p:nvPr>
            <p:ph idx="1"/>
          </p:nvPr>
        </p:nvSpPr>
        <p:spPr/>
        <p:txBody>
          <a:bodyPr>
            <a:normAutofit/>
          </a:bodyPr>
          <a:lstStyle/>
          <a:p>
            <a:pPr algn="ctr">
              <a:buBlip>
                <a:blip r:embed="rId2"/>
              </a:buBlip>
            </a:pPr>
            <a:r>
              <a:rPr lang="el-GR" altLang="el-GR" b="1" dirty="0"/>
              <a:t>Πανεπιστήμιο Βερολίνου</a:t>
            </a:r>
          </a:p>
          <a:p>
            <a:pPr algn="ctr">
              <a:buBlip>
                <a:blip r:embed="rId2"/>
              </a:buBlip>
            </a:pPr>
            <a:r>
              <a:rPr lang="el-GR" dirty="0"/>
              <a:t>κατανόηση πρωτογενών πηγών για να ξεπεραστεί η ιδεολογική περιχαράκωση και ο υποκειμενισμός των ιστορικών.</a:t>
            </a:r>
            <a:endParaRPr lang="el-GR" altLang="el-GR" b="1" dirty="0"/>
          </a:p>
          <a:p>
            <a:pPr algn="ctr">
              <a:buBlip>
                <a:blip r:embed="rId2"/>
              </a:buBlip>
            </a:pPr>
            <a:r>
              <a:rPr lang="el-GR" altLang="el-GR" b="1" dirty="0"/>
              <a:t>Ιστορία του έθνους-κράτους </a:t>
            </a:r>
          </a:p>
          <a:p>
            <a:pPr algn="ctr">
              <a:buBlip>
                <a:blip r:embed="rId2"/>
              </a:buBlip>
            </a:pPr>
            <a:r>
              <a:rPr lang="el-GR" dirty="0"/>
              <a:t>Αντίδραση από τον Μαρξισμό</a:t>
            </a:r>
          </a:p>
          <a:p>
            <a:endParaRPr lang="el-GR" dirty="0"/>
          </a:p>
        </p:txBody>
      </p:sp>
      <p:sp>
        <p:nvSpPr>
          <p:cNvPr id="4" name="Θέση υποσέλιδου 3">
            <a:extLst>
              <a:ext uri="{FF2B5EF4-FFF2-40B4-BE49-F238E27FC236}">
                <a16:creationId xmlns:a16="http://schemas.microsoft.com/office/drawing/2014/main" id="{56D3B5B1-6344-96F9-5E58-98DCA5C4135C}"/>
              </a:ext>
            </a:extLst>
          </p:cNvPr>
          <p:cNvSpPr>
            <a:spLocks noGrp="1"/>
          </p:cNvSpPr>
          <p:nvPr>
            <p:ph type="ftr" sz="quarter" idx="11"/>
          </p:nvPr>
        </p:nvSpPr>
        <p:spPr/>
        <p:txBody>
          <a:bodyPr/>
          <a:lstStyle/>
          <a:p>
            <a:r>
              <a:rPr lang="el-GR"/>
              <a:t>ΚΟΥΣΕΡΗ ΓΕΩΡΓΙΑ</a:t>
            </a:r>
          </a:p>
        </p:txBody>
      </p:sp>
    </p:spTree>
    <p:extLst>
      <p:ext uri="{BB962C8B-B14F-4D97-AF65-F5344CB8AC3E}">
        <p14:creationId xmlns:p14="http://schemas.microsoft.com/office/powerpoint/2010/main" val="3892554972"/>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a:extLst>
              <a:ext uri="{FF2B5EF4-FFF2-40B4-BE49-F238E27FC236}">
                <a16:creationId xmlns:a16="http://schemas.microsoft.com/office/drawing/2014/main" id="{3F56F4D4-65A6-6072-5F1F-185AB287A449}"/>
              </a:ext>
            </a:extLst>
          </p:cNvPr>
          <p:cNvSpPr>
            <a:spLocks noGrp="1" noChangeArrowheads="1"/>
          </p:cNvSpPr>
          <p:nvPr>
            <p:ph type="title"/>
          </p:nvPr>
        </p:nvSpPr>
        <p:spPr/>
        <p:txBody>
          <a:bodyPr/>
          <a:lstStyle/>
          <a:p>
            <a:pPr algn="ctr" eaLnBrk="1" hangingPunct="1"/>
            <a:r>
              <a:rPr lang="el-GR" altLang="el-GR" dirty="0"/>
              <a:t> η </a:t>
            </a:r>
            <a:r>
              <a:rPr lang="el-GR" altLang="el-GR" b="1" dirty="0">
                <a:solidFill>
                  <a:srgbClr val="FF0066"/>
                </a:solidFill>
              </a:rPr>
              <a:t>ερμηνευτική</a:t>
            </a:r>
            <a:r>
              <a:rPr lang="el-GR" altLang="el-GR" dirty="0"/>
              <a:t> σχολή</a:t>
            </a:r>
          </a:p>
        </p:txBody>
      </p:sp>
      <p:sp>
        <p:nvSpPr>
          <p:cNvPr id="10243" name="Rectangle 3">
            <a:extLst>
              <a:ext uri="{FF2B5EF4-FFF2-40B4-BE49-F238E27FC236}">
                <a16:creationId xmlns:a16="http://schemas.microsoft.com/office/drawing/2014/main" id="{442990B5-7D2D-7830-D6FF-707781C9B387}"/>
              </a:ext>
            </a:extLst>
          </p:cNvPr>
          <p:cNvSpPr>
            <a:spLocks noGrp="1" noChangeArrowheads="1"/>
          </p:cNvSpPr>
          <p:nvPr>
            <p:ph type="body" sz="half" idx="1"/>
          </p:nvPr>
        </p:nvSpPr>
        <p:spPr/>
        <p:txBody>
          <a:bodyPr/>
          <a:lstStyle/>
          <a:p>
            <a:pPr eaLnBrk="1" hangingPunct="1">
              <a:lnSpc>
                <a:spcPct val="90000"/>
              </a:lnSpc>
              <a:buFont typeface="Wingdings" pitchFamily="2" charset="2"/>
              <a:buBlip>
                <a:blip r:embed="rId2"/>
              </a:buBlip>
            </a:pPr>
            <a:r>
              <a:rPr lang="el-GR" altLang="el-GR" sz="1900"/>
              <a:t>Η ιστορία είναι επιστήμη</a:t>
            </a:r>
          </a:p>
          <a:p>
            <a:pPr eaLnBrk="1" hangingPunct="1">
              <a:lnSpc>
                <a:spcPct val="90000"/>
              </a:lnSpc>
              <a:buFont typeface="Wingdings" pitchFamily="2" charset="2"/>
              <a:buBlip>
                <a:blip r:embed="rId2"/>
              </a:buBlip>
            </a:pPr>
            <a:r>
              <a:rPr lang="el-GR" altLang="el-GR" sz="1900"/>
              <a:t>Είναι επιστήμη γιατί είναι αντικειμενική</a:t>
            </a:r>
          </a:p>
          <a:p>
            <a:pPr eaLnBrk="1" hangingPunct="1">
              <a:lnSpc>
                <a:spcPct val="90000"/>
              </a:lnSpc>
              <a:buFont typeface="Wingdings" pitchFamily="2" charset="2"/>
              <a:buBlip>
                <a:blip r:embed="rId2"/>
              </a:buBlip>
            </a:pPr>
            <a:r>
              <a:rPr lang="el-GR" altLang="el-GR" sz="1900"/>
              <a:t>Είναι αντικειμενική γιατί στηρίζεται σε γεγονότα</a:t>
            </a:r>
          </a:p>
          <a:p>
            <a:pPr eaLnBrk="1" hangingPunct="1">
              <a:lnSpc>
                <a:spcPct val="90000"/>
              </a:lnSpc>
              <a:buFont typeface="Wingdings" pitchFamily="2" charset="2"/>
              <a:buBlip>
                <a:blip r:embed="rId2"/>
              </a:buBlip>
            </a:pPr>
            <a:r>
              <a:rPr lang="el-GR" altLang="el-GR" sz="1900"/>
              <a:t>Τα </a:t>
            </a:r>
            <a:r>
              <a:rPr lang="el-GR" altLang="el-GR" sz="1900" b="1">
                <a:solidFill>
                  <a:srgbClr val="FF0066"/>
                </a:solidFill>
              </a:rPr>
              <a:t>γεγονότα</a:t>
            </a:r>
            <a:r>
              <a:rPr lang="el-GR" altLang="el-GR" sz="1900"/>
              <a:t> είναι οριστικά και αδιαφιλονίκητα</a:t>
            </a:r>
          </a:p>
          <a:p>
            <a:pPr eaLnBrk="1" hangingPunct="1">
              <a:lnSpc>
                <a:spcPct val="90000"/>
              </a:lnSpc>
              <a:buFont typeface="Wingdings" pitchFamily="2" charset="2"/>
              <a:buBlip>
                <a:blip r:embed="rId2"/>
              </a:buBlip>
            </a:pPr>
            <a:r>
              <a:rPr lang="el-GR" altLang="el-GR" sz="1900"/>
              <a:t>Η ιστορία δεν έχει παρά να τα καταγράψει</a:t>
            </a:r>
          </a:p>
          <a:p>
            <a:pPr eaLnBrk="1" hangingPunct="1">
              <a:lnSpc>
                <a:spcPct val="90000"/>
              </a:lnSpc>
              <a:buFont typeface="Wingdings" pitchFamily="2" charset="2"/>
              <a:buBlip>
                <a:blip r:embed="rId2"/>
              </a:buBlip>
            </a:pPr>
            <a:r>
              <a:rPr lang="el-GR" altLang="el-GR" sz="1900"/>
              <a:t>Αναζητά πρωτογενείς πηγές</a:t>
            </a:r>
          </a:p>
          <a:p>
            <a:pPr eaLnBrk="1" hangingPunct="1">
              <a:lnSpc>
                <a:spcPct val="90000"/>
              </a:lnSpc>
              <a:buFont typeface="Wingdings" pitchFamily="2" charset="2"/>
              <a:buBlip>
                <a:blip r:embed="rId2"/>
              </a:buBlip>
            </a:pPr>
            <a:r>
              <a:rPr lang="el-GR" altLang="el-GR" sz="1900" b="1">
                <a:solidFill>
                  <a:srgbClr val="FF0066"/>
                </a:solidFill>
              </a:rPr>
              <a:t>Ερμηνεύει</a:t>
            </a:r>
            <a:r>
              <a:rPr lang="el-GR" altLang="el-GR" sz="1900"/>
              <a:t> σωστά τις πηγές </a:t>
            </a:r>
          </a:p>
        </p:txBody>
      </p:sp>
      <p:sp>
        <p:nvSpPr>
          <p:cNvPr id="10244" name="Rectangle 4">
            <a:extLst>
              <a:ext uri="{FF2B5EF4-FFF2-40B4-BE49-F238E27FC236}">
                <a16:creationId xmlns:a16="http://schemas.microsoft.com/office/drawing/2014/main" id="{63A986EA-6666-493E-0256-F14BFFC50919}"/>
              </a:ext>
            </a:extLst>
          </p:cNvPr>
          <p:cNvSpPr>
            <a:spLocks noGrp="1" noChangeArrowheads="1"/>
          </p:cNvSpPr>
          <p:nvPr>
            <p:ph type="body" sz="half" idx="2"/>
          </p:nvPr>
        </p:nvSpPr>
        <p:spPr/>
        <p:txBody>
          <a:bodyPr/>
          <a:lstStyle/>
          <a:p>
            <a:pPr eaLnBrk="1" hangingPunct="1">
              <a:lnSpc>
                <a:spcPct val="90000"/>
              </a:lnSpc>
              <a:buFont typeface="Wingdings" pitchFamily="2" charset="2"/>
              <a:buNone/>
            </a:pPr>
            <a:endParaRPr lang="el-GR" altLang="el-GR" sz="1900"/>
          </a:p>
          <a:p>
            <a:pPr eaLnBrk="1" hangingPunct="1">
              <a:lnSpc>
                <a:spcPct val="90000"/>
              </a:lnSpc>
              <a:buFont typeface="Wingdings" pitchFamily="2" charset="2"/>
              <a:buNone/>
            </a:pPr>
            <a:endParaRPr lang="el-GR" altLang="el-GR" sz="1900"/>
          </a:p>
          <a:p>
            <a:pPr eaLnBrk="1" hangingPunct="1">
              <a:lnSpc>
                <a:spcPct val="90000"/>
              </a:lnSpc>
              <a:buFont typeface="Wingdings" pitchFamily="2" charset="2"/>
              <a:buNone/>
            </a:pPr>
            <a:r>
              <a:rPr lang="el-GR" altLang="el-GR" sz="1900"/>
              <a:t>		γεγονοτολογική</a:t>
            </a:r>
          </a:p>
          <a:p>
            <a:pPr eaLnBrk="1" hangingPunct="1">
              <a:lnSpc>
                <a:spcPct val="90000"/>
              </a:lnSpc>
              <a:buFont typeface="Wingdings" pitchFamily="2" charset="2"/>
              <a:buNone/>
            </a:pPr>
            <a:endParaRPr lang="el-GR" altLang="el-GR" sz="1900"/>
          </a:p>
          <a:p>
            <a:pPr eaLnBrk="1" hangingPunct="1">
              <a:lnSpc>
                <a:spcPct val="90000"/>
              </a:lnSpc>
              <a:buFont typeface="Wingdings" pitchFamily="2" charset="2"/>
              <a:buNone/>
            </a:pPr>
            <a:r>
              <a:rPr lang="el-GR" altLang="el-GR" sz="1900"/>
              <a:t>		ηρωική</a:t>
            </a:r>
          </a:p>
          <a:p>
            <a:pPr eaLnBrk="1" hangingPunct="1">
              <a:lnSpc>
                <a:spcPct val="90000"/>
              </a:lnSpc>
              <a:buFont typeface="Wingdings" pitchFamily="2" charset="2"/>
              <a:buNone/>
            </a:pPr>
            <a:endParaRPr lang="el-GR" altLang="el-GR" sz="1900"/>
          </a:p>
          <a:p>
            <a:pPr eaLnBrk="1" hangingPunct="1">
              <a:lnSpc>
                <a:spcPct val="90000"/>
              </a:lnSpc>
              <a:buFont typeface="Wingdings" pitchFamily="2" charset="2"/>
              <a:buNone/>
            </a:pPr>
            <a:r>
              <a:rPr lang="el-GR" altLang="el-GR" sz="1900"/>
              <a:t>		εθνική</a:t>
            </a:r>
          </a:p>
          <a:p>
            <a:pPr eaLnBrk="1" hangingPunct="1">
              <a:lnSpc>
                <a:spcPct val="90000"/>
              </a:lnSpc>
              <a:buFont typeface="Wingdings" pitchFamily="2" charset="2"/>
              <a:buNone/>
            </a:pPr>
            <a:endParaRPr lang="el-GR" altLang="el-GR" sz="1900"/>
          </a:p>
          <a:p>
            <a:pPr eaLnBrk="1" hangingPunct="1">
              <a:lnSpc>
                <a:spcPct val="90000"/>
              </a:lnSpc>
              <a:buFont typeface="Wingdings" pitchFamily="2" charset="2"/>
              <a:buNone/>
            </a:pPr>
            <a:r>
              <a:rPr lang="el-GR" altLang="el-GR" sz="1900"/>
              <a:t>		των 	προσωπικοτήτων</a:t>
            </a:r>
          </a:p>
          <a:p>
            <a:pPr eaLnBrk="1" hangingPunct="1">
              <a:lnSpc>
                <a:spcPct val="90000"/>
              </a:lnSpc>
              <a:buFont typeface="Wingdings" pitchFamily="2" charset="2"/>
              <a:buNone/>
            </a:pPr>
            <a:r>
              <a:rPr lang="el-GR" altLang="el-GR" sz="1900"/>
              <a:t> </a:t>
            </a:r>
          </a:p>
        </p:txBody>
      </p:sp>
      <p:sp>
        <p:nvSpPr>
          <p:cNvPr id="10245" name="AutoShape 5">
            <a:extLst>
              <a:ext uri="{FF2B5EF4-FFF2-40B4-BE49-F238E27FC236}">
                <a16:creationId xmlns:a16="http://schemas.microsoft.com/office/drawing/2014/main" id="{022CFF6F-B3CF-64F6-C719-AE9515BEE1A7}"/>
              </a:ext>
            </a:extLst>
          </p:cNvPr>
          <p:cNvSpPr>
            <a:spLocks noChangeArrowheads="1"/>
          </p:cNvSpPr>
          <p:nvPr/>
        </p:nvSpPr>
        <p:spPr bwMode="auto">
          <a:xfrm>
            <a:off x="6272439" y="2093119"/>
            <a:ext cx="431800" cy="3816350"/>
          </a:xfrm>
          <a:prstGeom prst="rightArrow">
            <a:avLst>
              <a:gd name="adj1" fmla="val 50000"/>
              <a:gd name="adj2" fmla="val 25000"/>
            </a:avLst>
          </a:prstGeom>
          <a:solidFill>
            <a:schemeClr val="accent1"/>
          </a:solidFill>
          <a:ln w="9525">
            <a:solidFill>
              <a:schemeClr val="tx1"/>
            </a:solidFill>
            <a:miter lim="800000"/>
            <a:headEnd/>
            <a:tailEnd/>
          </a:ln>
        </p:spPr>
        <p:txBody>
          <a:bodyPr wrap="none" anchor="ctr"/>
          <a:lstStyle>
            <a:lvl1pPr eaLnBrk="0" hangingPunct="0">
              <a:defRPr>
                <a:solidFill>
                  <a:schemeClr val="tx1"/>
                </a:solidFill>
                <a:latin typeface="Verdana" panose="020B0604030504040204" pitchFamily="34" charset="0"/>
              </a:defRPr>
            </a:lvl1pPr>
            <a:lvl2pPr marL="742950" indent="-285750" eaLnBrk="0" hangingPunct="0">
              <a:defRPr>
                <a:solidFill>
                  <a:schemeClr val="tx1"/>
                </a:solidFill>
                <a:latin typeface="Verdana" panose="020B0604030504040204" pitchFamily="34" charset="0"/>
              </a:defRPr>
            </a:lvl2pPr>
            <a:lvl3pPr marL="1143000" indent="-228600" eaLnBrk="0" hangingPunct="0">
              <a:defRPr>
                <a:solidFill>
                  <a:schemeClr val="tx1"/>
                </a:solidFill>
                <a:latin typeface="Verdana" panose="020B0604030504040204" pitchFamily="34" charset="0"/>
              </a:defRPr>
            </a:lvl3pPr>
            <a:lvl4pPr marL="1600200" indent="-228600" eaLnBrk="0" hangingPunct="0">
              <a:defRPr>
                <a:solidFill>
                  <a:schemeClr val="tx1"/>
                </a:solidFill>
                <a:latin typeface="Verdana" panose="020B0604030504040204" pitchFamily="34" charset="0"/>
              </a:defRPr>
            </a:lvl4pPr>
            <a:lvl5pPr marL="2057400" indent="-228600" eaLnBrk="0" hangingPunct="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pPr eaLnBrk="1" hangingPunct="1"/>
            <a:endParaRPr lang="el-GR" altLang="el-G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a:extLst>
              <a:ext uri="{FF2B5EF4-FFF2-40B4-BE49-F238E27FC236}">
                <a16:creationId xmlns:a16="http://schemas.microsoft.com/office/drawing/2014/main" id="{5E45D271-3586-E360-143C-DE35A44994BC}"/>
              </a:ext>
            </a:extLst>
          </p:cNvPr>
          <p:cNvSpPr>
            <a:spLocks noGrp="1" noChangeArrowheads="1"/>
          </p:cNvSpPr>
          <p:nvPr>
            <p:ph type="title"/>
          </p:nvPr>
        </p:nvSpPr>
        <p:spPr/>
        <p:txBody>
          <a:bodyPr/>
          <a:lstStyle/>
          <a:p>
            <a:pPr algn="ctr" eaLnBrk="1" hangingPunct="1"/>
            <a:r>
              <a:rPr lang="el-GR" altLang="el-GR" sz="3200"/>
              <a:t>κριτική στην ερμηνευτική –</a:t>
            </a:r>
            <a:r>
              <a:rPr lang="el-GR" altLang="el-GR" sz="3200" b="1">
                <a:solidFill>
                  <a:srgbClr val="FF0066"/>
                </a:solidFill>
              </a:rPr>
              <a:t>γεγονοτολογική</a:t>
            </a:r>
            <a:r>
              <a:rPr lang="el-GR" altLang="el-GR" sz="3200"/>
              <a:t>- σχολή</a:t>
            </a:r>
          </a:p>
        </p:txBody>
      </p:sp>
      <p:sp>
        <p:nvSpPr>
          <p:cNvPr id="11267" name="Rectangle 3">
            <a:extLst>
              <a:ext uri="{FF2B5EF4-FFF2-40B4-BE49-F238E27FC236}">
                <a16:creationId xmlns:a16="http://schemas.microsoft.com/office/drawing/2014/main" id="{FF1020D6-4B4E-EB57-68B5-4F747C9CE88E}"/>
              </a:ext>
            </a:extLst>
          </p:cNvPr>
          <p:cNvSpPr>
            <a:spLocks noGrp="1" noChangeArrowheads="1"/>
          </p:cNvSpPr>
          <p:nvPr>
            <p:ph type="body" idx="1"/>
          </p:nvPr>
        </p:nvSpPr>
        <p:spPr/>
        <p:txBody>
          <a:bodyPr/>
          <a:lstStyle/>
          <a:p>
            <a:pPr eaLnBrk="1" hangingPunct="1">
              <a:lnSpc>
                <a:spcPct val="80000"/>
              </a:lnSpc>
              <a:buFont typeface="Wingdings" pitchFamily="2" charset="2"/>
              <a:buBlip>
                <a:blip r:embed="rId2"/>
              </a:buBlip>
            </a:pPr>
            <a:r>
              <a:rPr lang="el-GR" altLang="el-GR" sz="2500"/>
              <a:t>καμπή 19ου προς 20ο αιώνα</a:t>
            </a:r>
          </a:p>
          <a:p>
            <a:pPr eaLnBrk="1" hangingPunct="1">
              <a:lnSpc>
                <a:spcPct val="80000"/>
              </a:lnSpc>
              <a:buFont typeface="Wingdings" pitchFamily="2" charset="2"/>
              <a:buBlip>
                <a:blip r:embed="rId2"/>
              </a:buBlip>
            </a:pPr>
            <a:endParaRPr lang="el-GR" altLang="el-GR" sz="2500"/>
          </a:p>
          <a:p>
            <a:pPr algn="ctr" eaLnBrk="1" hangingPunct="1">
              <a:lnSpc>
                <a:spcPct val="80000"/>
              </a:lnSpc>
              <a:buFont typeface="Wingdings" pitchFamily="2" charset="2"/>
              <a:buNone/>
            </a:pPr>
            <a:r>
              <a:rPr lang="el-GR" altLang="el-GR" sz="2500"/>
              <a:t>Αλλαγές στο κοινωνικό, πολιτισμικό και πολιτικό περιβάλλον των ιστορικών σπουδών  </a:t>
            </a:r>
          </a:p>
          <a:p>
            <a:pPr algn="ctr" eaLnBrk="1" hangingPunct="1">
              <a:lnSpc>
                <a:spcPct val="80000"/>
              </a:lnSpc>
              <a:buFont typeface="Wingdings" pitchFamily="2" charset="2"/>
              <a:buNone/>
            </a:pPr>
            <a:endParaRPr lang="el-GR" altLang="el-GR" sz="2500"/>
          </a:p>
          <a:p>
            <a:pPr algn="ctr" eaLnBrk="1" hangingPunct="1">
              <a:lnSpc>
                <a:spcPct val="80000"/>
              </a:lnSpc>
              <a:buFont typeface="Wingdings" pitchFamily="2" charset="2"/>
              <a:buNone/>
            </a:pPr>
            <a:r>
              <a:rPr lang="el-GR" altLang="el-GR" sz="2500"/>
              <a:t>Εντατική εκβιομηχάνιση</a:t>
            </a:r>
          </a:p>
          <a:p>
            <a:pPr algn="ctr" eaLnBrk="1" hangingPunct="1">
              <a:lnSpc>
                <a:spcPct val="80000"/>
              </a:lnSpc>
              <a:buFont typeface="Wingdings" pitchFamily="2" charset="2"/>
              <a:buNone/>
            </a:pPr>
            <a:r>
              <a:rPr lang="el-GR" altLang="el-GR" sz="2500"/>
              <a:t>Πολιτικές και κοινωνικές επαναστάσεις</a:t>
            </a:r>
          </a:p>
          <a:p>
            <a:pPr algn="ctr" eaLnBrk="1" hangingPunct="1">
              <a:lnSpc>
                <a:spcPct val="80000"/>
              </a:lnSpc>
              <a:buFont typeface="Wingdings" pitchFamily="2" charset="2"/>
              <a:buNone/>
            </a:pPr>
            <a:r>
              <a:rPr lang="el-GR" altLang="el-GR" sz="2500"/>
              <a:t>Παρακμή των παλαιών ελίτ</a:t>
            </a:r>
          </a:p>
          <a:p>
            <a:pPr algn="ctr" eaLnBrk="1" hangingPunct="1">
              <a:lnSpc>
                <a:spcPct val="80000"/>
              </a:lnSpc>
              <a:buFont typeface="Wingdings" pitchFamily="2" charset="2"/>
              <a:buNone/>
            </a:pPr>
            <a:r>
              <a:rPr lang="el-GR" altLang="el-GR" sz="2500"/>
              <a:t>Αλλαγή επιστημονικού οικοδομήματος</a:t>
            </a:r>
          </a:p>
          <a:p>
            <a:pPr algn="ctr" eaLnBrk="1" hangingPunct="1">
              <a:lnSpc>
                <a:spcPct val="80000"/>
              </a:lnSpc>
              <a:buFont typeface="Wingdings" pitchFamily="2" charset="2"/>
              <a:buNone/>
            </a:pPr>
            <a:r>
              <a:rPr lang="el-GR" altLang="el-GR" sz="2500"/>
              <a:t>Εμφάνιση εργατικού κινήματος</a:t>
            </a:r>
          </a:p>
        </p:txBody>
      </p:sp>
      <p:sp>
        <p:nvSpPr>
          <p:cNvPr id="11268" name="AutoShape 4">
            <a:extLst>
              <a:ext uri="{FF2B5EF4-FFF2-40B4-BE49-F238E27FC236}">
                <a16:creationId xmlns:a16="http://schemas.microsoft.com/office/drawing/2014/main" id="{4F088DBC-FECC-218E-68B6-F16D250A66E7}"/>
              </a:ext>
            </a:extLst>
          </p:cNvPr>
          <p:cNvSpPr>
            <a:spLocks noChangeArrowheads="1"/>
          </p:cNvSpPr>
          <p:nvPr/>
        </p:nvSpPr>
        <p:spPr bwMode="auto">
          <a:xfrm>
            <a:off x="3432176" y="2205038"/>
            <a:ext cx="4824413" cy="360362"/>
          </a:xfrm>
          <a:prstGeom prst="downArrow">
            <a:avLst>
              <a:gd name="adj1" fmla="val 50000"/>
              <a:gd name="adj2" fmla="val 25000"/>
            </a:avLst>
          </a:prstGeom>
          <a:solidFill>
            <a:schemeClr val="accent1"/>
          </a:solidFill>
          <a:ln w="9525">
            <a:solidFill>
              <a:schemeClr val="tx1"/>
            </a:solidFill>
            <a:miter lim="800000"/>
            <a:headEnd/>
            <a:tailEnd/>
          </a:ln>
        </p:spPr>
        <p:txBody>
          <a:bodyPr wrap="none" anchor="ctr"/>
          <a:lstStyle>
            <a:lvl1pPr eaLnBrk="0" hangingPunct="0">
              <a:defRPr>
                <a:solidFill>
                  <a:schemeClr val="tx1"/>
                </a:solidFill>
                <a:latin typeface="Verdana" panose="020B0604030504040204" pitchFamily="34" charset="0"/>
              </a:defRPr>
            </a:lvl1pPr>
            <a:lvl2pPr marL="742950" indent="-285750" eaLnBrk="0" hangingPunct="0">
              <a:defRPr>
                <a:solidFill>
                  <a:schemeClr val="tx1"/>
                </a:solidFill>
                <a:latin typeface="Verdana" panose="020B0604030504040204" pitchFamily="34" charset="0"/>
              </a:defRPr>
            </a:lvl2pPr>
            <a:lvl3pPr marL="1143000" indent="-228600" eaLnBrk="0" hangingPunct="0">
              <a:defRPr>
                <a:solidFill>
                  <a:schemeClr val="tx1"/>
                </a:solidFill>
                <a:latin typeface="Verdana" panose="020B0604030504040204" pitchFamily="34" charset="0"/>
              </a:defRPr>
            </a:lvl3pPr>
            <a:lvl4pPr marL="1600200" indent="-228600" eaLnBrk="0" hangingPunct="0">
              <a:defRPr>
                <a:solidFill>
                  <a:schemeClr val="tx1"/>
                </a:solidFill>
                <a:latin typeface="Verdana" panose="020B0604030504040204" pitchFamily="34" charset="0"/>
              </a:defRPr>
            </a:lvl4pPr>
            <a:lvl5pPr marL="2057400" indent="-228600" eaLnBrk="0" hangingPunct="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pPr eaLnBrk="1" hangingPunct="1"/>
            <a:endParaRPr lang="el-GR" altLang="el-GR"/>
          </a:p>
        </p:txBody>
      </p:sp>
      <p:sp>
        <p:nvSpPr>
          <p:cNvPr id="11269" name="AutoShape 5">
            <a:extLst>
              <a:ext uri="{FF2B5EF4-FFF2-40B4-BE49-F238E27FC236}">
                <a16:creationId xmlns:a16="http://schemas.microsoft.com/office/drawing/2014/main" id="{792A96BE-0563-2F3C-B906-ED9DD8621438}"/>
              </a:ext>
            </a:extLst>
          </p:cNvPr>
          <p:cNvSpPr>
            <a:spLocks noChangeArrowheads="1"/>
          </p:cNvSpPr>
          <p:nvPr/>
        </p:nvSpPr>
        <p:spPr bwMode="auto">
          <a:xfrm>
            <a:off x="4800600" y="3644900"/>
            <a:ext cx="3887788" cy="287338"/>
          </a:xfrm>
          <a:prstGeom prst="downArrow">
            <a:avLst>
              <a:gd name="adj1" fmla="val 50000"/>
              <a:gd name="adj2" fmla="val 25000"/>
            </a:avLst>
          </a:prstGeom>
          <a:solidFill>
            <a:srgbClr val="CC99FF"/>
          </a:solidFill>
          <a:ln w="9525">
            <a:solidFill>
              <a:schemeClr val="tx1"/>
            </a:solidFill>
            <a:miter lim="800000"/>
            <a:headEnd/>
            <a:tailEnd/>
          </a:ln>
        </p:spPr>
        <p:txBody>
          <a:bodyPr wrap="none" anchor="ctr"/>
          <a:lstStyle>
            <a:lvl1pPr eaLnBrk="0" hangingPunct="0">
              <a:defRPr>
                <a:solidFill>
                  <a:schemeClr val="tx1"/>
                </a:solidFill>
                <a:latin typeface="Verdana" panose="020B0604030504040204" pitchFamily="34" charset="0"/>
              </a:defRPr>
            </a:lvl1pPr>
            <a:lvl2pPr marL="742950" indent="-285750" eaLnBrk="0" hangingPunct="0">
              <a:defRPr>
                <a:solidFill>
                  <a:schemeClr val="tx1"/>
                </a:solidFill>
                <a:latin typeface="Verdana" panose="020B0604030504040204" pitchFamily="34" charset="0"/>
              </a:defRPr>
            </a:lvl2pPr>
            <a:lvl3pPr marL="1143000" indent="-228600" eaLnBrk="0" hangingPunct="0">
              <a:defRPr>
                <a:solidFill>
                  <a:schemeClr val="tx1"/>
                </a:solidFill>
                <a:latin typeface="Verdana" panose="020B0604030504040204" pitchFamily="34" charset="0"/>
              </a:defRPr>
            </a:lvl3pPr>
            <a:lvl4pPr marL="1600200" indent="-228600" eaLnBrk="0" hangingPunct="0">
              <a:defRPr>
                <a:solidFill>
                  <a:schemeClr val="tx1"/>
                </a:solidFill>
                <a:latin typeface="Verdana" panose="020B0604030504040204" pitchFamily="34" charset="0"/>
              </a:defRPr>
            </a:lvl4pPr>
            <a:lvl5pPr marL="2057400" indent="-228600" eaLnBrk="0" hangingPunct="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pPr eaLnBrk="1" hangingPunct="1"/>
            <a:endParaRPr lang="el-GR" altLang="el-G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a:extLst>
              <a:ext uri="{FF2B5EF4-FFF2-40B4-BE49-F238E27FC236}">
                <a16:creationId xmlns:a16="http://schemas.microsoft.com/office/drawing/2014/main" id="{DAEC7FD1-8B1C-8D89-F769-C471070CCA25}"/>
              </a:ext>
            </a:extLst>
          </p:cNvPr>
          <p:cNvSpPr>
            <a:spLocks noGrp="1" noChangeArrowheads="1"/>
          </p:cNvSpPr>
          <p:nvPr>
            <p:ph type="title"/>
          </p:nvPr>
        </p:nvSpPr>
        <p:spPr/>
        <p:txBody>
          <a:bodyPr/>
          <a:lstStyle/>
          <a:p>
            <a:pPr algn="ctr" eaLnBrk="1" hangingPunct="1"/>
            <a:r>
              <a:rPr lang="el-GR" altLang="el-GR" sz="3200"/>
              <a:t>Κριτική στην ερμηνευτική γεγονοτολογική σχολή</a:t>
            </a:r>
          </a:p>
        </p:txBody>
      </p:sp>
      <p:sp>
        <p:nvSpPr>
          <p:cNvPr id="15363" name="Rectangle 3">
            <a:extLst>
              <a:ext uri="{FF2B5EF4-FFF2-40B4-BE49-F238E27FC236}">
                <a16:creationId xmlns:a16="http://schemas.microsoft.com/office/drawing/2014/main" id="{9F1EBDA6-6FE3-285A-DF7A-3A942D72C403}"/>
              </a:ext>
            </a:extLst>
          </p:cNvPr>
          <p:cNvSpPr>
            <a:spLocks noGrp="1" noChangeArrowheads="1"/>
          </p:cNvSpPr>
          <p:nvPr>
            <p:ph type="body" idx="1"/>
          </p:nvPr>
        </p:nvSpPr>
        <p:spPr/>
        <p:txBody>
          <a:bodyPr/>
          <a:lstStyle/>
          <a:p>
            <a:pPr eaLnBrk="1" hangingPunct="1">
              <a:buFont typeface="Wingdings" pitchFamily="2" charset="2"/>
              <a:buBlip>
                <a:blip r:embed="rId2"/>
              </a:buBlip>
            </a:pPr>
            <a:r>
              <a:rPr lang="el-GR" altLang="el-GR"/>
              <a:t>Ελιτισμός</a:t>
            </a:r>
          </a:p>
          <a:p>
            <a:pPr eaLnBrk="1" hangingPunct="1">
              <a:buFont typeface="Wingdings" pitchFamily="2" charset="2"/>
              <a:buBlip>
                <a:blip r:embed="rId2"/>
              </a:buBlip>
            </a:pPr>
            <a:r>
              <a:rPr lang="el-GR" altLang="el-GR"/>
              <a:t>Ιδεολογική καταγωγή </a:t>
            </a:r>
          </a:p>
          <a:p>
            <a:pPr eaLnBrk="1" hangingPunct="1">
              <a:buFont typeface="Wingdings" pitchFamily="2" charset="2"/>
              <a:buBlip>
                <a:blip r:embed="rId2"/>
              </a:buBlip>
            </a:pPr>
            <a:r>
              <a:rPr lang="el-GR" altLang="el-GR"/>
              <a:t>Ερμηνευτική προσέγγιση</a:t>
            </a:r>
          </a:p>
          <a:p>
            <a:pPr eaLnBrk="1" hangingPunct="1">
              <a:buFont typeface="Wingdings" pitchFamily="2" charset="2"/>
              <a:buNone/>
            </a:pPr>
            <a:endParaRPr lang="el-GR" altLang="el-GR"/>
          </a:p>
          <a:p>
            <a:pPr algn="ctr" eaLnBrk="1" hangingPunct="1">
              <a:buFont typeface="Wingdings" pitchFamily="2" charset="2"/>
              <a:buNone/>
            </a:pPr>
            <a:r>
              <a:rPr lang="el-GR" altLang="el-GR"/>
              <a:t>Διατυπώνεται η άποψη </a:t>
            </a:r>
          </a:p>
          <a:p>
            <a:pPr algn="ctr" eaLnBrk="1" hangingPunct="1">
              <a:buFont typeface="Wingdings" pitchFamily="2" charset="2"/>
              <a:buNone/>
            </a:pPr>
            <a:r>
              <a:rPr lang="el-GR" altLang="el-GR" b="1" i="1">
                <a:solidFill>
                  <a:srgbClr val="CC0066"/>
                </a:solidFill>
              </a:rPr>
              <a:t>για μια κοινωνική και πολιτισμική ιστορία</a:t>
            </a:r>
            <a:r>
              <a:rPr lang="el-GR" altLang="el-GR"/>
              <a:t> </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64B48C24-457E-E640-966F-6CE2FAF66883}"/>
              </a:ext>
            </a:extLst>
          </p:cNvPr>
          <p:cNvSpPr>
            <a:spLocks noGrp="1"/>
          </p:cNvSpPr>
          <p:nvPr>
            <p:ph idx="1"/>
          </p:nvPr>
        </p:nvSpPr>
        <p:spPr>
          <a:xfrm>
            <a:off x="838200" y="498764"/>
            <a:ext cx="10515600" cy="5678199"/>
          </a:xfrm>
        </p:spPr>
        <p:txBody>
          <a:bodyPr>
            <a:normAutofit/>
          </a:bodyPr>
          <a:lstStyle/>
          <a:p>
            <a:pPr marL="0" indent="0">
              <a:buNone/>
            </a:pPr>
            <a:r>
              <a:rPr lang="el-GR" u="sng" dirty="0" err="1"/>
              <a:t>Νεωτερικότητα</a:t>
            </a:r>
            <a:r>
              <a:rPr lang="el-GR" u="sng" dirty="0"/>
              <a:t> της ιστορίας: </a:t>
            </a:r>
            <a:r>
              <a:rPr lang="el-GR" dirty="0"/>
              <a:t>αναγνωρίζεται ως επιστήμη με μεθόδους για αυτό επιτρέπεται η μαθητεία σε αυτήν</a:t>
            </a:r>
          </a:p>
          <a:p>
            <a:pPr marL="0" indent="0">
              <a:buNone/>
            </a:pPr>
            <a:r>
              <a:rPr lang="el-GR" dirty="0"/>
              <a:t>Αρχές 20</a:t>
            </a:r>
            <a:r>
              <a:rPr lang="el-GR" baseline="30000" dirty="0"/>
              <a:t>ου</a:t>
            </a:r>
            <a:r>
              <a:rPr lang="el-GR" dirty="0"/>
              <a:t> αιώνα  (κοινωνική και πολιτισμική ιστορία)</a:t>
            </a:r>
          </a:p>
          <a:p>
            <a:pPr marL="0" indent="0">
              <a:buNone/>
            </a:pPr>
            <a:endParaRPr lang="el-GR" u="sng" dirty="0"/>
          </a:p>
          <a:p>
            <a:pPr marL="0" indent="0">
              <a:buNone/>
            </a:pPr>
            <a:endParaRPr lang="el-GR" u="sng" dirty="0"/>
          </a:p>
          <a:p>
            <a:pPr marL="0" indent="0">
              <a:buNone/>
            </a:pPr>
            <a:r>
              <a:rPr lang="el-GR" u="sng" dirty="0"/>
              <a:t>Σχολή </a:t>
            </a:r>
            <a:r>
              <a:rPr lang="en-US" u="sng" dirty="0"/>
              <a:t>Annales </a:t>
            </a:r>
            <a:r>
              <a:rPr lang="el-GR" dirty="0"/>
              <a:t>(</a:t>
            </a:r>
            <a:r>
              <a:rPr lang="el-GR" dirty="0" err="1"/>
              <a:t>Μπρωντέλ</a:t>
            </a:r>
            <a:r>
              <a:rPr lang="el-GR" dirty="0"/>
              <a:t>, </a:t>
            </a:r>
            <a:r>
              <a:rPr lang="el-GR" dirty="0" err="1"/>
              <a:t>Λυσιέν</a:t>
            </a:r>
            <a:r>
              <a:rPr lang="el-GR" dirty="0"/>
              <a:t> </a:t>
            </a:r>
            <a:r>
              <a:rPr lang="el-GR" dirty="0" err="1"/>
              <a:t>Φεβρ</a:t>
            </a:r>
            <a:r>
              <a:rPr lang="el-GR" dirty="0"/>
              <a:t>, </a:t>
            </a:r>
            <a:r>
              <a:rPr lang="el-GR" dirty="0" err="1"/>
              <a:t>Μάρκ</a:t>
            </a:r>
            <a:r>
              <a:rPr lang="el-GR" dirty="0"/>
              <a:t> Μπλοκ)</a:t>
            </a:r>
            <a:endParaRPr lang="en-US" dirty="0"/>
          </a:p>
          <a:p>
            <a:pPr marL="0" indent="0">
              <a:buNone/>
            </a:pPr>
            <a:r>
              <a:rPr lang="el-GR" dirty="0"/>
              <a:t>Ν</a:t>
            </a:r>
            <a:r>
              <a:rPr lang="en-US" dirty="0" err="1"/>
              <a:t>έ</a:t>
            </a:r>
            <a:r>
              <a:rPr lang="el-GR" dirty="0" err="1"/>
              <a:t>ες</a:t>
            </a:r>
            <a:r>
              <a:rPr lang="el-GR" dirty="0"/>
              <a:t> προσεγγίσεις 1970 &amp; εξής (επιστροφή γεγονότος, αφήγησης, βιογραφίας, πολιτικής ιστορίας, νέα αντικείμενα)</a:t>
            </a:r>
          </a:p>
          <a:p>
            <a:pPr marL="0" indent="0">
              <a:buNone/>
            </a:pPr>
            <a:r>
              <a:rPr lang="el-GR" dirty="0"/>
              <a:t>Ποσοτική Ιστορία</a:t>
            </a:r>
          </a:p>
          <a:p>
            <a:pPr marL="0" indent="0">
              <a:buNone/>
            </a:pPr>
            <a:r>
              <a:rPr lang="el-GR" dirty="0"/>
              <a:t>Αγγλική Μαρξιστική Σχολή (</a:t>
            </a:r>
            <a:r>
              <a:rPr lang="el-GR" dirty="0" err="1"/>
              <a:t>Χομπσμπάουμ</a:t>
            </a:r>
            <a:r>
              <a:rPr lang="el-GR" dirty="0"/>
              <a:t>) 1947-1956</a:t>
            </a:r>
          </a:p>
          <a:p>
            <a:endParaRPr lang="el-GR" dirty="0"/>
          </a:p>
        </p:txBody>
      </p:sp>
    </p:spTree>
    <p:extLst>
      <p:ext uri="{BB962C8B-B14F-4D97-AF65-F5344CB8AC3E}">
        <p14:creationId xmlns:p14="http://schemas.microsoft.com/office/powerpoint/2010/main" val="4075953114"/>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23ED3C2-47F3-2543-8DB7-3A34090975F7}"/>
              </a:ext>
            </a:extLst>
          </p:cNvPr>
          <p:cNvSpPr>
            <a:spLocks noGrp="1"/>
          </p:cNvSpPr>
          <p:nvPr>
            <p:ph type="title"/>
          </p:nvPr>
        </p:nvSpPr>
        <p:spPr/>
        <p:txBody>
          <a:bodyPr/>
          <a:lstStyle/>
          <a:p>
            <a:endParaRPr lang="el-GR"/>
          </a:p>
        </p:txBody>
      </p:sp>
      <p:sp>
        <p:nvSpPr>
          <p:cNvPr id="3" name="Θέση περιεχομένου 2">
            <a:extLst>
              <a:ext uri="{FF2B5EF4-FFF2-40B4-BE49-F238E27FC236}">
                <a16:creationId xmlns:a16="http://schemas.microsoft.com/office/drawing/2014/main" id="{BE20DFBA-BECF-3C40-A04C-2F426EA593D4}"/>
              </a:ext>
            </a:extLst>
          </p:cNvPr>
          <p:cNvSpPr>
            <a:spLocks noGrp="1"/>
          </p:cNvSpPr>
          <p:nvPr>
            <p:ph idx="1"/>
          </p:nvPr>
        </p:nvSpPr>
        <p:spPr/>
        <p:txBody>
          <a:bodyPr>
            <a:normAutofit/>
          </a:bodyPr>
          <a:lstStyle/>
          <a:p>
            <a:pPr marL="0" indent="0">
              <a:buNone/>
            </a:pPr>
            <a:r>
              <a:rPr lang="el-GR" u="sng" dirty="0"/>
              <a:t>Τέλη 20</a:t>
            </a:r>
            <a:r>
              <a:rPr lang="el-GR" u="sng" baseline="30000" dirty="0"/>
              <a:t>ου</a:t>
            </a:r>
            <a:r>
              <a:rPr lang="el-GR" u="sng" dirty="0"/>
              <a:t> </a:t>
            </a:r>
            <a:r>
              <a:rPr lang="el-GR" dirty="0"/>
              <a:t>Πτώση υπαρκτού σοσιαλισμού</a:t>
            </a:r>
          </a:p>
          <a:p>
            <a:pPr marL="0" indent="0">
              <a:buNone/>
            </a:pPr>
            <a:r>
              <a:rPr lang="el-GR" dirty="0"/>
              <a:t>Ιστορία από τα κάτω (ταυτότητες, κουλτούρα)</a:t>
            </a:r>
          </a:p>
          <a:p>
            <a:r>
              <a:rPr lang="el-GR" altLang="el-GR" dirty="0"/>
              <a:t>Ιστορία των γυναικών</a:t>
            </a:r>
          </a:p>
          <a:p>
            <a:r>
              <a:rPr lang="el-GR" altLang="el-GR" dirty="0"/>
              <a:t>Προφορική ιστορία</a:t>
            </a:r>
          </a:p>
          <a:p>
            <a:r>
              <a:rPr lang="el-GR" altLang="el-GR" dirty="0" err="1"/>
              <a:t>Μικρο</a:t>
            </a:r>
            <a:r>
              <a:rPr lang="el-GR" altLang="el-GR" dirty="0"/>
              <a:t>-ιστορία</a:t>
            </a:r>
            <a:endParaRPr lang="el-GR" dirty="0"/>
          </a:p>
          <a:p>
            <a:pPr marL="0" indent="0">
              <a:buNone/>
            </a:pPr>
            <a:r>
              <a:rPr lang="el-GR" dirty="0"/>
              <a:t>Σήμερα η Ιστορία ασχολείται με όψεις της ζωής μεγάλων τμημάτων του πληθυσμού.</a:t>
            </a:r>
          </a:p>
          <a:p>
            <a:endParaRPr lang="el-GR" dirty="0"/>
          </a:p>
        </p:txBody>
      </p:sp>
      <p:sp>
        <p:nvSpPr>
          <p:cNvPr id="4" name="Θέση υποσέλιδου 3">
            <a:extLst>
              <a:ext uri="{FF2B5EF4-FFF2-40B4-BE49-F238E27FC236}">
                <a16:creationId xmlns:a16="http://schemas.microsoft.com/office/drawing/2014/main" id="{3BD364D4-C2D7-3F47-A2F8-32BD8ADD6C18}"/>
              </a:ext>
            </a:extLst>
          </p:cNvPr>
          <p:cNvSpPr>
            <a:spLocks noGrp="1"/>
          </p:cNvSpPr>
          <p:nvPr>
            <p:ph type="ftr" sz="quarter" idx="11"/>
          </p:nvPr>
        </p:nvSpPr>
        <p:spPr/>
        <p:txBody>
          <a:bodyPr/>
          <a:lstStyle/>
          <a:p>
            <a:r>
              <a:rPr lang="el-GR"/>
              <a:t>ΚΟΥΣΕΡΗ ΓΕΩΡΓΙΑ</a:t>
            </a:r>
          </a:p>
        </p:txBody>
      </p:sp>
    </p:spTree>
    <p:extLst>
      <p:ext uri="{BB962C8B-B14F-4D97-AF65-F5344CB8AC3E}">
        <p14:creationId xmlns:p14="http://schemas.microsoft.com/office/powerpoint/2010/main" val="1295051001"/>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39156B73-DCFE-E84B-A18D-41FC7DB3FADA}"/>
              </a:ext>
            </a:extLst>
          </p:cNvPr>
          <p:cNvSpPr>
            <a:spLocks noGrp="1"/>
          </p:cNvSpPr>
          <p:nvPr>
            <p:ph type="title"/>
          </p:nvPr>
        </p:nvSpPr>
        <p:spPr/>
        <p:txBody>
          <a:bodyPr/>
          <a:lstStyle/>
          <a:p>
            <a:r>
              <a:rPr lang="el-GR" b="1" dirty="0">
                <a:solidFill>
                  <a:srgbClr val="C00000"/>
                </a:solidFill>
              </a:rPr>
              <a:t>Ορισμοί. </a:t>
            </a:r>
            <a:r>
              <a:rPr lang="el-GR" b="1" dirty="0" err="1">
                <a:solidFill>
                  <a:srgbClr val="C00000"/>
                </a:solidFill>
              </a:rPr>
              <a:t>Εννοιολόγηση</a:t>
            </a:r>
            <a:br>
              <a:rPr lang="el-GR" b="1" dirty="0">
                <a:solidFill>
                  <a:schemeClr val="accent1"/>
                </a:solidFill>
              </a:rPr>
            </a:br>
            <a:r>
              <a:rPr lang="el-GR" b="1" dirty="0">
                <a:solidFill>
                  <a:schemeClr val="accent1"/>
                </a:solidFill>
              </a:rPr>
              <a:t>Χρόνος</a:t>
            </a:r>
          </a:p>
        </p:txBody>
      </p:sp>
      <p:sp>
        <p:nvSpPr>
          <p:cNvPr id="3" name="Θέση περιεχομένου 2">
            <a:extLst>
              <a:ext uri="{FF2B5EF4-FFF2-40B4-BE49-F238E27FC236}">
                <a16:creationId xmlns:a16="http://schemas.microsoft.com/office/drawing/2014/main" id="{4B463ACD-B3B1-5744-A90E-61B6375BDEDC}"/>
              </a:ext>
            </a:extLst>
          </p:cNvPr>
          <p:cNvSpPr>
            <a:spLocks noGrp="1"/>
          </p:cNvSpPr>
          <p:nvPr>
            <p:ph idx="1"/>
          </p:nvPr>
        </p:nvSpPr>
        <p:spPr/>
        <p:txBody>
          <a:bodyPr>
            <a:normAutofit fontScale="92500"/>
          </a:bodyPr>
          <a:lstStyle/>
          <a:p>
            <a:r>
              <a:rPr lang="el-GR" dirty="0"/>
              <a:t>Χρόνος: βασική έννοια της Ιστορίας</a:t>
            </a:r>
          </a:p>
          <a:p>
            <a:r>
              <a:rPr lang="el-GR" dirty="0"/>
              <a:t>Μυθικός, Μετρήσιμος, Ιστορικός (υποκειμενική εμπειρία), Κυκλικός, Εσχατολογικός (με βάση τη γέννηση του Χριστού)</a:t>
            </a:r>
          </a:p>
          <a:p>
            <a:r>
              <a:rPr lang="el-GR" dirty="0"/>
              <a:t>Διάρκειες </a:t>
            </a:r>
            <a:r>
              <a:rPr lang="el-GR" dirty="0" err="1"/>
              <a:t>Μπρωντέλ</a:t>
            </a:r>
            <a:r>
              <a:rPr lang="el-GR" dirty="0"/>
              <a:t> (Μεγάλη, Μέση, Μακρά διάρκεια)</a:t>
            </a:r>
          </a:p>
          <a:p>
            <a:r>
              <a:rPr lang="el-GR" dirty="0" err="1"/>
              <a:t>Περιοδολόγηση</a:t>
            </a:r>
            <a:r>
              <a:rPr lang="el-GR" dirty="0"/>
              <a:t> (</a:t>
            </a:r>
            <a:r>
              <a:rPr lang="el-GR" dirty="0" err="1"/>
              <a:t>περιοδολογώ</a:t>
            </a:r>
            <a:r>
              <a:rPr lang="el-GR" dirty="0"/>
              <a:t>= βάζω τάξη στο χάος του χρόνου) χωρισμός της Ιστορίας σε ενότητες με ορισμένα κοινά χαρακτηριστικά (συνέπειες και τομές)</a:t>
            </a:r>
          </a:p>
          <a:p>
            <a:r>
              <a:rPr lang="el-GR" dirty="0"/>
              <a:t>Χρονολόγηση: η τοποθέτηση στο χρόνο αναδεικνύει την </a:t>
            </a:r>
            <a:r>
              <a:rPr lang="el-GR" dirty="0" err="1"/>
              <a:t>αιτιακή</a:t>
            </a:r>
            <a:r>
              <a:rPr lang="el-GR" dirty="0"/>
              <a:t> σχέση</a:t>
            </a:r>
          </a:p>
          <a:p>
            <a:r>
              <a:rPr lang="el-GR" dirty="0"/>
              <a:t>Ιστορικότητα: Τα πράγματα έχουν ιστορία δεν ήταν πάντα έτσι, άλλαξαν μέσα στο χρόνο</a:t>
            </a:r>
          </a:p>
        </p:txBody>
      </p:sp>
    </p:spTree>
    <p:extLst>
      <p:ext uri="{BB962C8B-B14F-4D97-AF65-F5344CB8AC3E}">
        <p14:creationId xmlns:p14="http://schemas.microsoft.com/office/powerpoint/2010/main" val="344924625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0E40DAF-E85A-E14C-8B8F-B15F31E8BE08}"/>
              </a:ext>
            </a:extLst>
          </p:cNvPr>
          <p:cNvSpPr>
            <a:spLocks noGrp="1"/>
          </p:cNvSpPr>
          <p:nvPr>
            <p:ph type="title"/>
          </p:nvPr>
        </p:nvSpPr>
        <p:spPr/>
        <p:txBody>
          <a:bodyPr/>
          <a:lstStyle/>
          <a:p>
            <a:endParaRPr lang="el-GR"/>
          </a:p>
        </p:txBody>
      </p:sp>
      <p:sp>
        <p:nvSpPr>
          <p:cNvPr id="3" name="Θέση περιεχομένου 2">
            <a:extLst>
              <a:ext uri="{FF2B5EF4-FFF2-40B4-BE49-F238E27FC236}">
                <a16:creationId xmlns:a16="http://schemas.microsoft.com/office/drawing/2014/main" id="{40F97F52-5ADA-114A-90A3-8F0AA34E8006}"/>
              </a:ext>
            </a:extLst>
          </p:cNvPr>
          <p:cNvSpPr>
            <a:spLocks noGrp="1"/>
          </p:cNvSpPr>
          <p:nvPr>
            <p:ph idx="1"/>
          </p:nvPr>
        </p:nvSpPr>
        <p:spPr/>
        <p:txBody>
          <a:bodyPr>
            <a:normAutofit lnSpcReduction="10000"/>
          </a:bodyPr>
          <a:lstStyle/>
          <a:p>
            <a:r>
              <a:rPr lang="el-GR" dirty="0"/>
              <a:t>4. Να κατανοήσουν το πώς οι εποικοδομητικές θεωρίες μπορούν να αποτελέσουν την παιδαγωγική βάση για τη διδασκαλία της Ιστορίας.</a:t>
            </a:r>
          </a:p>
          <a:p>
            <a:r>
              <a:rPr lang="el-GR" dirty="0"/>
              <a:t>5. Να γνωρίζουν τις δυνατότητες και τους περιορισμούς του διδακτικού σχεδιασμού σε σχέση με τα αντίστοιχα εκπαιδευτικά περιβάλλοντα (σχολείο, μουσείο, τοπική κοινότητα, ψηφιακά και κινηματογραφικά περιβάλλοντα.</a:t>
            </a:r>
          </a:p>
          <a:p>
            <a:r>
              <a:rPr lang="el-GR" dirty="0"/>
              <a:t>6. Να αναπτύξουν ικανότητες σχεδιασμού μικρής κλίμακας σεναρίου που εμπεριέχει ποικίλα διδακτικά μέσα και υλικά μάθησης ώστε να δημιουργούν συνθήκες διερεύνησης του παρελθόντος.</a:t>
            </a:r>
          </a:p>
          <a:p>
            <a:r>
              <a:rPr lang="el-GR" dirty="0"/>
              <a:t>7. Να δίνουν έμφαση στην καλλιέργεια στάσεων και </a:t>
            </a:r>
            <a:r>
              <a:rPr lang="el-GR" dirty="0" err="1"/>
              <a:t>μεταγνωστικών</a:t>
            </a:r>
            <a:r>
              <a:rPr lang="el-GR" dirty="0"/>
              <a:t> δεξιοτήτων στους μαθητές/ μαθήτριές τους.</a:t>
            </a:r>
          </a:p>
          <a:p>
            <a:endParaRPr lang="el-GR" dirty="0"/>
          </a:p>
        </p:txBody>
      </p:sp>
      <p:sp>
        <p:nvSpPr>
          <p:cNvPr id="4" name="Θέση υποσέλιδου 3">
            <a:extLst>
              <a:ext uri="{FF2B5EF4-FFF2-40B4-BE49-F238E27FC236}">
                <a16:creationId xmlns:a16="http://schemas.microsoft.com/office/drawing/2014/main" id="{E0718770-A96A-BC46-B8CA-FA4BE55F68DF}"/>
              </a:ext>
            </a:extLst>
          </p:cNvPr>
          <p:cNvSpPr>
            <a:spLocks noGrp="1"/>
          </p:cNvSpPr>
          <p:nvPr>
            <p:ph type="ftr" sz="quarter" idx="11"/>
          </p:nvPr>
        </p:nvSpPr>
        <p:spPr/>
        <p:txBody>
          <a:bodyPr/>
          <a:lstStyle/>
          <a:p>
            <a:r>
              <a:rPr lang="el-GR"/>
              <a:t>ΚΟΥΣΕΡΗ ΓΕΩΡΓΙΑ</a:t>
            </a:r>
          </a:p>
        </p:txBody>
      </p:sp>
    </p:spTree>
    <p:extLst>
      <p:ext uri="{BB962C8B-B14F-4D97-AF65-F5344CB8AC3E}">
        <p14:creationId xmlns:p14="http://schemas.microsoft.com/office/powerpoint/2010/main" val="236919493"/>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DCC6F01-9F4B-A34B-9FB6-8A820C46CA11}"/>
              </a:ext>
            </a:extLst>
          </p:cNvPr>
          <p:cNvSpPr>
            <a:spLocks noGrp="1"/>
          </p:cNvSpPr>
          <p:nvPr>
            <p:ph type="title"/>
          </p:nvPr>
        </p:nvSpPr>
        <p:spPr/>
        <p:txBody>
          <a:bodyPr/>
          <a:lstStyle/>
          <a:p>
            <a:r>
              <a:rPr lang="el-GR" b="1" dirty="0">
                <a:solidFill>
                  <a:schemeClr val="accent1"/>
                </a:solidFill>
              </a:rPr>
              <a:t>Ορισμοί. </a:t>
            </a:r>
            <a:r>
              <a:rPr lang="el-GR" b="1" dirty="0" err="1">
                <a:solidFill>
                  <a:schemeClr val="accent1"/>
                </a:solidFill>
              </a:rPr>
              <a:t>Εννοιολόγηση</a:t>
            </a:r>
            <a:endParaRPr lang="el-GR" dirty="0"/>
          </a:p>
        </p:txBody>
      </p:sp>
      <p:sp>
        <p:nvSpPr>
          <p:cNvPr id="3" name="Θέση περιεχομένου 2">
            <a:extLst>
              <a:ext uri="{FF2B5EF4-FFF2-40B4-BE49-F238E27FC236}">
                <a16:creationId xmlns:a16="http://schemas.microsoft.com/office/drawing/2014/main" id="{FFD42404-3A7E-5443-8492-143A58D7A718}"/>
              </a:ext>
            </a:extLst>
          </p:cNvPr>
          <p:cNvSpPr>
            <a:spLocks noGrp="1"/>
          </p:cNvSpPr>
          <p:nvPr>
            <p:ph idx="1"/>
          </p:nvPr>
        </p:nvSpPr>
        <p:spPr/>
        <p:txBody>
          <a:bodyPr/>
          <a:lstStyle/>
          <a:p>
            <a:r>
              <a:rPr lang="el-GR" dirty="0">
                <a:solidFill>
                  <a:schemeClr val="accent1"/>
                </a:solidFill>
              </a:rPr>
              <a:t>Χώρος</a:t>
            </a:r>
            <a:r>
              <a:rPr lang="el-GR" dirty="0"/>
              <a:t> (Ιστορική Γεωγραφία, Ιστορική δημογραφία, </a:t>
            </a:r>
            <a:r>
              <a:rPr lang="el-GR" dirty="0" err="1"/>
              <a:t>Οικοιστορία</a:t>
            </a:r>
            <a:r>
              <a:rPr lang="el-GR" dirty="0"/>
              <a:t>)</a:t>
            </a:r>
          </a:p>
          <a:p>
            <a:r>
              <a:rPr lang="el-GR" dirty="0">
                <a:solidFill>
                  <a:schemeClr val="accent1"/>
                </a:solidFill>
              </a:rPr>
              <a:t>Ιστορικό γεγονός</a:t>
            </a:r>
            <a:r>
              <a:rPr lang="el-GR" dirty="0"/>
              <a:t>: αυτό που έγινε στο παρελθόν-διεύρυνση του όρου</a:t>
            </a:r>
            <a:r>
              <a:rPr lang="en-US" dirty="0"/>
              <a:t> (</a:t>
            </a:r>
            <a:r>
              <a:rPr lang="en-US" dirty="0" err="1"/>
              <a:t>ή</a:t>
            </a:r>
            <a:r>
              <a:rPr lang="el-GR" dirty="0" err="1"/>
              <a:t>θη</a:t>
            </a:r>
            <a:r>
              <a:rPr lang="el-GR" dirty="0"/>
              <a:t>, έθιμα, τρόπος ζωής)</a:t>
            </a:r>
          </a:p>
          <a:p>
            <a:r>
              <a:rPr lang="el-GR" dirty="0">
                <a:solidFill>
                  <a:schemeClr val="accent1"/>
                </a:solidFill>
              </a:rPr>
              <a:t>Ιστορική πληροφορία και ιστορικό πεδίο </a:t>
            </a:r>
          </a:p>
          <a:p>
            <a:r>
              <a:rPr lang="el-GR" dirty="0">
                <a:solidFill>
                  <a:schemeClr val="accent1"/>
                </a:solidFill>
              </a:rPr>
              <a:t>Ιστορικές πηγές και διεύρυνσή τους</a:t>
            </a:r>
          </a:p>
          <a:p>
            <a:pPr marL="0" indent="0">
              <a:buNone/>
            </a:pPr>
            <a:endParaRPr lang="el-GR" dirty="0"/>
          </a:p>
        </p:txBody>
      </p:sp>
      <p:sp>
        <p:nvSpPr>
          <p:cNvPr id="4" name="Θέση υποσέλιδου 3">
            <a:extLst>
              <a:ext uri="{FF2B5EF4-FFF2-40B4-BE49-F238E27FC236}">
                <a16:creationId xmlns:a16="http://schemas.microsoft.com/office/drawing/2014/main" id="{790155C6-4F55-4443-B849-D3D708786B52}"/>
              </a:ext>
            </a:extLst>
          </p:cNvPr>
          <p:cNvSpPr>
            <a:spLocks noGrp="1"/>
          </p:cNvSpPr>
          <p:nvPr>
            <p:ph type="ftr" sz="quarter" idx="11"/>
          </p:nvPr>
        </p:nvSpPr>
        <p:spPr/>
        <p:txBody>
          <a:bodyPr/>
          <a:lstStyle/>
          <a:p>
            <a:r>
              <a:rPr lang="el-GR"/>
              <a:t>ΚΟΥΣΕΡΗ ΓΕΩΡΓΙΑ</a:t>
            </a:r>
          </a:p>
        </p:txBody>
      </p:sp>
    </p:spTree>
    <p:extLst>
      <p:ext uri="{BB962C8B-B14F-4D97-AF65-F5344CB8AC3E}">
        <p14:creationId xmlns:p14="http://schemas.microsoft.com/office/powerpoint/2010/main" val="4144056435"/>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F162CCD-0536-C140-95B4-6CE046481FC1}"/>
              </a:ext>
            </a:extLst>
          </p:cNvPr>
          <p:cNvSpPr>
            <a:spLocks noGrp="1"/>
          </p:cNvSpPr>
          <p:nvPr>
            <p:ph type="title"/>
          </p:nvPr>
        </p:nvSpPr>
        <p:spPr/>
        <p:txBody>
          <a:bodyPr/>
          <a:lstStyle/>
          <a:p>
            <a:r>
              <a:rPr lang="el-GR" b="1" dirty="0">
                <a:solidFill>
                  <a:schemeClr val="accent1"/>
                </a:solidFill>
              </a:rPr>
              <a:t>Ορισμοί. </a:t>
            </a:r>
            <a:r>
              <a:rPr lang="el-GR" b="1" dirty="0" err="1">
                <a:solidFill>
                  <a:schemeClr val="accent1"/>
                </a:solidFill>
              </a:rPr>
              <a:t>Εννοιολόγηση</a:t>
            </a:r>
            <a:endParaRPr lang="el-GR" dirty="0"/>
          </a:p>
        </p:txBody>
      </p:sp>
      <p:sp>
        <p:nvSpPr>
          <p:cNvPr id="3" name="Θέση περιεχομένου 2">
            <a:extLst>
              <a:ext uri="{FF2B5EF4-FFF2-40B4-BE49-F238E27FC236}">
                <a16:creationId xmlns:a16="http://schemas.microsoft.com/office/drawing/2014/main" id="{9DEE0074-592C-F148-A3DD-E06BBDEBCB30}"/>
              </a:ext>
            </a:extLst>
          </p:cNvPr>
          <p:cNvSpPr>
            <a:spLocks noGrp="1"/>
          </p:cNvSpPr>
          <p:nvPr>
            <p:ph idx="1"/>
          </p:nvPr>
        </p:nvSpPr>
        <p:spPr/>
        <p:txBody>
          <a:bodyPr/>
          <a:lstStyle/>
          <a:p>
            <a:r>
              <a:rPr lang="el-GR" dirty="0">
                <a:solidFill>
                  <a:schemeClr val="accent1"/>
                </a:solidFill>
              </a:rPr>
              <a:t>Ιστορική κουλτούρα</a:t>
            </a:r>
            <a:r>
              <a:rPr lang="el-GR" dirty="0"/>
              <a:t>: συναισθηματική σχέση με το παρελθόν</a:t>
            </a:r>
          </a:p>
          <a:p>
            <a:r>
              <a:rPr lang="el-GR" dirty="0">
                <a:solidFill>
                  <a:schemeClr val="accent1"/>
                </a:solidFill>
              </a:rPr>
              <a:t>Ιστορική συνείδηση</a:t>
            </a:r>
            <a:r>
              <a:rPr lang="el-GR" dirty="0"/>
              <a:t>: η διάχυση της ιστορικής κουλτούρας και η πρόσληψή της στο δημόσιο χώρο</a:t>
            </a:r>
          </a:p>
          <a:p>
            <a:r>
              <a:rPr lang="el-GR" dirty="0">
                <a:solidFill>
                  <a:schemeClr val="accent1"/>
                </a:solidFill>
              </a:rPr>
              <a:t>Ιστορική γνώση</a:t>
            </a:r>
            <a:r>
              <a:rPr lang="el-GR" dirty="0"/>
              <a:t>: Αυτενέργεια μελέτης, συγκρότησης και έκφρασης ιστορικού λόγου</a:t>
            </a:r>
          </a:p>
          <a:p>
            <a:pPr marL="0" indent="0">
              <a:buNone/>
            </a:pPr>
            <a:r>
              <a:rPr lang="el-GR" dirty="0"/>
              <a:t>Μορφές : Δημόσια Ιστορία (έκφραση ταυτότητας)/ Αρχαιογνωστική/</a:t>
            </a:r>
          </a:p>
          <a:p>
            <a:pPr marL="0" indent="0">
              <a:buNone/>
            </a:pPr>
            <a:r>
              <a:rPr lang="el-GR" dirty="0"/>
              <a:t>Ιστοριοδιφική</a:t>
            </a:r>
          </a:p>
          <a:p>
            <a:endParaRPr lang="el-GR" dirty="0"/>
          </a:p>
        </p:txBody>
      </p:sp>
      <p:sp>
        <p:nvSpPr>
          <p:cNvPr id="4" name="Θέση υποσέλιδου 3">
            <a:extLst>
              <a:ext uri="{FF2B5EF4-FFF2-40B4-BE49-F238E27FC236}">
                <a16:creationId xmlns:a16="http://schemas.microsoft.com/office/drawing/2014/main" id="{4383998A-A81F-F649-80E1-18835D939380}"/>
              </a:ext>
            </a:extLst>
          </p:cNvPr>
          <p:cNvSpPr>
            <a:spLocks noGrp="1"/>
          </p:cNvSpPr>
          <p:nvPr>
            <p:ph type="ftr" sz="quarter" idx="11"/>
          </p:nvPr>
        </p:nvSpPr>
        <p:spPr/>
        <p:txBody>
          <a:bodyPr/>
          <a:lstStyle/>
          <a:p>
            <a:r>
              <a:rPr lang="el-GR"/>
              <a:t>ΚΟΥΣΕΡΗ ΓΕΩΡΓΙΑ</a:t>
            </a:r>
          </a:p>
        </p:txBody>
      </p:sp>
    </p:spTree>
    <p:extLst>
      <p:ext uri="{BB962C8B-B14F-4D97-AF65-F5344CB8AC3E}">
        <p14:creationId xmlns:p14="http://schemas.microsoft.com/office/powerpoint/2010/main" val="1123866018"/>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E97118D-8DF2-E54D-A7E6-844360163123}"/>
              </a:ext>
            </a:extLst>
          </p:cNvPr>
          <p:cNvSpPr>
            <a:spLocks noGrp="1"/>
          </p:cNvSpPr>
          <p:nvPr>
            <p:ph type="title"/>
          </p:nvPr>
        </p:nvSpPr>
        <p:spPr/>
        <p:txBody>
          <a:bodyPr/>
          <a:lstStyle/>
          <a:p>
            <a:r>
              <a:rPr lang="el-GR" b="1" dirty="0">
                <a:solidFill>
                  <a:schemeClr val="accent1"/>
                </a:solidFill>
              </a:rPr>
              <a:t>Μνήμη</a:t>
            </a:r>
          </a:p>
        </p:txBody>
      </p:sp>
      <p:sp>
        <p:nvSpPr>
          <p:cNvPr id="3" name="Θέση περιεχομένου 2">
            <a:extLst>
              <a:ext uri="{FF2B5EF4-FFF2-40B4-BE49-F238E27FC236}">
                <a16:creationId xmlns:a16="http://schemas.microsoft.com/office/drawing/2014/main" id="{BEC82488-DA8D-BB4E-950E-58C541493AD7}"/>
              </a:ext>
            </a:extLst>
          </p:cNvPr>
          <p:cNvSpPr>
            <a:spLocks noGrp="1"/>
          </p:cNvSpPr>
          <p:nvPr>
            <p:ph idx="1"/>
          </p:nvPr>
        </p:nvSpPr>
        <p:spPr/>
        <p:txBody>
          <a:bodyPr>
            <a:normAutofit fontScale="85000" lnSpcReduction="20000"/>
          </a:bodyPr>
          <a:lstStyle/>
          <a:p>
            <a:pPr marL="0" indent="0">
              <a:buNone/>
            </a:pPr>
            <a:r>
              <a:rPr lang="el-GR" dirty="0"/>
              <a:t>«Η μελέτη της μνήμης ως επιστημονικού αντικειμένου ξεκίνησε στις αρχές του 20ού αιώνα. Κοινός παρονομαστής των μελετών ήταν η διαπίστωση ότι:</a:t>
            </a:r>
          </a:p>
          <a:p>
            <a:r>
              <a:rPr lang="el-GR" dirty="0"/>
              <a:t>η μνήμη δεν είναι στατικός αποθηκευτικός χώρος από τον οποίο ανασύρουμε αυτούσια βιωμένες εμπειρίες του παρελθόντος. Είναι μια ενεργή διαδικασία δημιουργίας νοημάτων (</a:t>
            </a:r>
            <a:r>
              <a:rPr lang="en-US" dirty="0" err="1"/>
              <a:t>Portelli</a:t>
            </a:r>
            <a:r>
              <a:rPr lang="en-US" dirty="0"/>
              <a:t> 1991: 52).</a:t>
            </a:r>
          </a:p>
          <a:p>
            <a:r>
              <a:rPr lang="el-GR" dirty="0"/>
              <a:t>η μνήμη δεν αποτελεί το άθροισμα των στοιχείων που την συγκροτούν.</a:t>
            </a:r>
          </a:p>
          <a:p>
            <a:r>
              <a:rPr lang="el-GR" dirty="0"/>
              <a:t>η ατομική μνήμη ανακαλείται μονάχα στο κοινωνικό πλαίσιο εντός του οποίου διαμορφώνεται, αποτελεί κοινωνική κατασκευή και πτυχή της συλλογικής μνήμης (</a:t>
            </a:r>
            <a:r>
              <a:rPr lang="en-US" dirty="0" err="1"/>
              <a:t>Halbwachs</a:t>
            </a:r>
            <a:r>
              <a:rPr lang="en-US" dirty="0"/>
              <a:t> 2013), </a:t>
            </a:r>
            <a:r>
              <a:rPr lang="el-GR" dirty="0"/>
              <a:t>αφού καθορίζεται από τα κοινωνικά πλαίσια, δηλαδή τη γλώσσα, το χρόνο, το χώρο, την εμπειρία, τα υλικά εντέλει που προσφέρει η κοινωνία και είναι αναγκαία για να αναγνωριστούν και να τοποθετηθούν κάπου οι αναμνήσεις.»</a:t>
            </a:r>
          </a:p>
          <a:p>
            <a:pPr marL="0" indent="0">
              <a:buNone/>
            </a:pPr>
            <a:r>
              <a:rPr lang="el-GR" dirty="0">
                <a:solidFill>
                  <a:schemeClr val="accent1"/>
                </a:solidFill>
              </a:rPr>
              <a:t>Από την ιστοσελίδα της Ένωσης Προφορικής Ιστορίας</a:t>
            </a:r>
          </a:p>
          <a:p>
            <a:pPr marL="0" indent="0">
              <a:buNone/>
            </a:pPr>
            <a:r>
              <a:rPr lang="en-US" dirty="0">
                <a:hlinkClick r:id="rId2"/>
              </a:rPr>
              <a:t>http://www.epi.uth.gr/index.php?page=practice4</a:t>
            </a:r>
            <a:endParaRPr lang="el-GR" dirty="0"/>
          </a:p>
          <a:p>
            <a:pPr marL="0" indent="0">
              <a:buNone/>
            </a:pPr>
            <a:endParaRPr lang="el-GR" dirty="0"/>
          </a:p>
          <a:p>
            <a:endParaRPr lang="el-GR" dirty="0"/>
          </a:p>
        </p:txBody>
      </p:sp>
    </p:spTree>
    <p:extLst>
      <p:ext uri="{BB962C8B-B14F-4D97-AF65-F5344CB8AC3E}">
        <p14:creationId xmlns:p14="http://schemas.microsoft.com/office/powerpoint/2010/main" val="1426057775"/>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D5FC370-F35D-B441-87A6-6DC039D1C660}"/>
              </a:ext>
            </a:extLst>
          </p:cNvPr>
          <p:cNvSpPr>
            <a:spLocks noGrp="1"/>
          </p:cNvSpPr>
          <p:nvPr>
            <p:ph type="title"/>
          </p:nvPr>
        </p:nvSpPr>
        <p:spPr/>
        <p:txBody>
          <a:bodyPr/>
          <a:lstStyle/>
          <a:p>
            <a:r>
              <a:rPr lang="el-GR" b="1" dirty="0">
                <a:solidFill>
                  <a:schemeClr val="accent1"/>
                </a:solidFill>
              </a:rPr>
              <a:t>Μνήμη </a:t>
            </a:r>
          </a:p>
        </p:txBody>
      </p:sp>
      <p:sp>
        <p:nvSpPr>
          <p:cNvPr id="3" name="Θέση περιεχομένου 2">
            <a:extLst>
              <a:ext uri="{FF2B5EF4-FFF2-40B4-BE49-F238E27FC236}">
                <a16:creationId xmlns:a16="http://schemas.microsoft.com/office/drawing/2014/main" id="{0E3DF3E4-FEA6-D44E-A9F7-7BB328DD6B67}"/>
              </a:ext>
            </a:extLst>
          </p:cNvPr>
          <p:cNvSpPr>
            <a:spLocks noGrp="1"/>
          </p:cNvSpPr>
          <p:nvPr>
            <p:ph idx="1"/>
          </p:nvPr>
        </p:nvSpPr>
        <p:spPr/>
        <p:txBody>
          <a:bodyPr>
            <a:normAutofit fontScale="92500" lnSpcReduction="10000"/>
          </a:bodyPr>
          <a:lstStyle/>
          <a:p>
            <a:r>
              <a:rPr lang="el-GR" dirty="0"/>
              <a:t>Ατομική μνήμη (ανασυγκρότηση της ιστορίας ζωής)</a:t>
            </a:r>
          </a:p>
          <a:p>
            <a:r>
              <a:rPr lang="el-GR" dirty="0"/>
              <a:t>Συλλογική μνήμη (ατομική διαδρομή ως τμήμα μιας ομάδας που επηρεάζεται από το κοινωνικό σύνολο στο οποίο εντάσσεται)</a:t>
            </a:r>
          </a:p>
          <a:p>
            <a:r>
              <a:rPr lang="el-GR" dirty="0"/>
              <a:t>Ιστορική μνήμη: όσα θυμάται μια κοινότητα άσχετα εάν τα έχουν ζήσει όλοι</a:t>
            </a:r>
          </a:p>
          <a:p>
            <a:r>
              <a:rPr lang="el-GR" dirty="0"/>
              <a:t>Τόποι μνήμης: (μουσεία, μνημεία, αρχεία δηλ. ό,τι έχει συμβολικό χαρακτήρα για την κοινότητα)</a:t>
            </a:r>
          </a:p>
          <a:p>
            <a:r>
              <a:rPr lang="el-GR" dirty="0" err="1"/>
              <a:t>Νορά</a:t>
            </a:r>
            <a:r>
              <a:rPr lang="el-GR" dirty="0"/>
              <a:t>: οι τόποι μνήμης ανταποκρίνονται σε μια επιλεκτική και αναλλοίωτη εκδοχή του παρελθόντος (Αγάλματα= συγκεκριμένη εικόνα)</a:t>
            </a:r>
          </a:p>
          <a:p>
            <a:r>
              <a:rPr lang="el-GR" dirty="0"/>
              <a:t>Η μνήμη είναι η πρώτη ύλη της Ιστορίας, λειτουργεί ασυνείδητα και αλληλοσυμπληρώνονται (μνήμη- προφορική ιστορία- μνήμη)</a:t>
            </a:r>
          </a:p>
        </p:txBody>
      </p:sp>
    </p:spTree>
    <p:extLst>
      <p:ext uri="{BB962C8B-B14F-4D97-AF65-F5344CB8AC3E}">
        <p14:creationId xmlns:p14="http://schemas.microsoft.com/office/powerpoint/2010/main" val="1246571933"/>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445653F-396B-134B-98A5-8EE6CC926DEC}"/>
              </a:ext>
            </a:extLst>
          </p:cNvPr>
          <p:cNvSpPr>
            <a:spLocks noGrp="1"/>
          </p:cNvSpPr>
          <p:nvPr>
            <p:ph type="title"/>
          </p:nvPr>
        </p:nvSpPr>
        <p:spPr/>
        <p:txBody>
          <a:bodyPr>
            <a:normAutofit/>
          </a:bodyPr>
          <a:lstStyle/>
          <a:p>
            <a:r>
              <a:rPr lang="el-GR" sz="4000" b="1" dirty="0">
                <a:solidFill>
                  <a:schemeClr val="accent1"/>
                </a:solidFill>
              </a:rPr>
              <a:t>Η σημασία της μνήμης για την ιστορία</a:t>
            </a:r>
            <a:br>
              <a:rPr lang="el-GR" sz="3600" b="1" dirty="0"/>
            </a:br>
            <a:endParaRPr lang="el-GR" sz="3600" b="1" dirty="0"/>
          </a:p>
        </p:txBody>
      </p:sp>
      <p:sp>
        <p:nvSpPr>
          <p:cNvPr id="3" name="Θέση περιεχομένου 2">
            <a:extLst>
              <a:ext uri="{FF2B5EF4-FFF2-40B4-BE49-F238E27FC236}">
                <a16:creationId xmlns:a16="http://schemas.microsoft.com/office/drawing/2014/main" id="{A40C9D22-B87A-E34D-B72E-AED640453789}"/>
              </a:ext>
            </a:extLst>
          </p:cNvPr>
          <p:cNvSpPr>
            <a:spLocks noGrp="1"/>
          </p:cNvSpPr>
          <p:nvPr>
            <p:ph idx="1"/>
          </p:nvPr>
        </p:nvSpPr>
        <p:spPr/>
        <p:txBody>
          <a:bodyPr>
            <a:normAutofit fontScale="92500" lnSpcReduction="20000"/>
          </a:bodyPr>
          <a:lstStyle/>
          <a:p>
            <a:pPr marL="0" indent="0">
              <a:buNone/>
            </a:pPr>
            <a:r>
              <a:rPr lang="el-GR" dirty="0"/>
              <a:t>«</a:t>
            </a:r>
            <a:r>
              <a:rPr lang="el-GR" sz="3300" dirty="0"/>
              <a:t>Η σημασία της μνήμης για την ιστορία είναι τεράστια αλλά πρέπει να αναρωτηθούμε για ποιο είδος ιστορίας μιλάμε.</a:t>
            </a:r>
          </a:p>
          <a:p>
            <a:pPr marL="0" indent="0">
              <a:buNone/>
            </a:pPr>
            <a:r>
              <a:rPr lang="el-GR" sz="3300" dirty="0"/>
              <a:t>Η μνήμη έχει σημασία για να γράψουμε μια ιστορία της υποκειμενικότητας και όχι των γεγονότων. Η ιστορία της υποκειμενικότητας είναι μια ιστορία των διαδικασιών γύρω, κάτω και μέσα από τα γεγονότα. Στόχος της προφορικής ιστορίας δεν είναι να εξακριβώσει ή να διαψεύσει τις επίσημες πηγές. Στόχος της είναι κυρίως να προσφέρει μια εναλλακτική αφήγηση για το παρελθόν.</a:t>
            </a:r>
          </a:p>
          <a:p>
            <a:pPr marL="0" indent="0">
              <a:buNone/>
            </a:pPr>
            <a:r>
              <a:rPr lang="en-US" sz="3300" dirty="0">
                <a:hlinkClick r:id="rId2"/>
              </a:rPr>
              <a:t>Έ</a:t>
            </a:r>
            <a:r>
              <a:rPr lang="el-GR" sz="3300" dirty="0">
                <a:hlinkClick r:id="rId2"/>
              </a:rPr>
              <a:t>νωση προφορικής ιστορίας, διαθέσιμο στο  </a:t>
            </a:r>
            <a:r>
              <a:rPr lang="en-US" sz="3300" dirty="0">
                <a:hlinkClick r:id="rId2"/>
              </a:rPr>
              <a:t>http://www.epi.uth.gr/index.php?page=practice4</a:t>
            </a:r>
            <a:endParaRPr lang="el-GR" sz="3300" dirty="0"/>
          </a:p>
          <a:p>
            <a:pPr marL="0" indent="0">
              <a:buNone/>
            </a:pPr>
            <a:endParaRPr lang="el-GR" sz="3300" dirty="0"/>
          </a:p>
          <a:p>
            <a:pPr marL="0" indent="0">
              <a:buNone/>
            </a:pPr>
            <a:endParaRPr lang="el-GR" dirty="0"/>
          </a:p>
          <a:p>
            <a:pPr marL="0" indent="0">
              <a:buNone/>
            </a:pPr>
            <a:endParaRPr lang="el-GR" dirty="0"/>
          </a:p>
        </p:txBody>
      </p:sp>
    </p:spTree>
    <p:extLst>
      <p:ext uri="{BB962C8B-B14F-4D97-AF65-F5344CB8AC3E}">
        <p14:creationId xmlns:p14="http://schemas.microsoft.com/office/powerpoint/2010/main" val="3653718233"/>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9DD258D-01DE-0A49-B2CD-75F31B63C41E}"/>
              </a:ext>
            </a:extLst>
          </p:cNvPr>
          <p:cNvSpPr>
            <a:spLocks noGrp="1"/>
          </p:cNvSpPr>
          <p:nvPr>
            <p:ph type="title"/>
          </p:nvPr>
        </p:nvSpPr>
        <p:spPr/>
        <p:txBody>
          <a:bodyPr/>
          <a:lstStyle/>
          <a:p>
            <a:r>
              <a:rPr lang="el-GR" b="1" dirty="0">
                <a:solidFill>
                  <a:schemeClr val="accent1"/>
                </a:solidFill>
              </a:rPr>
              <a:t>Δημόσια ιστορία</a:t>
            </a:r>
          </a:p>
        </p:txBody>
      </p:sp>
      <p:sp>
        <p:nvSpPr>
          <p:cNvPr id="3" name="Θέση περιεχομένου 2">
            <a:extLst>
              <a:ext uri="{FF2B5EF4-FFF2-40B4-BE49-F238E27FC236}">
                <a16:creationId xmlns:a16="http://schemas.microsoft.com/office/drawing/2014/main" id="{2B6B5247-9EF8-874F-A7D4-54AE6A57D7EC}"/>
              </a:ext>
            </a:extLst>
          </p:cNvPr>
          <p:cNvSpPr>
            <a:spLocks noGrp="1"/>
          </p:cNvSpPr>
          <p:nvPr>
            <p:ph idx="1"/>
          </p:nvPr>
        </p:nvSpPr>
        <p:spPr/>
        <p:txBody>
          <a:bodyPr/>
          <a:lstStyle/>
          <a:p>
            <a:r>
              <a:rPr lang="el-GR" dirty="0"/>
              <a:t>Με ποιους τρόπους και μέσα χαρτογραφείται η Ιστορία στο δημόσιο χώρο;</a:t>
            </a:r>
          </a:p>
          <a:p>
            <a:pPr marL="0" indent="0">
              <a:buNone/>
            </a:pPr>
            <a:r>
              <a:rPr lang="el-GR" dirty="0"/>
              <a:t>(τελετές, εορτασμοί, υλικά κατάλοιπα του παρελθόντος, μνημεία, μουσεία, σχολεία και τους άλλους κρατικούς θεσμούς, τα μέσα μαζικής ενημέρωσης, τον κινηματογράφο, το διαδίκτυο, ψηφιακά εργαλεία κ.τ.ό.) </a:t>
            </a:r>
          </a:p>
        </p:txBody>
      </p:sp>
      <p:sp>
        <p:nvSpPr>
          <p:cNvPr id="4" name="Θέση υποσέλιδου 3">
            <a:extLst>
              <a:ext uri="{FF2B5EF4-FFF2-40B4-BE49-F238E27FC236}">
                <a16:creationId xmlns:a16="http://schemas.microsoft.com/office/drawing/2014/main" id="{942E3857-05C7-324D-AB1E-3247689638DC}"/>
              </a:ext>
            </a:extLst>
          </p:cNvPr>
          <p:cNvSpPr>
            <a:spLocks noGrp="1"/>
          </p:cNvSpPr>
          <p:nvPr>
            <p:ph type="ftr" sz="quarter" idx="11"/>
          </p:nvPr>
        </p:nvSpPr>
        <p:spPr/>
        <p:txBody>
          <a:bodyPr/>
          <a:lstStyle/>
          <a:p>
            <a:r>
              <a:rPr lang="el-GR"/>
              <a:t>ΚΟΥΣΕΡΗ ΓΕΩΡΓΙΑ</a:t>
            </a:r>
          </a:p>
        </p:txBody>
      </p:sp>
    </p:spTree>
    <p:extLst>
      <p:ext uri="{BB962C8B-B14F-4D97-AF65-F5344CB8AC3E}">
        <p14:creationId xmlns:p14="http://schemas.microsoft.com/office/powerpoint/2010/main" val="869751064"/>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63679859-4378-B64F-86BA-157972A645DF}"/>
              </a:ext>
            </a:extLst>
          </p:cNvPr>
          <p:cNvSpPr>
            <a:spLocks noGrp="1"/>
          </p:cNvSpPr>
          <p:nvPr>
            <p:ph type="title"/>
          </p:nvPr>
        </p:nvSpPr>
        <p:spPr/>
        <p:txBody>
          <a:bodyPr/>
          <a:lstStyle/>
          <a:p>
            <a:r>
              <a:rPr lang="el-GR" b="1" dirty="0">
                <a:solidFill>
                  <a:schemeClr val="accent1"/>
                </a:solidFill>
              </a:rPr>
              <a:t>Δημόσια ιστορία</a:t>
            </a:r>
          </a:p>
        </p:txBody>
      </p:sp>
      <p:sp>
        <p:nvSpPr>
          <p:cNvPr id="3" name="Θέση περιεχομένου 2">
            <a:extLst>
              <a:ext uri="{FF2B5EF4-FFF2-40B4-BE49-F238E27FC236}">
                <a16:creationId xmlns:a16="http://schemas.microsoft.com/office/drawing/2014/main" id="{D736CB5E-976A-D544-A8BB-0D4A1F8012DF}"/>
              </a:ext>
            </a:extLst>
          </p:cNvPr>
          <p:cNvSpPr>
            <a:spLocks noGrp="1"/>
          </p:cNvSpPr>
          <p:nvPr>
            <p:ph idx="1"/>
          </p:nvPr>
        </p:nvSpPr>
        <p:spPr/>
        <p:txBody>
          <a:bodyPr/>
          <a:lstStyle/>
          <a:p>
            <a:pPr>
              <a:buFont typeface="Wingdings" pitchFamily="2" charset="2"/>
              <a:buChar char="Ø"/>
            </a:pPr>
            <a:r>
              <a:rPr lang="el-GR" dirty="0"/>
              <a:t>Συνενώνει την επιστημονική ιστορική γνώση και τη βιωμένη εμπειρία των κοινωνικών υποκειμένων</a:t>
            </a:r>
          </a:p>
          <a:p>
            <a:pPr>
              <a:buFont typeface="Wingdings" pitchFamily="2" charset="2"/>
              <a:buChar char="Ø"/>
            </a:pPr>
            <a:r>
              <a:rPr lang="el-GR" dirty="0"/>
              <a:t>Συνεισφέρει στην αποτύπωση των ιστορικών αντιλήψεων του κοινού για την ιστορία και </a:t>
            </a:r>
            <a:r>
              <a:rPr lang="el-GR"/>
              <a:t>πως αναβιώνει </a:t>
            </a:r>
            <a:r>
              <a:rPr lang="el-GR" dirty="0"/>
              <a:t>το παρελθόν στην καθημερινότητα</a:t>
            </a:r>
          </a:p>
          <a:p>
            <a:pPr>
              <a:buFont typeface="Wingdings" pitchFamily="2" charset="2"/>
              <a:buChar char="Ø"/>
            </a:pPr>
            <a:endParaRPr lang="el-GR" dirty="0"/>
          </a:p>
        </p:txBody>
      </p:sp>
      <p:sp>
        <p:nvSpPr>
          <p:cNvPr id="4" name="Θέση υποσέλιδου 3">
            <a:extLst>
              <a:ext uri="{FF2B5EF4-FFF2-40B4-BE49-F238E27FC236}">
                <a16:creationId xmlns:a16="http://schemas.microsoft.com/office/drawing/2014/main" id="{E8B2B68B-0151-3540-A794-C6E62F385E9C}"/>
              </a:ext>
            </a:extLst>
          </p:cNvPr>
          <p:cNvSpPr>
            <a:spLocks noGrp="1"/>
          </p:cNvSpPr>
          <p:nvPr>
            <p:ph type="ftr" sz="quarter" idx="11"/>
          </p:nvPr>
        </p:nvSpPr>
        <p:spPr/>
        <p:txBody>
          <a:bodyPr/>
          <a:lstStyle/>
          <a:p>
            <a:r>
              <a:rPr lang="el-GR"/>
              <a:t>ΚΟΥΣΕΡΗ ΓΕΩΡΓΙΑ</a:t>
            </a:r>
          </a:p>
        </p:txBody>
      </p:sp>
    </p:spTree>
    <p:extLst>
      <p:ext uri="{BB962C8B-B14F-4D97-AF65-F5344CB8AC3E}">
        <p14:creationId xmlns:p14="http://schemas.microsoft.com/office/powerpoint/2010/main" val="3121488437"/>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E8F38DE-B143-7844-86F2-7D9F7F6EA525}"/>
              </a:ext>
            </a:extLst>
          </p:cNvPr>
          <p:cNvSpPr>
            <a:spLocks noGrp="1"/>
          </p:cNvSpPr>
          <p:nvPr>
            <p:ph type="title"/>
          </p:nvPr>
        </p:nvSpPr>
        <p:spPr/>
        <p:txBody>
          <a:bodyPr/>
          <a:lstStyle/>
          <a:p>
            <a:r>
              <a:rPr lang="el-GR" b="1" dirty="0">
                <a:solidFill>
                  <a:schemeClr val="accent1"/>
                </a:solidFill>
              </a:rPr>
              <a:t>Ιστορικός </a:t>
            </a:r>
            <a:r>
              <a:rPr lang="el-GR" b="1" dirty="0" err="1">
                <a:solidFill>
                  <a:schemeClr val="accent1"/>
                </a:solidFill>
              </a:rPr>
              <a:t>γραμματισμός</a:t>
            </a:r>
            <a:endParaRPr lang="el-GR" b="1" dirty="0">
              <a:solidFill>
                <a:schemeClr val="accent1"/>
              </a:solidFill>
            </a:endParaRPr>
          </a:p>
        </p:txBody>
      </p:sp>
      <p:sp>
        <p:nvSpPr>
          <p:cNvPr id="3" name="Θέση περιεχομένου 2">
            <a:extLst>
              <a:ext uri="{FF2B5EF4-FFF2-40B4-BE49-F238E27FC236}">
                <a16:creationId xmlns:a16="http://schemas.microsoft.com/office/drawing/2014/main" id="{63F45C15-BE84-1642-8C38-C924CD49616A}"/>
              </a:ext>
            </a:extLst>
          </p:cNvPr>
          <p:cNvSpPr>
            <a:spLocks noGrp="1"/>
          </p:cNvSpPr>
          <p:nvPr>
            <p:ph idx="1"/>
          </p:nvPr>
        </p:nvSpPr>
        <p:spPr/>
        <p:txBody>
          <a:bodyPr/>
          <a:lstStyle/>
          <a:p>
            <a:r>
              <a:rPr lang="el-GR" dirty="0"/>
              <a:t>Γνώση περιεχομένου</a:t>
            </a:r>
          </a:p>
          <a:p>
            <a:r>
              <a:rPr lang="el-GR" dirty="0"/>
              <a:t>Επιστημολογική κατανόηση</a:t>
            </a:r>
          </a:p>
        </p:txBody>
      </p:sp>
      <p:sp>
        <p:nvSpPr>
          <p:cNvPr id="4" name="Θέση υποσέλιδου 3">
            <a:extLst>
              <a:ext uri="{FF2B5EF4-FFF2-40B4-BE49-F238E27FC236}">
                <a16:creationId xmlns:a16="http://schemas.microsoft.com/office/drawing/2014/main" id="{637FB920-2090-E54E-A73C-BE017F36002C}"/>
              </a:ext>
            </a:extLst>
          </p:cNvPr>
          <p:cNvSpPr>
            <a:spLocks noGrp="1"/>
          </p:cNvSpPr>
          <p:nvPr>
            <p:ph type="ftr" sz="quarter" idx="11"/>
          </p:nvPr>
        </p:nvSpPr>
        <p:spPr/>
        <p:txBody>
          <a:bodyPr/>
          <a:lstStyle/>
          <a:p>
            <a:r>
              <a:rPr lang="el-GR"/>
              <a:t>ΚΟΥΣΕΡΗ ΓΕΩΡΓΙΑ</a:t>
            </a:r>
          </a:p>
        </p:txBody>
      </p:sp>
    </p:spTree>
    <p:extLst>
      <p:ext uri="{BB962C8B-B14F-4D97-AF65-F5344CB8AC3E}">
        <p14:creationId xmlns:p14="http://schemas.microsoft.com/office/powerpoint/2010/main" val="3463186512"/>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A59FA45-5CA2-4F40-8D10-DCD694B079C2}"/>
              </a:ext>
            </a:extLst>
          </p:cNvPr>
          <p:cNvSpPr>
            <a:spLocks noGrp="1"/>
          </p:cNvSpPr>
          <p:nvPr>
            <p:ph type="title"/>
          </p:nvPr>
        </p:nvSpPr>
        <p:spPr/>
        <p:txBody>
          <a:bodyPr/>
          <a:lstStyle/>
          <a:p>
            <a:r>
              <a:rPr lang="el-GR" b="1" dirty="0">
                <a:solidFill>
                  <a:srgbClr val="C00000"/>
                </a:solidFill>
              </a:rPr>
              <a:t>Ιστορική γνώση</a:t>
            </a:r>
          </a:p>
        </p:txBody>
      </p:sp>
      <p:sp>
        <p:nvSpPr>
          <p:cNvPr id="3" name="Θέση περιεχομένου 2">
            <a:extLst>
              <a:ext uri="{FF2B5EF4-FFF2-40B4-BE49-F238E27FC236}">
                <a16:creationId xmlns:a16="http://schemas.microsoft.com/office/drawing/2014/main" id="{4FDAE87B-6423-6B41-B904-6956441E6411}"/>
              </a:ext>
            </a:extLst>
          </p:cNvPr>
          <p:cNvSpPr>
            <a:spLocks noGrp="1"/>
          </p:cNvSpPr>
          <p:nvPr>
            <p:ph idx="1"/>
          </p:nvPr>
        </p:nvSpPr>
        <p:spPr/>
        <p:txBody>
          <a:bodyPr>
            <a:normAutofit lnSpcReduction="10000"/>
          </a:bodyPr>
          <a:lstStyle/>
          <a:p>
            <a:pPr>
              <a:buFont typeface="Wingdings" pitchFamily="2" charset="2"/>
              <a:buChar char="Ø"/>
            </a:pPr>
            <a:r>
              <a:rPr lang="el-GR" dirty="0"/>
              <a:t>Δηλωτική (γνώση περιεχομένου)</a:t>
            </a:r>
          </a:p>
          <a:p>
            <a:pPr>
              <a:buFont typeface="Wingdings" pitchFamily="2" charset="2"/>
              <a:buChar char="Ø"/>
            </a:pPr>
            <a:r>
              <a:rPr lang="el-GR" dirty="0"/>
              <a:t>Διαδικαστική (γνώση μεθόδων)</a:t>
            </a:r>
          </a:p>
          <a:p>
            <a:pPr>
              <a:buFont typeface="Wingdings" pitchFamily="2" charset="2"/>
              <a:buChar char="Ø"/>
            </a:pPr>
            <a:r>
              <a:rPr lang="el-GR" dirty="0"/>
              <a:t>Εννοιολογική γνώση (κατανόηση ιστορικών εννοιών</a:t>
            </a:r>
          </a:p>
          <a:p>
            <a:pPr marL="0" indent="0">
              <a:buNone/>
            </a:pPr>
            <a:endParaRPr lang="el-GR" dirty="0"/>
          </a:p>
          <a:p>
            <a:pPr>
              <a:buFont typeface="Wingdings" pitchFamily="2" charset="2"/>
              <a:buChar char="Ø"/>
            </a:pPr>
            <a:endParaRPr lang="el-GR" dirty="0"/>
          </a:p>
          <a:p>
            <a:pPr>
              <a:buFont typeface="Wingdings" pitchFamily="2" charset="2"/>
              <a:buChar char="Ø"/>
            </a:pPr>
            <a:endParaRPr lang="el-GR" dirty="0"/>
          </a:p>
          <a:p>
            <a:pPr marL="0" indent="0">
              <a:buNone/>
            </a:pPr>
            <a:endParaRPr lang="el-GR" dirty="0"/>
          </a:p>
          <a:p>
            <a:pPr marL="0" indent="0">
              <a:buNone/>
            </a:pPr>
            <a:r>
              <a:rPr lang="el-GR" dirty="0"/>
              <a:t>Η γνώση αυτών των τριών παραμέτρων οδηγεί στην ιστορική κατανόηση</a:t>
            </a:r>
          </a:p>
        </p:txBody>
      </p:sp>
    </p:spTree>
    <p:extLst>
      <p:ext uri="{BB962C8B-B14F-4D97-AF65-F5344CB8AC3E}">
        <p14:creationId xmlns:p14="http://schemas.microsoft.com/office/powerpoint/2010/main" val="878684915"/>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D073E42-0604-1D42-8F51-8E569CA4AC3C}"/>
              </a:ext>
            </a:extLst>
          </p:cNvPr>
          <p:cNvSpPr>
            <a:spLocks noGrp="1"/>
          </p:cNvSpPr>
          <p:nvPr>
            <p:ph type="title"/>
          </p:nvPr>
        </p:nvSpPr>
        <p:spPr/>
        <p:txBody>
          <a:bodyPr/>
          <a:lstStyle/>
          <a:p>
            <a:r>
              <a:rPr lang="el-GR" b="1" dirty="0">
                <a:solidFill>
                  <a:schemeClr val="accent1"/>
                </a:solidFill>
              </a:rPr>
              <a:t>Δηλωτική γνώση</a:t>
            </a:r>
          </a:p>
        </p:txBody>
      </p:sp>
      <p:sp>
        <p:nvSpPr>
          <p:cNvPr id="3" name="Θέση περιεχομένου 2">
            <a:extLst>
              <a:ext uri="{FF2B5EF4-FFF2-40B4-BE49-F238E27FC236}">
                <a16:creationId xmlns:a16="http://schemas.microsoft.com/office/drawing/2014/main" id="{DCE67CB9-9192-DD47-A29C-B4BBBFFBE2AF}"/>
              </a:ext>
            </a:extLst>
          </p:cNvPr>
          <p:cNvSpPr>
            <a:spLocks noGrp="1"/>
          </p:cNvSpPr>
          <p:nvPr>
            <p:ph idx="1"/>
          </p:nvPr>
        </p:nvSpPr>
        <p:spPr/>
        <p:txBody>
          <a:bodyPr/>
          <a:lstStyle/>
          <a:p>
            <a:r>
              <a:rPr lang="el-GR" dirty="0"/>
              <a:t>Το περιεχόμενο της ιστορίας (τι, ποιος, που, πότε, γιατί)</a:t>
            </a:r>
          </a:p>
        </p:txBody>
      </p:sp>
    </p:spTree>
    <p:extLst>
      <p:ext uri="{BB962C8B-B14F-4D97-AF65-F5344CB8AC3E}">
        <p14:creationId xmlns:p14="http://schemas.microsoft.com/office/powerpoint/2010/main" val="1381859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77E1397-DB21-EC49-AF6C-C22E61B2AF0F}"/>
              </a:ext>
            </a:extLst>
          </p:cNvPr>
          <p:cNvSpPr>
            <a:spLocks noGrp="1"/>
          </p:cNvSpPr>
          <p:nvPr>
            <p:ph type="title"/>
          </p:nvPr>
        </p:nvSpPr>
        <p:spPr/>
        <p:txBody>
          <a:bodyPr/>
          <a:lstStyle/>
          <a:p>
            <a:r>
              <a:rPr lang="el-GR" b="1" dirty="0"/>
              <a:t>Το μάθημα συνδυάζει:</a:t>
            </a:r>
            <a:br>
              <a:rPr lang="el-GR" b="1" dirty="0"/>
            </a:br>
            <a:endParaRPr lang="el-GR" b="1" dirty="0"/>
          </a:p>
        </p:txBody>
      </p:sp>
      <p:sp>
        <p:nvSpPr>
          <p:cNvPr id="3" name="Θέση περιεχομένου 2">
            <a:extLst>
              <a:ext uri="{FF2B5EF4-FFF2-40B4-BE49-F238E27FC236}">
                <a16:creationId xmlns:a16="http://schemas.microsoft.com/office/drawing/2014/main" id="{8B6EA670-E0CA-3949-ABF2-0D20259A611B}"/>
              </a:ext>
            </a:extLst>
          </p:cNvPr>
          <p:cNvSpPr>
            <a:spLocks noGrp="1"/>
          </p:cNvSpPr>
          <p:nvPr>
            <p:ph idx="1"/>
          </p:nvPr>
        </p:nvSpPr>
        <p:spPr/>
        <p:txBody>
          <a:bodyPr>
            <a:normAutofit lnSpcReduction="10000"/>
          </a:bodyPr>
          <a:lstStyle/>
          <a:p>
            <a:pPr lvl="0"/>
            <a:r>
              <a:rPr lang="el-GR" dirty="0"/>
              <a:t>Τη θεωρία, η οποία θα παρουσιάζεται κατά τις προφορικές παραδόσεις με προβολή παρουσιάσεων, βίντεο και ήχου και ενισχύεται από την ανάγνωση κειμένων που παρουσιάζουν οι φοιτητές και ο εκπαιδευτής και δίνουν έναυσμα για τις προσωπικές εργασίες που εκπονούνται κατά τη διάρκεια των μαθημάτων.</a:t>
            </a:r>
          </a:p>
          <a:p>
            <a:pPr lvl="0"/>
            <a:r>
              <a:rPr lang="el-GR" dirty="0"/>
              <a:t>Την πρακτική εφαρμογή με τη μορφή εργαστηριακών ασκήσεων και εκπαιδευτικών επισκέψεων σε μουσεία και χώρους πολιτισμικής αναφοράς για την κατανόηση της θεωρίας. </a:t>
            </a:r>
          </a:p>
          <a:p>
            <a:pPr lvl="0"/>
            <a:r>
              <a:rPr lang="el-GR" dirty="0"/>
              <a:t>Διδακτικές τεχνικές όπως οι τεχνικές διερεύνησης, σύνθεσης και παρουσίασης της ιστορικής γνώσης σε εργασίες ακολουθώντας τους κανόνες βιβλιογραφικής παρουσίασης.</a:t>
            </a:r>
          </a:p>
          <a:p>
            <a:endParaRPr lang="el-GR" dirty="0"/>
          </a:p>
        </p:txBody>
      </p:sp>
      <p:sp>
        <p:nvSpPr>
          <p:cNvPr id="4" name="Θέση υποσέλιδου 3">
            <a:extLst>
              <a:ext uri="{FF2B5EF4-FFF2-40B4-BE49-F238E27FC236}">
                <a16:creationId xmlns:a16="http://schemas.microsoft.com/office/drawing/2014/main" id="{A623E80A-BB0B-1A43-A68C-02989091CABA}"/>
              </a:ext>
            </a:extLst>
          </p:cNvPr>
          <p:cNvSpPr>
            <a:spLocks noGrp="1"/>
          </p:cNvSpPr>
          <p:nvPr>
            <p:ph type="ftr" sz="quarter" idx="11"/>
          </p:nvPr>
        </p:nvSpPr>
        <p:spPr/>
        <p:txBody>
          <a:bodyPr/>
          <a:lstStyle/>
          <a:p>
            <a:r>
              <a:rPr lang="el-GR"/>
              <a:t>ΚΟΥΣΕΡΗ ΓΕΩΡΓΙΑ</a:t>
            </a:r>
          </a:p>
        </p:txBody>
      </p:sp>
    </p:spTree>
    <p:extLst>
      <p:ext uri="{BB962C8B-B14F-4D97-AF65-F5344CB8AC3E}">
        <p14:creationId xmlns:p14="http://schemas.microsoft.com/office/powerpoint/2010/main" val="400687387"/>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4F0F39E-47C7-F74D-B651-AD21AD077D5D}"/>
              </a:ext>
            </a:extLst>
          </p:cNvPr>
          <p:cNvSpPr>
            <a:spLocks noGrp="1"/>
          </p:cNvSpPr>
          <p:nvPr>
            <p:ph type="title"/>
          </p:nvPr>
        </p:nvSpPr>
        <p:spPr/>
        <p:txBody>
          <a:bodyPr/>
          <a:lstStyle/>
          <a:p>
            <a:r>
              <a:rPr lang="el-GR" b="1" dirty="0">
                <a:solidFill>
                  <a:schemeClr val="accent1"/>
                </a:solidFill>
              </a:rPr>
              <a:t>Διαδικαστική γνώση</a:t>
            </a:r>
          </a:p>
        </p:txBody>
      </p:sp>
      <p:sp>
        <p:nvSpPr>
          <p:cNvPr id="3" name="Θέση περιεχομένου 2">
            <a:extLst>
              <a:ext uri="{FF2B5EF4-FFF2-40B4-BE49-F238E27FC236}">
                <a16:creationId xmlns:a16="http://schemas.microsoft.com/office/drawing/2014/main" id="{B99BAEC9-EFBF-EE45-9C2A-9FBCB38800E3}"/>
              </a:ext>
            </a:extLst>
          </p:cNvPr>
          <p:cNvSpPr>
            <a:spLocks noGrp="1"/>
          </p:cNvSpPr>
          <p:nvPr>
            <p:ph idx="1"/>
          </p:nvPr>
        </p:nvSpPr>
        <p:spPr/>
        <p:txBody>
          <a:bodyPr/>
          <a:lstStyle/>
          <a:p>
            <a:r>
              <a:rPr lang="el-GR" dirty="0"/>
              <a:t>Μέσα (ιστορικές πηγές)</a:t>
            </a:r>
          </a:p>
          <a:p>
            <a:r>
              <a:rPr lang="el-GR" dirty="0"/>
              <a:t>Μέθοδοι (τρόποι ανάγνωσης και ερμηνείας των πηγών)</a:t>
            </a:r>
          </a:p>
        </p:txBody>
      </p:sp>
    </p:spTree>
    <p:extLst>
      <p:ext uri="{BB962C8B-B14F-4D97-AF65-F5344CB8AC3E}">
        <p14:creationId xmlns:p14="http://schemas.microsoft.com/office/powerpoint/2010/main" val="495433058"/>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6A25BA8-8560-4D45-9770-0D2D2E900C74}"/>
              </a:ext>
            </a:extLst>
          </p:cNvPr>
          <p:cNvSpPr>
            <a:spLocks noGrp="1"/>
          </p:cNvSpPr>
          <p:nvPr>
            <p:ph type="title"/>
          </p:nvPr>
        </p:nvSpPr>
        <p:spPr/>
        <p:txBody>
          <a:bodyPr/>
          <a:lstStyle/>
          <a:p>
            <a:r>
              <a:rPr lang="el-GR" b="1" dirty="0">
                <a:solidFill>
                  <a:schemeClr val="accent1"/>
                </a:solidFill>
              </a:rPr>
              <a:t>Εννοιολογική γνώση</a:t>
            </a:r>
          </a:p>
        </p:txBody>
      </p:sp>
      <p:sp>
        <p:nvSpPr>
          <p:cNvPr id="3" name="Θέση περιεχομένου 2">
            <a:extLst>
              <a:ext uri="{FF2B5EF4-FFF2-40B4-BE49-F238E27FC236}">
                <a16:creationId xmlns:a16="http://schemas.microsoft.com/office/drawing/2014/main" id="{4A6983B6-72F9-CF45-A006-534AA4DC5266}"/>
              </a:ext>
            </a:extLst>
          </p:cNvPr>
          <p:cNvSpPr>
            <a:spLocks noGrp="1"/>
          </p:cNvSpPr>
          <p:nvPr>
            <p:ph idx="1"/>
          </p:nvPr>
        </p:nvSpPr>
        <p:spPr/>
        <p:txBody>
          <a:bodyPr/>
          <a:lstStyle/>
          <a:p>
            <a:r>
              <a:rPr lang="el-GR" dirty="0"/>
              <a:t>Έννοιες πρώτου βαθμού</a:t>
            </a:r>
          </a:p>
          <a:p>
            <a:r>
              <a:rPr lang="el-GR" dirty="0"/>
              <a:t>Έννοιες δευτέρου βαθμού</a:t>
            </a:r>
          </a:p>
        </p:txBody>
      </p:sp>
    </p:spTree>
    <p:extLst>
      <p:ext uri="{BB962C8B-B14F-4D97-AF65-F5344CB8AC3E}">
        <p14:creationId xmlns:p14="http://schemas.microsoft.com/office/powerpoint/2010/main" val="2639837449"/>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D28A79A-F623-3D15-C8A9-AE72F556DCC3}"/>
              </a:ext>
            </a:extLst>
          </p:cNvPr>
          <p:cNvSpPr>
            <a:spLocks noGrp="1"/>
          </p:cNvSpPr>
          <p:nvPr>
            <p:ph type="title"/>
          </p:nvPr>
        </p:nvSpPr>
        <p:spPr/>
        <p:txBody>
          <a:bodyPr/>
          <a:lstStyle/>
          <a:p>
            <a:r>
              <a:rPr lang="el-GR" dirty="0"/>
              <a:t>Άσκηση σε αμφιλεγόμενο ζήτημα </a:t>
            </a:r>
          </a:p>
        </p:txBody>
      </p:sp>
      <p:sp>
        <p:nvSpPr>
          <p:cNvPr id="3" name="Θέση περιεχομένου 2">
            <a:extLst>
              <a:ext uri="{FF2B5EF4-FFF2-40B4-BE49-F238E27FC236}">
                <a16:creationId xmlns:a16="http://schemas.microsoft.com/office/drawing/2014/main" id="{32EA0729-23E4-58AC-D318-EB8BDBB46A54}"/>
              </a:ext>
            </a:extLst>
          </p:cNvPr>
          <p:cNvSpPr>
            <a:spLocks noGrp="1"/>
          </p:cNvSpPr>
          <p:nvPr>
            <p:ph idx="1"/>
          </p:nvPr>
        </p:nvSpPr>
        <p:spPr/>
        <p:txBody>
          <a:bodyPr/>
          <a:lstStyle/>
          <a:p>
            <a:r>
              <a:rPr lang="el-GR" dirty="0"/>
              <a:t>Τα </a:t>
            </a:r>
            <a:r>
              <a:rPr lang="el-GR" b="1" dirty="0"/>
              <a:t>Γλυπτά του Παρθενώνα</a:t>
            </a:r>
            <a:r>
              <a:rPr lang="el-GR" dirty="0"/>
              <a:t> (ή «Μάρμαρα του </a:t>
            </a:r>
            <a:r>
              <a:rPr lang="el-GR" dirty="0" err="1"/>
              <a:t>Ελγιν</a:t>
            </a:r>
            <a:r>
              <a:rPr lang="el-GR" dirty="0"/>
              <a:t>», ανάλογα με την οπτική) αποτελούν ίσως το πιο εμβληματικό παράδειγμα σύγκρουσης μεταξύ </a:t>
            </a:r>
            <a:r>
              <a:rPr lang="el-GR" b="1" dirty="0"/>
              <a:t>νομιμότητας</a:t>
            </a:r>
            <a:r>
              <a:rPr lang="el-GR" dirty="0"/>
              <a:t> και </a:t>
            </a:r>
            <a:r>
              <a:rPr lang="el-GR" b="1" dirty="0"/>
              <a:t>ηθικής</a:t>
            </a:r>
            <a:r>
              <a:rPr lang="el-GR" dirty="0"/>
              <a:t>, αλλά και </a:t>
            </a:r>
            <a:r>
              <a:rPr lang="el-GR" b="1" dirty="0"/>
              <a:t>εθνικής</a:t>
            </a:r>
            <a:r>
              <a:rPr lang="el-GR" dirty="0"/>
              <a:t> έναντι </a:t>
            </a:r>
            <a:r>
              <a:rPr lang="el-GR" b="1" dirty="0"/>
              <a:t>οικουμενικής</a:t>
            </a:r>
            <a:r>
              <a:rPr lang="el-GR" dirty="0"/>
              <a:t> κληρονομιάς.</a:t>
            </a:r>
          </a:p>
          <a:p>
            <a:r>
              <a:rPr lang="el-GR" dirty="0"/>
              <a:t>Ως εκπαιδευτικοί, αν είχατε στην τάξη σας έναν Βρετανό μαθητή και έναν Έλληνα μαθητή, θα διδάσκατε την επιστροφή των μαρμάρων ως </a:t>
            </a:r>
            <a:r>
              <a:rPr lang="el-GR" b="1" dirty="0"/>
              <a:t>αποκατάσταση μιας αδικίας</a:t>
            </a:r>
            <a:r>
              <a:rPr lang="el-GR" dirty="0"/>
              <a:t> (ελληνοκεντρική προσέγγιση) ή ως ένα </a:t>
            </a:r>
            <a:r>
              <a:rPr lang="el-GR" b="1" dirty="0"/>
              <a:t>ανοιχτό δίλημμα</a:t>
            </a:r>
            <a:r>
              <a:rPr lang="el-GR" dirty="0"/>
              <a:t> για το πού ανήκει η τέχνη (κοσμοπολίτικη προσέγγιση);</a:t>
            </a:r>
          </a:p>
          <a:p>
            <a:endParaRPr lang="el-GR" dirty="0"/>
          </a:p>
        </p:txBody>
      </p:sp>
      <p:sp>
        <p:nvSpPr>
          <p:cNvPr id="4" name="Θέση υποσέλιδου 3">
            <a:extLst>
              <a:ext uri="{FF2B5EF4-FFF2-40B4-BE49-F238E27FC236}">
                <a16:creationId xmlns:a16="http://schemas.microsoft.com/office/drawing/2014/main" id="{638CA33C-9C7A-C447-D696-1D1C602D6209}"/>
              </a:ext>
            </a:extLst>
          </p:cNvPr>
          <p:cNvSpPr>
            <a:spLocks noGrp="1"/>
          </p:cNvSpPr>
          <p:nvPr>
            <p:ph type="ftr" sz="quarter" idx="11"/>
          </p:nvPr>
        </p:nvSpPr>
        <p:spPr/>
        <p:txBody>
          <a:bodyPr/>
          <a:lstStyle/>
          <a:p>
            <a:r>
              <a:rPr lang="el-GR"/>
              <a:t>ΚΟΥΣΕΡΗ ΓΕΩΡΓΙΑ</a:t>
            </a:r>
          </a:p>
        </p:txBody>
      </p:sp>
    </p:spTree>
    <p:extLst>
      <p:ext uri="{BB962C8B-B14F-4D97-AF65-F5344CB8AC3E}">
        <p14:creationId xmlns:p14="http://schemas.microsoft.com/office/powerpoint/2010/main" val="1989197840"/>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35178615-ADF5-90FF-F475-0A388DD10AC3}"/>
              </a:ext>
            </a:extLst>
          </p:cNvPr>
          <p:cNvSpPr>
            <a:spLocks noGrp="1"/>
          </p:cNvSpPr>
          <p:nvPr>
            <p:ph type="title"/>
          </p:nvPr>
        </p:nvSpPr>
        <p:spPr>
          <a:xfrm>
            <a:off x="391886" y="212725"/>
            <a:ext cx="10515600" cy="1325563"/>
          </a:xfrm>
        </p:spPr>
        <p:txBody>
          <a:bodyPr/>
          <a:lstStyle/>
          <a:p>
            <a:r>
              <a:rPr lang="el-GR" b="1" dirty="0"/>
              <a:t>Άσκηση</a:t>
            </a:r>
          </a:p>
        </p:txBody>
      </p:sp>
      <p:sp>
        <p:nvSpPr>
          <p:cNvPr id="3" name="Θέση περιεχομένου 2">
            <a:extLst>
              <a:ext uri="{FF2B5EF4-FFF2-40B4-BE49-F238E27FC236}">
                <a16:creationId xmlns:a16="http://schemas.microsoft.com/office/drawing/2014/main" id="{9130EB80-F02D-2438-46AD-81ED485841F1}"/>
              </a:ext>
            </a:extLst>
          </p:cNvPr>
          <p:cNvSpPr>
            <a:spLocks noGrp="1"/>
          </p:cNvSpPr>
          <p:nvPr>
            <p:ph idx="1"/>
          </p:nvPr>
        </p:nvSpPr>
        <p:spPr/>
        <p:txBody>
          <a:bodyPr/>
          <a:lstStyle/>
          <a:p>
            <a:r>
              <a:rPr lang="el-GR" b="1" dirty="0"/>
              <a:t>Η Δομή της Άσκησης:</a:t>
            </a:r>
            <a:endParaRPr lang="el-GR" sz="2400" dirty="0"/>
          </a:p>
          <a:p>
            <a:pPr lvl="0"/>
            <a:r>
              <a:rPr lang="el-GR" b="1" dirty="0"/>
              <a:t>Χωρισμός:</a:t>
            </a:r>
            <a:r>
              <a:rPr lang="el-GR" dirty="0"/>
              <a:t>  3 ομάδες:</a:t>
            </a:r>
          </a:p>
          <a:p>
            <a:pPr lvl="1"/>
            <a:r>
              <a:rPr lang="el-GR" b="1" dirty="0"/>
              <a:t>Ομάδα Α (Οι Ρεαλιστές/Νικητές):</a:t>
            </a:r>
            <a:r>
              <a:rPr lang="el-GR" dirty="0"/>
              <a:t> Υποστηρίζουν το «Δίκαιο του Ισχυρού». </a:t>
            </a:r>
            <a:r>
              <a:rPr lang="el-GR" b="1" dirty="0"/>
              <a:t>Ομάδα Β (Οι Ηθικολόγοι/Ηττημένοι):</a:t>
            </a:r>
            <a:r>
              <a:rPr lang="el-GR" dirty="0"/>
              <a:t> Υποστηρίζουν το «Δίκαιο της Ουδετερότητας». </a:t>
            </a:r>
          </a:p>
          <a:p>
            <a:pPr lvl="1"/>
            <a:r>
              <a:rPr lang="el-GR" b="1" dirty="0"/>
              <a:t>Ομάδα Γ (Οι Παρατηρητές):</a:t>
            </a:r>
            <a:r>
              <a:rPr lang="el-GR" dirty="0"/>
              <a:t> Κρατούν σημειώσεις για το ποια επιχειρήματα είναι "συναισθηματικά" και ποια "λογικά".</a:t>
            </a:r>
          </a:p>
          <a:p>
            <a:endParaRPr lang="el-GR" dirty="0"/>
          </a:p>
        </p:txBody>
      </p:sp>
      <p:sp>
        <p:nvSpPr>
          <p:cNvPr id="4" name="Θέση υποσέλιδου 3">
            <a:extLst>
              <a:ext uri="{FF2B5EF4-FFF2-40B4-BE49-F238E27FC236}">
                <a16:creationId xmlns:a16="http://schemas.microsoft.com/office/drawing/2014/main" id="{8E3DBD6D-7452-602C-0569-D6A4F7DC61A1}"/>
              </a:ext>
            </a:extLst>
          </p:cNvPr>
          <p:cNvSpPr>
            <a:spLocks noGrp="1"/>
          </p:cNvSpPr>
          <p:nvPr>
            <p:ph type="ftr" sz="quarter" idx="11"/>
          </p:nvPr>
        </p:nvSpPr>
        <p:spPr/>
        <p:txBody>
          <a:bodyPr/>
          <a:lstStyle/>
          <a:p>
            <a:r>
              <a:rPr lang="el-GR"/>
              <a:t>ΚΟΥΣΕΡΗ ΓΕΩΡΓΙΑ</a:t>
            </a:r>
          </a:p>
        </p:txBody>
      </p:sp>
    </p:spTree>
    <p:extLst>
      <p:ext uri="{BB962C8B-B14F-4D97-AF65-F5344CB8AC3E}">
        <p14:creationId xmlns:p14="http://schemas.microsoft.com/office/powerpoint/2010/main" val="632594109"/>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1C209F1B-2A62-8A9A-1D5C-1B076A035361}"/>
              </a:ext>
            </a:extLst>
          </p:cNvPr>
          <p:cNvSpPr>
            <a:spLocks noGrp="1"/>
          </p:cNvSpPr>
          <p:nvPr>
            <p:ph type="title"/>
          </p:nvPr>
        </p:nvSpPr>
        <p:spPr/>
        <p:txBody>
          <a:bodyPr/>
          <a:lstStyle/>
          <a:p>
            <a:endParaRPr lang="el-GR"/>
          </a:p>
        </p:txBody>
      </p:sp>
      <p:sp>
        <p:nvSpPr>
          <p:cNvPr id="3" name="Θέση περιεχομένου 2">
            <a:extLst>
              <a:ext uri="{FF2B5EF4-FFF2-40B4-BE49-F238E27FC236}">
                <a16:creationId xmlns:a16="http://schemas.microsoft.com/office/drawing/2014/main" id="{D6086C02-A2FB-CCC7-33DF-F6B9DE8EAF0C}"/>
              </a:ext>
            </a:extLst>
          </p:cNvPr>
          <p:cNvSpPr>
            <a:spLocks noGrp="1"/>
          </p:cNvSpPr>
          <p:nvPr>
            <p:ph idx="1"/>
          </p:nvPr>
        </p:nvSpPr>
        <p:spPr/>
        <p:txBody>
          <a:bodyPr/>
          <a:lstStyle/>
          <a:p>
            <a:pPr lvl="0"/>
            <a:r>
              <a:rPr lang="el-GR" b="1" dirty="0"/>
              <a:t>Η Επιλογή του Δασκάλου:</a:t>
            </a:r>
            <a:r>
              <a:rPr lang="el-GR" dirty="0"/>
              <a:t> «Αν διδάξετε το ζήτημα ως "ξεκάθαρη κλοπή", μήπως εκπαιδεύετε τους μαθητές σας στον εθνικισμό; Αν το διδάξετε ως "διαφωνία μεταξύ δύο πλευρών", μήπως </a:t>
            </a:r>
            <a:r>
              <a:rPr lang="el-GR" dirty="0" err="1"/>
              <a:t>σχετικοποιείτε</a:t>
            </a:r>
            <a:r>
              <a:rPr lang="el-GR" dirty="0"/>
              <a:t> ένα έγκλημα κατά της τέχνης;»</a:t>
            </a:r>
          </a:p>
          <a:p>
            <a:pPr lvl="0"/>
            <a:r>
              <a:rPr lang="el-GR" b="1" dirty="0"/>
              <a:t>Η Συναίσθηση:</a:t>
            </a:r>
            <a:r>
              <a:rPr lang="el-GR" dirty="0"/>
              <a:t> «Μπορεί ένας ιστορικός να είναι αντικειμενικός όταν το αντικείμενο μελέτης είναι μέρος της εθνικής του ταυτότητας; Πού σταματά η επιστήμη και πού ξεκινά το συναίσθημα;»</a:t>
            </a:r>
          </a:p>
          <a:p>
            <a:endParaRPr lang="el-GR" dirty="0"/>
          </a:p>
        </p:txBody>
      </p:sp>
      <p:sp>
        <p:nvSpPr>
          <p:cNvPr id="4" name="Θέση υποσέλιδου 3">
            <a:extLst>
              <a:ext uri="{FF2B5EF4-FFF2-40B4-BE49-F238E27FC236}">
                <a16:creationId xmlns:a16="http://schemas.microsoft.com/office/drawing/2014/main" id="{3023D825-A5ED-CEE7-81CF-27214E681803}"/>
              </a:ext>
            </a:extLst>
          </p:cNvPr>
          <p:cNvSpPr>
            <a:spLocks noGrp="1"/>
          </p:cNvSpPr>
          <p:nvPr>
            <p:ph type="ftr" sz="quarter" idx="11"/>
          </p:nvPr>
        </p:nvSpPr>
        <p:spPr/>
        <p:txBody>
          <a:bodyPr/>
          <a:lstStyle/>
          <a:p>
            <a:r>
              <a:rPr lang="el-GR"/>
              <a:t>ΚΟΥΣΕΡΗ ΓΕΩΡΓΙΑ</a:t>
            </a:r>
          </a:p>
        </p:txBody>
      </p:sp>
    </p:spTree>
    <p:extLst>
      <p:ext uri="{BB962C8B-B14F-4D97-AF65-F5344CB8AC3E}">
        <p14:creationId xmlns:p14="http://schemas.microsoft.com/office/powerpoint/2010/main" val="1321823657"/>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7C200FC-23E0-5609-94B4-6E369B87D43B}"/>
              </a:ext>
            </a:extLst>
          </p:cNvPr>
          <p:cNvSpPr>
            <a:spLocks noGrp="1"/>
          </p:cNvSpPr>
          <p:nvPr>
            <p:ph type="title"/>
          </p:nvPr>
        </p:nvSpPr>
        <p:spPr/>
        <p:txBody>
          <a:bodyPr/>
          <a:lstStyle/>
          <a:p>
            <a:endParaRPr lang="el-GR"/>
          </a:p>
        </p:txBody>
      </p:sp>
      <p:sp>
        <p:nvSpPr>
          <p:cNvPr id="3" name="Θέση περιεχομένου 2">
            <a:extLst>
              <a:ext uri="{FF2B5EF4-FFF2-40B4-BE49-F238E27FC236}">
                <a16:creationId xmlns:a16="http://schemas.microsoft.com/office/drawing/2014/main" id="{6898B153-9E64-802D-D95D-DE96B86D0D32}"/>
              </a:ext>
            </a:extLst>
          </p:cNvPr>
          <p:cNvSpPr>
            <a:spLocks noGrp="1"/>
          </p:cNvSpPr>
          <p:nvPr>
            <p:ph idx="1"/>
          </p:nvPr>
        </p:nvSpPr>
        <p:spPr/>
        <p:txBody>
          <a:bodyPr/>
          <a:lstStyle/>
          <a:p>
            <a:pPr marL="0" indent="0">
              <a:buNone/>
            </a:pPr>
            <a:r>
              <a:rPr lang="el-GR" i="1" dirty="0"/>
              <a:t>«Ως μελλοντικοί επιστήμονες, πρέπει να μπορείτε να κατανοήσετε τη λογική του αντιπάλου, ακόμα και αν δεν συμφωνείτε μαζί του. Αν δεν την κατανοήσετε, δεν μπορείτε να την αντικρούσετε»</a:t>
            </a:r>
            <a:r>
              <a:rPr lang="el-GR" dirty="0"/>
              <a:t>.</a:t>
            </a:r>
          </a:p>
          <a:p>
            <a:endParaRPr lang="el-GR" dirty="0"/>
          </a:p>
        </p:txBody>
      </p:sp>
      <p:sp>
        <p:nvSpPr>
          <p:cNvPr id="4" name="Θέση υποσέλιδου 3">
            <a:extLst>
              <a:ext uri="{FF2B5EF4-FFF2-40B4-BE49-F238E27FC236}">
                <a16:creationId xmlns:a16="http://schemas.microsoft.com/office/drawing/2014/main" id="{FD66B8D0-485F-BD90-CEFA-337316E30A70}"/>
              </a:ext>
            </a:extLst>
          </p:cNvPr>
          <p:cNvSpPr>
            <a:spLocks noGrp="1"/>
          </p:cNvSpPr>
          <p:nvPr>
            <p:ph type="ftr" sz="quarter" idx="11"/>
          </p:nvPr>
        </p:nvSpPr>
        <p:spPr/>
        <p:txBody>
          <a:bodyPr/>
          <a:lstStyle/>
          <a:p>
            <a:r>
              <a:rPr lang="el-GR"/>
              <a:t>ΚΟΥΣΕΡΗ ΓΕΩΡΓΙΑ</a:t>
            </a:r>
          </a:p>
        </p:txBody>
      </p:sp>
    </p:spTree>
    <p:extLst>
      <p:ext uri="{BB962C8B-B14F-4D97-AF65-F5344CB8AC3E}">
        <p14:creationId xmlns:p14="http://schemas.microsoft.com/office/powerpoint/2010/main" val="3423974507"/>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C73F8CD-8335-ABD0-A879-B06D5CD07B50}"/>
              </a:ext>
            </a:extLst>
          </p:cNvPr>
          <p:cNvSpPr>
            <a:spLocks noGrp="1"/>
          </p:cNvSpPr>
          <p:nvPr>
            <p:ph type="title"/>
          </p:nvPr>
        </p:nvSpPr>
        <p:spPr/>
        <p:txBody>
          <a:bodyPr/>
          <a:lstStyle/>
          <a:p>
            <a:r>
              <a:rPr lang="el-GR" b="1" dirty="0"/>
              <a:t>Άσκηση</a:t>
            </a:r>
          </a:p>
        </p:txBody>
      </p:sp>
      <p:sp>
        <p:nvSpPr>
          <p:cNvPr id="3" name="Θέση περιεχομένου 2">
            <a:extLst>
              <a:ext uri="{FF2B5EF4-FFF2-40B4-BE49-F238E27FC236}">
                <a16:creationId xmlns:a16="http://schemas.microsoft.com/office/drawing/2014/main" id="{B612F0AD-84BD-79C1-9FF8-1FB29624E0D5}"/>
              </a:ext>
            </a:extLst>
          </p:cNvPr>
          <p:cNvSpPr>
            <a:spLocks noGrp="1"/>
          </p:cNvSpPr>
          <p:nvPr>
            <p:ph idx="1"/>
          </p:nvPr>
        </p:nvSpPr>
        <p:spPr/>
        <p:txBody>
          <a:bodyPr/>
          <a:lstStyle/>
          <a:p>
            <a:r>
              <a:rPr lang="el-GR" b="1" dirty="0"/>
              <a:t>Ολόκληρη Η Ελληνική Ιστορία Σε 10 Λεπτά</a:t>
            </a:r>
            <a:endParaRPr lang="el-GR" dirty="0"/>
          </a:p>
          <a:p>
            <a:r>
              <a:rPr lang="el-GR" b="1" dirty="0"/>
              <a:t> </a:t>
            </a:r>
            <a:r>
              <a:rPr lang="en-US" b="1" dirty="0"/>
              <a:t>URL </a:t>
            </a:r>
            <a:r>
              <a:rPr lang="el-GR" b="1" dirty="0"/>
              <a:t>βίντεο</a:t>
            </a:r>
            <a:r>
              <a:rPr lang="en-US" b="1" dirty="0"/>
              <a:t>: </a:t>
            </a:r>
            <a:r>
              <a:rPr lang="en-US" b="1" u="sng" dirty="0">
                <a:hlinkClick r:id="rId2"/>
              </a:rPr>
              <a:t>http://www.youtube.com/watch?v=Z44MdhOiqQA</a:t>
            </a:r>
            <a:endParaRPr lang="el-GR" dirty="0"/>
          </a:p>
          <a:p>
            <a:pPr marL="0" indent="0">
              <a:buNone/>
            </a:pPr>
            <a:endParaRPr lang="el-GR" dirty="0"/>
          </a:p>
          <a:p>
            <a:pPr marL="0" indent="0">
              <a:buNone/>
            </a:pPr>
            <a:r>
              <a:rPr lang="el-GR" b="1" dirty="0"/>
              <a:t>Τι μένει «έξω» από την αφήγηση; </a:t>
            </a:r>
          </a:p>
        </p:txBody>
      </p:sp>
      <p:sp>
        <p:nvSpPr>
          <p:cNvPr id="4" name="Θέση υποσέλιδου 3">
            <a:extLst>
              <a:ext uri="{FF2B5EF4-FFF2-40B4-BE49-F238E27FC236}">
                <a16:creationId xmlns:a16="http://schemas.microsoft.com/office/drawing/2014/main" id="{607BF6A1-313F-29FE-B099-96FE2653D51B}"/>
              </a:ext>
            </a:extLst>
          </p:cNvPr>
          <p:cNvSpPr>
            <a:spLocks noGrp="1"/>
          </p:cNvSpPr>
          <p:nvPr>
            <p:ph type="ftr" sz="quarter" idx="11"/>
          </p:nvPr>
        </p:nvSpPr>
        <p:spPr/>
        <p:txBody>
          <a:bodyPr/>
          <a:lstStyle/>
          <a:p>
            <a:r>
              <a:rPr lang="el-GR"/>
              <a:t>ΚΟΥΣΕΡΗ ΓΕΩΡΓΙΑ</a:t>
            </a:r>
          </a:p>
        </p:txBody>
      </p:sp>
    </p:spTree>
    <p:extLst>
      <p:ext uri="{BB962C8B-B14F-4D97-AF65-F5344CB8AC3E}">
        <p14:creationId xmlns:p14="http://schemas.microsoft.com/office/powerpoint/2010/main" val="2981204236"/>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05188CF-EBE3-45E6-7926-AB0932FC2D7C}"/>
              </a:ext>
            </a:extLst>
          </p:cNvPr>
          <p:cNvSpPr>
            <a:spLocks noGrp="1"/>
          </p:cNvSpPr>
          <p:nvPr>
            <p:ph type="title"/>
          </p:nvPr>
        </p:nvSpPr>
        <p:spPr/>
        <p:txBody>
          <a:bodyPr/>
          <a:lstStyle/>
          <a:p>
            <a:endParaRPr lang="el-GR"/>
          </a:p>
        </p:txBody>
      </p:sp>
      <p:sp>
        <p:nvSpPr>
          <p:cNvPr id="3" name="Θέση περιεχομένου 2">
            <a:extLst>
              <a:ext uri="{FF2B5EF4-FFF2-40B4-BE49-F238E27FC236}">
                <a16:creationId xmlns:a16="http://schemas.microsoft.com/office/drawing/2014/main" id="{E9AF6A60-74E2-5874-9CE7-72359D564D50}"/>
              </a:ext>
            </a:extLst>
          </p:cNvPr>
          <p:cNvSpPr>
            <a:spLocks noGrp="1"/>
          </p:cNvSpPr>
          <p:nvPr>
            <p:ph idx="1"/>
          </p:nvPr>
        </p:nvSpPr>
        <p:spPr/>
        <p:txBody>
          <a:bodyPr/>
          <a:lstStyle/>
          <a:p>
            <a:pPr lvl="1"/>
            <a:r>
              <a:rPr lang="el-GR" b="1" dirty="0"/>
              <a:t>Ποιος είναι ο δημιουργός;</a:t>
            </a:r>
            <a:r>
              <a:rPr lang="el-GR" dirty="0"/>
              <a:t> (Ειδικός ή </a:t>
            </a:r>
            <a:r>
              <a:rPr lang="el-GR" dirty="0" err="1"/>
              <a:t>Influencer</a:t>
            </a:r>
            <a:r>
              <a:rPr lang="el-GR" dirty="0"/>
              <a:t>;)</a:t>
            </a:r>
          </a:p>
          <a:p>
            <a:pPr lvl="1"/>
            <a:r>
              <a:rPr lang="el-GR" b="1" dirty="0"/>
              <a:t>Ποιο είναι το κίνητρο;</a:t>
            </a:r>
            <a:r>
              <a:rPr lang="el-GR" dirty="0"/>
              <a:t> (</a:t>
            </a:r>
            <a:r>
              <a:rPr lang="el-GR" dirty="0" err="1"/>
              <a:t>Likes</a:t>
            </a:r>
            <a:r>
              <a:rPr lang="el-GR" dirty="0"/>
              <a:t>, πολιτική προπαγάνδα, πώληση προϊόντος;)</a:t>
            </a:r>
          </a:p>
          <a:p>
            <a:pPr lvl="1"/>
            <a:r>
              <a:rPr lang="el-GR" b="1" dirty="0"/>
              <a:t>Ποιες πηγές παραθέτει;</a:t>
            </a:r>
            <a:r>
              <a:rPr lang="el-GR" dirty="0"/>
              <a:t> (Καμία, ασαφείς αναφορές ή πρωτογενείς πηγές;)</a:t>
            </a:r>
          </a:p>
          <a:p>
            <a:endParaRPr lang="el-GR" dirty="0"/>
          </a:p>
        </p:txBody>
      </p:sp>
      <p:sp>
        <p:nvSpPr>
          <p:cNvPr id="4" name="Θέση υποσέλιδου 3">
            <a:extLst>
              <a:ext uri="{FF2B5EF4-FFF2-40B4-BE49-F238E27FC236}">
                <a16:creationId xmlns:a16="http://schemas.microsoft.com/office/drawing/2014/main" id="{9563A8AE-AE66-86F9-DFB7-67E539BBC837}"/>
              </a:ext>
            </a:extLst>
          </p:cNvPr>
          <p:cNvSpPr>
            <a:spLocks noGrp="1"/>
          </p:cNvSpPr>
          <p:nvPr>
            <p:ph type="ftr" sz="quarter" idx="11"/>
          </p:nvPr>
        </p:nvSpPr>
        <p:spPr/>
        <p:txBody>
          <a:bodyPr/>
          <a:lstStyle/>
          <a:p>
            <a:r>
              <a:rPr lang="el-GR"/>
              <a:t>ΚΟΥΣΕΡΗ ΓΕΩΡΓΙΑ</a:t>
            </a:r>
          </a:p>
        </p:txBody>
      </p:sp>
    </p:spTree>
    <p:extLst>
      <p:ext uri="{BB962C8B-B14F-4D97-AF65-F5344CB8AC3E}">
        <p14:creationId xmlns:p14="http://schemas.microsoft.com/office/powerpoint/2010/main" val="1206114107"/>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CD1C19B-FE43-CF11-6ADC-3078CE64D705}"/>
              </a:ext>
            </a:extLst>
          </p:cNvPr>
          <p:cNvSpPr>
            <a:spLocks noGrp="1"/>
          </p:cNvSpPr>
          <p:nvPr>
            <p:ph type="title"/>
          </p:nvPr>
        </p:nvSpPr>
        <p:spPr/>
        <p:txBody>
          <a:bodyPr/>
          <a:lstStyle/>
          <a:p>
            <a:r>
              <a:rPr lang="el-GR" b="1" dirty="0"/>
              <a:t>Τι μένει «έξω» από την αφήγηση; </a:t>
            </a:r>
            <a:endParaRPr lang="el-GR" dirty="0"/>
          </a:p>
        </p:txBody>
      </p:sp>
      <p:sp>
        <p:nvSpPr>
          <p:cNvPr id="3" name="Θέση περιεχομένου 2">
            <a:extLst>
              <a:ext uri="{FF2B5EF4-FFF2-40B4-BE49-F238E27FC236}">
                <a16:creationId xmlns:a16="http://schemas.microsoft.com/office/drawing/2014/main" id="{C4528156-88FB-74BC-23A4-2F1634CD1994}"/>
              </a:ext>
            </a:extLst>
          </p:cNvPr>
          <p:cNvSpPr>
            <a:spLocks noGrp="1"/>
          </p:cNvSpPr>
          <p:nvPr>
            <p:ph idx="1"/>
          </p:nvPr>
        </p:nvSpPr>
        <p:spPr/>
        <p:txBody>
          <a:bodyPr>
            <a:normAutofit/>
          </a:bodyPr>
          <a:lstStyle/>
          <a:p>
            <a:pPr lvl="0"/>
            <a:r>
              <a:rPr lang="el-GR" b="1" dirty="0"/>
              <a:t>Η Πολυπλοκότητα των Αιτιών</a:t>
            </a:r>
            <a:r>
              <a:rPr lang="el-GR" dirty="0"/>
              <a:t> </a:t>
            </a:r>
          </a:p>
          <a:p>
            <a:pPr lvl="0"/>
            <a:r>
              <a:rPr lang="el-GR" b="1" dirty="0"/>
              <a:t>Οι «Γκρίζες Ζώνες»</a:t>
            </a:r>
            <a:endParaRPr lang="el-GR" dirty="0"/>
          </a:p>
          <a:p>
            <a:pPr lvl="0"/>
            <a:r>
              <a:rPr lang="el-GR" b="1" dirty="0"/>
              <a:t>Οι Κοινωνικές Ομάδες</a:t>
            </a:r>
            <a:endParaRPr lang="el-GR" dirty="0"/>
          </a:p>
          <a:p>
            <a:pPr lvl="0"/>
            <a:r>
              <a:rPr lang="el-GR" b="1" dirty="0" err="1"/>
              <a:t>Υπεραπλούστευση</a:t>
            </a:r>
            <a:r>
              <a:rPr lang="el-GR" b="1" dirty="0"/>
              <a:t> </a:t>
            </a:r>
            <a:r>
              <a:rPr lang="el-GR" dirty="0"/>
              <a:t> </a:t>
            </a:r>
          </a:p>
          <a:p>
            <a:pPr lvl="0"/>
            <a:r>
              <a:rPr lang="el-GR" b="1" dirty="0"/>
              <a:t>Εθνική Μυθολογία</a:t>
            </a:r>
            <a:r>
              <a:rPr lang="el-GR" dirty="0"/>
              <a:t> </a:t>
            </a:r>
          </a:p>
          <a:p>
            <a:pPr lvl="0"/>
            <a:r>
              <a:rPr lang="el-GR" b="1" dirty="0"/>
              <a:t>Έλλειψη Πηγών</a:t>
            </a:r>
            <a:endParaRPr lang="el-GR" dirty="0"/>
          </a:p>
        </p:txBody>
      </p:sp>
      <p:sp>
        <p:nvSpPr>
          <p:cNvPr id="4" name="Θέση υποσέλιδου 3">
            <a:extLst>
              <a:ext uri="{FF2B5EF4-FFF2-40B4-BE49-F238E27FC236}">
                <a16:creationId xmlns:a16="http://schemas.microsoft.com/office/drawing/2014/main" id="{BC5D0C58-87D6-7DEB-971C-9FBC88BDF909}"/>
              </a:ext>
            </a:extLst>
          </p:cNvPr>
          <p:cNvSpPr>
            <a:spLocks noGrp="1"/>
          </p:cNvSpPr>
          <p:nvPr>
            <p:ph type="ftr" sz="quarter" idx="11"/>
          </p:nvPr>
        </p:nvSpPr>
        <p:spPr/>
        <p:txBody>
          <a:bodyPr/>
          <a:lstStyle/>
          <a:p>
            <a:r>
              <a:rPr lang="el-GR"/>
              <a:t>ΚΟΥΣΕΡΗ ΓΕΩΡΓΙΑ</a:t>
            </a:r>
          </a:p>
        </p:txBody>
      </p:sp>
    </p:spTree>
    <p:extLst>
      <p:ext uri="{BB962C8B-B14F-4D97-AF65-F5344CB8AC3E}">
        <p14:creationId xmlns:p14="http://schemas.microsoft.com/office/powerpoint/2010/main" val="40968070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3C880CB6-64EF-564E-B265-09778EF6619F}"/>
              </a:ext>
            </a:extLst>
          </p:cNvPr>
          <p:cNvSpPr>
            <a:spLocks noGrp="1"/>
          </p:cNvSpPr>
          <p:nvPr>
            <p:ph type="title"/>
          </p:nvPr>
        </p:nvSpPr>
        <p:spPr/>
        <p:txBody>
          <a:bodyPr/>
          <a:lstStyle/>
          <a:p>
            <a:r>
              <a:rPr lang="el-GR" b="1" dirty="0">
                <a:solidFill>
                  <a:srgbClr val="C00000"/>
                </a:solidFill>
              </a:rPr>
              <a:t>Μέθοδος εξέτασης/αξιολόγησης μαθήματος </a:t>
            </a:r>
          </a:p>
        </p:txBody>
      </p:sp>
      <p:sp>
        <p:nvSpPr>
          <p:cNvPr id="3" name="Θέση περιεχομένου 2">
            <a:extLst>
              <a:ext uri="{FF2B5EF4-FFF2-40B4-BE49-F238E27FC236}">
                <a16:creationId xmlns:a16="http://schemas.microsoft.com/office/drawing/2014/main" id="{E2A13990-1430-BE4A-B5B5-9345E957A187}"/>
              </a:ext>
            </a:extLst>
          </p:cNvPr>
          <p:cNvSpPr>
            <a:spLocks noGrp="1"/>
          </p:cNvSpPr>
          <p:nvPr>
            <p:ph idx="1"/>
          </p:nvPr>
        </p:nvSpPr>
        <p:spPr/>
        <p:txBody>
          <a:bodyPr>
            <a:normAutofit/>
          </a:bodyPr>
          <a:lstStyle/>
          <a:p>
            <a:pPr marL="0" indent="0">
              <a:buNone/>
            </a:pPr>
            <a:r>
              <a:rPr lang="el-GR" dirty="0"/>
              <a:t>Η αξιολόγηση των φοιτητών/-τριών θα πραγματοποιηθεί με:</a:t>
            </a:r>
          </a:p>
          <a:p>
            <a:pPr lvl="0"/>
            <a:r>
              <a:rPr lang="el-GR" dirty="0"/>
              <a:t>Γραπτές εξετάσεις (ποσοστό 80% του τελικού βαθμού).</a:t>
            </a:r>
          </a:p>
          <a:p>
            <a:pPr lvl="0"/>
            <a:r>
              <a:rPr lang="el-GR" dirty="0"/>
              <a:t>Εκπόνηση μίας προαιρετικής ομαδικής (2 άτομα) εργασίας η οποία θα λειτουργήσει επικουρικά στη γραπτή/προφορική εξέταση του/της φοιτητή/-</a:t>
            </a:r>
            <a:r>
              <a:rPr lang="el-GR" dirty="0" err="1"/>
              <a:t>τριας</a:t>
            </a:r>
            <a:r>
              <a:rPr lang="el-GR" dirty="0"/>
              <a:t> που θα την αναλάβει (σε ποσοστό 20%). Τα θέματα των εργασιών προτείνονται και διαμορφώνονται σε συνεργασία με τον διδάσκοντα. </a:t>
            </a:r>
          </a:p>
          <a:p>
            <a:pPr lvl="0"/>
            <a:r>
              <a:rPr lang="el-GR" dirty="0"/>
              <a:t>Συνολική παρουσία-συμμετοχή στο μάθημα και στις απλές πρακτικές ασκήσεις που θα γίνονται κατά την ώρα της παράδοσης </a:t>
            </a:r>
          </a:p>
          <a:p>
            <a:endParaRPr lang="el-GR" dirty="0"/>
          </a:p>
        </p:txBody>
      </p:sp>
      <p:sp>
        <p:nvSpPr>
          <p:cNvPr id="4" name="Θέση υποσέλιδου 3">
            <a:extLst>
              <a:ext uri="{FF2B5EF4-FFF2-40B4-BE49-F238E27FC236}">
                <a16:creationId xmlns:a16="http://schemas.microsoft.com/office/drawing/2014/main" id="{28A86BAD-5816-4E43-85B8-C73FE2C8ACF2}"/>
              </a:ext>
            </a:extLst>
          </p:cNvPr>
          <p:cNvSpPr>
            <a:spLocks noGrp="1"/>
          </p:cNvSpPr>
          <p:nvPr>
            <p:ph type="ftr" sz="quarter" idx="11"/>
          </p:nvPr>
        </p:nvSpPr>
        <p:spPr/>
        <p:txBody>
          <a:bodyPr/>
          <a:lstStyle/>
          <a:p>
            <a:r>
              <a:rPr lang="el-GR"/>
              <a:t>ΚΟΥΣΕΡΗ ΓΕΩΡΓΙΑ</a:t>
            </a:r>
          </a:p>
        </p:txBody>
      </p:sp>
    </p:spTree>
    <p:extLst>
      <p:ext uri="{BB962C8B-B14F-4D97-AF65-F5344CB8AC3E}">
        <p14:creationId xmlns:p14="http://schemas.microsoft.com/office/powerpoint/2010/main" val="237828776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BC59449-A4B6-8F43-B2E4-F1288CFD817D}"/>
              </a:ext>
            </a:extLst>
          </p:cNvPr>
          <p:cNvSpPr>
            <a:spLocks noGrp="1"/>
          </p:cNvSpPr>
          <p:nvPr>
            <p:ph type="title"/>
          </p:nvPr>
        </p:nvSpPr>
        <p:spPr/>
        <p:txBody>
          <a:bodyPr/>
          <a:lstStyle/>
          <a:p>
            <a:r>
              <a:rPr lang="el-GR" b="1" dirty="0">
                <a:solidFill>
                  <a:srgbClr val="C00000"/>
                </a:solidFill>
              </a:rPr>
              <a:t>Θέματα εργασιών: δύο επιλογές</a:t>
            </a:r>
          </a:p>
        </p:txBody>
      </p:sp>
      <p:sp>
        <p:nvSpPr>
          <p:cNvPr id="3" name="Θέση περιεχομένου 2">
            <a:extLst>
              <a:ext uri="{FF2B5EF4-FFF2-40B4-BE49-F238E27FC236}">
                <a16:creationId xmlns:a16="http://schemas.microsoft.com/office/drawing/2014/main" id="{A5E2A3A5-AE8F-7D44-BF7A-D972C25E9221}"/>
              </a:ext>
            </a:extLst>
          </p:cNvPr>
          <p:cNvSpPr>
            <a:spLocks noGrp="1"/>
          </p:cNvSpPr>
          <p:nvPr>
            <p:ph idx="1"/>
          </p:nvPr>
        </p:nvSpPr>
        <p:spPr/>
        <p:txBody>
          <a:bodyPr>
            <a:normAutofit fontScale="85000" lnSpcReduction="20000"/>
          </a:bodyPr>
          <a:lstStyle/>
          <a:p>
            <a:pPr>
              <a:buFont typeface="Wingdings" pitchFamily="2" charset="2"/>
              <a:buChar char="Ø"/>
            </a:pPr>
            <a:r>
              <a:rPr lang="el-GR" dirty="0"/>
              <a:t>Παρουσίαση άρθρων και βιβλίων με επίκεντρο την ιστορική σκέψη</a:t>
            </a:r>
          </a:p>
          <a:p>
            <a:pPr marL="0" indent="0">
              <a:buNone/>
            </a:pPr>
            <a:r>
              <a:rPr lang="el-GR" b="1" dirty="0"/>
              <a:t>Παρουσίαση βιβλιογραφίας </a:t>
            </a:r>
            <a:endParaRPr lang="el-GR" dirty="0"/>
          </a:p>
          <a:p>
            <a:pPr marL="0" indent="0">
              <a:buNone/>
            </a:pPr>
            <a:r>
              <a:rPr lang="el-GR" b="1" dirty="0"/>
              <a:t>Δομή της εργασίας</a:t>
            </a:r>
            <a:endParaRPr lang="el-GR" dirty="0"/>
          </a:p>
          <a:p>
            <a:r>
              <a:rPr lang="el-GR" dirty="0"/>
              <a:t>Στόχος του άρθρου</a:t>
            </a:r>
          </a:p>
          <a:p>
            <a:r>
              <a:rPr lang="el-GR" dirty="0"/>
              <a:t>Παρουσίαση βασικών επιχειρημάτων του συγγραφέα</a:t>
            </a:r>
          </a:p>
          <a:p>
            <a:r>
              <a:rPr lang="el-GR" dirty="0"/>
              <a:t>Σε ποιον τομέα της διδακτικής του αντικειμένου της ιστορίας προσθέτει γνώσεις; (δηλωτική, διαδικαστική, εννοιολογική γνώση κλπ.)</a:t>
            </a:r>
          </a:p>
          <a:p>
            <a:r>
              <a:rPr lang="el-GR" dirty="0"/>
              <a:t>Παρουσίαση έρευνας και ερωτημάτων/σταδίων διδασκαλίας </a:t>
            </a:r>
          </a:p>
          <a:p>
            <a:r>
              <a:rPr lang="el-GR" dirty="0"/>
              <a:t>Βιβλιογραφία που αξιοποιήθηκε </a:t>
            </a:r>
          </a:p>
          <a:p>
            <a:r>
              <a:rPr lang="el-GR" dirty="0"/>
              <a:t>Τους βασικούς προβληματισμούς που δημιούργησε στους φοιτητές/ φοιτήτριες που μελέτησαν τα άρθρα.</a:t>
            </a:r>
          </a:p>
          <a:p>
            <a:pPr marL="0" indent="0">
              <a:buNone/>
            </a:pPr>
            <a:r>
              <a:rPr lang="el-GR" dirty="0"/>
              <a:t> </a:t>
            </a:r>
          </a:p>
          <a:p>
            <a:endParaRPr lang="el-GR" dirty="0"/>
          </a:p>
        </p:txBody>
      </p:sp>
      <p:sp>
        <p:nvSpPr>
          <p:cNvPr id="4" name="Θέση υποσέλιδου 3">
            <a:extLst>
              <a:ext uri="{FF2B5EF4-FFF2-40B4-BE49-F238E27FC236}">
                <a16:creationId xmlns:a16="http://schemas.microsoft.com/office/drawing/2014/main" id="{EBF9BA97-B056-3A40-83FE-449D36C4103D}"/>
              </a:ext>
            </a:extLst>
          </p:cNvPr>
          <p:cNvSpPr>
            <a:spLocks noGrp="1"/>
          </p:cNvSpPr>
          <p:nvPr>
            <p:ph type="ftr" sz="quarter" idx="11"/>
          </p:nvPr>
        </p:nvSpPr>
        <p:spPr/>
        <p:txBody>
          <a:bodyPr/>
          <a:lstStyle/>
          <a:p>
            <a:r>
              <a:rPr lang="el-GR"/>
              <a:t>ΚΟΥΣΕΡΗ ΓΕΩΡΓΙΑ</a:t>
            </a:r>
          </a:p>
        </p:txBody>
      </p:sp>
    </p:spTree>
    <p:extLst>
      <p:ext uri="{BB962C8B-B14F-4D97-AF65-F5344CB8AC3E}">
        <p14:creationId xmlns:p14="http://schemas.microsoft.com/office/powerpoint/2010/main" val="174875766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FF5E43B-32FC-E749-907F-5275D9A468C6}"/>
              </a:ext>
            </a:extLst>
          </p:cNvPr>
          <p:cNvSpPr>
            <a:spLocks noGrp="1"/>
          </p:cNvSpPr>
          <p:nvPr>
            <p:ph type="title"/>
          </p:nvPr>
        </p:nvSpPr>
        <p:spPr/>
        <p:txBody>
          <a:bodyPr/>
          <a:lstStyle/>
          <a:p>
            <a:endParaRPr lang="el-GR"/>
          </a:p>
        </p:txBody>
      </p:sp>
      <p:sp>
        <p:nvSpPr>
          <p:cNvPr id="3" name="Θέση περιεχομένου 2">
            <a:extLst>
              <a:ext uri="{FF2B5EF4-FFF2-40B4-BE49-F238E27FC236}">
                <a16:creationId xmlns:a16="http://schemas.microsoft.com/office/drawing/2014/main" id="{82279455-DC70-3342-ABA5-35FE8C30C554}"/>
              </a:ext>
            </a:extLst>
          </p:cNvPr>
          <p:cNvSpPr>
            <a:spLocks noGrp="1"/>
          </p:cNvSpPr>
          <p:nvPr>
            <p:ph idx="1"/>
          </p:nvPr>
        </p:nvSpPr>
        <p:spPr/>
        <p:txBody>
          <a:bodyPr>
            <a:normAutofit fontScale="85000" lnSpcReduction="20000"/>
          </a:bodyPr>
          <a:lstStyle/>
          <a:p>
            <a:pPr>
              <a:buFont typeface="Wingdings" pitchFamily="2" charset="2"/>
              <a:buChar char="Ø"/>
            </a:pPr>
            <a:r>
              <a:rPr lang="el-GR" dirty="0"/>
              <a:t>ή </a:t>
            </a:r>
            <a:r>
              <a:rPr lang="el-GR" b="1" dirty="0"/>
              <a:t>σχεδιασμός σεναρίου</a:t>
            </a:r>
          </a:p>
          <a:p>
            <a:pPr marL="0" indent="0">
              <a:buNone/>
            </a:pPr>
            <a:r>
              <a:rPr lang="el-GR" b="1" dirty="0"/>
              <a:t>Δομή σεναρίου</a:t>
            </a:r>
          </a:p>
          <a:p>
            <a:r>
              <a:rPr lang="el-GR" i="1" dirty="0"/>
              <a:t>Ενότητα μαθήματος</a:t>
            </a:r>
          </a:p>
          <a:p>
            <a:r>
              <a:rPr lang="el-GR" i="1" dirty="0"/>
              <a:t>Τάξη</a:t>
            </a:r>
          </a:p>
          <a:p>
            <a:r>
              <a:rPr lang="el-GR" i="1" dirty="0"/>
              <a:t>Διδακτικές ώρες</a:t>
            </a:r>
            <a:endParaRPr lang="el-GR" dirty="0"/>
          </a:p>
          <a:p>
            <a:r>
              <a:rPr lang="el-GR" i="1" dirty="0"/>
              <a:t>Διερευνητικό ερώτημα/ </a:t>
            </a:r>
            <a:r>
              <a:rPr lang="el-GR" i="1" dirty="0" err="1"/>
              <a:t>Υποερωτήματα</a:t>
            </a:r>
            <a:endParaRPr lang="el-GR" i="1" dirty="0"/>
          </a:p>
          <a:p>
            <a:r>
              <a:rPr lang="el-GR" i="1" dirty="0"/>
              <a:t>Γνώση περιεχομένου (έννοιες πρώτου  βαθμού)</a:t>
            </a:r>
          </a:p>
          <a:p>
            <a:r>
              <a:rPr lang="el-GR" i="1" dirty="0"/>
              <a:t>Διαδικαστική γνώση (πηγές και δραστηριότητες)</a:t>
            </a:r>
          </a:p>
          <a:p>
            <a:r>
              <a:rPr lang="el-GR" i="1" dirty="0"/>
              <a:t>Εννοιολογική γνώση (έννοια ή έννοιες δευτέρου βαθμού που θα διερευνηθούν)</a:t>
            </a:r>
          </a:p>
          <a:p>
            <a:r>
              <a:rPr lang="el-GR" i="1" dirty="0" err="1"/>
              <a:t>Μεταγνωστικές</a:t>
            </a:r>
            <a:r>
              <a:rPr lang="el-GR" i="1" dirty="0"/>
              <a:t> Δεξιότητες</a:t>
            </a:r>
          </a:p>
          <a:p>
            <a:r>
              <a:rPr lang="el-GR" i="1" dirty="0"/>
              <a:t>Συμπεράσματα -Νέοι προβληματισμοί</a:t>
            </a:r>
          </a:p>
          <a:p>
            <a:endParaRPr lang="el-GR" dirty="0"/>
          </a:p>
        </p:txBody>
      </p:sp>
      <p:sp>
        <p:nvSpPr>
          <p:cNvPr id="4" name="Θέση υποσέλιδου 3">
            <a:extLst>
              <a:ext uri="{FF2B5EF4-FFF2-40B4-BE49-F238E27FC236}">
                <a16:creationId xmlns:a16="http://schemas.microsoft.com/office/drawing/2014/main" id="{4674A54E-43C7-5E47-91EE-9005F41E0E75}"/>
              </a:ext>
            </a:extLst>
          </p:cNvPr>
          <p:cNvSpPr>
            <a:spLocks noGrp="1"/>
          </p:cNvSpPr>
          <p:nvPr>
            <p:ph type="ftr" sz="quarter" idx="11"/>
          </p:nvPr>
        </p:nvSpPr>
        <p:spPr/>
        <p:txBody>
          <a:bodyPr/>
          <a:lstStyle/>
          <a:p>
            <a:r>
              <a:rPr lang="el-GR"/>
              <a:t>ΚΟΥΣΕΡΗ ΓΕΩΡΓΙΑ</a:t>
            </a:r>
          </a:p>
        </p:txBody>
      </p:sp>
    </p:spTree>
    <p:extLst>
      <p:ext uri="{BB962C8B-B14F-4D97-AF65-F5344CB8AC3E}">
        <p14:creationId xmlns:p14="http://schemas.microsoft.com/office/powerpoint/2010/main" val="262970338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41C8EC7-B58B-D34A-A40C-CE3EA2D036DA}"/>
              </a:ext>
            </a:extLst>
          </p:cNvPr>
          <p:cNvSpPr>
            <a:spLocks noGrp="1"/>
          </p:cNvSpPr>
          <p:nvPr>
            <p:ph type="title"/>
          </p:nvPr>
        </p:nvSpPr>
        <p:spPr/>
        <p:txBody>
          <a:bodyPr/>
          <a:lstStyle/>
          <a:p>
            <a:pPr algn="ctr"/>
            <a:r>
              <a:rPr lang="el-GR" b="1" dirty="0">
                <a:solidFill>
                  <a:srgbClr val="C00000"/>
                </a:solidFill>
              </a:rPr>
              <a:t>ΕΝΟΤΗΤΕΣ ΜΑΘΗΜΑΤΟΣ</a:t>
            </a:r>
          </a:p>
        </p:txBody>
      </p:sp>
      <p:sp>
        <p:nvSpPr>
          <p:cNvPr id="3" name="Θέση περιεχομένου 2">
            <a:extLst>
              <a:ext uri="{FF2B5EF4-FFF2-40B4-BE49-F238E27FC236}">
                <a16:creationId xmlns:a16="http://schemas.microsoft.com/office/drawing/2014/main" id="{48851473-6103-A444-8339-0D045A25AE3D}"/>
              </a:ext>
            </a:extLst>
          </p:cNvPr>
          <p:cNvSpPr>
            <a:spLocks noGrp="1"/>
          </p:cNvSpPr>
          <p:nvPr>
            <p:ph idx="1"/>
          </p:nvPr>
        </p:nvSpPr>
        <p:spPr/>
        <p:txBody>
          <a:bodyPr/>
          <a:lstStyle/>
          <a:p>
            <a:pPr>
              <a:buFont typeface="Wingdings" pitchFamily="2" charset="2"/>
              <a:buChar char="Ø"/>
            </a:pPr>
            <a:r>
              <a:rPr lang="el-GR" dirty="0"/>
              <a:t>επισκόπηση της ιστοριογραφίας και </a:t>
            </a:r>
            <a:r>
              <a:rPr lang="el-GR" dirty="0" err="1"/>
              <a:t>νοηματοδότηση</a:t>
            </a:r>
            <a:r>
              <a:rPr lang="el-GR" dirty="0"/>
              <a:t> εννοιών </a:t>
            </a:r>
          </a:p>
          <a:p>
            <a:pPr>
              <a:buFont typeface="Wingdings" pitchFamily="2" charset="2"/>
              <a:buChar char="Ø"/>
            </a:pPr>
            <a:r>
              <a:rPr lang="el-GR" dirty="0"/>
              <a:t>γνωριμία με το αντικείμενο της διδακτικής της  Ιστορίας </a:t>
            </a:r>
          </a:p>
          <a:p>
            <a:pPr>
              <a:buFont typeface="Wingdings" pitchFamily="2" charset="2"/>
              <a:buChar char="Ø"/>
            </a:pPr>
            <a:r>
              <a:rPr lang="el-GR" dirty="0"/>
              <a:t>η διδακτική της ιστορίας από την πλευρά της μάθησης</a:t>
            </a:r>
          </a:p>
          <a:p>
            <a:pPr>
              <a:buFont typeface="Wingdings" pitchFamily="2" charset="2"/>
              <a:buChar char="Ø"/>
            </a:pPr>
            <a:r>
              <a:rPr lang="el-GR" dirty="0"/>
              <a:t>η διδακτική της Ιστορίας συνδέεται με τα περιβάλλοντα της άτυπης ιστορικής εκπαίδευσης </a:t>
            </a:r>
          </a:p>
          <a:p>
            <a:endParaRPr lang="el-GR" dirty="0"/>
          </a:p>
        </p:txBody>
      </p:sp>
      <p:sp>
        <p:nvSpPr>
          <p:cNvPr id="4" name="Θέση υποσέλιδου 3">
            <a:extLst>
              <a:ext uri="{FF2B5EF4-FFF2-40B4-BE49-F238E27FC236}">
                <a16:creationId xmlns:a16="http://schemas.microsoft.com/office/drawing/2014/main" id="{F11892FD-2DD3-4A44-B7EC-27EFB4551A04}"/>
              </a:ext>
            </a:extLst>
          </p:cNvPr>
          <p:cNvSpPr>
            <a:spLocks noGrp="1"/>
          </p:cNvSpPr>
          <p:nvPr>
            <p:ph type="ftr" sz="quarter" idx="11"/>
          </p:nvPr>
        </p:nvSpPr>
        <p:spPr/>
        <p:txBody>
          <a:bodyPr/>
          <a:lstStyle/>
          <a:p>
            <a:r>
              <a:rPr lang="el-GR"/>
              <a:t>ΚΟΥΣΕΡΗ ΓΕΩΡΓΙΑ</a:t>
            </a:r>
          </a:p>
        </p:txBody>
      </p:sp>
    </p:spTree>
    <p:extLst>
      <p:ext uri="{BB962C8B-B14F-4D97-AF65-F5344CB8AC3E}">
        <p14:creationId xmlns:p14="http://schemas.microsoft.com/office/powerpoint/2010/main" val="208062396"/>
      </p:ext>
    </p:extLst>
  </p:cSld>
  <p:clrMapOvr>
    <a:masterClrMapping/>
  </p:clrMapOvr>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4266</TotalTime>
  <Words>3503</Words>
  <Application>Microsoft Macintosh PowerPoint</Application>
  <PresentationFormat>Ευρεία οθόνη</PresentationFormat>
  <Paragraphs>319</Paragraphs>
  <Slides>58</Slides>
  <Notes>0</Notes>
  <HiddenSlides>0</HiddenSlides>
  <MMClips>0</MMClips>
  <ScaleCrop>false</ScaleCrop>
  <HeadingPairs>
    <vt:vector size="6" baseType="variant">
      <vt:variant>
        <vt:lpstr>Γραμματοσειρές που χρησιμοποιούνται</vt:lpstr>
      </vt:variant>
      <vt:variant>
        <vt:i4>4</vt:i4>
      </vt:variant>
      <vt:variant>
        <vt:lpstr>Θέμα</vt:lpstr>
      </vt:variant>
      <vt:variant>
        <vt:i4>1</vt:i4>
      </vt:variant>
      <vt:variant>
        <vt:lpstr>Τίτλοι διαφανειών</vt:lpstr>
      </vt:variant>
      <vt:variant>
        <vt:i4>58</vt:i4>
      </vt:variant>
    </vt:vector>
  </HeadingPairs>
  <TitlesOfParts>
    <vt:vector size="63" baseType="lpstr">
      <vt:lpstr>Arial</vt:lpstr>
      <vt:lpstr>Calibri</vt:lpstr>
      <vt:lpstr>Calibri Light</vt:lpstr>
      <vt:lpstr>Wingdings</vt:lpstr>
      <vt:lpstr>Θέμα του Office</vt:lpstr>
      <vt:lpstr>Διδακτική της Ιστορίας</vt:lpstr>
      <vt:lpstr>Στόχοι του μαθήματος</vt:lpstr>
      <vt:lpstr>Οι φοιτητές/ φοιτήτριες αναμένεται: </vt:lpstr>
      <vt:lpstr>Παρουσίαση του PowerPoint</vt:lpstr>
      <vt:lpstr>Το μάθημα συνδυάζει: </vt:lpstr>
      <vt:lpstr>Μέθοδος εξέτασης/αξιολόγησης μαθήματος </vt:lpstr>
      <vt:lpstr>Θέματα εργασιών: δύο επιλογές</vt:lpstr>
      <vt:lpstr>Παρουσίαση του PowerPoint</vt:lpstr>
      <vt:lpstr>ΕΝΟΤΗΤΕΣ ΜΑΘΗΜΑΤΟΣ</vt:lpstr>
      <vt:lpstr>Μάθημα 1ο</vt:lpstr>
      <vt:lpstr>Μάθημα 2ο </vt:lpstr>
      <vt:lpstr>Μάθημα 3ο</vt:lpstr>
      <vt:lpstr>Μάθημα 4ο</vt:lpstr>
      <vt:lpstr>Μάθημα 5ο</vt:lpstr>
      <vt:lpstr>Μάθημα 6ο</vt:lpstr>
      <vt:lpstr>Μάθημα 7ο</vt:lpstr>
      <vt:lpstr>Μάθημα 8ο</vt:lpstr>
      <vt:lpstr>Μάθημα 9ο</vt:lpstr>
      <vt:lpstr>Μάθημα 12ο</vt:lpstr>
      <vt:lpstr>Μάθημα 11ο</vt:lpstr>
      <vt:lpstr>Μάθημα 12ο</vt:lpstr>
      <vt:lpstr>                            Μάθημα 1ο</vt:lpstr>
      <vt:lpstr>Μάθημα 1ο</vt:lpstr>
      <vt:lpstr>Νοηματοδοτώντας την ιστορία</vt:lpstr>
      <vt:lpstr>Παρουσίαση του PowerPoint</vt:lpstr>
      <vt:lpstr>Η ιστορία σε σχέση με τις φυσικές και τις κοινωνικές επιστήμες</vt:lpstr>
      <vt:lpstr>Παρουσίαση του PowerPoint</vt:lpstr>
      <vt:lpstr>Παρουσίαση του PowerPoint</vt:lpstr>
      <vt:lpstr>Παρουσίαση του PowerPoint</vt:lpstr>
      <vt:lpstr>Ιστοριογραφία</vt:lpstr>
      <vt:lpstr>Ιστοριογραφικές προσεγγίσεις </vt:lpstr>
      <vt:lpstr>Παρουσίαση του PowerPoint</vt:lpstr>
      <vt:lpstr>Λέοπολντ φον Ράνκε </vt:lpstr>
      <vt:lpstr> η ερμηνευτική σχολή</vt:lpstr>
      <vt:lpstr>κριτική στην ερμηνευτική –γεγονοτολογική- σχολή</vt:lpstr>
      <vt:lpstr>Κριτική στην ερμηνευτική γεγονοτολογική σχολή</vt:lpstr>
      <vt:lpstr>Παρουσίαση του PowerPoint</vt:lpstr>
      <vt:lpstr>Παρουσίαση του PowerPoint</vt:lpstr>
      <vt:lpstr>Ορισμοί. Εννοιολόγηση Χρόνος</vt:lpstr>
      <vt:lpstr>Ορισμοί. Εννοιολόγηση</vt:lpstr>
      <vt:lpstr>Ορισμοί. Εννοιολόγηση</vt:lpstr>
      <vt:lpstr>Μνήμη</vt:lpstr>
      <vt:lpstr>Μνήμη </vt:lpstr>
      <vt:lpstr>Η σημασία της μνήμης για την ιστορία </vt:lpstr>
      <vt:lpstr>Δημόσια ιστορία</vt:lpstr>
      <vt:lpstr>Δημόσια ιστορία</vt:lpstr>
      <vt:lpstr>Ιστορικός γραμματισμός</vt:lpstr>
      <vt:lpstr>Ιστορική γνώση</vt:lpstr>
      <vt:lpstr>Δηλωτική γνώση</vt:lpstr>
      <vt:lpstr>Διαδικαστική γνώση</vt:lpstr>
      <vt:lpstr>Εννοιολογική γνώση</vt:lpstr>
      <vt:lpstr>Άσκηση σε αμφιλεγόμενο ζήτημα </vt:lpstr>
      <vt:lpstr>Άσκηση</vt:lpstr>
      <vt:lpstr>Παρουσίαση του PowerPoint</vt:lpstr>
      <vt:lpstr>Παρουσίαση του PowerPoint</vt:lpstr>
      <vt:lpstr>Άσκηση</vt:lpstr>
      <vt:lpstr>Παρουσίαση του PowerPoint</vt:lpstr>
      <vt:lpstr>Τι μένει «έξω» από την αφήγηση;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Διδακτική της Ιστορίας</dc:title>
  <dc:creator>Georgia Kouseri</dc:creator>
  <cp:lastModifiedBy>GEORGIA KOUSERI</cp:lastModifiedBy>
  <cp:revision>67</cp:revision>
  <dcterms:created xsi:type="dcterms:W3CDTF">2021-09-06T12:12:44Z</dcterms:created>
  <dcterms:modified xsi:type="dcterms:W3CDTF">2026-02-11T20:47:00Z</dcterms:modified>
</cp:coreProperties>
</file>