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7" r:id="rId2"/>
    <p:sldId id="258" r:id="rId3"/>
    <p:sldId id="259" r:id="rId4"/>
    <p:sldId id="262" r:id="rId5"/>
    <p:sldId id="268" r:id="rId6"/>
    <p:sldId id="269" r:id="rId7"/>
    <p:sldId id="260" r:id="rId8"/>
    <p:sldId id="264" r:id="rId9"/>
    <p:sldId id="265" r:id="rId10"/>
    <p:sldId id="267" r:id="rId11"/>
    <p:sldId id="266" r:id="rId12"/>
    <p:sldId id="270" r:id="rId13"/>
    <p:sldId id="284" r:id="rId14"/>
    <p:sldId id="285" r:id="rId15"/>
    <p:sldId id="286" r:id="rId16"/>
    <p:sldId id="283" r:id="rId17"/>
    <p:sldId id="261" r:id="rId18"/>
    <p:sldId id="271" r:id="rId19"/>
    <p:sldId id="272" r:id="rId20"/>
    <p:sldId id="273" r:id="rId21"/>
    <p:sldId id="274" r:id="rId22"/>
    <p:sldId id="276" r:id="rId23"/>
    <p:sldId id="277" r:id="rId24"/>
    <p:sldId id="278" r:id="rId25"/>
    <p:sldId id="280" r:id="rId26"/>
    <p:sldId id="301" r:id="rId27"/>
    <p:sldId id="292" r:id="rId28"/>
    <p:sldId id="303" r:id="rId29"/>
    <p:sldId id="304" r:id="rId30"/>
    <p:sldId id="305" r:id="rId31"/>
    <p:sldId id="306" r:id="rId32"/>
    <p:sldId id="307" r:id="rId33"/>
    <p:sldId id="308" r:id="rId34"/>
    <p:sldId id="309" r:id="rId35"/>
    <p:sldId id="310" r:id="rId36"/>
    <p:sldId id="311" r:id="rId37"/>
    <p:sldId id="313" r:id="rId38"/>
    <p:sldId id="315" r:id="rId39"/>
    <p:sldId id="316" r:id="rId40"/>
    <p:sldId id="288" r:id="rId41"/>
    <p:sldId id="297" r:id="rId42"/>
    <p:sldId id="321" r:id="rId43"/>
    <p:sldId id="322" r:id="rId44"/>
    <p:sldId id="298" r:id="rId45"/>
    <p:sldId id="299" r:id="rId46"/>
    <p:sldId id="295" r:id="rId47"/>
    <p:sldId id="296" r:id="rId48"/>
    <p:sldId id="300" r:id="rId49"/>
    <p:sldId id="323" r:id="rId5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4605" autoAdjust="0"/>
  </p:normalViewPr>
  <p:slideViewPr>
    <p:cSldViewPr>
      <p:cViewPr>
        <p:scale>
          <a:sx n="93" d="100"/>
          <a:sy n="93" d="100"/>
        </p:scale>
        <p:origin x="2913" y="501"/>
      </p:cViewPr>
      <p:guideLst>
        <p:guide orient="horz" pos="2160"/>
        <p:guide pos="2880"/>
      </p:guideLst>
    </p:cSldViewPr>
  </p:slideViewPr>
  <p:outlineViewPr>
    <p:cViewPr>
      <p:scale>
        <a:sx n="33" d="100"/>
        <a:sy n="33" d="100"/>
      </p:scale>
      <p:origin x="0" y="44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9ED5B-69E5-4832-B7A6-D6313B97D9A0}" type="datetimeFigureOut">
              <a:rPr lang="fr-FR" smtClean="0"/>
              <a:t>10/05/2024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B1DEAD-0A36-4990-8A45-1C63D049E3B1}" type="slidenum">
              <a:rPr lang="fr-FR" smtClean="0"/>
              <a:t>‹#›</a:t>
            </a:fld>
            <a:endParaRPr lang="fr-FR"/>
          </a:p>
        </p:txBody>
      </p:sp>
    </p:spTree>
    <p:extLst>
      <p:ext uri="{BB962C8B-B14F-4D97-AF65-F5344CB8AC3E}">
        <p14:creationId xmlns:p14="http://schemas.microsoft.com/office/powerpoint/2010/main" val="380320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DEB1DEAD-0A36-4990-8A45-1C63D049E3B1}" type="slidenum">
              <a:rPr lang="fr-FR" smtClean="0"/>
              <a:t>1</a:t>
            </a:fld>
            <a:endParaRPr lang="fr-FR"/>
          </a:p>
        </p:txBody>
      </p:sp>
    </p:spTree>
    <p:extLst>
      <p:ext uri="{BB962C8B-B14F-4D97-AF65-F5344CB8AC3E}">
        <p14:creationId xmlns:p14="http://schemas.microsoft.com/office/powerpoint/2010/main" val="4153494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GUI:</a:t>
            </a:r>
            <a:r>
              <a:rPr lang="fr-FR" baseline="0" dirty="0" smtClean="0"/>
              <a:t> </a:t>
            </a:r>
            <a:r>
              <a:rPr lang="en-US" sz="1200" dirty="0" smtClean="0"/>
              <a:t> </a:t>
            </a:r>
            <a:r>
              <a:rPr lang="en-US" sz="1200" b="1" dirty="0" smtClean="0"/>
              <a:t>G</a:t>
            </a:r>
            <a:r>
              <a:rPr lang="en-US" sz="1200" dirty="0" smtClean="0"/>
              <a:t>raphical  </a:t>
            </a:r>
            <a:r>
              <a:rPr lang="en-US" sz="1200" b="1" dirty="0" smtClean="0"/>
              <a:t>U</a:t>
            </a:r>
            <a:r>
              <a:rPr lang="en-US" sz="1200" dirty="0" smtClean="0"/>
              <a:t>ser  </a:t>
            </a:r>
            <a:r>
              <a:rPr lang="en-US" sz="1200" b="1" dirty="0" smtClean="0"/>
              <a:t>I</a:t>
            </a:r>
            <a:r>
              <a:rPr lang="en-US" sz="1200" dirty="0" smtClean="0"/>
              <a:t>nterface</a:t>
            </a:r>
            <a:endParaRPr lang="fr-FR" dirty="0"/>
          </a:p>
        </p:txBody>
      </p:sp>
      <p:sp>
        <p:nvSpPr>
          <p:cNvPr id="4" name="Espace réservé du numéro de diapositive 3"/>
          <p:cNvSpPr>
            <a:spLocks noGrp="1"/>
          </p:cNvSpPr>
          <p:nvPr>
            <p:ph type="sldNum" sz="quarter" idx="10"/>
          </p:nvPr>
        </p:nvSpPr>
        <p:spPr/>
        <p:txBody>
          <a:bodyPr/>
          <a:lstStyle/>
          <a:p>
            <a:fld id="{DEB1DEAD-0A36-4990-8A45-1C63D049E3B1}" type="slidenum">
              <a:rPr lang="fr-FR" smtClean="0"/>
              <a:t>2</a:t>
            </a:fld>
            <a:endParaRPr lang="fr-FR"/>
          </a:p>
        </p:txBody>
      </p:sp>
    </p:spTree>
    <p:extLst>
      <p:ext uri="{BB962C8B-B14F-4D97-AF65-F5344CB8AC3E}">
        <p14:creationId xmlns:p14="http://schemas.microsoft.com/office/powerpoint/2010/main" val="3766581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DEB1DEAD-0A36-4990-8A45-1C63D049E3B1}" type="slidenum">
              <a:rPr lang="fr-FR" smtClean="0"/>
              <a:t>3</a:t>
            </a:fld>
            <a:endParaRPr lang="fr-FR"/>
          </a:p>
        </p:txBody>
      </p:sp>
    </p:spTree>
    <p:extLst>
      <p:ext uri="{BB962C8B-B14F-4D97-AF65-F5344CB8AC3E}">
        <p14:creationId xmlns:p14="http://schemas.microsoft.com/office/powerpoint/2010/main" val="2587533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Routines: sequences, procedures</a:t>
            </a:r>
            <a:endParaRPr lang="en-US" dirty="0"/>
          </a:p>
        </p:txBody>
      </p:sp>
      <p:sp>
        <p:nvSpPr>
          <p:cNvPr id="4" name="Espace réservé du numéro de diapositive 3"/>
          <p:cNvSpPr>
            <a:spLocks noGrp="1"/>
          </p:cNvSpPr>
          <p:nvPr>
            <p:ph type="sldNum" sz="quarter" idx="10"/>
          </p:nvPr>
        </p:nvSpPr>
        <p:spPr/>
        <p:txBody>
          <a:bodyPr/>
          <a:lstStyle/>
          <a:p>
            <a:fld id="{DEB1DEAD-0A36-4990-8A45-1C63D049E3B1}" type="slidenum">
              <a:rPr lang="fr-FR" smtClean="0"/>
              <a:t>9</a:t>
            </a:fld>
            <a:endParaRPr lang="fr-FR"/>
          </a:p>
        </p:txBody>
      </p:sp>
    </p:spTree>
    <p:extLst>
      <p:ext uri="{BB962C8B-B14F-4D97-AF65-F5344CB8AC3E}">
        <p14:creationId xmlns:p14="http://schemas.microsoft.com/office/powerpoint/2010/main" val="1344238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fr-FR" smtClean="0"/>
              <a:t>Modifiez le style du titre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08AF082D-AF61-4C1C-AD86-AE52C64E105C}" type="datetime1">
              <a:rPr lang="fr-FR" smtClean="0"/>
              <a:t>10/05/2024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E5C65EF-2CF8-4997-AAF8-8709940F562F}"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0D919A4-2F16-489D-BF4C-4E83B6C4A92F}" type="datetime1">
              <a:rPr lang="fr-FR" smtClean="0"/>
              <a:t>10/05/2024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E5C65EF-2CF8-4997-AAF8-8709940F562F}"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8E35D1E3-68F4-43FD-B5AE-22EF02DC05AE}" type="datetime1">
              <a:rPr lang="fr-FR" smtClean="0"/>
              <a:t>10/05/2024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E5C65EF-2CF8-4997-AAF8-8709940F562F}"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AFA49AB-0326-495B-B6C8-964B8B5D7896}" type="datetime1">
              <a:rPr lang="fr-FR" smtClean="0"/>
              <a:t>10/05/2024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E5C65EF-2CF8-4997-AAF8-8709940F562F}"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les styles du texte du masque</a:t>
            </a:r>
          </a:p>
        </p:txBody>
      </p:sp>
      <p:sp>
        <p:nvSpPr>
          <p:cNvPr id="4" name="Date Placeholder 3"/>
          <p:cNvSpPr>
            <a:spLocks noGrp="1"/>
          </p:cNvSpPr>
          <p:nvPr>
            <p:ph type="dt" sz="half" idx="10"/>
          </p:nvPr>
        </p:nvSpPr>
        <p:spPr/>
        <p:txBody>
          <a:bodyPr/>
          <a:lstStyle/>
          <a:p>
            <a:fld id="{A68F2B7D-AD69-43AB-9596-1DB57838EB13}" type="datetime1">
              <a:rPr lang="fr-FR" smtClean="0"/>
              <a:t>10/05/2024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E5C65EF-2CF8-4997-AAF8-8709940F562F}" type="slidenum">
              <a:rPr lang="fr-FR" smtClean="0"/>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F667F63-BD93-46F3-9F85-D0F8A316EE57}" type="datetime1">
              <a:rPr lang="fr-FR" smtClean="0"/>
              <a:t>10/05/2024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E5C65EF-2CF8-4997-AAF8-8709940F562F}" type="slidenum">
              <a:rPr lang="fr-FR" smtClean="0"/>
              <a:t>‹#›</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8AFCCE1-4CD3-4B01-950B-70E9E9555211}" type="datetime1">
              <a:rPr lang="fr-FR" smtClean="0"/>
              <a:t>10/05/2024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E5C65EF-2CF8-4997-AAF8-8709940F562F}"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66C90BAE-109E-416D-BD0F-EA5F67462499}" type="datetime1">
              <a:rPr lang="fr-FR" smtClean="0"/>
              <a:t>10/05/2024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E5C65EF-2CF8-4997-AAF8-8709940F562F}"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4C1C4D-51F6-47CC-A5A5-527FB0D65C51}" type="datetime1">
              <a:rPr lang="fr-FR" smtClean="0"/>
              <a:t>10/05/2024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E5C65EF-2CF8-4997-AAF8-8709940F562F}"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fr-FR" smtClean="0"/>
              <a:t>Modifiez les styles du texte du masque</a:t>
            </a:r>
          </a:p>
        </p:txBody>
      </p:sp>
      <p:sp>
        <p:nvSpPr>
          <p:cNvPr id="5" name="Date Placeholder 4"/>
          <p:cNvSpPr>
            <a:spLocks noGrp="1"/>
          </p:cNvSpPr>
          <p:nvPr>
            <p:ph type="dt" sz="half" idx="10"/>
          </p:nvPr>
        </p:nvSpPr>
        <p:spPr/>
        <p:txBody>
          <a:bodyPr/>
          <a:lstStyle/>
          <a:p>
            <a:fld id="{5D1D4504-08A5-49D9-A7D4-E8BD6C4FCC6E}" type="datetime1">
              <a:rPr lang="fr-FR" smtClean="0"/>
              <a:t>10/05/2024</a:t>
            </a:fld>
            <a:endParaRPr lang="fr-F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E5C65EF-2CF8-4997-AAF8-8709940F562F}"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fr-FR" smtClean="0"/>
              <a:t>Cliquez sur l'icône pour ajouter une image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fr-FR" smtClean="0"/>
              <a:t>Modifiez le style du titre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6BEA848-5BF5-43DE-B439-0C6A0CDB07F9}" type="datetime1">
              <a:rPr lang="fr-FR" smtClean="0"/>
              <a:t>10/05/2024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E5C65EF-2CF8-4997-AAF8-8709940F562F}"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73E2B58-5E17-411D-9B41-B83FFB058BFA}" type="datetime1">
              <a:rPr lang="fr-FR" smtClean="0"/>
              <a:t>10/05/2024</a:t>
            </a:fld>
            <a:endParaRPr lang="fr-F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fr-F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E5C65EF-2CF8-4997-AAF8-8709940F562F}"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578298"/>
          </a:xfrm>
        </p:spPr>
        <p:txBody>
          <a:bodyPr>
            <a:normAutofit fontScale="90000"/>
          </a:bodyPr>
          <a:lstStyle/>
          <a:p>
            <a:pPr algn="ctr"/>
            <a:r>
              <a:rPr lang="fr-FR" sz="5400" dirty="0" smtClean="0">
                <a:latin typeface="Times New Roman" pitchFamily="18" charset="0"/>
                <a:cs typeface="Times New Roman" pitchFamily="18" charset="0"/>
              </a:rPr>
              <a:t>EE421: Introduction to </a:t>
            </a:r>
            <a:r>
              <a:rPr lang="en-US" sz="5400" dirty="0" smtClean="0">
                <a:latin typeface="Times New Roman" pitchFamily="18" charset="0"/>
                <a:cs typeface="Times New Roman" pitchFamily="18" charset="0"/>
              </a:rPr>
              <a:t>Scientific Computing with Matlab</a:t>
            </a:r>
            <a:endParaRPr lang="en-US" sz="5400" dirty="0">
              <a:latin typeface="Times New Roman" pitchFamily="18" charset="0"/>
              <a:cs typeface="Times New Roman" pitchFamily="18" charset="0"/>
            </a:endParaRPr>
          </a:p>
        </p:txBody>
      </p:sp>
      <p:pic>
        <p:nvPicPr>
          <p:cNvPr id="3" name="Picture 3" descr="matlab_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924944"/>
            <a:ext cx="4536504"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CE5C65EF-2CF8-4997-AAF8-8709940F562F}" type="slidenum">
              <a:rPr lang="fr-FR" smtClean="0"/>
              <a:t>1</a:t>
            </a:fld>
            <a:endParaRPr lang="fr-FR"/>
          </a:p>
        </p:txBody>
      </p:sp>
    </p:spTree>
    <p:extLst>
      <p:ext uri="{BB962C8B-B14F-4D97-AF65-F5344CB8AC3E}">
        <p14:creationId xmlns:p14="http://schemas.microsoft.com/office/powerpoint/2010/main" val="1652720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8496944" cy="3539430"/>
          </a:xfrm>
          <a:prstGeom prst="rect">
            <a:avLst/>
          </a:prstGeom>
        </p:spPr>
        <p:txBody>
          <a:bodyPr wrap="square">
            <a:spAutoFit/>
          </a:bodyPr>
          <a:lstStyle/>
          <a:p>
            <a:pPr marL="533400" indent="-533400"/>
            <a:r>
              <a:rPr lang="en-US" sz="2800" dirty="0">
                <a:latin typeface="Times New Roman" pitchFamily="18" charset="0"/>
                <a:cs typeface="Times New Roman" pitchFamily="18" charset="0"/>
              </a:rPr>
              <a:t>MATLAB has many toolboxes: </a:t>
            </a:r>
          </a:p>
          <a:p>
            <a:pPr marL="533400" indent="-533400"/>
            <a:r>
              <a:rPr lang="en-US" sz="2800" i="1" dirty="0">
                <a:solidFill>
                  <a:srgbClr val="0070C0"/>
                </a:solidFill>
                <a:latin typeface="Times New Roman" pitchFamily="18" charset="0"/>
                <a:cs typeface="Times New Roman" pitchFamily="18" charset="0"/>
              </a:rPr>
              <a:t>Control toolbox </a:t>
            </a:r>
            <a:r>
              <a:rPr lang="en-US" sz="2800" dirty="0">
                <a:latin typeface="Times New Roman" pitchFamily="18" charset="0"/>
                <a:cs typeface="Times New Roman" pitchFamily="18" charset="0"/>
              </a:rPr>
              <a:t>is one of the important toolbox in MATLAB. </a:t>
            </a:r>
          </a:p>
          <a:p>
            <a:pPr marL="533400" indent="-533400">
              <a:buFont typeface="Arial" pitchFamily="34" charset="0"/>
              <a:buChar char="•"/>
            </a:pPr>
            <a:r>
              <a:rPr lang="en-US" sz="2800" dirty="0">
                <a:latin typeface="Times New Roman" pitchFamily="18" charset="0"/>
                <a:cs typeface="Times New Roman" pitchFamily="18" charset="0"/>
              </a:rPr>
              <a:t>RLC Circuit Response, </a:t>
            </a:r>
          </a:p>
          <a:p>
            <a:pPr marL="533400" indent="-533400">
              <a:buFont typeface="Arial" pitchFamily="34" charset="0"/>
              <a:buChar char="•"/>
            </a:pPr>
            <a:r>
              <a:rPr lang="en-US" sz="2800" dirty="0">
                <a:latin typeface="Times New Roman" pitchFamily="18" charset="0"/>
                <a:cs typeface="Times New Roman" pitchFamily="18" charset="0"/>
              </a:rPr>
              <a:t>Gain and Phase Margins, </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marL="533400" indent="-533400">
              <a:buFont typeface="Arial" pitchFamily="34" charset="0"/>
              <a:buChar char="•"/>
            </a:pPr>
            <a:r>
              <a:rPr lang="en-US" sz="2800" dirty="0">
                <a:latin typeface="Times New Roman" pitchFamily="18" charset="0"/>
                <a:cs typeface="Times New Roman" pitchFamily="18" charset="0"/>
              </a:rPr>
              <a:t>PID and ... </a:t>
            </a:r>
            <a:endParaRPr lang="en-US" sz="2800" dirty="0" smtClean="0">
              <a:latin typeface="Times New Roman" pitchFamily="18" charset="0"/>
              <a:cs typeface="Times New Roman" pitchFamily="18" charset="0"/>
            </a:endParaRPr>
          </a:p>
          <a:p>
            <a:r>
              <a:rPr lang="en-US" sz="2800" i="1" dirty="0">
                <a:solidFill>
                  <a:schemeClr val="accent3">
                    <a:lumMod val="75000"/>
                  </a:schemeClr>
                </a:solidFill>
                <a:latin typeface="Times New Roman" pitchFamily="18" charset="0"/>
                <a:cs typeface="Times New Roman" pitchFamily="18" charset="0"/>
              </a:rPr>
              <a:t>System </a:t>
            </a:r>
            <a:r>
              <a:rPr lang="en-US" sz="2800" i="1" dirty="0" smtClean="0">
                <a:solidFill>
                  <a:schemeClr val="accent3">
                    <a:lumMod val="75000"/>
                  </a:schemeClr>
                </a:solidFill>
                <a:latin typeface="Times New Roman" pitchFamily="18" charset="0"/>
                <a:cs typeface="Times New Roman" pitchFamily="18" charset="0"/>
              </a:rPr>
              <a:t>Identification</a:t>
            </a:r>
          </a:p>
          <a:p>
            <a:r>
              <a:rPr lang="en-US" sz="2800" i="1" dirty="0" smtClean="0">
                <a:solidFill>
                  <a:schemeClr val="accent3">
                    <a:lumMod val="75000"/>
                  </a:schemeClr>
                </a:solidFill>
                <a:latin typeface="Times New Roman" pitchFamily="18" charset="0"/>
                <a:cs typeface="Times New Roman" pitchFamily="18" charset="0"/>
              </a:rPr>
              <a:t>Fuzzy logic</a:t>
            </a:r>
            <a:endParaRPr lang="en-US" sz="2800" i="1" dirty="0">
              <a:solidFill>
                <a:schemeClr val="accent3">
                  <a:lumMod val="75000"/>
                </a:schemeClr>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CE5C65EF-2CF8-4997-AAF8-8709940F562F}" type="slidenum">
              <a:rPr lang="fr-FR" smtClean="0"/>
              <a:t>10</a:t>
            </a:fld>
            <a:endParaRPr lang="fr-FR"/>
          </a:p>
        </p:txBody>
      </p:sp>
    </p:spTree>
    <p:extLst>
      <p:ext uri="{BB962C8B-B14F-4D97-AF65-F5344CB8AC3E}">
        <p14:creationId xmlns:p14="http://schemas.microsoft.com/office/powerpoint/2010/main" val="2982717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20688"/>
            <a:ext cx="7776864" cy="6124754"/>
          </a:xfrm>
          <a:prstGeom prst="rect">
            <a:avLst/>
          </a:prstGeom>
        </p:spPr>
        <p:txBody>
          <a:bodyPr wrap="square">
            <a:spAutoFit/>
          </a:bodyPr>
          <a:lstStyle/>
          <a:p>
            <a:r>
              <a:rPr lang="en-US" sz="2800" b="1" i="1" u="sng" dirty="0">
                <a:latin typeface="Times New Roman" pitchFamily="18" charset="0"/>
                <a:cs typeface="Times New Roman" pitchFamily="18" charset="0"/>
              </a:rPr>
              <a:t>Starting MATLAB</a:t>
            </a:r>
            <a:endParaRPr lang="fr-FR"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You can enter MATLAB by double-clicking on the MATLAB shortcut </a:t>
            </a:r>
            <a:r>
              <a:rPr lang="en-US" sz="2800" i="1" dirty="0">
                <a:latin typeface="Times New Roman" pitchFamily="18" charset="0"/>
                <a:cs typeface="Times New Roman" pitchFamily="18" charset="0"/>
              </a:rPr>
              <a:t>icon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on your Windows desktop. When you start MATLAB, a special window called the MATLAB desktop appears. The desktop is a window that contains </a:t>
            </a:r>
            <a:r>
              <a:rPr lang="en-US" sz="2800" i="1" dirty="0">
                <a:latin typeface="Times New Roman" pitchFamily="18" charset="0"/>
                <a:cs typeface="Times New Roman" pitchFamily="18" charset="0"/>
              </a:rPr>
              <a:t>other </a:t>
            </a:r>
            <a:r>
              <a:rPr lang="en-US" sz="2800" dirty="0">
                <a:latin typeface="Times New Roman" pitchFamily="18" charset="0"/>
                <a:cs typeface="Times New Roman" pitchFamily="18" charset="0"/>
              </a:rPr>
              <a:t>windows. The major tools within or accessible from the desktop are:</a:t>
            </a:r>
            <a:endParaRPr lang="fr-FR" sz="2800" dirty="0">
              <a:latin typeface="Times New Roman" pitchFamily="18" charset="0"/>
              <a:cs typeface="Times New Roman" pitchFamily="18" charset="0"/>
            </a:endParaRPr>
          </a:p>
          <a:p>
            <a:pPr marL="457200" lvl="0" indent="-457200">
              <a:buFont typeface="Arial" pitchFamily="34" charset="0"/>
              <a:buChar char="•"/>
            </a:pPr>
            <a:r>
              <a:rPr lang="en-US" sz="2800" i="1" dirty="0">
                <a:latin typeface="Times New Roman" pitchFamily="18" charset="0"/>
                <a:cs typeface="Times New Roman" pitchFamily="18" charset="0"/>
              </a:rPr>
              <a:t> </a:t>
            </a:r>
            <a:r>
              <a:rPr lang="en-US" sz="2800" dirty="0">
                <a:latin typeface="Times New Roman" pitchFamily="18" charset="0"/>
                <a:cs typeface="Times New Roman" pitchFamily="18" charset="0"/>
              </a:rPr>
              <a:t>The Command Window</a:t>
            </a:r>
            <a:endParaRPr lang="fr-FR" sz="2800" dirty="0">
              <a:latin typeface="Times New Roman" pitchFamily="18" charset="0"/>
              <a:cs typeface="Times New Roman" pitchFamily="18" charset="0"/>
            </a:endParaRPr>
          </a:p>
          <a:p>
            <a:pPr marL="457200" lvl="0" indent="-457200">
              <a:buFont typeface="Arial" pitchFamily="34" charset="0"/>
              <a:buChar char="•"/>
            </a:pPr>
            <a:r>
              <a:rPr lang="en-US" sz="2800" i="1" dirty="0">
                <a:latin typeface="Times New Roman" pitchFamily="18" charset="0"/>
                <a:cs typeface="Times New Roman" pitchFamily="18" charset="0"/>
              </a:rPr>
              <a:t> </a:t>
            </a:r>
            <a:r>
              <a:rPr lang="en-US" sz="2800" dirty="0">
                <a:latin typeface="Times New Roman" pitchFamily="18" charset="0"/>
                <a:cs typeface="Times New Roman" pitchFamily="18" charset="0"/>
              </a:rPr>
              <a:t>The Command History</a:t>
            </a:r>
            <a:endParaRPr lang="fr-FR" sz="2800" dirty="0">
              <a:latin typeface="Times New Roman" pitchFamily="18" charset="0"/>
              <a:cs typeface="Times New Roman" pitchFamily="18" charset="0"/>
            </a:endParaRPr>
          </a:p>
          <a:p>
            <a:pPr marL="457200" lvl="0" indent="-457200">
              <a:buFont typeface="Arial" pitchFamily="34" charset="0"/>
              <a:buChar char="•"/>
            </a:pPr>
            <a:r>
              <a:rPr lang="en-US" sz="2800" i="1" dirty="0">
                <a:latin typeface="Times New Roman" pitchFamily="18" charset="0"/>
                <a:cs typeface="Times New Roman" pitchFamily="18" charset="0"/>
              </a:rPr>
              <a:t> </a:t>
            </a:r>
            <a:r>
              <a:rPr lang="en-US" sz="2800" dirty="0">
                <a:latin typeface="Times New Roman" pitchFamily="18" charset="0"/>
                <a:cs typeface="Times New Roman" pitchFamily="18" charset="0"/>
              </a:rPr>
              <a:t>The Workspace</a:t>
            </a:r>
            <a:endParaRPr lang="fr-FR" sz="2800" dirty="0">
              <a:latin typeface="Times New Roman" pitchFamily="18" charset="0"/>
              <a:cs typeface="Times New Roman" pitchFamily="18" charset="0"/>
            </a:endParaRPr>
          </a:p>
          <a:p>
            <a:pPr marL="457200" lvl="0" indent="-457200">
              <a:buFont typeface="Arial" pitchFamily="34" charset="0"/>
              <a:buChar char="•"/>
            </a:pPr>
            <a:r>
              <a:rPr lang="en-US" sz="2800" i="1" dirty="0">
                <a:latin typeface="Times New Roman" pitchFamily="18" charset="0"/>
                <a:cs typeface="Times New Roman" pitchFamily="18" charset="0"/>
              </a:rPr>
              <a:t> </a:t>
            </a:r>
            <a:r>
              <a:rPr lang="en-US" sz="2800" dirty="0">
                <a:latin typeface="Times New Roman" pitchFamily="18" charset="0"/>
                <a:cs typeface="Times New Roman" pitchFamily="18" charset="0"/>
              </a:rPr>
              <a:t>The Current Directory</a:t>
            </a:r>
            <a:endParaRPr lang="fr-FR" sz="2800" dirty="0">
              <a:latin typeface="Times New Roman" pitchFamily="18" charset="0"/>
              <a:cs typeface="Times New Roman" pitchFamily="18" charset="0"/>
            </a:endParaRPr>
          </a:p>
          <a:p>
            <a:pPr marL="457200" lvl="0" indent="-457200">
              <a:buFont typeface="Arial" pitchFamily="34" charset="0"/>
              <a:buChar char="•"/>
            </a:pPr>
            <a:r>
              <a:rPr lang="en-US" sz="2800" i="1" dirty="0">
                <a:latin typeface="Times New Roman" pitchFamily="18" charset="0"/>
                <a:cs typeface="Times New Roman" pitchFamily="18" charset="0"/>
              </a:rPr>
              <a:t> </a:t>
            </a:r>
            <a:r>
              <a:rPr lang="en-US" sz="2800" dirty="0">
                <a:latin typeface="Times New Roman" pitchFamily="18" charset="0"/>
                <a:cs typeface="Times New Roman" pitchFamily="18" charset="0"/>
              </a:rPr>
              <a:t>The Help Browser</a:t>
            </a:r>
            <a:endParaRPr lang="fr-FR" sz="2800" dirty="0">
              <a:latin typeface="Times New Roman" pitchFamily="18" charset="0"/>
              <a:cs typeface="Times New Roman" pitchFamily="18" charset="0"/>
            </a:endParaRPr>
          </a:p>
          <a:p>
            <a:pPr marL="457200" lvl="0" indent="-457200">
              <a:buFont typeface="Arial" pitchFamily="34" charset="0"/>
              <a:buChar char="•"/>
            </a:pPr>
            <a:r>
              <a:rPr lang="en-US" sz="2800" i="1" dirty="0">
                <a:latin typeface="Times New Roman" pitchFamily="18" charset="0"/>
                <a:cs typeface="Times New Roman" pitchFamily="18" charset="0"/>
              </a:rPr>
              <a:t> </a:t>
            </a:r>
            <a:r>
              <a:rPr lang="en-US" sz="2800" dirty="0">
                <a:latin typeface="Times New Roman" pitchFamily="18" charset="0"/>
                <a:cs typeface="Times New Roman" pitchFamily="18" charset="0"/>
              </a:rPr>
              <a:t>The Start button</a:t>
            </a:r>
            <a:endParaRPr lang="fr-FR" sz="2800" dirty="0">
              <a:latin typeface="Times New Roman" pitchFamily="18" charset="0"/>
              <a:cs typeface="Times New Roman" pitchFamily="18" charset="0"/>
            </a:endParaRPr>
          </a:p>
          <a:p>
            <a:pPr marL="457200" indent="-457200">
              <a:buFont typeface="Arial" pitchFamily="34" charset="0"/>
              <a:buChar char="•"/>
            </a:pPr>
            <a:endParaRPr lang="en-GB" sz="28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CE5C65EF-2CF8-4997-AAF8-8709940F562F}" type="slidenum">
              <a:rPr lang="fr-FR" smtClean="0"/>
              <a:t>11</a:t>
            </a:fld>
            <a:endParaRPr lang="fr-FR"/>
          </a:p>
        </p:txBody>
      </p:sp>
    </p:spTree>
    <p:extLst>
      <p:ext uri="{BB962C8B-B14F-4D97-AF65-F5344CB8AC3E}">
        <p14:creationId xmlns:p14="http://schemas.microsoft.com/office/powerpoint/2010/main" val="1031738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680" y="-315416"/>
            <a:ext cx="13177465" cy="770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E5C65EF-2CF8-4997-AAF8-8709940F562F}" type="slidenum">
              <a:rPr lang="fr-FR" smtClean="0"/>
              <a:t>12</a:t>
            </a:fld>
            <a:endParaRPr lang="fr-FR"/>
          </a:p>
        </p:txBody>
      </p:sp>
    </p:spTree>
    <p:extLst>
      <p:ext uri="{BB962C8B-B14F-4D97-AF65-F5344CB8AC3E}">
        <p14:creationId xmlns:p14="http://schemas.microsoft.com/office/powerpoint/2010/main" val="3730397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47" t="15004" r="3986" b="4217"/>
          <a:stretch/>
        </p:blipFill>
        <p:spPr bwMode="auto">
          <a:xfrm>
            <a:off x="-252536" y="-171400"/>
            <a:ext cx="9574184" cy="705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E5C65EF-2CF8-4997-AAF8-8709940F562F}" type="slidenum">
              <a:rPr lang="fr-FR" smtClean="0"/>
              <a:t>13</a:t>
            </a:fld>
            <a:endParaRPr lang="fr-FR"/>
          </a:p>
        </p:txBody>
      </p:sp>
    </p:spTree>
    <p:extLst>
      <p:ext uri="{BB962C8B-B14F-4D97-AF65-F5344CB8AC3E}">
        <p14:creationId xmlns:p14="http://schemas.microsoft.com/office/powerpoint/2010/main" val="1191247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332656"/>
            <a:ext cx="7488832" cy="2677656"/>
          </a:xfrm>
          <a:prstGeom prst="rect">
            <a:avLst/>
          </a:prstGeom>
        </p:spPr>
        <p:txBody>
          <a:bodyPr wrap="square">
            <a:spAutoFit/>
          </a:bodyPr>
          <a:lstStyle/>
          <a:p>
            <a:pPr marL="914400" lvl="1" indent="-457200">
              <a:buFont typeface="Arial" pitchFamily="34" charset="0"/>
              <a:buChar char="•"/>
            </a:pPr>
            <a:r>
              <a:rPr lang="en-GB" sz="2800" dirty="0">
                <a:latin typeface="Times New Roman" pitchFamily="18" charset="0"/>
                <a:cs typeface="Times New Roman" pitchFamily="18" charset="0"/>
              </a:rPr>
              <a:t>Command Prompt </a:t>
            </a:r>
            <a:r>
              <a:rPr lang="en-GB" sz="2800" dirty="0" smtClean="0">
                <a:latin typeface="Times New Roman" pitchFamily="18" charset="0"/>
                <a:cs typeface="Times New Roman" pitchFamily="18" charset="0"/>
              </a:rPr>
              <a:t>: </a:t>
            </a:r>
            <a:r>
              <a:rPr lang="en-GB" sz="2800" dirty="0">
                <a:latin typeface="Times New Roman" pitchFamily="18" charset="0"/>
                <a:cs typeface="Times New Roman" pitchFamily="18" charset="0"/>
              </a:rPr>
              <a:t>MATLAB commands are entered here.</a:t>
            </a:r>
          </a:p>
          <a:p>
            <a:pPr marL="914400" lvl="1" indent="-457200">
              <a:buFont typeface="Arial" pitchFamily="34" charset="0"/>
              <a:buChar char="•"/>
            </a:pPr>
            <a:r>
              <a:rPr lang="en-GB" sz="2800" dirty="0">
                <a:latin typeface="Times New Roman" pitchFamily="18" charset="0"/>
                <a:cs typeface="Times New Roman" pitchFamily="18" charset="0"/>
              </a:rPr>
              <a:t>Workspace </a:t>
            </a:r>
            <a:r>
              <a:rPr lang="en-GB" sz="2800" dirty="0" smtClean="0">
                <a:latin typeface="Times New Roman" pitchFamily="18" charset="0"/>
                <a:cs typeface="Times New Roman" pitchFamily="18" charset="0"/>
              </a:rPr>
              <a:t>: </a:t>
            </a:r>
            <a:r>
              <a:rPr lang="en-GB" sz="2800" dirty="0">
                <a:latin typeface="Times New Roman" pitchFamily="18" charset="0"/>
                <a:cs typeface="Times New Roman" pitchFamily="18" charset="0"/>
              </a:rPr>
              <a:t>Displays any variables created (Matrices, Vectors, Singles, etc.)</a:t>
            </a:r>
          </a:p>
          <a:p>
            <a:pPr marL="914400" lvl="1" indent="-457200">
              <a:buFont typeface="Arial" pitchFamily="34" charset="0"/>
              <a:buChar char="•"/>
            </a:pPr>
            <a:r>
              <a:rPr lang="en-GB" sz="2800" dirty="0">
                <a:latin typeface="Times New Roman" pitchFamily="18" charset="0"/>
                <a:cs typeface="Times New Roman" pitchFamily="18" charset="0"/>
              </a:rPr>
              <a:t>Command History </a:t>
            </a:r>
            <a:r>
              <a:rPr lang="en-GB" sz="2800" dirty="0" smtClean="0">
                <a:latin typeface="Times New Roman" pitchFamily="18" charset="0"/>
                <a:cs typeface="Times New Roman" pitchFamily="18" charset="0"/>
              </a:rPr>
              <a:t>: </a:t>
            </a:r>
            <a:r>
              <a:rPr lang="en-GB" sz="2800" dirty="0">
                <a:latin typeface="Times New Roman" pitchFamily="18" charset="0"/>
                <a:cs typeface="Times New Roman" pitchFamily="18" charset="0"/>
              </a:rPr>
              <a:t>Lists all commands previously entered.</a:t>
            </a:r>
          </a:p>
        </p:txBody>
      </p:sp>
      <p:sp>
        <p:nvSpPr>
          <p:cNvPr id="3" name="Rectangle 2"/>
          <p:cNvSpPr/>
          <p:nvPr/>
        </p:nvSpPr>
        <p:spPr>
          <a:xfrm>
            <a:off x="1403648" y="3485326"/>
            <a:ext cx="7056784" cy="1815882"/>
          </a:xfrm>
          <a:prstGeom prst="rect">
            <a:avLst/>
          </a:prstGeom>
        </p:spPr>
        <p:txBody>
          <a:bodyPr wrap="square">
            <a:spAutoFit/>
          </a:bodyPr>
          <a:lstStyle/>
          <a:p>
            <a:pPr marL="457200" indent="-457200">
              <a:spcBef>
                <a:spcPct val="20000"/>
              </a:spcBef>
              <a:buClr>
                <a:srgbClr val="0BD0D9"/>
              </a:buClr>
              <a:buSzPct val="95000"/>
              <a:buFont typeface="Wingdings" pitchFamily="2" charset="2"/>
              <a:buChar char="Ø"/>
            </a:pPr>
            <a:r>
              <a:rPr lang="en-GB" sz="2800" dirty="0">
                <a:latin typeface="Times New Roman" pitchFamily="18" charset="0"/>
                <a:cs typeface="Times New Roman" pitchFamily="18" charset="0"/>
              </a:rPr>
              <a:t>Double clicking on a variable in the Workspace will open an Array Editor. This will give you an Excel-like view of your data.</a:t>
            </a:r>
          </a:p>
        </p:txBody>
      </p:sp>
      <p:sp>
        <p:nvSpPr>
          <p:cNvPr id="4" name="Slide Number Placeholder 3"/>
          <p:cNvSpPr>
            <a:spLocks noGrp="1"/>
          </p:cNvSpPr>
          <p:nvPr>
            <p:ph type="sldNum" sz="quarter" idx="12"/>
          </p:nvPr>
        </p:nvSpPr>
        <p:spPr/>
        <p:txBody>
          <a:bodyPr/>
          <a:lstStyle/>
          <a:p>
            <a:fld id="{CE5C65EF-2CF8-4997-AAF8-8709940F562F}" type="slidenum">
              <a:rPr lang="fr-FR" smtClean="0"/>
              <a:t>14</a:t>
            </a:fld>
            <a:endParaRPr lang="fr-FR"/>
          </a:p>
        </p:txBody>
      </p:sp>
    </p:spTree>
    <p:extLst>
      <p:ext uri="{BB962C8B-B14F-4D97-AF65-F5344CB8AC3E}">
        <p14:creationId xmlns:p14="http://schemas.microsoft.com/office/powerpoint/2010/main" val="1783774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53812"/>
            <a:ext cx="9396536" cy="657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CE5C65EF-2CF8-4997-AAF8-8709940F562F}" type="slidenum">
              <a:rPr lang="fr-FR" smtClean="0"/>
              <a:t>15</a:t>
            </a:fld>
            <a:endParaRPr lang="fr-FR"/>
          </a:p>
        </p:txBody>
      </p:sp>
    </p:spTree>
    <p:extLst>
      <p:ext uri="{BB962C8B-B14F-4D97-AF65-F5344CB8AC3E}">
        <p14:creationId xmlns:p14="http://schemas.microsoft.com/office/powerpoint/2010/main" val="1410318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z="4800" dirty="0" smtClean="0">
                <a:latin typeface="Times New Roman" pitchFamily="18" charset="0"/>
                <a:cs typeface="Times New Roman" pitchFamily="18" charset="0"/>
              </a:rPr>
              <a:t>Worksp</a:t>
            </a:r>
            <a:r>
              <a:rPr lang="en-US" sz="4800" dirty="0">
                <a:latin typeface="Times New Roman" pitchFamily="18" charset="0"/>
                <a:cs typeface="Times New Roman" pitchFamily="18" charset="0"/>
              </a:rPr>
              <a:t>a</a:t>
            </a:r>
            <a:r>
              <a:rPr lang="en-US" sz="4800" dirty="0" smtClean="0">
                <a:latin typeface="Times New Roman" pitchFamily="18" charset="0"/>
                <a:cs typeface="Times New Roman" pitchFamily="18" charset="0"/>
              </a:rPr>
              <a:t>ce</a:t>
            </a:r>
            <a:endParaRPr lang="en-US" sz="4800" dirty="0">
              <a:latin typeface="Times New Roman" pitchFamily="18" charset="0"/>
              <a:cs typeface="Times New Roman" pitchFamily="18" charset="0"/>
            </a:endParaRPr>
          </a:p>
        </p:txBody>
      </p:sp>
      <p:sp>
        <p:nvSpPr>
          <p:cNvPr id="3" name="Rectangle 2"/>
          <p:cNvSpPr/>
          <p:nvPr/>
        </p:nvSpPr>
        <p:spPr>
          <a:xfrm>
            <a:off x="683568" y="1340768"/>
            <a:ext cx="7416824" cy="2677656"/>
          </a:xfrm>
          <a:prstGeom prst="rect">
            <a:avLst/>
          </a:prstGeom>
        </p:spPr>
        <p:txBody>
          <a:bodyPr wrap="square">
            <a:spAutoFit/>
          </a:bodyPr>
          <a:lstStyle/>
          <a:p>
            <a:pPr marL="285750" indent="-285750">
              <a:buFont typeface="Arial" pitchFamily="34" charset="0"/>
              <a:buChar char="•"/>
            </a:pPr>
            <a:r>
              <a:rPr lang="en-US" sz="2800" dirty="0">
                <a:latin typeface="Times New Roman" pitchFamily="18" charset="0"/>
                <a:cs typeface="Times New Roman" pitchFamily="18" charset="0"/>
              </a:rPr>
              <a:t>Matlab remembers old </a:t>
            </a:r>
            <a:r>
              <a:rPr lang="en-US" sz="2800" dirty="0" smtClean="0">
                <a:latin typeface="Times New Roman" pitchFamily="18" charset="0"/>
                <a:cs typeface="Times New Roman" pitchFamily="18" charset="0"/>
              </a:rPr>
              <a:t>commands </a:t>
            </a:r>
            <a:endParaRPr lang="en-US" sz="2800" dirty="0">
              <a:latin typeface="Times New Roman" pitchFamily="18" charset="0"/>
              <a:cs typeface="Times New Roman" pitchFamily="18" charset="0"/>
            </a:endParaRPr>
          </a:p>
          <a:p>
            <a:pPr marL="285750" indent="-285750">
              <a:buFont typeface="Arial" pitchFamily="34" charset="0"/>
              <a:buChar char="•"/>
            </a:pPr>
            <a:r>
              <a:rPr lang="en-US" sz="2800" b="1" dirty="0">
                <a:latin typeface="Times New Roman" pitchFamily="18" charset="0"/>
                <a:cs typeface="Times New Roman" pitchFamily="18" charset="0"/>
              </a:rPr>
              <a:t>And</a:t>
            </a:r>
            <a:r>
              <a:rPr lang="en-US" sz="2800" dirty="0">
                <a:latin typeface="Times New Roman" pitchFamily="18" charset="0"/>
                <a:cs typeface="Times New Roman" pitchFamily="18" charset="0"/>
              </a:rPr>
              <a:t> variables as well</a:t>
            </a:r>
          </a:p>
          <a:p>
            <a:pPr marL="285750" indent="-285750">
              <a:buFont typeface="Arial" pitchFamily="34" charset="0"/>
              <a:buChar char="•"/>
            </a:pPr>
            <a:r>
              <a:rPr lang="en-US" sz="2800" dirty="0">
                <a:latin typeface="Times New Roman" pitchFamily="18" charset="0"/>
                <a:cs typeface="Times New Roman" pitchFamily="18" charset="0"/>
              </a:rPr>
              <a:t>Each Function maintains its own scope</a:t>
            </a:r>
          </a:p>
          <a:p>
            <a:pPr marL="285750" indent="-285750">
              <a:buFont typeface="Arial" pitchFamily="34" charset="0"/>
              <a:buChar char="•"/>
            </a:pPr>
            <a:r>
              <a:rPr lang="en-US" sz="2800" dirty="0">
                <a:latin typeface="Times New Roman" pitchFamily="18" charset="0"/>
                <a:cs typeface="Times New Roman" pitchFamily="18" charset="0"/>
              </a:rPr>
              <a:t>The keyword </a:t>
            </a:r>
            <a:r>
              <a:rPr lang="en-US" sz="2800" i="1" dirty="0">
                <a:solidFill>
                  <a:srgbClr val="0070C0"/>
                </a:solidFill>
                <a:latin typeface="Times New Roman" pitchFamily="18" charset="0"/>
                <a:cs typeface="Times New Roman" pitchFamily="18" charset="0"/>
              </a:rPr>
              <a:t>clear</a:t>
            </a:r>
            <a:r>
              <a:rPr lang="en-US" sz="2800" dirty="0">
                <a:latin typeface="Times New Roman" pitchFamily="18" charset="0"/>
                <a:cs typeface="Times New Roman" pitchFamily="18" charset="0"/>
              </a:rPr>
              <a:t> removes all variables from workspace</a:t>
            </a:r>
          </a:p>
          <a:p>
            <a:pPr marL="285750" indent="-285750">
              <a:buFont typeface="Arial" pitchFamily="34" charset="0"/>
              <a:buChar char="•"/>
            </a:pPr>
            <a:r>
              <a:rPr lang="en-US" sz="2800" dirty="0">
                <a:latin typeface="Times New Roman" pitchFamily="18" charset="0"/>
                <a:cs typeface="Times New Roman" pitchFamily="18" charset="0"/>
              </a:rPr>
              <a:t>The keyword </a:t>
            </a:r>
            <a:r>
              <a:rPr lang="en-US" sz="2800" i="1" dirty="0">
                <a:solidFill>
                  <a:srgbClr val="0070C0"/>
                </a:solidFill>
                <a:latin typeface="Times New Roman" pitchFamily="18" charset="0"/>
                <a:cs typeface="Times New Roman" pitchFamily="18" charset="0"/>
              </a:rPr>
              <a:t>who</a:t>
            </a:r>
            <a:r>
              <a:rPr lang="en-US" sz="2800" dirty="0">
                <a:latin typeface="Times New Roman" pitchFamily="18" charset="0"/>
                <a:cs typeface="Times New Roman" pitchFamily="18" charset="0"/>
              </a:rPr>
              <a:t> lists the variables</a:t>
            </a:r>
          </a:p>
        </p:txBody>
      </p:sp>
      <p:sp>
        <p:nvSpPr>
          <p:cNvPr id="4" name="Rectangle 3"/>
          <p:cNvSpPr/>
          <p:nvPr/>
        </p:nvSpPr>
        <p:spPr>
          <a:xfrm>
            <a:off x="683568" y="4134559"/>
            <a:ext cx="7776864" cy="2246769"/>
          </a:xfrm>
          <a:prstGeom prst="rect">
            <a:avLst/>
          </a:prstGeom>
        </p:spPr>
        <p:txBody>
          <a:bodyPr wrap="square">
            <a:spAutoFit/>
          </a:bodyPr>
          <a:lstStyle/>
          <a:p>
            <a:pPr marL="457200" indent="-457200">
              <a:buFont typeface="Arial" pitchFamily="34" charset="0"/>
              <a:buChar char="•"/>
            </a:pPr>
            <a:r>
              <a:rPr lang="en-GB" sz="2800" dirty="0">
                <a:latin typeface="Times New Roman" pitchFamily="18" charset="0"/>
                <a:cs typeface="Times New Roman" pitchFamily="18" charset="0"/>
              </a:rPr>
              <a:t>You can use the command </a:t>
            </a:r>
            <a:r>
              <a:rPr lang="en-GB" sz="2800" i="1" dirty="0" smtClean="0">
                <a:solidFill>
                  <a:srgbClr val="0070C0"/>
                </a:solidFill>
                <a:latin typeface="Times New Roman" pitchFamily="18" charset="0"/>
                <a:cs typeface="Times New Roman" pitchFamily="18" charset="0"/>
              </a:rPr>
              <a:t>clear all</a:t>
            </a:r>
            <a:r>
              <a:rPr lang="en-GB" sz="2800" dirty="0">
                <a:latin typeface="Times New Roman" pitchFamily="18" charset="0"/>
                <a:cs typeface="Times New Roman" pitchFamily="18" charset="0"/>
              </a:rPr>
              <a:t> </a:t>
            </a:r>
            <a:r>
              <a:rPr lang="en-GB" sz="2800" dirty="0" smtClean="0">
                <a:latin typeface="Times New Roman" pitchFamily="18" charset="0"/>
                <a:cs typeface="Times New Roman" pitchFamily="18" charset="0"/>
              </a:rPr>
              <a:t>to </a:t>
            </a:r>
            <a:r>
              <a:rPr lang="en-GB" sz="2800" dirty="0">
                <a:latin typeface="Times New Roman" pitchFamily="18" charset="0"/>
                <a:cs typeface="Times New Roman" pitchFamily="18" charset="0"/>
              </a:rPr>
              <a:t>delete all the variables present in the workspace</a:t>
            </a:r>
          </a:p>
          <a:p>
            <a:pPr marL="273050" indent="-273050"/>
            <a:endParaRPr lang="en-GB" sz="2800" dirty="0">
              <a:latin typeface="Times New Roman" pitchFamily="18" charset="0"/>
              <a:cs typeface="Times New Roman" pitchFamily="18" charset="0"/>
            </a:endParaRPr>
          </a:p>
          <a:p>
            <a:pPr marL="457200" indent="-457200">
              <a:buFont typeface="Arial" pitchFamily="34" charset="0"/>
              <a:buChar char="•"/>
            </a:pPr>
            <a:r>
              <a:rPr lang="en-GB" sz="2800" dirty="0">
                <a:latin typeface="Times New Roman" pitchFamily="18" charset="0"/>
                <a:cs typeface="Times New Roman" pitchFamily="18" charset="0"/>
              </a:rPr>
              <a:t>You can also clear specific variables using:</a:t>
            </a:r>
          </a:p>
          <a:p>
            <a:pPr marL="639763" lvl="1" indent="-246063"/>
            <a:r>
              <a:rPr lang="en-GB" sz="2800" dirty="0">
                <a:latin typeface="Times New Roman" pitchFamily="18" charset="0"/>
                <a:cs typeface="Times New Roman" pitchFamily="18" charset="0"/>
              </a:rPr>
              <a:t>	&gt;&gt; clear</a:t>
            </a:r>
            <a:r>
              <a:rPr lang="en-GB" sz="2800" dirty="0">
                <a:solidFill>
                  <a:srgbClr val="A5C249"/>
                </a:solidFill>
                <a:latin typeface="Times New Roman" pitchFamily="18" charset="0"/>
                <a:cs typeface="Times New Roman" pitchFamily="18" charset="0"/>
              </a:rPr>
              <a:t> </a:t>
            </a:r>
            <a:r>
              <a:rPr lang="en-GB" sz="2800" dirty="0" err="1">
                <a:solidFill>
                  <a:srgbClr val="7030A0"/>
                </a:solidFill>
                <a:latin typeface="Times New Roman" pitchFamily="18" charset="0"/>
                <a:cs typeface="Times New Roman" pitchFamily="18" charset="0"/>
              </a:rPr>
              <a:t>Variable_Name</a:t>
            </a:r>
            <a:endParaRPr lang="en-GB" sz="2800" dirty="0">
              <a:solidFill>
                <a:srgbClr val="7030A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CE5C65EF-2CF8-4997-AAF8-8709940F562F}" type="slidenum">
              <a:rPr lang="fr-FR" smtClean="0"/>
              <a:t>16</a:t>
            </a:fld>
            <a:endParaRPr lang="fr-FR"/>
          </a:p>
        </p:txBody>
      </p:sp>
    </p:spTree>
    <p:extLst>
      <p:ext uri="{BB962C8B-B14F-4D97-AF65-F5344CB8AC3E}">
        <p14:creationId xmlns:p14="http://schemas.microsoft.com/office/powerpoint/2010/main" val="2138551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latin typeface="Times New Roman" pitchFamily="18" charset="0"/>
                <a:cs typeface="Times New Roman" pitchFamily="18" charset="0"/>
              </a:rPr>
              <a:t>Main Matlab Window</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lstStyle/>
          <a:p>
            <a:endParaRPr lang="fr-F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80120"/>
            <a:ext cx="8604448"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CE5C65EF-2CF8-4997-AAF8-8709940F562F}" type="slidenum">
              <a:rPr lang="fr-FR" smtClean="0"/>
              <a:t>17</a:t>
            </a:fld>
            <a:endParaRPr lang="fr-FR"/>
          </a:p>
        </p:txBody>
      </p:sp>
    </p:spTree>
    <p:extLst>
      <p:ext uri="{BB962C8B-B14F-4D97-AF65-F5344CB8AC3E}">
        <p14:creationId xmlns:p14="http://schemas.microsoft.com/office/powerpoint/2010/main" val="2002308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3803"/>
            <a:ext cx="8876753" cy="665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E5C65EF-2CF8-4997-AAF8-8709940F562F}" type="slidenum">
              <a:rPr lang="fr-FR" smtClean="0"/>
              <a:t>18</a:t>
            </a:fld>
            <a:endParaRPr lang="fr-FR"/>
          </a:p>
        </p:txBody>
      </p:sp>
    </p:spTree>
    <p:extLst>
      <p:ext uri="{BB962C8B-B14F-4D97-AF65-F5344CB8AC3E}">
        <p14:creationId xmlns:p14="http://schemas.microsoft.com/office/powerpoint/2010/main" val="3435112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7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E5C65EF-2CF8-4997-AAF8-8709940F562F}" type="slidenum">
              <a:rPr lang="fr-FR" smtClean="0"/>
              <a:t>19</a:t>
            </a:fld>
            <a:endParaRPr lang="fr-FR"/>
          </a:p>
        </p:txBody>
      </p:sp>
    </p:spTree>
    <p:extLst>
      <p:ext uri="{BB962C8B-B14F-4D97-AF65-F5344CB8AC3E}">
        <p14:creationId xmlns:p14="http://schemas.microsoft.com/office/powerpoint/2010/main" val="2364644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4400" dirty="0" smtClean="0">
                <a:latin typeface="Times New Roman" pitchFamily="18" charset="0"/>
                <a:cs typeface="Times New Roman" pitchFamily="18" charset="0"/>
              </a:rPr>
              <a:t>Course </a:t>
            </a:r>
            <a:r>
              <a:rPr lang="en-US" sz="4400" dirty="0" smtClean="0">
                <a:latin typeface="Times New Roman" pitchFamily="18" charset="0"/>
                <a:cs typeface="Times New Roman" pitchFamily="18" charset="0"/>
              </a:rPr>
              <a:t>Outline</a:t>
            </a:r>
            <a:endParaRPr lang="en-US" sz="4400" dirty="0">
              <a:latin typeface="Times New Roman" pitchFamily="18" charset="0"/>
              <a:cs typeface="Times New Roman" pitchFamily="18" charset="0"/>
            </a:endParaRPr>
          </a:p>
        </p:txBody>
      </p:sp>
      <p:sp>
        <p:nvSpPr>
          <p:cNvPr id="4" name="Espace réservé du contenu 3"/>
          <p:cNvSpPr>
            <a:spLocks noGrp="1"/>
          </p:cNvSpPr>
          <p:nvPr>
            <p:ph idx="1"/>
          </p:nvPr>
        </p:nvSpPr>
        <p:spPr>
          <a:xfrm>
            <a:off x="822960" y="1100628"/>
            <a:ext cx="8573576" cy="4920660"/>
          </a:xfrm>
        </p:spPr>
        <p:txBody>
          <a:bodyPr>
            <a:noAutofit/>
          </a:bodyPr>
          <a:lstStyle/>
          <a:p>
            <a:pPr marL="457200" indent="-457200">
              <a:buFont typeface="Arial" pitchFamily="34" charset="0"/>
              <a:buChar char="•"/>
            </a:pPr>
            <a:r>
              <a:rPr lang="en-US" sz="3600" b="0" dirty="0" smtClean="0">
                <a:latin typeface="Times New Roman" pitchFamily="18" charset="0"/>
                <a:cs typeface="Times New Roman" pitchFamily="18" charset="0"/>
              </a:rPr>
              <a:t>Variables, scripts and operations</a:t>
            </a:r>
          </a:p>
          <a:p>
            <a:pPr marL="457200" indent="-457200">
              <a:buFont typeface="Arial" pitchFamily="34" charset="0"/>
              <a:buChar char="•"/>
            </a:pPr>
            <a:r>
              <a:rPr lang="en-US" sz="3600" b="0" dirty="0" smtClean="0">
                <a:latin typeface="Times New Roman" pitchFamily="18" charset="0"/>
                <a:cs typeface="Times New Roman" pitchFamily="18" charset="0"/>
              </a:rPr>
              <a:t>Matrix computation and linear algebra</a:t>
            </a:r>
          </a:p>
          <a:p>
            <a:pPr marL="457200" indent="-457200">
              <a:buFont typeface="Arial" pitchFamily="34" charset="0"/>
              <a:buChar char="•"/>
            </a:pPr>
            <a:r>
              <a:rPr lang="en-US" sz="3600" b="0" dirty="0" smtClean="0">
                <a:latin typeface="Times New Roman" pitchFamily="18" charset="0"/>
                <a:cs typeface="Times New Roman" pitchFamily="18" charset="0"/>
              </a:rPr>
              <a:t>Visualization and programming</a:t>
            </a:r>
          </a:p>
          <a:p>
            <a:pPr marL="457200" indent="-457200">
              <a:buFont typeface="Arial" pitchFamily="34" charset="0"/>
              <a:buChar char="•"/>
            </a:pPr>
            <a:r>
              <a:rPr lang="en-US" sz="3600" b="0" dirty="0" smtClean="0">
                <a:latin typeface="Times New Roman" pitchFamily="18" charset="0"/>
                <a:cs typeface="Times New Roman" pitchFamily="18" charset="0"/>
              </a:rPr>
              <a:t>Solving equations and curve fitting</a:t>
            </a:r>
          </a:p>
          <a:p>
            <a:pPr marL="457200" indent="-457200">
              <a:buFont typeface="Arial" pitchFamily="34" charset="0"/>
              <a:buChar char="•"/>
            </a:pPr>
            <a:r>
              <a:rPr lang="en-US" sz="3600" b="0" dirty="0" smtClean="0">
                <a:latin typeface="Times New Roman" pitchFamily="18" charset="0"/>
                <a:cs typeface="Times New Roman" pitchFamily="18" charset="0"/>
              </a:rPr>
              <a:t>Control systems related toolboxes</a:t>
            </a:r>
          </a:p>
          <a:p>
            <a:pPr marL="457200" indent="-457200">
              <a:buFont typeface="Arial" pitchFamily="34" charset="0"/>
              <a:buChar char="•"/>
            </a:pPr>
            <a:r>
              <a:rPr lang="en-US" sz="3600" b="0" dirty="0" smtClean="0">
                <a:latin typeface="Times New Roman" pitchFamily="18" charset="0"/>
                <a:cs typeface="Times New Roman" pitchFamily="18" charset="0"/>
              </a:rPr>
              <a:t>Simulink</a:t>
            </a:r>
          </a:p>
          <a:p>
            <a:pPr marL="457200" indent="-457200">
              <a:buFont typeface="Arial" pitchFamily="34" charset="0"/>
              <a:buChar char="•"/>
            </a:pPr>
            <a:r>
              <a:rPr lang="en-US" sz="3600" b="0" dirty="0" smtClean="0">
                <a:latin typeface="Times New Roman" pitchFamily="18" charset="0"/>
                <a:cs typeface="Times New Roman" pitchFamily="18" charset="0"/>
              </a:rPr>
              <a:t>File I/O, building GUIs</a:t>
            </a:r>
            <a:endParaRPr lang="en-US" sz="3600" b="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CE5C65EF-2CF8-4997-AAF8-8709940F562F}" type="slidenum">
              <a:rPr lang="fr-FR" smtClean="0"/>
              <a:t>2</a:t>
            </a:fld>
            <a:endParaRPr lang="fr-FR"/>
          </a:p>
        </p:txBody>
      </p:sp>
    </p:spTree>
    <p:extLst>
      <p:ext uri="{BB962C8B-B14F-4D97-AF65-F5344CB8AC3E}">
        <p14:creationId xmlns:p14="http://schemas.microsoft.com/office/powerpoint/2010/main" val="1259630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4"/>
            <a:ext cx="9368300" cy="702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E5C65EF-2CF8-4997-AAF8-8709940F562F}" type="slidenum">
              <a:rPr lang="fr-FR" smtClean="0"/>
              <a:t>20</a:t>
            </a:fld>
            <a:endParaRPr lang="fr-FR"/>
          </a:p>
        </p:txBody>
      </p:sp>
    </p:spTree>
    <p:extLst>
      <p:ext uri="{BB962C8B-B14F-4D97-AF65-F5344CB8AC3E}">
        <p14:creationId xmlns:p14="http://schemas.microsoft.com/office/powerpoint/2010/main" val="2275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74"/>
            <a:ext cx="9139767"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CE5C65EF-2CF8-4997-AAF8-8709940F562F}" type="slidenum">
              <a:rPr lang="fr-FR" smtClean="0"/>
              <a:t>21</a:t>
            </a:fld>
            <a:endParaRPr lang="fr-FR"/>
          </a:p>
        </p:txBody>
      </p:sp>
    </p:spTree>
    <p:extLst>
      <p:ext uri="{BB962C8B-B14F-4D97-AF65-F5344CB8AC3E}">
        <p14:creationId xmlns:p14="http://schemas.microsoft.com/office/powerpoint/2010/main" val="42621411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z="5300" dirty="0">
                <a:latin typeface="Times New Roman" pitchFamily="18" charset="0"/>
                <a:cs typeface="Times New Roman" pitchFamily="18" charset="0"/>
              </a:rPr>
              <a:t>Help</a:t>
            </a:r>
            <a:r>
              <a:rPr lang="fr-FR" dirty="0"/>
              <a:t/>
            </a:r>
            <a:br>
              <a:rPr lang="fr-FR" dirty="0"/>
            </a:br>
            <a:endParaRPr lang="en-US" dirty="0"/>
          </a:p>
        </p:txBody>
      </p:sp>
      <p:sp>
        <p:nvSpPr>
          <p:cNvPr id="3" name="Rectangle 2"/>
          <p:cNvSpPr/>
          <p:nvPr/>
        </p:nvSpPr>
        <p:spPr>
          <a:xfrm>
            <a:off x="395536" y="1484784"/>
            <a:ext cx="8568952" cy="3970318"/>
          </a:xfrm>
          <a:prstGeom prst="rect">
            <a:avLst/>
          </a:prstGeom>
        </p:spPr>
        <p:txBody>
          <a:bodyPr wrap="square">
            <a:spAutoFit/>
          </a:bodyPr>
          <a:lstStyle/>
          <a:p>
            <a:pPr marL="457200" indent="-457200">
              <a:buFont typeface="Arial" pitchFamily="34" charset="0"/>
              <a:buChar char="•"/>
            </a:pPr>
            <a:r>
              <a:rPr lang="en-US" sz="2800" dirty="0">
                <a:latin typeface="Times New Roman" pitchFamily="18" charset="0"/>
                <a:cs typeface="Times New Roman" pitchFamily="18" charset="0"/>
              </a:rPr>
              <a:t>If you want a more comprehensive introduction, there are many resources available. You can select the </a:t>
            </a:r>
            <a:r>
              <a:rPr lang="en-US" sz="2800" i="1" dirty="0">
                <a:solidFill>
                  <a:srgbClr val="0070C0"/>
                </a:solidFill>
                <a:latin typeface="Times New Roman" pitchFamily="18" charset="0"/>
                <a:cs typeface="Times New Roman" pitchFamily="18" charset="0"/>
              </a:rPr>
              <a:t>Help</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tab in the </a:t>
            </a:r>
            <a:r>
              <a:rPr lang="en-US" sz="2800" dirty="0" err="1">
                <a:latin typeface="Times New Roman" pitchFamily="18" charset="0"/>
                <a:cs typeface="Times New Roman" pitchFamily="18" charset="0"/>
              </a:rPr>
              <a:t>toolstrip</a:t>
            </a:r>
            <a:r>
              <a:rPr lang="en-US" sz="2800" dirty="0">
                <a:latin typeface="Times New Roman" pitchFamily="18" charset="0"/>
                <a:cs typeface="Times New Roman" pitchFamily="18" charset="0"/>
              </a:rPr>
              <a:t> atop the Matlab command window, then select </a:t>
            </a:r>
            <a:r>
              <a:rPr lang="en-US" sz="2800" dirty="0" smtClean="0">
                <a:latin typeface="Times New Roman" pitchFamily="18" charset="0"/>
                <a:cs typeface="Times New Roman" pitchFamily="18" charset="0"/>
              </a:rPr>
              <a:t> </a:t>
            </a:r>
            <a:r>
              <a:rPr lang="en-US" sz="2800" i="1" dirty="0" smtClean="0">
                <a:solidFill>
                  <a:srgbClr val="0070C0"/>
                </a:solidFill>
                <a:latin typeface="Times New Roman" pitchFamily="18" charset="0"/>
                <a:cs typeface="Times New Roman" pitchFamily="18" charset="0"/>
              </a:rPr>
              <a:t>Getting </a:t>
            </a:r>
            <a:r>
              <a:rPr lang="en-US" sz="2800" i="1" dirty="0">
                <a:solidFill>
                  <a:srgbClr val="0070C0"/>
                </a:solidFill>
                <a:latin typeface="Times New Roman" pitchFamily="18" charset="0"/>
                <a:cs typeface="Times New Roman" pitchFamily="18" charset="0"/>
              </a:rPr>
              <a:t>Started</a:t>
            </a:r>
            <a:r>
              <a:rPr lang="en-US" sz="2800" dirty="0" smtClean="0">
                <a:latin typeface="Times New Roman" pitchFamily="18" charset="0"/>
                <a:cs typeface="Times New Roman" pitchFamily="18" charset="0"/>
              </a:rPr>
              <a:t>.</a:t>
            </a:r>
          </a:p>
          <a:p>
            <a:pPr marL="457200" indent="-457200">
              <a:buFont typeface="Arial" pitchFamily="34" charset="0"/>
              <a:buChar char="•"/>
            </a:pPr>
            <a:r>
              <a:rPr lang="en-US" sz="2800" dirty="0">
                <a:latin typeface="Times New Roman" pitchFamily="18" charset="0"/>
                <a:cs typeface="Times New Roman" pitchFamily="18" charset="0"/>
              </a:rPr>
              <a:t>Extensive documentation is available, either via the command line by using the 'help </a:t>
            </a:r>
            <a:r>
              <a:rPr lang="en-US" sz="2800" dirty="0" smtClean="0">
                <a:latin typeface="Times New Roman" pitchFamily="18" charset="0"/>
                <a:cs typeface="Times New Roman" pitchFamily="18" charset="0"/>
              </a:rPr>
              <a:t>topic‘ command. </a:t>
            </a:r>
          </a:p>
          <a:p>
            <a:pPr marL="457200" indent="-457200">
              <a:buFont typeface="Arial" pitchFamily="34" charset="0"/>
              <a:buChar char="•"/>
            </a:pPr>
            <a:r>
              <a:rPr lang="en-US" sz="2800" dirty="0" smtClean="0">
                <a:latin typeface="Times New Roman" pitchFamily="18" charset="0"/>
                <a:cs typeface="Times New Roman" pitchFamily="18" charset="0"/>
              </a:rPr>
              <a:t>We </a:t>
            </a:r>
            <a:r>
              <a:rPr lang="en-US" sz="2800" dirty="0">
                <a:latin typeface="Times New Roman" pitchFamily="18" charset="0"/>
                <a:cs typeface="Times New Roman" pitchFamily="18" charset="0"/>
              </a:rPr>
              <a:t>recommend starting with the command demo </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 link may also be provided on the top line of the </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command </a:t>
            </a:r>
            <a:r>
              <a:rPr lang="en-US" sz="2800" dirty="0">
                <a:latin typeface="Times New Roman" pitchFamily="18" charset="0"/>
                <a:cs typeface="Times New Roman" pitchFamily="18" charset="0"/>
              </a:rPr>
              <a:t>window). </a:t>
            </a:r>
            <a:endParaRPr lang="fr-FR"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E5C65EF-2CF8-4997-AAF8-8709940F562F}" type="slidenum">
              <a:rPr lang="fr-FR" smtClean="0"/>
              <a:t>22</a:t>
            </a:fld>
            <a:endParaRPr lang="fr-FR"/>
          </a:p>
        </p:txBody>
      </p:sp>
    </p:spTree>
    <p:extLst>
      <p:ext uri="{BB962C8B-B14F-4D97-AF65-F5344CB8AC3E}">
        <p14:creationId xmlns:p14="http://schemas.microsoft.com/office/powerpoint/2010/main" val="3905799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48680"/>
            <a:ext cx="7056784" cy="1815882"/>
          </a:xfrm>
          <a:prstGeom prst="rect">
            <a:avLst/>
          </a:prstGeom>
        </p:spPr>
        <p:txBody>
          <a:bodyPr wrap="square">
            <a:spAutoFit/>
          </a:bodyPr>
          <a:lstStyle/>
          <a:p>
            <a:r>
              <a:rPr lang="en-US" sz="2800" dirty="0">
                <a:latin typeface="Times New Roman" pitchFamily="18" charset="0"/>
                <a:cs typeface="Times New Roman" pitchFamily="18" charset="0"/>
              </a:rPr>
              <a:t>This brings up a separate window which gives access to a short video entitled ”</a:t>
            </a:r>
            <a:r>
              <a:rPr lang="en-US" sz="2800" i="1" dirty="0">
                <a:solidFill>
                  <a:srgbClr val="0070C0"/>
                </a:solidFill>
                <a:latin typeface="Times New Roman" pitchFamily="18" charset="0"/>
                <a:cs typeface="Times New Roman" pitchFamily="18" charset="0"/>
              </a:rPr>
              <a:t>getting Started</a:t>
            </a:r>
            <a:r>
              <a:rPr lang="en-US" sz="2800" dirty="0">
                <a:latin typeface="Times New Roman" pitchFamily="18" charset="0"/>
                <a:cs typeface="Times New Roman" pitchFamily="18" charset="0"/>
              </a:rPr>
              <a:t>" that describes the purpose of the various panes in the main Matlab window.</a:t>
            </a:r>
            <a:endParaRPr lang="fr-FR" sz="2800" dirty="0">
              <a:latin typeface="Times New Roman" pitchFamily="18" charset="0"/>
              <a:cs typeface="Times New Roman" pitchFamily="18" charset="0"/>
            </a:endParaRPr>
          </a:p>
        </p:txBody>
      </p:sp>
      <p:sp>
        <p:nvSpPr>
          <p:cNvPr id="3" name="Rectangle 2"/>
          <p:cNvSpPr/>
          <p:nvPr/>
        </p:nvSpPr>
        <p:spPr>
          <a:xfrm>
            <a:off x="827584" y="2690336"/>
            <a:ext cx="8136904" cy="2954655"/>
          </a:xfrm>
          <a:prstGeom prst="rect">
            <a:avLst/>
          </a:prstGeom>
        </p:spPr>
        <p:txBody>
          <a:bodyPr wrap="square">
            <a:spAutoFit/>
          </a:bodyPr>
          <a:lstStyle/>
          <a:p>
            <a:r>
              <a:rPr lang="en-US" sz="2800" dirty="0">
                <a:latin typeface="Times New Roman" pitchFamily="18" charset="0"/>
                <a:cs typeface="Times New Roman" pitchFamily="18" charset="0"/>
              </a:rPr>
              <a:t>Help is available from the command line prompt. Type help </a:t>
            </a:r>
            <a:r>
              <a:rPr lang="en-US" sz="2800" dirty="0" err="1">
                <a:latin typeface="Times New Roman" pitchFamily="18" charset="0"/>
                <a:cs typeface="Times New Roman" pitchFamily="18" charset="0"/>
              </a:rPr>
              <a:t>help</a:t>
            </a:r>
            <a:r>
              <a:rPr lang="en-US" sz="2800" dirty="0">
                <a:latin typeface="Times New Roman" pitchFamily="18" charset="0"/>
                <a:cs typeface="Times New Roman" pitchFamily="18" charset="0"/>
              </a:rPr>
              <a:t> for \help" (which gives a brief synopsis of the help system), help for a list of topics</a:t>
            </a:r>
            <a:r>
              <a:rPr lang="en-US" sz="2800" dirty="0" smtClean="0">
                <a:latin typeface="Times New Roman" pitchFamily="18" charset="0"/>
                <a:cs typeface="Times New Roman" pitchFamily="18" charset="0"/>
              </a:rPr>
              <a:t>.</a:t>
            </a:r>
          </a:p>
          <a:p>
            <a:r>
              <a:rPr lang="en-US" sz="2800" dirty="0">
                <a:latin typeface="Times New Roman" pitchFamily="18" charset="0"/>
                <a:cs typeface="Times New Roman" pitchFamily="18" charset="0"/>
              </a:rPr>
              <a:t>Then to obtain help on “Elementary math functions",</a:t>
            </a:r>
            <a:endParaRPr lang="fr-FR"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for instance, type</a:t>
            </a:r>
            <a:endParaRPr lang="fr-FR"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&gt;&gt; help </a:t>
            </a:r>
            <a:r>
              <a:rPr lang="en-US" sz="2800" dirty="0" err="1">
                <a:solidFill>
                  <a:srgbClr val="7030A0"/>
                </a:solidFill>
                <a:latin typeface="Times New Roman" pitchFamily="18" charset="0"/>
                <a:cs typeface="Times New Roman" pitchFamily="18" charset="0"/>
              </a:rPr>
              <a:t>elfun</a:t>
            </a:r>
            <a:endParaRPr lang="fr-FR" sz="2800" dirty="0">
              <a:solidFill>
                <a:srgbClr val="7030A0"/>
              </a:solidFill>
              <a:latin typeface="Times New Roman" pitchFamily="18" charset="0"/>
              <a:cs typeface="Times New Roman" pitchFamily="18" charset="0"/>
            </a:endParaRPr>
          </a:p>
          <a:p>
            <a:endParaRPr lang="fr-FR" dirty="0"/>
          </a:p>
        </p:txBody>
      </p:sp>
      <p:sp>
        <p:nvSpPr>
          <p:cNvPr id="4" name="Slide Number Placeholder 3"/>
          <p:cNvSpPr>
            <a:spLocks noGrp="1"/>
          </p:cNvSpPr>
          <p:nvPr>
            <p:ph type="sldNum" sz="quarter" idx="12"/>
          </p:nvPr>
        </p:nvSpPr>
        <p:spPr/>
        <p:txBody>
          <a:bodyPr/>
          <a:lstStyle/>
          <a:p>
            <a:fld id="{CE5C65EF-2CF8-4997-AAF8-8709940F562F}" type="slidenum">
              <a:rPr lang="fr-FR" smtClean="0"/>
              <a:t>23</a:t>
            </a:fld>
            <a:endParaRPr lang="fr-FR"/>
          </a:p>
        </p:txBody>
      </p:sp>
    </p:spTree>
    <p:extLst>
      <p:ext uri="{BB962C8B-B14F-4D97-AF65-F5344CB8AC3E}">
        <p14:creationId xmlns:p14="http://schemas.microsoft.com/office/powerpoint/2010/main" val="1429188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6672"/>
            <a:ext cx="8280920" cy="4401205"/>
          </a:xfrm>
          <a:prstGeom prst="rect">
            <a:avLst/>
          </a:prstGeom>
        </p:spPr>
        <p:txBody>
          <a:bodyPr wrap="square">
            <a:spAutoFit/>
          </a:bodyPr>
          <a:lstStyle/>
          <a:p>
            <a:pPr marL="457200" indent="-457200">
              <a:buFont typeface="Arial" pitchFamily="34" charset="0"/>
              <a:buChar char="•"/>
            </a:pPr>
            <a:r>
              <a:rPr lang="en-US" sz="2800" dirty="0">
                <a:latin typeface="Times New Roman" pitchFamily="18" charset="0"/>
                <a:cs typeface="Times New Roman" pitchFamily="18" charset="0"/>
              </a:rPr>
              <a:t>Clicking on a key word, for example </a:t>
            </a:r>
            <a:r>
              <a:rPr lang="en-US" sz="2800" dirty="0">
                <a:solidFill>
                  <a:srgbClr val="0070C0"/>
                </a:solidFill>
                <a:latin typeface="Times New Roman" pitchFamily="18" charset="0"/>
                <a:cs typeface="Times New Roman" pitchFamily="18" charset="0"/>
              </a:rPr>
              <a:t>sin</a:t>
            </a:r>
            <a:r>
              <a:rPr lang="en-US" sz="2800" dirty="0">
                <a:latin typeface="Times New Roman" pitchFamily="18" charset="0"/>
                <a:cs typeface="Times New Roman" pitchFamily="18" charset="0"/>
              </a:rPr>
              <a:t> will provide further information together with a </a:t>
            </a:r>
            <a:r>
              <a:rPr lang="en-US" sz="2800" dirty="0" smtClean="0">
                <a:latin typeface="Times New Roman" pitchFamily="18" charset="0"/>
                <a:cs typeface="Times New Roman" pitchFamily="18" charset="0"/>
              </a:rPr>
              <a:t>link to </a:t>
            </a:r>
            <a:r>
              <a:rPr lang="en-US" sz="2800" i="1" dirty="0">
                <a:solidFill>
                  <a:srgbClr val="0070C0"/>
                </a:solidFill>
                <a:latin typeface="Times New Roman" pitchFamily="18" charset="0"/>
                <a:cs typeface="Times New Roman" pitchFamily="18" charset="0"/>
              </a:rPr>
              <a:t>doc sin</a:t>
            </a:r>
            <a:r>
              <a:rPr lang="en-US" sz="2800" dirty="0">
                <a:latin typeface="Times New Roman" pitchFamily="18" charset="0"/>
                <a:cs typeface="Times New Roman" pitchFamily="18" charset="0"/>
              </a:rPr>
              <a:t> which provides the most extensive documentation on a keyword along with examples of its use</a:t>
            </a:r>
            <a:r>
              <a:rPr lang="en-US" sz="2800" dirty="0" smtClean="0">
                <a:latin typeface="Times New Roman" pitchFamily="18" charset="0"/>
                <a:cs typeface="Times New Roman" pitchFamily="18" charset="0"/>
              </a:rPr>
              <a:t>.</a:t>
            </a:r>
          </a:p>
          <a:p>
            <a:pPr marL="457200" indent="-457200">
              <a:buFont typeface="Arial" pitchFamily="34" charset="0"/>
              <a:buChar char="•"/>
            </a:pPr>
            <a:r>
              <a:rPr lang="en-US" sz="2800" dirty="0">
                <a:latin typeface="Times New Roman" pitchFamily="18" charset="0"/>
                <a:cs typeface="Times New Roman" pitchFamily="18" charset="0"/>
              </a:rPr>
              <a:t>Another way to get help is to use the </a:t>
            </a:r>
            <a:r>
              <a:rPr lang="en-US" sz="2800" i="1" dirty="0" err="1">
                <a:solidFill>
                  <a:srgbClr val="0070C0"/>
                </a:solidFill>
                <a:latin typeface="Times New Roman" pitchFamily="18" charset="0"/>
                <a:cs typeface="Times New Roman" pitchFamily="18" charset="0"/>
              </a:rPr>
              <a:t>lookfor</a:t>
            </a:r>
            <a:r>
              <a:rPr lang="en-US" sz="2800" dirty="0">
                <a:latin typeface="Times New Roman" pitchFamily="18" charset="0"/>
                <a:cs typeface="Times New Roman" pitchFamily="18" charset="0"/>
              </a:rPr>
              <a:t> command. The </a:t>
            </a:r>
            <a:r>
              <a:rPr lang="en-US" sz="2800" i="1" dirty="0" err="1">
                <a:solidFill>
                  <a:srgbClr val="0070C0"/>
                </a:solidFill>
                <a:latin typeface="Times New Roman" pitchFamily="18" charset="0"/>
                <a:cs typeface="Times New Roman" pitchFamily="18" charset="0"/>
              </a:rPr>
              <a:t>lookfor</a:t>
            </a:r>
            <a:r>
              <a:rPr lang="en-US" sz="2800" dirty="0">
                <a:latin typeface="Times New Roman" pitchFamily="18" charset="0"/>
                <a:cs typeface="Times New Roman" pitchFamily="18" charset="0"/>
              </a:rPr>
              <a:t> command divers from the help command. The help command searches for an exact function name match, while the </a:t>
            </a:r>
            <a:r>
              <a:rPr lang="en-US" sz="2800" i="1" dirty="0" err="1">
                <a:solidFill>
                  <a:srgbClr val="0070C0"/>
                </a:solidFill>
                <a:latin typeface="Times New Roman" pitchFamily="18" charset="0"/>
                <a:cs typeface="Times New Roman" pitchFamily="18" charset="0"/>
              </a:rPr>
              <a:t>lookfor</a:t>
            </a:r>
            <a:r>
              <a:rPr lang="en-US" sz="2800" dirty="0">
                <a:latin typeface="Times New Roman" pitchFamily="18" charset="0"/>
                <a:cs typeface="Times New Roman" pitchFamily="18" charset="0"/>
              </a:rPr>
              <a:t> command searches the quick summary information in each function for a match</a:t>
            </a:r>
            <a:r>
              <a:rPr lang="en-US" sz="2800" dirty="0" smtClean="0">
                <a:latin typeface="Times New Roman" pitchFamily="18" charset="0"/>
                <a:cs typeface="Times New Roman" pitchFamily="18" charset="0"/>
              </a:rPr>
              <a:t>.</a:t>
            </a:r>
            <a:endParaRPr lang="fr-FR" sz="28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CE5C65EF-2CF8-4997-AAF8-8709940F562F}" type="slidenum">
              <a:rPr lang="fr-FR" smtClean="0"/>
              <a:t>24</a:t>
            </a:fld>
            <a:endParaRPr lang="fr-FR"/>
          </a:p>
        </p:txBody>
      </p:sp>
    </p:spTree>
    <p:extLst>
      <p:ext uri="{BB962C8B-B14F-4D97-AF65-F5344CB8AC3E}">
        <p14:creationId xmlns:p14="http://schemas.microsoft.com/office/powerpoint/2010/main" val="1557564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312" y="620689"/>
            <a:ext cx="6858000" cy="3970318"/>
          </a:xfrm>
          <a:prstGeom prst="rect">
            <a:avLst/>
          </a:prstGeom>
        </p:spPr>
        <p:txBody>
          <a:bodyPr wrap="square">
            <a:spAutoFit/>
          </a:bodyPr>
          <a:lstStyle/>
          <a:p>
            <a:pPr marL="457200" indent="-457200">
              <a:buFont typeface="Arial" pitchFamily="34" charset="0"/>
              <a:buChar char="•"/>
            </a:pPr>
            <a:r>
              <a:rPr lang="en-US" sz="2800" dirty="0">
                <a:latin typeface="Times New Roman" pitchFamily="18" charset="0"/>
                <a:cs typeface="Times New Roman" pitchFamily="18" charset="0"/>
              </a:rPr>
              <a:t> For example, suppose that we were looking for a function to take </a:t>
            </a:r>
            <a:r>
              <a:rPr lang="en-US" sz="2800" i="1" dirty="0">
                <a:latin typeface="Times New Roman" pitchFamily="18" charset="0"/>
                <a:cs typeface="Times New Roman" pitchFamily="18" charset="0"/>
              </a:rPr>
              <a:t>the inverse of a matrix</a:t>
            </a:r>
            <a:r>
              <a:rPr lang="en-US" sz="2800" dirty="0">
                <a:latin typeface="Times New Roman" pitchFamily="18" charset="0"/>
                <a:cs typeface="Times New Roman" pitchFamily="18" charset="0"/>
              </a:rPr>
              <a:t>. Since MATLAB does not have a function named inverse, the command </a:t>
            </a:r>
            <a:r>
              <a:rPr lang="en-US" sz="2800" i="1" dirty="0">
                <a:solidFill>
                  <a:srgbClr val="0070C0"/>
                </a:solidFill>
                <a:latin typeface="Times New Roman" pitchFamily="18" charset="0"/>
                <a:cs typeface="Times New Roman" pitchFamily="18" charset="0"/>
              </a:rPr>
              <a:t>help</a:t>
            </a:r>
            <a:r>
              <a:rPr lang="en-US" sz="2800" dirty="0">
                <a:latin typeface="Times New Roman" pitchFamily="18" charset="0"/>
                <a:cs typeface="Times New Roman" pitchFamily="18" charset="0"/>
              </a:rPr>
              <a:t> </a:t>
            </a:r>
            <a:r>
              <a:rPr lang="en-US" sz="2800" dirty="0">
                <a:solidFill>
                  <a:srgbClr val="7030A0"/>
                </a:solidFill>
                <a:latin typeface="Times New Roman" pitchFamily="18" charset="0"/>
                <a:cs typeface="Times New Roman" pitchFamily="18" charset="0"/>
              </a:rPr>
              <a:t>inverse</a:t>
            </a:r>
            <a:r>
              <a:rPr lang="en-US" sz="2800" dirty="0">
                <a:latin typeface="Times New Roman" pitchFamily="18" charset="0"/>
                <a:cs typeface="Times New Roman" pitchFamily="18" charset="0"/>
              </a:rPr>
              <a:t> will produce nothing</a:t>
            </a:r>
            <a:r>
              <a:rPr lang="en-US" sz="2800" dirty="0" smtClean="0">
                <a:latin typeface="Times New Roman" pitchFamily="18" charset="0"/>
                <a:cs typeface="Times New Roman" pitchFamily="18" charset="0"/>
              </a:rPr>
              <a:t>.</a:t>
            </a:r>
          </a:p>
          <a:p>
            <a:pPr marL="457200" indent="-457200">
              <a:buFont typeface="Arial" pitchFamily="34" charset="0"/>
              <a:buChar char="•"/>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On the other hand, the command </a:t>
            </a:r>
            <a:r>
              <a:rPr lang="en-US" sz="2800" i="1" dirty="0" err="1">
                <a:solidFill>
                  <a:srgbClr val="0070C0"/>
                </a:solidFill>
                <a:latin typeface="Times New Roman" pitchFamily="18" charset="0"/>
                <a:cs typeface="Times New Roman" pitchFamily="18" charset="0"/>
              </a:rPr>
              <a:t>lookfor</a:t>
            </a:r>
            <a:r>
              <a:rPr lang="en-US" sz="2800" dirty="0">
                <a:latin typeface="Times New Roman" pitchFamily="18" charset="0"/>
                <a:cs typeface="Times New Roman" pitchFamily="18" charset="0"/>
              </a:rPr>
              <a:t> </a:t>
            </a:r>
            <a:r>
              <a:rPr lang="en-US" sz="2800" dirty="0">
                <a:solidFill>
                  <a:srgbClr val="7030A0"/>
                </a:solidFill>
                <a:latin typeface="Times New Roman" pitchFamily="18" charset="0"/>
                <a:cs typeface="Times New Roman" pitchFamily="18" charset="0"/>
              </a:rPr>
              <a:t>inverse</a:t>
            </a:r>
            <a:r>
              <a:rPr lang="en-US" sz="2800" dirty="0">
                <a:latin typeface="Times New Roman" pitchFamily="18" charset="0"/>
                <a:cs typeface="Times New Roman" pitchFamily="18" charset="0"/>
              </a:rPr>
              <a:t> will produce detailed information, which includes the function of interest, </a:t>
            </a:r>
            <a:r>
              <a:rPr lang="en-US" sz="2800" u="sng" dirty="0">
                <a:solidFill>
                  <a:srgbClr val="FF0000"/>
                </a:solidFill>
                <a:latin typeface="Times New Roman" pitchFamily="18" charset="0"/>
                <a:cs typeface="Times New Roman" pitchFamily="18" charset="0"/>
              </a:rPr>
              <a:t>inv</a:t>
            </a:r>
            <a:r>
              <a:rPr lang="en-US" sz="2800" dirty="0">
                <a:latin typeface="Times New Roman" pitchFamily="18" charset="0"/>
                <a:cs typeface="Times New Roman" pitchFamily="18" charset="0"/>
              </a:rPr>
              <a:t>.</a:t>
            </a:r>
            <a:endParaRPr lang="fr-FR"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&gt;&gt; </a:t>
            </a:r>
            <a:r>
              <a:rPr lang="en-US" sz="2800" dirty="0" err="1">
                <a:latin typeface="Times New Roman" pitchFamily="18" charset="0"/>
                <a:cs typeface="Times New Roman" pitchFamily="18" charset="0"/>
              </a:rPr>
              <a:t>lookfor</a:t>
            </a:r>
            <a:r>
              <a:rPr lang="en-US" sz="2800" dirty="0">
                <a:latin typeface="Times New Roman" pitchFamily="18" charset="0"/>
                <a:cs typeface="Times New Roman" pitchFamily="18" charset="0"/>
              </a:rPr>
              <a:t> </a:t>
            </a:r>
            <a:r>
              <a:rPr lang="en-US" sz="2800" dirty="0">
                <a:solidFill>
                  <a:srgbClr val="7030A0"/>
                </a:solidFill>
                <a:latin typeface="Times New Roman" pitchFamily="18" charset="0"/>
                <a:cs typeface="Times New Roman" pitchFamily="18" charset="0"/>
              </a:rPr>
              <a:t>inverse</a:t>
            </a:r>
            <a:endParaRPr lang="fr-FR" sz="2800" dirty="0">
              <a:solidFill>
                <a:srgbClr val="7030A0"/>
              </a:solidFill>
              <a:latin typeface="Times New Roman" pitchFamily="18" charset="0"/>
              <a:cs typeface="Times New Roman" pitchFamily="18" charset="0"/>
            </a:endParaRPr>
          </a:p>
        </p:txBody>
      </p:sp>
      <p:sp>
        <p:nvSpPr>
          <p:cNvPr id="3" name="Rectangle 2"/>
          <p:cNvSpPr/>
          <p:nvPr/>
        </p:nvSpPr>
        <p:spPr>
          <a:xfrm>
            <a:off x="1331640" y="4869160"/>
            <a:ext cx="4442767" cy="1569660"/>
          </a:xfrm>
          <a:prstGeom prst="rect">
            <a:avLst/>
          </a:prstGeom>
        </p:spPr>
        <p:txBody>
          <a:bodyPr wrap="square">
            <a:spAutoFit/>
          </a:bodyPr>
          <a:lstStyle/>
          <a:p>
            <a:r>
              <a:rPr lang="en-US" sz="2800" dirty="0">
                <a:latin typeface="Times New Roman" pitchFamily="18" charset="0"/>
                <a:cs typeface="Times New Roman" pitchFamily="18" charset="0"/>
              </a:rPr>
              <a:t>&gt;&gt;</a:t>
            </a:r>
            <a:r>
              <a:rPr lang="en-US" sz="3200" dirty="0">
                <a:latin typeface="Times New Roman" pitchFamily="18" charset="0"/>
                <a:cs typeface="Times New Roman" pitchFamily="18" charset="0"/>
              </a:rPr>
              <a:t> help ‘what</a:t>
            </a:r>
            <a:r>
              <a:rPr lang="en-US" sz="3200" dirty="0" smtClean="0">
                <a:latin typeface="Times New Roman" pitchFamily="18" charset="0"/>
                <a:cs typeface="Times New Roman" pitchFamily="18" charset="0"/>
              </a:rPr>
              <a:t>’</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&gt;&gt; </a:t>
            </a:r>
            <a:r>
              <a:rPr lang="en-US" sz="3200" dirty="0" err="1">
                <a:latin typeface="Times New Roman" pitchFamily="18" charset="0"/>
                <a:cs typeface="Times New Roman" pitchFamily="18" charset="0"/>
              </a:rPr>
              <a:t>lookfor</a:t>
            </a:r>
            <a:r>
              <a:rPr lang="en-US" sz="3200" dirty="0">
                <a:latin typeface="Times New Roman" pitchFamily="18" charset="0"/>
                <a:cs typeface="Times New Roman" pitchFamily="18" charset="0"/>
              </a:rPr>
              <a:t> ‘something’</a:t>
            </a:r>
          </a:p>
        </p:txBody>
      </p:sp>
      <p:sp>
        <p:nvSpPr>
          <p:cNvPr id="4" name="Rectangle 4"/>
          <p:cNvSpPr>
            <a:spLocks noChangeArrowheads="1"/>
          </p:cNvSpPr>
          <p:nvPr/>
        </p:nvSpPr>
        <p:spPr bwMode="auto">
          <a:xfrm>
            <a:off x="4391744" y="4907632"/>
            <a:ext cx="3276600" cy="609600"/>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dirty="0">
              <a:latin typeface="Tahoma" pitchFamily="34" charset="0"/>
            </a:endParaRPr>
          </a:p>
          <a:p>
            <a:pPr eaLnBrk="0" hangingPunct="0"/>
            <a:r>
              <a:rPr lang="en-US" sz="2400" dirty="0">
                <a:latin typeface="Tahoma" pitchFamily="34" charset="0"/>
              </a:rPr>
              <a:t>&gt;&gt;help </a:t>
            </a:r>
            <a:r>
              <a:rPr lang="en-US" sz="2400" dirty="0" err="1">
                <a:latin typeface="Tahoma" pitchFamily="34" charset="0"/>
              </a:rPr>
              <a:t>functionname</a:t>
            </a:r>
            <a:endParaRPr lang="en-US" sz="2400" dirty="0">
              <a:latin typeface="Tahoma" pitchFamily="34" charset="0"/>
            </a:endParaRPr>
          </a:p>
          <a:p>
            <a:pPr eaLnBrk="0" hangingPunct="0"/>
            <a:endParaRPr lang="en-US" dirty="0">
              <a:latin typeface="Tahoma" pitchFamily="34" charset="0"/>
            </a:endParaRPr>
          </a:p>
        </p:txBody>
      </p:sp>
      <p:sp>
        <p:nvSpPr>
          <p:cNvPr id="5" name="Rectangle 6"/>
          <p:cNvSpPr>
            <a:spLocks noChangeArrowheads="1"/>
          </p:cNvSpPr>
          <p:nvPr/>
        </p:nvSpPr>
        <p:spPr bwMode="auto">
          <a:xfrm>
            <a:off x="5543872" y="5877272"/>
            <a:ext cx="3276600" cy="609600"/>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2400" dirty="0">
                <a:latin typeface="Tahoma" pitchFamily="34" charset="0"/>
              </a:rPr>
              <a:t>&gt;&gt;</a:t>
            </a:r>
            <a:r>
              <a:rPr lang="en-US" sz="2400" dirty="0" err="1">
                <a:latin typeface="Tahoma" pitchFamily="34" charset="0"/>
              </a:rPr>
              <a:t>lookfor</a:t>
            </a:r>
            <a:r>
              <a:rPr lang="en-US" sz="2400" dirty="0">
                <a:latin typeface="Tahoma" pitchFamily="34" charset="0"/>
              </a:rPr>
              <a:t> keyword</a:t>
            </a:r>
          </a:p>
        </p:txBody>
      </p:sp>
      <p:sp>
        <p:nvSpPr>
          <p:cNvPr id="6" name="Slide Number Placeholder 5"/>
          <p:cNvSpPr>
            <a:spLocks noGrp="1"/>
          </p:cNvSpPr>
          <p:nvPr>
            <p:ph type="sldNum" sz="quarter" idx="12"/>
          </p:nvPr>
        </p:nvSpPr>
        <p:spPr/>
        <p:txBody>
          <a:bodyPr/>
          <a:lstStyle/>
          <a:p>
            <a:fld id="{CE5C65EF-2CF8-4997-AAF8-8709940F562F}" type="slidenum">
              <a:rPr lang="fr-FR" smtClean="0"/>
              <a:t>25</a:t>
            </a:fld>
            <a:endParaRPr lang="fr-FR"/>
          </a:p>
        </p:txBody>
      </p:sp>
    </p:spTree>
    <p:extLst>
      <p:ext uri="{BB962C8B-B14F-4D97-AF65-F5344CB8AC3E}">
        <p14:creationId xmlns:p14="http://schemas.microsoft.com/office/powerpoint/2010/main" val="37431122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260648"/>
            <a:ext cx="8568952" cy="5693866"/>
          </a:xfrm>
          <a:prstGeom prst="rect">
            <a:avLst/>
          </a:prstGeom>
        </p:spPr>
        <p:txBody>
          <a:bodyPr wrap="square">
            <a:spAutoFit/>
          </a:bodyPr>
          <a:lstStyle/>
          <a:p>
            <a:r>
              <a:rPr lang="en-US" sz="2800" dirty="0">
                <a:latin typeface="Times New Roman" pitchFamily="18" charset="0"/>
                <a:cs typeface="Times New Roman" pitchFamily="18" charset="0"/>
              </a:rPr>
              <a:t>Some facts for a first </a:t>
            </a:r>
            <a:r>
              <a:rPr lang="en-US" sz="2800" dirty="0" smtClean="0">
                <a:latin typeface="Times New Roman" pitchFamily="18" charset="0"/>
                <a:cs typeface="Times New Roman" pitchFamily="18" charset="0"/>
              </a:rPr>
              <a:t>impression:</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pPr marL="457200" indent="-457200">
              <a:buFont typeface="Arial" pitchFamily="34" charset="0"/>
              <a:buChar char="•"/>
            </a:pPr>
            <a:r>
              <a:rPr lang="en-US" sz="2800" dirty="0">
                <a:latin typeface="Times New Roman" pitchFamily="18" charset="0"/>
                <a:cs typeface="Times New Roman" pitchFamily="18" charset="0"/>
              </a:rPr>
              <a:t> Everything in MATLAB is a matrix !</a:t>
            </a:r>
          </a:p>
          <a:p>
            <a:endParaRPr lang="en-US" sz="2800" dirty="0">
              <a:latin typeface="Times New Roman" pitchFamily="18" charset="0"/>
              <a:cs typeface="Times New Roman" pitchFamily="18" charset="0"/>
            </a:endParaRPr>
          </a:p>
          <a:p>
            <a:pPr marL="457200" indent="-457200">
              <a:buFont typeface="Arial" pitchFamily="34" charset="0"/>
              <a:buChar char="•"/>
            </a:pPr>
            <a:r>
              <a:rPr lang="en-US" sz="2800" dirty="0">
                <a:latin typeface="Times New Roman" pitchFamily="18" charset="0"/>
                <a:cs typeface="Times New Roman" pitchFamily="18" charset="0"/>
              </a:rPr>
              <a:t> MATLAB is an interpreted language, no compilation needed (but possible)</a:t>
            </a:r>
          </a:p>
          <a:p>
            <a:endParaRPr lang="en-US" sz="2800" dirty="0">
              <a:latin typeface="Times New Roman" pitchFamily="18" charset="0"/>
              <a:cs typeface="Times New Roman" pitchFamily="18" charset="0"/>
            </a:endParaRPr>
          </a:p>
          <a:p>
            <a:pPr marL="457200" indent="-457200">
              <a:buFont typeface="Arial" pitchFamily="34" charset="0"/>
              <a:buChar char="•"/>
            </a:pPr>
            <a:r>
              <a:rPr lang="en-US" sz="2800" dirty="0">
                <a:latin typeface="Times New Roman" pitchFamily="18" charset="0"/>
                <a:cs typeface="Times New Roman" pitchFamily="18" charset="0"/>
              </a:rPr>
              <a:t> MATLAB does not need any variable declarations, no dimension statements, has no packaging, no storage allocation, no pointers</a:t>
            </a:r>
          </a:p>
          <a:p>
            <a:endParaRPr lang="en-US" sz="2800" dirty="0">
              <a:latin typeface="Times New Roman" pitchFamily="18" charset="0"/>
              <a:cs typeface="Times New Roman" pitchFamily="18" charset="0"/>
            </a:endParaRPr>
          </a:p>
          <a:p>
            <a:pPr marL="457200" indent="-457200">
              <a:buFont typeface="Arial" pitchFamily="34" charset="0"/>
              <a:buChar char="•"/>
            </a:pPr>
            <a:r>
              <a:rPr lang="en-US" sz="2800" dirty="0">
                <a:latin typeface="Times New Roman" pitchFamily="18" charset="0"/>
                <a:cs typeface="Times New Roman" pitchFamily="18" charset="0"/>
              </a:rPr>
              <a:t>Programs can be run step by step, with full access to all variables, functions etc.</a:t>
            </a:r>
          </a:p>
        </p:txBody>
      </p:sp>
      <p:sp>
        <p:nvSpPr>
          <p:cNvPr id="2" name="Slide Number Placeholder 1"/>
          <p:cNvSpPr>
            <a:spLocks noGrp="1"/>
          </p:cNvSpPr>
          <p:nvPr>
            <p:ph type="sldNum" sz="quarter" idx="12"/>
          </p:nvPr>
        </p:nvSpPr>
        <p:spPr/>
        <p:txBody>
          <a:bodyPr/>
          <a:lstStyle/>
          <a:p>
            <a:fld id="{CE5C65EF-2CF8-4997-AAF8-8709940F562F}" type="slidenum">
              <a:rPr lang="fr-FR" smtClean="0"/>
              <a:t>26</a:t>
            </a:fld>
            <a:endParaRPr lang="fr-FR"/>
          </a:p>
        </p:txBody>
      </p:sp>
    </p:spTree>
    <p:extLst>
      <p:ext uri="{BB962C8B-B14F-4D97-AF65-F5344CB8AC3E}">
        <p14:creationId xmlns:p14="http://schemas.microsoft.com/office/powerpoint/2010/main" val="2499200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4503" y="332656"/>
            <a:ext cx="8147248" cy="1440160"/>
          </a:xfrm>
        </p:spPr>
        <p:txBody>
          <a:bodyPr>
            <a:noAutofit/>
          </a:bodyPr>
          <a:lstStyle/>
          <a:p>
            <a:pPr algn="ctr"/>
            <a:r>
              <a:rPr lang="en-US" sz="4400" dirty="0" smtClean="0">
                <a:solidFill>
                  <a:srgbClr val="FF0000"/>
                </a:solidFill>
                <a:latin typeface="Times New Roman" pitchFamily="18" charset="0"/>
                <a:cs typeface="Times New Roman" pitchFamily="18" charset="0"/>
              </a:rPr>
              <a:t>Chapter I </a:t>
            </a:r>
            <a:r>
              <a:rPr lang="en-US" sz="4400" dirty="0" smtClean="0">
                <a:solidFill>
                  <a:srgbClr val="FF0000"/>
                </a:solidFill>
              </a:rPr>
              <a:t>: </a:t>
            </a:r>
            <a:r>
              <a:rPr lang="en-US" sz="4400" dirty="0">
                <a:solidFill>
                  <a:srgbClr val="FF0000"/>
                </a:solidFill>
                <a:latin typeface="Times New Roman" pitchFamily="18" charset="0"/>
                <a:cs typeface="Times New Roman" pitchFamily="18" charset="0"/>
              </a:rPr>
              <a:t>Variables, scripts and operations</a:t>
            </a:r>
            <a:br>
              <a:rPr lang="en-US" sz="4400" dirty="0">
                <a:solidFill>
                  <a:srgbClr val="FF0000"/>
                </a:solidFill>
                <a:latin typeface="Times New Roman" pitchFamily="18" charset="0"/>
                <a:cs typeface="Times New Roman" pitchFamily="18" charset="0"/>
              </a:rPr>
            </a:br>
            <a:endParaRPr lang="en-US" sz="4400" dirty="0">
              <a:solidFill>
                <a:srgbClr val="FF0000"/>
              </a:solidFill>
            </a:endParaRPr>
          </a:p>
        </p:txBody>
      </p:sp>
      <p:sp>
        <p:nvSpPr>
          <p:cNvPr id="3" name="Rectangle 2"/>
          <p:cNvSpPr/>
          <p:nvPr/>
        </p:nvSpPr>
        <p:spPr>
          <a:xfrm>
            <a:off x="398479" y="1859340"/>
            <a:ext cx="8424936" cy="3539430"/>
          </a:xfrm>
          <a:prstGeom prst="rect">
            <a:avLst/>
          </a:prstGeom>
        </p:spPr>
        <p:txBody>
          <a:bodyPr wrap="square">
            <a:spAutoFit/>
          </a:bodyPr>
          <a:lstStyle/>
          <a:p>
            <a:r>
              <a:rPr lang="en-US" sz="2800" i="1" u="sng" dirty="0">
                <a:latin typeface="Times New Roman" pitchFamily="18" charset="0"/>
                <a:cs typeface="Times New Roman" pitchFamily="18" charset="0"/>
              </a:rPr>
              <a:t>Creating MATLAB </a:t>
            </a:r>
            <a:r>
              <a:rPr lang="en-US" sz="2800" i="1" u="sng" dirty="0" smtClean="0">
                <a:latin typeface="Times New Roman" pitchFamily="18" charset="0"/>
                <a:cs typeface="Times New Roman" pitchFamily="18" charset="0"/>
              </a:rPr>
              <a:t>variables:</a:t>
            </a:r>
            <a:endParaRPr lang="en-US" sz="2800" i="1" u="sng"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MATLAB </a:t>
            </a:r>
            <a:r>
              <a:rPr lang="en-US" sz="2800" dirty="0">
                <a:latin typeface="Times New Roman" pitchFamily="18" charset="0"/>
                <a:cs typeface="Times New Roman" pitchFamily="18" charset="0"/>
              </a:rPr>
              <a:t>variables are created with an assignment statement. The syntax of variable assignment is</a:t>
            </a:r>
          </a:p>
          <a:p>
            <a:r>
              <a:rPr lang="en-US" sz="2800" dirty="0">
                <a:latin typeface="Times New Roman" pitchFamily="18" charset="0"/>
                <a:cs typeface="Times New Roman" pitchFamily="18" charset="0"/>
              </a:rPr>
              <a:t>variable name = a value (or an expression)</a:t>
            </a:r>
          </a:p>
          <a:p>
            <a:r>
              <a:rPr lang="en-US" sz="2800" dirty="0">
                <a:latin typeface="Times New Roman" pitchFamily="18" charset="0"/>
                <a:cs typeface="Times New Roman" pitchFamily="18" charset="0"/>
              </a:rPr>
              <a:t>For example,</a:t>
            </a:r>
          </a:p>
          <a:p>
            <a:r>
              <a:rPr lang="en-US" sz="2800" dirty="0">
                <a:latin typeface="Times New Roman" pitchFamily="18" charset="0"/>
                <a:cs typeface="Times New Roman" pitchFamily="18" charset="0"/>
              </a:rPr>
              <a:t>                     &gt;&gt; x = expression</a:t>
            </a:r>
          </a:p>
          <a:p>
            <a:r>
              <a:rPr lang="en-US" sz="2800" dirty="0">
                <a:latin typeface="Times New Roman" pitchFamily="18" charset="0"/>
                <a:cs typeface="Times New Roman" pitchFamily="18" charset="0"/>
              </a:rPr>
              <a:t>where expression is a combination of numerical values, mathematical operators, variables</a:t>
            </a:r>
            <a:r>
              <a:rPr lang="en-US" sz="2800" dirty="0" smtClean="0">
                <a:latin typeface="Times New Roman" pitchFamily="18" charset="0"/>
                <a:cs typeface="Times New Roman" pitchFamily="18" charset="0"/>
              </a:rPr>
              <a:t>, and </a:t>
            </a:r>
            <a:r>
              <a:rPr lang="en-US" sz="2800" dirty="0">
                <a:latin typeface="Times New Roman" pitchFamily="18" charset="0"/>
                <a:cs typeface="Times New Roman" pitchFamily="18" charset="0"/>
              </a:rPr>
              <a:t>function calls. </a:t>
            </a:r>
          </a:p>
        </p:txBody>
      </p:sp>
      <p:sp>
        <p:nvSpPr>
          <p:cNvPr id="4" name="Slide Number Placeholder 3"/>
          <p:cNvSpPr>
            <a:spLocks noGrp="1"/>
          </p:cNvSpPr>
          <p:nvPr>
            <p:ph type="sldNum" sz="quarter" idx="12"/>
          </p:nvPr>
        </p:nvSpPr>
        <p:spPr/>
        <p:txBody>
          <a:bodyPr/>
          <a:lstStyle/>
          <a:p>
            <a:fld id="{CE5C65EF-2CF8-4997-AAF8-8709940F562F}" type="slidenum">
              <a:rPr lang="fr-FR" smtClean="0"/>
              <a:t>27</a:t>
            </a:fld>
            <a:endParaRPr lang="fr-FR"/>
          </a:p>
        </p:txBody>
      </p:sp>
    </p:spTree>
    <p:extLst>
      <p:ext uri="{BB962C8B-B14F-4D97-AF65-F5344CB8AC3E}">
        <p14:creationId xmlns:p14="http://schemas.microsoft.com/office/powerpoint/2010/main" val="25409196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7813"/>
            <a:ext cx="8229600" cy="11398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Times New Roman" pitchFamily="18" charset="0"/>
                <a:cs typeface="Times New Roman" pitchFamily="18" charset="0"/>
              </a:rPr>
              <a:t>Variables</a:t>
            </a:r>
          </a:p>
        </p:txBody>
      </p:sp>
      <p:sp>
        <p:nvSpPr>
          <p:cNvPr id="9" name="Rectangle 8"/>
          <p:cNvSpPr/>
          <p:nvPr/>
        </p:nvSpPr>
        <p:spPr>
          <a:xfrm>
            <a:off x="539552" y="1556792"/>
            <a:ext cx="7992888" cy="3539430"/>
          </a:xfrm>
          <a:prstGeom prst="rect">
            <a:avLst/>
          </a:prstGeom>
        </p:spPr>
        <p:txBody>
          <a:bodyPr wrap="square">
            <a:spAutoFit/>
          </a:bodyPr>
          <a:lstStyle/>
          <a:p>
            <a:pPr marL="457200" indent="-457200">
              <a:buFont typeface="Arial" pitchFamily="34" charset="0"/>
              <a:buChar char="•"/>
            </a:pPr>
            <a:r>
              <a:rPr lang="en-US" sz="2800" dirty="0">
                <a:latin typeface="Times New Roman" pitchFamily="18" charset="0"/>
                <a:cs typeface="Times New Roman" pitchFamily="18" charset="0"/>
              </a:rPr>
              <a:t>As we discussed, MATLAB stands for '</a:t>
            </a:r>
            <a:r>
              <a:rPr lang="en-US" sz="2800" dirty="0" err="1">
                <a:latin typeface="Times New Roman" pitchFamily="18" charset="0"/>
                <a:cs typeface="Times New Roman" pitchFamily="18" charset="0"/>
              </a:rPr>
              <a:t>MATrix</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LABoratory</a:t>
            </a:r>
            <a:r>
              <a:rPr lang="en-US" sz="2800" dirty="0">
                <a:latin typeface="Times New Roman" pitchFamily="18" charset="0"/>
                <a:cs typeface="Times New Roman" pitchFamily="18" charset="0"/>
              </a:rPr>
              <a:t>'. This title is appropriate because the structure for the storage of all data in MATLAB is a matrix. We talk more about this in upcoming </a:t>
            </a:r>
            <a:r>
              <a:rPr lang="en-US" sz="2800" dirty="0" smtClean="0">
                <a:latin typeface="Times New Roman" pitchFamily="18" charset="0"/>
                <a:cs typeface="Times New Roman" pitchFamily="18" charset="0"/>
              </a:rPr>
              <a:t>chapters. </a:t>
            </a:r>
            <a:r>
              <a:rPr lang="en-US" sz="2800" dirty="0">
                <a:latin typeface="Times New Roman" pitchFamily="18" charset="0"/>
                <a:cs typeface="Times New Roman" pitchFamily="18" charset="0"/>
              </a:rPr>
              <a:t>Right now we will only work with scalar variables. MATLAB stores these as matrix variables with 1 row and 1 column. These variables show in your workspace is shown as 1x1 matrices. </a:t>
            </a:r>
          </a:p>
        </p:txBody>
      </p:sp>
      <p:sp>
        <p:nvSpPr>
          <p:cNvPr id="3" name="Slide Number Placeholder 2"/>
          <p:cNvSpPr>
            <a:spLocks noGrp="1"/>
          </p:cNvSpPr>
          <p:nvPr>
            <p:ph type="sldNum" sz="quarter" idx="12"/>
          </p:nvPr>
        </p:nvSpPr>
        <p:spPr/>
        <p:txBody>
          <a:bodyPr/>
          <a:lstStyle/>
          <a:p>
            <a:fld id="{CE5C65EF-2CF8-4997-AAF8-8709940F562F}" type="slidenum">
              <a:rPr lang="fr-FR" smtClean="0"/>
              <a:t>28</a:t>
            </a:fld>
            <a:endParaRPr lang="fr-FR"/>
          </a:p>
        </p:txBody>
      </p:sp>
    </p:spTree>
    <p:extLst>
      <p:ext uri="{BB962C8B-B14F-4D97-AF65-F5344CB8AC3E}">
        <p14:creationId xmlns:p14="http://schemas.microsoft.com/office/powerpoint/2010/main" val="3553917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620688"/>
            <a:ext cx="7776864" cy="3970318"/>
          </a:xfrm>
          <a:prstGeom prst="rect">
            <a:avLst/>
          </a:prstGeom>
        </p:spPr>
        <p:txBody>
          <a:bodyPr wrap="square">
            <a:spAutoFit/>
          </a:bodyPr>
          <a:lstStyle/>
          <a:p>
            <a:pPr marL="457200" indent="-457200">
              <a:buFont typeface="Arial" pitchFamily="34" charset="0"/>
              <a:buChar char="•"/>
            </a:pPr>
            <a:r>
              <a:rPr lang="en-US" sz="2800" dirty="0">
                <a:latin typeface="Times New Roman" pitchFamily="18" charset="0"/>
                <a:cs typeface="Times New Roman" pitchFamily="18" charset="0"/>
              </a:rPr>
              <a:t>To create a (scalar) variable in MATLAB simply enter a valid variable name at the command line and assign it a value using </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Once a variable has been assigned a value it is added to the MATLAB Workspace and will be displayed in the </a:t>
            </a:r>
            <a:r>
              <a:rPr lang="en-US" sz="2800" i="1" dirty="0">
                <a:latin typeface="Times New Roman" pitchFamily="18" charset="0"/>
                <a:cs typeface="Times New Roman" pitchFamily="18" charset="0"/>
              </a:rPr>
              <a:t>Workspace </a:t>
            </a:r>
            <a:r>
              <a:rPr lang="en-US" sz="2800" dirty="0">
                <a:latin typeface="Times New Roman" pitchFamily="18" charset="0"/>
                <a:cs typeface="Times New Roman" pitchFamily="18" charset="0"/>
              </a:rPr>
              <a:t>window. </a:t>
            </a:r>
            <a:endParaRPr lang="en-US" sz="2800" dirty="0" smtClean="0">
              <a:latin typeface="Times New Roman" pitchFamily="18" charset="0"/>
              <a:cs typeface="Times New Roman" pitchFamily="18" charset="0"/>
            </a:endParaRPr>
          </a:p>
          <a:p>
            <a:pPr marL="457200" indent="-457200">
              <a:buFont typeface="Arial" pitchFamily="34" charset="0"/>
              <a:buChar char="•"/>
            </a:pPr>
            <a:endParaRPr lang="en-US" sz="2800" dirty="0">
              <a:latin typeface="Times New Roman" pitchFamily="18" charset="0"/>
              <a:cs typeface="Times New Roman" pitchFamily="18" charset="0"/>
            </a:endParaRPr>
          </a:p>
          <a:p>
            <a:pPr marL="457200" indent="-457200">
              <a:buFont typeface="Arial" pitchFamily="34" charset="0"/>
              <a:buChar char="•"/>
            </a:pPr>
            <a:r>
              <a:rPr lang="en-US" sz="2800" dirty="0">
                <a:latin typeface="Times New Roman" pitchFamily="18" charset="0"/>
                <a:cs typeface="Times New Roman" pitchFamily="18" charset="0"/>
              </a:rPr>
              <a:t>No need for types. i.e.,</a:t>
            </a:r>
          </a:p>
          <a:p>
            <a:endParaRPr lang="en-US" sz="2800" dirty="0">
              <a:latin typeface="Times New Roman" pitchFamily="18" charset="0"/>
              <a:cs typeface="Times New Roman" pitchFamily="18" charset="0"/>
            </a:endParaRPr>
          </a:p>
        </p:txBody>
      </p:sp>
      <p:sp>
        <p:nvSpPr>
          <p:cNvPr id="9" name="Rectangle 3"/>
          <p:cNvSpPr txBox="1">
            <a:spLocks noChangeArrowheads="1"/>
          </p:cNvSpPr>
          <p:nvPr/>
        </p:nvSpPr>
        <p:spPr>
          <a:xfrm>
            <a:off x="304800" y="1295400"/>
            <a:ext cx="8153400" cy="5257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pPr marL="0" indent="0">
              <a:buNone/>
            </a:pPr>
            <a:endParaRPr lang="en-US" sz="2800" dirty="0" smtClean="0">
              <a:latin typeface="Times New Roman" pitchFamily="18" charset="0"/>
              <a:cs typeface="Times New Roman" pitchFamily="18" charset="0"/>
            </a:endParaRPr>
          </a:p>
          <a:p>
            <a:pPr>
              <a:buFont typeface="Wingdings" pitchFamily="2" charset="2"/>
              <a:buNone/>
            </a:pPr>
            <a:endParaRPr lang="en-US" sz="2400" dirty="0" smtClean="0"/>
          </a:p>
        </p:txBody>
      </p:sp>
      <p:grpSp>
        <p:nvGrpSpPr>
          <p:cNvPr id="10" name="Group 11"/>
          <p:cNvGrpSpPr>
            <a:grpSpLocks/>
          </p:cNvGrpSpPr>
          <p:nvPr/>
        </p:nvGrpSpPr>
        <p:grpSpPr bwMode="auto">
          <a:xfrm>
            <a:off x="5652120" y="3465205"/>
            <a:ext cx="1524000" cy="1219200"/>
            <a:chOff x="768" y="1248"/>
            <a:chExt cx="960" cy="768"/>
          </a:xfrm>
        </p:grpSpPr>
        <p:sp>
          <p:nvSpPr>
            <p:cNvPr id="11" name="Rectangle 10"/>
            <p:cNvSpPr>
              <a:spLocks noChangeArrowheads="1"/>
            </p:cNvSpPr>
            <p:nvPr/>
          </p:nvSpPr>
          <p:spPr bwMode="auto">
            <a:xfrm>
              <a:off x="864" y="1344"/>
              <a:ext cx="768" cy="576"/>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dirty="0" err="1">
                  <a:latin typeface="Tahoma" pitchFamily="34" charset="0"/>
                </a:rPr>
                <a:t>int</a:t>
              </a:r>
              <a:r>
                <a:rPr lang="en-US" dirty="0">
                  <a:latin typeface="Tahoma" pitchFamily="34" charset="0"/>
                </a:rPr>
                <a:t> a;</a:t>
              </a:r>
            </a:p>
            <a:p>
              <a:pPr eaLnBrk="0" hangingPunct="0"/>
              <a:r>
                <a:rPr lang="en-US" dirty="0">
                  <a:latin typeface="Tahoma" pitchFamily="34" charset="0"/>
                </a:rPr>
                <a:t>double b;</a:t>
              </a:r>
            </a:p>
            <a:p>
              <a:pPr eaLnBrk="0" hangingPunct="0"/>
              <a:r>
                <a:rPr lang="en-US" dirty="0">
                  <a:latin typeface="Tahoma" pitchFamily="34" charset="0"/>
                </a:rPr>
                <a:t>float c;</a:t>
              </a:r>
            </a:p>
          </p:txBody>
        </p:sp>
        <p:sp>
          <p:nvSpPr>
            <p:cNvPr id="12" name="Line 6"/>
            <p:cNvSpPr>
              <a:spLocks noChangeShapeType="1"/>
            </p:cNvSpPr>
            <p:nvPr/>
          </p:nvSpPr>
          <p:spPr bwMode="auto">
            <a:xfrm>
              <a:off x="768" y="1248"/>
              <a:ext cx="960"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7"/>
            <p:cNvSpPr>
              <a:spLocks noChangeShapeType="1"/>
            </p:cNvSpPr>
            <p:nvPr/>
          </p:nvSpPr>
          <p:spPr bwMode="auto">
            <a:xfrm flipH="1">
              <a:off x="816" y="1248"/>
              <a:ext cx="912" cy="7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fld id="{CE5C65EF-2CF8-4997-AAF8-8709940F562F}" type="slidenum">
              <a:rPr lang="fr-FR" smtClean="0"/>
              <a:t>29</a:t>
            </a:fld>
            <a:endParaRPr lang="fr-FR"/>
          </a:p>
        </p:txBody>
      </p:sp>
    </p:spTree>
    <p:extLst>
      <p:ext uri="{BB962C8B-B14F-4D97-AF65-F5344CB8AC3E}">
        <p14:creationId xmlns:p14="http://schemas.microsoft.com/office/powerpoint/2010/main" val="3851689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en-US" sz="4400" dirty="0" smtClean="0">
                <a:latin typeface="Times New Roman" pitchFamily="18" charset="0"/>
                <a:cs typeface="Times New Roman" pitchFamily="18" charset="0"/>
              </a:rPr>
              <a:t>Textbook(s) and/or other required material:</a:t>
            </a:r>
            <a:endParaRPr lang="en-US" sz="4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822960" y="2081399"/>
            <a:ext cx="8141528" cy="5164025"/>
          </a:xfrm>
        </p:spPr>
        <p:txBody>
          <a:bodyPr/>
          <a:lstStyle/>
          <a:p>
            <a:pPr marL="514350" indent="-514350">
              <a:buFont typeface="+mj-lt"/>
              <a:buAutoNum type="arabicPeriod"/>
            </a:pPr>
            <a:r>
              <a:rPr lang="en-US" sz="2800" dirty="0" smtClean="0">
                <a:latin typeface="Times New Roman" pitchFamily="18" charset="0"/>
                <a:cs typeface="Times New Roman" pitchFamily="18" charset="0"/>
              </a:rPr>
              <a:t>C.B </a:t>
            </a:r>
            <a:r>
              <a:rPr lang="en-US" sz="2800" dirty="0" err="1" smtClean="0">
                <a:latin typeface="Times New Roman" pitchFamily="18" charset="0"/>
                <a:cs typeface="Times New Roman" pitchFamily="18" charset="0"/>
              </a:rPr>
              <a:t>Moler</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Numerical Computing with MATLAB</a:t>
            </a:r>
            <a:r>
              <a:rPr lang="en-US" sz="2800" dirty="0" smtClean="0">
                <a:latin typeface="Times New Roman" pitchFamily="18" charset="0"/>
                <a:cs typeface="Times New Roman" pitchFamily="18" charset="0"/>
              </a:rPr>
              <a:t>, 2</a:t>
            </a:r>
            <a:r>
              <a:rPr lang="en-US" sz="2800" baseline="30000" dirty="0" smtClean="0">
                <a:latin typeface="Times New Roman" pitchFamily="18" charset="0"/>
                <a:cs typeface="Times New Roman" pitchFamily="18" charset="0"/>
              </a:rPr>
              <a:t>nd</a:t>
            </a:r>
            <a:r>
              <a:rPr lang="en-US" sz="2800" dirty="0" smtClean="0">
                <a:latin typeface="Times New Roman" pitchFamily="18" charset="0"/>
                <a:cs typeface="Times New Roman" pitchFamily="18" charset="0"/>
              </a:rPr>
              <a:t> Ed, SIM, 2008</a:t>
            </a:r>
          </a:p>
          <a:p>
            <a:pPr marL="514350" indent="-514350">
              <a:buFont typeface="+mj-lt"/>
              <a:buAutoNum type="arabicPeriod"/>
            </a:pPr>
            <a:r>
              <a:rPr lang="en-US" sz="2800" dirty="0" smtClean="0">
                <a:latin typeface="Times New Roman" pitchFamily="18" charset="0"/>
                <a:cs typeface="Times New Roman" pitchFamily="18" charset="0"/>
              </a:rPr>
              <a:t>D.B O’Leary, </a:t>
            </a:r>
            <a:r>
              <a:rPr lang="en-US" sz="2800" i="1" dirty="0" smtClean="0">
                <a:latin typeface="Times New Roman" pitchFamily="18" charset="0"/>
                <a:cs typeface="Times New Roman" pitchFamily="18" charset="0"/>
              </a:rPr>
              <a:t>Scientific computing with Case Studies</a:t>
            </a:r>
            <a:r>
              <a:rPr lang="en-US" sz="2800" dirty="0" smtClean="0">
                <a:latin typeface="Times New Roman" pitchFamily="18" charset="0"/>
                <a:cs typeface="Times New Roman" pitchFamily="18" charset="0"/>
              </a:rPr>
              <a:t>, 1st Ed, SIM, 2008</a:t>
            </a:r>
          </a:p>
          <a:p>
            <a:pPr marL="514350" indent="-514350">
              <a:buFont typeface="+mj-lt"/>
              <a:buAutoNum type="arabicPeriod"/>
            </a:pPr>
            <a:r>
              <a:rPr lang="en-US" sz="2800" dirty="0" err="1" smtClean="0">
                <a:latin typeface="Times New Roman" pitchFamily="18" charset="0"/>
                <a:cs typeface="Times New Roman" pitchFamily="18" charset="0"/>
              </a:rPr>
              <a:t>A.Quarteroni</a:t>
            </a:r>
            <a:r>
              <a:rPr lang="en-US" sz="2800" dirty="0" smtClean="0">
                <a:latin typeface="Times New Roman" pitchFamily="18" charset="0"/>
                <a:cs typeface="Times New Roman" pitchFamily="18" charset="0"/>
              </a:rPr>
              <a:t>, F. </a:t>
            </a:r>
            <a:r>
              <a:rPr lang="en-US" sz="2800" dirty="0" err="1" smtClean="0">
                <a:latin typeface="Times New Roman" pitchFamily="18" charset="0"/>
                <a:cs typeface="Times New Roman" pitchFamily="18" charset="0"/>
              </a:rPr>
              <a:t>Saleri</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Scientific Computing with Matlab and Octave</a:t>
            </a:r>
            <a:r>
              <a:rPr lang="en-US" sz="2800" dirty="0" smtClean="0">
                <a:latin typeface="Times New Roman" pitchFamily="18" charset="0"/>
                <a:cs typeface="Times New Roman" pitchFamily="18" charset="0"/>
              </a:rPr>
              <a:t>, 2</a:t>
            </a:r>
            <a:r>
              <a:rPr lang="en-US" sz="2800" baseline="30000" dirty="0" smtClean="0">
                <a:latin typeface="Times New Roman" pitchFamily="18" charset="0"/>
                <a:cs typeface="Times New Roman" pitchFamily="18" charset="0"/>
              </a:rPr>
              <a:t>nd</a:t>
            </a:r>
            <a:r>
              <a:rPr lang="en-US" sz="2800" dirty="0" smtClean="0">
                <a:latin typeface="Times New Roman" pitchFamily="18" charset="0"/>
                <a:cs typeface="Times New Roman" pitchFamily="18" charset="0"/>
              </a:rPr>
              <a:t> Ed, Springer, 2006</a:t>
            </a:r>
          </a:p>
          <a:p>
            <a:pPr marL="0" indent="0">
              <a:buNone/>
            </a:pPr>
            <a:endParaRPr lang="fr-FR" dirty="0">
              <a:latin typeface="Times New Roman" pitchFamily="18" charset="0"/>
              <a:cs typeface="Times New Roman" pitchFamily="18" charset="0"/>
            </a:endParaRPr>
          </a:p>
          <a:p>
            <a:pPr marL="0" indent="0">
              <a:buNone/>
            </a:pPr>
            <a:endParaRPr lang="fr-FR" dirty="0" smtClean="0">
              <a:latin typeface="Times New Roman" pitchFamily="18" charset="0"/>
              <a:cs typeface="Times New Roman" pitchFamily="18" charset="0"/>
            </a:endParaRPr>
          </a:p>
          <a:p>
            <a:pPr marL="0" indent="0">
              <a:buNone/>
            </a:pPr>
            <a:endParaRPr lang="fr-FR" dirty="0">
              <a:latin typeface="Times New Roman" pitchFamily="18" charset="0"/>
              <a:cs typeface="Times New Roman" pitchFamily="18" charset="0"/>
            </a:endParaRPr>
          </a:p>
          <a:p>
            <a:pPr marL="0" indent="0">
              <a:buNone/>
            </a:pPr>
            <a:endParaRPr lang="fr-FR" dirty="0" smtClean="0">
              <a:latin typeface="Times New Roman" pitchFamily="18" charset="0"/>
              <a:cs typeface="Times New Roman" pitchFamily="18" charset="0"/>
            </a:endParaRPr>
          </a:p>
          <a:p>
            <a:pPr marL="0" indent="0">
              <a:buNone/>
            </a:pPr>
            <a:endParaRPr lang="fr-FR"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E5C65EF-2CF8-4997-AAF8-8709940F562F}" type="slidenum">
              <a:rPr lang="fr-FR" smtClean="0"/>
              <a:t>3</a:t>
            </a:fld>
            <a:endParaRPr lang="fr-FR"/>
          </a:p>
        </p:txBody>
      </p:sp>
    </p:spTree>
    <p:extLst>
      <p:ext uri="{BB962C8B-B14F-4D97-AF65-F5344CB8AC3E}">
        <p14:creationId xmlns:p14="http://schemas.microsoft.com/office/powerpoint/2010/main" val="38517877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4"/>
            <a:ext cx="9036496" cy="3970318"/>
          </a:xfrm>
          <a:prstGeom prst="rect">
            <a:avLst/>
          </a:prstGeom>
        </p:spPr>
        <p:txBody>
          <a:bodyPr wrap="square">
            <a:spAutoFit/>
          </a:bodyPr>
          <a:lstStyle/>
          <a:p>
            <a:r>
              <a:rPr lang="en-US" sz="2800" dirty="0">
                <a:latin typeface="Times New Roman" pitchFamily="18" charset="0"/>
                <a:cs typeface="Times New Roman" pitchFamily="18" charset="0"/>
              </a:rPr>
              <a:t>For example, after entering: </a:t>
            </a:r>
          </a:p>
          <a:p>
            <a:r>
              <a:rPr lang="en-US" sz="2800" dirty="0">
                <a:latin typeface="Times New Roman" pitchFamily="18" charset="0"/>
                <a:cs typeface="Times New Roman" pitchFamily="18" charset="0"/>
              </a:rPr>
              <a:t>&gt;&gt; height = 5 </a:t>
            </a:r>
          </a:p>
          <a:p>
            <a:r>
              <a:rPr lang="en-US" sz="2800" dirty="0">
                <a:latin typeface="Times New Roman" pitchFamily="18" charset="0"/>
                <a:cs typeface="Times New Roman" pitchFamily="18" charset="0"/>
              </a:rPr>
              <a:t>height = </a:t>
            </a:r>
          </a:p>
          <a:p>
            <a:r>
              <a:rPr lang="en-US" sz="2800" dirty="0">
                <a:latin typeface="Times New Roman" pitchFamily="18" charset="0"/>
                <a:cs typeface="Times New Roman" pitchFamily="18" charset="0"/>
              </a:rPr>
              <a:t>5 </a:t>
            </a:r>
          </a:p>
          <a:p>
            <a:r>
              <a:rPr lang="en-US" sz="2800" dirty="0">
                <a:latin typeface="Times New Roman" pitchFamily="18" charset="0"/>
                <a:cs typeface="Times New Roman" pitchFamily="18" charset="0"/>
              </a:rPr>
              <a:t>&gt;&gt; width = 4 </a:t>
            </a:r>
          </a:p>
          <a:p>
            <a:r>
              <a:rPr lang="en-US" sz="2800" dirty="0">
                <a:latin typeface="Times New Roman" pitchFamily="18" charset="0"/>
                <a:cs typeface="Times New Roman" pitchFamily="18" charset="0"/>
              </a:rPr>
              <a:t>width = </a:t>
            </a:r>
          </a:p>
          <a:p>
            <a:r>
              <a:rPr lang="en-US" sz="2800" dirty="0">
                <a:latin typeface="Times New Roman" pitchFamily="18" charset="0"/>
                <a:cs typeface="Times New Roman" pitchFamily="18" charset="0"/>
              </a:rPr>
              <a:t>4 </a:t>
            </a:r>
          </a:p>
          <a:p>
            <a:r>
              <a:rPr lang="en-US" sz="2800" dirty="0">
                <a:latin typeface="Times New Roman" pitchFamily="18" charset="0"/>
                <a:cs typeface="Times New Roman" pitchFamily="18" charset="0"/>
              </a:rPr>
              <a:t>the </a:t>
            </a:r>
            <a:r>
              <a:rPr lang="en-US" sz="2800" i="1" dirty="0">
                <a:latin typeface="Times New Roman" pitchFamily="18" charset="0"/>
                <a:cs typeface="Times New Roman" pitchFamily="18" charset="0"/>
              </a:rPr>
              <a:t>Workspace </a:t>
            </a:r>
            <a:r>
              <a:rPr lang="en-US" sz="2800" dirty="0">
                <a:latin typeface="Times New Roman" pitchFamily="18" charset="0"/>
                <a:cs typeface="Times New Roman" pitchFamily="18" charset="0"/>
              </a:rPr>
              <a:t>window will contain both </a:t>
            </a:r>
            <a:r>
              <a:rPr lang="en-US" sz="2800" b="1" dirty="0">
                <a:latin typeface="Times New Roman" pitchFamily="18" charset="0"/>
                <a:cs typeface="Times New Roman" pitchFamily="18" charset="0"/>
              </a:rPr>
              <a:t>height </a:t>
            </a:r>
            <a:r>
              <a:rPr lang="en-US" sz="2800" dirty="0">
                <a:latin typeface="Times New Roman" pitchFamily="18" charset="0"/>
                <a:cs typeface="Times New Roman" pitchFamily="18" charset="0"/>
              </a:rPr>
              <a:t>and </a:t>
            </a:r>
            <a:r>
              <a:rPr lang="en-US" sz="2800" b="1" dirty="0">
                <a:latin typeface="Times New Roman" pitchFamily="18" charset="0"/>
                <a:cs typeface="Times New Roman" pitchFamily="18" charset="0"/>
              </a:rPr>
              <a:t>width </a:t>
            </a:r>
            <a:r>
              <a:rPr lang="en-US" sz="2800" dirty="0">
                <a:latin typeface="Times New Roman" pitchFamily="18" charset="0"/>
                <a:cs typeface="Times New Roman" pitchFamily="18" charset="0"/>
              </a:rPr>
              <a:t>as scalars: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14942"/>
            <a:ext cx="9036495" cy="272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E5C65EF-2CF8-4997-AAF8-8709940F562F}" type="slidenum">
              <a:rPr lang="fr-FR" smtClean="0"/>
              <a:t>30</a:t>
            </a:fld>
            <a:endParaRPr lang="fr-FR"/>
          </a:p>
        </p:txBody>
      </p:sp>
    </p:spTree>
    <p:extLst>
      <p:ext uri="{BB962C8B-B14F-4D97-AF65-F5344CB8AC3E}">
        <p14:creationId xmlns:p14="http://schemas.microsoft.com/office/powerpoint/2010/main" val="961625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8"/>
            <a:ext cx="8352928" cy="954107"/>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We should </a:t>
            </a:r>
            <a:r>
              <a:rPr lang="en-US" sz="2800" i="1" dirty="0">
                <a:solidFill>
                  <a:srgbClr val="FF0000"/>
                </a:solidFill>
                <a:latin typeface="Times New Roman" pitchFamily="18" charset="0"/>
                <a:cs typeface="Times New Roman" pitchFamily="18" charset="0"/>
              </a:rPr>
              <a:t>NOT </a:t>
            </a:r>
            <a:r>
              <a:rPr lang="en-US" sz="2800" dirty="0">
                <a:solidFill>
                  <a:srgbClr val="FF0000"/>
                </a:solidFill>
                <a:latin typeface="Times New Roman" pitchFamily="18" charset="0"/>
                <a:cs typeface="Times New Roman" pitchFamily="18" charset="0"/>
              </a:rPr>
              <a:t>use </a:t>
            </a:r>
            <a:r>
              <a:rPr lang="en-US" sz="2800" b="1" dirty="0">
                <a:solidFill>
                  <a:srgbClr val="FF0000"/>
                </a:solidFill>
                <a:latin typeface="Times New Roman" pitchFamily="18" charset="0"/>
                <a:cs typeface="Times New Roman" pitchFamily="18" charset="0"/>
              </a:rPr>
              <a:t>length </a:t>
            </a:r>
            <a:r>
              <a:rPr lang="en-US" sz="2800" dirty="0">
                <a:solidFill>
                  <a:srgbClr val="FF0000"/>
                </a:solidFill>
                <a:latin typeface="Times New Roman" pitchFamily="18" charset="0"/>
                <a:cs typeface="Times New Roman" pitchFamily="18" charset="0"/>
              </a:rPr>
              <a:t>as a variable name as this is a built-in MATLAB function. </a:t>
            </a:r>
          </a:p>
        </p:txBody>
      </p:sp>
      <p:sp>
        <p:nvSpPr>
          <p:cNvPr id="3" name="Rectangle 2"/>
          <p:cNvSpPr/>
          <p:nvPr/>
        </p:nvSpPr>
        <p:spPr>
          <a:xfrm>
            <a:off x="395536" y="1196752"/>
            <a:ext cx="8208912" cy="5693866"/>
          </a:xfrm>
          <a:prstGeom prst="rect">
            <a:avLst/>
          </a:prstGeom>
        </p:spPr>
        <p:txBody>
          <a:bodyPr wrap="square">
            <a:spAutoFit/>
          </a:bodyPr>
          <a:lstStyle/>
          <a:p>
            <a:r>
              <a:rPr lang="en-US" sz="2800" b="1" i="1" dirty="0">
                <a:latin typeface="Times New Roman" pitchFamily="18" charset="0"/>
                <a:cs typeface="Times New Roman" pitchFamily="18" charset="0"/>
              </a:rPr>
              <a:t>Rules on Variable Names </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There are a number of rules as to the variable names you can use: </a:t>
            </a:r>
          </a:p>
          <a:p>
            <a:r>
              <a:rPr lang="en-US" sz="2800" dirty="0">
                <a:latin typeface="Times New Roman" pitchFamily="18" charset="0"/>
                <a:cs typeface="Times New Roman" pitchFamily="18" charset="0"/>
              </a:rPr>
              <a:t>1. must start with a letter, followed by letters, digits, or underscores. </a:t>
            </a:r>
            <a:r>
              <a:rPr lang="en-US" sz="2800" b="1" dirty="0">
                <a:latin typeface="Times New Roman" pitchFamily="18" charset="0"/>
                <a:cs typeface="Times New Roman" pitchFamily="18" charset="0"/>
              </a:rPr>
              <a:t>X12</a:t>
            </a: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rate_const</a:t>
            </a: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Flow_rate</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are all acceptable variable names but not </a:t>
            </a:r>
            <a:r>
              <a:rPr lang="en-US" sz="2800" b="1" dirty="0">
                <a:latin typeface="Times New Roman" pitchFamily="18" charset="0"/>
                <a:cs typeface="Times New Roman" pitchFamily="18" charset="0"/>
              </a:rPr>
              <a:t>vector-A </a:t>
            </a:r>
            <a:r>
              <a:rPr lang="en-US" sz="2800" dirty="0">
                <a:latin typeface="Times New Roman" pitchFamily="18" charset="0"/>
                <a:cs typeface="Times New Roman" pitchFamily="18" charset="0"/>
              </a:rPr>
              <a:t>(since </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is a reserved character); </a:t>
            </a:r>
          </a:p>
          <a:p>
            <a:r>
              <a:rPr lang="en-US" sz="2800" dirty="0">
                <a:latin typeface="Times New Roman" pitchFamily="18" charset="0"/>
                <a:cs typeface="Times New Roman" pitchFamily="18" charset="0"/>
              </a:rPr>
              <a:t>2. are case sensitive, e.g., </a:t>
            </a:r>
            <a:r>
              <a:rPr lang="en-US" sz="2800" b="1" dirty="0">
                <a:latin typeface="Times New Roman" pitchFamily="18" charset="0"/>
                <a:cs typeface="Times New Roman" pitchFamily="18" charset="0"/>
              </a:rPr>
              <a:t>FLOW</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flow</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Flow</a:t>
            </a: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FlOw</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are all different variables; </a:t>
            </a:r>
          </a:p>
          <a:p>
            <a:r>
              <a:rPr lang="en-US" sz="2800" dirty="0">
                <a:latin typeface="Times New Roman" pitchFamily="18" charset="0"/>
                <a:cs typeface="Times New Roman" pitchFamily="18" charset="0"/>
              </a:rPr>
              <a:t>3. must not be longer than 31 characters; </a:t>
            </a:r>
          </a:p>
          <a:p>
            <a:r>
              <a:rPr lang="en-US" sz="2800" dirty="0">
                <a:latin typeface="Times New Roman" pitchFamily="18" charset="0"/>
                <a:cs typeface="Times New Roman" pitchFamily="18" charset="0"/>
              </a:rPr>
              <a:t>4. must not be a reserved word (i.e., special names which are part of MATLAB language); </a:t>
            </a:r>
          </a:p>
          <a:p>
            <a:r>
              <a:rPr lang="en-US" sz="2800" dirty="0">
                <a:latin typeface="Times New Roman" pitchFamily="18" charset="0"/>
                <a:cs typeface="Times New Roman" pitchFamily="18" charset="0"/>
              </a:rPr>
              <a:t>5. must not contain punctuation characters; </a:t>
            </a:r>
          </a:p>
        </p:txBody>
      </p:sp>
      <p:sp>
        <p:nvSpPr>
          <p:cNvPr id="4" name="Slide Number Placeholder 3"/>
          <p:cNvSpPr>
            <a:spLocks noGrp="1"/>
          </p:cNvSpPr>
          <p:nvPr>
            <p:ph type="sldNum" sz="quarter" idx="12"/>
          </p:nvPr>
        </p:nvSpPr>
        <p:spPr/>
        <p:txBody>
          <a:bodyPr/>
          <a:lstStyle/>
          <a:p>
            <a:fld id="{CE5C65EF-2CF8-4997-AAF8-8709940F562F}" type="slidenum">
              <a:rPr lang="fr-FR" smtClean="0"/>
              <a:t>31</a:t>
            </a:fld>
            <a:endParaRPr lang="fr-FR"/>
          </a:p>
        </p:txBody>
      </p:sp>
    </p:spTree>
    <p:extLst>
      <p:ext uri="{BB962C8B-B14F-4D97-AF65-F5344CB8AC3E}">
        <p14:creationId xmlns:p14="http://schemas.microsoft.com/office/powerpoint/2010/main" val="25896427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7384"/>
            <a:ext cx="8676456" cy="6986528"/>
          </a:xfrm>
          <a:prstGeom prst="rect">
            <a:avLst/>
          </a:prstGeom>
        </p:spPr>
        <p:txBody>
          <a:bodyPr wrap="square">
            <a:spAutoFit/>
          </a:bodyPr>
          <a:lstStyle/>
          <a:p>
            <a:r>
              <a:rPr lang="en-US" sz="2800" b="1" i="1" dirty="0">
                <a:latin typeface="Times New Roman" pitchFamily="18" charset="0"/>
                <a:cs typeface="Times New Roman" pitchFamily="18" charset="0"/>
              </a:rPr>
              <a:t>Some MATLAB Workspace Functions </a:t>
            </a:r>
            <a:endParaRPr lang="en-US" sz="2800" dirty="0">
              <a:latin typeface="Times New Roman" pitchFamily="18" charset="0"/>
              <a:cs typeface="Times New Roman" pitchFamily="18" charset="0"/>
            </a:endParaRPr>
          </a:p>
          <a:p>
            <a:pPr marL="457200" indent="-457200">
              <a:buFont typeface="Arial" pitchFamily="34" charset="0"/>
              <a:buChar char="•"/>
            </a:pPr>
            <a:r>
              <a:rPr lang="en-US" sz="2800" dirty="0">
                <a:latin typeface="Times New Roman" pitchFamily="18" charset="0"/>
                <a:cs typeface="Times New Roman" pitchFamily="18" charset="0"/>
              </a:rPr>
              <a:t>You can see the variables in your workspace by looking at the </a:t>
            </a:r>
            <a:r>
              <a:rPr lang="en-US" sz="2800" i="1" dirty="0">
                <a:latin typeface="Times New Roman" pitchFamily="18" charset="0"/>
                <a:cs typeface="Times New Roman" pitchFamily="18" charset="0"/>
              </a:rPr>
              <a:t>Workspace </a:t>
            </a:r>
            <a:r>
              <a:rPr lang="en-US" sz="2800" dirty="0">
                <a:latin typeface="Times New Roman" pitchFamily="18" charset="0"/>
                <a:cs typeface="Times New Roman" pitchFamily="18" charset="0"/>
              </a:rPr>
              <a:t>window or by using the </a:t>
            </a:r>
            <a:r>
              <a:rPr lang="en-US" sz="2800" b="1" dirty="0" err="1">
                <a:latin typeface="Times New Roman" pitchFamily="18" charset="0"/>
                <a:cs typeface="Times New Roman" pitchFamily="18" charset="0"/>
              </a:rPr>
              <a:t>whos</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command: </a:t>
            </a:r>
          </a:p>
          <a:p>
            <a:r>
              <a:rPr lang="en-US" sz="2800" dirty="0">
                <a:latin typeface="Times New Roman" pitchFamily="18" charset="0"/>
                <a:cs typeface="Times New Roman" pitchFamily="18" charset="0"/>
              </a:rPr>
              <a:t>&gt;&gt; </a:t>
            </a:r>
            <a:r>
              <a:rPr lang="en-US" sz="2800" dirty="0" err="1">
                <a:latin typeface="Times New Roman" pitchFamily="18" charset="0"/>
                <a:cs typeface="Times New Roman" pitchFamily="18" charset="0"/>
              </a:rPr>
              <a:t>whos</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Name </a:t>
            </a:r>
            <a:r>
              <a:rPr lang="en-US" sz="2800" dirty="0" smtClean="0">
                <a:latin typeface="Times New Roman" pitchFamily="18" charset="0"/>
                <a:cs typeface="Times New Roman" pitchFamily="18" charset="0"/>
              </a:rPr>
              <a:t>   Size      Bytes    Class             Attributes </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area </a:t>
            </a:r>
            <a:r>
              <a:rPr lang="en-US" sz="2800" dirty="0" smtClean="0">
                <a:latin typeface="Times New Roman" pitchFamily="18" charset="0"/>
                <a:cs typeface="Times New Roman" pitchFamily="18" charset="0"/>
              </a:rPr>
              <a:t>       1x1         8        double </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height </a:t>
            </a:r>
            <a:r>
              <a:rPr lang="en-US" sz="2800" dirty="0" smtClean="0">
                <a:latin typeface="Times New Roman" pitchFamily="18" charset="0"/>
                <a:cs typeface="Times New Roman" pitchFamily="18" charset="0"/>
              </a:rPr>
              <a:t>    1x1         </a:t>
            </a:r>
            <a:r>
              <a:rPr lang="en-US" sz="2800" dirty="0">
                <a:latin typeface="Times New Roman" pitchFamily="18" charset="0"/>
                <a:cs typeface="Times New Roman" pitchFamily="18" charset="0"/>
              </a:rPr>
              <a:t>8 </a:t>
            </a:r>
            <a:r>
              <a:rPr lang="en-US" sz="2800" dirty="0" smtClean="0">
                <a:latin typeface="Times New Roman" pitchFamily="18" charset="0"/>
                <a:cs typeface="Times New Roman" pitchFamily="18" charset="0"/>
              </a:rPr>
              <a:t>       double </a:t>
            </a: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Width     </a:t>
            </a:r>
            <a:r>
              <a:rPr lang="en-US" sz="2800" dirty="0">
                <a:latin typeface="Times New Roman" pitchFamily="18" charset="0"/>
                <a:cs typeface="Times New Roman" pitchFamily="18" charset="0"/>
              </a:rPr>
              <a:t>1x1 </a:t>
            </a:r>
            <a:r>
              <a:rPr lang="en-US" sz="2800" dirty="0" smtClean="0">
                <a:latin typeface="Times New Roman" pitchFamily="18" charset="0"/>
                <a:cs typeface="Times New Roman" pitchFamily="18" charset="0"/>
              </a:rPr>
              <a:t>        8        double </a:t>
            </a:r>
            <a:endParaRPr lang="en-US" sz="2800" dirty="0">
              <a:latin typeface="Times New Roman" pitchFamily="18" charset="0"/>
              <a:cs typeface="Times New Roman" pitchFamily="18" charset="0"/>
            </a:endParaRPr>
          </a:p>
          <a:p>
            <a:pPr marL="457200" indent="-457200">
              <a:buFont typeface="Arial" pitchFamily="34" charset="0"/>
              <a:buChar char="•"/>
            </a:pPr>
            <a:r>
              <a:rPr lang="en-US" sz="2800" dirty="0">
                <a:latin typeface="Times New Roman" pitchFamily="18" charset="0"/>
                <a:cs typeface="Times New Roman" pitchFamily="18" charset="0"/>
              </a:rPr>
              <a:t>If you want to remove a variable from the MATLAB you can use the </a:t>
            </a:r>
            <a:r>
              <a:rPr lang="en-US" sz="2800" b="1" dirty="0">
                <a:latin typeface="Times New Roman" pitchFamily="18" charset="0"/>
                <a:cs typeface="Times New Roman" pitchFamily="18" charset="0"/>
              </a:rPr>
              <a:t>clear </a:t>
            </a:r>
            <a:r>
              <a:rPr lang="en-US" sz="2800" dirty="0">
                <a:latin typeface="Times New Roman" pitchFamily="18" charset="0"/>
                <a:cs typeface="Times New Roman" pitchFamily="18" charset="0"/>
              </a:rPr>
              <a:t>command, e.g., </a:t>
            </a:r>
          </a:p>
          <a:p>
            <a:r>
              <a:rPr lang="en-US" sz="2800" dirty="0">
                <a:latin typeface="Times New Roman" pitchFamily="18" charset="0"/>
                <a:cs typeface="Times New Roman" pitchFamily="18" charset="0"/>
              </a:rPr>
              <a:t>&gt;&gt; clear width </a:t>
            </a:r>
          </a:p>
          <a:p>
            <a:r>
              <a:rPr lang="en-US" sz="2800" dirty="0">
                <a:latin typeface="Times New Roman" pitchFamily="18" charset="0"/>
                <a:cs typeface="Times New Roman" pitchFamily="18" charset="0"/>
              </a:rPr>
              <a:t>removes width from the workspace. </a:t>
            </a:r>
            <a:endParaRPr lang="en-US" sz="2800" dirty="0" smtClean="0">
              <a:latin typeface="Times New Roman" pitchFamily="18" charset="0"/>
              <a:cs typeface="Times New Roman" pitchFamily="18" charset="0"/>
            </a:endParaRPr>
          </a:p>
          <a:p>
            <a:pPr marL="457200" indent="-457200">
              <a:buFont typeface="Arial" pitchFamily="34" charset="0"/>
              <a:buChar char="•"/>
            </a:pPr>
            <a:r>
              <a:rPr lang="en-US" sz="2800" dirty="0" smtClean="0">
                <a:latin typeface="Times New Roman" pitchFamily="18" charset="0"/>
                <a:cs typeface="Times New Roman" pitchFamily="18" charset="0"/>
              </a:rPr>
              <a:t>If </a:t>
            </a:r>
            <a:r>
              <a:rPr lang="en-US" sz="2800" dirty="0">
                <a:latin typeface="Times New Roman" pitchFamily="18" charset="0"/>
                <a:cs typeface="Times New Roman" pitchFamily="18" charset="0"/>
              </a:rPr>
              <a:t>you want to get rid of all the variables in your workspace just type: </a:t>
            </a:r>
          </a:p>
          <a:p>
            <a:r>
              <a:rPr lang="en-US" sz="2800" dirty="0">
                <a:latin typeface="Times New Roman" pitchFamily="18" charset="0"/>
                <a:cs typeface="Times New Roman" pitchFamily="18" charset="0"/>
              </a:rPr>
              <a:t>&gt;&gt; clear </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CE5C65EF-2CF8-4997-AAF8-8709940F562F}" type="slidenum">
              <a:rPr lang="fr-FR" smtClean="0"/>
              <a:t>32</a:t>
            </a:fld>
            <a:endParaRPr lang="fr-FR"/>
          </a:p>
        </p:txBody>
      </p:sp>
    </p:spTree>
    <p:extLst>
      <p:ext uri="{BB962C8B-B14F-4D97-AF65-F5344CB8AC3E}">
        <p14:creationId xmlns:p14="http://schemas.microsoft.com/office/powerpoint/2010/main" val="40276502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280920" cy="2677656"/>
          </a:xfrm>
          <a:prstGeom prst="rect">
            <a:avLst/>
          </a:prstGeom>
        </p:spPr>
        <p:txBody>
          <a:bodyPr wrap="square">
            <a:spAutoFit/>
          </a:bodyPr>
          <a:lstStyle/>
          <a:p>
            <a:pPr marL="285750" indent="-285750">
              <a:buFont typeface="Arial" pitchFamily="34" charset="0"/>
              <a:buChar char="•"/>
            </a:pPr>
            <a:r>
              <a:rPr lang="en-US" sz="2800" dirty="0">
                <a:latin typeface="Times New Roman" pitchFamily="18" charset="0"/>
                <a:cs typeface="Times New Roman" pitchFamily="18" charset="0"/>
              </a:rPr>
              <a:t>Suppose you want to repeat or edit an earlier command. If you dislike typing it all back in, then there is good news for you: MATLAB lets you search through your previous commands using the </a:t>
            </a:r>
            <a:r>
              <a:rPr lang="en-US" sz="2800" i="1" dirty="0">
                <a:latin typeface="Times New Roman" pitchFamily="18" charset="0"/>
                <a:cs typeface="Times New Roman" pitchFamily="18" charset="0"/>
              </a:rPr>
              <a:t>up-arrow </a:t>
            </a:r>
            <a:r>
              <a:rPr lang="en-US" sz="2800" dirty="0">
                <a:latin typeface="Times New Roman" pitchFamily="18" charset="0"/>
                <a:cs typeface="Times New Roman" pitchFamily="18" charset="0"/>
              </a:rPr>
              <a:t>and </a:t>
            </a:r>
            <a:r>
              <a:rPr lang="en-US" sz="2800" i="1" dirty="0">
                <a:latin typeface="Times New Roman" pitchFamily="18" charset="0"/>
                <a:cs typeface="Times New Roman" pitchFamily="18" charset="0"/>
              </a:rPr>
              <a:t>down-arrow </a:t>
            </a:r>
            <a:r>
              <a:rPr lang="en-US" sz="2800" dirty="0">
                <a:latin typeface="Times New Roman" pitchFamily="18" charset="0"/>
                <a:cs typeface="Times New Roman" pitchFamily="18" charset="0"/>
              </a:rPr>
              <a:t>keys. This is a very convenient facility, which can save a considerable amount of time. </a:t>
            </a:r>
          </a:p>
        </p:txBody>
      </p:sp>
      <p:sp>
        <p:nvSpPr>
          <p:cNvPr id="3" name="Rectangle 2"/>
          <p:cNvSpPr/>
          <p:nvPr/>
        </p:nvSpPr>
        <p:spPr>
          <a:xfrm>
            <a:off x="827584" y="3081734"/>
            <a:ext cx="7704856" cy="1815882"/>
          </a:xfrm>
          <a:prstGeom prst="rect">
            <a:avLst/>
          </a:prstGeom>
        </p:spPr>
        <p:txBody>
          <a:bodyPr wrap="square">
            <a:spAutoFit/>
          </a:bodyPr>
          <a:lstStyle/>
          <a:p>
            <a:r>
              <a:rPr lang="en-US" sz="2800" b="1" dirty="0">
                <a:latin typeface="Times New Roman" pitchFamily="18" charset="0"/>
                <a:cs typeface="Times New Roman" pitchFamily="18" charset="0"/>
              </a:rPr>
              <a:t>Example. </a:t>
            </a:r>
            <a:r>
              <a:rPr lang="en-US" sz="2800" dirty="0">
                <a:latin typeface="Times New Roman" pitchFamily="18" charset="0"/>
                <a:cs typeface="Times New Roman" pitchFamily="18" charset="0"/>
              </a:rPr>
              <a:t>Clear the height of the rectangle in the earlier example: </a:t>
            </a:r>
          </a:p>
          <a:p>
            <a:r>
              <a:rPr lang="en-US" sz="2800" dirty="0">
                <a:latin typeface="Times New Roman" pitchFamily="18" charset="0"/>
                <a:cs typeface="Times New Roman" pitchFamily="18" charset="0"/>
              </a:rPr>
              <a:t>&gt;&gt; clear height </a:t>
            </a:r>
          </a:p>
          <a:p>
            <a:r>
              <a:rPr lang="en-US" sz="2800" dirty="0">
                <a:latin typeface="Times New Roman" pitchFamily="18" charset="0"/>
                <a:cs typeface="Times New Roman" pitchFamily="18" charset="0"/>
              </a:rPr>
              <a:t>and look at the </a:t>
            </a:r>
            <a:r>
              <a:rPr lang="en-US" sz="2800" i="1" dirty="0">
                <a:latin typeface="Times New Roman" pitchFamily="18" charset="0"/>
                <a:cs typeface="Times New Roman" pitchFamily="18" charset="0"/>
              </a:rPr>
              <a:t>Workspace </a:t>
            </a:r>
            <a:r>
              <a:rPr lang="en-US" sz="2800" dirty="0">
                <a:latin typeface="Times New Roman" pitchFamily="18" charset="0"/>
                <a:cs typeface="Times New Roman" pitchFamily="18" charset="0"/>
              </a:rPr>
              <a:t>window: </a:t>
            </a:r>
          </a:p>
        </p:txBody>
      </p:sp>
      <p:sp>
        <p:nvSpPr>
          <p:cNvPr id="4" name="Slide Number Placeholder 3"/>
          <p:cNvSpPr>
            <a:spLocks noGrp="1"/>
          </p:cNvSpPr>
          <p:nvPr>
            <p:ph type="sldNum" sz="quarter" idx="12"/>
          </p:nvPr>
        </p:nvSpPr>
        <p:spPr/>
        <p:txBody>
          <a:bodyPr/>
          <a:lstStyle/>
          <a:p>
            <a:fld id="{CE5C65EF-2CF8-4997-AAF8-8709940F562F}" type="slidenum">
              <a:rPr lang="fr-FR" smtClean="0"/>
              <a:t>33</a:t>
            </a:fld>
            <a:endParaRPr lang="fr-FR"/>
          </a:p>
        </p:txBody>
      </p:sp>
    </p:spTree>
    <p:extLst>
      <p:ext uri="{BB962C8B-B14F-4D97-AF65-F5344CB8AC3E}">
        <p14:creationId xmlns:p14="http://schemas.microsoft.com/office/powerpoint/2010/main" val="26370223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65" y="188640"/>
            <a:ext cx="8545015" cy="423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9552" y="4869160"/>
            <a:ext cx="8352928" cy="1815882"/>
          </a:xfrm>
          <a:prstGeom prst="rect">
            <a:avLst/>
          </a:prstGeom>
        </p:spPr>
        <p:txBody>
          <a:bodyPr wrap="square">
            <a:spAutoFit/>
          </a:bodyPr>
          <a:lstStyle/>
          <a:p>
            <a:r>
              <a:rPr lang="en-US" sz="2800" dirty="0" smtClean="0">
                <a:latin typeface="Times New Roman" pitchFamily="18" charset="0"/>
                <a:cs typeface="Times New Roman" pitchFamily="18" charset="0"/>
              </a:rPr>
              <a:t>If </a:t>
            </a:r>
            <a:r>
              <a:rPr lang="en-US" sz="2800" dirty="0">
                <a:latin typeface="Times New Roman" pitchFamily="18" charset="0"/>
                <a:cs typeface="Times New Roman" pitchFamily="18" charset="0"/>
              </a:rPr>
              <a:t>you want it back! Press the </a:t>
            </a:r>
            <a:r>
              <a:rPr lang="en-US" sz="2800" i="1" dirty="0">
                <a:latin typeface="Times New Roman" pitchFamily="18" charset="0"/>
                <a:cs typeface="Times New Roman" pitchFamily="18" charset="0"/>
              </a:rPr>
              <a:t>up-arrow </a:t>
            </a:r>
            <a:r>
              <a:rPr lang="en-US" sz="2800" dirty="0">
                <a:latin typeface="Times New Roman" pitchFamily="18" charset="0"/>
                <a:cs typeface="Times New Roman" pitchFamily="18" charset="0"/>
              </a:rPr>
              <a:t>key until the earlier command: </a:t>
            </a:r>
          </a:p>
          <a:p>
            <a:r>
              <a:rPr lang="en-US" sz="2800" dirty="0">
                <a:latin typeface="Times New Roman" pitchFamily="18" charset="0"/>
                <a:cs typeface="Times New Roman" pitchFamily="18" charset="0"/>
              </a:rPr>
              <a:t>&gt;&gt; height = 5 </a:t>
            </a:r>
          </a:p>
          <a:p>
            <a:r>
              <a:rPr lang="en-US" sz="2800" dirty="0">
                <a:latin typeface="Times New Roman" pitchFamily="18" charset="0"/>
                <a:cs typeface="Times New Roman" pitchFamily="18" charset="0"/>
              </a:rPr>
              <a:t>appears in the </a:t>
            </a:r>
            <a:r>
              <a:rPr lang="en-US" sz="2800" i="1" dirty="0">
                <a:latin typeface="Times New Roman" pitchFamily="18" charset="0"/>
                <a:cs typeface="Times New Roman" pitchFamily="18" charset="0"/>
              </a:rPr>
              <a:t>Command </a:t>
            </a:r>
            <a:r>
              <a:rPr lang="en-US" sz="2800" dirty="0" smtClean="0">
                <a:latin typeface="Times New Roman" pitchFamily="18" charset="0"/>
                <a:cs typeface="Times New Roman" pitchFamily="18" charset="0"/>
              </a:rPr>
              <a:t>Window. </a:t>
            </a:r>
            <a:r>
              <a:rPr lang="en-US" sz="2800" dirty="0">
                <a:latin typeface="Times New Roman" pitchFamily="18" charset="0"/>
                <a:cs typeface="Times New Roman" pitchFamily="18" charset="0"/>
              </a:rPr>
              <a:t>Now press enter </a:t>
            </a:r>
          </a:p>
        </p:txBody>
      </p:sp>
      <p:sp>
        <p:nvSpPr>
          <p:cNvPr id="3" name="Slide Number Placeholder 2"/>
          <p:cNvSpPr>
            <a:spLocks noGrp="1"/>
          </p:cNvSpPr>
          <p:nvPr>
            <p:ph type="sldNum" sz="quarter" idx="12"/>
          </p:nvPr>
        </p:nvSpPr>
        <p:spPr/>
        <p:txBody>
          <a:bodyPr/>
          <a:lstStyle/>
          <a:p>
            <a:fld id="{CE5C65EF-2CF8-4997-AAF8-8709940F562F}" type="slidenum">
              <a:rPr lang="fr-FR" smtClean="0"/>
              <a:t>34</a:t>
            </a:fld>
            <a:endParaRPr lang="fr-FR"/>
          </a:p>
        </p:txBody>
      </p:sp>
    </p:spTree>
    <p:extLst>
      <p:ext uri="{BB962C8B-B14F-4D97-AF65-F5344CB8AC3E}">
        <p14:creationId xmlns:p14="http://schemas.microsoft.com/office/powerpoint/2010/main" val="32168279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16632"/>
            <a:ext cx="8280920" cy="2677656"/>
          </a:xfrm>
          <a:prstGeom prst="rect">
            <a:avLst/>
          </a:prstGeom>
        </p:spPr>
        <p:txBody>
          <a:bodyPr wrap="square">
            <a:spAutoFit/>
          </a:bodyPr>
          <a:lstStyle/>
          <a:p>
            <a:pPr marL="457200" indent="-457200">
              <a:buFont typeface="Arial" pitchFamily="34" charset="0"/>
              <a:buChar char="•"/>
            </a:pPr>
            <a:r>
              <a:rPr lang="en-US" sz="2800" dirty="0">
                <a:latin typeface="Times New Roman" pitchFamily="18" charset="0"/>
                <a:cs typeface="Times New Roman" pitchFamily="18" charset="0"/>
              </a:rPr>
              <a:t>MATLAB suppresses the output of a command if you finish the command with a semi-colon - </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Example:</a:t>
            </a:r>
          </a:p>
          <a:p>
            <a:r>
              <a:rPr lang="en-US" sz="2800" dirty="0">
                <a:latin typeface="Times New Roman" pitchFamily="18" charset="0"/>
                <a:cs typeface="Times New Roman" pitchFamily="18" charset="0"/>
              </a:rPr>
              <a:t>&gt;&gt; height = 7; </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If you look at </a:t>
            </a:r>
            <a:r>
              <a:rPr lang="en-US" sz="2800" b="1" dirty="0">
                <a:latin typeface="Times New Roman" pitchFamily="18" charset="0"/>
                <a:cs typeface="Times New Roman" pitchFamily="18" charset="0"/>
              </a:rPr>
              <a:t>height </a:t>
            </a:r>
            <a:r>
              <a:rPr lang="en-US" sz="2800" dirty="0">
                <a:latin typeface="Times New Roman" pitchFamily="18" charset="0"/>
                <a:cs typeface="Times New Roman" pitchFamily="18" charset="0"/>
              </a:rPr>
              <a:t>in your </a:t>
            </a:r>
            <a:r>
              <a:rPr lang="en-US" sz="2800" i="1" dirty="0">
                <a:latin typeface="Times New Roman" pitchFamily="18" charset="0"/>
                <a:cs typeface="Times New Roman" pitchFamily="18" charset="0"/>
              </a:rPr>
              <a:t>Workspace </a:t>
            </a:r>
            <a:r>
              <a:rPr lang="en-US" sz="2800" dirty="0">
                <a:latin typeface="Times New Roman" pitchFamily="18" charset="0"/>
                <a:cs typeface="Times New Roman" pitchFamily="18" charset="0"/>
              </a:rPr>
              <a:t>window you will see its value has changed to 7: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296" y="2794288"/>
            <a:ext cx="8442176" cy="3947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E5C65EF-2CF8-4997-AAF8-8709940F562F}" type="slidenum">
              <a:rPr lang="fr-FR" smtClean="0"/>
              <a:t>35</a:t>
            </a:fld>
            <a:endParaRPr lang="fr-FR"/>
          </a:p>
        </p:txBody>
      </p:sp>
    </p:spTree>
    <p:extLst>
      <p:ext uri="{BB962C8B-B14F-4D97-AF65-F5344CB8AC3E}">
        <p14:creationId xmlns:p14="http://schemas.microsoft.com/office/powerpoint/2010/main" val="28271056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48680"/>
            <a:ext cx="8712968" cy="2246769"/>
          </a:xfrm>
          <a:prstGeom prst="rect">
            <a:avLst/>
          </a:prstGeom>
        </p:spPr>
        <p:txBody>
          <a:bodyPr wrap="square">
            <a:spAutoFit/>
          </a:bodyPr>
          <a:lstStyle/>
          <a:p>
            <a:r>
              <a:rPr lang="en-US" sz="2800" b="1" dirty="0">
                <a:latin typeface="Times New Roman" pitchFamily="18" charset="0"/>
                <a:cs typeface="Times New Roman" pitchFamily="18" charset="0"/>
              </a:rPr>
              <a:t>SAVING YOUR WORK - SCRIPT FILES </a:t>
            </a:r>
            <a:endParaRPr lang="en-US" sz="2800" dirty="0">
              <a:latin typeface="Times New Roman" pitchFamily="18" charset="0"/>
              <a:cs typeface="Times New Roman" pitchFamily="18" charset="0"/>
            </a:endParaRPr>
          </a:p>
          <a:p>
            <a:pPr marL="457200" indent="-457200">
              <a:buFont typeface="Arial" pitchFamily="34" charset="0"/>
              <a:buChar char="•"/>
            </a:pPr>
            <a:r>
              <a:rPr lang="en-US" sz="2800" dirty="0">
                <a:latin typeface="Times New Roman" pitchFamily="18" charset="0"/>
                <a:cs typeface="Times New Roman" pitchFamily="18" charset="0"/>
              </a:rPr>
              <a:t>So far all your work has been at the command line. This is useful for quick calculations. For calculations that are more complex, or that you are likely to perform often it is much more useful to save your work in script files. </a:t>
            </a:r>
          </a:p>
        </p:txBody>
      </p:sp>
      <p:sp>
        <p:nvSpPr>
          <p:cNvPr id="3" name="Rectangle 2"/>
          <p:cNvSpPr/>
          <p:nvPr/>
        </p:nvSpPr>
        <p:spPr>
          <a:xfrm>
            <a:off x="395536" y="2967335"/>
            <a:ext cx="8352928" cy="1384995"/>
          </a:xfrm>
          <a:prstGeom prst="rect">
            <a:avLst/>
          </a:prstGeom>
        </p:spPr>
        <p:txBody>
          <a:bodyPr wrap="square">
            <a:spAutoFit/>
          </a:bodyPr>
          <a:lstStyle/>
          <a:p>
            <a:pPr marL="457200" indent="-457200">
              <a:buFont typeface="Arial" pitchFamily="34" charset="0"/>
              <a:buChar char="•"/>
            </a:pPr>
            <a:r>
              <a:rPr lang="en-US" sz="2800" dirty="0">
                <a:latin typeface="Times New Roman" pitchFamily="18" charset="0"/>
                <a:cs typeface="Times New Roman" pitchFamily="18" charset="0"/>
              </a:rPr>
              <a:t>To create a new script file (also called an M-file) choose </a:t>
            </a:r>
            <a:r>
              <a:rPr lang="en-US" sz="2800" i="1" dirty="0" smtClean="0">
                <a:latin typeface="Times New Roman" pitchFamily="18" charset="0"/>
                <a:cs typeface="Times New Roman" pitchFamily="18" charset="0"/>
              </a:rPr>
              <a:t>File</a:t>
            </a:r>
            <a:r>
              <a:rPr lang="en-US" sz="2800" dirty="0" smtClean="0">
                <a:latin typeface="Times New Roman" pitchFamily="18" charset="0"/>
                <a:cs typeface="Times New Roman" pitchFamily="18" charset="0"/>
              </a:rPr>
              <a:t>---</a:t>
            </a:r>
            <a:r>
              <a:rPr lang="en-US" sz="2800" i="1" dirty="0" smtClean="0">
                <a:latin typeface="Times New Roman" pitchFamily="18" charset="0"/>
                <a:cs typeface="Times New Roman" pitchFamily="18" charset="0"/>
              </a:rPr>
              <a:t>New</a:t>
            </a:r>
            <a:r>
              <a:rPr lang="en-US" sz="2800" dirty="0" smtClean="0">
                <a:latin typeface="Times New Roman" pitchFamily="18" charset="0"/>
                <a:cs typeface="Times New Roman" pitchFamily="18" charset="0"/>
              </a:rPr>
              <a:t>----</a:t>
            </a:r>
            <a:r>
              <a:rPr lang="en-US" sz="2800" i="1" dirty="0" smtClean="0">
                <a:latin typeface="Times New Roman" pitchFamily="18" charset="0"/>
                <a:cs typeface="Times New Roman" pitchFamily="18" charset="0"/>
              </a:rPr>
              <a:t>M-File </a:t>
            </a:r>
            <a:r>
              <a:rPr lang="en-US" sz="2800" dirty="0">
                <a:latin typeface="Times New Roman" pitchFamily="18" charset="0"/>
                <a:cs typeface="Times New Roman" pitchFamily="18" charset="0"/>
              </a:rPr>
              <a:t>from the MATLAB menu bar. </a:t>
            </a:r>
          </a:p>
        </p:txBody>
      </p:sp>
      <p:sp>
        <p:nvSpPr>
          <p:cNvPr id="4" name="Slide Number Placeholder 3"/>
          <p:cNvSpPr>
            <a:spLocks noGrp="1"/>
          </p:cNvSpPr>
          <p:nvPr>
            <p:ph type="sldNum" sz="quarter" idx="12"/>
          </p:nvPr>
        </p:nvSpPr>
        <p:spPr/>
        <p:txBody>
          <a:bodyPr/>
          <a:lstStyle/>
          <a:p>
            <a:fld id="{CE5C65EF-2CF8-4997-AAF8-8709940F562F}" type="slidenum">
              <a:rPr lang="fr-FR" smtClean="0"/>
              <a:t>36</a:t>
            </a:fld>
            <a:endParaRPr lang="fr-FR"/>
          </a:p>
        </p:txBody>
      </p:sp>
    </p:spTree>
    <p:extLst>
      <p:ext uri="{BB962C8B-B14F-4D97-AF65-F5344CB8AC3E}">
        <p14:creationId xmlns:p14="http://schemas.microsoft.com/office/powerpoint/2010/main" val="37294457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2743200" y="1066800"/>
          <a:ext cx="2314575" cy="1085850"/>
        </p:xfrm>
        <a:graphic>
          <a:graphicData uri="http://schemas.openxmlformats.org/presentationml/2006/ole">
            <mc:AlternateContent xmlns:mc="http://schemas.openxmlformats.org/markup-compatibility/2006">
              <mc:Choice xmlns:v="urn:schemas-microsoft-com:vml" Requires="v">
                <p:oleObj spid="_x0000_s6175" name="Bitmap Image" r:id="rId3" imgW="2314286" imgH="1085714" progId="Paint.Picture">
                  <p:embed/>
                </p:oleObj>
              </mc:Choice>
              <mc:Fallback>
                <p:oleObj name="Bitmap Image" r:id="rId3" imgW="2314286" imgH="108571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066800"/>
                        <a:ext cx="23145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 Box 4"/>
          <p:cNvSpPr txBox="1">
            <a:spLocks noChangeArrowheads="1"/>
          </p:cNvSpPr>
          <p:nvPr/>
        </p:nvSpPr>
        <p:spPr bwMode="auto">
          <a:xfrm>
            <a:off x="304800" y="1371600"/>
            <a:ext cx="17494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kumimoji="1" lang="en-US" altLang="zh-TW" dirty="0">
                <a:latin typeface="Times New Roman" pitchFamily="18" charset="0"/>
                <a:ea typeface="新細明體" pitchFamily="18" charset="-120"/>
                <a:cs typeface="Times New Roman" pitchFamily="18" charset="0"/>
              </a:rPr>
              <a:t>Click to create a new M-File</a:t>
            </a:r>
          </a:p>
        </p:txBody>
      </p:sp>
      <p:sp>
        <p:nvSpPr>
          <p:cNvPr id="4" name="Line 5"/>
          <p:cNvSpPr>
            <a:spLocks noChangeShapeType="1"/>
          </p:cNvSpPr>
          <p:nvPr/>
        </p:nvSpPr>
        <p:spPr bwMode="auto">
          <a:xfrm flipV="1">
            <a:off x="1981200" y="1676400"/>
            <a:ext cx="9144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209800"/>
            <a:ext cx="3886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2"/>
          <p:cNvSpPr>
            <a:spLocks noChangeArrowheads="1"/>
          </p:cNvSpPr>
          <p:nvPr/>
        </p:nvSpPr>
        <p:spPr bwMode="auto">
          <a:xfrm>
            <a:off x="3429000" y="2590800"/>
            <a:ext cx="533400" cy="1214438"/>
          </a:xfrm>
          <a:prstGeom prst="curvedRightArrow">
            <a:avLst>
              <a:gd name="adj1" fmla="val 45536"/>
              <a:gd name="adj2" fmla="val 91071"/>
              <a:gd name="adj3" fmla="val 3333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 name="Text Box 7"/>
          <p:cNvSpPr txBox="1">
            <a:spLocks noChangeArrowheads="1"/>
          </p:cNvSpPr>
          <p:nvPr/>
        </p:nvSpPr>
        <p:spPr bwMode="auto">
          <a:xfrm>
            <a:off x="533400" y="5305425"/>
            <a:ext cx="813593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kumimoji="1" lang="en-US" altLang="zh-TW" sz="2400" dirty="0">
                <a:latin typeface="Times New Roman" pitchFamily="18" charset="0"/>
                <a:ea typeface="新細明體" pitchFamily="18" charset="-120"/>
                <a:cs typeface="Times New Roman" pitchFamily="18" charset="0"/>
              </a:rPr>
              <a:t> Extension “.m” </a:t>
            </a:r>
          </a:p>
          <a:p>
            <a:pPr eaLnBrk="1" hangingPunct="1">
              <a:buFontTx/>
              <a:buChar char="•"/>
            </a:pPr>
            <a:r>
              <a:rPr kumimoji="1" lang="en-US" altLang="zh-TW" sz="2400" dirty="0">
                <a:latin typeface="Times New Roman" pitchFamily="18" charset="0"/>
                <a:ea typeface="新細明體" pitchFamily="18" charset="-120"/>
                <a:cs typeface="Times New Roman" pitchFamily="18" charset="0"/>
              </a:rPr>
              <a:t> A text file containing script or function or program to run</a:t>
            </a:r>
          </a:p>
          <a:p>
            <a:pPr eaLnBrk="1" hangingPunct="1">
              <a:buFontTx/>
              <a:buChar char="•"/>
            </a:pPr>
            <a:endParaRPr kumimoji="1" lang="en-US" altLang="zh-TW" sz="2400" dirty="0">
              <a:ea typeface="新細明體" pitchFamily="18" charset="-120"/>
            </a:endParaRPr>
          </a:p>
          <a:p>
            <a:pPr eaLnBrk="1" hangingPunct="1"/>
            <a:endParaRPr kumimoji="1" lang="en-US" altLang="zh-TW" sz="2400" dirty="0">
              <a:ea typeface="新細明體" pitchFamily="18" charset="-120"/>
            </a:endParaRPr>
          </a:p>
        </p:txBody>
      </p:sp>
      <p:sp>
        <p:nvSpPr>
          <p:cNvPr id="8" name="Rectangle 7"/>
          <p:cNvSpPr/>
          <p:nvPr/>
        </p:nvSpPr>
        <p:spPr>
          <a:xfrm>
            <a:off x="755576" y="476672"/>
            <a:ext cx="2680542" cy="523220"/>
          </a:xfrm>
          <a:prstGeom prst="rect">
            <a:avLst/>
          </a:prstGeom>
        </p:spPr>
        <p:txBody>
          <a:bodyPr wrap="none">
            <a:spAutoFit/>
          </a:bodyPr>
          <a:lstStyle/>
          <a:p>
            <a:pPr marL="457200" indent="-457200">
              <a:buFont typeface="Wingdings" pitchFamily="2" charset="2"/>
              <a:buChar char="ü"/>
            </a:pPr>
            <a:r>
              <a:rPr lang="en-US" altLang="zh-TW" sz="2800" dirty="0">
                <a:solidFill>
                  <a:srgbClr val="FF0000"/>
                </a:solidFill>
                <a:latin typeface="Times New Roman" pitchFamily="18" charset="0"/>
                <a:ea typeface="新細明體" pitchFamily="18" charset="-120"/>
                <a:cs typeface="Times New Roman" pitchFamily="18" charset="0"/>
              </a:rPr>
              <a:t>Use of M-File</a:t>
            </a:r>
            <a:endParaRPr lang="en-US" sz="2800" dirty="0">
              <a:solidFill>
                <a:srgbClr val="FF0000"/>
              </a:solidFill>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lstStyle/>
          <a:p>
            <a:fld id="{CE5C65EF-2CF8-4997-AAF8-8709940F562F}" type="slidenum">
              <a:rPr lang="fr-FR" smtClean="0"/>
              <a:t>37</a:t>
            </a:fld>
            <a:endParaRPr lang="fr-FR"/>
          </a:p>
        </p:txBody>
      </p:sp>
    </p:spTree>
    <p:extLst>
      <p:ext uri="{BB962C8B-B14F-4D97-AF65-F5344CB8AC3E}">
        <p14:creationId xmlns:p14="http://schemas.microsoft.com/office/powerpoint/2010/main" val="37857997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7704856" cy="4401205"/>
          </a:xfrm>
          <a:prstGeom prst="rect">
            <a:avLst/>
          </a:prstGeom>
        </p:spPr>
        <p:txBody>
          <a:bodyPr wrap="square">
            <a:spAutoFit/>
          </a:bodyPr>
          <a:lstStyle/>
          <a:p>
            <a:pPr marL="457200" indent="-457200">
              <a:buFont typeface="Arial" pitchFamily="34" charset="0"/>
              <a:buChar char="•"/>
            </a:pPr>
            <a:r>
              <a:rPr lang="en-US" sz="2800" dirty="0">
                <a:latin typeface="Times New Roman" pitchFamily="18" charset="0"/>
                <a:cs typeface="Times New Roman" pitchFamily="18" charset="0"/>
              </a:rPr>
              <a:t>In the script file window enter: </a:t>
            </a:r>
          </a:p>
          <a:p>
            <a:r>
              <a:rPr lang="en-US" sz="2800" dirty="0">
                <a:latin typeface="Times New Roman" pitchFamily="18" charset="0"/>
                <a:cs typeface="Times New Roman" pitchFamily="18" charset="0"/>
              </a:rPr>
              <a:t>height = 5 </a:t>
            </a:r>
          </a:p>
          <a:p>
            <a:r>
              <a:rPr lang="en-US" sz="2800" dirty="0">
                <a:latin typeface="Times New Roman" pitchFamily="18" charset="0"/>
                <a:cs typeface="Times New Roman" pitchFamily="18" charset="0"/>
              </a:rPr>
              <a:t>width = 4 </a:t>
            </a:r>
          </a:p>
          <a:p>
            <a:r>
              <a:rPr lang="en-US" sz="2800" dirty="0">
                <a:latin typeface="Times New Roman" pitchFamily="18" charset="0"/>
                <a:cs typeface="Times New Roman" pitchFamily="18" charset="0"/>
              </a:rPr>
              <a:t>area = height * width </a:t>
            </a:r>
            <a:endParaRPr lang="en-US" sz="2800" dirty="0" smtClean="0">
              <a:latin typeface="Times New Roman" pitchFamily="18" charset="0"/>
              <a:cs typeface="Times New Roman" pitchFamily="18" charset="0"/>
            </a:endParaRPr>
          </a:p>
          <a:p>
            <a:pPr marL="457200" indent="-457200">
              <a:buFont typeface="Arial" pitchFamily="34" charset="0"/>
              <a:buChar char="•"/>
            </a:pPr>
            <a:r>
              <a:rPr lang="en-US" sz="2800" dirty="0" smtClean="0">
                <a:latin typeface="Times New Roman" pitchFamily="18" charset="0"/>
                <a:cs typeface="Times New Roman" pitchFamily="18" charset="0"/>
              </a:rPr>
              <a:t>Save </a:t>
            </a:r>
            <a:r>
              <a:rPr lang="en-US" sz="2800" dirty="0">
                <a:latin typeface="Times New Roman" pitchFamily="18" charset="0"/>
                <a:cs typeface="Times New Roman" pitchFamily="18" charset="0"/>
              </a:rPr>
              <a:t>your script file by choosing </a:t>
            </a:r>
            <a:r>
              <a:rPr lang="en-US" sz="2800" i="1" dirty="0" smtClean="0">
                <a:latin typeface="Times New Roman" pitchFamily="18" charset="0"/>
                <a:cs typeface="Times New Roman" pitchFamily="18" charset="0"/>
              </a:rPr>
              <a:t>File</a:t>
            </a:r>
            <a:r>
              <a:rPr lang="en-US" sz="2800" dirty="0" smtClean="0">
                <a:latin typeface="Times New Roman" pitchFamily="18" charset="0"/>
                <a:cs typeface="Times New Roman" pitchFamily="18" charset="0"/>
              </a:rPr>
              <a:t>----</a:t>
            </a:r>
            <a:r>
              <a:rPr lang="en-US" sz="2800" i="1" dirty="0" smtClean="0">
                <a:latin typeface="Times New Roman" pitchFamily="18" charset="0"/>
                <a:cs typeface="Times New Roman" pitchFamily="18" charset="0"/>
              </a:rPr>
              <a:t>Save </a:t>
            </a:r>
            <a:r>
              <a:rPr lang="en-US" sz="2800" dirty="0">
                <a:latin typeface="Times New Roman" pitchFamily="18" charset="0"/>
                <a:cs typeface="Times New Roman" pitchFamily="18" charset="0"/>
              </a:rPr>
              <a:t>from the menu in the script file editor. </a:t>
            </a:r>
            <a:endParaRPr lang="en-US" sz="2800" dirty="0" smtClean="0">
              <a:latin typeface="Times New Roman" pitchFamily="18" charset="0"/>
              <a:cs typeface="Times New Roman" pitchFamily="18" charset="0"/>
            </a:endParaRPr>
          </a:p>
          <a:p>
            <a:pPr marL="457200" indent="-457200">
              <a:buFont typeface="Arial" pitchFamily="34" charset="0"/>
              <a:buChar char="•"/>
            </a:pPr>
            <a:r>
              <a:rPr lang="en-US" sz="2800" dirty="0" smtClean="0">
                <a:latin typeface="Times New Roman" pitchFamily="18" charset="0"/>
                <a:cs typeface="Times New Roman" pitchFamily="18" charset="0"/>
              </a:rPr>
              <a:t>Give </a:t>
            </a:r>
            <a:r>
              <a:rPr lang="en-US" sz="2800" dirty="0">
                <a:latin typeface="Times New Roman" pitchFamily="18" charset="0"/>
                <a:cs typeface="Times New Roman" pitchFamily="18" charset="0"/>
              </a:rPr>
              <a:t>your script file a name, such as </a:t>
            </a:r>
            <a:r>
              <a:rPr lang="en-US" sz="2800" b="1" dirty="0" err="1" smtClean="0">
                <a:latin typeface="Times New Roman" pitchFamily="18" charset="0"/>
                <a:cs typeface="Times New Roman" pitchFamily="18" charset="0"/>
              </a:rPr>
              <a:t>area_calcul.m</a:t>
            </a:r>
            <a:r>
              <a:rPr lang="en-US" sz="2800" dirty="0">
                <a:latin typeface="Times New Roman" pitchFamily="18" charset="0"/>
                <a:cs typeface="Times New Roman" pitchFamily="18" charset="0"/>
              </a:rPr>
              <a:t>. The </a:t>
            </a:r>
            <a:r>
              <a:rPr lang="en-US" sz="2800" b="1" dirty="0">
                <a:latin typeface="Times New Roman" pitchFamily="18" charset="0"/>
                <a:cs typeface="Times New Roman" pitchFamily="18" charset="0"/>
              </a:rPr>
              <a:t>.m </a:t>
            </a:r>
            <a:r>
              <a:rPr lang="en-US" sz="2800" dirty="0">
                <a:latin typeface="Times New Roman" pitchFamily="18" charset="0"/>
                <a:cs typeface="Times New Roman" pitchFamily="18" charset="0"/>
              </a:rPr>
              <a:t>extension is used to denote MATLAB script files. The file will be saved in the working directory </a:t>
            </a:r>
          </a:p>
        </p:txBody>
      </p:sp>
      <p:sp>
        <p:nvSpPr>
          <p:cNvPr id="3" name="Rectangle 2"/>
          <p:cNvSpPr/>
          <p:nvPr/>
        </p:nvSpPr>
        <p:spPr>
          <a:xfrm>
            <a:off x="107504" y="4781470"/>
            <a:ext cx="8424936" cy="1815882"/>
          </a:xfrm>
          <a:prstGeom prst="rect">
            <a:avLst/>
          </a:prstGeom>
        </p:spPr>
        <p:txBody>
          <a:bodyPr wrap="square">
            <a:spAutoFit/>
          </a:bodyPr>
          <a:lstStyle/>
          <a:p>
            <a:pPr marL="457200" indent="-457200">
              <a:buFont typeface="Wingdings" pitchFamily="2" charset="2"/>
              <a:buChar char="Ø"/>
            </a:pPr>
            <a:r>
              <a:rPr lang="en-US" sz="2800" dirty="0">
                <a:latin typeface="Times New Roman" pitchFamily="18" charset="0"/>
                <a:cs typeface="Times New Roman" pitchFamily="18" charset="0"/>
              </a:rPr>
              <a:t>Filenames cannot include spaces. They also cannot start with a number, include punctuation characters (other than the underscore) or use a reserved MATLAB command. </a:t>
            </a:r>
          </a:p>
        </p:txBody>
      </p:sp>
      <p:sp>
        <p:nvSpPr>
          <p:cNvPr id="4" name="Slide Number Placeholder 3"/>
          <p:cNvSpPr>
            <a:spLocks noGrp="1"/>
          </p:cNvSpPr>
          <p:nvPr>
            <p:ph type="sldNum" sz="quarter" idx="12"/>
          </p:nvPr>
        </p:nvSpPr>
        <p:spPr/>
        <p:txBody>
          <a:bodyPr/>
          <a:lstStyle/>
          <a:p>
            <a:fld id="{CE5C65EF-2CF8-4997-AAF8-8709940F562F}" type="slidenum">
              <a:rPr lang="fr-FR" smtClean="0"/>
              <a:t>38</a:t>
            </a:fld>
            <a:endParaRPr lang="fr-FR"/>
          </a:p>
        </p:txBody>
      </p:sp>
    </p:spTree>
    <p:extLst>
      <p:ext uri="{BB962C8B-B14F-4D97-AF65-F5344CB8AC3E}">
        <p14:creationId xmlns:p14="http://schemas.microsoft.com/office/powerpoint/2010/main" val="34776989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88640"/>
            <a:ext cx="8424936" cy="1815882"/>
          </a:xfrm>
          <a:prstGeom prst="rect">
            <a:avLst/>
          </a:prstGeom>
        </p:spPr>
        <p:txBody>
          <a:bodyPr wrap="square">
            <a:spAutoFit/>
          </a:bodyPr>
          <a:lstStyle/>
          <a:p>
            <a:r>
              <a:rPr lang="en-US" sz="2800" dirty="0">
                <a:latin typeface="Times New Roman" pitchFamily="18" charset="0"/>
                <a:cs typeface="Times New Roman" pitchFamily="18" charset="0"/>
              </a:rPr>
              <a:t>at the command prompt enter: </a:t>
            </a:r>
          </a:p>
          <a:p>
            <a:r>
              <a:rPr lang="en-US" sz="2800" dirty="0">
                <a:latin typeface="Times New Roman" pitchFamily="18" charset="0"/>
                <a:cs typeface="Times New Roman" pitchFamily="18" charset="0"/>
              </a:rPr>
              <a:t>&gt;&gt; </a:t>
            </a:r>
            <a:r>
              <a:rPr lang="en-US" sz="2800" dirty="0" err="1" smtClean="0">
                <a:latin typeface="Times New Roman" pitchFamily="18" charset="0"/>
                <a:cs typeface="Times New Roman" pitchFamily="18" charset="0"/>
              </a:rPr>
              <a:t>area_calcul</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You will see the </a:t>
            </a:r>
            <a:r>
              <a:rPr lang="en-US" sz="2800" b="1" dirty="0">
                <a:latin typeface="Times New Roman" pitchFamily="18" charset="0"/>
                <a:cs typeface="Times New Roman" pitchFamily="18" charset="0"/>
              </a:rPr>
              <a:t>height</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width </a:t>
            </a:r>
            <a:r>
              <a:rPr lang="en-US" sz="2800" dirty="0">
                <a:latin typeface="Times New Roman" pitchFamily="18" charset="0"/>
                <a:cs typeface="Times New Roman" pitchFamily="18" charset="0"/>
              </a:rPr>
              <a:t>and </a:t>
            </a:r>
            <a:r>
              <a:rPr lang="en-US" sz="2800" b="1" dirty="0">
                <a:latin typeface="Times New Roman" pitchFamily="18" charset="0"/>
                <a:cs typeface="Times New Roman" pitchFamily="18" charset="0"/>
              </a:rPr>
              <a:t>area </a:t>
            </a:r>
            <a:r>
              <a:rPr lang="en-US" sz="2800" dirty="0">
                <a:latin typeface="Times New Roman" pitchFamily="18" charset="0"/>
                <a:cs typeface="Times New Roman" pitchFamily="18" charset="0"/>
              </a:rPr>
              <a:t>variables appear with their values. </a:t>
            </a:r>
          </a:p>
        </p:txBody>
      </p:sp>
      <p:sp>
        <p:nvSpPr>
          <p:cNvPr id="3" name="Slide Number Placeholder 2"/>
          <p:cNvSpPr>
            <a:spLocks noGrp="1"/>
          </p:cNvSpPr>
          <p:nvPr>
            <p:ph type="sldNum" sz="quarter" idx="12"/>
          </p:nvPr>
        </p:nvSpPr>
        <p:spPr/>
        <p:txBody>
          <a:bodyPr/>
          <a:lstStyle/>
          <a:p>
            <a:fld id="{CE5C65EF-2CF8-4997-AAF8-8709940F562F}" type="slidenum">
              <a:rPr lang="fr-FR" smtClean="0"/>
              <a:t>39</a:t>
            </a:fld>
            <a:endParaRPr lang="fr-FR"/>
          </a:p>
        </p:txBody>
      </p:sp>
    </p:spTree>
    <p:extLst>
      <p:ext uri="{BB962C8B-B14F-4D97-AF65-F5344CB8AC3E}">
        <p14:creationId xmlns:p14="http://schemas.microsoft.com/office/powerpoint/2010/main" val="429781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altLang="zh-CN" sz="4800" dirty="0">
                <a:latin typeface="Times New Roman" pitchFamily="18" charset="0"/>
                <a:cs typeface="Times New Roman" pitchFamily="18" charset="0"/>
              </a:rPr>
              <a:t>Installation</a:t>
            </a:r>
            <a:br>
              <a:rPr lang="en-US" altLang="zh-CN" sz="4800" dirty="0">
                <a:latin typeface="Times New Roman" pitchFamily="18" charset="0"/>
                <a:cs typeface="Times New Roman" pitchFamily="18" charset="0"/>
              </a:rPr>
            </a:br>
            <a:endParaRPr lang="fr-FR" sz="48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467544" y="1052736"/>
            <a:ext cx="8229600" cy="1540768"/>
          </a:xfrm>
        </p:spPr>
        <p:txBody>
          <a:bodyPr>
            <a:noAutofit/>
          </a:bodyPr>
          <a:lstStyle/>
          <a:p>
            <a:pPr>
              <a:spcBef>
                <a:spcPct val="50000"/>
              </a:spcBef>
              <a:buClr>
                <a:srgbClr val="B00000"/>
              </a:buClr>
            </a:pPr>
            <a:r>
              <a:rPr lang="en-US" altLang="zh-CN" sz="2800" dirty="0">
                <a:latin typeface="Times New Roman" pitchFamily="18" charset="0"/>
                <a:cs typeface="Times New Roman" pitchFamily="18" charset="0"/>
              </a:rPr>
              <a:t>Select the tool boxes that you need</a:t>
            </a:r>
          </a:p>
          <a:p>
            <a:pPr lvl="1">
              <a:spcBef>
                <a:spcPct val="50000"/>
              </a:spcBef>
              <a:buClr>
                <a:srgbClr val="B00000"/>
              </a:buClr>
              <a:buFont typeface="Arial" pitchFamily="34" charset="0"/>
              <a:buChar char="•"/>
            </a:pPr>
            <a:r>
              <a:rPr lang="en-US" altLang="zh-CN" sz="2800" dirty="0">
                <a:latin typeface="Times New Roman" pitchFamily="18" charset="0"/>
                <a:cs typeface="Times New Roman" pitchFamily="18" charset="0"/>
              </a:rPr>
              <a:t> e.g. Matlab, curve fitting, optimization, statistics, symbolic math, </a:t>
            </a:r>
            <a:r>
              <a:rPr lang="en-US" altLang="zh-CN" sz="2800" dirty="0" smtClean="0">
                <a:latin typeface="Times New Roman" pitchFamily="18" charset="0"/>
                <a:cs typeface="Times New Roman" pitchFamily="18" charset="0"/>
              </a:rPr>
              <a:t>control systems, etc</a:t>
            </a:r>
            <a:r>
              <a:rPr lang="en-US" altLang="zh-CN" sz="2800" dirty="0">
                <a:latin typeface="Times New Roman" pitchFamily="18" charset="0"/>
                <a:cs typeface="Times New Roman" pitchFamily="18" charset="0"/>
              </a:rPr>
              <a:t>.</a:t>
            </a:r>
            <a:endParaRPr lang="en-US" altLang="zh-CN" sz="2800" u="sng" dirty="0">
              <a:latin typeface="Times New Roman" pitchFamily="18" charset="0"/>
              <a:cs typeface="Times New Roman" pitchFamily="18" charset="0"/>
            </a:endParaRPr>
          </a:p>
          <a:p>
            <a:endParaRPr lang="fr-FR" sz="2800" dirty="0"/>
          </a:p>
        </p:txBody>
      </p:sp>
      <p:pic>
        <p:nvPicPr>
          <p:cNvPr id="4" name="Picture 5" descr="mat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08920"/>
            <a:ext cx="7040488" cy="446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CE5C65EF-2CF8-4997-AAF8-8709940F562F}" type="slidenum">
              <a:rPr lang="fr-FR" smtClean="0"/>
              <a:t>4</a:t>
            </a:fld>
            <a:endParaRPr lang="fr-FR"/>
          </a:p>
        </p:txBody>
      </p:sp>
    </p:spTree>
    <p:extLst>
      <p:ext uri="{BB962C8B-B14F-4D97-AF65-F5344CB8AC3E}">
        <p14:creationId xmlns:p14="http://schemas.microsoft.com/office/powerpoint/2010/main" val="35418076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751344"/>
            <a:ext cx="8280920" cy="3942618"/>
          </a:xfrm>
          <a:prstGeom prst="rect">
            <a:avLst/>
          </a:prstGeom>
        </p:spPr>
        <p:txBody>
          <a:bodyPr wrap="square">
            <a:spAutoFit/>
          </a:bodyPr>
          <a:lstStyle/>
          <a:p>
            <a:pPr marL="273050" indent="-273050">
              <a:lnSpc>
                <a:spcPct val="90000"/>
              </a:lnSpc>
            </a:pPr>
            <a:r>
              <a:rPr lang="en-GB" sz="2800" dirty="0">
                <a:latin typeface="Times New Roman" pitchFamily="18" charset="0"/>
                <a:cs typeface="Times New Roman" pitchFamily="18" charset="0"/>
              </a:rPr>
              <a:t>Mathematical Operators:</a:t>
            </a:r>
          </a:p>
          <a:p>
            <a:pPr lvl="2" indent="-246063">
              <a:lnSpc>
                <a:spcPct val="90000"/>
              </a:lnSpc>
            </a:pPr>
            <a:r>
              <a:rPr lang="en-GB" sz="2800" dirty="0">
                <a:latin typeface="Times New Roman" pitchFamily="18" charset="0"/>
                <a:cs typeface="Times New Roman" pitchFamily="18" charset="0"/>
              </a:rPr>
              <a:t>Add: </a:t>
            </a:r>
            <a:r>
              <a:rPr lang="en-GB" sz="2800" dirty="0">
                <a:solidFill>
                  <a:srgbClr val="FF0000"/>
                </a:solidFill>
                <a:latin typeface="Times New Roman" pitchFamily="18" charset="0"/>
                <a:cs typeface="Times New Roman" pitchFamily="18" charset="0"/>
              </a:rPr>
              <a:t>+</a:t>
            </a:r>
          </a:p>
          <a:p>
            <a:pPr lvl="2" indent="-246063">
              <a:lnSpc>
                <a:spcPct val="90000"/>
              </a:lnSpc>
            </a:pPr>
            <a:r>
              <a:rPr lang="en-GB" sz="2800" dirty="0">
                <a:latin typeface="Times New Roman" pitchFamily="18" charset="0"/>
                <a:cs typeface="Times New Roman" pitchFamily="18" charset="0"/>
              </a:rPr>
              <a:t>Subtract: </a:t>
            </a:r>
            <a:r>
              <a:rPr lang="en-GB" sz="2800" dirty="0">
                <a:solidFill>
                  <a:srgbClr val="FF0000"/>
                </a:solidFill>
                <a:latin typeface="Times New Roman" pitchFamily="18" charset="0"/>
                <a:cs typeface="Times New Roman" pitchFamily="18" charset="0"/>
              </a:rPr>
              <a:t>-</a:t>
            </a:r>
          </a:p>
          <a:p>
            <a:pPr lvl="2" indent="-246063">
              <a:lnSpc>
                <a:spcPct val="90000"/>
              </a:lnSpc>
            </a:pPr>
            <a:r>
              <a:rPr lang="en-GB" sz="2800" dirty="0">
                <a:latin typeface="Times New Roman" pitchFamily="18" charset="0"/>
                <a:cs typeface="Times New Roman" pitchFamily="18" charset="0"/>
              </a:rPr>
              <a:t>Divide: </a:t>
            </a:r>
            <a:r>
              <a:rPr lang="en-GB" sz="2800" dirty="0">
                <a:solidFill>
                  <a:srgbClr val="FF0000"/>
                </a:solidFill>
                <a:latin typeface="Times New Roman" pitchFamily="18" charset="0"/>
                <a:cs typeface="Times New Roman" pitchFamily="18" charset="0"/>
              </a:rPr>
              <a:t>./</a:t>
            </a:r>
          </a:p>
          <a:p>
            <a:pPr lvl="2" indent="-246063">
              <a:lnSpc>
                <a:spcPct val="90000"/>
              </a:lnSpc>
            </a:pPr>
            <a:r>
              <a:rPr lang="en-GB" sz="2800" dirty="0">
                <a:latin typeface="Times New Roman" pitchFamily="18" charset="0"/>
                <a:cs typeface="Times New Roman" pitchFamily="18" charset="0"/>
              </a:rPr>
              <a:t>Multiply: </a:t>
            </a:r>
            <a:r>
              <a:rPr lang="en-GB" sz="2800" dirty="0">
                <a:solidFill>
                  <a:srgbClr val="FF0000"/>
                </a:solidFill>
                <a:latin typeface="Times New Roman" pitchFamily="18" charset="0"/>
                <a:cs typeface="Times New Roman" pitchFamily="18" charset="0"/>
              </a:rPr>
              <a:t>.*</a:t>
            </a:r>
          </a:p>
          <a:p>
            <a:pPr lvl="2" indent="-246063">
              <a:lnSpc>
                <a:spcPct val="90000"/>
              </a:lnSpc>
            </a:pPr>
            <a:r>
              <a:rPr lang="en-GB" sz="2800" dirty="0">
                <a:latin typeface="Times New Roman" pitchFamily="18" charset="0"/>
                <a:cs typeface="Times New Roman" pitchFamily="18" charset="0"/>
              </a:rPr>
              <a:t>Power: </a:t>
            </a:r>
            <a:r>
              <a:rPr lang="en-GB" sz="2800" dirty="0">
                <a:solidFill>
                  <a:srgbClr val="A5C249"/>
                </a:solidFill>
                <a:latin typeface="Times New Roman" pitchFamily="18" charset="0"/>
                <a:cs typeface="Times New Roman" pitchFamily="18" charset="0"/>
              </a:rPr>
              <a:t>.</a:t>
            </a:r>
            <a:r>
              <a:rPr lang="en-GB" sz="2800" dirty="0">
                <a:solidFill>
                  <a:srgbClr val="FF0000"/>
                </a:solidFill>
                <a:latin typeface="Times New Roman" pitchFamily="18" charset="0"/>
                <a:cs typeface="Times New Roman" pitchFamily="18" charset="0"/>
              </a:rPr>
              <a:t>^</a:t>
            </a:r>
            <a:r>
              <a:rPr lang="en-GB" sz="2800" dirty="0">
                <a:latin typeface="Times New Roman" pitchFamily="18" charset="0"/>
                <a:cs typeface="Times New Roman" pitchFamily="18" charset="0"/>
              </a:rPr>
              <a:t> (e.g. </a:t>
            </a:r>
            <a:r>
              <a:rPr lang="en-GB" sz="2800" dirty="0">
                <a:solidFill>
                  <a:srgbClr val="FF0000"/>
                </a:solidFill>
                <a:latin typeface="Times New Roman" pitchFamily="18" charset="0"/>
                <a:cs typeface="Times New Roman" pitchFamily="18" charset="0"/>
              </a:rPr>
              <a:t>.^2</a:t>
            </a:r>
            <a:r>
              <a:rPr lang="en-GB" sz="2800" dirty="0">
                <a:solidFill>
                  <a:srgbClr val="A5C249"/>
                </a:solidFill>
                <a:latin typeface="Times New Roman" pitchFamily="18" charset="0"/>
                <a:cs typeface="Times New Roman" pitchFamily="18" charset="0"/>
              </a:rPr>
              <a:t> </a:t>
            </a:r>
            <a:r>
              <a:rPr lang="en-GB" sz="2800" dirty="0">
                <a:latin typeface="Times New Roman" pitchFamily="18" charset="0"/>
                <a:cs typeface="Times New Roman" pitchFamily="18" charset="0"/>
              </a:rPr>
              <a:t>means squared)</a:t>
            </a:r>
          </a:p>
          <a:p>
            <a:pPr lvl="2" indent="-246063">
              <a:lnSpc>
                <a:spcPct val="90000"/>
              </a:lnSpc>
            </a:pPr>
            <a:endParaRPr lang="en-GB" sz="2800" dirty="0">
              <a:latin typeface="Times New Roman" pitchFamily="18" charset="0"/>
              <a:cs typeface="Times New Roman" pitchFamily="18" charset="0"/>
            </a:endParaRPr>
          </a:p>
          <a:p>
            <a:pPr marL="273050" indent="-273050">
              <a:lnSpc>
                <a:spcPct val="90000"/>
              </a:lnSpc>
            </a:pPr>
            <a:r>
              <a:rPr lang="en-GB" sz="2800" dirty="0">
                <a:latin typeface="Times New Roman" pitchFamily="18" charset="0"/>
                <a:cs typeface="Times New Roman" pitchFamily="18" charset="0"/>
              </a:rPr>
              <a:t>You can use round brackets to specify the order in which operations will be performed</a:t>
            </a:r>
          </a:p>
          <a:p>
            <a:pPr marL="273050" indent="-273050">
              <a:lnSpc>
                <a:spcPct val="90000"/>
              </a:lnSpc>
            </a:pPr>
            <a:endParaRPr lang="en-GB" sz="2600" dirty="0"/>
          </a:p>
        </p:txBody>
      </p:sp>
      <p:sp>
        <p:nvSpPr>
          <p:cNvPr id="3" name="Slide Number Placeholder 2"/>
          <p:cNvSpPr>
            <a:spLocks noGrp="1"/>
          </p:cNvSpPr>
          <p:nvPr>
            <p:ph type="sldNum" sz="quarter" idx="12"/>
          </p:nvPr>
        </p:nvSpPr>
        <p:spPr/>
        <p:txBody>
          <a:bodyPr/>
          <a:lstStyle/>
          <a:p>
            <a:fld id="{CE5C65EF-2CF8-4997-AAF8-8709940F562F}" type="slidenum">
              <a:rPr lang="fr-FR" smtClean="0"/>
              <a:t>40</a:t>
            </a:fld>
            <a:endParaRPr lang="fr-FR"/>
          </a:p>
        </p:txBody>
      </p:sp>
    </p:spTree>
    <p:extLst>
      <p:ext uri="{BB962C8B-B14F-4D97-AF65-F5344CB8AC3E}">
        <p14:creationId xmlns:p14="http://schemas.microsoft.com/office/powerpoint/2010/main" val="25116078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t>Scripts and Functions</a:t>
            </a:r>
            <a:endParaRPr lang="en-US" smtClean="0"/>
          </a:p>
        </p:txBody>
      </p:sp>
      <p:sp>
        <p:nvSpPr>
          <p:cNvPr id="3"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Times New Roman" pitchFamily="18" charset="0"/>
                <a:cs typeface="Times New Roman" pitchFamily="18" charset="0"/>
              </a:rPr>
              <a:t>There are two kinds of M-files:</a:t>
            </a:r>
          </a:p>
          <a:p>
            <a:endParaRPr lang="en-US" sz="1200" dirty="0" smtClean="0"/>
          </a:p>
          <a:p>
            <a:pPr>
              <a:buFont typeface="Arial" charset="0"/>
              <a:buNone/>
            </a:pPr>
            <a:r>
              <a:rPr lang="en-US" sz="2600" dirty="0" smtClean="0"/>
              <a:t>     - </a:t>
            </a:r>
            <a:r>
              <a:rPr lang="en-US" sz="2600" b="1" dirty="0" smtClean="0"/>
              <a:t>Scripts</a:t>
            </a:r>
            <a:r>
              <a:rPr lang="en-US" sz="2600" dirty="0" smtClean="0"/>
              <a:t>, which do not accept input arguments or return output arguments. They operate on data in the workspace.   Any variables that they create remain in the workspace, to be used in subsequent computations</a:t>
            </a:r>
          </a:p>
          <a:p>
            <a:pPr>
              <a:buFont typeface="Arial" charset="0"/>
              <a:buNone/>
            </a:pPr>
            <a:endParaRPr lang="en-US" sz="2600" dirty="0" smtClean="0"/>
          </a:p>
          <a:p>
            <a:pPr>
              <a:buFont typeface="Arial" charset="0"/>
              <a:buNone/>
            </a:pPr>
            <a:r>
              <a:rPr lang="en-US" sz="2600" dirty="0" smtClean="0"/>
              <a:t>	 - </a:t>
            </a:r>
            <a:r>
              <a:rPr lang="en-US" sz="2600" b="1" dirty="0" smtClean="0"/>
              <a:t>Functions</a:t>
            </a:r>
            <a:r>
              <a:rPr lang="en-US" sz="2600" dirty="0" smtClean="0"/>
              <a:t>, which can accept input arguments and return output arguments. Internal variables are local to the function.</a:t>
            </a:r>
          </a:p>
        </p:txBody>
      </p:sp>
      <p:sp>
        <p:nvSpPr>
          <p:cNvPr id="4" name="Slide Number Placeholder 3"/>
          <p:cNvSpPr>
            <a:spLocks noGrp="1"/>
          </p:cNvSpPr>
          <p:nvPr>
            <p:ph type="sldNum" sz="quarter" idx="12"/>
          </p:nvPr>
        </p:nvSpPr>
        <p:spPr/>
        <p:txBody>
          <a:bodyPr/>
          <a:lstStyle/>
          <a:p>
            <a:fld id="{CE5C65EF-2CF8-4997-AAF8-8709940F562F}" type="slidenum">
              <a:rPr lang="fr-FR" smtClean="0"/>
              <a:t>41</a:t>
            </a:fld>
            <a:endParaRPr lang="fr-FR"/>
          </a:p>
        </p:txBody>
      </p:sp>
    </p:spTree>
    <p:extLst>
      <p:ext uri="{BB962C8B-B14F-4D97-AF65-F5344CB8AC3E}">
        <p14:creationId xmlns:p14="http://schemas.microsoft.com/office/powerpoint/2010/main" val="2426527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219200" y="476672"/>
            <a:ext cx="5257800" cy="464820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nb-NO" altLang="nb-NO" sz="3000" smtClean="0"/>
              <a:t>Editor</a:t>
            </a:r>
          </a:p>
        </p:txBody>
      </p:sp>
      <p:pic>
        <p:nvPicPr>
          <p:cNvPr id="5" name="Picture 5" descr="comwind"/>
          <p:cNvPicPr>
            <a:picLocks noChangeAspect="1" noChangeArrowheads="1"/>
          </p:cNvPicPr>
          <p:nvPr/>
        </p:nvPicPr>
        <p:blipFill>
          <a:blip r:embed="rId2">
            <a:extLst>
              <a:ext uri="{28A0092B-C50C-407E-A947-70E740481C1C}">
                <a14:useLocalDpi xmlns:a14="http://schemas.microsoft.com/office/drawing/2010/main" val="0"/>
              </a:ext>
            </a:extLst>
          </a:blip>
          <a:srcRect l="54054" t="9277" b="44337"/>
          <a:stretch>
            <a:fillRect/>
          </a:stretch>
        </p:blipFill>
        <p:spPr bwMode="auto">
          <a:xfrm>
            <a:off x="3886200" y="1238672"/>
            <a:ext cx="49530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4495800" y="1695872"/>
            <a:ext cx="4191000" cy="2971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nb-NO" altLang="nb-NO"/>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r="34616"/>
          <a:stretch>
            <a:fillRect/>
          </a:stretch>
        </p:blipFill>
        <p:spPr bwMode="auto">
          <a:xfrm>
            <a:off x="4648200" y="1772072"/>
            <a:ext cx="2590800"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CE5C65EF-2CF8-4997-AAF8-8709940F562F}" type="slidenum">
              <a:rPr lang="fr-FR" smtClean="0"/>
              <a:t>42</a:t>
            </a:fld>
            <a:endParaRPr lang="fr-FR"/>
          </a:p>
        </p:txBody>
      </p:sp>
    </p:spTree>
    <p:extLst>
      <p:ext uri="{BB962C8B-B14F-4D97-AF65-F5344CB8AC3E}">
        <p14:creationId xmlns:p14="http://schemas.microsoft.com/office/powerpoint/2010/main" val="4181596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620688"/>
            <a:ext cx="8153400" cy="52625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CN" dirty="0" smtClean="0">
                <a:ea typeface="SimSun" pitchFamily="2" charset="-122"/>
              </a:rPr>
              <a:t>Script or function</a:t>
            </a:r>
          </a:p>
          <a:p>
            <a:pPr lvl="1">
              <a:buFont typeface="Arial" pitchFamily="34" charset="0"/>
              <a:buChar char="•"/>
            </a:pPr>
            <a:r>
              <a:rPr lang="en-US" altLang="zh-CN" dirty="0" smtClean="0">
                <a:latin typeface="Times New Roman" pitchFamily="18" charset="0"/>
                <a:ea typeface="SimSun" pitchFamily="2" charset="-122"/>
                <a:cs typeface="Times New Roman" pitchFamily="18" charset="0"/>
              </a:rPr>
              <a:t>Scripts are m-files containing MATLAB statements</a:t>
            </a:r>
          </a:p>
          <a:p>
            <a:pPr lvl="1">
              <a:buFont typeface="Arial" pitchFamily="34" charset="0"/>
              <a:buChar char="•"/>
            </a:pPr>
            <a:r>
              <a:rPr lang="en-US" altLang="zh-CN" dirty="0" smtClean="0">
                <a:latin typeface="Times New Roman" pitchFamily="18" charset="0"/>
                <a:ea typeface="SimSun" pitchFamily="2" charset="-122"/>
                <a:cs typeface="Times New Roman" pitchFamily="18" charset="0"/>
              </a:rPr>
              <a:t>Functions are like any other m-file, but they accept arguments </a:t>
            </a:r>
          </a:p>
          <a:p>
            <a:pPr lvl="1">
              <a:buFont typeface="Arial" pitchFamily="34" charset="0"/>
              <a:buChar char="•"/>
            </a:pPr>
            <a:r>
              <a:rPr lang="en-US" altLang="zh-CN" dirty="0" smtClean="0">
                <a:latin typeface="Times New Roman" pitchFamily="18" charset="0"/>
                <a:ea typeface="SimSun" pitchFamily="2" charset="-122"/>
                <a:cs typeface="Times New Roman" pitchFamily="18" charset="0"/>
              </a:rPr>
              <a:t>It is always recommended to name function file the same as the function name</a:t>
            </a:r>
          </a:p>
          <a:p>
            <a:pPr lvl="1"/>
            <a:endParaRPr lang="en-US" altLang="zh-CN" dirty="0" smtClean="0">
              <a:latin typeface="Times New Roman" pitchFamily="18" charset="0"/>
              <a:ea typeface="SimSun" pitchFamily="2" charset="-122"/>
              <a:cs typeface="Times New Roman" pitchFamily="18" charset="0"/>
            </a:endParaRPr>
          </a:p>
        </p:txBody>
      </p:sp>
      <p:sp>
        <p:nvSpPr>
          <p:cNvPr id="3" name="Slide Number Placeholder 2"/>
          <p:cNvSpPr>
            <a:spLocks noGrp="1"/>
          </p:cNvSpPr>
          <p:nvPr>
            <p:ph type="sldNum" sz="quarter" idx="12"/>
          </p:nvPr>
        </p:nvSpPr>
        <p:spPr/>
        <p:txBody>
          <a:bodyPr/>
          <a:lstStyle/>
          <a:p>
            <a:fld id="{CE5C65EF-2CF8-4997-AAF8-8709940F562F}" type="slidenum">
              <a:rPr lang="fr-FR" smtClean="0"/>
              <a:t>43</a:t>
            </a:fld>
            <a:endParaRPr lang="fr-FR"/>
          </a:p>
        </p:txBody>
      </p:sp>
    </p:spTree>
    <p:extLst>
      <p:ext uri="{BB962C8B-B14F-4D97-AF65-F5344CB8AC3E}">
        <p14:creationId xmlns:p14="http://schemas.microsoft.com/office/powerpoint/2010/main" val="811594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609600"/>
            <a:ext cx="8229600" cy="55165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smtClean="0">
                <a:latin typeface="Times New Roman" pitchFamily="18" charset="0"/>
                <a:cs typeface="Times New Roman" pitchFamily="18" charset="0"/>
              </a:rPr>
              <a:t>Global Variables</a:t>
            </a:r>
          </a:p>
          <a:p>
            <a:r>
              <a:rPr lang="en-US" sz="2800" dirty="0" smtClean="0">
                <a:latin typeface="Times New Roman" pitchFamily="18" charset="0"/>
                <a:cs typeface="Times New Roman" pitchFamily="18" charset="0"/>
              </a:rPr>
              <a:t>	If you want more than one function to share a single copy of a variable, simply declare the variable as global in all the functions.   The global declaration must occur before the variable is actually used in a function.   </a:t>
            </a:r>
          </a:p>
          <a:p>
            <a:pPr>
              <a:buFont typeface="Arial" charset="0"/>
              <a:buNone/>
            </a:pPr>
            <a:r>
              <a:rPr lang="en-US" sz="2800" dirty="0" smtClean="0">
                <a:latin typeface="Times New Roman" pitchFamily="18" charset="0"/>
                <a:cs typeface="Times New Roman" pitchFamily="18" charset="0"/>
              </a:rPr>
              <a:t>	Example:  		function h = falling(t)</a:t>
            </a:r>
          </a:p>
          <a:p>
            <a:pPr>
              <a:buFont typeface="Arial" charset="0"/>
              <a:buNone/>
            </a:pPr>
            <a:r>
              <a:rPr lang="en-US" sz="2800" dirty="0" smtClean="0">
                <a:latin typeface="Times New Roman" pitchFamily="18" charset="0"/>
                <a:cs typeface="Times New Roman" pitchFamily="18" charset="0"/>
              </a:rPr>
              <a:t>				global  GRAVITY</a:t>
            </a:r>
          </a:p>
          <a:p>
            <a:pPr>
              <a:buFont typeface="Arial" charset="0"/>
              <a:buNone/>
            </a:pPr>
            <a:r>
              <a:rPr lang="en-US" sz="2800" dirty="0" smtClean="0">
                <a:latin typeface="Times New Roman" pitchFamily="18" charset="0"/>
                <a:cs typeface="Times New Roman" pitchFamily="18" charset="0"/>
              </a:rPr>
              <a:t>				h = 1/2*GRAVITY*t.^2;</a:t>
            </a:r>
          </a:p>
        </p:txBody>
      </p:sp>
      <p:sp>
        <p:nvSpPr>
          <p:cNvPr id="3" name="Slide Number Placeholder 2"/>
          <p:cNvSpPr>
            <a:spLocks noGrp="1"/>
          </p:cNvSpPr>
          <p:nvPr>
            <p:ph type="sldNum" sz="quarter" idx="12"/>
          </p:nvPr>
        </p:nvSpPr>
        <p:spPr/>
        <p:txBody>
          <a:bodyPr/>
          <a:lstStyle/>
          <a:p>
            <a:fld id="{CE5C65EF-2CF8-4997-AAF8-8709940F562F}" type="slidenum">
              <a:rPr lang="fr-FR" smtClean="0"/>
              <a:t>44</a:t>
            </a:fld>
            <a:endParaRPr lang="fr-FR"/>
          </a:p>
        </p:txBody>
      </p:sp>
    </p:spTree>
    <p:extLst>
      <p:ext uri="{BB962C8B-B14F-4D97-AF65-F5344CB8AC3E}">
        <p14:creationId xmlns:p14="http://schemas.microsoft.com/office/powerpoint/2010/main" val="17420817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457200"/>
            <a:ext cx="8229600" cy="5668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smtClean="0">
                <a:latin typeface="Times New Roman" pitchFamily="18" charset="0"/>
                <a:cs typeface="Times New Roman" pitchFamily="18" charset="0"/>
              </a:rPr>
              <a:t>M-Files</a:t>
            </a:r>
          </a:p>
          <a:p>
            <a:pPr>
              <a:buFont typeface="Arial" charset="0"/>
              <a:buNone/>
            </a:pPr>
            <a:r>
              <a:rPr lang="en-US" sz="2800" dirty="0" smtClean="0">
                <a:latin typeface="Times New Roman" pitchFamily="18" charset="0"/>
                <a:cs typeface="Times New Roman" pitchFamily="18" charset="0"/>
              </a:rPr>
              <a:t>	You can create your own programs using </a:t>
            </a:r>
            <a:r>
              <a:rPr lang="en-US" sz="2800" i="1" dirty="0" smtClean="0">
                <a:latin typeface="Times New Roman" pitchFamily="18" charset="0"/>
                <a:cs typeface="Times New Roman" pitchFamily="18" charset="0"/>
              </a:rPr>
              <a:t>M-files, </a:t>
            </a:r>
            <a:r>
              <a:rPr lang="en-US" sz="2800" dirty="0" smtClean="0">
                <a:latin typeface="Times New Roman" pitchFamily="18" charset="0"/>
                <a:cs typeface="Times New Roman" pitchFamily="18" charset="0"/>
              </a:rPr>
              <a:t>which are plain text files containing MATLAB code.  Use the MATLAB Editor or another text editor to create a file containing the same statements you would type at the MATLAB command line. Save the file under a name that ends in  .m</a:t>
            </a:r>
          </a:p>
        </p:txBody>
      </p:sp>
      <p:sp>
        <p:nvSpPr>
          <p:cNvPr id="3" name="Slide Number Placeholder 2"/>
          <p:cNvSpPr>
            <a:spLocks noGrp="1"/>
          </p:cNvSpPr>
          <p:nvPr>
            <p:ph type="sldNum" sz="quarter" idx="12"/>
          </p:nvPr>
        </p:nvSpPr>
        <p:spPr/>
        <p:txBody>
          <a:bodyPr/>
          <a:lstStyle/>
          <a:p>
            <a:fld id="{CE5C65EF-2CF8-4997-AAF8-8709940F562F}" type="slidenum">
              <a:rPr lang="fr-FR" smtClean="0"/>
              <a:t>45</a:t>
            </a:fld>
            <a:endParaRPr lang="fr-FR"/>
          </a:p>
        </p:txBody>
      </p:sp>
    </p:spTree>
    <p:extLst>
      <p:ext uri="{BB962C8B-B14F-4D97-AF65-F5344CB8AC3E}">
        <p14:creationId xmlns:p14="http://schemas.microsoft.com/office/powerpoint/2010/main" val="7570003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7813"/>
            <a:ext cx="8229600" cy="11398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dirty="0" smtClean="0">
                <a:latin typeface="Times New Roman" pitchFamily="18" charset="0"/>
                <a:cs typeface="Times New Roman" pitchFamily="18" charset="0"/>
              </a:rPr>
              <a:t>Writing User Defined Functions </a:t>
            </a:r>
          </a:p>
        </p:txBody>
      </p:sp>
      <p:sp>
        <p:nvSpPr>
          <p:cNvPr id="3" name="Rectangle 3"/>
          <p:cNvSpPr txBox="1">
            <a:spLocks noChangeArrowheads="1"/>
          </p:cNvSpPr>
          <p:nvPr/>
        </p:nvSpPr>
        <p:spPr>
          <a:xfrm>
            <a:off x="838200" y="1447800"/>
            <a:ext cx="8305800" cy="5410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latin typeface="Times New Roman" pitchFamily="18" charset="0"/>
                <a:cs typeface="Times New Roman" pitchFamily="18" charset="0"/>
              </a:rPr>
              <a:t>Functions are m-files which can be executed by specifying some inputs and supply some desired outputs. </a:t>
            </a:r>
          </a:p>
          <a:p>
            <a:r>
              <a:rPr lang="en-US" sz="2800" dirty="0" smtClean="0">
                <a:latin typeface="Times New Roman" pitchFamily="18" charset="0"/>
                <a:cs typeface="Times New Roman" pitchFamily="18" charset="0"/>
              </a:rPr>
              <a:t>The code telling the Matlab that an m-file is actually a function is</a:t>
            </a: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You should write this command at the beginning of the m-file and you should save the m-file with a file name same as the function name</a:t>
            </a:r>
          </a:p>
        </p:txBody>
      </p:sp>
      <p:sp>
        <p:nvSpPr>
          <p:cNvPr id="6" name="Rectangle 4"/>
          <p:cNvSpPr>
            <a:spLocks noChangeArrowheads="1"/>
          </p:cNvSpPr>
          <p:nvPr/>
        </p:nvSpPr>
        <p:spPr bwMode="auto">
          <a:xfrm>
            <a:off x="1524000" y="4005064"/>
            <a:ext cx="5334000" cy="990600"/>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dirty="0">
                <a:latin typeface="Tahoma" pitchFamily="34" charset="0"/>
              </a:rPr>
              <a:t>function out1=</a:t>
            </a:r>
            <a:r>
              <a:rPr lang="en-US" dirty="0" err="1">
                <a:latin typeface="Tahoma" pitchFamily="34" charset="0"/>
              </a:rPr>
              <a:t>functionname</a:t>
            </a:r>
            <a:r>
              <a:rPr lang="en-US" dirty="0">
                <a:latin typeface="Tahoma" pitchFamily="34" charset="0"/>
              </a:rPr>
              <a:t>(in1)</a:t>
            </a:r>
          </a:p>
          <a:p>
            <a:pPr eaLnBrk="0" hangingPunct="0"/>
            <a:r>
              <a:rPr lang="en-US" dirty="0">
                <a:latin typeface="Tahoma" pitchFamily="34" charset="0"/>
              </a:rPr>
              <a:t>function out1=</a:t>
            </a:r>
            <a:r>
              <a:rPr lang="en-US" dirty="0" err="1">
                <a:latin typeface="Tahoma" pitchFamily="34" charset="0"/>
              </a:rPr>
              <a:t>functionname</a:t>
            </a:r>
            <a:r>
              <a:rPr lang="en-US" dirty="0">
                <a:latin typeface="Tahoma" pitchFamily="34" charset="0"/>
              </a:rPr>
              <a:t>(in1,in2,in3)</a:t>
            </a:r>
          </a:p>
          <a:p>
            <a:pPr eaLnBrk="0" hangingPunct="0"/>
            <a:r>
              <a:rPr lang="en-US" dirty="0">
                <a:latin typeface="Tahoma" pitchFamily="34" charset="0"/>
              </a:rPr>
              <a:t>function [out1,out2]=</a:t>
            </a:r>
            <a:r>
              <a:rPr lang="en-US" dirty="0" err="1">
                <a:latin typeface="Tahoma" pitchFamily="34" charset="0"/>
              </a:rPr>
              <a:t>functionname</a:t>
            </a:r>
            <a:r>
              <a:rPr lang="en-US" dirty="0">
                <a:latin typeface="Tahoma" pitchFamily="34" charset="0"/>
              </a:rPr>
              <a:t>(in1,in2)</a:t>
            </a:r>
          </a:p>
        </p:txBody>
      </p:sp>
      <p:sp>
        <p:nvSpPr>
          <p:cNvPr id="4" name="Slide Number Placeholder 3"/>
          <p:cNvSpPr>
            <a:spLocks noGrp="1"/>
          </p:cNvSpPr>
          <p:nvPr>
            <p:ph type="sldNum" sz="quarter" idx="12"/>
          </p:nvPr>
        </p:nvSpPr>
        <p:spPr/>
        <p:txBody>
          <a:bodyPr/>
          <a:lstStyle/>
          <a:p>
            <a:fld id="{CE5C65EF-2CF8-4997-AAF8-8709940F562F}" type="slidenum">
              <a:rPr lang="fr-FR" smtClean="0"/>
              <a:t>46</a:t>
            </a:fld>
            <a:endParaRPr lang="fr-FR"/>
          </a:p>
        </p:txBody>
      </p:sp>
    </p:spTree>
    <p:extLst>
      <p:ext uri="{BB962C8B-B14F-4D97-AF65-F5344CB8AC3E}">
        <p14:creationId xmlns:p14="http://schemas.microsoft.com/office/powerpoint/2010/main" val="38680280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838200" y="188640"/>
            <a:ext cx="7772400" cy="55263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latin typeface="Times New Roman" pitchFamily="18" charset="0"/>
                <a:cs typeface="Times New Roman" pitchFamily="18" charset="0"/>
              </a:rPr>
              <a:t>Examples</a:t>
            </a:r>
          </a:p>
          <a:p>
            <a:pPr lvl="1"/>
            <a:r>
              <a:rPr lang="en-US" sz="2500" dirty="0" smtClean="0">
                <a:latin typeface="Times New Roman" pitchFamily="18" charset="0"/>
                <a:cs typeface="Times New Roman" pitchFamily="18" charset="0"/>
              </a:rPr>
              <a:t>Write a function :</a:t>
            </a:r>
            <a:r>
              <a:rPr lang="en-US" sz="2500" dirty="0" smtClean="0">
                <a:solidFill>
                  <a:srgbClr val="FF3300"/>
                </a:solidFill>
                <a:latin typeface="Times New Roman" pitchFamily="18" charset="0"/>
                <a:cs typeface="Times New Roman" pitchFamily="18" charset="0"/>
              </a:rPr>
              <a:t> out=squarer (A, </a:t>
            </a:r>
            <a:r>
              <a:rPr lang="en-US" sz="2500" dirty="0" err="1" smtClean="0">
                <a:solidFill>
                  <a:srgbClr val="FF3300"/>
                </a:solidFill>
                <a:latin typeface="Times New Roman" pitchFamily="18" charset="0"/>
                <a:cs typeface="Times New Roman" pitchFamily="18" charset="0"/>
              </a:rPr>
              <a:t>ind</a:t>
            </a:r>
            <a:r>
              <a:rPr lang="en-US" sz="2500" dirty="0" smtClean="0">
                <a:solidFill>
                  <a:srgbClr val="FF3300"/>
                </a:solidFill>
                <a:latin typeface="Times New Roman" pitchFamily="18" charset="0"/>
                <a:cs typeface="Times New Roman" pitchFamily="18" charset="0"/>
              </a:rPr>
              <a:t>)</a:t>
            </a:r>
          </a:p>
          <a:p>
            <a:pPr lvl="2"/>
            <a:r>
              <a:rPr lang="en-US" sz="2500" dirty="0" smtClean="0">
                <a:latin typeface="Times New Roman" pitchFamily="18" charset="0"/>
                <a:cs typeface="Times New Roman" pitchFamily="18" charset="0"/>
              </a:rPr>
              <a:t>Which takes the square of the input matrix if the input indicator is equal to 1</a:t>
            </a:r>
          </a:p>
          <a:p>
            <a:pPr lvl="2"/>
            <a:r>
              <a:rPr lang="en-US" sz="2500" dirty="0" smtClean="0">
                <a:latin typeface="Times New Roman" pitchFamily="18" charset="0"/>
                <a:cs typeface="Times New Roman" pitchFamily="18" charset="0"/>
              </a:rPr>
              <a:t>And takes the element by element square of the input matrix if the input indicator is equal to 2</a:t>
            </a:r>
          </a:p>
          <a:p>
            <a:pPr>
              <a:buFont typeface="Wingdings" pitchFamily="2" charset="2"/>
              <a:buNone/>
            </a:pPr>
            <a:endParaRPr lang="en-US" sz="2500" dirty="0" smtClean="0"/>
          </a:p>
        </p:txBody>
      </p:sp>
      <p:grpSp>
        <p:nvGrpSpPr>
          <p:cNvPr id="3" name="Group 9"/>
          <p:cNvGrpSpPr>
            <a:grpSpLocks/>
          </p:cNvGrpSpPr>
          <p:nvPr/>
        </p:nvGrpSpPr>
        <p:grpSpPr bwMode="auto">
          <a:xfrm>
            <a:off x="2057400" y="3212976"/>
            <a:ext cx="6172200" cy="3888515"/>
            <a:chOff x="1296" y="2160"/>
            <a:chExt cx="3888" cy="2046"/>
          </a:xfrm>
        </p:grpSpPr>
        <p:sp>
          <p:nvSpPr>
            <p:cNvPr id="4" name="Rectangle 4"/>
            <p:cNvSpPr>
              <a:spLocks noChangeArrowheads="1"/>
            </p:cNvSpPr>
            <p:nvPr/>
          </p:nvSpPr>
          <p:spPr bwMode="auto">
            <a:xfrm>
              <a:off x="4080" y="2352"/>
              <a:ext cx="1104" cy="384"/>
            </a:xfrm>
            <a:prstGeom prst="rect">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atin typeface="Tahoma" pitchFamily="34" charset="0"/>
                </a:rPr>
                <a:t>Same Name</a:t>
              </a:r>
            </a:p>
            <a:p>
              <a:pPr eaLnBrk="0" hangingPunct="0"/>
              <a:endParaRPr lang="en-US">
                <a:latin typeface="Tahoma" pitchFamily="34" charset="0"/>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 y="2160"/>
              <a:ext cx="2622"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7"/>
            <p:cNvSpPr>
              <a:spLocks noChangeShapeType="1"/>
            </p:cNvSpPr>
            <p:nvPr/>
          </p:nvSpPr>
          <p:spPr bwMode="auto">
            <a:xfrm flipH="1" flipV="1">
              <a:off x="2592" y="2256"/>
              <a:ext cx="1776" cy="9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8"/>
            <p:cNvSpPr>
              <a:spLocks noChangeShapeType="1"/>
            </p:cNvSpPr>
            <p:nvPr/>
          </p:nvSpPr>
          <p:spPr bwMode="auto">
            <a:xfrm flipH="1">
              <a:off x="2544" y="2736"/>
              <a:ext cx="1920" cy="144"/>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 name="Slide Number Placeholder 7"/>
          <p:cNvSpPr>
            <a:spLocks noGrp="1"/>
          </p:cNvSpPr>
          <p:nvPr>
            <p:ph type="sldNum" sz="quarter" idx="12"/>
          </p:nvPr>
        </p:nvSpPr>
        <p:spPr/>
        <p:txBody>
          <a:bodyPr/>
          <a:lstStyle/>
          <a:p>
            <a:fld id="{CE5C65EF-2CF8-4997-AAF8-8709940F562F}" type="slidenum">
              <a:rPr lang="fr-FR" smtClean="0"/>
              <a:t>47</a:t>
            </a:fld>
            <a:endParaRPr lang="fr-FR"/>
          </a:p>
        </p:txBody>
      </p:sp>
    </p:spTree>
    <p:extLst>
      <p:ext uri="{BB962C8B-B14F-4D97-AF65-F5344CB8AC3E}">
        <p14:creationId xmlns:p14="http://schemas.microsoft.com/office/powerpoint/2010/main" val="33390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5C65EF-2CF8-4997-AAF8-8709940F562F}" type="slidenum">
              <a:rPr lang="fr-FR" smtClean="0"/>
              <a:t>48</a:t>
            </a:fld>
            <a:endParaRPr lang="fr-FR"/>
          </a:p>
        </p:txBody>
      </p:sp>
    </p:spTree>
    <p:extLst>
      <p:ext uri="{BB962C8B-B14F-4D97-AF65-F5344CB8AC3E}">
        <p14:creationId xmlns:p14="http://schemas.microsoft.com/office/powerpoint/2010/main" val="8672159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365760"/>
            <a:ext cx="7520940" cy="5367496"/>
          </a:xfrm>
        </p:spPr>
        <p:txBody>
          <a:bodyPr/>
          <a:lstStyle/>
          <a:p>
            <a:r>
              <a:rPr lang="en-US" sz="4800" dirty="0" smtClean="0">
                <a:latin typeface="Times New Roman" pitchFamily="18" charset="0"/>
                <a:cs typeface="Times New Roman" pitchFamily="18" charset="0"/>
              </a:rPr>
              <a:t>Questions  </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  Thank you</a:t>
            </a:r>
            <a:endParaRPr lang="en-US" sz="48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CE5C65EF-2CF8-4997-AAF8-8709940F562F}" type="slidenum">
              <a:rPr lang="fr-FR" smtClean="0"/>
              <a:t>49</a:t>
            </a:fld>
            <a:endParaRPr lang="fr-FR"/>
          </a:p>
        </p:txBody>
      </p:sp>
    </p:spTree>
    <p:extLst>
      <p:ext uri="{BB962C8B-B14F-4D97-AF65-F5344CB8AC3E}">
        <p14:creationId xmlns:p14="http://schemas.microsoft.com/office/powerpoint/2010/main" val="1247479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4000" dirty="0" smtClean="0">
                <a:latin typeface="Times New Roman" pitchFamily="18" charset="0"/>
                <a:cs typeface="Times New Roman" pitchFamily="18" charset="0"/>
              </a:rPr>
              <a:t>Introduction to Matlab</a:t>
            </a:r>
            <a:endParaRPr lang="en-US" sz="40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179512" y="1100628"/>
            <a:ext cx="9217024" cy="5208692"/>
          </a:xfrm>
        </p:spPr>
        <p:txBody>
          <a:bodyPr>
            <a:normAutofit/>
          </a:bodyPr>
          <a:lstStyle/>
          <a:p>
            <a:pPr marL="571500" indent="-571500">
              <a:buFont typeface="Arial" pitchFamily="34" charset="0"/>
              <a:buChar char="•"/>
            </a:pPr>
            <a:r>
              <a:rPr lang="en-US" sz="2800" b="0" dirty="0">
                <a:latin typeface="Times New Roman" pitchFamily="18" charset="0"/>
                <a:cs typeface="Times New Roman" pitchFamily="18" charset="0"/>
              </a:rPr>
              <a:t>The emphasis here is “learning by doing". Therefore, the best way to learn is by trying it yourself. Working through the examples will give you a feel for the way that MATLAB operates.</a:t>
            </a:r>
            <a:endParaRPr lang="fr-FR" sz="2800" b="0" dirty="0">
              <a:latin typeface="Times New Roman" pitchFamily="18" charset="0"/>
              <a:cs typeface="Times New Roman" pitchFamily="18" charset="0"/>
            </a:endParaRPr>
          </a:p>
          <a:p>
            <a:pPr marL="457200" indent="-457200">
              <a:buFont typeface="Arial" pitchFamily="34" charset="0"/>
              <a:buChar char="•"/>
            </a:pPr>
            <a:r>
              <a:rPr lang="en-US" sz="3000" b="0" dirty="0" smtClean="0">
                <a:latin typeface="Times New Roman" pitchFamily="18" charset="0"/>
                <a:cs typeface="Times New Roman" pitchFamily="18" charset="0"/>
              </a:rPr>
              <a:t>MATLAB </a:t>
            </a:r>
            <a:r>
              <a:rPr lang="en-US" sz="3000" b="0" dirty="0">
                <a:latin typeface="Times New Roman" pitchFamily="18" charset="0"/>
                <a:cs typeface="Times New Roman" pitchFamily="18" charset="0"/>
              </a:rPr>
              <a:t>was written </a:t>
            </a:r>
            <a:r>
              <a:rPr lang="en-US" sz="3000" b="0" dirty="0" smtClean="0">
                <a:latin typeface="Times New Roman" pitchFamily="18" charset="0"/>
                <a:cs typeface="Times New Roman" pitchFamily="18" charset="0"/>
              </a:rPr>
              <a:t>originally to </a:t>
            </a:r>
            <a:r>
              <a:rPr lang="en-US" sz="3000" b="0" dirty="0">
                <a:latin typeface="Times New Roman" pitchFamily="18" charset="0"/>
                <a:cs typeface="Times New Roman" pitchFamily="18" charset="0"/>
              </a:rPr>
              <a:t>provide easy access to matrix software developed by the LINPACK (linear system package) and EISPACK (Eigen system package) projects.</a:t>
            </a:r>
            <a:endParaRPr lang="fr-FR" sz="3000" b="0" dirty="0">
              <a:latin typeface="Times New Roman" pitchFamily="18" charset="0"/>
              <a:cs typeface="Times New Roman" pitchFamily="18" charset="0"/>
            </a:endParaRPr>
          </a:p>
          <a:p>
            <a:endParaRPr lang="en-US" sz="3000" b="0" dirty="0"/>
          </a:p>
        </p:txBody>
      </p:sp>
      <p:sp>
        <p:nvSpPr>
          <p:cNvPr id="4" name="Slide Number Placeholder 3"/>
          <p:cNvSpPr>
            <a:spLocks noGrp="1"/>
          </p:cNvSpPr>
          <p:nvPr>
            <p:ph type="sldNum" sz="quarter" idx="12"/>
          </p:nvPr>
        </p:nvSpPr>
        <p:spPr/>
        <p:txBody>
          <a:bodyPr/>
          <a:lstStyle/>
          <a:p>
            <a:fld id="{CE5C65EF-2CF8-4997-AAF8-8709940F562F}" type="slidenum">
              <a:rPr lang="fr-FR" smtClean="0"/>
              <a:t>5</a:t>
            </a:fld>
            <a:endParaRPr lang="fr-FR"/>
          </a:p>
        </p:txBody>
      </p:sp>
    </p:spTree>
    <p:extLst>
      <p:ext uri="{BB962C8B-B14F-4D97-AF65-F5344CB8AC3E}">
        <p14:creationId xmlns:p14="http://schemas.microsoft.com/office/powerpoint/2010/main" val="4055736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620688"/>
            <a:ext cx="7776864" cy="5262979"/>
          </a:xfrm>
          <a:prstGeom prst="rect">
            <a:avLst/>
          </a:prstGeom>
        </p:spPr>
        <p:txBody>
          <a:bodyPr wrap="square">
            <a:spAutoFit/>
          </a:bodyPr>
          <a:lstStyle/>
          <a:p>
            <a:r>
              <a:rPr lang="en-US" sz="2800" b="1" dirty="0" smtClean="0">
                <a:latin typeface="Times New Roman" pitchFamily="18" charset="0"/>
                <a:cs typeface="Times New Roman" pitchFamily="18" charset="0"/>
              </a:rPr>
              <a:t>History: </a:t>
            </a:r>
            <a:r>
              <a:rPr lang="en-US" sz="2800" dirty="0" smtClean="0">
                <a:latin typeface="Times New Roman" pitchFamily="18" charset="0"/>
                <a:cs typeface="Times New Roman" pitchFamily="18" charset="0"/>
              </a:rPr>
              <a:t>A </a:t>
            </a:r>
            <a:r>
              <a:rPr lang="en-US" sz="2800" dirty="0">
                <a:latin typeface="Times New Roman" pitchFamily="18" charset="0"/>
                <a:cs typeface="Times New Roman" pitchFamily="18" charset="0"/>
              </a:rPr>
              <a:t>numerical analyst called Cleve </a:t>
            </a:r>
            <a:r>
              <a:rPr lang="en-US" sz="2800" dirty="0" err="1">
                <a:latin typeface="Times New Roman" pitchFamily="18" charset="0"/>
                <a:cs typeface="Times New Roman" pitchFamily="18" charset="0"/>
              </a:rPr>
              <a:t>Moler</a:t>
            </a:r>
            <a:r>
              <a:rPr lang="en-US" sz="2800" dirty="0">
                <a:latin typeface="Times New Roman" pitchFamily="18" charset="0"/>
                <a:cs typeface="Times New Roman" pitchFamily="18" charset="0"/>
              </a:rPr>
              <a:t> wrote the first version of Matlab in the 1970s. It has since </a:t>
            </a:r>
            <a:r>
              <a:rPr lang="en-US" sz="2800" dirty="0" smtClean="0">
                <a:latin typeface="Times New Roman" pitchFamily="18" charset="0"/>
                <a:cs typeface="Times New Roman" pitchFamily="18" charset="0"/>
              </a:rPr>
              <a:t> changed </a:t>
            </a:r>
            <a:r>
              <a:rPr lang="en-US" sz="2800" dirty="0">
                <a:latin typeface="Times New Roman" pitchFamily="18" charset="0"/>
                <a:cs typeface="Times New Roman" pitchFamily="18" charset="0"/>
              </a:rPr>
              <a:t>into a successful commercial software package. The software package has been commercially available since 1984 and is now considered as a standard tool at most universities and industries worldwide</a:t>
            </a:r>
            <a:r>
              <a:rPr lang="en-US" sz="2800" dirty="0" smtClean="0">
                <a:latin typeface="Times New Roman" pitchFamily="18" charset="0"/>
                <a:cs typeface="Times New Roman" pitchFamily="18" charset="0"/>
              </a:rPr>
              <a:t>.</a:t>
            </a:r>
          </a:p>
          <a:p>
            <a:pPr marL="457200" indent="-457200">
              <a:buFont typeface="Arial" pitchFamily="34" charset="0"/>
              <a:buChar char="•"/>
            </a:pPr>
            <a:r>
              <a:rPr lang="en-US" sz="2800" dirty="0" smtClean="0">
                <a:latin typeface="Times New Roman" pitchFamily="18" charset="0"/>
                <a:cs typeface="Times New Roman" pitchFamily="18" charset="0"/>
              </a:rPr>
              <a:t>A </a:t>
            </a:r>
            <a:r>
              <a:rPr lang="en-US" sz="2800" dirty="0" err="1">
                <a:latin typeface="Times New Roman" pitchFamily="18" charset="0"/>
                <a:cs typeface="Times New Roman" pitchFamily="18" charset="0"/>
              </a:rPr>
              <a:t>MathWorks</a:t>
            </a:r>
            <a:r>
              <a:rPr lang="en-US" sz="2800" dirty="0">
                <a:latin typeface="Times New Roman" pitchFamily="18" charset="0"/>
                <a:cs typeface="Times New Roman" pitchFamily="18" charset="0"/>
              </a:rPr>
              <a:t> Web site, </a:t>
            </a:r>
            <a:r>
              <a:rPr lang="en-US" sz="2800" i="1" dirty="0">
                <a:latin typeface="Times New Roman" pitchFamily="18" charset="0"/>
                <a:cs typeface="Times New Roman" pitchFamily="18" charset="0"/>
              </a:rPr>
              <a:t>MATLAB Tutorials and Learning Resources</a:t>
            </a:r>
            <a:r>
              <a:rPr lang="en-US" sz="2800" dirty="0">
                <a:latin typeface="Times New Roman" pitchFamily="18" charset="0"/>
                <a:cs typeface="Times New Roman" pitchFamily="18" charset="0"/>
              </a:rPr>
              <a:t>, offers a number of introductory videos and a PDF manual entitled </a:t>
            </a:r>
            <a:r>
              <a:rPr lang="en-US" sz="2800" i="1" dirty="0">
                <a:latin typeface="Times New Roman" pitchFamily="18" charset="0"/>
                <a:cs typeface="Times New Roman" pitchFamily="18" charset="0"/>
              </a:rPr>
              <a:t>Getting Started with MATLAB</a:t>
            </a:r>
            <a:r>
              <a:rPr lang="en-US" sz="2800" dirty="0">
                <a:latin typeface="Times New Roman" pitchFamily="18" charset="0"/>
                <a:cs typeface="Times New Roman" pitchFamily="18" charset="0"/>
              </a:rPr>
              <a:t>.</a:t>
            </a:r>
            <a:endParaRPr lang="fr-FR" sz="2800" dirty="0">
              <a:latin typeface="Times New Roman" pitchFamily="18" charset="0"/>
              <a:cs typeface="Times New Roman" pitchFamily="18" charset="0"/>
            </a:endParaRPr>
          </a:p>
          <a:p>
            <a:endParaRPr lang="fr-FR" sz="28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CE5C65EF-2CF8-4997-AAF8-8709940F562F}" type="slidenum">
              <a:rPr lang="fr-FR" smtClean="0"/>
              <a:t>6</a:t>
            </a:fld>
            <a:endParaRPr lang="fr-FR"/>
          </a:p>
        </p:txBody>
      </p:sp>
    </p:spTree>
    <p:extLst>
      <p:ext uri="{BB962C8B-B14F-4D97-AF65-F5344CB8AC3E}">
        <p14:creationId xmlns:p14="http://schemas.microsoft.com/office/powerpoint/2010/main" val="101032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Times New Roman" pitchFamily="18" charset="0"/>
                <a:cs typeface="Times New Roman" pitchFamily="18" charset="0"/>
              </a:rPr>
              <a:t>Introduction to MATLAB </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xfrm>
            <a:off x="822960" y="1100628"/>
            <a:ext cx="7520940" cy="4632628"/>
          </a:xfrm>
        </p:spPr>
        <p:txBody>
          <a:bodyPr>
            <a:normAutofit fontScale="62500" lnSpcReduction="20000"/>
          </a:bodyPr>
          <a:lstStyle/>
          <a:p>
            <a:pPr marL="685800" indent="-685800">
              <a:buFont typeface="Arial" pitchFamily="34" charset="0"/>
              <a:buChar char="•"/>
            </a:pPr>
            <a:r>
              <a:rPr lang="en-US" sz="4500" b="0" dirty="0">
                <a:latin typeface="Times New Roman" pitchFamily="18" charset="0"/>
                <a:cs typeface="Times New Roman" pitchFamily="18" charset="0"/>
              </a:rPr>
              <a:t>The name MATLAB stands for </a:t>
            </a:r>
            <a:r>
              <a:rPr lang="en-US" sz="4500" b="0" dirty="0" err="1">
                <a:solidFill>
                  <a:srgbClr val="0070C0"/>
                </a:solidFill>
                <a:latin typeface="Times New Roman" pitchFamily="18" charset="0"/>
                <a:cs typeface="Times New Roman" pitchFamily="18" charset="0"/>
              </a:rPr>
              <a:t>MAT</a:t>
            </a:r>
            <a:r>
              <a:rPr lang="en-US" sz="4500" b="0" dirty="0" err="1">
                <a:latin typeface="Times New Roman" pitchFamily="18" charset="0"/>
                <a:cs typeface="Times New Roman" pitchFamily="18" charset="0"/>
              </a:rPr>
              <a:t>rix</a:t>
            </a:r>
            <a:r>
              <a:rPr lang="en-US" sz="4500" b="0" dirty="0">
                <a:latin typeface="Times New Roman" pitchFamily="18" charset="0"/>
                <a:cs typeface="Times New Roman" pitchFamily="18" charset="0"/>
              </a:rPr>
              <a:t> </a:t>
            </a:r>
            <a:r>
              <a:rPr lang="en-US" sz="4500" b="0" dirty="0" err="1">
                <a:solidFill>
                  <a:srgbClr val="0070C0"/>
                </a:solidFill>
                <a:latin typeface="Times New Roman" pitchFamily="18" charset="0"/>
                <a:cs typeface="Times New Roman" pitchFamily="18" charset="0"/>
              </a:rPr>
              <a:t>LAB</a:t>
            </a:r>
            <a:r>
              <a:rPr lang="en-US" sz="4500" b="0" dirty="0" err="1">
                <a:latin typeface="Times New Roman" pitchFamily="18" charset="0"/>
                <a:cs typeface="Times New Roman" pitchFamily="18" charset="0"/>
              </a:rPr>
              <a:t>oratory</a:t>
            </a:r>
            <a:r>
              <a:rPr lang="en-US" sz="4500" b="0" dirty="0">
                <a:latin typeface="Times New Roman" pitchFamily="18" charset="0"/>
                <a:cs typeface="Times New Roman" pitchFamily="18" charset="0"/>
              </a:rPr>
              <a:t>. </a:t>
            </a:r>
          </a:p>
          <a:p>
            <a:pPr marL="685800" indent="-685800">
              <a:buFont typeface="Arial" pitchFamily="34" charset="0"/>
              <a:buChar char="•"/>
            </a:pPr>
            <a:r>
              <a:rPr lang="en-US" sz="4500" b="0" dirty="0" smtClean="0">
                <a:latin typeface="Times New Roman" pitchFamily="18" charset="0"/>
                <a:cs typeface="Times New Roman" pitchFamily="18" charset="0"/>
              </a:rPr>
              <a:t>MATLAB is a high-performance language for technical computing. It integrates </a:t>
            </a:r>
            <a:r>
              <a:rPr lang="en-US" sz="4500" b="0" i="1" dirty="0" smtClean="0">
                <a:latin typeface="Times New Roman" pitchFamily="18" charset="0"/>
                <a:cs typeface="Times New Roman" pitchFamily="18" charset="0"/>
              </a:rPr>
              <a:t>computation</a:t>
            </a:r>
            <a:r>
              <a:rPr lang="en-US" sz="4500" b="0" dirty="0" smtClean="0">
                <a:latin typeface="Times New Roman" pitchFamily="18" charset="0"/>
                <a:cs typeface="Times New Roman" pitchFamily="18" charset="0"/>
              </a:rPr>
              <a:t>, </a:t>
            </a:r>
            <a:r>
              <a:rPr lang="en-US" sz="4500" b="0" i="1" dirty="0" smtClean="0">
                <a:latin typeface="Times New Roman" pitchFamily="18" charset="0"/>
                <a:cs typeface="Times New Roman" pitchFamily="18" charset="0"/>
              </a:rPr>
              <a:t>visualization</a:t>
            </a:r>
            <a:r>
              <a:rPr lang="en-US" sz="4500" b="0" dirty="0" smtClean="0">
                <a:latin typeface="Times New Roman" pitchFamily="18" charset="0"/>
                <a:cs typeface="Times New Roman" pitchFamily="18" charset="0"/>
              </a:rPr>
              <a:t>, and </a:t>
            </a:r>
            <a:r>
              <a:rPr lang="en-US" sz="4500" b="0" i="1" dirty="0" smtClean="0">
                <a:latin typeface="Times New Roman" pitchFamily="18" charset="0"/>
                <a:cs typeface="Times New Roman" pitchFamily="18" charset="0"/>
              </a:rPr>
              <a:t>programming </a:t>
            </a:r>
            <a:r>
              <a:rPr lang="en-US" sz="4500" b="0" dirty="0" smtClean="0">
                <a:latin typeface="Times New Roman" pitchFamily="18" charset="0"/>
                <a:cs typeface="Times New Roman" pitchFamily="18" charset="0"/>
              </a:rPr>
              <a:t>environment.</a:t>
            </a:r>
          </a:p>
          <a:p>
            <a:pPr marL="685800" indent="-685800">
              <a:buFont typeface="Arial" pitchFamily="34" charset="0"/>
              <a:buChar char="•"/>
            </a:pPr>
            <a:r>
              <a:rPr lang="en-US" sz="4500" b="0" dirty="0" smtClean="0">
                <a:latin typeface="Times New Roman" pitchFamily="18" charset="0"/>
                <a:cs typeface="Times New Roman" pitchFamily="18" charset="0"/>
              </a:rPr>
              <a:t>It allows you to solve many technical computing problems, especially those with matrix and vector formulas, in a fraction of the time it would take to write a program in a scalar non-interactive language such as C or Fortran.</a:t>
            </a:r>
          </a:p>
          <a:p>
            <a:endParaRPr lang="fr-FR" dirty="0"/>
          </a:p>
        </p:txBody>
      </p:sp>
      <p:sp>
        <p:nvSpPr>
          <p:cNvPr id="4" name="Slide Number Placeholder 3"/>
          <p:cNvSpPr>
            <a:spLocks noGrp="1"/>
          </p:cNvSpPr>
          <p:nvPr>
            <p:ph type="sldNum" sz="quarter" idx="12"/>
          </p:nvPr>
        </p:nvSpPr>
        <p:spPr/>
        <p:txBody>
          <a:bodyPr/>
          <a:lstStyle/>
          <a:p>
            <a:fld id="{CE5C65EF-2CF8-4997-AAF8-8709940F562F}" type="slidenum">
              <a:rPr lang="fr-FR" smtClean="0"/>
              <a:t>7</a:t>
            </a:fld>
            <a:endParaRPr lang="fr-FR"/>
          </a:p>
        </p:txBody>
      </p:sp>
    </p:spTree>
    <p:extLst>
      <p:ext uri="{BB962C8B-B14F-4D97-AF65-F5344CB8AC3E}">
        <p14:creationId xmlns:p14="http://schemas.microsoft.com/office/powerpoint/2010/main" val="3967551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04664"/>
            <a:ext cx="8136904" cy="1200329"/>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MATLAB is matrix-oriented, so what would take several statements in C or Fortran can usually be accomplished in just a few lines using MATLAB's built-in matrix and vector operations </a:t>
            </a:r>
            <a:endParaRPr lang="en-GB" sz="2400" dirty="0">
              <a:latin typeface="Times New Roman" pitchFamily="18" charset="0"/>
              <a:cs typeface="Times New Roman" pitchFamily="18" charset="0"/>
            </a:endParaRPr>
          </a:p>
        </p:txBody>
      </p:sp>
      <p:sp>
        <p:nvSpPr>
          <p:cNvPr id="3" name="Rectangle 2"/>
          <p:cNvSpPr/>
          <p:nvPr/>
        </p:nvSpPr>
        <p:spPr>
          <a:xfrm>
            <a:off x="1098376" y="2204864"/>
            <a:ext cx="7290048" cy="3000821"/>
          </a:xfrm>
          <a:prstGeom prst="rect">
            <a:avLst/>
          </a:prstGeom>
        </p:spPr>
        <p:txBody>
          <a:bodyPr wrap="square">
            <a:spAutoFit/>
          </a:bodyPr>
          <a:lstStyle/>
          <a:p>
            <a:pPr>
              <a:lnSpc>
                <a:spcPct val="90000"/>
              </a:lnSpc>
              <a:defRPr/>
            </a:pPr>
            <a:r>
              <a:rPr lang="en-US" b="1" dirty="0">
                <a:effectLst>
                  <a:outerShdw blurRad="38100" dist="38100" dir="2700000" algn="tl">
                    <a:srgbClr val="FFFFFF"/>
                  </a:outerShdw>
                </a:effectLst>
              </a:rPr>
              <a:t>FORTRAN:</a:t>
            </a:r>
          </a:p>
          <a:p>
            <a:pPr>
              <a:lnSpc>
                <a:spcPct val="90000"/>
              </a:lnSpc>
              <a:defRPr/>
            </a:pPr>
            <a:r>
              <a:rPr lang="en-US" b="1" dirty="0"/>
              <a:t>       </a:t>
            </a:r>
            <a:r>
              <a:rPr lang="en-US" b="1" dirty="0">
                <a:solidFill>
                  <a:srgbClr val="3333FF"/>
                </a:solidFill>
                <a:effectLst>
                  <a:outerShdw blurRad="38100" dist="38100" dir="2700000" algn="tl">
                    <a:srgbClr val="000000"/>
                  </a:outerShdw>
                </a:effectLst>
              </a:rPr>
              <a:t>real*8 A(10,10), B(10,10), C(10,10) </a:t>
            </a:r>
            <a:br>
              <a:rPr lang="en-US" b="1" dirty="0">
                <a:solidFill>
                  <a:srgbClr val="3333FF"/>
                </a:solidFill>
                <a:effectLst>
                  <a:outerShdw blurRad="38100" dist="38100" dir="2700000" algn="tl">
                    <a:srgbClr val="000000"/>
                  </a:outerShdw>
                </a:effectLst>
              </a:rPr>
            </a:br>
            <a:r>
              <a:rPr lang="en-US" b="1" dirty="0">
                <a:solidFill>
                  <a:srgbClr val="3333FF"/>
                </a:solidFill>
                <a:effectLst>
                  <a:outerShdw blurRad="38100" dist="38100" dir="2700000" algn="tl">
                    <a:srgbClr val="000000"/>
                  </a:outerShdw>
                </a:effectLst>
              </a:rPr>
              <a:t>   do i=1,10 </a:t>
            </a:r>
            <a:br>
              <a:rPr lang="en-US" b="1" dirty="0">
                <a:solidFill>
                  <a:srgbClr val="3333FF"/>
                </a:solidFill>
                <a:effectLst>
                  <a:outerShdw blurRad="38100" dist="38100" dir="2700000" algn="tl">
                    <a:srgbClr val="000000"/>
                  </a:outerShdw>
                </a:effectLst>
              </a:rPr>
            </a:br>
            <a:r>
              <a:rPr lang="en-US" b="1" dirty="0">
                <a:solidFill>
                  <a:srgbClr val="3333FF"/>
                </a:solidFill>
                <a:effectLst>
                  <a:outerShdw blurRad="38100" dist="38100" dir="2700000" algn="tl">
                    <a:srgbClr val="000000"/>
                  </a:outerShdw>
                </a:effectLst>
              </a:rPr>
              <a:t>   do j=1,10 </a:t>
            </a:r>
            <a:br>
              <a:rPr lang="en-US" b="1" dirty="0">
                <a:solidFill>
                  <a:srgbClr val="3333FF"/>
                </a:solidFill>
                <a:effectLst>
                  <a:outerShdw blurRad="38100" dist="38100" dir="2700000" algn="tl">
                    <a:srgbClr val="000000"/>
                  </a:outerShdw>
                </a:effectLst>
              </a:rPr>
            </a:br>
            <a:r>
              <a:rPr lang="en-US" b="1" dirty="0">
                <a:solidFill>
                  <a:srgbClr val="3333FF"/>
                </a:solidFill>
                <a:effectLst>
                  <a:outerShdw blurRad="38100" dist="38100" dir="2700000" algn="tl">
                    <a:srgbClr val="000000"/>
                  </a:outerShdw>
                </a:effectLst>
              </a:rPr>
              <a:t>       C(</a:t>
            </a:r>
            <a:r>
              <a:rPr lang="en-US" b="1" dirty="0" err="1">
                <a:solidFill>
                  <a:srgbClr val="3333FF"/>
                </a:solidFill>
                <a:effectLst>
                  <a:outerShdw blurRad="38100" dist="38100" dir="2700000" algn="tl">
                    <a:srgbClr val="000000"/>
                  </a:outerShdw>
                </a:effectLst>
              </a:rPr>
              <a:t>i,j</a:t>
            </a:r>
            <a:r>
              <a:rPr lang="en-US" b="1" dirty="0">
                <a:solidFill>
                  <a:srgbClr val="3333FF"/>
                </a:solidFill>
                <a:effectLst>
                  <a:outerShdw blurRad="38100" dist="38100" dir="2700000" algn="tl">
                    <a:srgbClr val="000000"/>
                  </a:outerShdw>
                </a:effectLst>
              </a:rPr>
              <a:t>) = A(</a:t>
            </a:r>
            <a:r>
              <a:rPr lang="en-US" b="1" dirty="0" err="1">
                <a:solidFill>
                  <a:srgbClr val="3333FF"/>
                </a:solidFill>
                <a:effectLst>
                  <a:outerShdw blurRad="38100" dist="38100" dir="2700000" algn="tl">
                    <a:srgbClr val="000000"/>
                  </a:outerShdw>
                </a:effectLst>
              </a:rPr>
              <a:t>i,j</a:t>
            </a:r>
            <a:r>
              <a:rPr lang="en-US" b="1" dirty="0">
                <a:solidFill>
                  <a:srgbClr val="3333FF"/>
                </a:solidFill>
                <a:effectLst>
                  <a:outerShdw blurRad="38100" dist="38100" dir="2700000" algn="tl">
                    <a:srgbClr val="000000"/>
                  </a:outerShdw>
                </a:effectLst>
              </a:rPr>
              <a:t>) + B(</a:t>
            </a:r>
            <a:r>
              <a:rPr lang="en-US" b="1" dirty="0" err="1">
                <a:solidFill>
                  <a:srgbClr val="3333FF"/>
                </a:solidFill>
                <a:effectLst>
                  <a:outerShdw blurRad="38100" dist="38100" dir="2700000" algn="tl">
                    <a:srgbClr val="000000"/>
                  </a:outerShdw>
                </a:effectLst>
              </a:rPr>
              <a:t>i,j</a:t>
            </a:r>
            <a:r>
              <a:rPr lang="en-US" b="1" dirty="0">
                <a:solidFill>
                  <a:srgbClr val="3333FF"/>
                </a:solidFill>
                <a:effectLst>
                  <a:outerShdw blurRad="38100" dist="38100" dir="2700000" algn="tl">
                    <a:srgbClr val="000000"/>
                  </a:outerShdw>
                </a:effectLst>
              </a:rPr>
              <a:t>) </a:t>
            </a:r>
            <a:br>
              <a:rPr lang="en-US" b="1" dirty="0">
                <a:solidFill>
                  <a:srgbClr val="3333FF"/>
                </a:solidFill>
                <a:effectLst>
                  <a:outerShdw blurRad="38100" dist="38100" dir="2700000" algn="tl">
                    <a:srgbClr val="000000"/>
                  </a:outerShdw>
                </a:effectLst>
              </a:rPr>
            </a:br>
            <a:r>
              <a:rPr lang="en-US" b="1" dirty="0">
                <a:solidFill>
                  <a:srgbClr val="3333FF"/>
                </a:solidFill>
                <a:effectLst>
                  <a:outerShdw blurRad="38100" dist="38100" dir="2700000" algn="tl">
                    <a:srgbClr val="000000"/>
                  </a:outerShdw>
                </a:effectLst>
              </a:rPr>
              <a:t>   10 continue </a:t>
            </a:r>
            <a:br>
              <a:rPr lang="en-US" b="1" dirty="0">
                <a:solidFill>
                  <a:srgbClr val="3333FF"/>
                </a:solidFill>
                <a:effectLst>
                  <a:outerShdw blurRad="38100" dist="38100" dir="2700000" algn="tl">
                    <a:srgbClr val="000000"/>
                  </a:outerShdw>
                </a:effectLst>
              </a:rPr>
            </a:br>
            <a:r>
              <a:rPr lang="en-US" b="1" dirty="0">
                <a:solidFill>
                  <a:srgbClr val="3333FF"/>
                </a:solidFill>
                <a:effectLst>
                  <a:outerShdw blurRad="38100" dist="38100" dir="2700000" algn="tl">
                    <a:srgbClr val="000000"/>
                  </a:outerShdw>
                </a:effectLst>
              </a:rPr>
              <a:t>   20 continue</a:t>
            </a:r>
            <a:r>
              <a:rPr lang="en-US" b="1" dirty="0"/>
              <a:t> </a:t>
            </a:r>
          </a:p>
          <a:p>
            <a:pPr>
              <a:lnSpc>
                <a:spcPct val="90000"/>
              </a:lnSpc>
              <a:defRPr/>
            </a:pPr>
            <a:endParaRPr lang="en-US" b="1" dirty="0"/>
          </a:p>
          <a:p>
            <a:pPr>
              <a:lnSpc>
                <a:spcPct val="90000"/>
              </a:lnSpc>
              <a:defRPr/>
            </a:pPr>
            <a:r>
              <a:rPr lang="en-US" b="1" dirty="0"/>
              <a:t>                                            </a:t>
            </a:r>
            <a:r>
              <a:rPr lang="en-US" sz="2400" b="1" dirty="0">
                <a:effectLst>
                  <a:outerShdw blurRad="38100" dist="38100" dir="2700000" algn="tl">
                    <a:srgbClr val="FFFFFF"/>
                  </a:outerShdw>
                </a:effectLst>
              </a:rPr>
              <a:t>MATLAB:</a:t>
            </a:r>
          </a:p>
          <a:p>
            <a:pPr>
              <a:lnSpc>
                <a:spcPct val="90000"/>
              </a:lnSpc>
              <a:defRPr/>
            </a:pPr>
            <a:r>
              <a:rPr lang="en-US" sz="2400" b="1" dirty="0">
                <a:solidFill>
                  <a:srgbClr val="FF3300"/>
                </a:solidFill>
                <a:effectLst>
                  <a:outerShdw blurRad="38100" dist="38100" dir="2700000" algn="tl">
                    <a:srgbClr val="000000"/>
                  </a:outerShdw>
                </a:effectLst>
              </a:rPr>
              <a:t>                                  C = A + B</a:t>
            </a:r>
            <a:r>
              <a:rPr lang="en-US" sz="2400" b="1" dirty="0"/>
              <a:t>  </a:t>
            </a:r>
            <a:r>
              <a:rPr lang="en-US" b="1" dirty="0"/>
              <a:t> </a:t>
            </a:r>
            <a:r>
              <a:rPr lang="en-US" dirty="0"/>
              <a:t> </a:t>
            </a:r>
            <a:r>
              <a:rPr lang="en-US" b="1" dirty="0"/>
              <a:t/>
            </a:r>
            <a:br>
              <a:rPr lang="en-US" b="1" dirty="0"/>
            </a:br>
            <a:r>
              <a:rPr lang="en-US" b="1" dirty="0"/>
              <a:t> </a:t>
            </a:r>
            <a:r>
              <a:rPr lang="en-US" dirty="0"/>
              <a:t> </a:t>
            </a:r>
            <a:endParaRPr lang="en-GB" dirty="0"/>
          </a:p>
        </p:txBody>
      </p:sp>
      <p:sp>
        <p:nvSpPr>
          <p:cNvPr id="4" name="Slide Number Placeholder 3"/>
          <p:cNvSpPr>
            <a:spLocks noGrp="1"/>
          </p:cNvSpPr>
          <p:nvPr>
            <p:ph type="sldNum" sz="quarter" idx="12"/>
          </p:nvPr>
        </p:nvSpPr>
        <p:spPr/>
        <p:txBody>
          <a:bodyPr/>
          <a:lstStyle/>
          <a:p>
            <a:fld id="{CE5C65EF-2CF8-4997-AAF8-8709940F562F}" type="slidenum">
              <a:rPr lang="fr-FR" smtClean="0"/>
              <a:t>8</a:t>
            </a:fld>
            <a:endParaRPr lang="fr-FR"/>
          </a:p>
        </p:txBody>
      </p:sp>
    </p:spTree>
    <p:extLst>
      <p:ext uri="{BB962C8B-B14F-4D97-AF65-F5344CB8AC3E}">
        <p14:creationId xmlns:p14="http://schemas.microsoft.com/office/powerpoint/2010/main" val="285527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548680"/>
            <a:ext cx="7560840" cy="5262979"/>
          </a:xfrm>
          <a:prstGeom prst="rect">
            <a:avLst/>
          </a:prstGeom>
        </p:spPr>
        <p:txBody>
          <a:bodyPr wrap="square">
            <a:spAutoFit/>
          </a:bodyPr>
          <a:lstStyle/>
          <a:p>
            <a:pPr marL="457200" indent="-457200">
              <a:buFont typeface="Arial" pitchFamily="34" charset="0"/>
              <a:buChar char="•"/>
            </a:pPr>
            <a:r>
              <a:rPr lang="en-US" sz="2800" dirty="0" smtClean="0">
                <a:latin typeface="Times New Roman" pitchFamily="18" charset="0"/>
                <a:cs typeface="Times New Roman" pitchFamily="18" charset="0"/>
              </a:rPr>
              <a:t>It has powerful </a:t>
            </a:r>
            <a:r>
              <a:rPr lang="en-US" sz="2800" i="1" dirty="0">
                <a:latin typeface="Times New Roman" pitchFamily="18" charset="0"/>
                <a:cs typeface="Times New Roman" pitchFamily="18" charset="0"/>
              </a:rPr>
              <a:t>built-in </a:t>
            </a:r>
            <a:r>
              <a:rPr lang="en-US" sz="2800" dirty="0">
                <a:latin typeface="Times New Roman" pitchFamily="18" charset="0"/>
                <a:cs typeface="Times New Roman" pitchFamily="18" charset="0"/>
              </a:rPr>
              <a:t>routines </a:t>
            </a:r>
            <a:r>
              <a:rPr lang="en-US" sz="2800" dirty="0" smtClean="0">
                <a:latin typeface="Times New Roman" pitchFamily="18" charset="0"/>
                <a:cs typeface="Times New Roman" pitchFamily="18" charset="0"/>
              </a:rPr>
              <a:t>that </a:t>
            </a:r>
            <a:r>
              <a:rPr lang="en-US" sz="2800" dirty="0">
                <a:latin typeface="Times New Roman" pitchFamily="18" charset="0"/>
                <a:cs typeface="Times New Roman" pitchFamily="18" charset="0"/>
              </a:rPr>
              <a:t>enable a very wide variety of computations. It also has easy to use graphics commands that make the visualization of results immediately available. This allows you to spend more time thinking, and encourages you to experiment. </a:t>
            </a:r>
            <a:endParaRPr lang="en-US" sz="2800" dirty="0" smtClean="0">
              <a:latin typeface="Times New Roman" pitchFamily="18" charset="0"/>
              <a:cs typeface="Times New Roman" pitchFamily="18" charset="0"/>
            </a:endParaRPr>
          </a:p>
          <a:p>
            <a:pPr marL="457200" indent="-457200">
              <a:buFont typeface="Arial" pitchFamily="34" charset="0"/>
              <a:buChar char="•"/>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Matlab makes use of highly respected algorithms and hence you can be confident about your results.  Powerful operations can be performed using just one or two </a:t>
            </a:r>
            <a:r>
              <a:rPr lang="en-US" sz="2800" dirty="0" smtClean="0">
                <a:latin typeface="Times New Roman" pitchFamily="18" charset="0"/>
                <a:cs typeface="Times New Roman" pitchFamily="18" charset="0"/>
              </a:rPr>
              <a:t>commands</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457200" indent="-457200">
              <a:buFont typeface="Arial" pitchFamily="34" charset="0"/>
              <a:buChar char="•"/>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You can build up your own set of functions for a particular application</a:t>
            </a:r>
            <a:r>
              <a:rPr lang="en-US" sz="2800" dirty="0" smtClean="0">
                <a:latin typeface="Times New Roman" pitchFamily="18" charset="0"/>
                <a:cs typeface="Times New Roman" pitchFamily="18" charset="0"/>
              </a:rPr>
              <a:t>.</a:t>
            </a:r>
            <a:endParaRPr lang="fr-FR" sz="28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CE5C65EF-2CF8-4997-AAF8-8709940F562F}" type="slidenum">
              <a:rPr lang="fr-FR" smtClean="0"/>
              <a:t>9</a:t>
            </a:fld>
            <a:endParaRPr lang="fr-FR"/>
          </a:p>
        </p:txBody>
      </p:sp>
    </p:spTree>
    <p:extLst>
      <p:ext uri="{BB962C8B-B14F-4D97-AF65-F5344CB8AC3E}">
        <p14:creationId xmlns:p14="http://schemas.microsoft.com/office/powerpoint/2010/main" val="3925857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2413</TotalTime>
  <Words>2232</Words>
  <Application>Microsoft Office PowerPoint</Application>
  <PresentationFormat>On-screen Show (4:3)</PresentationFormat>
  <Paragraphs>272</Paragraphs>
  <Slides>49</Slides>
  <Notes>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3" baseType="lpstr">
      <vt:lpstr>微软雅黑</vt:lpstr>
      <vt:lpstr>SimSun</vt:lpstr>
      <vt:lpstr>Arial</vt:lpstr>
      <vt:lpstr>Calibri</vt:lpstr>
      <vt:lpstr>Franklin Gothic Book</vt:lpstr>
      <vt:lpstr>Franklin Gothic Medium</vt:lpstr>
      <vt:lpstr>隶书</vt:lpstr>
      <vt:lpstr>新細明體</vt:lpstr>
      <vt:lpstr>Tahoma</vt:lpstr>
      <vt:lpstr>Times New Roman</vt:lpstr>
      <vt:lpstr>Tunga</vt:lpstr>
      <vt:lpstr>Wingdings</vt:lpstr>
      <vt:lpstr>Angles</vt:lpstr>
      <vt:lpstr>Bitmap Image</vt:lpstr>
      <vt:lpstr>EE421: Introduction to Scientific Computing with Matlab</vt:lpstr>
      <vt:lpstr>Course Outline</vt:lpstr>
      <vt:lpstr>Textbook(s) and/or other required material:</vt:lpstr>
      <vt:lpstr>Installation </vt:lpstr>
      <vt:lpstr>Introduction to Matlab</vt:lpstr>
      <vt:lpstr>PowerPoint Presentation</vt:lpstr>
      <vt:lpstr>Introduction to MATLAB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Workspace</vt:lpstr>
      <vt:lpstr>Main Matlab Window</vt:lpstr>
      <vt:lpstr>PowerPoint Presentation</vt:lpstr>
      <vt:lpstr>PowerPoint Presentation</vt:lpstr>
      <vt:lpstr>PowerPoint Presentation</vt:lpstr>
      <vt:lpstr>PowerPoint Presentation</vt:lpstr>
      <vt:lpstr>Help </vt:lpstr>
      <vt:lpstr>PowerPoint Presentation</vt:lpstr>
      <vt:lpstr>PowerPoint Presentation</vt:lpstr>
      <vt:lpstr>PowerPoint Presentation</vt:lpstr>
      <vt:lpstr>PowerPoint Presentation</vt:lpstr>
      <vt:lpstr>Chapter I : Variables, scripts and operations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   Thank you</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Matlab</dc:title>
  <dc:creator>farida</dc:creator>
  <cp:lastModifiedBy>Λογαριασμός Microsoft</cp:lastModifiedBy>
  <cp:revision>86</cp:revision>
  <dcterms:created xsi:type="dcterms:W3CDTF">2015-09-26T16:13:05Z</dcterms:created>
  <dcterms:modified xsi:type="dcterms:W3CDTF">2024-05-10T13:28:43Z</dcterms:modified>
</cp:coreProperties>
</file>