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391" r:id="rId4"/>
    <p:sldId id="332" r:id="rId5"/>
    <p:sldId id="339" r:id="rId6"/>
    <p:sldId id="379" r:id="rId7"/>
    <p:sldId id="338" r:id="rId8"/>
    <p:sldId id="340" r:id="rId9"/>
    <p:sldId id="381" r:id="rId10"/>
    <p:sldId id="341" r:id="rId11"/>
    <p:sldId id="382" r:id="rId12"/>
    <p:sldId id="342" r:id="rId13"/>
    <p:sldId id="383" r:id="rId14"/>
    <p:sldId id="392" r:id="rId15"/>
    <p:sldId id="264" r:id="rId16"/>
    <p:sldId id="385" r:id="rId17"/>
    <p:sldId id="386" r:id="rId18"/>
    <p:sldId id="387" r:id="rId19"/>
    <p:sldId id="301" r:id="rId20"/>
    <p:sldId id="302" r:id="rId21"/>
    <p:sldId id="306" r:id="rId22"/>
    <p:sldId id="388" r:id="rId23"/>
    <p:sldId id="307" r:id="rId24"/>
    <p:sldId id="316" r:id="rId25"/>
    <p:sldId id="389" r:id="rId26"/>
    <p:sldId id="390" r:id="rId27"/>
    <p:sldId id="331" r:id="rId28"/>
    <p:sldId id="303" r:id="rId29"/>
    <p:sldId id="304" r:id="rId30"/>
    <p:sldId id="393" r:id="rId31"/>
    <p:sldId id="345" r:id="rId32"/>
    <p:sldId id="344" r:id="rId33"/>
    <p:sldId id="394" r:id="rId34"/>
    <p:sldId id="308" r:id="rId35"/>
    <p:sldId id="319" r:id="rId36"/>
    <p:sldId id="309" r:id="rId37"/>
    <p:sldId id="288" r:id="rId38"/>
    <p:sldId id="366" r:id="rId39"/>
    <p:sldId id="292" r:id="rId40"/>
    <p:sldId id="311" r:id="rId41"/>
    <p:sldId id="312" r:id="rId42"/>
    <p:sldId id="313" r:id="rId43"/>
    <p:sldId id="315" r:id="rId44"/>
    <p:sldId id="328" r:id="rId45"/>
    <p:sldId id="276" r:id="rId46"/>
    <p:sldId id="277" r:id="rId47"/>
    <p:sldId id="279" r:id="rId48"/>
    <p:sldId id="28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96" y="-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A921ACE-461C-4E88-9B74-F250BF8765EC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46570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ACE-461C-4E88-9B74-F250BF8765EC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2275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5A921ACE-461C-4E88-9B74-F250BF8765EC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6696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DB130-D362-4B0E-9699-6CEC7E7A6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EA53EA-82EA-49E2-9F20-4C0EB1428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751A51-C952-4FB8-B126-CB0EBA88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50C260-5950-479C-A232-A3B4E23E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099A9-058F-4ADE-84AA-1429B0A4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04833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AFC366-E444-4DED-B9B1-AE32D271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2E7F70-DB25-4CA9-97E6-2DCF2141D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1D8892-1017-4FED-AC71-24DF36F8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4A154D-1DBD-49F7-B086-63BFF994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DD853A-CD62-4ADB-A0D5-B9600026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1288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C716B6-1F8B-4686-9FD2-253232BF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38C2A1-B497-4472-B4F7-005596B9B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D698B1-1356-48AF-9C7A-806D1CEB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24B74D-0F11-40C3-A696-10046AAD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161878-C053-4F7D-9E63-090F69E8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550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219D98-69FA-4012-9C2D-EF7DD1DF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C0B2A4-2637-4504-828E-ECC58999C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563B2DB-4874-4ACA-91D8-D4F8ABD7F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B6AF3B-AF8D-4506-A8A7-3E561B5F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7468C5-4C24-42EB-B072-B6DFEFC3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7F1D07-E001-46FC-8DD8-6DDDD1A5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00694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3C194A-1BB6-4195-9BF8-3BFA1249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40E940-1DF3-4F42-8BC5-547B12EA3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002A4-5DF9-4065-910C-2BE2D5966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B3EA97-6FF5-424A-AF43-EBAD784BA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D28813D-86D5-4C4E-9428-603271BD7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9933956-8A79-41EB-90B9-E00F78C3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23B1D1-6589-4498-8F51-7DAB4302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B267C0-F404-42CB-801F-03A71F8B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8007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97AE2-B644-429C-9218-BD77B6EB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941B01-6568-42BB-86AB-745B4B3B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6792EB-43BA-490F-971E-B0434876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07016E-792C-48EC-8FA6-5E7AD61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86395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65FF81-F7CC-4B22-BA34-A331F6BD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208DAF-3CED-4BB7-B033-ACB62639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FD2A07-A5BF-45F5-9A4B-CA10F314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8068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34925-01B9-4C9E-B169-4F6A2F64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9A2B61-377C-4CEA-B189-E99A9465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CBDD14-2A85-45D0-927E-D63214954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28547A-C276-4180-AABC-53E35F1C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4ED79A-47B5-469B-BDC7-FDAB3913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AA4263-0FDD-481F-854B-D9FE39E3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3651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ACE-461C-4E88-9B74-F250BF8765EC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87233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06784B-EF44-4EF3-8696-7807AC26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3D2CEF9-164F-4E17-8714-A0C50B16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1D7EB7-0E12-4228-87EA-67B1ECED7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1748F3-5E6E-4A75-8FA5-FB046E9C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2C9018-28C2-4BF2-9766-3AB80DF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7AB8CB-60F1-4E67-91D2-ACD1FA27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79838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BC9CD-5B53-4FDB-B71A-656B9C7B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CDE280F-3328-49E7-AF5C-23C862DAA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843C02-375A-41B4-94EC-BC59DE42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B7878C-5827-4409-A019-D0A24F4C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45C3DA-80C4-45B9-AEC2-D3015CBE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57548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0068D26-CD14-4059-AE2D-5422CD091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8EC1FD-2A5F-4DE2-A581-1A075480D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DEDB61-7D3F-4FD9-A2FC-80089E36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6A300E-0823-47CA-AABD-9E3C7107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446EB7-803A-4622-BBB3-92C63C8E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55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ACE-461C-4E88-9B74-F250BF8765EC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74371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A921ACE-461C-4E88-9B74-F250BF8765EC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0891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A921ACE-461C-4E88-9B74-F250BF8765EC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075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ACE-461C-4E88-9B74-F250BF8765EC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4452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ACE-461C-4E88-9B74-F250BF8765EC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5047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ACE-461C-4E88-9B74-F250BF8765EC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93135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5A921ACE-461C-4E88-9B74-F250BF8765EC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237F69-A56B-4AB5-9C4A-F510C233D9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06590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383F96-C314-42EA-A168-47C73EDD2EDF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11/10/2023</a:t>
            </a:fld>
            <a:endParaRPr lang="el-GR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07648E-E6AB-4186-BC8A-DEA7AD0E6201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07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EAD42A-B4D4-4231-A897-0789D3DF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B0F76D-255B-4ABD-A011-020BB98C4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0D4095-90C9-4B15-A720-9B3FFC6C2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DFF91-0C43-48C8-B982-9DCA079182C1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840E9E-D7B0-4A2D-A0C6-0859FB9F3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1CB993-9A0B-4598-894D-E34A4BE8E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1330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8876" y="357166"/>
            <a:ext cx="4286280" cy="5072098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Αρχαϊκη ελλαδα  </a:t>
            </a:r>
            <a:br>
              <a:rPr lang="el-GR" dirty="0"/>
            </a:br>
            <a:r>
              <a:rPr lang="el-GR" dirty="0"/>
              <a:t>(8-6</a:t>
            </a:r>
            <a:r>
              <a:rPr lang="el-GR" baseline="30000" dirty="0"/>
              <a:t>ος</a:t>
            </a:r>
            <a:r>
              <a:rPr lang="el-GR" dirty="0"/>
              <a:t> </a:t>
            </a:r>
            <a:r>
              <a:rPr lang="el-GR" sz="3100" dirty="0"/>
              <a:t>αι. π.</a:t>
            </a:r>
            <a:r>
              <a:rPr lang="el-GR" dirty="0"/>
              <a:t>Χ.)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δικαιο</a:t>
            </a:r>
            <a:r>
              <a:rPr lang="el-GR" dirty="0"/>
              <a:t> και </a:t>
            </a:r>
            <a:r>
              <a:rPr lang="el-GR" dirty="0" err="1"/>
              <a:t>πολιτικοι</a:t>
            </a:r>
            <a:r>
              <a:rPr lang="el-GR" dirty="0"/>
              <a:t> </a:t>
            </a:r>
            <a:r>
              <a:rPr lang="el-GR" dirty="0" err="1"/>
              <a:t>θεσμοι</a:t>
            </a:r>
            <a:r>
              <a:rPr lang="el-GR" dirty="0"/>
              <a:t> </a:t>
            </a:r>
            <a:br>
              <a:rPr lang="el-GR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rgbClr val="002060"/>
                </a:solidFill>
              </a:rPr>
              <a:t>Από το άγραφο, στο γραπτό δίκαιο</a:t>
            </a:r>
          </a:p>
        </p:txBody>
      </p:sp>
      <p:pic>
        <p:nvPicPr>
          <p:cNvPr id="26626" name="Picture 2" descr="http://academic.reed.edu/humanities/110tech/graphics/JGC0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052737"/>
            <a:ext cx="1676400" cy="4248151"/>
          </a:xfrm>
          <a:prstGeom prst="rect">
            <a:avLst/>
          </a:prstGeom>
          <a:noFill/>
        </p:spPr>
      </p:pic>
      <p:pic>
        <p:nvPicPr>
          <p:cNvPr id="5" name="Picture 4" descr="http://clio.missouristate.edu/chuchiak/New%20Webpage%20Images/peplos4Archaicv.jpg"/>
          <p:cNvPicPr>
            <a:picLocks noChangeAspect="1" noChangeArrowheads="1"/>
          </p:cNvPicPr>
          <p:nvPr/>
        </p:nvPicPr>
        <p:blipFill>
          <a:blip r:embed="rId3" cstate="print"/>
          <a:srcRect l="3003" r="4004"/>
          <a:stretch>
            <a:fillRect/>
          </a:stretch>
        </p:blipFill>
        <p:spPr bwMode="auto">
          <a:xfrm>
            <a:off x="4090076" y="1071547"/>
            <a:ext cx="2037271" cy="4248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878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37D11-65BF-4820-AB40-D1374BDB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Ο ρόλος του </a:t>
            </a:r>
            <a:r>
              <a:rPr lang="el-GR" i="1" dirty="0"/>
              <a:t>δήμου</a:t>
            </a:r>
            <a:r>
              <a:rPr lang="el-GR" dirty="0"/>
              <a:t> στη λήψη των αποφάσεων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189F1A-D99C-42E0-B329-4A0F39A64A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7250" y="1700808"/>
            <a:ext cx="9872798" cy="439519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l-GR" dirty="0"/>
              <a:t>Ο απλός λαός συγκεντρωνόταν σε συνέλευση στην αγορά και παρακολουθούσε τις διαβουλεύσεις μεταξύ  του βασιλέως και των ευγενών. </a:t>
            </a:r>
          </a:p>
          <a:p>
            <a:pPr>
              <a:spcBef>
                <a:spcPts val="0"/>
              </a:spcBef>
            </a:pPr>
            <a:r>
              <a:rPr lang="el-GR" dirty="0"/>
              <a:t>Αποδεχόταν τις αποφάσεις τους παθητικά, χωρίς να έχει λόγο.</a:t>
            </a:r>
          </a:p>
          <a:p>
            <a:pPr>
              <a:spcBef>
                <a:spcPts val="0"/>
              </a:spcBef>
            </a:pPr>
            <a:r>
              <a:rPr lang="el-GR" dirty="0"/>
              <a:t>Η αχνή παρουσία του λαού στη λήψη των αποφάσεων θέτει τα θεμέλια για τη δημιουργία της συνέλευσης του λαού.</a:t>
            </a:r>
          </a:p>
          <a:p>
            <a:pPr>
              <a:spcBef>
                <a:spcPts val="0"/>
              </a:spcBef>
            </a:pPr>
            <a:r>
              <a:rPr lang="el-GR" dirty="0"/>
              <a:t>Η συνέλευση του λαού θα γίνει αργότερα θεσμός (</a:t>
            </a:r>
            <a:r>
              <a:rPr lang="el-GR" dirty="0">
                <a:solidFill>
                  <a:srgbClr val="0070C0"/>
                </a:solidFill>
              </a:rPr>
              <a:t>εκκλησία του δήμου, απέλλα </a:t>
            </a:r>
            <a:r>
              <a:rPr lang="el-GR" dirty="0"/>
              <a:t>κλπ.).</a:t>
            </a:r>
          </a:p>
          <a:p>
            <a:pPr>
              <a:spcBef>
                <a:spcPts val="0"/>
              </a:spcBef>
            </a:pPr>
            <a:r>
              <a:rPr lang="el-GR" dirty="0"/>
              <a:t>Στην κλασική εποχή  ο θεσμός αυτός θα γίνει κυρίαρχος σε ορισμένες πόλεις (δημοκρατικές).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558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οίκος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8070" y="1600200"/>
            <a:ext cx="9641978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/>
              <a:t>Είναι η κεντρική μονάδα της ομηρικής κοινωνίας.</a:t>
            </a:r>
          </a:p>
          <a:p>
            <a:pPr>
              <a:spcBef>
                <a:spcPts val="0"/>
              </a:spcBef>
            </a:pPr>
            <a:r>
              <a:rPr lang="el-GR" dirty="0"/>
              <a:t>Είναι ταυτόχρονα ομάδα </a:t>
            </a:r>
            <a:r>
              <a:rPr lang="el-GR" dirty="0">
                <a:solidFill>
                  <a:srgbClr val="C00000"/>
                </a:solidFill>
              </a:rPr>
              <a:t>ανθρώπων</a:t>
            </a:r>
            <a:r>
              <a:rPr lang="el-GR" dirty="0"/>
              <a:t> και </a:t>
            </a:r>
            <a:r>
              <a:rPr lang="el-GR" dirty="0">
                <a:solidFill>
                  <a:srgbClr val="C00000"/>
                </a:solidFill>
              </a:rPr>
              <a:t>περιουσίας.</a:t>
            </a:r>
          </a:p>
          <a:p>
            <a:pPr>
              <a:spcBef>
                <a:spcPts val="0"/>
              </a:spcBef>
            </a:pPr>
            <a:r>
              <a:rPr lang="el-GR" dirty="0"/>
              <a:t>Συνεκτικός δεσμός ήταν η παραγωγή των αγαθών.</a:t>
            </a:r>
          </a:p>
          <a:p>
            <a:pPr>
              <a:spcBef>
                <a:spcPts val="0"/>
              </a:spcBef>
            </a:pPr>
            <a:r>
              <a:rPr lang="el-GR" dirty="0"/>
              <a:t>Πρόσωπα που απαρτίζουν τον οίκο:</a:t>
            </a:r>
          </a:p>
          <a:p>
            <a:pPr lvl="1">
              <a:spcBef>
                <a:spcPts val="0"/>
              </a:spcBef>
            </a:pPr>
            <a:r>
              <a:rPr lang="el-GR" dirty="0"/>
              <a:t>Ο αρχηγός του οίκου,</a:t>
            </a:r>
          </a:p>
          <a:p>
            <a:pPr lvl="1">
              <a:spcBef>
                <a:spcPts val="0"/>
              </a:spcBef>
            </a:pPr>
            <a:r>
              <a:rPr lang="el-GR" dirty="0"/>
              <a:t>οι στενοί συγγενείς του,</a:t>
            </a:r>
          </a:p>
          <a:p>
            <a:pPr lvl="1">
              <a:spcBef>
                <a:spcPts val="0"/>
              </a:spcBef>
            </a:pPr>
            <a:r>
              <a:rPr lang="el-GR" dirty="0"/>
              <a:t>όσοι μετέχουν στις παραγωγικές εργασίες (καλλιεργητές, κτηνοτρόφοι, τεχνίτες, δούλοι (</a:t>
            </a:r>
            <a:r>
              <a:rPr lang="el-GR" i="1" dirty="0" err="1"/>
              <a:t>οἰκέται</a:t>
            </a:r>
            <a:r>
              <a:rPr lang="el-GR" dirty="0"/>
              <a:t>).</a:t>
            </a:r>
          </a:p>
          <a:p>
            <a:pPr>
              <a:spcBef>
                <a:spcPts val="0"/>
              </a:spcBef>
            </a:pPr>
            <a:r>
              <a:rPr lang="el-GR" dirty="0"/>
              <a:t>Περιουσία που περιλαμβάνεται στον οίκο:</a:t>
            </a:r>
          </a:p>
          <a:p>
            <a:pPr lvl="1">
              <a:spcBef>
                <a:spcPts val="0"/>
              </a:spcBef>
            </a:pPr>
            <a:r>
              <a:rPr lang="el-GR" dirty="0"/>
              <a:t>η έγγεια ιδιοκτησία (οικήματα, χωράφια), </a:t>
            </a:r>
          </a:p>
          <a:p>
            <a:pPr lvl="1">
              <a:spcBef>
                <a:spcPts val="0"/>
              </a:spcBef>
            </a:pPr>
            <a:r>
              <a:rPr lang="el-GR" dirty="0"/>
              <a:t>η κινητή περιουσία (έπιπλα, κοσμήματα), </a:t>
            </a:r>
          </a:p>
          <a:p>
            <a:pPr lvl="1">
              <a:spcBef>
                <a:spcPts val="0"/>
              </a:spcBef>
            </a:pPr>
            <a:r>
              <a:rPr lang="el-GR" dirty="0"/>
              <a:t>τα παραγόμενα αγαθά (λάδι, σιτάρι, υφαντά, αγγεία, σκεύη).</a:t>
            </a:r>
          </a:p>
        </p:txBody>
      </p:sp>
    </p:spTree>
    <p:extLst>
      <p:ext uri="{BB962C8B-B14F-4D97-AF65-F5344CB8AC3E}">
        <p14:creationId xmlns="" xmlns:p14="http://schemas.microsoft.com/office/powerpoint/2010/main" val="86938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36648" y="116632"/>
            <a:ext cx="8153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Palatino Linotype" pitchFamily="18" charset="0"/>
              </a:rPr>
              <a:t/>
            </a:r>
            <a:br>
              <a:rPr lang="el-GR" b="1" dirty="0">
                <a:latin typeface="Palatino Linotype" pitchFamily="18" charset="0"/>
              </a:rPr>
            </a:br>
            <a:r>
              <a:rPr lang="el-GR" dirty="0"/>
              <a:t>Σημασία του οίκου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>
              <a:latin typeface="Palatino Linotyp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816864" y="1740022"/>
            <a:ext cx="10871200" cy="4355977"/>
          </a:xfrm>
        </p:spPr>
        <p:txBody>
          <a:bodyPr>
            <a:normAutofit/>
          </a:bodyPr>
          <a:lstStyle/>
          <a:p>
            <a:pPr algn="just"/>
            <a:r>
              <a:rPr lang="el-GR" sz="2800" dirty="0"/>
              <a:t>Ο οίκος παρείχε προστασία.</a:t>
            </a:r>
          </a:p>
          <a:p>
            <a:pPr lvl="1"/>
            <a:r>
              <a:rPr lang="el-GR" sz="2500" dirty="0"/>
              <a:t>Όποιος δεν ανήκε σε κάποιον οίκο ήταν σε δυσμενέστερη οικονομική και κοινωνική θέση σε σχέση με όποιους ανήκαν σε έναν οίκο (ακόμη και με τους δούλους του οίκου).</a:t>
            </a:r>
          </a:p>
          <a:p>
            <a:r>
              <a:rPr lang="el-GR" sz="2800" dirty="0"/>
              <a:t>Ο οίκος ήταν το «όχημα» για τη συμμετοχή στα πολιτικά πράγματα.</a:t>
            </a:r>
          </a:p>
          <a:p>
            <a:pPr lvl="1"/>
            <a:r>
              <a:rPr lang="el-GR" sz="2500" dirty="0"/>
              <a:t>Ο αρχηγός του οίκου, λόγω της οικονομικής και κοινωνικής του θέσης, ανήκε δικαιωματικά στην αριστοκρατία που σχημάτιζε το συμβούλιο των γερόντων.</a:t>
            </a:r>
          </a:p>
        </p:txBody>
      </p:sp>
    </p:spTree>
    <p:extLst>
      <p:ext uri="{BB962C8B-B14F-4D97-AF65-F5344CB8AC3E}">
        <p14:creationId xmlns="" xmlns:p14="http://schemas.microsoft.com/office/powerpoint/2010/main" val="377938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8A3F99-FCC1-41EB-B657-22F6D634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44"/>
            <a:ext cx="10515600" cy="162020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2. Η δημιουργία των πόλεων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33A075-63F2-47F9-9F80-3D5A8CE69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74" y="3087872"/>
            <a:ext cx="7634797" cy="3008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4699B4-CBF6-49B9-9616-48B09C4434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4518" y="2037451"/>
            <a:ext cx="4102964" cy="3493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587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hestofbooks.com/reference/American-Cyclopaedia-1/images/Plan-of-Ancient-Ath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8932" y="3571876"/>
            <a:ext cx="3669068" cy="3060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712968" cy="1102568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Η γέννηση της </a:t>
            </a:r>
            <a:r>
              <a:rPr lang="el-GR" dirty="0">
                <a:solidFill>
                  <a:srgbClr val="FF0000"/>
                </a:solidFill>
              </a:rPr>
              <a:t>πόλεως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(8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</a:rPr>
              <a:t>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αι. π.Χ.)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39192" y="1571612"/>
            <a:ext cx="10028808" cy="5072098"/>
          </a:xfrm>
        </p:spPr>
        <p:txBody>
          <a:bodyPr>
            <a:normAutofit/>
          </a:bodyPr>
          <a:lstStyle/>
          <a:p>
            <a:r>
              <a:rPr lang="el-GR" sz="2800" dirty="0"/>
              <a:t>Τον 8</a:t>
            </a:r>
            <a:r>
              <a:rPr lang="el-GR" sz="2800" baseline="30000" dirty="0"/>
              <a:t>ο</a:t>
            </a:r>
            <a:r>
              <a:rPr lang="el-GR" sz="2800" dirty="0"/>
              <a:t> αιώνα π.Χ. αλλάζει ο τρόπος οργάνωσης των ελληνικών κοινωνιών:</a:t>
            </a:r>
          </a:p>
          <a:p>
            <a:r>
              <a:rPr lang="el-GR" sz="2800" dirty="0"/>
              <a:t>Από την οργάνωση της κοινωνίας σε αγροτικούς οικισμούς γύρω από το ανάκτορο, στην οργάνωση σε μικρές κοινότητες </a:t>
            </a:r>
            <a:r>
              <a:rPr lang="el-GR" sz="2800" dirty="0">
                <a:solidFill>
                  <a:srgbClr val="FF0000"/>
                </a:solidFill>
              </a:rPr>
              <a:t>(πόλεις).</a:t>
            </a:r>
            <a:endParaRPr lang="el-GR" sz="2800" dirty="0"/>
          </a:p>
          <a:p>
            <a:r>
              <a:rPr lang="el-GR" sz="2800" dirty="0"/>
              <a:t>Γεννιέται η έννοια του </a:t>
            </a:r>
            <a:r>
              <a:rPr lang="el-GR" sz="2800" dirty="0">
                <a:solidFill>
                  <a:srgbClr val="0070C0"/>
                </a:solidFill>
              </a:rPr>
              <a:t>πολίτη.</a:t>
            </a:r>
          </a:p>
          <a:p>
            <a:r>
              <a:rPr lang="el-GR" sz="2800" dirty="0"/>
              <a:t>Δημιουργούνται οι </a:t>
            </a:r>
            <a:r>
              <a:rPr lang="el-GR" sz="2800" dirty="0">
                <a:solidFill>
                  <a:srgbClr val="FF0000"/>
                </a:solidFill>
              </a:rPr>
              <a:t>πολιτειακοί θεσμοί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8969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5E13D7-4409-4BBB-ABE1-E0F4FEB5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dirty="0">
                <a:solidFill>
                  <a:srgbClr val="775F55"/>
                </a:solidFill>
                <a:latin typeface="Calibri" panose="020F0502020204030204" pitchFamily="34" charset="0"/>
              </a:rPr>
              <a:t>Ο σχηματισμός των αρχαϊκών πόλεων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96C929-BEBA-40AB-94D7-FC3EB43034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2660" y="1600200"/>
            <a:ext cx="9757388" cy="5141168"/>
          </a:xfrm>
        </p:spPr>
        <p:txBody>
          <a:bodyPr>
            <a:normAutofit/>
          </a:bodyPr>
          <a:lstStyle/>
          <a:p>
            <a:r>
              <a:rPr lang="el-GR" dirty="0"/>
              <a:t>Οι πληθυσμοί που ζούσαν διάσπαρτοι στην ύπαιθρο σε χωριά και μικρές κώμες άρχισαν να συνενώνονται, δημιουργώντας μικρές αστικές κοινότητες, τις </a:t>
            </a:r>
            <a:r>
              <a:rPr lang="el-GR" i="1" dirty="0">
                <a:solidFill>
                  <a:srgbClr val="0070C0"/>
                </a:solidFill>
              </a:rPr>
              <a:t>πόλεις</a:t>
            </a:r>
            <a:r>
              <a:rPr lang="el-GR" dirty="0"/>
              <a:t>. </a:t>
            </a:r>
          </a:p>
          <a:p>
            <a:r>
              <a:rPr lang="el-GR" sz="2800" dirty="0"/>
              <a:t>Δημιουργήθηκε ένα πολιτικό κέντρο γύρω από το οποίο συγκεντρώθηκαν οι οικισμοί. </a:t>
            </a:r>
          </a:p>
          <a:p>
            <a:r>
              <a:rPr lang="el-GR" sz="2800" dirty="0"/>
              <a:t>Επίκεντρο της πόλεως είναι ο δημόσιος χώρος, το </a:t>
            </a:r>
            <a:r>
              <a:rPr lang="el-GR" sz="2800" dirty="0">
                <a:solidFill>
                  <a:srgbClr val="0070C0"/>
                </a:solidFill>
              </a:rPr>
              <a:t>άστυ</a:t>
            </a:r>
            <a:r>
              <a:rPr lang="el-GR" sz="2800" dirty="0"/>
              <a:t>, όπου βρίσκονται τα πρώτα δημόσια κτίρια, δηλαδή: </a:t>
            </a:r>
          </a:p>
          <a:p>
            <a:pPr lvl="1"/>
            <a:r>
              <a:rPr lang="el-GR" sz="2500" dirty="0"/>
              <a:t>Το ιερό της θεότητας της πόλεως,</a:t>
            </a:r>
          </a:p>
          <a:p>
            <a:pPr lvl="1"/>
            <a:r>
              <a:rPr lang="el-GR" sz="2500" dirty="0"/>
              <a:t>Το κτίριο όπου στεγάζεται το συμβούλιο των ευγενών (Βουλευτήριο), </a:t>
            </a:r>
          </a:p>
          <a:p>
            <a:pPr lvl="1"/>
            <a:r>
              <a:rPr lang="el-GR" sz="2500" dirty="0"/>
              <a:t>Ο χώρος συνάθροισης των πολιτών (Αγορά).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407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C236F7-607D-4D48-A727-B0CD8CEE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Τα συστατικά στοιχεία της </a:t>
            </a:r>
            <a:r>
              <a:rPr lang="el-GR" i="1" dirty="0"/>
              <a:t>πόλεως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DE3D88-9BC0-4C07-B3B6-67F3AA42B1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Σύμφωνα με τον Αριστοτέλη, δύο είναι τα συστατικά της πολιτικής κοινότητας: </a:t>
            </a:r>
          </a:p>
          <a:p>
            <a:pPr lvl="1"/>
            <a:r>
              <a:rPr lang="el-GR" dirty="0"/>
              <a:t>Η </a:t>
            </a:r>
            <a:r>
              <a:rPr lang="el-GR" dirty="0">
                <a:solidFill>
                  <a:srgbClr val="C00000"/>
                </a:solidFill>
              </a:rPr>
              <a:t>εδαφική επικράτεια </a:t>
            </a:r>
            <a:r>
              <a:rPr lang="el-GR" dirty="0"/>
              <a:t>(που προήλθε από τη συνένωση των οικισμών).</a:t>
            </a:r>
          </a:p>
          <a:p>
            <a:pPr lvl="1"/>
            <a:r>
              <a:rPr lang="el-GR" dirty="0"/>
              <a:t>Ο </a:t>
            </a:r>
            <a:r>
              <a:rPr lang="el-GR" dirty="0">
                <a:solidFill>
                  <a:srgbClr val="C00000"/>
                </a:solidFill>
              </a:rPr>
              <a:t>πληθυσμός</a:t>
            </a:r>
            <a:r>
              <a:rPr lang="el-GR" dirty="0"/>
              <a:t> (που αποτελείται από το σύνολο των πολιτών μαζί με τις οικογένειές τους).</a:t>
            </a:r>
          </a:p>
          <a:p>
            <a:r>
              <a:rPr lang="el-GR" dirty="0"/>
              <a:t>Το βασικό κριτήριο για να εντάσσεται κάποιος μεταξύ των πολιτών της πόλεως είναι ένα:  Η επιθυμία του να ανήκει στην πόλη και εκουσίως να ακολουθεί τους νόμους της.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411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B3568F-AD0F-47AF-829D-41716A22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Σχηματισμός της έννοιας του </a:t>
            </a:r>
            <a:r>
              <a:rPr lang="el-GR" dirty="0">
                <a:solidFill>
                  <a:srgbClr val="7030A0"/>
                </a:solidFill>
              </a:rPr>
              <a:t>πολίτη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56CC2F-7C41-44A0-B281-EC83E4080C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 πυρήνας της έννοιας του πολίτη ήταν η πεποίθηση ότι κάποιος ανήκε σε ένα συγκεκριμένο πολιτειακό πλαίσιο και εκουσίως ακολουθούσε τους νόμους της πολιτείας.</a:t>
            </a:r>
          </a:p>
          <a:p>
            <a:r>
              <a:rPr lang="el-GR" dirty="0"/>
              <a:t>Οι πολίτες </a:t>
            </a:r>
            <a:r>
              <a:rPr lang="el-GR" dirty="0" err="1"/>
              <a:t>αυτοπροσδιορίζονται</a:t>
            </a:r>
            <a:r>
              <a:rPr lang="el-GR" dirty="0"/>
              <a:t> με το όνομα της </a:t>
            </a:r>
            <a:r>
              <a:rPr lang="el-GR" dirty="0" err="1"/>
              <a:t>πόλεώς</a:t>
            </a:r>
            <a:r>
              <a:rPr lang="el-GR" dirty="0"/>
              <a:t> τους (ως Αθηναίοι, </a:t>
            </a:r>
            <a:r>
              <a:rPr lang="el-GR" dirty="0" err="1"/>
              <a:t>Γορτύνιοι</a:t>
            </a:r>
            <a:r>
              <a:rPr lang="el-GR" dirty="0"/>
              <a:t>, Κορίνθιοι, Λακεδαιμόνιοι).</a:t>
            </a:r>
          </a:p>
          <a:p>
            <a:r>
              <a:rPr lang="el-GR" dirty="0"/>
              <a:t>Από την ιδιότητα του πολίτη </a:t>
            </a:r>
            <a:r>
              <a:rPr lang="el-GR" dirty="0" err="1"/>
              <a:t>προέκυπταν</a:t>
            </a:r>
            <a:r>
              <a:rPr lang="el-GR" dirty="0"/>
              <a:t> συγκεκριμένα δικαιώματα και υποχρεώσεις απέναντι στην πόλη τους.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256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συνθήκες του 8</a:t>
            </a:r>
            <a:r>
              <a:rPr lang="el-GR" baseline="30000" dirty="0"/>
              <a:t>ου</a:t>
            </a:r>
            <a:r>
              <a:rPr lang="el-GR" dirty="0"/>
              <a:t> και 7</a:t>
            </a:r>
            <a:r>
              <a:rPr lang="el-GR" baseline="30000" dirty="0"/>
              <a:t>ου</a:t>
            </a:r>
            <a:r>
              <a:rPr lang="el-GR" dirty="0"/>
              <a:t> αιώνα π.Χ.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58788" y="1772816"/>
            <a:ext cx="9331260" cy="4856584"/>
          </a:xfrm>
        </p:spPr>
        <p:txBody>
          <a:bodyPr>
            <a:normAutofit/>
          </a:bodyPr>
          <a:lstStyle/>
          <a:p>
            <a:r>
              <a:rPr lang="el-GR" sz="3200" dirty="0"/>
              <a:t>Διάδοση της γραφής. </a:t>
            </a:r>
          </a:p>
          <a:p>
            <a:r>
              <a:rPr lang="el-GR" sz="3200" dirty="0"/>
              <a:t>Αλλαγή του τρόπου μάχης.</a:t>
            </a:r>
          </a:p>
          <a:p>
            <a:r>
              <a:rPr lang="el-GR" sz="3200" dirty="0"/>
              <a:t>Εμπορική ανάπτυξη.</a:t>
            </a:r>
          </a:p>
          <a:p>
            <a:r>
              <a:rPr lang="el-GR" sz="3200" dirty="0"/>
              <a:t>Αγροτική κρίση.</a:t>
            </a:r>
            <a:endParaRPr lang="en-US" sz="3200" dirty="0"/>
          </a:p>
          <a:p>
            <a:r>
              <a:rPr lang="el-GR" sz="3200" dirty="0"/>
              <a:t>Πολιτικές αναταραχές. </a:t>
            </a:r>
            <a:endParaRPr lang="el-GR" dirty="0"/>
          </a:p>
          <a:p>
            <a:r>
              <a:rPr lang="el-GR" sz="3200" dirty="0"/>
              <a:t>Αποικισμός.</a:t>
            </a:r>
          </a:p>
          <a:p>
            <a:pPr marL="0" indent="0">
              <a:buNone/>
            </a:pPr>
            <a:r>
              <a:rPr lang="el-GR" sz="3200" dirty="0">
                <a:solidFill>
                  <a:srgbClr val="C00000"/>
                </a:solidFill>
              </a:rPr>
              <a:t>Όλες αυτές οι συνθήκες είχαν επίδραση στο Δίκαιο και τους Θεσμούς.</a:t>
            </a:r>
          </a:p>
          <a:p>
            <a:endParaRPr lang="el-GR" dirty="0"/>
          </a:p>
        </p:txBody>
      </p:sp>
      <p:pic>
        <p:nvPicPr>
          <p:cNvPr id="4" name="Picture 4" descr="http://almamatters.files.wordpress.com/2009/11/gw-hoplite-art-r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157" y="1874520"/>
            <a:ext cx="3471672" cy="310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104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Διάδοση της γραφής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2963" y="1600200"/>
            <a:ext cx="9997085" cy="4495800"/>
          </a:xfrm>
        </p:spPr>
        <p:txBody>
          <a:bodyPr/>
          <a:lstStyle/>
          <a:p>
            <a:r>
              <a:rPr lang="el-GR" dirty="0"/>
              <a:t>Εισάγεται το φοινικικό αλφάβητο και τροποποιείται ώστε να περιέχει φωνήεντα.</a:t>
            </a:r>
          </a:p>
          <a:p>
            <a:r>
              <a:rPr lang="el-GR" dirty="0"/>
              <a:t>Σύντομα η γραφή χρησιμοποιείται για την καταγραφή </a:t>
            </a:r>
            <a:r>
              <a:rPr lang="el-GR" dirty="0">
                <a:solidFill>
                  <a:srgbClr val="7030A0"/>
                </a:solidFill>
              </a:rPr>
              <a:t>νόμων</a:t>
            </a:r>
            <a:r>
              <a:rPr lang="el-GR" dirty="0"/>
              <a:t>.</a:t>
            </a:r>
          </a:p>
          <a:p>
            <a:r>
              <a:rPr lang="el-GR" dirty="0"/>
              <a:t>Το αλφάβητο διευκολύνει την ανάγνωση, ακόμη και από </a:t>
            </a:r>
            <a:r>
              <a:rPr lang="el-GR" dirty="0" err="1"/>
              <a:t>ημιαναλφάβητους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Κάθε γράμμα = ένας φθόγγος.</a:t>
            </a:r>
          </a:p>
        </p:txBody>
      </p:sp>
      <p:pic>
        <p:nvPicPr>
          <p:cNvPr id="4" name="Picture 2" descr="http://www.uncg.edu/cla/courses/shelmerd/NAMAvaseGkAlphab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5211" y="3703320"/>
            <a:ext cx="3559875" cy="310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252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8A3F99-FCC1-41EB-B657-22F6D634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44"/>
            <a:ext cx="10515600" cy="1242873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1. Η ομηρική κοινωνία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33A075-63F2-47F9-9F80-3D5A8CE69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74" y="3087872"/>
            <a:ext cx="7634797" cy="3008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4558F3-DD60-4289-969F-D6A31B0644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6838" y="1371124"/>
            <a:ext cx="5578323" cy="5486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0927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Αλλαγή του τρόπου μάχης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8272" y="1600200"/>
            <a:ext cx="9801776" cy="497207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Στους ομηρικούς χρόνους γίνονταν μονομαχίες σώμα με σώμα μεταξύ των ευγενών (π.χ. Έκτορας-Πάτροκλος).</a:t>
            </a:r>
          </a:p>
          <a:p>
            <a:r>
              <a:rPr lang="el-GR" dirty="0"/>
              <a:t>Από τον 8</a:t>
            </a:r>
            <a:r>
              <a:rPr lang="el-GR" baseline="30000" dirty="0"/>
              <a:t>ο</a:t>
            </a:r>
            <a:r>
              <a:rPr lang="el-GR" dirty="0"/>
              <a:t> αιώνα οι μονομαχίες αντικαταστάθηκαν από την παράταξη </a:t>
            </a:r>
            <a:r>
              <a:rPr lang="el-GR" dirty="0">
                <a:solidFill>
                  <a:srgbClr val="0070C0"/>
                </a:solidFill>
              </a:rPr>
              <a:t>οπλιτών σε φάλαγγα.</a:t>
            </a:r>
          </a:p>
          <a:p>
            <a:pPr lvl="1"/>
            <a:r>
              <a:rPr lang="el-GR" dirty="0"/>
              <a:t>Στην οπλιτική φάλαγγα οι στρατιώτες έφεραν βαρύ οπλισμό και παρατάσσονταν ο ένας δίπλα στον άλλο. Η ασπίδα του κάθε στρατιώτη προστάτευε τον ίδιο αλλά και τον συστρατιώτη του.</a:t>
            </a:r>
          </a:p>
          <a:p>
            <a:pPr lvl="1"/>
            <a:r>
              <a:rPr lang="el-GR" dirty="0"/>
              <a:t>Αυτός ο τρόπος μάχης δημιουργεί δεσμούς αλληλεγγύης μεταξύ των οπλιτών.</a:t>
            </a:r>
          </a:p>
          <a:p>
            <a:pPr lvl="1"/>
            <a:r>
              <a:rPr lang="el-GR" dirty="0"/>
              <a:t>Αναπτύσσεται πνεύμα ισότητας μεταξύ των οπλιτών.</a:t>
            </a:r>
          </a:p>
          <a:p>
            <a:pPr lvl="1"/>
            <a:r>
              <a:rPr lang="el-GR" dirty="0"/>
              <a:t>Γεννιούνται αιτήματα πολιτικής ισότητας μεταξύ τους.</a:t>
            </a:r>
          </a:p>
          <a:p>
            <a:pPr marL="365760" lvl="1" indent="0">
              <a:buNone/>
            </a:pP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FAA22-EFE9-4F19-9A2B-BDE3D45A0E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9614" y="5019675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1512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D3D79-52B5-4205-ABD2-5F6CC66A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Από τον οπλίτη στον πολίτη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8464A0-92FD-4959-8E94-A4728E62F2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9899" y="1600200"/>
            <a:ext cx="11052699" cy="4495800"/>
          </a:xfrm>
        </p:spPr>
        <p:txBody>
          <a:bodyPr>
            <a:normAutofit/>
          </a:bodyPr>
          <a:lstStyle/>
          <a:p>
            <a:r>
              <a:rPr lang="el-GR" dirty="0"/>
              <a:t>Στους οπλίτες μετείχαν όχι μόνον οι ευγενείς, αλλά όλοι όσοι είχαν την οικονομική δυνατότητα να αγοράσουν τον οπλισμό τους.</a:t>
            </a:r>
          </a:p>
          <a:p>
            <a:r>
              <a:rPr lang="el-GR" dirty="0"/>
              <a:t>Επειδή υπερασπίζονταν την πόλη τους στον πόλεμο, αξίωναν να έχουν συμμετοχή στα κοινά σε καιρό ειρήνης. </a:t>
            </a:r>
          </a:p>
          <a:p>
            <a:r>
              <a:rPr lang="el-GR" dirty="0"/>
              <a:t>Έτσι ο οπλίτης ταυτίζεται με τον πολίτη.</a:t>
            </a:r>
          </a:p>
          <a:p>
            <a:r>
              <a:rPr lang="el-GR" dirty="0"/>
              <a:t>Η συνέλευση του στρατού μετατρέπεται σε καιρό ειρήνης σε συνέλευση πολιτών (Εκκλησία του Δήμου), οι οποίοι συγκεντρώνονται για να λάβουν πολιτικές αποφάσεις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022CF93-B059-4781-935B-E195649286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7801" y="4570891"/>
            <a:ext cx="3143250" cy="2171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130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BBBD60-9FAF-4608-9B92-D37D88206C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3266" y="4002108"/>
            <a:ext cx="205379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Εμπορική ανάπτυξη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81" y="1484784"/>
            <a:ext cx="9606467" cy="4611216"/>
          </a:xfrm>
        </p:spPr>
        <p:txBody>
          <a:bodyPr/>
          <a:lstStyle/>
          <a:p>
            <a:r>
              <a:rPr lang="el-GR" sz="2800" dirty="0"/>
              <a:t>Από τον 7</a:t>
            </a:r>
            <a:r>
              <a:rPr lang="el-GR" sz="2800" baseline="30000" dirty="0"/>
              <a:t>ο</a:t>
            </a:r>
            <a:r>
              <a:rPr lang="el-GR" sz="2800" dirty="0"/>
              <a:t> αιώνα π.Χ., υπάρχει ταχεία ανάπτυξη του εμπορίου μακρινών αποστάσεων σε πόλεις όπως η Αθήνα, η Κόρινθος.</a:t>
            </a:r>
          </a:p>
          <a:p>
            <a:r>
              <a:rPr lang="el-GR" sz="2800" dirty="0"/>
              <a:t>Δημιουργείται νέα κοινωνική τάξη, η τάξη των εμπόρων.</a:t>
            </a:r>
          </a:p>
          <a:p>
            <a:pPr lvl="1"/>
            <a:r>
              <a:rPr lang="el-GR" sz="2500" dirty="0"/>
              <a:t>Η τάξη αυτή έχει οικονομική ευμάρεια.</a:t>
            </a:r>
          </a:p>
          <a:p>
            <a:pPr lvl="1"/>
            <a:r>
              <a:rPr lang="el-GR" sz="2500" dirty="0"/>
              <a:t>Αλλά δεν έχει συμμετοχή στην εξουσία.</a:t>
            </a:r>
            <a:endParaRPr lang="en-US" sz="2500" dirty="0"/>
          </a:p>
          <a:p>
            <a:pPr lvl="1"/>
            <a:r>
              <a:rPr lang="el-GR" sz="2500" dirty="0"/>
              <a:t>Δημιουργούνται αιτήματα συμμετοχής στην εξουσία.</a:t>
            </a:r>
          </a:p>
          <a:p>
            <a:r>
              <a:rPr lang="el-GR" sz="2800" dirty="0"/>
              <a:t>Εισάγεται η χρήση του νομίσματος.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C878FD-1D29-4AB4-83A4-4E354B9C5B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7000" y="5224462"/>
            <a:ext cx="3143250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791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Αγροτική κρίση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040526" cy="5257800"/>
          </a:xfrm>
        </p:spPr>
        <p:txBody>
          <a:bodyPr>
            <a:normAutofit/>
          </a:bodyPr>
          <a:lstStyle/>
          <a:p>
            <a:r>
              <a:rPr lang="el-GR" dirty="0"/>
              <a:t>Αιτίες: </a:t>
            </a:r>
          </a:p>
          <a:p>
            <a:pPr lvl="1"/>
            <a:r>
              <a:rPr lang="el-GR" dirty="0"/>
              <a:t>Δημογραφική ανισορροπία και αύξηση του αριθμού των φτωχών.</a:t>
            </a:r>
          </a:p>
          <a:p>
            <a:pPr lvl="1"/>
            <a:r>
              <a:rPr lang="el-GR" dirty="0"/>
              <a:t>Κατακερματισμός κληρονομιών. </a:t>
            </a:r>
          </a:p>
          <a:p>
            <a:pPr lvl="1"/>
            <a:r>
              <a:rPr lang="el-GR" dirty="0"/>
              <a:t>Δυσβάστακτα στρατιωτικά βάρη.</a:t>
            </a:r>
          </a:p>
          <a:p>
            <a:pPr lvl="1"/>
            <a:r>
              <a:rPr lang="el-GR" dirty="0" err="1"/>
              <a:t>Καταχρέωση</a:t>
            </a:r>
            <a:r>
              <a:rPr lang="el-GR" dirty="0"/>
              <a:t> των φτωχών, υποδούλωση στους δανειστές τους για χρέη.</a:t>
            </a:r>
          </a:p>
          <a:p>
            <a:r>
              <a:rPr lang="el-GR" dirty="0"/>
              <a:t>Στην Αττική, μεγάλο μέρος του πληθυσμού, που ήταν αγροτικός, είχε περιέλθει σε οικονομική εξαθλίωση, διότι την εποχή εκείνη όλες οι γαίες ανήκαν σε ολίγους ισχυρούς.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77862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8B781-D74E-4E6C-A907-A67EDCDD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Τα αποτελέσματα της κρίσης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1343FB-DFE4-4564-AF82-0F5B6EA04E6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Αποικισμός. </a:t>
            </a:r>
          </a:p>
          <a:p>
            <a:r>
              <a:rPr lang="el-GR" dirty="0"/>
              <a:t>Η κρίση παρείχε πρόσφορο έδαφος για τυραννικά καθεστώτα, λόγω της φιλολαϊκής πολιτικής των τυράννων.</a:t>
            </a:r>
          </a:p>
          <a:p>
            <a:r>
              <a:rPr lang="el-GR" dirty="0"/>
              <a:t>Έγινε επιτακτική η ανάγκη μεταρρυθμίσεων.</a:t>
            </a:r>
          </a:p>
          <a:p>
            <a:r>
              <a:rPr lang="el-GR" dirty="0"/>
              <a:t>Καταγραφή νομοθεσίας.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0679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E5B120-B8BD-46DF-98E5-CEED0833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Η εξάρτηση των φτωχών από τους πλούσιους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3A264B-02A5-4949-9044-446A63D127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8373" y="1600200"/>
            <a:ext cx="9881675" cy="5213176"/>
          </a:xfrm>
        </p:spPr>
        <p:txBody>
          <a:bodyPr>
            <a:normAutofit/>
          </a:bodyPr>
          <a:lstStyle/>
          <a:p>
            <a:r>
              <a:rPr lang="el-GR" dirty="0"/>
              <a:t>Οι φτωχοί γεωργοί που δεν ανήκαν σε έναν οίκο:</a:t>
            </a:r>
          </a:p>
          <a:p>
            <a:r>
              <a:rPr lang="el-GR" dirty="0"/>
              <a:t>Είτε προσλαμβάνονταν από τους γαιοκτήμονες για να καλλιεργούν τα χωράφια τους με την υποχρέωση να τους δίνουν ποσοστό της σοδειάς (</a:t>
            </a:r>
            <a:r>
              <a:rPr lang="el-GR" i="1" dirty="0" err="1">
                <a:solidFill>
                  <a:srgbClr val="7030A0"/>
                </a:solidFill>
              </a:rPr>
              <a:t>ἑκτήμοροι</a:t>
            </a:r>
            <a:r>
              <a:rPr lang="el-GR" i="1" dirty="0">
                <a:solidFill>
                  <a:srgbClr val="7030A0"/>
                </a:solidFill>
              </a:rPr>
              <a:t> </a:t>
            </a:r>
            <a:r>
              <a:rPr lang="el-GR" dirty="0"/>
              <a:t>ή </a:t>
            </a:r>
            <a:r>
              <a:rPr lang="el-GR" i="1" dirty="0" err="1">
                <a:solidFill>
                  <a:srgbClr val="7030A0"/>
                </a:solidFill>
              </a:rPr>
              <a:t>πελάται</a:t>
            </a:r>
            <a:r>
              <a:rPr lang="el-GR" dirty="0"/>
              <a:t>).</a:t>
            </a:r>
          </a:p>
          <a:p>
            <a:r>
              <a:rPr lang="el-GR" dirty="0"/>
              <a:t>Είτε δανείζονταν από τους πλούσιους, δίνοντας ως εγγύηση το σώμα τους (= την εργασία τους).</a:t>
            </a:r>
          </a:p>
          <a:p>
            <a:r>
              <a:rPr lang="el-GR" dirty="0"/>
              <a:t>Όσοι δεν μπορούσαν να δώσουν το ποσοστό της σοδειάς ή να επιστρέψουν το δάνειο, περιέρχονταν στην εξουσία του γαιοκτήμονα και γίνονταν δούλοι του.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0464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Πολιτικές αναταραχές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043" y="1600200"/>
            <a:ext cx="10418453" cy="5257800"/>
          </a:xfrm>
        </p:spPr>
        <p:txBody>
          <a:bodyPr>
            <a:normAutofit/>
          </a:bodyPr>
          <a:lstStyle/>
          <a:p>
            <a:r>
              <a:rPr lang="el-GR" dirty="0"/>
              <a:t>Οι αιματηρές διαμάχες μεταξύ </a:t>
            </a:r>
            <a:r>
              <a:rPr lang="el-GR" dirty="0">
                <a:solidFill>
                  <a:srgbClr val="0070C0"/>
                </a:solidFill>
              </a:rPr>
              <a:t>αριστοκρατικών φατριών</a:t>
            </a:r>
            <a:r>
              <a:rPr lang="el-GR" dirty="0"/>
              <a:t> </a:t>
            </a:r>
            <a:r>
              <a:rPr lang="el-GR" i="1" dirty="0"/>
              <a:t>(στάσις)</a:t>
            </a:r>
            <a:r>
              <a:rPr lang="el-GR" dirty="0"/>
              <a:t> είναι πολύ συχνό φαινόμενο στις πόλεις της αρχαϊκής εποχής.</a:t>
            </a:r>
          </a:p>
          <a:p>
            <a:r>
              <a:rPr lang="el-GR" dirty="0"/>
              <a:t>Η φατρία που κατακτούσε την εξουσία εξόριζε τα ηγετικά μέλη των άλλων φατριών.</a:t>
            </a:r>
          </a:p>
          <a:p>
            <a:r>
              <a:rPr lang="el-GR" dirty="0"/>
              <a:t>Συχνή εγκατάσταση τυραννίδων.</a:t>
            </a:r>
          </a:p>
          <a:p>
            <a:r>
              <a:rPr lang="el-GR" dirty="0"/>
              <a:t>Οι τύραννοι, αν και αριστοκράτες, ακολουθούν φιλολαϊκή πολιτική για να έχουν ευρεία υποστήριξη.</a:t>
            </a:r>
          </a:p>
          <a:p>
            <a:pPr lvl="1"/>
            <a:r>
              <a:rPr lang="el-GR" dirty="0"/>
              <a:t>Συνέπειες: ανάδυση του δήμου (κατώτερων λαϊκών στρωμάτων), δημιουργούνται οι προϋποθέσεις για διεκδικήσεις μεριδίου στην εξουσία και από άλλες τάξεις εκτός των αριστοκρατών.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58032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6. Αποικισμός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532" y="1600200"/>
            <a:ext cx="10183516" cy="52578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Ιδρύονται ελληνικές πόλεις (αποικίες) στα παράλια ολόκληρης της Μεσογείου και της Μαύρης Θάλασσας.</a:t>
            </a:r>
          </a:p>
          <a:p>
            <a:r>
              <a:rPr lang="el-GR" dirty="0"/>
              <a:t>Οι αποικιστές μεταφέρουν το δίκαιο και τους θεσμούς της πόλης από όπου προέρχονται (μητρόπολη).</a:t>
            </a:r>
          </a:p>
          <a:p>
            <a:r>
              <a:rPr lang="el-GR" dirty="0"/>
              <a:t>Όταν οι άποικοι προέρχονται από διαφορετικές πόλεις, υπάρχει συγκερασμός διαφορετικών </a:t>
            </a:r>
            <a:r>
              <a:rPr lang="el-GR" dirty="0" err="1"/>
              <a:t>δικαιικών</a:t>
            </a:r>
            <a:r>
              <a:rPr lang="el-GR" dirty="0"/>
              <a:t> εμπειριών.</a:t>
            </a:r>
          </a:p>
          <a:p>
            <a:r>
              <a:rPr lang="el-GR" dirty="0"/>
              <a:t>H ίδρυση της αποικίας και οι σχέσεις δημοσίου και ιδιωτικού δικαίου με τη μητρόπολη καθορίζονται νομοθετικά. Π.χ. Νόμοι σωζόμενοι σε επιγραφές:</a:t>
            </a:r>
          </a:p>
          <a:p>
            <a:pPr lvl="1"/>
            <a:r>
              <a:rPr lang="el-GR" dirty="0"/>
              <a:t>«Καταστατικός νόμος» της Θήρας για την αποικία της στην Κυρήνη, (</a:t>
            </a:r>
            <a:r>
              <a:rPr lang="en-US" i="1" dirty="0"/>
              <a:t>SEG </a:t>
            </a:r>
            <a:r>
              <a:rPr lang="el-GR" dirty="0"/>
              <a:t>ΙΧ, </a:t>
            </a:r>
            <a:r>
              <a:rPr lang="en-US" dirty="0"/>
              <a:t>3</a:t>
            </a:r>
            <a:r>
              <a:rPr lang="el-GR" dirty="0"/>
              <a:t>).</a:t>
            </a:r>
          </a:p>
          <a:p>
            <a:pPr lvl="1"/>
            <a:r>
              <a:rPr lang="el-GR" dirty="0"/>
              <a:t>Νόμος των Οπουντίων Λοκρών για την αποικία τους στη Ναύπακτο (</a:t>
            </a:r>
            <a:r>
              <a:rPr lang="en-US" i="1" dirty="0"/>
              <a:t>IG </a:t>
            </a:r>
            <a:r>
              <a:rPr lang="en-US" dirty="0"/>
              <a:t>IX I2, 3, 718)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958385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48" y="116632"/>
            <a:ext cx="8153400" cy="110256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εξάπλωση των ελληνικών πόλεων στην αρχαϊκή εποχή</a:t>
            </a:r>
          </a:p>
        </p:txBody>
      </p:sp>
      <p:pic>
        <p:nvPicPr>
          <p:cNvPr id="4" name="Picture 2" descr="http://wps.ablongman.com/wps/media/objects/262/268312/art/figures/KISH_02_34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697" y="1219200"/>
            <a:ext cx="9153304" cy="5970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0707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8A3F99-FCC1-41EB-B657-22F6D634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638"/>
            <a:ext cx="10515600" cy="17045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</a:t>
            </a:r>
            <a:r>
              <a:rPr lang="el-GR" b="1" dirty="0">
                <a:solidFill>
                  <a:srgbClr val="C00000"/>
                </a:solidFill>
              </a:rPr>
              <a:t>. Πολίτευμα και όργανα των πόλεων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33A075-63F2-47F9-9F80-3D5A8CE69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74" y="3087872"/>
            <a:ext cx="7634797" cy="3008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8261E2-AD32-4C62-974E-24286859D2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5660" y="2756609"/>
            <a:ext cx="8733219" cy="2926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05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Ποια εποχή περιγράφουν τα Ομηρικά έπη;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600200"/>
            <a:ext cx="8586536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Τα ομηρικά έπη αναφέρονται στην περίοδο της μυκηναϊκής βασιλείας</a:t>
            </a:r>
            <a:r>
              <a:rPr lang="en-US" dirty="0"/>
              <a:t> (</a:t>
            </a:r>
            <a:r>
              <a:rPr lang="el-GR" dirty="0"/>
              <a:t>περίπου 1600</a:t>
            </a:r>
            <a:r>
              <a:rPr lang="en-US" dirty="0"/>
              <a:t>-</a:t>
            </a:r>
            <a:r>
              <a:rPr lang="el-GR" dirty="0"/>
              <a:t>1200 </a:t>
            </a:r>
            <a:r>
              <a:rPr lang="el-GR" dirty="0" err="1"/>
              <a:t>π.Χ</a:t>
            </a:r>
            <a:r>
              <a:rPr lang="en-US" dirty="0"/>
              <a:t>.)</a:t>
            </a:r>
            <a:endParaRPr lang="el-GR" dirty="0"/>
          </a:p>
          <a:p>
            <a:r>
              <a:rPr lang="el-GR" dirty="0"/>
              <a:t>Περιγράφουν όμως μια κοινωνία</a:t>
            </a:r>
            <a:r>
              <a:rPr lang="en-US" dirty="0"/>
              <a:t> </a:t>
            </a:r>
            <a:r>
              <a:rPr lang="el-GR" dirty="0"/>
              <a:t>μεταγενέστερη από τη μυκηναϊκή.</a:t>
            </a:r>
          </a:p>
          <a:p>
            <a:pPr lvl="1"/>
            <a:r>
              <a:rPr lang="el-GR" dirty="0"/>
              <a:t>Η </a:t>
            </a:r>
            <a:r>
              <a:rPr lang="el-GR" i="1" dirty="0" err="1"/>
              <a:t>Ιλιάδα</a:t>
            </a:r>
            <a:r>
              <a:rPr lang="el-GR" i="1" dirty="0"/>
              <a:t> </a:t>
            </a:r>
            <a:r>
              <a:rPr lang="el-GR" dirty="0"/>
              <a:t>απεικονίζει την περίοδο των σκοτεινών χρόνων (10</a:t>
            </a:r>
            <a:r>
              <a:rPr lang="el-GR" baseline="30000" dirty="0"/>
              <a:t>ος</a:t>
            </a:r>
            <a:r>
              <a:rPr lang="en-US" baseline="30000" dirty="0"/>
              <a:t> </a:t>
            </a:r>
            <a:r>
              <a:rPr lang="el-GR" dirty="0"/>
              <a:t>-</a:t>
            </a:r>
            <a:r>
              <a:rPr lang="en-US" dirty="0"/>
              <a:t> </a:t>
            </a:r>
            <a:r>
              <a:rPr lang="el-GR" dirty="0"/>
              <a:t>9</a:t>
            </a:r>
            <a:r>
              <a:rPr lang="el-GR" baseline="30000" dirty="0"/>
              <a:t>ος</a:t>
            </a:r>
            <a:r>
              <a:rPr lang="el-GR" dirty="0"/>
              <a:t> αιώνας π.Χ.)</a:t>
            </a:r>
          </a:p>
          <a:p>
            <a:pPr lvl="1"/>
            <a:r>
              <a:rPr lang="el-GR" dirty="0"/>
              <a:t>Η </a:t>
            </a:r>
            <a:r>
              <a:rPr lang="el-GR" i="1" dirty="0"/>
              <a:t>Οδύσσεια</a:t>
            </a:r>
            <a:r>
              <a:rPr lang="el-GR" dirty="0"/>
              <a:t> περιγράφει μια ακόμη μεταγενέστερη εποχή, την περίοδο της μετάβασης από τη </a:t>
            </a:r>
            <a:r>
              <a:rPr lang="el-GR" dirty="0">
                <a:solidFill>
                  <a:srgbClr val="0070C0"/>
                </a:solidFill>
              </a:rPr>
              <a:t>βασιλεία</a:t>
            </a:r>
            <a:r>
              <a:rPr lang="el-GR" dirty="0"/>
              <a:t> στην </a:t>
            </a:r>
            <a:r>
              <a:rPr lang="el-GR" dirty="0">
                <a:solidFill>
                  <a:srgbClr val="0070C0"/>
                </a:solidFill>
              </a:rPr>
              <a:t>αριστοκρατική</a:t>
            </a:r>
            <a:r>
              <a:rPr lang="el-GR" dirty="0"/>
              <a:t> διακυβέρνηση των </a:t>
            </a:r>
            <a:r>
              <a:rPr lang="el-GR" i="1" dirty="0"/>
              <a:t>πόλεων.</a:t>
            </a:r>
          </a:p>
        </p:txBody>
      </p:sp>
    </p:spTree>
    <p:extLst>
      <p:ext uri="{BB962C8B-B14F-4D97-AF65-F5344CB8AC3E}">
        <p14:creationId xmlns="" xmlns:p14="http://schemas.microsoft.com/office/powerpoint/2010/main" val="3390367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Αριστοκρατικό πολίτευμα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μετάβαση από την βασιλεία στο αριστοκρατικό πολίτευμα έγινε με την ίδρυση των </a:t>
            </a:r>
            <a:r>
              <a:rPr lang="el-GR" dirty="0">
                <a:solidFill>
                  <a:srgbClr val="0070C0"/>
                </a:solidFill>
              </a:rPr>
              <a:t>πόλεων</a:t>
            </a:r>
            <a:r>
              <a:rPr lang="el-GR" dirty="0"/>
              <a:t> (8</a:t>
            </a:r>
            <a:r>
              <a:rPr lang="el-GR" baseline="30000" dirty="0"/>
              <a:t>ος</a:t>
            </a:r>
            <a:r>
              <a:rPr lang="el-GR" dirty="0"/>
              <a:t> αι. π.Χ.).</a:t>
            </a:r>
          </a:p>
          <a:p>
            <a:r>
              <a:rPr lang="el-GR" dirty="0"/>
              <a:t>Οι ελληνικές πόλεις δεν είχαν ποτέ μοναρχία.</a:t>
            </a:r>
          </a:p>
          <a:p>
            <a:r>
              <a:rPr lang="el-GR" dirty="0"/>
              <a:t>Το πολίτευμά τους περιλάμβανε 3 κατηγορίες οργάνων:</a:t>
            </a:r>
          </a:p>
          <a:p>
            <a:pPr lvl="1">
              <a:buClr>
                <a:srgbClr val="94B6D2"/>
              </a:buClr>
            </a:pPr>
            <a:r>
              <a:rPr lang="el-GR" dirty="0">
                <a:solidFill>
                  <a:prstClr val="black"/>
                </a:solidFill>
              </a:rPr>
              <a:t>Άρχοντες</a:t>
            </a:r>
          </a:p>
          <a:p>
            <a:pPr lvl="1">
              <a:buClr>
                <a:srgbClr val="94B6D2"/>
              </a:buClr>
            </a:pPr>
            <a:r>
              <a:rPr lang="el-GR" dirty="0">
                <a:solidFill>
                  <a:prstClr val="black"/>
                </a:solidFill>
              </a:rPr>
              <a:t>Συμβούλιο αριστοκρατών</a:t>
            </a:r>
          </a:p>
          <a:p>
            <a:pPr lvl="1">
              <a:buClr>
                <a:srgbClr val="94B6D2"/>
              </a:buClr>
            </a:pPr>
            <a:r>
              <a:rPr lang="el-GR" dirty="0">
                <a:solidFill>
                  <a:prstClr val="black"/>
                </a:solidFill>
              </a:rPr>
              <a:t>Συνέλευση του δήμου</a:t>
            </a:r>
            <a:endParaRPr lang="el-GR" dirty="0"/>
          </a:p>
          <a:p>
            <a:r>
              <a:rPr lang="el-GR" dirty="0"/>
              <a:t>Οι τρεις κατηγορίες πολιτειακών οργάνων υπάρχουν σε όλες τις πόλεις, με διαφορετικές δικαιοδοσίες και διαφορετικά ονόματα.</a:t>
            </a:r>
          </a:p>
        </p:txBody>
      </p:sp>
    </p:spTree>
    <p:extLst>
      <p:ext uri="{BB962C8B-B14F-4D97-AF65-F5344CB8AC3E}">
        <p14:creationId xmlns="" xmlns:p14="http://schemas.microsoft.com/office/powerpoint/2010/main" val="2612980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Άρχοντες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3681" y="1600200"/>
            <a:ext cx="11363417" cy="5257800"/>
          </a:xfrm>
        </p:spPr>
        <p:txBody>
          <a:bodyPr>
            <a:normAutofit/>
          </a:bodyPr>
          <a:lstStyle/>
          <a:p>
            <a:r>
              <a:rPr lang="el-GR" dirty="0"/>
              <a:t>Τα καθήκοντα του βασιλιά μοιράζονται σε περισσότερους άρχοντες και δημιουργείται έτσι ένα σώμα αρχόντων. </a:t>
            </a:r>
          </a:p>
          <a:p>
            <a:pPr lvl="1"/>
            <a:r>
              <a:rPr lang="el-GR" dirty="0"/>
              <a:t>Στην Αθήνα: </a:t>
            </a:r>
            <a:r>
              <a:rPr lang="el-GR" i="1" dirty="0"/>
              <a:t>ἄρχων βασιλεύς, </a:t>
            </a:r>
            <a:r>
              <a:rPr lang="el-GR" dirty="0"/>
              <a:t>προστίθεται ο </a:t>
            </a:r>
            <a:r>
              <a:rPr lang="el-GR" i="1" dirty="0"/>
              <a:t>πολέμαρχος </a:t>
            </a:r>
            <a:r>
              <a:rPr lang="el-GR" dirty="0"/>
              <a:t>και έπειτα ο </a:t>
            </a:r>
            <a:r>
              <a:rPr lang="el-GR" i="1" dirty="0"/>
              <a:t>ἐπώνυμος ἄρχων.</a:t>
            </a:r>
          </a:p>
          <a:p>
            <a:pPr lvl="1"/>
            <a:r>
              <a:rPr lang="el-GR" dirty="0"/>
              <a:t>Στη Γόρτυνα, στο σώμα των </a:t>
            </a:r>
            <a:r>
              <a:rPr lang="el-GR" i="1" dirty="0"/>
              <a:t>κόσμων προστίθενται</a:t>
            </a:r>
            <a:r>
              <a:rPr lang="el-GR" dirty="0"/>
              <a:t> ο </a:t>
            </a:r>
            <a:r>
              <a:rPr lang="el-GR" i="1" dirty="0"/>
              <a:t>ξένιος κόσμος </a:t>
            </a:r>
            <a:r>
              <a:rPr lang="el-GR" dirty="0"/>
              <a:t>και ο</a:t>
            </a:r>
            <a:r>
              <a:rPr lang="el-GR" i="1" dirty="0"/>
              <a:t> γνώμων</a:t>
            </a:r>
            <a:r>
              <a:rPr lang="el-GR" dirty="0"/>
              <a:t>.</a:t>
            </a:r>
          </a:p>
          <a:p>
            <a:r>
              <a:rPr lang="el-GR" dirty="0"/>
              <a:t>Δικαίωμα να εκλέγουν και να εκλέγονται άρχοντες έχουν τα μέλη της αριστοκρατίας.</a:t>
            </a:r>
          </a:p>
          <a:p>
            <a:r>
              <a:rPr lang="el-GR" dirty="0"/>
              <a:t>Αρχικά η θητεία των αρχόντων ήταν ισόβια. Στη συνέχεια έγινε δεκαετής και αργότερα ετήσια.</a:t>
            </a:r>
          </a:p>
          <a:p>
            <a:pPr lvl="2"/>
            <a:r>
              <a:rPr lang="el-GR" dirty="0"/>
              <a:t>Στην Αθήνα, η θητεία των αρχόντων έγινε ετήσια γύρω στο 680 π.Χ.</a:t>
            </a:r>
          </a:p>
        </p:txBody>
      </p:sp>
    </p:spTree>
    <p:extLst>
      <p:ext uri="{BB962C8B-B14F-4D97-AF65-F5344CB8AC3E}">
        <p14:creationId xmlns="" xmlns:p14="http://schemas.microsoft.com/office/powerpoint/2010/main" val="1157012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8A3F99-FCC1-41EB-B657-22F6D634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1599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4. Η εποχή των νομοθεσιών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33A075-63F2-47F9-9F80-3D5A8CE69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74" y="3087872"/>
            <a:ext cx="7634797" cy="3008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F5E020-C73D-44B1-BEC9-C54FA81685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641" y="1371600"/>
            <a:ext cx="8554303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759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καταγραφή του δικαίου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69002"/>
            <a:ext cx="11780668" cy="5188998"/>
          </a:xfrm>
        </p:spPr>
        <p:txBody>
          <a:bodyPr>
            <a:normAutofit/>
          </a:bodyPr>
          <a:lstStyle/>
          <a:p>
            <a:r>
              <a:rPr lang="el-GR" dirty="0"/>
              <a:t>Αρχίζει από τα τέλη 8</a:t>
            </a:r>
            <a:r>
              <a:rPr lang="el-GR" baseline="30000" dirty="0"/>
              <a:t>ου</a:t>
            </a:r>
            <a:r>
              <a:rPr lang="el-GR" dirty="0"/>
              <a:t> - αρχές 7</a:t>
            </a:r>
            <a:r>
              <a:rPr lang="el-GR" baseline="30000" dirty="0"/>
              <a:t>ου</a:t>
            </a:r>
            <a:r>
              <a:rPr lang="el-GR" dirty="0"/>
              <a:t> αιώνα π.Χ.</a:t>
            </a:r>
          </a:p>
          <a:p>
            <a:pPr lvl="1"/>
            <a:r>
              <a:rPr lang="el-GR" dirty="0"/>
              <a:t>Κρήτη, Ιωνία, Μεγάλη Ελλάδα, Σπάρτη, Αθήνα κλπ.</a:t>
            </a:r>
          </a:p>
          <a:p>
            <a:r>
              <a:rPr lang="el-GR" dirty="0"/>
              <a:t>Η καταγραφή της νομοθεσίας γίνεται στους εξωτερικούς τοίχους των δημόσιων κτιρίων, στο κέντρο της αγοράς, ή σε μαρμάρινες ή ξύλινες πινακίδες, που αναρτώνται σε δημόσιους χώρους.</a:t>
            </a:r>
          </a:p>
          <a:p>
            <a:r>
              <a:rPr lang="el-GR" dirty="0"/>
              <a:t>Αρχικά τα νομοθετικά κείμενα είναι μεμονωμένα και σύντομα.</a:t>
            </a:r>
          </a:p>
          <a:p>
            <a:r>
              <a:rPr lang="el-GR" dirty="0"/>
              <a:t>Αργότερα τα νομοθετήματα γίνονται πιο εκτεταμένα («κώδικες»).</a:t>
            </a:r>
          </a:p>
          <a:p>
            <a:r>
              <a:rPr lang="el-GR" dirty="0"/>
              <a:t>Η θέσπιση νόμων γίνεται </a:t>
            </a:r>
            <a:r>
              <a:rPr lang="en-US" dirty="0"/>
              <a:t>ad hoc, </a:t>
            </a:r>
            <a:r>
              <a:rPr lang="el-GR" dirty="0"/>
              <a:t>για την αντιμετώπιση συγκεκριμένων προβλημάτων.</a:t>
            </a:r>
          </a:p>
          <a:p>
            <a:r>
              <a:rPr lang="el-GR" dirty="0"/>
              <a:t>Ειδικές διατάξεις στο σώμα του νόμου εξασφάλιζαν την εφαρμογή του.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64134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228600"/>
            <a:ext cx="8480328" cy="990600"/>
          </a:xfrm>
        </p:spPr>
        <p:txBody>
          <a:bodyPr>
            <a:normAutofit fontScale="90000"/>
          </a:bodyPr>
          <a:lstStyle/>
          <a:p>
            <a:r>
              <a:rPr lang="el-GR" dirty="0"/>
              <a:t>Ποιος νομοθετεί στις ελληνικές πόλεις;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Δύο τάσεις παρατηρούνται: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dirty="0"/>
              <a:t>Είτε οι ιθύνοντες της πόλεως (άρχοντες και αριστοκρατικό συμβούλιο) θεσπίζουν γραπτούς νόμους. 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dirty="0"/>
              <a:t>Είτε οι αρχές της πόλεως </a:t>
            </a:r>
            <a:r>
              <a:rPr lang="el-GR" i="1" dirty="0"/>
              <a:t>α</a:t>
            </a:r>
            <a:r>
              <a:rPr lang="el-GR" dirty="0"/>
              <a:t>ναθέτουν σε πρόσωπα κοινής αποδοχής (</a:t>
            </a:r>
            <a:r>
              <a:rPr lang="el-GR" i="1" dirty="0">
                <a:solidFill>
                  <a:srgbClr val="0070C0"/>
                </a:solidFill>
              </a:rPr>
              <a:t>νομοθέται, αἰσυμνῆται) </a:t>
            </a:r>
            <a:r>
              <a:rPr lang="el-GR" dirty="0"/>
              <a:t>να θεσπίσουν γραπτή νομοθεσία.</a:t>
            </a:r>
            <a:endParaRPr lang="el-GR" i="1" dirty="0">
              <a:solidFill>
                <a:srgbClr val="0070C0"/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l-GR" i="1" dirty="0">
              <a:solidFill>
                <a:srgbClr val="0070C0"/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l-GR" i="1" dirty="0">
              <a:solidFill>
                <a:srgbClr val="0070C0"/>
              </a:solidFill>
            </a:endParaRPr>
          </a:p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4D6CB5-12DD-4946-93C8-80FFF9E85D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4928" y="3931920"/>
            <a:ext cx="2660980" cy="2926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800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εξάπλωση των ελληνικών δικαίων</a:t>
            </a:r>
          </a:p>
        </p:txBody>
      </p:sp>
      <p:pic>
        <p:nvPicPr>
          <p:cNvPr id="4" name="Picture 2" descr="http://www.usu.edu/markdamen/ClasDram/images/03/maparchaicgreec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48" y="1428736"/>
            <a:ext cx="7786742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2729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Ένα ή πολλά αρχαιοελληνικά δίκαια;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77880"/>
            <a:ext cx="9815640" cy="518012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Στην επιστήμη τέθηκε το θέμα της ενότητας ή πλειονότητας των αρχαιοελληνικών δικαίων. </a:t>
            </a:r>
          </a:p>
          <a:p>
            <a:r>
              <a:rPr lang="el-GR" dirty="0"/>
              <a:t>Η κάθε πόλις ήταν αυτόνομη και ανεξάρτητη πολιτειακή οντότητα, με το δικό της </a:t>
            </a:r>
            <a:r>
              <a:rPr lang="el-GR" dirty="0" err="1"/>
              <a:t>δικαιικό</a:t>
            </a:r>
            <a:r>
              <a:rPr lang="el-GR" dirty="0"/>
              <a:t> σύστημα.</a:t>
            </a:r>
          </a:p>
          <a:p>
            <a:r>
              <a:rPr lang="el-GR" dirty="0"/>
              <a:t>Συνεπώς υπάρχουν τόσα συστήματα δικαίου όσες και οι πόλεις.</a:t>
            </a:r>
          </a:p>
          <a:p>
            <a:r>
              <a:rPr lang="el-GR" dirty="0"/>
              <a:t>Εντοπίζονται όμως πολλές ομοιότητες μεταξύ των δικαίων των αρχαιοελληνικών πόλεων.</a:t>
            </a:r>
          </a:p>
          <a:p>
            <a:r>
              <a:rPr lang="el-GR" dirty="0"/>
              <a:t>Βασικό διαφοροποιητικό στοιχείο: το πολίτευμα.</a:t>
            </a:r>
          </a:p>
          <a:p>
            <a:r>
              <a:rPr lang="el-GR" dirty="0"/>
              <a:t>Άρα ο όρος </a:t>
            </a:r>
            <a:r>
              <a:rPr lang="el-GR" dirty="0">
                <a:solidFill>
                  <a:srgbClr val="C00000"/>
                </a:solidFill>
              </a:rPr>
              <a:t>Αρχαίο Ελληνικό Δίκαιο </a:t>
            </a:r>
            <a:r>
              <a:rPr lang="el-GR" dirty="0"/>
              <a:t>περιλαμβάνει μια οικογένεια δικαίων, τα οποία μοιάζουν πολύ μεταξύ τους.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77527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872E3B-84BB-483B-A6F9-AFF749C3F8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6294" y="4613726"/>
            <a:ext cx="1545336" cy="237744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Γιατί καταγράφηκαν οι νόμοι;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08374" y="1556792"/>
            <a:ext cx="10871200" cy="45392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l-GR" dirty="0"/>
              <a:t>Για να αντιμετωπιστεί η κοινωνική κρίση στο εσωτερικό των πόλεων (</a:t>
            </a:r>
            <a:r>
              <a:rPr lang="el-GR" i="1" dirty="0" err="1">
                <a:solidFill>
                  <a:srgbClr val="0070C0"/>
                </a:solidFill>
              </a:rPr>
              <a:t>στάσις</a:t>
            </a:r>
            <a:r>
              <a:rPr lang="el-GR" dirty="0"/>
              <a:t>)</a:t>
            </a:r>
          </a:p>
          <a:p>
            <a:pPr algn="just">
              <a:spcBef>
                <a:spcPts val="0"/>
              </a:spcBef>
            </a:pPr>
            <a:r>
              <a:rPr lang="el-GR" dirty="0"/>
              <a:t>Για να σταθεροποιηθεί ο πολιτικός βίος.</a:t>
            </a:r>
          </a:p>
          <a:p>
            <a:pPr algn="just">
              <a:spcBef>
                <a:spcPts val="0"/>
              </a:spcBef>
            </a:pPr>
            <a:r>
              <a:rPr lang="el-GR" dirty="0"/>
              <a:t>Για να προστατευτεί το πολίτευμα και η καθεστηκυία τάξη.</a:t>
            </a:r>
          </a:p>
          <a:p>
            <a:pPr>
              <a:spcBef>
                <a:spcPts val="0"/>
              </a:spcBef>
            </a:pPr>
            <a:r>
              <a:rPr lang="el-GR" dirty="0"/>
              <a:t>Για να γνωρίζουν όλοι οι πολίτες τους νόμους (Εξασφάλιση δημοσιότητας, διάδοσης και γνώσης του νόμου).</a:t>
            </a:r>
          </a:p>
          <a:p>
            <a:pPr algn="just">
              <a:spcBef>
                <a:spcPts val="0"/>
              </a:spcBef>
            </a:pPr>
            <a:r>
              <a:rPr lang="el-GR" dirty="0"/>
              <a:t>Για να εξασφαλιστεί η ισότιμη εφαρμογή του νόμου σε όλους τους πολίτες.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22696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Εμφάνιση του γραπτού δικαίου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0" y="1589567"/>
            <a:ext cx="3714744" cy="4572000"/>
          </a:xfrm>
        </p:spPr>
        <p:txBody>
          <a:bodyPr/>
          <a:lstStyle/>
          <a:p>
            <a:r>
              <a:rPr lang="el-GR" dirty="0"/>
              <a:t>Το γραπτό δίκαιο εμφανίζεται για πρώτη φορά στην αρχαϊκή εποχή;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7596198" y="1589567"/>
            <a:ext cx="3071802" cy="4572000"/>
          </a:xfrm>
        </p:spPr>
        <p:txBody>
          <a:bodyPr/>
          <a:lstStyle/>
          <a:p>
            <a:pPr>
              <a:buNone/>
            </a:pPr>
            <a:r>
              <a:rPr lang="el-GR" dirty="0"/>
              <a:t>Όχι! </a:t>
            </a:r>
          </a:p>
          <a:p>
            <a:pPr>
              <a:buNone/>
            </a:pPr>
            <a:r>
              <a:rPr lang="el-GR" dirty="0"/>
              <a:t>Στη Μεσοποταμία </a:t>
            </a:r>
          </a:p>
          <a:p>
            <a:pPr>
              <a:buNone/>
            </a:pPr>
            <a:r>
              <a:rPr lang="el-GR" dirty="0"/>
              <a:t>υπάρχουν «κώδικες» </a:t>
            </a:r>
          </a:p>
          <a:p>
            <a:pPr>
              <a:buNone/>
            </a:pPr>
            <a:r>
              <a:rPr lang="el-GR" dirty="0"/>
              <a:t>από το 2100 π.Χ. </a:t>
            </a:r>
          </a:p>
          <a:p>
            <a:endParaRPr lang="el-GR" dirty="0"/>
          </a:p>
          <a:p>
            <a:pPr lvl="1"/>
            <a:r>
              <a:rPr lang="el-GR" dirty="0"/>
              <a:t>Κώδικας του Χαμουραμπί</a:t>
            </a:r>
          </a:p>
          <a:p>
            <a:pPr>
              <a:buNone/>
            </a:pPr>
            <a:r>
              <a:rPr lang="el-GR" dirty="0"/>
              <a:t>	</a:t>
            </a:r>
          </a:p>
        </p:txBody>
      </p:sp>
      <p:pic>
        <p:nvPicPr>
          <p:cNvPr id="9" name="Picture 2" descr="http://blog.eteacherbiblical.com/wp-content/uploads/2009/03/hummurabisst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431" y="1998000"/>
            <a:ext cx="2233855" cy="48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1603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Τότε γιατί οι ελληνικοί γραπτοί νόμοι είναι τόσο σημαντικοί;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36847" y="1600200"/>
            <a:ext cx="9553201" cy="4900634"/>
          </a:xfrm>
        </p:spPr>
        <p:txBody>
          <a:bodyPr/>
          <a:lstStyle/>
          <a:p>
            <a:r>
              <a:rPr lang="el-GR" dirty="0"/>
              <a:t>Επειδή δεν είναι κανόνες προερχόμενοι άνωθεν, από μια υπέρτατη εξουσία. </a:t>
            </a:r>
          </a:p>
          <a:p>
            <a:r>
              <a:rPr lang="el-GR" dirty="0"/>
              <a:t>Είναι προϊόν της ίδιας της κοινωνίας, μέσω των αρχηγών της ή των </a:t>
            </a:r>
            <a:r>
              <a:rPr lang="el-GR" i="1" dirty="0"/>
              <a:t>νομοθετῶν.</a:t>
            </a:r>
          </a:p>
          <a:p>
            <a:r>
              <a:rPr lang="el-GR" dirty="0"/>
              <a:t>Οι νόμοι αναγράφονται σε δημόσια κτίρια στον πυρήνα της πόλεως (σε ιερά, σε βουλευτήρια </a:t>
            </a:r>
            <a:r>
              <a:rPr lang="el-GR" dirty="0" err="1"/>
              <a:t>κλπ</a:t>
            </a:r>
            <a:r>
              <a:rPr lang="el-GR" dirty="0"/>
              <a:t>).</a:t>
            </a:r>
          </a:p>
          <a:p>
            <a:r>
              <a:rPr lang="el-GR" dirty="0"/>
              <a:t>Η εφαρμογή των νόμων </a:t>
            </a:r>
          </a:p>
          <a:p>
            <a:pPr marL="0" indent="0">
              <a:buNone/>
            </a:pPr>
            <a:r>
              <a:rPr lang="el-GR" dirty="0"/>
              <a:t>    εξασφαλίζεται με διάφορους </a:t>
            </a:r>
          </a:p>
          <a:p>
            <a:pPr>
              <a:buNone/>
            </a:pPr>
            <a:r>
              <a:rPr lang="el-GR" dirty="0"/>
              <a:t>     τρόπους.</a:t>
            </a:r>
          </a:p>
        </p:txBody>
      </p:sp>
      <p:pic>
        <p:nvPicPr>
          <p:cNvPr id="7" name="Picture 2" descr="http://images.cdn.fotopedia.com/flickr-2598144952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98" y="4714884"/>
            <a:ext cx="2915816" cy="1943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639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8B6943-E28E-4A79-B6F1-ECC5D646F3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9466" y="4434840"/>
            <a:ext cx="3533614" cy="21945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Το πολίτευμα της Μυκηναϊκής εποχής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19596" y="1713390"/>
            <a:ext cx="9970452" cy="4382610"/>
          </a:xfrm>
        </p:spPr>
        <p:txBody>
          <a:bodyPr>
            <a:normAutofit/>
          </a:bodyPr>
          <a:lstStyle/>
          <a:p>
            <a:r>
              <a:rPr lang="el-GR" sz="3200" dirty="0"/>
              <a:t>Το μυκηναϊκό πολίτευμα είναι η απόλυτη μοναρχία. </a:t>
            </a:r>
          </a:p>
          <a:p>
            <a:r>
              <a:rPr lang="el-GR" sz="3200" dirty="0"/>
              <a:t>Ο μυκηναίος μονάρχης ονομάζεται </a:t>
            </a:r>
            <a:r>
              <a:rPr lang="el-GR" sz="3200" i="1" dirty="0" err="1"/>
              <a:t>ἄναξ</a:t>
            </a:r>
            <a:r>
              <a:rPr lang="el-GR" sz="3200" dirty="0"/>
              <a:t>.</a:t>
            </a:r>
          </a:p>
          <a:p>
            <a:r>
              <a:rPr lang="el-GR" sz="3200" dirty="0">
                <a:solidFill>
                  <a:srgbClr val="0070C0"/>
                </a:solidFill>
              </a:rPr>
              <a:t>Ο </a:t>
            </a:r>
            <a:r>
              <a:rPr lang="el-GR" sz="3200" dirty="0" err="1">
                <a:solidFill>
                  <a:srgbClr val="0070C0"/>
                </a:solidFill>
              </a:rPr>
              <a:t>Ἄναξ</a:t>
            </a:r>
            <a:r>
              <a:rPr lang="el-GR" sz="3200" dirty="0"/>
              <a:t> έχει απόλυτη εξουσία στους υπηκόους του.</a:t>
            </a:r>
          </a:p>
          <a:p>
            <a:r>
              <a:rPr lang="el-GR" sz="3200" dirty="0"/>
              <a:t>Κυβερνά από το μεγαλειώδες ανάκτορό του, στο οποίο συγκεντρώνει τεράστιο πλούτο.</a:t>
            </a:r>
          </a:p>
          <a:p>
            <a:r>
              <a:rPr lang="el-GR" sz="3200" dirty="0"/>
              <a:t>Ολόκληρη η οικονομία και η κοινωνία είναι οργανωμένες γύρω από το ανάκτορο.</a:t>
            </a:r>
          </a:p>
        </p:txBody>
      </p:sp>
    </p:spTree>
    <p:extLst>
      <p:ext uri="{BB962C8B-B14F-4D97-AF65-F5344CB8AC3E}">
        <p14:creationId xmlns="" xmlns:p14="http://schemas.microsoft.com/office/powerpoint/2010/main" val="112382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νομοθέτες της αρχαϊκής εποχής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841" y="1500174"/>
            <a:ext cx="11150353" cy="5072098"/>
          </a:xfrm>
        </p:spPr>
        <p:txBody>
          <a:bodyPr>
            <a:normAutofit/>
          </a:bodyPr>
          <a:lstStyle/>
          <a:p>
            <a:r>
              <a:rPr lang="el-GR" dirty="0"/>
              <a:t>Μεγάλη Ελλάδα (Κάτω Ιταλία, Σικελία): Ζάλευκος, Χαρώνδας</a:t>
            </a:r>
          </a:p>
          <a:p>
            <a:r>
              <a:rPr lang="el-GR" dirty="0"/>
              <a:t>Σπάρτη: Λυκούργος</a:t>
            </a:r>
          </a:p>
          <a:p>
            <a:r>
              <a:rPr lang="el-GR" dirty="0"/>
              <a:t>Αθήνα: Δράκων, Σόλων</a:t>
            </a:r>
          </a:p>
          <a:p>
            <a:r>
              <a:rPr lang="el-GR" dirty="0"/>
              <a:t>Μυτιλήνη: Πιττακός</a:t>
            </a:r>
          </a:p>
          <a:p>
            <a:r>
              <a:rPr lang="el-GR" dirty="0"/>
              <a:t>Πολλοί άλλοι νομοθέτες αναφέρονται ονομαστικά από τον Αριστοτέλη, δίχως πολλές πληροφορίες για το έργο τους:</a:t>
            </a:r>
          </a:p>
          <a:p>
            <a:pPr lvl="2"/>
            <a:r>
              <a:rPr lang="el-GR" dirty="0"/>
              <a:t>Φαλέας Χαλκηδόνιος</a:t>
            </a:r>
          </a:p>
          <a:p>
            <a:pPr lvl="2"/>
            <a:r>
              <a:rPr lang="el-GR" dirty="0"/>
              <a:t>Ονομάκριτος</a:t>
            </a:r>
          </a:p>
          <a:p>
            <a:pPr lvl="2"/>
            <a:r>
              <a:rPr lang="el-GR" dirty="0"/>
              <a:t>Φιλόλαος</a:t>
            </a:r>
          </a:p>
          <a:p>
            <a:endParaRPr lang="el-GR" dirty="0"/>
          </a:p>
        </p:txBody>
      </p:sp>
      <p:pic>
        <p:nvPicPr>
          <p:cNvPr id="4" name="Picture 2" descr="http://www.stenudd.com/aristotle/images/aristot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0854" y="2935133"/>
            <a:ext cx="2195736" cy="2648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8141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48" y="228600"/>
            <a:ext cx="8031318" cy="990600"/>
          </a:xfrm>
        </p:spPr>
        <p:txBody>
          <a:bodyPr>
            <a:normAutofit fontScale="90000"/>
          </a:bodyPr>
          <a:lstStyle/>
          <a:p>
            <a:r>
              <a:rPr lang="el-GR" dirty="0"/>
              <a:t>Η νομοθεσία του Ζαλεύκου </a:t>
            </a:r>
            <a:br>
              <a:rPr lang="el-GR" dirty="0"/>
            </a:br>
            <a:r>
              <a:rPr lang="el-GR" dirty="0"/>
              <a:t>   </a:t>
            </a:r>
            <a:r>
              <a:rPr lang="el-GR" sz="3600" dirty="0"/>
              <a:t>Επιζεφύριοι Λοκροί, </a:t>
            </a:r>
            <a:r>
              <a:rPr lang="el-GR" sz="3200" dirty="0"/>
              <a:t>662 π.Χ.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5207" y="1600200"/>
            <a:ext cx="11212497" cy="49720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/>
              <a:t>Η πρώτη γραπτή νομοθεσία στην Ελλάδα.</a:t>
            </a:r>
          </a:p>
          <a:p>
            <a:pPr>
              <a:spcBef>
                <a:spcPts val="0"/>
              </a:spcBef>
            </a:pPr>
            <a:r>
              <a:rPr lang="el-GR" dirty="0"/>
              <a:t>Η ποινή καθορίζεται από τον </a:t>
            </a:r>
            <a:r>
              <a:rPr lang="el-GR" dirty="0">
                <a:solidFill>
                  <a:srgbClr val="0070C0"/>
                </a:solidFill>
              </a:rPr>
              <a:t>νόμο</a:t>
            </a:r>
            <a:r>
              <a:rPr lang="el-GR" dirty="0"/>
              <a:t> και όχι </a:t>
            </a:r>
          </a:p>
          <a:p>
            <a:pPr>
              <a:spcBef>
                <a:spcPts val="0"/>
              </a:spcBef>
              <a:buNone/>
            </a:pPr>
            <a:r>
              <a:rPr lang="el-GR" dirty="0"/>
              <a:t>     από τον δικαστή.</a:t>
            </a:r>
          </a:p>
          <a:p>
            <a:pPr>
              <a:spcBef>
                <a:spcPts val="0"/>
              </a:spcBef>
            </a:pPr>
            <a:r>
              <a:rPr lang="el-GR" dirty="0"/>
              <a:t>Θεσπίζεται ορισμένη ποινή για κάθε αδίκημα (βασική αρχή του ποινικού δικαίου σήμερα).</a:t>
            </a:r>
          </a:p>
          <a:p>
            <a:pPr>
              <a:spcBef>
                <a:spcPts val="0"/>
              </a:spcBef>
            </a:pPr>
            <a:r>
              <a:rPr lang="el-GR" dirty="0"/>
              <a:t>Προσπάθεια να αποτραπούν μελλοντικές μεταβολές του νόμου. </a:t>
            </a:r>
          </a:p>
          <a:p>
            <a:pPr lvl="1">
              <a:spcBef>
                <a:spcPts val="0"/>
              </a:spcBef>
            </a:pPr>
            <a:r>
              <a:rPr lang="el-GR" dirty="0"/>
              <a:t>Γι’ αυτό περιορίζεται η δυνατότητα ερμηνείας των νόμων.</a:t>
            </a:r>
          </a:p>
          <a:p>
            <a:pPr>
              <a:spcBef>
                <a:spcPts val="0"/>
              </a:spcBef>
            </a:pPr>
            <a:r>
              <a:rPr lang="el-GR" dirty="0"/>
              <a:t>Αρχή της ταυτοπάθειας.</a:t>
            </a:r>
          </a:p>
          <a:p>
            <a:pPr>
              <a:spcBef>
                <a:spcPts val="0"/>
              </a:spcBef>
            </a:pPr>
            <a:r>
              <a:rPr lang="el-GR" dirty="0"/>
              <a:t>Απαγόρευση απαλλοτρίωσης (πώλησης) της γης.</a:t>
            </a:r>
          </a:p>
          <a:p>
            <a:pPr>
              <a:spcBef>
                <a:spcPts val="0"/>
              </a:spcBef>
            </a:pPr>
            <a:r>
              <a:rPr lang="el-GR" dirty="0"/>
              <a:t>Ρυθμίσεις συναλλακτικού δικαίου.</a:t>
            </a:r>
          </a:p>
          <a:p>
            <a:pPr>
              <a:spcBef>
                <a:spcPts val="0"/>
              </a:spcBef>
            </a:pPr>
            <a:r>
              <a:rPr lang="el-GR" dirty="0"/>
              <a:t>Διατάξεις περί ηθών και περιορισμού της πολυτέλειας των πλουσίων.</a:t>
            </a:r>
          </a:p>
          <a:p>
            <a:endParaRPr lang="el-GR" dirty="0"/>
          </a:p>
        </p:txBody>
      </p:sp>
      <p:pic>
        <p:nvPicPr>
          <p:cNvPr id="5" name="Picture 2" descr="http://1.bp.blogspot.com/_p45f_p1oLmk/TBK1XGtgyuI/AAAAAAAABkg/KPTS8J_LoxE/s1600/Magna_Grae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6332" y="142852"/>
            <a:ext cx="1761658" cy="27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7817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48" y="228600"/>
            <a:ext cx="7817004" cy="990600"/>
          </a:xfrm>
        </p:spPr>
        <p:txBody>
          <a:bodyPr>
            <a:normAutofit fontScale="90000"/>
          </a:bodyPr>
          <a:lstStyle/>
          <a:p>
            <a:r>
              <a:rPr lang="el-GR" dirty="0"/>
              <a:t>Η νομοθεσία του Χαρώνδα </a:t>
            </a:r>
            <a:br>
              <a:rPr lang="el-GR" dirty="0"/>
            </a:br>
            <a:r>
              <a:rPr lang="el-GR" sz="3600" dirty="0" err="1"/>
              <a:t>Κατάνη</a:t>
            </a:r>
            <a:r>
              <a:rPr lang="el-GR" sz="3600" dirty="0"/>
              <a:t> Σικελίας,</a:t>
            </a:r>
            <a:r>
              <a:rPr lang="el-GR" sz="3200" dirty="0"/>
              <a:t> 650 π.Χ.</a:t>
            </a:r>
            <a:r>
              <a:rPr lang="el-GR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021" y="2060848"/>
            <a:ext cx="9739755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3000" dirty="0"/>
              <a:t>Πολιτειακές ρυθμίσεις (θεσπίζει πρόστιμο για δικαστές που δεν προσέρχονται να δικάσουν).</a:t>
            </a:r>
          </a:p>
          <a:p>
            <a:pPr>
              <a:spcBef>
                <a:spcPts val="0"/>
              </a:spcBef>
            </a:pPr>
            <a:r>
              <a:rPr lang="el-GR" sz="3000" dirty="0"/>
              <a:t>Ενίσχυση γραπτού νόμου.</a:t>
            </a:r>
          </a:p>
          <a:p>
            <a:pPr>
              <a:spcBef>
                <a:spcPts val="0"/>
              </a:spcBef>
            </a:pPr>
            <a:r>
              <a:rPr lang="el-GR" sz="3000" dirty="0"/>
              <a:t>Υποχρεωτική και δημόσια παιδεία.</a:t>
            </a:r>
          </a:p>
          <a:p>
            <a:pPr>
              <a:spcBef>
                <a:spcPts val="0"/>
              </a:spcBef>
            </a:pPr>
            <a:r>
              <a:rPr lang="el-GR" sz="3000" dirty="0"/>
              <a:t>Ποινικές διατάξεις (ουσιαστικές και δικονομικές).</a:t>
            </a:r>
          </a:p>
          <a:p>
            <a:pPr>
              <a:spcBef>
                <a:spcPts val="0"/>
              </a:spcBef>
            </a:pPr>
            <a:r>
              <a:rPr lang="el-GR" sz="3000" dirty="0"/>
              <a:t>Διατάξεις οικογενειακού δικαίου.</a:t>
            </a:r>
          </a:p>
          <a:p>
            <a:pPr>
              <a:spcBef>
                <a:spcPts val="0"/>
              </a:spcBef>
            </a:pPr>
            <a:r>
              <a:rPr lang="el-GR" sz="3000" dirty="0"/>
              <a:t>Οι νόμοι του θεωρείται πως επηρέασαν τη νομοθεσία πολλών άλλων ελληνικών πόλεων.</a:t>
            </a:r>
          </a:p>
          <a:p>
            <a:endParaRPr lang="el-GR" dirty="0"/>
          </a:p>
        </p:txBody>
      </p:sp>
      <p:pic>
        <p:nvPicPr>
          <p:cNvPr id="4" name="Picture 2" descr="http://t2.gstatic.com/images?q=tbn:ANd9GcSJ-okvasLBTK_8kn99TYiGWKOGwNpj5l-sMCI-BWMDpDO7-t2p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1457" y="342900"/>
            <a:ext cx="260985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5188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Νομοθεσία του Δράκοντα</a:t>
            </a:r>
          </a:p>
          <a:p>
            <a:r>
              <a:rPr lang="el-GR" dirty="0"/>
              <a:t>Νομοθεσία του Σόλωνα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8414" y="1600200"/>
            <a:ext cx="7929586" cy="990600"/>
          </a:xfrm>
        </p:spPr>
        <p:txBody>
          <a:bodyPr>
            <a:normAutofit/>
          </a:bodyPr>
          <a:lstStyle/>
          <a:p>
            <a:r>
              <a:rPr lang="el-GR" sz="4200" dirty="0"/>
              <a:t>  Οι πρώτες νομοθεσίες της Αθήνας</a:t>
            </a:r>
          </a:p>
        </p:txBody>
      </p:sp>
    </p:spTree>
    <p:extLst>
      <p:ext uri="{BB962C8B-B14F-4D97-AF65-F5344CB8AC3E}">
        <p14:creationId xmlns="" xmlns:p14="http://schemas.microsoft.com/office/powerpoint/2010/main" val="3707934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1505" y="0"/>
            <a:ext cx="7329510" cy="1052736"/>
          </a:xfrm>
        </p:spPr>
        <p:txBody>
          <a:bodyPr>
            <a:normAutofit fontScale="90000"/>
          </a:bodyPr>
          <a:lstStyle/>
          <a:p>
            <a:r>
              <a:rPr lang="el-GR" dirty="0"/>
              <a:t>Η Αθήνα στα μέσα του 7</a:t>
            </a:r>
            <a:r>
              <a:rPr lang="el-GR" baseline="30000" dirty="0"/>
              <a:t>ου</a:t>
            </a:r>
            <a:r>
              <a:rPr lang="el-GR" dirty="0"/>
              <a:t> αι. π.Χ.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66330" y="2645546"/>
            <a:ext cx="10115950" cy="3411238"/>
          </a:xfrm>
        </p:spPr>
        <p:txBody>
          <a:bodyPr>
            <a:normAutofit fontScale="92500"/>
          </a:bodyPr>
          <a:lstStyle/>
          <a:p>
            <a:r>
              <a:rPr lang="el-GR" sz="3200" dirty="0"/>
              <a:t>Η άνθηση του εμπορίου δημιούργησε μια νέα τάξη εμπόρων.</a:t>
            </a:r>
          </a:p>
          <a:p>
            <a:r>
              <a:rPr lang="el-GR" sz="3200" dirty="0"/>
              <a:t>Εξαθλίωση των φτωχών αγροτών.</a:t>
            </a:r>
          </a:p>
          <a:p>
            <a:r>
              <a:rPr lang="el-GR" sz="3200" dirty="0"/>
              <a:t>Αμφισβήτηση των προνομίων των αριστοκρατών.</a:t>
            </a:r>
          </a:p>
          <a:p>
            <a:r>
              <a:rPr lang="el-GR" sz="3200" dirty="0"/>
              <a:t>Γέννηση του ατομικισμού.</a:t>
            </a:r>
          </a:p>
          <a:p>
            <a:r>
              <a:rPr lang="el-GR" sz="3200" dirty="0"/>
              <a:t>Πολιτειακή κρίση: πραξικόπημα του Κύλωνα (Κυλώνειο άγος).</a:t>
            </a:r>
          </a:p>
          <a:p>
            <a:pPr>
              <a:buNone/>
            </a:pPr>
            <a:r>
              <a:rPr lang="el-GR" dirty="0"/>
              <a:t>	</a:t>
            </a:r>
          </a:p>
        </p:txBody>
      </p:sp>
      <p:pic>
        <p:nvPicPr>
          <p:cNvPr id="4" name="Picture 2" descr="http://4.bp.blogspot.com/_orzcDqqmLsM/TPYHtWqqOTI/AAAAAAAAALs/Mwqq2mRxXYA/s1600/Typhon_%2528520p%2529_%252806%2525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786" y="363984"/>
            <a:ext cx="2233512" cy="2377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7035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3512" y="152400"/>
            <a:ext cx="8856984" cy="828328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Η νομοθεσία του Δράκοντα, 621 π.Χ.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10718" y="1556792"/>
            <a:ext cx="10357282" cy="5301208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Ήταν η πρώτη γραπτή νομοθεσία στην Αθήνα.</a:t>
            </a:r>
          </a:p>
          <a:p>
            <a:r>
              <a:rPr lang="el-GR" sz="2800" dirty="0"/>
              <a:t>Καταργήθηκε στη συνέχεια από τον Σόλωνα, εκτός από τον φονικό νόμο.</a:t>
            </a:r>
          </a:p>
          <a:p>
            <a:r>
              <a:rPr lang="el-GR" sz="2800" dirty="0">
                <a:solidFill>
                  <a:srgbClr val="0070C0"/>
                </a:solidFill>
              </a:rPr>
              <a:t>Φονικός νόμος </a:t>
            </a:r>
            <a:r>
              <a:rPr lang="el-GR" sz="2800" dirty="0"/>
              <a:t>(ίσχυσε στην Αθήνα για αιώνες):</a:t>
            </a:r>
          </a:p>
          <a:p>
            <a:pPr lvl="1"/>
            <a:r>
              <a:rPr lang="el-GR" dirty="0"/>
              <a:t>Καθιερώνει την ισότητα απέναντι στην ποινική μεταχείριση.</a:t>
            </a:r>
          </a:p>
          <a:p>
            <a:pPr lvl="1"/>
            <a:r>
              <a:rPr lang="el-GR" dirty="0"/>
              <a:t>Καταργεί την αντεκδίκηση, θεσπίζει την αρμοδιότητα των φονικών δικαστηρίων.</a:t>
            </a:r>
          </a:p>
          <a:p>
            <a:pPr lvl="1"/>
            <a:r>
              <a:rPr lang="el-GR" dirty="0"/>
              <a:t>Λαμβάνει υπόψη για τον υπολογισμό της ποινής την υποκειμενική διάθεση του δράστη.</a:t>
            </a:r>
          </a:p>
          <a:p>
            <a:pPr lvl="1"/>
            <a:r>
              <a:rPr lang="el-GR" dirty="0"/>
              <a:t>Διακρίνει διαφορετικές κατηγορίες φόνου. </a:t>
            </a:r>
          </a:p>
          <a:p>
            <a:pPr lvl="1"/>
            <a:r>
              <a:rPr lang="el-GR" dirty="0"/>
              <a:t>Στον ακούσιο φόνο επιδιώκει τη συμφιλίωση των συγγενών του θύματος με τον δράστη.</a:t>
            </a:r>
          </a:p>
        </p:txBody>
      </p:sp>
    </p:spTree>
    <p:extLst>
      <p:ext uri="{BB962C8B-B14F-4D97-AF65-F5344CB8AC3E}">
        <p14:creationId xmlns="" xmlns:p14="http://schemas.microsoft.com/office/powerpoint/2010/main" val="3651936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1158" y="152400"/>
            <a:ext cx="8572560" cy="1062022"/>
          </a:xfrm>
        </p:spPr>
        <p:txBody>
          <a:bodyPr>
            <a:normAutofit/>
          </a:bodyPr>
          <a:lstStyle/>
          <a:p>
            <a:r>
              <a:rPr lang="el-GR" dirty="0"/>
              <a:t>Η νομοθεσία του Σόλωνα, 594 π.Χ. </a:t>
            </a:r>
            <a:endParaRPr lang="el-GR" sz="31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15410" y="1624614"/>
            <a:ext cx="12076590" cy="509053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Έδωσε συνολική γραπτή νομοθεσία.</a:t>
            </a:r>
          </a:p>
          <a:p>
            <a:pPr lvl="1"/>
            <a:r>
              <a:rPr lang="el-GR" dirty="0"/>
              <a:t>Οι νόμοι του χαράχθηκαν σε άξονες και </a:t>
            </a:r>
            <a:r>
              <a:rPr lang="el-GR" dirty="0" err="1"/>
              <a:t>κύρβεις</a:t>
            </a:r>
            <a:r>
              <a:rPr lang="el-GR" dirty="0"/>
              <a:t>.</a:t>
            </a:r>
          </a:p>
          <a:p>
            <a:r>
              <a:rPr lang="el-GR" dirty="0"/>
              <a:t>Υποδιαίρεσε το σώμα των πολιτών σε 4 τάξεις με τιμοκρατικά κριτήρια: </a:t>
            </a:r>
          </a:p>
          <a:p>
            <a:pPr lvl="1"/>
            <a:r>
              <a:rPr lang="el-GR" dirty="0"/>
              <a:t>Πεντακοσιομέδιμνοι, ιππείς, ζευγίτες, θήτες.</a:t>
            </a:r>
          </a:p>
          <a:p>
            <a:r>
              <a:rPr lang="el-GR" dirty="0"/>
              <a:t> Μεταρρυθμίσεις κληρονομικού και εμπραγμάτου δικαίου.</a:t>
            </a:r>
          </a:p>
          <a:p>
            <a:r>
              <a:rPr lang="el-GR" dirty="0"/>
              <a:t>Επέτρεψε τη συμμετοχή των φτωχών (θητών) στην εκκλησία του δήμου και τα δικαστήρια.</a:t>
            </a:r>
          </a:p>
          <a:p>
            <a:r>
              <a:rPr lang="el-GR" dirty="0">
                <a:solidFill>
                  <a:srgbClr val="0070C0"/>
                </a:solidFill>
              </a:rPr>
              <a:t>Σεισάχθεια</a:t>
            </a:r>
            <a:r>
              <a:rPr lang="el-GR" dirty="0"/>
              <a:t>: απελευθέρωσε τις μικρές ιδιοκτησίες από τα εμπράγματα βάρη.</a:t>
            </a:r>
          </a:p>
          <a:p>
            <a:r>
              <a:rPr lang="el-GR" dirty="0"/>
              <a:t>Απαγόρευσε τον δανεισμό με ασφάλεια το πρόσωπο του οφειλέτη. </a:t>
            </a:r>
          </a:p>
          <a:p>
            <a:r>
              <a:rPr lang="el-GR" dirty="0"/>
              <a:t>Εισήγαγε νέα μέτρα – σταθμά, μείωση επιτοκίων.</a:t>
            </a:r>
          </a:p>
        </p:txBody>
      </p:sp>
    </p:spTree>
    <p:extLst>
      <p:ext uri="{BB962C8B-B14F-4D97-AF65-F5344CB8AC3E}">
        <p14:creationId xmlns="" xmlns:p14="http://schemas.microsoft.com/office/powerpoint/2010/main" val="3507985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8282" y="228600"/>
            <a:ext cx="8929718" cy="990600"/>
          </a:xfrm>
        </p:spPr>
        <p:txBody>
          <a:bodyPr>
            <a:normAutofit fontScale="90000"/>
          </a:bodyPr>
          <a:lstStyle/>
          <a:p>
            <a:r>
              <a:rPr lang="el-GR" dirty="0"/>
              <a:t>Πολιτειακές μεταρρυθμίσεις του Σόλωνα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04186" y="1600200"/>
            <a:ext cx="11483878" cy="4853866"/>
          </a:xfrm>
        </p:spPr>
        <p:txBody>
          <a:bodyPr/>
          <a:lstStyle/>
          <a:p>
            <a:r>
              <a:rPr lang="el-GR" dirty="0"/>
              <a:t>Συμμετοχή των απλών πολιτών (</a:t>
            </a:r>
            <a:r>
              <a:rPr lang="el-GR" i="1" dirty="0"/>
              <a:t>δῆμος) </a:t>
            </a:r>
            <a:r>
              <a:rPr lang="el-GR" dirty="0"/>
              <a:t>στη λήψη των αποφάσεων.</a:t>
            </a:r>
          </a:p>
          <a:p>
            <a:r>
              <a:rPr lang="el-GR" dirty="0"/>
              <a:t>Στην Εκκλησία του δήμου συμμετέχουν και οι φτωχοί (θήτες).</a:t>
            </a:r>
          </a:p>
          <a:p>
            <a:r>
              <a:rPr lang="el-GR" dirty="0"/>
              <a:t>Οι Άρχοντες εκλέγονται από την Εκκλησία του Δήμου και όχι από τον Άρειο Πάγο (πλήγμα κατά της αριστοκρατίας). </a:t>
            </a:r>
          </a:p>
          <a:p>
            <a:r>
              <a:rPr lang="el-GR" dirty="0"/>
              <a:t>Ίδρυση της Βουλής των Τετρακοσίων.</a:t>
            </a:r>
          </a:p>
          <a:p>
            <a:r>
              <a:rPr lang="el-GR" dirty="0"/>
              <a:t>Δημιουργία Δικαστηρίου που αποτελείται</a:t>
            </a:r>
          </a:p>
          <a:p>
            <a:pPr>
              <a:buNone/>
            </a:pPr>
            <a:r>
              <a:rPr lang="el-GR" dirty="0"/>
              <a:t>    από το σώμα των πολιτών (Ηλιαία)</a:t>
            </a:r>
          </a:p>
          <a:p>
            <a:endParaRPr lang="el-GR" dirty="0"/>
          </a:p>
        </p:txBody>
      </p:sp>
      <p:pic>
        <p:nvPicPr>
          <p:cNvPr id="46082" name="Picture 2" descr="http://www.mlahanas.de/Greeks/Bios/SolonAxo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608" y="4150794"/>
            <a:ext cx="3528392" cy="2707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752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82413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>
                <a:solidFill>
                  <a:srgbClr val="775F55"/>
                </a:solidFill>
                <a:latin typeface="Calibri" panose="020F0502020204030204" pitchFamily="34" charset="0"/>
              </a:rPr>
              <a:t>Ο κατακερματισμός των εξουσιών του </a:t>
            </a:r>
            <a:r>
              <a:rPr lang="el-GR" sz="4000" i="1" dirty="0" err="1">
                <a:solidFill>
                  <a:srgbClr val="775F55"/>
                </a:solidFill>
                <a:latin typeface="Calibri" panose="020F0502020204030204" pitchFamily="34" charset="0"/>
              </a:rPr>
              <a:t>ἄνακτος</a:t>
            </a:r>
            <a:endParaRPr lang="el-GR" b="1" dirty="0">
              <a:latin typeface="Palatino Linotyp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23783" y="1600200"/>
            <a:ext cx="10475650" cy="4853136"/>
          </a:xfrm>
        </p:spPr>
        <p:txBody>
          <a:bodyPr>
            <a:normAutofit/>
          </a:bodyPr>
          <a:lstStyle/>
          <a:p>
            <a:r>
              <a:rPr lang="el-GR" dirty="0"/>
              <a:t>Στην περίοδο των σκοτεινών χρόνων, η θέση του βασιλέως διεκδικείται και από άλλα πρόσωπα που έχουν αποκτήσει δύναμη.</a:t>
            </a:r>
          </a:p>
          <a:p>
            <a:r>
              <a:rPr lang="el-GR" dirty="0"/>
              <a:t> Πρόκειται για τοπικούς αρχηγούς, που στηρίζουν τις αξιώσεις τους στην </a:t>
            </a:r>
            <a:r>
              <a:rPr lang="el-GR" dirty="0">
                <a:solidFill>
                  <a:srgbClr val="0070C0"/>
                </a:solidFill>
              </a:rPr>
              <a:t>ευγενική καταγωγή </a:t>
            </a:r>
            <a:r>
              <a:rPr lang="el-GR" dirty="0"/>
              <a:t>και τον </a:t>
            </a:r>
            <a:r>
              <a:rPr lang="el-GR" dirty="0">
                <a:solidFill>
                  <a:srgbClr val="0070C0"/>
                </a:solidFill>
              </a:rPr>
              <a:t>πλούτο </a:t>
            </a:r>
            <a:r>
              <a:rPr lang="el-GR" dirty="0"/>
              <a:t>που διαθέτουν.</a:t>
            </a:r>
          </a:p>
          <a:p>
            <a:r>
              <a:rPr lang="el-GR" dirty="0"/>
              <a:t>Τελικά η απόλυτη εξουσία του </a:t>
            </a:r>
            <a:r>
              <a:rPr lang="el-GR" i="1" dirty="0" err="1">
                <a:solidFill>
                  <a:srgbClr val="0070C0"/>
                </a:solidFill>
              </a:rPr>
              <a:t>ἄνακτα</a:t>
            </a:r>
            <a:r>
              <a:rPr lang="el-GR" i="1" dirty="0">
                <a:solidFill>
                  <a:srgbClr val="0070C0"/>
                </a:solidFill>
              </a:rPr>
              <a:t> </a:t>
            </a:r>
            <a:r>
              <a:rPr lang="el-GR" dirty="0"/>
              <a:t>κατακερματίζεται και διαιρείται μεταξύ πολλών τοπικών αρχηγών που ονομάζονται </a:t>
            </a:r>
            <a:r>
              <a:rPr lang="el-GR" i="1" dirty="0" err="1">
                <a:solidFill>
                  <a:srgbClr val="0070C0"/>
                </a:solidFill>
              </a:rPr>
              <a:t>βασιλεῖς</a:t>
            </a:r>
            <a:r>
              <a:rPr lang="el-GR" dirty="0"/>
              <a:t>.</a:t>
            </a:r>
          </a:p>
          <a:p>
            <a:pPr lvl="1" algn="just"/>
            <a:r>
              <a:rPr lang="el-GR" dirty="0"/>
              <a:t>Στην </a:t>
            </a:r>
            <a:r>
              <a:rPr lang="el-GR" dirty="0">
                <a:solidFill>
                  <a:srgbClr val="7030A0"/>
                </a:solidFill>
              </a:rPr>
              <a:t>Ιλιάδα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/>
              <a:t>βλέπουμε τη συνύπαρξη του </a:t>
            </a:r>
            <a:r>
              <a:rPr lang="el-GR" i="1" dirty="0">
                <a:solidFill>
                  <a:srgbClr val="0070C0"/>
                </a:solidFill>
              </a:rPr>
              <a:t>ἄνακτα </a:t>
            </a:r>
            <a:r>
              <a:rPr lang="el-GR" dirty="0"/>
              <a:t>(Αγαμέμνων) με τους τοπικούς </a:t>
            </a:r>
            <a:r>
              <a:rPr lang="el-GR" i="1" dirty="0"/>
              <a:t>βασιλεῖς</a:t>
            </a:r>
            <a:r>
              <a:rPr lang="el-GR" dirty="0"/>
              <a:t> (Οδυσσέας, Μενέλαος κλπ.)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5265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ομηρικός βασιλεύς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3984" y="1628800"/>
            <a:ext cx="11638626" cy="5229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l-GR" dirty="0"/>
              <a:t>Στην ομηρική κοινωνία οι τοπικοί βασιλείς είναι </a:t>
            </a:r>
            <a:r>
              <a:rPr lang="el-GR" dirty="0">
                <a:solidFill>
                  <a:srgbClr val="7030A0"/>
                </a:solidFill>
              </a:rPr>
              <a:t>ισόβιοι</a:t>
            </a:r>
            <a:r>
              <a:rPr lang="el-GR" dirty="0"/>
              <a:t> και συνήθως </a:t>
            </a:r>
            <a:r>
              <a:rPr lang="el-GR" dirty="0">
                <a:solidFill>
                  <a:srgbClr val="7030A0"/>
                </a:solidFill>
              </a:rPr>
              <a:t>κληρονομικοί</a:t>
            </a:r>
            <a:r>
              <a:rPr lang="el-GR" dirty="0"/>
              <a:t>.</a:t>
            </a:r>
          </a:p>
          <a:p>
            <a:pPr>
              <a:spcBef>
                <a:spcPts val="0"/>
              </a:spcBef>
            </a:pPr>
            <a:r>
              <a:rPr lang="el-GR" dirty="0"/>
              <a:t>Η βασιλική εξουσία προέρχεται από τους θεούς (στα έπη ο </a:t>
            </a:r>
            <a:r>
              <a:rPr lang="el-GR" i="1" dirty="0"/>
              <a:t>βασιλεύς </a:t>
            </a:r>
            <a:r>
              <a:rPr lang="el-GR" dirty="0"/>
              <a:t>ονομάζεται </a:t>
            </a:r>
            <a:r>
              <a:rPr lang="el-GR" i="1" dirty="0" err="1"/>
              <a:t>διοτραφής</a:t>
            </a:r>
            <a:r>
              <a:rPr lang="el-GR" dirty="0"/>
              <a:t>).</a:t>
            </a:r>
          </a:p>
          <a:p>
            <a:pPr lvl="1">
              <a:spcBef>
                <a:spcPts val="0"/>
              </a:spcBef>
            </a:pPr>
            <a:r>
              <a:rPr lang="el-GR" dirty="0"/>
              <a:t>Ο βασιλεύς ήταν υποχρεωμένος να ασκεί τη βασιλική εξουσία με τρόπο που να μην προσβάλλει τους θεούς, να συμβαδίζει με τη θέλησή τους και να εξασφαλίζει τη συναίνεσή τους. </a:t>
            </a:r>
          </a:p>
          <a:p>
            <a:pPr>
              <a:spcBef>
                <a:spcPts val="0"/>
              </a:spcBef>
            </a:pPr>
            <a:r>
              <a:rPr lang="el-GR" dirty="0"/>
              <a:t>Δύο είναι οι βασικές λειτουργίες του βασιλέως:</a:t>
            </a:r>
          </a:p>
          <a:p>
            <a:pPr lvl="1">
              <a:spcBef>
                <a:spcPts val="0"/>
              </a:spcBef>
            </a:pPr>
            <a:r>
              <a:rPr lang="el-GR" dirty="0"/>
              <a:t>Η ηγεσία του στρατού στον πόλεμο</a:t>
            </a:r>
          </a:p>
          <a:p>
            <a:pPr lvl="1">
              <a:spcBef>
                <a:spcPts val="0"/>
              </a:spcBef>
            </a:pPr>
            <a:r>
              <a:rPr lang="el-GR" dirty="0"/>
              <a:t>Η απονομή της δικαιοσύνης</a:t>
            </a:r>
          </a:p>
          <a:p>
            <a:pPr lvl="2">
              <a:spcBef>
                <a:spcPts val="0"/>
              </a:spcBef>
            </a:pPr>
            <a:r>
              <a:rPr lang="el-GR" sz="2400" dirty="0"/>
              <a:t>Ως δικαστής ο βασιλιάς λειτουργεί με βάση τη </a:t>
            </a:r>
            <a:r>
              <a:rPr lang="el-GR" sz="2400" i="1" dirty="0">
                <a:solidFill>
                  <a:srgbClr val="0070C0"/>
                </a:solidFill>
              </a:rPr>
              <a:t>δίκη</a:t>
            </a:r>
            <a:r>
              <a:rPr lang="el-GR" sz="2400" dirty="0">
                <a:solidFill>
                  <a:srgbClr val="0070C0"/>
                </a:solidFill>
              </a:rPr>
              <a:t> </a:t>
            </a:r>
            <a:r>
              <a:rPr lang="el-GR" sz="2400" dirty="0"/>
              <a:t>(το ανώτερο ιδεώδες της δικαιοσύνης) και εφαρμόζει τις </a:t>
            </a:r>
            <a:r>
              <a:rPr lang="el-GR" sz="2400" i="1" dirty="0" err="1">
                <a:solidFill>
                  <a:srgbClr val="0070C0"/>
                </a:solidFill>
              </a:rPr>
              <a:t>θέμιστες</a:t>
            </a:r>
            <a:r>
              <a:rPr lang="el-GR" sz="2400" i="1" dirty="0"/>
              <a:t> </a:t>
            </a:r>
            <a:r>
              <a:rPr lang="el-GR" sz="2400" dirty="0"/>
              <a:t>(κανόνες δικαίου οι οποίοι παγιώθηκαν λόγω της μακροχρόνιας πρακτικής ή προήλθαν από προηγούμενες δικαστικές αποφάσεις ή πηγάζουν από το κοινό περί δικαίου αίσθημα).</a:t>
            </a:r>
          </a:p>
        </p:txBody>
      </p:sp>
    </p:spTree>
    <p:extLst>
      <p:ext uri="{BB962C8B-B14F-4D97-AF65-F5344CB8AC3E}">
        <p14:creationId xmlns="" xmlns:p14="http://schemas.microsoft.com/office/powerpoint/2010/main" val="400182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ανάδυση της αριστοκρατίας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249" y="1828800"/>
            <a:ext cx="10431263" cy="4624536"/>
          </a:xfrm>
        </p:spPr>
        <p:txBody>
          <a:bodyPr>
            <a:normAutofit/>
          </a:bodyPr>
          <a:lstStyle/>
          <a:p>
            <a:r>
              <a:rPr lang="el-GR" dirty="0"/>
              <a:t>Οι αριστοκράτες είναι μια ομάδα πλούσιων γαιοκτημόνων, που επικαλούνται ευγενική καταγωγή (από θεούς ή ήρωες).</a:t>
            </a:r>
          </a:p>
          <a:p>
            <a:r>
              <a:rPr lang="el-GR" dirty="0"/>
              <a:t>Σχηματίζουν ένα </a:t>
            </a:r>
            <a:r>
              <a:rPr lang="el-GR" dirty="0">
                <a:solidFill>
                  <a:srgbClr val="0070C0"/>
                </a:solidFill>
              </a:rPr>
              <a:t>συμβούλιο</a:t>
            </a:r>
            <a:r>
              <a:rPr lang="el-GR" dirty="0"/>
              <a:t> που εκφράζει γνώμη στον βασιλέα.</a:t>
            </a:r>
          </a:p>
          <a:p>
            <a:pPr lvl="1"/>
            <a:r>
              <a:rPr lang="el-GR" dirty="0"/>
              <a:t>Ονομάζεται συμβούλιο των </a:t>
            </a:r>
            <a:r>
              <a:rPr lang="el-GR" dirty="0">
                <a:solidFill>
                  <a:srgbClr val="0070C0"/>
                </a:solidFill>
              </a:rPr>
              <a:t>γερόντων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Δεν πρόκειται απαραίτητα για πρεσβύτερους, αλλά για τους αρχηγούς των πλούσιων αριστοκρατικών οίκων.</a:t>
            </a:r>
          </a:p>
          <a:p>
            <a:r>
              <a:rPr lang="el-GR" dirty="0"/>
              <a:t>Ο βασιλιάς οφείλει να τους εισακούει στη λήψη των αποφάσεων.</a:t>
            </a:r>
          </a:p>
        </p:txBody>
      </p:sp>
    </p:spTree>
    <p:extLst>
      <p:ext uri="{BB962C8B-B14F-4D97-AF65-F5344CB8AC3E}">
        <p14:creationId xmlns="" xmlns:p14="http://schemas.microsoft.com/office/powerpoint/2010/main" val="223171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2A9BD2-CC07-4988-A75D-B717F674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Η συμμετοχή του αριστοκρατικού συμβουλίου στη δικαστική εξουσία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3320F7-970B-4319-8E6A-82DD2CD116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5309" y="1600200"/>
            <a:ext cx="11176986" cy="5257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l-GR" dirty="0"/>
              <a:t>Η συμμετοχή του συμβουλίου των γερόντων στο </a:t>
            </a:r>
            <a:r>
              <a:rPr lang="el-GR" dirty="0" err="1"/>
              <a:t>δικάζειν</a:t>
            </a:r>
            <a:r>
              <a:rPr lang="el-GR" dirty="0"/>
              <a:t> απεικονίζεται σε μια σκηνή της </a:t>
            </a:r>
            <a:r>
              <a:rPr lang="el-GR" i="1" dirty="0" err="1"/>
              <a:t>Ιλιάδας</a:t>
            </a:r>
            <a:r>
              <a:rPr lang="el-GR" dirty="0"/>
              <a:t> όπου περιγράφεται η διακόσμηση της ασπίδας του Αχιλλέα.</a:t>
            </a:r>
          </a:p>
          <a:p>
            <a:pPr>
              <a:spcBef>
                <a:spcPts val="0"/>
              </a:spcBef>
            </a:pPr>
            <a:r>
              <a:rPr lang="el-GR" dirty="0"/>
              <a:t>Η ασπίδα του Αχιλλέα απεικονίζει δύο στιγμιότυπα:</a:t>
            </a:r>
          </a:p>
          <a:p>
            <a:pPr lvl="1">
              <a:spcBef>
                <a:spcPts val="0"/>
              </a:spcBef>
            </a:pPr>
            <a:r>
              <a:rPr lang="el-GR" dirty="0"/>
              <a:t>Τον εορτασμό ενός γάμου </a:t>
            </a:r>
          </a:p>
          <a:p>
            <a:pPr lvl="1">
              <a:spcBef>
                <a:spcPts val="0"/>
              </a:spcBef>
            </a:pPr>
            <a:r>
              <a:rPr lang="el-GR" dirty="0"/>
              <a:t>Την διαμάχη δύο ανδρών, η οποία καταλήγει ενώπιον του συμβουλίου των γερόντων. </a:t>
            </a:r>
          </a:p>
          <a:p>
            <a:pPr>
              <a:spcBef>
                <a:spcPts val="0"/>
              </a:spcBef>
            </a:pPr>
            <a:r>
              <a:rPr lang="el-GR" dirty="0"/>
              <a:t>Θέμα της διαμάχης είναι αν καταβλήθηκε ή όχι η νόμιμη αποζημίωση από τον δράστη ακούσιου φόνου προς τους συγγενείς του θύματος.</a:t>
            </a:r>
          </a:p>
          <a:p>
            <a:pPr>
              <a:spcBef>
                <a:spcPts val="0"/>
              </a:spcBef>
            </a:pPr>
            <a:r>
              <a:rPr lang="el-GR" dirty="0"/>
              <a:t>Ο δράστης ισχυρίζεται ότι κατέβαλε την αποζημίωση, ενώ ο άλλος αρνείται ότι την έλαβε. </a:t>
            </a:r>
          </a:p>
          <a:p>
            <a:pPr>
              <a:spcBef>
                <a:spcPts val="0"/>
              </a:spcBef>
            </a:pPr>
            <a:r>
              <a:rPr lang="el-GR" dirty="0"/>
              <a:t>Στο συμβούλιο, οι γέροντες εκφράζουν ένας </a:t>
            </a:r>
            <a:r>
              <a:rPr lang="el-GR" dirty="0" err="1"/>
              <a:t>ένας</a:t>
            </a:r>
            <a:r>
              <a:rPr lang="el-GR" dirty="0"/>
              <a:t> την άποψη τους επί του θέματος, ενώ αρμόδιος για την κρίση της υπόθεσης είναι ο δικαστής (ο </a:t>
            </a:r>
            <a:r>
              <a:rPr lang="el-GR" i="1" dirty="0" err="1">
                <a:solidFill>
                  <a:srgbClr val="0070C0"/>
                </a:solidFill>
              </a:rPr>
              <a:t>ἴστωρ</a:t>
            </a:r>
            <a:r>
              <a:rPr lang="el-GR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717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λαός</a:t>
            </a:r>
            <a:r>
              <a:rPr lang="en-US" dirty="0"/>
              <a:t> (</a:t>
            </a:r>
            <a:r>
              <a:rPr lang="el-GR" i="1" dirty="0" err="1"/>
              <a:t>δῆμος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1942" y="1722268"/>
            <a:ext cx="10194538" cy="5019100"/>
          </a:xfrm>
        </p:spPr>
        <p:txBody>
          <a:bodyPr>
            <a:normAutofit/>
          </a:bodyPr>
          <a:lstStyle/>
          <a:p>
            <a:r>
              <a:rPr lang="el-GR" dirty="0"/>
              <a:t>Αποτελείται από </a:t>
            </a:r>
            <a:r>
              <a:rPr lang="el-GR" dirty="0">
                <a:solidFill>
                  <a:srgbClr val="00B0F0"/>
                </a:solidFill>
              </a:rPr>
              <a:t>ελεύθερους </a:t>
            </a:r>
            <a:r>
              <a:rPr lang="el-GR" dirty="0"/>
              <a:t>ανθρώπους χωρίς περιουσία, που δεν ανήκουν στους σπουδαίους οίκους. Πρόκειται για:</a:t>
            </a:r>
          </a:p>
          <a:p>
            <a:pPr lvl="1"/>
            <a:r>
              <a:rPr lang="el-GR" dirty="0"/>
              <a:t>Μικροϊδιοκτήτες γης (αγρότες, κτηνοτρόφους), που απασχολούνταν στους οίκους των ευγενών. </a:t>
            </a:r>
          </a:p>
          <a:p>
            <a:pPr lvl="1"/>
            <a:r>
              <a:rPr lang="el-GR" dirty="0"/>
              <a:t>Τεχνίτες (</a:t>
            </a:r>
            <a:r>
              <a:rPr lang="el-GR" i="1" dirty="0">
                <a:solidFill>
                  <a:srgbClr val="0070C0"/>
                </a:solidFill>
              </a:rPr>
              <a:t>δημιουργοί</a:t>
            </a:r>
            <a:r>
              <a:rPr lang="el-GR" dirty="0"/>
              <a:t>) με εξειδικευμένες γνώσεις σε κάποια τέχνη, που παρείχαν τις υπηρεσίες τους στους αριστοκρατικούς οίκους.</a:t>
            </a:r>
          </a:p>
          <a:p>
            <a:pPr lvl="1"/>
            <a:r>
              <a:rPr lang="el-GR" i="1" dirty="0"/>
              <a:t> Α</a:t>
            </a:r>
            <a:r>
              <a:rPr lang="el-GR" dirty="0"/>
              <a:t>κτήμονες</a:t>
            </a:r>
            <a:r>
              <a:rPr lang="el-GR" i="1" dirty="0"/>
              <a:t> (</a:t>
            </a:r>
            <a:r>
              <a:rPr lang="el-GR" i="1" dirty="0">
                <a:solidFill>
                  <a:srgbClr val="0070C0"/>
                </a:solidFill>
              </a:rPr>
              <a:t>θήτες</a:t>
            </a:r>
            <a:r>
              <a:rPr lang="el-GR" i="1" dirty="0"/>
              <a:t>) </a:t>
            </a:r>
            <a:r>
              <a:rPr lang="el-GR" dirty="0"/>
              <a:t>που παρείχαν ευκαιριακά εργασία στους οίκους των ευγενών. </a:t>
            </a:r>
          </a:p>
          <a:p>
            <a:r>
              <a:rPr lang="el-GR" dirty="0"/>
              <a:t>Ο </a:t>
            </a:r>
            <a:r>
              <a:rPr lang="el-GR" i="1" dirty="0" err="1"/>
              <a:t>δῆμος</a:t>
            </a:r>
            <a:r>
              <a:rPr lang="el-GR" dirty="0"/>
              <a:t> αποτελεί την </a:t>
            </a:r>
            <a:r>
              <a:rPr lang="el-GR" dirty="0">
                <a:solidFill>
                  <a:srgbClr val="002060"/>
                </a:solidFill>
              </a:rPr>
              <a:t>πλειοψηφία</a:t>
            </a:r>
            <a:r>
              <a:rPr lang="el-GR" dirty="0"/>
              <a:t> του πληθυσμού.</a:t>
            </a:r>
          </a:p>
        </p:txBody>
      </p:sp>
    </p:spTree>
    <p:extLst>
      <p:ext uri="{BB962C8B-B14F-4D97-AF65-F5344CB8AC3E}">
        <p14:creationId xmlns="" xmlns:p14="http://schemas.microsoft.com/office/powerpoint/2010/main" val="1667538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2886</Words>
  <Application>Microsoft Office PowerPoint</Application>
  <PresentationFormat>Προσαρμογή</PresentationFormat>
  <Paragraphs>279</Paragraphs>
  <Slides>47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47</vt:i4>
      </vt:variant>
    </vt:vector>
  </HeadingPairs>
  <TitlesOfParts>
    <vt:vector size="49" baseType="lpstr">
      <vt:lpstr>Median</vt:lpstr>
      <vt:lpstr>Office Theme</vt:lpstr>
      <vt:lpstr>         Αρχαϊκη ελλαδα   (8-6ος αι. π.Χ.)  δικαιο και πολιτικοι θεσμοι  </vt:lpstr>
      <vt:lpstr>1. Η ομηρική κοινωνία</vt:lpstr>
      <vt:lpstr>Ποια εποχή περιγράφουν τα Ομηρικά έπη;</vt:lpstr>
      <vt:lpstr>Το πολίτευμα της Μυκηναϊκής εποχής</vt:lpstr>
      <vt:lpstr>Ο κατακερματισμός των εξουσιών του ἄνακτος</vt:lpstr>
      <vt:lpstr>Ο ομηρικός βασιλεύς</vt:lpstr>
      <vt:lpstr>Η ανάδυση της αριστοκρατίας</vt:lpstr>
      <vt:lpstr>Η συμμετοχή του αριστοκρατικού συμβουλίου στη δικαστική εξουσία</vt:lpstr>
      <vt:lpstr>Ο λαός (δῆμος)</vt:lpstr>
      <vt:lpstr>Ο ρόλος του δήμου στη λήψη των αποφάσεων</vt:lpstr>
      <vt:lpstr>Ο οίκος</vt:lpstr>
      <vt:lpstr> Σημασία του οίκου </vt:lpstr>
      <vt:lpstr>2. Η δημιουργία των πόλεων</vt:lpstr>
      <vt:lpstr>Η γέννηση της πόλεως (8ος αι. π.Χ.) </vt:lpstr>
      <vt:lpstr>Ο σχηματισμός των αρχαϊκών πόλεων</vt:lpstr>
      <vt:lpstr>Τα συστατικά στοιχεία της πόλεως</vt:lpstr>
      <vt:lpstr>Σχηματισμός της έννοιας του πολίτη</vt:lpstr>
      <vt:lpstr>Οι συνθήκες του 8ου και 7ου αιώνα π.Χ.</vt:lpstr>
      <vt:lpstr>1. Διάδοση της γραφής</vt:lpstr>
      <vt:lpstr>2. Αλλαγή του τρόπου μάχης</vt:lpstr>
      <vt:lpstr>Από τον οπλίτη στον πολίτη</vt:lpstr>
      <vt:lpstr>3. Εμπορική ανάπτυξη</vt:lpstr>
      <vt:lpstr>4. Αγροτική κρίση</vt:lpstr>
      <vt:lpstr>Τα αποτελέσματα της κρίσης</vt:lpstr>
      <vt:lpstr>Η εξάρτηση των φτωχών από τους πλούσιους</vt:lpstr>
      <vt:lpstr>5. Πολιτικές αναταραχές</vt:lpstr>
      <vt:lpstr>6. Αποικισμός</vt:lpstr>
      <vt:lpstr>Η εξάπλωση των ελληνικών πόλεων στην αρχαϊκή εποχή</vt:lpstr>
      <vt:lpstr>3. Πολίτευμα και όργανα των πόλεων</vt:lpstr>
      <vt:lpstr>Αριστοκρατικό πολίτευμα</vt:lpstr>
      <vt:lpstr>Άρχοντες</vt:lpstr>
      <vt:lpstr>4. Η εποχή των νομοθεσιών </vt:lpstr>
      <vt:lpstr>Η καταγραφή του δικαίου</vt:lpstr>
      <vt:lpstr>Ποιος νομοθετεί στις ελληνικές πόλεις;</vt:lpstr>
      <vt:lpstr>Η εξάπλωση των ελληνικών δικαίων</vt:lpstr>
      <vt:lpstr>Ένα ή πολλά αρχαιοελληνικά δίκαια;</vt:lpstr>
      <vt:lpstr>Γιατί καταγράφηκαν οι νόμοι;</vt:lpstr>
      <vt:lpstr>Εμφάνιση του γραπτού δικαίου</vt:lpstr>
      <vt:lpstr>Τότε γιατί οι ελληνικοί γραπτοί νόμοι είναι τόσο σημαντικοί;</vt:lpstr>
      <vt:lpstr>Οι νομοθέτες της αρχαϊκής εποχής</vt:lpstr>
      <vt:lpstr>Η νομοθεσία του Ζαλεύκου     Επιζεφύριοι Λοκροί, 662 π.Χ.</vt:lpstr>
      <vt:lpstr>Η νομοθεσία του Χαρώνδα  Κατάνη Σικελίας, 650 π.Χ. </vt:lpstr>
      <vt:lpstr>  Οι πρώτες νομοθεσίες της Αθήνας</vt:lpstr>
      <vt:lpstr>Η Αθήνα στα μέσα του 7ου αι. π.Χ.</vt:lpstr>
      <vt:lpstr>Η νομοθεσία του Δράκοντα, 621 π.Χ.</vt:lpstr>
      <vt:lpstr>Η νομοθεσία του Σόλωνα, 594 π.Χ. </vt:lpstr>
      <vt:lpstr>Πολιτειακές μεταρρυθμίσεις του Σόλωνα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Youni Maria</dc:creator>
  <cp:lastModifiedBy>ATHANASIOS DELIOS</cp:lastModifiedBy>
  <cp:revision>12</cp:revision>
  <dcterms:created xsi:type="dcterms:W3CDTF">2021-10-15T05:36:56Z</dcterms:created>
  <dcterms:modified xsi:type="dcterms:W3CDTF">2023-10-11T20:37:06Z</dcterms:modified>
</cp:coreProperties>
</file>