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58109E4-87FA-4643-85D6-869492F7C2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6890E9F-E4A2-4C13-B82D-3DF3F05019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5601275-333E-47DC-B1A6-0BB6B29DB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4805-2490-41ED-8EE3-34A2C7F90A68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A9B5676-806D-462C-9801-F7E939E28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BCC0B42-5287-423B-A623-46DD2269B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EF124-9CC6-490F-BE0F-A17BEA482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629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CBF1373-5071-4C9A-837B-42DE187B1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275F6F7-AEC8-4FAA-BA74-4966EE96ED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B9C4BC6-60AF-49F7-B768-F3EEF16EF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4805-2490-41ED-8EE3-34A2C7F90A68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DF7B124-8356-41B5-A500-F1F01BFBC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39A51DC-3DFE-474F-82C4-6CE331BF8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EF124-9CC6-490F-BE0F-A17BEA482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326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9799CB98-8B6E-4423-B7DA-4EE2A94B1D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1F4B6292-24F2-459B-BB1A-F642B69F11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746289A-99D1-40BB-A1AC-28D0572A3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4805-2490-41ED-8EE3-34A2C7F90A68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4027505-A9B4-4A11-8ABD-3A8F7CA0F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D92A976-6ED2-4D78-AFAF-CBACE64D2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EF124-9CC6-490F-BE0F-A17BEA482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373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FEC90DF-8355-485C-95FA-76B328CAE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7283FD6-23BA-484C-A918-3954AF4F4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568543B-5AA9-4B97-9745-6DCEB8EC2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4805-2490-41ED-8EE3-34A2C7F90A68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05DFCF7-6D72-465A-8AE2-3AE7519E1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5EF3BE9-7E31-49BC-8B6B-51EFD4B7D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EF124-9CC6-490F-BE0F-A17BEA482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340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C0D59BD-EBEB-416C-A16B-018F9F5B0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D2BD556-DEB6-4385-8C6D-D62A979A46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71EEF41-D639-41A8-9652-C890865EB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4805-2490-41ED-8EE3-34A2C7F90A68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ADB44C6-3361-42FD-A48C-58F15A7A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F8E3820-F512-4216-9431-6CEFC67C5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EF124-9CC6-490F-BE0F-A17BEA482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884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46C4DE-2BCF-4135-AB92-79DAA08FB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B45CCD5-3DE8-4707-A001-E2FDE737F2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3354323-0E63-4F96-A672-E027D66E3C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AC2C6A2-A10C-4819-907D-848FCF87C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4805-2490-41ED-8EE3-34A2C7F90A68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A54CFAB-A478-4448-B3A6-BEB2C611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4E0255F-6798-46EC-A7CD-8EB44D23E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EF124-9CC6-490F-BE0F-A17BEA482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803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8043F39-DF1D-45E5-B10F-996F8767D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459FC35-E7D7-4563-9061-0D85FA0F9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D112A65-0660-49CF-904B-9169DC03F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57C4FF00-C31C-401B-AAD9-9163DC76B9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4064D265-1E5B-44C8-AE2F-C11A21C1EF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7BD074FF-E29E-47D9-ACF2-CB43A9441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4805-2490-41ED-8EE3-34A2C7F90A68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6867B885-E9BC-4C3C-9F22-2B7726577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0296ACDF-B165-47E5-AB93-683A8FDA0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EF124-9CC6-490F-BE0F-A17BEA482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408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670E688-0703-4054-AFEC-8123070B1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559E681-EA8E-4E62-BEF0-3D5A8BADF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4805-2490-41ED-8EE3-34A2C7F90A68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F007031-FDE9-41BF-8A36-E40D262FA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1B945A3B-884D-4C01-9E79-AF05CBCCE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EF124-9CC6-490F-BE0F-A17BEA482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101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B8F15FAB-0622-4F52-9741-38D93D222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4805-2490-41ED-8EE3-34A2C7F90A68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B44D112C-7785-4F85-8D2E-E2FE4A9F6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DEC4778-1FB0-4637-94E9-89E71D4FC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EF124-9CC6-490F-BE0F-A17BEA482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102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6F8C5B-85EA-4D5B-A481-B94566162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640573E-212E-42EB-82D0-9E8E1E80E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15E2CB5-108B-4B64-9120-B62F116E14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29E67F8-802F-4108-9797-803692735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4805-2490-41ED-8EE3-34A2C7F90A68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CBEDDCB-566C-4B72-8EEF-8BCB1AC3D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99686B6-264F-4A2B-949F-2C2243552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EF124-9CC6-490F-BE0F-A17BEA482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924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A4DA97-07A8-4E2D-BD56-BD966FAC7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3E770DC4-B3AF-48DA-9843-2A28C700C1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8AA2C7F-8587-433A-8E53-CF548D500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3540D2A-F0E2-4745-B989-E128ACE4A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4805-2490-41ED-8EE3-34A2C7F90A68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FF786ED-9907-4D63-B4B3-ABFAE7818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6A760D9-7CA5-4C74-85D7-52C902310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EF124-9CC6-490F-BE0F-A17BEA482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497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D369C7BB-D5E7-45E8-83A6-8E7D48957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97B777E-37C5-4BE6-B2DF-8330A03B9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21AA89B-A470-463F-8389-7DDE984486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A4805-2490-41ED-8EE3-34A2C7F90A68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6A85F84-6887-4CBA-A7A1-FBCCAF21CC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8828787-4F95-4A6D-BABA-E41A58AC00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EF124-9CC6-490F-BE0F-A17BEA482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913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4B5D23C-ECBF-4D46-A99D-3D66B54015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>
                <a:latin typeface="Comic Sans MS" panose="030F0702030302020204" pitchFamily="66" charset="0"/>
              </a:rPr>
              <a:t>8.2	</a:t>
            </a:r>
            <a:r>
              <a:rPr lang="el-GR" dirty="0" err="1">
                <a:latin typeface="Comic Sans MS" panose="030F0702030302020204" pitchFamily="66" charset="0"/>
              </a:rPr>
              <a:t>Αποµείωση</a:t>
            </a:r>
            <a:r>
              <a:rPr lang="el-GR" dirty="0">
                <a:latin typeface="Comic Sans MS" panose="030F0702030302020204" pitchFamily="66" charset="0"/>
              </a:rPr>
              <a:t> Αξίας και Απόσβεση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7E0A95D-F3F8-47A3-8996-0EAF41972D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4000" dirty="0"/>
              <a:t>ΟΔΥΣΣΕΑΣ ΜΑΝΩΛΙΑΔΗΣ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26291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543ABF-8BDC-4313-A620-64D0B0658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>
                <a:latin typeface="Comic Sans MS" panose="030F0702030302020204" pitchFamily="66" charset="0"/>
              </a:rPr>
              <a:t>Αποµείωση</a:t>
            </a:r>
            <a:r>
              <a:rPr lang="el-GR" dirty="0">
                <a:latin typeface="Comic Sans MS" panose="030F0702030302020204" pitchFamily="66" charset="0"/>
              </a:rPr>
              <a:t> Αξίας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84E41CC-DB47-417B-A4E2-26D715C7C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>
                <a:latin typeface="Comic Sans MS" panose="030F0702030302020204" pitchFamily="66" charset="0"/>
              </a:rPr>
              <a:t>Η </a:t>
            </a:r>
            <a:r>
              <a:rPr lang="el-GR" dirty="0" err="1">
                <a:latin typeface="Comic Sans MS" panose="030F0702030302020204" pitchFamily="66" charset="0"/>
              </a:rPr>
              <a:t>αποµείωση</a:t>
            </a:r>
            <a:r>
              <a:rPr lang="el-GR" dirty="0">
                <a:latin typeface="Comic Sans MS" panose="030F0702030302020204" pitchFamily="66" charset="0"/>
              </a:rPr>
              <a:t> των περιουσιακών στοιχείων οφείλεται σε διάφορους λόγους και µ</a:t>
            </a:r>
            <a:r>
              <a:rPr lang="el-GR" dirty="0" err="1">
                <a:latin typeface="Comic Sans MS" panose="030F0702030302020204" pitchFamily="66" charset="0"/>
              </a:rPr>
              <a:t>πορεί</a:t>
            </a:r>
            <a:r>
              <a:rPr lang="el-GR" dirty="0">
                <a:latin typeface="Comic Sans MS" panose="030F0702030302020204" pitchFamily="66" charset="0"/>
              </a:rPr>
              <a:t> να έχει διάφορες µ</a:t>
            </a:r>
            <a:r>
              <a:rPr lang="el-GR" dirty="0" err="1">
                <a:latin typeface="Comic Sans MS" panose="030F0702030302020204" pitchFamily="66" charset="0"/>
              </a:rPr>
              <a:t>ορφές</a:t>
            </a:r>
            <a:r>
              <a:rPr lang="el-GR" dirty="0">
                <a:latin typeface="Comic Sans MS" panose="030F0702030302020204" pitchFamily="66" charset="0"/>
              </a:rPr>
              <a:t>, όπως: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l-GR" dirty="0">
                <a:latin typeface="Comic Sans MS" panose="030F0702030302020204" pitchFamily="66" charset="0"/>
              </a:rPr>
              <a:t>Φυσική </a:t>
            </a:r>
            <a:r>
              <a:rPr lang="el-GR" dirty="0" err="1">
                <a:latin typeface="Comic Sans MS" panose="030F0702030302020204" pitchFamily="66" charset="0"/>
              </a:rPr>
              <a:t>Αποµείωση</a:t>
            </a:r>
            <a:endParaRPr lang="el-GR" dirty="0">
              <a:latin typeface="Comic Sans MS" panose="030F0702030302020204" pitchFamily="66" charset="0"/>
            </a:endParaRPr>
          </a:p>
          <a:p>
            <a:r>
              <a:rPr lang="el-GR" dirty="0">
                <a:latin typeface="Comic Sans MS" panose="030F0702030302020204" pitchFamily="66" charset="0"/>
              </a:rPr>
              <a:t>Λειτουργική </a:t>
            </a:r>
            <a:r>
              <a:rPr lang="el-GR" dirty="0" err="1">
                <a:latin typeface="Comic Sans MS" panose="030F0702030302020204" pitchFamily="66" charset="0"/>
              </a:rPr>
              <a:t>Αποµείωση</a:t>
            </a:r>
            <a:endParaRPr lang="el-GR" dirty="0">
              <a:latin typeface="Comic Sans MS" panose="030F0702030302020204" pitchFamily="66" charset="0"/>
            </a:endParaRPr>
          </a:p>
          <a:p>
            <a:r>
              <a:rPr lang="el-GR" dirty="0">
                <a:latin typeface="Comic Sans MS" panose="030F0702030302020204" pitchFamily="66" charset="0"/>
              </a:rPr>
              <a:t>Τεχνολογική </a:t>
            </a:r>
            <a:r>
              <a:rPr lang="el-GR" dirty="0" err="1">
                <a:latin typeface="Comic Sans MS" panose="030F0702030302020204" pitchFamily="66" charset="0"/>
              </a:rPr>
              <a:t>Αποµείωση</a:t>
            </a:r>
            <a:endParaRPr lang="el-GR" dirty="0">
              <a:latin typeface="Comic Sans MS" panose="030F0702030302020204" pitchFamily="66" charset="0"/>
            </a:endParaRPr>
          </a:p>
          <a:p>
            <a:r>
              <a:rPr lang="el-GR" dirty="0" err="1">
                <a:latin typeface="Comic Sans MS" panose="030F0702030302020204" pitchFamily="66" charset="0"/>
              </a:rPr>
              <a:t>Αποµείωση</a:t>
            </a:r>
            <a:r>
              <a:rPr lang="el-GR" dirty="0">
                <a:latin typeface="Comic Sans MS" panose="030F0702030302020204" pitchFamily="66" charset="0"/>
              </a:rPr>
              <a:t> λόγω Αλλαγής στην </a:t>
            </a:r>
            <a:r>
              <a:rPr lang="el-GR" dirty="0" err="1">
                <a:latin typeface="Comic Sans MS" panose="030F0702030302020204" pitchFamily="66" charset="0"/>
              </a:rPr>
              <a:t>Τιµη</a:t>
            </a:r>
            <a:r>
              <a:rPr lang="el-GR" dirty="0">
                <a:latin typeface="Comic Sans MS" panose="030F0702030302020204" pitchFamily="66" charset="0"/>
              </a:rPr>
              <a:t>: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479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444F135-52F9-462E-8260-DF2A2CFCF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i="1" dirty="0">
                <a:latin typeface="Comic Sans MS" panose="030F0702030302020204" pitchFamily="66" charset="0"/>
              </a:rPr>
              <a:t>Φυσική </a:t>
            </a:r>
            <a:r>
              <a:rPr lang="el-GR" i="1" dirty="0" err="1">
                <a:latin typeface="Comic Sans MS" panose="030F0702030302020204" pitchFamily="66" charset="0"/>
              </a:rPr>
              <a:t>Αποµείωση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BFC454C-1E8F-473C-BEBC-DB641119B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010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l-GR" sz="4000" dirty="0"/>
              <a:t>λόγω φυσικής φθοράς από τη χρήση ή τη γήρανση ή άλλους λόγους. </a:t>
            </a:r>
          </a:p>
          <a:p>
            <a:pPr marL="0" indent="0">
              <a:buNone/>
            </a:pPr>
            <a:r>
              <a:rPr lang="el-GR" sz="4000" dirty="0"/>
              <a:t>συνεπάγεται </a:t>
            </a:r>
          </a:p>
          <a:p>
            <a:r>
              <a:rPr lang="el-GR" sz="4000" dirty="0"/>
              <a:t>µ</a:t>
            </a:r>
            <a:r>
              <a:rPr lang="el-GR" sz="4000" dirty="0" err="1"/>
              <a:t>είωση</a:t>
            </a:r>
            <a:r>
              <a:rPr lang="el-GR" sz="4000" dirty="0"/>
              <a:t> της απόδοσης </a:t>
            </a:r>
          </a:p>
          <a:p>
            <a:r>
              <a:rPr lang="el-GR" sz="4000" dirty="0" err="1"/>
              <a:t>αυξηµένο</a:t>
            </a:r>
            <a:r>
              <a:rPr lang="el-GR" sz="4000" dirty="0"/>
              <a:t> κόστος συντήρησης και λειτουργίας (έναντι ενός καινούργιου στοιχείου).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06228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FF814F3-F8D0-42FB-BF95-A09F81EF8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i="1" dirty="0">
                <a:latin typeface="Comic Sans MS" panose="030F0702030302020204" pitchFamily="66" charset="0"/>
              </a:rPr>
              <a:t>Λειτουργική </a:t>
            </a:r>
            <a:r>
              <a:rPr lang="el-GR" i="1" dirty="0" err="1">
                <a:latin typeface="Comic Sans MS" panose="030F0702030302020204" pitchFamily="66" charset="0"/>
              </a:rPr>
              <a:t>Αποµείωση</a:t>
            </a:r>
            <a:endParaRPr lang="en-US" dirty="0"/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F2FD1211-0DAA-4BBA-833F-6724F2D72800}"/>
              </a:ext>
            </a:extLst>
          </p:cNvPr>
          <p:cNvSpPr/>
          <p:nvPr/>
        </p:nvSpPr>
        <p:spPr>
          <a:xfrm>
            <a:off x="1205948" y="2690336"/>
            <a:ext cx="1038970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4000" dirty="0"/>
              <a:t>Η ανάγκη για το περιουσιακό στοιχείο, π.χ. ενός µ</a:t>
            </a:r>
            <a:r>
              <a:rPr lang="el-GR" sz="4000" dirty="0" err="1"/>
              <a:t>ηχανήµατος</a:t>
            </a:r>
            <a:r>
              <a:rPr lang="el-GR" sz="4000" dirty="0"/>
              <a:t>, και συνεπώς η </a:t>
            </a:r>
            <a:r>
              <a:rPr lang="el-GR" sz="4000" dirty="0" err="1"/>
              <a:t>χρησιµότητά</a:t>
            </a:r>
            <a:r>
              <a:rPr lang="el-GR" sz="4000" dirty="0"/>
              <a:t> του, µ</a:t>
            </a:r>
            <a:r>
              <a:rPr lang="el-GR" sz="4000" dirty="0" err="1"/>
              <a:t>ειώνεται</a:t>
            </a:r>
            <a:r>
              <a:rPr lang="el-GR" sz="4000" dirty="0"/>
              <a:t>, είτε διότι </a:t>
            </a:r>
            <a:r>
              <a:rPr lang="el-GR" sz="4000" dirty="0" err="1"/>
              <a:t>χρειαζόµαστε</a:t>
            </a:r>
            <a:r>
              <a:rPr lang="el-GR" sz="4000" dirty="0"/>
              <a:t> </a:t>
            </a:r>
            <a:r>
              <a:rPr lang="el-GR" sz="4000" dirty="0" err="1"/>
              <a:t>αποτελεσµατικότερο</a:t>
            </a:r>
            <a:r>
              <a:rPr lang="el-GR" sz="4000" dirty="0"/>
              <a:t> µ</a:t>
            </a:r>
            <a:r>
              <a:rPr lang="el-GR" sz="4000" dirty="0" err="1"/>
              <a:t>ηχάνηµα</a:t>
            </a:r>
            <a:r>
              <a:rPr lang="el-GR" sz="4000" dirty="0"/>
              <a:t> (για αύξηση παραγωγής) ή διότι η ζήτηση για το </a:t>
            </a:r>
            <a:r>
              <a:rPr lang="el-GR" sz="4000" dirty="0" err="1"/>
              <a:t>παραγόµενο</a:t>
            </a:r>
            <a:r>
              <a:rPr lang="el-GR" sz="4000" dirty="0"/>
              <a:t> προϊόν µ</a:t>
            </a:r>
            <a:r>
              <a:rPr lang="el-GR" sz="4000" dirty="0" err="1"/>
              <a:t>ειώθηκε</a:t>
            </a:r>
            <a:r>
              <a:rPr lang="el-GR" sz="4000" dirty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27221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27C09F-C527-40B1-BB4B-A7FF85F68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i="1" dirty="0">
                <a:latin typeface="Comic Sans MS" panose="030F0702030302020204" pitchFamily="66" charset="0"/>
              </a:rPr>
              <a:t>Τεχνολογική </a:t>
            </a:r>
            <a:r>
              <a:rPr lang="el-GR" i="1" dirty="0" err="1">
                <a:latin typeface="Comic Sans MS" panose="030F0702030302020204" pitchFamily="66" charset="0"/>
              </a:rPr>
              <a:t>Αποµείωση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086A25A-585E-4FCC-9534-DEEC934F8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4000" i="1" dirty="0"/>
              <a:t>Τεχνολογική </a:t>
            </a:r>
            <a:r>
              <a:rPr lang="el-GR" sz="4000" i="1" dirty="0" err="1"/>
              <a:t>Αποµείωση</a:t>
            </a:r>
            <a:r>
              <a:rPr lang="el-GR" sz="4000" i="1" dirty="0"/>
              <a:t>, </a:t>
            </a:r>
            <a:r>
              <a:rPr lang="el-GR" sz="4000" dirty="0"/>
              <a:t>λόγω εισαγωγής νέας τεχνολογίας (στα υλικά, στις διαδικασίες παραγωγής, στην απόδοση). Στους Η/Υ η </a:t>
            </a:r>
            <a:r>
              <a:rPr lang="el-GR" sz="4000" dirty="0" err="1"/>
              <a:t>τεχνο</a:t>
            </a:r>
            <a:r>
              <a:rPr lang="el-GR" sz="4000" dirty="0"/>
              <a:t>- λογική </a:t>
            </a:r>
            <a:r>
              <a:rPr lang="el-GR" sz="4000" dirty="0" err="1"/>
              <a:t>αποµείωση</a:t>
            </a:r>
            <a:r>
              <a:rPr lang="el-GR" sz="4000" dirty="0"/>
              <a:t> είναι αισθητή καθώς ένας Η/Υ αξίας €3000 µ</a:t>
            </a:r>
            <a:r>
              <a:rPr lang="el-GR" sz="4000" dirty="0" err="1"/>
              <a:t>πορεί</a:t>
            </a:r>
            <a:r>
              <a:rPr lang="el-GR" sz="4000" dirty="0"/>
              <a:t> να καταστεί «άχρηστος» σε δύο ή τρία χρόνια (στο </a:t>
            </a:r>
            <a:r>
              <a:rPr lang="el-GR" sz="4000" dirty="0" err="1"/>
              <a:t>διάστηµα</a:t>
            </a:r>
            <a:r>
              <a:rPr lang="el-GR" sz="4000" dirty="0"/>
              <a:t> αυτό η αξία του µ</a:t>
            </a:r>
            <a:r>
              <a:rPr lang="el-GR" sz="4000" dirty="0" err="1"/>
              <a:t>ηδενίζεται</a:t>
            </a:r>
            <a:r>
              <a:rPr lang="el-GR" sz="4000" dirty="0"/>
              <a:t>).</a:t>
            </a:r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743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4562187-D626-4ED5-AFCE-8402F4FBF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i="1" dirty="0" err="1">
                <a:latin typeface="Comic Sans MS" panose="030F0702030302020204" pitchFamily="66" charset="0"/>
              </a:rPr>
              <a:t>Αποµείωση</a:t>
            </a:r>
            <a:r>
              <a:rPr lang="el-GR" i="1" dirty="0">
                <a:latin typeface="Comic Sans MS" panose="030F0702030302020204" pitchFamily="66" charset="0"/>
              </a:rPr>
              <a:t> λόγω Αλλαγής στην </a:t>
            </a:r>
            <a:r>
              <a:rPr lang="el-GR" i="1" dirty="0" err="1">
                <a:latin typeface="Comic Sans MS" panose="030F0702030302020204" pitchFamily="66" charset="0"/>
              </a:rPr>
              <a:t>Τιµή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9D97F0BE-C0B7-4C5F-B3A5-ED50FC812EF1}"/>
              </a:ext>
            </a:extLst>
          </p:cNvPr>
          <p:cNvSpPr/>
          <p:nvPr/>
        </p:nvSpPr>
        <p:spPr>
          <a:xfrm>
            <a:off x="636104" y="2551837"/>
            <a:ext cx="1110532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4000" dirty="0"/>
              <a:t>Αύξηση της δαπάνης αντικατάστασης </a:t>
            </a:r>
            <a:r>
              <a:rPr lang="el-GR" sz="4000" dirty="0" err="1"/>
              <a:t>σηµαίνει</a:t>
            </a:r>
            <a:r>
              <a:rPr lang="el-GR" sz="4000" dirty="0"/>
              <a:t> µ</a:t>
            </a:r>
            <a:r>
              <a:rPr lang="el-GR" sz="4000" dirty="0" err="1"/>
              <a:t>έριµνα</a:t>
            </a:r>
            <a:r>
              <a:rPr lang="el-GR" sz="4000" dirty="0"/>
              <a:t> για </a:t>
            </a:r>
            <a:r>
              <a:rPr lang="el-GR" sz="4000" dirty="0" err="1"/>
              <a:t>αυξηµένη</a:t>
            </a:r>
            <a:r>
              <a:rPr lang="el-GR" sz="4000" dirty="0"/>
              <a:t> χρέωση της παραγωγής </a:t>
            </a:r>
          </a:p>
          <a:p>
            <a:r>
              <a:rPr lang="el-GR" sz="4000" dirty="0"/>
              <a:t>µ</a:t>
            </a:r>
            <a:r>
              <a:rPr lang="el-GR" sz="4000" dirty="0" err="1"/>
              <a:t>εγαλύτερης</a:t>
            </a:r>
            <a:r>
              <a:rPr lang="el-GR" sz="4000" dirty="0"/>
              <a:t> σχετικής µ</a:t>
            </a:r>
            <a:r>
              <a:rPr lang="el-GR" sz="4000" dirty="0" err="1"/>
              <a:t>είωσης</a:t>
            </a:r>
            <a:r>
              <a:rPr lang="el-GR" sz="4000" dirty="0"/>
              <a:t> της αξίας. </a:t>
            </a:r>
          </a:p>
          <a:p>
            <a:r>
              <a:rPr lang="el-GR" sz="4000" dirty="0"/>
              <a:t>Η µ</a:t>
            </a:r>
            <a:r>
              <a:rPr lang="el-GR" sz="4000" dirty="0" err="1"/>
              <a:t>είωση</a:t>
            </a:r>
            <a:r>
              <a:rPr lang="el-GR" sz="4000" dirty="0"/>
              <a:t> </a:t>
            </a:r>
            <a:r>
              <a:rPr lang="el-GR" sz="4000" dirty="0" err="1"/>
              <a:t>όµως</a:t>
            </a:r>
            <a:r>
              <a:rPr lang="el-GR" sz="4000" dirty="0"/>
              <a:t> αυτής της µ</a:t>
            </a:r>
            <a:r>
              <a:rPr lang="el-GR" sz="4000" dirty="0" err="1"/>
              <a:t>ορφής</a:t>
            </a:r>
            <a:r>
              <a:rPr lang="el-GR" sz="4000" dirty="0"/>
              <a:t> δεν αναγνωρίζεται κατά κανόνα από την Εφορία ως δαπάνη προς µ</a:t>
            </a:r>
            <a:r>
              <a:rPr lang="el-GR" sz="4000" dirty="0" err="1"/>
              <a:t>είωση</a:t>
            </a:r>
            <a:r>
              <a:rPr lang="el-GR" sz="4000" dirty="0"/>
              <a:t> των καθαρών εσόδων.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73313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FB549C4-09C1-4E86-A600-F986DE746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omic Sans MS" panose="030F0702030302020204" pitchFamily="66" charset="0"/>
              </a:rPr>
              <a:t>Απόσβεση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121E817-C4B2-4156-9279-9DD8C8118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Υπάρχουν διάφοροι µ</a:t>
            </a:r>
            <a:r>
              <a:rPr lang="el-GR" dirty="0" err="1"/>
              <a:t>έθοδοι</a:t>
            </a:r>
            <a:r>
              <a:rPr lang="el-GR" dirty="0"/>
              <a:t> για τον </a:t>
            </a:r>
            <a:r>
              <a:rPr lang="el-GR" dirty="0" err="1"/>
              <a:t>υπολογισµό</a:t>
            </a:r>
            <a:r>
              <a:rPr lang="el-GR" dirty="0"/>
              <a:t> της περιοδικής (κατά κανόνα ετήσιας) απόσβεσης. Οι διαφορές µ</a:t>
            </a:r>
            <a:r>
              <a:rPr lang="el-GR" dirty="0" err="1"/>
              <a:t>εταξύ</a:t>
            </a:r>
            <a:r>
              <a:rPr lang="el-GR" dirty="0"/>
              <a:t> τους ανάγονται στις εξής ιδιότητες:</a:t>
            </a:r>
            <a:endParaRPr lang="en-US" dirty="0"/>
          </a:p>
          <a:p>
            <a:pPr lvl="0"/>
            <a:r>
              <a:rPr lang="el-GR" dirty="0"/>
              <a:t>Το </a:t>
            </a:r>
            <a:r>
              <a:rPr lang="el-GR" dirty="0" err="1"/>
              <a:t>ρυθµό</a:t>
            </a:r>
            <a:r>
              <a:rPr lang="el-GR" dirty="0"/>
              <a:t> επανάκτησης της επένδυσης (δηλαδή, των </a:t>
            </a:r>
            <a:r>
              <a:rPr lang="el-GR" dirty="0" err="1"/>
              <a:t>δεσµευµένων</a:t>
            </a:r>
            <a:r>
              <a:rPr lang="el-GR" dirty="0"/>
              <a:t> µ</a:t>
            </a:r>
            <a:r>
              <a:rPr lang="el-GR" dirty="0" err="1"/>
              <a:t>ετρητών</a:t>
            </a:r>
            <a:r>
              <a:rPr lang="el-GR" dirty="0"/>
              <a:t>) ή τον τρόπο </a:t>
            </a:r>
            <a:r>
              <a:rPr lang="el-GR" dirty="0" err="1"/>
              <a:t>κατανοµής</a:t>
            </a:r>
            <a:r>
              <a:rPr lang="el-GR" dirty="0"/>
              <a:t> της απόσβεσης στη διάρκεια ζωής του περιουσιακού στοιχείου</a:t>
            </a:r>
            <a:endParaRPr lang="en-US" dirty="0"/>
          </a:p>
          <a:p>
            <a:pPr lvl="0"/>
            <a:r>
              <a:rPr lang="el-GR" dirty="0"/>
              <a:t>Την ευκολία στους </a:t>
            </a:r>
            <a:r>
              <a:rPr lang="el-GR" dirty="0" err="1"/>
              <a:t>υπολογισµούς</a:t>
            </a:r>
            <a:endParaRPr lang="en-US" dirty="0"/>
          </a:p>
          <a:p>
            <a:pPr lvl="0"/>
            <a:r>
              <a:rPr lang="el-GR" dirty="0"/>
              <a:t>Τη διατήρηση της λογιστικής αξίας κάτω από την </a:t>
            </a:r>
            <a:r>
              <a:rPr lang="el-GR" dirty="0" err="1"/>
              <a:t>πραγµατική</a:t>
            </a:r>
            <a:endParaRPr lang="en-US" dirty="0"/>
          </a:p>
          <a:p>
            <a:pPr lvl="0"/>
            <a:r>
              <a:rPr lang="el-GR" dirty="0"/>
              <a:t>Την αξιοποίηση (</a:t>
            </a:r>
            <a:r>
              <a:rPr lang="el-GR" dirty="0" err="1"/>
              <a:t>εκµετάλλευση</a:t>
            </a:r>
            <a:r>
              <a:rPr lang="el-GR" dirty="0"/>
              <a:t>) των κατά περίπτωση φορολογικών διατάξεων.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364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80217CC-528D-4FDA-AD8B-25BC649E9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omic Sans MS" panose="030F0702030302020204" pitchFamily="66" charset="0"/>
              </a:rPr>
              <a:t>Απόσβεση</a:t>
            </a:r>
            <a:endParaRPr lang="en-US" dirty="0"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710A536B-E40D-4CB2-A7E4-4A893D286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720" y="1202507"/>
            <a:ext cx="12429685" cy="399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380880" rIns="0" bIns="177744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Κ</a:t>
            </a:r>
            <a:r>
              <a:rPr kumimoji="0" lang="el-GR" alt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0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= αρχική αξία (δαπάνη απόκτησης) του περιουσιακού στοιχείου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Κ</a:t>
            </a:r>
            <a:r>
              <a:rPr kumimoji="0" lang="el-GR" alt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Τ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= τελική αξία του στοιχείου στο τέλος της «ζωής» του (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τιµή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διάσωσης)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Ν = διάρκεια ζωής του στοιχείου, συνήθως σε έτη (για 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ορισµένες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µ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ηχανές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, µ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πορεί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να είναι σε ώρες)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Κ</a:t>
            </a:r>
            <a:r>
              <a:rPr kumimoji="0" lang="el-GR" alt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κ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= λογιστική αξία του στοιχείου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στο τέλος της περιόδου κ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Α</a:t>
            </a:r>
            <a:r>
              <a:rPr kumimoji="0" lang="el-GR" altLang="en-US" sz="2000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κ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= απόσβεση για την περίοδο κ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Α = συνολική απόσβεση = Κ</a:t>
            </a:r>
            <a:r>
              <a:rPr kumimoji="0" lang="el-GR" alt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0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- Κ</a:t>
            </a:r>
            <a:r>
              <a:rPr kumimoji="0" lang="el-GR" alt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Τ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Με βάση τα παραπάνω, και εφόσον οι 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οικονοµικές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ποσότητες είναι 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εκφρασµένες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σε Παρούσες Αξίες, </a:t>
            </a:r>
            <a:r>
              <a:rPr kumimoji="0" lang="el-GR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έχουµε</a:t>
            </a:r>
            <a:r>
              <a:rPr kumimoji="0" lang="el-G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l-GR" altLang="en-US" sz="1400" dirty="0">
              <a:latin typeface="Comic Sans MS" panose="030F0702030302020204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l-GR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9">
            <a:extLst>
              <a:ext uri="{FF2B5EF4-FFF2-40B4-BE49-F238E27FC236}">
                <a16:creationId xmlns:a16="http://schemas.microsoft.com/office/drawing/2014/main" id="{37E58CD9-2B09-4318-A8B7-6AC3FACEF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7200"/>
            <a:ext cx="68263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Ν</a:t>
            </a:r>
            <a:endParaRPr kumimoji="0" lang="el-GR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6ED26F7E-52B2-4D83-A836-31DCC06EB9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759" y="4591560"/>
            <a:ext cx="17420301" cy="2127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1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6E67757-F5C3-4159-B132-5852FD83C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latin typeface="Comic Sans MS" panose="030F0702030302020204" pitchFamily="66" charset="0"/>
              </a:rPr>
              <a:t>Μέθοδοι Απόσβεσης</a:t>
            </a:r>
            <a:br>
              <a:rPr lang="el-GR" dirty="0"/>
            </a:b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23E4185-E21D-48FF-AB89-0A5A15809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r>
              <a:rPr lang="el-GR" dirty="0">
                <a:latin typeface="Comic Sans MS" panose="030F0702030302020204" pitchFamily="66" charset="0"/>
              </a:rPr>
              <a:t>Μέθοδος Σταθερής Απόσβεσης  </a:t>
            </a:r>
          </a:p>
          <a:p>
            <a:r>
              <a:rPr lang="el-GR" dirty="0">
                <a:latin typeface="Comic Sans MS" panose="030F0702030302020204" pitchFamily="66" charset="0"/>
              </a:rPr>
              <a:t>Μέθοδος του </a:t>
            </a:r>
            <a:r>
              <a:rPr lang="el-GR" dirty="0" err="1">
                <a:latin typeface="Comic Sans MS" panose="030F0702030302020204" pitchFamily="66" charset="0"/>
              </a:rPr>
              <a:t>Αθροίσµατος</a:t>
            </a:r>
            <a:r>
              <a:rPr lang="el-GR" dirty="0">
                <a:latin typeface="Comic Sans MS" panose="030F0702030302020204" pitchFamily="66" charset="0"/>
              </a:rPr>
              <a:t> των Περιόδων </a:t>
            </a:r>
          </a:p>
          <a:p>
            <a:r>
              <a:rPr lang="el-GR" dirty="0">
                <a:latin typeface="Comic Sans MS" panose="030F0702030302020204" pitchFamily="66" charset="0"/>
              </a:rPr>
              <a:t>Μέθοδος του </a:t>
            </a:r>
            <a:r>
              <a:rPr lang="el-GR" dirty="0" err="1">
                <a:latin typeface="Comic Sans MS" panose="030F0702030302020204" pitchFamily="66" charset="0"/>
              </a:rPr>
              <a:t>Μειούµενου</a:t>
            </a:r>
            <a:r>
              <a:rPr lang="el-GR" dirty="0">
                <a:latin typeface="Comic Sans MS" panose="030F0702030302020204" pitchFamily="66" charset="0"/>
              </a:rPr>
              <a:t> Υπολοίπου</a:t>
            </a:r>
          </a:p>
          <a:p>
            <a:r>
              <a:rPr lang="el-GR" dirty="0">
                <a:latin typeface="Comic Sans MS" panose="030F0702030302020204" pitchFamily="66" charset="0"/>
              </a:rPr>
              <a:t>Μέθοδοι Τοκοχρεολυτικής Απόσβεσης και Εξοφλητικού </a:t>
            </a:r>
            <a:r>
              <a:rPr lang="el-GR" dirty="0" err="1">
                <a:latin typeface="Comic Sans MS" panose="030F0702030302020204" pitchFamily="66" charset="0"/>
              </a:rPr>
              <a:t>Αποθέµατος</a:t>
            </a:r>
            <a:endParaRPr lang="en-US" dirty="0">
              <a:latin typeface="Comic Sans MS" panose="030F0702030302020204" pitchFamily="66" charset="0"/>
            </a:endParaRPr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26791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399</Words>
  <Application>Microsoft Office PowerPoint</Application>
  <PresentationFormat>Ευρεία οθόνη</PresentationFormat>
  <Paragraphs>47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Comic Sans MS</vt:lpstr>
      <vt:lpstr>Θέμα του Office</vt:lpstr>
      <vt:lpstr>8.2 Αποµείωση Αξίας και Απόσβεση</vt:lpstr>
      <vt:lpstr>Αποµείωση Αξίας</vt:lpstr>
      <vt:lpstr>Φυσική Αποµείωση</vt:lpstr>
      <vt:lpstr>Λειτουργική Αποµείωση</vt:lpstr>
      <vt:lpstr>Τεχνολογική Αποµείωση</vt:lpstr>
      <vt:lpstr>Αποµείωση λόγω Αλλαγής στην Τιµή</vt:lpstr>
      <vt:lpstr>Απόσβεση </vt:lpstr>
      <vt:lpstr>Απόσβεση</vt:lpstr>
      <vt:lpstr>Μέθοδοι Απόσβεσης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ΔΙΑΣΤΑΣΗ ΒΙΩΣΙΜΟΤΗΤΑΣ</dc:title>
  <dc:creator>o m</dc:creator>
  <cp:lastModifiedBy>o m</cp:lastModifiedBy>
  <cp:revision>4</cp:revision>
  <dcterms:created xsi:type="dcterms:W3CDTF">2020-04-13T10:55:15Z</dcterms:created>
  <dcterms:modified xsi:type="dcterms:W3CDTF">2020-04-13T12:06:21Z</dcterms:modified>
</cp:coreProperties>
</file>