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slides/slide139.xml" ContentType="application/vnd.openxmlformats-officedocument.presentationml.slide+xml"/>
  <Override PartName="/ppt/slides/slide157.xml" ContentType="application/vnd.openxmlformats-officedocument.presentationml.slide+xml"/>
  <Override PartName="/ppt/charts/chart6.xml" ContentType="application/vnd.openxmlformats-officedocument.drawingml.chart+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theme/themeOverride9.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29.xml" ContentType="application/vnd.openxmlformats-officedocument.presentationml.slide+xml"/>
  <Override PartName="/ppt/charts/chart7.xml" ContentType="application/vnd.openxmlformats-officedocument.drawingml.chart+xml"/>
  <Override PartName="/ppt/charts/chart20.xml" ContentType="application/vnd.openxmlformats-officedocument.drawingml.chart+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5" r:id="rId1"/>
  </p:sldMasterIdLst>
  <p:sldIdLst>
    <p:sldId id="256" r:id="rId2"/>
    <p:sldId id="869" r:id="rId3"/>
    <p:sldId id="868" r:id="rId4"/>
    <p:sldId id="867" r:id="rId5"/>
    <p:sldId id="866" r:id="rId6"/>
    <p:sldId id="865" r:id="rId7"/>
    <p:sldId id="864" r:id="rId8"/>
    <p:sldId id="863" r:id="rId9"/>
    <p:sldId id="862" r:id="rId10"/>
    <p:sldId id="872" r:id="rId11"/>
    <p:sldId id="871" r:id="rId12"/>
    <p:sldId id="870" r:id="rId13"/>
    <p:sldId id="873" r:id="rId14"/>
    <p:sldId id="878" r:id="rId15"/>
    <p:sldId id="877" r:id="rId16"/>
    <p:sldId id="876" r:id="rId17"/>
    <p:sldId id="880" r:id="rId18"/>
    <p:sldId id="884" r:id="rId19"/>
    <p:sldId id="883" r:id="rId20"/>
    <p:sldId id="882" r:id="rId21"/>
    <p:sldId id="881" r:id="rId22"/>
    <p:sldId id="734" r:id="rId23"/>
    <p:sldId id="888" r:id="rId24"/>
    <p:sldId id="887" r:id="rId25"/>
    <p:sldId id="886" r:id="rId26"/>
    <p:sldId id="814" r:id="rId27"/>
    <p:sldId id="892" r:id="rId28"/>
    <p:sldId id="891" r:id="rId29"/>
    <p:sldId id="890" r:id="rId30"/>
    <p:sldId id="889" r:id="rId31"/>
    <p:sldId id="896" r:id="rId32"/>
    <p:sldId id="895" r:id="rId33"/>
    <p:sldId id="894" r:id="rId34"/>
    <p:sldId id="893" r:id="rId35"/>
    <p:sldId id="1040" r:id="rId36"/>
    <p:sldId id="1039" r:id="rId37"/>
    <p:sldId id="900" r:id="rId38"/>
    <p:sldId id="1046" r:id="rId39"/>
    <p:sldId id="1045" r:id="rId40"/>
    <p:sldId id="1044" r:id="rId41"/>
    <p:sldId id="1041" r:id="rId42"/>
    <p:sldId id="902" r:id="rId43"/>
    <p:sldId id="907" r:id="rId44"/>
    <p:sldId id="906" r:id="rId45"/>
    <p:sldId id="905" r:id="rId46"/>
    <p:sldId id="904" r:id="rId47"/>
    <p:sldId id="910" r:id="rId48"/>
    <p:sldId id="909" r:id="rId49"/>
    <p:sldId id="908" r:id="rId50"/>
    <p:sldId id="917" r:id="rId51"/>
    <p:sldId id="916" r:id="rId52"/>
    <p:sldId id="915" r:id="rId53"/>
    <p:sldId id="914" r:id="rId54"/>
    <p:sldId id="913" r:id="rId55"/>
    <p:sldId id="912" r:id="rId56"/>
    <p:sldId id="922" r:id="rId57"/>
    <p:sldId id="921" r:id="rId58"/>
    <p:sldId id="918" r:id="rId59"/>
    <p:sldId id="924" r:id="rId60"/>
    <p:sldId id="835" r:id="rId61"/>
    <p:sldId id="834" r:id="rId62"/>
    <p:sldId id="837" r:id="rId63"/>
    <p:sldId id="832" r:id="rId64"/>
    <p:sldId id="836" r:id="rId65"/>
    <p:sldId id="925" r:id="rId66"/>
    <p:sldId id="739" r:id="rId67"/>
    <p:sldId id="740" r:id="rId68"/>
    <p:sldId id="486" r:id="rId69"/>
    <p:sldId id="855" r:id="rId70"/>
    <p:sldId id="927" r:id="rId71"/>
    <p:sldId id="926" r:id="rId72"/>
    <p:sldId id="928" r:id="rId73"/>
    <p:sldId id="929" r:id="rId74"/>
    <p:sldId id="861" r:id="rId75"/>
    <p:sldId id="858" r:id="rId76"/>
    <p:sldId id="859" r:id="rId77"/>
    <p:sldId id="935" r:id="rId78"/>
    <p:sldId id="934" r:id="rId79"/>
    <p:sldId id="933" r:id="rId80"/>
    <p:sldId id="939" r:id="rId81"/>
    <p:sldId id="932" r:id="rId82"/>
    <p:sldId id="936" r:id="rId83"/>
    <p:sldId id="937" r:id="rId84"/>
    <p:sldId id="938" r:id="rId85"/>
    <p:sldId id="477" r:id="rId86"/>
    <p:sldId id="943" r:id="rId87"/>
    <p:sldId id="942" r:id="rId88"/>
    <p:sldId id="941" r:id="rId89"/>
    <p:sldId id="940" r:id="rId90"/>
    <p:sldId id="945" r:id="rId91"/>
    <p:sldId id="946" r:id="rId92"/>
    <p:sldId id="954" r:id="rId93"/>
    <p:sldId id="947" r:id="rId94"/>
    <p:sldId id="948" r:id="rId95"/>
    <p:sldId id="949" r:id="rId96"/>
    <p:sldId id="950" r:id="rId97"/>
    <p:sldId id="951" r:id="rId98"/>
    <p:sldId id="952" r:id="rId99"/>
    <p:sldId id="958" r:id="rId100"/>
    <p:sldId id="959" r:id="rId101"/>
    <p:sldId id="960" r:id="rId102"/>
    <p:sldId id="961" r:id="rId103"/>
    <p:sldId id="962" r:id="rId104"/>
    <p:sldId id="963" r:id="rId105"/>
    <p:sldId id="964" r:id="rId106"/>
    <p:sldId id="965" r:id="rId107"/>
    <p:sldId id="966" r:id="rId108"/>
    <p:sldId id="967" r:id="rId109"/>
    <p:sldId id="968" r:id="rId110"/>
    <p:sldId id="969" r:id="rId111"/>
    <p:sldId id="970" r:id="rId112"/>
    <p:sldId id="971" r:id="rId113"/>
    <p:sldId id="972" r:id="rId114"/>
    <p:sldId id="973" r:id="rId115"/>
    <p:sldId id="974" r:id="rId116"/>
    <p:sldId id="975" r:id="rId117"/>
    <p:sldId id="976" r:id="rId118"/>
    <p:sldId id="977" r:id="rId119"/>
    <p:sldId id="978" r:id="rId120"/>
    <p:sldId id="980" r:id="rId121"/>
    <p:sldId id="981" r:id="rId122"/>
    <p:sldId id="982" r:id="rId123"/>
    <p:sldId id="983" r:id="rId124"/>
    <p:sldId id="984" r:id="rId125"/>
    <p:sldId id="985" r:id="rId126"/>
    <p:sldId id="986" r:id="rId127"/>
    <p:sldId id="987" r:id="rId128"/>
    <p:sldId id="988" r:id="rId129"/>
    <p:sldId id="989" r:id="rId130"/>
    <p:sldId id="990" r:id="rId131"/>
    <p:sldId id="991" r:id="rId132"/>
    <p:sldId id="992" r:id="rId133"/>
    <p:sldId id="993" r:id="rId134"/>
    <p:sldId id="994" r:id="rId135"/>
    <p:sldId id="995" r:id="rId136"/>
    <p:sldId id="996" r:id="rId137"/>
    <p:sldId id="997" r:id="rId138"/>
    <p:sldId id="1042" r:id="rId139"/>
    <p:sldId id="998" r:id="rId140"/>
    <p:sldId id="999" r:id="rId141"/>
    <p:sldId id="1000" r:id="rId142"/>
    <p:sldId id="1001" r:id="rId143"/>
    <p:sldId id="1002" r:id="rId144"/>
    <p:sldId id="1008" r:id="rId145"/>
    <p:sldId id="1009" r:id="rId146"/>
    <p:sldId id="1010" r:id="rId147"/>
    <p:sldId id="1011" r:id="rId148"/>
    <p:sldId id="1012" r:id="rId149"/>
    <p:sldId id="1013" r:id="rId150"/>
    <p:sldId id="1043" r:id="rId151"/>
    <p:sldId id="1014" r:id="rId152"/>
    <p:sldId id="1015" r:id="rId153"/>
    <p:sldId id="1016" r:id="rId154"/>
    <p:sldId id="1017" r:id="rId155"/>
    <p:sldId id="1018" r:id="rId156"/>
    <p:sldId id="1019" r:id="rId157"/>
    <p:sldId id="1021" r:id="rId158"/>
    <p:sldId id="1022" r:id="rId159"/>
    <p:sldId id="1023" r:id="rId160"/>
    <p:sldId id="1024" r:id="rId161"/>
    <p:sldId id="1025" r:id="rId162"/>
    <p:sldId id="1026" r:id="rId163"/>
    <p:sldId id="1027" r:id="rId164"/>
    <p:sldId id="1028" r:id="rId165"/>
    <p:sldId id="1029" r:id="rId166"/>
    <p:sldId id="1030" r:id="rId167"/>
    <p:sldId id="1031" r:id="rId168"/>
    <p:sldId id="1032" r:id="rId169"/>
    <p:sldId id="1033" r:id="rId170"/>
    <p:sldId id="1034" r:id="rId171"/>
    <p:sldId id="1035" r:id="rId172"/>
    <p:sldId id="1036" r:id="rId173"/>
    <p:sldId id="1037" r:id="rId1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C30A"/>
    <a:srgbClr val="D4BC2C"/>
    <a:srgbClr val="FF0000"/>
    <a:srgbClr val="A5002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4823" autoAdjust="0"/>
    <p:restoredTop sz="99655" autoAdjust="0"/>
  </p:normalViewPr>
  <p:slideViewPr>
    <p:cSldViewPr snapToGrid="0">
      <p:cViewPr varScale="1">
        <p:scale>
          <a:sx n="113" d="100"/>
          <a:sy n="113" d="100"/>
        </p:scale>
        <p:origin x="-240" y="-108"/>
      </p:cViewPr>
      <p:guideLst>
        <p:guide orient="horz" pos="2160"/>
        <p:guide pos="3840"/>
      </p:guideLst>
    </p:cSldViewPr>
  </p:slideViewPr>
  <p:notesTextViewPr>
    <p:cViewPr>
      <p:scale>
        <a:sx n="1" d="1"/>
        <a:sy n="1" d="1"/>
      </p:scale>
      <p:origin x="0" y="0"/>
    </p:cViewPr>
  </p:notesTextViewPr>
  <p:sorterViewPr>
    <p:cViewPr>
      <p:scale>
        <a:sx n="100" d="100"/>
        <a:sy n="100" d="100"/>
      </p:scale>
      <p:origin x="0" y="3022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presProps" Target="pres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_rels/chart10.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7;&#959;&#963;&#951;&#955;&#949;&#965;&#964;&#953;&#954;&#959;&#973;%20&#960;&#961;&#959;&#963;&#969;&#960;&#953;&#954;&#959;&#973;%20&#945;&#957;&#940;%20&#949;&#960;&#959;&#967;&#942;\&#917;&#960;&#959;&#967;&#953;&#954;&#972;&#964;&#951;&#964;&#945;%20Pseudomonas%20spp%20&#957;&#959;&#963;&#951;&#955;&#949;&#965;&#964;&#953;&#954;&#959;&#973;%20&#960;&#961;&#959;&#963;&#969;&#960;&#953;&#954;&#959;&#973;%20&#945;&#957;&#940;%20&#949;&#960;&#959;&#967;&#942;.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7;&#959;&#963;&#951;&#955;&#949;&#965;&#964;&#953;&#954;&#959;&#973;%20&#960;&#961;&#959;&#963;&#969;&#960;&#953;&#954;&#959;&#973;%20&#945;&#957;&#940;%20&#949;&#960;&#959;&#967;&#942;\&#917;&#960;&#959;&#967;&#953;&#954;&#972;&#964;&#951;&#964;&#945;%20Staphylococcus%20spp,%20&#957;&#959;&#963;&#951;&#955;&#949;&#965;&#964;&#953;&#954;&#959;&#973;%20%20&#960;&#961;&#959;&#963;&#969;&#960;&#953;&#954;&#959;&#973;%20&#945;&#957;&#940;%20&#949;&#960;&#959;&#967;&#942;.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7;&#959;&#963;&#951;&#955;&#949;&#965;&#964;&#953;&#954;&#959;&#973;%20&#960;&#961;&#959;&#963;&#969;&#960;&#953;&#954;&#959;&#973;%20&#945;&#957;&#940;%20&#949;&#960;&#959;&#967;&#942;\&#917;&#960;&#959;&#967;&#953;&#954;&#972;&#964;&#951;&#964;&#945;%20Enterococcus%20spp%20&#957;&#959;&#963;&#951;&#955;&#949;&#965;&#964;&#953;&#954;&#959;&#973;%20&#960;&#961;&#959;&#963;&#969;&#960;&#953;&#954;&#959;&#973;%20&#945;&#957;&#940;%20&#949;&#960;&#959;&#967;&#942;.xlsx" TargetMode="External"/><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___________________Microsoft_Office_Excel2.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______________Microsoft_Office_Excel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______________Microsoft_Office_Excel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______________Microsoft_Office_Excel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______________Microsoft_Office_Excel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______________Microsoft_Office_Excel7.xlsx"/></Relationships>
</file>

<file path=ppt/charts/_rels/chart19.xml.rels><?xml version="1.0" encoding="UTF-8" standalone="yes"?>
<Relationships xmlns="http://schemas.openxmlformats.org/package/2006/relationships"><Relationship Id="rId2" Type="http://schemas.openxmlformats.org/officeDocument/2006/relationships/package" Target="../embeddings/___________________Microsoft_Office_Excel8.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3;&#945;&#964;&#961;&#953;&#954;&#959;&#973;%20&#960;&#961;&#959;&#963;&#969;&#960;&#953;&#954;&#959;&#973;%20&#945;&#957;&#940;%20&#949;&#960;&#959;&#967;&#942;\&#917;&#960;&#959;&#967;&#953;&#954;&#972;&#964;&#951;&#964;&#945;%20&#964;&#959;&#965;%20&#959;&#955;&#953;&#954;&#959;&#973;%20&#956;&#953;&#954;&#961;&#959;&#946;&#953;&#945;&#954;&#959;&#973;%20&#966;&#959;&#961;&#964;&#943;&#959;&#965;%20%20&#964;&#959;&#965;%20&#953;&#945;&#964;&#961;&#953;&#954;&#959;&#973;%20&#960;&#961;&#959;&#963;&#969;&#960;&#953;&#954;&#959;&#973;%20&#945;&#957;&#940;%20&#949;&#960;&#959;&#967;&#942;.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___________________Microsoft_Office_Excel9.xlsx"/><Relationship Id="rId1" Type="http://schemas.openxmlformats.org/officeDocument/2006/relationships/themeOverride" Target="../theme/themeOverride14.xml"/></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______________Microsoft_Office_Excel1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______________Microsoft_Office_Excel1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______________Microsoft_Office_Excel1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______________Microsoft_Office_Excel13.xlsx"/></Relationships>
</file>

<file path=ppt/charts/_rels/chart3.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3;&#945;&#964;&#961;&#953;&#954;&#959;&#973;%20&#960;&#961;&#959;&#963;&#969;&#960;&#953;&#954;&#959;&#973;%20&#945;&#957;&#940;%20&#949;&#960;&#959;&#967;&#942;\&#917;&#960;&#959;&#967;&#953;&#954;&#972;&#964;&#951;&#964;&#945;%20&#964;&#969;&#957;%20%20Gram%20negative%20&#964;&#959;&#965;%20&#953;&#945;&#964;&#961;&#953;&#954;&#959;&#973;%20&#960;&#961;&#959;&#963;&#969;&#960;&#953;&#954;&#959;&#973;%20&#945;&#957;&#940;%20&#949;&#960;&#959;&#967;&#942;.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3;&#945;&#964;&#961;&#953;&#954;&#959;&#973;%20&#960;&#961;&#959;&#963;&#969;&#960;&#953;&#954;&#959;&#973;%20&#945;&#957;&#940;%20&#949;&#960;&#959;&#967;&#942;\&#917;&#960;&#959;&#967;&#953;&#954;&#972;&#964;&#951;&#964;&#945;%20Pseudomonas%20spp%20&#953;&#945;&#964;&#961;&#953;&#954;&#959;&#973;%20&#960;&#961;&#959;&#963;&#969;&#960;&#953;&#954;&#959;&#973;%20&#945;&#957;&#940;%20&#949;&#960;&#959;&#967;&#942;.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3;&#945;&#964;&#961;&#953;&#954;&#959;&#973;%20&#960;&#961;&#959;&#963;&#969;&#960;&#953;&#954;&#959;&#973;%20&#945;&#957;&#940;%20&#949;&#960;&#959;&#967;&#942;\&#917;&#960;&#959;&#967;&#953;&#954;&#972;&#964;&#951;&#964;&#945;%20Staphylococcus%20spp,%20&#953;&#945;&#964;&#961;&#953;&#954;&#959;&#973;%20&#960;&#961;&#959;&#963;&#969;&#960;&#953;&#954;&#959;&#973;%20&#945;&#957;&#940;%20&#949;&#960;&#959;&#967;&#942;.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3;&#945;&#964;&#961;&#953;&#954;&#959;&#973;%20&#960;&#961;&#959;&#963;&#969;&#960;&#953;&#954;&#959;&#973;%20&#945;&#957;&#940;%20&#949;&#960;&#959;&#967;&#942;\&#917;&#960;&#959;&#967;&#953;&#954;&#972;&#964;&#951;&#964;&#945;%20Staphylococcus%20spp,%20&#953;&#945;&#964;&#961;&#953;&#954;&#959;&#973;%20&#960;&#961;&#959;&#963;&#969;&#960;&#953;&#954;&#959;&#973;%20&#945;&#957;&#940;%20&#949;&#960;&#959;&#967;&#942;.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3;&#945;&#964;&#961;&#953;&#954;&#959;&#973;%20&#960;&#961;&#959;&#963;&#969;&#960;&#953;&#954;&#959;&#973;%20&#945;&#957;&#940;%20&#949;&#960;&#959;&#967;&#942;\&#917;&#960;&#959;&#967;&#953;&#954;&#972;&#964;&#951;&#964;&#945;%20Staphylococcus%20spp,%20&#953;&#945;&#964;&#961;&#953;&#954;&#959;&#973;%20&#960;&#961;&#959;&#963;&#969;&#960;&#953;&#954;&#959;&#973;%20&#945;&#957;&#940;%20&#949;&#960;&#959;&#967;&#942;.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7;&#959;&#963;&#951;&#955;&#949;&#965;&#964;&#953;&#954;&#959;&#973;%20&#960;&#961;&#959;&#963;&#969;&#960;&#953;&#954;&#959;&#973;%20&#945;&#957;&#940;%20&#949;&#960;&#959;&#967;&#942;\&#917;&#960;&#959;&#967;&#953;&#954;&#972;&#964;&#951;&#964;&#945;%20&#964;&#959;&#965;%20&#959;&#955;&#953;&#954;&#959;&#973;%20&#956;&#953;&#954;&#961;&#959;&#946;&#953;&#945;&#954;&#959;&#973;%20&#966;&#959;&#961;&#964;&#943;&#959;&#965;%20%20&#964;&#959;&#965;%20&#957;&#959;&#963;&#951;&#955;&#949;&#965;&#964;&#953;&#954;&#959;&#973;%20&#960;&#961;&#959;&#963;&#969;&#960;&#953;&#954;&#959;&#973;%20&#945;&#957;&#940;%20&#949;&#960;&#959;&#967;&#942;.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C:\Users\AlphaPc\Desktop\&#917;xcel%20&#948;&#953;&#945;&#947;&#961;&#945;&#956;&#940;&#964;&#969;&#957;\&#917;&#924;&#936;&#933;&#935;&#927;\&#917;&#960;&#959;&#967;&#953;&#954;&#972;&#964;&#951;&#964;&#945;%20&#957;&#959;&#963;&#951;&#955;&#949;&#965;&#964;&#953;&#954;&#959;&#973;%20&#960;&#961;&#959;&#963;&#969;&#960;&#953;&#954;&#959;&#973;%20&#945;&#957;&#940;%20&#949;&#960;&#959;&#967;&#942;\&#917;&#960;&#959;&#967;&#953;&#954;&#972;&#964;&#951;&#964;&#945;%20&#964;&#969;&#957;%20%20Gram%20negative%20&#964;&#959;&#965;%20&#957;&#959;&#963;&#951;&#955;&#949;&#965;&#964;&#953;&#954;&#959;&#973;%20&#960;&#961;&#959;&#963;&#969;&#960;&#953;&#954;&#959;&#973;%20&#945;&#957;&#940;%20&#949;&#960;&#959;&#967;&#942;.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perspective val="30"/>
    </c:view3D>
    <c:plotArea>
      <c:layout>
        <c:manualLayout>
          <c:layoutTarget val="inner"/>
          <c:xMode val="edge"/>
          <c:yMode val="edge"/>
          <c:x val="6.0062748236406928E-2"/>
          <c:y val="0.12207581790855752"/>
          <c:w val="0.57893004497633616"/>
          <c:h val="0.77417947528998976"/>
        </c:manualLayout>
      </c:layout>
      <c:pie3DChart>
        <c:varyColors val="1"/>
        <c:ser>
          <c:idx val="0"/>
          <c:order val="0"/>
          <c:tx>
            <c:strRef>
              <c:f>Φύλλο1!$B$1</c:f>
              <c:strCache>
                <c:ptCount val="1"/>
                <c:pt idx="0">
                  <c:v>Στήλη1</c:v>
                </c:pt>
              </c:strCache>
            </c:strRef>
          </c:tx>
          <c:explosion val="5"/>
          <c:dPt>
            <c:idx val="0"/>
            <c:spPr>
              <a:solidFill>
                <a:srgbClr val="C00000">
                  <a:alpha val="67000"/>
                </a:srgbClr>
              </a:solidFill>
            </c:spPr>
          </c:dPt>
          <c:dPt>
            <c:idx val="1"/>
            <c:spPr>
              <a:solidFill>
                <a:schemeClr val="accent3"/>
              </a:solidFill>
            </c:spPr>
          </c:dPt>
          <c:dPt>
            <c:idx val="2"/>
            <c:spPr>
              <a:solidFill>
                <a:srgbClr val="0070C0"/>
              </a:solidFill>
            </c:spPr>
          </c:dPt>
          <c:dLbls>
            <c:dLbl>
              <c:idx val="0"/>
              <c:layout>
                <c:manualLayout>
                  <c:x val="-0.11895541393907977"/>
                  <c:y val="8.1024257948551628E-2"/>
                </c:manualLayout>
              </c:layout>
              <c:showVal val="1"/>
              <c:extLst>
                <c:ext xmlns:c15="http://schemas.microsoft.com/office/drawing/2012/chart" uri="{CE6537A1-D6FC-4f65-9D91-7224C49458BB}">
                  <c15:layout/>
                </c:ext>
              </c:extLst>
            </c:dLbl>
            <c:dLbl>
              <c:idx val="1"/>
              <c:layout>
                <c:manualLayout>
                  <c:x val="-5.6987399970749864E-2"/>
                  <c:y val="-0.32120948029229152"/>
                </c:manualLayout>
              </c:layout>
              <c:showVal val="1"/>
              <c:extLst>
                <c:ext xmlns:c15="http://schemas.microsoft.com/office/drawing/2012/chart" uri="{CE6537A1-D6FC-4f65-9D91-7224C49458BB}">
                  <c15:layout/>
                </c:ext>
              </c:extLst>
            </c:dLbl>
            <c:dLbl>
              <c:idx val="2"/>
              <c:layout>
                <c:manualLayout>
                  <c:x val="0.11713420265220477"/>
                  <c:y val="-0.16841383565870224"/>
                </c:manualLayout>
              </c:layout>
              <c:showVal val="1"/>
              <c:extLst>
                <c:ext xmlns:c15="http://schemas.microsoft.com/office/drawing/2012/chart" uri="{CE6537A1-D6FC-4f65-9D91-7224C49458BB}">
                  <c15:layout/>
                </c:ext>
              </c:extLst>
            </c:dLbl>
            <c:dLbl>
              <c:idx val="3"/>
              <c:layout>
                <c:manualLayout>
                  <c:x val="7.380250817082952E-2"/>
                  <c:y val="0.12158506375293419"/>
                </c:manualLayout>
              </c:layout>
              <c:showVal val="1"/>
              <c:extLst>
                <c:ext xmlns:c15="http://schemas.microsoft.com/office/drawing/2012/chart" uri="{CE6537A1-D6FC-4f65-9D91-7224C49458BB}">
                  <c15:layout/>
                </c:ext>
              </c:extLst>
            </c:dLbl>
            <c:spPr>
              <a:noFill/>
            </c:spPr>
            <c:txPr>
              <a:bodyPr/>
              <a:lstStyle/>
              <a:p>
                <a:pPr>
                  <a:defRPr sz="1800" b="1">
                    <a:solidFill>
                      <a:schemeClr val="bg1"/>
                    </a:solidFill>
                  </a:defRPr>
                </a:pPr>
                <a:endParaRPr lang="el-GR"/>
              </a:p>
            </c:txPr>
            <c:showVal val="1"/>
            <c:showLeaderLines val="1"/>
            <c:extLst>
              <c:ext xmlns:c15="http://schemas.microsoft.com/office/drawing/2012/chart" uri="{CE6537A1-D6FC-4f65-9D91-7224C49458BB}"/>
            </c:extLst>
          </c:dLbls>
          <c:cat>
            <c:strRef>
              <c:f>Φύλλο1!$A$2:$A$7</c:f>
              <c:strCache>
                <c:ptCount val="4"/>
                <c:pt idx="0">
                  <c:v>Μονάδα Εντατικής Θεραπείας</c:v>
                </c:pt>
                <c:pt idx="1">
                  <c:v>Χειρουργική Κλινική</c:v>
                </c:pt>
                <c:pt idx="2">
                  <c:v>Παθολογική Κλινική</c:v>
                </c:pt>
                <c:pt idx="3">
                  <c:v>Μονάδα Νεογνών</c:v>
                </c:pt>
              </c:strCache>
            </c:strRef>
          </c:cat>
          <c:val>
            <c:numRef>
              <c:f>Φύλλο1!$B$2:$B$7</c:f>
              <c:numCache>
                <c:formatCode>0.0%</c:formatCode>
                <c:ptCount val="4"/>
                <c:pt idx="0">
                  <c:v>0.35300000000000031</c:v>
                </c:pt>
                <c:pt idx="1">
                  <c:v>0.24600000000000041</c:v>
                </c:pt>
                <c:pt idx="2">
                  <c:v>0.21400000000000041</c:v>
                </c:pt>
                <c:pt idx="3">
                  <c:v>0.18700000000000044</c:v>
                </c:pt>
              </c:numCache>
            </c:numRef>
          </c:val>
        </c:ser>
      </c:pie3DChart>
    </c:plotArea>
    <c:legend>
      <c:legendPos val="r"/>
      <c:layout>
        <c:manualLayout>
          <c:xMode val="edge"/>
          <c:yMode val="edge"/>
          <c:x val="0.67719562200513861"/>
          <c:y val="6.4450454579079094E-2"/>
          <c:w val="0.32145023707739101"/>
          <c:h val="0.80876826119668233"/>
        </c:manualLayout>
      </c:layout>
      <c:txPr>
        <a:bodyPr/>
        <a:lstStyle/>
        <a:p>
          <a:pPr>
            <a:defRPr sz="1800" b="1"/>
          </a:pPr>
          <a:endParaRPr lang="el-GR"/>
        </a:p>
      </c:txPr>
    </c:legend>
    <c:plotVisOnly val="1"/>
    <c:dispBlanksAs val="zero"/>
  </c:chart>
  <c:spPr>
    <a:noFill/>
    <a:effectLst/>
    <a:scene3d>
      <a:camera prst="orthographicFront"/>
      <a:lightRig rig="threePt" dir="t"/>
    </a:scene3d>
    <a:sp3d>
      <a:bevelT prst="relaxedInset"/>
      <a:bevelB h="12700"/>
    </a:sp3d>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0</c:v>
                </c:pt>
                <c:pt idx="1">
                  <c:v>0</c:v>
                </c:pt>
                <c:pt idx="2">
                  <c:v>0</c:v>
                </c:pt>
                <c:pt idx="3">
                  <c:v>0.2</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0</c:v>
                </c:pt>
                <c:pt idx="1">
                  <c:v>0</c:v>
                </c:pt>
                <c:pt idx="2">
                  <c:v>0</c:v>
                </c:pt>
                <c:pt idx="3">
                  <c:v>0</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0</c:v>
                </c:pt>
                <c:pt idx="1">
                  <c:v>0</c:v>
                </c:pt>
                <c:pt idx="2">
                  <c:v>0</c:v>
                </c:pt>
                <c:pt idx="3">
                  <c:v>0.1</c:v>
                </c:pt>
              </c:numCache>
            </c:numRef>
          </c:val>
        </c:ser>
        <c:hiLowLines/>
        <c:axId val="120882688"/>
        <c:axId val="120884224"/>
      </c:stockChart>
      <c:catAx>
        <c:axId val="120882688"/>
        <c:scaling>
          <c:orientation val="minMax"/>
        </c:scaling>
        <c:axPos val="b"/>
        <c:tickLblPos val="nextTo"/>
        <c:crossAx val="120884224"/>
        <c:crosses val="autoZero"/>
        <c:auto val="1"/>
        <c:lblAlgn val="ctr"/>
        <c:lblOffset val="100"/>
      </c:catAx>
      <c:valAx>
        <c:axId val="120884224"/>
        <c:scaling>
          <c:orientation val="minMax"/>
        </c:scaling>
        <c:axPos val="l"/>
        <c:majorGridlines/>
        <c:numFmt formatCode="General" sourceLinked="1"/>
        <c:tickLblPos val="nextTo"/>
        <c:crossAx val="120882688"/>
        <c:crosses val="autoZero"/>
        <c:crossBetween val="between"/>
      </c:valAx>
    </c:plotArea>
    <c:plotVisOnly val="1"/>
    <c:dispBlanksAs val="gap"/>
  </c:chart>
  <c:spPr>
    <a:ln>
      <a:solidFill>
        <a:srgbClr val="353535"/>
      </a:solidFill>
    </a:ln>
  </c:sp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133.876</c:v>
                </c:pt>
                <c:pt idx="1">
                  <c:v>413.48799999999869</c:v>
                </c:pt>
                <c:pt idx="2">
                  <c:v>56.636000000000003</c:v>
                </c:pt>
                <c:pt idx="3">
                  <c:v>441.87900000000002</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50.704000000000008</c:v>
                </c:pt>
                <c:pt idx="1">
                  <c:v>237.29199999999997</c:v>
                </c:pt>
                <c:pt idx="2">
                  <c:v>18.544000000000004</c:v>
                </c:pt>
                <c:pt idx="3">
                  <c:v>240.02100000000004</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92.29</c:v>
                </c:pt>
                <c:pt idx="1">
                  <c:v>325.39</c:v>
                </c:pt>
                <c:pt idx="2">
                  <c:v>37.590000000000003</c:v>
                </c:pt>
                <c:pt idx="3">
                  <c:v>340.95</c:v>
                </c:pt>
              </c:numCache>
            </c:numRef>
          </c:val>
        </c:ser>
        <c:hiLowLines/>
        <c:axId val="120952320"/>
        <c:axId val="120953856"/>
      </c:stockChart>
      <c:catAx>
        <c:axId val="120952320"/>
        <c:scaling>
          <c:orientation val="minMax"/>
        </c:scaling>
        <c:axPos val="b"/>
        <c:tickLblPos val="nextTo"/>
        <c:crossAx val="120953856"/>
        <c:crosses val="autoZero"/>
        <c:auto val="1"/>
        <c:lblAlgn val="ctr"/>
        <c:lblOffset val="100"/>
      </c:catAx>
      <c:valAx>
        <c:axId val="120953856"/>
        <c:scaling>
          <c:orientation val="minMax"/>
        </c:scaling>
        <c:axPos val="l"/>
        <c:majorGridlines/>
        <c:numFmt formatCode="General" sourceLinked="1"/>
        <c:tickLblPos val="nextTo"/>
        <c:crossAx val="120952320"/>
        <c:crosses val="autoZero"/>
        <c:crossBetween val="between"/>
      </c:valAx>
    </c:plotArea>
    <c:plotVisOnly val="1"/>
    <c:dispBlanksAs val="gap"/>
  </c:chart>
  <c:spPr>
    <a:ln>
      <a:solidFill>
        <a:srgbClr val="353535"/>
      </a:solidFill>
    </a:ln>
  </c:sp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26.087</c:v>
                </c:pt>
                <c:pt idx="1">
                  <c:v>151.08700000000007</c:v>
                </c:pt>
                <c:pt idx="2">
                  <c:v>27.353999999999999</c:v>
                </c:pt>
                <c:pt idx="3">
                  <c:v>10.915000000000004</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1.1529999999999978</c:v>
                </c:pt>
                <c:pt idx="1">
                  <c:v>31.353000000000005</c:v>
                </c:pt>
                <c:pt idx="2">
                  <c:v>6.6000000000000739E-2</c:v>
                </c:pt>
                <c:pt idx="3">
                  <c:v>3.8849999999999998</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13.62</c:v>
                </c:pt>
                <c:pt idx="1">
                  <c:v>91.22</c:v>
                </c:pt>
                <c:pt idx="2">
                  <c:v>13.71</c:v>
                </c:pt>
                <c:pt idx="3">
                  <c:v>7.4</c:v>
                </c:pt>
              </c:numCache>
            </c:numRef>
          </c:val>
        </c:ser>
        <c:hiLowLines/>
        <c:axId val="120620928"/>
        <c:axId val="120622464"/>
      </c:stockChart>
      <c:catAx>
        <c:axId val="120620928"/>
        <c:scaling>
          <c:orientation val="minMax"/>
        </c:scaling>
        <c:axPos val="b"/>
        <c:tickLblPos val="nextTo"/>
        <c:crossAx val="120622464"/>
        <c:crosses val="autoZero"/>
        <c:auto val="1"/>
        <c:lblAlgn val="ctr"/>
        <c:lblOffset val="100"/>
      </c:catAx>
      <c:valAx>
        <c:axId val="120622464"/>
        <c:scaling>
          <c:orientation val="minMax"/>
        </c:scaling>
        <c:axPos val="l"/>
        <c:majorGridlines/>
        <c:numFmt formatCode="General" sourceLinked="1"/>
        <c:tickLblPos val="nextTo"/>
        <c:crossAx val="120620928"/>
        <c:crosses val="autoZero"/>
        <c:crossBetween val="between"/>
      </c:valAx>
      <c:spPr>
        <a:ln>
          <a:solidFill>
            <a:srgbClr val="353535"/>
          </a:solidFill>
        </a:ln>
      </c:spPr>
    </c:plotArea>
    <c:plotVisOnly val="1"/>
    <c:dispBlanksAs val="gap"/>
  </c:chart>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title>
      <c:tx>
        <c:rich>
          <a:bodyPr/>
          <a:lstStyle/>
          <a:p>
            <a:pPr>
              <a:defRPr sz="2000" baseline="0">
                <a:latin typeface="Arial Narrow" panose="020B0606020202030204" pitchFamily="34" charset="0"/>
              </a:defRPr>
            </a:pPr>
            <a:r>
              <a:rPr lang="el-GR" sz="3200" dirty="0">
                <a:solidFill>
                  <a:srgbClr val="002060"/>
                </a:solidFill>
              </a:rPr>
              <a:t>ΕΜΨΥΧΟ ΠΕΡΙΒΑΛΛΟΝ</a:t>
            </a:r>
          </a:p>
        </c:rich>
      </c:tx>
      <c:layout>
        <c:manualLayout>
          <c:xMode val="edge"/>
          <c:yMode val="edge"/>
          <c:x val="0.27931793206777727"/>
          <c:y val="3.4423977607349693E-2"/>
        </c:manualLayout>
      </c:layout>
    </c:title>
    <c:view3D>
      <c:rotX val="30"/>
      <c:perspective val="30"/>
    </c:view3D>
    <c:plotArea>
      <c:layout>
        <c:manualLayout>
          <c:layoutTarget val="inner"/>
          <c:xMode val="edge"/>
          <c:yMode val="edge"/>
          <c:x val="8.6338790984460276E-2"/>
          <c:y val="0.35555589466046938"/>
          <c:w val="0.59455192286114456"/>
          <c:h val="0.59898506437675036"/>
        </c:manualLayout>
      </c:layout>
      <c:pie3DChart>
        <c:varyColors val="1"/>
        <c:ser>
          <c:idx val="0"/>
          <c:order val="0"/>
          <c:tx>
            <c:strRef>
              <c:f>Φύλλο1!$B$1</c:f>
              <c:strCache>
                <c:ptCount val="1"/>
                <c:pt idx="0">
                  <c:v>ΕΜΨΥΧΟ ΠΕΡΙΒΑΛΛΟΝ</c:v>
                </c:pt>
              </c:strCache>
            </c:strRef>
          </c:tx>
          <c:explosion val="25"/>
          <c:dPt>
            <c:idx val="0"/>
            <c:explosion val="0"/>
            <c:spPr>
              <a:solidFill>
                <a:srgbClr val="CCC30A"/>
              </a:solidFill>
            </c:spPr>
          </c:dPt>
          <c:dPt>
            <c:idx val="1"/>
            <c:explosion val="0"/>
            <c:spPr>
              <a:solidFill>
                <a:srgbClr val="31B4E6">
                  <a:lumMod val="75000"/>
                </a:srgbClr>
              </a:solidFill>
            </c:spPr>
          </c:dPt>
          <c:dPt>
            <c:idx val="2"/>
            <c:explosion val="24"/>
            <c:spPr>
              <a:solidFill>
                <a:srgbClr val="92D050"/>
              </a:solidFill>
            </c:spPr>
          </c:dPt>
          <c:dLbls>
            <c:dLbl>
              <c:idx val="0"/>
              <c:layout>
                <c:manualLayout>
                  <c:x val="-0.1697398294005"/>
                  <c:y val="2.6953213935621882E-2"/>
                </c:manualLayout>
              </c:layout>
              <c:showVal val="1"/>
              <c:extLst>
                <c:ext xmlns:c15="http://schemas.microsoft.com/office/drawing/2012/chart" uri="{CE6537A1-D6FC-4f65-9D91-7224C49458BB}">
                  <c15:layout/>
                </c:ext>
              </c:extLst>
            </c:dLbl>
            <c:dLbl>
              <c:idx val="1"/>
              <c:layout>
                <c:manualLayout>
                  <c:x val="0.13334953709048344"/>
                  <c:y val="-0.18940518954996477"/>
                </c:manualLayout>
              </c:layout>
              <c:tx>
                <c:rich>
                  <a:bodyPr/>
                  <a:lstStyle/>
                  <a:p>
                    <a:r>
                      <a:rPr lang="el-GR" dirty="0" smtClean="0">
                        <a:solidFill>
                          <a:srgbClr val="FF0000"/>
                        </a:solidFill>
                      </a:rPr>
                      <a:t>29,6%</a:t>
                    </a:r>
                    <a:endParaRPr lang="el-GR" dirty="0"/>
                  </a:p>
                </c:rich>
              </c:tx>
              <c:showVal val="1"/>
            </c:dLbl>
            <c:dLbl>
              <c:idx val="2"/>
              <c:layout>
                <c:manualLayout>
                  <c:x val="8.6625492260090864E-2"/>
                  <c:y val="7.2808558415652105E-2"/>
                </c:manualLayout>
              </c:layout>
              <c:showVal val="1"/>
              <c:extLst>
                <c:ext xmlns:c15="http://schemas.microsoft.com/office/drawing/2012/chart" uri="{CE6537A1-D6FC-4f65-9D91-7224C49458BB}">
                  <c15:layout/>
                </c:ext>
              </c:extLst>
            </c:dLbl>
            <c:spPr>
              <a:noFill/>
              <a:ln>
                <a:noFill/>
              </a:ln>
              <a:effectLst/>
            </c:spPr>
            <c:txPr>
              <a:bodyPr/>
              <a:lstStyle/>
              <a:p>
                <a:pPr>
                  <a:defRPr sz="2400" b="1">
                    <a:solidFill>
                      <a:schemeClr val="bg1"/>
                    </a:solidFill>
                  </a:defRPr>
                </a:pPr>
                <a:endParaRPr lang="el-GR"/>
              </a:p>
            </c:txPr>
            <c:showVal val="1"/>
            <c:showLeaderLines val="1"/>
            <c:extLst>
              <c:ext xmlns:c15="http://schemas.microsoft.com/office/drawing/2012/chart" uri="{CE6537A1-D6FC-4f65-9D91-7224C49458BB}"/>
            </c:extLst>
          </c:dLbls>
          <c:cat>
            <c:strRef>
              <c:f>Φύλλο1!$A$2:$A$6</c:f>
              <c:strCache>
                <c:ptCount val="3"/>
                <c:pt idx="0">
                  <c:v>ΠΑΡΟΥΣΙΑ</c:v>
                </c:pt>
                <c:pt idx="1">
                  <c:v>ΠΟΛΥΑΝΘΕΚΤΙΚΑ</c:v>
                </c:pt>
                <c:pt idx="2">
                  <c:v>ΑΠΟΥΣΙΑ </c:v>
                </c:pt>
              </c:strCache>
            </c:strRef>
          </c:cat>
          <c:val>
            <c:numRef>
              <c:f>Φύλλο1!$B$2:$B$6</c:f>
              <c:numCache>
                <c:formatCode>0.0%</c:formatCode>
                <c:ptCount val="3"/>
                <c:pt idx="0">
                  <c:v>0.45600000000000002</c:v>
                </c:pt>
                <c:pt idx="1">
                  <c:v>0.29600000000000032</c:v>
                </c:pt>
                <c:pt idx="2">
                  <c:v>0.24800000000000041</c:v>
                </c:pt>
              </c:numCache>
            </c:numRef>
          </c:val>
        </c:ser>
      </c:pie3DChart>
    </c:plotArea>
    <c:legend>
      <c:legendPos val="r"/>
      <c:legendEntry>
        <c:idx val="0"/>
        <c:txPr>
          <a:bodyPr/>
          <a:lstStyle/>
          <a:p>
            <a:pPr>
              <a:defRPr sz="1600" b="1">
                <a:latin typeface="Arial Narrow" panose="020B0606020202030204" pitchFamily="34" charset="0"/>
              </a:defRPr>
            </a:pPr>
            <a:endParaRPr lang="el-GR"/>
          </a:p>
        </c:txPr>
      </c:legendEntry>
      <c:legendEntry>
        <c:idx val="1"/>
        <c:txPr>
          <a:bodyPr/>
          <a:lstStyle/>
          <a:p>
            <a:pPr>
              <a:defRPr sz="1600" b="1">
                <a:latin typeface="Arial Narrow" panose="020B0606020202030204" pitchFamily="34" charset="0"/>
              </a:defRPr>
            </a:pPr>
            <a:endParaRPr lang="el-GR"/>
          </a:p>
        </c:txPr>
      </c:legendEntry>
      <c:legendEntry>
        <c:idx val="2"/>
        <c:txPr>
          <a:bodyPr/>
          <a:lstStyle/>
          <a:p>
            <a:pPr>
              <a:defRPr sz="1600" b="1">
                <a:latin typeface="Arial Narrow" panose="020B0606020202030204" pitchFamily="34" charset="0"/>
              </a:defRPr>
            </a:pPr>
            <a:endParaRPr lang="el-GR"/>
          </a:p>
        </c:txPr>
      </c:legendEntry>
      <c:layout>
        <c:manualLayout>
          <c:xMode val="edge"/>
          <c:yMode val="edge"/>
          <c:x val="0.67719562200513828"/>
          <c:y val="0.42655937387671738"/>
          <c:w val="0.26763680102711895"/>
          <c:h val="0.23376873230088946"/>
        </c:manualLayout>
      </c:layout>
      <c:txPr>
        <a:bodyPr/>
        <a:lstStyle/>
        <a:p>
          <a:pPr>
            <a:defRPr sz="1000" b="1">
              <a:latin typeface="Arial Narrow" panose="020B0606020202030204" pitchFamily="34" charset="0"/>
            </a:defRPr>
          </a:pPr>
          <a:endParaRPr lang="el-GR"/>
        </a:p>
      </c:txPr>
    </c:legend>
    <c:plotVisOnly val="1"/>
    <c:dispBlanksAs val="zero"/>
  </c:chart>
  <c:spPr>
    <a:noFill/>
    <a:effectLst/>
    <a:scene3d>
      <a:camera prst="orthographicFront"/>
      <a:lightRig rig="threePt" dir="t"/>
    </a:scene3d>
    <a:sp3d>
      <a:bevelT prst="relaxedInset"/>
      <a:bevelB h="12700"/>
    </a:sp3d>
  </c:sp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4.6027884334970952E-2"/>
          <c:y val="3.7403295176338412E-2"/>
          <c:w val="0.89841656010947346"/>
          <c:h val="0.87779580493615883"/>
        </c:manualLayout>
      </c:layout>
      <c:stockChart>
        <c:ser>
          <c:idx val="0"/>
          <c:order val="0"/>
          <c:spPr>
            <a:ln w="28575">
              <a:noFill/>
            </a:ln>
          </c:spPr>
          <c:marker>
            <c:symbol val="none"/>
          </c:marker>
          <c:cat>
            <c:strRef>
              <c:f>Φύλλο1!$E$8:$E$11</c:f>
              <c:strCache>
                <c:ptCount val="2"/>
                <c:pt idx="0">
                  <c:v>ΜΗ ΕΙΔΙΚΟΣ</c:v>
                </c:pt>
                <c:pt idx="1">
                  <c:v>ΕΙΔΙΚΟΣ</c:v>
                </c:pt>
              </c:strCache>
            </c:strRef>
          </c:cat>
          <c:val>
            <c:numRef>
              <c:f>Φύλλο1!$F$8:$F$11</c:f>
              <c:numCache>
                <c:formatCode>General</c:formatCode>
                <c:ptCount val="2"/>
                <c:pt idx="0">
                  <c:v>88.058999999999983</c:v>
                </c:pt>
                <c:pt idx="1">
                  <c:v>76.444000000000727</c:v>
                </c:pt>
              </c:numCache>
            </c:numRef>
          </c:val>
        </c:ser>
        <c:ser>
          <c:idx val="1"/>
          <c:order val="1"/>
          <c:spPr>
            <a:ln w="28575">
              <a:noFill/>
            </a:ln>
          </c:spPr>
          <c:marker>
            <c:symbol val="none"/>
          </c:marker>
          <c:cat>
            <c:strRef>
              <c:f>Φύλλο1!$E$8:$E$11</c:f>
              <c:strCache>
                <c:ptCount val="2"/>
                <c:pt idx="0">
                  <c:v>ΜΗ ΕΙΔΙΚΟΣ</c:v>
                </c:pt>
                <c:pt idx="1">
                  <c:v>ΕΙΔΙΚΟΣ</c:v>
                </c:pt>
              </c:strCache>
            </c:strRef>
          </c:cat>
          <c:val>
            <c:numRef>
              <c:f>Φύλλο1!$G$8:$G$11</c:f>
              <c:numCache>
                <c:formatCode>General</c:formatCode>
                <c:ptCount val="2"/>
                <c:pt idx="0">
                  <c:v>67.260999999999996</c:v>
                </c:pt>
                <c:pt idx="1">
                  <c:v>39.656000000000006</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2"/>
                <c:pt idx="0">
                  <c:v>ΜΗ ΕΙΔΙΚΟΣ</c:v>
                </c:pt>
                <c:pt idx="1">
                  <c:v>ΕΙΔΙΚΟΣ</c:v>
                </c:pt>
              </c:strCache>
            </c:strRef>
          </c:cat>
          <c:val>
            <c:numRef>
              <c:f>Φύλλο1!$H$8:$H$11</c:f>
              <c:numCache>
                <c:formatCode>General</c:formatCode>
                <c:ptCount val="2"/>
                <c:pt idx="0">
                  <c:v>77.66</c:v>
                </c:pt>
                <c:pt idx="1">
                  <c:v>58.05</c:v>
                </c:pt>
              </c:numCache>
            </c:numRef>
          </c:val>
        </c:ser>
        <c:hiLowLines/>
        <c:axId val="134084480"/>
        <c:axId val="134086016"/>
      </c:stockChart>
      <c:catAx>
        <c:axId val="134084480"/>
        <c:scaling>
          <c:orientation val="minMax"/>
        </c:scaling>
        <c:axPos val="b"/>
        <c:tickLblPos val="nextTo"/>
        <c:crossAx val="134086016"/>
        <c:crosses val="autoZero"/>
        <c:auto val="1"/>
        <c:lblAlgn val="ctr"/>
        <c:lblOffset val="100"/>
      </c:catAx>
      <c:valAx>
        <c:axId val="134086016"/>
        <c:scaling>
          <c:orientation val="minMax"/>
        </c:scaling>
        <c:axPos val="l"/>
        <c:majorGridlines>
          <c:spPr>
            <a:ln w="12700"/>
          </c:spPr>
        </c:majorGridlines>
        <c:numFmt formatCode="General" sourceLinked="1"/>
        <c:tickLblPos val="nextTo"/>
        <c:crossAx val="134084480"/>
        <c:crosses val="autoZero"/>
        <c:crossBetween val="between"/>
      </c:valAx>
      <c:spPr>
        <a:ln>
          <a:solidFill>
            <a:prstClr val="black">
              <a:tint val="75000"/>
              <a:shade val="90000"/>
            </a:prstClr>
          </a:solidFill>
        </a:ln>
        <a:effectLst>
          <a:outerShdw blurRad="50800" dist="50800" sx="1000" sy="1000" algn="ctr" rotWithShape="0">
            <a:srgbClr val="000000"/>
          </a:outerShdw>
        </a:effectLst>
      </c:spPr>
    </c:plotArea>
    <c:plotVisOnly val="1"/>
    <c:dispBlanksAs val="gap"/>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l-GR"/>
  <c:chart>
    <c:plotArea>
      <c:layout/>
      <c:stockChart>
        <c:ser>
          <c:idx val="0"/>
          <c:order val="0"/>
          <c:spPr>
            <a:ln w="28575">
              <a:noFill/>
            </a:ln>
          </c:spPr>
          <c:marker>
            <c:symbol val="none"/>
          </c:marker>
          <c:cat>
            <c:strRef>
              <c:f>Φύλλο1!$E$8:$E$11</c:f>
              <c:strCache>
                <c:ptCount val="2"/>
                <c:pt idx="0">
                  <c:v>ΜΗ ΕΙΔΙΚΟΣ</c:v>
                </c:pt>
                <c:pt idx="1">
                  <c:v>ΕΙΔΙΚΟΣ</c:v>
                </c:pt>
              </c:strCache>
            </c:strRef>
          </c:cat>
          <c:val>
            <c:numRef>
              <c:f>Φύλλο1!$F$8:$F$11</c:f>
              <c:numCache>
                <c:formatCode>General</c:formatCode>
                <c:ptCount val="2"/>
                <c:pt idx="0">
                  <c:v>104.87199999999999</c:v>
                </c:pt>
                <c:pt idx="1">
                  <c:v>42.65</c:v>
                </c:pt>
              </c:numCache>
            </c:numRef>
          </c:val>
        </c:ser>
        <c:ser>
          <c:idx val="1"/>
          <c:order val="1"/>
          <c:spPr>
            <a:ln w="28575">
              <a:noFill/>
            </a:ln>
          </c:spPr>
          <c:marker>
            <c:symbol val="none"/>
          </c:marker>
          <c:cat>
            <c:strRef>
              <c:f>Φύλλο1!$E$8:$E$11</c:f>
              <c:strCache>
                <c:ptCount val="2"/>
                <c:pt idx="0">
                  <c:v>ΜΗ ΕΙΔΙΚΟΣ</c:v>
                </c:pt>
                <c:pt idx="1">
                  <c:v>ΕΙΔΙΚΟΣ</c:v>
                </c:pt>
              </c:strCache>
            </c:strRef>
          </c:cat>
          <c:val>
            <c:numRef>
              <c:f>Φύλλο1!$G$8:$G$11</c:f>
              <c:numCache>
                <c:formatCode>General</c:formatCode>
                <c:ptCount val="2"/>
                <c:pt idx="0">
                  <c:v>71.10799999999999</c:v>
                </c:pt>
                <c:pt idx="1">
                  <c:v>31.79</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2"/>
                <c:pt idx="0">
                  <c:v>ΜΗ ΕΙΔΙΚΟΣ</c:v>
                </c:pt>
                <c:pt idx="1">
                  <c:v>ΕΙΔΙΚΟΣ</c:v>
                </c:pt>
              </c:strCache>
            </c:strRef>
          </c:cat>
          <c:val>
            <c:numRef>
              <c:f>Φύλλο1!$H$8:$H$11</c:f>
              <c:numCache>
                <c:formatCode>General</c:formatCode>
                <c:ptCount val="2"/>
                <c:pt idx="0">
                  <c:v>87.990000000000023</c:v>
                </c:pt>
                <c:pt idx="1">
                  <c:v>37.220000000000013</c:v>
                </c:pt>
              </c:numCache>
            </c:numRef>
          </c:val>
        </c:ser>
        <c:hiLowLines/>
        <c:axId val="140740864"/>
        <c:axId val="140750848"/>
      </c:stockChart>
      <c:catAx>
        <c:axId val="140740864"/>
        <c:scaling>
          <c:orientation val="minMax"/>
        </c:scaling>
        <c:axPos val="b"/>
        <c:tickLblPos val="nextTo"/>
        <c:crossAx val="140750848"/>
        <c:crosses val="autoZero"/>
        <c:auto val="1"/>
        <c:lblAlgn val="ctr"/>
        <c:lblOffset val="100"/>
      </c:catAx>
      <c:valAx>
        <c:axId val="140750848"/>
        <c:scaling>
          <c:orientation val="minMax"/>
        </c:scaling>
        <c:axPos val="l"/>
        <c:majorGridlines/>
        <c:numFmt formatCode="General" sourceLinked="1"/>
        <c:tickLblPos val="nextTo"/>
        <c:crossAx val="140740864"/>
        <c:crosses val="autoZero"/>
        <c:crossBetween val="between"/>
      </c:valAx>
      <c:spPr>
        <a:ln>
          <a:solidFill>
            <a:prstClr val="black">
              <a:tint val="75000"/>
              <a:shade val="90000"/>
            </a:prstClr>
          </a:solidFill>
        </a:ln>
      </c:spPr>
    </c:plotArea>
    <c:plotVisOnly val="1"/>
    <c:dispBlanksAs val="gap"/>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4.6027884334970952E-2"/>
          <c:y val="3.7403295176338412E-2"/>
          <c:w val="0.91551057720349061"/>
          <c:h val="0.87779580493615883"/>
        </c:manualLayout>
      </c:layout>
      <c:stockChart>
        <c:ser>
          <c:idx val="0"/>
          <c:order val="0"/>
          <c:spPr>
            <a:ln w="28575">
              <a:noFill/>
            </a:ln>
          </c:spPr>
          <c:marker>
            <c:symbol val="none"/>
          </c:marker>
          <c:cat>
            <c:strRef>
              <c:f>Φύλλο1!$E$8:$E$11</c:f>
              <c:strCache>
                <c:ptCount val="2"/>
                <c:pt idx="0">
                  <c:v>ΜΗ ΕΙΔΙΚΟΣ</c:v>
                </c:pt>
                <c:pt idx="1">
                  <c:v>ΕΙΔΙΚΟΣ</c:v>
                </c:pt>
              </c:strCache>
            </c:strRef>
          </c:cat>
          <c:val>
            <c:numRef>
              <c:f>Φύλλο1!$F$8:$F$11</c:f>
              <c:numCache>
                <c:formatCode>General</c:formatCode>
                <c:ptCount val="2"/>
                <c:pt idx="0">
                  <c:v>206.5</c:v>
                </c:pt>
                <c:pt idx="1">
                  <c:v>95.411000000000527</c:v>
                </c:pt>
              </c:numCache>
            </c:numRef>
          </c:val>
        </c:ser>
        <c:ser>
          <c:idx val="1"/>
          <c:order val="1"/>
          <c:spPr>
            <a:ln w="28575">
              <a:noFill/>
            </a:ln>
          </c:spPr>
          <c:marker>
            <c:symbol val="none"/>
          </c:marker>
          <c:cat>
            <c:strRef>
              <c:f>Φύλλο1!$E$8:$E$11</c:f>
              <c:strCache>
                <c:ptCount val="2"/>
                <c:pt idx="0">
                  <c:v>ΜΗ ΕΙΔΙΚΟΣ</c:v>
                </c:pt>
                <c:pt idx="1">
                  <c:v>ΕΙΔΙΚΟΣ</c:v>
                </c:pt>
              </c:strCache>
            </c:strRef>
          </c:cat>
          <c:val>
            <c:numRef>
              <c:f>Φύλλο1!$G$8:$G$11</c:f>
              <c:numCache>
                <c:formatCode>General</c:formatCode>
                <c:ptCount val="2"/>
                <c:pt idx="0">
                  <c:v>161.10000000000002</c:v>
                </c:pt>
                <c:pt idx="1">
                  <c:v>65.228999999999999</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2"/>
                <c:pt idx="0">
                  <c:v>ΜΗ ΕΙΔΙΚΟΣ</c:v>
                </c:pt>
                <c:pt idx="1">
                  <c:v>ΕΙΔΙΚΟΣ</c:v>
                </c:pt>
              </c:strCache>
            </c:strRef>
          </c:cat>
          <c:val>
            <c:numRef>
              <c:f>Φύλλο1!$H$8:$H$11</c:f>
              <c:numCache>
                <c:formatCode>General</c:formatCode>
                <c:ptCount val="2"/>
                <c:pt idx="0">
                  <c:v>183.8</c:v>
                </c:pt>
                <c:pt idx="1">
                  <c:v>80.319999999999993</c:v>
                </c:pt>
              </c:numCache>
            </c:numRef>
          </c:val>
        </c:ser>
        <c:hiLowLines/>
        <c:axId val="140810496"/>
        <c:axId val="140820480"/>
      </c:stockChart>
      <c:catAx>
        <c:axId val="140810496"/>
        <c:scaling>
          <c:orientation val="minMax"/>
        </c:scaling>
        <c:axPos val="b"/>
        <c:tickLblPos val="nextTo"/>
        <c:crossAx val="140820480"/>
        <c:crosses val="autoZero"/>
        <c:auto val="1"/>
        <c:lblAlgn val="ctr"/>
        <c:lblOffset val="100"/>
      </c:catAx>
      <c:valAx>
        <c:axId val="140820480"/>
        <c:scaling>
          <c:orientation val="minMax"/>
        </c:scaling>
        <c:axPos val="l"/>
        <c:majorGridlines/>
        <c:numFmt formatCode="General" sourceLinked="1"/>
        <c:tickLblPos val="nextTo"/>
        <c:crossAx val="140810496"/>
        <c:crosses val="autoZero"/>
        <c:crossBetween val="between"/>
      </c:valAx>
      <c:spPr>
        <a:ln>
          <a:solidFill>
            <a:prstClr val="black">
              <a:tint val="75000"/>
              <a:shade val="90000"/>
            </a:prstClr>
          </a:solidFill>
        </a:ln>
      </c:spPr>
    </c:plotArea>
    <c:plotVisOnly val="1"/>
    <c:dispBlanksAs val="gap"/>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3.8185933698242185E-2"/>
          <c:y val="5.7571362403228986E-2"/>
          <c:w val="0.92758139917265403"/>
          <c:h val="0.87779580493615883"/>
        </c:manualLayout>
      </c:layout>
      <c:stockChart>
        <c:ser>
          <c:idx val="0"/>
          <c:order val="0"/>
          <c:spPr>
            <a:ln w="28575">
              <a:noFill/>
            </a:ln>
          </c:spPr>
          <c:marker>
            <c:symbol val="none"/>
          </c:marker>
          <c:cat>
            <c:strRef>
              <c:f>Φύλλο1!$E$8:$E$11</c:f>
              <c:strCache>
                <c:ptCount val="2"/>
                <c:pt idx="0">
                  <c:v>ΜΗ ΕΙΔΙΚΟΣ </c:v>
                </c:pt>
                <c:pt idx="1">
                  <c:v>ΕΙΔΙΚΟΣ </c:v>
                </c:pt>
              </c:strCache>
            </c:strRef>
          </c:cat>
          <c:val>
            <c:numRef>
              <c:f>Φύλλο1!$F$8:$F$11</c:f>
              <c:numCache>
                <c:formatCode>General</c:formatCode>
                <c:ptCount val="2"/>
                <c:pt idx="0">
                  <c:v>19.030999999999999</c:v>
                </c:pt>
                <c:pt idx="1">
                  <c:v>0.21600000000000041</c:v>
                </c:pt>
              </c:numCache>
            </c:numRef>
          </c:val>
        </c:ser>
        <c:ser>
          <c:idx val="1"/>
          <c:order val="1"/>
          <c:spPr>
            <a:ln w="28575">
              <a:noFill/>
            </a:ln>
          </c:spPr>
          <c:marker>
            <c:symbol val="none"/>
          </c:marker>
          <c:cat>
            <c:strRef>
              <c:f>Φύλλο1!$E$8:$E$11</c:f>
              <c:strCache>
                <c:ptCount val="2"/>
                <c:pt idx="0">
                  <c:v>ΜΗ ΕΙΔΙΚΟΣ </c:v>
                </c:pt>
                <c:pt idx="1">
                  <c:v>ΕΙΔΙΚΟΣ </c:v>
                </c:pt>
              </c:strCache>
            </c:strRef>
          </c:cat>
          <c:val>
            <c:numRef>
              <c:f>Φύλλο1!$G$8:$G$11</c:f>
              <c:numCache>
                <c:formatCode>General</c:formatCode>
                <c:ptCount val="2"/>
                <c:pt idx="0">
                  <c:v>1.2889999999999378</c:v>
                </c:pt>
                <c:pt idx="1">
                  <c:v>0.10400000000000002</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2"/>
                <c:pt idx="0">
                  <c:v>ΜΗ ΕΙΔΙΚΟΣ </c:v>
                </c:pt>
                <c:pt idx="1">
                  <c:v>ΕΙΔΙΚΟΣ </c:v>
                </c:pt>
              </c:strCache>
            </c:strRef>
          </c:cat>
          <c:val>
            <c:numRef>
              <c:f>Φύλλο1!$H$8:$H$11</c:f>
              <c:numCache>
                <c:formatCode>General</c:formatCode>
                <c:ptCount val="2"/>
                <c:pt idx="0">
                  <c:v>10.16</c:v>
                </c:pt>
                <c:pt idx="1">
                  <c:v>0.16</c:v>
                </c:pt>
              </c:numCache>
            </c:numRef>
          </c:val>
        </c:ser>
        <c:hiLowLines/>
        <c:axId val="140908032"/>
        <c:axId val="140909568"/>
      </c:stockChart>
      <c:catAx>
        <c:axId val="140908032"/>
        <c:scaling>
          <c:orientation val="minMax"/>
        </c:scaling>
        <c:axPos val="b"/>
        <c:numFmt formatCode="General" sourceLinked="1"/>
        <c:tickLblPos val="nextTo"/>
        <c:crossAx val="140909568"/>
        <c:crosses val="autoZero"/>
        <c:auto val="1"/>
        <c:lblAlgn val="ctr"/>
        <c:lblOffset val="100"/>
      </c:catAx>
      <c:valAx>
        <c:axId val="140909568"/>
        <c:scaling>
          <c:orientation val="minMax"/>
        </c:scaling>
        <c:axPos val="l"/>
        <c:majorGridlines/>
        <c:numFmt formatCode="General" sourceLinked="1"/>
        <c:tickLblPos val="nextTo"/>
        <c:crossAx val="140908032"/>
        <c:crosses val="autoZero"/>
        <c:crossBetween val="between"/>
      </c:valAx>
      <c:spPr>
        <a:ln>
          <a:solidFill>
            <a:prstClr val="black">
              <a:tint val="75000"/>
              <a:shade val="90000"/>
            </a:prstClr>
          </a:solidFill>
        </a:ln>
      </c:spPr>
    </c:plotArea>
    <c:plotVisOnly val="1"/>
    <c:dispBlanksAs val="gap"/>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l-GR"/>
  <c:chart>
    <c:plotArea>
      <c:layout/>
      <c:stockChart>
        <c:ser>
          <c:idx val="0"/>
          <c:order val="0"/>
          <c:spPr>
            <a:ln w="28575">
              <a:noFill/>
            </a:ln>
          </c:spPr>
          <c:marker>
            <c:symbol val="none"/>
          </c:marker>
          <c:cat>
            <c:strRef>
              <c:f>Φύλλο1!$E$8:$E$11</c:f>
              <c:strCache>
                <c:ptCount val="2"/>
                <c:pt idx="0">
                  <c:v>ΜΗ ΕΙΔΙΚΟΣ</c:v>
                </c:pt>
                <c:pt idx="1">
                  <c:v>ΕΙΔΙΚΟΣ</c:v>
                </c:pt>
              </c:strCache>
            </c:strRef>
          </c:cat>
          <c:val>
            <c:numRef>
              <c:f>Φύλλο1!$F$8:$F$11</c:f>
              <c:numCache>
                <c:formatCode>General</c:formatCode>
                <c:ptCount val="2"/>
                <c:pt idx="0">
                  <c:v>6.2620000000000005</c:v>
                </c:pt>
                <c:pt idx="1">
                  <c:v>1.6480000000000001</c:v>
                </c:pt>
              </c:numCache>
            </c:numRef>
          </c:val>
        </c:ser>
        <c:ser>
          <c:idx val="1"/>
          <c:order val="1"/>
          <c:spPr>
            <a:ln w="28575">
              <a:noFill/>
            </a:ln>
          </c:spPr>
          <c:marker>
            <c:symbol val="none"/>
          </c:marker>
          <c:cat>
            <c:strRef>
              <c:f>Φύλλο1!$E$8:$E$11</c:f>
              <c:strCache>
                <c:ptCount val="2"/>
                <c:pt idx="0">
                  <c:v>ΜΗ ΕΙΔΙΚΟΣ</c:v>
                </c:pt>
                <c:pt idx="1">
                  <c:v>ΕΙΔΙΚΟΣ</c:v>
                </c:pt>
              </c:strCache>
            </c:strRef>
          </c:cat>
          <c:val>
            <c:numRef>
              <c:f>Φύλλο1!$G$8:$G$11</c:f>
              <c:numCache>
                <c:formatCode>General</c:formatCode>
                <c:ptCount val="2"/>
                <c:pt idx="0">
                  <c:v>1.6980000000000341</c:v>
                </c:pt>
                <c:pt idx="1">
                  <c:v>9.2000000000000026E-2</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2"/>
                <c:pt idx="0">
                  <c:v>ΜΗ ΕΙΔΙΚΟΣ</c:v>
                </c:pt>
                <c:pt idx="1">
                  <c:v>ΕΙΔΙΚΟΣ</c:v>
                </c:pt>
              </c:strCache>
            </c:strRef>
          </c:cat>
          <c:val>
            <c:numRef>
              <c:f>Φύλλο1!$H$8:$H$11</c:f>
              <c:numCache>
                <c:formatCode>General</c:formatCode>
                <c:ptCount val="2"/>
                <c:pt idx="0">
                  <c:v>3.98</c:v>
                </c:pt>
                <c:pt idx="1">
                  <c:v>0.87000000000000965</c:v>
                </c:pt>
              </c:numCache>
            </c:numRef>
          </c:val>
        </c:ser>
        <c:hiLowLines/>
        <c:axId val="140850688"/>
        <c:axId val="140852224"/>
      </c:stockChart>
      <c:catAx>
        <c:axId val="140850688"/>
        <c:scaling>
          <c:orientation val="minMax"/>
        </c:scaling>
        <c:axPos val="b"/>
        <c:tickLblPos val="nextTo"/>
        <c:crossAx val="140852224"/>
        <c:crosses val="autoZero"/>
        <c:auto val="1"/>
        <c:lblAlgn val="ctr"/>
        <c:lblOffset val="100"/>
      </c:catAx>
      <c:valAx>
        <c:axId val="140852224"/>
        <c:scaling>
          <c:orientation val="minMax"/>
        </c:scaling>
        <c:axPos val="l"/>
        <c:majorGridlines/>
        <c:numFmt formatCode="General" sourceLinked="1"/>
        <c:tickLblPos val="nextTo"/>
        <c:crossAx val="140850688"/>
        <c:crosses val="autoZero"/>
        <c:crossBetween val="between"/>
      </c:valAx>
      <c:spPr>
        <a:ln>
          <a:solidFill>
            <a:prstClr val="black">
              <a:tint val="75000"/>
              <a:shade val="90000"/>
            </a:prstClr>
          </a:solidFill>
        </a:ln>
      </c:spPr>
    </c:plotArea>
    <c:plotVisOnly val="1"/>
    <c:dispBlanksAs val="gap"/>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title>
      <c:tx>
        <c:rich>
          <a:bodyPr/>
          <a:lstStyle/>
          <a:p>
            <a:pPr>
              <a:defRPr sz="3200">
                <a:latin typeface="Arial Narrow" panose="020B0606020202030204" pitchFamily="34" charset="0"/>
              </a:defRPr>
            </a:pPr>
            <a:r>
              <a:rPr lang="el-GR" sz="3200" dirty="0">
                <a:solidFill>
                  <a:srgbClr val="002060"/>
                </a:solidFill>
              </a:rPr>
              <a:t>ΑΨΥΧΟ ΠΕΡΙΒΑΛΛΟΝ</a:t>
            </a:r>
          </a:p>
        </c:rich>
      </c:tx>
      <c:layout>
        <c:manualLayout>
          <c:xMode val="edge"/>
          <c:yMode val="edge"/>
          <c:x val="0.27949503606837123"/>
          <c:y val="2.3206777282218198E-2"/>
        </c:manualLayout>
      </c:layout>
    </c:title>
    <c:view3D>
      <c:rotX val="30"/>
      <c:perspective val="30"/>
    </c:view3D>
    <c:plotArea>
      <c:layout>
        <c:manualLayout>
          <c:layoutTarget val="inner"/>
          <c:xMode val="edge"/>
          <c:yMode val="edge"/>
          <c:x val="0"/>
          <c:y val="0.26081244038085166"/>
          <c:w val="0.71140971528844565"/>
          <c:h val="0.7172933234370571"/>
        </c:manualLayout>
      </c:layout>
      <c:pie3DChart>
        <c:varyColors val="1"/>
        <c:ser>
          <c:idx val="0"/>
          <c:order val="0"/>
          <c:tx>
            <c:strRef>
              <c:f>Φύλλο1!$B$1</c:f>
              <c:strCache>
                <c:ptCount val="1"/>
                <c:pt idx="0">
                  <c:v>ΑΨΥΧΟ ΠΕΡΙΒΑΛΛΟΝ</c:v>
                </c:pt>
              </c:strCache>
            </c:strRef>
          </c:tx>
          <c:explosion val="25"/>
          <c:dPt>
            <c:idx val="0"/>
            <c:explosion val="0"/>
            <c:spPr>
              <a:solidFill>
                <a:srgbClr val="CCC30A"/>
              </a:solidFill>
            </c:spPr>
          </c:dPt>
          <c:dPt>
            <c:idx val="1"/>
            <c:explosion val="0"/>
            <c:spPr>
              <a:solidFill>
                <a:srgbClr val="31B4E6">
                  <a:lumMod val="75000"/>
                </a:srgbClr>
              </a:solidFill>
            </c:spPr>
          </c:dPt>
          <c:dPt>
            <c:idx val="2"/>
            <c:explosion val="24"/>
            <c:spPr>
              <a:solidFill>
                <a:srgbClr val="92D050"/>
              </a:solidFill>
            </c:spPr>
          </c:dPt>
          <c:dLbls>
            <c:dLbl>
              <c:idx val="0"/>
              <c:layout>
                <c:manualLayout>
                  <c:x val="-0.14902578479538273"/>
                  <c:y val="6.8721042951679759E-2"/>
                </c:manualLayout>
              </c:layout>
              <c:showVal val="1"/>
              <c:extLst>
                <c:ext xmlns:c15="http://schemas.microsoft.com/office/drawing/2012/chart" uri="{CE6537A1-D6FC-4f65-9D91-7224C49458BB}">
                  <c15:layout/>
                </c:ext>
              </c:extLst>
            </c:dLbl>
            <c:dLbl>
              <c:idx val="1"/>
              <c:layout>
                <c:manualLayout>
                  <c:x val="-0.11843033966861052"/>
                  <c:y val="-0.15045764690318081"/>
                </c:manualLayout>
              </c:layout>
              <c:tx>
                <c:rich>
                  <a:bodyPr/>
                  <a:lstStyle/>
                  <a:p>
                    <a:r>
                      <a:rPr lang="el-GR" b="1" dirty="0" smtClean="0">
                        <a:solidFill>
                          <a:srgbClr val="FF0000"/>
                        </a:solidFill>
                      </a:rPr>
                      <a:t>8,7%</a:t>
                    </a:r>
                    <a:endParaRPr lang="el-GR" dirty="0"/>
                  </a:p>
                </c:rich>
              </c:tx>
              <c:showVal val="1"/>
              <c:extLst>
                <c:ext xmlns:c15="http://schemas.microsoft.com/office/drawing/2012/chart" uri="{CE6537A1-D6FC-4f65-9D91-7224C49458BB}">
                  <c15:layout/>
                  <c15:dlblFieldTable/>
                  <c15:showDataLabelsRange val="0"/>
                </c:ext>
              </c:extLst>
            </c:dLbl>
            <c:dLbl>
              <c:idx val="2"/>
              <c:layout>
                <c:manualLayout>
                  <c:x val="0.13393918950914924"/>
                  <c:y val="-0.13701815151817245"/>
                </c:manualLayout>
              </c:layout>
              <c:showVal val="1"/>
              <c:extLst>
                <c:ext xmlns:c15="http://schemas.microsoft.com/office/drawing/2012/chart" uri="{CE6537A1-D6FC-4f65-9D91-7224C49458BB}">
                  <c15:layout/>
                </c:ext>
              </c:extLst>
            </c:dLbl>
            <c:spPr>
              <a:noFill/>
              <a:ln>
                <a:noFill/>
              </a:ln>
              <a:effectLst/>
            </c:spPr>
            <c:txPr>
              <a:bodyPr/>
              <a:lstStyle/>
              <a:p>
                <a:pPr>
                  <a:defRPr sz="3200" b="1">
                    <a:solidFill>
                      <a:schemeClr val="bg1"/>
                    </a:solidFill>
                  </a:defRPr>
                </a:pPr>
                <a:endParaRPr lang="el-GR"/>
              </a:p>
            </c:txPr>
            <c:showVal val="1"/>
            <c:showLeaderLines val="1"/>
            <c:extLst>
              <c:ext xmlns:c15="http://schemas.microsoft.com/office/drawing/2012/chart" uri="{CE6537A1-D6FC-4f65-9D91-7224C49458BB}"/>
            </c:extLst>
          </c:dLbls>
          <c:cat>
            <c:strRef>
              <c:f>Φύλλο1!$A$2:$A$6</c:f>
              <c:strCache>
                <c:ptCount val="3"/>
                <c:pt idx="0">
                  <c:v>ΠΑΡΟΥΣΙΑ</c:v>
                </c:pt>
                <c:pt idx="1">
                  <c:v>ΠΟΛΥΑΝΘΕΚΤΙΚΑ</c:v>
                </c:pt>
                <c:pt idx="2">
                  <c:v>ΑΠΟΥΣΙΑ </c:v>
                </c:pt>
              </c:strCache>
            </c:strRef>
          </c:cat>
          <c:val>
            <c:numRef>
              <c:f>Φύλλο1!$B$2:$B$6</c:f>
              <c:numCache>
                <c:formatCode>0.0%</c:formatCode>
                <c:ptCount val="3"/>
                <c:pt idx="0">
                  <c:v>0.29600000000000032</c:v>
                </c:pt>
                <c:pt idx="1">
                  <c:v>8.7000000000000022E-2</c:v>
                </c:pt>
                <c:pt idx="2">
                  <c:v>0.61700000000000665</c:v>
                </c:pt>
              </c:numCache>
            </c:numRef>
          </c:val>
        </c:ser>
      </c:pie3DChart>
    </c:plotArea>
    <c:legend>
      <c:legendPos val="r"/>
      <c:legendEntry>
        <c:idx val="0"/>
        <c:txPr>
          <a:bodyPr/>
          <a:lstStyle/>
          <a:p>
            <a:pPr>
              <a:defRPr sz="1600" b="1">
                <a:latin typeface="Arial Narrow" panose="020B0606020202030204" pitchFamily="34" charset="0"/>
              </a:defRPr>
            </a:pPr>
            <a:endParaRPr lang="el-GR"/>
          </a:p>
        </c:txPr>
      </c:legendEntry>
      <c:legendEntry>
        <c:idx val="1"/>
        <c:txPr>
          <a:bodyPr/>
          <a:lstStyle/>
          <a:p>
            <a:pPr>
              <a:defRPr sz="1600" b="1">
                <a:latin typeface="Arial Narrow" panose="020B0606020202030204" pitchFamily="34" charset="0"/>
              </a:defRPr>
            </a:pPr>
            <a:endParaRPr lang="el-GR"/>
          </a:p>
        </c:txPr>
      </c:legendEntry>
      <c:legendEntry>
        <c:idx val="2"/>
        <c:txPr>
          <a:bodyPr/>
          <a:lstStyle/>
          <a:p>
            <a:pPr>
              <a:defRPr sz="1600" b="1">
                <a:latin typeface="Arial Narrow" panose="020B0606020202030204" pitchFamily="34" charset="0"/>
              </a:defRPr>
            </a:pPr>
            <a:endParaRPr lang="el-GR"/>
          </a:p>
        </c:txPr>
      </c:legendEntry>
      <c:layout>
        <c:manualLayout>
          <c:xMode val="edge"/>
          <c:yMode val="edge"/>
          <c:x val="0.68432112621562291"/>
          <c:y val="0.31944497487001894"/>
          <c:w val="0.26340616130326827"/>
          <c:h val="0.36982317354201744"/>
        </c:manualLayout>
      </c:layout>
      <c:txPr>
        <a:bodyPr/>
        <a:lstStyle/>
        <a:p>
          <a:pPr>
            <a:defRPr sz="2000" b="1">
              <a:latin typeface="Arial Narrow" panose="020B0606020202030204" pitchFamily="34" charset="0"/>
            </a:defRPr>
          </a:pPr>
          <a:endParaRPr lang="el-GR"/>
        </a:p>
      </c:txPr>
    </c:legend>
    <c:plotVisOnly val="1"/>
    <c:dispBlanksAs val="zero"/>
  </c:chart>
  <c:spPr>
    <a:noFill/>
    <a:effectLst/>
    <a:scene3d>
      <a:camera prst="orthographicFront"/>
      <a:lightRig rig="threePt" dir="t"/>
    </a:scene3d>
    <a:sp3d>
      <a:bevelT prst="relaxedInset"/>
      <a:bevelB h="12700"/>
    </a:sp3d>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358.28799999999899</c:v>
                </c:pt>
                <c:pt idx="1">
                  <c:v>262.99299999999869</c:v>
                </c:pt>
                <c:pt idx="2">
                  <c:v>201.78200000000001</c:v>
                </c:pt>
                <c:pt idx="3">
                  <c:v>619.32699999999738</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174.77199999999999</c:v>
                </c:pt>
                <c:pt idx="1">
                  <c:v>110.10700000000001</c:v>
                </c:pt>
                <c:pt idx="2">
                  <c:v>61.938000000000017</c:v>
                </c:pt>
                <c:pt idx="3">
                  <c:v>431.03299999999899</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266.52999999999969</c:v>
                </c:pt>
                <c:pt idx="1">
                  <c:v>186.55</c:v>
                </c:pt>
                <c:pt idx="2">
                  <c:v>131.86000000000001</c:v>
                </c:pt>
                <c:pt idx="3">
                  <c:v>525.17999999999995</c:v>
                </c:pt>
              </c:numCache>
            </c:numRef>
          </c:val>
        </c:ser>
        <c:hiLowLines/>
        <c:axId val="119495680"/>
        <c:axId val="119546624"/>
      </c:stockChart>
      <c:catAx>
        <c:axId val="119495680"/>
        <c:scaling>
          <c:orientation val="minMax"/>
        </c:scaling>
        <c:axPos val="b"/>
        <c:tickLblPos val="nextTo"/>
        <c:crossAx val="119546624"/>
        <c:crosses val="autoZero"/>
        <c:auto val="1"/>
        <c:lblAlgn val="ctr"/>
        <c:lblOffset val="100"/>
      </c:catAx>
      <c:valAx>
        <c:axId val="119546624"/>
        <c:scaling>
          <c:orientation val="minMax"/>
        </c:scaling>
        <c:axPos val="l"/>
        <c:majorGridlines/>
        <c:numFmt formatCode="General" sourceLinked="1"/>
        <c:tickLblPos val="nextTo"/>
        <c:crossAx val="119495680"/>
        <c:crosses val="autoZero"/>
        <c:crossBetween val="between"/>
      </c:valAx>
      <c:spPr>
        <a:ln>
          <a:solidFill>
            <a:srgbClr val="353535"/>
          </a:solidFill>
        </a:ln>
        <a:scene3d>
          <a:camera prst="orthographicFront"/>
          <a:lightRig rig="threePt" dir="t"/>
        </a:scene3d>
        <a:sp3d>
          <a:bevelT/>
        </a:sp3d>
      </c:spPr>
    </c:plotArea>
    <c:plotVisOnly val="1"/>
    <c:dispBlanksAs val="gap"/>
  </c:chart>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title>
      <c:tx>
        <c:rich>
          <a:bodyPr/>
          <a:lstStyle/>
          <a:p>
            <a:pPr>
              <a:defRPr sz="2800">
                <a:solidFill>
                  <a:srgbClr val="002060"/>
                </a:solidFill>
                <a:latin typeface="Arial Narrow" panose="020B0606020202030204" pitchFamily="34" charset="0"/>
              </a:defRPr>
            </a:pPr>
            <a:r>
              <a:rPr lang="el-GR" sz="2800">
                <a:solidFill>
                  <a:srgbClr val="002060"/>
                </a:solidFill>
                <a:latin typeface="Arial Narrow" panose="020B0606020202030204" pitchFamily="34" charset="0"/>
              </a:rPr>
              <a:t>ΑΨΥΧΟ ΚΑΙ ΕΜΨΥΧΟ ΠΕΡΙΒΑΛΛΟΝ ΣΤΗ Μ.Ε.Θ.</a:t>
            </a:r>
          </a:p>
        </c:rich>
      </c:tx>
      <c:layout>
        <c:manualLayout>
          <c:xMode val="edge"/>
          <c:yMode val="edge"/>
          <c:x val="9.9172442996349613E-2"/>
          <c:y val="1.9899642606624919E-2"/>
        </c:manualLayout>
      </c:layout>
    </c:title>
    <c:view3D>
      <c:rotX val="30"/>
      <c:perspective val="30"/>
    </c:view3D>
    <c:plotArea>
      <c:layout>
        <c:manualLayout>
          <c:layoutTarget val="inner"/>
          <c:xMode val="edge"/>
          <c:yMode val="edge"/>
          <c:x val="2.1319955211297172E-2"/>
          <c:y val="0.12917474171005427"/>
          <c:w val="0.72910075018615361"/>
          <c:h val="0.82222581351980473"/>
        </c:manualLayout>
      </c:layout>
      <c:pie3DChart>
        <c:varyColors val="1"/>
        <c:ser>
          <c:idx val="0"/>
          <c:order val="0"/>
          <c:tx>
            <c:strRef>
              <c:f>Φύλλο1!$B$1</c:f>
              <c:strCache>
                <c:ptCount val="1"/>
                <c:pt idx="0">
                  <c:v>ΑΨΥΧΟ ΚΑΙ ΕΜΨΥΧΟ ΠΕΡΙΒΑΛΛΟΝ ΣΤΗ Μ.Ε.Θ.</c:v>
                </c:pt>
              </c:strCache>
            </c:strRef>
          </c:tx>
          <c:explosion val="25"/>
          <c:dPt>
            <c:idx val="0"/>
            <c:explosion val="0"/>
            <c:spPr>
              <a:solidFill>
                <a:srgbClr val="D4BC2C"/>
              </a:solidFill>
            </c:spPr>
          </c:dPt>
          <c:dPt>
            <c:idx val="1"/>
            <c:explosion val="0"/>
            <c:spPr>
              <a:solidFill>
                <a:srgbClr val="00B0F0"/>
              </a:solidFill>
            </c:spPr>
          </c:dPt>
          <c:dPt>
            <c:idx val="2"/>
            <c:explosion val="24"/>
            <c:spPr>
              <a:solidFill>
                <a:srgbClr val="92D050"/>
              </a:solidFill>
            </c:spPr>
          </c:dPt>
          <c:dLbls>
            <c:dLbl>
              <c:idx val="0"/>
              <c:layout>
                <c:manualLayout>
                  <c:x val="-0.18170578889284486"/>
                  <c:y val="4.7827160322463314E-2"/>
                </c:manualLayout>
              </c:layout>
              <c:showVal val="1"/>
              <c:extLst>
                <c:ext xmlns:c15="http://schemas.microsoft.com/office/drawing/2012/chart" uri="{CE6537A1-D6FC-4f65-9D91-7224C49458BB}">
                  <c15:layout/>
                </c:ext>
              </c:extLst>
            </c:dLbl>
            <c:dLbl>
              <c:idx val="1"/>
              <c:layout>
                <c:manualLayout>
                  <c:x val="0.11721599895794423"/>
                  <c:y val="-0.25159383449255479"/>
                </c:manualLayout>
              </c:layout>
              <c:tx>
                <c:rich>
                  <a:bodyPr/>
                  <a:lstStyle/>
                  <a:p>
                    <a:r>
                      <a:rPr lang="el-GR" dirty="0" smtClean="0">
                        <a:solidFill>
                          <a:srgbClr val="FF0000"/>
                        </a:solidFill>
                      </a:rPr>
                      <a:t>26,1%</a:t>
                    </a:r>
                    <a:endParaRPr lang="el-GR" dirty="0"/>
                  </a:p>
                </c:rich>
              </c:tx>
              <c:dLblPos val="bestFit"/>
              <c:showVal val="1"/>
              <c:showSerName val="1"/>
              <c:extLst>
                <c:ext xmlns:c15="http://schemas.microsoft.com/office/drawing/2012/chart" uri="{CE6537A1-D6FC-4f65-9D91-7224C49458BB}">
                  <c15:layout/>
                  <c15:dlblFieldTable/>
                  <c15:showDataLabelsRange val="0"/>
                </c:ext>
              </c:extLst>
            </c:dLbl>
            <c:dLbl>
              <c:idx val="2"/>
              <c:layout>
                <c:manualLayout>
                  <c:x val="0.15043908013512386"/>
                  <c:y val="6.2790709203052464E-2"/>
                </c:manualLayout>
              </c:layout>
              <c:showVal val="1"/>
              <c:extLst>
                <c:ext xmlns:c15="http://schemas.microsoft.com/office/drawing/2012/chart" uri="{CE6537A1-D6FC-4f65-9D91-7224C49458BB}">
                  <c15:layout/>
                </c:ext>
              </c:extLst>
            </c:dLbl>
            <c:spPr>
              <a:noFill/>
              <a:ln>
                <a:noFill/>
              </a:ln>
              <a:effectLst/>
            </c:spPr>
            <c:txPr>
              <a:bodyPr/>
              <a:lstStyle/>
              <a:p>
                <a:pPr>
                  <a:defRPr sz="3200" b="1">
                    <a:solidFill>
                      <a:schemeClr val="bg1"/>
                    </a:solidFill>
                  </a:defRPr>
                </a:pPr>
                <a:endParaRPr lang="el-GR"/>
              </a:p>
            </c:txPr>
            <c:showVal val="1"/>
            <c:showLeaderLines val="1"/>
            <c:extLst>
              <c:ext xmlns:c15="http://schemas.microsoft.com/office/drawing/2012/chart" uri="{CE6537A1-D6FC-4f65-9D91-7224C49458BB}"/>
            </c:extLst>
          </c:dLbls>
          <c:cat>
            <c:strRef>
              <c:f>Φύλλο1!$A$2:$A$6</c:f>
              <c:strCache>
                <c:ptCount val="3"/>
                <c:pt idx="0">
                  <c:v>ΠΑΡΟΥΣΙΑ</c:v>
                </c:pt>
                <c:pt idx="1">
                  <c:v>ΠΟΛΥΑΝΘΕΚΤΙΚΑ</c:v>
                </c:pt>
                <c:pt idx="2">
                  <c:v>ΑΠΟΥΣΙΑ </c:v>
                </c:pt>
              </c:strCache>
            </c:strRef>
          </c:cat>
          <c:val>
            <c:numRef>
              <c:f>Φύλλο1!$B$2:$B$6</c:f>
              <c:numCache>
                <c:formatCode>0.0%</c:formatCode>
                <c:ptCount val="3"/>
                <c:pt idx="0">
                  <c:v>0.41500000000000031</c:v>
                </c:pt>
                <c:pt idx="1">
                  <c:v>0.26100000000000001</c:v>
                </c:pt>
                <c:pt idx="2">
                  <c:v>0.32400000000001788</c:v>
                </c:pt>
              </c:numCache>
            </c:numRef>
          </c:val>
        </c:ser>
      </c:pie3DChart>
    </c:plotArea>
    <c:legend>
      <c:legendPos val="r"/>
      <c:layout>
        <c:manualLayout>
          <c:xMode val="edge"/>
          <c:yMode val="edge"/>
          <c:x val="0.75393976980325617"/>
          <c:y val="0.42655929788591024"/>
          <c:w val="0.20518427220931712"/>
          <c:h val="0.37731275982515494"/>
        </c:manualLayout>
      </c:layout>
      <c:txPr>
        <a:bodyPr/>
        <a:lstStyle/>
        <a:p>
          <a:pPr>
            <a:defRPr sz="1600" b="1">
              <a:latin typeface="Arial Narrow" panose="020B0606020202030204" pitchFamily="34" charset="0"/>
            </a:defRPr>
          </a:pPr>
          <a:endParaRPr lang="el-GR"/>
        </a:p>
      </c:txPr>
    </c:legend>
    <c:plotVisOnly val="1"/>
    <c:dispBlanksAs val="zero"/>
  </c:chart>
  <c:spPr>
    <a:noFill/>
    <a:effectLst/>
    <a:scene3d>
      <a:camera prst="orthographicFront"/>
      <a:lightRig rig="threePt" dir="t"/>
    </a:scene3d>
    <a:sp3d>
      <a:bevelT prst="relaxedInset"/>
      <a:bevelB h="12700"/>
    </a:sp3d>
  </c:sp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2000"/>
            </a:pPr>
            <a:r>
              <a:rPr lang="el-GR" sz="2800" dirty="0">
                <a:solidFill>
                  <a:srgbClr val="002060"/>
                </a:solidFill>
                <a:latin typeface="Arial Narrow" panose="020B0606020202030204" pitchFamily="34" charset="0"/>
              </a:rPr>
              <a:t>ΑΨΥΧΟ ΚΑΙ ΕΜΨΥΧΟ ΠΕΡΙΒΑΛΛΟΝ ΣΤΗ ΧΕΙΡΟΥΡΓΙΚΗ ΚΛΙΝΙΚΗ</a:t>
            </a:r>
          </a:p>
        </c:rich>
      </c:tx>
      <c:layout>
        <c:manualLayout>
          <c:xMode val="edge"/>
          <c:yMode val="edge"/>
          <c:x val="8.5687655027578191E-2"/>
          <c:y val="3.2426615934845499E-2"/>
        </c:manualLayout>
      </c:layout>
    </c:title>
    <c:view3D>
      <c:rotX val="30"/>
      <c:perspective val="30"/>
    </c:view3D>
    <c:plotArea>
      <c:layout>
        <c:manualLayout>
          <c:layoutTarget val="inner"/>
          <c:xMode val="edge"/>
          <c:yMode val="edge"/>
          <c:x val="9.6509800310832436E-3"/>
          <c:y val="0.15317719536760641"/>
          <c:w val="0.71390752085888765"/>
          <c:h val="0.83081347931284699"/>
        </c:manualLayout>
      </c:layout>
      <c:pie3DChart>
        <c:varyColors val="1"/>
        <c:ser>
          <c:idx val="0"/>
          <c:order val="0"/>
          <c:tx>
            <c:strRef>
              <c:f>Φύλλο1!$B$1</c:f>
              <c:strCache>
                <c:ptCount val="1"/>
                <c:pt idx="0">
                  <c:v>ΑΨΥΧΟ ΚΑΙ ΕΜΨΥΧΟ ΠΕΡΙΒΑΛΛΟΝ ΣΤΗ ΧΕΙΡΟΥΡΓΙΚΗ ΚΛΙΝΙΚΗ</c:v>
                </c:pt>
              </c:strCache>
            </c:strRef>
          </c:tx>
          <c:spPr>
            <a:solidFill>
              <a:schemeClr val="bg2">
                <a:lumMod val="90000"/>
              </a:schemeClr>
            </a:solidFill>
          </c:spPr>
          <c:dPt>
            <c:idx val="0"/>
            <c:spPr>
              <a:solidFill>
                <a:srgbClr val="CCC30A"/>
              </a:solidFill>
            </c:spPr>
          </c:dPt>
          <c:dPt>
            <c:idx val="1"/>
            <c:spPr>
              <a:solidFill>
                <a:srgbClr val="00B0F0"/>
              </a:solidFill>
            </c:spPr>
          </c:dPt>
          <c:dPt>
            <c:idx val="2"/>
            <c:spPr>
              <a:solidFill>
                <a:srgbClr val="00B050"/>
              </a:solidFill>
            </c:spPr>
          </c:dPt>
          <c:dLbls>
            <c:dLbl>
              <c:idx val="0"/>
              <c:layout>
                <c:manualLayout>
                  <c:x val="-0.16805858490614919"/>
                  <c:y val="6.3225065616797846E-2"/>
                </c:manualLayout>
              </c:layout>
              <c:showVal val="1"/>
              <c:extLst>
                <c:ext xmlns:c15="http://schemas.microsoft.com/office/drawing/2012/chart" uri="{CE6537A1-D6FC-4f65-9D91-7224C49458BB}">
                  <c15:layout/>
                </c:ext>
              </c:extLst>
            </c:dLbl>
            <c:dLbl>
              <c:idx val="1"/>
              <c:layout>
                <c:manualLayout>
                  <c:x val="-0.12782832495529173"/>
                  <c:y val="-0.18424233103674975"/>
                </c:manualLayout>
              </c:layout>
              <c:spPr>
                <a:noFill/>
                <a:ln>
                  <a:noFill/>
                </a:ln>
                <a:effectLst/>
              </c:spPr>
              <c:txPr>
                <a:bodyPr/>
                <a:lstStyle/>
                <a:p>
                  <a:pPr>
                    <a:defRPr sz="3200" b="1">
                      <a:solidFill>
                        <a:srgbClr val="FF0000"/>
                      </a:solidFill>
                    </a:defRPr>
                  </a:pPr>
                  <a:endParaRPr lang="el-GR"/>
                </a:p>
              </c:txPr>
              <c:showVal val="1"/>
              <c:extLst>
                <c:ext xmlns:c15="http://schemas.microsoft.com/office/drawing/2012/chart" uri="{CE6537A1-D6FC-4f65-9D91-7224C49458BB}">
                  <c15:layout/>
                </c:ext>
              </c:extLst>
            </c:dLbl>
            <c:dLbl>
              <c:idx val="2"/>
              <c:layout>
                <c:manualLayout>
                  <c:x val="0.17351600808022563"/>
                  <c:y val="-0.14993786909449086"/>
                </c:manualLayout>
              </c:layout>
              <c:showVal val="1"/>
              <c:extLst>
                <c:ext xmlns:c15="http://schemas.microsoft.com/office/drawing/2012/chart" uri="{CE6537A1-D6FC-4f65-9D91-7224C49458BB}">
                  <c15:layout/>
                </c:ext>
              </c:extLst>
            </c:dLbl>
            <c:spPr>
              <a:noFill/>
              <a:ln>
                <a:noFill/>
              </a:ln>
              <a:effectLst/>
            </c:spPr>
            <c:txPr>
              <a:bodyPr/>
              <a:lstStyle/>
              <a:p>
                <a:pPr>
                  <a:defRPr sz="3200" b="1">
                    <a:solidFill>
                      <a:schemeClr val="bg1"/>
                    </a:solidFill>
                  </a:defRPr>
                </a:pPr>
                <a:endParaRPr lang="el-GR"/>
              </a:p>
            </c:txPr>
            <c:showVal val="1"/>
            <c:showLeaderLines val="1"/>
            <c:extLst>
              <c:ext xmlns:c15="http://schemas.microsoft.com/office/drawing/2012/chart" uri="{CE6537A1-D6FC-4f65-9D91-7224C49458BB}"/>
            </c:extLst>
          </c:dLbls>
          <c:cat>
            <c:strRef>
              <c:f>Φύλλο1!$A$2:$A$6</c:f>
              <c:strCache>
                <c:ptCount val="3"/>
                <c:pt idx="0">
                  <c:v>ΠΑΡΟΥΣΙΑ</c:v>
                </c:pt>
                <c:pt idx="1">
                  <c:v>ΠΟΛΥΑΝΘΕΚΤΙΚΑ</c:v>
                </c:pt>
                <c:pt idx="2">
                  <c:v>ΑΠΟΥΣΙΑ </c:v>
                </c:pt>
              </c:strCache>
            </c:strRef>
          </c:cat>
          <c:val>
            <c:numRef>
              <c:f>Φύλλο1!$B$2:$B$6</c:f>
              <c:numCache>
                <c:formatCode>0.0%</c:formatCode>
                <c:ptCount val="3"/>
                <c:pt idx="0">
                  <c:v>0.31300000000000588</c:v>
                </c:pt>
                <c:pt idx="1">
                  <c:v>8.1000000000000003E-2</c:v>
                </c:pt>
                <c:pt idx="2">
                  <c:v>0.60600000000000065</c:v>
                </c:pt>
              </c:numCache>
            </c:numRef>
          </c:val>
        </c:ser>
      </c:pie3DChart>
    </c:plotArea>
    <c:legend>
      <c:legendPos val="r"/>
      <c:layout>
        <c:manualLayout>
          <c:xMode val="edge"/>
          <c:yMode val="edge"/>
          <c:x val="0.77341385139192609"/>
          <c:y val="0.42655937387671738"/>
          <c:w val="0.20645388654626562"/>
          <c:h val="0.23376873230088946"/>
        </c:manualLayout>
      </c:layout>
      <c:txPr>
        <a:bodyPr/>
        <a:lstStyle/>
        <a:p>
          <a:pPr>
            <a:defRPr sz="1600" b="1">
              <a:latin typeface="Arial Narrow" panose="020B0606020202030204" pitchFamily="34" charset="0"/>
            </a:defRPr>
          </a:pPr>
          <a:endParaRPr lang="el-GR"/>
        </a:p>
      </c:txPr>
    </c:legend>
    <c:plotVisOnly val="1"/>
    <c:dispBlanksAs val="zero"/>
  </c:chart>
  <c:spPr>
    <a:noFill/>
    <a:effectLst/>
    <a:scene3d>
      <a:camera prst="orthographicFront"/>
      <a:lightRig rig="threePt" dir="t"/>
    </a:scene3d>
    <a:sp3d>
      <a:bevelT prst="relaxedInset"/>
      <a:bevelB h="12700"/>
    </a:sp3d>
  </c:sp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2000" b="1">
                <a:latin typeface="Arial Narrow" panose="020B0606020202030204" pitchFamily="34" charset="0"/>
              </a:defRPr>
            </a:pPr>
            <a:r>
              <a:rPr lang="el-GR" sz="2800" b="1" dirty="0">
                <a:solidFill>
                  <a:srgbClr val="002060"/>
                </a:solidFill>
              </a:rPr>
              <a:t>ΑΨΥΧΟ ΚΑΙ ΕΜΨΥΧΟ ΠΕΡΙΒΑΛΛΟΝ ΣΤΗ ΠΑΘOΛΟΓΙΚΗ ΚΛΙΝΙΚΗ</a:t>
            </a:r>
          </a:p>
        </c:rich>
      </c:tx>
      <c:layout>
        <c:manualLayout>
          <c:xMode val="edge"/>
          <c:yMode val="edge"/>
          <c:x val="0.1148536479373122"/>
          <c:y val="1.9141531613922645E-2"/>
        </c:manualLayout>
      </c:layout>
    </c:title>
    <c:view3D>
      <c:rotX val="30"/>
      <c:perspective val="30"/>
    </c:view3D>
    <c:plotArea>
      <c:layout>
        <c:manualLayout>
          <c:layoutTarget val="inner"/>
          <c:xMode val="edge"/>
          <c:yMode val="edge"/>
          <c:x val="4.6770269572739748E-2"/>
          <c:y val="0.17910628975991696"/>
          <c:w val="0.70098498532231457"/>
          <c:h val="0.81238628327735507"/>
        </c:manualLayout>
      </c:layout>
      <c:pie3DChart>
        <c:varyColors val="1"/>
        <c:ser>
          <c:idx val="0"/>
          <c:order val="0"/>
          <c:tx>
            <c:strRef>
              <c:f>Φύλλο1!$B$1</c:f>
              <c:strCache>
                <c:ptCount val="1"/>
                <c:pt idx="0">
                  <c:v>ΑΨΥΧΟ ΚΑΙ ΕΜΨΥΧΟ ΠΕΡΙΒΑΛΛΟΝ ΣΤΗ ΠΑΘOΛΟΓΙΚΗ ΚΛΙΝΙΚΗ</c:v>
                </c:pt>
              </c:strCache>
            </c:strRef>
          </c:tx>
          <c:explosion val="25"/>
          <c:dPt>
            <c:idx val="0"/>
            <c:explosion val="0"/>
            <c:spPr>
              <a:solidFill>
                <a:srgbClr val="D4BC2C"/>
              </a:solidFill>
            </c:spPr>
          </c:dPt>
          <c:dPt>
            <c:idx val="1"/>
            <c:explosion val="0"/>
            <c:spPr>
              <a:solidFill>
                <a:srgbClr val="00B0F0"/>
              </a:solidFill>
            </c:spPr>
          </c:dPt>
          <c:dPt>
            <c:idx val="2"/>
            <c:explosion val="24"/>
            <c:spPr>
              <a:solidFill>
                <a:srgbClr val="00B050"/>
              </a:solidFill>
            </c:spPr>
          </c:dPt>
          <c:dLbls>
            <c:dLbl>
              <c:idx val="0"/>
              <c:layout>
                <c:manualLayout>
                  <c:x val="-0.17600806391380652"/>
                  <c:y val="6.0560595069791813E-2"/>
                </c:manualLayout>
              </c:layout>
              <c:showVal val="1"/>
              <c:extLst>
                <c:ext xmlns:c15="http://schemas.microsoft.com/office/drawing/2012/chart" uri="{CE6537A1-D6FC-4f65-9D91-7224C49458BB}">
                  <c15:layout/>
                </c:ext>
              </c:extLst>
            </c:dLbl>
            <c:dLbl>
              <c:idx val="1"/>
              <c:tx>
                <c:rich>
                  <a:bodyPr/>
                  <a:lstStyle/>
                  <a:p>
                    <a:r>
                      <a:rPr lang="el-GR" dirty="0" smtClean="0">
                        <a:solidFill>
                          <a:srgbClr val="FF0000"/>
                        </a:solidFill>
                      </a:rPr>
                      <a:t>12,8%</a:t>
                    </a:r>
                    <a:endParaRPr lang="el-GR" dirty="0"/>
                  </a:p>
                </c:rich>
              </c:tx>
              <c:dLblPos val="bestFit"/>
              <c:showVal val="1"/>
            </c:dLbl>
            <c:dLbl>
              <c:idx val="2"/>
              <c:layout>
                <c:manualLayout>
                  <c:x val="0.12187097618408858"/>
                  <c:y val="-6.6116628649500894E-2"/>
                </c:manualLayout>
              </c:layout>
              <c:showVal val="1"/>
              <c:extLst>
                <c:ext xmlns:c15="http://schemas.microsoft.com/office/drawing/2012/chart" uri="{CE6537A1-D6FC-4f65-9D91-7224C49458BB}">
                  <c15:layout/>
                </c:ext>
              </c:extLst>
            </c:dLbl>
            <c:spPr>
              <a:noFill/>
              <a:ln>
                <a:noFill/>
              </a:ln>
              <a:effectLst/>
            </c:spPr>
            <c:txPr>
              <a:bodyPr/>
              <a:lstStyle/>
              <a:p>
                <a:pPr>
                  <a:defRPr sz="3200" b="1">
                    <a:solidFill>
                      <a:schemeClr val="bg1"/>
                    </a:solidFill>
                  </a:defRPr>
                </a:pPr>
                <a:endParaRPr lang="el-GR"/>
              </a:p>
            </c:txPr>
            <c:showVal val="1"/>
            <c:showLeaderLines val="1"/>
            <c:extLst>
              <c:ext xmlns:c15="http://schemas.microsoft.com/office/drawing/2012/chart" uri="{CE6537A1-D6FC-4f65-9D91-7224C49458BB}"/>
            </c:extLst>
          </c:dLbls>
          <c:cat>
            <c:strRef>
              <c:f>Φύλλο1!$A$2:$A$6</c:f>
              <c:strCache>
                <c:ptCount val="3"/>
                <c:pt idx="0">
                  <c:v>ΠΑΡΟΥΣΙΑ</c:v>
                </c:pt>
                <c:pt idx="1">
                  <c:v>ΠΟΛΥΑΝΘΕΚΤΙΚΑ</c:v>
                </c:pt>
                <c:pt idx="2">
                  <c:v>ΑΠΟΥΣΙΑ </c:v>
                </c:pt>
              </c:strCache>
            </c:strRef>
          </c:cat>
          <c:val>
            <c:numRef>
              <c:f>Φύλλο1!$B$2:$B$6</c:f>
              <c:numCache>
                <c:formatCode>0.0%</c:formatCode>
                <c:ptCount val="3"/>
                <c:pt idx="0">
                  <c:v>0.33700000000002212</c:v>
                </c:pt>
                <c:pt idx="1">
                  <c:v>0.128</c:v>
                </c:pt>
                <c:pt idx="2">
                  <c:v>0.53500000000000003</c:v>
                </c:pt>
              </c:numCache>
            </c:numRef>
          </c:val>
        </c:ser>
      </c:pie3DChart>
    </c:plotArea>
    <c:legend>
      <c:legendPos val="r"/>
      <c:layout>
        <c:manualLayout>
          <c:xMode val="edge"/>
          <c:yMode val="edge"/>
          <c:x val="0.74245498853091096"/>
          <c:y val="0.30048481604621341"/>
          <c:w val="0.21524794324190533"/>
          <c:h val="0.35984324239809595"/>
        </c:manualLayout>
      </c:layout>
      <c:txPr>
        <a:bodyPr/>
        <a:lstStyle/>
        <a:p>
          <a:pPr>
            <a:defRPr sz="1600" b="1">
              <a:latin typeface="Arial Narrow" panose="020B0606020202030204" pitchFamily="34" charset="0"/>
            </a:defRPr>
          </a:pPr>
          <a:endParaRPr lang="el-GR"/>
        </a:p>
      </c:txPr>
    </c:legend>
    <c:plotVisOnly val="1"/>
    <c:dispBlanksAs val="zero"/>
  </c:chart>
  <c:spPr>
    <a:noFill/>
    <a:effectLst/>
    <a:scene3d>
      <a:camera prst="orthographicFront"/>
      <a:lightRig rig="threePt" dir="t"/>
    </a:scene3d>
    <a:sp3d>
      <a:bevelT prst="relaxedInset"/>
      <a:bevelB h="12700"/>
    </a:sp3d>
  </c:sp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2000">
                <a:latin typeface="Arial Narrow" panose="020B0606020202030204" pitchFamily="34" charset="0"/>
              </a:defRPr>
            </a:pPr>
            <a:r>
              <a:rPr lang="el-GR" sz="2800" dirty="0">
                <a:solidFill>
                  <a:srgbClr val="002060"/>
                </a:solidFill>
              </a:rPr>
              <a:t>ΑΨΥΧΟ ΚΑΙ ΕΜΨΥΧΟ ΠΕΡΙΒΑΛΛΟΝ ΣΤΗ ΜΟΝΑΔΑ ΝΕΟΓΝΩΝ</a:t>
            </a:r>
          </a:p>
        </c:rich>
      </c:tx>
      <c:layout>
        <c:manualLayout>
          <c:xMode val="edge"/>
          <c:yMode val="edge"/>
          <c:x val="3.9010168931859025E-2"/>
          <c:y val="9.7471759347071529E-2"/>
        </c:manualLayout>
      </c:layout>
    </c:title>
    <c:view3D>
      <c:rotX val="30"/>
      <c:perspective val="30"/>
    </c:view3D>
    <c:plotArea>
      <c:layout>
        <c:manualLayout>
          <c:layoutTarget val="inner"/>
          <c:xMode val="edge"/>
          <c:yMode val="edge"/>
          <c:x val="5.4810198402064712E-2"/>
          <c:y val="0.22823542905243396"/>
          <c:w val="0.76502954641655674"/>
          <c:h val="0.76929472560742362"/>
        </c:manualLayout>
      </c:layout>
      <c:pie3DChart>
        <c:varyColors val="1"/>
        <c:ser>
          <c:idx val="0"/>
          <c:order val="0"/>
          <c:tx>
            <c:strRef>
              <c:f>Φύλλο1!$B$1</c:f>
              <c:strCache>
                <c:ptCount val="1"/>
                <c:pt idx="0">
                  <c:v>ΑΨΥΧΟ ΚΑΙ ΕΜΨΥΧΟ ΠΕΡΙΒΑΛΛΟΝ ΣΤΗ ΜΟΝΑΔΑ ΝΕΟΓΝΩΝ</c:v>
                </c:pt>
              </c:strCache>
            </c:strRef>
          </c:tx>
          <c:explosion val="25"/>
          <c:dPt>
            <c:idx val="0"/>
            <c:explosion val="0"/>
            <c:spPr>
              <a:solidFill>
                <a:srgbClr val="CCC30A"/>
              </a:solidFill>
            </c:spPr>
          </c:dPt>
          <c:dPt>
            <c:idx val="1"/>
            <c:explosion val="0"/>
            <c:spPr>
              <a:solidFill>
                <a:srgbClr val="00B0F0"/>
              </a:solidFill>
            </c:spPr>
          </c:dPt>
          <c:dPt>
            <c:idx val="2"/>
            <c:explosion val="24"/>
            <c:spPr>
              <a:solidFill>
                <a:srgbClr val="00B050"/>
              </a:solidFill>
            </c:spPr>
          </c:dPt>
          <c:dLbls>
            <c:dLbl>
              <c:idx val="0"/>
              <c:layout>
                <c:manualLayout>
                  <c:x val="-0.14698433121738552"/>
                  <c:y val="7.8250141398810868E-2"/>
                </c:manualLayout>
              </c:layout>
              <c:showVal val="1"/>
              <c:extLst>
                <c:ext xmlns:c15="http://schemas.microsoft.com/office/drawing/2012/chart" uri="{CE6537A1-D6FC-4f65-9D91-7224C49458BB}">
                  <c15:layout/>
                </c:ext>
              </c:extLst>
            </c:dLbl>
            <c:dLbl>
              <c:idx val="1"/>
              <c:layout>
                <c:manualLayout>
                  <c:x val="-0.12359083549316296"/>
                  <c:y val="-0.12767729827063337"/>
                </c:manualLayout>
              </c:layout>
              <c:spPr>
                <a:noFill/>
                <a:ln>
                  <a:noFill/>
                </a:ln>
                <a:effectLst/>
              </c:spPr>
              <c:txPr>
                <a:bodyPr/>
                <a:lstStyle/>
                <a:p>
                  <a:pPr>
                    <a:defRPr sz="2800" b="1">
                      <a:solidFill>
                        <a:srgbClr val="FF0000"/>
                      </a:solidFill>
                    </a:defRPr>
                  </a:pPr>
                  <a:endParaRPr lang="el-GR"/>
                </a:p>
              </c:txPr>
              <c:showVal val="1"/>
              <c:extLst>
                <c:ext xmlns:c15="http://schemas.microsoft.com/office/drawing/2012/chart" uri="{CE6537A1-D6FC-4f65-9D91-7224C49458BB}">
                  <c15:layout/>
                </c:ext>
              </c:extLst>
            </c:dLbl>
            <c:dLbl>
              <c:idx val="2"/>
              <c:layout>
                <c:manualLayout>
                  <c:x val="0.18957337784633632"/>
                  <c:y val="-0.20055123843270994"/>
                </c:manualLayout>
              </c:layout>
              <c:showVal val="1"/>
              <c:extLst>
                <c:ext xmlns:c15="http://schemas.microsoft.com/office/drawing/2012/chart" uri="{CE6537A1-D6FC-4f65-9D91-7224C49458BB}">
                  <c15:layout/>
                </c:ext>
              </c:extLst>
            </c:dLbl>
            <c:spPr>
              <a:noFill/>
              <a:ln>
                <a:noFill/>
              </a:ln>
              <a:effectLst/>
            </c:spPr>
            <c:txPr>
              <a:bodyPr/>
              <a:lstStyle/>
              <a:p>
                <a:pPr>
                  <a:defRPr sz="2800" b="1">
                    <a:solidFill>
                      <a:schemeClr val="bg1"/>
                    </a:solidFill>
                  </a:defRPr>
                </a:pPr>
                <a:endParaRPr lang="el-GR"/>
              </a:p>
            </c:txPr>
            <c:showVal val="1"/>
            <c:showLeaderLines val="1"/>
            <c:extLst>
              <c:ext xmlns:c15="http://schemas.microsoft.com/office/drawing/2012/chart" uri="{CE6537A1-D6FC-4f65-9D91-7224C49458BB}"/>
            </c:extLst>
          </c:dLbls>
          <c:cat>
            <c:strRef>
              <c:f>Φύλλο1!$A$2:$A$6</c:f>
              <c:strCache>
                <c:ptCount val="3"/>
                <c:pt idx="0">
                  <c:v>ΠΑΡΟΥΣΙΑ</c:v>
                </c:pt>
                <c:pt idx="1">
                  <c:v>ΠΟΛΥΑΝΘΕΚΤΙΚΑ</c:v>
                </c:pt>
                <c:pt idx="2">
                  <c:v>ΑΠΟΥΣΙΑ </c:v>
                </c:pt>
              </c:strCache>
            </c:strRef>
          </c:cat>
          <c:val>
            <c:numRef>
              <c:f>Φύλλο1!$B$2:$B$6</c:f>
              <c:numCache>
                <c:formatCode>0.0%</c:formatCode>
                <c:ptCount val="3"/>
                <c:pt idx="0">
                  <c:v>0.26600000000000001</c:v>
                </c:pt>
                <c:pt idx="1">
                  <c:v>6.7000000000000032E-2</c:v>
                </c:pt>
                <c:pt idx="2">
                  <c:v>0.66700000000004422</c:v>
                </c:pt>
              </c:numCache>
            </c:numRef>
          </c:val>
        </c:ser>
      </c:pie3DChart>
    </c:plotArea>
    <c:legend>
      <c:legendPos val="r"/>
      <c:layout>
        <c:manualLayout>
          <c:xMode val="edge"/>
          <c:yMode val="edge"/>
          <c:x val="0.80884326448611465"/>
          <c:y val="0.42237361392195183"/>
          <c:w val="0.18688439922579791"/>
          <c:h val="0.3464736280371164"/>
        </c:manualLayout>
      </c:layout>
      <c:txPr>
        <a:bodyPr/>
        <a:lstStyle/>
        <a:p>
          <a:pPr>
            <a:defRPr sz="1600" b="1">
              <a:latin typeface="Arial Narrow" panose="020B0606020202030204" pitchFamily="34" charset="0"/>
            </a:defRPr>
          </a:pPr>
          <a:endParaRPr lang="el-GR"/>
        </a:p>
      </c:txPr>
    </c:legend>
    <c:plotVisOnly val="1"/>
    <c:dispBlanksAs val="zero"/>
  </c:chart>
  <c:spPr>
    <a:noFill/>
    <a:effectLst/>
    <a:scene3d>
      <a:camera prst="orthographicFront"/>
      <a:lightRig rig="threePt" dir="t"/>
    </a:scene3d>
    <a:sp3d>
      <a:bevelT prst="relaxedInset"/>
      <a:bevelB h="12700"/>
    </a:sp3d>
  </c:sp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2000">
                <a:latin typeface="Arial Narrow" panose="020B0606020202030204" pitchFamily="34" charset="0"/>
              </a:defRPr>
            </a:pPr>
            <a:r>
              <a:rPr lang="el-GR" sz="2800" dirty="0" smtClean="0">
                <a:solidFill>
                  <a:srgbClr val="002060"/>
                </a:solidFill>
              </a:rPr>
              <a:t>ΧΑΡΑΚΤΗΡΙΣΜΟΣ</a:t>
            </a:r>
            <a:r>
              <a:rPr lang="el-GR" sz="2800" baseline="0" dirty="0" smtClean="0">
                <a:solidFill>
                  <a:srgbClr val="002060"/>
                </a:solidFill>
              </a:rPr>
              <a:t> ΑΝΘΕΚΤΚΙΚΟΤΗΤΑΣ ΣΤΟ ΣΥΝΟΛΟ ΤΗΣ ΜΕΛΕΤΗΣ </a:t>
            </a:r>
            <a:endParaRPr lang="el-GR" sz="2800" dirty="0">
              <a:solidFill>
                <a:srgbClr val="002060"/>
              </a:solidFill>
            </a:endParaRPr>
          </a:p>
        </c:rich>
      </c:tx>
      <c:layout>
        <c:manualLayout>
          <c:xMode val="edge"/>
          <c:yMode val="edge"/>
          <c:x val="0.13976648057991686"/>
          <c:y val="1.3960213611054383E-2"/>
        </c:manualLayout>
      </c:layout>
    </c:title>
    <c:view3D>
      <c:rotX val="30"/>
      <c:perspective val="30"/>
    </c:view3D>
    <c:plotArea>
      <c:layout>
        <c:manualLayout>
          <c:layoutTarget val="inner"/>
          <c:xMode val="edge"/>
          <c:yMode val="edge"/>
          <c:x val="8.927391499791415E-2"/>
          <c:y val="0.17742706008234169"/>
          <c:w val="0.77070422750283363"/>
          <c:h val="0.77711388524683067"/>
        </c:manualLayout>
      </c:layout>
      <c:pie3DChart>
        <c:varyColors val="1"/>
        <c:ser>
          <c:idx val="0"/>
          <c:order val="0"/>
          <c:tx>
            <c:strRef>
              <c:f>Φύλλο1!$B$1</c:f>
              <c:strCache>
                <c:ptCount val="1"/>
                <c:pt idx="0">
                  <c:v>ΑΨΥΧΟ KAI ΕΜΨΥΧΟ ΠΕΡΙΒΑΛΛΟΝ</c:v>
                </c:pt>
              </c:strCache>
            </c:strRef>
          </c:tx>
          <c:spPr>
            <a:solidFill>
              <a:schemeClr val="bg2">
                <a:lumMod val="75000"/>
              </a:schemeClr>
            </a:solidFill>
          </c:spPr>
          <c:explosion val="25"/>
          <c:dPt>
            <c:idx val="0"/>
            <c:explosion val="0"/>
            <c:spPr>
              <a:solidFill>
                <a:srgbClr val="CCC30A"/>
              </a:solidFill>
            </c:spPr>
          </c:dPt>
          <c:dPt>
            <c:idx val="1"/>
            <c:explosion val="0"/>
            <c:spPr>
              <a:solidFill>
                <a:srgbClr val="00B0F0"/>
              </a:solidFill>
            </c:spPr>
          </c:dPt>
          <c:dPt>
            <c:idx val="2"/>
            <c:explosion val="24"/>
            <c:spPr>
              <a:solidFill>
                <a:srgbClr val="00B050"/>
              </a:solidFill>
            </c:spPr>
          </c:dPt>
          <c:dLbls>
            <c:dLbl>
              <c:idx val="0"/>
              <c:layout>
                <c:manualLayout>
                  <c:x val="-0.19143138113655844"/>
                  <c:y val="8.9550425804510767E-2"/>
                </c:manualLayout>
              </c:layout>
              <c:showVal val="1"/>
            </c:dLbl>
            <c:dLbl>
              <c:idx val="1"/>
              <c:layout>
                <c:manualLayout>
                  <c:x val="-0.12102564576648173"/>
                  <c:y val="-0.26749569157199926"/>
                </c:manualLayout>
              </c:layout>
              <c:tx>
                <c:rich>
                  <a:bodyPr/>
                  <a:lstStyle/>
                  <a:p>
                    <a:r>
                      <a:rPr lang="en-US" dirty="0">
                        <a:solidFill>
                          <a:srgbClr val="FF0000"/>
                        </a:solidFill>
                      </a:rPr>
                      <a:t>15,2%</a:t>
                    </a:r>
                  </a:p>
                </c:rich>
              </c:tx>
              <c:showVal val="1"/>
            </c:dLbl>
            <c:dLbl>
              <c:idx val="2"/>
              <c:layout>
                <c:manualLayout>
                  <c:x val="0.22583297028890637"/>
                  <c:y val="-6.527507107094481E-2"/>
                </c:manualLayout>
              </c:layout>
              <c:showVal val="1"/>
            </c:dLbl>
            <c:txPr>
              <a:bodyPr/>
              <a:lstStyle/>
              <a:p>
                <a:pPr>
                  <a:defRPr sz="3200" b="1">
                    <a:solidFill>
                      <a:schemeClr val="bg1"/>
                    </a:solidFill>
                  </a:defRPr>
                </a:pPr>
                <a:endParaRPr lang="el-GR"/>
              </a:p>
            </c:txPr>
            <c:showVal val="1"/>
            <c:showLeaderLines val="1"/>
          </c:dLbls>
          <c:cat>
            <c:strRef>
              <c:f>Φύλλο1!$A$2:$A$6</c:f>
              <c:strCache>
                <c:ptCount val="3"/>
                <c:pt idx="0">
                  <c:v>ΠΑΡΟΥΣΙΑ</c:v>
                </c:pt>
                <c:pt idx="1">
                  <c:v>ΠΟΛΥΑΝΘΕΚΤΙΚΑ</c:v>
                </c:pt>
                <c:pt idx="2">
                  <c:v>ΑΠΟΥΣΙΑ </c:v>
                </c:pt>
              </c:strCache>
            </c:strRef>
          </c:cat>
          <c:val>
            <c:numRef>
              <c:f>Φύλλο1!$B$2:$B$6</c:f>
              <c:numCache>
                <c:formatCode>0.0%</c:formatCode>
                <c:ptCount val="3"/>
                <c:pt idx="0">
                  <c:v>0.34600000000000031</c:v>
                </c:pt>
                <c:pt idx="1">
                  <c:v>0.15200000000000041</c:v>
                </c:pt>
                <c:pt idx="2">
                  <c:v>0.502</c:v>
                </c:pt>
              </c:numCache>
            </c:numRef>
          </c:val>
        </c:ser>
      </c:pie3DChart>
    </c:plotArea>
    <c:legend>
      <c:legendPos val="r"/>
      <c:layout>
        <c:manualLayout>
          <c:xMode val="edge"/>
          <c:yMode val="edge"/>
          <c:x val="0.73052615371303053"/>
          <c:y val="0.40518380379002672"/>
          <c:w val="0.26434655801204832"/>
          <c:h val="0.38695967329756342"/>
        </c:manualLayout>
      </c:layout>
      <c:txPr>
        <a:bodyPr/>
        <a:lstStyle/>
        <a:p>
          <a:pPr>
            <a:defRPr sz="1600" b="1">
              <a:latin typeface="Arial Narrow" panose="020B0606020202030204" pitchFamily="34" charset="0"/>
            </a:defRPr>
          </a:pPr>
          <a:endParaRPr lang="el-GR"/>
        </a:p>
      </c:txPr>
    </c:legend>
    <c:plotVisOnly val="1"/>
    <c:dispBlanksAs val="zero"/>
  </c:chart>
  <c:spPr>
    <a:noFill/>
    <a:effectLst/>
    <a:scene3d>
      <a:camera prst="orthographicFront"/>
      <a:lightRig rig="threePt" dir="t"/>
    </a:scene3d>
    <a:sp3d>
      <a:bevelT prst="relaxedInset"/>
      <a:bevelB h="12700"/>
    </a:sp3d>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59.013999999999996</c:v>
                </c:pt>
                <c:pt idx="1">
                  <c:v>220.05100000000004</c:v>
                </c:pt>
                <c:pt idx="2">
                  <c:v>12.995000000000006</c:v>
                </c:pt>
                <c:pt idx="3">
                  <c:v>192.501</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14.186</c:v>
                </c:pt>
                <c:pt idx="1">
                  <c:v>32.309000000000005</c:v>
                </c:pt>
                <c:pt idx="2">
                  <c:v>3.0049999999999999</c:v>
                </c:pt>
                <c:pt idx="3">
                  <c:v>12.778999999999996</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36.6</c:v>
                </c:pt>
                <c:pt idx="1">
                  <c:v>126.17999999999998</c:v>
                </c:pt>
                <c:pt idx="2">
                  <c:v>8</c:v>
                </c:pt>
                <c:pt idx="3">
                  <c:v>102.64</c:v>
                </c:pt>
              </c:numCache>
            </c:numRef>
          </c:val>
        </c:ser>
        <c:hiLowLines/>
        <c:axId val="119582080"/>
        <c:axId val="119587968"/>
      </c:stockChart>
      <c:catAx>
        <c:axId val="119582080"/>
        <c:scaling>
          <c:orientation val="minMax"/>
        </c:scaling>
        <c:axPos val="b"/>
        <c:tickLblPos val="nextTo"/>
        <c:crossAx val="119587968"/>
        <c:crosses val="autoZero"/>
        <c:auto val="1"/>
        <c:lblAlgn val="ctr"/>
        <c:lblOffset val="100"/>
      </c:catAx>
      <c:valAx>
        <c:axId val="119587968"/>
        <c:scaling>
          <c:orientation val="minMax"/>
        </c:scaling>
        <c:axPos val="l"/>
        <c:majorGridlines/>
        <c:numFmt formatCode="General" sourceLinked="1"/>
        <c:tickLblPos val="nextTo"/>
        <c:crossAx val="119582080"/>
        <c:crosses val="autoZero"/>
        <c:crossBetween val="between"/>
      </c:valAx>
      <c:spPr>
        <a:ln>
          <a:solidFill>
            <a:srgbClr val="353535"/>
          </a:solidFill>
        </a:ln>
      </c:spPr>
    </c:plotArea>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2.129</c:v>
                </c:pt>
                <c:pt idx="1">
                  <c:v>0</c:v>
                </c:pt>
                <c:pt idx="2">
                  <c:v>0</c:v>
                </c:pt>
                <c:pt idx="3">
                  <c:v>181.81900000000002</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0.13100000000000001</c:v>
                </c:pt>
                <c:pt idx="1">
                  <c:v>0</c:v>
                </c:pt>
                <c:pt idx="2">
                  <c:v>0</c:v>
                </c:pt>
                <c:pt idx="3">
                  <c:v>9.9999999999073053E-4</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1.1299999999999111</c:v>
                </c:pt>
                <c:pt idx="1">
                  <c:v>0</c:v>
                </c:pt>
                <c:pt idx="2">
                  <c:v>0</c:v>
                </c:pt>
                <c:pt idx="3">
                  <c:v>90.910000000000025</c:v>
                </c:pt>
              </c:numCache>
            </c:numRef>
          </c:val>
        </c:ser>
        <c:hiLowLines/>
        <c:axId val="120496512"/>
        <c:axId val="120498048"/>
      </c:stockChart>
      <c:catAx>
        <c:axId val="120496512"/>
        <c:scaling>
          <c:orientation val="minMax"/>
        </c:scaling>
        <c:axPos val="b"/>
        <c:tickLblPos val="nextTo"/>
        <c:crossAx val="120498048"/>
        <c:crosses val="autoZero"/>
        <c:auto val="1"/>
        <c:lblAlgn val="ctr"/>
        <c:lblOffset val="100"/>
      </c:catAx>
      <c:valAx>
        <c:axId val="120498048"/>
        <c:scaling>
          <c:orientation val="minMax"/>
        </c:scaling>
        <c:axPos val="l"/>
        <c:majorGridlines/>
        <c:numFmt formatCode="General" sourceLinked="1"/>
        <c:tickLblPos val="nextTo"/>
        <c:crossAx val="120496512"/>
        <c:crosses val="autoZero"/>
        <c:crossBetween val="between"/>
      </c:valAx>
      <c:spPr>
        <a:ln>
          <a:solidFill>
            <a:srgbClr val="353535"/>
          </a:solidFill>
        </a:ln>
      </c:spPr>
    </c:plotArea>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265.65800000000002</c:v>
                </c:pt>
                <c:pt idx="1">
                  <c:v>292.76900000000001</c:v>
                </c:pt>
                <c:pt idx="2">
                  <c:v>115.86699999999999</c:v>
                </c:pt>
                <c:pt idx="3">
                  <c:v>724.47400000000005</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104.60199999999999</c:v>
                </c:pt>
                <c:pt idx="1">
                  <c:v>113.41100000000102</c:v>
                </c:pt>
                <c:pt idx="2">
                  <c:v>28.133000000000031</c:v>
                </c:pt>
                <c:pt idx="3">
                  <c:v>430.42599999999823</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185.13</c:v>
                </c:pt>
                <c:pt idx="1">
                  <c:v>203.09</c:v>
                </c:pt>
                <c:pt idx="2">
                  <c:v>72</c:v>
                </c:pt>
                <c:pt idx="3">
                  <c:v>577.44999999999948</c:v>
                </c:pt>
              </c:numCache>
            </c:numRef>
          </c:val>
        </c:ser>
        <c:hiLowLines/>
        <c:axId val="120553472"/>
        <c:axId val="120555008"/>
      </c:stockChart>
      <c:catAx>
        <c:axId val="120553472"/>
        <c:scaling>
          <c:orientation val="minMax"/>
        </c:scaling>
        <c:axPos val="b"/>
        <c:tickLblPos val="nextTo"/>
        <c:crossAx val="120555008"/>
        <c:crosses val="autoZero"/>
        <c:auto val="1"/>
        <c:lblAlgn val="ctr"/>
        <c:lblOffset val="100"/>
      </c:catAx>
      <c:valAx>
        <c:axId val="120555008"/>
        <c:scaling>
          <c:orientation val="minMax"/>
        </c:scaling>
        <c:axPos val="l"/>
        <c:majorGridlines/>
        <c:numFmt formatCode="General" sourceLinked="1"/>
        <c:tickLblPos val="nextTo"/>
        <c:crossAx val="120553472"/>
        <c:crosses val="autoZero"/>
        <c:crossBetween val="between"/>
      </c:valAx>
      <c:spPr>
        <a:ln>
          <a:solidFill>
            <a:srgbClr val="353535"/>
          </a:solidFill>
        </a:ln>
      </c:spPr>
    </c:plotArea>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134.01600000000002</c:v>
                </c:pt>
                <c:pt idx="1">
                  <c:v>9.527000000000001</c:v>
                </c:pt>
                <c:pt idx="2">
                  <c:v>60.809000000000005</c:v>
                </c:pt>
                <c:pt idx="3">
                  <c:v>249.20999999999998</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0.78400000000000603</c:v>
                </c:pt>
                <c:pt idx="1">
                  <c:v>0.29300000000000032</c:v>
                </c:pt>
                <c:pt idx="2">
                  <c:v>0.33100000000002328</c:v>
                </c:pt>
                <c:pt idx="3">
                  <c:v>53.330000000000005</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67.400000000000006</c:v>
                </c:pt>
                <c:pt idx="1">
                  <c:v>4.91</c:v>
                </c:pt>
                <c:pt idx="2">
                  <c:v>30.57</c:v>
                </c:pt>
                <c:pt idx="3">
                  <c:v>151.26999999999998</c:v>
                </c:pt>
              </c:numCache>
            </c:numRef>
          </c:val>
        </c:ser>
        <c:hiLowLines/>
        <c:axId val="120573312"/>
        <c:axId val="120751232"/>
      </c:stockChart>
      <c:catAx>
        <c:axId val="120573312"/>
        <c:scaling>
          <c:orientation val="minMax"/>
        </c:scaling>
        <c:axPos val="b"/>
        <c:tickLblPos val="nextTo"/>
        <c:crossAx val="120751232"/>
        <c:crosses val="autoZero"/>
        <c:auto val="1"/>
        <c:lblAlgn val="ctr"/>
        <c:lblOffset val="100"/>
      </c:catAx>
      <c:valAx>
        <c:axId val="120751232"/>
        <c:scaling>
          <c:orientation val="minMax"/>
        </c:scaling>
        <c:axPos val="l"/>
        <c:majorGridlines/>
        <c:numFmt formatCode="General" sourceLinked="1"/>
        <c:tickLblPos val="nextTo"/>
        <c:crossAx val="120573312"/>
        <c:crosses val="autoZero"/>
        <c:crossBetween val="between"/>
      </c:valAx>
      <c:spPr>
        <a:ln>
          <a:solidFill>
            <a:srgbClr val="353535"/>
          </a:solidFill>
        </a:ln>
      </c:spPr>
    </c:plotArea>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134.01600000000002</c:v>
                </c:pt>
                <c:pt idx="1">
                  <c:v>9.527000000000001</c:v>
                </c:pt>
                <c:pt idx="2">
                  <c:v>60.809000000000005</c:v>
                </c:pt>
                <c:pt idx="3">
                  <c:v>249.20999999999998</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0.78400000000000603</c:v>
                </c:pt>
                <c:pt idx="1">
                  <c:v>0.29300000000000032</c:v>
                </c:pt>
                <c:pt idx="2">
                  <c:v>0.33100000000002328</c:v>
                </c:pt>
                <c:pt idx="3">
                  <c:v>53.330000000000005</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67.400000000000006</c:v>
                </c:pt>
                <c:pt idx="1">
                  <c:v>4.91</c:v>
                </c:pt>
                <c:pt idx="2">
                  <c:v>30.57</c:v>
                </c:pt>
                <c:pt idx="3">
                  <c:v>151.26999999999998</c:v>
                </c:pt>
              </c:numCache>
            </c:numRef>
          </c:val>
        </c:ser>
        <c:hiLowLines/>
        <c:axId val="120724480"/>
        <c:axId val="120771328"/>
      </c:stockChart>
      <c:catAx>
        <c:axId val="120724480"/>
        <c:scaling>
          <c:orientation val="minMax"/>
        </c:scaling>
        <c:axPos val="b"/>
        <c:tickLblPos val="nextTo"/>
        <c:crossAx val="120771328"/>
        <c:crosses val="autoZero"/>
        <c:auto val="1"/>
        <c:lblAlgn val="ctr"/>
        <c:lblOffset val="100"/>
      </c:catAx>
      <c:valAx>
        <c:axId val="120771328"/>
        <c:scaling>
          <c:orientation val="minMax"/>
        </c:scaling>
        <c:axPos val="l"/>
        <c:majorGridlines/>
        <c:numFmt formatCode="General" sourceLinked="1"/>
        <c:tickLblPos val="nextTo"/>
        <c:crossAx val="120724480"/>
        <c:crosses val="autoZero"/>
        <c:crossBetween val="between"/>
      </c:valAx>
      <c:spPr>
        <a:ln>
          <a:solidFill>
            <a:srgbClr val="353535"/>
          </a:solidFill>
        </a:ln>
      </c:spPr>
    </c:plotArea>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240.88100000000227</c:v>
                </c:pt>
                <c:pt idx="1">
                  <c:v>258.22999999999894</c:v>
                </c:pt>
                <c:pt idx="2">
                  <c:v>101.60199999999999</c:v>
                </c:pt>
                <c:pt idx="3">
                  <c:v>464.185</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115.59900000000002</c:v>
                </c:pt>
                <c:pt idx="1">
                  <c:v>129.33000000000001</c:v>
                </c:pt>
                <c:pt idx="2">
                  <c:v>54.518000000000001</c:v>
                </c:pt>
                <c:pt idx="3">
                  <c:v>272.315</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178.23999999999998</c:v>
                </c:pt>
                <c:pt idx="1">
                  <c:v>193.78</c:v>
                </c:pt>
                <c:pt idx="2">
                  <c:v>78.06</c:v>
                </c:pt>
                <c:pt idx="3">
                  <c:v>368.25</c:v>
                </c:pt>
              </c:numCache>
            </c:numRef>
          </c:val>
        </c:ser>
        <c:hiLowLines/>
        <c:axId val="120784768"/>
        <c:axId val="120786304"/>
      </c:stockChart>
      <c:catAx>
        <c:axId val="120784768"/>
        <c:scaling>
          <c:orientation val="minMax"/>
        </c:scaling>
        <c:axPos val="b"/>
        <c:tickLblPos val="nextTo"/>
        <c:crossAx val="120786304"/>
        <c:crosses val="autoZero"/>
        <c:auto val="1"/>
        <c:lblAlgn val="ctr"/>
        <c:lblOffset val="100"/>
      </c:catAx>
      <c:valAx>
        <c:axId val="120786304"/>
        <c:scaling>
          <c:orientation val="minMax"/>
        </c:scaling>
        <c:axPos val="l"/>
        <c:majorGridlines/>
        <c:numFmt formatCode="General" sourceLinked="1"/>
        <c:tickLblPos val="nextTo"/>
        <c:crossAx val="120784768"/>
        <c:crosses val="autoZero"/>
        <c:crossBetween val="between"/>
      </c:valAx>
    </c:plotArea>
    <c:plotVisOnly val="1"/>
    <c:dispBlanksAs val="gap"/>
  </c:chart>
  <c:spPr>
    <a:ln>
      <a:solidFill>
        <a:srgbClr val="353535"/>
      </a:solidFill>
    </a:ln>
  </c:sp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plotArea>
      <c:layout/>
      <c:stockChart>
        <c:ser>
          <c:idx val="0"/>
          <c:order val="0"/>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Φύλλο1!$F$8:$F$11</c:f>
              <c:numCache>
                <c:formatCode>General</c:formatCode>
                <c:ptCount val="4"/>
                <c:pt idx="0">
                  <c:v>113.667</c:v>
                </c:pt>
                <c:pt idx="1">
                  <c:v>117.14099999999999</c:v>
                </c:pt>
                <c:pt idx="2">
                  <c:v>67.090999999999994</c:v>
                </c:pt>
                <c:pt idx="3">
                  <c:v>131.35600000000107</c:v>
                </c:pt>
              </c:numCache>
            </c:numRef>
          </c:val>
        </c:ser>
        <c:ser>
          <c:idx val="1"/>
          <c:order val="1"/>
          <c:spPr>
            <a:ln w="28575">
              <a:noFill/>
            </a:ln>
          </c:spPr>
          <c:marker>
            <c:symbol val="none"/>
          </c:marker>
          <c:cat>
            <c:strRef>
              <c:f>Φύλλο1!$E$8:$E$11</c:f>
              <c:strCache>
                <c:ptCount val="4"/>
                <c:pt idx="0">
                  <c:v>ΦΘΙΝΟΠΩΡΟ</c:v>
                </c:pt>
                <c:pt idx="1">
                  <c:v>ΧΕΙΜΩΝΑΣ</c:v>
                </c:pt>
                <c:pt idx="2">
                  <c:v>ΑΝΟΙΞΗ</c:v>
                </c:pt>
                <c:pt idx="3">
                  <c:v>ΚΑΛΟΚΑΙΡΙ</c:v>
                </c:pt>
              </c:strCache>
            </c:strRef>
          </c:cat>
          <c:val>
            <c:numRef>
              <c:f>Φύλλο1!$G$8:$G$11</c:f>
              <c:numCache>
                <c:formatCode>General</c:formatCode>
                <c:ptCount val="4"/>
                <c:pt idx="0">
                  <c:v>18.052999999999987</c:v>
                </c:pt>
                <c:pt idx="1">
                  <c:v>27.558999999999987</c:v>
                </c:pt>
                <c:pt idx="2">
                  <c:v>15.728999999999996</c:v>
                </c:pt>
                <c:pt idx="3">
                  <c:v>27.343999999999987</c:v>
                </c:pt>
              </c:numCache>
            </c:numRef>
          </c:val>
        </c:ser>
        <c:ser>
          <c:idx val="2"/>
          <c:order val="2"/>
          <c:spPr>
            <a:ln w="28575">
              <a:noFill/>
            </a:ln>
          </c:spPr>
          <c:marker>
            <c:symbol val="dash"/>
            <c:size val="9"/>
            <c:spPr>
              <a:solidFill>
                <a:schemeClr val="tx2">
                  <a:lumMod val="75000"/>
                </a:schemeClr>
              </a:solidFill>
            </c:spPr>
          </c:marker>
          <c:trendline>
            <c:spPr>
              <a:ln>
                <a:solidFill>
                  <a:srgbClr val="FF0000"/>
                </a:solidFill>
              </a:ln>
            </c:spPr>
            <c:trendlineType val="poly"/>
            <c:order val="6"/>
          </c:trendline>
          <c:cat>
            <c:strRef>
              <c:f>Φύλλο1!$E$8:$E$11</c:f>
              <c:strCache>
                <c:ptCount val="4"/>
                <c:pt idx="0">
                  <c:v>ΦΘΙΝΟΠΩΡΟ</c:v>
                </c:pt>
                <c:pt idx="1">
                  <c:v>ΧΕΙΜΩΝΑΣ</c:v>
                </c:pt>
                <c:pt idx="2">
                  <c:v>ΑΝΟΙΞΗ</c:v>
                </c:pt>
                <c:pt idx="3">
                  <c:v>ΚΑΛΟΚΑΙΡΙ</c:v>
                </c:pt>
              </c:strCache>
            </c:strRef>
          </c:cat>
          <c:val>
            <c:numRef>
              <c:f>Φύλλο1!$H$8:$H$11</c:f>
              <c:numCache>
                <c:formatCode>General</c:formatCode>
                <c:ptCount val="4"/>
                <c:pt idx="0">
                  <c:v>65.86</c:v>
                </c:pt>
                <c:pt idx="1">
                  <c:v>72.349999999999994</c:v>
                </c:pt>
                <c:pt idx="2">
                  <c:v>41.41</c:v>
                </c:pt>
                <c:pt idx="3">
                  <c:v>79.349999999999994</c:v>
                </c:pt>
              </c:numCache>
            </c:numRef>
          </c:val>
        </c:ser>
        <c:hiLowLines/>
        <c:axId val="120842112"/>
        <c:axId val="120843648"/>
      </c:stockChart>
      <c:catAx>
        <c:axId val="120842112"/>
        <c:scaling>
          <c:orientation val="minMax"/>
        </c:scaling>
        <c:axPos val="b"/>
        <c:tickLblPos val="nextTo"/>
        <c:crossAx val="120843648"/>
        <c:crosses val="autoZero"/>
        <c:auto val="1"/>
        <c:lblAlgn val="ctr"/>
        <c:lblOffset val="100"/>
      </c:catAx>
      <c:valAx>
        <c:axId val="120843648"/>
        <c:scaling>
          <c:orientation val="minMax"/>
        </c:scaling>
        <c:axPos val="l"/>
        <c:majorGridlines/>
        <c:numFmt formatCode="General" sourceLinked="1"/>
        <c:tickLblPos val="nextTo"/>
        <c:crossAx val="120842112"/>
        <c:crosses val="autoZero"/>
        <c:crossBetween val="between"/>
      </c:valAx>
    </c:plotArea>
    <c:plotVisOnly val="1"/>
    <c:dispBlanksAs val="gap"/>
  </c:chart>
  <c:spPr>
    <a:ln>
      <a:solidFill>
        <a:srgbClr val="353535"/>
      </a:solidFill>
    </a:ln>
  </c:sp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8CA0C-111D-45D1-97D9-326A10FA685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l-GR"/>
        </a:p>
      </dgm:t>
    </dgm:pt>
    <dgm:pt modelId="{F86970DD-2F3F-4052-AAB0-0A372B54D417}">
      <dgm:prSet phldrT="[Κείμενο]"/>
      <dgm:spPr>
        <a:solidFill>
          <a:schemeClr val="tx1">
            <a:lumMod val="65000"/>
            <a:lumOff val="35000"/>
          </a:schemeClr>
        </a:solidFill>
      </dgm:spPr>
      <dgm:t>
        <a:bodyPr/>
        <a:lstStyle/>
        <a:p>
          <a:r>
            <a:rPr lang="el-GR" b="1" dirty="0"/>
            <a:t>νοσηλεία ασθενών ευάλωτων στις νοσοκομειακές λοιμώξεις</a:t>
          </a:r>
        </a:p>
      </dgm:t>
    </dgm:pt>
    <dgm:pt modelId="{34457B79-377F-4EC7-9AF2-4AFEC35D9452}" type="parTrans" cxnId="{2B936FC0-CF40-4A19-882A-08F27BF356E8}">
      <dgm:prSet/>
      <dgm:spPr/>
      <dgm:t>
        <a:bodyPr/>
        <a:lstStyle/>
        <a:p>
          <a:endParaRPr lang="el-GR"/>
        </a:p>
      </dgm:t>
    </dgm:pt>
    <dgm:pt modelId="{51048D8E-11F7-45A5-A5DB-FAFA5B6659BB}" type="sibTrans" cxnId="{2B936FC0-CF40-4A19-882A-08F27BF356E8}">
      <dgm:prSet/>
      <dgm:spPr/>
      <dgm:t>
        <a:bodyPr/>
        <a:lstStyle/>
        <a:p>
          <a:endParaRPr lang="el-GR" dirty="0"/>
        </a:p>
      </dgm:t>
    </dgm:pt>
    <dgm:pt modelId="{350E0FAC-4ABA-4E3D-B9F4-97CCF59278D8}">
      <dgm:prSet phldrT="[Κείμενο]"/>
      <dgm:spPr>
        <a:solidFill>
          <a:schemeClr val="tx1">
            <a:lumMod val="65000"/>
            <a:lumOff val="35000"/>
          </a:schemeClr>
        </a:solidFill>
      </dgm:spPr>
      <dgm:t>
        <a:bodyPr/>
        <a:lstStyle/>
        <a:p>
          <a:r>
            <a:rPr lang="el-GR" b="1" dirty="0"/>
            <a:t>εύκολο αποικισμό και πολλαπλασιασμό των παθογόνων μικροοργανισμών</a:t>
          </a:r>
        </a:p>
      </dgm:t>
    </dgm:pt>
    <dgm:pt modelId="{8B18C2B9-E249-4E73-9767-0AD973D0CCA1}" type="parTrans" cxnId="{5221A9D8-A6C8-4B0C-A14F-0799B05A6C03}">
      <dgm:prSet/>
      <dgm:spPr/>
      <dgm:t>
        <a:bodyPr/>
        <a:lstStyle/>
        <a:p>
          <a:endParaRPr lang="el-GR"/>
        </a:p>
      </dgm:t>
    </dgm:pt>
    <dgm:pt modelId="{749FF322-E8E3-4DBB-8C22-CFFA39475A4C}" type="sibTrans" cxnId="{5221A9D8-A6C8-4B0C-A14F-0799B05A6C03}">
      <dgm:prSet/>
      <dgm:spPr/>
      <dgm:t>
        <a:bodyPr/>
        <a:lstStyle/>
        <a:p>
          <a:endParaRPr lang="el-GR"/>
        </a:p>
      </dgm:t>
    </dgm:pt>
    <dgm:pt modelId="{0A983161-B311-4E58-AAC6-1C249AF556B3}">
      <dgm:prSet phldrT="[Κείμενο]"/>
      <dgm:spPr>
        <a:solidFill>
          <a:schemeClr val="tx1">
            <a:lumMod val="65000"/>
            <a:lumOff val="35000"/>
          </a:schemeClr>
        </a:solidFill>
      </dgm:spPr>
      <dgm:t>
        <a:bodyPr/>
        <a:lstStyle/>
        <a:p>
          <a:r>
            <a:rPr lang="el-GR" b="1" dirty="0"/>
            <a:t>εύκολη διασπορά των λοιμογόνων παραγόντων</a:t>
          </a:r>
        </a:p>
      </dgm:t>
    </dgm:pt>
    <dgm:pt modelId="{C43D746B-BD10-4865-836D-386A3493B063}" type="parTrans" cxnId="{7AD89173-0C54-47CA-BDC9-30C52CF3445B}">
      <dgm:prSet/>
      <dgm:spPr/>
      <dgm:t>
        <a:bodyPr/>
        <a:lstStyle/>
        <a:p>
          <a:endParaRPr lang="el-GR"/>
        </a:p>
      </dgm:t>
    </dgm:pt>
    <dgm:pt modelId="{B14807A7-FA4D-4E7F-9B2E-2977AD83180B}" type="sibTrans" cxnId="{7AD89173-0C54-47CA-BDC9-30C52CF3445B}">
      <dgm:prSet/>
      <dgm:spPr/>
      <dgm:t>
        <a:bodyPr/>
        <a:lstStyle/>
        <a:p>
          <a:endParaRPr lang="el-GR"/>
        </a:p>
      </dgm:t>
    </dgm:pt>
    <dgm:pt modelId="{0DC86277-84EB-48EF-AA98-AEEBE6BE99F3}">
      <dgm:prSet/>
      <dgm:spPr>
        <a:solidFill>
          <a:schemeClr val="tx1">
            <a:lumMod val="65000"/>
            <a:lumOff val="35000"/>
          </a:schemeClr>
        </a:solidFill>
      </dgm:spPr>
      <dgm:t>
        <a:bodyPr/>
        <a:lstStyle/>
        <a:p>
          <a:r>
            <a:rPr lang="el-GR" b="1" dirty="0"/>
            <a:t>χορήγηση αντιβιοτικών</a:t>
          </a:r>
        </a:p>
      </dgm:t>
    </dgm:pt>
    <dgm:pt modelId="{96C3D5B9-3F35-45C3-AF7A-2C04344C8F23}" type="parTrans" cxnId="{768C31D9-DFE2-461C-B8CC-4DC506662DFD}">
      <dgm:prSet/>
      <dgm:spPr/>
      <dgm:t>
        <a:bodyPr/>
        <a:lstStyle/>
        <a:p>
          <a:endParaRPr lang="el-GR"/>
        </a:p>
      </dgm:t>
    </dgm:pt>
    <dgm:pt modelId="{17520850-C7F5-4D08-A762-177F6D57C80A}" type="sibTrans" cxnId="{768C31D9-DFE2-461C-B8CC-4DC506662DFD}">
      <dgm:prSet/>
      <dgm:spPr/>
      <dgm:t>
        <a:bodyPr/>
        <a:lstStyle/>
        <a:p>
          <a:endParaRPr lang="el-GR"/>
        </a:p>
      </dgm:t>
    </dgm:pt>
    <dgm:pt modelId="{0588DFA2-78BE-4EDD-A3F5-3F92A973F93B}">
      <dgm:prSet/>
      <dgm:spPr>
        <a:solidFill>
          <a:schemeClr val="tx1">
            <a:lumMod val="65000"/>
            <a:lumOff val="35000"/>
          </a:schemeClr>
        </a:solidFill>
      </dgm:spPr>
      <dgm:t>
        <a:bodyPr/>
        <a:lstStyle/>
        <a:p>
          <a:r>
            <a:rPr lang="el-GR" b="1" dirty="0"/>
            <a:t>εμφάνιση ανθεκτικών στελεχών στις αντιμικροβιακές ουσίες</a:t>
          </a:r>
        </a:p>
      </dgm:t>
    </dgm:pt>
    <dgm:pt modelId="{1202B918-2584-4F94-AD13-C28B149650E5}" type="parTrans" cxnId="{F11C0E43-A91F-4200-A2C3-B2B9DC69CE9A}">
      <dgm:prSet/>
      <dgm:spPr/>
      <dgm:t>
        <a:bodyPr/>
        <a:lstStyle/>
        <a:p>
          <a:endParaRPr lang="el-GR"/>
        </a:p>
      </dgm:t>
    </dgm:pt>
    <dgm:pt modelId="{A4B7BFD3-B0AF-45BA-BC56-2B5E7262A5F7}" type="sibTrans" cxnId="{F11C0E43-A91F-4200-A2C3-B2B9DC69CE9A}">
      <dgm:prSet/>
      <dgm:spPr/>
      <dgm:t>
        <a:bodyPr/>
        <a:lstStyle/>
        <a:p>
          <a:endParaRPr lang="el-GR"/>
        </a:p>
      </dgm:t>
    </dgm:pt>
    <dgm:pt modelId="{BA6B9D01-E572-4B98-B42E-CA52A21BA17F}">
      <dgm:prSet/>
      <dgm:spPr>
        <a:solidFill>
          <a:schemeClr val="tx1">
            <a:lumMod val="65000"/>
            <a:lumOff val="35000"/>
          </a:schemeClr>
        </a:solidFill>
      </dgm:spPr>
      <dgm:t>
        <a:bodyPr/>
        <a:lstStyle/>
        <a:p>
          <a:r>
            <a:rPr lang="el-GR" b="1" dirty="0"/>
            <a:t>χορήγηση ισχυρότερων αντιμικροβιακών παραγόντων</a:t>
          </a:r>
        </a:p>
      </dgm:t>
    </dgm:pt>
    <dgm:pt modelId="{5224D35E-6D91-4813-B4E3-411DE0CB7A56}" type="parTrans" cxnId="{32E7C514-E91A-46AC-AC9B-D1AF7F1F0D8E}">
      <dgm:prSet/>
      <dgm:spPr/>
      <dgm:t>
        <a:bodyPr/>
        <a:lstStyle/>
        <a:p>
          <a:endParaRPr lang="el-GR"/>
        </a:p>
      </dgm:t>
    </dgm:pt>
    <dgm:pt modelId="{D7F3C3DA-2CA1-416F-8760-B315C6158A03}" type="sibTrans" cxnId="{32E7C514-E91A-46AC-AC9B-D1AF7F1F0D8E}">
      <dgm:prSet/>
      <dgm:spPr/>
      <dgm:t>
        <a:bodyPr/>
        <a:lstStyle/>
        <a:p>
          <a:endParaRPr lang="el-GR"/>
        </a:p>
      </dgm:t>
    </dgm:pt>
    <dgm:pt modelId="{8DE86B55-023E-46B4-B223-B61B55FEAF19}">
      <dgm:prSet/>
      <dgm:spPr>
        <a:solidFill>
          <a:schemeClr val="tx1">
            <a:lumMod val="65000"/>
            <a:lumOff val="35000"/>
          </a:schemeClr>
        </a:solidFill>
      </dgm:spPr>
      <dgm:t>
        <a:bodyPr/>
        <a:lstStyle/>
        <a:p>
          <a:r>
            <a:rPr lang="el-GR" b="1" dirty="0"/>
            <a:t>εμφάνιση πολυανθεκτικών στελεχών</a:t>
          </a:r>
        </a:p>
      </dgm:t>
    </dgm:pt>
    <dgm:pt modelId="{4FB4EDE3-7ACC-4531-A8B9-B26F9E742D0D}" type="parTrans" cxnId="{D957CD78-446F-43F0-B1BD-8AE263F37FCD}">
      <dgm:prSet/>
      <dgm:spPr/>
      <dgm:t>
        <a:bodyPr/>
        <a:lstStyle/>
        <a:p>
          <a:endParaRPr lang="el-GR"/>
        </a:p>
      </dgm:t>
    </dgm:pt>
    <dgm:pt modelId="{F3BD3BD9-D164-43DF-B26C-484CA7B8AB28}" type="sibTrans" cxnId="{D957CD78-446F-43F0-B1BD-8AE263F37FCD}">
      <dgm:prSet/>
      <dgm:spPr/>
      <dgm:t>
        <a:bodyPr/>
        <a:lstStyle/>
        <a:p>
          <a:endParaRPr lang="el-GR"/>
        </a:p>
      </dgm:t>
    </dgm:pt>
    <dgm:pt modelId="{076DAEB5-812B-452B-8DF0-6DE53412172F}" type="pres">
      <dgm:prSet presAssocID="{00A8CA0C-111D-45D1-97D9-326A10FA6851}" presName="Name0" presStyleCnt="0">
        <dgm:presLayoutVars>
          <dgm:chMax val="7"/>
          <dgm:chPref val="7"/>
          <dgm:dir/>
        </dgm:presLayoutVars>
      </dgm:prSet>
      <dgm:spPr/>
      <dgm:t>
        <a:bodyPr/>
        <a:lstStyle/>
        <a:p>
          <a:endParaRPr lang="el-GR"/>
        </a:p>
      </dgm:t>
    </dgm:pt>
    <dgm:pt modelId="{8727743B-18F1-4347-AC0C-641ECB437D04}" type="pres">
      <dgm:prSet presAssocID="{00A8CA0C-111D-45D1-97D9-326A10FA6851}" presName="Name1" presStyleCnt="0"/>
      <dgm:spPr/>
    </dgm:pt>
    <dgm:pt modelId="{BCFDA6FE-9435-45F6-B28D-0545824890D3}" type="pres">
      <dgm:prSet presAssocID="{00A8CA0C-111D-45D1-97D9-326A10FA6851}" presName="cycle" presStyleCnt="0"/>
      <dgm:spPr/>
    </dgm:pt>
    <dgm:pt modelId="{48FB9676-E5F9-4D51-AB20-47E7D6CC5F0B}" type="pres">
      <dgm:prSet presAssocID="{00A8CA0C-111D-45D1-97D9-326A10FA6851}" presName="srcNode" presStyleLbl="node1" presStyleIdx="0" presStyleCnt="7"/>
      <dgm:spPr/>
    </dgm:pt>
    <dgm:pt modelId="{966406B1-E6E9-46C7-803D-6B7DCE883203}" type="pres">
      <dgm:prSet presAssocID="{00A8CA0C-111D-45D1-97D9-326A10FA6851}" presName="conn" presStyleLbl="parChTrans1D2" presStyleIdx="0" presStyleCnt="1"/>
      <dgm:spPr/>
      <dgm:t>
        <a:bodyPr/>
        <a:lstStyle/>
        <a:p>
          <a:endParaRPr lang="el-GR"/>
        </a:p>
      </dgm:t>
    </dgm:pt>
    <dgm:pt modelId="{FBF5CA0C-1E36-4D17-AE21-0DCA6F943E64}" type="pres">
      <dgm:prSet presAssocID="{00A8CA0C-111D-45D1-97D9-326A10FA6851}" presName="extraNode" presStyleLbl="node1" presStyleIdx="0" presStyleCnt="7"/>
      <dgm:spPr/>
    </dgm:pt>
    <dgm:pt modelId="{7FA152B8-DED1-4F97-B4AC-667EB4448B8D}" type="pres">
      <dgm:prSet presAssocID="{00A8CA0C-111D-45D1-97D9-326A10FA6851}" presName="dstNode" presStyleLbl="node1" presStyleIdx="0" presStyleCnt="7"/>
      <dgm:spPr/>
    </dgm:pt>
    <dgm:pt modelId="{31D09EFD-A7CE-4E76-8365-9D8F418D8FD1}" type="pres">
      <dgm:prSet presAssocID="{F86970DD-2F3F-4052-AAB0-0A372B54D417}" presName="text_1" presStyleLbl="node1" presStyleIdx="0" presStyleCnt="7">
        <dgm:presLayoutVars>
          <dgm:bulletEnabled val="1"/>
        </dgm:presLayoutVars>
      </dgm:prSet>
      <dgm:spPr/>
      <dgm:t>
        <a:bodyPr/>
        <a:lstStyle/>
        <a:p>
          <a:endParaRPr lang="el-GR"/>
        </a:p>
      </dgm:t>
    </dgm:pt>
    <dgm:pt modelId="{EF3D2A9F-2C47-4BC2-8EC6-21E2F73750BA}" type="pres">
      <dgm:prSet presAssocID="{F86970DD-2F3F-4052-AAB0-0A372B54D417}" presName="accent_1" presStyleCnt="0"/>
      <dgm:spPr/>
    </dgm:pt>
    <dgm:pt modelId="{A4FF46F8-BF4D-44C8-93C8-E6B1EB9F7FA8}" type="pres">
      <dgm:prSet presAssocID="{F86970DD-2F3F-4052-AAB0-0A372B54D417}" presName="accentRepeatNode" presStyleLbl="solidFgAcc1" presStyleIdx="0" presStyleCnt="7"/>
      <dgm:spPr>
        <a:solidFill>
          <a:srgbClr val="D4BC2C"/>
        </a:solidFill>
      </dgm:spPr>
    </dgm:pt>
    <dgm:pt modelId="{EFF30B71-B554-42E2-9B76-9A3B77F05DF6}" type="pres">
      <dgm:prSet presAssocID="{350E0FAC-4ABA-4E3D-B9F4-97CCF59278D8}" presName="text_2" presStyleLbl="node1" presStyleIdx="1" presStyleCnt="7">
        <dgm:presLayoutVars>
          <dgm:bulletEnabled val="1"/>
        </dgm:presLayoutVars>
      </dgm:prSet>
      <dgm:spPr/>
      <dgm:t>
        <a:bodyPr/>
        <a:lstStyle/>
        <a:p>
          <a:endParaRPr lang="el-GR"/>
        </a:p>
      </dgm:t>
    </dgm:pt>
    <dgm:pt modelId="{68B96143-0D48-4569-940F-7EA16AD5B4FA}" type="pres">
      <dgm:prSet presAssocID="{350E0FAC-4ABA-4E3D-B9F4-97CCF59278D8}" presName="accent_2" presStyleCnt="0"/>
      <dgm:spPr/>
    </dgm:pt>
    <dgm:pt modelId="{40C38CD4-665F-4F40-925E-C037B54331FD}" type="pres">
      <dgm:prSet presAssocID="{350E0FAC-4ABA-4E3D-B9F4-97CCF59278D8}" presName="accentRepeatNode" presStyleLbl="solidFgAcc1" presStyleIdx="1" presStyleCnt="7"/>
      <dgm:spPr>
        <a:solidFill>
          <a:srgbClr val="D4BC2C"/>
        </a:solidFill>
      </dgm:spPr>
    </dgm:pt>
    <dgm:pt modelId="{20E94C26-9B1E-43B4-A359-0997A48EF308}" type="pres">
      <dgm:prSet presAssocID="{0A983161-B311-4E58-AAC6-1C249AF556B3}" presName="text_3" presStyleLbl="node1" presStyleIdx="2" presStyleCnt="7">
        <dgm:presLayoutVars>
          <dgm:bulletEnabled val="1"/>
        </dgm:presLayoutVars>
      </dgm:prSet>
      <dgm:spPr/>
      <dgm:t>
        <a:bodyPr/>
        <a:lstStyle/>
        <a:p>
          <a:endParaRPr lang="el-GR"/>
        </a:p>
      </dgm:t>
    </dgm:pt>
    <dgm:pt modelId="{8B2D6710-593D-4495-AE2A-8737A1B95105}" type="pres">
      <dgm:prSet presAssocID="{0A983161-B311-4E58-AAC6-1C249AF556B3}" presName="accent_3" presStyleCnt="0"/>
      <dgm:spPr/>
    </dgm:pt>
    <dgm:pt modelId="{E6ADDDF6-2A42-4529-BE68-492A2D4C2C27}" type="pres">
      <dgm:prSet presAssocID="{0A983161-B311-4E58-AAC6-1C249AF556B3}" presName="accentRepeatNode" presStyleLbl="solidFgAcc1" presStyleIdx="2" presStyleCnt="7"/>
      <dgm:spPr>
        <a:solidFill>
          <a:srgbClr val="D4BC2C"/>
        </a:solidFill>
      </dgm:spPr>
    </dgm:pt>
    <dgm:pt modelId="{96969BC5-3D4D-4388-AC45-2E642B81D507}" type="pres">
      <dgm:prSet presAssocID="{0DC86277-84EB-48EF-AA98-AEEBE6BE99F3}" presName="text_4" presStyleLbl="node1" presStyleIdx="3" presStyleCnt="7">
        <dgm:presLayoutVars>
          <dgm:bulletEnabled val="1"/>
        </dgm:presLayoutVars>
      </dgm:prSet>
      <dgm:spPr/>
      <dgm:t>
        <a:bodyPr/>
        <a:lstStyle/>
        <a:p>
          <a:endParaRPr lang="el-GR"/>
        </a:p>
      </dgm:t>
    </dgm:pt>
    <dgm:pt modelId="{DAECBC61-1408-48E2-8417-0DBE4E3FEC87}" type="pres">
      <dgm:prSet presAssocID="{0DC86277-84EB-48EF-AA98-AEEBE6BE99F3}" presName="accent_4" presStyleCnt="0"/>
      <dgm:spPr/>
    </dgm:pt>
    <dgm:pt modelId="{37C22380-2FA5-4805-9B58-EDC77D378800}" type="pres">
      <dgm:prSet presAssocID="{0DC86277-84EB-48EF-AA98-AEEBE6BE99F3}" presName="accentRepeatNode" presStyleLbl="solidFgAcc1" presStyleIdx="3" presStyleCnt="7"/>
      <dgm:spPr>
        <a:solidFill>
          <a:srgbClr val="D4BC2C"/>
        </a:solidFill>
      </dgm:spPr>
    </dgm:pt>
    <dgm:pt modelId="{8EC71B33-33CB-4223-B35F-7FC047CF6464}" type="pres">
      <dgm:prSet presAssocID="{0588DFA2-78BE-4EDD-A3F5-3F92A973F93B}" presName="text_5" presStyleLbl="node1" presStyleIdx="4" presStyleCnt="7">
        <dgm:presLayoutVars>
          <dgm:bulletEnabled val="1"/>
        </dgm:presLayoutVars>
      </dgm:prSet>
      <dgm:spPr/>
      <dgm:t>
        <a:bodyPr/>
        <a:lstStyle/>
        <a:p>
          <a:endParaRPr lang="el-GR"/>
        </a:p>
      </dgm:t>
    </dgm:pt>
    <dgm:pt modelId="{43184A5D-194F-489C-B490-F790794137D5}" type="pres">
      <dgm:prSet presAssocID="{0588DFA2-78BE-4EDD-A3F5-3F92A973F93B}" presName="accent_5" presStyleCnt="0"/>
      <dgm:spPr/>
    </dgm:pt>
    <dgm:pt modelId="{6A186DF8-98AB-46B6-B2FC-1860079B042C}" type="pres">
      <dgm:prSet presAssocID="{0588DFA2-78BE-4EDD-A3F5-3F92A973F93B}" presName="accentRepeatNode" presStyleLbl="solidFgAcc1" presStyleIdx="4" presStyleCnt="7"/>
      <dgm:spPr>
        <a:solidFill>
          <a:srgbClr val="D4BC2C"/>
        </a:solidFill>
      </dgm:spPr>
    </dgm:pt>
    <dgm:pt modelId="{04A8CA66-E734-4B92-9D23-D077E93DEED5}" type="pres">
      <dgm:prSet presAssocID="{BA6B9D01-E572-4B98-B42E-CA52A21BA17F}" presName="text_6" presStyleLbl="node1" presStyleIdx="5" presStyleCnt="7">
        <dgm:presLayoutVars>
          <dgm:bulletEnabled val="1"/>
        </dgm:presLayoutVars>
      </dgm:prSet>
      <dgm:spPr/>
      <dgm:t>
        <a:bodyPr/>
        <a:lstStyle/>
        <a:p>
          <a:endParaRPr lang="el-GR"/>
        </a:p>
      </dgm:t>
    </dgm:pt>
    <dgm:pt modelId="{A37ACE3A-B09C-41A1-9B9A-B584839D42F2}" type="pres">
      <dgm:prSet presAssocID="{BA6B9D01-E572-4B98-B42E-CA52A21BA17F}" presName="accent_6" presStyleCnt="0"/>
      <dgm:spPr/>
    </dgm:pt>
    <dgm:pt modelId="{5C6348C5-5F1D-4499-80FA-FE860B24A291}" type="pres">
      <dgm:prSet presAssocID="{BA6B9D01-E572-4B98-B42E-CA52A21BA17F}" presName="accentRepeatNode" presStyleLbl="solidFgAcc1" presStyleIdx="5" presStyleCnt="7" custLinFactNeighborX="12514" custLinFactNeighborY="3129"/>
      <dgm:spPr>
        <a:solidFill>
          <a:srgbClr val="D4BC2C"/>
        </a:solidFill>
      </dgm:spPr>
    </dgm:pt>
    <dgm:pt modelId="{7EC509E9-48A5-4AC7-9085-F1FA29E1863D}" type="pres">
      <dgm:prSet presAssocID="{8DE86B55-023E-46B4-B223-B61B55FEAF19}" presName="text_7" presStyleLbl="node1" presStyleIdx="6" presStyleCnt="7">
        <dgm:presLayoutVars>
          <dgm:bulletEnabled val="1"/>
        </dgm:presLayoutVars>
      </dgm:prSet>
      <dgm:spPr/>
      <dgm:t>
        <a:bodyPr/>
        <a:lstStyle/>
        <a:p>
          <a:endParaRPr lang="el-GR"/>
        </a:p>
      </dgm:t>
    </dgm:pt>
    <dgm:pt modelId="{AF695FB9-14E0-4BCD-8C03-79DD13BBAF1E}" type="pres">
      <dgm:prSet presAssocID="{8DE86B55-023E-46B4-B223-B61B55FEAF19}" presName="accent_7" presStyleCnt="0"/>
      <dgm:spPr/>
    </dgm:pt>
    <dgm:pt modelId="{77C26B8C-F71C-4A31-925D-A897235C0B35}" type="pres">
      <dgm:prSet presAssocID="{8DE86B55-023E-46B4-B223-B61B55FEAF19}" presName="accentRepeatNode" presStyleLbl="solidFgAcc1" presStyleIdx="6" presStyleCnt="7"/>
      <dgm:spPr>
        <a:solidFill>
          <a:srgbClr val="D4BC2C"/>
        </a:solidFill>
      </dgm:spPr>
    </dgm:pt>
  </dgm:ptLst>
  <dgm:cxnLst>
    <dgm:cxn modelId="{2B936FC0-CF40-4A19-882A-08F27BF356E8}" srcId="{00A8CA0C-111D-45D1-97D9-326A10FA6851}" destId="{F86970DD-2F3F-4052-AAB0-0A372B54D417}" srcOrd="0" destOrd="0" parTransId="{34457B79-377F-4EC7-9AF2-4AFEC35D9452}" sibTransId="{51048D8E-11F7-45A5-A5DB-FAFA5B6659BB}"/>
    <dgm:cxn modelId="{B3184565-67B1-4A7F-9D94-32AC515AE0F8}" type="presOf" srcId="{F86970DD-2F3F-4052-AAB0-0A372B54D417}" destId="{31D09EFD-A7CE-4E76-8365-9D8F418D8FD1}" srcOrd="0" destOrd="0" presId="urn:microsoft.com/office/officeart/2008/layout/VerticalCurvedList"/>
    <dgm:cxn modelId="{D957CD78-446F-43F0-B1BD-8AE263F37FCD}" srcId="{00A8CA0C-111D-45D1-97D9-326A10FA6851}" destId="{8DE86B55-023E-46B4-B223-B61B55FEAF19}" srcOrd="6" destOrd="0" parTransId="{4FB4EDE3-7ACC-4531-A8B9-B26F9E742D0D}" sibTransId="{F3BD3BD9-D164-43DF-B26C-484CA7B8AB28}"/>
    <dgm:cxn modelId="{08589FE7-1355-4E5D-A5C0-184F84702A23}" type="presOf" srcId="{0DC86277-84EB-48EF-AA98-AEEBE6BE99F3}" destId="{96969BC5-3D4D-4388-AC45-2E642B81D507}" srcOrd="0" destOrd="0" presId="urn:microsoft.com/office/officeart/2008/layout/VerticalCurvedList"/>
    <dgm:cxn modelId="{766F75B4-6508-4BD2-95AE-ABA8C91AEB4D}" type="presOf" srcId="{BA6B9D01-E572-4B98-B42E-CA52A21BA17F}" destId="{04A8CA66-E734-4B92-9D23-D077E93DEED5}" srcOrd="0" destOrd="0" presId="urn:microsoft.com/office/officeart/2008/layout/VerticalCurvedList"/>
    <dgm:cxn modelId="{CC052A09-0DB1-44AB-A22A-1B88B34B4DBB}" type="presOf" srcId="{350E0FAC-4ABA-4E3D-B9F4-97CCF59278D8}" destId="{EFF30B71-B554-42E2-9B76-9A3B77F05DF6}" srcOrd="0" destOrd="0" presId="urn:microsoft.com/office/officeart/2008/layout/VerticalCurvedList"/>
    <dgm:cxn modelId="{5221A9D8-A6C8-4B0C-A14F-0799B05A6C03}" srcId="{00A8CA0C-111D-45D1-97D9-326A10FA6851}" destId="{350E0FAC-4ABA-4E3D-B9F4-97CCF59278D8}" srcOrd="1" destOrd="0" parTransId="{8B18C2B9-E249-4E73-9767-0AD973D0CCA1}" sibTransId="{749FF322-E8E3-4DBB-8C22-CFFA39475A4C}"/>
    <dgm:cxn modelId="{A2F99E9B-BAD1-4886-B672-12CC03DF7331}" type="presOf" srcId="{51048D8E-11F7-45A5-A5DB-FAFA5B6659BB}" destId="{966406B1-E6E9-46C7-803D-6B7DCE883203}" srcOrd="0" destOrd="0" presId="urn:microsoft.com/office/officeart/2008/layout/VerticalCurvedList"/>
    <dgm:cxn modelId="{768C31D9-DFE2-461C-B8CC-4DC506662DFD}" srcId="{00A8CA0C-111D-45D1-97D9-326A10FA6851}" destId="{0DC86277-84EB-48EF-AA98-AEEBE6BE99F3}" srcOrd="3" destOrd="0" parTransId="{96C3D5B9-3F35-45C3-AF7A-2C04344C8F23}" sibTransId="{17520850-C7F5-4D08-A762-177F6D57C80A}"/>
    <dgm:cxn modelId="{120D658D-A9E0-4E8A-BD16-88C4FD1A7987}" type="presOf" srcId="{0A983161-B311-4E58-AAC6-1C249AF556B3}" destId="{20E94C26-9B1E-43B4-A359-0997A48EF308}" srcOrd="0" destOrd="0" presId="urn:microsoft.com/office/officeart/2008/layout/VerticalCurvedList"/>
    <dgm:cxn modelId="{EF6DF056-5A01-47E9-9103-1734F70CE59E}" type="presOf" srcId="{8DE86B55-023E-46B4-B223-B61B55FEAF19}" destId="{7EC509E9-48A5-4AC7-9085-F1FA29E1863D}" srcOrd="0" destOrd="0" presId="urn:microsoft.com/office/officeart/2008/layout/VerticalCurvedList"/>
    <dgm:cxn modelId="{B644BB83-A44B-4361-B7ED-CE3CCF37A1C1}" type="presOf" srcId="{0588DFA2-78BE-4EDD-A3F5-3F92A973F93B}" destId="{8EC71B33-33CB-4223-B35F-7FC047CF6464}" srcOrd="0" destOrd="0" presId="urn:microsoft.com/office/officeart/2008/layout/VerticalCurvedList"/>
    <dgm:cxn modelId="{387BFCF0-BA87-47B9-B3FA-1E743E268191}" type="presOf" srcId="{00A8CA0C-111D-45D1-97D9-326A10FA6851}" destId="{076DAEB5-812B-452B-8DF0-6DE53412172F}" srcOrd="0" destOrd="0" presId="urn:microsoft.com/office/officeart/2008/layout/VerticalCurvedList"/>
    <dgm:cxn modelId="{F11C0E43-A91F-4200-A2C3-B2B9DC69CE9A}" srcId="{00A8CA0C-111D-45D1-97D9-326A10FA6851}" destId="{0588DFA2-78BE-4EDD-A3F5-3F92A973F93B}" srcOrd="4" destOrd="0" parTransId="{1202B918-2584-4F94-AD13-C28B149650E5}" sibTransId="{A4B7BFD3-B0AF-45BA-BC56-2B5E7262A5F7}"/>
    <dgm:cxn modelId="{32E7C514-E91A-46AC-AC9B-D1AF7F1F0D8E}" srcId="{00A8CA0C-111D-45D1-97D9-326A10FA6851}" destId="{BA6B9D01-E572-4B98-B42E-CA52A21BA17F}" srcOrd="5" destOrd="0" parTransId="{5224D35E-6D91-4813-B4E3-411DE0CB7A56}" sibTransId="{D7F3C3DA-2CA1-416F-8760-B315C6158A03}"/>
    <dgm:cxn modelId="{7AD89173-0C54-47CA-BDC9-30C52CF3445B}" srcId="{00A8CA0C-111D-45D1-97D9-326A10FA6851}" destId="{0A983161-B311-4E58-AAC6-1C249AF556B3}" srcOrd="2" destOrd="0" parTransId="{C43D746B-BD10-4865-836D-386A3493B063}" sibTransId="{B14807A7-FA4D-4E7F-9B2E-2977AD83180B}"/>
    <dgm:cxn modelId="{5E1F09FF-2B59-461E-86BF-5C5415B506ED}" type="presParOf" srcId="{076DAEB5-812B-452B-8DF0-6DE53412172F}" destId="{8727743B-18F1-4347-AC0C-641ECB437D04}" srcOrd="0" destOrd="0" presId="urn:microsoft.com/office/officeart/2008/layout/VerticalCurvedList"/>
    <dgm:cxn modelId="{95A57A80-72CC-420D-BF36-2B96869B8380}" type="presParOf" srcId="{8727743B-18F1-4347-AC0C-641ECB437D04}" destId="{BCFDA6FE-9435-45F6-B28D-0545824890D3}" srcOrd="0" destOrd="0" presId="urn:microsoft.com/office/officeart/2008/layout/VerticalCurvedList"/>
    <dgm:cxn modelId="{BCCD0217-9CCE-4391-8C60-E0FC278E71F1}" type="presParOf" srcId="{BCFDA6FE-9435-45F6-B28D-0545824890D3}" destId="{48FB9676-E5F9-4D51-AB20-47E7D6CC5F0B}" srcOrd="0" destOrd="0" presId="urn:microsoft.com/office/officeart/2008/layout/VerticalCurvedList"/>
    <dgm:cxn modelId="{D6CDAE83-E8F2-4523-B8C9-E8863E601616}" type="presParOf" srcId="{BCFDA6FE-9435-45F6-B28D-0545824890D3}" destId="{966406B1-E6E9-46C7-803D-6B7DCE883203}" srcOrd="1" destOrd="0" presId="urn:microsoft.com/office/officeart/2008/layout/VerticalCurvedList"/>
    <dgm:cxn modelId="{4DBE4D55-49FB-4580-802D-561EBA9319E7}" type="presParOf" srcId="{BCFDA6FE-9435-45F6-B28D-0545824890D3}" destId="{FBF5CA0C-1E36-4D17-AE21-0DCA6F943E64}" srcOrd="2" destOrd="0" presId="urn:microsoft.com/office/officeart/2008/layout/VerticalCurvedList"/>
    <dgm:cxn modelId="{6C57B349-3E1D-4318-BBA0-636C77025F2D}" type="presParOf" srcId="{BCFDA6FE-9435-45F6-B28D-0545824890D3}" destId="{7FA152B8-DED1-4F97-B4AC-667EB4448B8D}" srcOrd="3" destOrd="0" presId="urn:microsoft.com/office/officeart/2008/layout/VerticalCurvedList"/>
    <dgm:cxn modelId="{17856EF0-0A92-4748-A6AD-EE98017AC913}" type="presParOf" srcId="{8727743B-18F1-4347-AC0C-641ECB437D04}" destId="{31D09EFD-A7CE-4E76-8365-9D8F418D8FD1}" srcOrd="1" destOrd="0" presId="urn:microsoft.com/office/officeart/2008/layout/VerticalCurvedList"/>
    <dgm:cxn modelId="{E3527267-5A0E-4212-8701-325186A442F3}" type="presParOf" srcId="{8727743B-18F1-4347-AC0C-641ECB437D04}" destId="{EF3D2A9F-2C47-4BC2-8EC6-21E2F73750BA}" srcOrd="2" destOrd="0" presId="urn:microsoft.com/office/officeart/2008/layout/VerticalCurvedList"/>
    <dgm:cxn modelId="{6A8B5195-5778-452B-80E1-7F973A8BF9D4}" type="presParOf" srcId="{EF3D2A9F-2C47-4BC2-8EC6-21E2F73750BA}" destId="{A4FF46F8-BF4D-44C8-93C8-E6B1EB9F7FA8}" srcOrd="0" destOrd="0" presId="urn:microsoft.com/office/officeart/2008/layout/VerticalCurvedList"/>
    <dgm:cxn modelId="{7EF22385-7C60-4256-B8D1-CF65B32861EC}" type="presParOf" srcId="{8727743B-18F1-4347-AC0C-641ECB437D04}" destId="{EFF30B71-B554-42E2-9B76-9A3B77F05DF6}" srcOrd="3" destOrd="0" presId="urn:microsoft.com/office/officeart/2008/layout/VerticalCurvedList"/>
    <dgm:cxn modelId="{B6026289-56C2-406B-8D9D-D74AEC21A19E}" type="presParOf" srcId="{8727743B-18F1-4347-AC0C-641ECB437D04}" destId="{68B96143-0D48-4569-940F-7EA16AD5B4FA}" srcOrd="4" destOrd="0" presId="urn:microsoft.com/office/officeart/2008/layout/VerticalCurvedList"/>
    <dgm:cxn modelId="{0FB3D260-BAD3-423F-895F-76635876BEBF}" type="presParOf" srcId="{68B96143-0D48-4569-940F-7EA16AD5B4FA}" destId="{40C38CD4-665F-4F40-925E-C037B54331FD}" srcOrd="0" destOrd="0" presId="urn:microsoft.com/office/officeart/2008/layout/VerticalCurvedList"/>
    <dgm:cxn modelId="{4ABBB901-26BF-4EC2-82E3-664F71B83720}" type="presParOf" srcId="{8727743B-18F1-4347-AC0C-641ECB437D04}" destId="{20E94C26-9B1E-43B4-A359-0997A48EF308}" srcOrd="5" destOrd="0" presId="urn:microsoft.com/office/officeart/2008/layout/VerticalCurvedList"/>
    <dgm:cxn modelId="{577C1CC5-0FCC-45E8-96D4-484D2BC536D4}" type="presParOf" srcId="{8727743B-18F1-4347-AC0C-641ECB437D04}" destId="{8B2D6710-593D-4495-AE2A-8737A1B95105}" srcOrd="6" destOrd="0" presId="urn:microsoft.com/office/officeart/2008/layout/VerticalCurvedList"/>
    <dgm:cxn modelId="{84E76BAE-90E9-44D2-A07E-C78B51F81E05}" type="presParOf" srcId="{8B2D6710-593D-4495-AE2A-8737A1B95105}" destId="{E6ADDDF6-2A42-4529-BE68-492A2D4C2C27}" srcOrd="0" destOrd="0" presId="urn:microsoft.com/office/officeart/2008/layout/VerticalCurvedList"/>
    <dgm:cxn modelId="{A780A4B5-B9D8-44D5-A616-0ED2D3ADFEF7}" type="presParOf" srcId="{8727743B-18F1-4347-AC0C-641ECB437D04}" destId="{96969BC5-3D4D-4388-AC45-2E642B81D507}" srcOrd="7" destOrd="0" presId="urn:microsoft.com/office/officeart/2008/layout/VerticalCurvedList"/>
    <dgm:cxn modelId="{A5FF20C9-D388-4D58-A1ED-42DD9D2D618F}" type="presParOf" srcId="{8727743B-18F1-4347-AC0C-641ECB437D04}" destId="{DAECBC61-1408-48E2-8417-0DBE4E3FEC87}" srcOrd="8" destOrd="0" presId="urn:microsoft.com/office/officeart/2008/layout/VerticalCurvedList"/>
    <dgm:cxn modelId="{9CDF6242-CA05-465B-B9E5-D090C501478F}" type="presParOf" srcId="{DAECBC61-1408-48E2-8417-0DBE4E3FEC87}" destId="{37C22380-2FA5-4805-9B58-EDC77D378800}" srcOrd="0" destOrd="0" presId="urn:microsoft.com/office/officeart/2008/layout/VerticalCurvedList"/>
    <dgm:cxn modelId="{CF911668-D586-4C0C-ACEF-CF36FD26242A}" type="presParOf" srcId="{8727743B-18F1-4347-AC0C-641ECB437D04}" destId="{8EC71B33-33CB-4223-B35F-7FC047CF6464}" srcOrd="9" destOrd="0" presId="urn:microsoft.com/office/officeart/2008/layout/VerticalCurvedList"/>
    <dgm:cxn modelId="{5FFAF4A4-AC9C-4DC1-8E4C-4E1F7F952AD9}" type="presParOf" srcId="{8727743B-18F1-4347-AC0C-641ECB437D04}" destId="{43184A5D-194F-489C-B490-F790794137D5}" srcOrd="10" destOrd="0" presId="urn:microsoft.com/office/officeart/2008/layout/VerticalCurvedList"/>
    <dgm:cxn modelId="{9DECB844-11C8-429D-9154-714D292F46FF}" type="presParOf" srcId="{43184A5D-194F-489C-B490-F790794137D5}" destId="{6A186DF8-98AB-46B6-B2FC-1860079B042C}" srcOrd="0" destOrd="0" presId="urn:microsoft.com/office/officeart/2008/layout/VerticalCurvedList"/>
    <dgm:cxn modelId="{B251B936-7E4B-46E3-BD9A-9D10D76166EF}" type="presParOf" srcId="{8727743B-18F1-4347-AC0C-641ECB437D04}" destId="{04A8CA66-E734-4B92-9D23-D077E93DEED5}" srcOrd="11" destOrd="0" presId="urn:microsoft.com/office/officeart/2008/layout/VerticalCurvedList"/>
    <dgm:cxn modelId="{2D3E8485-D8F0-4D17-A375-C9FA746D777A}" type="presParOf" srcId="{8727743B-18F1-4347-AC0C-641ECB437D04}" destId="{A37ACE3A-B09C-41A1-9B9A-B584839D42F2}" srcOrd="12" destOrd="0" presId="urn:microsoft.com/office/officeart/2008/layout/VerticalCurvedList"/>
    <dgm:cxn modelId="{AEC30351-E912-40C6-82E7-AB289BAD0437}" type="presParOf" srcId="{A37ACE3A-B09C-41A1-9B9A-B584839D42F2}" destId="{5C6348C5-5F1D-4499-80FA-FE860B24A291}" srcOrd="0" destOrd="0" presId="urn:microsoft.com/office/officeart/2008/layout/VerticalCurvedList"/>
    <dgm:cxn modelId="{78715E77-8DFD-4B79-BE99-22DCEFEADF38}" type="presParOf" srcId="{8727743B-18F1-4347-AC0C-641ECB437D04}" destId="{7EC509E9-48A5-4AC7-9085-F1FA29E1863D}" srcOrd="13" destOrd="0" presId="urn:microsoft.com/office/officeart/2008/layout/VerticalCurvedList"/>
    <dgm:cxn modelId="{8E7C1F41-EB2F-43C5-AEB2-02D7FBC33CC6}" type="presParOf" srcId="{8727743B-18F1-4347-AC0C-641ECB437D04}" destId="{AF695FB9-14E0-4BCD-8C03-79DD13BBAF1E}" srcOrd="14" destOrd="0" presId="urn:microsoft.com/office/officeart/2008/layout/VerticalCurvedList"/>
    <dgm:cxn modelId="{F71F37E1-7BFB-4E18-B362-27BEF3F17449}" type="presParOf" srcId="{AF695FB9-14E0-4BCD-8C03-79DD13BBAF1E}" destId="{77C26B8C-F71C-4A31-925D-A897235C0B35}"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6406B1-E6E9-46C7-803D-6B7DCE883203}">
      <dsp:nvSpPr>
        <dsp:cNvPr id="0" name=""/>
        <dsp:cNvSpPr/>
      </dsp:nvSpPr>
      <dsp:spPr>
        <a:xfrm>
          <a:off x="-5933308" y="-908549"/>
          <a:ext cx="7067971" cy="7067971"/>
        </a:xfrm>
        <a:prstGeom prst="blockArc">
          <a:avLst>
            <a:gd name="adj1" fmla="val 18900000"/>
            <a:gd name="adj2" fmla="val 2700000"/>
            <a:gd name="adj3" fmla="val 306"/>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D09EFD-A7CE-4E76-8365-9D8F418D8FD1}">
      <dsp:nvSpPr>
        <dsp:cNvPr id="0" name=""/>
        <dsp:cNvSpPr/>
      </dsp:nvSpPr>
      <dsp:spPr>
        <a:xfrm>
          <a:off x="368348" y="238704"/>
          <a:ext cx="8476952" cy="477199"/>
        </a:xfrm>
        <a:prstGeom prst="rect">
          <a:avLst/>
        </a:prstGeom>
        <a:solidFill>
          <a:schemeClr val="tx1">
            <a:lumMod val="65000"/>
            <a:lumOff val="3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777" tIns="40640" rIns="40640" bIns="40640" numCol="1" spcCol="1270" anchor="ctr" anchorCtr="0">
          <a:noAutofit/>
        </a:bodyPr>
        <a:lstStyle/>
        <a:p>
          <a:pPr lvl="0" algn="l" defTabSz="711200">
            <a:lnSpc>
              <a:spcPct val="90000"/>
            </a:lnSpc>
            <a:spcBef>
              <a:spcPct val="0"/>
            </a:spcBef>
            <a:spcAft>
              <a:spcPct val="35000"/>
            </a:spcAft>
          </a:pPr>
          <a:r>
            <a:rPr lang="el-GR" sz="1600" b="1" kern="1200" dirty="0"/>
            <a:t>νοσηλεία ασθενών ευάλωτων στις νοσοκομειακές λοιμώξεις</a:t>
          </a:r>
        </a:p>
      </dsp:txBody>
      <dsp:txXfrm>
        <a:off x="368348" y="238704"/>
        <a:ext cx="8476952" cy="477199"/>
      </dsp:txXfrm>
    </dsp:sp>
    <dsp:sp modelId="{A4FF46F8-BF4D-44C8-93C8-E6B1EB9F7FA8}">
      <dsp:nvSpPr>
        <dsp:cNvPr id="0" name=""/>
        <dsp:cNvSpPr/>
      </dsp:nvSpPr>
      <dsp:spPr>
        <a:xfrm>
          <a:off x="70099" y="179054"/>
          <a:ext cx="596499" cy="596499"/>
        </a:xfrm>
        <a:prstGeom prst="ellipse">
          <a:avLst/>
        </a:prstGeom>
        <a:solidFill>
          <a:srgbClr val="D4BC2C"/>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F30B71-B554-42E2-9B76-9A3B77F05DF6}">
      <dsp:nvSpPr>
        <dsp:cNvPr id="0" name=""/>
        <dsp:cNvSpPr/>
      </dsp:nvSpPr>
      <dsp:spPr>
        <a:xfrm>
          <a:off x="800495" y="954923"/>
          <a:ext cx="8044805" cy="477199"/>
        </a:xfrm>
        <a:prstGeom prst="rect">
          <a:avLst/>
        </a:prstGeom>
        <a:solidFill>
          <a:schemeClr val="tx1">
            <a:lumMod val="65000"/>
            <a:lumOff val="3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777" tIns="40640" rIns="40640" bIns="40640" numCol="1" spcCol="1270" anchor="ctr" anchorCtr="0">
          <a:noAutofit/>
        </a:bodyPr>
        <a:lstStyle/>
        <a:p>
          <a:pPr lvl="0" algn="l" defTabSz="711200">
            <a:lnSpc>
              <a:spcPct val="90000"/>
            </a:lnSpc>
            <a:spcBef>
              <a:spcPct val="0"/>
            </a:spcBef>
            <a:spcAft>
              <a:spcPct val="35000"/>
            </a:spcAft>
          </a:pPr>
          <a:r>
            <a:rPr lang="el-GR" sz="1600" b="1" kern="1200" dirty="0"/>
            <a:t>εύκολο αποικισμό και πολλαπλασιασμό των παθογόνων μικροοργανισμών</a:t>
          </a:r>
        </a:p>
      </dsp:txBody>
      <dsp:txXfrm>
        <a:off x="800495" y="954923"/>
        <a:ext cx="8044805" cy="477199"/>
      </dsp:txXfrm>
    </dsp:sp>
    <dsp:sp modelId="{40C38CD4-665F-4F40-925E-C037B54331FD}">
      <dsp:nvSpPr>
        <dsp:cNvPr id="0" name=""/>
        <dsp:cNvSpPr/>
      </dsp:nvSpPr>
      <dsp:spPr>
        <a:xfrm>
          <a:off x="502245" y="895273"/>
          <a:ext cx="596499" cy="596499"/>
        </a:xfrm>
        <a:prstGeom prst="ellipse">
          <a:avLst/>
        </a:prstGeom>
        <a:solidFill>
          <a:srgbClr val="D4BC2C"/>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E94C26-9B1E-43B4-A359-0997A48EF308}">
      <dsp:nvSpPr>
        <dsp:cNvPr id="0" name=""/>
        <dsp:cNvSpPr/>
      </dsp:nvSpPr>
      <dsp:spPr>
        <a:xfrm>
          <a:off x="1037309" y="1670617"/>
          <a:ext cx="7807991" cy="477199"/>
        </a:xfrm>
        <a:prstGeom prst="rect">
          <a:avLst/>
        </a:prstGeom>
        <a:solidFill>
          <a:schemeClr val="tx1">
            <a:lumMod val="65000"/>
            <a:lumOff val="3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777" tIns="40640" rIns="40640" bIns="40640" numCol="1" spcCol="1270" anchor="ctr" anchorCtr="0">
          <a:noAutofit/>
        </a:bodyPr>
        <a:lstStyle/>
        <a:p>
          <a:pPr lvl="0" algn="l" defTabSz="711200">
            <a:lnSpc>
              <a:spcPct val="90000"/>
            </a:lnSpc>
            <a:spcBef>
              <a:spcPct val="0"/>
            </a:spcBef>
            <a:spcAft>
              <a:spcPct val="35000"/>
            </a:spcAft>
          </a:pPr>
          <a:r>
            <a:rPr lang="el-GR" sz="1600" b="1" kern="1200" dirty="0"/>
            <a:t>εύκολη διασπορά των λοιμογόνων παραγόντων</a:t>
          </a:r>
        </a:p>
      </dsp:txBody>
      <dsp:txXfrm>
        <a:off x="1037309" y="1670617"/>
        <a:ext cx="7807991" cy="477199"/>
      </dsp:txXfrm>
    </dsp:sp>
    <dsp:sp modelId="{E6ADDDF6-2A42-4529-BE68-492A2D4C2C27}">
      <dsp:nvSpPr>
        <dsp:cNvPr id="0" name=""/>
        <dsp:cNvSpPr/>
      </dsp:nvSpPr>
      <dsp:spPr>
        <a:xfrm>
          <a:off x="739060" y="1610967"/>
          <a:ext cx="596499" cy="596499"/>
        </a:xfrm>
        <a:prstGeom prst="ellipse">
          <a:avLst/>
        </a:prstGeom>
        <a:solidFill>
          <a:srgbClr val="D4BC2C"/>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969BC5-3D4D-4388-AC45-2E642B81D507}">
      <dsp:nvSpPr>
        <dsp:cNvPr id="0" name=""/>
        <dsp:cNvSpPr/>
      </dsp:nvSpPr>
      <dsp:spPr>
        <a:xfrm>
          <a:off x="1112922" y="2386836"/>
          <a:ext cx="7732378" cy="477199"/>
        </a:xfrm>
        <a:prstGeom prst="rect">
          <a:avLst/>
        </a:prstGeom>
        <a:solidFill>
          <a:schemeClr val="tx1">
            <a:lumMod val="65000"/>
            <a:lumOff val="3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777" tIns="40640" rIns="40640" bIns="40640" numCol="1" spcCol="1270" anchor="ctr" anchorCtr="0">
          <a:noAutofit/>
        </a:bodyPr>
        <a:lstStyle/>
        <a:p>
          <a:pPr lvl="0" algn="l" defTabSz="711200">
            <a:lnSpc>
              <a:spcPct val="90000"/>
            </a:lnSpc>
            <a:spcBef>
              <a:spcPct val="0"/>
            </a:spcBef>
            <a:spcAft>
              <a:spcPct val="35000"/>
            </a:spcAft>
          </a:pPr>
          <a:r>
            <a:rPr lang="el-GR" sz="1600" b="1" kern="1200" dirty="0"/>
            <a:t>χορήγηση αντιβιοτικών</a:t>
          </a:r>
        </a:p>
      </dsp:txBody>
      <dsp:txXfrm>
        <a:off x="1112922" y="2386836"/>
        <a:ext cx="7732378" cy="477199"/>
      </dsp:txXfrm>
    </dsp:sp>
    <dsp:sp modelId="{37C22380-2FA5-4805-9B58-EDC77D378800}">
      <dsp:nvSpPr>
        <dsp:cNvPr id="0" name=""/>
        <dsp:cNvSpPr/>
      </dsp:nvSpPr>
      <dsp:spPr>
        <a:xfrm>
          <a:off x="814672" y="2327186"/>
          <a:ext cx="596499" cy="596499"/>
        </a:xfrm>
        <a:prstGeom prst="ellipse">
          <a:avLst/>
        </a:prstGeom>
        <a:solidFill>
          <a:srgbClr val="D4BC2C"/>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C71B33-33CB-4223-B35F-7FC047CF6464}">
      <dsp:nvSpPr>
        <dsp:cNvPr id="0" name=""/>
        <dsp:cNvSpPr/>
      </dsp:nvSpPr>
      <dsp:spPr>
        <a:xfrm>
          <a:off x="1037309" y="3103055"/>
          <a:ext cx="7807991" cy="477199"/>
        </a:xfrm>
        <a:prstGeom prst="rect">
          <a:avLst/>
        </a:prstGeom>
        <a:solidFill>
          <a:schemeClr val="tx1">
            <a:lumMod val="65000"/>
            <a:lumOff val="3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777" tIns="40640" rIns="40640" bIns="40640" numCol="1" spcCol="1270" anchor="ctr" anchorCtr="0">
          <a:noAutofit/>
        </a:bodyPr>
        <a:lstStyle/>
        <a:p>
          <a:pPr lvl="0" algn="l" defTabSz="711200">
            <a:lnSpc>
              <a:spcPct val="90000"/>
            </a:lnSpc>
            <a:spcBef>
              <a:spcPct val="0"/>
            </a:spcBef>
            <a:spcAft>
              <a:spcPct val="35000"/>
            </a:spcAft>
          </a:pPr>
          <a:r>
            <a:rPr lang="el-GR" sz="1600" b="1" kern="1200" dirty="0"/>
            <a:t>εμφάνιση ανθεκτικών στελεχών στις αντιμικροβιακές ουσίες</a:t>
          </a:r>
        </a:p>
      </dsp:txBody>
      <dsp:txXfrm>
        <a:off x="1037309" y="3103055"/>
        <a:ext cx="7807991" cy="477199"/>
      </dsp:txXfrm>
    </dsp:sp>
    <dsp:sp modelId="{6A186DF8-98AB-46B6-B2FC-1860079B042C}">
      <dsp:nvSpPr>
        <dsp:cNvPr id="0" name=""/>
        <dsp:cNvSpPr/>
      </dsp:nvSpPr>
      <dsp:spPr>
        <a:xfrm>
          <a:off x="739060" y="3043405"/>
          <a:ext cx="596499" cy="596499"/>
        </a:xfrm>
        <a:prstGeom prst="ellipse">
          <a:avLst/>
        </a:prstGeom>
        <a:solidFill>
          <a:srgbClr val="D4BC2C"/>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A8CA66-E734-4B92-9D23-D077E93DEED5}">
      <dsp:nvSpPr>
        <dsp:cNvPr id="0" name=""/>
        <dsp:cNvSpPr/>
      </dsp:nvSpPr>
      <dsp:spPr>
        <a:xfrm>
          <a:off x="800495" y="3818749"/>
          <a:ext cx="8044805" cy="477199"/>
        </a:xfrm>
        <a:prstGeom prst="rect">
          <a:avLst/>
        </a:prstGeom>
        <a:solidFill>
          <a:schemeClr val="tx1">
            <a:lumMod val="65000"/>
            <a:lumOff val="3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777" tIns="40640" rIns="40640" bIns="40640" numCol="1" spcCol="1270" anchor="ctr" anchorCtr="0">
          <a:noAutofit/>
        </a:bodyPr>
        <a:lstStyle/>
        <a:p>
          <a:pPr lvl="0" algn="l" defTabSz="711200">
            <a:lnSpc>
              <a:spcPct val="90000"/>
            </a:lnSpc>
            <a:spcBef>
              <a:spcPct val="0"/>
            </a:spcBef>
            <a:spcAft>
              <a:spcPct val="35000"/>
            </a:spcAft>
          </a:pPr>
          <a:r>
            <a:rPr lang="el-GR" sz="1600" b="1" kern="1200" dirty="0"/>
            <a:t>χορήγηση ισχυρότερων αντιμικροβιακών παραγόντων</a:t>
          </a:r>
        </a:p>
      </dsp:txBody>
      <dsp:txXfrm>
        <a:off x="800495" y="3818749"/>
        <a:ext cx="8044805" cy="477199"/>
      </dsp:txXfrm>
    </dsp:sp>
    <dsp:sp modelId="{5C6348C5-5F1D-4499-80FA-FE860B24A291}">
      <dsp:nvSpPr>
        <dsp:cNvPr id="0" name=""/>
        <dsp:cNvSpPr/>
      </dsp:nvSpPr>
      <dsp:spPr>
        <a:xfrm>
          <a:off x="576891" y="3777763"/>
          <a:ext cx="596499" cy="596499"/>
        </a:xfrm>
        <a:prstGeom prst="ellipse">
          <a:avLst/>
        </a:prstGeom>
        <a:solidFill>
          <a:srgbClr val="D4BC2C"/>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C509E9-48A5-4AC7-9085-F1FA29E1863D}">
      <dsp:nvSpPr>
        <dsp:cNvPr id="0" name=""/>
        <dsp:cNvSpPr/>
      </dsp:nvSpPr>
      <dsp:spPr>
        <a:xfrm>
          <a:off x="368348" y="4534968"/>
          <a:ext cx="8476952" cy="477199"/>
        </a:xfrm>
        <a:prstGeom prst="rect">
          <a:avLst/>
        </a:prstGeom>
        <a:solidFill>
          <a:schemeClr val="tx1">
            <a:lumMod val="65000"/>
            <a:lumOff val="3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777" tIns="40640" rIns="40640" bIns="40640" numCol="1" spcCol="1270" anchor="ctr" anchorCtr="0">
          <a:noAutofit/>
        </a:bodyPr>
        <a:lstStyle/>
        <a:p>
          <a:pPr lvl="0" algn="l" defTabSz="711200">
            <a:lnSpc>
              <a:spcPct val="90000"/>
            </a:lnSpc>
            <a:spcBef>
              <a:spcPct val="0"/>
            </a:spcBef>
            <a:spcAft>
              <a:spcPct val="35000"/>
            </a:spcAft>
          </a:pPr>
          <a:r>
            <a:rPr lang="el-GR" sz="1600" b="1" kern="1200" dirty="0"/>
            <a:t>εμφάνιση πολυανθεκτικών στελεχών</a:t>
          </a:r>
        </a:p>
      </dsp:txBody>
      <dsp:txXfrm>
        <a:off x="368348" y="4534968"/>
        <a:ext cx="8476952" cy="477199"/>
      </dsp:txXfrm>
    </dsp:sp>
    <dsp:sp modelId="{77C26B8C-F71C-4A31-925D-A897235C0B35}">
      <dsp:nvSpPr>
        <dsp:cNvPr id="0" name=""/>
        <dsp:cNvSpPr/>
      </dsp:nvSpPr>
      <dsp:spPr>
        <a:xfrm>
          <a:off x="70099" y="4475318"/>
          <a:ext cx="596499" cy="596499"/>
        </a:xfrm>
        <a:prstGeom prst="ellipse">
          <a:avLst/>
        </a:prstGeom>
        <a:solidFill>
          <a:srgbClr val="D4BC2C"/>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8940800" y="4206240"/>
            <a:ext cx="1280160" cy="457200"/>
          </a:xfrm>
        </p:spPr>
        <p:txBody>
          <a:bodyPr/>
          <a:lstStyle/>
          <a:p>
            <a:fld id="{4AAD347D-5ACD-4C99-B74B-A9C85AD731AF}" type="datetimeFigureOut">
              <a:rPr lang="en-US" smtClean="0"/>
              <a:pPr/>
              <a:t>5/12/2025</a:t>
            </a:fld>
            <a:endParaRPr lang="en-US" dirty="0"/>
          </a:p>
        </p:txBody>
      </p:sp>
      <p:sp>
        <p:nvSpPr>
          <p:cNvPr id="17" name="16 - Θέση υποσέλιδου"/>
          <p:cNvSpPr>
            <a:spLocks noGrp="1"/>
          </p:cNvSpPr>
          <p:nvPr>
            <p:ph type="ftr" sz="quarter" idx="11"/>
          </p:nvPr>
        </p:nvSpPr>
        <p:spPr>
          <a:xfrm>
            <a:off x="7213600" y="4205288"/>
            <a:ext cx="1727200" cy="457200"/>
          </a:xfrm>
        </p:spPr>
        <p:txBody>
          <a:bodyPr/>
          <a:lstStyle/>
          <a:p>
            <a:endParaRPr lang="en-US" dirty="0"/>
          </a:p>
        </p:txBody>
      </p:sp>
      <p:sp>
        <p:nvSpPr>
          <p:cNvPr id="29" name="28 - Θέση αριθμού διαφάνειας"/>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D57F1E4F-1CFF-5643-939E-02111984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509A250-FF31-4206-8172-F9D3106AACB1}" type="datetimeFigureOut">
              <a:rPr lang="en-US" smtClean="0"/>
              <a:pPr/>
              <a:t>5/12/2025</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042400" y="1143000"/>
            <a:ext cx="2540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1143000"/>
            <a:ext cx="83312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509A250-FF31-4206-8172-F9D3106AACB1}" type="datetimeFigureOut">
              <a:rPr lang="en-US" smtClean="0"/>
              <a:pPr/>
              <a:t>5/12/2025</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4AAD347D-5ACD-4C99-B74B-A9C85AD731AF}" type="datetimeFigureOut">
              <a:rPr lang="en-US" smtClean="0"/>
              <a:pPr/>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75662373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AAD347D-5ACD-4C99-B74B-A9C85AD731AF}" type="datetimeFigureOut">
              <a:rPr lang="en-US" smtClean="0"/>
              <a:pPr/>
              <a:t>5/12/2025</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796027F-7875-4030-9381-8BD8C4F21935}" type="datetimeFigureOut">
              <a:rPr lang="en-US" smtClean="0"/>
              <a:pPr/>
              <a:t>5/12/2025</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9796027F-7875-4030-9381-8BD8C4F21935}" type="datetimeFigureOut">
              <a:rPr lang="en-US" smtClean="0"/>
              <a:pPr/>
              <a:t>5/12/2025</a:t>
            </a:fld>
            <a:endParaRPr lang="en-US" dirty="0"/>
          </a:p>
        </p:txBody>
      </p:sp>
      <p:sp>
        <p:nvSpPr>
          <p:cNvPr id="6" name="5 - Θέση υποσέλιδου"/>
          <p:cNvSpPr>
            <a:spLocks noGrp="1"/>
          </p:cNvSpPr>
          <p:nvPr>
            <p:ph type="ftr" sz="quarter" idx="11"/>
          </p:nvPr>
        </p:nvSpPr>
        <p:spPr/>
        <p:txBody>
          <a:bodyPr/>
          <a:lstStyle/>
          <a:p>
            <a:endParaRPr lang="en-US" dirty="0"/>
          </a:p>
        </p:txBody>
      </p:sp>
      <p:sp>
        <p:nvSpPr>
          <p:cNvPr id="7" name="6 - Θέση αριθμού διαφάνειας"/>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8000" y="1143000"/>
            <a:ext cx="11176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9796027F-7875-4030-9381-8BD8C4F21935}" type="datetimeFigureOut">
              <a:rPr lang="en-US" smtClean="0"/>
              <a:pPr/>
              <a:t>5/12/2025</a:t>
            </a:fld>
            <a:endParaRPr lang="en-US" dirty="0"/>
          </a:p>
        </p:txBody>
      </p:sp>
      <p:sp>
        <p:nvSpPr>
          <p:cNvPr id="27" name="26 - Θέση αριθμού διαφάνειας"/>
          <p:cNvSpPr>
            <a:spLocks noGrp="1"/>
          </p:cNvSpPr>
          <p:nvPr>
            <p:ph type="sldNum" sz="quarter" idx="11"/>
          </p:nvPr>
        </p:nvSpPr>
        <p:spPr/>
        <p:txBody>
          <a:bodyPr rtlCol="0"/>
          <a:lstStyle/>
          <a:p>
            <a:fld id="{D57F1E4F-1CFF-5643-939E-02111984F565}" type="slidenum">
              <a:rPr lang="en-US" smtClean="0"/>
              <a:pPr/>
              <a:t>‹#›</a:t>
            </a:fld>
            <a:endParaRPr lang="en-US" dirty="0"/>
          </a:p>
        </p:txBody>
      </p:sp>
      <p:sp>
        <p:nvSpPr>
          <p:cNvPr id="28" name="27 - Θέση υποσέλιδου"/>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8778240" y="612648"/>
            <a:ext cx="1276352" cy="457200"/>
          </a:xfrm>
        </p:spPr>
        <p:txBody>
          <a:bodyPr/>
          <a:lstStyle/>
          <a:p>
            <a:fld id="{4509A250-FF31-4206-8172-F9D3106AACB1}" type="datetimeFigureOut">
              <a:rPr lang="en-US" smtClean="0"/>
              <a:pPr/>
              <a:t>5/12/2025</a:t>
            </a:fld>
            <a:endParaRPr lang="en-US" dirty="0"/>
          </a:p>
        </p:txBody>
      </p:sp>
      <p:sp>
        <p:nvSpPr>
          <p:cNvPr id="4" name="3 - Θέση υποσέλιδου"/>
          <p:cNvSpPr>
            <a:spLocks noGrp="1"/>
          </p:cNvSpPr>
          <p:nvPr>
            <p:ph type="ftr" sz="quarter" idx="11"/>
          </p:nvPr>
        </p:nvSpPr>
        <p:spPr>
          <a:xfrm>
            <a:off x="7010400" y="612648"/>
            <a:ext cx="1767840" cy="457200"/>
          </a:xfrm>
        </p:spPr>
        <p:txBody>
          <a:bodyPr/>
          <a:lstStyle/>
          <a:p>
            <a:endParaRPr lang="en-US" dirty="0"/>
          </a:p>
        </p:txBody>
      </p:sp>
      <p:sp>
        <p:nvSpPr>
          <p:cNvPr id="5" name="4 - Θέση αριθμού διαφάνειας"/>
          <p:cNvSpPr>
            <a:spLocks noGrp="1"/>
          </p:cNvSpPr>
          <p:nvPr>
            <p:ph type="sldNum" sz="quarter" idx="12"/>
          </p:nvPr>
        </p:nvSpPr>
        <p:spPr>
          <a:xfrm>
            <a:off x="10899648" y="2272"/>
            <a:ext cx="1016000" cy="365760"/>
          </a:xfrm>
        </p:spPr>
        <p:txBody>
          <a:bodyPr/>
          <a:lstStyle/>
          <a:p>
            <a:fld id="{D57F1E4F-1CFF-5643-939E-02111984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509A250-FF31-4206-8172-F9D3106AACB1}" type="datetimeFigureOut">
              <a:rPr lang="en-US" smtClean="0"/>
              <a:pPr/>
              <a:t>5/12/2025</a:t>
            </a:fld>
            <a:endParaRPr lang="en-US" dirty="0"/>
          </a:p>
        </p:txBody>
      </p:sp>
      <p:sp>
        <p:nvSpPr>
          <p:cNvPr id="3" name="2 - Θέση υποσέλιδου"/>
          <p:cNvSpPr>
            <a:spLocks noGrp="1"/>
          </p:cNvSpPr>
          <p:nvPr>
            <p:ph type="ftr" sz="quarter" idx="11"/>
          </p:nvPr>
        </p:nvSpPr>
        <p:spPr/>
        <p:txBody>
          <a:bodyPr/>
          <a:lstStyle/>
          <a:p>
            <a:endParaRPr lang="en-US" dirty="0"/>
          </a:p>
        </p:txBody>
      </p:sp>
      <p:sp>
        <p:nvSpPr>
          <p:cNvPr id="4" name="3 - Θέση αριθμού διαφάνειας"/>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137995" y="1101970"/>
            <a:ext cx="451104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509A250-FF31-4206-8172-F9D3106AACB1}" type="datetimeFigureOut">
              <a:rPr lang="en-US" smtClean="0"/>
              <a:pPr/>
              <a:t>5/12/2025</a:t>
            </a:fld>
            <a:endParaRPr lang="en-US" dirty="0"/>
          </a:p>
        </p:txBody>
      </p:sp>
      <p:sp>
        <p:nvSpPr>
          <p:cNvPr id="6" name="5 - Θέση υποσέλιδου"/>
          <p:cNvSpPr>
            <a:spLocks noGrp="1"/>
          </p:cNvSpPr>
          <p:nvPr>
            <p:ph type="ftr" sz="quarter" idx="11"/>
          </p:nvPr>
        </p:nvSpPr>
        <p:spPr/>
        <p:txBody>
          <a:bodyPr/>
          <a:lstStyle/>
          <a:p>
            <a:endParaRPr lang="en-US" dirty="0"/>
          </a:p>
        </p:txBody>
      </p:sp>
      <p:sp>
        <p:nvSpPr>
          <p:cNvPr id="7" name="6 - Θέση αριθμού διαφάνειας"/>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509A250-FF31-4206-8172-F9D3106AACB1}" type="datetimeFigureOut">
              <a:rPr lang="en-US" smtClean="0"/>
              <a:pPr/>
              <a:t>5/12/2025</a:t>
            </a:fld>
            <a:endParaRPr lang="en-US" dirty="0"/>
          </a:p>
        </p:txBody>
      </p:sp>
      <p:sp>
        <p:nvSpPr>
          <p:cNvPr id="6" name="5 - Θέση υποσέλιδου"/>
          <p:cNvSpPr>
            <a:spLocks noGrp="1"/>
          </p:cNvSpPr>
          <p:nvPr>
            <p:ph type="ftr" sz="quarter" idx="11"/>
          </p:nvPr>
        </p:nvSpPr>
        <p:spPr/>
        <p:txBody>
          <a:bodyPr/>
          <a:lstStyle/>
          <a:p>
            <a:endParaRPr lang="en-US" dirty="0"/>
          </a:p>
        </p:txBody>
      </p:sp>
      <p:sp>
        <p:nvSpPr>
          <p:cNvPr id="7" name="6 - Θέση αριθμού διαφάνειας"/>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609600" y="1143000"/>
            <a:ext cx="109728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4AAD347D-5ACD-4C99-B74B-A9C85AD731AF}" type="datetimeFigureOut">
              <a:rPr lang="en-US" smtClean="0"/>
              <a:pPr/>
              <a:t>5/12/2025</a:t>
            </a:fld>
            <a:endParaRPr lang="en-US" dirty="0"/>
          </a:p>
        </p:txBody>
      </p:sp>
      <p:sp>
        <p:nvSpPr>
          <p:cNvPr id="3" name="2 - Θέση υποσέλιδου"/>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22 - Θέση αριθμού διαφάνειας"/>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D57F1E4F-1CFF-5643-939E-02111984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59933" y="711201"/>
            <a:ext cx="9965268" cy="1837266"/>
          </a:xfrm>
        </p:spPr>
        <p:txBody>
          <a:bodyPr>
            <a:noAutofit/>
          </a:bodyPr>
          <a:lstStyle/>
          <a:p>
            <a:pPr algn="ctr"/>
            <a:r>
              <a:rPr lang="el-GR" sz="4400" dirty="0"/>
              <a:t/>
            </a:r>
            <a:br>
              <a:rPr lang="el-GR" sz="4400" dirty="0"/>
            </a:br>
            <a:r>
              <a:rPr lang="el-GR" b="1" dirty="0" smtClean="0"/>
              <a:t> ΥΓΙΕΙΝΗ </a:t>
            </a:r>
            <a:br>
              <a:rPr lang="el-GR" b="1" dirty="0" smtClean="0"/>
            </a:br>
            <a:r>
              <a:rPr lang="el-GR" b="1" dirty="0" smtClean="0"/>
              <a:t>ΣΤΟ ΧΩΡΟ ΤΟΥ ΝΟΣΟΚΟΜΕΙΟΥ</a:t>
            </a:r>
            <a:endParaRPr lang="el-GR" sz="4400" b="1" dirty="0"/>
          </a:p>
        </p:txBody>
      </p:sp>
      <p:sp>
        <p:nvSpPr>
          <p:cNvPr id="3" name="Υπότιτλος 2"/>
          <p:cNvSpPr>
            <a:spLocks noGrp="1"/>
          </p:cNvSpPr>
          <p:nvPr>
            <p:ph type="subTitle" idx="1"/>
          </p:nvPr>
        </p:nvSpPr>
        <p:spPr>
          <a:xfrm>
            <a:off x="1837267" y="4284133"/>
            <a:ext cx="6807200" cy="2341750"/>
          </a:xfrm>
        </p:spPr>
        <p:txBody>
          <a:bodyPr>
            <a:normAutofit/>
          </a:bodyPr>
          <a:lstStyle/>
          <a:p>
            <a:r>
              <a:rPr lang="el-GR" sz="2000" b="1" dirty="0"/>
              <a:t>Αθανάσιος Τσελεμπόνης </a:t>
            </a:r>
            <a:r>
              <a:rPr lang="en-US" sz="2000" b="1" dirty="0"/>
              <a:t>M.Sc. Ph.D.</a:t>
            </a:r>
            <a:r>
              <a:rPr lang="el-GR" sz="2000" b="1" dirty="0"/>
              <a:t> </a:t>
            </a:r>
            <a:endParaRPr lang="el-GR" sz="2000" dirty="0"/>
          </a:p>
          <a:p>
            <a:r>
              <a:rPr lang="el-GR" sz="2000" b="1" dirty="0"/>
              <a:t>Μέλος Ε.ΔΙ.Π.  </a:t>
            </a:r>
          </a:p>
          <a:p>
            <a:r>
              <a:rPr lang="el-GR" sz="2000" b="1" dirty="0" smtClean="0"/>
              <a:t>του </a:t>
            </a:r>
            <a:r>
              <a:rPr lang="el-GR" sz="2000" b="1" dirty="0"/>
              <a:t>Εργαστηρίου Υγιεινής και</a:t>
            </a:r>
            <a:endParaRPr lang="el-GR" sz="2000" dirty="0"/>
          </a:p>
          <a:p>
            <a:r>
              <a:rPr lang="el-GR" sz="2000" b="1" dirty="0"/>
              <a:t>Προστασίας Περιβάλλοντος, Τμήματος Ιατρικής</a:t>
            </a:r>
            <a:endParaRPr lang="el-GR" sz="2000" dirty="0"/>
          </a:p>
          <a:p>
            <a:endParaRPr lang="el-GR" dirty="0"/>
          </a:p>
        </p:txBody>
      </p:sp>
    </p:spTree>
    <p:extLst>
      <p:ext uri="{BB962C8B-B14F-4D97-AF65-F5344CB8AC3E}">
        <p14:creationId xmlns="" xmlns:p14="http://schemas.microsoft.com/office/powerpoint/2010/main" val="307426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63600"/>
            <a:ext cx="10972800" cy="1007533"/>
          </a:xfrm>
        </p:spPr>
        <p:txBody>
          <a:bodyPr>
            <a:normAutofit/>
          </a:bodyPr>
          <a:lstStyle/>
          <a:p>
            <a:pPr algn="ctr"/>
            <a:r>
              <a:rPr lang="el-GR" sz="3600" b="1" dirty="0" smtClean="0">
                <a:solidFill>
                  <a:srgbClr val="002060"/>
                </a:solidFill>
              </a:rPr>
              <a:t>ΙΣΤΟΡΙΚΗ ΑΝΑΔΡΟΜΗ</a:t>
            </a:r>
            <a:endParaRPr lang="el-GR" sz="3600" dirty="0"/>
          </a:p>
        </p:txBody>
      </p:sp>
      <p:sp>
        <p:nvSpPr>
          <p:cNvPr id="3" name="2 - Θέση περιεχομένου"/>
          <p:cNvSpPr>
            <a:spLocks noGrp="1"/>
          </p:cNvSpPr>
          <p:nvPr>
            <p:ph idx="1"/>
          </p:nvPr>
        </p:nvSpPr>
        <p:spPr>
          <a:xfrm>
            <a:off x="609600" y="2015067"/>
            <a:ext cx="10972800" cy="4559469"/>
          </a:xfrm>
        </p:spPr>
        <p:txBody>
          <a:bodyPr>
            <a:normAutofit fontScale="92500" lnSpcReduction="10000"/>
          </a:bodyPr>
          <a:lstStyle/>
          <a:p>
            <a:pPr>
              <a:lnSpc>
                <a:spcPct val="150000"/>
              </a:lnSpc>
            </a:pPr>
            <a:r>
              <a:rPr lang="el-GR" sz="2000" dirty="0" smtClean="0"/>
              <a:t>Το 1ο διεθνές συνέδριο των νοσοκομειακών λοιμώξεων οργανώθηκε στην Atlanta από το CDC το 1970. Στη διάρκεια του συνεδρίου δόθηκε έμφαση:</a:t>
            </a:r>
          </a:p>
          <a:p>
            <a:pPr marL="457200" indent="-457200">
              <a:lnSpc>
                <a:spcPct val="150000"/>
              </a:lnSpc>
              <a:buFont typeface="+mj-lt"/>
              <a:buAutoNum type="arabicPeriod"/>
            </a:pPr>
            <a:r>
              <a:rPr lang="el-GR" sz="2000" dirty="0" smtClean="0"/>
              <a:t>στα μικροβιολογικά, </a:t>
            </a:r>
          </a:p>
          <a:p>
            <a:pPr marL="457200" indent="-457200">
              <a:lnSpc>
                <a:spcPct val="150000"/>
              </a:lnSpc>
              <a:buFont typeface="+mj-lt"/>
              <a:buAutoNum type="arabicPeriod"/>
            </a:pPr>
            <a:r>
              <a:rPr lang="el-GR" sz="2000" dirty="0" smtClean="0"/>
              <a:t>κλινικά και επιδημιολογικά χαρακτηριστικά των νοσοκομειακών λοιμώξεων, </a:t>
            </a:r>
          </a:p>
          <a:p>
            <a:pPr marL="457200" indent="-457200">
              <a:lnSpc>
                <a:spcPct val="150000"/>
              </a:lnSpc>
              <a:buFont typeface="+mj-lt"/>
              <a:buAutoNum type="arabicPeriod"/>
            </a:pPr>
            <a:r>
              <a:rPr lang="el-GR" sz="2000" dirty="0" smtClean="0"/>
              <a:t>όπως και στους παράγοντες του ξενιστή που προδιαθέτουν για τη λοίμωξη. Επίσης συζητήθηκε η περιορισμένη σπουδαιότητα της δειγματοληψίας του περιβάλλοντος</a:t>
            </a:r>
          </a:p>
          <a:p>
            <a:pPr marL="457200" indent="-457200">
              <a:lnSpc>
                <a:spcPct val="150000"/>
              </a:lnSpc>
              <a:buFont typeface="+mj-lt"/>
              <a:buAutoNum type="arabicPeriod"/>
            </a:pPr>
            <a:r>
              <a:rPr lang="el-GR" sz="2000" dirty="0" smtClean="0"/>
              <a:t>για πρώτη φορά τονίσθηκε ο ρόλος του μικροβιολογικού εργαστηρίου ως η σημαντικότερη πηγή πληροφοριών για τις νοσοκομειακές λοιμώξεις</a:t>
            </a:r>
          </a:p>
          <a:p>
            <a:pPr marL="457200" indent="-457200">
              <a:lnSpc>
                <a:spcPct val="150000"/>
              </a:lnSpc>
              <a:buFont typeface="+mj-lt"/>
              <a:buAutoNum type="arabicPeriod"/>
            </a:pPr>
            <a:r>
              <a:rPr lang="el-GR" sz="2000" dirty="0" smtClean="0"/>
              <a:t>το 42% των νοσοκομείων είχε ένα νοσηλευτή να ασχολείται με τον έλεγχο των λοιμώξεων, τουλάχιστον κατά το ήμισυ του ωραρίου του</a:t>
            </a:r>
          </a:p>
          <a:p>
            <a:endParaRPr lang="el-GR" sz="20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85316" y="624110"/>
            <a:ext cx="10690789" cy="1280890"/>
          </a:xfrm>
        </p:spPr>
        <p:txBody>
          <a:bodyPr>
            <a:normAutofit/>
          </a:bodyPr>
          <a:lstStyle/>
          <a:p>
            <a:r>
              <a:rPr lang="el-GR" sz="3200" b="1" dirty="0" smtClean="0">
                <a:solidFill>
                  <a:srgbClr val="002060"/>
                </a:solidFill>
              </a:rPr>
              <a:t>ΣΤΑΤΙΣΤΙΚΗ ΑΝΑΛΥΣΗ ΤΟΥ ΕΜΨΥΧΟΥ ΠΕΡΙΒΑΛΛΟΝΤΟΣ</a:t>
            </a:r>
            <a:endParaRPr lang="el-GR" sz="3200" dirty="0">
              <a:solidFill>
                <a:srgbClr val="002060"/>
              </a:solidFill>
            </a:endParaRPr>
          </a:p>
        </p:txBody>
      </p:sp>
      <p:sp>
        <p:nvSpPr>
          <p:cNvPr id="3" name="2 - Θέση περιεχομένου"/>
          <p:cNvSpPr>
            <a:spLocks noGrp="1"/>
          </p:cNvSpPr>
          <p:nvPr>
            <p:ph idx="1"/>
          </p:nvPr>
        </p:nvSpPr>
        <p:spPr>
          <a:xfrm>
            <a:off x="1418602" y="2162086"/>
            <a:ext cx="10086010" cy="3749136"/>
          </a:xfrm>
        </p:spPr>
        <p:txBody>
          <a:bodyPr>
            <a:normAutofit/>
          </a:bodyPr>
          <a:lstStyle/>
          <a:p>
            <a:pPr marL="0" indent="0">
              <a:lnSpc>
                <a:spcPct val="150000"/>
              </a:lnSpc>
              <a:buNone/>
            </a:pPr>
            <a:r>
              <a:rPr lang="el-GR" sz="2000" b="1" dirty="0" smtClean="0"/>
              <a:t>Σύγκριση μικροβιακού φορτίου του ιατρονοσηλευτικού προσωπικού μεταξύ ανδρών και γυναικών</a:t>
            </a:r>
            <a:endParaRPr lang="el-GR" sz="2000" dirty="0" smtClean="0"/>
          </a:p>
          <a:p>
            <a:pPr marL="0" indent="0">
              <a:lnSpc>
                <a:spcPct val="150000"/>
              </a:lnSpc>
              <a:buNone/>
            </a:pPr>
            <a:r>
              <a:rPr lang="el-GR" sz="2000" dirty="0" smtClean="0"/>
              <a:t>Η σύγκριση του αποικισμού μεταξύ Ανδρών και Γυναικών του ιατρονοσηλευτικού προσωπικού</a:t>
            </a:r>
            <a:r>
              <a:rPr lang="el-GR" sz="2000" b="1" dirty="0" smtClean="0"/>
              <a:t> </a:t>
            </a:r>
            <a:r>
              <a:rPr lang="el-GR" sz="2000" dirty="0" smtClean="0"/>
              <a:t>στο</a:t>
            </a:r>
            <a:r>
              <a:rPr lang="el-GR" sz="2000" b="1" dirty="0" smtClean="0"/>
              <a:t> </a:t>
            </a:r>
            <a:r>
              <a:rPr lang="el-GR" sz="2000" dirty="0" smtClean="0"/>
              <a:t>ολικό μικροβιακό φορτίο, Gram </a:t>
            </a:r>
            <a:r>
              <a:rPr lang="en-US" sz="2000" dirty="0" smtClean="0"/>
              <a:t>negative</a:t>
            </a:r>
            <a:r>
              <a:rPr lang="el-GR" sz="2000" dirty="0" smtClean="0"/>
              <a:t>, </a:t>
            </a:r>
            <a:r>
              <a:rPr lang="el-GR" sz="2000" i="1" dirty="0" smtClean="0"/>
              <a:t>Pseudomonas spp, Staphylococcus spp, Enterococcus spp, </a:t>
            </a:r>
            <a:r>
              <a:rPr lang="el-GR" sz="2000" dirty="0" smtClean="0"/>
              <a:t>έδειξε, με τη δοκιμασία </a:t>
            </a:r>
            <a:r>
              <a:rPr lang="en-US" sz="2000" dirty="0" smtClean="0"/>
              <a:t>Mann</a:t>
            </a:r>
            <a:r>
              <a:rPr lang="el-GR" sz="2000" dirty="0" smtClean="0"/>
              <a:t>-</a:t>
            </a:r>
            <a:r>
              <a:rPr lang="en-US" sz="2000" dirty="0" smtClean="0"/>
              <a:t>Whitney Test</a:t>
            </a:r>
            <a:r>
              <a:rPr lang="el-GR" sz="2000" dirty="0" smtClean="0"/>
              <a:t>, ότι υπήρχε στατιστική σημαντικότητα στο </a:t>
            </a:r>
            <a:r>
              <a:rPr lang="el-GR" sz="2000" b="1" dirty="0" smtClean="0"/>
              <a:t>ολικό μικροβιακό φορτίο (</a:t>
            </a:r>
            <a:r>
              <a:rPr lang="en-US" sz="2000" b="1" dirty="0" smtClean="0"/>
              <a:t>p</a:t>
            </a:r>
            <a:r>
              <a:rPr lang="el-GR" sz="2000" b="1" dirty="0" smtClean="0"/>
              <a:t> =0,027)</a:t>
            </a:r>
            <a:r>
              <a:rPr lang="el-GR" sz="2000" dirty="0" smtClean="0"/>
              <a:t> και στο μικροβιακό φορτίο με </a:t>
            </a:r>
            <a:r>
              <a:rPr lang="el-GR" sz="2000" b="1" i="1" dirty="0" smtClean="0"/>
              <a:t>Staphylococcus spp </a:t>
            </a:r>
            <a:r>
              <a:rPr lang="el-GR" sz="2000" b="1" dirty="0" smtClean="0"/>
              <a:t>(</a:t>
            </a:r>
            <a:r>
              <a:rPr lang="en-US" sz="2000" b="1" dirty="0" smtClean="0"/>
              <a:t>p</a:t>
            </a:r>
            <a:r>
              <a:rPr lang="el-GR" sz="2000" b="1" dirty="0" smtClean="0"/>
              <a:t>=0,001)</a:t>
            </a:r>
          </a:p>
          <a:p>
            <a:pPr>
              <a:buNone/>
            </a:pPr>
            <a:endParaRPr lang="el-G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6931" y="1273322"/>
            <a:ext cx="11203537" cy="437713"/>
          </a:xfrm>
        </p:spPr>
        <p:txBody>
          <a:bodyPr>
            <a:normAutofit fontScale="90000"/>
          </a:bodyPr>
          <a:lstStyle/>
          <a:p>
            <a:pPr algn="ctr"/>
            <a:r>
              <a:rPr lang="en-US" b="1" dirty="0" smtClean="0"/>
              <a:t/>
            </a:r>
            <a:br>
              <a:rPr lang="en-US" b="1" dirty="0" smtClean="0"/>
            </a:br>
            <a:r>
              <a:rPr lang="en-US" b="1" dirty="0" smtClean="0"/>
              <a:t/>
            </a:r>
            <a:br>
              <a:rPr lang="en-US" b="1" dirty="0" smtClean="0"/>
            </a:br>
            <a:r>
              <a:rPr lang="el-GR" b="1" dirty="0" smtClean="0">
                <a:solidFill>
                  <a:srgbClr val="002060"/>
                </a:solidFill>
              </a:rPr>
              <a:t>ΣΤΑΤΙΣΤΙΚΗ </a:t>
            </a:r>
            <a:r>
              <a:rPr lang="el-GR" b="1" dirty="0">
                <a:solidFill>
                  <a:srgbClr val="002060"/>
                </a:solidFill>
              </a:rPr>
              <a:t>ΑΝΑΛΥΣΗ ΤΟΥ </a:t>
            </a:r>
            <a:r>
              <a:rPr lang="el-GR" b="1" dirty="0" smtClean="0">
                <a:solidFill>
                  <a:srgbClr val="002060"/>
                </a:solidFill>
              </a:rPr>
              <a:t>ΕΜΨΥΧΟΥ ΠΕΡΙΒΑΛΛΟΝΤΟΣ</a:t>
            </a:r>
            <a:r>
              <a:rPr lang="el-GR" dirty="0"/>
              <a:t/>
            </a:r>
            <a:br>
              <a:rPr lang="el-GR" dirty="0"/>
            </a:br>
            <a:r>
              <a:rPr lang="el-GR" dirty="0"/>
              <a:t/>
            </a:r>
            <a:br>
              <a:rPr lang="el-GR" dirty="0"/>
            </a:br>
            <a:endParaRPr lang="el-GR" dirty="0"/>
          </a:p>
        </p:txBody>
      </p:sp>
      <p:sp>
        <p:nvSpPr>
          <p:cNvPr id="3" name="Θέση περιεχομένου 2"/>
          <p:cNvSpPr>
            <a:spLocks noGrp="1"/>
          </p:cNvSpPr>
          <p:nvPr>
            <p:ph idx="1"/>
          </p:nvPr>
        </p:nvSpPr>
        <p:spPr>
          <a:xfrm>
            <a:off x="1179321" y="2238998"/>
            <a:ext cx="10491546" cy="4025516"/>
          </a:xfrm>
        </p:spPr>
        <p:txBody>
          <a:bodyPr>
            <a:normAutofit/>
          </a:bodyPr>
          <a:lstStyle/>
          <a:p>
            <a:pPr marL="0" indent="0">
              <a:lnSpc>
                <a:spcPct val="150000"/>
              </a:lnSpc>
              <a:buNone/>
            </a:pPr>
            <a:r>
              <a:rPr lang="el-GR" sz="2000" b="1" dirty="0"/>
              <a:t>Σύγκριση μικροβιακού φορτίου ανδρών ως προς το </a:t>
            </a:r>
            <a:r>
              <a:rPr lang="el-GR" sz="2000" b="1" dirty="0" smtClean="0"/>
              <a:t>επάγγελμα</a:t>
            </a:r>
            <a:endParaRPr lang="en-US" sz="2000" b="1" dirty="0" smtClean="0"/>
          </a:p>
          <a:p>
            <a:pPr marL="0" indent="0">
              <a:lnSpc>
                <a:spcPct val="150000"/>
              </a:lnSpc>
              <a:buNone/>
            </a:pPr>
            <a:endParaRPr lang="el-GR" sz="2000" dirty="0"/>
          </a:p>
          <a:p>
            <a:pPr marL="0" indent="0">
              <a:lnSpc>
                <a:spcPct val="150000"/>
              </a:lnSpc>
              <a:buNone/>
            </a:pPr>
            <a:r>
              <a:rPr lang="el-GR" sz="2000" dirty="0"/>
              <a:t>Η σύγκριση του αποικισμού των ανδρών ως προς το επάγγελμα (Ιατρός, Νοσηλευτής) στο</a:t>
            </a:r>
            <a:r>
              <a:rPr lang="el-GR" sz="2000" b="1" dirty="0"/>
              <a:t> </a:t>
            </a:r>
            <a:r>
              <a:rPr lang="el-GR" sz="2000" dirty="0"/>
              <a:t>ολικό μικροβιακό φορτίο, στο μικροβιακό φορτίο με Gram </a:t>
            </a:r>
            <a:r>
              <a:rPr lang="en-US" sz="2000" dirty="0"/>
              <a:t>negative</a:t>
            </a:r>
            <a:r>
              <a:rPr lang="el-GR" sz="2000" dirty="0"/>
              <a:t> μικροοργανισμούς, στο μικροβιακό φορτίο</a:t>
            </a:r>
            <a:r>
              <a:rPr lang="el-GR" sz="2000" i="1" dirty="0"/>
              <a:t> </a:t>
            </a:r>
            <a:r>
              <a:rPr lang="el-GR" sz="2000" dirty="0"/>
              <a:t>μ</a:t>
            </a:r>
            <a:r>
              <a:rPr lang="el-GR" sz="2000" i="1" dirty="0"/>
              <a:t>ε Pseudomonas spp, Staphylococcus spp και Enterococcus spp </a:t>
            </a:r>
            <a:r>
              <a:rPr lang="el-GR" sz="2000" dirty="0"/>
              <a:t>έδειξε, με τη δοκιμασία </a:t>
            </a:r>
            <a:r>
              <a:rPr lang="en-US" sz="2000" dirty="0"/>
              <a:t>Mann</a:t>
            </a:r>
            <a:r>
              <a:rPr lang="el-GR" sz="2000" dirty="0"/>
              <a:t>-</a:t>
            </a:r>
            <a:r>
              <a:rPr lang="en-US" sz="2000" dirty="0"/>
              <a:t>Whitney Test</a:t>
            </a:r>
            <a:r>
              <a:rPr lang="el-GR" sz="2000" dirty="0"/>
              <a:t>, ότι δεν υπήρχε στατιστική σημαντικότητα σε καμία από τις επιμέρους </a:t>
            </a:r>
            <a:r>
              <a:rPr lang="el-GR" sz="2000" dirty="0" smtClean="0"/>
              <a:t>συγκρίσεις </a:t>
            </a:r>
          </a:p>
          <a:p>
            <a:pPr marL="0" indent="0">
              <a:buNone/>
            </a:pPr>
            <a:endParaRPr lang="el-GR" sz="2200" dirty="0"/>
          </a:p>
          <a:p>
            <a:endParaRPr lang="el-GR" dirty="0"/>
          </a:p>
        </p:txBody>
      </p:sp>
    </p:spTree>
    <p:extLst>
      <p:ext uri="{BB962C8B-B14F-4D97-AF65-F5344CB8AC3E}">
        <p14:creationId xmlns:p14="http://schemas.microsoft.com/office/powerpoint/2010/main" xmlns="" val="262885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72067" y="1219199"/>
            <a:ext cx="9872133" cy="685799"/>
          </a:xfrm>
        </p:spPr>
        <p:txBody>
          <a:bodyPr>
            <a:normAutofit fontScale="90000"/>
          </a:bodyPr>
          <a:lstStyle/>
          <a:p>
            <a:pPr algn="ctr"/>
            <a:r>
              <a:rPr lang="el-GR" b="1" dirty="0" smtClean="0">
                <a:solidFill>
                  <a:srgbClr val="002060"/>
                </a:solidFill>
              </a:rPr>
              <a:t>ΣΤΑΤΙΣΤΙΚΗ ΑΝΑΛΥΣΗ ΤΟΥ ΕΜΨΥΧΟΥ ΠΕΡΙΒΑΛΛΟΝΤΟΣ</a:t>
            </a:r>
            <a:r>
              <a:rPr lang="el-GR" dirty="0" smtClean="0"/>
              <a:t/>
            </a:r>
            <a:br>
              <a:rPr lang="el-GR" dirty="0" smtClean="0"/>
            </a:br>
            <a:endParaRPr lang="el-GR" dirty="0"/>
          </a:p>
        </p:txBody>
      </p:sp>
      <p:sp>
        <p:nvSpPr>
          <p:cNvPr id="3" name="2 - Θέση περιεχομένου"/>
          <p:cNvSpPr>
            <a:spLocks noGrp="1"/>
          </p:cNvSpPr>
          <p:nvPr>
            <p:ph idx="1"/>
          </p:nvPr>
        </p:nvSpPr>
        <p:spPr>
          <a:xfrm>
            <a:off x="1126068" y="2125133"/>
            <a:ext cx="10244666" cy="3786089"/>
          </a:xfrm>
        </p:spPr>
        <p:txBody>
          <a:bodyPr>
            <a:normAutofit/>
          </a:bodyPr>
          <a:lstStyle/>
          <a:p>
            <a:pPr marL="0" indent="0">
              <a:lnSpc>
                <a:spcPct val="150000"/>
              </a:lnSpc>
              <a:buNone/>
            </a:pPr>
            <a:r>
              <a:rPr lang="el-GR" sz="2000" b="1" dirty="0" smtClean="0"/>
              <a:t>Σύγκριση μικροβιακού φορτίου γυναικών ως προς το επάγγελμα</a:t>
            </a:r>
          </a:p>
          <a:p>
            <a:pPr marL="0" indent="0">
              <a:lnSpc>
                <a:spcPct val="150000"/>
              </a:lnSpc>
              <a:buNone/>
            </a:pPr>
            <a:endParaRPr lang="el-GR" sz="2000" dirty="0" smtClean="0"/>
          </a:p>
          <a:p>
            <a:pPr marL="0" indent="0">
              <a:lnSpc>
                <a:spcPct val="150000"/>
              </a:lnSpc>
              <a:buNone/>
            </a:pPr>
            <a:r>
              <a:rPr lang="el-GR" sz="2000" dirty="0" smtClean="0"/>
              <a:t>Η σύγκριση του αποικισμού των γυναικών ως προς το επάγγελμα (Ιατρός, Νοσηλεύτρια) στο</a:t>
            </a:r>
            <a:r>
              <a:rPr lang="el-GR" sz="2000" b="1" dirty="0" smtClean="0"/>
              <a:t> </a:t>
            </a:r>
            <a:r>
              <a:rPr lang="el-GR" sz="2000" dirty="0" smtClean="0"/>
              <a:t>ολικό μικροβιακό φορτίο, στο μικροβιακό φορτίο με Gram </a:t>
            </a:r>
            <a:r>
              <a:rPr lang="en-US" sz="2000" dirty="0" smtClean="0"/>
              <a:t>negative</a:t>
            </a:r>
            <a:r>
              <a:rPr lang="el-GR" sz="2000" dirty="0" smtClean="0"/>
              <a:t> μικροοργανισμούς, στο μικροβιακό φορτίο</a:t>
            </a:r>
            <a:r>
              <a:rPr lang="el-GR" sz="2000" i="1" dirty="0" smtClean="0"/>
              <a:t> </a:t>
            </a:r>
            <a:r>
              <a:rPr lang="el-GR" sz="2000" dirty="0" smtClean="0"/>
              <a:t>με</a:t>
            </a:r>
            <a:r>
              <a:rPr lang="el-GR" sz="2000" i="1" dirty="0" smtClean="0"/>
              <a:t> Pseudomonas spp, Staphylococcus spp και Enterococcus spp </a:t>
            </a:r>
            <a:r>
              <a:rPr lang="el-GR" sz="2000" dirty="0" smtClean="0"/>
              <a:t>έδειξε, με τη δοκιμασία </a:t>
            </a:r>
            <a:r>
              <a:rPr lang="en-US" sz="2000" dirty="0" smtClean="0"/>
              <a:t>Mann</a:t>
            </a:r>
            <a:r>
              <a:rPr lang="el-GR" sz="2000" dirty="0" smtClean="0"/>
              <a:t>-</a:t>
            </a:r>
            <a:r>
              <a:rPr lang="en-US" sz="2000" dirty="0" smtClean="0"/>
              <a:t>Whitney Test</a:t>
            </a:r>
            <a:r>
              <a:rPr lang="el-GR" sz="2000" dirty="0" smtClean="0"/>
              <a:t>, ότι δεν υπήρχε στατιστική σημαντικότητα σε καμία από τις επιμέρους συγκρίσεις</a:t>
            </a:r>
          </a:p>
          <a:p>
            <a:pPr>
              <a:lnSpc>
                <a:spcPct val="150000"/>
              </a:lnSpc>
              <a:buNone/>
            </a:pPr>
            <a:endParaRPr lang="el-GR" sz="20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3267" y="1117600"/>
            <a:ext cx="11878733" cy="787399"/>
          </a:xfrm>
        </p:spPr>
        <p:txBody>
          <a:bodyPr>
            <a:normAutofit fontScale="90000"/>
          </a:bodyPr>
          <a:lstStyle/>
          <a:p>
            <a:pPr algn="ctr"/>
            <a:r>
              <a:rPr lang="el-GR" b="1" dirty="0">
                <a:solidFill>
                  <a:srgbClr val="002060"/>
                </a:solidFill>
              </a:rPr>
              <a:t>ΕΛΕΓΧΟΣ ΕΠΟΧΙΚΟΤΗΤΑΣ ΣΤΟ ΕΜΨΥΧΟ ΠΕΡΙΒΑΛΛΟΝ</a:t>
            </a:r>
            <a:r>
              <a:rPr lang="el-GR" dirty="0"/>
              <a:t/>
            </a:r>
            <a:br>
              <a:rPr lang="el-GR" dirty="0"/>
            </a:br>
            <a:endParaRPr lang="el-GR" dirty="0"/>
          </a:p>
        </p:txBody>
      </p:sp>
      <p:sp>
        <p:nvSpPr>
          <p:cNvPr id="3" name="Θέση περιεχομένου 2"/>
          <p:cNvSpPr>
            <a:spLocks noGrp="1"/>
          </p:cNvSpPr>
          <p:nvPr>
            <p:ph idx="1"/>
          </p:nvPr>
        </p:nvSpPr>
        <p:spPr>
          <a:xfrm>
            <a:off x="897467" y="1981200"/>
            <a:ext cx="10607145" cy="4419600"/>
          </a:xfrm>
        </p:spPr>
        <p:txBody>
          <a:bodyPr>
            <a:normAutofit/>
          </a:bodyPr>
          <a:lstStyle/>
          <a:p>
            <a:pPr marL="0" indent="0">
              <a:lnSpc>
                <a:spcPct val="150000"/>
              </a:lnSpc>
              <a:buNone/>
            </a:pPr>
            <a:r>
              <a:rPr lang="el-GR" sz="2000" b="1" dirty="0" smtClean="0"/>
              <a:t>Εποχικότητα </a:t>
            </a:r>
            <a:r>
              <a:rPr lang="el-GR" sz="2000" b="1" dirty="0"/>
              <a:t>ιατρικού προσωπικού ανά </a:t>
            </a:r>
            <a:r>
              <a:rPr lang="el-GR" sz="2000" b="1" dirty="0" smtClean="0"/>
              <a:t>εποχή</a:t>
            </a:r>
          </a:p>
          <a:p>
            <a:pPr marL="0" indent="0">
              <a:lnSpc>
                <a:spcPct val="150000"/>
              </a:lnSpc>
              <a:buNone/>
            </a:pPr>
            <a:endParaRPr lang="el-GR" sz="2000" dirty="0"/>
          </a:p>
          <a:p>
            <a:pPr marL="0" indent="0">
              <a:lnSpc>
                <a:spcPct val="150000"/>
              </a:lnSpc>
              <a:buNone/>
            </a:pPr>
            <a:r>
              <a:rPr lang="el-GR" sz="2000" dirty="0"/>
              <a:t>Ο έλεγχος επίδρασης της εποχικότητας στον αποικισμό των χεριών του ιατρικού προσωπικού ανά εποχή στο ολικό μικροβιακό φορτίο, Gram </a:t>
            </a:r>
            <a:r>
              <a:rPr lang="en-US" sz="2000" dirty="0"/>
              <a:t>negative</a:t>
            </a:r>
            <a:r>
              <a:rPr lang="el-GR" sz="2000" dirty="0"/>
              <a:t>, </a:t>
            </a:r>
            <a:r>
              <a:rPr lang="el-GR" sz="2000" i="1" dirty="0"/>
              <a:t>Pseudomonas spp, Staphylococcus spp, </a:t>
            </a:r>
            <a:r>
              <a:rPr lang="el-GR" sz="2000" dirty="0"/>
              <a:t>και</a:t>
            </a:r>
            <a:r>
              <a:rPr lang="el-GR" sz="2000" i="1" dirty="0"/>
              <a:t> Enterococcus spp </a:t>
            </a:r>
            <a:r>
              <a:rPr lang="el-GR" sz="2000" dirty="0"/>
              <a:t>έδειξε, με τη δοκιμασία </a:t>
            </a:r>
            <a:r>
              <a:rPr lang="en-US" sz="2000" dirty="0"/>
              <a:t>Kruskal</a:t>
            </a:r>
            <a:r>
              <a:rPr lang="el-GR" sz="2000" dirty="0"/>
              <a:t>-</a:t>
            </a:r>
            <a:r>
              <a:rPr lang="en-US" sz="2000" dirty="0"/>
              <a:t>Wallis</a:t>
            </a:r>
            <a:r>
              <a:rPr lang="el-GR" sz="2000" dirty="0"/>
              <a:t>, ότι υπήρχε στατιστική σημαντικότητα στο </a:t>
            </a:r>
            <a:r>
              <a:rPr lang="el-GR" sz="2000" b="1" dirty="0"/>
              <a:t>ολικό μικροβιακό φορτίο (χ</a:t>
            </a:r>
            <a:r>
              <a:rPr lang="el-GR" sz="2000" b="1" baseline="30000" dirty="0"/>
              <a:t>2</a:t>
            </a:r>
            <a:r>
              <a:rPr lang="el-GR" sz="2000" b="1" dirty="0"/>
              <a:t>=7,735, </a:t>
            </a:r>
            <a:r>
              <a:rPr lang="en-US" sz="2000" b="1" dirty="0"/>
              <a:t>p</a:t>
            </a:r>
            <a:r>
              <a:rPr lang="el-GR" sz="2000" b="1" dirty="0"/>
              <a:t>=0,005</a:t>
            </a:r>
            <a:r>
              <a:rPr lang="el-GR" sz="2000" b="1" dirty="0" smtClean="0"/>
              <a:t>)</a:t>
            </a:r>
          </a:p>
          <a:p>
            <a:pPr marL="0" indent="0">
              <a:buNone/>
            </a:pPr>
            <a:endParaRPr lang="el-GR" sz="2000" dirty="0"/>
          </a:p>
          <a:p>
            <a:endParaRPr lang="el-GR" dirty="0"/>
          </a:p>
        </p:txBody>
      </p:sp>
    </p:spTree>
    <p:extLst>
      <p:ext uri="{BB962C8B-B14F-4D97-AF65-F5344CB8AC3E}">
        <p14:creationId xmlns:p14="http://schemas.microsoft.com/office/powerpoint/2010/main" xmlns="" val="12036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9334" y="736600"/>
            <a:ext cx="11343028" cy="1145152"/>
          </a:xfrm>
        </p:spPr>
        <p:txBody>
          <a:bodyPr>
            <a:normAutofit fontScale="90000"/>
          </a:bodyPr>
          <a:lstStyle/>
          <a:p>
            <a:pPr algn="ctr"/>
            <a:r>
              <a:rPr lang="el-GR" b="1" dirty="0" smtClean="0">
                <a:solidFill>
                  <a:srgbClr val="002060"/>
                </a:solidFill>
              </a:rPr>
              <a:t>Εποχική κατανομή του ολικού μικροβιακού φορτίου στο ιατρικό προσωπικό</a:t>
            </a:r>
            <a:endParaRPr lang="el-GR" b="1" dirty="0">
              <a:solidFill>
                <a:srgbClr val="002060"/>
              </a:solidFill>
            </a:endParaRPr>
          </a:p>
        </p:txBody>
      </p:sp>
      <p:graphicFrame>
        <p:nvGraphicFramePr>
          <p:cNvPr id="6" name="5 - Θέση περιεχομένου"/>
          <p:cNvGraphicFramePr>
            <a:graphicFrameLocks noGrp="1"/>
          </p:cNvGraphicFramePr>
          <p:nvPr>
            <p:ph idx="1"/>
          </p:nvPr>
        </p:nvGraphicFramePr>
        <p:xfrm>
          <a:off x="1549400" y="2286000"/>
          <a:ext cx="8969931" cy="36597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7799" y="1270000"/>
            <a:ext cx="11819467" cy="635000"/>
          </a:xfrm>
        </p:spPr>
        <p:txBody>
          <a:bodyPr>
            <a:normAutofit fontScale="90000"/>
          </a:bodyPr>
          <a:lstStyle/>
          <a:p>
            <a:pPr algn="ctr"/>
            <a:r>
              <a:rPr lang="el-GR" b="1" dirty="0" smtClean="0">
                <a:solidFill>
                  <a:srgbClr val="002060"/>
                </a:solidFill>
              </a:rPr>
              <a:t>Εποχική κατανομή των Gram αρνητικών μικροοργανισμών στο ιατρικό προσωπικό</a:t>
            </a:r>
            <a:r>
              <a:rPr lang="el-GR" b="1" dirty="0" smtClean="0"/>
              <a:t/>
            </a:r>
            <a:br>
              <a:rPr lang="el-GR" b="1" dirty="0" smtClean="0"/>
            </a:br>
            <a:endParaRPr lang="el-GR" b="1" dirty="0"/>
          </a:p>
        </p:txBody>
      </p:sp>
      <p:graphicFrame>
        <p:nvGraphicFramePr>
          <p:cNvPr id="4" name="3 - Θέση περιεχομένου"/>
          <p:cNvGraphicFramePr>
            <a:graphicFrameLocks noGrp="1"/>
          </p:cNvGraphicFramePr>
          <p:nvPr>
            <p:ph idx="1"/>
          </p:nvPr>
        </p:nvGraphicFramePr>
        <p:xfrm>
          <a:off x="1828801" y="2472266"/>
          <a:ext cx="8619066" cy="343958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3999" y="1066799"/>
            <a:ext cx="11650133" cy="855133"/>
          </a:xfrm>
        </p:spPr>
        <p:txBody>
          <a:bodyPr>
            <a:normAutofit fontScale="90000"/>
          </a:bodyPr>
          <a:lstStyle/>
          <a:p>
            <a:pPr algn="ctr"/>
            <a:r>
              <a:rPr lang="el-GR" b="1" dirty="0" smtClean="0">
                <a:solidFill>
                  <a:srgbClr val="002060"/>
                </a:solidFill>
              </a:rPr>
              <a:t>Εποχική κατανομή των μικροοργανισμών</a:t>
            </a:r>
            <a:r>
              <a:rPr lang="el-GR" b="1" i="1" dirty="0" smtClean="0">
                <a:solidFill>
                  <a:srgbClr val="002060"/>
                </a:solidFill>
              </a:rPr>
              <a:t> Pseudomonas spp</a:t>
            </a:r>
            <a:r>
              <a:rPr lang="el-GR" b="1" dirty="0" smtClean="0">
                <a:solidFill>
                  <a:srgbClr val="002060"/>
                </a:solidFill>
              </a:rPr>
              <a:t> στο ιατρικό προσωπικό</a:t>
            </a:r>
            <a:r>
              <a:rPr lang="el-GR" dirty="0" smtClean="0"/>
              <a:t/>
            </a:r>
            <a:br>
              <a:rPr lang="el-GR" dirty="0" smtClean="0"/>
            </a:br>
            <a:endParaRPr lang="el-GR" dirty="0"/>
          </a:p>
        </p:txBody>
      </p:sp>
      <p:graphicFrame>
        <p:nvGraphicFramePr>
          <p:cNvPr id="4" name="3 - Θέση περιεχομένου"/>
          <p:cNvGraphicFramePr>
            <a:graphicFrameLocks noGrp="1"/>
          </p:cNvGraphicFramePr>
          <p:nvPr>
            <p:ph idx="1"/>
          </p:nvPr>
        </p:nvGraphicFramePr>
        <p:xfrm>
          <a:off x="1769534" y="2336800"/>
          <a:ext cx="8627534" cy="35750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7000" y="939800"/>
            <a:ext cx="11827933" cy="965199"/>
          </a:xfrm>
        </p:spPr>
        <p:txBody>
          <a:bodyPr>
            <a:normAutofit fontScale="90000"/>
          </a:bodyPr>
          <a:lstStyle/>
          <a:p>
            <a:pPr algn="ctr"/>
            <a:r>
              <a:rPr lang="el-GR" b="1" dirty="0" smtClean="0">
                <a:solidFill>
                  <a:srgbClr val="002060"/>
                </a:solidFill>
              </a:rPr>
              <a:t>Εποχική κατανομή των μικροοργανισμών</a:t>
            </a:r>
            <a:r>
              <a:rPr lang="el-GR" b="1" i="1" dirty="0" smtClean="0">
                <a:solidFill>
                  <a:srgbClr val="002060"/>
                </a:solidFill>
              </a:rPr>
              <a:t> Staphylococcus spp</a:t>
            </a:r>
            <a:r>
              <a:rPr lang="el-GR" b="1" dirty="0" smtClean="0">
                <a:solidFill>
                  <a:srgbClr val="002060"/>
                </a:solidFill>
              </a:rPr>
              <a:t> στο ιατρικό προσωπικό</a:t>
            </a:r>
            <a:r>
              <a:rPr lang="el-GR" b="1" dirty="0" smtClean="0"/>
              <a:t/>
            </a:r>
            <a:br>
              <a:rPr lang="el-GR" b="1" dirty="0" smtClean="0"/>
            </a:br>
            <a:endParaRPr lang="el-GR" b="1" dirty="0"/>
          </a:p>
        </p:txBody>
      </p:sp>
      <p:graphicFrame>
        <p:nvGraphicFramePr>
          <p:cNvPr id="4" name="3 - Θέση περιεχομένου"/>
          <p:cNvGraphicFramePr>
            <a:graphicFrameLocks noGrp="1"/>
          </p:cNvGraphicFramePr>
          <p:nvPr>
            <p:ph idx="1"/>
          </p:nvPr>
        </p:nvGraphicFramePr>
        <p:xfrm>
          <a:off x="1676401" y="2413000"/>
          <a:ext cx="8635999" cy="34988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solidFill>
                  <a:srgbClr val="002060"/>
                </a:solidFill>
              </a:rPr>
              <a:t>Εποχική κατανομή των μικροοργανισμών</a:t>
            </a:r>
            <a:r>
              <a:rPr lang="el-GR" b="1" i="1" dirty="0" smtClean="0">
                <a:solidFill>
                  <a:srgbClr val="002060"/>
                </a:solidFill>
              </a:rPr>
              <a:t> Enterococcus spp </a:t>
            </a:r>
            <a:r>
              <a:rPr lang="el-GR" b="1" dirty="0" smtClean="0">
                <a:solidFill>
                  <a:srgbClr val="002060"/>
                </a:solidFill>
              </a:rPr>
              <a:t>στο ιατρικό προσωπικό</a:t>
            </a:r>
            <a:r>
              <a:rPr lang="el-GR" dirty="0" smtClean="0"/>
              <a:t/>
            </a:r>
            <a:br>
              <a:rPr lang="el-GR" dirty="0" smtClean="0"/>
            </a:br>
            <a:endParaRPr lang="el-GR" dirty="0"/>
          </a:p>
        </p:txBody>
      </p:sp>
      <p:graphicFrame>
        <p:nvGraphicFramePr>
          <p:cNvPr id="4" name="3 - Θέση περιεχομένου"/>
          <p:cNvGraphicFramePr>
            <a:graphicFrameLocks noGrp="1"/>
          </p:cNvGraphicFramePr>
          <p:nvPr>
            <p:ph idx="1"/>
          </p:nvPr>
        </p:nvGraphicFramePr>
        <p:xfrm>
          <a:off x="1507067" y="2667000"/>
          <a:ext cx="8703733" cy="352213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30200" y="1143000"/>
            <a:ext cx="11252200" cy="795867"/>
          </a:xfrm>
        </p:spPr>
        <p:txBody>
          <a:bodyPr>
            <a:normAutofit fontScale="90000"/>
          </a:bodyPr>
          <a:lstStyle/>
          <a:p>
            <a:pPr algn="ctr"/>
            <a:r>
              <a:rPr lang="el-GR" b="1" dirty="0" smtClean="0">
                <a:solidFill>
                  <a:srgbClr val="002060"/>
                </a:solidFill>
              </a:rPr>
              <a:t>Εποχική κατανομή των μικροοργανισμών</a:t>
            </a:r>
            <a:r>
              <a:rPr lang="el-GR" b="1" i="1" dirty="0" smtClean="0">
                <a:solidFill>
                  <a:srgbClr val="002060"/>
                </a:solidFill>
              </a:rPr>
              <a:t> Enterococcus spp </a:t>
            </a:r>
            <a:r>
              <a:rPr lang="el-GR" b="1" dirty="0" smtClean="0">
                <a:solidFill>
                  <a:srgbClr val="002060"/>
                </a:solidFill>
              </a:rPr>
              <a:t>στο ιατρικό προσωπικό</a:t>
            </a:r>
            <a:r>
              <a:rPr lang="el-GR" dirty="0" smtClean="0"/>
              <a:t/>
            </a:r>
            <a:br>
              <a:rPr lang="el-GR" dirty="0" smtClean="0"/>
            </a:br>
            <a:endParaRPr lang="el-GR" dirty="0"/>
          </a:p>
        </p:txBody>
      </p:sp>
      <p:graphicFrame>
        <p:nvGraphicFramePr>
          <p:cNvPr id="4" name="3 - Θέση περιεχομένου"/>
          <p:cNvGraphicFramePr>
            <a:graphicFrameLocks noGrp="1"/>
          </p:cNvGraphicFramePr>
          <p:nvPr>
            <p:ph idx="1"/>
          </p:nvPr>
        </p:nvGraphicFramePr>
        <p:xfrm>
          <a:off x="1329267" y="2379133"/>
          <a:ext cx="8729133" cy="37020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406401"/>
            <a:ext cx="10972800" cy="1143000"/>
          </a:xfrm>
        </p:spPr>
        <p:txBody>
          <a:bodyPr>
            <a:normAutofit/>
          </a:bodyPr>
          <a:lstStyle/>
          <a:p>
            <a:pPr algn="ctr"/>
            <a:r>
              <a:rPr lang="el-GR" sz="3600" b="1" dirty="0" smtClean="0">
                <a:solidFill>
                  <a:srgbClr val="002060"/>
                </a:solidFill>
              </a:rPr>
              <a:t>ΙΣΤΟΡΙΚΗ ΑΝΑΔΡΟΜΗ</a:t>
            </a:r>
            <a:endParaRPr lang="el-GR" sz="3600" dirty="0"/>
          </a:p>
        </p:txBody>
      </p:sp>
      <p:sp>
        <p:nvSpPr>
          <p:cNvPr id="3" name="2 - Θέση περιεχομένου"/>
          <p:cNvSpPr>
            <a:spLocks noGrp="1"/>
          </p:cNvSpPr>
          <p:nvPr>
            <p:ph idx="1"/>
          </p:nvPr>
        </p:nvSpPr>
        <p:spPr>
          <a:xfrm>
            <a:off x="601134" y="1490133"/>
            <a:ext cx="10972800" cy="5257800"/>
          </a:xfrm>
        </p:spPr>
        <p:txBody>
          <a:bodyPr>
            <a:noAutofit/>
          </a:bodyPr>
          <a:lstStyle/>
          <a:p>
            <a:r>
              <a:rPr lang="el-GR" sz="1800" dirty="0" smtClean="0"/>
              <a:t>Στο 2ο διεθνές συνέδριο το 1980 κυριάρχησε ο προβληματισμός σχετικά:</a:t>
            </a:r>
          </a:p>
          <a:p>
            <a:pPr>
              <a:buFont typeface="Arial" pitchFamily="34" charset="0"/>
              <a:buChar char="•"/>
            </a:pPr>
            <a:r>
              <a:rPr lang="el-GR" sz="1800" dirty="0" smtClean="0"/>
              <a:t>με την επιδημιολογία, </a:t>
            </a:r>
          </a:p>
          <a:p>
            <a:pPr>
              <a:buFont typeface="Arial" pitchFamily="34" charset="0"/>
              <a:buChar char="•"/>
            </a:pPr>
            <a:r>
              <a:rPr lang="el-GR" sz="1800" dirty="0" smtClean="0"/>
              <a:t>τα σύγχρονα προγράμματα, </a:t>
            </a:r>
          </a:p>
          <a:p>
            <a:pPr>
              <a:buFont typeface="Arial" pitchFamily="34" charset="0"/>
              <a:buChar char="•"/>
            </a:pPr>
            <a:r>
              <a:rPr lang="el-GR" sz="1800" dirty="0" smtClean="0"/>
              <a:t>και την επέκταση της έρευνας των νοσοκομειακών λοιμώξεων</a:t>
            </a:r>
          </a:p>
          <a:p>
            <a:r>
              <a:rPr lang="el-GR" sz="1800" dirty="0" smtClean="0"/>
              <a:t>Για πρώτη φορά το CDC το 1981 έδωσε οδηγίες για την επιτήρηση του </a:t>
            </a:r>
            <a:r>
              <a:rPr lang="el-GR" sz="1800" b="1" dirty="0" smtClean="0"/>
              <a:t>νοσοκομειακού περιβάλλοντος, </a:t>
            </a:r>
            <a:r>
              <a:rPr lang="el-GR" sz="1800" dirty="0" smtClean="0"/>
              <a:t>που αφορούσαν:</a:t>
            </a:r>
          </a:p>
          <a:p>
            <a:pPr marL="457200" indent="-457200">
              <a:lnSpc>
                <a:spcPct val="150000"/>
              </a:lnSpc>
              <a:buFont typeface="+mj-lt"/>
              <a:buAutoNum type="arabicPeriod"/>
            </a:pPr>
            <a:r>
              <a:rPr lang="el-GR" sz="1800" dirty="0" smtClean="0"/>
              <a:t>στο πλύσιμο των χεριών, </a:t>
            </a:r>
          </a:p>
          <a:p>
            <a:pPr marL="457200" indent="-457200">
              <a:lnSpc>
                <a:spcPct val="150000"/>
              </a:lnSpc>
              <a:buFont typeface="+mj-lt"/>
              <a:buAutoNum type="arabicPeriod"/>
            </a:pPr>
            <a:r>
              <a:rPr lang="el-GR" sz="1800" dirty="0" smtClean="0"/>
              <a:t>την αντισηψία, </a:t>
            </a:r>
          </a:p>
          <a:p>
            <a:pPr marL="457200" indent="-457200">
              <a:lnSpc>
                <a:spcPct val="150000"/>
              </a:lnSpc>
              <a:buFont typeface="+mj-lt"/>
              <a:buAutoNum type="arabicPeriod"/>
            </a:pPr>
            <a:r>
              <a:rPr lang="el-GR" sz="1800" dirty="0" smtClean="0"/>
              <a:t>την απολύμανση, </a:t>
            </a:r>
          </a:p>
          <a:p>
            <a:pPr marL="457200" indent="-457200">
              <a:lnSpc>
                <a:spcPct val="150000"/>
              </a:lnSpc>
              <a:buFont typeface="+mj-lt"/>
              <a:buAutoNum type="arabicPeriod"/>
            </a:pPr>
            <a:r>
              <a:rPr lang="el-GR" sz="1800" dirty="0" smtClean="0"/>
              <a:t>την καθαριότητα, </a:t>
            </a:r>
          </a:p>
          <a:p>
            <a:pPr marL="457200" indent="-457200">
              <a:lnSpc>
                <a:spcPct val="150000"/>
              </a:lnSpc>
              <a:buFont typeface="+mj-lt"/>
              <a:buAutoNum type="arabicPeriod"/>
            </a:pPr>
            <a:r>
              <a:rPr lang="el-GR" sz="1800" dirty="0" smtClean="0"/>
              <a:t>την αποστείρωση των αντικειμένων, </a:t>
            </a:r>
          </a:p>
          <a:p>
            <a:pPr marL="457200" indent="-457200">
              <a:lnSpc>
                <a:spcPct val="150000"/>
              </a:lnSpc>
              <a:buFont typeface="+mj-lt"/>
              <a:buAutoNum type="arabicPeriod"/>
            </a:pPr>
            <a:r>
              <a:rPr lang="el-GR" sz="1800" dirty="0" smtClean="0"/>
              <a:t>τη μικροβιολογική παρακολούθηση του περιβάλλοντος  </a:t>
            </a:r>
          </a:p>
          <a:p>
            <a:pPr marL="457200" indent="-457200">
              <a:lnSpc>
                <a:spcPct val="150000"/>
              </a:lnSpc>
              <a:buFont typeface="+mj-lt"/>
              <a:buAutoNum type="arabicPeriod"/>
            </a:pPr>
            <a:r>
              <a:rPr lang="el-GR" sz="1800" dirty="0" smtClean="0"/>
              <a:t>και του προσωπικού του νοσοκομείου</a:t>
            </a:r>
          </a:p>
          <a:p>
            <a:endParaRPr lang="el-GR" sz="18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6267" y="624110"/>
            <a:ext cx="11881042" cy="1280890"/>
          </a:xfrm>
        </p:spPr>
        <p:txBody>
          <a:bodyPr>
            <a:normAutofit fontScale="90000"/>
          </a:bodyPr>
          <a:lstStyle/>
          <a:p>
            <a:pPr algn="ctr"/>
            <a:r>
              <a:rPr lang="el-GR" b="1" dirty="0">
                <a:solidFill>
                  <a:srgbClr val="002060"/>
                </a:solidFill>
              </a:rPr>
              <a:t>ΕΛΕΓΧΟΣ ΕΠΟΧΙΚΟΤΗΤΑΣ ΣΤΟ ΕΜΨΥΧΟ ΠΕΡΙΒΑΛΛΟΝ</a:t>
            </a:r>
            <a:r>
              <a:rPr lang="el-GR" dirty="0"/>
              <a:t/>
            </a:r>
            <a:br>
              <a:rPr lang="el-GR" dirty="0"/>
            </a:br>
            <a:endParaRPr lang="el-GR" dirty="0"/>
          </a:p>
        </p:txBody>
      </p:sp>
      <p:sp>
        <p:nvSpPr>
          <p:cNvPr id="3" name="Θέση περιεχομένου 2"/>
          <p:cNvSpPr>
            <a:spLocks noGrp="1"/>
          </p:cNvSpPr>
          <p:nvPr>
            <p:ph idx="1"/>
          </p:nvPr>
        </p:nvSpPr>
        <p:spPr>
          <a:xfrm>
            <a:off x="787401" y="1751308"/>
            <a:ext cx="10693399" cy="5106692"/>
          </a:xfrm>
        </p:spPr>
        <p:txBody>
          <a:bodyPr>
            <a:normAutofit/>
          </a:bodyPr>
          <a:lstStyle/>
          <a:p>
            <a:pPr marL="0" indent="0">
              <a:lnSpc>
                <a:spcPct val="150000"/>
              </a:lnSpc>
              <a:buNone/>
            </a:pPr>
            <a:r>
              <a:rPr lang="el-GR" sz="2000" b="1" dirty="0"/>
              <a:t>Εποχικότητα του νοσηλευτικού προσωπικού ανά </a:t>
            </a:r>
            <a:r>
              <a:rPr lang="el-GR" sz="2000" b="1" dirty="0" smtClean="0"/>
              <a:t>εποχή</a:t>
            </a:r>
          </a:p>
          <a:p>
            <a:pPr marL="0" indent="0">
              <a:lnSpc>
                <a:spcPct val="150000"/>
              </a:lnSpc>
              <a:buNone/>
            </a:pPr>
            <a:endParaRPr lang="el-GR" sz="2000" b="1" dirty="0" smtClean="0"/>
          </a:p>
          <a:p>
            <a:pPr marL="0" indent="0">
              <a:lnSpc>
                <a:spcPct val="150000"/>
              </a:lnSpc>
              <a:buNone/>
            </a:pPr>
            <a:r>
              <a:rPr lang="el-GR" sz="2000" dirty="0" smtClean="0"/>
              <a:t>Ο </a:t>
            </a:r>
            <a:r>
              <a:rPr lang="el-GR" sz="2000" dirty="0"/>
              <a:t>έλεγχος επίδρασης της εποχικότητας στον αποικισμό των χεριών του νοσηλευτικού προσωπικού ανά εποχή στο ολικό μικροβιακό φορτίο, Gram </a:t>
            </a:r>
            <a:r>
              <a:rPr lang="en-US" sz="2000" dirty="0"/>
              <a:t>negative</a:t>
            </a:r>
            <a:r>
              <a:rPr lang="el-GR" sz="2000" dirty="0"/>
              <a:t>, </a:t>
            </a:r>
            <a:r>
              <a:rPr lang="el-GR" sz="2000" i="1" dirty="0"/>
              <a:t>Pseudomonas spp, Staphylococcus spp, </a:t>
            </a:r>
            <a:r>
              <a:rPr lang="el-GR" sz="2000" dirty="0"/>
              <a:t>και</a:t>
            </a:r>
            <a:r>
              <a:rPr lang="el-GR" sz="2000" i="1" dirty="0"/>
              <a:t> Enterococcus spp </a:t>
            </a:r>
            <a:r>
              <a:rPr lang="el-GR" sz="2000" dirty="0"/>
              <a:t>έδειξε, με τη δοκιμασία </a:t>
            </a:r>
            <a:r>
              <a:rPr lang="en-US" sz="2000" dirty="0"/>
              <a:t>Kruskal</a:t>
            </a:r>
            <a:r>
              <a:rPr lang="el-GR" sz="2000" dirty="0"/>
              <a:t>-</a:t>
            </a:r>
            <a:r>
              <a:rPr lang="en-US" sz="2000" dirty="0"/>
              <a:t>Wallis</a:t>
            </a:r>
            <a:r>
              <a:rPr lang="el-GR" sz="2000" dirty="0"/>
              <a:t>, ότι υπήρχε στατιστική σημαντικότητα </a:t>
            </a:r>
            <a:r>
              <a:rPr lang="el-GR" sz="2000" b="1" dirty="0"/>
              <a:t>στο μικροβιακό φορτίο με </a:t>
            </a:r>
            <a:r>
              <a:rPr lang="el-GR" sz="2000" b="1" i="1" dirty="0"/>
              <a:t>Staphylococcus spp, </a:t>
            </a:r>
            <a:r>
              <a:rPr lang="el-GR" sz="2000" b="1" dirty="0"/>
              <a:t>(χ</a:t>
            </a:r>
            <a:r>
              <a:rPr lang="el-GR" sz="2000" b="1" baseline="30000" dirty="0"/>
              <a:t>2</a:t>
            </a:r>
            <a:r>
              <a:rPr lang="el-GR" sz="2000" b="1" dirty="0"/>
              <a:t>=11,348, </a:t>
            </a:r>
            <a:r>
              <a:rPr lang="en-US" sz="2000" b="1" dirty="0"/>
              <a:t>p</a:t>
            </a:r>
            <a:r>
              <a:rPr lang="el-GR" sz="2000" b="1" dirty="0"/>
              <a:t>=0,010) </a:t>
            </a:r>
            <a:r>
              <a:rPr lang="el-GR" sz="2000" dirty="0"/>
              <a:t>και στο μικροβιακό φορτίο με</a:t>
            </a:r>
            <a:r>
              <a:rPr lang="el-GR" sz="2000" i="1" dirty="0"/>
              <a:t> </a:t>
            </a:r>
            <a:r>
              <a:rPr lang="el-GR" sz="2000" b="1" i="1" dirty="0"/>
              <a:t>Enterococcus spp </a:t>
            </a:r>
            <a:r>
              <a:rPr lang="el-GR" sz="2000" b="1" dirty="0"/>
              <a:t>(χ</a:t>
            </a:r>
            <a:r>
              <a:rPr lang="el-GR" sz="2000" b="1" baseline="30000" dirty="0"/>
              <a:t>2</a:t>
            </a:r>
            <a:r>
              <a:rPr lang="el-GR" sz="2000" b="1" dirty="0"/>
              <a:t>=10,247, </a:t>
            </a:r>
            <a:r>
              <a:rPr lang="en-US" sz="2000" b="1" dirty="0"/>
              <a:t>p</a:t>
            </a:r>
            <a:r>
              <a:rPr lang="el-GR" sz="2000" b="1" dirty="0"/>
              <a:t>=0,017</a:t>
            </a:r>
            <a:r>
              <a:rPr lang="el-GR" sz="2000" b="1" dirty="0" smtClean="0"/>
              <a:t>)</a:t>
            </a:r>
            <a:endParaRPr lang="el-GR" sz="2000" b="1" dirty="0"/>
          </a:p>
          <a:p>
            <a:pPr marL="0" indent="0">
              <a:buNone/>
            </a:pPr>
            <a:endParaRPr lang="el-GR" sz="2000" b="1" dirty="0" smtClean="0"/>
          </a:p>
          <a:p>
            <a:pPr marL="0" indent="0">
              <a:buNone/>
            </a:pPr>
            <a:endParaRPr lang="el-GR" dirty="0"/>
          </a:p>
        </p:txBody>
      </p:sp>
    </p:spTree>
    <p:extLst>
      <p:ext uri="{BB962C8B-B14F-4D97-AF65-F5344CB8AC3E}">
        <p14:creationId xmlns:p14="http://schemas.microsoft.com/office/powerpoint/2010/main" xmlns="" val="280334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3333" y="787399"/>
            <a:ext cx="11551260" cy="1151467"/>
          </a:xfrm>
        </p:spPr>
        <p:txBody>
          <a:bodyPr>
            <a:normAutofit fontScale="90000"/>
          </a:bodyPr>
          <a:lstStyle/>
          <a:p>
            <a:pPr algn="ctr"/>
            <a:r>
              <a:rPr lang="el-GR" b="1" dirty="0" smtClean="0">
                <a:solidFill>
                  <a:srgbClr val="002060"/>
                </a:solidFill>
              </a:rPr>
              <a:t>Εποχική κατανομή του ολικού μικροβιακού φορτίου στο νοσηλευτικό προσωπικό</a:t>
            </a:r>
            <a:r>
              <a:rPr lang="el-GR" b="1" dirty="0" smtClean="0"/>
              <a:t/>
            </a:r>
            <a:br>
              <a:rPr lang="el-GR" b="1" dirty="0" smtClean="0"/>
            </a:br>
            <a:endParaRPr lang="el-GR" b="1" dirty="0"/>
          </a:p>
        </p:txBody>
      </p:sp>
      <p:graphicFrame>
        <p:nvGraphicFramePr>
          <p:cNvPr id="4" name="3 - Θέση περιεχομένου"/>
          <p:cNvGraphicFramePr>
            <a:graphicFrameLocks noGrp="1"/>
          </p:cNvGraphicFramePr>
          <p:nvPr>
            <p:ph idx="1"/>
          </p:nvPr>
        </p:nvGraphicFramePr>
        <p:xfrm>
          <a:off x="1447800" y="2353732"/>
          <a:ext cx="8915400" cy="38354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7801" y="982133"/>
            <a:ext cx="11734799" cy="922866"/>
          </a:xfrm>
        </p:spPr>
        <p:txBody>
          <a:bodyPr>
            <a:normAutofit fontScale="90000"/>
          </a:bodyPr>
          <a:lstStyle/>
          <a:p>
            <a:pPr algn="ctr"/>
            <a:r>
              <a:rPr lang="el-GR" b="1" dirty="0" smtClean="0">
                <a:solidFill>
                  <a:srgbClr val="002060"/>
                </a:solidFill>
              </a:rPr>
              <a:t>Εποχική κατανομή των Gram αρνητικών μικροοργανισμών στο νοσηλευτικό προσωπικό</a:t>
            </a:r>
            <a:r>
              <a:rPr lang="el-GR" dirty="0" smtClean="0">
                <a:solidFill>
                  <a:srgbClr val="002060"/>
                </a:solidFill>
              </a:rPr>
              <a:t/>
            </a:r>
            <a:br>
              <a:rPr lang="el-GR" dirty="0" smtClean="0">
                <a:solidFill>
                  <a:srgbClr val="002060"/>
                </a:solidFill>
              </a:rPr>
            </a:br>
            <a:endParaRPr lang="el-GR" dirty="0">
              <a:solidFill>
                <a:srgbClr val="002060"/>
              </a:solidFill>
            </a:endParaRPr>
          </a:p>
        </p:txBody>
      </p:sp>
      <p:graphicFrame>
        <p:nvGraphicFramePr>
          <p:cNvPr id="4" name="3 - Θέση περιεχομένου"/>
          <p:cNvGraphicFramePr>
            <a:graphicFrameLocks noGrp="1"/>
          </p:cNvGraphicFramePr>
          <p:nvPr>
            <p:ph idx="1"/>
          </p:nvPr>
        </p:nvGraphicFramePr>
        <p:xfrm>
          <a:off x="1490134" y="2269066"/>
          <a:ext cx="8729134" cy="364278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7067" y="624110"/>
            <a:ext cx="11267546" cy="1280890"/>
          </a:xfrm>
        </p:spPr>
        <p:txBody>
          <a:bodyPr>
            <a:normAutofit fontScale="90000"/>
          </a:bodyPr>
          <a:lstStyle/>
          <a:p>
            <a:pPr algn="ctr"/>
            <a:r>
              <a:rPr lang="el-GR" b="1" dirty="0" smtClean="0">
                <a:solidFill>
                  <a:srgbClr val="002060"/>
                </a:solidFill>
              </a:rPr>
              <a:t>Εποχική κατανομή των μικροοργανισμών Pseudomonas spp στο νοσηλευτικό προσωπικό</a:t>
            </a:r>
            <a:endParaRPr lang="el-GR" b="1" dirty="0">
              <a:solidFill>
                <a:srgbClr val="002060"/>
              </a:solidFill>
            </a:endParaRPr>
          </a:p>
        </p:txBody>
      </p:sp>
      <p:graphicFrame>
        <p:nvGraphicFramePr>
          <p:cNvPr id="4" name="3 - Θέση περιεχομένου"/>
          <p:cNvGraphicFramePr>
            <a:graphicFrameLocks noGrp="1"/>
          </p:cNvGraphicFramePr>
          <p:nvPr>
            <p:ph idx="1"/>
          </p:nvPr>
        </p:nvGraphicFramePr>
        <p:xfrm>
          <a:off x="1447801" y="2463800"/>
          <a:ext cx="8813799" cy="372533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6267" y="624110"/>
            <a:ext cx="11844866" cy="1280890"/>
          </a:xfrm>
        </p:spPr>
        <p:txBody>
          <a:bodyPr>
            <a:normAutofit fontScale="90000"/>
          </a:bodyPr>
          <a:lstStyle/>
          <a:p>
            <a:pPr algn="ctr"/>
            <a:r>
              <a:rPr lang="el-GR" b="1" dirty="0" smtClean="0">
                <a:solidFill>
                  <a:srgbClr val="002060"/>
                </a:solidFill>
              </a:rPr>
              <a:t>Εποχική κατανομή των μικροοργανισμών</a:t>
            </a:r>
            <a:r>
              <a:rPr lang="el-GR" b="1" i="1" dirty="0" smtClean="0">
                <a:solidFill>
                  <a:srgbClr val="002060"/>
                </a:solidFill>
              </a:rPr>
              <a:t> Staphylococcus spp</a:t>
            </a:r>
            <a:r>
              <a:rPr lang="el-GR" b="1" dirty="0" smtClean="0">
                <a:solidFill>
                  <a:srgbClr val="002060"/>
                </a:solidFill>
              </a:rPr>
              <a:t> στο νοσηλευτικό προ</a:t>
            </a:r>
            <a:r>
              <a:rPr lang="el-GR" b="1" dirty="0" smtClean="0"/>
              <a:t>σωπικό</a:t>
            </a:r>
            <a:endParaRPr lang="el-GR" b="1" dirty="0"/>
          </a:p>
        </p:txBody>
      </p:sp>
      <p:graphicFrame>
        <p:nvGraphicFramePr>
          <p:cNvPr id="4" name="3 - Θέση περιεχομένου"/>
          <p:cNvGraphicFramePr>
            <a:graphicFrameLocks noGrp="1"/>
          </p:cNvGraphicFramePr>
          <p:nvPr>
            <p:ph idx="1"/>
          </p:nvPr>
        </p:nvGraphicFramePr>
        <p:xfrm>
          <a:off x="1413933" y="2404532"/>
          <a:ext cx="8932334" cy="377613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1" y="855132"/>
            <a:ext cx="11777132" cy="1049867"/>
          </a:xfrm>
        </p:spPr>
        <p:txBody>
          <a:bodyPr>
            <a:normAutofit fontScale="90000"/>
          </a:bodyPr>
          <a:lstStyle/>
          <a:p>
            <a:pPr algn="ctr"/>
            <a:r>
              <a:rPr lang="el-GR" b="1" dirty="0" smtClean="0">
                <a:solidFill>
                  <a:srgbClr val="002060"/>
                </a:solidFill>
              </a:rPr>
              <a:t>Εποχική κατανομή των μικροοργανισμών</a:t>
            </a:r>
            <a:r>
              <a:rPr lang="el-GR" b="1" i="1" dirty="0" smtClean="0">
                <a:solidFill>
                  <a:srgbClr val="002060"/>
                </a:solidFill>
              </a:rPr>
              <a:t> Enterococcus spp </a:t>
            </a:r>
            <a:r>
              <a:rPr lang="el-GR" b="1" dirty="0" smtClean="0">
                <a:solidFill>
                  <a:srgbClr val="002060"/>
                </a:solidFill>
              </a:rPr>
              <a:t>στο νοσηλευτικό προσωπικό</a:t>
            </a:r>
            <a:r>
              <a:rPr lang="el-GR" dirty="0" smtClean="0"/>
              <a:t/>
            </a:r>
            <a:br>
              <a:rPr lang="el-GR" dirty="0" smtClean="0"/>
            </a:br>
            <a:endParaRPr lang="el-GR" dirty="0"/>
          </a:p>
        </p:txBody>
      </p:sp>
      <p:graphicFrame>
        <p:nvGraphicFramePr>
          <p:cNvPr id="4" name="3 - Θέση περιεχομένου"/>
          <p:cNvGraphicFramePr>
            <a:graphicFrameLocks noGrp="1"/>
          </p:cNvGraphicFramePr>
          <p:nvPr>
            <p:ph idx="1"/>
          </p:nvPr>
        </p:nvGraphicFramePr>
        <p:xfrm>
          <a:off x="1447800" y="2370667"/>
          <a:ext cx="9033933" cy="368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1667" y="465668"/>
            <a:ext cx="11837903" cy="1075266"/>
          </a:xfrm>
        </p:spPr>
        <p:txBody>
          <a:bodyPr>
            <a:normAutofit fontScale="90000"/>
          </a:bodyPr>
          <a:lstStyle/>
          <a:p>
            <a:pPr algn="ctr"/>
            <a:r>
              <a:rPr lang="en-US" sz="3100" b="1" dirty="0" smtClean="0">
                <a:solidFill>
                  <a:srgbClr val="002060"/>
                </a:solidFill>
              </a:rPr>
              <a:t/>
            </a:r>
            <a:br>
              <a:rPr lang="en-US" sz="3100" b="1" dirty="0" smtClean="0">
                <a:solidFill>
                  <a:srgbClr val="002060"/>
                </a:solidFill>
              </a:rPr>
            </a:br>
            <a:r>
              <a:rPr lang="en-US" sz="3100" b="1" dirty="0" smtClean="0">
                <a:solidFill>
                  <a:srgbClr val="002060"/>
                </a:solidFill>
              </a:rPr>
              <a:t/>
            </a:r>
            <a:br>
              <a:rPr lang="en-US" sz="3100" b="1" dirty="0" smtClean="0">
                <a:solidFill>
                  <a:srgbClr val="002060"/>
                </a:solidFill>
              </a:rPr>
            </a:br>
            <a:r>
              <a:rPr lang="en-US" sz="3100" b="1" dirty="0" smtClean="0">
                <a:solidFill>
                  <a:srgbClr val="002060"/>
                </a:solidFill>
              </a:rPr>
              <a:t/>
            </a:r>
            <a:br>
              <a:rPr lang="en-US" sz="3100" b="1" dirty="0" smtClean="0">
                <a:solidFill>
                  <a:srgbClr val="002060"/>
                </a:solidFill>
              </a:rPr>
            </a:br>
            <a:r>
              <a:rPr lang="en-US" sz="3100" b="1" dirty="0" smtClean="0">
                <a:solidFill>
                  <a:srgbClr val="002060"/>
                </a:solidFill>
              </a:rPr>
              <a:t/>
            </a:r>
            <a:br>
              <a:rPr lang="en-US" sz="3100" b="1" dirty="0" smtClean="0">
                <a:solidFill>
                  <a:srgbClr val="002060"/>
                </a:solidFill>
              </a:rPr>
            </a:br>
            <a:r>
              <a:rPr lang="el-GR" sz="2700" b="1" dirty="0" smtClean="0">
                <a:solidFill>
                  <a:srgbClr val="002060"/>
                </a:solidFill>
              </a:rPr>
              <a:t>ΕΛΕΓΧΟΣ </a:t>
            </a:r>
            <a:r>
              <a:rPr lang="el-GR" sz="2700" b="1" dirty="0">
                <a:solidFill>
                  <a:srgbClr val="002060"/>
                </a:solidFill>
              </a:rPr>
              <a:t>ΕΥΑΙΣΘΗΣΙΑΣ ΣΤΙΣ ΑΝΤΙΜΙΚΡΟΒΙΑΚΕΣ ΟΥΣΙΕΣ ΤΩΝ ΣΤΕΛΕΧΩΝ ΠΟΥ ΑΠΟΜΟΝΩΘΗΚΑΝ ΑΠΟ ΤΑ ΧΕΡΙΑ ΤΟΥ ΙΑΤΡΙΚΟΥ ΚΑΙ ΝΟΣΗΛΕΥΤΙΚΟΥ </a:t>
            </a:r>
            <a:r>
              <a:rPr lang="el-GR" sz="2700" b="1" dirty="0" smtClean="0">
                <a:solidFill>
                  <a:srgbClr val="002060"/>
                </a:solidFill>
              </a:rPr>
              <a:t>ΠΡΟΣΩΠΙΚΟΥ</a:t>
            </a:r>
            <a:r>
              <a:rPr lang="en-US" b="1" dirty="0" smtClean="0"/>
              <a:t/>
            </a:r>
            <a:br>
              <a:rPr lang="en-US" b="1" dirty="0" smtClean="0"/>
            </a:br>
            <a:r>
              <a:rPr lang="en-US" sz="2700" b="1" i="1" dirty="0" smtClean="0">
                <a:solidFill>
                  <a:schemeClr val="tx2">
                    <a:lumMod val="75000"/>
                  </a:schemeClr>
                </a:solidFill>
              </a:rPr>
              <a:t>Klebsiella </a:t>
            </a:r>
            <a:r>
              <a:rPr lang="en-US" sz="2700" b="1" i="1" dirty="0">
                <a:solidFill>
                  <a:schemeClr val="tx2">
                    <a:lumMod val="75000"/>
                  </a:schemeClr>
                </a:solidFill>
              </a:rPr>
              <a:t>pneumoniae</a:t>
            </a:r>
            <a:r>
              <a:rPr lang="el-GR" dirty="0"/>
              <a:t/>
            </a:r>
            <a:br>
              <a:rPr lang="el-GR" dirty="0"/>
            </a:br>
            <a:endParaRPr lang="el-GR" dirty="0"/>
          </a:p>
        </p:txBody>
      </p:sp>
      <p:sp>
        <p:nvSpPr>
          <p:cNvPr id="3" name="Θέση περιεχομένου 2"/>
          <p:cNvSpPr>
            <a:spLocks noGrp="1"/>
          </p:cNvSpPr>
          <p:nvPr>
            <p:ph idx="1"/>
          </p:nvPr>
        </p:nvSpPr>
        <p:spPr>
          <a:xfrm>
            <a:off x="338667" y="2362200"/>
            <a:ext cx="11006666" cy="4828309"/>
          </a:xfrm>
        </p:spPr>
        <p:txBody>
          <a:bodyPr>
            <a:normAutofit/>
          </a:bodyPr>
          <a:lstStyle/>
          <a:p>
            <a:pPr>
              <a:lnSpc>
                <a:spcPct val="150000"/>
              </a:lnSpc>
            </a:pPr>
            <a:r>
              <a:rPr lang="el-GR" sz="2000" dirty="0"/>
              <a:t>Α</a:t>
            </a:r>
            <a:r>
              <a:rPr lang="el-GR" sz="2000" dirty="0" smtClean="0"/>
              <a:t>πό </a:t>
            </a:r>
            <a:r>
              <a:rPr lang="el-GR" sz="2000" dirty="0"/>
              <a:t>125 δείγματα</a:t>
            </a:r>
            <a:r>
              <a:rPr lang="el-GR" sz="2000" dirty="0" smtClean="0"/>
              <a:t>, απομονώθηκαν </a:t>
            </a:r>
            <a:r>
              <a:rPr lang="el-GR" sz="2000" dirty="0"/>
              <a:t>21 στελέχη </a:t>
            </a:r>
            <a:r>
              <a:rPr lang="en-US" sz="2000" i="1" dirty="0"/>
              <a:t>Klebsiella pneumoniae</a:t>
            </a:r>
            <a:r>
              <a:rPr lang="en-US" sz="2000" dirty="0"/>
              <a:t> </a:t>
            </a:r>
            <a:r>
              <a:rPr lang="el-GR" sz="2000" dirty="0" smtClean="0"/>
              <a:t> </a:t>
            </a:r>
            <a:r>
              <a:rPr lang="el-GR" sz="2000" dirty="0"/>
              <a:t>σε ποσοστό 16,8%. </a:t>
            </a:r>
            <a:r>
              <a:rPr lang="en-US" sz="2000" dirty="0"/>
              <a:t>O</a:t>
            </a:r>
            <a:r>
              <a:rPr lang="el-GR" sz="2000" dirty="0"/>
              <a:t> έλεγχος ευαισθησίας τους σε κατηγορίες αντιμικροβιακών </a:t>
            </a:r>
            <a:r>
              <a:rPr lang="el-GR" sz="2000" dirty="0" smtClean="0"/>
              <a:t>ουσιών</a:t>
            </a:r>
            <a:r>
              <a:rPr lang="en-US" sz="2000" i="1" dirty="0" smtClean="0"/>
              <a:t> </a:t>
            </a:r>
            <a:r>
              <a:rPr lang="el-GR" sz="2000" dirty="0"/>
              <a:t>έδειξε ότι 5</a:t>
            </a:r>
            <a:r>
              <a:rPr lang="el-GR" sz="2000" i="1" dirty="0"/>
              <a:t> </a:t>
            </a:r>
            <a:r>
              <a:rPr lang="el-GR" sz="2000" dirty="0" smtClean="0"/>
              <a:t>από </a:t>
            </a:r>
            <a:r>
              <a:rPr lang="el-GR" sz="2000" dirty="0"/>
              <a:t>το σύνολο 21 στελεχών και σε ποσοστό 23,8% ήταν </a:t>
            </a:r>
            <a:r>
              <a:rPr lang="el-GR" sz="2000" dirty="0" smtClean="0"/>
              <a:t>πολυανθεκτικά</a:t>
            </a:r>
          </a:p>
          <a:p>
            <a:pPr>
              <a:lnSpc>
                <a:spcPct val="150000"/>
              </a:lnSpc>
            </a:pPr>
            <a:r>
              <a:rPr lang="el-GR" sz="2000" dirty="0" smtClean="0"/>
              <a:t>Από 81 δείγματα </a:t>
            </a:r>
            <a:r>
              <a:rPr lang="el-GR" sz="2000" dirty="0"/>
              <a:t>από τα χέρια του νοσηλευτικού προσωπικού</a:t>
            </a:r>
            <a:r>
              <a:rPr lang="el-GR" sz="2000" dirty="0" smtClean="0"/>
              <a:t>, </a:t>
            </a:r>
            <a:r>
              <a:rPr lang="el-GR" sz="2000" dirty="0"/>
              <a:t>απομονώθηκαν 13 στελέχη </a:t>
            </a:r>
            <a:r>
              <a:rPr lang="en-US" sz="2000" i="1" dirty="0"/>
              <a:t>Klebsiella pneumoniae</a:t>
            </a:r>
            <a:r>
              <a:rPr lang="el-GR" sz="2000" dirty="0"/>
              <a:t> </a:t>
            </a:r>
            <a:r>
              <a:rPr lang="el-GR" sz="2000" dirty="0" smtClean="0"/>
              <a:t>σε ποσοστό16%,</a:t>
            </a:r>
            <a:r>
              <a:rPr lang="el-GR" sz="2000" i="1" dirty="0" smtClean="0"/>
              <a:t> </a:t>
            </a:r>
            <a:r>
              <a:rPr lang="el-GR" sz="2000" dirty="0"/>
              <a:t>εκ των οποίων τα 3 ήταν </a:t>
            </a:r>
            <a:r>
              <a:rPr lang="el-GR" sz="2000" dirty="0" smtClean="0"/>
              <a:t>πολυανθεκτικά, σε </a:t>
            </a:r>
            <a:r>
              <a:rPr lang="el-GR" sz="2000" dirty="0"/>
              <a:t>ποσοστό 23,1</a:t>
            </a:r>
            <a:r>
              <a:rPr lang="el-GR" sz="2000" dirty="0" smtClean="0"/>
              <a:t>%</a:t>
            </a:r>
          </a:p>
          <a:p>
            <a:pPr>
              <a:lnSpc>
                <a:spcPct val="150000"/>
              </a:lnSpc>
            </a:pPr>
            <a:r>
              <a:rPr lang="el-GR" sz="2000" dirty="0" smtClean="0"/>
              <a:t>Από 44 </a:t>
            </a:r>
            <a:r>
              <a:rPr lang="el-GR" sz="2000" dirty="0"/>
              <a:t>δείγματα από τα χέρια του ιατρικού προσωπικού απομονώθηκαν 8 στελέχη </a:t>
            </a:r>
            <a:r>
              <a:rPr lang="en-US" sz="2000" i="1" dirty="0"/>
              <a:t>Klebsiella pneumoniae</a:t>
            </a:r>
            <a:r>
              <a:rPr lang="el-GR" sz="2000" dirty="0"/>
              <a:t> </a:t>
            </a:r>
            <a:r>
              <a:rPr lang="el-GR" sz="2000" dirty="0" smtClean="0"/>
              <a:t>σε ποσοστό18,2%, </a:t>
            </a:r>
            <a:r>
              <a:rPr lang="el-GR" sz="2000" dirty="0"/>
              <a:t>εκ των οποίων </a:t>
            </a:r>
            <a:r>
              <a:rPr lang="el-GR" sz="2000" dirty="0" smtClean="0"/>
              <a:t>τ</a:t>
            </a:r>
            <a:r>
              <a:rPr lang="en-US" sz="2000" dirty="0" smtClean="0"/>
              <a:t>a</a:t>
            </a:r>
            <a:r>
              <a:rPr lang="el-GR" sz="2000" dirty="0" smtClean="0"/>
              <a:t> </a:t>
            </a:r>
            <a:r>
              <a:rPr lang="el-GR" sz="2000" dirty="0"/>
              <a:t>2 ήταν πολυανθεκτικά, σε ποσοστό 25</a:t>
            </a:r>
            <a:r>
              <a:rPr lang="el-GR" sz="2000" dirty="0" smtClean="0"/>
              <a:t>%</a:t>
            </a:r>
            <a:endParaRPr lang="el-GR" sz="2000" dirty="0"/>
          </a:p>
          <a:p>
            <a:pPr>
              <a:lnSpc>
                <a:spcPct val="150000"/>
              </a:lnSpc>
            </a:pPr>
            <a:endParaRPr lang="el-GR" sz="2000" dirty="0"/>
          </a:p>
        </p:txBody>
      </p:sp>
    </p:spTree>
    <p:extLst>
      <p:ext uri="{BB962C8B-B14F-4D97-AF65-F5344CB8AC3E}">
        <p14:creationId xmlns:p14="http://schemas.microsoft.com/office/powerpoint/2010/main" xmlns="" val="4118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01133" y="1727199"/>
            <a:ext cx="10903479" cy="4902201"/>
          </a:xfrm>
        </p:spPr>
        <p:txBody>
          <a:bodyPr>
            <a:normAutofit fontScale="70000" lnSpcReduction="20000"/>
          </a:bodyPr>
          <a:lstStyle/>
          <a:p>
            <a:pPr>
              <a:lnSpc>
                <a:spcPct val="160000"/>
              </a:lnSpc>
              <a:buNone/>
            </a:pPr>
            <a:r>
              <a:rPr lang="en-US" sz="2000" dirty="0" smtClean="0"/>
              <a:t>     </a:t>
            </a:r>
            <a:r>
              <a:rPr lang="el-GR" sz="2600" dirty="0" smtClean="0"/>
              <a:t>Από </a:t>
            </a:r>
            <a:r>
              <a:rPr lang="el-GR" sz="2600" dirty="0"/>
              <a:t>125 δείγματα</a:t>
            </a:r>
            <a:r>
              <a:rPr lang="el-GR" sz="2600" dirty="0" smtClean="0"/>
              <a:t>,</a:t>
            </a:r>
            <a:r>
              <a:rPr lang="el-GR" sz="2600" dirty="0"/>
              <a:t> απομονώθηκαν 29 στελέχη </a:t>
            </a:r>
            <a:r>
              <a:rPr lang="en-US" sz="2600" i="1" dirty="0"/>
              <a:t>Acinetobacter baumanii</a:t>
            </a:r>
            <a:r>
              <a:rPr lang="en-US" sz="2600" dirty="0"/>
              <a:t> </a:t>
            </a:r>
            <a:r>
              <a:rPr lang="el-GR" sz="2600" dirty="0"/>
              <a:t>σε ποσοστό </a:t>
            </a:r>
            <a:r>
              <a:rPr lang="el-GR" sz="2600" dirty="0" smtClean="0"/>
              <a:t>23,2%. </a:t>
            </a:r>
            <a:r>
              <a:rPr lang="en-US" sz="2600" dirty="0" smtClean="0"/>
              <a:t>O</a:t>
            </a:r>
            <a:r>
              <a:rPr lang="el-GR" sz="2600" dirty="0" smtClean="0"/>
              <a:t> </a:t>
            </a:r>
            <a:r>
              <a:rPr lang="el-GR" sz="2600" dirty="0"/>
              <a:t>έλεγχος ευαισθησίας σε κατηγορίες αντιμικροβιακών ουσιών των στελεχών </a:t>
            </a:r>
            <a:r>
              <a:rPr lang="en-US" sz="2600" i="1" dirty="0"/>
              <a:t>Acinetobacter baumanii</a:t>
            </a:r>
            <a:r>
              <a:rPr lang="en-US" sz="2600" dirty="0"/>
              <a:t> </a:t>
            </a:r>
            <a:r>
              <a:rPr lang="el-GR" sz="2600" dirty="0"/>
              <a:t>έδειξε ότι 27</a:t>
            </a:r>
            <a:r>
              <a:rPr lang="el-GR" sz="2600" i="1" dirty="0"/>
              <a:t> </a:t>
            </a:r>
            <a:r>
              <a:rPr lang="el-GR" sz="2600" dirty="0"/>
              <a:t>από το σύνολο </a:t>
            </a:r>
            <a:r>
              <a:rPr lang="el-GR" sz="2600" dirty="0" smtClean="0"/>
              <a:t>των 29 </a:t>
            </a:r>
            <a:r>
              <a:rPr lang="el-GR" sz="2600" dirty="0"/>
              <a:t>στελεχών και σε ποσοστό 93,1% ήταν πολυανθεκτικά. Από τα 27 πολυανθεκτικά στελέχη, </a:t>
            </a:r>
            <a:r>
              <a:rPr lang="el-GR" sz="2600" b="1" dirty="0"/>
              <a:t>19</a:t>
            </a:r>
            <a:r>
              <a:rPr lang="el-GR" sz="2600" dirty="0"/>
              <a:t> ήταν εξαιρετικά πολυανθεκτικά (</a:t>
            </a:r>
            <a:r>
              <a:rPr lang="en-US" sz="2600" dirty="0"/>
              <a:t>XDR</a:t>
            </a:r>
            <a:r>
              <a:rPr lang="el-GR" sz="2600" dirty="0"/>
              <a:t>) σε ποσοστό 70,4</a:t>
            </a:r>
            <a:r>
              <a:rPr lang="el-GR" sz="2600" dirty="0" smtClean="0"/>
              <a:t>%</a:t>
            </a:r>
          </a:p>
          <a:p>
            <a:pPr>
              <a:lnSpc>
                <a:spcPct val="160000"/>
              </a:lnSpc>
            </a:pPr>
            <a:r>
              <a:rPr lang="el-GR" sz="2600" dirty="0" smtClean="0"/>
              <a:t>Από  </a:t>
            </a:r>
            <a:r>
              <a:rPr lang="el-GR" sz="2600" dirty="0"/>
              <a:t>81 </a:t>
            </a:r>
            <a:r>
              <a:rPr lang="el-GR" sz="2600" dirty="0" smtClean="0"/>
              <a:t>δείγματα </a:t>
            </a:r>
            <a:r>
              <a:rPr lang="el-GR" sz="2600" dirty="0"/>
              <a:t>από τα χέρια του νοσηλευτικού προσωπικού, απομονώθηκαν 23 στελέχη </a:t>
            </a:r>
            <a:r>
              <a:rPr lang="en-US" sz="2600" i="1" dirty="0"/>
              <a:t>Acinetobacter baumanii </a:t>
            </a:r>
            <a:r>
              <a:rPr lang="el-GR" sz="2600" dirty="0" smtClean="0"/>
              <a:t>σε ποσοστό 28,4%, εκ </a:t>
            </a:r>
            <a:r>
              <a:rPr lang="el-GR" sz="2600" dirty="0"/>
              <a:t>των οποίων τα 18 ήταν εξαιρετικά πολυανθεκτικά σε ποσοστό 78,3%. Το ποσοστό των εξαιρετικά πολυανθεκτικών στελεχών στα 81 δείγματα ήταν 22,2</a:t>
            </a:r>
            <a:r>
              <a:rPr lang="el-GR" sz="2600" dirty="0" smtClean="0"/>
              <a:t>% </a:t>
            </a:r>
          </a:p>
          <a:p>
            <a:pPr>
              <a:lnSpc>
                <a:spcPct val="160000"/>
              </a:lnSpc>
            </a:pPr>
            <a:r>
              <a:rPr lang="el-GR" sz="2600" dirty="0" smtClean="0"/>
              <a:t>Από 44 </a:t>
            </a:r>
            <a:r>
              <a:rPr lang="el-GR" sz="2600" dirty="0"/>
              <a:t>δείγματα από τα χέρια του ιατρικού προσωπικού, απομονώθηκαν 6 στελέχη </a:t>
            </a:r>
            <a:r>
              <a:rPr lang="en-US" sz="2600" i="1" dirty="0"/>
              <a:t>Acinetobacter baumanii</a:t>
            </a:r>
            <a:r>
              <a:rPr lang="el-GR" sz="2600" dirty="0"/>
              <a:t> </a:t>
            </a:r>
            <a:r>
              <a:rPr lang="el-GR" sz="2600" dirty="0" smtClean="0"/>
              <a:t>σε ποσοστό 3,6%, </a:t>
            </a:r>
            <a:r>
              <a:rPr lang="el-GR" sz="2600" dirty="0"/>
              <a:t>εκ των οποίων το 1 ήταν εξαιρετικά πολυανθεκτικό σε ποσοστό 16,7</a:t>
            </a:r>
            <a:r>
              <a:rPr lang="el-GR" sz="2600" dirty="0" smtClean="0"/>
              <a:t>%. Το </a:t>
            </a:r>
            <a:r>
              <a:rPr lang="el-GR" sz="2600" dirty="0"/>
              <a:t>ποσοστό του εξαιρετικά πολυανθεκτικού στελέχους στο σύνολο των δειγμάτων του ιατρικού προσωπικού ήταν 2,3</a:t>
            </a:r>
            <a:r>
              <a:rPr lang="el-GR" sz="2600" dirty="0" smtClean="0"/>
              <a:t>%</a:t>
            </a:r>
            <a:endParaRPr lang="el-GR" sz="2600" dirty="0"/>
          </a:p>
          <a:p>
            <a:endParaRPr lang="el-GR" dirty="0"/>
          </a:p>
        </p:txBody>
      </p:sp>
      <p:sp>
        <p:nvSpPr>
          <p:cNvPr id="6" name="Ορθογώνιο 5"/>
          <p:cNvSpPr/>
          <p:nvPr/>
        </p:nvSpPr>
        <p:spPr>
          <a:xfrm>
            <a:off x="1176868" y="804332"/>
            <a:ext cx="9474198" cy="707886"/>
          </a:xfrm>
          <a:prstGeom prst="rect">
            <a:avLst/>
          </a:prstGeom>
        </p:spPr>
        <p:txBody>
          <a:bodyPr wrap="square">
            <a:spAutoFit/>
          </a:bodyPr>
          <a:lstStyle/>
          <a:p>
            <a:pPr algn="ctr"/>
            <a:r>
              <a:rPr lang="en-US" sz="4000" b="1" i="1" dirty="0">
                <a:solidFill>
                  <a:srgbClr val="002060"/>
                </a:solidFill>
              </a:rPr>
              <a:t>Acinetobacter baumanii </a:t>
            </a:r>
            <a:endParaRPr lang="el-GR" sz="4000" i="1" dirty="0">
              <a:solidFill>
                <a:srgbClr val="002060"/>
              </a:solidFill>
            </a:endParaRPr>
          </a:p>
        </p:txBody>
      </p:sp>
    </p:spTree>
    <p:extLst>
      <p:ext uri="{BB962C8B-B14F-4D97-AF65-F5344CB8AC3E}">
        <p14:creationId xmlns:p14="http://schemas.microsoft.com/office/powerpoint/2010/main" xmlns="" val="348627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85800" y="1777999"/>
            <a:ext cx="10818812" cy="4859867"/>
          </a:xfrm>
        </p:spPr>
        <p:txBody>
          <a:bodyPr>
            <a:normAutofit lnSpcReduction="10000"/>
          </a:bodyPr>
          <a:lstStyle/>
          <a:p>
            <a:pPr>
              <a:lnSpc>
                <a:spcPct val="150000"/>
              </a:lnSpc>
            </a:pPr>
            <a:r>
              <a:rPr lang="el-GR" sz="2000" dirty="0" smtClean="0"/>
              <a:t>Από </a:t>
            </a:r>
            <a:r>
              <a:rPr lang="el-GR" sz="2000" dirty="0"/>
              <a:t>125 δείγματα α</a:t>
            </a:r>
            <a:r>
              <a:rPr lang="el-GR" sz="2000" dirty="0" smtClean="0"/>
              <a:t>πομονώθηκαν </a:t>
            </a:r>
            <a:r>
              <a:rPr lang="el-GR" sz="2000" dirty="0"/>
              <a:t>12 </a:t>
            </a:r>
            <a:r>
              <a:rPr lang="el-GR" sz="2000" dirty="0" smtClean="0"/>
              <a:t>στελέχη, σε </a:t>
            </a:r>
            <a:r>
              <a:rPr lang="el-GR" sz="2000" dirty="0"/>
              <a:t>ποσοστό 9,6%. </a:t>
            </a:r>
            <a:r>
              <a:rPr lang="en-US" sz="2000" dirty="0"/>
              <a:t>O</a:t>
            </a:r>
            <a:r>
              <a:rPr lang="el-GR" sz="2000" dirty="0"/>
              <a:t> έλεγχος ευαισθησίας σε κατηγορίες αντιμικροβιακών ουσιών των στελεχών του </a:t>
            </a:r>
            <a:r>
              <a:rPr lang="en-US" sz="2000" i="1" dirty="0"/>
              <a:t>Staphylococcus aureus</a:t>
            </a:r>
            <a:r>
              <a:rPr lang="el-GR" sz="2000" dirty="0"/>
              <a:t> μάς έδειξε ότι 2 από το σύνολο των 12 στελεχών σε ποσοστό 16,7% </a:t>
            </a:r>
            <a:r>
              <a:rPr lang="el-GR" sz="2000" dirty="0" smtClean="0"/>
              <a:t>ήταν </a:t>
            </a:r>
            <a:r>
              <a:rPr lang="en-US" sz="2000" dirty="0" smtClean="0"/>
              <a:t>Methicillin </a:t>
            </a:r>
            <a:r>
              <a:rPr lang="en-US" sz="2000" dirty="0"/>
              <a:t>resistant </a:t>
            </a:r>
            <a:r>
              <a:rPr lang="en-US" sz="2000" i="1" dirty="0"/>
              <a:t>Staphylococcus aureus</a:t>
            </a:r>
            <a:r>
              <a:rPr lang="el-GR" sz="2000" dirty="0"/>
              <a:t> (</a:t>
            </a:r>
            <a:r>
              <a:rPr lang="en-US" sz="2000" dirty="0"/>
              <a:t>MRSA</a:t>
            </a:r>
            <a:r>
              <a:rPr lang="el-GR" sz="2000" dirty="0" smtClean="0"/>
              <a:t>)</a:t>
            </a:r>
            <a:endParaRPr lang="en-US" sz="2000" dirty="0" smtClean="0"/>
          </a:p>
          <a:p>
            <a:pPr>
              <a:lnSpc>
                <a:spcPct val="150000"/>
              </a:lnSpc>
              <a:buNone/>
            </a:pPr>
            <a:r>
              <a:rPr lang="en-US" sz="2600" b="1" i="1" dirty="0" smtClean="0">
                <a:solidFill>
                  <a:srgbClr val="002060"/>
                </a:solidFill>
              </a:rPr>
              <a:t>   Enterococcus spp</a:t>
            </a:r>
            <a:endParaRPr lang="el-GR" sz="2600" b="1" i="1" dirty="0">
              <a:solidFill>
                <a:srgbClr val="002060"/>
              </a:solidFill>
            </a:endParaRPr>
          </a:p>
          <a:p>
            <a:pPr>
              <a:lnSpc>
                <a:spcPct val="150000"/>
              </a:lnSpc>
            </a:pPr>
            <a:r>
              <a:rPr lang="el-GR" sz="2000" dirty="0"/>
              <a:t>Από </a:t>
            </a:r>
            <a:r>
              <a:rPr lang="en-US" sz="2000" dirty="0" smtClean="0"/>
              <a:t>125 </a:t>
            </a:r>
            <a:r>
              <a:rPr lang="el-GR" sz="2000" dirty="0" smtClean="0"/>
              <a:t>δείγματα απομονώθηκαν </a:t>
            </a:r>
            <a:r>
              <a:rPr lang="el-GR" sz="2000" dirty="0"/>
              <a:t>συνολικά 28 στελέχη </a:t>
            </a:r>
            <a:r>
              <a:rPr lang="en-US" sz="2000" i="1" dirty="0"/>
              <a:t>Enterococcus spp</a:t>
            </a:r>
            <a:r>
              <a:rPr lang="el-GR" sz="2000" dirty="0"/>
              <a:t> σε ποσοστό 22,4%. Κανένα από τα απομονωθέντα στελέχη δεν ήταν </a:t>
            </a:r>
            <a:r>
              <a:rPr lang="en-US" sz="2000" dirty="0"/>
              <a:t>Vancomycin resistant </a:t>
            </a:r>
            <a:r>
              <a:rPr lang="en-US" sz="2000" i="1" dirty="0"/>
              <a:t>Enterococcus </a:t>
            </a:r>
            <a:r>
              <a:rPr lang="el-GR" sz="2000" dirty="0"/>
              <a:t>(</a:t>
            </a:r>
            <a:r>
              <a:rPr lang="en-US" sz="2000" dirty="0"/>
              <a:t>VRE</a:t>
            </a:r>
            <a:r>
              <a:rPr lang="el-GR" sz="2000" dirty="0"/>
              <a:t>). </a:t>
            </a:r>
            <a:r>
              <a:rPr lang="en-US" sz="2000" dirty="0" smtClean="0"/>
              <a:t>O</a:t>
            </a:r>
            <a:r>
              <a:rPr lang="el-GR" sz="2000" dirty="0" smtClean="0"/>
              <a:t> </a:t>
            </a:r>
            <a:r>
              <a:rPr lang="el-GR" sz="2000" dirty="0"/>
              <a:t>έλεγχος ευαισθησίας σε κατηγορίες αντιμικροβιακών ουσιών των στελεχών του </a:t>
            </a:r>
            <a:r>
              <a:rPr lang="en-US" sz="2000" i="1" dirty="0"/>
              <a:t>Enterococcus spp</a:t>
            </a:r>
            <a:r>
              <a:rPr lang="el-GR" sz="2000" dirty="0"/>
              <a:t> έδειξε ότι 3 στελέχη ήταν </a:t>
            </a:r>
            <a:r>
              <a:rPr lang="el-GR" sz="2000" dirty="0" smtClean="0"/>
              <a:t>πολυανθεκτικά σε ποσοστό 10,7%</a:t>
            </a:r>
            <a:endParaRPr lang="el-GR" sz="2000" dirty="0"/>
          </a:p>
        </p:txBody>
      </p:sp>
      <p:sp>
        <p:nvSpPr>
          <p:cNvPr id="4" name="Ορθογώνιο 3"/>
          <p:cNvSpPr/>
          <p:nvPr/>
        </p:nvSpPr>
        <p:spPr>
          <a:xfrm>
            <a:off x="397934" y="846667"/>
            <a:ext cx="5283199" cy="830997"/>
          </a:xfrm>
          <a:prstGeom prst="rect">
            <a:avLst/>
          </a:prstGeom>
        </p:spPr>
        <p:txBody>
          <a:bodyPr wrap="square">
            <a:spAutoFit/>
          </a:bodyPr>
          <a:lstStyle/>
          <a:p>
            <a:pPr algn="ctr"/>
            <a:endParaRPr lang="en-US" sz="2400" b="1" i="1" dirty="0" smtClean="0">
              <a:solidFill>
                <a:srgbClr val="002060"/>
              </a:solidFill>
            </a:endParaRPr>
          </a:p>
          <a:p>
            <a:pPr algn="ctr"/>
            <a:r>
              <a:rPr lang="en-US" sz="2400" b="1" i="1" dirty="0" smtClean="0">
                <a:solidFill>
                  <a:srgbClr val="002060"/>
                </a:solidFill>
              </a:rPr>
              <a:t>Staphylococcus </a:t>
            </a:r>
            <a:r>
              <a:rPr lang="en-US" sz="2400" b="1" i="1" dirty="0">
                <a:solidFill>
                  <a:srgbClr val="002060"/>
                </a:solidFill>
              </a:rPr>
              <a:t>aureus </a:t>
            </a:r>
            <a:endParaRPr lang="el-GR" sz="2400" dirty="0">
              <a:solidFill>
                <a:srgbClr val="002060"/>
              </a:solidFill>
            </a:endParaRPr>
          </a:p>
        </p:txBody>
      </p:sp>
    </p:spTree>
    <p:extLst>
      <p:ext uri="{BB962C8B-B14F-4D97-AF65-F5344CB8AC3E}">
        <p14:creationId xmlns:p14="http://schemas.microsoft.com/office/powerpoint/2010/main" xmlns="" val="115245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Γράφημα 4"/>
          <p:cNvGraphicFramePr/>
          <p:nvPr>
            <p:extLst>
              <p:ext uri="{D42A27DB-BD31-4B8C-83A1-F6EECF244321}">
                <p14:modId xmlns:p14="http://schemas.microsoft.com/office/powerpoint/2010/main" xmlns="" val="2290887143"/>
              </p:ext>
            </p:extLst>
          </p:nvPr>
        </p:nvGraphicFramePr>
        <p:xfrm>
          <a:off x="1430867" y="736600"/>
          <a:ext cx="9567332" cy="418253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81000" y="4953001"/>
            <a:ext cx="11256818" cy="1323439"/>
          </a:xfrm>
          <a:prstGeom prst="rect">
            <a:avLst/>
          </a:prstGeom>
          <a:noFill/>
        </p:spPr>
        <p:txBody>
          <a:bodyPr wrap="square" rtlCol="0">
            <a:spAutoFit/>
          </a:bodyPr>
          <a:lstStyle/>
          <a:p>
            <a:r>
              <a:rPr lang="el-GR" sz="2000" dirty="0" smtClean="0"/>
              <a:t>Από τα 125  δείγματα που ελέγχθηκαν απομονώθηκαν σε 94 από αυτά οι υπό μελέτη μικροοργανισμοί</a:t>
            </a:r>
            <a:r>
              <a:rPr lang="en-US" sz="2000" dirty="0" smtClean="0"/>
              <a:t> </a:t>
            </a:r>
            <a:r>
              <a:rPr lang="el-GR" sz="2000" dirty="0" smtClean="0"/>
              <a:t>σε ποσοστό 75,2%.</a:t>
            </a:r>
            <a:r>
              <a:rPr lang="el-GR" sz="2000" b="1" dirty="0" smtClean="0"/>
              <a:t> </a:t>
            </a:r>
            <a:r>
              <a:rPr lang="el-GR" sz="2000" dirty="0" smtClean="0"/>
              <a:t>Στο σύνολο των  απομονωθέντων στελεχών, 37 χαρακτηρίστηκαν ως πολυανθεκτικά, σε ποσοστό 39,4%. Το ποσοστό αυτό αντιστοιχεί στο </a:t>
            </a:r>
            <a:r>
              <a:rPr lang="el-GR" sz="2000" b="1" dirty="0" smtClean="0"/>
              <a:t>29,6% </a:t>
            </a:r>
            <a:r>
              <a:rPr lang="el-GR" sz="2000" dirty="0" smtClean="0"/>
              <a:t>επί του συνόλου των δειγμάτων του έμψυχου περιβάλλοντος</a:t>
            </a:r>
            <a:endParaRPr lang="el-GR" sz="2000" dirty="0"/>
          </a:p>
        </p:txBody>
      </p:sp>
    </p:spTree>
    <p:extLst>
      <p:ext uri="{BB962C8B-B14F-4D97-AF65-F5344CB8AC3E}">
        <p14:creationId xmlns:p14="http://schemas.microsoft.com/office/powerpoint/2010/main" xmlns="" val="126052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ΙΣΤΟΡΙΚΗ ΑΝΑΔΡΟΜΗ</a:t>
            </a:r>
            <a:endParaRPr lang="el-GR" dirty="0"/>
          </a:p>
        </p:txBody>
      </p:sp>
      <p:sp>
        <p:nvSpPr>
          <p:cNvPr id="3" name="2 - Θέση περιεχομένου"/>
          <p:cNvSpPr>
            <a:spLocks noGrp="1"/>
          </p:cNvSpPr>
          <p:nvPr>
            <p:ph idx="1"/>
          </p:nvPr>
        </p:nvSpPr>
        <p:spPr/>
        <p:txBody>
          <a:bodyPr/>
          <a:lstStyle/>
          <a:p>
            <a:pPr>
              <a:lnSpc>
                <a:spcPct val="150000"/>
              </a:lnSpc>
            </a:pPr>
            <a:r>
              <a:rPr lang="el-GR" sz="2000" dirty="0" smtClean="0"/>
              <a:t>Το 1982 το CDC καθιέρωσε οδηγίες για την πρόληψη των λοιμώξεων των χειρουργικών τραυμάτων, οι οποίες αναθεωρήθηκαν το 1984 από 150 ειδικούς επιστήμονες ελέγχου των λοιμώξεων:</a:t>
            </a:r>
          </a:p>
          <a:p>
            <a:pPr>
              <a:lnSpc>
                <a:spcPct val="150000"/>
              </a:lnSpc>
              <a:buFont typeface="Arial" pitchFamily="34" charset="0"/>
              <a:buChar char="•"/>
            </a:pPr>
            <a:r>
              <a:rPr lang="el-GR" sz="2000" dirty="0" smtClean="0"/>
              <a:t>όσον αφορά στην προεγχειρητική προετοιμασία του δέρματος, </a:t>
            </a:r>
          </a:p>
          <a:p>
            <a:pPr>
              <a:lnSpc>
                <a:spcPct val="150000"/>
              </a:lnSpc>
              <a:buFont typeface="Arial" pitchFamily="34" charset="0"/>
              <a:buChar char="•"/>
            </a:pPr>
            <a:r>
              <a:rPr lang="el-GR" sz="2000" dirty="0" smtClean="0"/>
              <a:t>τα αντισηπτικά του δέρματος </a:t>
            </a:r>
          </a:p>
          <a:p>
            <a:pPr>
              <a:lnSpc>
                <a:spcPct val="150000"/>
              </a:lnSpc>
              <a:buFont typeface="Arial" pitchFamily="34" charset="0"/>
              <a:buChar char="•"/>
            </a:pPr>
            <a:r>
              <a:rPr lang="el-GR" sz="2000" dirty="0" smtClean="0"/>
              <a:t>και τα αντιμικροβιακά σκευάσματα για το πλύσιμο των χειρών </a:t>
            </a:r>
          </a:p>
          <a:p>
            <a:endParaRPr lang="el-GR"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p14="http://schemas.microsoft.com/office/powerpoint/2010/main" xmlns="" val="1864512186"/>
              </p:ext>
            </p:extLst>
          </p:nvPr>
        </p:nvGraphicFramePr>
        <p:xfrm>
          <a:off x="584200" y="1859586"/>
          <a:ext cx="11125969" cy="4692176"/>
        </p:xfrm>
        <a:graphic>
          <a:graphicData uri="http://schemas.openxmlformats.org/drawingml/2006/table">
            <a:tbl>
              <a:tblPr firstRow="1" firstCol="1" bandRow="1"/>
              <a:tblGrid>
                <a:gridCol w="3437050"/>
                <a:gridCol w="1392598"/>
                <a:gridCol w="2607418"/>
                <a:gridCol w="1318524"/>
                <a:gridCol w="2370379"/>
              </a:tblGrid>
              <a:tr h="1113216">
                <a:tc>
                  <a:txBody>
                    <a:bodyPr/>
                    <a:lstStyle/>
                    <a:p>
                      <a:pPr algn="just">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Έμψυχο Περιβάλλον </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Gram</a:t>
                      </a:r>
                      <a:r>
                        <a:rPr lang="en-US" sz="2800" baseline="30000" dirty="0">
                          <a:effectLst/>
                          <a:latin typeface="Arial Narrow" panose="020B0606020202030204" pitchFamily="34" charset="0"/>
                          <a:ea typeface="Calibri" panose="020F0502020204030204" pitchFamily="34" charset="0"/>
                          <a:cs typeface="Times New Roman" panose="02020603050405020304" pitchFamily="18" charset="0"/>
                        </a:rPr>
                        <a:t>(-)</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2800" dirty="0">
                          <a:effectLst/>
                          <a:latin typeface="Arial Narrow" panose="020B0606020202030204" pitchFamily="34" charset="0"/>
                          <a:ea typeface="Calibri" panose="020F0502020204030204" pitchFamily="34" charset="0"/>
                          <a:cs typeface="Times New Roman" panose="02020603050405020304" pitchFamily="18" charset="0"/>
                        </a:rPr>
                        <a:t>Πολυανθεκτικά </a:t>
                      </a:r>
                      <a:r>
                        <a:rPr lang="en-US" sz="2800" dirty="0">
                          <a:effectLst/>
                          <a:latin typeface="Arial Narrow" panose="020B0606020202030204" pitchFamily="34" charset="0"/>
                          <a:ea typeface="Calibri" panose="020F0502020204030204" pitchFamily="34" charset="0"/>
                          <a:cs typeface="Times New Roman" panose="02020603050405020304" pitchFamily="18" charset="0"/>
                        </a:rPr>
                        <a:t>Gram</a:t>
                      </a:r>
                      <a:r>
                        <a:rPr lang="en-US" sz="2800" baseline="30000" dirty="0">
                          <a:effectLst/>
                          <a:latin typeface="Arial Narrow" panose="020B0606020202030204" pitchFamily="34" charset="0"/>
                          <a:ea typeface="Calibri" panose="020F0502020204030204" pitchFamily="34" charset="0"/>
                          <a:cs typeface="Times New Roman" panose="02020603050405020304" pitchFamily="18" charset="0"/>
                        </a:rPr>
                        <a:t>(-)</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Gram</a:t>
                      </a:r>
                      <a:r>
                        <a:rPr lang="en-US" sz="2800" baseline="30000" dirty="0">
                          <a:effectLst/>
                          <a:latin typeface="Arial Narrow" panose="020B0606020202030204" pitchFamily="34" charset="0"/>
                          <a:ea typeface="Calibri" panose="020F0502020204030204" pitchFamily="34" charset="0"/>
                          <a:cs typeface="Times New Roman" panose="02020603050405020304" pitchFamily="18" charset="0"/>
                        </a:rPr>
                        <a:t>(</a:t>
                      </a:r>
                      <a:r>
                        <a:rPr lang="el-GR" sz="2800" baseline="30000" dirty="0">
                          <a:effectLst/>
                          <a:latin typeface="Arial Narrow" panose="020B0606020202030204" pitchFamily="34" charset="0"/>
                          <a:ea typeface="Calibri" panose="020F0502020204030204" pitchFamily="34" charset="0"/>
                          <a:cs typeface="Times New Roman" panose="02020603050405020304" pitchFamily="18" charset="0"/>
                        </a:rPr>
                        <a:t>+</a:t>
                      </a:r>
                      <a:r>
                        <a:rPr lang="en-US" sz="2800" baseline="30000" dirty="0">
                          <a:effectLst/>
                          <a:latin typeface="Arial Narrow" panose="020B0606020202030204" pitchFamily="34" charset="0"/>
                          <a:ea typeface="Calibri" panose="020F0502020204030204" pitchFamily="34" charset="0"/>
                          <a:cs typeface="Times New Roman" panose="02020603050405020304" pitchFamily="18" charset="0"/>
                        </a:rPr>
                        <a:t>)</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Πολυανθεκτικά </a:t>
                      </a:r>
                      <a:r>
                        <a:rPr lang="en-US" sz="2800">
                          <a:effectLst/>
                          <a:latin typeface="Arial Narrow" panose="020B0606020202030204" pitchFamily="34" charset="0"/>
                          <a:ea typeface="Calibri" panose="020F0502020204030204" pitchFamily="34" charset="0"/>
                          <a:cs typeface="Times New Roman" panose="02020603050405020304" pitchFamily="18" charset="0"/>
                        </a:rPr>
                        <a:t>Gram</a:t>
                      </a:r>
                      <a:r>
                        <a:rPr lang="en-US" sz="2800" baseline="30000">
                          <a:effectLst/>
                          <a:latin typeface="Arial Narrow" panose="020B0606020202030204" pitchFamily="34" charset="0"/>
                          <a:ea typeface="Calibri" panose="020F0502020204030204" pitchFamily="34" charset="0"/>
                          <a:cs typeface="Times New Roman" panose="02020603050405020304" pitchFamily="18" charset="0"/>
                        </a:rPr>
                        <a:t>(</a:t>
                      </a:r>
                      <a:r>
                        <a:rPr lang="el-GR" sz="2800" baseline="30000">
                          <a:effectLst/>
                          <a:latin typeface="Arial Narrow" panose="020B0606020202030204" pitchFamily="34" charset="0"/>
                          <a:ea typeface="Calibri" panose="020F0502020204030204" pitchFamily="34" charset="0"/>
                          <a:cs typeface="Times New Roman" panose="02020603050405020304" pitchFamily="18" charset="0"/>
                        </a:rPr>
                        <a:t>+</a:t>
                      </a:r>
                      <a:r>
                        <a:rPr lang="en-US" sz="2800" baseline="30000">
                          <a:effectLst/>
                          <a:latin typeface="Arial Narrow" panose="020B0606020202030204" pitchFamily="34" charset="0"/>
                          <a:ea typeface="Calibri" panose="020F0502020204030204" pitchFamily="34" charset="0"/>
                          <a:cs typeface="Times New Roman" panose="02020603050405020304" pitchFamily="18" charset="0"/>
                        </a:rPr>
                        <a:t>)</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376">
                <a:tc>
                  <a:txBody>
                    <a:bodyPr/>
                    <a:lstStyle/>
                    <a:p>
                      <a:pPr algn="l">
                        <a:lnSpc>
                          <a:spcPct val="115000"/>
                        </a:lnSpc>
                        <a:spcAft>
                          <a:spcPts val="0"/>
                        </a:spcAft>
                      </a:pPr>
                      <a:r>
                        <a:rPr lang="el-GR" sz="2800" b="1" dirty="0" smtClean="0">
                          <a:effectLst/>
                          <a:latin typeface="Arial Narrow" panose="020B0606020202030204" pitchFamily="34" charset="0"/>
                          <a:ea typeface="Calibri" panose="020F0502020204030204" pitchFamily="34" charset="0"/>
                          <a:cs typeface="Times New Roman" panose="02020603050405020304" pitchFamily="18" charset="0"/>
                        </a:rPr>
                        <a:t>Μονάδα</a:t>
                      </a:r>
                      <a:r>
                        <a:rPr lang="el-GR" sz="2800" b="1" baseline="0" dirty="0" smtClean="0">
                          <a:effectLst/>
                          <a:latin typeface="Arial Narrow" panose="020B0606020202030204" pitchFamily="34" charset="0"/>
                          <a:ea typeface="Calibri" panose="020F0502020204030204" pitchFamily="34" charset="0"/>
                          <a:cs typeface="Times New Roman" panose="02020603050405020304" pitchFamily="18" charset="0"/>
                        </a:rPr>
                        <a:t> </a:t>
                      </a:r>
                      <a:r>
                        <a:rPr lang="el-GR" sz="2800" b="1" dirty="0" smtClean="0">
                          <a:effectLst/>
                          <a:latin typeface="Arial Narrow" panose="020B0606020202030204" pitchFamily="34" charset="0"/>
                          <a:ea typeface="Calibri" panose="020F0502020204030204" pitchFamily="34" charset="0"/>
                          <a:cs typeface="Times New Roman" panose="02020603050405020304" pitchFamily="18" charset="0"/>
                        </a:rPr>
                        <a:t>Εντατικής </a:t>
                      </a: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Θεραπείας</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dirty="0">
                          <a:effectLst/>
                          <a:latin typeface="Arial Narrow" panose="020B0606020202030204" pitchFamily="34" charset="0"/>
                          <a:ea typeface="Calibri" panose="020F0502020204030204" pitchFamily="34" charset="0"/>
                          <a:cs typeface="Times New Roman" panose="02020603050405020304" pitchFamily="18" charset="0"/>
                        </a:rPr>
                        <a:t>30</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22</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19</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1</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376">
                <a:tc>
                  <a:txBody>
                    <a:bodyPr/>
                    <a:lstStyle/>
                    <a:p>
                      <a:pPr algn="just">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Χειρουργική Κλινική</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6</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4</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5</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0</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376">
                <a:tc>
                  <a:txBody>
                    <a:bodyPr/>
                    <a:lstStyle/>
                    <a:p>
                      <a:pPr algn="just">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Παθολογική Κλινική</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9</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4</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10</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2</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376">
                <a:tc>
                  <a:txBody>
                    <a:bodyPr/>
                    <a:lstStyle/>
                    <a:p>
                      <a:pPr algn="just">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Μονάδα Νεογνών</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9</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2</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6</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2</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376">
                <a:tc>
                  <a:txBody>
                    <a:bodyPr/>
                    <a:lstStyle/>
                    <a:p>
                      <a:pPr algn="just">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Σύνολο</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54</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32</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40</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5</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347133" y="541866"/>
            <a:ext cx="11472334" cy="1231106"/>
          </a:xfrm>
          <a:prstGeom prst="rect">
            <a:avLst/>
          </a:prstGeom>
          <a:noFill/>
        </p:spPr>
        <p:txBody>
          <a:bodyPr wrap="square" rtlCol="0">
            <a:spAutoFit/>
          </a:bodyPr>
          <a:lstStyle/>
          <a:p>
            <a:pPr algn="ctr">
              <a:defRPr sz="1400" b="1" i="0" u="none" strike="noStrike" kern="1200" baseline="0">
                <a:solidFill>
                  <a:prstClr val="black"/>
                </a:solidFill>
                <a:latin typeface="Arial Narrow" panose="020B0606020202030204" pitchFamily="34" charset="0"/>
                <a:ea typeface="+mn-ea"/>
                <a:cs typeface="+mn-cs"/>
              </a:defRPr>
            </a:pPr>
            <a:r>
              <a:rPr lang="el-GR" sz="2800" b="1" dirty="0">
                <a:solidFill>
                  <a:srgbClr val="002060"/>
                </a:solidFill>
                <a:latin typeface="+mj-lt"/>
                <a:ea typeface="+mj-ea"/>
                <a:cs typeface="+mj-cs"/>
              </a:rPr>
              <a:t>ΑΝΑΛΥΣΗ ΤΩΝ ΑΠΟΜΟΝΩΘΕΝΤΩΝ ΜΙΚΡΟΟΡΓΑΝΙΣΜΩΝ ΑΠΟ ΤΟ ΕΜΨΥΧΟ ΠΕΡΙΒΑΛΛΟΝ ΑΝΑ ΚΛΙΝΙΚΗ</a:t>
            </a:r>
          </a:p>
          <a:p>
            <a:endParaRPr lang="el-GR" dirty="0"/>
          </a:p>
        </p:txBody>
      </p:sp>
    </p:spTree>
    <p:extLst>
      <p:ext uri="{BB962C8B-B14F-4D97-AF65-F5344CB8AC3E}">
        <p14:creationId xmlns:p14="http://schemas.microsoft.com/office/powerpoint/2010/main" xmlns="" val="240851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931333"/>
            <a:ext cx="10972800" cy="973667"/>
          </a:xfrm>
        </p:spPr>
        <p:txBody>
          <a:bodyPr>
            <a:normAutofit fontScale="90000"/>
          </a:bodyPr>
          <a:lstStyle/>
          <a:p>
            <a:pPr algn="ctr"/>
            <a:r>
              <a:rPr lang="el-GR" b="1" dirty="0">
                <a:solidFill>
                  <a:srgbClr val="002060"/>
                </a:solidFill>
              </a:rPr>
              <a:t>ΑΠΟΤΕΛΕΣΜΑΤΑ ΑΨΥΧΟΥ ΠΕΡΙΒΑΛΛΟΝΤΟΣ</a:t>
            </a:r>
            <a:r>
              <a:rPr lang="el-GR" dirty="0">
                <a:solidFill>
                  <a:srgbClr val="002060"/>
                </a:solidFill>
              </a:rPr>
              <a:t/>
            </a:r>
            <a:br>
              <a:rPr lang="el-GR" dirty="0">
                <a:solidFill>
                  <a:srgbClr val="002060"/>
                </a:solidFill>
              </a:rPr>
            </a:br>
            <a:endParaRPr lang="el-GR" dirty="0">
              <a:solidFill>
                <a:srgbClr val="002060"/>
              </a:solidFill>
            </a:endParaRPr>
          </a:p>
        </p:txBody>
      </p:sp>
      <p:sp>
        <p:nvSpPr>
          <p:cNvPr id="3" name="Θέση περιεχομένου 2"/>
          <p:cNvSpPr>
            <a:spLocks noGrp="1"/>
          </p:cNvSpPr>
          <p:nvPr>
            <p:ph idx="1"/>
          </p:nvPr>
        </p:nvSpPr>
        <p:spPr>
          <a:xfrm>
            <a:off x="1176867" y="2125133"/>
            <a:ext cx="10227733" cy="4317231"/>
          </a:xfrm>
        </p:spPr>
        <p:txBody>
          <a:bodyPr>
            <a:normAutofit/>
          </a:bodyPr>
          <a:lstStyle/>
          <a:p>
            <a:pPr marL="0" indent="0">
              <a:lnSpc>
                <a:spcPct val="150000"/>
              </a:lnSpc>
              <a:buNone/>
            </a:pPr>
            <a:r>
              <a:rPr lang="el-GR" sz="2000" dirty="0">
                <a:solidFill>
                  <a:schemeClr val="tx1"/>
                </a:solidFill>
              </a:rPr>
              <a:t>Για τη ανίχνευση του είδους των μικροοργανισμών που αποικίζουν το άψυχο περιβάλλον των κλινικών της έρευνας ελήφθησαν 277 </a:t>
            </a:r>
            <a:r>
              <a:rPr lang="el-GR" sz="2000" dirty="0" smtClean="0">
                <a:solidFill>
                  <a:schemeClr val="tx1"/>
                </a:solidFill>
              </a:rPr>
              <a:t>δείγματα</a:t>
            </a:r>
            <a:endParaRPr lang="el-GR" sz="2000" dirty="0">
              <a:solidFill>
                <a:schemeClr val="tx1"/>
              </a:solidFill>
            </a:endParaRPr>
          </a:p>
          <a:p>
            <a:pPr marL="0" indent="0">
              <a:lnSpc>
                <a:spcPct val="150000"/>
              </a:lnSpc>
              <a:buNone/>
            </a:pPr>
            <a:r>
              <a:rPr lang="el-GR" sz="2000" dirty="0">
                <a:solidFill>
                  <a:schemeClr val="tx1"/>
                </a:solidFill>
              </a:rPr>
              <a:t>Συγκεκριμένα:</a:t>
            </a:r>
          </a:p>
          <a:p>
            <a:pPr>
              <a:lnSpc>
                <a:spcPct val="150000"/>
              </a:lnSpc>
            </a:pPr>
            <a:r>
              <a:rPr lang="el-GR" sz="2000" dirty="0" smtClean="0">
                <a:solidFill>
                  <a:schemeClr val="tx1"/>
                </a:solidFill>
              </a:rPr>
              <a:t>101 </a:t>
            </a:r>
            <a:r>
              <a:rPr lang="el-GR" sz="2000" dirty="0">
                <a:solidFill>
                  <a:schemeClr val="tx1"/>
                </a:solidFill>
              </a:rPr>
              <a:t>δείγματα  </a:t>
            </a:r>
            <a:r>
              <a:rPr lang="el-GR" sz="2000" dirty="0" smtClean="0">
                <a:solidFill>
                  <a:schemeClr val="tx1"/>
                </a:solidFill>
              </a:rPr>
              <a:t>αέρα σε </a:t>
            </a:r>
            <a:r>
              <a:rPr lang="el-GR" sz="2000" dirty="0">
                <a:solidFill>
                  <a:schemeClr val="tx1"/>
                </a:solidFill>
              </a:rPr>
              <a:t>ποσοστό 36,5% </a:t>
            </a:r>
          </a:p>
          <a:p>
            <a:pPr>
              <a:lnSpc>
                <a:spcPct val="150000"/>
              </a:lnSpc>
            </a:pPr>
            <a:r>
              <a:rPr lang="el-GR" sz="2000" dirty="0" smtClean="0">
                <a:solidFill>
                  <a:schemeClr val="tx1"/>
                </a:solidFill>
              </a:rPr>
              <a:t>176 </a:t>
            </a:r>
            <a:r>
              <a:rPr lang="el-GR" sz="2000" dirty="0">
                <a:solidFill>
                  <a:schemeClr val="tx1"/>
                </a:solidFill>
              </a:rPr>
              <a:t>δείγματα επιφανειών σε ποσοστό 63,5% </a:t>
            </a:r>
            <a:r>
              <a:rPr lang="el-GR" sz="2000" dirty="0" smtClean="0">
                <a:solidFill>
                  <a:schemeClr val="tx1"/>
                </a:solidFill>
              </a:rPr>
              <a:t>εκ των οποίων:</a:t>
            </a:r>
          </a:p>
          <a:p>
            <a:pPr marL="0" indent="0">
              <a:lnSpc>
                <a:spcPct val="150000"/>
              </a:lnSpc>
              <a:buNone/>
            </a:pPr>
            <a:r>
              <a:rPr lang="el-GR" sz="2000" dirty="0" smtClean="0">
                <a:solidFill>
                  <a:schemeClr val="tx1"/>
                </a:solidFill>
              </a:rPr>
              <a:t>1. 63 </a:t>
            </a:r>
            <a:r>
              <a:rPr lang="el-GR" sz="2000" dirty="0">
                <a:solidFill>
                  <a:schemeClr val="tx1"/>
                </a:solidFill>
              </a:rPr>
              <a:t>δείγματα ειδικού εξοπλισμού σε </a:t>
            </a:r>
            <a:r>
              <a:rPr lang="el-GR" sz="2000" dirty="0" smtClean="0">
                <a:solidFill>
                  <a:schemeClr val="tx1"/>
                </a:solidFill>
              </a:rPr>
              <a:t>ποσοστό 22,7</a:t>
            </a:r>
            <a:r>
              <a:rPr lang="el-GR" sz="2000" dirty="0">
                <a:solidFill>
                  <a:schemeClr val="tx1"/>
                </a:solidFill>
              </a:rPr>
              <a:t>% </a:t>
            </a:r>
            <a:endParaRPr lang="el-GR" sz="2000" dirty="0" smtClean="0">
              <a:solidFill>
                <a:schemeClr val="tx1"/>
              </a:solidFill>
            </a:endParaRPr>
          </a:p>
          <a:p>
            <a:pPr marL="0" indent="0">
              <a:lnSpc>
                <a:spcPct val="150000"/>
              </a:lnSpc>
              <a:buNone/>
            </a:pPr>
            <a:r>
              <a:rPr lang="el-GR" sz="2000" dirty="0" smtClean="0">
                <a:solidFill>
                  <a:schemeClr val="tx1"/>
                </a:solidFill>
              </a:rPr>
              <a:t>2. 113 </a:t>
            </a:r>
            <a:r>
              <a:rPr lang="el-GR" sz="2000" dirty="0">
                <a:solidFill>
                  <a:schemeClr val="tx1"/>
                </a:solidFill>
              </a:rPr>
              <a:t>δείγματα μη ειδικού εξοπλισμού σε ποσοστό 40,8% </a:t>
            </a:r>
          </a:p>
          <a:p>
            <a:endParaRPr lang="el-GR" dirty="0"/>
          </a:p>
        </p:txBody>
      </p:sp>
    </p:spTree>
    <p:extLst>
      <p:ext uri="{BB962C8B-B14F-4D97-AF65-F5344CB8AC3E}">
        <p14:creationId xmlns:p14="http://schemas.microsoft.com/office/powerpoint/2010/main" xmlns="" val="29067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0867" y="931332"/>
            <a:ext cx="12220045" cy="1015231"/>
          </a:xfrm>
        </p:spPr>
        <p:txBody>
          <a:bodyPr>
            <a:normAutofit fontScale="90000"/>
          </a:bodyPr>
          <a:lstStyle/>
          <a:p>
            <a:r>
              <a:rPr lang="el-GR" b="1" dirty="0">
                <a:solidFill>
                  <a:srgbClr val="002060"/>
                </a:solidFill>
              </a:rPr>
              <a:t>ΣΤΑΤΙΣΤΙΚΗ ΑΝΑΛΥΣΗ ΤΟΥ ΑΨΥΧΟΥ ΠΕΡΙΒΑΛΛΟΝΤΟΣ</a:t>
            </a:r>
            <a:r>
              <a:rPr lang="el-GR" dirty="0"/>
              <a:t/>
            </a:r>
            <a:br>
              <a:rPr lang="el-GR" dirty="0"/>
            </a:br>
            <a:endParaRPr lang="el-GR" dirty="0"/>
          </a:p>
        </p:txBody>
      </p:sp>
      <p:sp>
        <p:nvSpPr>
          <p:cNvPr id="3" name="Θέση περιεχομένου 2"/>
          <p:cNvSpPr>
            <a:spLocks noGrp="1"/>
          </p:cNvSpPr>
          <p:nvPr>
            <p:ph idx="1"/>
          </p:nvPr>
        </p:nvSpPr>
        <p:spPr>
          <a:xfrm>
            <a:off x="795867" y="1955799"/>
            <a:ext cx="10710333" cy="4569691"/>
          </a:xfrm>
        </p:spPr>
        <p:txBody>
          <a:bodyPr>
            <a:normAutofit/>
          </a:bodyPr>
          <a:lstStyle/>
          <a:p>
            <a:pPr marL="0" indent="0">
              <a:lnSpc>
                <a:spcPct val="150000"/>
              </a:lnSpc>
              <a:buNone/>
            </a:pPr>
            <a:r>
              <a:rPr lang="el-GR" sz="2000" b="1" dirty="0"/>
              <a:t>Σύγκριση μικροβιακού φορτίου μεταξύ του ειδικού και μη ειδικού εξοπλισμού των επιφανειών</a:t>
            </a:r>
            <a:endParaRPr lang="el-GR" sz="2000" dirty="0"/>
          </a:p>
          <a:p>
            <a:pPr marL="0" indent="0">
              <a:lnSpc>
                <a:spcPct val="150000"/>
              </a:lnSpc>
              <a:buNone/>
            </a:pPr>
            <a:r>
              <a:rPr lang="el-GR" sz="2000" dirty="0"/>
              <a:t>Η σύγκριση αποικισμού του ειδικού και μη ειδικού εξοπλισμού των επιφανειών έδειξε, με τη δοκιμασία </a:t>
            </a:r>
            <a:r>
              <a:rPr lang="en-US" sz="2000" dirty="0"/>
              <a:t>Mann</a:t>
            </a:r>
            <a:r>
              <a:rPr lang="el-GR" sz="2000" dirty="0"/>
              <a:t>-</a:t>
            </a:r>
            <a:r>
              <a:rPr lang="en-US" sz="2000" dirty="0"/>
              <a:t>Whitney Test</a:t>
            </a:r>
            <a:r>
              <a:rPr lang="el-GR" sz="2000" dirty="0"/>
              <a:t>, ότι υπήρχε στατιστική σημαντικότητα στο </a:t>
            </a:r>
            <a:r>
              <a:rPr lang="el-GR" sz="2000" b="1" dirty="0"/>
              <a:t>ολικό μικροβιακό φορτίο (</a:t>
            </a:r>
            <a:r>
              <a:rPr lang="en-US" sz="2000" b="1" dirty="0"/>
              <a:t>p</a:t>
            </a:r>
            <a:r>
              <a:rPr lang="el-GR" sz="2000" b="1" dirty="0"/>
              <a:t>=0,003)</a:t>
            </a:r>
            <a:r>
              <a:rPr lang="el-GR" sz="2000" dirty="0"/>
              <a:t>, στο ολικό μικροβιακό φορτίο με δειγματοληψία </a:t>
            </a:r>
            <a:r>
              <a:rPr lang="el-GR" sz="2000" b="1" dirty="0" err="1"/>
              <a:t>βαμβακοφόρου</a:t>
            </a:r>
            <a:r>
              <a:rPr lang="el-GR" sz="2000" b="1" dirty="0"/>
              <a:t> </a:t>
            </a:r>
            <a:r>
              <a:rPr lang="el-GR" sz="2000" b="1" dirty="0" err="1"/>
              <a:t>στυλεού</a:t>
            </a:r>
            <a:r>
              <a:rPr lang="el-GR" sz="2000" b="1" dirty="0"/>
              <a:t> (</a:t>
            </a:r>
            <a:r>
              <a:rPr lang="en-US" sz="2000" b="1" dirty="0" smtClean="0"/>
              <a:t>p</a:t>
            </a:r>
            <a:r>
              <a:rPr lang="el-GR" sz="2000" b="1" dirty="0"/>
              <a:t>=0,005)</a:t>
            </a:r>
            <a:r>
              <a:rPr lang="el-GR" sz="2000" dirty="0"/>
              <a:t>,</a:t>
            </a:r>
            <a:r>
              <a:rPr lang="el-GR" sz="2000" b="1" dirty="0"/>
              <a:t> </a:t>
            </a:r>
            <a:r>
              <a:rPr lang="el-GR" sz="2000" dirty="0"/>
              <a:t>στο μικροβιακό φορτίο με </a:t>
            </a:r>
            <a:r>
              <a:rPr lang="el-GR" sz="2000" b="1" i="1" dirty="0" err="1"/>
              <a:t>Staphylococcus</a:t>
            </a:r>
            <a:r>
              <a:rPr lang="el-GR" sz="2000" b="1" i="1" dirty="0"/>
              <a:t> </a:t>
            </a:r>
            <a:r>
              <a:rPr lang="el-GR" sz="2000" b="1" i="1" dirty="0" err="1"/>
              <a:t>spp</a:t>
            </a:r>
            <a:r>
              <a:rPr lang="el-GR" sz="2000" b="1" i="1" dirty="0"/>
              <a:t> </a:t>
            </a:r>
            <a:r>
              <a:rPr lang="el-GR" sz="2000" b="1" dirty="0"/>
              <a:t>(</a:t>
            </a:r>
            <a:r>
              <a:rPr lang="en-US" sz="2000" b="1" dirty="0"/>
              <a:t>p</a:t>
            </a:r>
            <a:r>
              <a:rPr lang="el-GR" sz="2000" b="1" dirty="0"/>
              <a:t>=0,008) </a:t>
            </a:r>
            <a:r>
              <a:rPr lang="el-GR" sz="2000" dirty="0"/>
              <a:t>και τέλος στο μικροβιακό φορτίο με </a:t>
            </a:r>
            <a:r>
              <a:rPr lang="el-GR" sz="2000" b="1" i="1" dirty="0" err="1"/>
              <a:t>Enterococcus</a:t>
            </a:r>
            <a:r>
              <a:rPr lang="el-GR" sz="2000" b="1" i="1" dirty="0"/>
              <a:t> </a:t>
            </a:r>
            <a:r>
              <a:rPr lang="el-GR" sz="2000" b="1" i="1" dirty="0" err="1"/>
              <a:t>spp</a:t>
            </a:r>
            <a:r>
              <a:rPr lang="el-GR" sz="2000" b="1" dirty="0"/>
              <a:t> (</a:t>
            </a:r>
            <a:r>
              <a:rPr lang="en-US" sz="2000" b="1" dirty="0"/>
              <a:t>p</a:t>
            </a:r>
            <a:r>
              <a:rPr lang="el-GR" sz="2000" b="1" dirty="0"/>
              <a:t>=0,020)</a:t>
            </a:r>
          </a:p>
          <a:p>
            <a:pPr marL="0" indent="0">
              <a:buNone/>
            </a:pPr>
            <a:endParaRPr lang="el-GR" sz="2000" b="1" dirty="0" smtClean="0"/>
          </a:p>
          <a:p>
            <a:endParaRPr lang="el-GR" dirty="0"/>
          </a:p>
        </p:txBody>
      </p:sp>
    </p:spTree>
    <p:extLst>
      <p:ext uri="{BB962C8B-B14F-4D97-AF65-F5344CB8AC3E}">
        <p14:creationId xmlns:p14="http://schemas.microsoft.com/office/powerpoint/2010/main" xmlns="" val="133809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9467" y="939800"/>
            <a:ext cx="11480800" cy="965200"/>
          </a:xfrm>
        </p:spPr>
        <p:txBody>
          <a:bodyPr>
            <a:noAutofit/>
          </a:bodyPr>
          <a:lstStyle/>
          <a:p>
            <a:pPr algn="ctr"/>
            <a:r>
              <a:rPr lang="el-GR" sz="3200" b="1" dirty="0" smtClean="0">
                <a:solidFill>
                  <a:srgbClr val="002060"/>
                </a:solidFill>
              </a:rPr>
              <a:t>Σύγκριση του ολικού μικροβιακού φορτίου μεταξύ του μη ειδικού και ειδικού εξοπλισμού του άψυχου περιβάλλοντος</a:t>
            </a:r>
            <a:endParaRPr lang="el-GR" sz="3200" b="1" dirty="0">
              <a:solidFill>
                <a:srgbClr val="002060"/>
              </a:solidFill>
            </a:endParaRPr>
          </a:p>
        </p:txBody>
      </p:sp>
      <p:graphicFrame>
        <p:nvGraphicFramePr>
          <p:cNvPr id="4" name="3 - Θέση περιεχομένου"/>
          <p:cNvGraphicFramePr>
            <a:graphicFrameLocks noGrp="1"/>
          </p:cNvGraphicFramePr>
          <p:nvPr>
            <p:ph idx="1"/>
          </p:nvPr>
        </p:nvGraphicFramePr>
        <p:xfrm>
          <a:off x="1439333" y="2650067"/>
          <a:ext cx="9169400" cy="352496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4733" y="550333"/>
            <a:ext cx="11997267" cy="1354666"/>
          </a:xfrm>
        </p:spPr>
        <p:txBody>
          <a:bodyPr>
            <a:normAutofit fontScale="90000"/>
          </a:bodyPr>
          <a:lstStyle/>
          <a:p>
            <a:pPr algn="ctr"/>
            <a:r>
              <a:rPr lang="en-US" sz="3100" b="1" dirty="0" smtClean="0">
                <a:solidFill>
                  <a:srgbClr val="002060"/>
                </a:solidFill>
              </a:rPr>
              <a:t/>
            </a:r>
            <a:br>
              <a:rPr lang="en-US" sz="3100" b="1" dirty="0" smtClean="0">
                <a:solidFill>
                  <a:srgbClr val="002060"/>
                </a:solidFill>
              </a:rPr>
            </a:br>
            <a:r>
              <a:rPr lang="en-US" sz="3100" b="1" dirty="0" smtClean="0">
                <a:solidFill>
                  <a:srgbClr val="002060"/>
                </a:solidFill>
              </a:rPr>
              <a:t/>
            </a:r>
            <a:br>
              <a:rPr lang="en-US" sz="3100" b="1" dirty="0" smtClean="0">
                <a:solidFill>
                  <a:srgbClr val="002060"/>
                </a:solidFill>
              </a:rPr>
            </a:br>
            <a:r>
              <a:rPr lang="en-US" sz="3100" b="1" dirty="0" smtClean="0">
                <a:solidFill>
                  <a:srgbClr val="002060"/>
                </a:solidFill>
              </a:rPr>
              <a:t/>
            </a:r>
            <a:br>
              <a:rPr lang="en-US" sz="3100" b="1" dirty="0" smtClean="0">
                <a:solidFill>
                  <a:srgbClr val="002060"/>
                </a:solidFill>
              </a:rPr>
            </a:br>
            <a:r>
              <a:rPr lang="el-GR" sz="2700" b="1" dirty="0" smtClean="0">
                <a:solidFill>
                  <a:srgbClr val="002060"/>
                </a:solidFill>
              </a:rPr>
              <a:t>Σύγκριση του ολικού μικροβιακού φορτίου μεταξύ του μη ειδικού και ειδικού εξοπλισμού του άψυχου περιβάλλοντος, με τη μέθοδο δειγματοληψίας των τρυβλίων επαφής</a:t>
            </a:r>
            <a:r>
              <a:rPr lang="el-GR" dirty="0" smtClean="0"/>
              <a:t/>
            </a:r>
            <a:br>
              <a:rPr lang="el-GR" dirty="0" smtClean="0"/>
            </a:br>
            <a:r>
              <a:rPr lang="el-GR" b="1" dirty="0" smtClean="0"/>
              <a:t> </a:t>
            </a:r>
            <a:r>
              <a:rPr lang="el-GR" dirty="0" smtClean="0"/>
              <a:t/>
            </a:r>
            <a:br>
              <a:rPr lang="el-GR" dirty="0" smtClean="0"/>
            </a:br>
            <a:endParaRPr lang="el-GR" dirty="0"/>
          </a:p>
        </p:txBody>
      </p:sp>
      <p:graphicFrame>
        <p:nvGraphicFramePr>
          <p:cNvPr id="4" name="3 - Θέση περιεχομένου"/>
          <p:cNvGraphicFramePr>
            <a:graphicFrameLocks noGrp="1"/>
          </p:cNvGraphicFramePr>
          <p:nvPr>
            <p:ph idx="1"/>
          </p:nvPr>
        </p:nvGraphicFramePr>
        <p:xfrm>
          <a:off x="1075268" y="2362200"/>
          <a:ext cx="9330266" cy="35496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0067" y="601132"/>
            <a:ext cx="11939865" cy="1374901"/>
          </a:xfrm>
        </p:spPr>
        <p:txBody>
          <a:bodyPr>
            <a:noAutofit/>
          </a:bodyPr>
          <a:lstStyle/>
          <a:p>
            <a:pPr algn="ctr"/>
            <a:r>
              <a:rPr lang="en-US" sz="2800" b="1" dirty="0" smtClean="0">
                <a:solidFill>
                  <a:srgbClr val="002060"/>
                </a:solidFill>
              </a:rPr>
              <a:t/>
            </a:r>
            <a:br>
              <a:rPr lang="en-US" sz="2800" b="1" dirty="0" smtClean="0">
                <a:solidFill>
                  <a:srgbClr val="002060"/>
                </a:solidFill>
              </a:rPr>
            </a:br>
            <a:r>
              <a:rPr lang="en-US" sz="2800" b="1" dirty="0" smtClean="0">
                <a:solidFill>
                  <a:srgbClr val="002060"/>
                </a:solidFill>
              </a:rPr>
              <a:t/>
            </a:r>
            <a:br>
              <a:rPr lang="en-US" sz="2800" b="1" dirty="0" smtClean="0">
                <a:solidFill>
                  <a:srgbClr val="002060"/>
                </a:solidFill>
              </a:rPr>
            </a:br>
            <a:r>
              <a:rPr lang="el-GR" sz="2400" b="1" dirty="0" smtClean="0">
                <a:solidFill>
                  <a:srgbClr val="002060"/>
                </a:solidFill>
              </a:rPr>
              <a:t>Σύγκριση του ολικού μικροβιακού φορτίου μεταξύ του μη ειδικού και ειδικού εξοπλισμού του άψυχου περιβάλλοντος, με τη μέθοδο δειγματοληψίας του βαμβακοφόρου στυλεού</a:t>
            </a:r>
            <a:r>
              <a:rPr lang="el-GR" sz="3200" b="1" dirty="0" smtClean="0"/>
              <a:t/>
            </a:r>
            <a:br>
              <a:rPr lang="el-GR" sz="3200" b="1" dirty="0" smtClean="0"/>
            </a:br>
            <a:endParaRPr lang="el-GR" sz="3200" b="1" dirty="0"/>
          </a:p>
        </p:txBody>
      </p:sp>
      <p:graphicFrame>
        <p:nvGraphicFramePr>
          <p:cNvPr id="4" name="3 - Θέση περιεχομένου"/>
          <p:cNvGraphicFramePr>
            <a:graphicFrameLocks noGrp="1"/>
          </p:cNvGraphicFramePr>
          <p:nvPr>
            <p:ph idx="1"/>
          </p:nvPr>
        </p:nvGraphicFramePr>
        <p:xfrm>
          <a:off x="1329266" y="2531533"/>
          <a:ext cx="9296401" cy="33887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8245" y="931333"/>
            <a:ext cx="11282367" cy="1109134"/>
          </a:xfrm>
        </p:spPr>
        <p:txBody>
          <a:bodyPr>
            <a:noAutofit/>
          </a:bodyPr>
          <a:lstStyle/>
          <a:p>
            <a:pPr algn="ctr"/>
            <a:r>
              <a:rPr lang="el-GR" sz="2400" b="1" dirty="0" smtClean="0">
                <a:solidFill>
                  <a:srgbClr val="002060"/>
                </a:solidFill>
              </a:rPr>
              <a:t>Σύγκριση των </a:t>
            </a:r>
            <a:r>
              <a:rPr lang="en-US" sz="2400" b="1" dirty="0" smtClean="0">
                <a:solidFill>
                  <a:srgbClr val="002060"/>
                </a:solidFill>
              </a:rPr>
              <a:t>Gram </a:t>
            </a:r>
            <a:r>
              <a:rPr lang="el-GR" sz="2400" b="1" dirty="0" smtClean="0">
                <a:solidFill>
                  <a:srgbClr val="002060"/>
                </a:solidFill>
              </a:rPr>
              <a:t>αρνητικών μικροοργανισμών μεταξύ του μη ειδικού και ειδικού εξοπλισμού του άψυχου περιβάλλοντος</a:t>
            </a:r>
            <a:endParaRPr lang="el-GR" sz="2400" b="1" dirty="0">
              <a:solidFill>
                <a:srgbClr val="002060"/>
              </a:solidFill>
            </a:endParaRPr>
          </a:p>
        </p:txBody>
      </p:sp>
      <p:graphicFrame>
        <p:nvGraphicFramePr>
          <p:cNvPr id="4" name="3 - Θέση περιεχομένου"/>
          <p:cNvGraphicFramePr>
            <a:graphicFrameLocks noGrp="1"/>
          </p:cNvGraphicFramePr>
          <p:nvPr>
            <p:ph idx="1"/>
          </p:nvPr>
        </p:nvGraphicFramePr>
        <p:xfrm>
          <a:off x="1236133" y="2540000"/>
          <a:ext cx="9465734" cy="33718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5534" y="1066800"/>
            <a:ext cx="11657164" cy="838199"/>
          </a:xfrm>
        </p:spPr>
        <p:txBody>
          <a:bodyPr>
            <a:normAutofit fontScale="90000"/>
          </a:bodyPr>
          <a:lstStyle/>
          <a:p>
            <a:pPr algn="ctr"/>
            <a:r>
              <a:rPr lang="en-US" sz="2700" b="1" dirty="0" smtClean="0">
                <a:solidFill>
                  <a:srgbClr val="002060"/>
                </a:solidFill>
              </a:rPr>
              <a:t/>
            </a:r>
            <a:br>
              <a:rPr lang="en-US" sz="2700" b="1" dirty="0" smtClean="0">
                <a:solidFill>
                  <a:srgbClr val="002060"/>
                </a:solidFill>
              </a:rPr>
            </a:br>
            <a:r>
              <a:rPr lang="en-US" sz="2700" b="1" dirty="0" smtClean="0">
                <a:solidFill>
                  <a:srgbClr val="002060"/>
                </a:solidFill>
              </a:rPr>
              <a:t/>
            </a:r>
            <a:br>
              <a:rPr lang="en-US" sz="2700" b="1" dirty="0" smtClean="0">
                <a:solidFill>
                  <a:srgbClr val="002060"/>
                </a:solidFill>
              </a:rPr>
            </a:br>
            <a:r>
              <a:rPr lang="el-GR" sz="2700" b="1" dirty="0" smtClean="0">
                <a:solidFill>
                  <a:srgbClr val="002060"/>
                </a:solidFill>
              </a:rPr>
              <a:t>Σύγκριση των μικροοργανισμών </a:t>
            </a:r>
            <a:r>
              <a:rPr lang="el-GR" sz="2700" b="1" i="1" dirty="0" smtClean="0">
                <a:solidFill>
                  <a:srgbClr val="002060"/>
                </a:solidFill>
              </a:rPr>
              <a:t>Enterococcus spp </a:t>
            </a:r>
            <a:r>
              <a:rPr lang="el-GR" sz="2700" b="1" dirty="0" smtClean="0">
                <a:solidFill>
                  <a:srgbClr val="002060"/>
                </a:solidFill>
              </a:rPr>
              <a:t>μεταξύ του μη ειδικού και ειδικού εξοπλισμού του άψυχου περιβάλλοντος</a:t>
            </a:r>
            <a:r>
              <a:rPr lang="el-GR" dirty="0" smtClean="0"/>
              <a:t/>
            </a:r>
            <a:br>
              <a:rPr lang="el-GR" dirty="0" smtClean="0"/>
            </a:br>
            <a:r>
              <a:rPr lang="el-GR" b="1" dirty="0" smtClean="0"/>
              <a:t> </a:t>
            </a:r>
            <a:r>
              <a:rPr lang="el-GR" dirty="0" smtClean="0"/>
              <a:t/>
            </a:r>
            <a:br>
              <a:rPr lang="el-GR" dirty="0" smtClean="0"/>
            </a:br>
            <a:endParaRPr lang="el-GR" dirty="0"/>
          </a:p>
        </p:txBody>
      </p:sp>
      <p:graphicFrame>
        <p:nvGraphicFramePr>
          <p:cNvPr id="4" name="3 - Θέση περιεχομένου"/>
          <p:cNvGraphicFramePr>
            <a:graphicFrameLocks noGrp="1"/>
          </p:cNvGraphicFramePr>
          <p:nvPr>
            <p:ph idx="1"/>
          </p:nvPr>
        </p:nvGraphicFramePr>
        <p:xfrm>
          <a:off x="1100666" y="2217549"/>
          <a:ext cx="9364133" cy="37782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1667" y="1075267"/>
            <a:ext cx="11855643" cy="663478"/>
          </a:xfrm>
        </p:spPr>
        <p:txBody>
          <a:bodyPr>
            <a:noAutofit/>
          </a:bodyPr>
          <a:lstStyle/>
          <a:p>
            <a:pPr algn="ctr"/>
            <a:r>
              <a:rPr lang="el-GR" sz="2800" b="1" dirty="0">
                <a:solidFill>
                  <a:srgbClr val="002060"/>
                </a:solidFill>
              </a:rPr>
              <a:t>ΕΛΕΓΧΟΣ ΕΥΑΙΣΘΗΣΙΑΣ ΣΤΙΣ ΑΝΤΙΜΙΚΡΟΒΙΑΚΕΣ ΟΥΣΙΕΣ ΤΩΝ ΣΤΕΛΕΧΩΝ ΤΟΥ ΑΕΡΑ </a:t>
            </a:r>
            <a:r>
              <a:rPr lang="el-GR" sz="2800" dirty="0"/>
              <a:t/>
            </a:r>
            <a:br>
              <a:rPr lang="el-GR" sz="2800" dirty="0"/>
            </a:br>
            <a:endParaRPr lang="el-GR" sz="2800" dirty="0"/>
          </a:p>
        </p:txBody>
      </p:sp>
      <p:sp>
        <p:nvSpPr>
          <p:cNvPr id="3" name="Θέση περιεχομένου 2"/>
          <p:cNvSpPr>
            <a:spLocks noGrp="1"/>
          </p:cNvSpPr>
          <p:nvPr>
            <p:ph idx="1"/>
          </p:nvPr>
        </p:nvSpPr>
        <p:spPr>
          <a:xfrm>
            <a:off x="601133" y="1925782"/>
            <a:ext cx="10903479" cy="4627418"/>
          </a:xfrm>
        </p:spPr>
        <p:txBody>
          <a:bodyPr>
            <a:normAutofit/>
          </a:bodyPr>
          <a:lstStyle/>
          <a:p>
            <a:pPr marL="0" indent="0">
              <a:lnSpc>
                <a:spcPct val="150000"/>
              </a:lnSpc>
              <a:buNone/>
            </a:pPr>
            <a:r>
              <a:rPr lang="en-US" sz="2400" b="1" i="1" dirty="0" err="1">
                <a:solidFill>
                  <a:schemeClr val="tx2">
                    <a:lumMod val="75000"/>
                  </a:schemeClr>
                </a:solidFill>
              </a:rPr>
              <a:t>Klebsiella</a:t>
            </a:r>
            <a:r>
              <a:rPr lang="en-US" sz="2400" b="1" i="1" dirty="0">
                <a:solidFill>
                  <a:schemeClr val="tx2">
                    <a:lumMod val="75000"/>
                  </a:schemeClr>
                </a:solidFill>
              </a:rPr>
              <a:t> </a:t>
            </a:r>
            <a:r>
              <a:rPr lang="en-US" sz="2400" b="1" i="1" dirty="0" err="1">
                <a:solidFill>
                  <a:schemeClr val="tx2">
                    <a:lumMod val="75000"/>
                  </a:schemeClr>
                </a:solidFill>
              </a:rPr>
              <a:t>pneumoniae</a:t>
            </a:r>
            <a:endParaRPr lang="el-GR" sz="2400" dirty="0">
              <a:solidFill>
                <a:schemeClr val="tx2">
                  <a:lumMod val="75000"/>
                </a:schemeClr>
              </a:solidFill>
            </a:endParaRPr>
          </a:p>
          <a:p>
            <a:pPr marL="0" indent="0">
              <a:lnSpc>
                <a:spcPct val="150000"/>
              </a:lnSpc>
              <a:buNone/>
            </a:pPr>
            <a:r>
              <a:rPr lang="el-GR" sz="2000" dirty="0"/>
              <a:t>Από 101 δείγματα αέρα απομονώθηκαν 6 στελέχη </a:t>
            </a:r>
            <a:r>
              <a:rPr lang="en-US" sz="2000" i="1" dirty="0"/>
              <a:t>Klebsiella pneumoniae</a:t>
            </a:r>
            <a:r>
              <a:rPr lang="el-GR" sz="2000" dirty="0"/>
              <a:t> </a:t>
            </a:r>
            <a:r>
              <a:rPr lang="el-GR" sz="2000" dirty="0" smtClean="0"/>
              <a:t>σε ποσοστό 5,9%, </a:t>
            </a:r>
            <a:r>
              <a:rPr lang="el-GR" sz="2000" dirty="0"/>
              <a:t>εκ των οποίων 2 ήταν πολυανθεκτικά σε ποσοστό 33,3%. Σημαντικό είναι ότι όλα τα στελέχη </a:t>
            </a:r>
            <a:r>
              <a:rPr lang="el-GR" sz="2000" dirty="0" smtClean="0"/>
              <a:t>απομονώθηκαν </a:t>
            </a:r>
            <a:r>
              <a:rPr lang="el-GR" sz="2000" dirty="0"/>
              <a:t>από τη Μονάδα Εντατικής </a:t>
            </a:r>
            <a:r>
              <a:rPr lang="el-GR" sz="2000" dirty="0" smtClean="0"/>
              <a:t>Θεραπείας</a:t>
            </a:r>
          </a:p>
          <a:p>
            <a:pPr marL="0" indent="0">
              <a:lnSpc>
                <a:spcPct val="150000"/>
              </a:lnSpc>
              <a:buNone/>
            </a:pPr>
            <a:endParaRPr lang="el-GR" sz="2000" dirty="0"/>
          </a:p>
          <a:p>
            <a:pPr marL="0" indent="0">
              <a:lnSpc>
                <a:spcPct val="150000"/>
              </a:lnSpc>
              <a:buNone/>
            </a:pPr>
            <a:r>
              <a:rPr lang="en-US" sz="2400" b="1" i="1" dirty="0" err="1">
                <a:solidFill>
                  <a:schemeClr val="tx2">
                    <a:lumMod val="75000"/>
                  </a:schemeClr>
                </a:solidFill>
              </a:rPr>
              <a:t>Acinetobacter</a:t>
            </a:r>
            <a:r>
              <a:rPr lang="en-US" sz="2400" b="1" i="1" dirty="0">
                <a:solidFill>
                  <a:schemeClr val="tx2">
                    <a:lumMod val="75000"/>
                  </a:schemeClr>
                </a:solidFill>
              </a:rPr>
              <a:t> </a:t>
            </a:r>
            <a:r>
              <a:rPr lang="en-US" sz="2400" b="1" i="1" dirty="0" err="1">
                <a:solidFill>
                  <a:schemeClr val="tx2">
                    <a:lumMod val="75000"/>
                  </a:schemeClr>
                </a:solidFill>
              </a:rPr>
              <a:t>baumanii</a:t>
            </a:r>
            <a:endParaRPr lang="el-GR" sz="2400" dirty="0">
              <a:solidFill>
                <a:schemeClr val="tx2">
                  <a:lumMod val="75000"/>
                </a:schemeClr>
              </a:solidFill>
            </a:endParaRPr>
          </a:p>
          <a:p>
            <a:pPr marL="0" indent="0">
              <a:lnSpc>
                <a:spcPct val="150000"/>
              </a:lnSpc>
              <a:buNone/>
            </a:pPr>
            <a:r>
              <a:rPr lang="el-GR" sz="2000" dirty="0"/>
              <a:t>Από 101 δείγματα  αέρα απομονώθηκαν 3 στελέχη </a:t>
            </a:r>
            <a:r>
              <a:rPr lang="en-US" sz="2000" i="1" dirty="0"/>
              <a:t>Acinetobacter baumanii</a:t>
            </a:r>
            <a:r>
              <a:rPr lang="en-US" sz="2000" dirty="0"/>
              <a:t> </a:t>
            </a:r>
            <a:r>
              <a:rPr lang="el-GR" sz="2000" dirty="0" smtClean="0"/>
              <a:t>σε ποσοστό 3%. </a:t>
            </a:r>
            <a:r>
              <a:rPr lang="en-US" sz="2000" dirty="0"/>
              <a:t>O</a:t>
            </a:r>
            <a:r>
              <a:rPr lang="el-GR" sz="2000" dirty="0"/>
              <a:t> έλεγχος ευαισθησίας τους σε διάφορες κατηγορίες αντιμικροβιακών ουσιών έδειξε ότι το σύνολο των στελεχών ήταν</a:t>
            </a:r>
            <a:r>
              <a:rPr lang="el-GR" sz="2000" i="1" dirty="0"/>
              <a:t> </a:t>
            </a:r>
            <a:r>
              <a:rPr lang="el-GR" sz="2000" dirty="0"/>
              <a:t>πολυανθεκτικά</a:t>
            </a:r>
          </a:p>
          <a:p>
            <a:pPr marL="0" indent="0">
              <a:buNone/>
            </a:pPr>
            <a:endParaRPr lang="el-GR" dirty="0"/>
          </a:p>
        </p:txBody>
      </p:sp>
    </p:spTree>
    <p:extLst>
      <p:ext uri="{BB962C8B-B14F-4D97-AF65-F5344CB8AC3E}">
        <p14:creationId xmlns:p14="http://schemas.microsoft.com/office/powerpoint/2010/main" xmlns="" val="158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4733" y="624110"/>
            <a:ext cx="11768667" cy="1280890"/>
          </a:xfrm>
        </p:spPr>
        <p:txBody>
          <a:bodyPr>
            <a:normAutofit/>
          </a:bodyPr>
          <a:lstStyle/>
          <a:p>
            <a:pPr algn="ctr"/>
            <a:r>
              <a:rPr lang="el-GR" sz="2800" b="1" dirty="0">
                <a:solidFill>
                  <a:srgbClr val="002060"/>
                </a:solidFill>
              </a:rPr>
              <a:t>ΕΛΕΓΧΟΣ ΕΥΑΙΣΘΗΣΙΑΣ ΣΤΙΣ ΑΝΤΙΜΙΚΡΟΒΙΑΚΕΣ ΟΥΣΙΕΣ ΤΩΝ ΣΤΕΛΕΧΩΝ ΤΟΥ ΑΕΡΑ</a:t>
            </a:r>
            <a:endParaRPr lang="el-GR" sz="2800" dirty="0">
              <a:solidFill>
                <a:srgbClr val="002060"/>
              </a:solidFill>
            </a:endParaRPr>
          </a:p>
        </p:txBody>
      </p:sp>
      <p:sp>
        <p:nvSpPr>
          <p:cNvPr id="3" name="Θέση περιεχομένου 2"/>
          <p:cNvSpPr>
            <a:spLocks noGrp="1"/>
          </p:cNvSpPr>
          <p:nvPr>
            <p:ph idx="1"/>
          </p:nvPr>
        </p:nvSpPr>
        <p:spPr>
          <a:xfrm>
            <a:off x="821268" y="1811868"/>
            <a:ext cx="10684932" cy="4838314"/>
          </a:xfrm>
        </p:spPr>
        <p:txBody>
          <a:bodyPr>
            <a:normAutofit fontScale="92500" lnSpcReduction="10000"/>
          </a:bodyPr>
          <a:lstStyle/>
          <a:p>
            <a:pPr marL="0" indent="0">
              <a:lnSpc>
                <a:spcPct val="150000"/>
              </a:lnSpc>
              <a:buNone/>
            </a:pPr>
            <a:r>
              <a:rPr lang="en-US" sz="2400" b="1" i="1" dirty="0">
                <a:solidFill>
                  <a:schemeClr val="tx2">
                    <a:lumMod val="75000"/>
                  </a:schemeClr>
                </a:solidFill>
              </a:rPr>
              <a:t>Pseudomonas </a:t>
            </a:r>
            <a:r>
              <a:rPr lang="en-US" sz="2400" b="1" i="1" dirty="0" err="1">
                <a:solidFill>
                  <a:schemeClr val="tx2">
                    <a:lumMod val="75000"/>
                  </a:schemeClr>
                </a:solidFill>
              </a:rPr>
              <a:t>aeruginosa</a:t>
            </a:r>
            <a:endParaRPr lang="el-GR" sz="2400" b="1" i="1" dirty="0">
              <a:solidFill>
                <a:schemeClr val="tx2">
                  <a:lumMod val="75000"/>
                </a:schemeClr>
              </a:solidFill>
            </a:endParaRPr>
          </a:p>
          <a:p>
            <a:pPr marL="0" indent="0">
              <a:lnSpc>
                <a:spcPct val="150000"/>
              </a:lnSpc>
              <a:buNone/>
            </a:pPr>
            <a:r>
              <a:rPr lang="el-GR" sz="2200" dirty="0"/>
              <a:t>Από 101 δείγματα αέρα απομονώθηκαν 2 στελέχη </a:t>
            </a:r>
            <a:r>
              <a:rPr lang="en-US" sz="2200" i="1" dirty="0"/>
              <a:t>Pseudomonas </a:t>
            </a:r>
            <a:r>
              <a:rPr lang="en-US" sz="2200" i="1" dirty="0" err="1"/>
              <a:t>aeruginosa</a:t>
            </a:r>
            <a:r>
              <a:rPr lang="en-US" sz="2200" dirty="0"/>
              <a:t> </a:t>
            </a:r>
            <a:r>
              <a:rPr lang="el-GR" sz="2200" dirty="0"/>
              <a:t>σε ποσοστό 2%. </a:t>
            </a:r>
            <a:r>
              <a:rPr lang="en-US" sz="2200" dirty="0"/>
              <a:t>O</a:t>
            </a:r>
            <a:r>
              <a:rPr lang="el-GR" sz="2200" dirty="0"/>
              <a:t> έλεγχος ευαισθησίας τους σε κατηγορίες αντιμικροβιακών ουσιών έδειξε ότι όλα τα στελέχη ήταν ευαίσθητα σε όλες τις κατηγορίες των αντιβιοτικών που </a:t>
            </a:r>
            <a:r>
              <a:rPr lang="el-GR" sz="2200" dirty="0" smtClean="0"/>
              <a:t>ελέγχθηκαν</a:t>
            </a:r>
          </a:p>
          <a:p>
            <a:pPr marL="0" indent="0">
              <a:lnSpc>
                <a:spcPct val="150000"/>
              </a:lnSpc>
              <a:buNone/>
            </a:pPr>
            <a:r>
              <a:rPr lang="el-GR" sz="2200" dirty="0" smtClean="0"/>
              <a:t> </a:t>
            </a:r>
            <a:r>
              <a:rPr lang="en-US" sz="2400" b="1" i="1" dirty="0">
                <a:solidFill>
                  <a:schemeClr val="tx2">
                    <a:lumMod val="75000"/>
                  </a:schemeClr>
                </a:solidFill>
              </a:rPr>
              <a:t>Staphylococcus </a:t>
            </a:r>
            <a:r>
              <a:rPr lang="en-US" sz="2400" b="1" i="1" dirty="0" err="1">
                <a:solidFill>
                  <a:schemeClr val="tx2">
                    <a:lumMod val="75000"/>
                  </a:schemeClr>
                </a:solidFill>
              </a:rPr>
              <a:t>aureus</a:t>
            </a:r>
            <a:endParaRPr lang="el-GR" sz="2400" b="1" i="1" dirty="0">
              <a:solidFill>
                <a:schemeClr val="tx2">
                  <a:lumMod val="75000"/>
                </a:schemeClr>
              </a:solidFill>
            </a:endParaRPr>
          </a:p>
          <a:p>
            <a:pPr marL="0" indent="0">
              <a:lnSpc>
                <a:spcPct val="150000"/>
              </a:lnSpc>
              <a:buNone/>
            </a:pPr>
            <a:r>
              <a:rPr lang="el-GR" sz="2200" dirty="0"/>
              <a:t>Από 101 δείγματα αέρα απομονώθηκαν 9 στελέχη </a:t>
            </a:r>
            <a:r>
              <a:rPr lang="en-US" sz="2200" i="1" dirty="0"/>
              <a:t>Staphylococcus aure</a:t>
            </a:r>
            <a:r>
              <a:rPr lang="en-US" sz="2200" dirty="0"/>
              <a:t>us  </a:t>
            </a:r>
            <a:r>
              <a:rPr lang="el-GR" sz="2200" dirty="0" smtClean="0"/>
              <a:t>σε ποσοστό 8,9%, </a:t>
            </a:r>
            <a:r>
              <a:rPr lang="el-GR" sz="2200" dirty="0"/>
              <a:t>εκ των οποίων τα 3 ήταν </a:t>
            </a:r>
            <a:r>
              <a:rPr lang="en-US" sz="2200" dirty="0" smtClean="0"/>
              <a:t>MRSA</a:t>
            </a:r>
            <a:r>
              <a:rPr lang="el-GR" sz="2200" dirty="0" smtClean="0"/>
              <a:t> </a:t>
            </a:r>
            <a:r>
              <a:rPr lang="el-GR" sz="2200" dirty="0"/>
              <a:t>σε ποσοστό 33,3% </a:t>
            </a:r>
            <a:endParaRPr lang="el-GR" sz="2200" dirty="0" smtClean="0"/>
          </a:p>
          <a:p>
            <a:pPr marL="0" indent="0">
              <a:lnSpc>
                <a:spcPct val="150000"/>
              </a:lnSpc>
              <a:buNone/>
            </a:pPr>
            <a:r>
              <a:rPr lang="en-US" sz="2400" b="1" i="1" dirty="0" smtClean="0">
                <a:solidFill>
                  <a:schemeClr val="tx2">
                    <a:lumMod val="75000"/>
                  </a:schemeClr>
                </a:solidFill>
              </a:rPr>
              <a:t>Enterococcus </a:t>
            </a:r>
            <a:r>
              <a:rPr lang="en-US" sz="2400" b="1" i="1" dirty="0" err="1">
                <a:solidFill>
                  <a:schemeClr val="tx2">
                    <a:lumMod val="75000"/>
                  </a:schemeClr>
                </a:solidFill>
              </a:rPr>
              <a:t>spp</a:t>
            </a:r>
            <a:endParaRPr lang="el-GR" sz="2400" b="1" i="1" dirty="0">
              <a:solidFill>
                <a:schemeClr val="tx2">
                  <a:lumMod val="75000"/>
                </a:schemeClr>
              </a:solidFill>
            </a:endParaRPr>
          </a:p>
          <a:p>
            <a:pPr marL="0" indent="0">
              <a:lnSpc>
                <a:spcPct val="150000"/>
              </a:lnSpc>
              <a:buNone/>
            </a:pPr>
            <a:r>
              <a:rPr lang="el-GR" sz="2200" dirty="0"/>
              <a:t>Από 101 δείγματα αέρα απομονώθηκαν 41 στελέχη </a:t>
            </a:r>
            <a:r>
              <a:rPr lang="en-US" sz="2200" i="1" dirty="0"/>
              <a:t>Enterococcus </a:t>
            </a:r>
            <a:r>
              <a:rPr lang="en-US" sz="2200" i="1" dirty="0" err="1"/>
              <a:t>spp</a:t>
            </a:r>
            <a:r>
              <a:rPr lang="el-GR" sz="2200" dirty="0"/>
              <a:t> σε ποσοστό 40,6</a:t>
            </a:r>
            <a:r>
              <a:rPr lang="el-GR" sz="2200" dirty="0" smtClean="0"/>
              <a:t>%, </a:t>
            </a:r>
            <a:r>
              <a:rPr lang="el-GR" sz="2200" dirty="0"/>
              <a:t>εκ των οποίων τα 2 ήταν πολυανθεκτικά σε ποσοστό 4,9%</a:t>
            </a:r>
          </a:p>
          <a:p>
            <a:pPr marL="0" indent="0">
              <a:lnSpc>
                <a:spcPct val="150000"/>
              </a:lnSpc>
              <a:buNone/>
            </a:pPr>
            <a:endParaRPr lang="el-GR" dirty="0"/>
          </a:p>
        </p:txBody>
      </p:sp>
    </p:spTree>
    <p:extLst>
      <p:ext uri="{BB962C8B-B14F-4D97-AF65-F5344CB8AC3E}">
        <p14:creationId xmlns:p14="http://schemas.microsoft.com/office/powerpoint/2010/main" xmlns="" val="179069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solidFill>
                  <a:srgbClr val="002060"/>
                </a:solidFill>
              </a:rPr>
              <a:t>ΙΣΤΟΡΙΚΗ ΑΝΑΔΡΟΜΗ</a:t>
            </a:r>
            <a:endParaRPr lang="el-GR" sz="3600" dirty="0"/>
          </a:p>
        </p:txBody>
      </p:sp>
      <p:sp>
        <p:nvSpPr>
          <p:cNvPr id="3" name="2 - Θέση περιεχομένου"/>
          <p:cNvSpPr>
            <a:spLocks noGrp="1"/>
          </p:cNvSpPr>
          <p:nvPr>
            <p:ph idx="1"/>
          </p:nvPr>
        </p:nvSpPr>
        <p:spPr>
          <a:xfrm>
            <a:off x="1075267" y="2249424"/>
            <a:ext cx="10100734" cy="4325112"/>
          </a:xfrm>
        </p:spPr>
        <p:txBody>
          <a:bodyPr/>
          <a:lstStyle/>
          <a:p>
            <a:pPr>
              <a:lnSpc>
                <a:spcPct val="150000"/>
              </a:lnSpc>
            </a:pPr>
            <a:r>
              <a:rPr lang="el-GR" sz="2000" dirty="0" smtClean="0"/>
              <a:t>Στην Ελλάδα το Υπουργείου Υγείας Πρόνοιας με την εγκύκλιο Α1 ΟΙΚ-5433/19.5.82 θεσμοθέτησε της Επιτροπές Νοσοκομειακών Λοιμώξεων (ΕΝΛ) σε όλα τα νοσοκομεία </a:t>
            </a:r>
          </a:p>
          <a:p>
            <a:pPr>
              <a:lnSpc>
                <a:spcPct val="150000"/>
              </a:lnSpc>
            </a:pPr>
            <a:r>
              <a:rPr lang="el-GR" sz="2000" dirty="0" smtClean="0"/>
              <a:t>Η συγκρότηση των επιτροπών αυτών ήταν θετικό μέτρο για τον έλεγχο των λοιμώξεων, δεδομένου ότι το σχετικό αντικείμενο ήταν άγνωστο στη χώρα μας, χωρίς όμως το ίδιο να ισχύει και για το πρόβλημα των νοσοκομειακών λοιμώξεων στα νοσοκομεία του ελληνικού χώρου </a:t>
            </a:r>
          </a:p>
          <a:p>
            <a:endParaRPr lang="el-GR"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9333" y="1075267"/>
            <a:ext cx="11856412" cy="829732"/>
          </a:xfrm>
        </p:spPr>
        <p:txBody>
          <a:bodyPr>
            <a:normAutofit fontScale="90000"/>
          </a:bodyPr>
          <a:lstStyle/>
          <a:p>
            <a:pPr algn="ctr"/>
            <a:r>
              <a:rPr lang="el-GR" sz="3600" b="1" dirty="0">
                <a:solidFill>
                  <a:srgbClr val="002060"/>
                </a:solidFill>
              </a:rPr>
              <a:t>ΕΛΕΓΧΟΣ ΕΥΑΙΣΘΗΣΙΑΣ ΣΤΙΣ ΑΝΤΙΜΙΚΡΟΒΙΑΚΕΣ ΟΥΣΙΕΣ ΤΩΝ ΣΤΕΛΕΧΩΝ ΤΩΝ ΕΠΙΦΑΝΕΙΩΝ </a:t>
            </a:r>
            <a:r>
              <a:rPr lang="el-GR" dirty="0"/>
              <a:t/>
            </a:r>
            <a:br>
              <a:rPr lang="el-GR" dirty="0"/>
            </a:br>
            <a:endParaRPr lang="el-GR" dirty="0"/>
          </a:p>
        </p:txBody>
      </p:sp>
      <p:sp>
        <p:nvSpPr>
          <p:cNvPr id="3" name="Θέση περιεχομένου 2"/>
          <p:cNvSpPr>
            <a:spLocks noGrp="1"/>
          </p:cNvSpPr>
          <p:nvPr>
            <p:ph idx="1"/>
          </p:nvPr>
        </p:nvSpPr>
        <p:spPr>
          <a:xfrm>
            <a:off x="541867" y="2133600"/>
            <a:ext cx="10962745" cy="4495800"/>
          </a:xfrm>
        </p:spPr>
        <p:txBody>
          <a:bodyPr>
            <a:normAutofit lnSpcReduction="10000"/>
          </a:bodyPr>
          <a:lstStyle/>
          <a:p>
            <a:pPr marL="0" indent="0">
              <a:lnSpc>
                <a:spcPct val="150000"/>
              </a:lnSpc>
              <a:buNone/>
            </a:pPr>
            <a:r>
              <a:rPr lang="en-US" sz="2400" b="1" i="1" dirty="0" err="1">
                <a:solidFill>
                  <a:schemeClr val="tx2">
                    <a:lumMod val="75000"/>
                  </a:schemeClr>
                </a:solidFill>
              </a:rPr>
              <a:t>Klebsiella</a:t>
            </a:r>
            <a:r>
              <a:rPr lang="en-US" sz="2400" b="1" i="1" dirty="0">
                <a:solidFill>
                  <a:schemeClr val="tx2">
                    <a:lumMod val="75000"/>
                  </a:schemeClr>
                </a:solidFill>
              </a:rPr>
              <a:t> </a:t>
            </a:r>
            <a:r>
              <a:rPr lang="en-US" sz="2400" b="1" i="1" dirty="0" err="1">
                <a:solidFill>
                  <a:schemeClr val="tx2">
                    <a:lumMod val="75000"/>
                  </a:schemeClr>
                </a:solidFill>
              </a:rPr>
              <a:t>pneumoniae</a:t>
            </a:r>
            <a:endParaRPr lang="el-GR" sz="2400" b="1" i="1" dirty="0">
              <a:solidFill>
                <a:schemeClr val="tx2">
                  <a:lumMod val="75000"/>
                </a:schemeClr>
              </a:solidFill>
            </a:endParaRPr>
          </a:p>
          <a:p>
            <a:pPr marL="0" indent="0">
              <a:lnSpc>
                <a:spcPct val="150000"/>
              </a:lnSpc>
              <a:buNone/>
            </a:pPr>
            <a:r>
              <a:rPr lang="el-GR" sz="2000" dirty="0"/>
              <a:t>Από 176 δείγματα απομονώθηκαν 4 στελέχη </a:t>
            </a:r>
            <a:r>
              <a:rPr lang="en-US" sz="2000" i="1" dirty="0" err="1"/>
              <a:t>Klebsiella</a:t>
            </a:r>
            <a:r>
              <a:rPr lang="en-US" sz="2000" i="1" dirty="0"/>
              <a:t> </a:t>
            </a:r>
            <a:r>
              <a:rPr lang="en-US" sz="2000" i="1" dirty="0" err="1"/>
              <a:t>pneumoniae</a:t>
            </a:r>
            <a:r>
              <a:rPr lang="el-GR" sz="2000" dirty="0"/>
              <a:t> σε ποσοστό 2,3%. Ο έλεγχος ευαισθησίας τους σε κατηγορίες αντιμικροβιακών ουσιών έδειξε ότι κανένα στέλεχος δεν ήταν </a:t>
            </a:r>
            <a:r>
              <a:rPr lang="el-GR" sz="2000" dirty="0" smtClean="0"/>
              <a:t>πολυανθεκτικό</a:t>
            </a:r>
          </a:p>
          <a:p>
            <a:pPr marL="0" indent="0">
              <a:lnSpc>
                <a:spcPct val="150000"/>
              </a:lnSpc>
              <a:buNone/>
            </a:pPr>
            <a:endParaRPr lang="el-GR" dirty="0"/>
          </a:p>
          <a:p>
            <a:pPr marL="0" indent="0">
              <a:lnSpc>
                <a:spcPct val="150000"/>
              </a:lnSpc>
              <a:buNone/>
            </a:pPr>
            <a:r>
              <a:rPr lang="en-US" sz="2400" b="1" i="1" dirty="0" err="1">
                <a:solidFill>
                  <a:schemeClr val="tx2">
                    <a:lumMod val="75000"/>
                  </a:schemeClr>
                </a:solidFill>
              </a:rPr>
              <a:t>Acinetobacter</a:t>
            </a:r>
            <a:r>
              <a:rPr lang="en-US" sz="2400" b="1" i="1" dirty="0">
                <a:solidFill>
                  <a:schemeClr val="tx2">
                    <a:lumMod val="75000"/>
                  </a:schemeClr>
                </a:solidFill>
              </a:rPr>
              <a:t> </a:t>
            </a:r>
            <a:r>
              <a:rPr lang="en-US" sz="2400" b="1" i="1" dirty="0" err="1">
                <a:solidFill>
                  <a:schemeClr val="tx2">
                    <a:lumMod val="75000"/>
                  </a:schemeClr>
                </a:solidFill>
              </a:rPr>
              <a:t>baumanii</a:t>
            </a:r>
            <a:endParaRPr lang="el-GR" sz="2400" b="1" i="1" dirty="0">
              <a:solidFill>
                <a:schemeClr val="tx2">
                  <a:lumMod val="75000"/>
                </a:schemeClr>
              </a:solidFill>
            </a:endParaRPr>
          </a:p>
          <a:p>
            <a:pPr marL="0" indent="0">
              <a:lnSpc>
                <a:spcPct val="150000"/>
              </a:lnSpc>
              <a:buNone/>
            </a:pPr>
            <a:r>
              <a:rPr lang="el-GR" sz="2000" dirty="0"/>
              <a:t>Από 176 δείγματα απομονώθηκαν 9 στελέχη </a:t>
            </a:r>
            <a:r>
              <a:rPr lang="en-US" sz="2000" i="1" dirty="0" err="1"/>
              <a:t>Acinetobacter</a:t>
            </a:r>
            <a:r>
              <a:rPr lang="en-US" sz="2000" i="1" dirty="0"/>
              <a:t> </a:t>
            </a:r>
            <a:r>
              <a:rPr lang="en-US" sz="2000" i="1" dirty="0" err="1"/>
              <a:t>baumanii</a:t>
            </a:r>
            <a:r>
              <a:rPr lang="en-US" sz="2000" i="1" dirty="0"/>
              <a:t> </a:t>
            </a:r>
            <a:r>
              <a:rPr lang="el-GR" sz="2000" dirty="0"/>
              <a:t>σε ποσοστό 5,1%. </a:t>
            </a:r>
            <a:r>
              <a:rPr lang="en-US" sz="2000" dirty="0"/>
              <a:t>O</a:t>
            </a:r>
            <a:r>
              <a:rPr lang="el-GR" sz="2000" dirty="0"/>
              <a:t> έλεγχος ευαισθησίας τους σε κατηγορίες αντιμικροβιακών ουσιών έδειξε ότι όλα τα στελέχη ήταν πολυανθεκτικά</a:t>
            </a:r>
          </a:p>
          <a:p>
            <a:pPr marL="0" indent="0">
              <a:buNone/>
            </a:pPr>
            <a:endParaRPr lang="el-GR" dirty="0"/>
          </a:p>
        </p:txBody>
      </p:sp>
    </p:spTree>
    <p:extLst>
      <p:ext uri="{BB962C8B-B14F-4D97-AF65-F5344CB8AC3E}">
        <p14:creationId xmlns:p14="http://schemas.microsoft.com/office/powerpoint/2010/main" xmlns="" val="97863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3267" y="787401"/>
            <a:ext cx="11878733" cy="1507066"/>
          </a:xfrm>
        </p:spPr>
        <p:txBody>
          <a:bodyPr>
            <a:normAutofit/>
          </a:bodyPr>
          <a:lstStyle/>
          <a:p>
            <a:pPr algn="ctr"/>
            <a:r>
              <a:rPr lang="en-US" sz="2800" b="1" dirty="0" smtClean="0">
                <a:solidFill>
                  <a:srgbClr val="002060"/>
                </a:solidFill>
              </a:rPr>
              <a:t/>
            </a:r>
            <a:br>
              <a:rPr lang="en-US" sz="2800" b="1" dirty="0" smtClean="0">
                <a:solidFill>
                  <a:srgbClr val="002060"/>
                </a:solidFill>
              </a:rPr>
            </a:br>
            <a:r>
              <a:rPr lang="el-GR" sz="2800" b="1" dirty="0" smtClean="0">
                <a:solidFill>
                  <a:srgbClr val="002060"/>
                </a:solidFill>
              </a:rPr>
              <a:t>ΕΛΕΓΧΟΣ </a:t>
            </a:r>
            <a:r>
              <a:rPr lang="el-GR" sz="2800" b="1" dirty="0">
                <a:solidFill>
                  <a:srgbClr val="002060"/>
                </a:solidFill>
              </a:rPr>
              <a:t>ΕΥΑΙΣΘΗΣΙΑΣ ΣΤΙΣ ΑΝΤΙΜΙΚΡΟΒΙΑΚΕΣ ΟΥΣΙΕΣ ΤΩΝ ΣΤΕΛΕΧΩΝ ΤΩΝ ΕΠΙΦΑΝΕΙΩΝ</a:t>
            </a:r>
            <a:endParaRPr lang="el-GR" sz="2800" dirty="0">
              <a:solidFill>
                <a:srgbClr val="002060"/>
              </a:solidFill>
            </a:endParaRPr>
          </a:p>
        </p:txBody>
      </p:sp>
      <p:sp>
        <p:nvSpPr>
          <p:cNvPr id="3" name="Θέση περιεχομένου 2"/>
          <p:cNvSpPr>
            <a:spLocks noGrp="1"/>
          </p:cNvSpPr>
          <p:nvPr>
            <p:ph idx="1"/>
          </p:nvPr>
        </p:nvSpPr>
        <p:spPr>
          <a:xfrm>
            <a:off x="694268" y="2341418"/>
            <a:ext cx="10752666" cy="3777622"/>
          </a:xfrm>
        </p:spPr>
        <p:txBody>
          <a:bodyPr>
            <a:normAutofit/>
          </a:bodyPr>
          <a:lstStyle/>
          <a:p>
            <a:pPr marL="0" indent="0">
              <a:lnSpc>
                <a:spcPct val="160000"/>
              </a:lnSpc>
              <a:buNone/>
            </a:pPr>
            <a:r>
              <a:rPr lang="en-US" sz="2400" b="1" i="1" dirty="0">
                <a:solidFill>
                  <a:schemeClr val="tx2">
                    <a:lumMod val="75000"/>
                  </a:schemeClr>
                </a:solidFill>
              </a:rPr>
              <a:t>Staphylococcus </a:t>
            </a:r>
            <a:r>
              <a:rPr lang="en-US" sz="2400" b="1" i="1" dirty="0" err="1">
                <a:solidFill>
                  <a:schemeClr val="tx2">
                    <a:lumMod val="75000"/>
                  </a:schemeClr>
                </a:solidFill>
              </a:rPr>
              <a:t>aureus</a:t>
            </a:r>
            <a:endParaRPr lang="el-GR" sz="2400" b="1" i="1" dirty="0">
              <a:solidFill>
                <a:schemeClr val="tx2">
                  <a:lumMod val="75000"/>
                </a:schemeClr>
              </a:solidFill>
            </a:endParaRPr>
          </a:p>
          <a:p>
            <a:pPr marL="0" indent="0">
              <a:lnSpc>
                <a:spcPct val="160000"/>
              </a:lnSpc>
              <a:buNone/>
            </a:pPr>
            <a:r>
              <a:rPr lang="el-GR" sz="2000" dirty="0"/>
              <a:t>Από 176 δείγματα απομονώθηκαν  8 στελέχη </a:t>
            </a:r>
            <a:r>
              <a:rPr lang="en-US" sz="2000" i="1" dirty="0"/>
              <a:t>Staphylococcus aureus </a:t>
            </a:r>
            <a:r>
              <a:rPr lang="el-GR" sz="2000" dirty="0" smtClean="0"/>
              <a:t>σε ποσοστό 4,5%, </a:t>
            </a:r>
            <a:r>
              <a:rPr lang="el-GR" sz="2000" i="1" dirty="0" smtClean="0"/>
              <a:t> </a:t>
            </a:r>
            <a:r>
              <a:rPr lang="el-GR" sz="2000" dirty="0"/>
              <a:t>εκ των οποίων τα 4 χαρακτηρίστηκαν ως </a:t>
            </a:r>
            <a:r>
              <a:rPr lang="en-US" sz="2000" dirty="0"/>
              <a:t>MRSA</a:t>
            </a:r>
            <a:r>
              <a:rPr lang="el-GR" sz="2000" dirty="0"/>
              <a:t> σε ποσοστό 50%</a:t>
            </a:r>
          </a:p>
          <a:p>
            <a:pPr marL="0" indent="0">
              <a:lnSpc>
                <a:spcPct val="160000"/>
              </a:lnSpc>
              <a:buNone/>
            </a:pPr>
            <a:r>
              <a:rPr lang="en-US" sz="2400" b="1" i="1" dirty="0">
                <a:solidFill>
                  <a:schemeClr val="tx2">
                    <a:lumMod val="75000"/>
                  </a:schemeClr>
                </a:solidFill>
              </a:rPr>
              <a:t>Enterococcus </a:t>
            </a:r>
            <a:r>
              <a:rPr lang="en-US" sz="2400" b="1" i="1" dirty="0" err="1">
                <a:solidFill>
                  <a:schemeClr val="tx2">
                    <a:lumMod val="75000"/>
                  </a:schemeClr>
                </a:solidFill>
              </a:rPr>
              <a:t>spp</a:t>
            </a:r>
            <a:endParaRPr lang="el-GR" sz="2400" b="1" i="1" dirty="0">
              <a:solidFill>
                <a:schemeClr val="tx2">
                  <a:lumMod val="75000"/>
                </a:schemeClr>
              </a:solidFill>
            </a:endParaRPr>
          </a:p>
          <a:p>
            <a:pPr marL="0" indent="0">
              <a:lnSpc>
                <a:spcPct val="160000"/>
              </a:lnSpc>
              <a:buNone/>
            </a:pPr>
            <a:r>
              <a:rPr lang="el-GR" sz="2000" dirty="0"/>
              <a:t>Από 176 δείγματα απομονώθηκαν 23 στελέχη </a:t>
            </a:r>
            <a:r>
              <a:rPr lang="en-US" sz="2000" i="1" dirty="0"/>
              <a:t>Enterococcus spp</a:t>
            </a:r>
            <a:r>
              <a:rPr lang="en-US" sz="2000" dirty="0"/>
              <a:t> </a:t>
            </a:r>
            <a:r>
              <a:rPr lang="el-GR" sz="2000" dirty="0" smtClean="0"/>
              <a:t>σε ποσοστό 13,6%, </a:t>
            </a:r>
            <a:r>
              <a:rPr lang="el-GR" sz="2000" dirty="0"/>
              <a:t>εκ των οποίων το 1 ήταν πολυανθεκτικό σε ποσοστό 4,3</a:t>
            </a:r>
            <a:r>
              <a:rPr lang="el-GR" sz="2000" dirty="0" smtClean="0"/>
              <a:t>%</a:t>
            </a:r>
            <a:endParaRPr lang="el-GR" sz="2000" dirty="0"/>
          </a:p>
          <a:p>
            <a:pPr marL="0" indent="0">
              <a:buNone/>
            </a:pPr>
            <a:endParaRPr lang="el-GR" dirty="0"/>
          </a:p>
        </p:txBody>
      </p:sp>
    </p:spTree>
    <p:extLst>
      <p:ext uri="{BB962C8B-B14F-4D97-AF65-F5344CB8AC3E}">
        <p14:creationId xmlns:p14="http://schemas.microsoft.com/office/powerpoint/2010/main" xmlns="" val="200909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96333" y="990599"/>
            <a:ext cx="11590865" cy="651163"/>
          </a:xfrm>
        </p:spPr>
        <p:txBody>
          <a:bodyPr>
            <a:normAutofit fontScale="90000"/>
          </a:bodyPr>
          <a:lstStyle/>
          <a:p>
            <a:pPr algn="ctr"/>
            <a:r>
              <a:rPr lang="en-US" sz="3600" b="1" dirty="0" smtClean="0">
                <a:solidFill>
                  <a:srgbClr val="002060"/>
                </a:solidFill>
              </a:rPr>
              <a:t/>
            </a:r>
            <a:br>
              <a:rPr lang="en-US" sz="3600" b="1" dirty="0" smtClean="0">
                <a:solidFill>
                  <a:srgbClr val="002060"/>
                </a:solidFill>
              </a:rPr>
            </a:br>
            <a:r>
              <a:rPr lang="el-GR" sz="3600" b="1" dirty="0" smtClean="0">
                <a:solidFill>
                  <a:srgbClr val="002060"/>
                </a:solidFill>
              </a:rPr>
              <a:t>ΑΝΑΛΥΣΗ </a:t>
            </a:r>
            <a:r>
              <a:rPr lang="el-GR" sz="3600" b="1" dirty="0">
                <a:solidFill>
                  <a:srgbClr val="002060"/>
                </a:solidFill>
              </a:rPr>
              <a:t>ΤΟΥ ΜΙΚΡΟΒΙΑΚΟΥ ΦΟΡΤΙΟΥ ΠΟΥ ΑΠΟΜΟΝΩΘΗΚΕ ΣΥΝΟΛΙΚΑ ΑΠΟ ΤΟ ΑΨΥΧΟ ΠΕΡΙΒΑΛΛΟΝ </a:t>
            </a:r>
            <a:r>
              <a:rPr lang="el-GR" dirty="0"/>
              <a:t/>
            </a:r>
            <a:br>
              <a:rPr lang="el-GR" dirty="0"/>
            </a:br>
            <a:endParaRPr lang="el-GR" dirty="0"/>
          </a:p>
        </p:txBody>
      </p:sp>
      <p:sp>
        <p:nvSpPr>
          <p:cNvPr id="7" name="Θέση περιεχομένου 6"/>
          <p:cNvSpPr>
            <a:spLocks noGrp="1"/>
          </p:cNvSpPr>
          <p:nvPr>
            <p:ph idx="1"/>
          </p:nvPr>
        </p:nvSpPr>
        <p:spPr>
          <a:xfrm>
            <a:off x="508000" y="2209799"/>
            <a:ext cx="10650249" cy="4033931"/>
          </a:xfrm>
        </p:spPr>
        <p:txBody>
          <a:bodyPr>
            <a:normAutofit/>
          </a:bodyPr>
          <a:lstStyle/>
          <a:p>
            <a:pPr>
              <a:lnSpc>
                <a:spcPct val="150000"/>
              </a:lnSpc>
            </a:pPr>
            <a:r>
              <a:rPr lang="el-GR" sz="2000" dirty="0"/>
              <a:t>Από 277 δείγματα που </a:t>
            </a:r>
            <a:r>
              <a:rPr lang="el-GR" sz="2000" dirty="0" smtClean="0"/>
              <a:t>ελέγχθηκαν, απομονώθηκαν </a:t>
            </a:r>
            <a:r>
              <a:rPr lang="el-GR" sz="2000" dirty="0"/>
              <a:t>σε 106 από αυτά οι υπό μελέτη μικροοργανισμοί σε ποσοστό 38,3</a:t>
            </a:r>
            <a:r>
              <a:rPr lang="el-GR" sz="2000" dirty="0" smtClean="0"/>
              <a:t>%</a:t>
            </a:r>
            <a:endParaRPr lang="el-GR" sz="2000" dirty="0"/>
          </a:p>
          <a:p>
            <a:pPr>
              <a:lnSpc>
                <a:spcPct val="150000"/>
              </a:lnSpc>
            </a:pPr>
            <a:r>
              <a:rPr lang="el-GR" sz="2000" dirty="0"/>
              <a:t>Στο σύνολο των απομονωθέντων </a:t>
            </a:r>
            <a:r>
              <a:rPr lang="el-GR" sz="2000" dirty="0" smtClean="0"/>
              <a:t>στελεχών, </a:t>
            </a:r>
            <a:r>
              <a:rPr lang="el-GR" sz="2000" dirty="0"/>
              <a:t>24 χαρακτηρίστηκαν ως πολυανθεκτικά, σε ποσοστό 22,6</a:t>
            </a:r>
            <a:r>
              <a:rPr lang="el-GR" sz="2000" dirty="0" smtClean="0"/>
              <a:t>%</a:t>
            </a:r>
            <a:endParaRPr lang="el-GR" sz="2000" dirty="0"/>
          </a:p>
          <a:p>
            <a:pPr>
              <a:lnSpc>
                <a:spcPct val="150000"/>
              </a:lnSpc>
            </a:pPr>
            <a:r>
              <a:rPr lang="el-GR" sz="2000" dirty="0"/>
              <a:t>Το ποσοστό αυτό αντιστοιχεί στο </a:t>
            </a:r>
            <a:r>
              <a:rPr lang="el-GR" sz="2000" b="1" dirty="0" smtClean="0">
                <a:solidFill>
                  <a:srgbClr val="FF0000"/>
                </a:solidFill>
              </a:rPr>
              <a:t>8,7% </a:t>
            </a:r>
            <a:r>
              <a:rPr lang="el-GR" sz="2000" dirty="0"/>
              <a:t>επί του συνόλου </a:t>
            </a:r>
            <a:r>
              <a:rPr lang="el-GR" sz="2000" dirty="0" smtClean="0"/>
              <a:t>των </a:t>
            </a:r>
            <a:r>
              <a:rPr lang="el-GR" sz="2000" dirty="0"/>
              <a:t>δειγμάτων του άψυχου περιβάλλοντος</a:t>
            </a:r>
          </a:p>
          <a:p>
            <a:pPr>
              <a:lnSpc>
                <a:spcPct val="150000"/>
              </a:lnSpc>
            </a:pPr>
            <a:endParaRPr lang="el-GR" sz="2000" dirty="0"/>
          </a:p>
        </p:txBody>
      </p:sp>
    </p:spTree>
    <p:extLst>
      <p:ext uri="{BB962C8B-B14F-4D97-AF65-F5344CB8AC3E}">
        <p14:creationId xmlns:p14="http://schemas.microsoft.com/office/powerpoint/2010/main" xmlns="" val="301662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Γράφημα 5"/>
          <p:cNvGraphicFramePr/>
          <p:nvPr>
            <p:extLst>
              <p:ext uri="{D42A27DB-BD31-4B8C-83A1-F6EECF244321}">
                <p14:modId xmlns:p14="http://schemas.microsoft.com/office/powerpoint/2010/main" xmlns="" val="4211959647"/>
              </p:ext>
            </p:extLst>
          </p:nvPr>
        </p:nvGraphicFramePr>
        <p:xfrm>
          <a:off x="2226732" y="720437"/>
          <a:ext cx="8254951" cy="538941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701800" y="6040581"/>
            <a:ext cx="9084733" cy="400110"/>
          </a:xfrm>
          <a:prstGeom prst="rect">
            <a:avLst/>
          </a:prstGeom>
          <a:noFill/>
        </p:spPr>
        <p:txBody>
          <a:bodyPr wrap="square" rtlCol="0">
            <a:spAutoFit/>
          </a:bodyPr>
          <a:lstStyle/>
          <a:p>
            <a:r>
              <a:rPr lang="el-GR" sz="2000" dirty="0"/>
              <a:t>Παρουσία μικροοργανισμών </a:t>
            </a:r>
            <a:r>
              <a:rPr lang="el-GR" sz="2000" dirty="0" smtClean="0"/>
              <a:t>από </a:t>
            </a:r>
            <a:r>
              <a:rPr lang="el-GR" sz="2000" dirty="0"/>
              <a:t>το άψυχο περιβάλλον (συνολικά</a:t>
            </a:r>
            <a:r>
              <a:rPr lang="el-GR" sz="2000" dirty="0" smtClean="0"/>
              <a:t>)</a:t>
            </a:r>
            <a:endParaRPr lang="el-GR" sz="2000" dirty="0"/>
          </a:p>
        </p:txBody>
      </p:sp>
    </p:spTree>
    <p:extLst>
      <p:ext uri="{BB962C8B-B14F-4D97-AF65-F5344CB8AC3E}">
        <p14:creationId xmlns:p14="http://schemas.microsoft.com/office/powerpoint/2010/main" xmlns="" val="96723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Πίνακας 2"/>
          <p:cNvGraphicFramePr>
            <a:graphicFrameLocks noGrp="1"/>
          </p:cNvGraphicFramePr>
          <p:nvPr>
            <p:extLst>
              <p:ext uri="{D42A27DB-BD31-4B8C-83A1-F6EECF244321}">
                <p14:modId xmlns:p14="http://schemas.microsoft.com/office/powerpoint/2010/main" xmlns="" val="2723439200"/>
              </p:ext>
            </p:extLst>
          </p:nvPr>
        </p:nvGraphicFramePr>
        <p:xfrm>
          <a:off x="1011382" y="1782365"/>
          <a:ext cx="9961418" cy="4867646"/>
        </p:xfrm>
        <a:graphic>
          <a:graphicData uri="http://schemas.openxmlformats.org/drawingml/2006/table">
            <a:tbl>
              <a:tblPr firstRow="1" firstCol="1" bandRow="1"/>
              <a:tblGrid>
                <a:gridCol w="3226749"/>
                <a:gridCol w="1312123"/>
                <a:gridCol w="2021739"/>
                <a:gridCol w="1285345"/>
                <a:gridCol w="2115462"/>
              </a:tblGrid>
              <a:tr h="1165858">
                <a:tc>
                  <a:txBody>
                    <a:bodyPr/>
                    <a:lstStyle/>
                    <a:p>
                      <a:pPr algn="just">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Άψυχο Περιβάλλον </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Gram</a:t>
                      </a:r>
                      <a:r>
                        <a:rPr lang="en-US" sz="2800" baseline="30000" dirty="0">
                          <a:effectLst/>
                          <a:latin typeface="Arial Narrow" panose="020B0606020202030204" pitchFamily="34" charset="0"/>
                          <a:ea typeface="Calibri" panose="020F0502020204030204" pitchFamily="34" charset="0"/>
                          <a:cs typeface="Times New Roman" panose="02020603050405020304" pitchFamily="18" charset="0"/>
                        </a:rPr>
                        <a:t>(-)</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Πολυανθεκτικά </a:t>
                      </a:r>
                      <a:r>
                        <a:rPr lang="en-US" sz="2800">
                          <a:effectLst/>
                          <a:latin typeface="Arial Narrow" panose="020B0606020202030204" pitchFamily="34" charset="0"/>
                          <a:ea typeface="Calibri" panose="020F0502020204030204" pitchFamily="34" charset="0"/>
                          <a:cs typeface="Times New Roman" panose="02020603050405020304" pitchFamily="18" charset="0"/>
                        </a:rPr>
                        <a:t>Gram</a:t>
                      </a:r>
                      <a:r>
                        <a:rPr lang="en-US" sz="2800" baseline="30000">
                          <a:effectLst/>
                          <a:latin typeface="Arial Narrow" panose="020B0606020202030204" pitchFamily="34" charset="0"/>
                          <a:ea typeface="Calibri" panose="020F0502020204030204" pitchFamily="34" charset="0"/>
                          <a:cs typeface="Times New Roman" panose="02020603050405020304" pitchFamily="18" charset="0"/>
                        </a:rPr>
                        <a:t>(-)</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Gram</a:t>
                      </a:r>
                      <a:r>
                        <a:rPr lang="en-US" sz="2800" baseline="30000" dirty="0">
                          <a:effectLst/>
                          <a:latin typeface="Arial Narrow" panose="020B0606020202030204" pitchFamily="34" charset="0"/>
                          <a:ea typeface="Calibri" panose="020F0502020204030204" pitchFamily="34" charset="0"/>
                          <a:cs typeface="Times New Roman" panose="02020603050405020304" pitchFamily="18" charset="0"/>
                        </a:rPr>
                        <a:t>(</a:t>
                      </a:r>
                      <a:r>
                        <a:rPr lang="el-GR" sz="2800" baseline="30000" dirty="0">
                          <a:effectLst/>
                          <a:latin typeface="Arial Narrow" panose="020B0606020202030204" pitchFamily="34" charset="0"/>
                          <a:ea typeface="Calibri" panose="020F0502020204030204" pitchFamily="34" charset="0"/>
                          <a:cs typeface="Times New Roman" panose="02020603050405020304" pitchFamily="18" charset="0"/>
                        </a:rPr>
                        <a:t>+</a:t>
                      </a:r>
                      <a:r>
                        <a:rPr lang="en-US" sz="2800" baseline="30000" dirty="0">
                          <a:effectLst/>
                          <a:latin typeface="Arial Narrow" panose="020B0606020202030204" pitchFamily="34" charset="0"/>
                          <a:ea typeface="Calibri" panose="020F0502020204030204" pitchFamily="34" charset="0"/>
                          <a:cs typeface="Times New Roman" panose="02020603050405020304" pitchFamily="18" charset="0"/>
                        </a:rPr>
                        <a:t>)</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Πολυανθεκτικά </a:t>
                      </a:r>
                      <a:r>
                        <a:rPr lang="en-US" sz="2800">
                          <a:effectLst/>
                          <a:latin typeface="Arial Narrow" panose="020B0606020202030204" pitchFamily="34" charset="0"/>
                          <a:ea typeface="Calibri" panose="020F0502020204030204" pitchFamily="34" charset="0"/>
                          <a:cs typeface="Times New Roman" panose="02020603050405020304" pitchFamily="18" charset="0"/>
                        </a:rPr>
                        <a:t>Gram</a:t>
                      </a:r>
                      <a:r>
                        <a:rPr lang="en-US" sz="2800" baseline="30000">
                          <a:effectLst/>
                          <a:latin typeface="Arial Narrow" panose="020B0606020202030204" pitchFamily="34" charset="0"/>
                          <a:ea typeface="Calibri" panose="020F0502020204030204" pitchFamily="34" charset="0"/>
                          <a:cs typeface="Times New Roman" panose="02020603050405020304" pitchFamily="18" charset="0"/>
                        </a:rPr>
                        <a:t>(</a:t>
                      </a:r>
                      <a:r>
                        <a:rPr lang="el-GR" sz="2800" baseline="30000">
                          <a:effectLst/>
                          <a:latin typeface="Arial Narrow" panose="020B0606020202030204" pitchFamily="34" charset="0"/>
                          <a:ea typeface="Calibri" panose="020F0502020204030204" pitchFamily="34" charset="0"/>
                          <a:cs typeface="Times New Roman" panose="02020603050405020304" pitchFamily="18" charset="0"/>
                        </a:rPr>
                        <a:t>+</a:t>
                      </a:r>
                      <a:r>
                        <a:rPr lang="en-US" sz="2800" baseline="30000">
                          <a:effectLst/>
                          <a:latin typeface="Arial Narrow" panose="020B0606020202030204" pitchFamily="34" charset="0"/>
                          <a:ea typeface="Calibri" panose="020F0502020204030204" pitchFamily="34" charset="0"/>
                          <a:cs typeface="Times New Roman" panose="02020603050405020304" pitchFamily="18" charset="0"/>
                        </a:rPr>
                        <a:t>)</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6360">
                <a:tc>
                  <a:txBody>
                    <a:bodyPr/>
                    <a:lstStyle/>
                    <a:p>
                      <a:pPr algn="l">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Μονάδα Εντατικής Θεραπείας</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dirty="0">
                          <a:effectLst/>
                          <a:latin typeface="Arial Narrow" panose="020B0606020202030204" pitchFamily="34" charset="0"/>
                          <a:ea typeface="Calibri" panose="020F0502020204030204" pitchFamily="34" charset="0"/>
                          <a:cs typeface="Times New Roman" panose="02020603050405020304" pitchFamily="18" charset="0"/>
                        </a:rPr>
                        <a:t>20</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12</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27</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2</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083">
                <a:tc>
                  <a:txBody>
                    <a:bodyPr/>
                    <a:lstStyle/>
                    <a:p>
                      <a:pPr algn="just">
                        <a:lnSpc>
                          <a:spcPct val="115000"/>
                        </a:lnSpc>
                        <a:spcAft>
                          <a:spcPts val="0"/>
                        </a:spcAft>
                      </a:pPr>
                      <a:r>
                        <a:rPr lang="el-GR" sz="2800" b="1">
                          <a:effectLst/>
                          <a:latin typeface="Arial Narrow" panose="020B0606020202030204" pitchFamily="34" charset="0"/>
                          <a:ea typeface="Calibri" panose="020F0502020204030204" pitchFamily="34" charset="0"/>
                          <a:cs typeface="Times New Roman" panose="02020603050405020304" pitchFamily="18" charset="0"/>
                        </a:rPr>
                        <a:t>Χειρουργική Κλινική</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3</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2</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25</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2</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083">
                <a:tc>
                  <a:txBody>
                    <a:bodyPr/>
                    <a:lstStyle/>
                    <a:p>
                      <a:pPr algn="just">
                        <a:lnSpc>
                          <a:spcPct val="115000"/>
                        </a:lnSpc>
                        <a:spcAft>
                          <a:spcPts val="0"/>
                        </a:spcAft>
                      </a:pPr>
                      <a:r>
                        <a:rPr lang="el-GR" sz="2800" b="1">
                          <a:effectLst/>
                          <a:latin typeface="Arial Narrow" panose="020B0606020202030204" pitchFamily="34" charset="0"/>
                          <a:ea typeface="Calibri" panose="020F0502020204030204" pitchFamily="34" charset="0"/>
                          <a:cs typeface="Times New Roman" panose="02020603050405020304" pitchFamily="18" charset="0"/>
                        </a:rPr>
                        <a:t>Παθολογική Κλινική</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1</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0</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20</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5</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083">
                <a:tc>
                  <a:txBody>
                    <a:bodyPr/>
                    <a:lstStyle/>
                    <a:p>
                      <a:pPr algn="just">
                        <a:lnSpc>
                          <a:spcPct val="115000"/>
                        </a:lnSpc>
                        <a:spcAft>
                          <a:spcPts val="0"/>
                        </a:spcAft>
                      </a:pPr>
                      <a:r>
                        <a:rPr lang="el-GR" sz="2800" b="1">
                          <a:effectLst/>
                          <a:latin typeface="Arial Narrow" panose="020B0606020202030204" pitchFamily="34" charset="0"/>
                          <a:ea typeface="Calibri" panose="020F0502020204030204" pitchFamily="34" charset="0"/>
                          <a:cs typeface="Times New Roman" panose="02020603050405020304" pitchFamily="18" charset="0"/>
                        </a:rPr>
                        <a:t>Μονάδα Νεογνών</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0</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0</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10</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panose="020B0606020202030204" pitchFamily="34" charset="0"/>
                          <a:ea typeface="Calibri" panose="020F0502020204030204" pitchFamily="34" charset="0"/>
                          <a:cs typeface="Times New Roman" panose="02020603050405020304" pitchFamily="18" charset="0"/>
                        </a:rPr>
                        <a:t>1</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083">
                <a:tc>
                  <a:txBody>
                    <a:bodyPr/>
                    <a:lstStyle/>
                    <a:p>
                      <a:pPr algn="just">
                        <a:lnSpc>
                          <a:spcPct val="115000"/>
                        </a:lnSpc>
                        <a:spcAft>
                          <a:spcPts val="0"/>
                        </a:spcAft>
                      </a:pPr>
                      <a:r>
                        <a:rPr lang="el-GR" sz="2800" b="1">
                          <a:effectLst/>
                          <a:latin typeface="Arial Narrow" panose="020B0606020202030204" pitchFamily="34" charset="0"/>
                          <a:ea typeface="Calibri" panose="020F0502020204030204" pitchFamily="34" charset="0"/>
                          <a:cs typeface="Times New Roman" panose="02020603050405020304" pitchFamily="18" charset="0"/>
                        </a:rPr>
                        <a:t>Σύνολο</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a:effectLst/>
                          <a:latin typeface="Arial Narrow" panose="020B0606020202030204" pitchFamily="34" charset="0"/>
                          <a:ea typeface="Calibri" panose="020F0502020204030204" pitchFamily="34" charset="0"/>
                          <a:cs typeface="Times New Roman" panose="02020603050405020304" pitchFamily="18" charset="0"/>
                        </a:rPr>
                        <a:t>24</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a:effectLst/>
                          <a:latin typeface="Arial Narrow" panose="020B0606020202030204" pitchFamily="34" charset="0"/>
                          <a:ea typeface="Calibri" panose="020F0502020204030204" pitchFamily="34" charset="0"/>
                          <a:cs typeface="Times New Roman" panose="02020603050405020304" pitchFamily="18" charset="0"/>
                        </a:rPr>
                        <a:t>14</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a:effectLst/>
                          <a:latin typeface="Arial Narrow" panose="020B0606020202030204" pitchFamily="34" charset="0"/>
                          <a:ea typeface="Calibri" panose="020F0502020204030204" pitchFamily="34" charset="0"/>
                          <a:cs typeface="Times New Roman" panose="02020603050405020304" pitchFamily="18" charset="0"/>
                        </a:rPr>
                        <a:t>82</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dirty="0">
                          <a:effectLst/>
                          <a:latin typeface="Arial Narrow" panose="020B0606020202030204" pitchFamily="34" charset="0"/>
                          <a:ea typeface="Calibri" panose="020F0502020204030204" pitchFamily="34" charset="0"/>
                          <a:cs typeface="Times New Roman" panose="02020603050405020304" pitchFamily="18" charset="0"/>
                        </a:rPr>
                        <a:t>10</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169333" y="584200"/>
            <a:ext cx="11357649" cy="1231106"/>
          </a:xfrm>
          <a:prstGeom prst="rect">
            <a:avLst/>
          </a:prstGeom>
          <a:noFill/>
        </p:spPr>
        <p:txBody>
          <a:bodyPr wrap="square" rtlCol="0">
            <a:spAutoFit/>
          </a:bodyPr>
          <a:lstStyle/>
          <a:p>
            <a:pPr algn="ctr">
              <a:defRPr sz="1400" b="1" i="0" u="none" strike="noStrike" kern="1200" baseline="0">
                <a:solidFill>
                  <a:prstClr val="black"/>
                </a:solidFill>
                <a:latin typeface="Arial Narrow" panose="020B0606020202030204" pitchFamily="34" charset="0"/>
                <a:ea typeface="+mn-ea"/>
                <a:cs typeface="+mn-cs"/>
              </a:defRPr>
            </a:pPr>
            <a:r>
              <a:rPr lang="el-GR" sz="2800" b="1" dirty="0">
                <a:solidFill>
                  <a:srgbClr val="002060"/>
                </a:solidFill>
                <a:latin typeface="+mj-lt"/>
                <a:ea typeface="+mj-ea"/>
                <a:cs typeface="+mj-cs"/>
              </a:rPr>
              <a:t>ΑΝΑΛΥΣΗ ΤΩΝ ΑΠΟΜΟΝΩΘΕΝΤΩΝ ΜΙΚΡΟΟΡΓΑΝΙΣΜΩΝ ΑΠΟ ΤΟ Α</a:t>
            </a:r>
            <a:r>
              <a:rPr lang="el-GR" sz="2800" b="1" dirty="0" smtClean="0">
                <a:solidFill>
                  <a:srgbClr val="002060"/>
                </a:solidFill>
                <a:latin typeface="+mj-lt"/>
                <a:ea typeface="+mj-ea"/>
                <a:cs typeface="+mj-cs"/>
              </a:rPr>
              <a:t>ΨΥΧΟ </a:t>
            </a:r>
            <a:r>
              <a:rPr lang="el-GR" sz="2800" b="1" dirty="0">
                <a:solidFill>
                  <a:srgbClr val="002060"/>
                </a:solidFill>
                <a:latin typeface="+mj-lt"/>
                <a:ea typeface="+mj-ea"/>
                <a:cs typeface="+mj-cs"/>
              </a:rPr>
              <a:t>ΠΕΡΙΒΑΛΛΟΝ ΑΝΑ ΚΛΙΝΙΚΗ</a:t>
            </a:r>
          </a:p>
          <a:p>
            <a:endParaRPr lang="el-GR" dirty="0"/>
          </a:p>
        </p:txBody>
      </p:sp>
    </p:spTree>
    <p:extLst>
      <p:ext uri="{BB962C8B-B14F-4D97-AF65-F5344CB8AC3E}">
        <p14:creationId xmlns:p14="http://schemas.microsoft.com/office/powerpoint/2010/main" xmlns="" val="392309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5533" y="1100666"/>
            <a:ext cx="11616267" cy="804333"/>
          </a:xfrm>
        </p:spPr>
        <p:txBody>
          <a:bodyPr>
            <a:normAutofit fontScale="90000"/>
          </a:bodyPr>
          <a:lstStyle/>
          <a:p>
            <a:pPr algn="ctr"/>
            <a:r>
              <a:rPr lang="el-GR" sz="3600" b="1" dirty="0">
                <a:solidFill>
                  <a:srgbClr val="002060"/>
                </a:solidFill>
              </a:rPr>
              <a:t>ΑΝΑΛΥΣΗ ΤΟΥ ΜΙΚΡΟΒΙΑΚΟΥ ΦΟΡΤΙΟΥ ΠΟΥ ΑΠΟΜΟΝΩΘΗΚΕ ΣΕ ΚΑΘΕ ΚΛΙΝΙΚΗ </a:t>
            </a:r>
            <a:r>
              <a:rPr lang="el-GR" dirty="0"/>
              <a:t/>
            </a:r>
            <a:br>
              <a:rPr lang="el-GR" dirty="0"/>
            </a:br>
            <a:endParaRPr lang="el-GR" dirty="0"/>
          </a:p>
        </p:txBody>
      </p:sp>
      <p:sp>
        <p:nvSpPr>
          <p:cNvPr id="3" name="Θέση περιεχομένου 2"/>
          <p:cNvSpPr>
            <a:spLocks noGrp="1"/>
          </p:cNvSpPr>
          <p:nvPr>
            <p:ph idx="1"/>
          </p:nvPr>
        </p:nvSpPr>
        <p:spPr>
          <a:xfrm>
            <a:off x="736600" y="2202872"/>
            <a:ext cx="10887364" cy="4100946"/>
          </a:xfrm>
        </p:spPr>
        <p:txBody>
          <a:bodyPr/>
          <a:lstStyle/>
          <a:p>
            <a:pPr marL="0" indent="0">
              <a:buNone/>
            </a:pPr>
            <a:r>
              <a:rPr lang="el-GR" sz="3200" b="1" dirty="0">
                <a:solidFill>
                  <a:srgbClr val="002060"/>
                </a:solidFill>
                <a:latin typeface="+mj-lt"/>
                <a:ea typeface="+mj-ea"/>
                <a:cs typeface="+mj-cs"/>
              </a:rPr>
              <a:t>Μονάδα Εντατικής </a:t>
            </a:r>
            <a:r>
              <a:rPr lang="el-GR" sz="3200" b="1" dirty="0" smtClean="0">
                <a:solidFill>
                  <a:srgbClr val="002060"/>
                </a:solidFill>
                <a:latin typeface="+mj-lt"/>
                <a:ea typeface="+mj-ea"/>
                <a:cs typeface="+mj-cs"/>
              </a:rPr>
              <a:t>Θεραπείας</a:t>
            </a:r>
            <a:endParaRPr lang="en-US" sz="3200" b="1" dirty="0" smtClean="0">
              <a:solidFill>
                <a:srgbClr val="002060"/>
              </a:solidFill>
              <a:latin typeface="+mj-lt"/>
              <a:ea typeface="+mj-ea"/>
              <a:cs typeface="+mj-cs"/>
            </a:endParaRPr>
          </a:p>
          <a:p>
            <a:pPr marL="0" indent="0">
              <a:lnSpc>
                <a:spcPct val="200000"/>
              </a:lnSpc>
              <a:buNone/>
            </a:pPr>
            <a:r>
              <a:rPr lang="el-GR" sz="2000" dirty="0" smtClean="0"/>
              <a:t>Από </a:t>
            </a:r>
            <a:r>
              <a:rPr lang="el-GR" sz="2000" dirty="0"/>
              <a:t>142 </a:t>
            </a:r>
            <a:r>
              <a:rPr lang="el-GR" sz="2000" dirty="0" smtClean="0"/>
              <a:t>δείγματα που ελέγχθηκαν, </a:t>
            </a:r>
            <a:r>
              <a:rPr lang="el-GR" sz="2000" dirty="0"/>
              <a:t>απομονώθηκαν σε 96 από αυτά οι υπό μελέτη μικροοργανισμοί σε ποσοστό 67,6</a:t>
            </a:r>
            <a:r>
              <a:rPr lang="el-GR" sz="2000" dirty="0" smtClean="0"/>
              <a:t>%  </a:t>
            </a:r>
          </a:p>
          <a:p>
            <a:pPr>
              <a:buNone/>
            </a:pPr>
            <a:endParaRPr lang="el-GR" sz="2000" dirty="0" smtClean="0"/>
          </a:p>
          <a:p>
            <a:r>
              <a:rPr lang="el-GR" sz="2000" dirty="0" smtClean="0"/>
              <a:t>Στο </a:t>
            </a:r>
            <a:r>
              <a:rPr lang="el-GR" sz="2000" dirty="0"/>
              <a:t>σύνολο των απομονωθέντων </a:t>
            </a:r>
            <a:r>
              <a:rPr lang="el-GR" sz="2000" dirty="0" smtClean="0"/>
              <a:t>στελεχών, </a:t>
            </a:r>
            <a:r>
              <a:rPr lang="el-GR" sz="2000" dirty="0"/>
              <a:t>37 χαρακτηρίστηκαν ως πολυανθεκτικά σε ποσοστό 38,5</a:t>
            </a:r>
            <a:r>
              <a:rPr lang="el-GR" sz="2000" dirty="0" smtClean="0"/>
              <a:t>%</a:t>
            </a:r>
          </a:p>
          <a:p>
            <a:pPr marL="0" indent="0">
              <a:buNone/>
            </a:pPr>
            <a:endParaRPr lang="el-GR" sz="2000" dirty="0" smtClean="0"/>
          </a:p>
          <a:p>
            <a:r>
              <a:rPr lang="el-GR" sz="2000" dirty="0" smtClean="0"/>
              <a:t>Το </a:t>
            </a:r>
            <a:r>
              <a:rPr lang="el-GR" sz="2000" dirty="0"/>
              <a:t>ποσοστό αυτό αντιστοιχεί στο </a:t>
            </a:r>
            <a:r>
              <a:rPr lang="el-GR" sz="2000" b="1" dirty="0"/>
              <a:t>26,1% </a:t>
            </a:r>
            <a:r>
              <a:rPr lang="el-GR" sz="2000" dirty="0"/>
              <a:t>επί του συνόλου των δειγμάτων που συγκεντρώθηκαν από τη Μονάδα Εντατικής </a:t>
            </a:r>
            <a:r>
              <a:rPr lang="el-GR" sz="2000" dirty="0" smtClean="0"/>
              <a:t>Θεραπείας</a:t>
            </a:r>
            <a:endParaRPr lang="el-GR" sz="2000" dirty="0"/>
          </a:p>
          <a:p>
            <a:endParaRPr lang="el-GR" dirty="0"/>
          </a:p>
        </p:txBody>
      </p:sp>
    </p:spTree>
    <p:extLst>
      <p:ext uri="{BB962C8B-B14F-4D97-AF65-F5344CB8AC3E}">
        <p14:creationId xmlns:p14="http://schemas.microsoft.com/office/powerpoint/2010/main" xmlns="" val="109966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p:cNvGraphicFramePr/>
          <p:nvPr>
            <p:extLst>
              <p:ext uri="{D42A27DB-BD31-4B8C-83A1-F6EECF244321}">
                <p14:modId xmlns:p14="http://schemas.microsoft.com/office/powerpoint/2010/main" xmlns="" val="3685610885"/>
              </p:ext>
            </p:extLst>
          </p:nvPr>
        </p:nvGraphicFramePr>
        <p:xfrm>
          <a:off x="1761066" y="1086043"/>
          <a:ext cx="8936182" cy="54586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6744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08000" y="948267"/>
            <a:ext cx="10470139" cy="859751"/>
          </a:xfrm>
        </p:spPr>
        <p:txBody>
          <a:bodyPr>
            <a:noAutofit/>
          </a:bodyPr>
          <a:lstStyle/>
          <a:p>
            <a:pPr algn="ctr"/>
            <a:r>
              <a:rPr lang="el-GR" sz="3600" b="1" dirty="0">
                <a:solidFill>
                  <a:srgbClr val="002060"/>
                </a:solidFill>
              </a:rPr>
              <a:t>Χειρουργική Κλινική</a:t>
            </a:r>
            <a:br>
              <a:rPr lang="el-GR" sz="3600" b="1" dirty="0">
                <a:solidFill>
                  <a:srgbClr val="002060"/>
                </a:solidFill>
              </a:rPr>
            </a:br>
            <a:endParaRPr lang="el-GR" sz="3600" b="1" dirty="0">
              <a:solidFill>
                <a:srgbClr val="002060"/>
              </a:solidFill>
            </a:endParaRPr>
          </a:p>
        </p:txBody>
      </p:sp>
      <p:sp>
        <p:nvSpPr>
          <p:cNvPr id="5" name="Θέση περιεχομένου 4"/>
          <p:cNvSpPr>
            <a:spLocks noGrp="1"/>
          </p:cNvSpPr>
          <p:nvPr>
            <p:ph idx="1"/>
          </p:nvPr>
        </p:nvSpPr>
        <p:spPr>
          <a:xfrm>
            <a:off x="762001" y="2133600"/>
            <a:ext cx="10742612" cy="3777622"/>
          </a:xfrm>
        </p:spPr>
        <p:txBody>
          <a:bodyPr>
            <a:normAutofit lnSpcReduction="10000"/>
          </a:bodyPr>
          <a:lstStyle/>
          <a:p>
            <a:pPr>
              <a:lnSpc>
                <a:spcPct val="150000"/>
              </a:lnSpc>
            </a:pPr>
            <a:r>
              <a:rPr lang="el-GR" sz="2000" dirty="0"/>
              <a:t>Από 99 </a:t>
            </a:r>
            <a:r>
              <a:rPr lang="el-GR" sz="2000" dirty="0" smtClean="0"/>
              <a:t>δείγματα που ελέγχθηκαν, </a:t>
            </a:r>
            <a:r>
              <a:rPr lang="el-GR" sz="2000" dirty="0"/>
              <a:t>απομονώθηκαν σε 39 από αυτά οι υπό μελέτη μικροοργανισμοί σε ποσοστό 39,4</a:t>
            </a:r>
            <a:r>
              <a:rPr lang="el-GR" sz="2000" dirty="0" smtClean="0"/>
              <a:t>% </a:t>
            </a:r>
          </a:p>
          <a:p>
            <a:pPr marL="0" indent="0">
              <a:lnSpc>
                <a:spcPct val="150000"/>
              </a:lnSpc>
              <a:buNone/>
            </a:pPr>
            <a:r>
              <a:rPr lang="el-GR" sz="2000" dirty="0" smtClean="0"/>
              <a:t> </a:t>
            </a:r>
          </a:p>
          <a:p>
            <a:pPr>
              <a:lnSpc>
                <a:spcPct val="150000"/>
              </a:lnSpc>
            </a:pPr>
            <a:r>
              <a:rPr lang="el-GR" sz="2000" dirty="0" smtClean="0"/>
              <a:t>Στο </a:t>
            </a:r>
            <a:r>
              <a:rPr lang="el-GR" sz="2000" dirty="0"/>
              <a:t>σύνολο των απομονωθέντων </a:t>
            </a:r>
            <a:r>
              <a:rPr lang="el-GR" sz="2000" dirty="0" smtClean="0"/>
              <a:t>στελεχών, </a:t>
            </a:r>
            <a:r>
              <a:rPr lang="el-GR" sz="2000" dirty="0"/>
              <a:t>8 χαρακτηρίστηκαν ως πολυανθεκτικά σε ποσοστό 20,5% </a:t>
            </a:r>
            <a:endParaRPr lang="el-GR" sz="2000" dirty="0" smtClean="0"/>
          </a:p>
          <a:p>
            <a:pPr>
              <a:lnSpc>
                <a:spcPct val="150000"/>
              </a:lnSpc>
            </a:pPr>
            <a:endParaRPr lang="el-GR" sz="2000" dirty="0" smtClean="0"/>
          </a:p>
          <a:p>
            <a:pPr>
              <a:lnSpc>
                <a:spcPct val="150000"/>
              </a:lnSpc>
            </a:pPr>
            <a:r>
              <a:rPr lang="el-GR" sz="2000" dirty="0" smtClean="0"/>
              <a:t>Το </a:t>
            </a:r>
            <a:r>
              <a:rPr lang="el-GR" sz="2000" dirty="0"/>
              <a:t>ποσοστό αυτό αντιστοιχεί στο </a:t>
            </a:r>
            <a:r>
              <a:rPr lang="el-GR" sz="2000" b="1" dirty="0"/>
              <a:t>8,1% </a:t>
            </a:r>
            <a:r>
              <a:rPr lang="el-GR" sz="2000" dirty="0"/>
              <a:t>επί του συνόλου των δειγμάτων που συγκεντρώθηκαν από τη Χειρουργική Κλινική</a:t>
            </a:r>
          </a:p>
          <a:p>
            <a:endParaRPr lang="el-GR" dirty="0"/>
          </a:p>
        </p:txBody>
      </p:sp>
    </p:spTree>
    <p:extLst>
      <p:ext uri="{BB962C8B-B14F-4D97-AF65-F5344CB8AC3E}">
        <p14:creationId xmlns:p14="http://schemas.microsoft.com/office/powerpoint/2010/main" xmlns="" val="283018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p:cNvGraphicFramePr/>
          <p:nvPr>
            <p:extLst>
              <p:ext uri="{D42A27DB-BD31-4B8C-83A1-F6EECF244321}">
                <p14:modId xmlns="" xmlns:p14="http://schemas.microsoft.com/office/powerpoint/2010/main" val="927167986"/>
              </p:ext>
            </p:extLst>
          </p:nvPr>
        </p:nvGraphicFramePr>
        <p:xfrm>
          <a:off x="2313709" y="443345"/>
          <a:ext cx="8645236" cy="57357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10845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5533" y="863600"/>
            <a:ext cx="11356061" cy="1041400"/>
          </a:xfrm>
        </p:spPr>
        <p:txBody>
          <a:bodyPr>
            <a:normAutofit fontScale="90000"/>
          </a:bodyPr>
          <a:lstStyle/>
          <a:p>
            <a:pPr algn="ctr"/>
            <a:r>
              <a:rPr lang="el-GR" sz="3600" b="1" dirty="0" smtClean="0">
                <a:solidFill>
                  <a:srgbClr val="002060"/>
                </a:solidFill>
              </a:rPr>
              <a:t>Παθολογική Κλινική</a:t>
            </a:r>
            <a:r>
              <a:rPr lang="el-GR" dirty="0"/>
              <a:t/>
            </a:r>
            <a:br>
              <a:rPr lang="el-GR" dirty="0"/>
            </a:br>
            <a:endParaRPr lang="el-GR" dirty="0"/>
          </a:p>
        </p:txBody>
      </p:sp>
      <p:sp>
        <p:nvSpPr>
          <p:cNvPr id="3" name="Θέση περιεχομένου 2"/>
          <p:cNvSpPr>
            <a:spLocks noGrp="1"/>
          </p:cNvSpPr>
          <p:nvPr>
            <p:ph idx="1"/>
          </p:nvPr>
        </p:nvSpPr>
        <p:spPr>
          <a:xfrm>
            <a:off x="922867" y="1905000"/>
            <a:ext cx="9889018" cy="3777622"/>
          </a:xfrm>
        </p:spPr>
        <p:txBody>
          <a:bodyPr>
            <a:normAutofit lnSpcReduction="10000"/>
          </a:bodyPr>
          <a:lstStyle/>
          <a:p>
            <a:pPr>
              <a:lnSpc>
                <a:spcPct val="150000"/>
              </a:lnSpc>
            </a:pPr>
            <a:r>
              <a:rPr lang="el-GR" sz="2000" dirty="0"/>
              <a:t>Από 86 </a:t>
            </a:r>
            <a:r>
              <a:rPr lang="el-GR" sz="2000" dirty="0" smtClean="0"/>
              <a:t>δείγματα που ελέγχθηκαν, </a:t>
            </a:r>
            <a:r>
              <a:rPr lang="el-GR" sz="2000" dirty="0"/>
              <a:t>απομονώθηκαν σε 40 από αυτά οι υπό μελέτη μικροοργανισμοί σε ποσοστό 46,5</a:t>
            </a:r>
            <a:r>
              <a:rPr lang="el-GR" sz="2000" dirty="0" smtClean="0"/>
              <a:t>%</a:t>
            </a:r>
          </a:p>
          <a:p>
            <a:pPr>
              <a:lnSpc>
                <a:spcPct val="150000"/>
              </a:lnSpc>
            </a:pPr>
            <a:endParaRPr lang="el-GR" sz="2000" dirty="0" smtClean="0"/>
          </a:p>
          <a:p>
            <a:pPr>
              <a:lnSpc>
                <a:spcPct val="150000"/>
              </a:lnSpc>
            </a:pPr>
            <a:r>
              <a:rPr lang="el-GR" sz="2000" dirty="0" smtClean="0"/>
              <a:t>Στο </a:t>
            </a:r>
            <a:r>
              <a:rPr lang="el-GR" sz="2000" dirty="0"/>
              <a:t>σύνολο των απομονωθέντων </a:t>
            </a:r>
            <a:r>
              <a:rPr lang="el-GR" sz="2000" dirty="0" smtClean="0"/>
              <a:t>στελεχών, </a:t>
            </a:r>
            <a:r>
              <a:rPr lang="el-GR" sz="2000" dirty="0"/>
              <a:t>11 χαρακτηρίστηκαν ως πολυανθεκτικά σε ποσοστό 27,5</a:t>
            </a:r>
            <a:r>
              <a:rPr lang="el-GR" sz="2000" dirty="0" smtClean="0"/>
              <a:t>%</a:t>
            </a:r>
          </a:p>
          <a:p>
            <a:pPr>
              <a:lnSpc>
                <a:spcPct val="150000"/>
              </a:lnSpc>
            </a:pPr>
            <a:endParaRPr lang="el-GR" sz="2000" dirty="0" smtClean="0"/>
          </a:p>
          <a:p>
            <a:pPr>
              <a:lnSpc>
                <a:spcPct val="150000"/>
              </a:lnSpc>
            </a:pPr>
            <a:r>
              <a:rPr lang="el-GR" sz="2000" dirty="0" smtClean="0"/>
              <a:t> </a:t>
            </a:r>
            <a:r>
              <a:rPr lang="el-GR" sz="2000" dirty="0"/>
              <a:t>Το ποσοστό αυτό αντιστοιχεί στο 12,8% επί του συνόλου των δειγμάτων που συγκεντρώθηκαν από τη Παθολογική Κλινική</a:t>
            </a:r>
          </a:p>
          <a:p>
            <a:endParaRPr lang="el-GR" sz="2000" dirty="0"/>
          </a:p>
        </p:txBody>
      </p:sp>
    </p:spTree>
    <p:extLst>
      <p:ext uri="{BB962C8B-B14F-4D97-AF65-F5344CB8AC3E}">
        <p14:creationId xmlns:p14="http://schemas.microsoft.com/office/powerpoint/2010/main" xmlns="" val="286296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002060"/>
                </a:solidFill>
                <a:latin typeface="Arial" panose="020B0604020202020204" pitchFamily="34" charset="0"/>
                <a:cs typeface="Arial" panose="020B0604020202020204" pitchFamily="34" charset="0"/>
              </a:rPr>
              <a:t>ΧΑΡΑΚΤΗΡΙΣΤΙΚΑ ΛΟΙΜΟΓΟΝΩΝ ΠΑΡΑΓΟΝΤΩΝ</a:t>
            </a:r>
            <a:r>
              <a:rPr lang="el-GR" b="1" dirty="0" smtClean="0">
                <a:latin typeface="Arial" panose="020B0604020202020204" pitchFamily="34" charset="0"/>
                <a:cs typeface="Arial" panose="020B0604020202020204" pitchFamily="34" charset="0"/>
              </a:rPr>
              <a:t/>
            </a:r>
            <a:br>
              <a:rPr lang="el-GR" b="1" dirty="0" smtClean="0">
                <a:latin typeface="Arial" panose="020B0604020202020204" pitchFamily="34" charset="0"/>
                <a:cs typeface="Arial" panose="020B0604020202020204" pitchFamily="34" charset="0"/>
              </a:rPr>
            </a:br>
            <a:endParaRPr lang="el-GR" dirty="0"/>
          </a:p>
        </p:txBody>
      </p:sp>
      <p:sp>
        <p:nvSpPr>
          <p:cNvPr id="3" name="2 - Θέση περιεχομένου"/>
          <p:cNvSpPr>
            <a:spLocks noGrp="1"/>
          </p:cNvSpPr>
          <p:nvPr>
            <p:ph idx="1"/>
          </p:nvPr>
        </p:nvSpPr>
        <p:spPr/>
        <p:txBody>
          <a:bodyPr/>
          <a:lstStyle/>
          <a:p>
            <a:pPr marL="285750" indent="-285750" algn="just">
              <a:lnSpc>
                <a:spcPct val="150000"/>
              </a:lnSpc>
              <a:buFont typeface="Wingdings" panose="05000000000000000000" pitchFamily="2" charset="2"/>
              <a:buChar char="ü"/>
            </a:pPr>
            <a:r>
              <a:rPr lang="el-GR" sz="2000" dirty="0" smtClean="0">
                <a:latin typeface="Arial" panose="020B0604020202020204" pitchFamily="34" charset="0"/>
                <a:cs typeface="Arial" panose="020B0604020202020204" pitchFamily="34" charset="0"/>
              </a:rPr>
              <a:t>Μολυσματικότητα </a:t>
            </a:r>
          </a:p>
          <a:p>
            <a:pPr marL="285750" indent="-285750" algn="just">
              <a:lnSpc>
                <a:spcPct val="150000"/>
              </a:lnSpc>
              <a:buFont typeface="Wingdings" panose="05000000000000000000" pitchFamily="2" charset="2"/>
              <a:buChar char="ü"/>
            </a:pPr>
            <a:r>
              <a:rPr lang="el-GR" sz="2000" dirty="0" err="1" smtClean="0">
                <a:latin typeface="Arial" panose="020B0604020202020204" pitchFamily="34" charset="0"/>
                <a:cs typeface="Arial" panose="020B0604020202020204" pitchFamily="34" charset="0"/>
              </a:rPr>
              <a:t>Παθογονικότητα</a:t>
            </a:r>
            <a:r>
              <a:rPr lang="el-GR" sz="2000" dirty="0" smtClean="0">
                <a:latin typeface="Arial" panose="020B0604020202020204" pitchFamily="34" charset="0"/>
                <a:cs typeface="Arial" panose="020B0604020202020204" pitchFamily="34" charset="0"/>
              </a:rPr>
              <a:t> </a:t>
            </a:r>
          </a:p>
          <a:p>
            <a:pPr marL="285750" indent="-285750" algn="just">
              <a:lnSpc>
                <a:spcPct val="150000"/>
              </a:lnSpc>
              <a:buFont typeface="Wingdings" panose="05000000000000000000" pitchFamily="2" charset="2"/>
              <a:buChar char="ü"/>
            </a:pPr>
            <a:r>
              <a:rPr lang="el-GR" sz="2000" dirty="0" smtClean="0">
                <a:latin typeface="Arial" panose="020B0604020202020204" pitchFamily="34" charset="0"/>
                <a:cs typeface="Arial" panose="020B0604020202020204" pitchFamily="34" charset="0"/>
              </a:rPr>
              <a:t>Λοιμοτοξικότητα </a:t>
            </a:r>
          </a:p>
          <a:p>
            <a:pPr marL="285750" indent="-285750" algn="just">
              <a:lnSpc>
                <a:spcPct val="150000"/>
              </a:lnSpc>
              <a:buFont typeface="Wingdings" panose="05000000000000000000" pitchFamily="2" charset="2"/>
              <a:buChar char="ü"/>
            </a:pPr>
            <a:r>
              <a:rPr lang="el-GR" sz="2000" dirty="0" smtClean="0">
                <a:latin typeface="Arial" panose="020B0604020202020204" pitchFamily="34" charset="0"/>
                <a:cs typeface="Arial" panose="020B0604020202020204" pitchFamily="34" charset="0"/>
              </a:rPr>
              <a:t>Ανοσοποιητική ικανότητα </a:t>
            </a:r>
          </a:p>
          <a:p>
            <a:pPr marL="285750" indent="-285750" algn="just">
              <a:lnSpc>
                <a:spcPct val="150000"/>
              </a:lnSpc>
              <a:buFont typeface="Wingdings" panose="05000000000000000000" pitchFamily="2" charset="2"/>
              <a:buChar char="ü"/>
            </a:pPr>
            <a:r>
              <a:rPr lang="el-GR" sz="2000" dirty="0" smtClean="0">
                <a:latin typeface="Arial" panose="020B0604020202020204" pitchFamily="34" charset="0"/>
                <a:cs typeface="Arial" panose="020B0604020202020204" pitchFamily="34" charset="0"/>
              </a:rPr>
              <a:t>Αντοχή</a:t>
            </a:r>
          </a:p>
          <a:p>
            <a:endParaRPr lang="el-GR"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p:cNvGraphicFramePr/>
          <p:nvPr>
            <p:extLst>
              <p:ext uri="{D42A27DB-BD31-4B8C-83A1-F6EECF244321}">
                <p14:modId xmlns:p14="http://schemas.microsoft.com/office/powerpoint/2010/main" xmlns="" val="1786130869"/>
              </p:ext>
            </p:extLst>
          </p:nvPr>
        </p:nvGraphicFramePr>
        <p:xfrm>
          <a:off x="1277698" y="725825"/>
          <a:ext cx="9337962" cy="59713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86897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1801" y="1049867"/>
            <a:ext cx="10695026" cy="799714"/>
          </a:xfrm>
        </p:spPr>
        <p:txBody>
          <a:bodyPr>
            <a:normAutofit fontScale="90000"/>
          </a:bodyPr>
          <a:lstStyle/>
          <a:p>
            <a:pPr algn="ctr"/>
            <a:r>
              <a:rPr lang="en-US" b="1" dirty="0" smtClean="0">
                <a:solidFill>
                  <a:srgbClr val="002060"/>
                </a:solidFill>
              </a:rPr>
              <a:t/>
            </a:r>
            <a:br>
              <a:rPr lang="en-US" b="1" dirty="0" smtClean="0">
                <a:solidFill>
                  <a:srgbClr val="002060"/>
                </a:solidFill>
              </a:rPr>
            </a:br>
            <a:r>
              <a:rPr lang="el-GR" b="1" dirty="0" smtClean="0">
                <a:solidFill>
                  <a:srgbClr val="002060"/>
                </a:solidFill>
              </a:rPr>
              <a:t>Μονάδα </a:t>
            </a:r>
            <a:r>
              <a:rPr lang="el-GR" b="1" dirty="0">
                <a:solidFill>
                  <a:srgbClr val="002060"/>
                </a:solidFill>
              </a:rPr>
              <a:t>Νεογνών</a:t>
            </a:r>
            <a:r>
              <a:rPr lang="el-GR" sz="3200" dirty="0"/>
              <a:t/>
            </a:r>
            <a:br>
              <a:rPr lang="el-GR" sz="3200" dirty="0"/>
            </a:br>
            <a:r>
              <a:rPr lang="el-GR" dirty="0"/>
              <a:t/>
            </a:r>
            <a:br>
              <a:rPr lang="el-GR" dirty="0"/>
            </a:br>
            <a:endParaRPr lang="el-GR" dirty="0"/>
          </a:p>
        </p:txBody>
      </p:sp>
      <p:sp>
        <p:nvSpPr>
          <p:cNvPr id="3" name="Θέση περιεχομένου 2"/>
          <p:cNvSpPr>
            <a:spLocks noGrp="1"/>
          </p:cNvSpPr>
          <p:nvPr>
            <p:ph idx="1"/>
          </p:nvPr>
        </p:nvSpPr>
        <p:spPr>
          <a:xfrm>
            <a:off x="711200" y="2147455"/>
            <a:ext cx="10419339" cy="3777622"/>
          </a:xfrm>
        </p:spPr>
        <p:txBody>
          <a:bodyPr>
            <a:normAutofit lnSpcReduction="10000"/>
          </a:bodyPr>
          <a:lstStyle/>
          <a:p>
            <a:pPr>
              <a:lnSpc>
                <a:spcPct val="150000"/>
              </a:lnSpc>
            </a:pPr>
            <a:r>
              <a:rPr lang="el-GR" sz="2000" dirty="0"/>
              <a:t>Από 75 </a:t>
            </a:r>
            <a:r>
              <a:rPr lang="el-GR" sz="2000" dirty="0" smtClean="0"/>
              <a:t>δείγματα που ελέγχθηκαν, </a:t>
            </a:r>
            <a:r>
              <a:rPr lang="el-GR" sz="2000" dirty="0"/>
              <a:t>απομονώθηκαν σε 25 από αυτά οι υπό μελέτη μικροοργανισμοί σε ποσοστό 33,3</a:t>
            </a:r>
            <a:r>
              <a:rPr lang="el-GR" sz="2000" dirty="0" smtClean="0"/>
              <a:t>%</a:t>
            </a:r>
          </a:p>
          <a:p>
            <a:pPr>
              <a:lnSpc>
                <a:spcPct val="150000"/>
              </a:lnSpc>
            </a:pPr>
            <a:endParaRPr lang="el-GR" sz="2000" dirty="0" smtClean="0"/>
          </a:p>
          <a:p>
            <a:pPr>
              <a:lnSpc>
                <a:spcPct val="150000"/>
              </a:lnSpc>
            </a:pPr>
            <a:r>
              <a:rPr lang="el-GR" sz="2000" dirty="0" smtClean="0"/>
              <a:t>Στο </a:t>
            </a:r>
            <a:r>
              <a:rPr lang="el-GR" sz="2000" dirty="0"/>
              <a:t>σύνολο των απομονωθέντων </a:t>
            </a:r>
            <a:r>
              <a:rPr lang="el-GR" sz="2000" dirty="0" smtClean="0"/>
              <a:t>στελεχών, </a:t>
            </a:r>
            <a:r>
              <a:rPr lang="el-GR" sz="2000" dirty="0"/>
              <a:t>5 χαρακτηρίστηκαν ως πολυανθεκτικά σε ποσοστό 20</a:t>
            </a:r>
            <a:r>
              <a:rPr lang="el-GR" sz="2000" dirty="0" smtClean="0"/>
              <a:t>%</a:t>
            </a:r>
          </a:p>
          <a:p>
            <a:pPr>
              <a:lnSpc>
                <a:spcPct val="150000"/>
              </a:lnSpc>
            </a:pPr>
            <a:endParaRPr lang="el-GR" sz="2000" dirty="0" smtClean="0"/>
          </a:p>
          <a:p>
            <a:pPr>
              <a:lnSpc>
                <a:spcPct val="150000"/>
              </a:lnSpc>
            </a:pPr>
            <a:r>
              <a:rPr lang="el-GR" sz="2000" dirty="0" smtClean="0"/>
              <a:t>Το </a:t>
            </a:r>
            <a:r>
              <a:rPr lang="el-GR" sz="2000" dirty="0"/>
              <a:t>ποσοστό αυτό αντιστοιχεί στο </a:t>
            </a:r>
            <a:r>
              <a:rPr lang="el-GR" sz="2000" b="1" dirty="0"/>
              <a:t>6,7% </a:t>
            </a:r>
            <a:r>
              <a:rPr lang="el-GR" sz="2000" dirty="0"/>
              <a:t>επί του συνόλου των δειγμάτων που συγκεντρώθηκαν από τη Μονάδας Νεογνών</a:t>
            </a:r>
          </a:p>
          <a:p>
            <a:endParaRPr lang="el-GR" dirty="0"/>
          </a:p>
        </p:txBody>
      </p:sp>
    </p:spTree>
    <p:extLst>
      <p:ext uri="{BB962C8B-B14F-4D97-AF65-F5344CB8AC3E}">
        <p14:creationId xmlns:p14="http://schemas.microsoft.com/office/powerpoint/2010/main" xmlns="" val="133850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p:cNvGraphicFramePr/>
          <p:nvPr>
            <p:extLst>
              <p:ext uri="{D42A27DB-BD31-4B8C-83A1-F6EECF244321}">
                <p14:modId xmlns:p14="http://schemas.microsoft.com/office/powerpoint/2010/main" xmlns="" val="1993402907"/>
              </p:ext>
            </p:extLst>
          </p:nvPr>
        </p:nvGraphicFramePr>
        <p:xfrm>
          <a:off x="1520152" y="789709"/>
          <a:ext cx="9351818" cy="60682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160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23"/>
          <p:cNvGraphicFramePr/>
          <p:nvPr>
            <p:extLst>
              <p:ext uri="{D42A27DB-BD31-4B8C-83A1-F6EECF244321}">
                <p14:modId xmlns:p14="http://schemas.microsoft.com/office/powerpoint/2010/main" xmlns="" val="2837069648"/>
              </p:ext>
            </p:extLst>
          </p:nvPr>
        </p:nvGraphicFramePr>
        <p:xfrm>
          <a:off x="1430131" y="637009"/>
          <a:ext cx="8653670" cy="454864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58801" y="4956312"/>
            <a:ext cx="11319932" cy="1477328"/>
          </a:xfrm>
          <a:prstGeom prst="rect">
            <a:avLst/>
          </a:prstGeom>
          <a:noFill/>
        </p:spPr>
        <p:txBody>
          <a:bodyPr wrap="square" rtlCol="0">
            <a:spAutoFit/>
          </a:bodyPr>
          <a:lstStyle/>
          <a:p>
            <a:r>
              <a:rPr lang="el-GR" dirty="0"/>
              <a:t>Από τα 402 δείγματα που </a:t>
            </a:r>
            <a:r>
              <a:rPr lang="el-GR" dirty="0" smtClean="0"/>
              <a:t>ελέγχθηκαν </a:t>
            </a:r>
            <a:r>
              <a:rPr lang="el-GR" dirty="0"/>
              <a:t>απομονώθηκαν σε 200 από αυτά οι υπό μελέτη μικροοργανισμοί σε ποσοστό 49,8</a:t>
            </a:r>
            <a:r>
              <a:rPr lang="el-GR" dirty="0" smtClean="0"/>
              <a:t>%</a:t>
            </a:r>
            <a:endParaRPr lang="el-GR" b="1" dirty="0" smtClean="0"/>
          </a:p>
          <a:p>
            <a:r>
              <a:rPr lang="el-GR" dirty="0" smtClean="0"/>
              <a:t>Στο </a:t>
            </a:r>
            <a:r>
              <a:rPr lang="el-GR" dirty="0"/>
              <a:t>σύνολο των απομονωθέντων στελεχών 61 χαρακτηρίστηκαν ως πολυανθεκτικά σε ποσοστό 30,5</a:t>
            </a:r>
            <a:r>
              <a:rPr lang="el-GR" dirty="0" smtClean="0"/>
              <a:t>% </a:t>
            </a:r>
            <a:endParaRPr lang="el-GR" dirty="0"/>
          </a:p>
          <a:p>
            <a:r>
              <a:rPr lang="el-GR" dirty="0"/>
              <a:t>Το ποσοστό αυτό αντιστοιχεί στο </a:t>
            </a:r>
            <a:r>
              <a:rPr lang="el-GR" b="1" dirty="0"/>
              <a:t>15,2% </a:t>
            </a:r>
            <a:r>
              <a:rPr lang="el-GR" dirty="0"/>
              <a:t>επί του συνόλου των δειγμάτων του άψυχου </a:t>
            </a:r>
            <a:r>
              <a:rPr lang="el-GR" dirty="0" smtClean="0"/>
              <a:t>και έμψυχου περιβάλλοντος </a:t>
            </a:r>
            <a:endParaRPr lang="el-GR" dirty="0"/>
          </a:p>
        </p:txBody>
      </p:sp>
    </p:spTree>
    <p:extLst>
      <p:ext uri="{BB962C8B-B14F-4D97-AF65-F5344CB8AC3E}">
        <p14:creationId xmlns:p14="http://schemas.microsoft.com/office/powerpoint/2010/main" xmlns="" val="352611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33" y="694266"/>
            <a:ext cx="11997267" cy="892681"/>
          </a:xfrm>
        </p:spPr>
        <p:txBody>
          <a:bodyPr>
            <a:noAutofit/>
          </a:bodyPr>
          <a:lstStyle/>
          <a:p>
            <a:pPr algn="ctr"/>
            <a:r>
              <a:rPr lang="en-US" sz="3200" b="1" dirty="0" smtClean="0">
                <a:solidFill>
                  <a:srgbClr val="002060"/>
                </a:solidFill>
              </a:rPr>
              <a:t/>
            </a:r>
            <a:br>
              <a:rPr lang="en-US" sz="3200" b="1" dirty="0" smtClean="0">
                <a:solidFill>
                  <a:srgbClr val="002060"/>
                </a:solidFill>
              </a:rPr>
            </a:br>
            <a:r>
              <a:rPr lang="el-GR" sz="3200" b="1" dirty="0" smtClean="0">
                <a:solidFill>
                  <a:srgbClr val="002060"/>
                </a:solidFill>
              </a:rPr>
              <a:t>ΑΝΑΛΥΣΗ </a:t>
            </a:r>
            <a:r>
              <a:rPr lang="el-GR" sz="3200" b="1" dirty="0">
                <a:solidFill>
                  <a:srgbClr val="002060"/>
                </a:solidFill>
              </a:rPr>
              <a:t>ΤΩΝ ΑΠΟΜΟΝΩΘΕΝΤΩΝ </a:t>
            </a:r>
            <a:r>
              <a:rPr lang="el-GR" sz="3200" b="1" dirty="0" smtClean="0">
                <a:solidFill>
                  <a:srgbClr val="002060"/>
                </a:solidFill>
              </a:rPr>
              <a:t>ΣΤΕΛΕΧΩΝ </a:t>
            </a:r>
            <a:r>
              <a:rPr lang="el-GR" sz="3200" b="1" dirty="0">
                <a:solidFill>
                  <a:srgbClr val="002060"/>
                </a:solidFill>
              </a:rPr>
              <a:t>ΑΠΟ ΤΟ </a:t>
            </a:r>
            <a:r>
              <a:rPr lang="el-GR" sz="3200" b="1" dirty="0" smtClean="0">
                <a:solidFill>
                  <a:srgbClr val="002060"/>
                </a:solidFill>
              </a:rPr>
              <a:t>ΑΨΥΧΟ ΚΑΙ ΕΜΨΥΧΟ </a:t>
            </a:r>
            <a:r>
              <a:rPr lang="el-GR" sz="3200" b="1" dirty="0">
                <a:solidFill>
                  <a:srgbClr val="002060"/>
                </a:solidFill>
              </a:rPr>
              <a:t>ΠΕΡΙΒΑΛΛΟΝ ΑΝΑ ΚΛΙΝΙΚΗ</a:t>
            </a:r>
            <a:r>
              <a:rPr lang="el-GR" sz="3200" b="1" dirty="0"/>
              <a:t/>
            </a:r>
            <a:br>
              <a:rPr lang="el-GR" sz="3200" b="1" dirty="0"/>
            </a:br>
            <a:endParaRPr lang="el-GR" sz="3200" dirty="0"/>
          </a:p>
        </p:txBody>
      </p:sp>
      <p:graphicFrame>
        <p:nvGraphicFramePr>
          <p:cNvPr id="4" name="Table 3"/>
          <p:cNvGraphicFramePr>
            <a:graphicFrameLocks noGrp="1"/>
          </p:cNvGraphicFramePr>
          <p:nvPr>
            <p:extLst>
              <p:ext uri="{D42A27DB-BD31-4B8C-83A1-F6EECF244321}">
                <p14:modId xmlns:p14="http://schemas.microsoft.com/office/powerpoint/2010/main" xmlns="" val="1381625462"/>
              </p:ext>
            </p:extLst>
          </p:nvPr>
        </p:nvGraphicFramePr>
        <p:xfrm>
          <a:off x="802124" y="1949175"/>
          <a:ext cx="10508974" cy="4534165"/>
        </p:xfrm>
        <a:graphic>
          <a:graphicData uri="http://schemas.openxmlformats.org/drawingml/2006/table">
            <a:tbl>
              <a:tblPr firstRow="1" firstCol="1" bandRow="1"/>
              <a:tblGrid>
                <a:gridCol w="3485322"/>
                <a:gridCol w="1298713"/>
                <a:gridCol w="2226365"/>
                <a:gridCol w="1362873"/>
                <a:gridCol w="2135701"/>
              </a:tblGrid>
              <a:tr h="1065813">
                <a:tc>
                  <a:txBody>
                    <a:bodyPr/>
                    <a:lstStyle/>
                    <a:p>
                      <a:pPr>
                        <a:lnSpc>
                          <a:spcPct val="115000"/>
                        </a:lnSpc>
                        <a:spcAft>
                          <a:spcPts val="0"/>
                        </a:spcAft>
                      </a:pPr>
                      <a:r>
                        <a:rPr lang="el-GR" sz="2800" b="1" dirty="0">
                          <a:effectLst/>
                          <a:latin typeface="Arial Narrow"/>
                          <a:ea typeface="Calibri"/>
                          <a:cs typeface="Times New Roman"/>
                        </a:rPr>
                        <a:t>Άψυχο και Έμψυχο Περιβάλλον </a:t>
                      </a:r>
                      <a:endParaRPr lang="el-G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Arial Narrow"/>
                          <a:ea typeface="Calibri"/>
                          <a:cs typeface="Times New Roman"/>
                        </a:rPr>
                        <a:t>Gram</a:t>
                      </a:r>
                      <a:r>
                        <a:rPr lang="en-US" sz="2800" baseline="30000">
                          <a:effectLst/>
                          <a:latin typeface="Arial Narrow"/>
                          <a:ea typeface="Calibri"/>
                          <a:cs typeface="Times New Roman"/>
                        </a:rPr>
                        <a:t>(-)</a:t>
                      </a:r>
                      <a:endParaRPr lang="el-G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2800">
                          <a:effectLst/>
                          <a:latin typeface="Arial Narrow"/>
                          <a:ea typeface="Calibri"/>
                          <a:cs typeface="Times New Roman"/>
                        </a:rPr>
                        <a:t>Πολυανθεκτικά </a:t>
                      </a:r>
                      <a:r>
                        <a:rPr lang="en-US" sz="2800">
                          <a:effectLst/>
                          <a:latin typeface="Arial Narrow"/>
                          <a:ea typeface="Calibri"/>
                          <a:cs typeface="Times New Roman"/>
                        </a:rPr>
                        <a:t>Gram</a:t>
                      </a:r>
                      <a:r>
                        <a:rPr lang="en-US" sz="2800" baseline="30000">
                          <a:effectLst/>
                          <a:latin typeface="Arial Narrow"/>
                          <a:ea typeface="Calibri"/>
                          <a:cs typeface="Times New Roman"/>
                        </a:rPr>
                        <a:t>(-)</a:t>
                      </a:r>
                      <a:endParaRPr lang="el-G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Arial Narrow"/>
                          <a:ea typeface="Calibri"/>
                          <a:cs typeface="Times New Roman"/>
                        </a:rPr>
                        <a:t>Gram</a:t>
                      </a:r>
                      <a:r>
                        <a:rPr lang="en-US" sz="2800" baseline="30000">
                          <a:effectLst/>
                          <a:latin typeface="Arial Narrow"/>
                          <a:ea typeface="Calibri"/>
                          <a:cs typeface="Times New Roman"/>
                        </a:rPr>
                        <a:t>(</a:t>
                      </a:r>
                      <a:r>
                        <a:rPr lang="el-GR" sz="2800" baseline="30000">
                          <a:effectLst/>
                          <a:latin typeface="Arial Narrow"/>
                          <a:ea typeface="Calibri"/>
                          <a:cs typeface="Times New Roman"/>
                        </a:rPr>
                        <a:t>+</a:t>
                      </a:r>
                      <a:r>
                        <a:rPr lang="en-US" sz="2800" baseline="30000">
                          <a:effectLst/>
                          <a:latin typeface="Arial Narrow"/>
                          <a:ea typeface="Calibri"/>
                          <a:cs typeface="Times New Roman"/>
                        </a:rPr>
                        <a:t>)</a:t>
                      </a:r>
                      <a:endParaRPr lang="el-G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2800">
                          <a:effectLst/>
                          <a:latin typeface="Arial Narrow"/>
                          <a:ea typeface="Calibri"/>
                          <a:cs typeface="Times New Roman"/>
                        </a:rPr>
                        <a:t>Πολυανθεκτικά </a:t>
                      </a:r>
                      <a:r>
                        <a:rPr lang="en-US" sz="2800">
                          <a:effectLst/>
                          <a:latin typeface="Arial Narrow"/>
                          <a:ea typeface="Calibri"/>
                          <a:cs typeface="Times New Roman"/>
                        </a:rPr>
                        <a:t>Gram</a:t>
                      </a:r>
                      <a:r>
                        <a:rPr lang="en-US" sz="2800" baseline="30000">
                          <a:effectLst/>
                          <a:latin typeface="Arial Narrow"/>
                          <a:ea typeface="Calibri"/>
                          <a:cs typeface="Times New Roman"/>
                        </a:rPr>
                        <a:t>(</a:t>
                      </a:r>
                      <a:r>
                        <a:rPr lang="el-GR" sz="2800" baseline="30000">
                          <a:effectLst/>
                          <a:latin typeface="Arial Narrow"/>
                          <a:ea typeface="Calibri"/>
                          <a:cs typeface="Times New Roman"/>
                        </a:rPr>
                        <a:t>+</a:t>
                      </a:r>
                      <a:r>
                        <a:rPr lang="en-US" sz="2800" baseline="30000">
                          <a:effectLst/>
                          <a:latin typeface="Arial Narrow"/>
                          <a:ea typeface="Calibri"/>
                          <a:cs typeface="Times New Roman"/>
                        </a:rPr>
                        <a:t>)</a:t>
                      </a:r>
                      <a:endParaRPr lang="el-G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724">
                <a:tc>
                  <a:txBody>
                    <a:bodyPr/>
                    <a:lstStyle/>
                    <a:p>
                      <a:pPr algn="l">
                        <a:lnSpc>
                          <a:spcPct val="115000"/>
                        </a:lnSpc>
                        <a:spcAft>
                          <a:spcPts val="0"/>
                        </a:spcAft>
                      </a:pPr>
                      <a:r>
                        <a:rPr lang="el-GR" sz="2800" b="1" dirty="0">
                          <a:effectLst/>
                          <a:latin typeface="Arial Narrow"/>
                          <a:ea typeface="Calibri"/>
                          <a:cs typeface="Times New Roman"/>
                        </a:rPr>
                        <a:t>Μονάδα Εντατικής Θεραπείας</a:t>
                      </a:r>
                      <a:endParaRPr lang="el-G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50</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34</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46</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3</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724">
                <a:tc>
                  <a:txBody>
                    <a:bodyPr/>
                    <a:lstStyle/>
                    <a:p>
                      <a:pPr algn="just">
                        <a:lnSpc>
                          <a:spcPct val="115000"/>
                        </a:lnSpc>
                        <a:spcAft>
                          <a:spcPts val="0"/>
                        </a:spcAft>
                      </a:pPr>
                      <a:r>
                        <a:rPr lang="el-GR" sz="2800" b="1">
                          <a:effectLst/>
                          <a:latin typeface="Arial Narrow"/>
                          <a:ea typeface="Calibri"/>
                          <a:cs typeface="Times New Roman"/>
                        </a:rPr>
                        <a:t>Χειρουργική Κλινική</a:t>
                      </a:r>
                      <a:endParaRPr lang="el-G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9</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6</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30</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2</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724">
                <a:tc>
                  <a:txBody>
                    <a:bodyPr/>
                    <a:lstStyle/>
                    <a:p>
                      <a:pPr algn="just">
                        <a:lnSpc>
                          <a:spcPct val="115000"/>
                        </a:lnSpc>
                        <a:spcAft>
                          <a:spcPts val="0"/>
                        </a:spcAft>
                      </a:pPr>
                      <a:r>
                        <a:rPr lang="el-GR" sz="2800" b="1">
                          <a:effectLst/>
                          <a:latin typeface="Arial Narrow"/>
                          <a:ea typeface="Calibri"/>
                          <a:cs typeface="Times New Roman"/>
                        </a:rPr>
                        <a:t>Παθολογική Κλινική</a:t>
                      </a:r>
                      <a:endParaRPr lang="el-G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10</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4</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30</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7</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724">
                <a:tc>
                  <a:txBody>
                    <a:bodyPr/>
                    <a:lstStyle/>
                    <a:p>
                      <a:pPr algn="just">
                        <a:lnSpc>
                          <a:spcPct val="115000"/>
                        </a:lnSpc>
                        <a:spcAft>
                          <a:spcPts val="0"/>
                        </a:spcAft>
                      </a:pPr>
                      <a:r>
                        <a:rPr lang="el-GR" sz="2800" b="1">
                          <a:effectLst/>
                          <a:latin typeface="Arial Narrow"/>
                          <a:ea typeface="Calibri"/>
                          <a:cs typeface="Times New Roman"/>
                        </a:rPr>
                        <a:t>Μονάδα Νεογνών</a:t>
                      </a:r>
                      <a:endParaRPr lang="el-G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9</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2</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16</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effectLst/>
                          <a:latin typeface="Arial Narrow"/>
                          <a:ea typeface="Calibri"/>
                          <a:cs typeface="Times New Roman"/>
                        </a:rPr>
                        <a:t>3</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724">
                <a:tc>
                  <a:txBody>
                    <a:bodyPr/>
                    <a:lstStyle/>
                    <a:p>
                      <a:pPr algn="just">
                        <a:lnSpc>
                          <a:spcPct val="115000"/>
                        </a:lnSpc>
                        <a:spcAft>
                          <a:spcPts val="0"/>
                        </a:spcAft>
                      </a:pPr>
                      <a:r>
                        <a:rPr lang="el-GR" sz="2800" b="1" dirty="0" smtClean="0">
                          <a:effectLst/>
                          <a:latin typeface="Arial Narrow"/>
                          <a:ea typeface="Calibri"/>
                          <a:cs typeface="Times New Roman"/>
                        </a:rPr>
                        <a:t>Σύνολο </a:t>
                      </a:r>
                      <a:endParaRPr lang="el-G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a:effectLst/>
                          <a:latin typeface="Arial Narrow"/>
                          <a:ea typeface="Calibri"/>
                          <a:cs typeface="Times New Roman"/>
                        </a:rPr>
                        <a:t>78</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a:effectLst/>
                          <a:latin typeface="Arial Narrow"/>
                          <a:ea typeface="Calibri"/>
                          <a:cs typeface="Times New Roman"/>
                        </a:rPr>
                        <a:t>46</a:t>
                      </a:r>
                      <a:endParaRPr lang="el-G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dirty="0">
                          <a:effectLst/>
                          <a:latin typeface="Arial Narrow"/>
                          <a:ea typeface="Calibri"/>
                          <a:cs typeface="Times New Roman"/>
                        </a:rPr>
                        <a:t>122</a:t>
                      </a:r>
                      <a:endParaRPr lang="el-GR"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dirty="0">
                          <a:effectLst/>
                          <a:latin typeface="Arial Narrow"/>
                          <a:ea typeface="Calibri"/>
                          <a:cs typeface="Times New Roman"/>
                        </a:rPr>
                        <a:t>15</a:t>
                      </a:r>
                      <a:endParaRPr lang="el-GR"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98711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 y="164756"/>
            <a:ext cx="11233680" cy="1740243"/>
          </a:xfrm>
        </p:spPr>
        <p:txBody>
          <a:bodyPr>
            <a:normAutofit fontScale="90000"/>
          </a:bodyPr>
          <a:lstStyle/>
          <a:p>
            <a:pPr algn="ctr"/>
            <a:r>
              <a:rPr lang="en-US" sz="3200" b="1" dirty="0" smtClean="0">
                <a:solidFill>
                  <a:srgbClr val="002060"/>
                </a:solidFill>
              </a:rPr>
              <a:t/>
            </a:r>
            <a:br>
              <a:rPr lang="en-US" sz="3200" b="1" dirty="0" smtClean="0">
                <a:solidFill>
                  <a:srgbClr val="002060"/>
                </a:solidFill>
              </a:rPr>
            </a:br>
            <a:r>
              <a:rPr lang="en-US" sz="3200" b="1" dirty="0" smtClean="0">
                <a:solidFill>
                  <a:srgbClr val="002060"/>
                </a:solidFill>
              </a:rPr>
              <a:t/>
            </a:r>
            <a:br>
              <a:rPr lang="en-US" sz="3200" b="1" dirty="0" smtClean="0">
                <a:solidFill>
                  <a:srgbClr val="002060"/>
                </a:solidFill>
              </a:rPr>
            </a:br>
            <a:r>
              <a:rPr lang="el-GR" sz="3200" b="1" dirty="0" smtClean="0">
                <a:solidFill>
                  <a:srgbClr val="002060"/>
                </a:solidFill>
              </a:rPr>
              <a:t>ΑΝΑΛΥΣΗ ΤΩΝ ΜΙΚΡΟΟΡΓΑΝΙΣΝΩΝ ΠΟΥ ΑΠΟΜΟΝΩΘΗΚΑΝ ΚΑΤΑ ΤΗ ΔΙΑΡΚΕΙΑ ΤΗΣ ΜΕΛΕΤΗΣ </a:t>
            </a:r>
            <a:r>
              <a:rPr lang="el-GR" dirty="0">
                <a:solidFill>
                  <a:srgbClr val="002060"/>
                </a:solidFill>
              </a:rPr>
              <a:t/>
            </a:r>
            <a:br>
              <a:rPr lang="el-GR" dirty="0">
                <a:solidFill>
                  <a:srgbClr val="002060"/>
                </a:solidFill>
              </a:rPr>
            </a:br>
            <a:endParaRPr lang="el-GR" dirty="0">
              <a:solidFill>
                <a:srgbClr val="00206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103400165"/>
              </p:ext>
            </p:extLst>
          </p:nvPr>
        </p:nvGraphicFramePr>
        <p:xfrm>
          <a:off x="886424" y="1917147"/>
          <a:ext cx="9952382" cy="4504057"/>
        </p:xfrm>
        <a:graphic>
          <a:graphicData uri="http://schemas.openxmlformats.org/drawingml/2006/table">
            <a:tbl>
              <a:tblPr firstRow="1" firstCol="1" bandRow="1"/>
              <a:tblGrid>
                <a:gridCol w="2719631"/>
                <a:gridCol w="2033599"/>
                <a:gridCol w="2072801"/>
                <a:gridCol w="3126351"/>
              </a:tblGrid>
              <a:tr h="648337">
                <a:tc>
                  <a:txBody>
                    <a:bodyPr/>
                    <a:lstStyle/>
                    <a:p>
                      <a:pPr algn="ctr">
                        <a:lnSpc>
                          <a:spcPct val="115000"/>
                        </a:lnSpc>
                        <a:spcAft>
                          <a:spcPts val="0"/>
                        </a:spcAft>
                      </a:pPr>
                      <a:r>
                        <a:rPr lang="el-GR" sz="2000" b="1" dirty="0">
                          <a:effectLst/>
                          <a:latin typeface="Arial Narrow"/>
                          <a:ea typeface="Calibri"/>
                          <a:cs typeface="Times New Roman"/>
                        </a:rPr>
                        <a:t>ΠΕΡΙΒΑΛΛΟΝ</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b="1">
                          <a:effectLst/>
                          <a:latin typeface="Arial Narrow"/>
                          <a:ea typeface="Calibri"/>
                          <a:cs typeface="Times New Roman"/>
                        </a:rPr>
                        <a:t>ΑΨΥΧΟ ΠΕΡΙΒΑΛΛΟΝ</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b="1">
                          <a:effectLst/>
                          <a:latin typeface="Arial Narrow"/>
                          <a:ea typeface="Calibri"/>
                          <a:cs typeface="Times New Roman"/>
                        </a:rPr>
                        <a:t>ΕΜΨΥΧΟ ΠΕΡΙΒΑΛΛΟΝ</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b="1">
                          <a:effectLst/>
                          <a:latin typeface="Arial Narrow"/>
                          <a:ea typeface="Calibri"/>
                          <a:cs typeface="Times New Roman"/>
                        </a:rPr>
                        <a:t>ΑΨΥΧΟ ΚΑΙ ΕΜΨΥΧΟ ΠΕΡΙΒΑΛΛΟΝ</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169">
                <a:tc>
                  <a:txBody>
                    <a:bodyPr/>
                    <a:lstStyle/>
                    <a:p>
                      <a:pPr>
                        <a:lnSpc>
                          <a:spcPct val="115000"/>
                        </a:lnSpc>
                        <a:spcAft>
                          <a:spcPts val="0"/>
                        </a:spcAft>
                      </a:pPr>
                      <a:r>
                        <a:rPr lang="el-GR" sz="2000" b="1">
                          <a:effectLst/>
                          <a:latin typeface="Arial Narrow"/>
                          <a:ea typeface="Calibri"/>
                          <a:cs typeface="Times New Roman"/>
                        </a:rPr>
                        <a:t>Σύνολο δειγμάτων </a:t>
                      </a:r>
                      <a:endParaRPr lang="el-GR"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277</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125</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402</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337">
                <a:tc>
                  <a:txBody>
                    <a:bodyPr/>
                    <a:lstStyle/>
                    <a:p>
                      <a:pPr>
                        <a:lnSpc>
                          <a:spcPct val="115000"/>
                        </a:lnSpc>
                        <a:spcAft>
                          <a:spcPts val="0"/>
                        </a:spcAft>
                      </a:pPr>
                      <a:r>
                        <a:rPr lang="el-GR" sz="2000" b="1">
                          <a:effectLst/>
                          <a:latin typeface="Arial Narrow"/>
                          <a:ea typeface="Calibri"/>
                          <a:cs typeface="Times New Roman"/>
                        </a:rPr>
                        <a:t>Παρουσία μικροοργανισμών</a:t>
                      </a:r>
                      <a:endParaRPr lang="el-GR"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106</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94</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200</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337">
                <a:tc>
                  <a:txBody>
                    <a:bodyPr/>
                    <a:lstStyle/>
                    <a:p>
                      <a:pPr>
                        <a:lnSpc>
                          <a:spcPct val="115000"/>
                        </a:lnSpc>
                        <a:spcAft>
                          <a:spcPts val="0"/>
                        </a:spcAft>
                      </a:pPr>
                      <a:r>
                        <a:rPr lang="en-US" sz="2000" b="1" dirty="0" smtClean="0">
                          <a:effectLst/>
                          <a:latin typeface="Arial Narrow"/>
                          <a:ea typeface="Calibri"/>
                          <a:cs typeface="Times New Roman"/>
                        </a:rPr>
                        <a:t>Gram</a:t>
                      </a:r>
                      <a:r>
                        <a:rPr lang="el-GR" sz="2000" b="1" baseline="0" dirty="0" smtClean="0">
                          <a:effectLst/>
                          <a:latin typeface="Arial Narrow"/>
                          <a:ea typeface="Calibri"/>
                          <a:cs typeface="Times New Roman"/>
                        </a:rPr>
                        <a:t> </a:t>
                      </a:r>
                      <a:r>
                        <a:rPr lang="el-GR" sz="2000" b="1" dirty="0" smtClean="0">
                          <a:effectLst/>
                          <a:latin typeface="Arial Narrow"/>
                          <a:ea typeface="Calibri"/>
                          <a:cs typeface="Times New Roman"/>
                        </a:rPr>
                        <a:t>αρνητικά </a:t>
                      </a:r>
                      <a:r>
                        <a:rPr lang="el-GR" sz="2000" b="1" dirty="0">
                          <a:effectLst/>
                          <a:latin typeface="Arial Narrow"/>
                          <a:ea typeface="Calibri"/>
                          <a:cs typeface="Times New Roman"/>
                        </a:rPr>
                        <a:t>στελέχη</a:t>
                      </a:r>
                      <a:endParaRPr lang="el-GR"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effectLst/>
                          <a:latin typeface="Arial Narrow"/>
                          <a:ea typeface="Calibri"/>
                          <a:cs typeface="Times New Roman"/>
                        </a:rPr>
                        <a:t>2</a:t>
                      </a:r>
                      <a:r>
                        <a:rPr lang="el-GR" sz="2000">
                          <a:effectLst/>
                          <a:latin typeface="Arial Narrow"/>
                          <a:ea typeface="Calibri"/>
                          <a:cs typeface="Times New Roman"/>
                        </a:rPr>
                        <a:t>4</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54</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78</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169">
                <a:tc>
                  <a:txBody>
                    <a:bodyPr/>
                    <a:lstStyle/>
                    <a:p>
                      <a:pPr>
                        <a:lnSpc>
                          <a:spcPct val="115000"/>
                        </a:lnSpc>
                        <a:spcAft>
                          <a:spcPts val="0"/>
                        </a:spcAft>
                      </a:pPr>
                      <a:r>
                        <a:rPr lang="en-US" sz="2000" b="1">
                          <a:effectLst/>
                          <a:latin typeface="Arial Narrow"/>
                          <a:ea typeface="Calibri"/>
                          <a:cs typeface="Times New Roman"/>
                        </a:rPr>
                        <a:t>Gram </a:t>
                      </a:r>
                      <a:r>
                        <a:rPr lang="el-GR" sz="2000" b="1">
                          <a:effectLst/>
                          <a:latin typeface="Arial Narrow"/>
                          <a:ea typeface="Calibri"/>
                          <a:cs typeface="Times New Roman"/>
                        </a:rPr>
                        <a:t>θετικά στελέχη</a:t>
                      </a:r>
                      <a:endParaRPr lang="el-GR"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82</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40</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122</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169">
                <a:tc>
                  <a:txBody>
                    <a:bodyPr/>
                    <a:lstStyle/>
                    <a:p>
                      <a:pPr>
                        <a:lnSpc>
                          <a:spcPct val="115000"/>
                        </a:lnSpc>
                        <a:spcAft>
                          <a:spcPts val="0"/>
                        </a:spcAft>
                      </a:pPr>
                      <a:r>
                        <a:rPr lang="el-GR" sz="2000" b="1">
                          <a:effectLst/>
                          <a:latin typeface="Arial Narrow"/>
                          <a:ea typeface="Calibri"/>
                          <a:cs typeface="Times New Roman"/>
                        </a:rPr>
                        <a:t>Πολυανθεκτικά </a:t>
                      </a:r>
                      <a:endParaRPr lang="el-GR"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24</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37</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61</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337">
                <a:tc>
                  <a:txBody>
                    <a:bodyPr/>
                    <a:lstStyle/>
                    <a:p>
                      <a:pPr>
                        <a:lnSpc>
                          <a:spcPct val="115000"/>
                        </a:lnSpc>
                        <a:spcAft>
                          <a:spcPts val="0"/>
                        </a:spcAft>
                      </a:pPr>
                      <a:r>
                        <a:rPr lang="el-GR" sz="2000" b="1" dirty="0">
                          <a:solidFill>
                            <a:schemeClr val="tx1"/>
                          </a:solidFill>
                          <a:effectLst/>
                          <a:latin typeface="Arial Narrow"/>
                          <a:ea typeface="Calibri"/>
                          <a:cs typeface="Times New Roman"/>
                        </a:rPr>
                        <a:t>Πολυανθεκτικά </a:t>
                      </a:r>
                      <a:r>
                        <a:rPr lang="en-US" sz="2000" b="1" dirty="0">
                          <a:solidFill>
                            <a:schemeClr val="tx1"/>
                          </a:solidFill>
                          <a:effectLst/>
                          <a:latin typeface="Arial Narrow"/>
                          <a:ea typeface="Calibri"/>
                          <a:cs typeface="Times New Roman"/>
                        </a:rPr>
                        <a:t>Gram </a:t>
                      </a:r>
                      <a:r>
                        <a:rPr lang="el-GR" sz="2000" b="1" dirty="0">
                          <a:solidFill>
                            <a:schemeClr val="tx1"/>
                          </a:solidFill>
                          <a:effectLst/>
                          <a:latin typeface="Arial Narrow"/>
                          <a:ea typeface="Calibri"/>
                          <a:cs typeface="Times New Roman"/>
                        </a:rPr>
                        <a:t>αρνητικά στελέχη</a:t>
                      </a:r>
                      <a:endParaRPr lang="el-GR" sz="20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14</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32</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46</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337">
                <a:tc>
                  <a:txBody>
                    <a:bodyPr/>
                    <a:lstStyle/>
                    <a:p>
                      <a:pPr>
                        <a:lnSpc>
                          <a:spcPct val="115000"/>
                        </a:lnSpc>
                        <a:spcAft>
                          <a:spcPts val="0"/>
                        </a:spcAft>
                      </a:pPr>
                      <a:r>
                        <a:rPr lang="el-GR" sz="2000" b="1">
                          <a:effectLst/>
                          <a:latin typeface="Arial Narrow"/>
                          <a:ea typeface="Calibri"/>
                          <a:cs typeface="Times New Roman"/>
                        </a:rPr>
                        <a:t>Πολυανθεκτικά </a:t>
                      </a:r>
                      <a:r>
                        <a:rPr lang="en-US" sz="2000" b="1">
                          <a:effectLst/>
                          <a:latin typeface="Arial Narrow"/>
                          <a:ea typeface="Calibri"/>
                          <a:cs typeface="Times New Roman"/>
                        </a:rPr>
                        <a:t>Gram </a:t>
                      </a:r>
                      <a:r>
                        <a:rPr lang="el-GR" sz="2000" b="1">
                          <a:effectLst/>
                          <a:latin typeface="Arial Narrow"/>
                          <a:ea typeface="Calibri"/>
                          <a:cs typeface="Times New Roman"/>
                        </a:rPr>
                        <a:t>θετικά στελέχη</a:t>
                      </a:r>
                      <a:endParaRPr lang="el-GR"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a:effectLst/>
                          <a:latin typeface="Arial Narrow"/>
                          <a:ea typeface="Calibri"/>
                          <a:cs typeface="Times New Roman"/>
                        </a:rPr>
                        <a:t>10</a:t>
                      </a:r>
                      <a:endParaRPr lang="el-G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dirty="0">
                          <a:effectLst/>
                          <a:latin typeface="Arial Narrow"/>
                          <a:ea typeface="Calibri"/>
                          <a:cs typeface="Times New Roman"/>
                        </a:rPr>
                        <a:t>5</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dirty="0">
                          <a:effectLst/>
                          <a:latin typeface="Arial Narrow"/>
                          <a:ea typeface="Calibri"/>
                          <a:cs typeface="Times New Roman"/>
                        </a:rPr>
                        <a:t>15</a:t>
                      </a:r>
                      <a:endParaRPr lang="el-G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76143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45707228"/>
              </p:ext>
            </p:extLst>
          </p:nvPr>
        </p:nvGraphicFramePr>
        <p:xfrm>
          <a:off x="902113" y="1772075"/>
          <a:ext cx="10124661" cy="4546575"/>
        </p:xfrm>
        <a:graphic>
          <a:graphicData uri="http://schemas.openxmlformats.org/drawingml/2006/table">
            <a:tbl>
              <a:tblPr firstRow="1" firstCol="1" bandRow="1"/>
              <a:tblGrid>
                <a:gridCol w="3365684"/>
                <a:gridCol w="1795784"/>
                <a:gridCol w="1797040"/>
                <a:gridCol w="1795784"/>
                <a:gridCol w="1370369"/>
              </a:tblGrid>
              <a:tr h="608469">
                <a:tc>
                  <a:txBody>
                    <a:bodyPr/>
                    <a:lstStyle/>
                    <a:p>
                      <a:pPr algn="just">
                        <a:lnSpc>
                          <a:spcPct val="115000"/>
                        </a:lnSpc>
                        <a:spcAft>
                          <a:spcPts val="0"/>
                        </a:spcAft>
                      </a:pPr>
                      <a:r>
                        <a:rPr lang="el-GR" sz="2400" b="1" dirty="0">
                          <a:effectLst/>
                          <a:latin typeface="Arial Narrow"/>
                          <a:ea typeface="Calibri"/>
                          <a:cs typeface="Times New Roman"/>
                        </a:rPr>
                        <a:t> </a:t>
                      </a:r>
                      <a:endParaRPr lang="el-G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b="1">
                          <a:effectLst/>
                          <a:latin typeface="Arial Narrow"/>
                          <a:ea typeface="Calibri"/>
                          <a:cs typeface="Times New Roman"/>
                        </a:rPr>
                        <a:t>ΑΕΡΑΣ</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b="1">
                          <a:effectLst/>
                          <a:latin typeface="Arial Narrow"/>
                          <a:ea typeface="Calibri"/>
                          <a:cs typeface="Times New Roman"/>
                        </a:rPr>
                        <a:t>ΕΠΙΦΑΝΕΙΕΣ</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b="1">
                          <a:effectLst/>
                          <a:latin typeface="Arial Narrow"/>
                          <a:ea typeface="Calibri"/>
                          <a:cs typeface="Times New Roman"/>
                        </a:rPr>
                        <a:t>ΧΕΡΙΑ</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b="1">
                          <a:effectLst/>
                          <a:latin typeface="Arial Narrow"/>
                          <a:ea typeface="Calibri"/>
                          <a:cs typeface="Times New Roman"/>
                        </a:rPr>
                        <a:t>ΣΥΝΟΛΟ</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469">
                <a:tc>
                  <a:txBody>
                    <a:bodyPr/>
                    <a:lstStyle/>
                    <a:p>
                      <a:pPr algn="just">
                        <a:lnSpc>
                          <a:spcPct val="115000"/>
                        </a:lnSpc>
                        <a:spcAft>
                          <a:spcPts val="0"/>
                        </a:spcAft>
                      </a:pPr>
                      <a:r>
                        <a:rPr lang="en-US" sz="2400" b="1" i="1">
                          <a:effectLst/>
                          <a:latin typeface="Arial Narrow"/>
                          <a:ea typeface="Calibri"/>
                          <a:cs typeface="Times New Roman"/>
                        </a:rPr>
                        <a:t>Klebsiella pneumoniae</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6</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4</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21</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31</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469">
                <a:tc>
                  <a:txBody>
                    <a:bodyPr/>
                    <a:lstStyle/>
                    <a:p>
                      <a:pPr algn="just">
                        <a:lnSpc>
                          <a:spcPct val="115000"/>
                        </a:lnSpc>
                        <a:spcAft>
                          <a:spcPts val="0"/>
                        </a:spcAft>
                      </a:pPr>
                      <a:r>
                        <a:rPr lang="en-US" sz="2400" b="1" i="1" dirty="0">
                          <a:effectLst/>
                          <a:latin typeface="Arial Narrow"/>
                          <a:ea typeface="Calibri"/>
                          <a:cs typeface="Times New Roman"/>
                        </a:rPr>
                        <a:t>Acinetobacter baumanii</a:t>
                      </a:r>
                      <a:endParaRPr lang="el-G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3</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9</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29</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41</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5761">
                <a:tc>
                  <a:txBody>
                    <a:bodyPr/>
                    <a:lstStyle/>
                    <a:p>
                      <a:pPr algn="just">
                        <a:lnSpc>
                          <a:spcPct val="115000"/>
                        </a:lnSpc>
                        <a:spcAft>
                          <a:spcPts val="0"/>
                        </a:spcAft>
                      </a:pPr>
                      <a:r>
                        <a:rPr lang="en-US" sz="2400" b="1" i="1" dirty="0">
                          <a:effectLst/>
                          <a:latin typeface="Arial Narrow"/>
                          <a:ea typeface="Calibri"/>
                          <a:cs typeface="Times New Roman"/>
                        </a:rPr>
                        <a:t>Pseudomonas </a:t>
                      </a:r>
                      <a:r>
                        <a:rPr lang="en-US" sz="2400" b="1" i="1" dirty="0" err="1">
                          <a:effectLst/>
                          <a:latin typeface="Arial Narrow"/>
                          <a:ea typeface="Calibri"/>
                          <a:cs typeface="Times New Roman"/>
                        </a:rPr>
                        <a:t>aeruginosa</a:t>
                      </a:r>
                      <a:endParaRPr lang="el-G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2</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dirty="0">
                          <a:effectLst/>
                          <a:latin typeface="Arial Narrow"/>
                          <a:ea typeface="Calibri"/>
                          <a:cs typeface="Times New Roman"/>
                        </a:rPr>
                        <a:t>4</a:t>
                      </a:r>
                      <a:endParaRPr lang="el-G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6</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469">
                <a:tc>
                  <a:txBody>
                    <a:bodyPr/>
                    <a:lstStyle/>
                    <a:p>
                      <a:pPr algn="just">
                        <a:lnSpc>
                          <a:spcPct val="115000"/>
                        </a:lnSpc>
                        <a:spcAft>
                          <a:spcPts val="0"/>
                        </a:spcAft>
                      </a:pPr>
                      <a:r>
                        <a:rPr lang="en-US" sz="2400" b="1" i="1" dirty="0">
                          <a:effectLst/>
                          <a:latin typeface="Arial Narrow"/>
                          <a:ea typeface="Calibri"/>
                          <a:cs typeface="Times New Roman"/>
                        </a:rPr>
                        <a:t>Staphylococcus </a:t>
                      </a:r>
                      <a:r>
                        <a:rPr lang="en-US" sz="2400" b="1" i="1" dirty="0" err="1">
                          <a:effectLst/>
                          <a:latin typeface="Arial Narrow"/>
                          <a:ea typeface="Calibri"/>
                          <a:cs typeface="Times New Roman"/>
                        </a:rPr>
                        <a:t>aureus</a:t>
                      </a:r>
                      <a:endParaRPr lang="el-G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9</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dirty="0">
                          <a:effectLst/>
                          <a:latin typeface="Arial Narrow"/>
                          <a:ea typeface="Calibri"/>
                          <a:cs typeface="Times New Roman"/>
                        </a:rPr>
                        <a:t>8</a:t>
                      </a:r>
                      <a:endParaRPr lang="el-G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12</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29</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469">
                <a:tc>
                  <a:txBody>
                    <a:bodyPr/>
                    <a:lstStyle/>
                    <a:p>
                      <a:pPr algn="just">
                        <a:lnSpc>
                          <a:spcPct val="115000"/>
                        </a:lnSpc>
                        <a:spcAft>
                          <a:spcPts val="0"/>
                        </a:spcAft>
                      </a:pPr>
                      <a:r>
                        <a:rPr lang="en-US" sz="2400" b="1" i="1">
                          <a:effectLst/>
                          <a:latin typeface="Arial Narrow"/>
                          <a:ea typeface="Calibri"/>
                          <a:cs typeface="Times New Roman"/>
                        </a:rPr>
                        <a:t>Enterococcus spp</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41</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24</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28</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Arial Narrow"/>
                          <a:ea typeface="Calibri"/>
                          <a:cs typeface="Times New Roman"/>
                        </a:rPr>
                        <a:t>93</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469">
                <a:tc>
                  <a:txBody>
                    <a:bodyPr/>
                    <a:lstStyle/>
                    <a:p>
                      <a:pPr algn="just">
                        <a:lnSpc>
                          <a:spcPct val="115000"/>
                        </a:lnSpc>
                        <a:spcAft>
                          <a:spcPts val="0"/>
                        </a:spcAft>
                      </a:pPr>
                      <a:r>
                        <a:rPr lang="el-GR" sz="2400" b="1">
                          <a:effectLst/>
                          <a:latin typeface="Arial Narrow"/>
                          <a:ea typeface="Calibri"/>
                          <a:cs typeface="Times New Roman"/>
                        </a:rPr>
                        <a:t>ΣΥΝΟΛΟ</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b="1">
                          <a:effectLst/>
                          <a:latin typeface="Arial Narrow"/>
                          <a:ea typeface="Calibri"/>
                          <a:cs typeface="Times New Roman"/>
                        </a:rPr>
                        <a:t>61</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b="1">
                          <a:effectLst/>
                          <a:latin typeface="Arial Narrow"/>
                          <a:ea typeface="Calibri"/>
                          <a:cs typeface="Times New Roman"/>
                        </a:rPr>
                        <a:t>45</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b="1">
                          <a:effectLst/>
                          <a:latin typeface="Arial Narrow"/>
                          <a:ea typeface="Calibri"/>
                          <a:cs typeface="Times New Roman"/>
                        </a:rPr>
                        <a:t>94</a:t>
                      </a:r>
                      <a:endParaRPr lang="el-G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b="1" dirty="0">
                          <a:effectLst/>
                          <a:latin typeface="Arial Narrow"/>
                          <a:ea typeface="Calibri"/>
                          <a:cs typeface="Times New Roman"/>
                        </a:rPr>
                        <a:t>200</a:t>
                      </a:r>
                      <a:endParaRPr lang="el-G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1"/>
          <p:cNvSpPr>
            <a:spLocks noGrp="1"/>
          </p:cNvSpPr>
          <p:nvPr>
            <p:ph type="title"/>
          </p:nvPr>
        </p:nvSpPr>
        <p:spPr>
          <a:xfrm>
            <a:off x="364067" y="230659"/>
            <a:ext cx="11225821" cy="1449054"/>
          </a:xfrm>
        </p:spPr>
        <p:txBody>
          <a:bodyPr>
            <a:normAutofit fontScale="90000"/>
          </a:bodyPr>
          <a:lstStyle/>
          <a:p>
            <a:pPr algn="ctr"/>
            <a:r>
              <a:rPr lang="en-US" sz="3200" b="1" dirty="0" smtClean="0">
                <a:solidFill>
                  <a:srgbClr val="002060"/>
                </a:solidFill>
              </a:rPr>
              <a:t/>
            </a:r>
            <a:br>
              <a:rPr lang="en-US" sz="3200" b="1" dirty="0" smtClean="0">
                <a:solidFill>
                  <a:srgbClr val="002060"/>
                </a:solidFill>
              </a:rPr>
            </a:br>
            <a:r>
              <a:rPr lang="en-US" sz="3200" b="1" dirty="0" smtClean="0">
                <a:solidFill>
                  <a:srgbClr val="002060"/>
                </a:solidFill>
              </a:rPr>
              <a:t/>
            </a:r>
            <a:br>
              <a:rPr lang="en-US" sz="3200" b="1" dirty="0" smtClean="0">
                <a:solidFill>
                  <a:srgbClr val="002060"/>
                </a:solidFill>
              </a:rPr>
            </a:br>
            <a:r>
              <a:rPr lang="el-GR" sz="3200" b="1" dirty="0" smtClean="0">
                <a:solidFill>
                  <a:srgbClr val="002060"/>
                </a:solidFill>
              </a:rPr>
              <a:t>ΣΥΓΚΕΝΤΡΩΤΙΚΟΣ ΠΙΝΑΚΑΣ ΣΤΕΛΕΧΩΝ ΠΟΥ ΑΠΟΜΟΝΩΘΗΚΑΝ ΚΑΤΑ ΤΗ ΔΙΑΡΚΕΙΑ ΤΗΣ ΜΕΛΕΤΗΣ</a:t>
            </a:r>
            <a:r>
              <a:rPr lang="el-GR" dirty="0"/>
              <a:t/>
            </a:r>
            <a:br>
              <a:rPr lang="el-GR" dirty="0"/>
            </a:br>
            <a:endParaRPr lang="el-GR" dirty="0"/>
          </a:p>
        </p:txBody>
      </p:sp>
    </p:spTree>
    <p:extLst>
      <p:ext uri="{BB962C8B-B14F-4D97-AF65-F5344CB8AC3E}">
        <p14:creationId xmlns:p14="http://schemas.microsoft.com/office/powerpoint/2010/main" xmlns="" val="219259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1" y="478336"/>
            <a:ext cx="10830960" cy="1280890"/>
          </a:xfrm>
        </p:spPr>
        <p:txBody>
          <a:bodyPr>
            <a:normAutofit fontScale="90000"/>
          </a:bodyPr>
          <a:lstStyle/>
          <a:p>
            <a:pPr algn="ctr"/>
            <a:r>
              <a:rPr lang="en-US" b="1" dirty="0" smtClean="0">
                <a:solidFill>
                  <a:srgbClr val="002060"/>
                </a:solidFill>
              </a:rPr>
              <a:t/>
            </a:r>
            <a:br>
              <a:rPr lang="en-US" b="1" dirty="0" smtClean="0">
                <a:solidFill>
                  <a:srgbClr val="002060"/>
                </a:solidFill>
              </a:rPr>
            </a:br>
            <a:r>
              <a:rPr lang="el-GR" sz="3600" b="1" dirty="0" smtClean="0">
                <a:solidFill>
                  <a:srgbClr val="002060"/>
                </a:solidFill>
              </a:rPr>
              <a:t>ΑΠΟΤΕΛΕΣΜΑΤΑ </a:t>
            </a:r>
            <a:r>
              <a:rPr lang="el-GR" sz="3600" b="1" dirty="0">
                <a:solidFill>
                  <a:srgbClr val="002060"/>
                </a:solidFill>
              </a:rPr>
              <a:t>ΜΟΡΙΑΚΗΣ ΑΝΑΛΥΣΗΣ </a:t>
            </a:r>
            <a:r>
              <a:rPr lang="en-US" sz="3600" b="1" dirty="0">
                <a:solidFill>
                  <a:srgbClr val="002060"/>
                </a:solidFill>
              </a:rPr>
              <a:t>RAPD</a:t>
            </a:r>
            <a:r>
              <a:rPr lang="el-GR" sz="3600" b="1" dirty="0">
                <a:solidFill>
                  <a:srgbClr val="002060"/>
                </a:solidFill>
              </a:rPr>
              <a:t> (</a:t>
            </a:r>
            <a:r>
              <a:rPr lang="en-US" sz="3600" b="1" dirty="0">
                <a:solidFill>
                  <a:srgbClr val="002060"/>
                </a:solidFill>
              </a:rPr>
              <a:t>Random Amplified Polymorphic DNA</a:t>
            </a:r>
            <a:r>
              <a:rPr lang="el-GR" sz="3600" b="1" dirty="0">
                <a:solidFill>
                  <a:srgbClr val="002060"/>
                </a:solidFill>
              </a:rPr>
              <a:t>)</a:t>
            </a:r>
            <a:r>
              <a:rPr lang="el-GR" sz="3600" dirty="0">
                <a:solidFill>
                  <a:srgbClr val="002060"/>
                </a:solidFill>
              </a:rPr>
              <a:t/>
            </a:r>
            <a:br>
              <a:rPr lang="el-GR" sz="3600" dirty="0">
                <a:solidFill>
                  <a:srgbClr val="002060"/>
                </a:solidFill>
              </a:rPr>
            </a:br>
            <a:endParaRPr lang="el-GR" sz="3600" dirty="0">
              <a:solidFill>
                <a:srgbClr val="002060"/>
              </a:solidFill>
            </a:endParaRPr>
          </a:p>
        </p:txBody>
      </p:sp>
      <p:sp>
        <p:nvSpPr>
          <p:cNvPr id="3" name="Content Placeholder 2"/>
          <p:cNvSpPr>
            <a:spLocks noGrp="1"/>
          </p:cNvSpPr>
          <p:nvPr>
            <p:ph idx="1"/>
          </p:nvPr>
        </p:nvSpPr>
        <p:spPr>
          <a:xfrm>
            <a:off x="381000" y="2133600"/>
            <a:ext cx="11413435" cy="3777622"/>
          </a:xfrm>
        </p:spPr>
        <p:txBody>
          <a:bodyPr>
            <a:noAutofit/>
          </a:bodyPr>
          <a:lstStyle/>
          <a:p>
            <a:pPr marL="0" indent="0">
              <a:lnSpc>
                <a:spcPct val="150000"/>
              </a:lnSpc>
              <a:buNone/>
            </a:pPr>
            <a:r>
              <a:rPr lang="el-GR" sz="2000" dirty="0"/>
              <a:t>Η μοριακή μέθοδος που χρησιμοποιήθηκε ήταν η </a:t>
            </a:r>
            <a:r>
              <a:rPr lang="en-US" sz="2000" dirty="0"/>
              <a:t>RAPD </a:t>
            </a:r>
            <a:r>
              <a:rPr lang="el-GR" sz="2000" dirty="0"/>
              <a:t>(ταυτοποίηση των στελεχών με τυχαίως ενισχυόμενα τμήματα του πολυμορφικού </a:t>
            </a:r>
            <a:r>
              <a:rPr lang="en-US" sz="2000" dirty="0"/>
              <a:t>DNA</a:t>
            </a:r>
            <a:r>
              <a:rPr lang="el-GR" sz="2000" dirty="0"/>
              <a:t>), η οποία αφορούσε συνολικά 99 στελέχη </a:t>
            </a:r>
          </a:p>
          <a:p>
            <a:pPr marL="0" indent="0">
              <a:lnSpc>
                <a:spcPct val="150000"/>
              </a:lnSpc>
              <a:buNone/>
            </a:pPr>
            <a:r>
              <a:rPr lang="el-GR" sz="2000" dirty="0"/>
              <a:t>Συγκεκριμένα: </a:t>
            </a:r>
          </a:p>
          <a:p>
            <a:pPr>
              <a:lnSpc>
                <a:spcPct val="150000"/>
              </a:lnSpc>
            </a:pPr>
            <a:r>
              <a:rPr lang="el-GR" sz="2000" dirty="0"/>
              <a:t>29 στελέχη </a:t>
            </a:r>
            <a:r>
              <a:rPr lang="en-US" sz="2000" i="1" dirty="0" err="1"/>
              <a:t>Klebsiella</a:t>
            </a:r>
            <a:r>
              <a:rPr lang="en-US" sz="2000" i="1" dirty="0"/>
              <a:t> </a:t>
            </a:r>
            <a:r>
              <a:rPr lang="en-US" sz="2000" i="1" dirty="0" err="1"/>
              <a:t>pneumoniae</a:t>
            </a:r>
            <a:r>
              <a:rPr lang="el-GR" sz="2000" i="1" dirty="0"/>
              <a:t>, </a:t>
            </a:r>
            <a:r>
              <a:rPr lang="el-GR" sz="2000" dirty="0"/>
              <a:t>από</a:t>
            </a:r>
            <a:r>
              <a:rPr lang="el-GR" sz="2000" i="1" dirty="0"/>
              <a:t> </a:t>
            </a:r>
            <a:r>
              <a:rPr lang="el-GR" sz="2000" dirty="0"/>
              <a:t>τα οποία τα 6</a:t>
            </a:r>
            <a:r>
              <a:rPr lang="el-GR" sz="2000" i="1" dirty="0"/>
              <a:t> </a:t>
            </a:r>
            <a:r>
              <a:rPr lang="el-GR" sz="2000" dirty="0"/>
              <a:t>ήταν πολυανθεκτικά</a:t>
            </a:r>
          </a:p>
          <a:p>
            <a:pPr>
              <a:lnSpc>
                <a:spcPct val="150000"/>
              </a:lnSpc>
            </a:pPr>
            <a:r>
              <a:rPr lang="el-GR" sz="2000" dirty="0"/>
              <a:t>41 στελέχη </a:t>
            </a:r>
            <a:r>
              <a:rPr lang="en-US" sz="2000" i="1" dirty="0" err="1"/>
              <a:t>Acinetobacter</a:t>
            </a:r>
            <a:r>
              <a:rPr lang="en-US" sz="2000" i="1" dirty="0"/>
              <a:t> </a:t>
            </a:r>
            <a:r>
              <a:rPr lang="en-US" sz="2000" i="1" dirty="0" err="1"/>
              <a:t>baumannii</a:t>
            </a:r>
            <a:r>
              <a:rPr lang="el-GR" sz="2000" i="1" dirty="0"/>
              <a:t>,</a:t>
            </a:r>
            <a:r>
              <a:rPr lang="el-GR" sz="2000" dirty="0"/>
              <a:t> από τα οποία τα 39 ήταν πολυανθεκτικά </a:t>
            </a:r>
          </a:p>
          <a:p>
            <a:pPr>
              <a:lnSpc>
                <a:spcPct val="150000"/>
              </a:lnSpc>
            </a:pPr>
            <a:r>
              <a:rPr lang="el-GR" sz="2000" dirty="0"/>
              <a:t>29 στελέχη </a:t>
            </a:r>
            <a:r>
              <a:rPr lang="en-US" sz="2000" i="1" dirty="0"/>
              <a:t>Staphylococcus </a:t>
            </a:r>
            <a:r>
              <a:rPr lang="en-US" sz="2000" i="1" dirty="0" smtClean="0"/>
              <a:t>aureus</a:t>
            </a:r>
            <a:r>
              <a:rPr lang="el-GR" sz="2000" i="1" dirty="0" smtClean="0"/>
              <a:t>,</a:t>
            </a:r>
            <a:r>
              <a:rPr lang="en-US" sz="2000" i="1" dirty="0" smtClean="0"/>
              <a:t> </a:t>
            </a:r>
            <a:r>
              <a:rPr lang="el-GR" sz="2000" dirty="0"/>
              <a:t>από τα</a:t>
            </a:r>
            <a:r>
              <a:rPr lang="el-GR" sz="2000" i="1" dirty="0"/>
              <a:t> </a:t>
            </a:r>
            <a:r>
              <a:rPr lang="el-GR" sz="2000" dirty="0"/>
              <a:t>οποία</a:t>
            </a:r>
            <a:r>
              <a:rPr lang="el-GR" sz="2000" i="1" dirty="0"/>
              <a:t> </a:t>
            </a:r>
            <a:r>
              <a:rPr lang="el-GR" sz="2000" dirty="0"/>
              <a:t>9 ήταν πολυανθεκτικά</a:t>
            </a:r>
          </a:p>
          <a:p>
            <a:pPr marL="0" indent="0">
              <a:lnSpc>
                <a:spcPct val="150000"/>
              </a:lnSpc>
              <a:buNone/>
            </a:pPr>
            <a:r>
              <a:rPr lang="en-US" sz="2000" dirty="0"/>
              <a:t>H</a:t>
            </a:r>
            <a:r>
              <a:rPr lang="el-GR" sz="2000" dirty="0"/>
              <a:t> διερεύνηση της συγγένειας των στελεχών πραγματοποιήθηκε με την ανάλυση των φυλογενετικών δέντρων, τα οποία δημιουργήθηκαν με τη χρήση των πρότυπων ζωνών της ηλεκτροφόρησης </a:t>
            </a:r>
            <a:r>
              <a:rPr lang="en-US" sz="2000" dirty="0"/>
              <a:t>RAPD </a:t>
            </a:r>
            <a:r>
              <a:rPr lang="el-GR" sz="2000" dirty="0" smtClean="0"/>
              <a:t>και σύμφωνα με τη βιβλιογραφική αναφορά </a:t>
            </a:r>
            <a:endParaRPr lang="el-GR" sz="2000" dirty="0"/>
          </a:p>
          <a:p>
            <a:endParaRPr lang="el-GR" sz="2000" dirty="0"/>
          </a:p>
        </p:txBody>
      </p:sp>
    </p:spTree>
    <p:extLst>
      <p:ext uri="{BB962C8B-B14F-4D97-AF65-F5344CB8AC3E}">
        <p14:creationId xmlns:p14="http://schemas.microsoft.com/office/powerpoint/2010/main" xmlns="" val="405083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567267"/>
            <a:ext cx="11887199" cy="1308028"/>
          </a:xfrm>
        </p:spPr>
        <p:txBody>
          <a:bodyPr>
            <a:normAutofit fontScale="90000"/>
          </a:bodyPr>
          <a:lstStyle/>
          <a:p>
            <a:r>
              <a:rPr lang="en-US" sz="2700" dirty="0" smtClean="0">
                <a:solidFill>
                  <a:srgbClr val="002060"/>
                </a:solidFill>
              </a:rPr>
              <a:t/>
            </a:r>
            <a:br>
              <a:rPr lang="en-US" sz="2700" dirty="0" smtClean="0">
                <a:solidFill>
                  <a:srgbClr val="002060"/>
                </a:solidFill>
              </a:rPr>
            </a:br>
            <a:r>
              <a:rPr lang="en-US" sz="2700" dirty="0" smtClean="0">
                <a:solidFill>
                  <a:srgbClr val="002060"/>
                </a:solidFill>
              </a:rPr>
              <a:t/>
            </a:r>
            <a:br>
              <a:rPr lang="en-US" sz="2700" dirty="0" smtClean="0">
                <a:solidFill>
                  <a:srgbClr val="002060"/>
                </a:solidFill>
              </a:rPr>
            </a:br>
            <a:r>
              <a:rPr lang="en-US" sz="2700" dirty="0" smtClean="0">
                <a:solidFill>
                  <a:srgbClr val="002060"/>
                </a:solidFill>
              </a:rPr>
              <a:t/>
            </a:r>
            <a:br>
              <a:rPr lang="en-US" sz="2700" dirty="0" smtClean="0">
                <a:solidFill>
                  <a:srgbClr val="002060"/>
                </a:solidFill>
              </a:rPr>
            </a:br>
            <a:r>
              <a:rPr lang="el-GR" sz="3100" b="1" dirty="0" smtClean="0">
                <a:solidFill>
                  <a:srgbClr val="002060"/>
                </a:solidFill>
              </a:rPr>
              <a:t>Απεικόνιση </a:t>
            </a:r>
            <a:r>
              <a:rPr lang="en-US" sz="3100" b="1" dirty="0" smtClean="0">
                <a:solidFill>
                  <a:srgbClr val="002060"/>
                </a:solidFill>
              </a:rPr>
              <a:t>gel electrophoresis RAPD </a:t>
            </a:r>
            <a:r>
              <a:rPr lang="el-GR" sz="3100" b="1" dirty="0" smtClean="0">
                <a:solidFill>
                  <a:srgbClr val="002060"/>
                </a:solidFill>
              </a:rPr>
              <a:t>στελεχών </a:t>
            </a:r>
            <a:r>
              <a:rPr lang="en-US" sz="3100" b="1" i="1" dirty="0" smtClean="0">
                <a:solidFill>
                  <a:srgbClr val="002060"/>
                </a:solidFill>
              </a:rPr>
              <a:t>Klebsiella pneumoniae </a:t>
            </a:r>
            <a:r>
              <a:rPr lang="el-GR" sz="3100" b="1" dirty="0" smtClean="0">
                <a:solidFill>
                  <a:srgbClr val="002060"/>
                </a:solidFill>
              </a:rPr>
              <a:t>(Θέση: 1 </a:t>
            </a:r>
            <a:r>
              <a:rPr lang="en-US" sz="3100" b="1" dirty="0" smtClean="0">
                <a:solidFill>
                  <a:srgbClr val="002060"/>
                </a:solidFill>
              </a:rPr>
              <a:t>Ladder</a:t>
            </a:r>
            <a:r>
              <a:rPr lang="el-GR" sz="3100" b="1" dirty="0" smtClean="0">
                <a:solidFill>
                  <a:srgbClr val="002060"/>
                </a:solidFill>
              </a:rPr>
              <a:t> – Θέση 2-10 Δείγματα – Θέση 11 αρνητικός μάρτυρας – Θέση 12 </a:t>
            </a:r>
            <a:r>
              <a:rPr lang="en-US" sz="3100" b="1" dirty="0" smtClean="0">
                <a:solidFill>
                  <a:srgbClr val="002060"/>
                </a:solidFill>
              </a:rPr>
              <a:t>Ladder</a:t>
            </a:r>
            <a:r>
              <a:rPr lang="el-GR" sz="3100" b="1" dirty="0" smtClean="0">
                <a:solidFill>
                  <a:srgbClr val="002060"/>
                </a:solidFill>
              </a:rPr>
              <a:t>)</a:t>
            </a:r>
            <a:r>
              <a:rPr lang="el-GR" sz="3100" b="1" dirty="0" smtClean="0"/>
              <a:t/>
            </a:r>
            <a:br>
              <a:rPr lang="el-GR" sz="3100" b="1" dirty="0" smtClean="0"/>
            </a:br>
            <a:r>
              <a:rPr lang="el-GR" dirty="0" smtClean="0"/>
              <a:t> </a:t>
            </a:r>
            <a:br>
              <a:rPr lang="el-GR" dirty="0" smtClean="0"/>
            </a:br>
            <a:endParaRPr lang="el-GR" dirty="0"/>
          </a:p>
        </p:txBody>
      </p:sp>
      <p:pic>
        <p:nvPicPr>
          <p:cNvPr id="4" name="3 - Θέση περιεχομένου" descr="C:\Users\Lab\Desktop\Thanasis\Klebsiella\RAPD analysis\2-7-15\2-7-15 (4).JPG"/>
          <p:cNvPicPr>
            <a:picLocks noGrp="1"/>
          </p:cNvPicPr>
          <p:nvPr>
            <p:ph idx="1"/>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r="13368" b="48611"/>
          <a:stretch/>
        </p:blipFill>
        <p:spPr bwMode="auto">
          <a:xfrm>
            <a:off x="1620578" y="2169906"/>
            <a:ext cx="9012264" cy="4455763"/>
          </a:xfrm>
          <a:prstGeom prst="rect">
            <a:avLst/>
          </a:prstGeom>
          <a:noFill/>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96333" y="372533"/>
            <a:ext cx="11895667" cy="1083733"/>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l-GR" b="1" dirty="0" smtClean="0">
                <a:solidFill>
                  <a:srgbClr val="002060"/>
                </a:solidFill>
              </a:rPr>
              <a:t>Φυλογενετικό δέντρο των στελεχών </a:t>
            </a:r>
            <a:r>
              <a:rPr lang="en-US" b="1" i="1" dirty="0" smtClean="0">
                <a:solidFill>
                  <a:srgbClr val="002060"/>
                </a:solidFill>
              </a:rPr>
              <a:t>Klebsiella pneumoniae</a:t>
            </a:r>
            <a:r>
              <a:rPr lang="el-GR" sz="3200" dirty="0" smtClean="0"/>
              <a:t/>
            </a:r>
            <a:br>
              <a:rPr lang="el-GR" sz="3200" dirty="0" smtClean="0"/>
            </a:br>
            <a:r>
              <a:rPr lang="el-GR" sz="3200" dirty="0" smtClean="0"/>
              <a:t> </a:t>
            </a:r>
            <a:br>
              <a:rPr lang="el-GR" sz="3200" dirty="0" smtClean="0"/>
            </a:br>
            <a:endParaRPr lang="el-GR" sz="3200" dirty="0"/>
          </a:p>
        </p:txBody>
      </p:sp>
      <p:pic>
        <p:nvPicPr>
          <p:cNvPr id="4" name="3 - Θέση περιεχομένου"/>
          <p:cNvPicPr>
            <a:picLocks noGrp="1"/>
          </p:cNvPicPr>
          <p:nvPr>
            <p:ph idx="1"/>
          </p:nvPr>
        </p:nvPicPr>
        <p:blipFill>
          <a:blip r:embed="rId2" cstate="print"/>
          <a:srcRect/>
          <a:stretch>
            <a:fillRect/>
          </a:stretch>
        </p:blipFill>
        <p:spPr bwMode="auto">
          <a:xfrm>
            <a:off x="1598190" y="2048932"/>
            <a:ext cx="8671301" cy="42156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solidFill>
                  <a:srgbClr val="002060"/>
                </a:solidFill>
                <a:latin typeface="Arial" panose="020B0604020202020204" pitchFamily="34" charset="0"/>
                <a:cs typeface="Arial" panose="020B0604020202020204" pitchFamily="34" charset="0"/>
              </a:rPr>
              <a:t> ΜΟΛΥΣΜΑΤΙΚΟΤΗΤΑ (</a:t>
            </a:r>
            <a:r>
              <a:rPr lang="en-US" b="1" dirty="0" smtClean="0">
                <a:solidFill>
                  <a:srgbClr val="002060"/>
                </a:solidFill>
                <a:latin typeface="Arial" panose="020B0604020202020204" pitchFamily="34" charset="0"/>
                <a:cs typeface="Arial" panose="020B0604020202020204" pitchFamily="34" charset="0"/>
              </a:rPr>
              <a:t>infectivity)</a:t>
            </a:r>
            <a:r>
              <a:rPr lang="el-GR" b="1" dirty="0" smtClean="0">
                <a:latin typeface="Arial" panose="020B0604020202020204" pitchFamily="34" charset="0"/>
                <a:cs typeface="Arial" panose="020B0604020202020204" pitchFamily="34" charset="0"/>
              </a:rPr>
              <a:t/>
            </a:r>
            <a:br>
              <a:rPr lang="el-GR" b="1" dirty="0" smtClean="0">
                <a:latin typeface="Arial" panose="020B0604020202020204" pitchFamily="34" charset="0"/>
                <a:cs typeface="Arial" panose="020B0604020202020204" pitchFamily="34" charset="0"/>
              </a:rPr>
            </a:br>
            <a:endParaRPr lang="el-GR" dirty="0"/>
          </a:p>
        </p:txBody>
      </p:sp>
      <p:sp>
        <p:nvSpPr>
          <p:cNvPr id="3" name="2 - Θέση περιεχομένου"/>
          <p:cNvSpPr>
            <a:spLocks noGrp="1"/>
          </p:cNvSpPr>
          <p:nvPr>
            <p:ph idx="1"/>
          </p:nvPr>
        </p:nvSpPr>
        <p:spPr>
          <a:xfrm>
            <a:off x="846666" y="2249424"/>
            <a:ext cx="4842933" cy="4325112"/>
          </a:xfrm>
        </p:spPr>
        <p:txBody>
          <a:bodyPr>
            <a:normAutofit/>
          </a:bodyPr>
          <a:lstStyle/>
          <a:p>
            <a:r>
              <a:rPr lang="en-US" sz="2000" dirty="0" smtClean="0">
                <a:latin typeface="Arial" panose="020B0604020202020204" pitchFamily="34" charset="0"/>
                <a:cs typeface="Arial" panose="020B0604020202020204" pitchFamily="34" charset="0"/>
              </a:rPr>
              <a:t>E</a:t>
            </a:r>
            <a:r>
              <a:rPr lang="el-GR" sz="2000" dirty="0" err="1" smtClean="0">
                <a:latin typeface="Arial" panose="020B0604020202020204" pitchFamily="34" charset="0"/>
                <a:cs typeface="Arial" panose="020B0604020202020204" pitchFamily="34" charset="0"/>
              </a:rPr>
              <a:t>ίναι</a:t>
            </a:r>
            <a:r>
              <a:rPr lang="el-GR" sz="2000" dirty="0" smtClean="0">
                <a:latin typeface="Arial" panose="020B0604020202020204" pitchFamily="34" charset="0"/>
                <a:cs typeface="Arial" panose="020B0604020202020204" pitchFamily="34" charset="0"/>
              </a:rPr>
              <a:t> η ικανότητα ενός λοιμογόνου παράγοντα να μολύνει τον αντίστοιχο ξενιστή, δηλ. να εγκαθίσταται και να πολλαπλασιάζεται. Μέτρο της είναι η ελάχιστη μολυσματική δόση (</a:t>
            </a:r>
            <a:r>
              <a:rPr lang="el-GR" sz="2000" dirty="0" err="1" smtClean="0">
                <a:latin typeface="Arial" panose="020B0604020202020204" pitchFamily="34" charset="0"/>
                <a:cs typeface="Arial" panose="020B0604020202020204" pitchFamily="34" charset="0"/>
              </a:rPr>
              <a:t>minimum</a:t>
            </a:r>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infective</a:t>
            </a:r>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dose</a:t>
            </a:r>
            <a:r>
              <a:rPr lang="el-GR" sz="2000" dirty="0" smtClean="0">
                <a:latin typeface="Arial" panose="020B0604020202020204" pitchFamily="34" charset="0"/>
                <a:cs typeface="Arial" panose="020B0604020202020204" pitchFamily="34" charset="0"/>
              </a:rPr>
              <a:t>, MID) που εξαρτάται από την πύλη εισόδου του λοιμογόνου παράγοντα, την ηλικία του ξενιστή </a:t>
            </a:r>
            <a:r>
              <a:rPr lang="el-GR" sz="2000" dirty="0" err="1" smtClean="0">
                <a:latin typeface="Arial" panose="020B0604020202020204" pitchFamily="34" charset="0"/>
                <a:cs typeface="Arial" panose="020B0604020202020204" pitchFamily="34" charset="0"/>
              </a:rPr>
              <a:t>κ.λπ</a:t>
            </a:r>
            <a:r>
              <a:rPr lang="en-US" sz="2000" dirty="0" smtClean="0">
                <a:latin typeface="Arial" panose="020B0604020202020204" pitchFamily="34" charset="0"/>
                <a:cs typeface="Arial" panose="020B0604020202020204" pitchFamily="34" charset="0"/>
              </a:rPr>
              <a:t>.</a:t>
            </a:r>
            <a:endParaRPr lang="el-GR" sz="2000" dirty="0" smtClean="0">
              <a:latin typeface="Arial" panose="020B0604020202020204" pitchFamily="34" charset="0"/>
              <a:cs typeface="Arial" panose="020B0604020202020204" pitchFamily="34" charset="0"/>
            </a:endParaRPr>
          </a:p>
          <a:p>
            <a:endParaRPr lang="el-GR" sz="2000" dirty="0"/>
          </a:p>
        </p:txBody>
      </p:sp>
      <p:pic>
        <p:nvPicPr>
          <p:cNvPr id="4" name="Picture 6">
            <a:extLst>
              <a:ext uri="{FF2B5EF4-FFF2-40B4-BE49-F238E27FC236}">
                <a16:creationId xmlns="" xmlns:a16="http://schemas.microsoft.com/office/drawing/2014/main" id="{D3E40FBC-2524-4CF9-B446-FD35C71F72BA}"/>
              </a:ext>
            </a:extLst>
          </p:cNvPr>
          <p:cNvPicPr>
            <a:picLocks noChangeAspect="1"/>
          </p:cNvPicPr>
          <p:nvPr/>
        </p:nvPicPr>
        <p:blipFill>
          <a:blip r:embed="rId2" cstate="print"/>
          <a:stretch>
            <a:fillRect/>
          </a:stretch>
        </p:blipFill>
        <p:spPr>
          <a:xfrm>
            <a:off x="6637866" y="3691467"/>
            <a:ext cx="4270159" cy="2302934"/>
          </a:xfrm>
          <a:prstGeom prst="rect">
            <a:avLst/>
          </a:prstGeom>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599"/>
            <a:ext cx="11355641" cy="1083365"/>
          </a:xfrm>
        </p:spPr>
        <p:txBody>
          <a:bodyPr>
            <a:normAutofit fontScale="90000"/>
          </a:bodyPr>
          <a:lstStyle/>
          <a:p>
            <a:pPr algn="ctr"/>
            <a:r>
              <a:rPr lang="el-GR" b="1" dirty="0">
                <a:solidFill>
                  <a:srgbClr val="002060"/>
                </a:solidFill>
              </a:rPr>
              <a:t>Ανάλυση της συγγένειας των στελεχών ανά </a:t>
            </a:r>
            <a:r>
              <a:rPr lang="el-GR" b="1" dirty="0" smtClean="0">
                <a:solidFill>
                  <a:srgbClr val="002060"/>
                </a:solidFill>
              </a:rPr>
              <a:t>κλινική</a:t>
            </a:r>
            <a:r>
              <a:rPr lang="el-GR" b="1" dirty="0"/>
              <a:t/>
            </a:r>
            <a:br>
              <a:rPr lang="el-GR" b="1" dirty="0"/>
            </a:br>
            <a:endParaRPr lang="el-GR" b="1" dirty="0"/>
          </a:p>
        </p:txBody>
      </p:sp>
      <p:sp>
        <p:nvSpPr>
          <p:cNvPr id="3" name="Content Placeholder 2"/>
          <p:cNvSpPr>
            <a:spLocks noGrp="1"/>
          </p:cNvSpPr>
          <p:nvPr>
            <p:ph idx="1"/>
          </p:nvPr>
        </p:nvSpPr>
        <p:spPr>
          <a:xfrm>
            <a:off x="939800" y="1845733"/>
            <a:ext cx="10498551" cy="4631267"/>
          </a:xfrm>
        </p:spPr>
        <p:txBody>
          <a:bodyPr>
            <a:normAutofit/>
          </a:bodyPr>
          <a:lstStyle/>
          <a:p>
            <a:pPr marL="0" indent="0">
              <a:buNone/>
            </a:pPr>
            <a:r>
              <a:rPr lang="en-US" sz="3200" b="1" i="1" dirty="0" err="1">
                <a:solidFill>
                  <a:schemeClr val="tx2">
                    <a:lumMod val="75000"/>
                  </a:schemeClr>
                </a:solidFill>
              </a:rPr>
              <a:t>Klebsiella</a:t>
            </a:r>
            <a:r>
              <a:rPr lang="en-US" sz="3200" b="1" i="1" dirty="0">
                <a:solidFill>
                  <a:schemeClr val="tx2">
                    <a:lumMod val="75000"/>
                  </a:schemeClr>
                </a:solidFill>
              </a:rPr>
              <a:t> </a:t>
            </a:r>
            <a:r>
              <a:rPr lang="en-US" sz="3200" b="1" i="1" dirty="0" err="1" smtClean="0">
                <a:solidFill>
                  <a:schemeClr val="tx2">
                    <a:lumMod val="75000"/>
                  </a:schemeClr>
                </a:solidFill>
              </a:rPr>
              <a:t>pneumoniae</a:t>
            </a:r>
            <a:endParaRPr lang="el-GR" sz="3200" b="1" i="1" dirty="0" smtClean="0">
              <a:solidFill>
                <a:schemeClr val="tx2">
                  <a:lumMod val="75000"/>
                </a:schemeClr>
              </a:solidFill>
            </a:endParaRPr>
          </a:p>
          <a:p>
            <a:pPr marL="0" indent="0">
              <a:buNone/>
            </a:pPr>
            <a:endParaRPr lang="el-GR" sz="3200" b="1" i="1" dirty="0">
              <a:solidFill>
                <a:schemeClr val="tx2">
                  <a:lumMod val="75000"/>
                </a:schemeClr>
              </a:solidFill>
            </a:endParaRPr>
          </a:p>
          <a:p>
            <a:pPr marL="0" indent="0">
              <a:buNone/>
            </a:pPr>
            <a:r>
              <a:rPr lang="el-GR" sz="2000" dirty="0"/>
              <a:t>Η ανάλυση του </a:t>
            </a:r>
            <a:r>
              <a:rPr lang="el-GR" sz="2000" dirty="0" smtClean="0"/>
              <a:t>φυλογενετικού δέντρου </a:t>
            </a:r>
            <a:r>
              <a:rPr lang="el-GR" sz="2000" dirty="0"/>
              <a:t>των στελεχών </a:t>
            </a:r>
            <a:r>
              <a:rPr lang="en-US" sz="2000" i="1" dirty="0" err="1"/>
              <a:t>Klebsiella</a:t>
            </a:r>
            <a:r>
              <a:rPr lang="en-US" sz="2000" i="1" dirty="0"/>
              <a:t> </a:t>
            </a:r>
            <a:r>
              <a:rPr lang="en-US" sz="2000" i="1" dirty="0" err="1"/>
              <a:t>pneumoniae</a:t>
            </a:r>
            <a:r>
              <a:rPr lang="en-US" sz="2000" dirty="0"/>
              <a:t> </a:t>
            </a:r>
            <a:r>
              <a:rPr lang="el-GR" sz="2000" dirty="0"/>
              <a:t>για τη διερεύνηση κοινού γενετικού αποτυπώματος είχε ως αποτέλεσμα τη διαπίστωση γενετικής ετερογένειας, αλλά και την αναγνώριση 7 διακριτών κλώνων </a:t>
            </a:r>
          </a:p>
          <a:p>
            <a:pPr marL="0" indent="0">
              <a:buNone/>
            </a:pPr>
            <a:r>
              <a:rPr lang="el-GR" sz="2000" dirty="0"/>
              <a:t>Συγκεκριμένα</a:t>
            </a:r>
            <a:r>
              <a:rPr lang="el-GR" sz="2000" dirty="0" smtClean="0"/>
              <a:t>:</a:t>
            </a:r>
          </a:p>
          <a:p>
            <a:pPr>
              <a:lnSpc>
                <a:spcPct val="150000"/>
              </a:lnSpc>
            </a:pPr>
            <a:r>
              <a:rPr lang="el-GR" sz="2000" dirty="0" smtClean="0"/>
              <a:t>4 </a:t>
            </a:r>
            <a:r>
              <a:rPr lang="el-GR" sz="2000" dirty="0"/>
              <a:t>κλώνοι απομονώθηκαν από τη Μονάδα Εντατικής Θεραπείας </a:t>
            </a:r>
          </a:p>
          <a:p>
            <a:pPr>
              <a:lnSpc>
                <a:spcPct val="150000"/>
              </a:lnSpc>
            </a:pPr>
            <a:r>
              <a:rPr lang="el-GR" sz="2000" dirty="0"/>
              <a:t>1 κλώνος από την Παθολογική Κλινική και</a:t>
            </a:r>
          </a:p>
          <a:p>
            <a:pPr>
              <a:lnSpc>
                <a:spcPct val="150000"/>
              </a:lnSpc>
            </a:pPr>
            <a:r>
              <a:rPr lang="el-GR" sz="2000" dirty="0"/>
              <a:t>2 κλώνοι από τη Μονάδα Νεογνών</a:t>
            </a:r>
          </a:p>
        </p:txBody>
      </p:sp>
    </p:spTree>
    <p:extLst>
      <p:ext uri="{BB962C8B-B14F-4D97-AF65-F5344CB8AC3E}">
        <p14:creationId xmlns="" xmlns:p14="http://schemas.microsoft.com/office/powerpoint/2010/main" val="268685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96333" y="618067"/>
            <a:ext cx="12102311" cy="1286932"/>
          </a:xfrm>
        </p:spPr>
        <p:txBody>
          <a:bodyPr>
            <a:noAutofit/>
          </a:bodyPr>
          <a:lstStyle/>
          <a:p>
            <a:r>
              <a:rPr lang="en-US" sz="2800" b="1" dirty="0" smtClean="0">
                <a:solidFill>
                  <a:srgbClr val="002060"/>
                </a:solidFill>
              </a:rPr>
              <a:t/>
            </a:r>
            <a:br>
              <a:rPr lang="en-US" sz="2800" b="1" dirty="0" smtClean="0">
                <a:solidFill>
                  <a:srgbClr val="002060"/>
                </a:solidFill>
              </a:rPr>
            </a:br>
            <a:r>
              <a:rPr lang="el-GR" sz="2800" b="1" dirty="0" smtClean="0">
                <a:solidFill>
                  <a:srgbClr val="002060"/>
                </a:solidFill>
              </a:rPr>
              <a:t>Απεικόνιση </a:t>
            </a:r>
            <a:r>
              <a:rPr lang="en-US" sz="2800" b="1" dirty="0" smtClean="0">
                <a:solidFill>
                  <a:srgbClr val="002060"/>
                </a:solidFill>
              </a:rPr>
              <a:t>gel electrophoresis RAPD </a:t>
            </a:r>
            <a:r>
              <a:rPr lang="el-GR" sz="2800" b="1" dirty="0" smtClean="0">
                <a:solidFill>
                  <a:srgbClr val="002060"/>
                </a:solidFill>
              </a:rPr>
              <a:t>στελεχών </a:t>
            </a:r>
            <a:r>
              <a:rPr lang="en-US" sz="2800" b="1" i="1" dirty="0" smtClean="0">
                <a:solidFill>
                  <a:srgbClr val="002060"/>
                </a:solidFill>
              </a:rPr>
              <a:t>Acinetobacter baumannii</a:t>
            </a:r>
            <a:r>
              <a:rPr lang="en-US" sz="2800" b="1" dirty="0" smtClean="0">
                <a:solidFill>
                  <a:srgbClr val="002060"/>
                </a:solidFill>
              </a:rPr>
              <a:t> </a:t>
            </a:r>
            <a:r>
              <a:rPr lang="el-GR" sz="2800" b="1" dirty="0" smtClean="0">
                <a:solidFill>
                  <a:srgbClr val="002060"/>
                </a:solidFill>
              </a:rPr>
              <a:t>(Θέση: 1 </a:t>
            </a:r>
            <a:r>
              <a:rPr lang="en-US" sz="2800" b="1" dirty="0" smtClean="0">
                <a:solidFill>
                  <a:srgbClr val="002060"/>
                </a:solidFill>
              </a:rPr>
              <a:t>Ladder</a:t>
            </a:r>
            <a:r>
              <a:rPr lang="el-GR" sz="2800" b="1" dirty="0" smtClean="0">
                <a:solidFill>
                  <a:srgbClr val="002060"/>
                </a:solidFill>
              </a:rPr>
              <a:t> – Θέση 2 αρνητικός μάρτυρας - Θέση 3-14 Δείγματα – Θέση 15 </a:t>
            </a:r>
            <a:r>
              <a:rPr lang="en-US" sz="2800" b="1" dirty="0" smtClean="0">
                <a:solidFill>
                  <a:srgbClr val="002060"/>
                </a:solidFill>
              </a:rPr>
              <a:t>Ladder</a:t>
            </a:r>
            <a:r>
              <a:rPr lang="el-GR" sz="2800" b="1" dirty="0" smtClean="0">
                <a:solidFill>
                  <a:srgbClr val="002060"/>
                </a:solidFill>
              </a:rPr>
              <a:t>)</a:t>
            </a:r>
            <a:r>
              <a:rPr lang="el-GR" sz="2800" dirty="0" smtClean="0"/>
              <a:t/>
            </a:r>
            <a:br>
              <a:rPr lang="el-GR" sz="2800" dirty="0" smtClean="0"/>
            </a:br>
            <a:endParaRPr lang="el-GR" sz="2800" dirty="0"/>
          </a:p>
        </p:txBody>
      </p:sp>
      <p:pic>
        <p:nvPicPr>
          <p:cNvPr id="4" name="3 - Θέση περιεχομένου" descr="C:\Users\Lab\Desktop\Thanasis\Acinetobacter\10-7-15\ACI 10-7-15f.JPG"/>
          <p:cNvPicPr>
            <a:picLocks noGrp="1"/>
          </p:cNvPicPr>
          <p:nvPr>
            <p:ph idx="1"/>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l="11806" t="9491" b="27778"/>
          <a:stretch/>
        </p:blipFill>
        <p:spPr bwMode="auto">
          <a:xfrm>
            <a:off x="1583266" y="2127430"/>
            <a:ext cx="8981267" cy="4502257"/>
          </a:xfrm>
          <a:prstGeom prst="rect">
            <a:avLst/>
          </a:prstGeom>
          <a:noFill/>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3200" y="263471"/>
            <a:ext cx="11761493" cy="972662"/>
          </a:xfrm>
        </p:spPr>
        <p:txBody>
          <a:bodyPr>
            <a:normAutofit fontScale="90000"/>
          </a:bodyPr>
          <a:lstStyle/>
          <a:p>
            <a:pPr algn="ct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l-GR" sz="3600" b="1" dirty="0" smtClean="0">
                <a:solidFill>
                  <a:srgbClr val="002060"/>
                </a:solidFill>
              </a:rPr>
              <a:t>Φυλογενετικό δέντρο των στελεχών </a:t>
            </a:r>
            <a:r>
              <a:rPr lang="en-US" sz="3600" b="1" i="1" dirty="0" smtClean="0">
                <a:solidFill>
                  <a:srgbClr val="002060"/>
                </a:solidFill>
              </a:rPr>
              <a:t>Acinetobacter baumannii</a:t>
            </a:r>
            <a:r>
              <a:rPr lang="el-GR" sz="3600" b="1" dirty="0" smtClean="0">
                <a:solidFill>
                  <a:srgbClr val="002060"/>
                </a:solidFill>
              </a:rPr>
              <a:t> </a:t>
            </a:r>
            <a:r>
              <a:rPr lang="el-GR" dirty="0" smtClean="0"/>
              <a:t/>
            </a:r>
            <a:br>
              <a:rPr lang="el-GR" dirty="0" smtClean="0"/>
            </a:br>
            <a:r>
              <a:rPr lang="el-GR" dirty="0" smtClean="0"/>
              <a:t> </a:t>
            </a:r>
            <a:br>
              <a:rPr lang="el-GR" dirty="0" smtClean="0"/>
            </a:br>
            <a:endParaRPr lang="el-GR" dirty="0"/>
          </a:p>
        </p:txBody>
      </p:sp>
      <p:pic>
        <p:nvPicPr>
          <p:cNvPr id="4" name="3 - Θέση περιεχομένου"/>
          <p:cNvPicPr>
            <a:picLocks noGrp="1"/>
          </p:cNvPicPr>
          <p:nvPr>
            <p:ph idx="1"/>
          </p:nvPr>
        </p:nvPicPr>
        <p:blipFill>
          <a:blip r:embed="rId2" cstate="print"/>
          <a:srcRect/>
          <a:stretch>
            <a:fillRect/>
          </a:stretch>
        </p:blipFill>
        <p:spPr bwMode="auto">
          <a:xfrm>
            <a:off x="1684579" y="1871133"/>
            <a:ext cx="8888279" cy="45725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533" y="1166191"/>
            <a:ext cx="10268479" cy="4916556"/>
          </a:xfrm>
        </p:spPr>
        <p:txBody>
          <a:bodyPr>
            <a:noAutofit/>
          </a:bodyPr>
          <a:lstStyle/>
          <a:p>
            <a:pPr marL="0" indent="0">
              <a:buNone/>
            </a:pPr>
            <a:r>
              <a:rPr lang="en-US" sz="3200" b="1" i="1" dirty="0" err="1">
                <a:solidFill>
                  <a:srgbClr val="002060"/>
                </a:solidFill>
              </a:rPr>
              <a:t>Acinetobacter</a:t>
            </a:r>
            <a:r>
              <a:rPr lang="en-US" sz="3200" b="1" i="1" dirty="0">
                <a:solidFill>
                  <a:srgbClr val="002060"/>
                </a:solidFill>
              </a:rPr>
              <a:t> </a:t>
            </a:r>
            <a:r>
              <a:rPr lang="en-US" sz="3200" b="1" i="1" dirty="0" err="1">
                <a:solidFill>
                  <a:srgbClr val="002060"/>
                </a:solidFill>
              </a:rPr>
              <a:t>baumannii</a:t>
            </a:r>
            <a:endParaRPr lang="el-GR" sz="3200" b="1" i="1" dirty="0">
              <a:solidFill>
                <a:srgbClr val="002060"/>
              </a:solidFill>
            </a:endParaRPr>
          </a:p>
          <a:p>
            <a:pPr marL="0" indent="0">
              <a:buNone/>
            </a:pPr>
            <a:r>
              <a:rPr lang="el-GR" sz="3200" dirty="0"/>
              <a:t> </a:t>
            </a:r>
          </a:p>
          <a:p>
            <a:pPr marL="0" indent="0">
              <a:lnSpc>
                <a:spcPct val="150000"/>
              </a:lnSpc>
              <a:buNone/>
            </a:pPr>
            <a:r>
              <a:rPr lang="el-GR" sz="2000" dirty="0"/>
              <a:t>Το αποτέλεσμα διερεύνησης της συγγένειας με βάση το φυλογενετικό δέντρο των στελεχών </a:t>
            </a:r>
            <a:r>
              <a:rPr lang="en-US" sz="2000" i="1" dirty="0" err="1"/>
              <a:t>Acinetobacter</a:t>
            </a:r>
            <a:r>
              <a:rPr lang="en-US" sz="2000" i="1" dirty="0"/>
              <a:t> </a:t>
            </a:r>
            <a:r>
              <a:rPr lang="en-US" sz="2000" i="1" dirty="0" err="1"/>
              <a:t>baumannii</a:t>
            </a:r>
            <a:r>
              <a:rPr lang="el-GR" sz="2000" i="1" dirty="0"/>
              <a:t>, </a:t>
            </a:r>
            <a:r>
              <a:rPr lang="el-GR" sz="2000" dirty="0"/>
              <a:t>έδειξε γενετική ετερογένεια αλλά και διαχωρισμό 7 διακριτών κλώνων </a:t>
            </a:r>
          </a:p>
          <a:p>
            <a:pPr marL="0" indent="0">
              <a:lnSpc>
                <a:spcPct val="150000"/>
              </a:lnSpc>
              <a:buNone/>
            </a:pPr>
            <a:r>
              <a:rPr lang="el-GR" sz="2000" dirty="0"/>
              <a:t>Αναλυτικότερα:</a:t>
            </a:r>
          </a:p>
          <a:p>
            <a:pPr>
              <a:lnSpc>
                <a:spcPct val="150000"/>
              </a:lnSpc>
            </a:pPr>
            <a:r>
              <a:rPr lang="el-GR" sz="2000" dirty="0"/>
              <a:t>6 κλώνοι απομονώθηκαν από</a:t>
            </a:r>
            <a:r>
              <a:rPr lang="el-GR" sz="2000" b="1" i="1" dirty="0"/>
              <a:t> </a:t>
            </a:r>
            <a:r>
              <a:rPr lang="el-GR" sz="2000" dirty="0"/>
              <a:t>την</a:t>
            </a:r>
            <a:r>
              <a:rPr lang="el-GR" sz="2000" i="1" dirty="0"/>
              <a:t> </a:t>
            </a:r>
            <a:r>
              <a:rPr lang="el-GR" sz="2000" dirty="0"/>
              <a:t>Μονάδα Εντατικής Θεραπείας και</a:t>
            </a:r>
          </a:p>
          <a:p>
            <a:pPr>
              <a:lnSpc>
                <a:spcPct val="150000"/>
              </a:lnSpc>
            </a:pPr>
            <a:r>
              <a:rPr lang="el-GR" sz="2000" dirty="0"/>
              <a:t>1 κλώνος από τη Χειρουργική Κλινική</a:t>
            </a:r>
          </a:p>
          <a:p>
            <a:endParaRPr lang="el-GR" sz="3200" dirty="0"/>
          </a:p>
        </p:txBody>
      </p:sp>
    </p:spTree>
    <p:extLst>
      <p:ext uri="{BB962C8B-B14F-4D97-AF65-F5344CB8AC3E}">
        <p14:creationId xmlns:p14="http://schemas.microsoft.com/office/powerpoint/2010/main" xmlns="" val="284406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62468" y="660400"/>
            <a:ext cx="12035438" cy="1244600"/>
          </a:xfrm>
        </p:spPr>
        <p:txBody>
          <a:bodyPr>
            <a:normAutofit fontScale="90000"/>
          </a:bodyPr>
          <a:lstStyle/>
          <a:p>
            <a:pPr algn="ctr"/>
            <a:r>
              <a:rPr lang="en-US" sz="2700" b="1" dirty="0" smtClean="0">
                <a:solidFill>
                  <a:srgbClr val="002060"/>
                </a:solidFill>
              </a:rPr>
              <a:t/>
            </a:r>
            <a:br>
              <a:rPr lang="en-US" sz="2700" b="1" dirty="0" smtClean="0">
                <a:solidFill>
                  <a:srgbClr val="002060"/>
                </a:solidFill>
              </a:rPr>
            </a:br>
            <a:r>
              <a:rPr lang="en-US" sz="2700" b="1" dirty="0" smtClean="0">
                <a:solidFill>
                  <a:srgbClr val="002060"/>
                </a:solidFill>
              </a:rPr>
              <a:t/>
            </a:r>
            <a:br>
              <a:rPr lang="en-US" sz="2700" b="1" dirty="0" smtClean="0">
                <a:solidFill>
                  <a:srgbClr val="002060"/>
                </a:solidFill>
              </a:rPr>
            </a:br>
            <a:r>
              <a:rPr lang="en-US" sz="2700" b="1" dirty="0" smtClean="0">
                <a:solidFill>
                  <a:srgbClr val="002060"/>
                </a:solidFill>
              </a:rPr>
              <a:t/>
            </a:r>
            <a:br>
              <a:rPr lang="en-US" sz="2700" b="1" dirty="0" smtClean="0">
                <a:solidFill>
                  <a:srgbClr val="002060"/>
                </a:solidFill>
              </a:rPr>
            </a:br>
            <a:r>
              <a:rPr lang="el-GR" sz="3100" b="1" dirty="0" smtClean="0">
                <a:solidFill>
                  <a:srgbClr val="002060"/>
                </a:solidFill>
              </a:rPr>
              <a:t>Απεικόνιση </a:t>
            </a:r>
            <a:r>
              <a:rPr lang="en-US" sz="3100" b="1" dirty="0" smtClean="0">
                <a:solidFill>
                  <a:srgbClr val="002060"/>
                </a:solidFill>
              </a:rPr>
              <a:t>gel electrophoresis RAPD </a:t>
            </a:r>
            <a:r>
              <a:rPr lang="el-GR" sz="3100" b="1" dirty="0" smtClean="0">
                <a:solidFill>
                  <a:srgbClr val="002060"/>
                </a:solidFill>
              </a:rPr>
              <a:t>στελεχών </a:t>
            </a:r>
            <a:r>
              <a:rPr lang="en-US" sz="3100" b="1" i="1" dirty="0" smtClean="0">
                <a:solidFill>
                  <a:srgbClr val="002060"/>
                </a:solidFill>
              </a:rPr>
              <a:t>Staphylococcus aureus</a:t>
            </a:r>
            <a:r>
              <a:rPr lang="en-US" sz="3100" b="1" dirty="0" smtClean="0">
                <a:solidFill>
                  <a:srgbClr val="002060"/>
                </a:solidFill>
              </a:rPr>
              <a:t> </a:t>
            </a:r>
            <a:r>
              <a:rPr lang="el-GR" sz="3100" b="1" dirty="0" smtClean="0">
                <a:solidFill>
                  <a:srgbClr val="002060"/>
                </a:solidFill>
              </a:rPr>
              <a:t>(Θέση: 1 </a:t>
            </a:r>
            <a:r>
              <a:rPr lang="en-US" sz="3100" b="1" dirty="0" smtClean="0">
                <a:solidFill>
                  <a:srgbClr val="002060"/>
                </a:solidFill>
              </a:rPr>
              <a:t>Ladder</a:t>
            </a:r>
            <a:r>
              <a:rPr lang="el-GR" sz="3100" b="1" dirty="0" smtClean="0">
                <a:solidFill>
                  <a:srgbClr val="002060"/>
                </a:solidFill>
              </a:rPr>
              <a:t> – Θέση 2 αρνητικός μάρτυρας - Θέση 3-10 Δείγματα – Θέση 11 </a:t>
            </a:r>
            <a:r>
              <a:rPr lang="en-US" sz="3100" b="1" dirty="0" smtClean="0">
                <a:solidFill>
                  <a:srgbClr val="002060"/>
                </a:solidFill>
              </a:rPr>
              <a:t>Ladder</a:t>
            </a:r>
            <a:r>
              <a:rPr lang="el-GR" sz="3100" b="1" dirty="0" smtClean="0">
                <a:solidFill>
                  <a:srgbClr val="002060"/>
                </a:solidFill>
              </a:rPr>
              <a:t>)</a:t>
            </a:r>
            <a:br>
              <a:rPr lang="el-GR" sz="3100" b="1" dirty="0" smtClean="0">
                <a:solidFill>
                  <a:srgbClr val="002060"/>
                </a:solidFill>
              </a:rPr>
            </a:br>
            <a:r>
              <a:rPr lang="el-GR" sz="3100" b="1" dirty="0" smtClean="0">
                <a:solidFill>
                  <a:srgbClr val="002060"/>
                </a:solidFill>
              </a:rPr>
              <a:t> </a:t>
            </a:r>
            <a:r>
              <a:rPr lang="el-GR" dirty="0" smtClean="0"/>
              <a:t/>
            </a:r>
            <a:br>
              <a:rPr lang="el-GR" dirty="0" smtClean="0"/>
            </a:br>
            <a:endParaRPr lang="el-GR" dirty="0"/>
          </a:p>
        </p:txBody>
      </p:sp>
      <p:pic>
        <p:nvPicPr>
          <p:cNvPr id="4" name="3 - Θέση περιεχομένου" descr="C:\Users\Lab\Desktop\Thanasis\Staphylococcus\13-10-15\RAPD-1.JPG"/>
          <p:cNvPicPr>
            <a:picLocks noGrp="1"/>
          </p:cNvPicPr>
          <p:nvPr>
            <p:ph idx="1"/>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r="30382" b="48380"/>
          <a:stretch/>
        </p:blipFill>
        <p:spPr bwMode="auto">
          <a:xfrm>
            <a:off x="1929108" y="2139770"/>
            <a:ext cx="8826285" cy="4455763"/>
          </a:xfrm>
          <a:prstGeom prst="rect">
            <a:avLst/>
          </a:prstGeom>
          <a:noFill/>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1025"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206500" algn="l"/>
              </a:tabLst>
            </a:pPr>
            <a:r>
              <a:rPr kumimoji="0" lang="el-GR"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Απεικόνιση </a:t>
            </a:r>
            <a:r>
              <a:rPr kumimoji="0" lang="en-US"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gel electrophoresis RAPD </a:t>
            </a:r>
            <a:r>
              <a:rPr kumimoji="0" lang="el-GR"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στελεχών </a:t>
            </a:r>
            <a:r>
              <a:rPr kumimoji="0" lang="en-US" sz="1200" b="0" i="1"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Staphylococcus aureus</a:t>
            </a:r>
            <a:r>
              <a:rPr kumimoji="0" lang="en-US"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 </a:t>
            </a:r>
            <a:r>
              <a:rPr kumimoji="0" lang="el-GR"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(Θέση: 1 </a:t>
            </a:r>
            <a:r>
              <a:rPr kumimoji="0" lang="en-US"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Ladder</a:t>
            </a:r>
            <a:r>
              <a:rPr kumimoji="0" lang="el-GR"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 </a:t>
            </a:r>
            <a:r>
              <a:rPr kumimoji="0" lang="el-GR" sz="1200" b="0" i="0" u="none" strike="noStrike" cap="none" normalizeH="0" baseline="0" smtClean="0">
                <a:ln>
                  <a:noFill/>
                </a:ln>
                <a:solidFill>
                  <a:schemeClr val="tx1"/>
                </a:solidFill>
                <a:effectLst/>
                <a:latin typeface="Calibri"/>
                <a:ea typeface="Calibri" pitchFamily="34" charset="0"/>
                <a:cs typeface="Times New Roman" pitchFamily="18" charset="0"/>
              </a:rPr>
              <a:t>–</a:t>
            </a:r>
            <a:r>
              <a:rPr kumimoji="0" lang="el-GR"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 Θέση 2 αρνητικός μάρτυρας - Θέση 3-10 Δείγματα </a:t>
            </a:r>
            <a:r>
              <a:rPr kumimoji="0" lang="el-GR" sz="1200" b="0" i="0" u="none" strike="noStrike" cap="none" normalizeH="0" baseline="0" smtClean="0">
                <a:ln>
                  <a:noFill/>
                </a:ln>
                <a:solidFill>
                  <a:schemeClr val="tx1"/>
                </a:solidFill>
                <a:effectLst/>
                <a:latin typeface="Calibri"/>
                <a:ea typeface="Calibri" pitchFamily="34" charset="0"/>
                <a:cs typeface="Times New Roman" pitchFamily="18" charset="0"/>
              </a:rPr>
              <a:t>–</a:t>
            </a:r>
            <a:r>
              <a:rPr kumimoji="0" lang="el-GR"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 Θέση 11 </a:t>
            </a:r>
            <a:r>
              <a:rPr kumimoji="0" lang="en-US"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Ladder</a:t>
            </a:r>
            <a:r>
              <a:rPr kumimoji="0" lang="el-GR" sz="12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a:t>
            </a:r>
            <a:endParaRPr kumimoji="0" lang="el-G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06500" algn="l"/>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4000" y="340963"/>
            <a:ext cx="11811431" cy="922149"/>
          </a:xfrm>
        </p:spPr>
        <p:txBody>
          <a:bodyPr>
            <a:normAutofit fontScale="90000"/>
          </a:bodyPr>
          <a:lstStyle/>
          <a:p>
            <a:pPr algn="ctr"/>
            <a:r>
              <a:rPr lang="en-US" b="1" dirty="0" smtClean="0">
                <a:solidFill>
                  <a:srgbClr val="002060"/>
                </a:solidFill>
              </a:rPr>
              <a:t/>
            </a:r>
            <a:br>
              <a:rPr lang="en-US" b="1" dirty="0" smtClean="0">
                <a:solidFill>
                  <a:srgbClr val="002060"/>
                </a:solidFill>
              </a:rPr>
            </a:br>
            <a:r>
              <a:rPr lang="en-US" b="1" dirty="0" smtClean="0">
                <a:solidFill>
                  <a:srgbClr val="002060"/>
                </a:solidFill>
              </a:rPr>
              <a:t/>
            </a:r>
            <a:br>
              <a:rPr lang="en-US" b="1" dirty="0" smtClean="0">
                <a:solidFill>
                  <a:srgbClr val="002060"/>
                </a:solidFill>
              </a:rPr>
            </a:br>
            <a:r>
              <a:rPr lang="el-GR" sz="3600" b="1" dirty="0" smtClean="0">
                <a:solidFill>
                  <a:srgbClr val="002060"/>
                </a:solidFill>
              </a:rPr>
              <a:t>Φυλογενετικό δέντρο των στελεχών </a:t>
            </a:r>
            <a:r>
              <a:rPr lang="en-US" sz="3600" b="1" i="1" dirty="0" smtClean="0">
                <a:solidFill>
                  <a:srgbClr val="002060"/>
                </a:solidFill>
              </a:rPr>
              <a:t>Staphylococcus aureus</a:t>
            </a:r>
            <a:r>
              <a:rPr lang="el-GR" dirty="0" smtClean="0"/>
              <a:t/>
            </a:r>
            <a:br>
              <a:rPr lang="el-GR" dirty="0" smtClean="0"/>
            </a:br>
            <a:endParaRPr lang="el-GR" dirty="0"/>
          </a:p>
        </p:txBody>
      </p:sp>
      <p:pic>
        <p:nvPicPr>
          <p:cNvPr id="4" name="3 - Θέση περιεχομένου"/>
          <p:cNvPicPr>
            <a:picLocks noGrp="1"/>
          </p:cNvPicPr>
          <p:nvPr>
            <p:ph idx="1"/>
          </p:nvPr>
        </p:nvPicPr>
        <p:blipFill>
          <a:blip r:embed="rId2" cstate="print"/>
          <a:srcRect/>
          <a:stretch>
            <a:fillRect/>
          </a:stretch>
        </p:blipFill>
        <p:spPr bwMode="auto">
          <a:xfrm>
            <a:off x="1580110" y="1684867"/>
            <a:ext cx="8849532" cy="48103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117600" y="1219199"/>
            <a:ext cx="9894956" cy="4810539"/>
          </a:xfrm>
        </p:spPr>
        <p:txBody>
          <a:bodyPr>
            <a:normAutofit/>
          </a:bodyPr>
          <a:lstStyle/>
          <a:p>
            <a:pPr marL="0" indent="0">
              <a:buNone/>
            </a:pPr>
            <a:r>
              <a:rPr lang="en-US" sz="3200" b="1" i="1" dirty="0">
                <a:solidFill>
                  <a:srgbClr val="002060"/>
                </a:solidFill>
              </a:rPr>
              <a:t>Staphylococcus </a:t>
            </a:r>
            <a:r>
              <a:rPr lang="en-US" sz="3200" b="1" i="1" dirty="0" err="1" smtClean="0">
                <a:solidFill>
                  <a:srgbClr val="002060"/>
                </a:solidFill>
              </a:rPr>
              <a:t>aureus</a:t>
            </a:r>
            <a:endParaRPr lang="el-GR" sz="3200" b="1" i="1" dirty="0" smtClean="0">
              <a:solidFill>
                <a:srgbClr val="002060"/>
              </a:solidFill>
            </a:endParaRPr>
          </a:p>
          <a:p>
            <a:pPr marL="0" indent="0">
              <a:buNone/>
            </a:pPr>
            <a:endParaRPr lang="el-GR" sz="3200" b="1" i="1" dirty="0">
              <a:solidFill>
                <a:schemeClr val="tx2">
                  <a:lumMod val="75000"/>
                </a:schemeClr>
              </a:solidFill>
            </a:endParaRPr>
          </a:p>
          <a:p>
            <a:pPr marL="0" indent="0">
              <a:lnSpc>
                <a:spcPct val="150000"/>
              </a:lnSpc>
              <a:buNone/>
            </a:pPr>
            <a:r>
              <a:rPr lang="el-GR" sz="2000" dirty="0"/>
              <a:t>Η διερεύνησης της συγγένειας με βάση το φυλογενετικό δέντρο των στελεχών </a:t>
            </a:r>
            <a:r>
              <a:rPr lang="en-US" sz="2000" i="1" dirty="0"/>
              <a:t>Staphylococcus </a:t>
            </a:r>
            <a:r>
              <a:rPr lang="en-US" sz="2000" i="1" dirty="0" err="1"/>
              <a:t>aureus</a:t>
            </a:r>
            <a:r>
              <a:rPr lang="en-US" sz="2000" i="1" dirty="0"/>
              <a:t> </a:t>
            </a:r>
            <a:r>
              <a:rPr lang="el-GR" sz="2000" dirty="0"/>
              <a:t>κατέδειξε υψηλό βαθμό γενετικής μεταβλητότητας, με διαφορετικούς συνδυασμούς ζωνών, παράλληλα με την ύπαρξη 6 κλώνων </a:t>
            </a:r>
          </a:p>
          <a:p>
            <a:pPr marL="0" indent="0">
              <a:lnSpc>
                <a:spcPct val="150000"/>
              </a:lnSpc>
              <a:buNone/>
            </a:pPr>
            <a:r>
              <a:rPr lang="el-GR" sz="2000" dirty="0"/>
              <a:t>Συγκεκριμένα: </a:t>
            </a:r>
          </a:p>
          <a:p>
            <a:pPr>
              <a:lnSpc>
                <a:spcPct val="150000"/>
              </a:lnSpc>
            </a:pPr>
            <a:r>
              <a:rPr lang="el-GR" sz="2000" dirty="0"/>
              <a:t>2 κλώνοι απομονώθηκαν από τη Μονάδα Εντατικής Θεραπείας </a:t>
            </a:r>
          </a:p>
          <a:p>
            <a:pPr>
              <a:lnSpc>
                <a:spcPct val="150000"/>
              </a:lnSpc>
            </a:pPr>
            <a:r>
              <a:rPr lang="el-GR" sz="2000" dirty="0"/>
              <a:t>2 κλώνοι από τη Χειρουργική Κλινική και</a:t>
            </a:r>
          </a:p>
          <a:p>
            <a:pPr>
              <a:lnSpc>
                <a:spcPct val="150000"/>
              </a:lnSpc>
            </a:pPr>
            <a:r>
              <a:rPr lang="el-GR" sz="2000" dirty="0"/>
              <a:t>2 κλώνοι από την Παθολογική Κλινική</a:t>
            </a:r>
          </a:p>
          <a:p>
            <a:pPr>
              <a:lnSpc>
                <a:spcPct val="150000"/>
              </a:lnSpc>
            </a:pPr>
            <a:endParaRPr lang="el-GR" dirty="0"/>
          </a:p>
        </p:txBody>
      </p:sp>
    </p:spTree>
    <p:extLst>
      <p:ext uri="{BB962C8B-B14F-4D97-AF65-F5344CB8AC3E}">
        <p14:creationId xmlns:p14="http://schemas.microsoft.com/office/powerpoint/2010/main" xmlns="" val="40478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89212" y="2833815"/>
            <a:ext cx="7699847" cy="3077405"/>
          </a:xfrm>
        </p:spPr>
        <p:txBody>
          <a:bodyPr>
            <a:normAutofit/>
          </a:bodyPr>
          <a:lstStyle/>
          <a:p>
            <a:pPr algn="ctr">
              <a:buNone/>
            </a:pPr>
            <a:r>
              <a:rPr lang="el-GR" sz="3200" b="1" dirty="0" smtClean="0">
                <a:solidFill>
                  <a:srgbClr val="002060"/>
                </a:solidFill>
              </a:rPr>
              <a:t>ΣΥΜΠΕΡΑΣΜΑΤΑ-ΠΡΟΤΑΣΕΙΣ</a:t>
            </a:r>
            <a:endParaRPr lang="el-GR" sz="3200" dirty="0">
              <a:solidFill>
                <a:srgbClr val="002060"/>
              </a:solidFill>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986" y="292805"/>
            <a:ext cx="8911687" cy="1280890"/>
          </a:xfrm>
        </p:spPr>
        <p:txBody>
          <a:bodyPr>
            <a:normAutofit fontScale="90000"/>
          </a:bodyPr>
          <a:lstStyle/>
          <a:p>
            <a:r>
              <a:rPr lang="el-GR" dirty="0"/>
              <a:t/>
            </a:r>
            <a:br>
              <a:rPr lang="el-GR" dirty="0"/>
            </a:br>
            <a:endParaRPr lang="el-GR" dirty="0"/>
          </a:p>
        </p:txBody>
      </p:sp>
      <p:sp>
        <p:nvSpPr>
          <p:cNvPr id="3" name="Content Placeholder 2"/>
          <p:cNvSpPr>
            <a:spLocks noGrp="1"/>
          </p:cNvSpPr>
          <p:nvPr>
            <p:ph idx="1"/>
          </p:nvPr>
        </p:nvSpPr>
        <p:spPr>
          <a:xfrm>
            <a:off x="863600" y="1013254"/>
            <a:ext cx="10919309" cy="5692346"/>
          </a:xfrm>
        </p:spPr>
        <p:txBody>
          <a:bodyPr>
            <a:normAutofit fontScale="92500"/>
          </a:bodyPr>
          <a:lstStyle/>
          <a:p>
            <a:pPr lvl="0">
              <a:lnSpc>
                <a:spcPct val="160000"/>
              </a:lnSpc>
              <a:spcBef>
                <a:spcPts val="3000"/>
              </a:spcBef>
            </a:pPr>
            <a:r>
              <a:rPr lang="el-GR" sz="2200" dirty="0" smtClean="0"/>
              <a:t>Η </a:t>
            </a:r>
            <a:r>
              <a:rPr lang="el-GR" sz="2200" dirty="0"/>
              <a:t>μικροβιοφορία στα χέρια του ιατρικού προσωπικού ήταν υψηλότερη σε σχέση με την μικροβιοφορία στα χέρια του νοσηλευτικού προσωπικού σε όλα τα είδη των μικροοργανισμών που απομονώθηκαν. </a:t>
            </a:r>
            <a:r>
              <a:rPr lang="el-GR" sz="2200" dirty="0" smtClean="0"/>
              <a:t>Ωστόσο, </a:t>
            </a:r>
            <a:r>
              <a:rPr lang="el-GR" sz="2200" dirty="0"/>
              <a:t>τα στελέχη </a:t>
            </a:r>
            <a:r>
              <a:rPr lang="en-US" sz="2200" i="1" dirty="0" err="1"/>
              <a:t>Acinetobacter</a:t>
            </a:r>
            <a:r>
              <a:rPr lang="en-US" sz="2200" i="1" dirty="0"/>
              <a:t> </a:t>
            </a:r>
            <a:r>
              <a:rPr lang="en-US" sz="2200" i="1" dirty="0" err="1"/>
              <a:t>baumanii</a:t>
            </a:r>
            <a:r>
              <a:rPr lang="en-US" sz="2200" dirty="0"/>
              <a:t> </a:t>
            </a:r>
            <a:r>
              <a:rPr lang="el-GR" sz="2200" dirty="0"/>
              <a:t>που απομονώθηκαν από τα χέρια του νοσηλευτικού προσωπικού ήταν εξαιρετικά πολυανθεκτικά σε ανησυχητικά υψηλό ποσοστό (</a:t>
            </a:r>
            <a:r>
              <a:rPr lang="el-GR" sz="2200" b="1" dirty="0"/>
              <a:t>78,3%</a:t>
            </a:r>
            <a:r>
              <a:rPr lang="el-GR" sz="2200" dirty="0"/>
              <a:t>)</a:t>
            </a:r>
            <a:r>
              <a:rPr lang="el-GR" sz="2200" b="1" dirty="0"/>
              <a:t>, </a:t>
            </a:r>
            <a:r>
              <a:rPr lang="el-GR" sz="2200" dirty="0"/>
              <a:t>ενώ το αντίστοιχο ποσοστό στο ιατρικό προσωπικό ήταν </a:t>
            </a:r>
            <a:r>
              <a:rPr lang="el-GR" sz="2200" b="1" dirty="0"/>
              <a:t>16,8%</a:t>
            </a:r>
            <a:r>
              <a:rPr lang="el-GR" sz="2200" dirty="0"/>
              <a:t>.</a:t>
            </a:r>
            <a:r>
              <a:rPr lang="el-GR" sz="2200" b="1" dirty="0"/>
              <a:t> </a:t>
            </a:r>
            <a:r>
              <a:rPr lang="el-GR" sz="2200" dirty="0"/>
              <a:t>Τα παραπάνω ευρήματα αποδεικνύουν ότι η επικινδυνότητα της οριζόντιας διασποράς εξαιρετικών πολυανθεκτικών στελεχών </a:t>
            </a:r>
            <a:r>
              <a:rPr lang="en-US" sz="2200" i="1" dirty="0" err="1"/>
              <a:t>Acinetobacter</a:t>
            </a:r>
            <a:r>
              <a:rPr lang="en-US" sz="2200" i="1" dirty="0"/>
              <a:t> </a:t>
            </a:r>
            <a:r>
              <a:rPr lang="en-US" sz="2200" i="1" dirty="0" err="1"/>
              <a:t>baumanii</a:t>
            </a:r>
            <a:r>
              <a:rPr lang="el-GR" sz="2200" dirty="0"/>
              <a:t> μέσω των επαγγελματιών υγείας είναι υψηλότερη στο νοσηλευτικό προσωπικό, παρά το συνολικά μικρότερο αποικισμό των χεριών τους, γεγονός που είναι ιδιαίτερα ανησυχητικό, δεδομένου ότι η επαφή του νοσηλευτικού προσωπικού με τους ασθενείς είναι συχνότερη σε σχέση με την επαφή του ιατρικού </a:t>
            </a:r>
            <a:r>
              <a:rPr lang="el-GR" sz="2200" dirty="0" smtClean="0"/>
              <a:t>προσωπικού</a:t>
            </a:r>
            <a:endParaRPr lang="el-GR" sz="2200" dirty="0"/>
          </a:p>
        </p:txBody>
      </p:sp>
      <p:sp>
        <p:nvSpPr>
          <p:cNvPr id="4" name="TextBox 3"/>
          <p:cNvSpPr txBox="1"/>
          <p:nvPr/>
        </p:nvSpPr>
        <p:spPr>
          <a:xfrm>
            <a:off x="482601" y="482600"/>
            <a:ext cx="6341532" cy="584775"/>
          </a:xfrm>
          <a:prstGeom prst="rect">
            <a:avLst/>
          </a:prstGeom>
          <a:noFill/>
        </p:spPr>
        <p:txBody>
          <a:bodyPr wrap="square" rtlCol="0">
            <a:spAutoFit/>
          </a:bodyPr>
          <a:lstStyle/>
          <a:p>
            <a:pPr algn="ctr"/>
            <a:r>
              <a:rPr lang="en-US" sz="2800" b="1" dirty="0" smtClean="0">
                <a:solidFill>
                  <a:srgbClr val="002060"/>
                </a:solidFill>
              </a:rPr>
              <a:t>    </a:t>
            </a:r>
            <a:r>
              <a:rPr lang="el-GR" sz="3200" b="1" dirty="0" smtClean="0">
                <a:solidFill>
                  <a:srgbClr val="002060"/>
                </a:solidFill>
              </a:rPr>
              <a:t>Έμψυχο </a:t>
            </a:r>
            <a:r>
              <a:rPr lang="el-GR" sz="3200" b="1" dirty="0">
                <a:solidFill>
                  <a:srgbClr val="002060"/>
                </a:solidFill>
              </a:rPr>
              <a:t>Περιβάλλον</a:t>
            </a:r>
          </a:p>
        </p:txBody>
      </p:sp>
    </p:spTree>
    <p:extLst>
      <p:ext uri="{BB962C8B-B14F-4D97-AF65-F5344CB8AC3E}">
        <p14:creationId xmlns:p14="http://schemas.microsoft.com/office/powerpoint/2010/main" xmlns="" val="192843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267" y="1270000"/>
            <a:ext cx="10471310" cy="5588000"/>
          </a:xfrm>
        </p:spPr>
        <p:txBody>
          <a:bodyPr>
            <a:normAutofit/>
          </a:bodyPr>
          <a:lstStyle/>
          <a:p>
            <a:pPr>
              <a:lnSpc>
                <a:spcPct val="150000"/>
              </a:lnSpc>
            </a:pPr>
            <a:r>
              <a:rPr lang="el-GR" sz="2000" dirty="0"/>
              <a:t>Αξίζει να αναφερθεί ότι 2 πολυανθεκτικά στελέχη </a:t>
            </a:r>
            <a:r>
              <a:rPr lang="en-US" sz="2000" i="1" dirty="0" err="1"/>
              <a:t>Klebsiella</a:t>
            </a:r>
            <a:r>
              <a:rPr lang="en-US" sz="2000" i="1" dirty="0"/>
              <a:t> pneumonia</a:t>
            </a:r>
            <a:r>
              <a:rPr lang="en-US" sz="2000" dirty="0"/>
              <a:t> </a:t>
            </a:r>
            <a:r>
              <a:rPr lang="el-GR" sz="2000" dirty="0"/>
              <a:t>από τη Μονάδα Εντατικής Θεραπείας και 1 στέλεχος από την Παθολογική Κλινική εμφάνισαν ανθεκτικότητα στην κολιστίνη</a:t>
            </a:r>
          </a:p>
          <a:p>
            <a:pPr lvl="0">
              <a:lnSpc>
                <a:spcPct val="150000"/>
              </a:lnSpc>
            </a:pPr>
            <a:r>
              <a:rPr lang="el-GR" sz="2000" dirty="0" smtClean="0"/>
              <a:t>Ενθαρρυντικό </a:t>
            </a:r>
            <a:r>
              <a:rPr lang="el-GR" sz="2000" dirty="0"/>
              <a:t>είναι </a:t>
            </a:r>
            <a:r>
              <a:rPr lang="el-GR" sz="2000" dirty="0" smtClean="0"/>
              <a:t>το </a:t>
            </a:r>
            <a:r>
              <a:rPr lang="el-GR" sz="2000" dirty="0"/>
              <a:t>εύρημα ότι κανένα από τα απομονωθέντα στελέχη δεν ήταν </a:t>
            </a:r>
            <a:r>
              <a:rPr lang="en-US" sz="2000" dirty="0" smtClean="0"/>
              <a:t>VRE</a:t>
            </a:r>
            <a:endParaRPr lang="el-GR" sz="2000" dirty="0"/>
          </a:p>
          <a:p>
            <a:pPr lvl="0">
              <a:lnSpc>
                <a:spcPct val="150000"/>
              </a:lnSpc>
            </a:pPr>
            <a:r>
              <a:rPr lang="el-GR" sz="2000" dirty="0"/>
              <a:t>Το υψηλότερο μικροβιακό φορτίο με </a:t>
            </a:r>
            <a:r>
              <a:rPr lang="en-US" sz="2000" dirty="0"/>
              <a:t>Gram</a:t>
            </a:r>
            <a:r>
              <a:rPr lang="el-GR" sz="2000" dirty="0"/>
              <a:t> αρνητικούς μικροοργανισμούς καταγράφηκε στα χέρια των εργαζομένων της Μονάδας Εντατικής Θεραπείας </a:t>
            </a:r>
            <a:r>
              <a:rPr lang="el-GR" sz="2000" dirty="0" smtClean="0"/>
              <a:t>σε ποσοστό 57,1%</a:t>
            </a:r>
            <a:endParaRPr lang="el-GR" sz="2000" dirty="0"/>
          </a:p>
          <a:p>
            <a:pPr lvl="0">
              <a:lnSpc>
                <a:spcPct val="150000"/>
              </a:lnSpc>
            </a:pPr>
            <a:r>
              <a:rPr lang="el-GR" sz="2000" dirty="0"/>
              <a:t>Η μικροβιοφορία στα χέρια των ανδρών αλλά και των γυναικών με </a:t>
            </a:r>
            <a:r>
              <a:rPr lang="en-US" sz="2000" dirty="0"/>
              <a:t>Gram</a:t>
            </a:r>
            <a:r>
              <a:rPr lang="el-GR" sz="2000" dirty="0"/>
              <a:t> αρνητικούς μικροοργανισμούς, σε σχέση με το επάγγελμα τους, ήταν υψηλότερη στο ιατρικό προσωπικό</a:t>
            </a:r>
          </a:p>
          <a:p>
            <a:endParaRPr lang="el-GR" dirty="0"/>
          </a:p>
        </p:txBody>
      </p:sp>
    </p:spTree>
    <p:extLst>
      <p:ext uri="{BB962C8B-B14F-4D97-AF65-F5344CB8AC3E}">
        <p14:creationId xmlns:p14="http://schemas.microsoft.com/office/powerpoint/2010/main" xmlns="" val="129754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solidFill>
                  <a:srgbClr val="002060"/>
                </a:solidFill>
                <a:latin typeface="Arial" panose="020B0604020202020204" pitchFamily="34" charset="0"/>
                <a:cs typeface="Arial" panose="020B0604020202020204" pitchFamily="34" charset="0"/>
              </a:rPr>
              <a:t> ΠΑΘΟΓΟΝΙΚΟΤΗΤΑ (</a:t>
            </a:r>
            <a:r>
              <a:rPr lang="el-GR" b="1" dirty="0" err="1" smtClean="0">
                <a:solidFill>
                  <a:srgbClr val="002060"/>
                </a:solidFill>
                <a:latin typeface="Arial" panose="020B0604020202020204" pitchFamily="34" charset="0"/>
                <a:cs typeface="Arial" panose="020B0604020202020204" pitchFamily="34" charset="0"/>
              </a:rPr>
              <a:t>pathogenicity</a:t>
            </a:r>
            <a:r>
              <a:rPr lang="el-GR" b="1" dirty="0" smtClean="0">
                <a:solidFill>
                  <a:srgbClr val="002060"/>
                </a:solidFill>
                <a:latin typeface="Arial" panose="020B0604020202020204" pitchFamily="34" charset="0"/>
                <a:cs typeface="Arial" panose="020B0604020202020204" pitchFamily="34" charset="0"/>
              </a:rPr>
              <a:t>)</a:t>
            </a:r>
            <a:br>
              <a:rPr lang="el-GR" b="1" dirty="0" smtClean="0">
                <a:solidFill>
                  <a:srgbClr val="002060"/>
                </a:solidFill>
                <a:latin typeface="Arial" panose="020B0604020202020204" pitchFamily="34" charset="0"/>
                <a:cs typeface="Arial" panose="020B0604020202020204" pitchFamily="34" charset="0"/>
              </a:rPr>
            </a:br>
            <a:endParaRPr lang="el-GR" dirty="0">
              <a:solidFill>
                <a:srgbClr val="002060"/>
              </a:solidFill>
            </a:endParaRPr>
          </a:p>
        </p:txBody>
      </p:sp>
      <p:sp>
        <p:nvSpPr>
          <p:cNvPr id="3" name="2 - Θέση περιεχομένου"/>
          <p:cNvSpPr>
            <a:spLocks noGrp="1"/>
          </p:cNvSpPr>
          <p:nvPr>
            <p:ph idx="1"/>
          </p:nvPr>
        </p:nvSpPr>
        <p:spPr>
          <a:xfrm>
            <a:off x="1049866" y="2249424"/>
            <a:ext cx="4258733" cy="4325112"/>
          </a:xfrm>
        </p:spPr>
        <p:txBody>
          <a:bodyPr/>
          <a:lstStyle/>
          <a:p>
            <a:r>
              <a:rPr lang="en-US" sz="2000" dirty="0" smtClean="0">
                <a:latin typeface="Arial" panose="020B0604020202020204" pitchFamily="34" charset="0"/>
                <a:cs typeface="Arial" panose="020B0604020202020204" pitchFamily="34" charset="0"/>
              </a:rPr>
              <a:t>E</a:t>
            </a:r>
            <a:r>
              <a:rPr lang="el-GR" sz="2000" dirty="0" err="1" smtClean="0">
                <a:latin typeface="Arial" panose="020B0604020202020204" pitchFamily="34" charset="0"/>
                <a:cs typeface="Arial" panose="020B0604020202020204" pitchFamily="34" charset="0"/>
              </a:rPr>
              <a:t>ίναι</a:t>
            </a:r>
            <a:r>
              <a:rPr lang="el-GR" sz="2000" dirty="0" smtClean="0">
                <a:latin typeface="Arial" panose="020B0604020202020204" pitchFamily="34" charset="0"/>
                <a:cs typeface="Arial" panose="020B0604020202020204" pitchFamily="34" charset="0"/>
              </a:rPr>
              <a:t> η εγγενής, γενετική ικανότητα ενός λοιμογόνου παράγοντα να προκαλεί έκδηλη νόσο. Εξαρτάται από την αλληλεπίδραση ξενιστή-λοιμογόνου παράγοντα (π.χ. διεισδυτικότητα, </a:t>
            </a:r>
            <a:r>
              <a:rPr lang="el-GR" sz="2000" dirty="0" err="1" smtClean="0">
                <a:latin typeface="Arial" panose="020B0604020202020204" pitchFamily="34" charset="0"/>
                <a:cs typeface="Arial" panose="020B0604020202020204" pitchFamily="34" charset="0"/>
              </a:rPr>
              <a:t>τοξινογόνος</a:t>
            </a:r>
            <a:r>
              <a:rPr lang="el-GR" sz="2000" dirty="0" smtClean="0">
                <a:latin typeface="Arial" panose="020B0604020202020204" pitchFamily="34" charset="0"/>
                <a:cs typeface="Arial" panose="020B0604020202020204" pitchFamily="34" charset="0"/>
              </a:rPr>
              <a:t> ή λοιμογόνος δύναμη παθογόνου, ικανότητα δημιουργίας αντιδράσεων υπερευαισθησίας, αντίσταση στη φαγοκύτωση) </a:t>
            </a:r>
          </a:p>
          <a:p>
            <a:endParaRPr lang="el-GR"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867" y="1143000"/>
            <a:ext cx="10617200" cy="4978830"/>
          </a:xfrm>
        </p:spPr>
        <p:txBody>
          <a:bodyPr>
            <a:normAutofit/>
          </a:bodyPr>
          <a:lstStyle/>
          <a:p>
            <a:pPr lvl="0">
              <a:lnSpc>
                <a:spcPct val="150000"/>
              </a:lnSpc>
            </a:pPr>
            <a:r>
              <a:rPr lang="el-GR" sz="2000" dirty="0"/>
              <a:t>Στην παρούσα </a:t>
            </a:r>
            <a:r>
              <a:rPr lang="el-GR" sz="2000" dirty="0" smtClean="0"/>
              <a:t>μελέτη </a:t>
            </a:r>
            <a:r>
              <a:rPr lang="el-GR" sz="2000" dirty="0"/>
              <a:t>καταδεικνύεται η αυξημένη απομόνωση πολυανθεκτικών στελεχών </a:t>
            </a:r>
            <a:r>
              <a:rPr lang="en-US" sz="2000" i="1" dirty="0" err="1"/>
              <a:t>Acinetobacter</a:t>
            </a:r>
            <a:r>
              <a:rPr lang="en-US" sz="2000" i="1" dirty="0"/>
              <a:t> </a:t>
            </a:r>
            <a:r>
              <a:rPr lang="en-US" sz="2000" i="1" dirty="0" err="1"/>
              <a:t>baumanii</a:t>
            </a:r>
            <a:r>
              <a:rPr lang="el-GR" sz="2000" dirty="0"/>
              <a:t> στα χέρια του ιατρικού και νοσηλευτικού προσωπικού όλων των κλινικών του νοσοκομείου και όχι μόνο στη Μονάδα Εντατικής </a:t>
            </a:r>
            <a:r>
              <a:rPr lang="el-GR" sz="2000" dirty="0" smtClean="0"/>
              <a:t>Θεραπείας</a:t>
            </a:r>
          </a:p>
          <a:p>
            <a:pPr lvl="0">
              <a:lnSpc>
                <a:spcPct val="150000"/>
              </a:lnSpc>
            </a:pPr>
            <a:r>
              <a:rPr lang="el-GR" sz="2000" dirty="0" smtClean="0"/>
              <a:t>Παράλληλα, αποδεικνύεται </a:t>
            </a:r>
            <a:r>
              <a:rPr lang="el-GR" sz="2000" dirty="0"/>
              <a:t>η ικανότητα του συγκεκριμένου μικροοργανισμού να επιβιώνει στις διαφορετικές συνθήκες που υπάρχουν στις κλινικές του </a:t>
            </a:r>
            <a:r>
              <a:rPr lang="el-GR" sz="2000" dirty="0" smtClean="0"/>
              <a:t>νοσοκομείου</a:t>
            </a:r>
          </a:p>
          <a:p>
            <a:pPr lvl="0">
              <a:lnSpc>
                <a:spcPct val="150000"/>
              </a:lnSpc>
            </a:pPr>
            <a:r>
              <a:rPr lang="el-GR" sz="2000" dirty="0" smtClean="0"/>
              <a:t>Το </a:t>
            </a:r>
            <a:r>
              <a:rPr lang="el-GR" sz="2000" dirty="0"/>
              <a:t>γεγονός αυτό καθίσταται ιδιαίτερα ανησυχητικό, μετατρέποντας έτσι τη διερεύνηση του τρόπου διασποράς των πολυανθεκτικών στελεχών </a:t>
            </a:r>
            <a:r>
              <a:rPr lang="en-US" sz="2000" i="1" dirty="0" err="1"/>
              <a:t>Acinetobacter</a:t>
            </a:r>
            <a:r>
              <a:rPr lang="en-US" sz="2000" i="1" dirty="0"/>
              <a:t> </a:t>
            </a:r>
            <a:r>
              <a:rPr lang="en-US" sz="2000" i="1" dirty="0" err="1"/>
              <a:t>baumanii</a:t>
            </a:r>
            <a:r>
              <a:rPr lang="en-US" sz="2000" i="1" dirty="0"/>
              <a:t> </a:t>
            </a:r>
            <a:r>
              <a:rPr lang="el-GR" sz="2000" dirty="0"/>
              <a:t>σε σοβαρό πρόβλημα </a:t>
            </a:r>
            <a:r>
              <a:rPr lang="el-GR" sz="2000" dirty="0">
                <a:solidFill>
                  <a:srgbClr val="FF0000"/>
                </a:solidFill>
              </a:rPr>
              <a:t>ολόκληρου του νοσοκομείου</a:t>
            </a:r>
            <a:r>
              <a:rPr lang="el-GR" sz="2000" dirty="0"/>
              <a:t> </a:t>
            </a:r>
            <a:r>
              <a:rPr lang="el-GR" sz="2000" dirty="0">
                <a:solidFill>
                  <a:srgbClr val="FF0000"/>
                </a:solidFill>
              </a:rPr>
              <a:t>και όχι μόνο της Μονάδας Εντατικής Θεραπείας</a:t>
            </a:r>
          </a:p>
          <a:p>
            <a:endParaRPr lang="el-GR" dirty="0"/>
          </a:p>
        </p:txBody>
      </p:sp>
    </p:spTree>
    <p:extLst>
      <p:ext uri="{BB962C8B-B14F-4D97-AF65-F5344CB8AC3E}">
        <p14:creationId xmlns:p14="http://schemas.microsoft.com/office/powerpoint/2010/main" xmlns="" val="391563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333" y="1456266"/>
            <a:ext cx="10371667" cy="4812797"/>
          </a:xfrm>
        </p:spPr>
        <p:txBody>
          <a:bodyPr>
            <a:noAutofit/>
          </a:bodyPr>
          <a:lstStyle/>
          <a:p>
            <a:pPr lvl="0">
              <a:lnSpc>
                <a:spcPct val="150000"/>
              </a:lnSpc>
            </a:pPr>
            <a:r>
              <a:rPr lang="el-GR" sz="2000" dirty="0"/>
              <a:t>Η ύπαρξη πολυανθεκτικών στελεχών στα χέρια του ιατρικού και νοσηλευτικού </a:t>
            </a:r>
            <a:r>
              <a:rPr lang="el-GR" sz="2000" dirty="0" smtClean="0"/>
              <a:t>προσωπικού</a:t>
            </a:r>
          </a:p>
          <a:p>
            <a:pPr lvl="0">
              <a:lnSpc>
                <a:spcPct val="150000"/>
              </a:lnSpc>
            </a:pPr>
            <a:r>
              <a:rPr lang="el-GR" sz="2000" dirty="0" smtClean="0"/>
              <a:t>Καταδεικνύει </a:t>
            </a:r>
            <a:r>
              <a:rPr lang="el-GR" sz="2000" dirty="0"/>
              <a:t>την ανεπαρκή ή την χαμηλή συμμόρφωση τους στην τήρηση των κανόνων υγιεινής των χεριών σε διάφορα επίπεδα και </a:t>
            </a:r>
            <a:endParaRPr lang="el-GR" sz="2000" dirty="0" smtClean="0"/>
          </a:p>
          <a:p>
            <a:pPr lvl="0">
              <a:lnSpc>
                <a:spcPct val="150000"/>
              </a:lnSpc>
            </a:pPr>
            <a:r>
              <a:rPr lang="el-GR" sz="2000" dirty="0" smtClean="0"/>
              <a:t>Αναδεικνύει </a:t>
            </a:r>
            <a:r>
              <a:rPr lang="el-GR" sz="2000" dirty="0"/>
              <a:t>τη στρατηγική βελτίωσης της υγιεινής χεριών ως έναν από τους  σημαντικότερους παράγοντες για τη </a:t>
            </a:r>
            <a:r>
              <a:rPr lang="el-GR" sz="2000" dirty="0" smtClean="0"/>
              <a:t>μείωση </a:t>
            </a:r>
            <a:r>
              <a:rPr lang="el-GR" sz="2000" dirty="0"/>
              <a:t>της διασποράς των πολυανθεκτικών στελεχών στο περιβάλλον του νοσοκομείου</a:t>
            </a:r>
          </a:p>
          <a:p>
            <a:pPr lvl="0">
              <a:lnSpc>
                <a:spcPct val="150000"/>
              </a:lnSpc>
              <a:buNone/>
            </a:pPr>
            <a:endParaRPr lang="el-GR" sz="2400" dirty="0"/>
          </a:p>
          <a:p>
            <a:endParaRPr lang="el-GR" sz="2400" dirty="0"/>
          </a:p>
        </p:txBody>
      </p:sp>
    </p:spTree>
    <p:extLst>
      <p:ext uri="{BB962C8B-B14F-4D97-AF65-F5344CB8AC3E}">
        <p14:creationId xmlns:p14="http://schemas.microsoft.com/office/powerpoint/2010/main" xmlns="" val="210952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98601" y="624110"/>
            <a:ext cx="10006012" cy="615754"/>
          </a:xfrm>
        </p:spPr>
        <p:txBody>
          <a:bodyPr>
            <a:normAutofit fontScale="90000"/>
          </a:bodyPr>
          <a:lstStyle/>
          <a:p>
            <a:r>
              <a:rPr lang="en-US" b="1" dirty="0" smtClean="0">
                <a:solidFill>
                  <a:srgbClr val="002060"/>
                </a:solidFill>
              </a:rPr>
              <a:t/>
            </a:r>
            <a:br>
              <a:rPr lang="en-US" b="1" dirty="0" smtClean="0">
                <a:solidFill>
                  <a:srgbClr val="002060"/>
                </a:solidFill>
              </a:rPr>
            </a:br>
            <a:r>
              <a:rPr lang="en-US" b="1" dirty="0" smtClean="0">
                <a:solidFill>
                  <a:srgbClr val="002060"/>
                </a:solidFill>
              </a:rPr>
              <a:t/>
            </a:r>
            <a:br>
              <a:rPr lang="en-US" b="1" dirty="0" smtClean="0">
                <a:solidFill>
                  <a:srgbClr val="002060"/>
                </a:solidFill>
              </a:rPr>
            </a:br>
            <a:r>
              <a:rPr lang="el-GR" b="1" dirty="0" smtClean="0">
                <a:solidFill>
                  <a:srgbClr val="002060"/>
                </a:solidFill>
              </a:rPr>
              <a:t>Έμψυχο Περιβάλλον</a:t>
            </a:r>
            <a:endParaRPr lang="el-GR" b="1" dirty="0">
              <a:solidFill>
                <a:srgbClr val="002060"/>
              </a:solidFill>
            </a:endParaRPr>
          </a:p>
        </p:txBody>
      </p:sp>
      <p:sp>
        <p:nvSpPr>
          <p:cNvPr id="3" name="2 - Θέση περιεχομένου"/>
          <p:cNvSpPr>
            <a:spLocks noGrp="1"/>
          </p:cNvSpPr>
          <p:nvPr>
            <p:ph idx="1"/>
          </p:nvPr>
        </p:nvSpPr>
        <p:spPr>
          <a:xfrm>
            <a:off x="1016000" y="2023532"/>
            <a:ext cx="10488612" cy="4617491"/>
          </a:xfrm>
        </p:spPr>
        <p:txBody>
          <a:bodyPr>
            <a:normAutofit/>
          </a:bodyPr>
          <a:lstStyle/>
          <a:p>
            <a:pPr lvl="0">
              <a:lnSpc>
                <a:spcPct val="150000"/>
              </a:lnSpc>
            </a:pPr>
            <a:r>
              <a:rPr lang="el-GR" sz="2000" dirty="0" smtClean="0"/>
              <a:t>Η ύπαρξη κατάλληλης υποδομής των νοσηλευτικών ιδρυμάτων </a:t>
            </a:r>
            <a:endParaRPr lang="en-US" sz="2000" dirty="0" smtClean="0"/>
          </a:p>
          <a:p>
            <a:pPr lvl="0">
              <a:lnSpc>
                <a:spcPct val="150000"/>
              </a:lnSpc>
            </a:pPr>
            <a:r>
              <a:rPr lang="el-GR" sz="2000" dirty="0" smtClean="0"/>
              <a:t>Η σωστή ενημέρωση και εκπαίδευση των επαγγελματιών υγείας και τέλος </a:t>
            </a:r>
            <a:endParaRPr lang="en-US" sz="2000" dirty="0" smtClean="0"/>
          </a:p>
          <a:p>
            <a:pPr lvl="0">
              <a:lnSpc>
                <a:spcPct val="150000"/>
              </a:lnSpc>
            </a:pPr>
            <a:r>
              <a:rPr lang="el-GR" sz="2000" dirty="0" smtClean="0"/>
              <a:t>Η εφαρμογή των οδηγιών του Παγκόσμιου Οργανισμού Υγείας είναι, εν κατακλείδι, ο πιο αποτελεσματικός τρόπος περιορισμού των ενδονοσοκομειακών λοιμώξεων</a:t>
            </a:r>
          </a:p>
          <a:p>
            <a:pPr>
              <a:lnSpc>
                <a:spcPct val="150000"/>
              </a:lnSpc>
            </a:pPr>
            <a:endParaRPr lang="el-GR" sz="2000"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667" y="1608666"/>
            <a:ext cx="10970476" cy="5497091"/>
          </a:xfrm>
        </p:spPr>
        <p:txBody>
          <a:bodyPr>
            <a:normAutofit/>
          </a:bodyPr>
          <a:lstStyle/>
          <a:p>
            <a:pPr lvl="0">
              <a:lnSpc>
                <a:spcPct val="150000"/>
              </a:lnSpc>
            </a:pPr>
            <a:r>
              <a:rPr lang="el-GR" sz="2000" dirty="0" smtClean="0"/>
              <a:t>Όπως </a:t>
            </a:r>
            <a:r>
              <a:rPr lang="el-GR" sz="2000" dirty="0"/>
              <a:t>ήταν αναμενόμενο οι </a:t>
            </a:r>
            <a:r>
              <a:rPr lang="en-US" sz="2000" dirty="0"/>
              <a:t>Gram</a:t>
            </a:r>
            <a:r>
              <a:rPr lang="el-GR" sz="2000" dirty="0"/>
              <a:t>-θετικοί μικροοργανισμοί, εξαιτίας της ικανότητάς τους να επιβιώνουν και να πολλαπλασιάζονται σε ξηρό περιβάλλον και στη σκόνη, απομονώθηκαν με μεγαλύτερη συχνότητα από τα δείγματα του αέρα </a:t>
            </a:r>
          </a:p>
          <a:p>
            <a:pPr lvl="0">
              <a:lnSpc>
                <a:spcPct val="150000"/>
              </a:lnSpc>
            </a:pPr>
            <a:r>
              <a:rPr lang="el-GR" sz="2000" dirty="0"/>
              <a:t>Κανένα στέλεχος δεν ήταν </a:t>
            </a:r>
            <a:r>
              <a:rPr lang="en-US" sz="2000" dirty="0"/>
              <a:t>VRE </a:t>
            </a:r>
            <a:endParaRPr lang="el-GR" sz="2000" dirty="0"/>
          </a:p>
          <a:p>
            <a:pPr lvl="0">
              <a:lnSpc>
                <a:spcPct val="150000"/>
              </a:lnSpc>
            </a:pPr>
            <a:r>
              <a:rPr lang="el-GR" sz="2000" dirty="0"/>
              <a:t>Από τη χαρτογράφηση του μικροβιακού φορτίου του αέρα προκύπτει ότι τα στελέχη </a:t>
            </a:r>
            <a:r>
              <a:rPr lang="en-US" sz="2000" dirty="0"/>
              <a:t>MRSA</a:t>
            </a:r>
            <a:r>
              <a:rPr lang="el-GR" sz="2000" dirty="0"/>
              <a:t> ενδημούν στην Παθολογική και τη Χειρουργική κλινική, ενώ η Μονάδα Εντατικής Θεραπείας αποτελεί την αποκλειστική πηγή ενδημικής διασποράς στελεχών </a:t>
            </a:r>
            <a:r>
              <a:rPr lang="en-US" sz="2000" i="1" dirty="0" err="1"/>
              <a:t>Klebsiella</a:t>
            </a:r>
            <a:r>
              <a:rPr lang="en-US" sz="2000" i="1" dirty="0"/>
              <a:t> pneumonia</a:t>
            </a:r>
            <a:r>
              <a:rPr lang="el-GR" sz="2000" dirty="0"/>
              <a:t> σε ποσοστό 16,7%. Ο υψηλός αποικισμός στελεχών </a:t>
            </a:r>
            <a:r>
              <a:rPr lang="en-US" sz="2000" i="1" dirty="0" err="1"/>
              <a:t>Klebsiella</a:t>
            </a:r>
            <a:r>
              <a:rPr lang="en-US" sz="2000" i="1" dirty="0"/>
              <a:t> pneumonia</a:t>
            </a:r>
            <a:r>
              <a:rPr lang="el-GR" sz="2000" dirty="0"/>
              <a:t> στο αέρα της Μονάδας Εντατικής Θεραπείας δημιουργεί ένα ισχυρό προγνωστικό δείκτη εμφάνισης επιδημίας</a:t>
            </a:r>
          </a:p>
          <a:p>
            <a:endParaRPr lang="el-GR" dirty="0"/>
          </a:p>
        </p:txBody>
      </p:sp>
      <p:sp>
        <p:nvSpPr>
          <p:cNvPr id="4" name="Rectangle 3"/>
          <p:cNvSpPr/>
          <p:nvPr/>
        </p:nvSpPr>
        <p:spPr>
          <a:xfrm>
            <a:off x="347133" y="846667"/>
            <a:ext cx="11319934" cy="646331"/>
          </a:xfrm>
          <a:prstGeom prst="rect">
            <a:avLst/>
          </a:prstGeom>
        </p:spPr>
        <p:txBody>
          <a:bodyPr wrap="square">
            <a:spAutoFit/>
          </a:bodyPr>
          <a:lstStyle/>
          <a:p>
            <a:pPr algn="ctr"/>
            <a:r>
              <a:rPr lang="el-GR" sz="3600" b="1" dirty="0" smtClean="0">
                <a:solidFill>
                  <a:srgbClr val="002060"/>
                </a:solidFill>
              </a:rPr>
              <a:t>Άψυχο περιβάλλον - Αέρας</a:t>
            </a:r>
            <a:endParaRPr lang="el-GR" sz="3600" dirty="0">
              <a:solidFill>
                <a:srgbClr val="002060"/>
              </a:solidFill>
            </a:endParaRPr>
          </a:p>
        </p:txBody>
      </p:sp>
    </p:spTree>
    <p:extLst>
      <p:ext uri="{BB962C8B-B14F-4D97-AF65-F5344CB8AC3E}">
        <p14:creationId xmlns:p14="http://schemas.microsoft.com/office/powerpoint/2010/main" xmlns="" val="149174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534" y="1269999"/>
            <a:ext cx="10710334" cy="5468729"/>
          </a:xfrm>
        </p:spPr>
        <p:txBody>
          <a:bodyPr>
            <a:normAutofit/>
          </a:bodyPr>
          <a:lstStyle/>
          <a:p>
            <a:pPr lvl="0">
              <a:lnSpc>
                <a:spcPct val="150000"/>
              </a:lnSpc>
            </a:pPr>
            <a:r>
              <a:rPr lang="el-GR" sz="2000" dirty="0"/>
              <a:t>Η παρακολούθηση της ποιότητας του αέρα με βάση το ολικό μικροβιακό φορτίο, που συνιστά τη συνήθη επιστημονική πρακτική, δεν είναι αρκετή για να αξιολογήσει πλήρως τη δυναμική των </a:t>
            </a:r>
            <a:r>
              <a:rPr lang="el-GR" sz="2000" dirty="0" smtClean="0"/>
              <a:t>παθογόνων μικροοργανισμών στον </a:t>
            </a:r>
            <a:r>
              <a:rPr lang="el-GR" sz="2000" dirty="0"/>
              <a:t>αέρα του νοσοκομείου. Αντιθέτως, μπορεί να οδηγήσει σε λανθασμένα συμπεράσματα όσον αφορά τους κινδύνους και την ιεράρχησή τους και ακολούθως στη λήψη εσφαλμένων αποφάσεων σχετικά με τον έλεγχο και τον περιορισμό των ενδονοσοκομειακών λοιμώξεων</a:t>
            </a:r>
          </a:p>
          <a:p>
            <a:endParaRPr lang="el-GR" sz="2000" dirty="0"/>
          </a:p>
        </p:txBody>
      </p:sp>
    </p:spTree>
    <p:extLst>
      <p:ext uri="{BB962C8B-B14F-4D97-AF65-F5344CB8AC3E}">
        <p14:creationId xmlns:p14="http://schemas.microsoft.com/office/powerpoint/2010/main" xmlns="" val="15305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96333" y="651932"/>
            <a:ext cx="11208279" cy="897467"/>
          </a:xfrm>
        </p:spPr>
        <p:txBody>
          <a:bodyPr>
            <a:normAutofit/>
          </a:bodyPr>
          <a:lstStyle/>
          <a:p>
            <a:pPr algn="ctr"/>
            <a:r>
              <a:rPr lang="el-GR" b="1" dirty="0" smtClean="0">
                <a:solidFill>
                  <a:srgbClr val="002060"/>
                </a:solidFill>
              </a:rPr>
              <a:t>Αέρας</a:t>
            </a:r>
            <a:endParaRPr lang="el-GR" b="1" dirty="0">
              <a:solidFill>
                <a:srgbClr val="002060"/>
              </a:solidFill>
            </a:endParaRPr>
          </a:p>
        </p:txBody>
      </p:sp>
      <p:sp>
        <p:nvSpPr>
          <p:cNvPr id="3" name="2 - Θέση περιεχομένου"/>
          <p:cNvSpPr>
            <a:spLocks noGrp="1"/>
          </p:cNvSpPr>
          <p:nvPr>
            <p:ph idx="1"/>
          </p:nvPr>
        </p:nvSpPr>
        <p:spPr>
          <a:xfrm>
            <a:off x="736601" y="1617133"/>
            <a:ext cx="10768012" cy="4682927"/>
          </a:xfrm>
        </p:spPr>
        <p:txBody>
          <a:bodyPr/>
          <a:lstStyle/>
          <a:p>
            <a:pPr lvl="0">
              <a:lnSpc>
                <a:spcPct val="150000"/>
              </a:lnSpc>
            </a:pPr>
            <a:r>
              <a:rPr lang="el-GR" sz="2000" dirty="0" smtClean="0"/>
              <a:t>Τα τελευταία χρόνια η επένδυση σε στρατηγικές πρόληψης των ενδονοσοκομειακών λοιμώξεων από πολυανθεκτικούς μικροοργανισμούς επικεντρώθηκε στη βελτίωση της υγιεινής των χεριών, υποτιμώντας όμως την αερογενή διασπορά των παθογόνων μικροοργανισμών </a:t>
            </a:r>
          </a:p>
          <a:p>
            <a:pPr lvl="0">
              <a:lnSpc>
                <a:spcPct val="150000"/>
              </a:lnSpc>
            </a:pPr>
            <a:r>
              <a:rPr lang="el-GR" sz="2000" dirty="0" smtClean="0"/>
              <a:t>Στην παρούσα μελέτη η αξιολόγηση του μικροβιακού φορτίου του αέρα αποδεικνύει με σαφήνεια τον σημαντικό ρόλο που διαδραματίζει η αερογενής μετάδοση των πολυανθεκτικών στελεχών στις επιδημικές εξάρσεις στο περιβάλλον του νοσοκομείου</a:t>
            </a:r>
          </a:p>
          <a:p>
            <a:endParaRPr lang="el-GR"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01800"/>
            <a:ext cx="10908264" cy="4421457"/>
          </a:xfrm>
        </p:spPr>
        <p:txBody>
          <a:bodyPr/>
          <a:lstStyle/>
          <a:p>
            <a:pPr lvl="0">
              <a:lnSpc>
                <a:spcPct val="150000"/>
              </a:lnSpc>
            </a:pPr>
            <a:r>
              <a:rPr lang="el-GR" sz="2000" dirty="0">
                <a:solidFill>
                  <a:schemeClr val="tx1"/>
                </a:solidFill>
              </a:rPr>
              <a:t>Ο αποικισμός των επιφανειών του μη ειδικού εξοπλισμού ήταν σημαντικά υψηλότερος σε σχέση με τον αποικισμό του ειδικού εξοπλισμού σε όλους τους μικροοργανισμούς που ανιχνεύτηκαν. Ενδεχομένως αυτό οφείλεται στη συχνή επαφή των ασθενών με τον μη ειδικό εξοπλισμό</a:t>
            </a:r>
          </a:p>
          <a:p>
            <a:pPr lvl="0">
              <a:lnSpc>
                <a:spcPct val="150000"/>
              </a:lnSpc>
            </a:pPr>
            <a:r>
              <a:rPr lang="el-GR" sz="2000" dirty="0">
                <a:solidFill>
                  <a:schemeClr val="tx1"/>
                </a:solidFill>
              </a:rPr>
              <a:t>Το 75% των απομονωθέντων στελεχών </a:t>
            </a:r>
            <a:r>
              <a:rPr lang="en-US" sz="2000" i="1" dirty="0">
                <a:solidFill>
                  <a:schemeClr val="tx1"/>
                </a:solidFill>
              </a:rPr>
              <a:t>Klebsiella pneumonia</a:t>
            </a:r>
            <a:r>
              <a:rPr lang="el-GR" sz="2000" dirty="0">
                <a:solidFill>
                  <a:schemeClr val="tx1"/>
                </a:solidFill>
              </a:rPr>
              <a:t> και το 88,9% των απομονωθέντων στελεχών </a:t>
            </a:r>
            <a:r>
              <a:rPr lang="en-US" sz="2000" i="1" dirty="0">
                <a:solidFill>
                  <a:schemeClr val="tx1"/>
                </a:solidFill>
              </a:rPr>
              <a:t>Acinetobacter baumanii </a:t>
            </a:r>
            <a:r>
              <a:rPr lang="el-GR" sz="2000" dirty="0">
                <a:solidFill>
                  <a:schemeClr val="tx1"/>
                </a:solidFill>
              </a:rPr>
              <a:t>ανιχνεύτηκαν στη Μονάδα Εντατικής Θεραπείας </a:t>
            </a:r>
          </a:p>
          <a:p>
            <a:pPr lvl="0">
              <a:lnSpc>
                <a:spcPct val="150000"/>
              </a:lnSpc>
            </a:pPr>
            <a:r>
              <a:rPr lang="el-GR" sz="2000" dirty="0">
                <a:solidFill>
                  <a:schemeClr val="tx1"/>
                </a:solidFill>
              </a:rPr>
              <a:t>Το υψηλότερο μικροβιακό φορτίο καταγράφηκε με σαφήνεια στις επιφάνειες της Μονάδας Εντατικής </a:t>
            </a:r>
            <a:r>
              <a:rPr lang="el-GR" sz="2000" dirty="0" smtClean="0">
                <a:solidFill>
                  <a:schemeClr val="tx1"/>
                </a:solidFill>
              </a:rPr>
              <a:t>Θεραπείας</a:t>
            </a:r>
            <a:endParaRPr lang="el-GR" sz="2000" dirty="0">
              <a:solidFill>
                <a:schemeClr val="tx1"/>
              </a:solidFill>
            </a:endParaRPr>
          </a:p>
          <a:p>
            <a:endParaRPr lang="el-GR" dirty="0"/>
          </a:p>
        </p:txBody>
      </p:sp>
      <p:sp>
        <p:nvSpPr>
          <p:cNvPr id="4" name="Rectangle 3"/>
          <p:cNvSpPr/>
          <p:nvPr/>
        </p:nvSpPr>
        <p:spPr>
          <a:xfrm>
            <a:off x="347132" y="846667"/>
            <a:ext cx="11336867" cy="584775"/>
          </a:xfrm>
          <a:prstGeom prst="rect">
            <a:avLst/>
          </a:prstGeom>
        </p:spPr>
        <p:txBody>
          <a:bodyPr wrap="square">
            <a:spAutoFit/>
          </a:bodyPr>
          <a:lstStyle/>
          <a:p>
            <a:pPr algn="ctr"/>
            <a:r>
              <a:rPr lang="el-GR" sz="3200" b="1" dirty="0">
                <a:solidFill>
                  <a:srgbClr val="002060"/>
                </a:solidFill>
              </a:rPr>
              <a:t>Άψυχο </a:t>
            </a:r>
            <a:r>
              <a:rPr lang="el-GR" sz="3200" b="1" dirty="0" smtClean="0">
                <a:solidFill>
                  <a:srgbClr val="002060"/>
                </a:solidFill>
              </a:rPr>
              <a:t>περιβάλλον - </a:t>
            </a:r>
            <a:r>
              <a:rPr lang="el-GR" sz="3200" b="1" dirty="0">
                <a:solidFill>
                  <a:srgbClr val="002060"/>
                </a:solidFill>
              </a:rPr>
              <a:t>Επιφάνειες</a:t>
            </a:r>
            <a:endParaRPr lang="el-GR" sz="3200" dirty="0">
              <a:solidFill>
                <a:srgbClr val="002060"/>
              </a:solidFill>
            </a:endParaRPr>
          </a:p>
        </p:txBody>
      </p:sp>
    </p:spTree>
    <p:extLst>
      <p:ext uri="{BB962C8B-B14F-4D97-AF65-F5344CB8AC3E}">
        <p14:creationId xmlns:p14="http://schemas.microsoft.com/office/powerpoint/2010/main" xmlns="" val="16246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933" y="1244599"/>
            <a:ext cx="10879667" cy="4931475"/>
          </a:xfrm>
        </p:spPr>
        <p:txBody>
          <a:bodyPr>
            <a:normAutofit/>
          </a:bodyPr>
          <a:lstStyle/>
          <a:p>
            <a:pPr lvl="0">
              <a:lnSpc>
                <a:spcPct val="150000"/>
              </a:lnSpc>
            </a:pPr>
            <a:r>
              <a:rPr lang="el-GR" sz="2000" dirty="0"/>
              <a:t>Το μικροβιακό φορτίο των επιφανειών ενδεχομένως να λειτουργεί ως πηγή ενδημικής διασποράς παθογόνων μικροοργανισμών στους χώρους παροχής </a:t>
            </a:r>
            <a:r>
              <a:rPr lang="el-GR" sz="2000" dirty="0" smtClean="0"/>
              <a:t>υγείας</a:t>
            </a:r>
          </a:p>
          <a:p>
            <a:pPr lvl="0">
              <a:lnSpc>
                <a:spcPct val="150000"/>
              </a:lnSpc>
            </a:pPr>
            <a:r>
              <a:rPr lang="el-GR" sz="2000" dirty="0" smtClean="0"/>
              <a:t>Η </a:t>
            </a:r>
            <a:r>
              <a:rPr lang="el-GR" sz="2000" dirty="0"/>
              <a:t>επιβίωση των παθογόνων μικροοργανισμών για μεγάλο χρονικό διάστημα καθιστά </a:t>
            </a:r>
            <a:r>
              <a:rPr lang="el-GR" sz="2000" dirty="0" smtClean="0"/>
              <a:t>αναγκαία:</a:t>
            </a:r>
          </a:p>
          <a:p>
            <a:pPr marL="457200" lvl="0" indent="-457200">
              <a:lnSpc>
                <a:spcPct val="150000"/>
              </a:lnSpc>
              <a:buAutoNum type="arabicPeriod"/>
            </a:pPr>
            <a:r>
              <a:rPr lang="el-GR" sz="2000" dirty="0" smtClean="0"/>
              <a:t>τη </a:t>
            </a:r>
            <a:r>
              <a:rPr lang="el-GR" sz="2000" dirty="0"/>
              <a:t>συχνή επιτήρηση του μικροβιακού φορτίου των </a:t>
            </a:r>
            <a:r>
              <a:rPr lang="el-GR" sz="2000" dirty="0" smtClean="0"/>
              <a:t>επιφανειών</a:t>
            </a:r>
          </a:p>
          <a:p>
            <a:pPr marL="457200" lvl="0" indent="-457200">
              <a:lnSpc>
                <a:spcPct val="150000"/>
              </a:lnSpc>
              <a:buAutoNum type="arabicPeriod"/>
            </a:pPr>
            <a:r>
              <a:rPr lang="el-GR" sz="2000" dirty="0" smtClean="0"/>
              <a:t>την </a:t>
            </a:r>
            <a:r>
              <a:rPr lang="el-GR" sz="2000" dirty="0"/>
              <a:t>εφαρμογή στρατηγικών μέτρων μείωσης των παραγόντων που είναι υπεύθυνοι για τον πολλαπλασιασμό </a:t>
            </a:r>
            <a:r>
              <a:rPr lang="el-GR" sz="2000" dirty="0" smtClean="0"/>
              <a:t>τους</a:t>
            </a:r>
          </a:p>
          <a:p>
            <a:pPr marL="457200" lvl="0" indent="-457200">
              <a:lnSpc>
                <a:spcPct val="150000"/>
              </a:lnSpc>
              <a:buAutoNum type="arabicPeriod"/>
            </a:pPr>
            <a:r>
              <a:rPr lang="el-GR" sz="2000" dirty="0" smtClean="0"/>
              <a:t> </a:t>
            </a:r>
            <a:r>
              <a:rPr lang="el-GR" sz="2000" dirty="0"/>
              <a:t>καθώς και τη διερεύνηση της διασποράς των πολυανθεκτικών στελεχών στο περιβάλλον των ασθενών</a:t>
            </a:r>
          </a:p>
          <a:p>
            <a:pPr>
              <a:lnSpc>
                <a:spcPct val="150000"/>
              </a:lnSpc>
            </a:pPr>
            <a:endParaRPr lang="el-GR" sz="2000" dirty="0"/>
          </a:p>
        </p:txBody>
      </p:sp>
    </p:spTree>
    <p:extLst>
      <p:ext uri="{BB962C8B-B14F-4D97-AF65-F5344CB8AC3E}">
        <p14:creationId xmlns:p14="http://schemas.microsoft.com/office/powerpoint/2010/main" xmlns="" val="129368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267" y="1693332"/>
            <a:ext cx="10735733" cy="4217889"/>
          </a:xfrm>
        </p:spPr>
        <p:txBody>
          <a:bodyPr/>
          <a:lstStyle/>
          <a:p>
            <a:pPr lvl="0">
              <a:lnSpc>
                <a:spcPct val="150000"/>
              </a:lnSpc>
            </a:pPr>
            <a:r>
              <a:rPr lang="el-GR" sz="2000" dirty="0"/>
              <a:t>Η αξιολόγηση των ευρημάτων του άψυχου περιβάλλοντος </a:t>
            </a:r>
            <a:r>
              <a:rPr lang="el-GR" sz="2000" dirty="0" smtClean="0"/>
              <a:t> αναδεικνύει </a:t>
            </a:r>
            <a:r>
              <a:rPr lang="el-GR" sz="2000" dirty="0"/>
              <a:t>την ανάγκη συστηματικής ανίχνευσης του αποικισμού του αέρα και των </a:t>
            </a:r>
            <a:r>
              <a:rPr lang="el-GR" sz="2000" dirty="0" smtClean="0"/>
              <a:t>επιφανειών</a:t>
            </a:r>
            <a:r>
              <a:rPr lang="en-US" sz="2000" dirty="0" smtClean="0"/>
              <a:t>,</a:t>
            </a:r>
            <a:r>
              <a:rPr lang="el-GR" sz="2000" dirty="0" smtClean="0"/>
              <a:t> </a:t>
            </a:r>
            <a:r>
              <a:rPr lang="el-GR" sz="2000" dirty="0"/>
              <a:t>έτσι ώστε να προσδιορίζονται οι παράγοντες κινδύνου διασποράς των πολυανθεκτικών στελεχών και να εφαρμόζονται μέτρα πρόληψης των νοσοκομειακών </a:t>
            </a:r>
            <a:r>
              <a:rPr lang="el-GR" sz="2000" dirty="0" smtClean="0"/>
              <a:t>λοιμώξεων. Η </a:t>
            </a:r>
            <a:r>
              <a:rPr lang="el-GR" sz="2000" dirty="0"/>
              <a:t>ανάλυση των δεδομένων παρέχει ένα σημαντικό εργαλείο αξιολόγησης του κινδύνου, πάνω στο οποίο μπορούν να σχεδιαστούν διορθωτικές παρεμβάσεις, όπως προληπτικά μέτρα και δημιουργία πρωτοκόλλων περιβαλλοντικής εξυγίανσης στους χώρους του νοσοκομείου</a:t>
            </a:r>
          </a:p>
          <a:p>
            <a:endParaRPr lang="el-GR" dirty="0"/>
          </a:p>
        </p:txBody>
      </p:sp>
    </p:spTree>
    <p:extLst>
      <p:ext uri="{BB962C8B-B14F-4D97-AF65-F5344CB8AC3E}">
        <p14:creationId xmlns:p14="http://schemas.microsoft.com/office/powerpoint/2010/main" xmlns="" val="49636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468" y="2015067"/>
            <a:ext cx="10940658" cy="4226708"/>
          </a:xfrm>
        </p:spPr>
        <p:txBody>
          <a:bodyPr>
            <a:normAutofit/>
          </a:bodyPr>
          <a:lstStyle/>
          <a:p>
            <a:pPr lvl="0">
              <a:lnSpc>
                <a:spcPct val="150000"/>
              </a:lnSpc>
            </a:pPr>
            <a:r>
              <a:rPr lang="el-GR" sz="2000" dirty="0"/>
              <a:t>Η γενετική ανάλυση των περιβαλλοντικών στελεχών οδήγησε σε σημαντικά συμπεράσματα αναφορικά με τη μοριακή επιδημιολογία τους. Συγκεκριμένα, τα επιδημιολογικά στελέχη έχουν το ίδιο γενετικό αποτύπωμα, ενώ τα σποραδικά εμφανιζόμενα και τα μη σχετιζόμενα επιδημιολογικά στελέχη παρουσιάζουν σταθερά γενετική ετερογένεια</a:t>
            </a:r>
          </a:p>
          <a:p>
            <a:pPr lvl="0">
              <a:lnSpc>
                <a:spcPct val="150000"/>
              </a:lnSpc>
            </a:pPr>
            <a:r>
              <a:rPr lang="el-GR" sz="2000" dirty="0"/>
              <a:t>Στέλεχος </a:t>
            </a:r>
            <a:r>
              <a:rPr lang="en-US" sz="2000" i="1" dirty="0" err="1"/>
              <a:t>Acinetobacter</a:t>
            </a:r>
            <a:r>
              <a:rPr lang="en-US" sz="2000" i="1" dirty="0"/>
              <a:t> </a:t>
            </a:r>
            <a:r>
              <a:rPr lang="en-US" sz="2000" i="1" dirty="0" err="1"/>
              <a:t>baumannii</a:t>
            </a:r>
            <a:r>
              <a:rPr lang="en-US" sz="2000" i="1" dirty="0"/>
              <a:t> </a:t>
            </a:r>
            <a:r>
              <a:rPr lang="el-GR" sz="2000" dirty="0"/>
              <a:t>που απομονώθηκε από το τηλέφωνο της Μονάδας Εντατικής Θεραπείας είχε ίδιο γενετικό αποτύπωμα με στέλεχος που απομονώθηκε από τον αέρα </a:t>
            </a:r>
            <a:r>
              <a:rPr lang="el-GR" sz="2000" dirty="0" smtClean="0"/>
              <a:t>θαλάμου </a:t>
            </a:r>
            <a:r>
              <a:rPr lang="el-GR" sz="2000" dirty="0"/>
              <a:t>της Χειρουργικής Κλινικής</a:t>
            </a:r>
          </a:p>
          <a:p>
            <a:pPr>
              <a:lnSpc>
                <a:spcPct val="150000"/>
              </a:lnSpc>
            </a:pPr>
            <a:endParaRPr lang="el-GR" dirty="0"/>
          </a:p>
        </p:txBody>
      </p:sp>
      <p:sp>
        <p:nvSpPr>
          <p:cNvPr id="4" name="Rectangle 3"/>
          <p:cNvSpPr/>
          <p:nvPr/>
        </p:nvSpPr>
        <p:spPr>
          <a:xfrm>
            <a:off x="601133" y="956733"/>
            <a:ext cx="10930467" cy="584775"/>
          </a:xfrm>
          <a:prstGeom prst="rect">
            <a:avLst/>
          </a:prstGeom>
        </p:spPr>
        <p:txBody>
          <a:bodyPr wrap="square">
            <a:spAutoFit/>
          </a:bodyPr>
          <a:lstStyle/>
          <a:p>
            <a:pPr algn="ctr"/>
            <a:r>
              <a:rPr lang="el-GR" sz="3200" b="1" dirty="0">
                <a:solidFill>
                  <a:srgbClr val="002060"/>
                </a:solidFill>
              </a:rPr>
              <a:t>Μοριακή ανάλυση</a:t>
            </a:r>
            <a:endParaRPr lang="el-GR" sz="3200" dirty="0">
              <a:solidFill>
                <a:srgbClr val="002060"/>
              </a:solidFill>
            </a:endParaRPr>
          </a:p>
        </p:txBody>
      </p:sp>
    </p:spTree>
    <p:extLst>
      <p:ext uri="{BB962C8B-B14F-4D97-AF65-F5344CB8AC3E}">
        <p14:creationId xmlns:p14="http://schemas.microsoft.com/office/powerpoint/2010/main" xmlns="" val="378758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solidFill>
                  <a:srgbClr val="002060"/>
                </a:solidFill>
                <a:latin typeface="Arial" pitchFamily="34" charset="0"/>
                <a:cs typeface="Arial" pitchFamily="34" charset="0"/>
              </a:rPr>
              <a:t>ΥΠΟΔΟΧΑ (</a:t>
            </a:r>
            <a:r>
              <a:rPr lang="en-US" b="1" dirty="0" smtClean="0">
                <a:solidFill>
                  <a:srgbClr val="002060"/>
                </a:solidFill>
                <a:latin typeface="Arial" pitchFamily="34" charset="0"/>
                <a:cs typeface="Arial" pitchFamily="34" charset="0"/>
              </a:rPr>
              <a:t>reservoirs) </a:t>
            </a:r>
            <a:r>
              <a:rPr lang="el-GR" b="1" dirty="0" smtClean="0">
                <a:solidFill>
                  <a:srgbClr val="002060"/>
                </a:solidFill>
                <a:latin typeface="Arial" pitchFamily="34" charset="0"/>
                <a:cs typeface="Arial" pitchFamily="34" charset="0"/>
              </a:rPr>
              <a:t>ΛΟΙΜΟΓΟΝΩΝ ΠΑΡΑΓΟΝΤΩΝ</a:t>
            </a:r>
            <a:endParaRPr lang="el-GR" b="1" dirty="0">
              <a:solidFill>
                <a:srgbClr val="002060"/>
              </a:solidFill>
              <a:latin typeface="Arial" pitchFamily="34" charset="0"/>
              <a:cs typeface="Arial" pitchFamily="34" charset="0"/>
            </a:endParaRPr>
          </a:p>
        </p:txBody>
      </p:sp>
      <p:sp>
        <p:nvSpPr>
          <p:cNvPr id="3" name="2 - Θέση περιεχομένου"/>
          <p:cNvSpPr>
            <a:spLocks noGrp="1"/>
          </p:cNvSpPr>
          <p:nvPr>
            <p:ph idx="1"/>
          </p:nvPr>
        </p:nvSpPr>
        <p:spPr/>
        <p:txBody>
          <a:bodyPr/>
          <a:lstStyle/>
          <a:p>
            <a:pPr marL="285750" indent="-285750">
              <a:lnSpc>
                <a:spcPct val="150000"/>
              </a:lnSpc>
              <a:buFont typeface="Wingdings" panose="05000000000000000000" pitchFamily="2" charset="2"/>
              <a:buChar char="ü"/>
            </a:pPr>
            <a:r>
              <a:rPr lang="el-GR" sz="2000" dirty="0" smtClean="0">
                <a:latin typeface="Arial" panose="020B0604020202020204" pitchFamily="34" charset="0"/>
                <a:cs typeface="Arial" panose="020B0604020202020204" pitchFamily="34" charset="0"/>
              </a:rPr>
              <a:t>Άνθρωπος </a:t>
            </a:r>
          </a:p>
          <a:p>
            <a:pPr marL="285750" indent="-285750">
              <a:lnSpc>
                <a:spcPct val="150000"/>
              </a:lnSpc>
              <a:buFont typeface="Wingdings" panose="05000000000000000000" pitchFamily="2" charset="2"/>
              <a:buChar char="ü"/>
            </a:pPr>
            <a:r>
              <a:rPr lang="el-GR" sz="2000" dirty="0" smtClean="0">
                <a:latin typeface="Arial" panose="020B0604020202020204" pitchFamily="34" charset="0"/>
                <a:cs typeface="Arial" panose="020B0604020202020204" pitchFamily="34" charset="0"/>
              </a:rPr>
              <a:t>Άλλα σπονδυλωτά ζώα </a:t>
            </a:r>
          </a:p>
          <a:p>
            <a:pPr marL="285750" indent="-285750">
              <a:lnSpc>
                <a:spcPct val="150000"/>
              </a:lnSpc>
              <a:buFont typeface="Wingdings" panose="05000000000000000000" pitchFamily="2" charset="2"/>
              <a:buChar char="ü"/>
            </a:pPr>
            <a:r>
              <a:rPr lang="el-GR" sz="2000" dirty="0" smtClean="0">
                <a:latin typeface="Arial" panose="020B0604020202020204" pitchFamily="34" charset="0"/>
                <a:cs typeface="Arial" panose="020B0604020202020204" pitchFamily="34" charset="0"/>
              </a:rPr>
              <a:t>Αρθρόποδα (π.χ. έντομα) </a:t>
            </a:r>
          </a:p>
          <a:p>
            <a:pPr marL="285750" indent="-285750">
              <a:lnSpc>
                <a:spcPct val="150000"/>
              </a:lnSpc>
              <a:buFont typeface="Wingdings" panose="05000000000000000000" pitchFamily="2" charset="2"/>
              <a:buChar char="ü"/>
            </a:pPr>
            <a:r>
              <a:rPr lang="el-GR" sz="2000" dirty="0" smtClean="0">
                <a:latin typeface="Arial" panose="020B0604020202020204" pitchFamily="34" charset="0"/>
                <a:cs typeface="Arial" panose="020B0604020202020204" pitchFamily="34" charset="0"/>
              </a:rPr>
              <a:t>Άψυχο περιβάλλον (π.χ. φυτά, έδαφος, νερό)</a:t>
            </a:r>
            <a:endParaRPr lang="el-GR" sz="2000" b="1" dirty="0" smtClean="0">
              <a:latin typeface="Arial" panose="020B0604020202020204" pitchFamily="34" charset="0"/>
              <a:cs typeface="Arial" panose="020B0604020202020204" pitchFamily="34" charset="0"/>
            </a:endParaRPr>
          </a:p>
          <a:p>
            <a:endParaRPr lang="el-GR"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9530" y="768625"/>
            <a:ext cx="9795082" cy="5897217"/>
          </a:xfrm>
        </p:spPr>
        <p:txBody>
          <a:bodyPr>
            <a:normAutofit/>
          </a:bodyPr>
          <a:lstStyle/>
          <a:p>
            <a:pPr lvl="0">
              <a:lnSpc>
                <a:spcPct val="150000"/>
              </a:lnSpc>
            </a:pPr>
            <a:r>
              <a:rPr lang="el-GR" sz="2000" dirty="0">
                <a:solidFill>
                  <a:schemeClr val="tx1"/>
                </a:solidFill>
              </a:rPr>
              <a:t>Επίσης, πολυανθεκτικό στέλεχος (</a:t>
            </a:r>
            <a:r>
              <a:rPr lang="en-US" sz="2000" dirty="0">
                <a:solidFill>
                  <a:schemeClr val="tx1"/>
                </a:solidFill>
              </a:rPr>
              <a:t>MDR</a:t>
            </a:r>
            <a:r>
              <a:rPr lang="el-GR" sz="2000" dirty="0">
                <a:solidFill>
                  <a:schemeClr val="tx1"/>
                </a:solidFill>
              </a:rPr>
              <a:t>) </a:t>
            </a:r>
            <a:r>
              <a:rPr lang="en-US" sz="2000" i="1" dirty="0" err="1">
                <a:solidFill>
                  <a:schemeClr val="tx1"/>
                </a:solidFill>
              </a:rPr>
              <a:t>Acinetobacter</a:t>
            </a:r>
            <a:r>
              <a:rPr lang="en-US" sz="2000" i="1" dirty="0">
                <a:solidFill>
                  <a:schemeClr val="tx1"/>
                </a:solidFill>
              </a:rPr>
              <a:t> </a:t>
            </a:r>
            <a:r>
              <a:rPr lang="en-US" sz="2000" i="1" dirty="0" err="1">
                <a:solidFill>
                  <a:schemeClr val="tx1"/>
                </a:solidFill>
              </a:rPr>
              <a:t>baumannii</a:t>
            </a:r>
            <a:r>
              <a:rPr lang="en-US" sz="2000" i="1" dirty="0">
                <a:solidFill>
                  <a:schemeClr val="tx1"/>
                </a:solidFill>
              </a:rPr>
              <a:t> </a:t>
            </a:r>
            <a:r>
              <a:rPr lang="el-GR" sz="2000" dirty="0">
                <a:solidFill>
                  <a:schemeClr val="tx1"/>
                </a:solidFill>
              </a:rPr>
              <a:t>που απομονώθηκε από τα χέρια των εργαζομένων της Χειρουργικής Κλινικής είχε ίδιο μοριακό αποτύπωμα με 9 πολυανθεκτικά στελέχη (7 στελέχη </a:t>
            </a:r>
            <a:r>
              <a:rPr lang="en-US" sz="2000" dirty="0">
                <a:solidFill>
                  <a:schemeClr val="tx1"/>
                </a:solidFill>
              </a:rPr>
              <a:t>XDR</a:t>
            </a:r>
            <a:r>
              <a:rPr lang="el-GR" sz="2000" dirty="0">
                <a:solidFill>
                  <a:schemeClr val="tx1"/>
                </a:solidFill>
              </a:rPr>
              <a:t> και 2 στελέχη </a:t>
            </a:r>
            <a:r>
              <a:rPr lang="en-US" sz="2000" dirty="0">
                <a:solidFill>
                  <a:schemeClr val="tx1"/>
                </a:solidFill>
              </a:rPr>
              <a:t>MDR</a:t>
            </a:r>
            <a:r>
              <a:rPr lang="el-GR" sz="2000" dirty="0">
                <a:solidFill>
                  <a:schemeClr val="tx1"/>
                </a:solidFill>
              </a:rPr>
              <a:t>) που απομονώθηκαν από τα χέρια των εργαζομένων της Μονάδας Εντατικής Θεραπείας </a:t>
            </a:r>
          </a:p>
          <a:p>
            <a:pPr lvl="0">
              <a:lnSpc>
                <a:spcPct val="150000"/>
              </a:lnSpc>
            </a:pPr>
            <a:r>
              <a:rPr lang="el-GR" sz="2000" dirty="0">
                <a:solidFill>
                  <a:schemeClr val="tx1"/>
                </a:solidFill>
              </a:rPr>
              <a:t>Η απομόνωση ίδιων γενετικών στελεχών </a:t>
            </a:r>
            <a:r>
              <a:rPr lang="en-US" sz="2000" i="1" dirty="0" err="1">
                <a:solidFill>
                  <a:schemeClr val="tx1"/>
                </a:solidFill>
              </a:rPr>
              <a:t>Acinetobacter</a:t>
            </a:r>
            <a:r>
              <a:rPr lang="en-US" sz="2000" i="1" dirty="0">
                <a:solidFill>
                  <a:schemeClr val="tx1"/>
                </a:solidFill>
              </a:rPr>
              <a:t> </a:t>
            </a:r>
            <a:r>
              <a:rPr lang="en-US" sz="2000" i="1" dirty="0" err="1">
                <a:solidFill>
                  <a:schemeClr val="tx1"/>
                </a:solidFill>
              </a:rPr>
              <a:t>baumannii</a:t>
            </a:r>
            <a:r>
              <a:rPr lang="en-US" sz="2000" i="1" dirty="0">
                <a:solidFill>
                  <a:schemeClr val="tx1"/>
                </a:solidFill>
              </a:rPr>
              <a:t> </a:t>
            </a:r>
            <a:r>
              <a:rPr lang="el-GR" sz="2000" dirty="0">
                <a:solidFill>
                  <a:schemeClr val="tx1"/>
                </a:solidFill>
              </a:rPr>
              <a:t>σε διαφορετικές κλινικές δεν αφήνει περιθώρια αμφισβήτησης της οριζόντιας διασποράς τους στο περιβάλλον του νοσοκομείου</a:t>
            </a:r>
          </a:p>
          <a:p>
            <a:pPr lvl="0">
              <a:lnSpc>
                <a:spcPct val="150000"/>
              </a:lnSpc>
            </a:pPr>
            <a:r>
              <a:rPr lang="el-GR" sz="2000" dirty="0">
                <a:solidFill>
                  <a:schemeClr val="tx1"/>
                </a:solidFill>
              </a:rPr>
              <a:t>Σημαντικό είναι το γεγονός ότι στέλεχος </a:t>
            </a:r>
            <a:r>
              <a:rPr lang="en-US" sz="2000" i="1" dirty="0">
                <a:solidFill>
                  <a:schemeClr val="tx1"/>
                </a:solidFill>
              </a:rPr>
              <a:t>Staphylococcus </a:t>
            </a:r>
            <a:r>
              <a:rPr lang="en-US" sz="2000" i="1" dirty="0" err="1">
                <a:solidFill>
                  <a:schemeClr val="tx1"/>
                </a:solidFill>
              </a:rPr>
              <a:t>aureus</a:t>
            </a:r>
            <a:r>
              <a:rPr lang="en-US" sz="2000" i="1" dirty="0">
                <a:solidFill>
                  <a:schemeClr val="tx1"/>
                </a:solidFill>
              </a:rPr>
              <a:t> </a:t>
            </a:r>
            <a:r>
              <a:rPr lang="el-GR" sz="2000" dirty="0">
                <a:solidFill>
                  <a:schemeClr val="tx1"/>
                </a:solidFill>
              </a:rPr>
              <a:t>που απομονώθηκε από τον αέρα της Μονάδας Εντατικής Θεραπείας είχε ίδιο γενετικό αποτύπωμα με στέλεχος που απομονώθηκε από τον αέρα της Μονάδας Νεογνών</a:t>
            </a:r>
          </a:p>
          <a:p>
            <a:endParaRPr lang="el-GR" dirty="0">
              <a:solidFill>
                <a:schemeClr val="tx1"/>
              </a:solidFill>
            </a:endParaRPr>
          </a:p>
        </p:txBody>
      </p:sp>
    </p:spTree>
    <p:extLst>
      <p:ext uri="{BB962C8B-B14F-4D97-AF65-F5344CB8AC3E}">
        <p14:creationId xmlns:p14="http://schemas.microsoft.com/office/powerpoint/2010/main" xmlns="" val="337762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468" y="1523999"/>
            <a:ext cx="10244666" cy="4605867"/>
          </a:xfrm>
        </p:spPr>
        <p:txBody>
          <a:bodyPr>
            <a:normAutofit lnSpcReduction="10000"/>
          </a:bodyPr>
          <a:lstStyle/>
          <a:p>
            <a:pPr>
              <a:lnSpc>
                <a:spcPct val="170000"/>
              </a:lnSpc>
            </a:pPr>
            <a:r>
              <a:rPr lang="el-GR" sz="2000" dirty="0">
                <a:solidFill>
                  <a:schemeClr val="tx1"/>
                </a:solidFill>
              </a:rPr>
              <a:t>Επίσης στέλεχος </a:t>
            </a:r>
            <a:r>
              <a:rPr lang="en-US" sz="2000" i="1" dirty="0">
                <a:solidFill>
                  <a:schemeClr val="tx1"/>
                </a:solidFill>
              </a:rPr>
              <a:t>Staphylococcus </a:t>
            </a:r>
            <a:r>
              <a:rPr lang="en-US" sz="2000" i="1" dirty="0" err="1">
                <a:solidFill>
                  <a:schemeClr val="tx1"/>
                </a:solidFill>
              </a:rPr>
              <a:t>aureus</a:t>
            </a:r>
            <a:r>
              <a:rPr lang="en-US" sz="2000" i="1" dirty="0">
                <a:solidFill>
                  <a:schemeClr val="tx1"/>
                </a:solidFill>
              </a:rPr>
              <a:t> </a:t>
            </a:r>
            <a:r>
              <a:rPr lang="el-GR" sz="2000" dirty="0">
                <a:solidFill>
                  <a:schemeClr val="tx1"/>
                </a:solidFill>
              </a:rPr>
              <a:t>που απομονώθηκε από τα χέρια των εργαζομένων της Μονάδας Εντατικής Θεραπείας είχε ίδιο γενετικό αποτύπωμα με στέλεχος που απομονώθηκε από τον αέρα της Παθολογικής Κλινικής. Και σ’ αυτήν την περίπτωση η απομόνωση ίδιων γενετικών στελεχών </a:t>
            </a:r>
            <a:r>
              <a:rPr lang="en-US" sz="2000" i="1" dirty="0">
                <a:solidFill>
                  <a:schemeClr val="tx1"/>
                </a:solidFill>
              </a:rPr>
              <a:t>Staphylococcus aureus</a:t>
            </a:r>
            <a:r>
              <a:rPr lang="el-GR" sz="2000" dirty="0">
                <a:solidFill>
                  <a:schemeClr val="tx1"/>
                </a:solidFill>
              </a:rPr>
              <a:t> σε διαφορετικές κλινικές αποδεικνύει την οριζόντια διασπορά τους στο περιβάλλον του νοσοκομείου</a:t>
            </a:r>
          </a:p>
          <a:p>
            <a:pPr>
              <a:lnSpc>
                <a:spcPct val="170000"/>
              </a:lnSpc>
            </a:pPr>
            <a:r>
              <a:rPr lang="el-GR" sz="2000" dirty="0">
                <a:solidFill>
                  <a:schemeClr val="tx1"/>
                </a:solidFill>
              </a:rPr>
              <a:t>Ο βαθμιαίος αποικισμός των επιδημιολογικών στελεχών σε όλες τις κλινικές που συμμετείχαν στην έρευνα αναδεικνύει την ανάγκη βαθύτερης ανάλυσης του τρόπου διασποράς τους στο περιβάλλον του νοσοκομείου</a:t>
            </a:r>
          </a:p>
          <a:p>
            <a:endParaRPr lang="el-GR" dirty="0">
              <a:solidFill>
                <a:schemeClr val="tx1"/>
              </a:solidFill>
            </a:endParaRPr>
          </a:p>
        </p:txBody>
      </p:sp>
    </p:spTree>
    <p:extLst>
      <p:ext uri="{BB962C8B-B14F-4D97-AF65-F5344CB8AC3E}">
        <p14:creationId xmlns:p14="http://schemas.microsoft.com/office/powerpoint/2010/main" xmlns="" val="96985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2933" y="1761067"/>
            <a:ext cx="10270067" cy="4507997"/>
          </a:xfrm>
        </p:spPr>
        <p:txBody>
          <a:bodyPr>
            <a:normAutofit/>
          </a:bodyPr>
          <a:lstStyle/>
          <a:p>
            <a:pPr lvl="0">
              <a:lnSpc>
                <a:spcPct val="150000"/>
              </a:lnSpc>
            </a:pPr>
            <a:r>
              <a:rPr lang="el-GR" sz="2000" dirty="0">
                <a:solidFill>
                  <a:schemeClr val="tx1"/>
                </a:solidFill>
              </a:rPr>
              <a:t>Η διερεύνηση των συνθηκών της </a:t>
            </a:r>
            <a:r>
              <a:rPr lang="el-GR" sz="2000" dirty="0" smtClean="0">
                <a:solidFill>
                  <a:schemeClr val="tx1"/>
                </a:solidFill>
              </a:rPr>
              <a:t>διασποράς</a:t>
            </a:r>
          </a:p>
          <a:p>
            <a:pPr lvl="0">
              <a:lnSpc>
                <a:spcPct val="150000"/>
              </a:lnSpc>
            </a:pPr>
            <a:r>
              <a:rPr lang="el-GR" sz="2000" dirty="0" smtClean="0">
                <a:solidFill>
                  <a:schemeClr val="tx1"/>
                </a:solidFill>
              </a:rPr>
              <a:t>Η </a:t>
            </a:r>
            <a:r>
              <a:rPr lang="el-GR" sz="2000" dirty="0">
                <a:solidFill>
                  <a:schemeClr val="tx1"/>
                </a:solidFill>
              </a:rPr>
              <a:t>αποσαφήνιση των μηχανισμών αποικισμού και </a:t>
            </a:r>
            <a:r>
              <a:rPr lang="el-GR" sz="2000" dirty="0" smtClean="0">
                <a:solidFill>
                  <a:schemeClr val="tx1"/>
                </a:solidFill>
              </a:rPr>
              <a:t>αντοχής </a:t>
            </a:r>
            <a:r>
              <a:rPr lang="el-GR" sz="2000" dirty="0">
                <a:solidFill>
                  <a:schemeClr val="tx1"/>
                </a:solidFill>
              </a:rPr>
              <a:t>καθώς και </a:t>
            </a:r>
            <a:endParaRPr lang="el-GR" sz="2000" dirty="0" smtClean="0">
              <a:solidFill>
                <a:schemeClr val="tx1"/>
              </a:solidFill>
            </a:endParaRPr>
          </a:p>
          <a:p>
            <a:pPr lvl="0">
              <a:lnSpc>
                <a:spcPct val="150000"/>
              </a:lnSpc>
            </a:pPr>
            <a:r>
              <a:rPr lang="el-GR" sz="2000" dirty="0" smtClean="0">
                <a:solidFill>
                  <a:schemeClr val="tx1"/>
                </a:solidFill>
              </a:rPr>
              <a:t>Καθώς και η </a:t>
            </a:r>
            <a:r>
              <a:rPr lang="el-GR" sz="2000" dirty="0">
                <a:solidFill>
                  <a:schemeClr val="tx1"/>
                </a:solidFill>
              </a:rPr>
              <a:t>εξέλιξή των μικροοργανισμών σε μοριακό και γενετικό επίπεδο μπορούν να ενισχύσουν την πρόληψη και την αντιμετώπιση των επιδημικών εκρήξεων</a:t>
            </a:r>
          </a:p>
          <a:p>
            <a:pPr>
              <a:lnSpc>
                <a:spcPct val="150000"/>
              </a:lnSpc>
            </a:pPr>
            <a:endParaRPr lang="el-GR" sz="2000" dirty="0">
              <a:solidFill>
                <a:schemeClr val="tx1"/>
              </a:solidFill>
            </a:endParaRPr>
          </a:p>
        </p:txBody>
      </p:sp>
    </p:spTree>
    <p:extLst>
      <p:ext uri="{BB962C8B-B14F-4D97-AF65-F5344CB8AC3E}">
        <p14:creationId xmlns:p14="http://schemas.microsoft.com/office/powerpoint/2010/main" xmlns="" val="385004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2438400"/>
            <a:ext cx="10514013" cy="1354667"/>
          </a:xfrm>
        </p:spPr>
        <p:txBody>
          <a:bodyPr/>
          <a:lstStyle/>
          <a:p>
            <a:r>
              <a:rPr lang="el-GR" dirty="0" smtClean="0">
                <a:solidFill>
                  <a:srgbClr val="002060"/>
                </a:solidFill>
              </a:rPr>
              <a:t>Ευχαριστώ πολύ για την προσοχή σας</a:t>
            </a:r>
            <a:endParaRPr lang="el-GR" dirty="0">
              <a:solidFill>
                <a:srgbClr val="002060"/>
              </a:solidFill>
            </a:endParaRPr>
          </a:p>
        </p:txBody>
      </p:sp>
    </p:spTree>
    <p:extLst>
      <p:ext uri="{BB962C8B-B14F-4D97-AF65-F5344CB8AC3E}">
        <p14:creationId xmlns:p14="http://schemas.microsoft.com/office/powerpoint/2010/main" xmlns="" val="273234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56734"/>
            <a:ext cx="10972800" cy="1032934"/>
          </a:xfrm>
        </p:spPr>
        <p:txBody>
          <a:bodyPr>
            <a:normAutofit fontScale="90000"/>
          </a:bodyPr>
          <a:lstStyle/>
          <a:p>
            <a:pPr algn="ctr"/>
            <a:r>
              <a:rPr lang="en-US" b="1" dirty="0" smtClean="0">
                <a:solidFill>
                  <a:srgbClr val="002060"/>
                </a:solidFill>
              </a:rPr>
              <a:t/>
            </a:r>
            <a:br>
              <a:rPr lang="en-US" b="1" dirty="0" smtClean="0">
                <a:solidFill>
                  <a:srgbClr val="002060"/>
                </a:solidFill>
              </a:rPr>
            </a:br>
            <a:r>
              <a:rPr lang="el-GR" b="1" dirty="0" smtClean="0">
                <a:solidFill>
                  <a:srgbClr val="002060"/>
                </a:solidFill>
              </a:rPr>
              <a:t>ΟΡΟΙ ΚΑΙ ΟΡΙΣΜΟΙ</a:t>
            </a:r>
            <a:endParaRPr lang="el-GR" b="1" dirty="0">
              <a:solidFill>
                <a:srgbClr val="002060"/>
              </a:solidFill>
            </a:endParaRPr>
          </a:p>
        </p:txBody>
      </p:sp>
      <p:sp>
        <p:nvSpPr>
          <p:cNvPr id="3" name="2 - Θέση περιεχομένου"/>
          <p:cNvSpPr>
            <a:spLocks noGrp="1"/>
          </p:cNvSpPr>
          <p:nvPr>
            <p:ph idx="1"/>
          </p:nvPr>
        </p:nvSpPr>
        <p:spPr>
          <a:xfrm>
            <a:off x="609600" y="2116667"/>
            <a:ext cx="10972800" cy="4457869"/>
          </a:xfrm>
        </p:spPr>
        <p:txBody>
          <a:bodyPr>
            <a:normAutofit/>
          </a:bodyPr>
          <a:lstStyle/>
          <a:p>
            <a:endParaRPr lang="en-US" sz="2000" dirty="0" smtClean="0"/>
          </a:p>
          <a:p>
            <a:endParaRPr lang="en-US" sz="2000" dirty="0" smtClean="0"/>
          </a:p>
          <a:p>
            <a:r>
              <a:rPr lang="el-GR" sz="2000" dirty="0" smtClean="0"/>
              <a:t>Αν και οι όροι όπως λοίμωξη, μολυσματική νόσος, </a:t>
            </a:r>
            <a:r>
              <a:rPr lang="el-GR" sz="2000" dirty="0" err="1" smtClean="0"/>
              <a:t>υποκλινική</a:t>
            </a:r>
            <a:r>
              <a:rPr lang="el-GR" sz="2000" dirty="0" smtClean="0"/>
              <a:t> λοίμωξη και αποικισμός χρησιμοποιούνται συχνά, οι λεπτές διαφορές αυτών των όρων συχνά προκαλούν σύγχυση</a:t>
            </a:r>
          </a:p>
          <a:p>
            <a:r>
              <a:rPr lang="el-GR" sz="2000" b="1" dirty="0" smtClean="0"/>
              <a:t>Ο όρος &lt;&lt;λοίμωξη&gt;&gt; </a:t>
            </a:r>
            <a:r>
              <a:rPr lang="el-GR" sz="2000" dirty="0" smtClean="0"/>
              <a:t>υποδηλώνει τον επιτυχημένο πολλαπλασιασμό ενός μικροβίου πάνω ή μέσα σε ένα ξενιστή</a:t>
            </a:r>
          </a:p>
          <a:p>
            <a:r>
              <a:rPr lang="el-GR" sz="2000" b="1" dirty="0" smtClean="0"/>
              <a:t>Ο όρος &lt;&lt;λοιμώδες νόσημα&gt;&gt; </a:t>
            </a:r>
            <a:r>
              <a:rPr lang="el-GR" sz="2000" dirty="0" smtClean="0"/>
              <a:t>χρησιμοποιείται όταν μια λοίμωξη οδηγεί σε κλινικά συμπτώματα λόγω αλλοιωμένης φυσιολογίας και βλάβης οργάνων. Εάν η λοίμωξη  προκαλεί μόνο ανοσολογική απόκριση χωρίς εμφανή κλινική νόσο, τότε αναφέρεται ως </a:t>
            </a:r>
            <a:r>
              <a:rPr lang="el-GR" sz="2000" b="1" dirty="0" err="1" smtClean="0"/>
              <a:t>υποκλινική</a:t>
            </a:r>
            <a:r>
              <a:rPr lang="el-GR" sz="2000" b="1" dirty="0" smtClean="0"/>
              <a:t> ή μη εμφανής λοίμωξη</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38200"/>
            <a:ext cx="10972800" cy="1151467"/>
          </a:xfrm>
        </p:spPr>
        <p:txBody>
          <a:bodyPr/>
          <a:lstStyle/>
          <a:p>
            <a:pPr algn="ctr"/>
            <a:r>
              <a:rPr lang="el-GR" b="1" dirty="0" smtClean="0">
                <a:solidFill>
                  <a:srgbClr val="002060"/>
                </a:solidFill>
              </a:rPr>
              <a:t>ΟΡΟΙ ΚΑΙ ΟΡΙΣΜΟΙ</a:t>
            </a:r>
            <a:endParaRPr lang="el-GR" dirty="0"/>
          </a:p>
        </p:txBody>
      </p:sp>
      <p:sp>
        <p:nvSpPr>
          <p:cNvPr id="3" name="2 - Θέση περιεχομένου"/>
          <p:cNvSpPr>
            <a:spLocks noGrp="1"/>
          </p:cNvSpPr>
          <p:nvPr>
            <p:ph idx="1"/>
          </p:nvPr>
        </p:nvSpPr>
        <p:spPr>
          <a:xfrm>
            <a:off x="609600" y="2006600"/>
            <a:ext cx="10972800" cy="4567936"/>
          </a:xfrm>
        </p:spPr>
        <p:txBody>
          <a:bodyPr/>
          <a:lstStyle/>
          <a:p>
            <a:r>
              <a:rPr lang="el-GR" dirty="0" smtClean="0"/>
              <a:t>Η </a:t>
            </a:r>
            <a:r>
              <a:rPr lang="el-GR" sz="2000" dirty="0" smtClean="0"/>
              <a:t>&lt;&lt;</a:t>
            </a:r>
            <a:r>
              <a:rPr lang="el-GR" sz="2000" b="1" dirty="0" err="1" smtClean="0"/>
              <a:t>υποκλινική</a:t>
            </a:r>
            <a:r>
              <a:rPr lang="el-GR" sz="2000" b="1" dirty="0" smtClean="0"/>
              <a:t> ή μη εμφανής λοίμωξη&gt;&gt; </a:t>
            </a:r>
            <a:r>
              <a:rPr lang="el-GR" sz="2000" dirty="0" smtClean="0"/>
              <a:t>αναφέρεται σε μια κατάσταση στην οποία ο μικροοργανισμός είναι παρών, αλλά δεν υπάρχει εμφανής κλινική εκδήλωση εξαιτίας του μικροοργανισμού, ενώ η αλληλεπίδραση μεταξύ του ξενιστή και του μικροοργανισμού οδηγεί  </a:t>
            </a:r>
            <a:r>
              <a:rPr lang="el-GR" sz="2000" b="1" dirty="0" smtClean="0"/>
              <a:t>σε μια ανιχνεύσιμη ανοσολογική απόκριση</a:t>
            </a:r>
            <a:r>
              <a:rPr lang="el-GR" sz="2000" dirty="0" smtClean="0"/>
              <a:t>, όπως μια ορολογική αντίδραση, μετατροπή δερματικού τεστ ή πολλαπλασιαστική απόκριση των λευκών αιμοσφαιρίων σε αντιγόνα από τους μολυσματικούς οργανισμούς</a:t>
            </a:r>
          </a:p>
          <a:p>
            <a:r>
              <a:rPr lang="el-GR" sz="2000" dirty="0" smtClean="0"/>
              <a:t>Ως εκ τούτου, μπορεί να απαιτούνται ειδικές εξετάσεις για την ανίχνευση των ανοσολογικών αποκρίσεων προκριμένου να διαφοροποιηθεί ο αποικισμός από την </a:t>
            </a:r>
            <a:r>
              <a:rPr lang="el-GR" sz="2000" dirty="0" err="1" smtClean="0"/>
              <a:t>υποκλινική</a:t>
            </a:r>
            <a:r>
              <a:rPr lang="el-GR" sz="2000" dirty="0" smtClean="0"/>
              <a:t> λοίμωξη, αλλά συχνά δεν πραγματοποιούνται ή μπορεί και να μην είναι διαθέσιμες</a:t>
            </a:r>
          </a:p>
          <a:p>
            <a:r>
              <a:rPr lang="el-GR" sz="2000" dirty="0" smtClean="0"/>
              <a:t>Οι μικροοργανισμοί μπορούν να καλλιεργηθούν   από τον φορέα ή αποικισμένο ξενιστή που δεν εκδηλώνει εμφανή συμπτώματα μόλυνσης τη στιγμή της απομόνωσης του μικροοργανισμού, ενώ ο φορέας μπορεί να έχει ιστορικό προηγούμενης νόσου που προκλήθηκε από το συγκεκριμένο οργανισμό  </a:t>
            </a:r>
            <a:endParaRPr lang="el-G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19668"/>
            <a:ext cx="10972800" cy="1083732"/>
          </a:xfrm>
        </p:spPr>
        <p:txBody>
          <a:bodyPr/>
          <a:lstStyle/>
          <a:p>
            <a:pPr algn="ctr"/>
            <a:r>
              <a:rPr lang="el-GR" sz="3600" b="1" dirty="0" smtClean="0">
                <a:solidFill>
                  <a:srgbClr val="002060"/>
                </a:solidFill>
              </a:rPr>
              <a:t>ΙΣΤΟΡΙΚΗ</a:t>
            </a:r>
            <a:r>
              <a:rPr lang="el-GR" b="1" dirty="0" smtClean="0">
                <a:solidFill>
                  <a:srgbClr val="002060"/>
                </a:solidFill>
              </a:rPr>
              <a:t> ΑΝΑΔΡΟΜΗ</a:t>
            </a:r>
            <a:endParaRPr lang="el-GR" dirty="0">
              <a:solidFill>
                <a:srgbClr val="002060"/>
              </a:solidFill>
            </a:endParaRPr>
          </a:p>
        </p:txBody>
      </p:sp>
      <p:sp>
        <p:nvSpPr>
          <p:cNvPr id="3" name="2 - Θέση περιεχομένου"/>
          <p:cNvSpPr>
            <a:spLocks noGrp="1"/>
          </p:cNvSpPr>
          <p:nvPr>
            <p:ph idx="1"/>
          </p:nvPr>
        </p:nvSpPr>
        <p:spPr>
          <a:xfrm>
            <a:off x="609600" y="2006600"/>
            <a:ext cx="10972800" cy="4567936"/>
          </a:xfrm>
        </p:spPr>
        <p:txBody>
          <a:bodyPr>
            <a:normAutofit/>
          </a:bodyPr>
          <a:lstStyle/>
          <a:p>
            <a:r>
              <a:rPr lang="el-GR" sz="2000" dirty="0" smtClean="0"/>
              <a:t>Οι λοιμώξεις απασχολούσαν το ανθρώπινο γένος από την αρχαιότητα: οι Έλληνες, οι Αιγύπτιοι και οι Ρωμαίοι έκαιγαν θείο και διάφορα αρωματικά ξύλα, για να απολυμαίνουν τους χώρους κατά τη διάρκεια θρησκευτικών τελετών. Ο Ιπποκράτης τον 5ο</a:t>
            </a:r>
            <a:r>
              <a:rPr lang="el-GR" sz="2000" baseline="30000" dirty="0" smtClean="0"/>
              <a:t> </a:t>
            </a:r>
            <a:r>
              <a:rPr lang="el-GR" sz="2000" dirty="0" err="1" smtClean="0"/>
              <a:t>π.Χ.</a:t>
            </a:r>
            <a:r>
              <a:rPr lang="el-GR" sz="2000" dirty="0" smtClean="0"/>
              <a:t> αιώνα δίδασκε στους μαθητές του ότι τα τραύματα πρέπει να τα περιποιούνται με βρασμένο νερό και κρασί </a:t>
            </a:r>
          </a:p>
          <a:p>
            <a:r>
              <a:rPr lang="el-GR" sz="2000" dirty="0" smtClean="0"/>
              <a:t>Η διερεύνηση των λοιμώξεων είναι συνδεμένη με τα ονόματα επιστημόνων που προσπάθησαν να βρούν:</a:t>
            </a:r>
          </a:p>
          <a:p>
            <a:pPr>
              <a:buFont typeface="Arial" pitchFamily="34" charset="0"/>
              <a:buChar char="•"/>
            </a:pPr>
            <a:r>
              <a:rPr lang="el-GR" sz="2000" dirty="0" smtClean="0"/>
              <a:t>την αιτία, </a:t>
            </a:r>
          </a:p>
          <a:p>
            <a:pPr>
              <a:buFont typeface="Arial" pitchFamily="34" charset="0"/>
              <a:buChar char="•"/>
            </a:pPr>
            <a:r>
              <a:rPr lang="el-GR" sz="2000" dirty="0" smtClean="0"/>
              <a:t>την πρόληψη, </a:t>
            </a:r>
          </a:p>
          <a:p>
            <a:pPr>
              <a:buFont typeface="Arial" pitchFamily="34" charset="0"/>
              <a:buChar char="•"/>
            </a:pPr>
            <a:r>
              <a:rPr lang="el-GR" sz="2000" dirty="0" smtClean="0"/>
              <a:t>και τη μετάδοσή τους </a:t>
            </a:r>
          </a:p>
          <a:p>
            <a:r>
              <a:rPr lang="el-GR" sz="2000" dirty="0" smtClean="0"/>
              <a:t>Η θεωρία ότι η μετάδοση των λοιμώξεων πραγματοποιείται μέσω μολυσμένων αντικειμένων, δεν μπορούσε να αποδειχθεί για 300 χρόνια</a:t>
            </a:r>
          </a:p>
          <a:p>
            <a:endParaRPr lang="el-GR"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ΟΡΟΙ ΚΑΙ ΟΡΙΣΜΟΙ</a:t>
            </a:r>
            <a:endParaRPr lang="el-GR" dirty="0"/>
          </a:p>
        </p:txBody>
      </p:sp>
      <p:sp>
        <p:nvSpPr>
          <p:cNvPr id="3" name="2 - Θέση περιεχομένου"/>
          <p:cNvSpPr>
            <a:spLocks noGrp="1"/>
          </p:cNvSpPr>
          <p:nvPr>
            <p:ph idx="1"/>
          </p:nvPr>
        </p:nvSpPr>
        <p:spPr/>
        <p:txBody>
          <a:bodyPr>
            <a:normAutofit/>
          </a:bodyPr>
          <a:lstStyle/>
          <a:p>
            <a:r>
              <a:rPr lang="el-GR" sz="2000" b="1" dirty="0" smtClean="0"/>
              <a:t>Ο &lt;&lt; αποικισμός&gt;&gt; </a:t>
            </a:r>
            <a:r>
              <a:rPr lang="el-GR" sz="2000" dirty="0" smtClean="0"/>
              <a:t>υποδηλώνει την παρουσία ενός μικροοργανισμού πάνω ή μέσα σε έναν ξενιστή, με </a:t>
            </a:r>
            <a:r>
              <a:rPr lang="el-GR" sz="2000" b="1" dirty="0" smtClean="0"/>
              <a:t>ανάπτυξη και αναπαραγωγή, </a:t>
            </a:r>
            <a:r>
              <a:rPr lang="el-GR" sz="2000" dirty="0" smtClean="0"/>
              <a:t>αλλά χωρία καμία κλινική εκδήλωση ή ανιχνεύσιμη ανοσολογική αντίδραση τη στιγμή της απομόνωσής του και του χαρακτηρισμού του</a:t>
            </a:r>
            <a:endParaRPr lang="en-US" sz="2000" b="1" dirty="0" smtClean="0"/>
          </a:p>
          <a:p>
            <a:r>
              <a:rPr lang="el-GR" sz="2000" dirty="0" smtClean="0"/>
              <a:t>Ο αποικισμός είναι μια φυσική διαδικασία στην ανάπτυξη της ενδογενούς χλωρίδας. Στα   νεογνά αυτή η διαδικασία λαμβάνει χώρα μέσα σε λίγες ημέρες έως εβδομάδες μετά τη γέννηση, οπότε και η φυσιολογική χλωρίδα του νεογνού γίνεται παρόμοια με αυτή των ενηλίκων. </a:t>
            </a:r>
          </a:p>
          <a:p>
            <a:r>
              <a:rPr lang="el-GR" sz="2000" b="1" dirty="0" smtClean="0"/>
              <a:t>Ανεξαρτήτως του χρόνου</a:t>
            </a:r>
            <a:r>
              <a:rPr lang="el-GR" sz="2000" dirty="0" smtClean="0"/>
              <a:t>, ο αποικισμός μπορεί να παίξει σημαντικό ρόλο στην ανάπτυξη  των λοιμώξεων που σχετίζονται με την υγειονομική περίθαλψη</a:t>
            </a:r>
          </a:p>
          <a:p>
            <a:r>
              <a:rPr lang="el-GR" sz="2000" dirty="0" smtClean="0"/>
              <a:t>Σε πολλές περιπτώσεις ο αποικισμός είναι απαραίτητο προηγούμενο για την εμφάνιση λοίμωξης </a:t>
            </a:r>
            <a:endParaRPr lang="el-GR"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ΟΡΟΙ ΚΑΙ ΟΡΙΣΜΟΙ</a:t>
            </a:r>
            <a:endParaRPr lang="el-GR" dirty="0"/>
          </a:p>
        </p:txBody>
      </p:sp>
      <p:sp>
        <p:nvSpPr>
          <p:cNvPr id="3" name="2 - Θέση περιεχομένου"/>
          <p:cNvSpPr>
            <a:spLocks noGrp="1"/>
          </p:cNvSpPr>
          <p:nvPr>
            <p:ph idx="1"/>
          </p:nvPr>
        </p:nvSpPr>
        <p:spPr/>
        <p:txBody>
          <a:bodyPr/>
          <a:lstStyle/>
          <a:p>
            <a:pPr>
              <a:buNone/>
            </a:pPr>
            <a:r>
              <a:rPr lang="el-GR" sz="2000" b="1" dirty="0" smtClean="0"/>
              <a:t>Σηψαιμία: </a:t>
            </a:r>
          </a:p>
          <a:p>
            <a:pPr>
              <a:buNone/>
            </a:pPr>
            <a:r>
              <a:rPr lang="el-GR" sz="2000" b="1" dirty="0" smtClean="0"/>
              <a:t>     </a:t>
            </a:r>
            <a:r>
              <a:rPr lang="el-GR" sz="2000" dirty="0" smtClean="0"/>
              <a:t>Η διείσδυση –διέλευση παθογόνων μικροοργανισμών στο αίμα  (μικροβιαιμία, βακτηριαιμία) ακολουθείται  συχνά από σηψαιμία:</a:t>
            </a:r>
          </a:p>
          <a:p>
            <a:pPr>
              <a:buFont typeface="Arial" pitchFamily="34" charset="0"/>
              <a:buChar char="•"/>
            </a:pPr>
            <a:r>
              <a:rPr lang="el-GR" sz="2000" dirty="0" smtClean="0"/>
              <a:t>δηλαδή πολλαπλασιασμό των μικροβίων </a:t>
            </a:r>
          </a:p>
          <a:p>
            <a:pPr>
              <a:buFont typeface="Arial" pitchFamily="34" charset="0"/>
              <a:buChar char="•"/>
            </a:pPr>
            <a:r>
              <a:rPr lang="el-GR" sz="2000" dirty="0" smtClean="0"/>
              <a:t>παραγωγή και απελευθέρωση τοξινών:</a:t>
            </a:r>
          </a:p>
          <a:p>
            <a:pPr marL="457200" indent="-457200">
              <a:buAutoNum type="arabicPeriod"/>
            </a:pPr>
            <a:r>
              <a:rPr lang="el-GR" sz="2000" dirty="0" smtClean="0"/>
              <a:t>στην κυκλοφορία </a:t>
            </a:r>
          </a:p>
          <a:p>
            <a:pPr marL="457200" indent="-457200">
              <a:buAutoNum type="arabicPeriod"/>
            </a:pPr>
            <a:r>
              <a:rPr lang="el-GR" sz="2000" dirty="0" smtClean="0"/>
              <a:t>και τα όργανα που μολύνθηκαν από το μικροοργανισμό που έφθασε στους ιστούς και το αίμα</a:t>
            </a:r>
            <a:endParaRPr lang="el-GR" sz="2000" b="1" dirty="0" smtClean="0"/>
          </a:p>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02933" y="541867"/>
            <a:ext cx="9201679" cy="880533"/>
          </a:xfrm>
        </p:spPr>
        <p:txBody>
          <a:bodyPr>
            <a:normAutofit/>
          </a:bodyPr>
          <a:lstStyle/>
          <a:p>
            <a:r>
              <a:rPr lang="el-GR" sz="3600" b="1" dirty="0">
                <a:solidFill>
                  <a:srgbClr val="002060"/>
                </a:solidFill>
              </a:rPr>
              <a:t>ΕΝΔΟΝΟΣΟΚΟΜΕΙΑΚΕΣ ΛΟΙΜΩΞΕΙΣ</a:t>
            </a:r>
            <a:endParaRPr lang="el-GR" sz="3600" dirty="0">
              <a:solidFill>
                <a:srgbClr val="002060"/>
              </a:solidFill>
            </a:endParaRPr>
          </a:p>
        </p:txBody>
      </p:sp>
      <p:sp>
        <p:nvSpPr>
          <p:cNvPr id="3" name="2 - Θέση περιεχομένου"/>
          <p:cNvSpPr>
            <a:spLocks noGrp="1"/>
          </p:cNvSpPr>
          <p:nvPr>
            <p:ph idx="1"/>
          </p:nvPr>
        </p:nvSpPr>
        <p:spPr>
          <a:xfrm>
            <a:off x="787401" y="1532466"/>
            <a:ext cx="6375400" cy="4792134"/>
          </a:xfrm>
        </p:spPr>
        <p:txBody>
          <a:bodyPr>
            <a:normAutofit fontScale="92500" lnSpcReduction="10000"/>
          </a:bodyPr>
          <a:lstStyle/>
          <a:p>
            <a:r>
              <a:rPr lang="el-GR" sz="2000" dirty="0"/>
              <a:t>Ως νοσοκομειακή λοίμωξη θεωρείται μια κατάσταση εντοπισμένη ή συστηματική η οποία:</a:t>
            </a:r>
          </a:p>
          <a:p>
            <a:pPr lvl="0">
              <a:lnSpc>
                <a:spcPct val="150000"/>
              </a:lnSpc>
            </a:pPr>
            <a:r>
              <a:rPr lang="el-GR" sz="2000" dirty="0"/>
              <a:t>Είναι το αποτέλεσμα μίας ανεπιθύμητης αντίδρασης του οργανισμού στην παρουσία ενός ή πολλών λοιμογόνων παραγόντων</a:t>
            </a:r>
          </a:p>
          <a:p>
            <a:pPr lvl="0">
              <a:lnSpc>
                <a:spcPct val="150000"/>
              </a:lnSpc>
            </a:pPr>
            <a:r>
              <a:rPr lang="el-GR" sz="2000" dirty="0"/>
              <a:t>Δεν ήταν παρούσα ούτε βρισκόταν στο στάδιο επώασης κατά την ώρα της εισαγωγής του ασθενούς στο νοσοκομείο</a:t>
            </a:r>
          </a:p>
          <a:p>
            <a:pPr lvl="0">
              <a:lnSpc>
                <a:spcPct val="150000"/>
              </a:lnSpc>
            </a:pPr>
            <a:r>
              <a:rPr lang="el-GR" sz="2000" dirty="0"/>
              <a:t>Μπορεί να εκδηλωθεί μέσα σε 48-72 ώρες μετά την εισαγωγή του ασθενούς στο νοσοκομείο και έως 5 ημέρες μετά την έκδοση του εξιτηρίου ή και 30 ημέρες μετά τη χειρουργική επέμβαση</a:t>
            </a:r>
          </a:p>
          <a:p>
            <a:endParaRPr lang="el-GR" dirty="0"/>
          </a:p>
        </p:txBody>
      </p:sp>
      <p:pic>
        <p:nvPicPr>
          <p:cNvPr id="4" name="3 - Εικόνα" descr="loimwkseis_ellada_xr"/>
          <p:cNvPicPr/>
          <p:nvPr/>
        </p:nvPicPr>
        <p:blipFill>
          <a:blip r:embed="rId2"/>
          <a:srcRect/>
          <a:stretch>
            <a:fillRect/>
          </a:stretch>
        </p:blipFill>
        <p:spPr bwMode="auto">
          <a:xfrm>
            <a:off x="7382933" y="1600200"/>
            <a:ext cx="42926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solidFill>
                  <a:srgbClr val="002060"/>
                </a:solidFill>
              </a:rPr>
              <a:t>ΕΝΔΟΝΟΣΟΚΟΜΕΙΑΚΕΣ ΛΟΙΜΩΞΕΙΣ</a:t>
            </a:r>
            <a:endParaRPr lang="el-GR" sz="3600" dirty="0"/>
          </a:p>
        </p:txBody>
      </p:sp>
      <p:sp>
        <p:nvSpPr>
          <p:cNvPr id="3" name="2 - Θέση περιεχομένου"/>
          <p:cNvSpPr>
            <a:spLocks noGrp="1"/>
          </p:cNvSpPr>
          <p:nvPr>
            <p:ph idx="1"/>
          </p:nvPr>
        </p:nvSpPr>
        <p:spPr/>
        <p:txBody>
          <a:bodyPr>
            <a:normAutofit/>
          </a:bodyPr>
          <a:lstStyle/>
          <a:p>
            <a:pPr>
              <a:lnSpc>
                <a:spcPct val="150000"/>
              </a:lnSpc>
            </a:pPr>
            <a:r>
              <a:rPr lang="el-GR" sz="2200" dirty="0" smtClean="0"/>
              <a:t>Οι λοιμώξεις </a:t>
            </a:r>
            <a:r>
              <a:rPr lang="el-GR" sz="2400" dirty="0" smtClean="0"/>
              <a:t> χειρουργικού πεδίου</a:t>
            </a:r>
            <a:r>
              <a:rPr lang="el-GR" sz="2200" dirty="0" smtClean="0"/>
              <a:t> θεωρούνται νοσοκομειακές λοιμώξεις </a:t>
            </a:r>
          </a:p>
          <a:p>
            <a:pPr>
              <a:lnSpc>
                <a:spcPct val="150000"/>
              </a:lnSpc>
            </a:pPr>
            <a:r>
              <a:rPr lang="el-GR" sz="2200" dirty="0" smtClean="0"/>
              <a:t>Επίσης νοσοκομειακή θεωρείται η λοίμωξη, όταν o ασθενής αποικίζεται ή μολύνεται κατά τη διάρκεια της νοσηλείας του, όμως ο χρόνος επώασης είναι μεγαλύτερος από το διάστημα παραμονής στο νοσοκομείο </a:t>
            </a:r>
          </a:p>
          <a:p>
            <a:pPr>
              <a:lnSpc>
                <a:spcPct val="150000"/>
              </a:lnSpc>
            </a:pPr>
            <a:r>
              <a:rPr lang="el-GR" sz="2200" dirty="0" smtClean="0"/>
              <a:t>Σκοπός του ορισμού είναι να αποκλειστούν οι λοιμώξεις που αποτελούσαν την αιτία:</a:t>
            </a:r>
          </a:p>
          <a:p>
            <a:pPr>
              <a:lnSpc>
                <a:spcPct val="150000"/>
              </a:lnSpc>
              <a:buFont typeface="Arial" pitchFamily="34" charset="0"/>
              <a:buChar char="•"/>
            </a:pPr>
            <a:r>
              <a:rPr lang="el-GR" sz="2200" dirty="0" smtClean="0"/>
              <a:t>εισαγωγής του ασθενούς στο νοσοκομείο, </a:t>
            </a:r>
          </a:p>
          <a:p>
            <a:pPr>
              <a:lnSpc>
                <a:spcPct val="150000"/>
              </a:lnSpc>
              <a:buFont typeface="Arial" pitchFamily="34" charset="0"/>
              <a:buChar char="•"/>
            </a:pPr>
            <a:r>
              <a:rPr lang="el-GR" sz="2200" dirty="0" smtClean="0"/>
              <a:t>αλλά και λοιμώξεις οι οποίες ήταν στο στάδιο επώασης κατά την εισαγωγή</a:t>
            </a:r>
          </a:p>
          <a:p>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ΕΝΔΟΝΟΣΟΚΟΜΕΙΑΚΕΣ ΛΟΙΜΩΞΕΙΣ</a:t>
            </a:r>
            <a:endParaRPr lang="el-GR" dirty="0"/>
          </a:p>
        </p:txBody>
      </p:sp>
      <p:sp>
        <p:nvSpPr>
          <p:cNvPr id="3" name="2 - Θέση περιεχομένου"/>
          <p:cNvSpPr>
            <a:spLocks noGrp="1"/>
          </p:cNvSpPr>
          <p:nvPr>
            <p:ph idx="1"/>
          </p:nvPr>
        </p:nvSpPr>
        <p:spPr>
          <a:xfrm>
            <a:off x="1337733" y="2249424"/>
            <a:ext cx="9533468" cy="4325112"/>
          </a:xfrm>
        </p:spPr>
        <p:txBody>
          <a:bodyPr/>
          <a:lstStyle/>
          <a:p>
            <a:pPr>
              <a:lnSpc>
                <a:spcPct val="150000"/>
              </a:lnSpc>
            </a:pPr>
            <a:r>
              <a:rPr lang="el-GR" sz="2000" b="1" dirty="0" smtClean="0"/>
              <a:t>Μια λοίμωξη δεν θεωρείται νοσοκομειακή στις παρακάτω περιπτώσεις:</a:t>
            </a:r>
          </a:p>
          <a:p>
            <a:pPr lvl="0">
              <a:lnSpc>
                <a:spcPct val="150000"/>
              </a:lnSpc>
            </a:pPr>
            <a:r>
              <a:rPr lang="el-GR" sz="2000" dirty="0" smtClean="0"/>
              <a:t>Όταν η επιπλοκή ή η υποτροπή μίας λοίμωξης ήταν ήδη παρούσα κατά την ώρα της εισαγωγής του ασθενούς στο νοσοκομείο, εκτός αν τα συμπτώματα υποδεικνύουν την εκδήλωση νέας λοίμωξης</a:t>
            </a:r>
          </a:p>
          <a:p>
            <a:pPr lvl="0">
              <a:lnSpc>
                <a:spcPct val="150000"/>
              </a:lnSpc>
            </a:pPr>
            <a:r>
              <a:rPr lang="el-GR" sz="2000" dirty="0" smtClean="0"/>
              <a:t>Όταν αφορά σε λοίμωξη νεογνού, για την οποία έχει αποδειχτεί ότι αποκτήθηκε ενδομητρίως και η οποία εκδηλώθηκε σε 48 ώρες ή λιγότερο μετά τη γέννηση</a:t>
            </a:r>
          </a:p>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ΕΝΔΟΝΟΣΟΚΟΜΕΙΑΚΕΣ ΛΟΙΜΩΞΕΙΣ</a:t>
            </a:r>
            <a:endParaRPr lang="el-GR" dirty="0"/>
          </a:p>
        </p:txBody>
      </p:sp>
      <p:sp>
        <p:nvSpPr>
          <p:cNvPr id="3" name="2 - Θέση περιεχομένου"/>
          <p:cNvSpPr>
            <a:spLocks noGrp="1"/>
          </p:cNvSpPr>
          <p:nvPr>
            <p:ph idx="1"/>
          </p:nvPr>
        </p:nvSpPr>
        <p:spPr/>
        <p:txBody>
          <a:bodyPr>
            <a:normAutofit fontScale="92500" lnSpcReduction="10000"/>
          </a:bodyPr>
          <a:lstStyle/>
          <a:p>
            <a:pPr>
              <a:lnSpc>
                <a:spcPct val="150000"/>
              </a:lnSpc>
            </a:pPr>
            <a:r>
              <a:rPr lang="el-GR" sz="2200" b="1" dirty="0" smtClean="0"/>
              <a:t>Υπάρχουν επίσης δύο ειδικές περιπτώσεις, οι οποίες δεν θεωρούνται λοιμώξεις:</a:t>
            </a:r>
          </a:p>
          <a:p>
            <a:pPr>
              <a:lnSpc>
                <a:spcPct val="150000"/>
              </a:lnSpc>
            </a:pPr>
            <a:r>
              <a:rPr lang="el-GR" sz="2200" b="1" dirty="0" smtClean="0"/>
              <a:t>1. </a:t>
            </a:r>
            <a:r>
              <a:rPr lang="el-GR" sz="2200" dirty="0" smtClean="0"/>
              <a:t>Όταν ο αποικισμός των μικροοργανισμών:</a:t>
            </a:r>
          </a:p>
          <a:p>
            <a:pPr>
              <a:lnSpc>
                <a:spcPct val="150000"/>
              </a:lnSpc>
              <a:buFont typeface="Arial" pitchFamily="34" charset="0"/>
              <a:buChar char="•"/>
            </a:pPr>
            <a:r>
              <a:rPr lang="el-GR" sz="2200" dirty="0" smtClean="0"/>
              <a:t>στο δέρμα, </a:t>
            </a:r>
          </a:p>
          <a:p>
            <a:pPr>
              <a:lnSpc>
                <a:spcPct val="150000"/>
              </a:lnSpc>
              <a:buFont typeface="Arial" pitchFamily="34" charset="0"/>
              <a:buChar char="•"/>
            </a:pPr>
            <a:r>
              <a:rPr lang="el-GR" sz="2200" dirty="0" smtClean="0"/>
              <a:t>τους βλεννογόνους, </a:t>
            </a:r>
          </a:p>
          <a:p>
            <a:pPr>
              <a:lnSpc>
                <a:spcPct val="150000"/>
              </a:lnSpc>
              <a:buFont typeface="Arial" pitchFamily="34" charset="0"/>
              <a:buChar char="•"/>
            </a:pPr>
            <a:r>
              <a:rPr lang="el-GR" sz="2200" dirty="0" smtClean="0"/>
              <a:t>τα ανοικτά τραύματα, </a:t>
            </a:r>
          </a:p>
          <a:p>
            <a:pPr>
              <a:lnSpc>
                <a:spcPct val="150000"/>
              </a:lnSpc>
              <a:buFont typeface="Arial" pitchFamily="34" charset="0"/>
              <a:buChar char="•"/>
            </a:pPr>
            <a:r>
              <a:rPr lang="el-GR" sz="2200" dirty="0" smtClean="0"/>
              <a:t>τις εκκρίσεις, </a:t>
            </a:r>
          </a:p>
          <a:p>
            <a:pPr>
              <a:lnSpc>
                <a:spcPct val="150000"/>
              </a:lnSpc>
              <a:buFont typeface="Arial" pitchFamily="34" charset="0"/>
              <a:buChar char="•"/>
            </a:pPr>
            <a:r>
              <a:rPr lang="el-GR" sz="2200" dirty="0" smtClean="0"/>
              <a:t>ή τις απεκκρίσεις δεν προκαλεί κλινικά συμπτώματα</a:t>
            </a:r>
          </a:p>
          <a:p>
            <a:pPr>
              <a:lnSpc>
                <a:spcPct val="150000"/>
              </a:lnSpc>
            </a:pPr>
            <a:r>
              <a:rPr lang="el-GR" sz="2200" b="1" dirty="0" smtClean="0"/>
              <a:t>2. </a:t>
            </a:r>
            <a:r>
              <a:rPr lang="el-GR" sz="2200" dirty="0" smtClean="0"/>
              <a:t>Όταν η φλεγμονή ορίζεται ως η αντίδραση των ιστών στο τραύμα ή τον ερεθισμό από μη λοιμώδεις παράγοντες, όπως είναι οι χημικές ουσίες </a:t>
            </a:r>
          </a:p>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9734" y="745068"/>
            <a:ext cx="10752666" cy="812800"/>
          </a:xfrm>
        </p:spPr>
        <p:txBody>
          <a:bodyPr>
            <a:normAutofit/>
          </a:bodyPr>
          <a:lstStyle/>
          <a:p>
            <a:pPr algn="ctr"/>
            <a:r>
              <a:rPr lang="el-GR" sz="3600" b="1" dirty="0">
                <a:solidFill>
                  <a:srgbClr val="002060"/>
                </a:solidFill>
              </a:rPr>
              <a:t>ΔΙΑΚΡΙΣΗ ΛΟΙΜΩΞΕΩΝ</a:t>
            </a:r>
            <a:endParaRPr lang="el-GR" sz="3600" dirty="0">
              <a:solidFill>
                <a:srgbClr val="002060"/>
              </a:solidFill>
            </a:endParaRPr>
          </a:p>
        </p:txBody>
      </p:sp>
      <p:sp>
        <p:nvSpPr>
          <p:cNvPr id="3" name="2 - Θέση περιεχομένου"/>
          <p:cNvSpPr>
            <a:spLocks noGrp="1"/>
          </p:cNvSpPr>
          <p:nvPr>
            <p:ph idx="1"/>
          </p:nvPr>
        </p:nvSpPr>
        <p:spPr>
          <a:xfrm>
            <a:off x="1684866" y="1728061"/>
            <a:ext cx="9084733" cy="4812224"/>
          </a:xfrm>
        </p:spPr>
        <p:txBody>
          <a:bodyPr numCol="1">
            <a:normAutofit fontScale="92500" lnSpcReduction="10000"/>
          </a:bodyPr>
          <a:lstStyle/>
          <a:p>
            <a:pPr>
              <a:lnSpc>
                <a:spcPct val="150000"/>
              </a:lnSpc>
            </a:pPr>
            <a:r>
              <a:rPr lang="el-GR" sz="2000" dirty="0"/>
              <a:t>Οι λοιμώξεις που δεν πληρούν τα κριτήρια του ορισμού χαρακτηρίζονται ως</a:t>
            </a:r>
            <a:r>
              <a:rPr lang="en-US" sz="2000" dirty="0"/>
              <a:t> </a:t>
            </a:r>
            <a:r>
              <a:rPr lang="el-GR" sz="2000" dirty="0"/>
              <a:t>εξωνοσοκομειακές λοιμώξεις ή λοιμώξεις της κοινότητας</a:t>
            </a:r>
          </a:p>
          <a:p>
            <a:pPr>
              <a:lnSpc>
                <a:spcPct val="150000"/>
              </a:lnSpc>
            </a:pPr>
            <a:r>
              <a:rPr lang="el-GR" sz="2000" dirty="0"/>
              <a:t>Η διάκριση των λοιμώξεων σε </a:t>
            </a:r>
            <a:r>
              <a:rPr lang="el-GR" sz="2000" b="1" dirty="0"/>
              <a:t>νοσοκομειακές</a:t>
            </a:r>
            <a:r>
              <a:rPr lang="el-GR" sz="2000" dirty="0"/>
              <a:t> και </a:t>
            </a:r>
            <a:r>
              <a:rPr lang="el-GR" sz="2000" b="1" dirty="0"/>
              <a:t>εξωνοσοκομειακές</a:t>
            </a:r>
            <a:r>
              <a:rPr lang="el-GR" sz="2000" dirty="0"/>
              <a:t> γίνεται, γιατί οι μικροοργανισμοί που προκαλούν λοιμώξεις της κοινότητας παρουσιάζουν ευαισθησία στα αντιβιοτικά, ενώ η κατάχρηση των αντιβιοτικών στα νοσοκομεία έχει δημιουργήσει ανθεκτικά στελέχη μικροβίων που προκαλούν δυσίατες λοιμώξεις</a:t>
            </a:r>
          </a:p>
          <a:p>
            <a:pPr>
              <a:lnSpc>
                <a:spcPct val="150000"/>
              </a:lnSpc>
            </a:pPr>
            <a:r>
              <a:rPr lang="el-GR" sz="2000" dirty="0"/>
              <a:t>Στις περιπτώσεις αυτές η αγωγή με αντιβιοτικά αποτυγχάνει, με αποτέλεσμα αυξημένη νοσηρότητα και θνητότητα </a:t>
            </a:r>
          </a:p>
          <a:p>
            <a:pPr>
              <a:lnSpc>
                <a:spcPct val="150000"/>
              </a:lnSpc>
            </a:pPr>
            <a:r>
              <a:rPr lang="el-GR" sz="2000" dirty="0"/>
              <a:t>Στις Μονάδες Εντατικής Θεραπείας οι νοσοκομειακές λοιμώξεις συγκαταλέγονται στα κύρια αίτια θανάτου</a:t>
            </a:r>
          </a:p>
          <a:p>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ΕΝΔΟΝΟΣΟΚΟΜΕΙΑΚΕΣ ΛΟΙΜΩΞΕΙΣ</a:t>
            </a:r>
            <a:endParaRPr lang="el-GR" dirty="0"/>
          </a:p>
        </p:txBody>
      </p:sp>
      <p:sp>
        <p:nvSpPr>
          <p:cNvPr id="3" name="2 - Θέση περιεχομένου"/>
          <p:cNvSpPr>
            <a:spLocks noGrp="1"/>
          </p:cNvSpPr>
          <p:nvPr>
            <p:ph idx="1"/>
          </p:nvPr>
        </p:nvSpPr>
        <p:spPr>
          <a:xfrm>
            <a:off x="1210732" y="2531532"/>
            <a:ext cx="9482667" cy="4043003"/>
          </a:xfrm>
        </p:spPr>
        <p:txBody>
          <a:bodyPr/>
          <a:lstStyle/>
          <a:p>
            <a:pPr>
              <a:lnSpc>
                <a:spcPct val="150000"/>
              </a:lnSpc>
            </a:pPr>
            <a:r>
              <a:rPr lang="el-GR" sz="2000" dirty="0" smtClean="0"/>
              <a:t>Οι νοσοκομειακές λοιμώξεις συνήθως αφορούν στους νοσηλευόμενους, είναι δυνατόν όμως να προσβάλουν:</a:t>
            </a:r>
          </a:p>
          <a:p>
            <a:pPr marL="457200" indent="-457200">
              <a:lnSpc>
                <a:spcPct val="150000"/>
              </a:lnSpc>
              <a:buAutoNum type="arabicPeriod"/>
            </a:pPr>
            <a:r>
              <a:rPr lang="el-GR" sz="2000" dirty="0" smtClean="0"/>
              <a:t>το νοσηλευτικό και ιατρικό προσωπικό, </a:t>
            </a:r>
          </a:p>
          <a:p>
            <a:pPr marL="457200" indent="-457200">
              <a:lnSpc>
                <a:spcPct val="150000"/>
              </a:lnSpc>
              <a:buAutoNum type="arabicPeriod"/>
            </a:pPr>
            <a:r>
              <a:rPr lang="el-GR" sz="2000" dirty="0" smtClean="0"/>
              <a:t>τους επισκέπτες, </a:t>
            </a:r>
          </a:p>
          <a:p>
            <a:pPr marL="457200" indent="-457200">
              <a:lnSpc>
                <a:spcPct val="150000"/>
              </a:lnSpc>
              <a:buAutoNum type="arabicPeriod"/>
            </a:pPr>
            <a:r>
              <a:rPr lang="el-GR" sz="2000" dirty="0" smtClean="0"/>
              <a:t>τους εργάτες, </a:t>
            </a:r>
          </a:p>
          <a:p>
            <a:pPr marL="457200" indent="-457200">
              <a:lnSpc>
                <a:spcPct val="150000"/>
              </a:lnSpc>
              <a:buAutoNum type="arabicPeriod"/>
            </a:pPr>
            <a:r>
              <a:rPr lang="el-GR" sz="2000" dirty="0" smtClean="0"/>
              <a:t>τους προμηθευτές </a:t>
            </a:r>
          </a:p>
          <a:p>
            <a:pPr marL="457200" indent="-457200">
              <a:lnSpc>
                <a:spcPct val="150000"/>
              </a:lnSpc>
              <a:buAutoNum type="arabicPeriod"/>
            </a:pPr>
            <a:r>
              <a:rPr lang="el-GR" sz="2000" dirty="0" smtClean="0"/>
              <a:t>και οιονδήποτε έρχεται σε επαφή με τον χώρο του νοσοκομείου</a:t>
            </a:r>
          </a:p>
          <a:p>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ΕΝΔΟΝΟΣΟΚΟΜΕΙΑΚΕΣ ΛΟΙΜΩΞΕΙΣ</a:t>
            </a:r>
            <a:endParaRPr lang="el-GR" dirty="0"/>
          </a:p>
        </p:txBody>
      </p:sp>
      <p:sp>
        <p:nvSpPr>
          <p:cNvPr id="3" name="2 - Θέση περιεχομένου"/>
          <p:cNvSpPr>
            <a:spLocks noGrp="1"/>
          </p:cNvSpPr>
          <p:nvPr>
            <p:ph idx="1"/>
          </p:nvPr>
        </p:nvSpPr>
        <p:spPr>
          <a:xfrm>
            <a:off x="1363132" y="2387600"/>
            <a:ext cx="9499601" cy="4186936"/>
          </a:xfrm>
        </p:spPr>
        <p:txBody>
          <a:bodyPr>
            <a:normAutofit/>
          </a:bodyPr>
          <a:lstStyle/>
          <a:p>
            <a:pPr>
              <a:lnSpc>
                <a:spcPct val="150000"/>
              </a:lnSpc>
            </a:pPr>
            <a:r>
              <a:rPr lang="el-GR" sz="2000" dirty="0" smtClean="0"/>
              <a:t>Οι νοσοκομειακές λοιμώξεις δημιουργούν σημαντικό πρόβλημα στις υπηρεσίες παροχής υγείας, γιατί αποτελούν την αιτία:</a:t>
            </a:r>
            <a:endParaRPr lang="el-GR" sz="2000" b="1" dirty="0" smtClean="0"/>
          </a:p>
          <a:p>
            <a:pPr marL="457200" indent="-457200">
              <a:lnSpc>
                <a:spcPct val="150000"/>
              </a:lnSpc>
              <a:buAutoNum type="arabicPeriod"/>
            </a:pPr>
            <a:r>
              <a:rPr lang="el-GR" sz="2000" dirty="0" smtClean="0"/>
              <a:t>παρατεινόμενης νοσηλείας</a:t>
            </a:r>
          </a:p>
          <a:p>
            <a:pPr marL="457200" indent="-457200">
              <a:lnSpc>
                <a:spcPct val="150000"/>
              </a:lnSpc>
              <a:buAutoNum type="arabicPeriod"/>
            </a:pPr>
            <a:r>
              <a:rPr lang="el-GR" sz="2000" dirty="0" smtClean="0"/>
              <a:t>αυξημένης νοσηρότητας και θνησιμότητας </a:t>
            </a:r>
          </a:p>
          <a:p>
            <a:pPr marL="457200" indent="-457200">
              <a:lnSpc>
                <a:spcPct val="150000"/>
              </a:lnSpc>
              <a:buAutoNum type="arabicPeriod"/>
            </a:pPr>
            <a:r>
              <a:rPr lang="el-GR" sz="2000" dirty="0" smtClean="0"/>
              <a:t>και υψηλού κόστους περίθαλψης</a:t>
            </a:r>
            <a:endParaRPr lang="el-GR"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ΕΝΔΟΝΟΣΟΚΟΜΕΙΑΚΕΣ ΛΟΙΜΩΞΕΙΣ</a:t>
            </a:r>
            <a:endParaRPr lang="el-GR" dirty="0"/>
          </a:p>
        </p:txBody>
      </p:sp>
      <p:sp>
        <p:nvSpPr>
          <p:cNvPr id="3" name="2 - Θέση περιεχομένου"/>
          <p:cNvSpPr>
            <a:spLocks noGrp="1"/>
          </p:cNvSpPr>
          <p:nvPr>
            <p:ph idx="1"/>
          </p:nvPr>
        </p:nvSpPr>
        <p:spPr>
          <a:xfrm>
            <a:off x="1270000" y="2463800"/>
            <a:ext cx="9389533" cy="4110736"/>
          </a:xfrm>
        </p:spPr>
        <p:txBody>
          <a:bodyPr>
            <a:normAutofit/>
          </a:bodyPr>
          <a:lstStyle/>
          <a:p>
            <a:pPr>
              <a:lnSpc>
                <a:spcPct val="150000"/>
              </a:lnSpc>
            </a:pPr>
            <a:r>
              <a:rPr lang="el-GR" sz="2000" dirty="0" smtClean="0"/>
              <a:t>Οι νοσοκομειακές λοιμώξεις διακρίνονται:</a:t>
            </a:r>
          </a:p>
          <a:p>
            <a:pPr>
              <a:lnSpc>
                <a:spcPct val="150000"/>
              </a:lnSpc>
              <a:buFont typeface="+mj-lt"/>
              <a:buAutoNum type="arabicPeriod"/>
            </a:pPr>
            <a:r>
              <a:rPr lang="el-GR" sz="2000" b="1" dirty="0" smtClean="0"/>
              <a:t>ενδημικές </a:t>
            </a:r>
          </a:p>
          <a:p>
            <a:pPr>
              <a:lnSpc>
                <a:spcPct val="150000"/>
              </a:lnSpc>
              <a:buFont typeface="+mj-lt"/>
              <a:buAutoNum type="arabicPeriod"/>
            </a:pPr>
            <a:r>
              <a:rPr lang="el-GR" sz="2000" b="1" dirty="0" smtClean="0"/>
              <a:t>επιδημικές</a:t>
            </a:r>
          </a:p>
          <a:p>
            <a:pPr>
              <a:lnSpc>
                <a:spcPct val="150000"/>
              </a:lnSpc>
            </a:pPr>
            <a:r>
              <a:rPr lang="el-GR" sz="2000" dirty="0" smtClean="0"/>
              <a:t>Μόνο το 2-4% περίπου των νοσοκομειακών λοιμώξεων εκδηλώνονται με τη μορφή επιδημίας</a:t>
            </a:r>
          </a:p>
          <a:p>
            <a:pPr>
              <a:lnSpc>
                <a:spcPct val="150000"/>
              </a:lnSpc>
            </a:pPr>
            <a:r>
              <a:rPr lang="el-GR" sz="2000" dirty="0" smtClean="0"/>
              <a:t>Οι περισσότερες αναφορές στη διεθνή βιβλιογραφία περί νοσοκομειακών λοιμώξεων αφορούν ενδημικές λοιμώξεις </a:t>
            </a:r>
          </a:p>
          <a:p>
            <a:pPr>
              <a:lnSpc>
                <a:spcPct val="150000"/>
              </a:lnSpc>
            </a:pPr>
            <a:endParaRPr lang="el-G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600" b="1" dirty="0" smtClean="0">
                <a:solidFill>
                  <a:srgbClr val="002060"/>
                </a:solidFill>
              </a:rPr>
              <a:t>ΙΣΤΟΡΙΚΗ</a:t>
            </a:r>
            <a:r>
              <a:rPr lang="el-GR" b="1" dirty="0" smtClean="0">
                <a:solidFill>
                  <a:srgbClr val="002060"/>
                </a:solidFill>
              </a:rPr>
              <a:t> ΑΝΑΔΡΟΜΗ</a:t>
            </a:r>
            <a:endParaRPr lang="el-GR" dirty="0">
              <a:solidFill>
                <a:srgbClr val="002060"/>
              </a:solidFill>
            </a:endParaRPr>
          </a:p>
        </p:txBody>
      </p:sp>
      <p:sp>
        <p:nvSpPr>
          <p:cNvPr id="3" name="2 - Θέση περιεχομένου"/>
          <p:cNvSpPr>
            <a:spLocks noGrp="1"/>
          </p:cNvSpPr>
          <p:nvPr>
            <p:ph idx="1"/>
          </p:nvPr>
        </p:nvSpPr>
        <p:spPr>
          <a:xfrm>
            <a:off x="1253066" y="2497666"/>
            <a:ext cx="10075333" cy="4076869"/>
          </a:xfrm>
        </p:spPr>
        <p:txBody>
          <a:bodyPr>
            <a:normAutofit/>
          </a:bodyPr>
          <a:lstStyle/>
          <a:p>
            <a:r>
              <a:rPr lang="el-GR" sz="2000" dirty="0" smtClean="0"/>
              <a:t>Το 1843 παρατηρήθηκε ότι η επιλόχεια λοίμωξη οφειλόταν στα ίδια εργαλεία που χρησιμοποιούνταν σε τοκετούς και νεκροτομές</a:t>
            </a:r>
          </a:p>
          <a:p>
            <a:r>
              <a:rPr lang="el-GR" sz="2000" dirty="0" smtClean="0"/>
              <a:t>Την ίδια περίοδο, πανεπιστημιακός βοηθός Μαιευτικής όχι μόνο έκανε την ίδια κλινική παρατήρηση, αλλά και τεκμηρίωσε πειστικά την αξία πλυσίματος των χεριών μετά από κάθε επαφή με τον άρρωστο Ύστερα από την παρατήρηση συμβάντος στο οποίο ανατόμος, αφού έκοψε το χέρι του σε νεκροτομή πέθανε με συμπτώματα ίδια με του επιλόχειου πυρετού</a:t>
            </a:r>
          </a:p>
          <a:p>
            <a:r>
              <a:rPr lang="el-GR" sz="2000" dirty="0" smtClean="0"/>
              <a:t>Η εφαρμογή του πλυσίματος των χεριών με διάλυμα χλωριούχου ασβεστίου στη μαιευτική κλινική οδήγησε στη ραγδαία μείωση της θνητότητας ιατρών:</a:t>
            </a:r>
          </a:p>
          <a:p>
            <a:pPr>
              <a:buFont typeface="Arial" pitchFamily="34" charset="0"/>
              <a:buChar char="•"/>
            </a:pPr>
            <a:r>
              <a:rPr lang="el-GR" sz="2000" dirty="0" smtClean="0"/>
              <a:t>από 11,4% που είχε φτάσει το 1846, </a:t>
            </a:r>
          </a:p>
          <a:p>
            <a:pPr>
              <a:buFont typeface="Arial" pitchFamily="34" charset="0"/>
              <a:buChar char="•"/>
            </a:pPr>
            <a:r>
              <a:rPr lang="el-GR" sz="2000" dirty="0" smtClean="0"/>
              <a:t>μειώθηκε στο 1,2% το 1848</a:t>
            </a:r>
          </a:p>
          <a:p>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ΕΝΔΗΜΙΚΕΣ ΝΟΣΟΚΟΜΕΙΑΚΕΣ ΛΟΙΜΩΞΕΙΣ</a:t>
            </a:r>
            <a:endParaRPr lang="el-GR" dirty="0">
              <a:solidFill>
                <a:srgbClr val="002060"/>
              </a:solidFill>
            </a:endParaRPr>
          </a:p>
        </p:txBody>
      </p:sp>
      <p:sp>
        <p:nvSpPr>
          <p:cNvPr id="3" name="2 - Θέση περιεχομένου"/>
          <p:cNvSpPr>
            <a:spLocks noGrp="1"/>
          </p:cNvSpPr>
          <p:nvPr>
            <p:ph idx="1"/>
          </p:nvPr>
        </p:nvSpPr>
        <p:spPr>
          <a:xfrm>
            <a:off x="1447800" y="2249424"/>
            <a:ext cx="10134600" cy="4325112"/>
          </a:xfrm>
        </p:spPr>
        <p:txBody>
          <a:bodyPr/>
          <a:lstStyle/>
          <a:p>
            <a:pPr>
              <a:lnSpc>
                <a:spcPct val="150000"/>
              </a:lnSpc>
            </a:pPr>
            <a:r>
              <a:rPr lang="el-GR" sz="2000" dirty="0" smtClean="0"/>
              <a:t>Οι λοιμώξεις, οι οποίες εμφανίζονται:</a:t>
            </a:r>
          </a:p>
          <a:p>
            <a:pPr marL="457200" indent="-457200">
              <a:lnSpc>
                <a:spcPct val="150000"/>
              </a:lnSpc>
              <a:buAutoNum type="arabicPeriod"/>
            </a:pPr>
            <a:r>
              <a:rPr lang="el-GR" sz="2000" dirty="0" smtClean="0"/>
              <a:t>με σταθερή συχνότητα </a:t>
            </a:r>
          </a:p>
          <a:p>
            <a:pPr>
              <a:lnSpc>
                <a:spcPct val="150000"/>
              </a:lnSpc>
              <a:buNone/>
            </a:pPr>
            <a:r>
              <a:rPr lang="el-GR" sz="2000" dirty="0" smtClean="0"/>
              <a:t>2.    σε μια ορισμένη γεωγραφική περιοχή </a:t>
            </a:r>
          </a:p>
          <a:p>
            <a:pPr>
              <a:lnSpc>
                <a:spcPct val="150000"/>
              </a:lnSpc>
              <a:buNone/>
            </a:pPr>
            <a:r>
              <a:rPr lang="el-GR" sz="2000" dirty="0" smtClean="0"/>
              <a:t>3.    σε ένα καθορισμένο πληθυσμό </a:t>
            </a:r>
          </a:p>
          <a:p>
            <a:pPr>
              <a:lnSpc>
                <a:spcPct val="150000"/>
              </a:lnSpc>
              <a:buAutoNum type="arabicPeriod" startAt="4"/>
            </a:pPr>
            <a:r>
              <a:rPr lang="el-GR" sz="2000" dirty="0" smtClean="0"/>
              <a:t>  κατά τη διάρκεια μίας καθορισμένης χρονικής περιόδου  </a:t>
            </a:r>
          </a:p>
          <a:p>
            <a:pPr>
              <a:lnSpc>
                <a:spcPct val="150000"/>
              </a:lnSpc>
              <a:buNone/>
            </a:pPr>
            <a:r>
              <a:rPr lang="el-GR" sz="2000" dirty="0" smtClean="0"/>
              <a:t>       </a:t>
            </a:r>
            <a:r>
              <a:rPr lang="el-GR" sz="2000" b="1" dirty="0" smtClean="0"/>
              <a:t>χαρακτηρίζονται  ως ενδημικές νοσοκομειακές λοιμώξεις </a:t>
            </a:r>
          </a:p>
          <a:p>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ΕΝΔΗΜΙΚΕΣ ΝΟΣΟΚΟΜΕΙΑΚΕΣ ΛΟΙΜΩΞΕΙΣ</a:t>
            </a:r>
            <a:endParaRPr lang="el-GR" dirty="0"/>
          </a:p>
        </p:txBody>
      </p:sp>
      <p:sp>
        <p:nvSpPr>
          <p:cNvPr id="3" name="2 - Θέση περιεχομένου"/>
          <p:cNvSpPr>
            <a:spLocks noGrp="1"/>
          </p:cNvSpPr>
          <p:nvPr>
            <p:ph idx="1"/>
          </p:nvPr>
        </p:nvSpPr>
        <p:spPr/>
        <p:txBody>
          <a:bodyPr/>
          <a:lstStyle/>
          <a:p>
            <a:pPr>
              <a:lnSpc>
                <a:spcPct val="150000"/>
              </a:lnSpc>
            </a:pPr>
            <a:r>
              <a:rPr lang="el-GR" sz="2000" dirty="0" smtClean="0"/>
              <a:t>Η ύπαρξη ενδημικής νοσοκομειακής λοίμωξης σε ένα νοσοκομείο σημαίνει :</a:t>
            </a:r>
          </a:p>
          <a:p>
            <a:pPr>
              <a:lnSpc>
                <a:spcPct val="150000"/>
              </a:lnSpc>
              <a:buAutoNum type="arabicPeriod"/>
            </a:pPr>
            <a:r>
              <a:rPr lang="el-GR" sz="2000" dirty="0" smtClean="0"/>
              <a:t>ότι οι λοιμώξεις συμβαίνουν με ένα κανονικό τρόπο </a:t>
            </a:r>
          </a:p>
          <a:p>
            <a:pPr>
              <a:lnSpc>
                <a:spcPct val="150000"/>
              </a:lnSpc>
              <a:buAutoNum type="arabicPeriod"/>
            </a:pPr>
            <a:r>
              <a:rPr lang="el-GR" sz="2000" dirty="0" smtClean="0"/>
              <a:t>αφορούν είτε σε μια εστία είτε σε πολλές εστίες</a:t>
            </a:r>
          </a:p>
          <a:p>
            <a:pPr>
              <a:lnSpc>
                <a:spcPct val="150000"/>
              </a:lnSpc>
              <a:buAutoNum type="arabicPeriod"/>
            </a:pPr>
            <a:r>
              <a:rPr lang="el-GR" sz="2000" dirty="0" smtClean="0"/>
              <a:t>οφείλονται στον ίδιο παθογόνο μικροοργανισμό</a:t>
            </a:r>
          </a:p>
          <a:p>
            <a:pPr>
              <a:lnSpc>
                <a:spcPct val="150000"/>
              </a:lnSpc>
              <a:buAutoNum type="arabicPeriod"/>
            </a:pPr>
            <a:r>
              <a:rPr lang="el-GR" sz="2000" dirty="0" smtClean="0"/>
              <a:t>συμβαίνουν με σχεδόν σταθερή συχνότητα </a:t>
            </a:r>
          </a:p>
          <a:p>
            <a:pPr>
              <a:lnSpc>
                <a:spcPct val="150000"/>
              </a:lnSpc>
              <a:buAutoNum type="arabicPeriod"/>
            </a:pPr>
            <a:r>
              <a:rPr lang="el-GR" sz="2000" dirty="0" smtClean="0"/>
              <a:t>και η παρουσία τους δεν ανησυχεί το νοσηλευτικό και ιατρικό προσωπικό του νοσοκομείου</a:t>
            </a:r>
          </a:p>
          <a:p>
            <a:endParaRPr lang="el-GR"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ΕΝΔΗΜΙΚΕΣ ΝΟΣΟΚΟΜΕΙΑΚΕΣ ΛΟΙΜΩΞΕΙΣ</a:t>
            </a:r>
            <a:endParaRPr lang="el-GR" dirty="0"/>
          </a:p>
        </p:txBody>
      </p:sp>
      <p:sp>
        <p:nvSpPr>
          <p:cNvPr id="3" name="2 - Θέση περιεχομένου"/>
          <p:cNvSpPr>
            <a:spLocks noGrp="1"/>
          </p:cNvSpPr>
          <p:nvPr>
            <p:ph idx="1"/>
          </p:nvPr>
        </p:nvSpPr>
        <p:spPr/>
        <p:txBody>
          <a:bodyPr/>
          <a:lstStyle/>
          <a:p>
            <a:pPr>
              <a:lnSpc>
                <a:spcPct val="150000"/>
              </a:lnSpc>
            </a:pPr>
            <a:r>
              <a:rPr lang="el-GR" sz="2000" dirty="0" smtClean="0"/>
              <a:t>Οι ενδημικές νοσοκομειακές λοιμώξεις αποτελούν την πλειοψηφία των νοσοκομειακών λοιμώξεων, ενώ η μελέτη της επιδημιολογίας τους έχει ως αποτέλεσμα:</a:t>
            </a:r>
          </a:p>
          <a:p>
            <a:pPr>
              <a:lnSpc>
                <a:spcPct val="150000"/>
              </a:lnSpc>
            </a:pPr>
            <a:r>
              <a:rPr lang="el-GR" sz="2000" dirty="0" smtClean="0"/>
              <a:t>Α) τη θέσπιση προληπτικών μέτρων</a:t>
            </a:r>
          </a:p>
          <a:p>
            <a:pPr>
              <a:lnSpc>
                <a:spcPct val="150000"/>
              </a:lnSpc>
            </a:pPr>
            <a:r>
              <a:rPr lang="el-GR" sz="2000" dirty="0" smtClean="0"/>
              <a:t>Β) και τον έλεγχο των ενδονοσοκομειακών λοιμώξεων</a:t>
            </a:r>
          </a:p>
          <a:p>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ΕΝΔΗΜΙΚΕΣ ΝΟΣΟΚΟΜΕΙΑΚΕΣ ΛΟΙΜΩΞΕΙΣ</a:t>
            </a:r>
            <a:endParaRPr lang="el-GR" dirty="0"/>
          </a:p>
        </p:txBody>
      </p:sp>
      <p:sp>
        <p:nvSpPr>
          <p:cNvPr id="3" name="2 - Θέση περιεχομένου"/>
          <p:cNvSpPr>
            <a:spLocks noGrp="1"/>
          </p:cNvSpPr>
          <p:nvPr>
            <p:ph idx="1"/>
          </p:nvPr>
        </p:nvSpPr>
        <p:spPr/>
        <p:txBody>
          <a:bodyPr>
            <a:normAutofit/>
          </a:bodyPr>
          <a:lstStyle/>
          <a:p>
            <a:pPr>
              <a:lnSpc>
                <a:spcPct val="150000"/>
              </a:lnSpc>
            </a:pPr>
            <a:r>
              <a:rPr lang="el-GR" sz="2000" dirty="0" smtClean="0"/>
              <a:t>Οι κακοί νοσηλευτικοί και ιατρικοί χειρισμοί επιτρέπουν τη μετάδοση των παθογόνων μικροοργανισμών από τον αποικισμένο ασθενή στον επιδεκτικό ασθενή μέσω τον αποικισμένων χεριών</a:t>
            </a:r>
          </a:p>
          <a:p>
            <a:pPr>
              <a:lnSpc>
                <a:spcPct val="150000"/>
              </a:lnSpc>
            </a:pPr>
            <a:r>
              <a:rPr lang="el-GR" sz="2000" dirty="0" smtClean="0"/>
              <a:t>Οι ενδημικές νοσοκομειακές λοιμώξεις μπορούν να προληφθούν, εφόσον εφαρμόζεται από τους εργαζόμενους του νοσοκομείου η τήρηση των κανόνων υγιεινής των χεριών:</a:t>
            </a:r>
          </a:p>
          <a:p>
            <a:pPr>
              <a:lnSpc>
                <a:spcPct val="150000"/>
              </a:lnSpc>
              <a:buFont typeface="Arial" pitchFamily="34" charset="0"/>
              <a:buChar char="•"/>
            </a:pPr>
            <a:r>
              <a:rPr lang="el-GR" sz="2000" dirty="0" smtClean="0"/>
              <a:t>πριν από την εξέταση ενός ασθενούς </a:t>
            </a:r>
          </a:p>
          <a:p>
            <a:pPr>
              <a:lnSpc>
                <a:spcPct val="150000"/>
              </a:lnSpc>
              <a:buFont typeface="Arial" pitchFamily="34" charset="0"/>
              <a:buChar char="•"/>
            </a:pPr>
            <a:r>
              <a:rPr lang="el-GR" sz="2000" dirty="0" smtClean="0"/>
              <a:t>και μετά από την εξέταση του ασθενούς</a:t>
            </a:r>
            <a:endParaRPr lang="el-GR"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73668"/>
            <a:ext cx="10972800" cy="1041400"/>
          </a:xfrm>
        </p:spPr>
        <p:txBody>
          <a:bodyPr>
            <a:normAutofit fontScale="90000"/>
          </a:bodyPr>
          <a:lstStyle/>
          <a:p>
            <a:pPr algn="ctr"/>
            <a:r>
              <a:rPr lang="el-GR" b="1" dirty="0" smtClean="0">
                <a:solidFill>
                  <a:srgbClr val="002060"/>
                </a:solidFill>
              </a:rPr>
              <a:t>ΕΠΙΔΗΜΙΚΕΣ ΝΟΣΟΚΟΜΕΙΑΚΕΣ ΛΟΙΜΩΞΕΙΣ (epidemics-outbreaks)</a:t>
            </a:r>
            <a:endParaRPr lang="el-GR" dirty="0">
              <a:solidFill>
                <a:srgbClr val="002060"/>
              </a:solidFill>
            </a:endParaRPr>
          </a:p>
        </p:txBody>
      </p:sp>
      <p:sp>
        <p:nvSpPr>
          <p:cNvPr id="3" name="2 - Θέση περιεχομένου"/>
          <p:cNvSpPr>
            <a:spLocks noGrp="1"/>
          </p:cNvSpPr>
          <p:nvPr>
            <p:ph idx="1"/>
          </p:nvPr>
        </p:nvSpPr>
        <p:spPr/>
        <p:txBody>
          <a:bodyPr>
            <a:normAutofit fontScale="92500"/>
          </a:bodyPr>
          <a:lstStyle/>
          <a:p>
            <a:pPr>
              <a:lnSpc>
                <a:spcPct val="150000"/>
              </a:lnSpc>
            </a:pPr>
            <a:r>
              <a:rPr lang="el-GR" sz="2200" dirty="0" smtClean="0"/>
              <a:t>Ο όρος </a:t>
            </a:r>
            <a:r>
              <a:rPr lang="el-GR" sz="2200" b="1" dirty="0" smtClean="0"/>
              <a:t>«επιδημική έξαρση» (outbreak) </a:t>
            </a:r>
            <a:r>
              <a:rPr lang="el-GR" sz="2200" dirty="0" smtClean="0"/>
              <a:t>χρησιμοποιείται εναλλακτικά με τον όρο </a:t>
            </a:r>
            <a:r>
              <a:rPr lang="el-GR" sz="2200" b="1" dirty="0" smtClean="0"/>
              <a:t>«επιδημία» (epidemic):</a:t>
            </a:r>
          </a:p>
          <a:p>
            <a:pPr marL="457200" indent="-457200">
              <a:lnSpc>
                <a:spcPct val="150000"/>
              </a:lnSpc>
              <a:buFont typeface="+mj-lt"/>
              <a:buAutoNum type="arabicPeriod"/>
            </a:pPr>
            <a:r>
              <a:rPr lang="el-GR" sz="2200" dirty="0" smtClean="0"/>
              <a:t>συνήθως όταν χρησιμοποιείται υποδηλώνει μια αυξημένη συχνότητα της ενδημικής επίπτωσης μίας νοσοκομειακής λοίμωξης, </a:t>
            </a:r>
          </a:p>
          <a:p>
            <a:pPr marL="457200" indent="-457200">
              <a:lnSpc>
                <a:spcPct val="150000"/>
              </a:lnSpc>
              <a:buFont typeface="+mj-lt"/>
              <a:buAutoNum type="arabicPeriod"/>
            </a:pPr>
            <a:r>
              <a:rPr lang="el-GR" sz="2200" dirty="0" smtClean="0"/>
              <a:t>αλλά σε επίπεδο χαμηλότερο εκείνου της επιδημίας</a:t>
            </a:r>
          </a:p>
          <a:p>
            <a:pPr marL="457200" indent="-457200">
              <a:lnSpc>
                <a:spcPct val="150000"/>
              </a:lnSpc>
              <a:buFont typeface="+mj-lt"/>
              <a:buAutoNum type="arabicPeriod"/>
            </a:pPr>
            <a:r>
              <a:rPr lang="el-GR" sz="2200" dirty="0" smtClean="0"/>
              <a:t>Η εμφάνιση δύο ή και περισσότερων νοσοκομειακών λοιμώξεων που προέρχονται:</a:t>
            </a:r>
          </a:p>
          <a:p>
            <a:pPr marL="457200" indent="-457200">
              <a:lnSpc>
                <a:spcPct val="150000"/>
              </a:lnSpc>
              <a:buFont typeface="Arial" pitchFamily="34" charset="0"/>
              <a:buChar char="•"/>
            </a:pPr>
            <a:r>
              <a:rPr lang="el-GR" sz="2200" dirty="0" smtClean="0"/>
              <a:t>από το ίδιο μικροβιακό στέλεχος </a:t>
            </a:r>
          </a:p>
          <a:p>
            <a:pPr marL="457200" indent="-457200">
              <a:lnSpc>
                <a:spcPct val="150000"/>
              </a:lnSpc>
              <a:buFont typeface="Arial" pitchFamily="34" charset="0"/>
              <a:buChar char="•"/>
            </a:pPr>
            <a:r>
              <a:rPr lang="el-GR" sz="2200" dirty="0" smtClean="0"/>
              <a:t>και σχετίζονται επιδημιολογικά μεταξύ τους χαρακτηρίζεται ως </a:t>
            </a:r>
            <a:r>
              <a:rPr lang="el-GR" sz="2200" b="1" dirty="0" smtClean="0"/>
              <a:t>επιδημική έξαρση </a:t>
            </a:r>
          </a:p>
          <a:p>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95868"/>
            <a:ext cx="10972800" cy="931332"/>
          </a:xfrm>
        </p:spPr>
        <p:txBody>
          <a:bodyPr>
            <a:normAutofit fontScale="90000"/>
          </a:bodyPr>
          <a:lstStyle/>
          <a:p>
            <a:pPr algn="ctr"/>
            <a:r>
              <a:rPr lang="el-GR" b="1" dirty="0" smtClean="0">
                <a:solidFill>
                  <a:srgbClr val="002060"/>
                </a:solidFill>
              </a:rPr>
              <a:t>ΕΠΙΔΗΜΙΚΕΣ ΝΟΣΟΚΟΜΕΙΑΚΕΣ ΛΟΙΜΩΞΕΙΣ (epidemics-outbreaks)</a:t>
            </a:r>
            <a:endParaRPr lang="el-GR" dirty="0"/>
          </a:p>
        </p:txBody>
      </p:sp>
      <p:sp>
        <p:nvSpPr>
          <p:cNvPr id="3" name="2 - Θέση περιεχομένου"/>
          <p:cNvSpPr>
            <a:spLocks noGrp="1"/>
          </p:cNvSpPr>
          <p:nvPr>
            <p:ph idx="1"/>
          </p:nvPr>
        </p:nvSpPr>
        <p:spPr>
          <a:xfrm>
            <a:off x="609600" y="1778001"/>
            <a:ext cx="10972800" cy="4796536"/>
          </a:xfrm>
        </p:spPr>
        <p:txBody>
          <a:bodyPr>
            <a:noAutofit/>
          </a:bodyPr>
          <a:lstStyle/>
          <a:p>
            <a:pPr>
              <a:buNone/>
            </a:pPr>
            <a:r>
              <a:rPr lang="el-GR" sz="2000" b="1" dirty="0" smtClean="0"/>
              <a:t>Η απομόνωση: </a:t>
            </a:r>
          </a:p>
          <a:p>
            <a:pPr>
              <a:lnSpc>
                <a:spcPct val="150000"/>
              </a:lnSpc>
            </a:pPr>
            <a:r>
              <a:rPr lang="el-GR" sz="2000" dirty="0" smtClean="0"/>
              <a:t>πολυανθεκτικών στελεχών </a:t>
            </a:r>
          </a:p>
          <a:p>
            <a:pPr>
              <a:lnSpc>
                <a:spcPct val="150000"/>
              </a:lnSpc>
            </a:pPr>
            <a:r>
              <a:rPr lang="el-GR" sz="2000" dirty="0" smtClean="0"/>
              <a:t>στελεχών ανθεκτικών σε ασυνήθη αντιβιοτικά (ανθεκτικότητα του νοσοκομείου) συνηγορεί υπέρ της επιδημικής έξαρσης </a:t>
            </a:r>
          </a:p>
          <a:p>
            <a:pPr>
              <a:lnSpc>
                <a:spcPct val="150000"/>
              </a:lnSpc>
            </a:pPr>
            <a:r>
              <a:rPr lang="el-GR" sz="2000" dirty="0" smtClean="0"/>
              <a:t>Επίσης ισχυρή ένδειξη επιδημικής έκρηξης αποτελεί η απομόνωση μικροβίου που δεν ανήκει στη φυσιολογική χλωρίδα</a:t>
            </a:r>
          </a:p>
          <a:p>
            <a:pPr>
              <a:buNone/>
            </a:pPr>
            <a:r>
              <a:rPr lang="el-GR" sz="2000" dirty="0" smtClean="0"/>
              <a:t>Οι συνηθισμένοι μικροοργανισμοί που προκαλούν επιδημικές εκρήξεις είναι:</a:t>
            </a:r>
          </a:p>
          <a:p>
            <a:pPr>
              <a:buAutoNum type="arabicPeriod"/>
            </a:pPr>
            <a:r>
              <a:rPr lang="el-GR" sz="2000" i="1" dirty="0" smtClean="0"/>
              <a:t>Staphylococcus aureus, </a:t>
            </a:r>
          </a:p>
          <a:p>
            <a:pPr>
              <a:buAutoNum type="arabicPeriod"/>
            </a:pPr>
            <a:r>
              <a:rPr lang="el-GR" sz="2000" dirty="0" smtClean="0"/>
              <a:t>ορισμένοι στρεπτόκοκκοι </a:t>
            </a:r>
          </a:p>
          <a:p>
            <a:pPr>
              <a:buAutoNum type="arabicPeriod"/>
            </a:pPr>
            <a:r>
              <a:rPr lang="el-GR" sz="2000" dirty="0" smtClean="0"/>
              <a:t>και διάφορα Gram αρνητικά μικρόβια (</a:t>
            </a:r>
            <a:r>
              <a:rPr lang="el-GR" sz="2000" i="1" dirty="0" smtClean="0"/>
              <a:t>Pseudomonas aeruginosa, Acinetobacter baumannii, </a:t>
            </a:r>
            <a:r>
              <a:rPr lang="en-US" sz="2000" i="1" dirty="0" smtClean="0"/>
              <a:t>Klebsiella pneumoniae</a:t>
            </a:r>
            <a:r>
              <a:rPr lang="el-GR" sz="2000" i="1" dirty="0" smtClean="0"/>
              <a:t>, </a:t>
            </a:r>
            <a:r>
              <a:rPr lang="en-US" sz="2000" i="1" dirty="0" smtClean="0"/>
              <a:t>Escherichia coli</a:t>
            </a:r>
            <a:r>
              <a:rPr lang="el-GR" sz="2000" i="1" dirty="0" smtClean="0"/>
              <a:t>, </a:t>
            </a:r>
            <a:r>
              <a:rPr lang="en-US" sz="2000" i="1" dirty="0" smtClean="0"/>
              <a:t>Proteus</a:t>
            </a:r>
            <a:r>
              <a:rPr lang="el-GR" sz="2000" i="1" dirty="0" smtClean="0"/>
              <a:t>, </a:t>
            </a:r>
            <a:r>
              <a:rPr lang="en-US" sz="2000" i="1" dirty="0" smtClean="0"/>
              <a:t>Serratia </a:t>
            </a:r>
            <a:r>
              <a:rPr lang="el-GR" sz="2000" dirty="0" smtClean="0"/>
              <a:t>κ.α)</a:t>
            </a:r>
          </a:p>
          <a:p>
            <a:endParaRPr lang="el-GR"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31334"/>
            <a:ext cx="10972800" cy="1041400"/>
          </a:xfrm>
        </p:spPr>
        <p:txBody>
          <a:bodyPr>
            <a:normAutofit fontScale="90000"/>
          </a:bodyPr>
          <a:lstStyle/>
          <a:p>
            <a:pPr algn="ctr"/>
            <a:r>
              <a:rPr lang="el-GR" b="1" dirty="0" smtClean="0">
                <a:solidFill>
                  <a:srgbClr val="002060"/>
                </a:solidFill>
              </a:rPr>
              <a:t>ΕΠΙΔΗΜΙΚΕΣ ΝΟΣΟΚΟΜΕΙΑΚΕΣ ΛΟΙΜΩΞΕΙΣ (epidemics-outbreaks)</a:t>
            </a:r>
            <a:endParaRPr lang="el-GR" dirty="0"/>
          </a:p>
        </p:txBody>
      </p:sp>
      <p:sp>
        <p:nvSpPr>
          <p:cNvPr id="3" name="2 - Θέση περιεχομένου"/>
          <p:cNvSpPr>
            <a:spLocks noGrp="1"/>
          </p:cNvSpPr>
          <p:nvPr>
            <p:ph idx="1"/>
          </p:nvPr>
        </p:nvSpPr>
        <p:spPr>
          <a:xfrm>
            <a:off x="609600" y="2387600"/>
            <a:ext cx="10972800" cy="4186936"/>
          </a:xfrm>
        </p:spPr>
        <p:txBody>
          <a:bodyPr/>
          <a:lstStyle/>
          <a:p>
            <a:pPr>
              <a:lnSpc>
                <a:spcPct val="150000"/>
              </a:lnSpc>
              <a:buNone/>
            </a:pPr>
            <a:r>
              <a:rPr lang="el-GR" sz="2000" dirty="0" smtClean="0"/>
              <a:t>Οι επιδημικές εξάρσεις αφορούν κατά κύριο λόγο:</a:t>
            </a:r>
          </a:p>
          <a:p>
            <a:pPr>
              <a:lnSpc>
                <a:spcPct val="150000"/>
              </a:lnSpc>
            </a:pPr>
            <a:r>
              <a:rPr lang="el-GR" sz="2000" dirty="0" smtClean="0"/>
              <a:t>στη Μονάδα Εντατικής Θεραπείας, </a:t>
            </a:r>
          </a:p>
          <a:p>
            <a:pPr>
              <a:lnSpc>
                <a:spcPct val="150000"/>
              </a:lnSpc>
            </a:pPr>
            <a:r>
              <a:rPr lang="el-GR" sz="2000" dirty="0" smtClean="0"/>
              <a:t>τις Χειρουργικές κλινικές, </a:t>
            </a:r>
          </a:p>
          <a:p>
            <a:pPr>
              <a:lnSpc>
                <a:spcPct val="150000"/>
              </a:lnSpc>
            </a:pPr>
            <a:r>
              <a:rPr lang="el-GR" sz="2000" dirty="0" smtClean="0"/>
              <a:t>τις Νεογνολογικές κλινικές </a:t>
            </a:r>
          </a:p>
          <a:p>
            <a:pPr>
              <a:lnSpc>
                <a:spcPct val="150000"/>
              </a:lnSpc>
            </a:pPr>
            <a:r>
              <a:rPr lang="el-GR" sz="2000" dirty="0" smtClean="0"/>
              <a:t>και γενικά τα τμήματα, στα οποία νοσηλεύονται ασθενείς που είναι ιδιαίτερα εκτεθειμένοι στους παθογόνους μικροοργανισμούς</a:t>
            </a:r>
          </a:p>
          <a:p>
            <a:pPr>
              <a:lnSpc>
                <a:spcPct val="150000"/>
              </a:lnSpc>
            </a:pPr>
            <a:r>
              <a:rPr lang="el-GR" sz="2000" dirty="0" smtClean="0"/>
              <a:t>Στη διεθνή βιβλιογραφία το φαινόμενο αυτό περιγράφεται ως </a:t>
            </a:r>
            <a:r>
              <a:rPr lang="el-GR" sz="2000" b="1" dirty="0" smtClean="0"/>
              <a:t>ψευδοεπιδημία </a:t>
            </a:r>
          </a:p>
          <a:p>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22868"/>
            <a:ext cx="10972800" cy="1151466"/>
          </a:xfrm>
        </p:spPr>
        <p:txBody>
          <a:bodyPr>
            <a:normAutofit fontScale="90000"/>
          </a:bodyPr>
          <a:lstStyle/>
          <a:p>
            <a:pPr algn="ctr"/>
            <a:r>
              <a:rPr lang="el-GR" b="1" dirty="0" smtClean="0">
                <a:solidFill>
                  <a:srgbClr val="002060"/>
                </a:solidFill>
              </a:rPr>
              <a:t>ΕΠΙΔΗΜΙΚΕΣ ΝΟΣΟΚΟΜΕΙΑΚΕΣ ΛΟΙΜΩΞΕΙΣ (epidemics-outbreaks)</a:t>
            </a:r>
            <a:endParaRPr lang="el-GR" dirty="0">
              <a:solidFill>
                <a:srgbClr val="002060"/>
              </a:solidFill>
            </a:endParaRPr>
          </a:p>
        </p:txBody>
      </p:sp>
      <p:sp>
        <p:nvSpPr>
          <p:cNvPr id="3" name="2 - Θέση περιεχομένου"/>
          <p:cNvSpPr>
            <a:spLocks noGrp="1"/>
          </p:cNvSpPr>
          <p:nvPr>
            <p:ph idx="1"/>
          </p:nvPr>
        </p:nvSpPr>
        <p:spPr/>
        <p:txBody>
          <a:bodyPr/>
          <a:lstStyle/>
          <a:p>
            <a:pPr>
              <a:lnSpc>
                <a:spcPct val="150000"/>
              </a:lnSpc>
            </a:pPr>
            <a:r>
              <a:rPr lang="el-GR" sz="2000" dirty="0" smtClean="0"/>
              <a:t>Η ασυνήθιστη αύξηση των περιπτώσεων μιας λοίμωξης (ή μιας    νόσου) που οφείλεται:</a:t>
            </a:r>
          </a:p>
          <a:p>
            <a:pPr marL="457200" indent="-457200">
              <a:lnSpc>
                <a:spcPct val="150000"/>
              </a:lnSpc>
              <a:buFont typeface="+mj-lt"/>
              <a:buAutoNum type="arabicPeriod"/>
            </a:pPr>
            <a:r>
              <a:rPr lang="el-GR" sz="2000" dirty="0" smtClean="0"/>
              <a:t>σε κάποιο λοιμογόνο παράγοντα, </a:t>
            </a:r>
          </a:p>
          <a:p>
            <a:pPr marL="457200" indent="-457200">
              <a:lnSpc>
                <a:spcPct val="150000"/>
              </a:lnSpc>
              <a:buFont typeface="+mj-lt"/>
              <a:buAutoNum type="arabicPeriod"/>
            </a:pPr>
            <a:r>
              <a:rPr lang="el-GR" sz="2000" dirty="0" smtClean="0"/>
              <a:t>σε ένα καθορισμένο πληθυσμό, </a:t>
            </a:r>
          </a:p>
          <a:p>
            <a:pPr marL="457200" indent="-457200">
              <a:lnSpc>
                <a:spcPct val="150000"/>
              </a:lnSpc>
              <a:buFont typeface="+mj-lt"/>
              <a:buAutoNum type="arabicPeriod"/>
            </a:pPr>
            <a:r>
              <a:rPr lang="el-GR" sz="2000" dirty="0" smtClean="0"/>
              <a:t>σε μια καθορισμένη χρονική περίοδο</a:t>
            </a:r>
          </a:p>
          <a:p>
            <a:pPr marL="457200" indent="-457200">
              <a:lnSpc>
                <a:spcPct val="150000"/>
              </a:lnSpc>
              <a:buFont typeface="+mj-lt"/>
              <a:buAutoNum type="arabicPeriod"/>
            </a:pPr>
            <a:r>
              <a:rPr lang="el-GR" sz="2000" dirty="0" smtClean="0"/>
              <a:t>θεωρείται επιδημία</a:t>
            </a:r>
          </a:p>
          <a:p>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l-GR" dirty="0" err="1" smtClean="0"/>
              <a:t>Ενδογενεισ</a:t>
            </a:r>
            <a:r>
              <a:rPr lang="el-GR" dirty="0" smtClean="0"/>
              <a:t> και </a:t>
            </a:r>
            <a:r>
              <a:rPr lang="el-GR" dirty="0" err="1" smtClean="0"/>
              <a:t>εξωγεενεισ</a:t>
            </a:r>
            <a:endParaRPr lang="el-GR" smtClean="0"/>
          </a:p>
          <a:p>
            <a:pPr>
              <a:buNone/>
            </a:pP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p:cNvPicPr>
            <a:picLocks noGrp="1" noChangeAspect="1" noChangeArrowheads="1"/>
          </p:cNvPicPr>
          <p:nvPr>
            <p:ph idx="1"/>
          </p:nvPr>
        </p:nvPicPr>
        <p:blipFill>
          <a:blip r:embed="rId2"/>
          <a:srcRect/>
          <a:stretch>
            <a:fillRect/>
          </a:stretch>
        </p:blipFill>
        <p:spPr bwMode="auto">
          <a:xfrm>
            <a:off x="0" y="313267"/>
            <a:ext cx="12192000" cy="58128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600" b="1" dirty="0" smtClean="0">
                <a:solidFill>
                  <a:srgbClr val="002060"/>
                </a:solidFill>
              </a:rPr>
              <a:t>ΙΣΤΟΡΙΚΗ</a:t>
            </a:r>
            <a:r>
              <a:rPr lang="el-GR" b="1" dirty="0" smtClean="0">
                <a:solidFill>
                  <a:srgbClr val="002060"/>
                </a:solidFill>
              </a:rPr>
              <a:t> ΑΝΑΔΡΟΜΗ</a:t>
            </a:r>
            <a:endParaRPr lang="el-GR" dirty="0"/>
          </a:p>
        </p:txBody>
      </p:sp>
      <p:sp>
        <p:nvSpPr>
          <p:cNvPr id="3" name="2 - Θέση περιεχομένου"/>
          <p:cNvSpPr>
            <a:spLocks noGrp="1"/>
          </p:cNvSpPr>
          <p:nvPr>
            <p:ph idx="1"/>
          </p:nvPr>
        </p:nvSpPr>
        <p:spPr>
          <a:xfrm>
            <a:off x="1329266" y="2429932"/>
            <a:ext cx="10253133" cy="4144603"/>
          </a:xfrm>
        </p:spPr>
        <p:txBody>
          <a:bodyPr/>
          <a:lstStyle/>
          <a:p>
            <a:pPr>
              <a:buNone/>
            </a:pPr>
            <a:r>
              <a:rPr lang="el-GR" sz="2000" dirty="0" smtClean="0"/>
              <a:t>Οι πρώτες παρατηρήσεις για τη σημασία αντισηψίας:</a:t>
            </a:r>
          </a:p>
          <a:p>
            <a:r>
              <a:rPr lang="el-GR" sz="2000" dirty="0" smtClean="0"/>
              <a:t>των χεριών, </a:t>
            </a:r>
          </a:p>
          <a:p>
            <a:r>
              <a:rPr lang="el-GR" sz="2000" dirty="0" smtClean="0"/>
              <a:t>των εργαλείων, </a:t>
            </a:r>
          </a:p>
          <a:p>
            <a:r>
              <a:rPr lang="el-GR" sz="2000" dirty="0" smtClean="0"/>
              <a:t>του ιματισμού </a:t>
            </a:r>
          </a:p>
          <a:p>
            <a:r>
              <a:rPr lang="el-GR" sz="2000" dirty="0" smtClean="0"/>
              <a:t>και γενικότερα του νοσοκομειακού εξοπλισμού, είχαν ως αποτέλεσμα:</a:t>
            </a:r>
          </a:p>
          <a:p>
            <a:pPr>
              <a:buFont typeface="Arial" pitchFamily="34" charset="0"/>
              <a:buChar char="•"/>
            </a:pPr>
            <a:r>
              <a:rPr lang="el-GR" sz="2000" dirty="0" smtClean="0"/>
              <a:t>την  αδιαφορία </a:t>
            </a:r>
          </a:p>
          <a:p>
            <a:pPr>
              <a:buFont typeface="Arial" pitchFamily="34" charset="0"/>
              <a:buChar char="•"/>
            </a:pPr>
            <a:r>
              <a:rPr lang="el-GR" sz="2000" dirty="0" smtClean="0"/>
              <a:t>και ειρωνεία της επιστημονικής κοινότητας </a:t>
            </a:r>
          </a:p>
          <a:p>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2"/>
          <p:cNvPicPr>
            <a:picLocks noGrp="1"/>
          </p:cNvPicPr>
          <p:nvPr>
            <p:ph idx="1"/>
          </p:nvPr>
        </p:nvPicPr>
        <p:blipFill>
          <a:blip r:embed="rId2"/>
          <a:stretch/>
        </p:blipFill>
        <p:spPr>
          <a:xfrm>
            <a:off x="2819400" y="1193800"/>
            <a:ext cx="6290733" cy="5380038"/>
          </a:xfrm>
          <a:prstGeom prst="rect">
            <a:avLst/>
          </a:prstGeom>
          <a:ln w="9360">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73668"/>
            <a:ext cx="10972800" cy="1092200"/>
          </a:xfrm>
        </p:spPr>
        <p:txBody>
          <a:bodyPr>
            <a:normAutofit fontScale="90000"/>
          </a:bodyPr>
          <a:lstStyle/>
          <a:p>
            <a:pPr algn="ctr"/>
            <a:r>
              <a:rPr lang="el-GR" b="1" dirty="0" smtClean="0">
                <a:solidFill>
                  <a:srgbClr val="002060"/>
                </a:solidFill>
              </a:rPr>
              <a:t>ΑΙΤΙΟΛΟΓΙΑ ΝΟΣΟΚΟΜΕΙΑΚΩΝ ΛΟΙΜΩΞΕΩΝ ΒΑΚΤΗΡΙΑ</a:t>
            </a:r>
            <a:endParaRPr lang="el-GR" dirty="0"/>
          </a:p>
        </p:txBody>
      </p:sp>
      <p:sp>
        <p:nvSpPr>
          <p:cNvPr id="3" name="2 - Θέση περιεχομένου"/>
          <p:cNvSpPr>
            <a:spLocks noGrp="1"/>
          </p:cNvSpPr>
          <p:nvPr>
            <p:ph idx="1"/>
          </p:nvPr>
        </p:nvSpPr>
        <p:spPr/>
        <p:txBody>
          <a:bodyPr>
            <a:normAutofit fontScale="92500" lnSpcReduction="20000"/>
          </a:bodyPr>
          <a:lstStyle/>
          <a:p>
            <a:pPr>
              <a:lnSpc>
                <a:spcPct val="150000"/>
              </a:lnSpc>
              <a:buFont typeface="Wingdings" pitchFamily="2" charset="2"/>
              <a:buChar char="Ø"/>
            </a:pPr>
            <a:r>
              <a:rPr lang="el-GR" sz="2000" dirty="0" smtClean="0"/>
              <a:t>Τα βακτήρια βρίσκονται παντού:</a:t>
            </a:r>
          </a:p>
          <a:p>
            <a:pPr>
              <a:lnSpc>
                <a:spcPct val="150000"/>
              </a:lnSpc>
              <a:buFont typeface="Wingdings" pitchFamily="2" charset="2"/>
              <a:buChar char="Ø"/>
            </a:pPr>
            <a:r>
              <a:rPr lang="el-GR" sz="2000" dirty="0" smtClean="0"/>
              <a:t>στον αέρα, </a:t>
            </a:r>
          </a:p>
          <a:p>
            <a:pPr>
              <a:lnSpc>
                <a:spcPct val="150000"/>
              </a:lnSpc>
              <a:buFont typeface="Wingdings" pitchFamily="2" charset="2"/>
              <a:buChar char="Ø"/>
            </a:pPr>
            <a:r>
              <a:rPr lang="el-GR" sz="2000" dirty="0" smtClean="0"/>
              <a:t>στο χώμα, </a:t>
            </a:r>
          </a:p>
          <a:p>
            <a:pPr>
              <a:lnSpc>
                <a:spcPct val="150000"/>
              </a:lnSpc>
              <a:buFont typeface="Wingdings" pitchFamily="2" charset="2"/>
              <a:buChar char="Ø"/>
            </a:pPr>
            <a:r>
              <a:rPr lang="el-GR" sz="2000" dirty="0" smtClean="0"/>
              <a:t>και στο νερό</a:t>
            </a:r>
          </a:p>
          <a:p>
            <a:pPr>
              <a:lnSpc>
                <a:spcPct val="150000"/>
              </a:lnSpc>
              <a:buFont typeface="Wingdings" pitchFamily="2" charset="2"/>
              <a:buChar char="Ø"/>
            </a:pPr>
            <a:r>
              <a:rPr lang="el-GR" sz="2000" dirty="0" smtClean="0"/>
              <a:t>Αποτελούν τη φυσιολογική μικροβιακή χλωρίδα:</a:t>
            </a:r>
          </a:p>
          <a:p>
            <a:pPr>
              <a:lnSpc>
                <a:spcPct val="150000"/>
              </a:lnSpc>
              <a:buFont typeface="Wingdings" pitchFamily="2" charset="2"/>
              <a:buChar char="Ø"/>
            </a:pPr>
            <a:r>
              <a:rPr lang="el-GR" sz="2000" dirty="0" smtClean="0"/>
              <a:t>του δέρματος, </a:t>
            </a:r>
          </a:p>
          <a:p>
            <a:pPr>
              <a:lnSpc>
                <a:spcPct val="150000"/>
              </a:lnSpc>
              <a:buFont typeface="Wingdings" pitchFamily="2" charset="2"/>
              <a:buChar char="Ø"/>
            </a:pPr>
            <a:r>
              <a:rPr lang="el-GR" sz="2000" dirty="0" smtClean="0"/>
              <a:t>του στόματος, </a:t>
            </a:r>
          </a:p>
          <a:p>
            <a:pPr>
              <a:lnSpc>
                <a:spcPct val="150000"/>
              </a:lnSpc>
              <a:buFont typeface="Wingdings" pitchFamily="2" charset="2"/>
              <a:buChar char="Ø"/>
            </a:pPr>
            <a:r>
              <a:rPr lang="el-GR" sz="2000" dirty="0" smtClean="0"/>
              <a:t>του κόλπου </a:t>
            </a:r>
          </a:p>
          <a:p>
            <a:pPr>
              <a:lnSpc>
                <a:spcPct val="150000"/>
              </a:lnSpc>
              <a:buFont typeface="Wingdings" pitchFamily="2" charset="2"/>
              <a:buChar char="Ø"/>
            </a:pPr>
            <a:r>
              <a:rPr lang="el-GR" sz="2000" dirty="0" smtClean="0"/>
              <a:t>και του γαστρεντερικού σωλήνα, λίγα όμως έχουν την ικανότητα να προκαλέσουν λοίμωξη στον άνθρωπο</a:t>
            </a:r>
          </a:p>
          <a:p>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2"/>
          <p:cNvPicPr>
            <a:picLocks noGrp="1"/>
          </p:cNvPicPr>
          <p:nvPr>
            <p:ph idx="1"/>
          </p:nvPr>
        </p:nvPicPr>
        <p:blipFill>
          <a:blip r:embed="rId2"/>
          <a:stretch/>
        </p:blipFill>
        <p:spPr>
          <a:xfrm>
            <a:off x="2785533" y="1185333"/>
            <a:ext cx="6485467" cy="5388505"/>
          </a:xfrm>
          <a:prstGeom prst="rect">
            <a:avLst/>
          </a:prstGeom>
          <a:ln w="9360">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solidFill>
                  <a:srgbClr val="002060"/>
                </a:solidFill>
              </a:rPr>
              <a:t>ΑΙΤΙΟΛΟΓΙΑ ΝΟΣΟΚΟΜΕΙΑΚΩΝ ΛΟΙΜΩΞΕΩΝ ΒΑΚΤΗΡΙΑ</a:t>
            </a:r>
            <a:endParaRPr lang="el-GR" dirty="0">
              <a:solidFill>
                <a:srgbClr val="002060"/>
              </a:solidFill>
            </a:endParaRPr>
          </a:p>
        </p:txBody>
      </p:sp>
      <p:sp>
        <p:nvSpPr>
          <p:cNvPr id="3" name="2 - Θέση περιεχομένου"/>
          <p:cNvSpPr>
            <a:spLocks noGrp="1"/>
          </p:cNvSpPr>
          <p:nvPr>
            <p:ph idx="1"/>
          </p:nvPr>
        </p:nvSpPr>
        <p:spPr>
          <a:xfrm>
            <a:off x="609600" y="2472267"/>
            <a:ext cx="10972800" cy="4102268"/>
          </a:xfrm>
        </p:spPr>
        <p:txBody>
          <a:bodyPr/>
          <a:lstStyle/>
          <a:p>
            <a:pPr>
              <a:lnSpc>
                <a:spcPct val="150000"/>
              </a:lnSpc>
            </a:pPr>
            <a:r>
              <a:rPr lang="el-GR" sz="2000" dirty="0" smtClean="0"/>
              <a:t>Τα βακτήρια ή μικρόβια είναι:</a:t>
            </a:r>
          </a:p>
          <a:p>
            <a:pPr marL="457200" indent="-457200">
              <a:lnSpc>
                <a:spcPct val="150000"/>
              </a:lnSpc>
              <a:buFont typeface="+mj-lt"/>
              <a:buAutoNum type="arabicPeriod"/>
            </a:pPr>
            <a:r>
              <a:rPr lang="el-GR" sz="2000" dirty="0" smtClean="0"/>
              <a:t>μονοκύτταροι προκαρυωτικοί οργανισμοί, </a:t>
            </a:r>
          </a:p>
          <a:p>
            <a:pPr marL="457200" indent="-457200">
              <a:lnSpc>
                <a:spcPct val="150000"/>
              </a:lnSpc>
              <a:buFont typeface="+mj-lt"/>
              <a:buAutoNum type="arabicPeriod"/>
            </a:pPr>
            <a:r>
              <a:rPr lang="el-GR" sz="2000" dirty="0" smtClean="0"/>
              <a:t>ορατοί μόνο με το μικροσκόπιο,</a:t>
            </a:r>
          </a:p>
          <a:p>
            <a:pPr marL="457200" indent="-457200">
              <a:lnSpc>
                <a:spcPct val="150000"/>
              </a:lnSpc>
              <a:buFont typeface="+mj-lt"/>
              <a:buAutoNum type="arabicPeriod"/>
            </a:pPr>
            <a:r>
              <a:rPr lang="el-GR" sz="2000" dirty="0" smtClean="0"/>
              <a:t>Τα μικρότερα βακτήρια (Χλαμύδια και Ρικέτσιες) έχουν διάμετρο 0,1-0,2 μm, (μικρόμετρα)</a:t>
            </a:r>
          </a:p>
          <a:p>
            <a:pPr marL="457200" indent="-457200">
              <a:lnSpc>
                <a:spcPct val="150000"/>
              </a:lnSpc>
              <a:buFont typeface="+mj-lt"/>
              <a:buAutoNum type="arabicPeriod"/>
            </a:pPr>
            <a:r>
              <a:rPr lang="el-GR" sz="2000" dirty="0" smtClean="0"/>
              <a:t>ενώ τα μεγαλύτερα βακτήρια έχουν μήκος πολλών μικρών (μ)</a:t>
            </a:r>
          </a:p>
          <a:p>
            <a:endParaRPr lang="el-G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007534"/>
            <a:ext cx="10972800" cy="1041400"/>
          </a:xfrm>
        </p:spPr>
        <p:txBody>
          <a:bodyPr>
            <a:normAutofit fontScale="90000"/>
          </a:bodyPr>
          <a:lstStyle/>
          <a:p>
            <a:pPr algn="ctr"/>
            <a:r>
              <a:rPr lang="el-GR" b="1" dirty="0" smtClean="0">
                <a:solidFill>
                  <a:srgbClr val="002060"/>
                </a:solidFill>
              </a:rPr>
              <a:t>ΑΙΤΙΟΛΟΓΙΑ ΝΟΣΟΚΟΜΕΙΑΚΩΝ ΛΟΙΜΩΞΕΩΝ ΒΑΚΤΗΡΙΑΒΑΚΤΗΡΙΑ</a:t>
            </a:r>
            <a:endParaRPr lang="el-GR" dirty="0">
              <a:solidFill>
                <a:srgbClr val="002060"/>
              </a:solidFill>
            </a:endParaRPr>
          </a:p>
        </p:txBody>
      </p:sp>
      <p:sp>
        <p:nvSpPr>
          <p:cNvPr id="3" name="2 - Θέση περιεχομένου"/>
          <p:cNvSpPr>
            <a:spLocks noGrp="1"/>
          </p:cNvSpPr>
          <p:nvPr>
            <p:ph idx="1"/>
          </p:nvPr>
        </p:nvSpPr>
        <p:spPr/>
        <p:txBody>
          <a:bodyPr>
            <a:normAutofit/>
          </a:bodyPr>
          <a:lstStyle/>
          <a:p>
            <a:pPr>
              <a:lnSpc>
                <a:spcPct val="150000"/>
              </a:lnSpc>
            </a:pPr>
            <a:r>
              <a:rPr lang="el-GR" sz="2000" b="1" dirty="0" smtClean="0"/>
              <a:t>Ο διαχωρισμός τους πραγματοποιείται με βάση: </a:t>
            </a:r>
          </a:p>
          <a:p>
            <a:pPr>
              <a:lnSpc>
                <a:spcPct val="150000"/>
              </a:lnSpc>
              <a:buFont typeface="Arial" pitchFamily="34" charset="0"/>
              <a:buChar char="•"/>
            </a:pPr>
            <a:r>
              <a:rPr lang="el-GR" sz="2000" dirty="0" smtClean="0"/>
              <a:t>τη μορφολογία τους </a:t>
            </a:r>
          </a:p>
          <a:p>
            <a:pPr marL="457200" indent="-457200">
              <a:lnSpc>
                <a:spcPct val="150000"/>
              </a:lnSpc>
              <a:buFont typeface="+mj-lt"/>
              <a:buAutoNum type="arabicPeriod"/>
            </a:pPr>
            <a:r>
              <a:rPr lang="el-GR" sz="2000" dirty="0" smtClean="0"/>
              <a:t>σχήμα, </a:t>
            </a:r>
          </a:p>
          <a:p>
            <a:pPr marL="457200" indent="-457200">
              <a:lnSpc>
                <a:spcPct val="150000"/>
              </a:lnSpc>
              <a:buFont typeface="+mj-lt"/>
              <a:buAutoNum type="arabicPeriod"/>
            </a:pPr>
            <a:r>
              <a:rPr lang="el-GR" sz="2000" dirty="0" smtClean="0"/>
              <a:t>και δομή, </a:t>
            </a:r>
          </a:p>
          <a:p>
            <a:pPr>
              <a:lnSpc>
                <a:spcPct val="150000"/>
              </a:lnSpc>
              <a:buFont typeface="Arial" pitchFamily="34" charset="0"/>
              <a:buChar char="•"/>
            </a:pPr>
            <a:r>
              <a:rPr lang="el-GR" sz="2000" dirty="0" smtClean="0"/>
              <a:t>τους γενετικούς, </a:t>
            </a:r>
          </a:p>
          <a:p>
            <a:pPr>
              <a:lnSpc>
                <a:spcPct val="150000"/>
              </a:lnSpc>
              <a:buFont typeface="Arial" pitchFamily="34" charset="0"/>
              <a:buChar char="•"/>
            </a:pPr>
            <a:r>
              <a:rPr lang="el-GR" sz="2000" dirty="0" smtClean="0"/>
              <a:t>φυσιολογικούς </a:t>
            </a:r>
          </a:p>
          <a:p>
            <a:pPr>
              <a:lnSpc>
                <a:spcPct val="150000"/>
              </a:lnSpc>
              <a:buFont typeface="Arial" pitchFamily="34" charset="0"/>
              <a:buChar char="•"/>
            </a:pPr>
            <a:r>
              <a:rPr lang="el-GR" sz="2000" dirty="0" smtClean="0"/>
              <a:t>και βιοχημικούς τους χαρακτήρες</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35000" y="922867"/>
            <a:ext cx="10972800" cy="1066800"/>
          </a:xfrm>
        </p:spPr>
        <p:txBody>
          <a:bodyPr>
            <a:normAutofit fontScale="90000"/>
          </a:bodyPr>
          <a:lstStyle/>
          <a:p>
            <a:pPr algn="ctr"/>
            <a:r>
              <a:rPr lang="el-GR" b="1" dirty="0" smtClean="0">
                <a:solidFill>
                  <a:srgbClr val="002060"/>
                </a:solidFill>
              </a:rPr>
              <a:t>ΑΙΤΙΟΛΟΓΙΑ ΝΟΣΟΚΟΜΕΙΑΚΩΝ ΛΟΙΜΩΞΕΩΝ ΒΑΚΤΗΡΙΑ</a:t>
            </a:r>
            <a:endParaRPr lang="el-GR" dirty="0"/>
          </a:p>
        </p:txBody>
      </p:sp>
      <p:sp>
        <p:nvSpPr>
          <p:cNvPr id="3" name="2 - Θέση περιεχομένου"/>
          <p:cNvSpPr>
            <a:spLocks noGrp="1"/>
          </p:cNvSpPr>
          <p:nvPr>
            <p:ph idx="1"/>
          </p:nvPr>
        </p:nvSpPr>
        <p:spPr>
          <a:xfrm>
            <a:off x="863600" y="2249424"/>
            <a:ext cx="10718799" cy="4325112"/>
          </a:xfrm>
        </p:spPr>
        <p:txBody>
          <a:bodyPr>
            <a:normAutofit lnSpcReduction="10000"/>
          </a:bodyPr>
          <a:lstStyle/>
          <a:p>
            <a:pPr>
              <a:lnSpc>
                <a:spcPct val="150000"/>
              </a:lnSpc>
            </a:pPr>
            <a:r>
              <a:rPr lang="el-GR" sz="2000" b="1" dirty="0" smtClean="0"/>
              <a:t>Ο διαχωρισμός τους πραγματοποιείται με βάση: </a:t>
            </a:r>
          </a:p>
          <a:p>
            <a:pPr>
              <a:lnSpc>
                <a:spcPct val="150000"/>
              </a:lnSpc>
              <a:buNone/>
            </a:pPr>
            <a:endParaRPr lang="el-GR" sz="2000" b="1" dirty="0" smtClean="0"/>
          </a:p>
          <a:p>
            <a:pPr>
              <a:lnSpc>
                <a:spcPct val="150000"/>
              </a:lnSpc>
              <a:buFont typeface="Arial" pitchFamily="34" charset="0"/>
              <a:buChar char="•"/>
            </a:pPr>
            <a:r>
              <a:rPr lang="el-GR" sz="2000" dirty="0" smtClean="0"/>
              <a:t>ανάλογα με το σχήμα τους διακρίνονται:</a:t>
            </a:r>
          </a:p>
          <a:p>
            <a:pPr marL="457200" indent="-457200">
              <a:lnSpc>
                <a:spcPct val="150000"/>
              </a:lnSpc>
              <a:buFont typeface="+mj-lt"/>
              <a:buAutoNum type="arabicPeriod"/>
            </a:pPr>
            <a:r>
              <a:rPr lang="el-GR" sz="2000" dirty="0" smtClean="0"/>
              <a:t>σε σφαιρικά (κόκκοι),</a:t>
            </a:r>
          </a:p>
          <a:p>
            <a:pPr marL="457200" indent="-457200">
              <a:lnSpc>
                <a:spcPct val="150000"/>
              </a:lnSpc>
              <a:buFont typeface="+mj-lt"/>
              <a:buAutoNum type="arabicPeriod"/>
            </a:pPr>
            <a:r>
              <a:rPr lang="el-GR" sz="2000" dirty="0" smtClean="0"/>
              <a:t>επιμήκη (βακτηρίδια) ή σπειροειδή, </a:t>
            </a:r>
          </a:p>
          <a:p>
            <a:pPr>
              <a:lnSpc>
                <a:spcPct val="150000"/>
              </a:lnSpc>
              <a:buFont typeface="Arial" pitchFamily="34" charset="0"/>
              <a:buChar char="•"/>
            </a:pPr>
            <a:r>
              <a:rPr lang="el-GR" sz="2000" dirty="0" smtClean="0"/>
              <a:t>ενώ διατάσσονται:</a:t>
            </a:r>
          </a:p>
          <a:p>
            <a:pPr marL="457200" indent="-457200">
              <a:lnSpc>
                <a:spcPct val="150000"/>
              </a:lnSpc>
              <a:buFont typeface="+mj-lt"/>
              <a:buAutoNum type="arabicPeriod"/>
            </a:pPr>
            <a:r>
              <a:rPr lang="el-GR" sz="2000" dirty="0" smtClean="0"/>
              <a:t>μεμονωμένα, </a:t>
            </a:r>
          </a:p>
          <a:p>
            <a:pPr marL="457200" indent="-457200">
              <a:lnSpc>
                <a:spcPct val="150000"/>
              </a:lnSpc>
              <a:buFont typeface="+mj-lt"/>
              <a:buAutoNum type="arabicPeriod"/>
            </a:pPr>
            <a:r>
              <a:rPr lang="el-GR" sz="2000" dirty="0" smtClean="0"/>
              <a:t>ανά δύο (διπλόκοκκοι, διπλοβακτηρίδια), </a:t>
            </a:r>
          </a:p>
          <a:p>
            <a:pPr marL="457200" indent="-457200">
              <a:lnSpc>
                <a:spcPct val="150000"/>
              </a:lnSpc>
              <a:buFont typeface="+mj-lt"/>
              <a:buAutoNum type="arabicPeriod"/>
            </a:pPr>
            <a:r>
              <a:rPr lang="el-GR" sz="2000" dirty="0" smtClean="0"/>
              <a:t>σε αλυσίδες (στρεπτόκοκκοι, στρεπτοβακτηρίδια) </a:t>
            </a:r>
          </a:p>
          <a:p>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007534"/>
            <a:ext cx="10972800" cy="1066800"/>
          </a:xfrm>
        </p:spPr>
        <p:txBody>
          <a:bodyPr>
            <a:normAutofit fontScale="90000"/>
          </a:bodyPr>
          <a:lstStyle/>
          <a:p>
            <a:pPr algn="ctr"/>
            <a:r>
              <a:rPr lang="el-GR" b="1" dirty="0" smtClean="0">
                <a:solidFill>
                  <a:srgbClr val="002060"/>
                </a:solidFill>
              </a:rPr>
              <a:t>ΑΙΤΙΟΛΟΓΙΑ ΝΟΣΟΚΟΜΕΙΑΚΩΝ ΛΟΙΜΩΞΕΩΝ ΒΑΚΤΗΡΙΑ</a:t>
            </a:r>
            <a:endParaRPr lang="el-GR" dirty="0"/>
          </a:p>
        </p:txBody>
      </p:sp>
      <p:sp>
        <p:nvSpPr>
          <p:cNvPr id="3" name="2 - Θέση περιεχομένου"/>
          <p:cNvSpPr>
            <a:spLocks noGrp="1"/>
          </p:cNvSpPr>
          <p:nvPr>
            <p:ph idx="1"/>
          </p:nvPr>
        </p:nvSpPr>
        <p:spPr>
          <a:xfrm>
            <a:off x="609600" y="2370666"/>
            <a:ext cx="10972800" cy="4203869"/>
          </a:xfrm>
        </p:spPr>
        <p:txBody>
          <a:bodyPr>
            <a:normAutofit/>
          </a:bodyPr>
          <a:lstStyle/>
          <a:p>
            <a:pPr>
              <a:lnSpc>
                <a:spcPct val="150000"/>
              </a:lnSpc>
            </a:pPr>
            <a:r>
              <a:rPr lang="el-GR" sz="2000" b="1" dirty="0" smtClean="0"/>
              <a:t>Ο διαχωρισμός τους πραγματοποιείται με βάση: </a:t>
            </a:r>
          </a:p>
          <a:p>
            <a:pPr>
              <a:lnSpc>
                <a:spcPct val="150000"/>
              </a:lnSpc>
              <a:buFont typeface="Wingdings" pitchFamily="2" charset="2"/>
              <a:buChar char="Ø"/>
            </a:pPr>
            <a:r>
              <a:rPr lang="el-GR" sz="2000" dirty="0" smtClean="0"/>
              <a:t>σε σχήμα σταφυλιού (σταφυλόκοκκοι) κ.τ.λ. </a:t>
            </a:r>
          </a:p>
          <a:p>
            <a:pPr>
              <a:lnSpc>
                <a:spcPct val="150000"/>
              </a:lnSpc>
              <a:buFont typeface="Wingdings" pitchFamily="2" charset="2"/>
              <a:buChar char="Ø"/>
            </a:pPr>
            <a:r>
              <a:rPr lang="el-GR" sz="2000" dirty="0" smtClean="0"/>
              <a:t>Ανάλογα με τις συνθήκες που ευνοούν την ανάπτυξη και τον πολλαπλασιασμό τους τα βακτήρια διακρίνονται:</a:t>
            </a:r>
          </a:p>
          <a:p>
            <a:pPr>
              <a:lnSpc>
                <a:spcPct val="150000"/>
              </a:lnSpc>
              <a:buFont typeface="Arial" pitchFamily="34" charset="0"/>
              <a:buChar char="•"/>
            </a:pPr>
            <a:r>
              <a:rPr lang="el-GR" sz="2000" dirty="0" smtClean="0"/>
              <a:t>σε αερόβια, </a:t>
            </a:r>
          </a:p>
          <a:p>
            <a:pPr>
              <a:lnSpc>
                <a:spcPct val="150000"/>
              </a:lnSpc>
              <a:buFont typeface="Arial" pitchFamily="34" charset="0"/>
              <a:buChar char="•"/>
            </a:pPr>
            <a:r>
              <a:rPr lang="el-GR" sz="2000" dirty="0" smtClean="0"/>
              <a:t>αναερόβια, </a:t>
            </a:r>
          </a:p>
          <a:p>
            <a:pPr>
              <a:lnSpc>
                <a:spcPct val="150000"/>
              </a:lnSpc>
              <a:buFont typeface="Arial" pitchFamily="34" charset="0"/>
              <a:buChar char="•"/>
            </a:pPr>
            <a:r>
              <a:rPr lang="el-GR" sz="2000" dirty="0" smtClean="0"/>
              <a:t>μικροαερόφιλα, </a:t>
            </a:r>
          </a:p>
          <a:p>
            <a:pPr>
              <a:lnSpc>
                <a:spcPct val="150000"/>
              </a:lnSpc>
              <a:buFont typeface="Arial" pitchFamily="34" charset="0"/>
              <a:buChar char="•"/>
            </a:pPr>
            <a:r>
              <a:rPr lang="el-GR" sz="2000" dirty="0" smtClean="0"/>
              <a:t>και μικτά αερόβια-προαιρετικά αναερόβια</a:t>
            </a:r>
            <a:endParaRPr lang="el-GR"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04334"/>
            <a:ext cx="10972800" cy="1134534"/>
          </a:xfrm>
        </p:spPr>
        <p:txBody>
          <a:bodyPr>
            <a:normAutofit fontScale="90000"/>
          </a:bodyPr>
          <a:lstStyle/>
          <a:p>
            <a:pPr algn="ctr"/>
            <a:r>
              <a:rPr lang="el-GR" b="1" dirty="0" smtClean="0">
                <a:solidFill>
                  <a:srgbClr val="002060"/>
                </a:solidFill>
              </a:rPr>
              <a:t>ΑΙΤΙΟΛΟΓΙΑ ΝΟΣΟΚΟΜΕΙΑΚΩΝ ΛΟΙΜΩΞΕΩΝ ΒΑΚΤΗΡΙΑ</a:t>
            </a:r>
            <a:endParaRPr lang="el-GR" dirty="0"/>
          </a:p>
        </p:txBody>
      </p:sp>
      <p:sp>
        <p:nvSpPr>
          <p:cNvPr id="3" name="2 - Θέση περιεχομένου"/>
          <p:cNvSpPr>
            <a:spLocks noGrp="1"/>
          </p:cNvSpPr>
          <p:nvPr>
            <p:ph idx="1"/>
          </p:nvPr>
        </p:nvSpPr>
        <p:spPr>
          <a:xfrm>
            <a:off x="609600" y="2032001"/>
            <a:ext cx="10972800" cy="4656666"/>
          </a:xfrm>
        </p:spPr>
        <p:txBody>
          <a:bodyPr>
            <a:noAutofit/>
          </a:bodyPr>
          <a:lstStyle/>
          <a:p>
            <a:pPr>
              <a:lnSpc>
                <a:spcPct val="150000"/>
              </a:lnSpc>
            </a:pPr>
            <a:r>
              <a:rPr lang="el-GR" sz="2000" dirty="0" smtClean="0"/>
              <a:t>Η χρώση κατά Gram αποτελεί μια εύκολη και αξιόπιστη εργαστηριακή δοκιμασία με την οποία τα βακτήρια ταξινομούνται με βάση την ιδιότητά τους να χρωματίζονται</a:t>
            </a:r>
          </a:p>
          <a:p>
            <a:pPr>
              <a:lnSpc>
                <a:spcPct val="150000"/>
              </a:lnSpc>
            </a:pPr>
            <a:r>
              <a:rPr lang="el-GR" sz="2000" dirty="0" smtClean="0"/>
              <a:t>Τα βακτήρια ανάλογα με το αν διατηρούν ή όχι τη χρώση Gram, χωρίζονται σε δύο μεγάλες κατηγορίες:</a:t>
            </a:r>
          </a:p>
          <a:p>
            <a:pPr marL="457200" indent="-457200">
              <a:lnSpc>
                <a:spcPct val="150000"/>
              </a:lnSpc>
              <a:buFont typeface="+mj-lt"/>
              <a:buAutoNum type="arabicPeriod"/>
            </a:pPr>
            <a:r>
              <a:rPr lang="el-GR" sz="2000" b="1" dirty="0" smtClean="0"/>
              <a:t>τα Gram θετικά </a:t>
            </a:r>
          </a:p>
          <a:p>
            <a:pPr marL="457200" indent="-457200">
              <a:lnSpc>
                <a:spcPct val="150000"/>
              </a:lnSpc>
              <a:buFont typeface="+mj-lt"/>
              <a:buAutoNum type="arabicPeriod"/>
            </a:pPr>
            <a:r>
              <a:rPr lang="el-GR" sz="2000" b="1" dirty="0" smtClean="0"/>
              <a:t>και τα Gram αρνητικά</a:t>
            </a:r>
          </a:p>
          <a:p>
            <a:pPr>
              <a:lnSpc>
                <a:spcPct val="150000"/>
              </a:lnSpc>
            </a:pPr>
            <a:r>
              <a:rPr lang="el-GR" sz="2000" dirty="0" smtClean="0"/>
              <a:t>Στα Gram θετικά βακτήρια, τα οποία προσλαμβάνουν μπλε-ιώδες χρώμα, η χρωστική συγκρατείται από τη στιβάδα πεπτιδογλυκάνης, η οποία περιβάλλει το κύτταρο</a:t>
            </a:r>
          </a:p>
          <a:p>
            <a:pPr>
              <a:lnSpc>
                <a:spcPct val="150000"/>
              </a:lnSpc>
            </a:pPr>
            <a:r>
              <a:rPr lang="el-GR" sz="2000" dirty="0" smtClean="0"/>
              <a:t>Ενώ στα Gram αρνητικά βακτήρια η στιβάδα πεπτιδογλυκάνης είναι λεπτή και δεν έχει τη δυνατότητα να συγκρατεί το κρυσταλλικό ιώδες, με αποτέλεσμα τα κύτταρα να χρωματίζονται ερυθρά</a:t>
            </a:r>
          </a:p>
          <a:p>
            <a:endParaRPr lang="el-GR"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solidFill>
                  <a:srgbClr val="002060"/>
                </a:solidFill>
              </a:rPr>
              <a:t>ΑΙΤΙΟΛΟΓΙΑ ΝΟΣΟΚΟΜΕΙΑΚΩΝ ΛΟΙΜΩΞΕΩΝ</a:t>
            </a:r>
            <a:endParaRPr lang="el-GR" sz="3600" dirty="0"/>
          </a:p>
        </p:txBody>
      </p:sp>
      <p:sp>
        <p:nvSpPr>
          <p:cNvPr id="3" name="2 - Θέση περιεχομένου"/>
          <p:cNvSpPr>
            <a:spLocks noGrp="1"/>
          </p:cNvSpPr>
          <p:nvPr>
            <p:ph idx="1"/>
          </p:nvPr>
        </p:nvSpPr>
        <p:spPr>
          <a:xfrm>
            <a:off x="1413932" y="2472266"/>
            <a:ext cx="10168467" cy="4102269"/>
          </a:xfrm>
        </p:spPr>
        <p:txBody>
          <a:bodyPr/>
          <a:lstStyle/>
          <a:p>
            <a:pPr>
              <a:lnSpc>
                <a:spcPct val="150000"/>
              </a:lnSpc>
              <a:buNone/>
            </a:pPr>
            <a:r>
              <a:rPr lang="el-GR" sz="2000" dirty="0" smtClean="0"/>
              <a:t>Παθογόνος Αιτία:</a:t>
            </a:r>
          </a:p>
          <a:p>
            <a:pPr marL="457200" indent="-457200">
              <a:lnSpc>
                <a:spcPct val="150000"/>
              </a:lnSpc>
              <a:buFont typeface="+mj-lt"/>
              <a:buAutoNum type="arabicPeriod"/>
            </a:pPr>
            <a:r>
              <a:rPr lang="el-GR" sz="2000" b="1" dirty="0" smtClean="0"/>
              <a:t>Βακτήρια </a:t>
            </a:r>
          </a:p>
          <a:p>
            <a:pPr marL="457200" indent="-457200">
              <a:lnSpc>
                <a:spcPct val="150000"/>
              </a:lnSpc>
              <a:buFont typeface="+mj-lt"/>
              <a:buAutoNum type="arabicPeriod"/>
            </a:pPr>
            <a:r>
              <a:rPr lang="en-US" sz="2000" b="1" dirty="0" err="1" smtClean="0"/>
              <a:t>Ioí</a:t>
            </a:r>
            <a:r>
              <a:rPr lang="en-US" sz="2000" b="1" dirty="0" smtClean="0"/>
              <a:t> </a:t>
            </a:r>
            <a:endParaRPr lang="el-GR" sz="2000" b="1" dirty="0" smtClean="0"/>
          </a:p>
          <a:p>
            <a:pPr marL="457200" indent="-457200">
              <a:lnSpc>
                <a:spcPct val="150000"/>
              </a:lnSpc>
              <a:buFont typeface="+mj-lt"/>
              <a:buAutoNum type="arabicPeriod"/>
            </a:pPr>
            <a:r>
              <a:rPr lang="el-GR" sz="2000" b="1" dirty="0" smtClean="0"/>
              <a:t>Μύκητες  </a:t>
            </a:r>
          </a:p>
          <a:p>
            <a:pPr marL="457200" indent="-457200">
              <a:lnSpc>
                <a:spcPct val="150000"/>
              </a:lnSpc>
              <a:buFont typeface="+mj-lt"/>
              <a:buAutoNum type="arabicPeriod"/>
            </a:pPr>
            <a:r>
              <a:rPr lang="el-GR" sz="2000" b="1" dirty="0" smtClean="0"/>
              <a:t>Πρωτόζωα </a:t>
            </a:r>
          </a:p>
          <a:p>
            <a:pPr marL="457200" indent="-457200">
              <a:lnSpc>
                <a:spcPct val="150000"/>
              </a:lnSpc>
              <a:buFont typeface="+mj-lt"/>
              <a:buAutoNum type="arabicPeriod"/>
            </a:pPr>
            <a:r>
              <a:rPr lang="el-GR" sz="2000" b="1" dirty="0" smtClean="0"/>
              <a:t>Παράσιτα</a:t>
            </a:r>
          </a:p>
          <a:p>
            <a:endParaRPr lang="el-G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ΕΥΑΛΩΤΟΣ ΞΕΝΙΣΤΗΣ</a:t>
            </a:r>
            <a:endParaRPr lang="el-GR" dirty="0"/>
          </a:p>
        </p:txBody>
      </p:sp>
      <p:sp>
        <p:nvSpPr>
          <p:cNvPr id="3" name="2 - Θέση περιεχομένου"/>
          <p:cNvSpPr>
            <a:spLocks noGrp="1"/>
          </p:cNvSpPr>
          <p:nvPr>
            <p:ph idx="1"/>
          </p:nvPr>
        </p:nvSpPr>
        <p:spPr/>
        <p:txBody>
          <a:bodyPr/>
          <a:lstStyle/>
          <a:p>
            <a:r>
              <a:rPr lang="el-GR" dirty="0" smtClean="0"/>
              <a:t>Είναι το άτομο με μειωμένη αντίσταση σε συγκεκριμένο παθογόνο μικροοργανισμό</a:t>
            </a:r>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solidFill>
                  <a:srgbClr val="002060"/>
                </a:solidFill>
              </a:rPr>
              <a:t>ΙΣΤΟΡΙΚΗ ΑΝΑΔΡΟΜΗ</a:t>
            </a:r>
            <a:endParaRPr lang="el-GR" sz="3600" dirty="0">
              <a:solidFill>
                <a:srgbClr val="002060"/>
              </a:solidFill>
            </a:endParaRPr>
          </a:p>
        </p:txBody>
      </p:sp>
      <p:sp>
        <p:nvSpPr>
          <p:cNvPr id="3" name="2 - Θέση περιεχομένου"/>
          <p:cNvSpPr>
            <a:spLocks noGrp="1"/>
          </p:cNvSpPr>
          <p:nvPr>
            <p:ph idx="1"/>
          </p:nvPr>
        </p:nvSpPr>
        <p:spPr>
          <a:xfrm>
            <a:off x="939800" y="2249424"/>
            <a:ext cx="10092267" cy="4325112"/>
          </a:xfrm>
        </p:spPr>
        <p:txBody>
          <a:bodyPr>
            <a:normAutofit/>
          </a:bodyPr>
          <a:lstStyle/>
          <a:p>
            <a:r>
              <a:rPr lang="el-GR" sz="2000" dirty="0" smtClean="0"/>
              <a:t>Στον πόλεμο της Κριμαίας το 1856 η πρωτοπόρος της νοσηλευτικής επιστήμης </a:t>
            </a:r>
            <a:r>
              <a:rPr lang="en-US" sz="2000" dirty="0" smtClean="0"/>
              <a:t>Florence Night</a:t>
            </a:r>
            <a:r>
              <a:rPr lang="el-GR" sz="2000" dirty="0" smtClean="0"/>
              <a:t>-</a:t>
            </a:r>
            <a:r>
              <a:rPr lang="en-US" sz="2000" dirty="0" smtClean="0"/>
              <a:t>ingale </a:t>
            </a:r>
            <a:r>
              <a:rPr lang="el-GR" sz="2000" dirty="0" smtClean="0"/>
              <a:t>κατάφερε να μετατρέψει τους σταύλος στο Σκουτάρι της Κωνσταντινούπολης σε θαλάμους ασθενών εφαρμόζοντας κανόνες υγιεινής</a:t>
            </a:r>
          </a:p>
          <a:p>
            <a:r>
              <a:rPr lang="el-GR" sz="2000" dirty="0" smtClean="0"/>
              <a:t>Η Αγγλίδα νοσηλεύτρια με βάση την εμπειρία που απέκτησε από τη φροντίδα αρρώστων και τραυματιών ήταν η πρώτη που </a:t>
            </a:r>
            <a:r>
              <a:rPr lang="el-GR" sz="2000" b="1" dirty="0" smtClean="0"/>
              <a:t>καθιέρωσε τις σύγχρονες βασικές αρχές:</a:t>
            </a:r>
          </a:p>
          <a:p>
            <a:pPr marL="514350" indent="-514350">
              <a:buFont typeface="+mj-lt"/>
              <a:buAutoNum type="romanUcPeriod"/>
            </a:pPr>
            <a:r>
              <a:rPr lang="el-GR" sz="2000" dirty="0" smtClean="0"/>
              <a:t>για το σχεδιασμό των νοσοκομείων </a:t>
            </a:r>
          </a:p>
          <a:p>
            <a:pPr marL="514350" indent="-514350">
              <a:buFont typeface="+mj-lt"/>
              <a:buAutoNum type="romanUcPeriod"/>
            </a:pPr>
            <a:r>
              <a:rPr lang="el-GR" sz="2000" dirty="0" smtClean="0"/>
              <a:t>των τεχνικών, </a:t>
            </a:r>
          </a:p>
          <a:p>
            <a:pPr marL="514350" indent="-514350">
              <a:buFont typeface="+mj-lt"/>
              <a:buAutoNum type="romanUcPeriod"/>
            </a:pPr>
            <a:r>
              <a:rPr lang="el-GR" sz="2000" dirty="0" smtClean="0"/>
              <a:t>αλλά και τη φροντίδα των ασθενών, οι οποίες επίσης μείωσαν θεαματικά τη θνησιμότητα </a:t>
            </a:r>
          </a:p>
          <a:p>
            <a:endParaRPr lang="el-GR"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b="1" dirty="0" smtClean="0">
                <a:solidFill>
                  <a:srgbClr val="002060"/>
                </a:solidFill>
              </a:rPr>
              <a:t>ΕΥΑΛΩΤΟΙ ΑΣΘΕΝΕΙΣ</a:t>
            </a:r>
            <a:endParaRPr lang="el-GR" dirty="0"/>
          </a:p>
        </p:txBody>
      </p:sp>
      <p:sp>
        <p:nvSpPr>
          <p:cNvPr id="3" name="2 - Θέση περιεχομένου"/>
          <p:cNvSpPr>
            <a:spLocks noGrp="1"/>
          </p:cNvSpPr>
          <p:nvPr>
            <p:ph idx="1"/>
          </p:nvPr>
        </p:nvSpPr>
        <p:spPr/>
        <p:txBody>
          <a:bodyPr>
            <a:normAutofit/>
          </a:bodyPr>
          <a:lstStyle/>
          <a:p>
            <a:pPr marL="457200" indent="-457200">
              <a:lnSpc>
                <a:spcPct val="150000"/>
              </a:lnSpc>
              <a:buFont typeface="+mj-lt"/>
              <a:buAutoNum type="arabicPeriod"/>
            </a:pPr>
            <a:r>
              <a:rPr lang="el-GR" sz="2000" dirty="0" smtClean="0"/>
              <a:t>Ασθενείς με χρόνια Νοσήματα </a:t>
            </a:r>
          </a:p>
          <a:p>
            <a:pPr marL="457200" indent="-457200">
              <a:lnSpc>
                <a:spcPct val="150000"/>
              </a:lnSpc>
              <a:buFont typeface="+mj-lt"/>
              <a:buAutoNum type="arabicPeriod"/>
            </a:pPr>
            <a:r>
              <a:rPr lang="el-GR" sz="2000" dirty="0" smtClean="0"/>
              <a:t>Ανοσοκατασταλμένοι</a:t>
            </a:r>
          </a:p>
          <a:p>
            <a:pPr marL="457200" indent="-457200">
              <a:lnSpc>
                <a:spcPct val="150000"/>
              </a:lnSpc>
              <a:buFont typeface="+mj-lt"/>
              <a:buAutoNum type="arabicPeriod"/>
            </a:pPr>
            <a:r>
              <a:rPr lang="el-GR" sz="2000" dirty="0" smtClean="0"/>
              <a:t>Ηλικιωμένοι</a:t>
            </a:r>
          </a:p>
          <a:p>
            <a:pPr marL="457200" indent="-457200">
              <a:lnSpc>
                <a:spcPct val="150000"/>
              </a:lnSpc>
              <a:buFont typeface="+mj-lt"/>
              <a:buAutoNum type="arabicPeriod"/>
            </a:pPr>
            <a:r>
              <a:rPr lang="el-GR" sz="2000" dirty="0" err="1" smtClean="0"/>
              <a:t>Πολυτραυματίες</a:t>
            </a:r>
            <a:endParaRPr lang="el-GR" sz="2000" dirty="0" smtClean="0"/>
          </a:p>
          <a:p>
            <a:pPr marL="457200" indent="-457200">
              <a:lnSpc>
                <a:spcPct val="150000"/>
              </a:lnSpc>
              <a:buFont typeface="+mj-lt"/>
              <a:buAutoNum type="arabicPeriod"/>
            </a:pPr>
            <a:r>
              <a:rPr lang="el-GR" sz="2000" dirty="0" smtClean="0"/>
              <a:t>Ασθενείς εντατικής Νοσηλείας</a:t>
            </a:r>
          </a:p>
          <a:p>
            <a:pPr marL="457200" indent="-457200">
              <a:lnSpc>
                <a:spcPct val="150000"/>
              </a:lnSpc>
              <a:buFont typeface="+mj-lt"/>
              <a:buAutoNum type="arabicPeriod"/>
            </a:pPr>
            <a:r>
              <a:rPr lang="el-GR" sz="2000" dirty="0" smtClean="0"/>
              <a:t>Ασθενείς μετά από μεγάλες χειρουργικές επεμβάσεις</a:t>
            </a:r>
          </a:p>
          <a:p>
            <a:pPr>
              <a:lnSpc>
                <a:spcPct val="150000"/>
              </a:lnSpc>
            </a:pPr>
            <a:endParaRPr lang="el-GR"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90600"/>
            <a:ext cx="10972800" cy="872067"/>
          </a:xfrm>
        </p:spPr>
        <p:txBody>
          <a:bodyPr>
            <a:normAutofit fontScale="90000"/>
          </a:bodyPr>
          <a:lstStyle/>
          <a:p>
            <a:pPr algn="ctr"/>
            <a:r>
              <a:rPr lang="el-GR" b="1" dirty="0" smtClean="0">
                <a:solidFill>
                  <a:srgbClr val="002060"/>
                </a:solidFill>
              </a:rPr>
              <a:t>ΑΙΤΙΟΛΟΓΙΑ ΝΟΣΟΚΟΜΕΙΑΚΩΝ ΛΟΙΜΩΞΕΩΝ ΒΑΚΤΗΡΙΑ</a:t>
            </a:r>
            <a:endParaRPr lang="el-GR" dirty="0"/>
          </a:p>
        </p:txBody>
      </p:sp>
      <p:sp>
        <p:nvSpPr>
          <p:cNvPr id="3" name="2 - Θέση περιεχομένου"/>
          <p:cNvSpPr>
            <a:spLocks noGrp="1"/>
          </p:cNvSpPr>
          <p:nvPr>
            <p:ph idx="1"/>
          </p:nvPr>
        </p:nvSpPr>
        <p:spPr>
          <a:xfrm>
            <a:off x="609600" y="2057400"/>
            <a:ext cx="10972800" cy="4622799"/>
          </a:xfrm>
        </p:spPr>
        <p:txBody>
          <a:bodyPr>
            <a:normAutofit fontScale="85000" lnSpcReduction="10000"/>
          </a:bodyPr>
          <a:lstStyle/>
          <a:p>
            <a:pPr>
              <a:lnSpc>
                <a:spcPct val="150000"/>
              </a:lnSpc>
            </a:pPr>
            <a:r>
              <a:rPr lang="el-GR" sz="2200" dirty="0" smtClean="0"/>
              <a:t>Οι περισσότερες νοσοκομειακές λοιμώξεις είναι βακτηριακής αιτιολογίας, ενώ οι ιοί, οι μύκητες και τα πρωτόζωα αποτελούν τη λιγότερο συχνή αιτία των νοσοκομειακών λοιμώξεων</a:t>
            </a:r>
          </a:p>
          <a:p>
            <a:pPr>
              <a:lnSpc>
                <a:spcPct val="160000"/>
              </a:lnSpc>
            </a:pPr>
            <a:r>
              <a:rPr lang="el-GR" sz="2200" dirty="0" smtClean="0"/>
              <a:t>Οι ιοί μπορούν να προκαλέσουν επιδημίες ιδιαίτερα στις παιδιατρικές κλινικές, ενώ οι μύκητες και τα πρωτόζωα προσβάλλουν ειδικές κατηγορίες νοσηλευόμενων, όπως είναι οι βαριά ανοσοκατασταλμένοι ασθενείς λόγω μεταμόσχευσης οργάνων και οι ασθενείς με λοιμώξεις από τον ιό της επίκτητης ανοσοανεπάρκειας (ΗΙV λοίμωξη) κ.τ.λ. </a:t>
            </a:r>
          </a:p>
          <a:p>
            <a:pPr>
              <a:lnSpc>
                <a:spcPct val="150000"/>
              </a:lnSpc>
            </a:pPr>
            <a:r>
              <a:rPr lang="el-GR" sz="2200" dirty="0" smtClean="0"/>
              <a:t>Στα βακτήρια κατατάσσονται όλοι:</a:t>
            </a:r>
          </a:p>
          <a:p>
            <a:pPr>
              <a:lnSpc>
                <a:spcPct val="150000"/>
              </a:lnSpc>
              <a:buFont typeface="Arial" pitchFamily="34" charset="0"/>
              <a:buChar char="•"/>
            </a:pPr>
            <a:r>
              <a:rPr lang="el-GR" sz="2200" dirty="0" smtClean="0"/>
              <a:t>οι παθογόνοι προκαρυώτες (πρωτόγονος πυρήνας), </a:t>
            </a:r>
          </a:p>
          <a:p>
            <a:pPr>
              <a:lnSpc>
                <a:spcPct val="150000"/>
              </a:lnSpc>
              <a:buFont typeface="Arial" pitchFamily="34" charset="0"/>
              <a:buChar char="•"/>
            </a:pPr>
            <a:r>
              <a:rPr lang="el-GR" sz="2200" dirty="0" smtClean="0"/>
              <a:t>αλλά και χιλιάδες μη παθογόνα είδη, με μεγάλη ποικιλία ως προς τη μορφολογία και τη φυσιολογία τους </a:t>
            </a:r>
          </a:p>
          <a:p>
            <a:endParaRPr lang="el-G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26533" y="728133"/>
            <a:ext cx="10972800" cy="1227667"/>
          </a:xfrm>
        </p:spPr>
        <p:txBody>
          <a:bodyPr>
            <a:normAutofit fontScale="90000"/>
          </a:bodyPr>
          <a:lstStyle/>
          <a:p>
            <a:pPr algn="ctr"/>
            <a:r>
              <a:rPr lang="el-GR" b="1" dirty="0" smtClean="0">
                <a:solidFill>
                  <a:srgbClr val="002060"/>
                </a:solidFill>
              </a:rPr>
              <a:t>ΑΙΤΙΟΛΟΓΙΑ ΝΟΣΟΚΟΜΕΙΑΚΩΝ ΛΟΙΜΩΞΕΩΝ ΒΑΚΤΗΡΙΑ</a:t>
            </a:r>
            <a:endParaRPr lang="el-GR" dirty="0"/>
          </a:p>
        </p:txBody>
      </p:sp>
      <p:sp>
        <p:nvSpPr>
          <p:cNvPr id="3" name="2 - Θέση περιεχομένου"/>
          <p:cNvSpPr>
            <a:spLocks noGrp="1"/>
          </p:cNvSpPr>
          <p:nvPr>
            <p:ph idx="1"/>
          </p:nvPr>
        </p:nvSpPr>
        <p:spPr/>
        <p:txBody>
          <a:bodyPr>
            <a:normAutofit fontScale="92500" lnSpcReduction="10000"/>
          </a:bodyPr>
          <a:lstStyle/>
          <a:p>
            <a:pPr>
              <a:lnSpc>
                <a:spcPct val="150000"/>
              </a:lnSpc>
            </a:pPr>
            <a:r>
              <a:rPr lang="el-GR" sz="2200" dirty="0" smtClean="0"/>
              <a:t>Ορισμένα Gram αρνητικά βακτήρια μπορούν να επιβιώσουν σε υγρά, τα οποία είναι φτωχά σε θρεπτικά υλικά</a:t>
            </a:r>
          </a:p>
          <a:p>
            <a:pPr>
              <a:lnSpc>
                <a:spcPct val="150000"/>
              </a:lnSpc>
            </a:pPr>
            <a:r>
              <a:rPr lang="el-GR" sz="2200" dirty="0" smtClean="0"/>
              <a:t>Χαρακτηριστικό παράδειγμα αποτελεί η </a:t>
            </a:r>
            <a:r>
              <a:rPr lang="el-GR" sz="2200" i="1" dirty="0" smtClean="0"/>
              <a:t>Pseudomonas aeruginosa, </a:t>
            </a:r>
            <a:r>
              <a:rPr lang="el-GR" sz="2200" dirty="0" smtClean="0"/>
              <a:t>η οποία έχει την ικανότητα να αναπτύσσεται σε θερμοκρασία περιβάλλοντος ακόμα και μέσα σε απεσταγμένο νερό και να φτάνει σε υψηλές συγκεντρώσεις μέσα σε 24-48 ώρες </a:t>
            </a:r>
          </a:p>
          <a:p>
            <a:pPr>
              <a:lnSpc>
                <a:spcPct val="150000"/>
              </a:lnSpc>
            </a:pPr>
            <a:r>
              <a:rPr lang="el-GR" sz="2200" dirty="0" smtClean="0"/>
              <a:t>Αυτός είναι και ο λόγος που η</a:t>
            </a:r>
            <a:r>
              <a:rPr lang="el-GR" sz="2200" i="1" dirty="0" smtClean="0"/>
              <a:t> Pseudomonas aeruginosa</a:t>
            </a:r>
            <a:r>
              <a:rPr lang="el-GR" sz="2200" dirty="0" smtClean="0"/>
              <a:t> απομονώνεται με μεγάλη ευκολία:</a:t>
            </a:r>
          </a:p>
          <a:p>
            <a:pPr>
              <a:lnSpc>
                <a:spcPct val="150000"/>
              </a:lnSpc>
              <a:buFont typeface="Arial" pitchFamily="34" charset="0"/>
              <a:buChar char="•"/>
            </a:pPr>
            <a:r>
              <a:rPr lang="el-GR" sz="2200" dirty="0" smtClean="0"/>
              <a:t>από τους νιπτήρες, </a:t>
            </a:r>
          </a:p>
          <a:p>
            <a:pPr>
              <a:lnSpc>
                <a:spcPct val="150000"/>
              </a:lnSpc>
              <a:buFont typeface="Arial" pitchFamily="34" charset="0"/>
              <a:buChar char="•"/>
            </a:pPr>
            <a:r>
              <a:rPr lang="el-GR" sz="2200" dirty="0" smtClean="0"/>
              <a:t>τις σφουγγαρίστρες </a:t>
            </a:r>
          </a:p>
          <a:p>
            <a:pPr>
              <a:lnSpc>
                <a:spcPct val="150000"/>
              </a:lnSpc>
              <a:buFont typeface="Arial" pitchFamily="34" charset="0"/>
              <a:buChar char="•"/>
            </a:pPr>
            <a:r>
              <a:rPr lang="el-GR" sz="2200" dirty="0" smtClean="0"/>
              <a:t>και τα λουτρά των νοσοκομείων</a:t>
            </a:r>
          </a:p>
          <a:p>
            <a:endParaRPr lang="el-G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65200"/>
            <a:ext cx="10972800" cy="1049867"/>
          </a:xfrm>
        </p:spPr>
        <p:txBody>
          <a:bodyPr>
            <a:normAutofit fontScale="90000"/>
          </a:bodyPr>
          <a:lstStyle/>
          <a:p>
            <a:pPr algn="ctr"/>
            <a:r>
              <a:rPr lang="el-GR" b="1" dirty="0" smtClean="0">
                <a:solidFill>
                  <a:srgbClr val="002060"/>
                </a:solidFill>
              </a:rPr>
              <a:t>ΑΙΤΙΟΛΟΓΙΑ ΝΟΣΟΚΟΜΕΙΑΚΩΝ ΛΟΙΜΩΞΕΩΝ ΒΑΚΤΗΡΙΑ</a:t>
            </a:r>
            <a:endParaRPr lang="el-GR" dirty="0"/>
          </a:p>
        </p:txBody>
      </p:sp>
      <p:sp>
        <p:nvSpPr>
          <p:cNvPr id="3" name="2 - Θέση περιεχομένου"/>
          <p:cNvSpPr>
            <a:spLocks noGrp="1"/>
          </p:cNvSpPr>
          <p:nvPr>
            <p:ph idx="1"/>
          </p:nvPr>
        </p:nvSpPr>
        <p:spPr/>
        <p:txBody>
          <a:bodyPr>
            <a:normAutofit fontScale="92500"/>
          </a:bodyPr>
          <a:lstStyle/>
          <a:p>
            <a:pPr>
              <a:lnSpc>
                <a:spcPct val="150000"/>
              </a:lnSpc>
            </a:pPr>
            <a:r>
              <a:rPr lang="el-GR" sz="2000" dirty="0" smtClean="0"/>
              <a:t>Σημαντικό είναι ότι ορισμένα εξαιρετικά παθογόνα Gram αρνητικά βακτήρια είναι ευαίσθητα στην εξωτερική ξηρασία </a:t>
            </a:r>
          </a:p>
          <a:p>
            <a:pPr>
              <a:lnSpc>
                <a:spcPct val="150000"/>
              </a:lnSpc>
              <a:buFont typeface="Arial" pitchFamily="34" charset="0"/>
              <a:buChar char="•"/>
            </a:pPr>
            <a:r>
              <a:rPr lang="el-GR" sz="2000" i="1" dirty="0" smtClean="0"/>
              <a:t>Escherichia coli,</a:t>
            </a:r>
            <a:r>
              <a:rPr lang="el-GR" sz="2000" dirty="0" smtClean="0"/>
              <a:t> </a:t>
            </a:r>
          </a:p>
          <a:p>
            <a:pPr>
              <a:lnSpc>
                <a:spcPct val="150000"/>
              </a:lnSpc>
              <a:buFont typeface="Arial" pitchFamily="34" charset="0"/>
              <a:buChar char="•"/>
            </a:pPr>
            <a:r>
              <a:rPr lang="el-GR" sz="2000" i="1" dirty="0" smtClean="0"/>
              <a:t>Klebsiella, </a:t>
            </a:r>
          </a:p>
          <a:p>
            <a:pPr>
              <a:lnSpc>
                <a:spcPct val="150000"/>
              </a:lnSpc>
              <a:buFont typeface="Arial" pitchFamily="34" charset="0"/>
              <a:buChar char="•"/>
            </a:pPr>
            <a:r>
              <a:rPr lang="el-GR" sz="2000" i="1" dirty="0" smtClean="0"/>
              <a:t>Pseudomonas aeruginosa</a:t>
            </a:r>
            <a:endParaRPr lang="el-GR" sz="2000" dirty="0" smtClean="0"/>
          </a:p>
          <a:p>
            <a:pPr>
              <a:lnSpc>
                <a:spcPct val="150000"/>
              </a:lnSpc>
            </a:pPr>
            <a:r>
              <a:rPr lang="el-GR" sz="2000" dirty="0" smtClean="0"/>
              <a:t>σε αντίθεση με τα Gram θετικά βακτήρια που είναι:</a:t>
            </a:r>
          </a:p>
          <a:p>
            <a:pPr>
              <a:lnSpc>
                <a:spcPct val="150000"/>
              </a:lnSpc>
              <a:buFont typeface="Arial" pitchFamily="34" charset="0"/>
              <a:buChar char="•"/>
            </a:pPr>
            <a:r>
              <a:rPr lang="el-GR" sz="2000" dirty="0" smtClean="0"/>
              <a:t>περισσότερο ανθεκτικά στο ξηρό περιβάλλον,</a:t>
            </a:r>
          </a:p>
          <a:p>
            <a:pPr>
              <a:lnSpc>
                <a:spcPct val="150000"/>
              </a:lnSpc>
              <a:buFont typeface="Arial" pitchFamily="34" charset="0"/>
              <a:buChar char="•"/>
            </a:pPr>
            <a:r>
              <a:rPr lang="el-GR" sz="2000" dirty="0" smtClean="0"/>
              <a:t>απομονώνονται συχνότερα στον ατμοσφαιρικό αέρα, </a:t>
            </a:r>
          </a:p>
          <a:p>
            <a:pPr>
              <a:lnSpc>
                <a:spcPct val="150000"/>
              </a:lnSpc>
              <a:buFont typeface="Arial" pitchFamily="34" charset="0"/>
              <a:buChar char="•"/>
            </a:pPr>
            <a:r>
              <a:rPr lang="el-GR" sz="2000" dirty="0" smtClean="0"/>
              <a:t>ο οποίος και αποτελεί σημαντικό μέσο για τη διασπορά τους στο περιβάλλον του νοσοκομείου</a:t>
            </a:r>
          </a:p>
          <a:p>
            <a:endParaRPr lang="el-G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99068"/>
            <a:ext cx="10972800" cy="855132"/>
          </a:xfrm>
        </p:spPr>
        <p:txBody>
          <a:bodyPr>
            <a:normAutofit fontScale="90000"/>
          </a:bodyPr>
          <a:lstStyle/>
          <a:p>
            <a:pPr algn="ctr"/>
            <a:r>
              <a:rPr lang="el-GR" b="1" dirty="0" smtClean="0">
                <a:solidFill>
                  <a:srgbClr val="002060"/>
                </a:solidFill>
              </a:rPr>
              <a:t>ΑΙΤΙΟΛΟΓΙΑ ΝΟΣΟΚΟΜΕΙΑΚΩΝ ΛΟΙΜΩΞΕΩΝ ΒΑΚΤΗΡΙΑ</a:t>
            </a:r>
            <a:endParaRPr lang="el-GR" dirty="0"/>
          </a:p>
        </p:txBody>
      </p:sp>
      <p:sp>
        <p:nvSpPr>
          <p:cNvPr id="3" name="2 - Θέση περιεχομένου"/>
          <p:cNvSpPr>
            <a:spLocks noGrp="1"/>
          </p:cNvSpPr>
          <p:nvPr>
            <p:ph idx="1"/>
          </p:nvPr>
        </p:nvSpPr>
        <p:spPr>
          <a:xfrm>
            <a:off x="609600" y="2048933"/>
            <a:ext cx="10972800" cy="4525603"/>
          </a:xfrm>
        </p:spPr>
        <p:txBody>
          <a:bodyPr>
            <a:normAutofit fontScale="70000" lnSpcReduction="20000"/>
          </a:bodyPr>
          <a:lstStyle/>
          <a:p>
            <a:pPr marL="0" indent="0">
              <a:lnSpc>
                <a:spcPct val="170000"/>
              </a:lnSpc>
              <a:buNone/>
            </a:pPr>
            <a:r>
              <a:rPr lang="el-GR" sz="2900" dirty="0" smtClean="0"/>
              <a:t>Τα συνηθέστερα </a:t>
            </a:r>
            <a:r>
              <a:rPr lang="el-GR" sz="2900" b="1" dirty="0" smtClean="0"/>
              <a:t>Gram αρνητικά βακτήρια </a:t>
            </a:r>
            <a:r>
              <a:rPr lang="el-GR" sz="2900" dirty="0" smtClean="0"/>
              <a:t>που απομονώνονται στις νοσοκομειακές λοιμώξεις είναι:</a:t>
            </a:r>
          </a:p>
          <a:p>
            <a:pPr lvl="0">
              <a:lnSpc>
                <a:spcPct val="170000"/>
              </a:lnSpc>
            </a:pPr>
            <a:r>
              <a:rPr lang="el-GR" sz="2900" i="1" dirty="0" smtClean="0"/>
              <a:t>Klebsiella pneumoniae</a:t>
            </a:r>
            <a:endParaRPr lang="el-GR" sz="2900" dirty="0" smtClean="0"/>
          </a:p>
          <a:p>
            <a:pPr lvl="0">
              <a:lnSpc>
                <a:spcPct val="170000"/>
              </a:lnSpc>
            </a:pPr>
            <a:r>
              <a:rPr lang="el-GR" sz="2900" i="1" dirty="0" smtClean="0"/>
              <a:t>Pseudomonas aeruginosa</a:t>
            </a:r>
            <a:endParaRPr lang="el-GR" sz="2900" dirty="0" smtClean="0"/>
          </a:p>
          <a:p>
            <a:pPr>
              <a:lnSpc>
                <a:spcPct val="170000"/>
              </a:lnSpc>
            </a:pPr>
            <a:r>
              <a:rPr lang="el-GR" sz="2900" i="1" dirty="0" smtClean="0"/>
              <a:t>Acinetobacter baumannii</a:t>
            </a:r>
            <a:endParaRPr lang="el-GR" sz="2900" dirty="0" smtClean="0"/>
          </a:p>
          <a:p>
            <a:pPr marL="0" indent="0">
              <a:lnSpc>
                <a:spcPct val="170000"/>
              </a:lnSpc>
              <a:buNone/>
            </a:pPr>
            <a:r>
              <a:rPr lang="el-GR" sz="2900" dirty="0" smtClean="0"/>
              <a:t>Ενώ τα συνηθέστερα </a:t>
            </a:r>
            <a:r>
              <a:rPr lang="el-GR" sz="2900" b="1" dirty="0" smtClean="0"/>
              <a:t>Gram θετικά βακτήρια </a:t>
            </a:r>
            <a:r>
              <a:rPr lang="el-GR" sz="2900" dirty="0" smtClean="0"/>
              <a:t>που απομονώνονται στις νοσοκομειακές λοιμώξεις είναι:</a:t>
            </a:r>
          </a:p>
          <a:p>
            <a:pPr lvl="0">
              <a:lnSpc>
                <a:spcPct val="170000"/>
              </a:lnSpc>
            </a:pPr>
            <a:r>
              <a:rPr lang="el-GR" sz="2900" i="1" dirty="0" smtClean="0"/>
              <a:t>Staphylococcus aureus</a:t>
            </a:r>
            <a:endParaRPr lang="el-GR" sz="2900" dirty="0" smtClean="0"/>
          </a:p>
          <a:p>
            <a:pPr>
              <a:lnSpc>
                <a:spcPct val="170000"/>
              </a:lnSpc>
            </a:pPr>
            <a:r>
              <a:rPr lang="el-GR" sz="2900" i="1" dirty="0" smtClean="0"/>
              <a:t>Enterococcus spp</a:t>
            </a:r>
            <a:endParaRPr lang="el-GR" sz="2900" dirty="0" smtClean="0"/>
          </a:p>
          <a:p>
            <a:endParaRPr lang="el-G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65199"/>
            <a:ext cx="10972800" cy="1126068"/>
          </a:xfrm>
        </p:spPr>
        <p:txBody>
          <a:bodyPr>
            <a:normAutofit/>
          </a:bodyPr>
          <a:lstStyle/>
          <a:p>
            <a:pPr algn="ctr"/>
            <a:r>
              <a:rPr lang="el-GR" sz="2800" b="1" dirty="0" smtClean="0">
                <a:solidFill>
                  <a:srgbClr val="002060"/>
                </a:solidFill>
              </a:rPr>
              <a:t>ΠΑΡΑΓΟΝΤΕΣ ΠΟΥ ΣΥΜΒΑΛΛΟΥΝ ΣΤΟΝ ΚΙΝΔΥΝΟ ΑΝΑΠΤΥΞΗΣ ΤΩΝ ΝΟΣΟΚΟΜΕΙΑΚΩΝ ΛΟΙΜΩΞΕΩΝ</a:t>
            </a:r>
            <a:endParaRPr lang="el-GR" sz="2800" dirty="0"/>
          </a:p>
        </p:txBody>
      </p:sp>
      <p:sp>
        <p:nvSpPr>
          <p:cNvPr id="3" name="2 - Θέση περιεχομένου"/>
          <p:cNvSpPr>
            <a:spLocks noGrp="1"/>
          </p:cNvSpPr>
          <p:nvPr>
            <p:ph idx="1"/>
          </p:nvPr>
        </p:nvSpPr>
        <p:spPr/>
        <p:txBody>
          <a:bodyPr>
            <a:normAutofit fontScale="70000" lnSpcReduction="20000"/>
          </a:bodyPr>
          <a:lstStyle/>
          <a:p>
            <a:pPr marL="624078" lvl="0" indent="-514350">
              <a:lnSpc>
                <a:spcPct val="170000"/>
              </a:lnSpc>
              <a:buFont typeface="+mj-lt"/>
              <a:buAutoNum type="arabicPeriod"/>
            </a:pPr>
            <a:r>
              <a:rPr lang="el-GR" dirty="0" smtClean="0"/>
              <a:t>Η ηλικία</a:t>
            </a:r>
          </a:p>
          <a:p>
            <a:pPr marL="624078" lvl="0" indent="-514350">
              <a:lnSpc>
                <a:spcPct val="170000"/>
              </a:lnSpc>
              <a:buFont typeface="+mj-lt"/>
              <a:buAutoNum type="arabicPeriod"/>
            </a:pPr>
            <a:r>
              <a:rPr lang="el-GR" dirty="0" smtClean="0"/>
              <a:t>Η νόσος</a:t>
            </a:r>
          </a:p>
          <a:p>
            <a:pPr marL="624078" lvl="0" indent="-514350">
              <a:lnSpc>
                <a:spcPct val="170000"/>
              </a:lnSpc>
              <a:buFont typeface="+mj-lt"/>
              <a:buAutoNum type="arabicPeriod"/>
            </a:pPr>
            <a:r>
              <a:rPr lang="el-GR" dirty="0" smtClean="0"/>
              <a:t>Η διάρκεια παραμονής στο νοσοκομείο</a:t>
            </a:r>
          </a:p>
          <a:p>
            <a:pPr marL="624078" lvl="0" indent="-514350">
              <a:lnSpc>
                <a:spcPct val="170000"/>
              </a:lnSpc>
              <a:buFont typeface="+mj-lt"/>
              <a:buAutoNum type="arabicPeriod"/>
            </a:pPr>
            <a:r>
              <a:rPr lang="el-GR" dirty="0" smtClean="0"/>
              <a:t>Οι θεραπευτικές τεχνικές </a:t>
            </a:r>
          </a:p>
          <a:p>
            <a:pPr marL="624078" lvl="0" indent="-514350">
              <a:lnSpc>
                <a:spcPct val="170000"/>
              </a:lnSpc>
              <a:buFont typeface="+mj-lt"/>
              <a:buAutoNum type="arabicPeriod"/>
            </a:pPr>
            <a:r>
              <a:rPr lang="el-GR" dirty="0" smtClean="0"/>
              <a:t>Η κακή χρήση αντιβιοτικών</a:t>
            </a:r>
          </a:p>
          <a:p>
            <a:pPr marL="624078" lvl="0" indent="-514350">
              <a:lnSpc>
                <a:spcPct val="170000"/>
              </a:lnSpc>
              <a:buFont typeface="+mj-lt"/>
              <a:buAutoNum type="arabicPeriod"/>
            </a:pPr>
            <a:r>
              <a:rPr lang="el-GR" dirty="0" smtClean="0"/>
              <a:t>Οι φυσικές ιδιότητες των μικροοργανισμών</a:t>
            </a:r>
          </a:p>
          <a:p>
            <a:pPr marL="624078" lvl="0" indent="-514350">
              <a:lnSpc>
                <a:spcPct val="170000"/>
              </a:lnSpc>
              <a:buFont typeface="+mj-lt"/>
              <a:buAutoNum type="arabicPeriod"/>
            </a:pPr>
            <a:r>
              <a:rPr lang="el-GR" dirty="0" smtClean="0"/>
              <a:t>Το επιστημονικό επίπεδο των επαγγελματιών υγείας</a:t>
            </a:r>
          </a:p>
          <a:p>
            <a:pPr marL="624078" lvl="0" indent="-514350">
              <a:lnSpc>
                <a:spcPct val="170000"/>
              </a:lnSpc>
              <a:buFont typeface="+mj-lt"/>
              <a:buAutoNum type="arabicPeriod"/>
            </a:pPr>
            <a:r>
              <a:rPr lang="el-GR" dirty="0" smtClean="0"/>
              <a:t>Το γενικό επίπεδο της υγιεινής του νοσοκομείου</a:t>
            </a:r>
          </a:p>
          <a:p>
            <a:endParaRPr lang="el-G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97468"/>
            <a:ext cx="10972800" cy="1075266"/>
          </a:xfrm>
        </p:spPr>
        <p:txBody>
          <a:bodyPr>
            <a:normAutofit/>
          </a:bodyPr>
          <a:lstStyle/>
          <a:p>
            <a:pPr algn="ctr"/>
            <a:r>
              <a:rPr lang="el-GR" sz="2800" b="1" dirty="0" smtClean="0">
                <a:solidFill>
                  <a:srgbClr val="002060"/>
                </a:solidFill>
              </a:rPr>
              <a:t>ΠΑΡΑΓΟΝΤΕΣ ΠΟΥ ΣΥΜΒΑΛΛΟΥΝ ΣΤΟΝ ΚΙΝΔΥΝΟ ΑΝΑΠΤΥΞΗΣ ΤΩΝ ΝΟΣΟΚΟΜΕΙΑΚΩΝ ΛΟΙΜΩΞΕΩΝ</a:t>
            </a:r>
            <a:endParaRPr lang="el-GR" sz="2800" dirty="0"/>
          </a:p>
        </p:txBody>
      </p:sp>
      <p:sp>
        <p:nvSpPr>
          <p:cNvPr id="3" name="2 - Θέση περιεχομένου"/>
          <p:cNvSpPr>
            <a:spLocks noGrp="1"/>
          </p:cNvSpPr>
          <p:nvPr>
            <p:ph idx="1"/>
          </p:nvPr>
        </p:nvSpPr>
        <p:spPr>
          <a:xfrm>
            <a:off x="609600" y="2175933"/>
            <a:ext cx="10972800" cy="4398603"/>
          </a:xfrm>
        </p:spPr>
        <p:txBody>
          <a:bodyPr>
            <a:normAutofit fontScale="92500" lnSpcReduction="10000"/>
          </a:bodyPr>
          <a:lstStyle/>
          <a:p>
            <a:pPr>
              <a:lnSpc>
                <a:spcPct val="150000"/>
              </a:lnSpc>
            </a:pPr>
            <a:r>
              <a:rPr lang="el-GR" sz="2000" b="1" dirty="0" smtClean="0"/>
              <a:t>Η ηλικία. </a:t>
            </a:r>
            <a:r>
              <a:rPr lang="el-GR" sz="2000" dirty="0" smtClean="0"/>
              <a:t>Τα βρέφη και οι υπερήλικες είναι περισσότερο ευάλωτοι στους λοιμογόνους παράγοντες που είναι υπεύθυνοι για την ανάπτυξη των ενδονοσοκομειακών λοιμώξεων</a:t>
            </a:r>
          </a:p>
          <a:p>
            <a:pPr>
              <a:lnSpc>
                <a:spcPct val="150000"/>
              </a:lnSpc>
              <a:buNone/>
            </a:pPr>
            <a:endParaRPr lang="el-GR" sz="2000" dirty="0" smtClean="0"/>
          </a:p>
          <a:p>
            <a:pPr lvl="0">
              <a:lnSpc>
                <a:spcPct val="150000"/>
              </a:lnSpc>
            </a:pPr>
            <a:r>
              <a:rPr lang="el-GR" sz="2000" b="1" dirty="0" smtClean="0"/>
              <a:t>Η νόσος. </a:t>
            </a:r>
            <a:r>
              <a:rPr lang="el-GR" sz="2000" dirty="0" smtClean="0"/>
              <a:t>Βασικό ρόλο στην ανάπτυξη των νοσοκομειακών λοιμώξεων παίζει </a:t>
            </a:r>
            <a:r>
              <a:rPr lang="el-GR" sz="2000" b="1" dirty="0" smtClean="0"/>
              <a:t>η συστηματική ανοσιακή απάντηση του ξενιστή:</a:t>
            </a:r>
            <a:endParaRPr lang="el-GR" sz="2000" dirty="0" smtClean="0"/>
          </a:p>
          <a:p>
            <a:pPr marL="457200" lvl="0" indent="-457200">
              <a:lnSpc>
                <a:spcPct val="150000"/>
              </a:lnSpc>
              <a:buFont typeface="Arial" pitchFamily="34" charset="0"/>
              <a:buChar char="•"/>
            </a:pPr>
            <a:r>
              <a:rPr lang="el-GR" sz="2000" dirty="0" smtClean="0"/>
              <a:t>Οι ασθενείς στη Μονάδα Εντατικής Θεραπείας </a:t>
            </a:r>
          </a:p>
          <a:p>
            <a:pPr marL="457200" lvl="0" indent="-457200">
              <a:lnSpc>
                <a:spcPct val="150000"/>
              </a:lnSpc>
              <a:buFont typeface="Arial" pitchFamily="34" charset="0"/>
              <a:buChar char="•"/>
            </a:pPr>
            <a:r>
              <a:rPr lang="el-GR" sz="2000" dirty="0" smtClean="0"/>
              <a:t>στη Μονάδα Νεογνών,</a:t>
            </a:r>
          </a:p>
          <a:p>
            <a:pPr marL="457200" lvl="0" indent="-457200">
              <a:lnSpc>
                <a:spcPct val="150000"/>
              </a:lnSpc>
              <a:buFont typeface="Arial" pitchFamily="34" charset="0"/>
              <a:buChar char="•"/>
            </a:pPr>
            <a:r>
              <a:rPr lang="el-GR" sz="2000" dirty="0" smtClean="0"/>
              <a:t>οι ανοσοκατεσταλμένοι ασθενείς, </a:t>
            </a:r>
          </a:p>
          <a:p>
            <a:pPr marL="457200" lvl="0" indent="-457200">
              <a:lnSpc>
                <a:spcPct val="150000"/>
              </a:lnSpc>
              <a:buFont typeface="Arial" pitchFamily="34" charset="0"/>
              <a:buChar char="•"/>
            </a:pPr>
            <a:r>
              <a:rPr lang="el-GR" sz="2000" dirty="0" smtClean="0"/>
              <a:t>άτομα που υποβάλλονται σε ακτινοβολίες κ.τ.λ. είναι περισσότερο επιρρεπείς σε εμφάνιση νοσοκομειακών λοιμώξεων</a:t>
            </a:r>
          </a:p>
          <a:p>
            <a:pPr>
              <a:lnSpc>
                <a:spcPct val="150000"/>
              </a:lnSpc>
            </a:pPr>
            <a:endParaRPr lang="el-GR"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88999"/>
            <a:ext cx="10972800" cy="1083733"/>
          </a:xfrm>
        </p:spPr>
        <p:txBody>
          <a:bodyPr>
            <a:normAutofit/>
          </a:bodyPr>
          <a:lstStyle/>
          <a:p>
            <a:pPr algn="ctr"/>
            <a:r>
              <a:rPr lang="el-GR" sz="2800" b="1" dirty="0" smtClean="0">
                <a:solidFill>
                  <a:srgbClr val="002060"/>
                </a:solidFill>
              </a:rPr>
              <a:t>ΠΑΡΑΓΟΝΤΕΣ ΠΟΥ ΣΥΜΒΑΛΛΟΥΝ ΣΤΟΝ ΚΙΝΔΥΝΟ ΑΝΑΠΤΥΞΗΣ ΤΩΝ ΝΟΣΟΚΟΜΕΙΑΚΩΝ ΛΟΙΜΩΞΕΩΝ</a:t>
            </a:r>
            <a:endParaRPr lang="el-GR" sz="2800" dirty="0"/>
          </a:p>
        </p:txBody>
      </p:sp>
      <p:sp>
        <p:nvSpPr>
          <p:cNvPr id="3" name="2 - Θέση περιεχομένου"/>
          <p:cNvSpPr>
            <a:spLocks noGrp="1"/>
          </p:cNvSpPr>
          <p:nvPr>
            <p:ph idx="1"/>
          </p:nvPr>
        </p:nvSpPr>
        <p:spPr>
          <a:xfrm>
            <a:off x="609600" y="2040467"/>
            <a:ext cx="10972800" cy="4665133"/>
          </a:xfrm>
        </p:spPr>
        <p:txBody>
          <a:bodyPr>
            <a:normAutofit fontScale="92500" lnSpcReduction="10000"/>
          </a:bodyPr>
          <a:lstStyle/>
          <a:p>
            <a:pPr lvl="0">
              <a:lnSpc>
                <a:spcPct val="150000"/>
              </a:lnSpc>
            </a:pPr>
            <a:r>
              <a:rPr lang="el-GR" sz="2200" b="1" dirty="0" smtClean="0"/>
              <a:t>Η διάρκεια παραμονής στο νοσοκομείο:</a:t>
            </a:r>
          </a:p>
          <a:p>
            <a:pPr lvl="0">
              <a:lnSpc>
                <a:spcPct val="150000"/>
              </a:lnSpc>
              <a:buFont typeface="Arial" pitchFamily="34" charset="0"/>
              <a:buChar char="•"/>
            </a:pPr>
            <a:r>
              <a:rPr lang="el-GR" sz="2200" dirty="0" smtClean="0"/>
              <a:t>όσο αυξάνει ο χρόνος παραμονής στο νοσοκομείο </a:t>
            </a:r>
          </a:p>
          <a:p>
            <a:pPr lvl="0">
              <a:lnSpc>
                <a:spcPct val="150000"/>
              </a:lnSpc>
              <a:buFont typeface="Arial" pitchFamily="34" charset="0"/>
              <a:buChar char="•"/>
            </a:pPr>
            <a:r>
              <a:rPr lang="el-GR" sz="2200" dirty="0" smtClean="0"/>
              <a:t>αυξάνει και ο κίνδυνος πρόκλησης νοσοκομειακής λοίμωξης</a:t>
            </a:r>
          </a:p>
          <a:p>
            <a:pPr lvl="0">
              <a:lnSpc>
                <a:spcPct val="150000"/>
              </a:lnSpc>
            </a:pPr>
            <a:r>
              <a:rPr lang="el-GR" sz="2200" b="1" dirty="0" smtClean="0"/>
              <a:t>Οι θεραπευτικές τεχνικές:</a:t>
            </a:r>
          </a:p>
          <a:p>
            <a:pPr lvl="0">
              <a:lnSpc>
                <a:spcPct val="150000"/>
              </a:lnSpc>
              <a:buNone/>
            </a:pPr>
            <a:r>
              <a:rPr lang="el-GR" sz="2200" dirty="0" smtClean="0"/>
              <a:t>Υπάρχει μεγάλος αριθμός ιατρικών και νοσηλευτικών πράξεων:</a:t>
            </a:r>
          </a:p>
          <a:p>
            <a:pPr marL="457200" lvl="0" indent="-457200">
              <a:lnSpc>
                <a:spcPct val="150000"/>
              </a:lnSpc>
              <a:buFont typeface="Arial" pitchFamily="34" charset="0"/>
              <a:buChar char="•"/>
            </a:pPr>
            <a:r>
              <a:rPr lang="el-GR" sz="2200" dirty="0" smtClean="0"/>
              <a:t>καθετηριασμός της ουροδόχου κύστης, </a:t>
            </a:r>
          </a:p>
          <a:p>
            <a:pPr marL="457200" lvl="0" indent="-457200">
              <a:lnSpc>
                <a:spcPct val="150000"/>
              </a:lnSpc>
              <a:buFont typeface="Arial" pitchFamily="34" charset="0"/>
              <a:buChar char="•"/>
            </a:pPr>
            <a:r>
              <a:rPr lang="el-GR" sz="2200" dirty="0" smtClean="0"/>
              <a:t>διασωλήνωση τραχείας, </a:t>
            </a:r>
          </a:p>
          <a:p>
            <a:pPr marL="457200" lvl="0" indent="-457200">
              <a:lnSpc>
                <a:spcPct val="150000"/>
              </a:lnSpc>
              <a:buFont typeface="Arial" pitchFamily="34" charset="0"/>
              <a:buChar char="•"/>
            </a:pPr>
            <a:r>
              <a:rPr lang="el-GR" sz="2200" dirty="0" smtClean="0"/>
              <a:t>εγχειρήσεις, </a:t>
            </a:r>
          </a:p>
          <a:p>
            <a:pPr marL="457200" lvl="0" indent="-457200">
              <a:lnSpc>
                <a:spcPct val="150000"/>
              </a:lnSpc>
              <a:buFont typeface="Arial" pitchFamily="34" charset="0"/>
              <a:buChar char="•"/>
            </a:pPr>
            <a:r>
              <a:rPr lang="el-GR" sz="2200" dirty="0" smtClean="0"/>
              <a:t>μεταγγίσεις κ.τ.λ. που ευνοούν τον ενοφθαλμισμό μικροοργανισμών σε σημεία του οργανισμού που φυσιολογικά είναι στείρα </a:t>
            </a:r>
          </a:p>
          <a:p>
            <a:endParaRPr lang="el-G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63600"/>
            <a:ext cx="10972800" cy="922867"/>
          </a:xfrm>
        </p:spPr>
        <p:txBody>
          <a:bodyPr>
            <a:noAutofit/>
          </a:bodyPr>
          <a:lstStyle/>
          <a:p>
            <a:pPr algn="ctr"/>
            <a:r>
              <a:rPr lang="el-GR" sz="2800" b="1" dirty="0" smtClean="0">
                <a:solidFill>
                  <a:srgbClr val="002060"/>
                </a:solidFill>
              </a:rPr>
              <a:t>ΠΑΡΑΓΟΝΤΕΣ ΠΟΥ ΣΥΜΒΑΛΛΟΥΝ ΣΤΟΝ ΚΙΝΔΥΝΟ ΑΝΑΠΤΥΞΗΣ ΤΩΝ ΝΟΣΟΚΟΜΕΙΑΚΩΝ ΛΟΙΜΩΞΕΩΝ</a:t>
            </a:r>
            <a:endParaRPr lang="el-GR" sz="2800" dirty="0"/>
          </a:p>
        </p:txBody>
      </p:sp>
      <p:sp>
        <p:nvSpPr>
          <p:cNvPr id="3" name="2 - Θέση περιεχομένου"/>
          <p:cNvSpPr>
            <a:spLocks noGrp="1"/>
          </p:cNvSpPr>
          <p:nvPr>
            <p:ph idx="1"/>
          </p:nvPr>
        </p:nvSpPr>
        <p:spPr>
          <a:xfrm>
            <a:off x="609600" y="1998133"/>
            <a:ext cx="10972800" cy="4859867"/>
          </a:xfrm>
        </p:spPr>
        <p:txBody>
          <a:bodyPr>
            <a:normAutofit/>
          </a:bodyPr>
          <a:lstStyle/>
          <a:p>
            <a:pPr lvl="0">
              <a:lnSpc>
                <a:spcPct val="160000"/>
              </a:lnSpc>
              <a:buNone/>
            </a:pPr>
            <a:r>
              <a:rPr lang="el-GR" sz="2000" b="1" dirty="0" smtClean="0"/>
              <a:t>Οι φυσικές ιδιότητες των μικροοργανισμών</a:t>
            </a:r>
          </a:p>
          <a:p>
            <a:pPr lvl="0">
              <a:lnSpc>
                <a:spcPct val="160000"/>
              </a:lnSpc>
              <a:buFont typeface="Arial" pitchFamily="34" charset="0"/>
              <a:buChar char="•"/>
            </a:pPr>
            <a:r>
              <a:rPr lang="el-GR" sz="2000" dirty="0" smtClean="0"/>
              <a:t>Η λοιμογόνος δράση (λοιμοτοξικότητα) των μικροοργανισμών, </a:t>
            </a:r>
          </a:p>
          <a:p>
            <a:pPr lvl="0">
              <a:lnSpc>
                <a:spcPct val="160000"/>
              </a:lnSpc>
              <a:buFont typeface="Arial" pitchFamily="34" charset="0"/>
              <a:buChar char="•"/>
            </a:pPr>
            <a:r>
              <a:rPr lang="el-GR" sz="2000" dirty="0" smtClean="0"/>
              <a:t>η ικανότητα να αναπτύσσονται σε θερμοκρασία 37</a:t>
            </a:r>
            <a:r>
              <a:rPr lang="el-GR" sz="2000" baseline="30000" dirty="0" smtClean="0"/>
              <a:t>0</a:t>
            </a:r>
            <a:r>
              <a:rPr lang="el-GR" sz="2000" dirty="0" smtClean="0"/>
              <a:t>C και πάνω, </a:t>
            </a:r>
          </a:p>
          <a:p>
            <a:pPr lvl="0">
              <a:lnSpc>
                <a:spcPct val="160000"/>
              </a:lnSpc>
              <a:buFont typeface="Arial" pitchFamily="34" charset="0"/>
              <a:buChar char="•"/>
            </a:pPr>
            <a:r>
              <a:rPr lang="el-GR" sz="2000" dirty="0" smtClean="0"/>
              <a:t>η έκκριση ουσιών, </a:t>
            </a:r>
          </a:p>
          <a:p>
            <a:pPr lvl="0">
              <a:lnSpc>
                <a:spcPct val="160000"/>
              </a:lnSpc>
              <a:buFont typeface="Arial" pitchFamily="34" charset="0"/>
              <a:buChar char="•"/>
            </a:pPr>
            <a:r>
              <a:rPr lang="el-GR" sz="2000" dirty="0" smtClean="0"/>
              <a:t>η παραγωγή ενζύμων, </a:t>
            </a:r>
          </a:p>
          <a:p>
            <a:pPr lvl="0">
              <a:lnSpc>
                <a:spcPct val="160000"/>
              </a:lnSpc>
              <a:buFont typeface="Arial" pitchFamily="34" charset="0"/>
              <a:buChar char="•"/>
            </a:pPr>
            <a:r>
              <a:rPr lang="el-GR" sz="2000" dirty="0" smtClean="0"/>
              <a:t>η δυνατότητα πρόσκλησης στα κύτταρα του ξενιστή </a:t>
            </a:r>
          </a:p>
          <a:p>
            <a:pPr lvl="0">
              <a:lnSpc>
                <a:spcPct val="160000"/>
              </a:lnSpc>
              <a:buFont typeface="Arial" pitchFamily="34" charset="0"/>
              <a:buChar char="•"/>
            </a:pPr>
            <a:r>
              <a:rPr lang="el-GR" sz="2000" dirty="0" smtClean="0"/>
              <a:t>και μια σειρά άλλων εγγενών δυνατοτήτων διαδραματίζουν σημαντικό ρόλο στην ανάπτυξη νοσοκομειακών λοιμώξεων</a:t>
            </a:r>
          </a:p>
          <a:p>
            <a:endParaRPr lang="el-G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b="1" dirty="0" smtClean="0">
                <a:solidFill>
                  <a:srgbClr val="002060"/>
                </a:solidFill>
              </a:rPr>
              <a:t>ΠΑΡΑΓΟΝΤΕΣ ΠΟΥ ΣΥΜΒΑΛΛΟΥΝ ΣΤΟΝ ΚΙΝΔΥΝΟ ΑΝΑΠΤΥΞΗΣ ΤΩΝ ΝΟΣΟΚΟΜΕΙΑΚΩΝ ΛΟΙΜΩΞΕΩΝ</a:t>
            </a:r>
            <a:endParaRPr lang="el-GR" sz="2800" dirty="0"/>
          </a:p>
        </p:txBody>
      </p:sp>
      <p:sp>
        <p:nvSpPr>
          <p:cNvPr id="3" name="2 - Θέση περιεχομένου"/>
          <p:cNvSpPr>
            <a:spLocks noGrp="1"/>
          </p:cNvSpPr>
          <p:nvPr>
            <p:ph idx="1"/>
          </p:nvPr>
        </p:nvSpPr>
        <p:spPr/>
        <p:txBody>
          <a:bodyPr>
            <a:normAutofit/>
          </a:bodyPr>
          <a:lstStyle/>
          <a:p>
            <a:pPr lvl="0">
              <a:lnSpc>
                <a:spcPct val="150000"/>
              </a:lnSpc>
            </a:pPr>
            <a:r>
              <a:rPr lang="el-GR" sz="2000" b="1" dirty="0" smtClean="0"/>
              <a:t>Οι γνώσεις των επαγγελματιών υγείας</a:t>
            </a:r>
          </a:p>
          <a:p>
            <a:pPr lvl="0">
              <a:lnSpc>
                <a:spcPct val="150000"/>
              </a:lnSpc>
              <a:buNone/>
            </a:pPr>
            <a:r>
              <a:rPr lang="el-GR" sz="2000" b="1" dirty="0" smtClean="0"/>
              <a:t>     </a:t>
            </a:r>
            <a:r>
              <a:rPr lang="el-GR" sz="2000" dirty="0" smtClean="0"/>
              <a:t>Το επιστημονικό επίπεδο και η ποιότητα της εργασίας του ιατρικού και νοσηλευτικού προσωπικού παίζουν σημαντικό ρόλο στην ανάπτυξη του κινδύνου εμφάνισης των νοσοκομειακών λοιμώξεων</a:t>
            </a:r>
          </a:p>
          <a:p>
            <a:pPr lvl="0">
              <a:lnSpc>
                <a:spcPct val="150000"/>
              </a:lnSpc>
              <a:buNone/>
            </a:pPr>
            <a:endParaRPr lang="el-GR" sz="2000" dirty="0" smtClean="0"/>
          </a:p>
          <a:p>
            <a:pPr lvl="0">
              <a:lnSpc>
                <a:spcPct val="150000"/>
              </a:lnSpc>
            </a:pPr>
            <a:r>
              <a:rPr lang="el-GR" sz="2000" b="1" dirty="0" smtClean="0"/>
              <a:t>Το γενικό επίπεδο της υγιεινής του νοσοκομείου</a:t>
            </a:r>
          </a:p>
          <a:p>
            <a:pPr lvl="0">
              <a:lnSpc>
                <a:spcPct val="150000"/>
              </a:lnSpc>
              <a:buNone/>
            </a:pPr>
            <a:r>
              <a:rPr lang="el-GR" sz="2000" b="1" dirty="0" smtClean="0"/>
              <a:t>     </a:t>
            </a:r>
            <a:r>
              <a:rPr lang="el-GR" sz="2000" dirty="0" smtClean="0"/>
              <a:t>Οι ειδικές συνθήκες υγιεινής που επικρατούν στα διάφορα τμήματα, κλινικές και νοσοκομεία, είναι δυνατόν να προκαλέσουν άμεσα ή έμμεσα νοσοκομειακές λοιμώξεις</a:t>
            </a:r>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14400"/>
            <a:ext cx="10972800" cy="939800"/>
          </a:xfrm>
        </p:spPr>
        <p:txBody>
          <a:bodyPr>
            <a:normAutofit/>
          </a:bodyPr>
          <a:lstStyle/>
          <a:p>
            <a:pPr algn="ctr"/>
            <a:r>
              <a:rPr lang="el-GR" sz="3600" b="1" dirty="0" smtClean="0">
                <a:solidFill>
                  <a:srgbClr val="002060"/>
                </a:solidFill>
              </a:rPr>
              <a:t>ΙΣΤΟΡΙΚΗ ΑΝΑΔΡΟΜΗ</a:t>
            </a:r>
            <a:endParaRPr lang="el-GR" sz="3600" dirty="0">
              <a:solidFill>
                <a:srgbClr val="002060"/>
              </a:solidFill>
            </a:endParaRPr>
          </a:p>
        </p:txBody>
      </p:sp>
      <p:sp>
        <p:nvSpPr>
          <p:cNvPr id="3" name="2 - Θέση περιεχομένου"/>
          <p:cNvSpPr>
            <a:spLocks noGrp="1"/>
          </p:cNvSpPr>
          <p:nvPr>
            <p:ph idx="1"/>
          </p:nvPr>
        </p:nvSpPr>
        <p:spPr>
          <a:xfrm>
            <a:off x="609600" y="1955800"/>
            <a:ext cx="10972800" cy="4618736"/>
          </a:xfrm>
        </p:spPr>
        <p:txBody>
          <a:bodyPr>
            <a:noAutofit/>
          </a:bodyPr>
          <a:lstStyle/>
          <a:p>
            <a:r>
              <a:rPr lang="el-GR" sz="2000" dirty="0" smtClean="0"/>
              <a:t>Το 1865 ο Lister πρώτος εφάρμοσε την αντισηψία του χειρουργικού πεδίου στην πρόληψη των λοιμώξεων σε επιλεγμένα κατάγματα και τραύματα. Οι αρχές του Lister συμπληρώθηκαν λίγο αργότερα από τον Paste</a:t>
            </a:r>
            <a:r>
              <a:rPr lang="en-US" sz="2000" dirty="0" smtClean="0"/>
              <a:t>u</a:t>
            </a:r>
            <a:r>
              <a:rPr lang="el-GR" sz="2000" dirty="0" smtClean="0"/>
              <a:t>r, που θεωρείται εκείνος που έθεσε και τις βάσεις της Μικροβιολογίας. Το 1869 καθιερώθηκε ο όρος «νοσοκομειακή λοίμωξη»</a:t>
            </a:r>
          </a:p>
          <a:p>
            <a:r>
              <a:rPr lang="el-GR" sz="2000" dirty="0" smtClean="0"/>
              <a:t>Η </a:t>
            </a:r>
            <a:r>
              <a:rPr lang="el-GR" sz="2000" b="1" dirty="0" smtClean="0"/>
              <a:t>ανακάλυψη </a:t>
            </a:r>
            <a:r>
              <a:rPr lang="el-GR" sz="2000" dirty="0" smtClean="0"/>
              <a:t>και </a:t>
            </a:r>
            <a:r>
              <a:rPr lang="el-GR" sz="2000" b="1" dirty="0" smtClean="0"/>
              <a:t>ταυτοποίηση</a:t>
            </a:r>
            <a:r>
              <a:rPr lang="el-GR" sz="2000" dirty="0" smtClean="0"/>
              <a:t> των παθογόνων μικροοργανισμών από τον Γάλλο χημικό </a:t>
            </a:r>
            <a:r>
              <a:rPr lang="en-US" sz="2000" dirty="0" smtClean="0"/>
              <a:t>Louis Pasteur </a:t>
            </a:r>
            <a:r>
              <a:rPr lang="el-GR" sz="2000" dirty="0" smtClean="0"/>
              <a:t>άνοιξε τον δρόμο για την κατανόηση των μηχανισμών των λοιμώξεων. Τα χειρουργικά γάντια από καουτσούκ και οι μάσκες από γάζα καθιερώθηκαν τα επόμενα χρόνια</a:t>
            </a:r>
          </a:p>
          <a:p>
            <a:r>
              <a:rPr lang="el-GR" sz="2000" dirty="0" smtClean="0"/>
              <a:t>Η ανακάλυψη και η εφαρμογή των αντιμικροβιακών ουσιών (το 1935 των σουλφοναμιδών και το 1940 της πενικιλίνης) στην κλινική πράξη σφραγίζει τον 20</a:t>
            </a:r>
            <a:r>
              <a:rPr lang="el-GR" sz="2000" baseline="30000" dirty="0" smtClean="0"/>
              <a:t>ο</a:t>
            </a:r>
            <a:r>
              <a:rPr lang="el-GR" sz="2000" dirty="0" smtClean="0"/>
              <a:t> αιώνα </a:t>
            </a:r>
          </a:p>
          <a:p>
            <a:r>
              <a:rPr lang="el-GR" sz="2000" dirty="0" smtClean="0"/>
              <a:t>Η πεποίθηση ότι έφθασε το τέλος των νοσοκομειακών λοιμώξεων ήταν λαθεμένη: αποδείχθηκε ότι οι μικροοργανισμοί αναπτύσσονται, λίγα χρόνια αργότερα εμφανίζεται το μείζον πρόβλημα των νοσοκομειακών λοιμώξεων με την απομόνωση χρυσίζοντος σταφυλόκοκκου ανθεκτικού στην πενικιλίνη</a:t>
            </a:r>
            <a:endParaRPr lang="el-GR"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62000"/>
            <a:ext cx="10972800" cy="1447800"/>
          </a:xfrm>
        </p:spPr>
        <p:txBody>
          <a:bodyPr>
            <a:noAutofit/>
          </a:bodyPr>
          <a:lstStyle/>
          <a:p>
            <a:pPr algn="ctr"/>
            <a:r>
              <a:rPr lang="el-GR" sz="3600" b="1" dirty="0">
                <a:solidFill>
                  <a:srgbClr val="002060"/>
                </a:solidFill>
              </a:rPr>
              <a:t>ΤΡΟΠΟΙ ΜΕΤΑΔΟΣΗΣ ΤΩΝ ΝΟΣΟΚΟΜΕΙΑΚΩΝ ΛΟΙΜΩΞΕΩΝ</a:t>
            </a:r>
            <a:endParaRPr lang="el-GR" sz="3600" dirty="0">
              <a:solidFill>
                <a:srgbClr val="002060"/>
              </a:solidFill>
            </a:endParaRPr>
          </a:p>
        </p:txBody>
      </p:sp>
      <p:sp>
        <p:nvSpPr>
          <p:cNvPr id="3" name="2 - Θέση περιεχομένου"/>
          <p:cNvSpPr>
            <a:spLocks noGrp="1"/>
          </p:cNvSpPr>
          <p:nvPr>
            <p:ph idx="1"/>
          </p:nvPr>
        </p:nvSpPr>
        <p:spPr>
          <a:xfrm>
            <a:off x="1354667" y="2249424"/>
            <a:ext cx="6637866" cy="4325112"/>
          </a:xfrm>
        </p:spPr>
        <p:txBody>
          <a:bodyPr>
            <a:normAutofit lnSpcReduction="10000"/>
          </a:bodyPr>
          <a:lstStyle/>
          <a:p>
            <a:pPr marL="457200" indent="-457200">
              <a:lnSpc>
                <a:spcPct val="150000"/>
              </a:lnSpc>
              <a:buNone/>
            </a:pPr>
            <a:r>
              <a:rPr lang="el-GR" sz="2000" b="1" dirty="0"/>
              <a:t>Μετάδοση με άμεση επαφή:</a:t>
            </a:r>
          </a:p>
          <a:p>
            <a:pPr marL="457200" indent="-457200">
              <a:lnSpc>
                <a:spcPct val="150000"/>
              </a:lnSpc>
              <a:buNone/>
            </a:pPr>
            <a:r>
              <a:rPr lang="el-GR" sz="2000" b="1" dirty="0"/>
              <a:t>1.   </a:t>
            </a:r>
            <a:r>
              <a:rPr lang="el-GR" sz="2000" dirty="0"/>
              <a:t>Αποικισμένοι ή με λοίμωξη ασθενείς μπορούν να μεταδώσουν τους λοιμογόνους παράγοντες:</a:t>
            </a:r>
          </a:p>
          <a:p>
            <a:pPr>
              <a:lnSpc>
                <a:spcPct val="150000"/>
              </a:lnSpc>
              <a:buFont typeface="Arial" pitchFamily="34" charset="0"/>
              <a:buChar char="•"/>
            </a:pPr>
            <a:r>
              <a:rPr lang="el-GR" sz="2000" dirty="0"/>
              <a:t>σε άλλους ασθενείς </a:t>
            </a:r>
          </a:p>
          <a:p>
            <a:pPr>
              <a:lnSpc>
                <a:spcPct val="150000"/>
              </a:lnSpc>
              <a:buFont typeface="Arial" pitchFamily="34" charset="0"/>
              <a:buChar char="•"/>
            </a:pPr>
            <a:r>
              <a:rPr lang="el-GR" sz="2000" dirty="0"/>
              <a:t>ή στο προσωπικό του νοσοκομείου</a:t>
            </a:r>
          </a:p>
          <a:p>
            <a:pPr marL="457200" indent="-457200">
              <a:lnSpc>
                <a:spcPct val="150000"/>
              </a:lnSpc>
              <a:buNone/>
            </a:pPr>
            <a:r>
              <a:rPr lang="el-GR" sz="2000" b="1" dirty="0"/>
              <a:t>2.   </a:t>
            </a:r>
            <a:r>
              <a:rPr lang="el-GR" sz="2000" dirty="0"/>
              <a:t>Αποικισμένοι ή με λοίμωξη εργαζόμενοι μπορούν να μεταδώσουν τους λοιμογόνους παράγοντες:</a:t>
            </a:r>
          </a:p>
          <a:p>
            <a:pPr>
              <a:lnSpc>
                <a:spcPct val="150000"/>
              </a:lnSpc>
              <a:buFont typeface="Arial" pitchFamily="34" charset="0"/>
              <a:buChar char="•"/>
            </a:pPr>
            <a:r>
              <a:rPr lang="el-GR" sz="2000" dirty="0"/>
              <a:t>κατά τη διάρκεια της ιατρικής </a:t>
            </a:r>
          </a:p>
          <a:p>
            <a:pPr>
              <a:lnSpc>
                <a:spcPct val="150000"/>
              </a:lnSpc>
              <a:buFont typeface="Arial" pitchFamily="34" charset="0"/>
              <a:buChar char="•"/>
            </a:pPr>
            <a:r>
              <a:rPr lang="el-GR" sz="2000" dirty="0"/>
              <a:t>και νοσηλευτικής και φροντίδας</a:t>
            </a:r>
          </a:p>
          <a:p>
            <a:pPr>
              <a:lnSpc>
                <a:spcPct val="150000"/>
              </a:lnSpc>
            </a:pPr>
            <a:endParaRPr lang="el-GR" dirty="0"/>
          </a:p>
          <a:p>
            <a:endParaRPr lang="el-GR" dirty="0"/>
          </a:p>
        </p:txBody>
      </p:sp>
      <p:pic>
        <p:nvPicPr>
          <p:cNvPr id="4" name="3 - Εικόνα" descr="Παθολογικές Καταστάσεις"/>
          <p:cNvPicPr/>
          <p:nvPr/>
        </p:nvPicPr>
        <p:blipFill>
          <a:blip r:embed="rId2"/>
          <a:srcRect/>
          <a:stretch>
            <a:fillRect/>
          </a:stretch>
        </p:blipFill>
        <p:spPr bwMode="auto">
          <a:xfrm>
            <a:off x="7484534" y="2582332"/>
            <a:ext cx="4591571" cy="38015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11200"/>
            <a:ext cx="10972800" cy="982133"/>
          </a:xfrm>
        </p:spPr>
        <p:txBody>
          <a:bodyPr>
            <a:noAutofit/>
          </a:bodyPr>
          <a:lstStyle/>
          <a:p>
            <a:pPr algn="ctr"/>
            <a:r>
              <a:rPr lang="el-GR" sz="3600" b="1" dirty="0">
                <a:solidFill>
                  <a:srgbClr val="002060"/>
                </a:solidFill>
              </a:rPr>
              <a:t>ΤΡΟΠΟΙ ΜΕΤΑΔΟΣΗΣ ΤΩΝ ΝΟΣΟΚΟΜΕΙΑΚΩΝ ΛΟΙΜΩΞΕΩΝ</a:t>
            </a:r>
            <a:endParaRPr lang="el-GR" sz="3600" dirty="0">
              <a:solidFill>
                <a:srgbClr val="002060"/>
              </a:solidFill>
            </a:endParaRPr>
          </a:p>
        </p:txBody>
      </p:sp>
      <p:sp>
        <p:nvSpPr>
          <p:cNvPr id="3" name="2 - Θέση περιεχομένου"/>
          <p:cNvSpPr>
            <a:spLocks noGrp="1"/>
          </p:cNvSpPr>
          <p:nvPr>
            <p:ph idx="1"/>
          </p:nvPr>
        </p:nvSpPr>
        <p:spPr>
          <a:xfrm>
            <a:off x="1312334" y="1811867"/>
            <a:ext cx="5960533" cy="4573435"/>
          </a:xfrm>
        </p:spPr>
        <p:txBody>
          <a:bodyPr>
            <a:normAutofit fontScale="92500"/>
          </a:bodyPr>
          <a:lstStyle/>
          <a:p>
            <a:pPr>
              <a:buNone/>
            </a:pPr>
            <a:r>
              <a:rPr lang="el-GR" sz="2200" b="1" dirty="0"/>
              <a:t>Μετάδοση με έμμεση επαφή </a:t>
            </a:r>
            <a:endParaRPr lang="el-GR" sz="2200" dirty="0" smtClean="0"/>
          </a:p>
          <a:p>
            <a:pPr>
              <a:buNone/>
            </a:pPr>
            <a:endParaRPr lang="el-GR" sz="2200" b="1" dirty="0"/>
          </a:p>
          <a:p>
            <a:pPr marL="457200" indent="-457200">
              <a:buAutoNum type="arabicPeriod"/>
            </a:pPr>
            <a:r>
              <a:rPr lang="el-GR" sz="2200" dirty="0"/>
              <a:t>από πιθανά υποδόχα των λοιμογόνων παραγόντων </a:t>
            </a:r>
          </a:p>
          <a:p>
            <a:pPr marL="457200" indent="-457200">
              <a:buAutoNum type="arabicPeriod"/>
            </a:pPr>
            <a:r>
              <a:rPr lang="el-GR" sz="2200" dirty="0"/>
              <a:t>και από το άψυχο περιβάλλον του νοσοκομείου </a:t>
            </a:r>
          </a:p>
          <a:p>
            <a:pPr marL="457200" indent="-457200">
              <a:buFont typeface="Arial" pitchFamily="34" charset="0"/>
              <a:buChar char="•"/>
            </a:pPr>
            <a:r>
              <a:rPr lang="el-GR" sz="2200" dirty="0"/>
              <a:t>στηθοσκόπια, </a:t>
            </a:r>
          </a:p>
          <a:p>
            <a:pPr marL="457200" indent="-457200">
              <a:buFont typeface="Arial" pitchFamily="34" charset="0"/>
              <a:buChar char="•"/>
            </a:pPr>
            <a:r>
              <a:rPr lang="el-GR" sz="2200" dirty="0"/>
              <a:t>καρδιογράφοι, </a:t>
            </a:r>
          </a:p>
          <a:p>
            <a:pPr marL="457200" indent="-457200">
              <a:buFont typeface="Arial" pitchFamily="34" charset="0"/>
              <a:buChar char="•"/>
            </a:pPr>
            <a:r>
              <a:rPr lang="el-GR" sz="2200" dirty="0"/>
              <a:t>μόνιτορ, νεροχύτες, </a:t>
            </a:r>
          </a:p>
          <a:p>
            <a:pPr marL="457200" indent="-457200">
              <a:buFont typeface="Arial" pitchFamily="34" charset="0"/>
              <a:buChar char="•"/>
            </a:pPr>
            <a:r>
              <a:rPr lang="el-GR" sz="2200" dirty="0"/>
              <a:t>στρώματα, </a:t>
            </a:r>
          </a:p>
          <a:p>
            <a:pPr marL="457200" indent="-457200">
              <a:buFont typeface="Arial" pitchFamily="34" charset="0"/>
              <a:buChar char="•"/>
            </a:pPr>
            <a:r>
              <a:rPr lang="el-GR" sz="2200" dirty="0"/>
              <a:t>πόμολα,</a:t>
            </a:r>
          </a:p>
          <a:p>
            <a:pPr marL="457200" indent="-457200">
              <a:buFont typeface="Arial" pitchFamily="34" charset="0"/>
              <a:buChar char="•"/>
            </a:pPr>
            <a:r>
              <a:rPr lang="el-GR" sz="2200" dirty="0"/>
              <a:t>κρεβάτια, τροχήλατα κ.τ.λ.), τα οποία αποικίζονται και μπορούν να μολύνουν ασθενείς και προσωπικό του νοσοκομείου</a:t>
            </a:r>
          </a:p>
          <a:p>
            <a:endParaRPr lang="el-GR" dirty="0"/>
          </a:p>
        </p:txBody>
      </p:sp>
      <p:pic>
        <p:nvPicPr>
          <p:cNvPr id="4" name="3 - Εικόνα" descr="C:\Users\user\AppData\Local\Temp\Rar$DI04.870\2014-03-12 12.00.57.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323667" y="1921933"/>
            <a:ext cx="3965156" cy="4224866"/>
          </a:xfrm>
          <a:prstGeom prst="rect">
            <a:avLst/>
          </a:prstGeom>
          <a:noFill/>
          <a:ln>
            <a:no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95868"/>
            <a:ext cx="10972800" cy="1075265"/>
          </a:xfrm>
        </p:spPr>
        <p:txBody>
          <a:bodyPr>
            <a:noAutofit/>
          </a:bodyPr>
          <a:lstStyle/>
          <a:p>
            <a:pPr algn="ctr"/>
            <a:r>
              <a:rPr lang="el-GR" sz="3600" b="1" dirty="0">
                <a:solidFill>
                  <a:srgbClr val="002060"/>
                </a:solidFill>
              </a:rPr>
              <a:t>ΤΡΟΠΟΙ ΜΕΤΑΔΟΣΗΣ ΤΩΝ ΝΟΣΟΚΟΜΕΙΑΚΩΝ ΛΟΙΜΩΞΕΩΝ</a:t>
            </a:r>
          </a:p>
        </p:txBody>
      </p:sp>
      <p:sp>
        <p:nvSpPr>
          <p:cNvPr id="3" name="2 - Θέση περιεχομένου"/>
          <p:cNvSpPr>
            <a:spLocks noGrp="1"/>
          </p:cNvSpPr>
          <p:nvPr>
            <p:ph idx="1"/>
          </p:nvPr>
        </p:nvSpPr>
        <p:spPr>
          <a:xfrm>
            <a:off x="5418666" y="2091267"/>
            <a:ext cx="5571067" cy="4216543"/>
          </a:xfrm>
        </p:spPr>
        <p:txBody>
          <a:bodyPr>
            <a:normAutofit/>
          </a:bodyPr>
          <a:lstStyle/>
          <a:p>
            <a:pPr lvl="0"/>
            <a:r>
              <a:rPr lang="el-GR" sz="2000" b="1" dirty="0"/>
              <a:t>Άμεση αερογενής μετάδοση</a:t>
            </a:r>
          </a:p>
          <a:p>
            <a:pPr lvl="0"/>
            <a:r>
              <a:rPr lang="el-GR" sz="2000" dirty="0"/>
              <a:t>Η άμεση αερογενής μετάδοση χαρακτηρίζεται από την εκτόξευση σταγονιδίων του διασπορέα κατά τη διάρκεια:</a:t>
            </a:r>
          </a:p>
          <a:p>
            <a:pPr lvl="0">
              <a:buFont typeface="Arial" pitchFamily="34" charset="0"/>
              <a:buChar char="•"/>
            </a:pPr>
            <a:r>
              <a:rPr lang="el-GR" sz="2000" dirty="0"/>
              <a:t>της ομιλίας, </a:t>
            </a:r>
          </a:p>
          <a:p>
            <a:pPr lvl="0">
              <a:buFont typeface="Arial" pitchFamily="34" charset="0"/>
              <a:buChar char="•"/>
            </a:pPr>
            <a:r>
              <a:rPr lang="el-GR" sz="2000" dirty="0"/>
              <a:t>το φτάρνισμα, </a:t>
            </a:r>
          </a:p>
          <a:p>
            <a:pPr lvl="0">
              <a:buFont typeface="Arial" pitchFamily="34" charset="0"/>
              <a:buChar char="•"/>
            </a:pPr>
            <a:r>
              <a:rPr lang="el-GR" sz="2000" dirty="0"/>
              <a:t>ή το βήχα </a:t>
            </a:r>
          </a:p>
          <a:p>
            <a:pPr marL="457200" lvl="0" indent="-457200">
              <a:buAutoNum type="arabicPeriod"/>
            </a:pPr>
            <a:r>
              <a:rPr lang="el-GR" sz="2000" dirty="0"/>
              <a:t>σε ασθενείς </a:t>
            </a:r>
          </a:p>
          <a:p>
            <a:pPr marL="457200" lvl="0" indent="-457200">
              <a:buAutoNum type="arabicPeriod"/>
            </a:pPr>
            <a:r>
              <a:rPr lang="el-GR" sz="2000" dirty="0"/>
              <a:t>και εργαζόμενους που βρίσκονται σε απόσταση 2 μέτρων. </a:t>
            </a:r>
          </a:p>
        </p:txBody>
      </p:sp>
      <p:pic>
        <p:nvPicPr>
          <p:cNvPr id="6" name="Picture 6">
            <a:extLst>
              <a:ext uri="{FF2B5EF4-FFF2-40B4-BE49-F238E27FC236}">
                <a16:creationId xmlns:a16="http://schemas.microsoft.com/office/drawing/2014/main" xmlns="" id="{FE8C4ABB-9ACC-4C17-AC3A-0F7EE34912B7}"/>
              </a:ext>
            </a:extLst>
          </p:cNvPr>
          <p:cNvPicPr>
            <a:picLocks noChangeAspect="1"/>
          </p:cNvPicPr>
          <p:nvPr/>
        </p:nvPicPr>
        <p:blipFill>
          <a:blip r:embed="rId2" cstate="print"/>
          <a:stretch>
            <a:fillRect/>
          </a:stretch>
        </p:blipFill>
        <p:spPr>
          <a:xfrm>
            <a:off x="1185334" y="2125133"/>
            <a:ext cx="3632200" cy="3666067"/>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143000"/>
            <a:ext cx="10972800" cy="736600"/>
          </a:xfrm>
        </p:spPr>
        <p:txBody>
          <a:bodyPr>
            <a:noAutofit/>
          </a:bodyPr>
          <a:lstStyle/>
          <a:p>
            <a:pPr algn="ctr"/>
            <a:r>
              <a:rPr lang="el-GR" sz="3600" b="1" dirty="0"/>
              <a:t>ΤΡΟΠΟΙ ΜΕΤΑΔΟΣΗΣ ΤΩΝ ΝΟΣΟΚΟΜΕΙΑΚΩΝ ΛΟΙΜΩΞΕΩΝ</a:t>
            </a:r>
            <a:endParaRPr lang="el-GR" sz="3600" dirty="0"/>
          </a:p>
        </p:txBody>
      </p:sp>
      <p:sp>
        <p:nvSpPr>
          <p:cNvPr id="3" name="2 - Θέση περιεχομένου"/>
          <p:cNvSpPr>
            <a:spLocks noGrp="1"/>
          </p:cNvSpPr>
          <p:nvPr>
            <p:ph idx="1"/>
          </p:nvPr>
        </p:nvSpPr>
        <p:spPr>
          <a:xfrm>
            <a:off x="3852332" y="2387600"/>
            <a:ext cx="7652279" cy="4013200"/>
          </a:xfrm>
        </p:spPr>
        <p:txBody>
          <a:bodyPr/>
          <a:lstStyle/>
          <a:p>
            <a:pPr>
              <a:buNone/>
            </a:pPr>
            <a:r>
              <a:rPr lang="el-GR" sz="2000" b="1" dirty="0"/>
              <a:t>Έμμεσα αερογενής μετάδοση: </a:t>
            </a:r>
          </a:p>
          <a:p>
            <a:r>
              <a:rPr lang="el-GR" sz="2000" dirty="0"/>
              <a:t>Η έμμεση αερογενής μετάδοση χαρακτηρίζεται από τη διασπορά αιωρούμενων σωματιδίων φορτισμένων με παθογόνους μικροοργανισμούς </a:t>
            </a:r>
          </a:p>
          <a:p>
            <a:r>
              <a:rPr lang="el-GR" sz="2000" dirty="0"/>
              <a:t>Οι διαστάσεις των αιωρούμενων σωματιδίων στην έμμεση μετάδοση είναι: </a:t>
            </a:r>
          </a:p>
          <a:p>
            <a:pPr>
              <a:buFont typeface="Arial" pitchFamily="34" charset="0"/>
              <a:buChar char="•"/>
            </a:pPr>
            <a:r>
              <a:rPr lang="el-GR" sz="2000" dirty="0"/>
              <a:t>μικρότερες από τα σταγονίδια της άμεσης αερογενούς μεταφοράς,</a:t>
            </a:r>
          </a:p>
          <a:p>
            <a:pPr>
              <a:buFont typeface="Arial" pitchFamily="34" charset="0"/>
              <a:buChar char="•"/>
            </a:pPr>
            <a:r>
              <a:rPr lang="el-GR" sz="2000" dirty="0"/>
              <a:t>όπως και το βάρος </a:t>
            </a:r>
          </a:p>
          <a:p>
            <a:r>
              <a:rPr lang="el-GR" sz="2000" dirty="0"/>
              <a:t>Με τον τρόπο αυτό μεταδίδονται ευκολότερα οι ανθεκτικοί στην ξηρασία Gram θετικοί μικροοργανισμοί, η λεγιονέλλωση, κ.τ.λ. </a:t>
            </a:r>
          </a:p>
          <a:p>
            <a:endParaRPr lang="el-GR" dirty="0"/>
          </a:p>
        </p:txBody>
      </p:sp>
      <p:pic>
        <p:nvPicPr>
          <p:cNvPr id="5" name="Picture 6">
            <a:extLst>
              <a:ext uri="{FF2B5EF4-FFF2-40B4-BE49-F238E27FC236}">
                <a16:creationId xmlns:a16="http://schemas.microsoft.com/office/drawing/2014/main" xmlns="" id="{E06B3182-C41F-4E90-B184-C13DA4127CFA}"/>
              </a:ext>
            </a:extLst>
          </p:cNvPr>
          <p:cNvPicPr>
            <a:picLocks noChangeAspect="1"/>
          </p:cNvPicPr>
          <p:nvPr/>
        </p:nvPicPr>
        <p:blipFill>
          <a:blip r:embed="rId2" cstate="print"/>
          <a:stretch>
            <a:fillRect/>
          </a:stretch>
        </p:blipFill>
        <p:spPr>
          <a:xfrm>
            <a:off x="332734" y="2514600"/>
            <a:ext cx="3418000" cy="1735667"/>
          </a:xfrm>
          <a:prstGeom prst="rect">
            <a:avLst/>
          </a:prstGeom>
        </p:spPr>
      </p:pic>
      <p:grpSp>
        <p:nvGrpSpPr>
          <p:cNvPr id="6" name="Group 2"/>
          <p:cNvGrpSpPr>
            <a:grpSpLocks/>
          </p:cNvGrpSpPr>
          <p:nvPr/>
        </p:nvGrpSpPr>
        <p:grpSpPr bwMode="auto">
          <a:xfrm>
            <a:off x="321732" y="4336944"/>
            <a:ext cx="3352801" cy="1968500"/>
            <a:chOff x="9566" y="-3466"/>
            <a:chExt cx="5169" cy="3101"/>
          </a:xfrm>
        </p:grpSpPr>
        <p:pic>
          <p:nvPicPr>
            <p:cNvPr id="7" name="Picture 3"/>
            <p:cNvPicPr>
              <a:picLocks noChangeAspect="1" noChangeArrowheads="1"/>
            </p:cNvPicPr>
            <p:nvPr/>
          </p:nvPicPr>
          <p:blipFill>
            <a:blip r:embed="rId3"/>
            <a:srcRect/>
            <a:stretch>
              <a:fillRect/>
            </a:stretch>
          </p:blipFill>
          <p:spPr bwMode="auto">
            <a:xfrm>
              <a:off x="9609" y="-3418"/>
              <a:ext cx="5126" cy="3005"/>
            </a:xfrm>
            <a:prstGeom prst="rect">
              <a:avLst/>
            </a:prstGeom>
            <a:noFill/>
            <a:ln w="9525">
              <a:noFill/>
              <a:miter lim="800000"/>
              <a:headEnd/>
              <a:tailEnd/>
            </a:ln>
          </p:spPr>
        </p:pic>
        <p:sp>
          <p:nvSpPr>
            <p:cNvPr id="8" name="AutoShape 4"/>
            <p:cNvSpPr>
              <a:spLocks/>
            </p:cNvSpPr>
            <p:nvPr/>
          </p:nvSpPr>
          <p:spPr bwMode="auto">
            <a:xfrm>
              <a:off x="9566" y="-3466"/>
              <a:ext cx="5007" cy="3101"/>
            </a:xfrm>
            <a:custGeom>
              <a:avLst/>
              <a:gdLst>
                <a:gd name="T0" fmla="*/ 5007 w 5007"/>
                <a:gd name="T1" fmla="*/ 0 h 3101"/>
                <a:gd name="T2" fmla="*/ 0 w 5007"/>
                <a:gd name="T3" fmla="*/ 0 h 3101"/>
                <a:gd name="T4" fmla="*/ 0 w 5007"/>
                <a:gd name="T5" fmla="*/ 3100 h 3101"/>
                <a:gd name="T6" fmla="*/ 5007 w 5007"/>
                <a:gd name="T7" fmla="*/ 3100 h 3101"/>
                <a:gd name="T8" fmla="*/ 5007 w 5007"/>
                <a:gd name="T9" fmla="*/ 3076 h 3101"/>
                <a:gd name="T10" fmla="*/ 44 w 5007"/>
                <a:gd name="T11" fmla="*/ 3076 h 3101"/>
                <a:gd name="T12" fmla="*/ 20 w 5007"/>
                <a:gd name="T13" fmla="*/ 3052 h 3101"/>
                <a:gd name="T14" fmla="*/ 44 w 5007"/>
                <a:gd name="T15" fmla="*/ 3052 h 3101"/>
                <a:gd name="T16" fmla="*/ 44 w 5007"/>
                <a:gd name="T17" fmla="*/ 48 h 3101"/>
                <a:gd name="T18" fmla="*/ 20 w 5007"/>
                <a:gd name="T19" fmla="*/ 48 h 3101"/>
                <a:gd name="T20" fmla="*/ 44 w 5007"/>
                <a:gd name="T21" fmla="*/ 24 h 3101"/>
                <a:gd name="T22" fmla="*/ 5007 w 5007"/>
                <a:gd name="T23" fmla="*/ 24 h 3101"/>
                <a:gd name="T24" fmla="*/ 5007 w 5007"/>
                <a:gd name="T25" fmla="*/ 0 h 3101"/>
                <a:gd name="T26" fmla="*/ 44 w 5007"/>
                <a:gd name="T27" fmla="*/ 3052 h 3101"/>
                <a:gd name="T28" fmla="*/ 20 w 5007"/>
                <a:gd name="T29" fmla="*/ 3052 h 3101"/>
                <a:gd name="T30" fmla="*/ 44 w 5007"/>
                <a:gd name="T31" fmla="*/ 3076 h 3101"/>
                <a:gd name="T32" fmla="*/ 44 w 5007"/>
                <a:gd name="T33" fmla="*/ 3052 h 3101"/>
                <a:gd name="T34" fmla="*/ 4964 w 5007"/>
                <a:gd name="T35" fmla="*/ 3052 h 3101"/>
                <a:gd name="T36" fmla="*/ 44 w 5007"/>
                <a:gd name="T37" fmla="*/ 3052 h 3101"/>
                <a:gd name="T38" fmla="*/ 44 w 5007"/>
                <a:gd name="T39" fmla="*/ 3076 h 3101"/>
                <a:gd name="T40" fmla="*/ 4964 w 5007"/>
                <a:gd name="T41" fmla="*/ 3076 h 3101"/>
                <a:gd name="T42" fmla="*/ 4964 w 5007"/>
                <a:gd name="T43" fmla="*/ 3052 h 3101"/>
                <a:gd name="T44" fmla="*/ 4964 w 5007"/>
                <a:gd name="T45" fmla="*/ 24 h 3101"/>
                <a:gd name="T46" fmla="*/ 4964 w 5007"/>
                <a:gd name="T47" fmla="*/ 3076 h 3101"/>
                <a:gd name="T48" fmla="*/ 4988 w 5007"/>
                <a:gd name="T49" fmla="*/ 3052 h 3101"/>
                <a:gd name="T50" fmla="*/ 5007 w 5007"/>
                <a:gd name="T51" fmla="*/ 3052 h 3101"/>
                <a:gd name="T52" fmla="*/ 5007 w 5007"/>
                <a:gd name="T53" fmla="*/ 48 h 3101"/>
                <a:gd name="T54" fmla="*/ 4988 w 5007"/>
                <a:gd name="T55" fmla="*/ 48 h 3101"/>
                <a:gd name="T56" fmla="*/ 4964 w 5007"/>
                <a:gd name="T57" fmla="*/ 24 h 3101"/>
                <a:gd name="T58" fmla="*/ 5007 w 5007"/>
                <a:gd name="T59" fmla="*/ 3052 h 3101"/>
                <a:gd name="T60" fmla="*/ 4988 w 5007"/>
                <a:gd name="T61" fmla="*/ 3052 h 3101"/>
                <a:gd name="T62" fmla="*/ 4964 w 5007"/>
                <a:gd name="T63" fmla="*/ 3076 h 3101"/>
                <a:gd name="T64" fmla="*/ 5007 w 5007"/>
                <a:gd name="T65" fmla="*/ 3076 h 3101"/>
                <a:gd name="T66" fmla="*/ 5007 w 5007"/>
                <a:gd name="T67" fmla="*/ 3052 h 3101"/>
                <a:gd name="T68" fmla="*/ 44 w 5007"/>
                <a:gd name="T69" fmla="*/ 24 h 3101"/>
                <a:gd name="T70" fmla="*/ 20 w 5007"/>
                <a:gd name="T71" fmla="*/ 48 h 3101"/>
                <a:gd name="T72" fmla="*/ 44 w 5007"/>
                <a:gd name="T73" fmla="*/ 48 h 3101"/>
                <a:gd name="T74" fmla="*/ 44 w 5007"/>
                <a:gd name="T75" fmla="*/ 24 h 3101"/>
                <a:gd name="T76" fmla="*/ 4964 w 5007"/>
                <a:gd name="T77" fmla="*/ 24 h 3101"/>
                <a:gd name="T78" fmla="*/ 44 w 5007"/>
                <a:gd name="T79" fmla="*/ 24 h 3101"/>
                <a:gd name="T80" fmla="*/ 44 w 5007"/>
                <a:gd name="T81" fmla="*/ 48 h 3101"/>
                <a:gd name="T82" fmla="*/ 4964 w 5007"/>
                <a:gd name="T83" fmla="*/ 48 h 3101"/>
                <a:gd name="T84" fmla="*/ 4964 w 5007"/>
                <a:gd name="T85" fmla="*/ 24 h 3101"/>
                <a:gd name="T86" fmla="*/ 5007 w 5007"/>
                <a:gd name="T87" fmla="*/ 24 h 3101"/>
                <a:gd name="T88" fmla="*/ 4964 w 5007"/>
                <a:gd name="T89" fmla="*/ 24 h 3101"/>
                <a:gd name="T90" fmla="*/ 4988 w 5007"/>
                <a:gd name="T91" fmla="*/ 48 h 3101"/>
                <a:gd name="T92" fmla="*/ 5007 w 5007"/>
                <a:gd name="T93" fmla="*/ 48 h 3101"/>
                <a:gd name="T94" fmla="*/ 5007 w 5007"/>
                <a:gd name="T95" fmla="*/ 24 h 3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07"/>
                <a:gd name="T145" fmla="*/ 0 h 3101"/>
                <a:gd name="T146" fmla="*/ 5007 w 5007"/>
                <a:gd name="T147" fmla="*/ 3101 h 31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07" h="3101">
                  <a:moveTo>
                    <a:pt x="5007" y="0"/>
                  </a:moveTo>
                  <a:lnTo>
                    <a:pt x="0" y="0"/>
                  </a:lnTo>
                  <a:lnTo>
                    <a:pt x="0" y="3100"/>
                  </a:lnTo>
                  <a:lnTo>
                    <a:pt x="5007" y="3100"/>
                  </a:lnTo>
                  <a:lnTo>
                    <a:pt x="5007" y="3076"/>
                  </a:lnTo>
                  <a:lnTo>
                    <a:pt x="44" y="3076"/>
                  </a:lnTo>
                  <a:lnTo>
                    <a:pt x="20" y="3052"/>
                  </a:lnTo>
                  <a:lnTo>
                    <a:pt x="44" y="3052"/>
                  </a:lnTo>
                  <a:lnTo>
                    <a:pt x="44" y="48"/>
                  </a:lnTo>
                  <a:lnTo>
                    <a:pt x="20" y="48"/>
                  </a:lnTo>
                  <a:lnTo>
                    <a:pt x="44" y="24"/>
                  </a:lnTo>
                  <a:lnTo>
                    <a:pt x="5007" y="24"/>
                  </a:lnTo>
                  <a:lnTo>
                    <a:pt x="5007" y="0"/>
                  </a:lnTo>
                  <a:close/>
                  <a:moveTo>
                    <a:pt x="44" y="3052"/>
                  </a:moveTo>
                  <a:lnTo>
                    <a:pt x="20" y="3052"/>
                  </a:lnTo>
                  <a:lnTo>
                    <a:pt x="44" y="3076"/>
                  </a:lnTo>
                  <a:lnTo>
                    <a:pt x="44" y="3052"/>
                  </a:lnTo>
                  <a:close/>
                  <a:moveTo>
                    <a:pt x="4964" y="3052"/>
                  </a:moveTo>
                  <a:lnTo>
                    <a:pt x="44" y="3052"/>
                  </a:lnTo>
                  <a:lnTo>
                    <a:pt x="44" y="3076"/>
                  </a:lnTo>
                  <a:lnTo>
                    <a:pt x="4964" y="3076"/>
                  </a:lnTo>
                  <a:lnTo>
                    <a:pt x="4964" y="3052"/>
                  </a:lnTo>
                  <a:close/>
                  <a:moveTo>
                    <a:pt x="4964" y="24"/>
                  </a:moveTo>
                  <a:lnTo>
                    <a:pt x="4964" y="3076"/>
                  </a:lnTo>
                  <a:lnTo>
                    <a:pt x="4988" y="3052"/>
                  </a:lnTo>
                  <a:lnTo>
                    <a:pt x="5007" y="3052"/>
                  </a:lnTo>
                  <a:lnTo>
                    <a:pt x="5007" y="48"/>
                  </a:lnTo>
                  <a:lnTo>
                    <a:pt x="4988" y="48"/>
                  </a:lnTo>
                  <a:lnTo>
                    <a:pt x="4964" y="24"/>
                  </a:lnTo>
                  <a:close/>
                  <a:moveTo>
                    <a:pt x="5007" y="3052"/>
                  </a:moveTo>
                  <a:lnTo>
                    <a:pt x="4988" y="3052"/>
                  </a:lnTo>
                  <a:lnTo>
                    <a:pt x="4964" y="3076"/>
                  </a:lnTo>
                  <a:lnTo>
                    <a:pt x="5007" y="3076"/>
                  </a:lnTo>
                  <a:lnTo>
                    <a:pt x="5007" y="3052"/>
                  </a:lnTo>
                  <a:close/>
                  <a:moveTo>
                    <a:pt x="44" y="24"/>
                  </a:moveTo>
                  <a:lnTo>
                    <a:pt x="20" y="48"/>
                  </a:lnTo>
                  <a:lnTo>
                    <a:pt x="44" y="48"/>
                  </a:lnTo>
                  <a:lnTo>
                    <a:pt x="44" y="24"/>
                  </a:lnTo>
                  <a:close/>
                  <a:moveTo>
                    <a:pt x="4964" y="24"/>
                  </a:moveTo>
                  <a:lnTo>
                    <a:pt x="44" y="24"/>
                  </a:lnTo>
                  <a:lnTo>
                    <a:pt x="44" y="48"/>
                  </a:lnTo>
                  <a:lnTo>
                    <a:pt x="4964" y="48"/>
                  </a:lnTo>
                  <a:lnTo>
                    <a:pt x="4964" y="24"/>
                  </a:lnTo>
                  <a:close/>
                  <a:moveTo>
                    <a:pt x="5007" y="24"/>
                  </a:moveTo>
                  <a:lnTo>
                    <a:pt x="4964" y="24"/>
                  </a:lnTo>
                  <a:lnTo>
                    <a:pt x="4988" y="48"/>
                  </a:lnTo>
                  <a:lnTo>
                    <a:pt x="5007" y="48"/>
                  </a:lnTo>
                  <a:lnTo>
                    <a:pt x="5007" y="24"/>
                  </a:lnTo>
                  <a:close/>
                </a:path>
              </a:pathLst>
            </a:custGeom>
            <a:solidFill>
              <a:srgbClr val="FF0000"/>
            </a:solidFill>
            <a:ln w="9525">
              <a:noFill/>
              <a:round/>
              <a:headEnd/>
              <a:tailEnd/>
            </a:ln>
          </p:spPr>
          <p:txBody>
            <a:bodyPr/>
            <a:lstStyle/>
            <a:p>
              <a:endParaRPr lang="el-G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024467"/>
            <a:ext cx="10972800" cy="905933"/>
          </a:xfrm>
        </p:spPr>
        <p:txBody>
          <a:bodyPr>
            <a:noAutofit/>
          </a:bodyPr>
          <a:lstStyle/>
          <a:p>
            <a:pPr algn="ctr"/>
            <a:r>
              <a:rPr lang="el-GR" sz="3600" b="1" dirty="0">
                <a:solidFill>
                  <a:srgbClr val="002060"/>
                </a:solidFill>
              </a:rPr>
              <a:t>ΤΡΟΠΟΙ ΜΕΤΑΔΟΣΗΣ ΤΩΝ ΝΟΣΟΚΟΜΕΙΑΚΩΝ ΛΟΙΜΩΞΕΩΝ</a:t>
            </a:r>
            <a:endParaRPr lang="el-GR" sz="3600" dirty="0">
              <a:solidFill>
                <a:srgbClr val="002060"/>
              </a:solidFill>
            </a:endParaRPr>
          </a:p>
        </p:txBody>
      </p:sp>
      <p:sp>
        <p:nvSpPr>
          <p:cNvPr id="3" name="2 - Θέση περιεχομένου"/>
          <p:cNvSpPr>
            <a:spLocks noGrp="1"/>
          </p:cNvSpPr>
          <p:nvPr>
            <p:ph idx="1"/>
          </p:nvPr>
        </p:nvSpPr>
        <p:spPr>
          <a:xfrm>
            <a:off x="609600" y="2404533"/>
            <a:ext cx="6595533" cy="3987800"/>
          </a:xfrm>
        </p:spPr>
        <p:txBody>
          <a:bodyPr>
            <a:normAutofit/>
          </a:bodyPr>
          <a:lstStyle/>
          <a:p>
            <a:pPr lvl="0">
              <a:buNone/>
            </a:pPr>
            <a:r>
              <a:rPr lang="el-GR" sz="2000" b="1" dirty="0"/>
              <a:t>Μετάδοση με τρόφιμα και νερό</a:t>
            </a:r>
          </a:p>
          <a:p>
            <a:pPr lvl="0"/>
            <a:r>
              <a:rPr lang="el-GR" sz="2000" dirty="0"/>
              <a:t>Μικρότερης σημασίας στα σύγχρονα νοσηλευτικά ιδρύματα είναι η μετάδοση των παθογόνων μικροοργανισμών με τα τρόφιμα και το </a:t>
            </a:r>
            <a:r>
              <a:rPr lang="el-GR" sz="2000" dirty="0" smtClean="0"/>
              <a:t>νερό</a:t>
            </a:r>
            <a:endParaRPr lang="el-GR" sz="2000" b="1" dirty="0" smtClean="0"/>
          </a:p>
          <a:p>
            <a:pPr lvl="0">
              <a:buNone/>
            </a:pPr>
            <a:endParaRPr lang="el-GR" sz="2000" b="1" dirty="0" smtClean="0"/>
          </a:p>
          <a:p>
            <a:pPr lvl="0">
              <a:buNone/>
            </a:pPr>
            <a:endParaRPr lang="el-GR" sz="2000" b="1" dirty="0" smtClean="0"/>
          </a:p>
          <a:p>
            <a:pPr lvl="0">
              <a:buNone/>
            </a:pPr>
            <a:r>
              <a:rPr lang="el-GR" sz="2000" b="1" dirty="0" smtClean="0"/>
              <a:t>Μετάδοση </a:t>
            </a:r>
            <a:r>
              <a:rPr lang="el-GR" sz="2000" b="1" dirty="0"/>
              <a:t>μέσω </a:t>
            </a:r>
            <a:r>
              <a:rPr lang="el-GR" sz="2000" b="1" dirty="0" smtClean="0"/>
              <a:t>ξενιστών</a:t>
            </a:r>
            <a:endParaRPr lang="el-GR" sz="2000" b="1" dirty="0"/>
          </a:p>
          <a:p>
            <a:pPr lvl="0"/>
            <a:r>
              <a:rPr lang="el-GR" sz="2000" dirty="0"/>
              <a:t>Η μετάδοση των παθογόνων μικροοργανισμών μέσω ξενιστών, η οποία είναι σπάνια στις αναπτυγμένες χώρες, ενδιαφέρει όμως τις </a:t>
            </a:r>
            <a:r>
              <a:rPr lang="el-GR" sz="2000" dirty="0" smtClean="0"/>
              <a:t>αναπτυσσόμενες</a:t>
            </a:r>
            <a:endParaRPr lang="el-GR" sz="2000" dirty="0"/>
          </a:p>
          <a:p>
            <a:endParaRPr lang="el-GR" sz="2000" dirty="0"/>
          </a:p>
        </p:txBody>
      </p:sp>
      <p:pic>
        <p:nvPicPr>
          <p:cNvPr id="5" name="Εικόνα 26"/>
          <p:cNvPicPr>
            <a:picLocks noChangeAspect="1"/>
          </p:cNvPicPr>
          <p:nvPr/>
        </p:nvPicPr>
        <p:blipFill>
          <a:blip r:embed="rId2"/>
          <a:srcRect/>
          <a:stretch>
            <a:fillRect/>
          </a:stretch>
        </p:blipFill>
        <p:spPr bwMode="auto">
          <a:xfrm>
            <a:off x="6783917" y="2125133"/>
            <a:ext cx="2385484" cy="1761067"/>
          </a:xfrm>
          <a:prstGeom prst="rect">
            <a:avLst/>
          </a:prstGeom>
          <a:noFill/>
          <a:ln w="9525">
            <a:noFill/>
            <a:miter lim="800000"/>
            <a:headEnd/>
            <a:tailEnd/>
          </a:ln>
        </p:spPr>
      </p:pic>
      <p:pic>
        <p:nvPicPr>
          <p:cNvPr id="6" name="Picture 3">
            <a:extLst>
              <a:ext uri="{FF2B5EF4-FFF2-40B4-BE49-F238E27FC236}">
                <a16:creationId xmlns:a16="http://schemas.microsoft.com/office/drawing/2014/main" xmlns="" id="{70536713-FDA1-49E5-AF1E-461E324F2315}"/>
              </a:ext>
            </a:extLst>
          </p:cNvPr>
          <p:cNvPicPr>
            <a:picLocks noChangeAspect="1"/>
          </p:cNvPicPr>
          <p:nvPr/>
        </p:nvPicPr>
        <p:blipFill>
          <a:blip r:embed="rId3" cstate="print"/>
          <a:stretch>
            <a:fillRect/>
          </a:stretch>
        </p:blipFill>
        <p:spPr>
          <a:xfrm>
            <a:off x="8051800" y="4309533"/>
            <a:ext cx="2599267" cy="1625600"/>
          </a:xfrm>
          <a:prstGeom prst="rect">
            <a:avLst/>
          </a:prstGeom>
        </p:spPr>
      </p:pic>
      <p:pic>
        <p:nvPicPr>
          <p:cNvPr id="7" name="Picture 6">
            <a:extLst>
              <a:ext uri="{FF2B5EF4-FFF2-40B4-BE49-F238E27FC236}">
                <a16:creationId xmlns:a16="http://schemas.microsoft.com/office/drawing/2014/main" xmlns="" id="{F1DBFB56-48D3-4D86-8531-AEC29D6EBFEA}"/>
              </a:ext>
            </a:extLst>
          </p:cNvPr>
          <p:cNvPicPr>
            <a:picLocks noChangeAspect="1"/>
          </p:cNvPicPr>
          <p:nvPr/>
        </p:nvPicPr>
        <p:blipFill>
          <a:blip r:embed="rId4" cstate="print"/>
          <a:stretch>
            <a:fillRect/>
          </a:stretch>
        </p:blipFill>
        <p:spPr>
          <a:xfrm>
            <a:off x="9194801" y="2362200"/>
            <a:ext cx="2726266" cy="1261532"/>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34533" y="829733"/>
            <a:ext cx="9982200" cy="948266"/>
          </a:xfrm>
        </p:spPr>
        <p:txBody>
          <a:bodyPr>
            <a:normAutofit fontScale="90000"/>
          </a:bodyPr>
          <a:lstStyle/>
          <a:p>
            <a:pPr algn="ctr"/>
            <a:r>
              <a:rPr lang="el-GR" sz="3600" b="1" dirty="0">
                <a:solidFill>
                  <a:srgbClr val="002060"/>
                </a:solidFill>
              </a:rPr>
              <a:t>ΤΡΟΠΟΙ ΜΕΤΑΔΟΣΗΣ ΤΩΝ ΝΟΣΟΚΟΜΕΙΑΚΩΝ ΛΟΙΜΩΞΕΩΝ</a:t>
            </a:r>
            <a:endParaRPr lang="el-GR" sz="3600" dirty="0">
              <a:solidFill>
                <a:srgbClr val="002060"/>
              </a:solidFill>
            </a:endParaRPr>
          </a:p>
        </p:txBody>
      </p:sp>
      <p:sp>
        <p:nvSpPr>
          <p:cNvPr id="3" name="2 - Θέση περιεχομένου"/>
          <p:cNvSpPr>
            <a:spLocks noGrp="1"/>
          </p:cNvSpPr>
          <p:nvPr>
            <p:ph idx="1"/>
          </p:nvPr>
        </p:nvSpPr>
        <p:spPr>
          <a:xfrm>
            <a:off x="1566334" y="2108200"/>
            <a:ext cx="8864600" cy="3803022"/>
          </a:xfrm>
        </p:spPr>
        <p:txBody>
          <a:bodyPr/>
          <a:lstStyle/>
          <a:p>
            <a:pPr>
              <a:lnSpc>
                <a:spcPct val="150000"/>
              </a:lnSpc>
              <a:buNone/>
            </a:pPr>
            <a:r>
              <a:rPr lang="el-GR" sz="2000" dirty="0" smtClean="0"/>
              <a:t>    Η </a:t>
            </a:r>
            <a:r>
              <a:rPr lang="el-GR" sz="2000" dirty="0"/>
              <a:t>συνύπαρξη τριών παραγόντων είναι απαραίτητη για τη </a:t>
            </a:r>
            <a:r>
              <a:rPr lang="el-GR" sz="2000" dirty="0" smtClean="0"/>
              <a:t>μετάδοση   μιας     λοίμωξης </a:t>
            </a:r>
            <a:r>
              <a:rPr lang="el-GR" sz="2000" dirty="0"/>
              <a:t>στο περιβάλλον του νοσοκομείου: </a:t>
            </a:r>
          </a:p>
          <a:p>
            <a:pPr marL="457200" indent="-457200">
              <a:lnSpc>
                <a:spcPct val="150000"/>
              </a:lnSpc>
              <a:buFont typeface="+mj-lt"/>
              <a:buAutoNum type="arabicPeriod"/>
            </a:pPr>
            <a:r>
              <a:rPr lang="el-GR" sz="2000" dirty="0"/>
              <a:t>η ύπαρξη πηγής παθογόνων μικροοργανισμών</a:t>
            </a:r>
          </a:p>
          <a:p>
            <a:pPr marL="457200" indent="-457200">
              <a:lnSpc>
                <a:spcPct val="150000"/>
              </a:lnSpc>
              <a:buFont typeface="+mj-lt"/>
              <a:buAutoNum type="arabicPeriod"/>
            </a:pPr>
            <a:r>
              <a:rPr lang="el-GR" sz="2000" dirty="0"/>
              <a:t>η ύπαρξη ευαίσθητων ξενιστών </a:t>
            </a:r>
          </a:p>
          <a:p>
            <a:pPr marL="457200" indent="-457200">
              <a:lnSpc>
                <a:spcPct val="150000"/>
              </a:lnSpc>
              <a:buFont typeface="+mj-lt"/>
              <a:buAutoNum type="arabicPeriod"/>
            </a:pPr>
            <a:r>
              <a:rPr lang="el-GR" sz="2000" dirty="0"/>
              <a:t>η ύπαρξη οδού μετάδοσης των παθογόνων </a:t>
            </a:r>
            <a:r>
              <a:rPr lang="el-GR" sz="2000" dirty="0" smtClean="0"/>
              <a:t>μικροοργανισμών. Οι </a:t>
            </a:r>
            <a:r>
              <a:rPr lang="el-GR" sz="2000" dirty="0"/>
              <a:t>τρείς αυτοί παράγοντες αποτελούν την επιδημιολογική αλυσίδα των ενδονοσοκομειακών λοιμώξεων</a:t>
            </a:r>
          </a:p>
          <a:p>
            <a:endParaRPr lang="el-GR" dirty="0"/>
          </a:p>
          <a:p>
            <a:endParaRPr lang="el-G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81667" y="905933"/>
            <a:ext cx="10337799" cy="417737"/>
          </a:xfrm>
        </p:spPr>
        <p:txBody>
          <a:bodyPr>
            <a:noAutofit/>
          </a:bodyPr>
          <a:lstStyle/>
          <a:p>
            <a:pPr algn="ctr"/>
            <a:r>
              <a:rPr lang="el-GR" sz="3200" b="1" dirty="0">
                <a:solidFill>
                  <a:srgbClr val="002060"/>
                </a:solidFill>
              </a:rPr>
              <a:t>ΤΟ ΝΟΣΟΚΟΜΕΙΑΚΟ ΠΕΡΙΒΑΛΛΟΝ ΠΕΡΙΛΑΜΒΑΝΕΙ</a:t>
            </a:r>
            <a:endParaRPr lang="el-GR" sz="3200" dirty="0">
              <a:solidFill>
                <a:srgbClr val="002060"/>
              </a:solidFill>
            </a:endParaRPr>
          </a:p>
        </p:txBody>
      </p:sp>
      <p:sp>
        <p:nvSpPr>
          <p:cNvPr id="3" name="2 - Θέση περιεχομένου"/>
          <p:cNvSpPr>
            <a:spLocks noGrp="1"/>
          </p:cNvSpPr>
          <p:nvPr>
            <p:ph idx="1"/>
          </p:nvPr>
        </p:nvSpPr>
        <p:spPr>
          <a:xfrm>
            <a:off x="2606145" y="1684867"/>
            <a:ext cx="8915400" cy="4919564"/>
          </a:xfrm>
        </p:spPr>
        <p:txBody>
          <a:bodyPr>
            <a:noAutofit/>
          </a:bodyPr>
          <a:lstStyle/>
          <a:p>
            <a:pPr>
              <a:lnSpc>
                <a:spcPct val="120000"/>
              </a:lnSpc>
            </a:pPr>
            <a:r>
              <a:rPr lang="el-GR" sz="2000" dirty="0"/>
              <a:t>Το κτήριο</a:t>
            </a:r>
            <a:endParaRPr lang="en-US" sz="2000" dirty="0"/>
          </a:p>
          <a:p>
            <a:pPr>
              <a:lnSpc>
                <a:spcPct val="120000"/>
              </a:lnSpc>
            </a:pPr>
            <a:r>
              <a:rPr lang="el-GR" sz="2000" dirty="0"/>
              <a:t>Το προσωπικό </a:t>
            </a:r>
            <a:endParaRPr lang="en-US" sz="2000" dirty="0"/>
          </a:p>
          <a:p>
            <a:pPr>
              <a:lnSpc>
                <a:spcPct val="120000"/>
              </a:lnSpc>
            </a:pPr>
            <a:r>
              <a:rPr lang="el-GR" sz="2000" dirty="0"/>
              <a:t>Τους ασθενείς </a:t>
            </a:r>
            <a:endParaRPr lang="en-US" sz="2000" dirty="0"/>
          </a:p>
          <a:p>
            <a:pPr>
              <a:lnSpc>
                <a:spcPct val="120000"/>
              </a:lnSpc>
            </a:pPr>
            <a:r>
              <a:rPr lang="el-GR" sz="2000" dirty="0"/>
              <a:t>Τους επισκέπτες </a:t>
            </a:r>
            <a:endParaRPr lang="en-US" sz="2000" dirty="0"/>
          </a:p>
          <a:p>
            <a:pPr>
              <a:lnSpc>
                <a:spcPct val="120000"/>
              </a:lnSpc>
            </a:pPr>
            <a:r>
              <a:rPr lang="el-GR" sz="2000" dirty="0"/>
              <a:t>Τα έπιπλα</a:t>
            </a:r>
            <a:endParaRPr lang="en-US" sz="2000" dirty="0"/>
          </a:p>
          <a:p>
            <a:pPr>
              <a:lnSpc>
                <a:spcPct val="120000"/>
              </a:lnSpc>
            </a:pPr>
            <a:r>
              <a:rPr lang="el-GR" sz="2000" dirty="0"/>
              <a:t>Τα ιατρικά μηχανήματα </a:t>
            </a:r>
            <a:endParaRPr lang="en-US" sz="2000" dirty="0"/>
          </a:p>
          <a:p>
            <a:pPr>
              <a:lnSpc>
                <a:spcPct val="120000"/>
              </a:lnSpc>
            </a:pPr>
            <a:r>
              <a:rPr lang="el-GR" sz="2000" dirty="0"/>
              <a:t>Τα εργαλεία</a:t>
            </a:r>
            <a:endParaRPr lang="en-US" sz="2000" dirty="0"/>
          </a:p>
          <a:p>
            <a:pPr>
              <a:lnSpc>
                <a:spcPct val="120000"/>
              </a:lnSpc>
            </a:pPr>
            <a:r>
              <a:rPr lang="el-GR" sz="2000" dirty="0"/>
              <a:t>Τον αέρα</a:t>
            </a:r>
            <a:endParaRPr lang="en-US" sz="2000" dirty="0"/>
          </a:p>
          <a:p>
            <a:pPr>
              <a:lnSpc>
                <a:spcPct val="120000"/>
              </a:lnSpc>
            </a:pPr>
            <a:r>
              <a:rPr lang="el-GR" sz="2000" dirty="0"/>
              <a:t>Τα απορρίμματα</a:t>
            </a:r>
            <a:endParaRPr lang="en-US" sz="2000" dirty="0"/>
          </a:p>
          <a:p>
            <a:pPr>
              <a:lnSpc>
                <a:spcPct val="120000"/>
              </a:lnSpc>
            </a:pPr>
            <a:r>
              <a:rPr lang="el-GR" sz="2000" dirty="0"/>
              <a:t>Τον κήπο</a:t>
            </a:r>
            <a:endParaRPr lang="en-US" sz="2000" dirty="0"/>
          </a:p>
          <a:p>
            <a:pPr>
              <a:lnSpc>
                <a:spcPct val="120000"/>
              </a:lnSpc>
            </a:pPr>
            <a:r>
              <a:rPr lang="el-GR" sz="2000" dirty="0"/>
              <a:t>Γενικά οτιδήποτε υπάρχει εντός των ορίων του νοσοκομείου</a:t>
            </a:r>
          </a:p>
          <a:p>
            <a:endParaRPr lang="el-GR" sz="20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56267" y="624110"/>
            <a:ext cx="10048345" cy="1280890"/>
          </a:xfrm>
        </p:spPr>
        <p:txBody>
          <a:bodyPr>
            <a:normAutofit/>
          </a:bodyPr>
          <a:lstStyle/>
          <a:p>
            <a:pPr algn="ctr"/>
            <a:r>
              <a:rPr lang="el-GR" sz="3600" b="1" dirty="0">
                <a:solidFill>
                  <a:srgbClr val="002060"/>
                </a:solidFill>
              </a:rPr>
              <a:t>ΝΟΣΟΚΟΜΕΙΑΚΟ ΠΕΡΙΒΑΛΛΟΝ</a:t>
            </a:r>
            <a:endParaRPr lang="el-GR" sz="3600" dirty="0">
              <a:solidFill>
                <a:srgbClr val="002060"/>
              </a:solidFill>
            </a:endParaRPr>
          </a:p>
        </p:txBody>
      </p:sp>
      <p:sp>
        <p:nvSpPr>
          <p:cNvPr id="3" name="2 - Θέση περιεχομένου"/>
          <p:cNvSpPr>
            <a:spLocks noGrp="1"/>
          </p:cNvSpPr>
          <p:nvPr>
            <p:ph idx="1"/>
          </p:nvPr>
        </p:nvSpPr>
        <p:spPr>
          <a:xfrm>
            <a:off x="2252133" y="2074333"/>
            <a:ext cx="8111068" cy="3836889"/>
          </a:xfrm>
        </p:spPr>
        <p:txBody>
          <a:bodyPr>
            <a:normAutofit/>
          </a:bodyPr>
          <a:lstStyle/>
          <a:p>
            <a:r>
              <a:rPr lang="el-GR" sz="2400" dirty="0"/>
              <a:t>Το περιβάλλον στο νοσοκομείο είναι υπεύθυνο:</a:t>
            </a:r>
          </a:p>
          <a:p>
            <a:pPr>
              <a:buFont typeface="Arial" pitchFamily="34" charset="0"/>
              <a:buChar char="•"/>
            </a:pPr>
            <a:r>
              <a:rPr lang="el-GR" sz="2400" dirty="0"/>
              <a:t>για μια σειρά γεγονότων που έχουν αλυσιδωτή σχέση </a:t>
            </a:r>
          </a:p>
          <a:p>
            <a:pPr>
              <a:buFont typeface="Arial" pitchFamily="34" charset="0"/>
              <a:buChar char="•"/>
            </a:pPr>
            <a:r>
              <a:rPr lang="el-GR" sz="2400" dirty="0"/>
              <a:t>και εν τέλει δημιουργούν ένα φαύλο κύκλο όσον αφορά στην νοσηλεία των ασθενών</a:t>
            </a:r>
          </a:p>
          <a:p>
            <a:endParaRPr lang="el-GR" sz="20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24110"/>
            <a:ext cx="12191999" cy="1280890"/>
          </a:xfrm>
        </p:spPr>
        <p:txBody>
          <a:bodyPr>
            <a:normAutofit fontScale="90000"/>
          </a:bodyPr>
          <a:lstStyle/>
          <a:p>
            <a:pPr algn="ctr"/>
            <a:r>
              <a:rPr lang="el-GR" b="1" dirty="0" smtClean="0">
                <a:solidFill>
                  <a:srgbClr val="002060"/>
                </a:solidFill>
              </a:rPr>
              <a:t>Ο ΚΥΚΛΟΣ ΑΥΤΟΣ ΠΕΡΙΛΑΜΒΑΝΕΙ</a:t>
            </a:r>
            <a:r>
              <a:rPr lang="el-GR" b="1" dirty="0"/>
              <a:t/>
            </a:r>
            <a:br>
              <a:rPr lang="el-GR" b="1" dirty="0"/>
            </a:br>
            <a:endParaRPr lang="el-GR" b="1" dirty="0"/>
          </a:p>
        </p:txBody>
      </p:sp>
      <p:graphicFrame>
        <p:nvGraphicFramePr>
          <p:cNvPr id="5" name="Θέση περιεχομένου 4"/>
          <p:cNvGraphicFramePr>
            <a:graphicFrameLocks noGrp="1"/>
          </p:cNvGraphicFramePr>
          <p:nvPr>
            <p:ph idx="1"/>
            <p:extLst>
              <p:ext uri="{D42A27DB-BD31-4B8C-83A1-F6EECF244321}">
                <p14:modId xmlns="" xmlns:p14="http://schemas.microsoft.com/office/powerpoint/2010/main" val="3173746724"/>
              </p:ext>
            </p:extLst>
          </p:nvPr>
        </p:nvGraphicFramePr>
        <p:xfrm>
          <a:off x="1820646" y="1444549"/>
          <a:ext cx="8915400" cy="5250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7049486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47133" y="685801"/>
            <a:ext cx="11235267" cy="1117600"/>
          </a:xfrm>
        </p:spPr>
        <p:txBody>
          <a:bodyPr>
            <a:normAutofit/>
          </a:bodyPr>
          <a:lstStyle/>
          <a:p>
            <a:pPr algn="ctr"/>
            <a:r>
              <a:rPr lang="el-GR" sz="3200" b="1" dirty="0" smtClean="0">
                <a:solidFill>
                  <a:srgbClr val="002060"/>
                </a:solidFill>
              </a:rPr>
              <a:t>Πολυανθεκτικά στελέχη</a:t>
            </a:r>
            <a:r>
              <a:rPr lang="en-US" sz="3200" b="1" dirty="0" smtClean="0">
                <a:solidFill>
                  <a:srgbClr val="002060"/>
                </a:solidFill>
              </a:rPr>
              <a:t> (Multi drug resistance MDR)</a:t>
            </a:r>
            <a:endParaRPr lang="el-GR" sz="3200" b="1" dirty="0">
              <a:solidFill>
                <a:srgbClr val="002060"/>
              </a:solidFill>
            </a:endParaRPr>
          </a:p>
        </p:txBody>
      </p:sp>
      <p:sp>
        <p:nvSpPr>
          <p:cNvPr id="3" name="2 - Θέση περιεχομένου"/>
          <p:cNvSpPr>
            <a:spLocks noGrp="1"/>
          </p:cNvSpPr>
          <p:nvPr>
            <p:ph idx="1"/>
          </p:nvPr>
        </p:nvSpPr>
        <p:spPr>
          <a:xfrm>
            <a:off x="838200" y="1896533"/>
            <a:ext cx="10828867" cy="4678003"/>
          </a:xfrm>
        </p:spPr>
        <p:txBody>
          <a:bodyPr>
            <a:normAutofit fontScale="92500" lnSpcReduction="10000"/>
          </a:bodyPr>
          <a:lstStyle/>
          <a:p>
            <a:pPr>
              <a:lnSpc>
                <a:spcPct val="150000"/>
              </a:lnSpc>
              <a:buNone/>
            </a:pPr>
            <a:r>
              <a:rPr lang="el-GR" sz="2200" dirty="0" smtClean="0"/>
              <a:t>Σύμφωνα με τις οδηγίες του Ευρωπαϊκού Κέντρου Ελέγχου και Πρόληψης Νοσημάτων (</a:t>
            </a:r>
            <a:r>
              <a:rPr lang="en-US" sz="2200" dirty="0" smtClean="0"/>
              <a:t>ECDC</a:t>
            </a:r>
            <a:r>
              <a:rPr lang="el-GR" sz="2200" dirty="0" smtClean="0"/>
              <a:t>)</a:t>
            </a:r>
          </a:p>
          <a:p>
            <a:pPr>
              <a:lnSpc>
                <a:spcPct val="150000"/>
              </a:lnSpc>
            </a:pPr>
            <a:r>
              <a:rPr lang="el-GR" sz="2200" dirty="0" smtClean="0"/>
              <a:t>Πολυανθεκτικά χαρακτηρίζονται τα στελέχη που εμφανίζουν αντοχή το ελάχιστο σε τρεις διαφορετικές κατηγορίες αντιμικροβιακών ουσιών</a:t>
            </a:r>
          </a:p>
          <a:p>
            <a:pPr>
              <a:lnSpc>
                <a:spcPct val="150000"/>
              </a:lnSpc>
              <a:buFont typeface="Arial" pitchFamily="34" charset="0"/>
              <a:buChar char="•"/>
            </a:pPr>
            <a:r>
              <a:rPr lang="el-GR" sz="2200" dirty="0" smtClean="0"/>
              <a:t>Στην κατηγορία ανήκουν οι παρακάτω παθογόνοι μικροοργανισμοί:</a:t>
            </a:r>
          </a:p>
          <a:p>
            <a:pPr lvl="0">
              <a:lnSpc>
                <a:spcPct val="150000"/>
              </a:lnSpc>
              <a:buFont typeface="Arial" pitchFamily="34" charset="0"/>
              <a:buChar char="•"/>
            </a:pPr>
            <a:r>
              <a:rPr lang="el-GR" sz="2200" i="1" dirty="0" smtClean="0"/>
              <a:t>Acinetobacter baumannii</a:t>
            </a:r>
            <a:endParaRPr lang="el-GR" sz="2200" dirty="0" smtClean="0"/>
          </a:p>
          <a:p>
            <a:pPr lvl="0">
              <a:lnSpc>
                <a:spcPct val="150000"/>
              </a:lnSpc>
              <a:buFont typeface="Arial" pitchFamily="34" charset="0"/>
              <a:buChar char="•"/>
            </a:pPr>
            <a:r>
              <a:rPr lang="el-GR" sz="2200" dirty="0" smtClean="0"/>
              <a:t>Gram αρνητικοί μικροοργανισμοί που παράγουν ευρέος φάσματος β- λακταμάση (Extended spectrum β-lactamases, ESBL: CTX-M-15) </a:t>
            </a:r>
            <a:r>
              <a:rPr lang="el-GR" sz="2200" i="1" dirty="0" smtClean="0"/>
              <a:t>Klebsiella spp, </a:t>
            </a:r>
            <a:r>
              <a:rPr lang="el-GR" sz="2200" dirty="0" smtClean="0"/>
              <a:t>E. Coli.</a:t>
            </a:r>
          </a:p>
          <a:p>
            <a:pPr lvl="0">
              <a:lnSpc>
                <a:spcPct val="150000"/>
              </a:lnSpc>
              <a:buFont typeface="Arial" pitchFamily="34" charset="0"/>
              <a:buChar char="•"/>
            </a:pPr>
            <a:r>
              <a:rPr lang="el-GR" sz="2200" i="1" dirty="0" smtClean="0"/>
              <a:t>Pseudomonas aeruginosa</a:t>
            </a:r>
            <a:endParaRPr lang="el-GR" sz="2200" dirty="0" smtClean="0"/>
          </a:p>
          <a:p>
            <a:pPr>
              <a:lnSpc>
                <a:spcPct val="150000"/>
              </a:lnSpc>
              <a:buFont typeface="Arial" pitchFamily="34" charset="0"/>
              <a:buChar char="•"/>
            </a:pPr>
            <a:r>
              <a:rPr lang="el-GR" sz="2200" i="1" dirty="0" smtClean="0"/>
              <a:t>Staphylococcus aureus</a:t>
            </a:r>
            <a:endParaRPr lang="el-GR" sz="2200" dirty="0" smtClean="0"/>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solidFill>
                  <a:srgbClr val="002060"/>
                </a:solidFill>
              </a:rPr>
              <a:t>ΙΣΤΟΡΙΚΗ ΑΝΑΔΡΟΜΗ</a:t>
            </a:r>
            <a:endParaRPr lang="el-GR" sz="3600" dirty="0">
              <a:solidFill>
                <a:srgbClr val="002060"/>
              </a:solidFill>
            </a:endParaRPr>
          </a:p>
        </p:txBody>
      </p:sp>
      <p:sp>
        <p:nvSpPr>
          <p:cNvPr id="3" name="2 - Θέση περιεχομένου"/>
          <p:cNvSpPr>
            <a:spLocks noGrp="1"/>
          </p:cNvSpPr>
          <p:nvPr>
            <p:ph idx="1"/>
          </p:nvPr>
        </p:nvSpPr>
        <p:spPr>
          <a:xfrm>
            <a:off x="1498600" y="2249424"/>
            <a:ext cx="9457267" cy="4325112"/>
          </a:xfrm>
        </p:spPr>
        <p:txBody>
          <a:bodyPr>
            <a:normAutofit/>
          </a:bodyPr>
          <a:lstStyle/>
          <a:p>
            <a:r>
              <a:rPr lang="el-GR" sz="2000" dirty="0" smtClean="0"/>
              <a:t>Η παρουσία του ανθεκτικού στελέχους επέβαλε την ανάγκη καθιέρωσης προγράμματος ελέγχου και πρόληψης των νοσοκομειακών λοιμώξεων</a:t>
            </a:r>
          </a:p>
          <a:p>
            <a:r>
              <a:rPr lang="el-GR" sz="2000" dirty="0" smtClean="0"/>
              <a:t>Ήδη στις ΗΠΑ αναφέρονται πανδημίες από στελέχη ανθεκτικά στα τότε αντιβιοτικά </a:t>
            </a:r>
          </a:p>
          <a:p>
            <a:r>
              <a:rPr lang="el-GR" sz="2000" dirty="0" smtClean="0"/>
              <a:t>Το 1958 στην Atlanta των ΗΠΑ ανακοινώθηκαν τα πορίσματα της πανεθνικής αυτής προσπάθειας, όπου τέθηκαν και νέα θέματα, όπως:</a:t>
            </a:r>
          </a:p>
          <a:p>
            <a:pPr>
              <a:buFont typeface="+mj-lt"/>
              <a:buAutoNum type="arabicPeriod"/>
            </a:pPr>
            <a:r>
              <a:rPr lang="el-GR" sz="2000" dirty="0" smtClean="0"/>
              <a:t>η θεραπεία των φορέων σταφυλόκοκκου, </a:t>
            </a:r>
          </a:p>
          <a:p>
            <a:pPr>
              <a:buFont typeface="+mj-lt"/>
              <a:buAutoNum type="arabicPeriod"/>
            </a:pPr>
            <a:r>
              <a:rPr lang="el-GR" sz="2000" dirty="0" smtClean="0"/>
              <a:t>η υποχρεωτική δήλωση και </a:t>
            </a:r>
          </a:p>
          <a:p>
            <a:pPr>
              <a:buFont typeface="+mj-lt"/>
              <a:buAutoNum type="arabicPeriod"/>
            </a:pPr>
            <a:r>
              <a:rPr lang="el-GR" sz="2000" dirty="0" smtClean="0"/>
              <a:t>η υποχρεωτική καταγραφή των κρουσμάτων </a:t>
            </a:r>
          </a:p>
          <a:p>
            <a:pPr>
              <a:buFont typeface="+mj-lt"/>
              <a:buAutoNum type="arabicPeriod"/>
            </a:pPr>
            <a:r>
              <a:rPr lang="el-GR" sz="2000" dirty="0" smtClean="0"/>
              <a:t>και η ενθάρρυνση των άσηπτων τεχνικών</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63601"/>
            <a:ext cx="10972800" cy="863599"/>
          </a:xfrm>
        </p:spPr>
        <p:txBody>
          <a:bodyPr>
            <a:noAutofit/>
          </a:bodyPr>
          <a:lstStyle/>
          <a:p>
            <a:pPr algn="ctr"/>
            <a:r>
              <a:rPr lang="el-GR" sz="3200" b="1" dirty="0" smtClean="0">
                <a:solidFill>
                  <a:srgbClr val="002060"/>
                </a:solidFill>
              </a:rPr>
              <a:t>Στελέχη εκτεταμένης ανθεκτικότητας </a:t>
            </a:r>
            <a:br>
              <a:rPr lang="el-GR" sz="3200" b="1" dirty="0" smtClean="0">
                <a:solidFill>
                  <a:srgbClr val="002060"/>
                </a:solidFill>
              </a:rPr>
            </a:br>
            <a:r>
              <a:rPr lang="el-GR" sz="3200" b="1" dirty="0" smtClean="0">
                <a:solidFill>
                  <a:srgbClr val="002060"/>
                </a:solidFill>
              </a:rPr>
              <a:t>(Extensive drug resistance, XDR)</a:t>
            </a:r>
            <a:endParaRPr lang="el-GR" sz="3200" dirty="0"/>
          </a:p>
        </p:txBody>
      </p:sp>
      <p:sp>
        <p:nvSpPr>
          <p:cNvPr id="3" name="2 - Θέση περιεχομένου"/>
          <p:cNvSpPr>
            <a:spLocks noGrp="1"/>
          </p:cNvSpPr>
          <p:nvPr>
            <p:ph idx="1"/>
          </p:nvPr>
        </p:nvSpPr>
        <p:spPr/>
        <p:txBody>
          <a:bodyPr/>
          <a:lstStyle/>
          <a:p>
            <a:pPr>
              <a:lnSpc>
                <a:spcPct val="150000"/>
              </a:lnSpc>
            </a:pPr>
            <a:r>
              <a:rPr lang="el-GR" sz="2000" dirty="0" smtClean="0"/>
              <a:t>Εκτεταμένης ανθεκτικότητας χαρακτηρίζονται τα στελέχη που εμφανίζουν ανθεκτικότητα σε όλες τις κατηγορίες των αντιμικροβιακών ουσιών εκτός από 1 ή 2 κατηγορίες</a:t>
            </a:r>
          </a:p>
          <a:p>
            <a:pPr>
              <a:lnSpc>
                <a:spcPct val="150000"/>
              </a:lnSpc>
            </a:pPr>
            <a:r>
              <a:rPr lang="el-GR" sz="2000" dirty="0" smtClean="0"/>
              <a:t>Στην κατηγορία αυτή ανήκουν οι παρακάτω παθογόνοι μικροοργανισμοί:</a:t>
            </a:r>
          </a:p>
          <a:p>
            <a:pPr marL="457200" lvl="0" indent="-457200">
              <a:lnSpc>
                <a:spcPct val="150000"/>
              </a:lnSpc>
              <a:buFont typeface="Arial" pitchFamily="34" charset="0"/>
              <a:buChar char="•"/>
            </a:pPr>
            <a:r>
              <a:rPr lang="el-GR" sz="2000" i="1" dirty="0" smtClean="0"/>
              <a:t>Acinetobacter baumannii</a:t>
            </a:r>
            <a:r>
              <a:rPr lang="el-GR" sz="2000" dirty="0" smtClean="0"/>
              <a:t> </a:t>
            </a:r>
          </a:p>
          <a:p>
            <a:pPr marL="457200" lvl="0" indent="-457200">
              <a:lnSpc>
                <a:spcPct val="150000"/>
              </a:lnSpc>
              <a:buFont typeface="Arial" pitchFamily="34" charset="0"/>
              <a:buChar char="•"/>
            </a:pPr>
            <a:r>
              <a:rPr lang="el-GR" sz="2000" i="1" dirty="0" smtClean="0"/>
              <a:t>Pseudomonas aeruginosa </a:t>
            </a:r>
            <a:endParaRPr lang="el-GR" sz="2000" dirty="0" smtClean="0"/>
          </a:p>
          <a:p>
            <a:pPr marL="457200" lvl="0" indent="-457200">
              <a:lnSpc>
                <a:spcPct val="150000"/>
              </a:lnSpc>
              <a:buFont typeface="Arial" pitchFamily="34" charset="0"/>
              <a:buChar char="•"/>
            </a:pPr>
            <a:r>
              <a:rPr lang="el-GR" sz="2000" dirty="0" smtClean="0"/>
              <a:t>Εντεροβακτηριακά που παράγουν καρβαπενεμάση (VIM-1 KPC) E</a:t>
            </a:r>
            <a:r>
              <a:rPr lang="el-GR" sz="2000" i="1" dirty="0" smtClean="0"/>
              <a:t>. coli, Klebsiella spp Enterobacter spp, Proteus mirabilis </a:t>
            </a:r>
            <a:endParaRPr lang="el-GR" sz="2000" dirty="0" smtClean="0"/>
          </a:p>
          <a:p>
            <a:endParaRPr lang="el-G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t> </a:t>
            </a:r>
            <a:r>
              <a:rPr lang="el-GR" sz="3600" b="1" dirty="0" smtClean="0">
                <a:solidFill>
                  <a:srgbClr val="002060"/>
                </a:solidFill>
              </a:rPr>
              <a:t>Πανθεκτικά στελέχη (Panresistant, PDR)</a:t>
            </a:r>
            <a:r>
              <a:rPr lang="el-GR" sz="3600" dirty="0" smtClean="0">
                <a:solidFill>
                  <a:srgbClr val="002060"/>
                </a:solidFill>
              </a:rPr>
              <a:t/>
            </a:r>
            <a:br>
              <a:rPr lang="el-GR" sz="3600" dirty="0" smtClean="0">
                <a:solidFill>
                  <a:srgbClr val="002060"/>
                </a:solidFill>
              </a:rPr>
            </a:br>
            <a:endParaRPr lang="el-GR" sz="3600" dirty="0"/>
          </a:p>
        </p:txBody>
      </p:sp>
      <p:sp>
        <p:nvSpPr>
          <p:cNvPr id="3" name="2 - Θέση περιεχομένου"/>
          <p:cNvSpPr>
            <a:spLocks noGrp="1"/>
          </p:cNvSpPr>
          <p:nvPr>
            <p:ph idx="1"/>
          </p:nvPr>
        </p:nvSpPr>
        <p:spPr/>
        <p:txBody>
          <a:bodyPr/>
          <a:lstStyle/>
          <a:p>
            <a:pPr>
              <a:lnSpc>
                <a:spcPct val="150000"/>
              </a:lnSpc>
            </a:pPr>
            <a:r>
              <a:rPr lang="el-GR" sz="2000" dirty="0" smtClean="0"/>
              <a:t>Πανθεκτικά χαρακτηρίζονται τα στελέχη που εμφανίζουν ανθεκτικότητα σε όλες τις κατηγορίες των αντιμικροβιακών ουσιών. Στην κατηγορία αυτή ανήκουν οι παρακάτω παθογόνοι μικροοργανισμοί:</a:t>
            </a:r>
          </a:p>
          <a:p>
            <a:pPr>
              <a:lnSpc>
                <a:spcPct val="150000"/>
              </a:lnSpc>
              <a:buFont typeface="Arial" pitchFamily="34" charset="0"/>
              <a:buChar char="•"/>
            </a:pPr>
            <a:r>
              <a:rPr lang="el-GR" sz="2000" i="1" dirty="0" smtClean="0"/>
              <a:t>Acinetobacter baumannii</a:t>
            </a:r>
            <a:endParaRPr lang="el-GR" sz="2000" dirty="0" smtClean="0"/>
          </a:p>
          <a:p>
            <a:pPr>
              <a:lnSpc>
                <a:spcPct val="150000"/>
              </a:lnSpc>
              <a:buFont typeface="Arial" pitchFamily="34" charset="0"/>
              <a:buChar char="•"/>
            </a:pPr>
            <a:r>
              <a:rPr lang="el-GR" sz="2000" i="1" dirty="0" smtClean="0"/>
              <a:t>Pseudomonas aeruginosa </a:t>
            </a:r>
            <a:endParaRPr lang="el-GR" sz="2000" dirty="0" smtClean="0"/>
          </a:p>
          <a:p>
            <a:endParaRPr lang="el-G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22868"/>
            <a:ext cx="10972800" cy="1126066"/>
          </a:xfrm>
        </p:spPr>
        <p:txBody>
          <a:bodyPr>
            <a:normAutofit/>
          </a:bodyPr>
          <a:lstStyle/>
          <a:p>
            <a:pPr algn="ctr"/>
            <a:r>
              <a:rPr lang="el-GR" b="1" dirty="0" smtClean="0">
                <a:solidFill>
                  <a:srgbClr val="002060"/>
                </a:solidFill>
              </a:rPr>
              <a:t>ΠΑΘΟΓΟΝΑ ΣΤΕΛΕΧΗ ΣΤΗ Μ.Ε.Θ.</a:t>
            </a:r>
            <a:endParaRPr lang="el-GR" dirty="0"/>
          </a:p>
        </p:txBody>
      </p:sp>
      <p:sp>
        <p:nvSpPr>
          <p:cNvPr id="3" name="2 - Θέση περιεχομένου"/>
          <p:cNvSpPr>
            <a:spLocks noGrp="1"/>
          </p:cNvSpPr>
          <p:nvPr>
            <p:ph idx="1"/>
          </p:nvPr>
        </p:nvSpPr>
        <p:spPr>
          <a:xfrm>
            <a:off x="609600" y="2133600"/>
            <a:ext cx="10972800" cy="4440936"/>
          </a:xfrm>
        </p:spPr>
        <p:txBody>
          <a:bodyPr>
            <a:normAutofit fontScale="92500" lnSpcReduction="20000"/>
          </a:bodyPr>
          <a:lstStyle/>
          <a:p>
            <a:pPr>
              <a:lnSpc>
                <a:spcPct val="150000"/>
              </a:lnSpc>
            </a:pPr>
            <a:r>
              <a:rPr lang="el-GR" sz="2200" dirty="0" smtClean="0"/>
              <a:t>Μελέτη ανασκόπησης της διεθνούς βιβλιογραφίας με στόχο τον εντοπισμό του μέσου χρόνου επιβίωσης σε υλικά ευρείας χρήσης και της γενετικής ποικιλομορφίας που εμφανίζουν τα σημαντικότερα παθογόνα στο περιβάλλον της Μονάδα Εντατικής Θεραπείας έδειξε:</a:t>
            </a:r>
          </a:p>
          <a:p>
            <a:pPr>
              <a:lnSpc>
                <a:spcPct val="150000"/>
              </a:lnSpc>
              <a:buFont typeface="Arial" pitchFamily="34" charset="0"/>
              <a:buChar char="•"/>
            </a:pPr>
            <a:r>
              <a:rPr lang="el-GR" sz="2200" dirty="0" smtClean="0"/>
              <a:t>ότι ο ελάχιστος χρόνος επιβίωσης του </a:t>
            </a:r>
            <a:r>
              <a:rPr lang="en-US" sz="2200" b="1" dirty="0" smtClean="0"/>
              <a:t>MRSA</a:t>
            </a:r>
            <a:r>
              <a:rPr lang="en-US" sz="2200" dirty="0" smtClean="0"/>
              <a:t> </a:t>
            </a:r>
            <a:r>
              <a:rPr lang="el-GR" sz="2200" dirty="0" smtClean="0"/>
              <a:t>είναι 1 ημέρα και ο μέγιστος &gt;60 ημέρες με μέση τιμή τις 12 ημέρες, </a:t>
            </a:r>
          </a:p>
          <a:p>
            <a:pPr>
              <a:lnSpc>
                <a:spcPct val="150000"/>
              </a:lnSpc>
              <a:buFont typeface="Arial" pitchFamily="34" charset="0"/>
              <a:buChar char="•"/>
            </a:pPr>
            <a:r>
              <a:rPr lang="el-GR" sz="2200" dirty="0" smtClean="0"/>
              <a:t>ο ελάχιστος χρόνος επιβίωσης του </a:t>
            </a:r>
            <a:r>
              <a:rPr lang="en-US" sz="2200" b="1" i="1" dirty="0" smtClean="0"/>
              <a:t>Enterobacter spp</a:t>
            </a:r>
            <a:r>
              <a:rPr lang="el-GR" sz="2200" b="1" dirty="0" smtClean="0"/>
              <a:t>. </a:t>
            </a:r>
            <a:r>
              <a:rPr lang="el-GR" sz="2200" dirty="0" smtClean="0"/>
              <a:t>είναι 5 ημέρες και ο μέγιστος 49 ημέρες με μέση τιμή τις 17,5 ημέρες, </a:t>
            </a:r>
          </a:p>
          <a:p>
            <a:pPr>
              <a:lnSpc>
                <a:spcPct val="150000"/>
              </a:lnSpc>
              <a:buFont typeface="Arial" pitchFamily="34" charset="0"/>
              <a:buChar char="•"/>
            </a:pPr>
            <a:r>
              <a:rPr lang="el-GR" sz="2200" dirty="0" smtClean="0"/>
              <a:t>ο ελάχιστος χρόνος επιβίωσης της </a:t>
            </a:r>
            <a:r>
              <a:rPr lang="en-US" sz="2200" b="1" i="1" dirty="0" smtClean="0"/>
              <a:t>Klebsiella pneumoniae </a:t>
            </a:r>
            <a:r>
              <a:rPr lang="el-GR" sz="2200" dirty="0" smtClean="0"/>
              <a:t>είναι 4 ημέρες και ο μέγιστος 27 ημέρες με μέση τιμή τις 7,5 ημέρες, </a:t>
            </a:r>
          </a:p>
          <a:p>
            <a:pPr>
              <a:buFont typeface="Arial" pitchFamily="34" charset="0"/>
              <a:buChar char="•"/>
            </a:pPr>
            <a:endParaRPr lang="el-GR" dirty="0" smtClean="0"/>
          </a:p>
          <a:p>
            <a:endParaRPr lang="el-G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65200"/>
            <a:ext cx="10972800" cy="1075267"/>
          </a:xfrm>
        </p:spPr>
        <p:txBody>
          <a:bodyPr/>
          <a:lstStyle/>
          <a:p>
            <a:pPr algn="ctr"/>
            <a:r>
              <a:rPr lang="el-GR" b="1" dirty="0" smtClean="0">
                <a:solidFill>
                  <a:srgbClr val="002060"/>
                </a:solidFill>
              </a:rPr>
              <a:t>ΠΑΘΟΓΟΝΑ ΣΤΕΛΕΧΗ ΣΤΗ Μ.Ε.Θ.</a:t>
            </a:r>
            <a:endParaRPr lang="el-GR" dirty="0"/>
          </a:p>
        </p:txBody>
      </p:sp>
      <p:sp>
        <p:nvSpPr>
          <p:cNvPr id="3" name="2 - Θέση περιεχομένου"/>
          <p:cNvSpPr>
            <a:spLocks noGrp="1"/>
          </p:cNvSpPr>
          <p:nvPr>
            <p:ph idx="1"/>
          </p:nvPr>
        </p:nvSpPr>
        <p:spPr/>
        <p:txBody>
          <a:bodyPr/>
          <a:lstStyle/>
          <a:p>
            <a:pPr>
              <a:lnSpc>
                <a:spcPct val="150000"/>
              </a:lnSpc>
              <a:buFont typeface="Arial" pitchFamily="34" charset="0"/>
              <a:buChar char="•"/>
            </a:pPr>
            <a:r>
              <a:rPr lang="el-GR" sz="2000" dirty="0" smtClean="0"/>
              <a:t>ο ελάχιστος χρόνος επιβίωσης της </a:t>
            </a:r>
            <a:r>
              <a:rPr lang="en-US" sz="2000" b="1" i="1" dirty="0" smtClean="0"/>
              <a:t>Escherichia coli</a:t>
            </a:r>
            <a:r>
              <a:rPr lang="en-US" sz="2000" i="1" dirty="0" smtClean="0"/>
              <a:t> </a:t>
            </a:r>
            <a:r>
              <a:rPr lang="el-GR" sz="2000" dirty="0" smtClean="0"/>
              <a:t>είναι 13 ώρες και ο μέγιστος 25 ημέρες με μέση τιμή τις 2 ημέρες, </a:t>
            </a:r>
          </a:p>
          <a:p>
            <a:pPr>
              <a:lnSpc>
                <a:spcPct val="150000"/>
              </a:lnSpc>
              <a:buFont typeface="Arial" pitchFamily="34" charset="0"/>
              <a:buChar char="•"/>
            </a:pPr>
            <a:r>
              <a:rPr lang="el-GR" sz="2000" dirty="0" smtClean="0"/>
              <a:t>ο ελάχιστος χρόνος επιβίωσης του </a:t>
            </a:r>
            <a:r>
              <a:rPr lang="en-US" sz="2000" b="1" i="1" dirty="0" smtClean="0"/>
              <a:t>Acinetobacter spp</a:t>
            </a:r>
            <a:r>
              <a:rPr lang="el-GR" sz="2000" b="1" i="1" dirty="0" smtClean="0"/>
              <a:t>. </a:t>
            </a:r>
            <a:r>
              <a:rPr lang="el-GR" sz="2000" dirty="0" smtClean="0"/>
              <a:t>είναι 1 ημέρα και ο μέγιστος &gt;60 ημέρες με μέση τιμή τις 9 ημέρες και τέλος </a:t>
            </a:r>
          </a:p>
          <a:p>
            <a:pPr>
              <a:lnSpc>
                <a:spcPct val="150000"/>
              </a:lnSpc>
              <a:buFont typeface="Arial" pitchFamily="34" charset="0"/>
              <a:buChar char="•"/>
            </a:pPr>
            <a:r>
              <a:rPr lang="el-GR" sz="2000" dirty="0" smtClean="0"/>
              <a:t>ο ελάχιστος χρόνος επιβίωσης τη </a:t>
            </a:r>
            <a:r>
              <a:rPr lang="en-US" sz="2000" b="1" i="1" dirty="0" smtClean="0"/>
              <a:t>Pseudomonas aeruginosa </a:t>
            </a:r>
            <a:r>
              <a:rPr lang="el-GR" sz="2000" dirty="0" smtClean="0"/>
              <a:t>είναι 2 ώρες και ο μέγιστος 10 ημέρες με μέση τιμή τις 1,5 ημέρες </a:t>
            </a:r>
          </a:p>
          <a:p>
            <a:endParaRPr lang="el-G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63133" y="711199"/>
            <a:ext cx="10141479" cy="1007533"/>
          </a:xfrm>
        </p:spPr>
        <p:txBody>
          <a:bodyPr>
            <a:noAutofit/>
          </a:bodyPr>
          <a:lstStyle/>
          <a:p>
            <a:pPr algn="ctr"/>
            <a:r>
              <a:rPr lang="el-GR" sz="2800" b="1" dirty="0">
                <a:solidFill>
                  <a:srgbClr val="002060"/>
                </a:solidFill>
              </a:rPr>
              <a:t>Ο ΡΟΛΟΣ ΤΩΝ ΕΡΓΑΖΟΜΕΝΩΝ ΣΤΗΝ ΟΡΙΖΟΝΤΙΑ ΜΕΤΑΔΟΣΗ ΤΩΝ ΠΑΘΟΓΟΝΩΝ ΜΙΚΡΟΟΡΓΑΝΙΣΜΩΝ</a:t>
            </a:r>
            <a:endParaRPr lang="el-GR" sz="2800" dirty="0">
              <a:solidFill>
                <a:srgbClr val="002060"/>
              </a:solidFill>
            </a:endParaRPr>
          </a:p>
        </p:txBody>
      </p:sp>
      <p:sp>
        <p:nvSpPr>
          <p:cNvPr id="3" name="2 - Θέση περιεχομένου"/>
          <p:cNvSpPr>
            <a:spLocks noGrp="1"/>
          </p:cNvSpPr>
          <p:nvPr>
            <p:ph idx="1"/>
          </p:nvPr>
        </p:nvSpPr>
        <p:spPr>
          <a:xfrm>
            <a:off x="1693334" y="1964267"/>
            <a:ext cx="9194800" cy="4545021"/>
          </a:xfrm>
        </p:spPr>
        <p:txBody>
          <a:bodyPr>
            <a:normAutofit/>
          </a:bodyPr>
          <a:lstStyle/>
          <a:p>
            <a:pPr marL="0" indent="0">
              <a:buNone/>
            </a:pPr>
            <a:r>
              <a:rPr lang="el-GR" sz="2000" dirty="0"/>
              <a:t>Η μετάδοση μέσω μολυσμένων χεριών των επαγγελματιών υγείας περιλαμβάνει την ακόλουθη διαδρομή: </a:t>
            </a:r>
          </a:p>
          <a:p>
            <a:pPr marL="457200" lvl="0" indent="-457200">
              <a:buFont typeface="+mj-lt"/>
              <a:buAutoNum type="arabicPeriod"/>
            </a:pPr>
            <a:r>
              <a:rPr lang="el-GR" sz="2000" dirty="0"/>
              <a:t>Το αποικισμένο με παθογόνους μικροοργανισμούς δέρμα του ασθενή έρχεται σε επαφή με τις επιφάνειες του ειδικού και μη ειδικού εξοπλισμού, με αποτέλεσμα να τις μολύνει έμμεσα </a:t>
            </a:r>
          </a:p>
          <a:p>
            <a:pPr marL="457200" lvl="0" indent="-457200">
              <a:buFont typeface="+mj-lt"/>
              <a:buAutoNum type="arabicPeriod"/>
            </a:pPr>
            <a:r>
              <a:rPr lang="el-GR" sz="2000" dirty="0"/>
              <a:t>Οι παθογόνοι μικροοργανισμοί μεταφέρονται από τον ασθενή ή από το άμεσο περιβάλλον στα χέρια των επαγγελματιών υγείας</a:t>
            </a:r>
          </a:p>
          <a:p>
            <a:pPr marL="457200" indent="-457200">
              <a:buFont typeface="+mj-lt"/>
              <a:buAutoNum type="arabicPeriod"/>
            </a:pPr>
            <a:r>
              <a:rPr lang="el-GR" sz="2000" dirty="0"/>
              <a:t>Έχει αποδειχθεί ότι οι μικροοργανισμοί είναι ικανοί να επιβιώσουν στα χέρια των εργαζομένων για τουλάχιστον μερικά λεπτά μετά τη μόλυνση</a:t>
            </a:r>
          </a:p>
          <a:p>
            <a:pPr marL="457200" indent="-457200">
              <a:buFont typeface="+mj-lt"/>
              <a:buAutoNum type="arabicPeriod"/>
            </a:pPr>
            <a:r>
              <a:rPr lang="el-GR" sz="2000" dirty="0"/>
              <a:t>Η πρακτική υγιεινής των χεριών από τους επαγγελματίες υγείας είναι ανεπαρκή ή παραλείπεται εντελώς </a:t>
            </a:r>
          </a:p>
          <a:p>
            <a:pPr marL="457200" indent="-457200">
              <a:buFont typeface="+mj-lt"/>
              <a:buAutoNum type="arabicPeriod"/>
            </a:pPr>
            <a:r>
              <a:rPr lang="el-GR" sz="2000" dirty="0"/>
              <a:t>Τα μολυσμένα χέρια του προσωπικού υγείας έρχονται σε επαφή με κάποιον άλλο ασθενή ή με άψυχο υλικό που θα έρθει σε άμεση επαφή με τον ασθενή</a:t>
            </a:r>
          </a:p>
          <a:p>
            <a:endParaRPr lang="el-G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48266" y="956734"/>
            <a:ext cx="10634133" cy="1058334"/>
          </a:xfrm>
        </p:spPr>
        <p:txBody>
          <a:bodyPr>
            <a:normAutofit fontScale="90000"/>
          </a:bodyPr>
          <a:lstStyle/>
          <a:p>
            <a:r>
              <a:rPr lang="el-GR" sz="3600" b="1" dirty="0" smtClean="0">
                <a:solidFill>
                  <a:srgbClr val="002060"/>
                </a:solidFill>
              </a:rPr>
              <a:t>ΣΤΡΑΤΗΓΙΚΗ ΕΦΑΡΜΟΓΗΣ ΚΑΙ ΕΡΓΑΛΕΙΑ ΤΟΥ Π.Ο.Υ</a:t>
            </a:r>
            <a:r>
              <a:rPr lang="el-GR" sz="3600" b="1" dirty="0">
                <a:solidFill>
                  <a:srgbClr val="002060"/>
                </a:solidFill>
              </a:rPr>
              <a:t>.</a:t>
            </a:r>
            <a:endParaRPr lang="el-GR" sz="3600" dirty="0">
              <a:solidFill>
                <a:srgbClr val="002060"/>
              </a:solidFill>
            </a:endParaRPr>
          </a:p>
        </p:txBody>
      </p:sp>
      <p:sp>
        <p:nvSpPr>
          <p:cNvPr id="3" name="2 - Θέση περιεχομένου"/>
          <p:cNvSpPr>
            <a:spLocks noGrp="1"/>
          </p:cNvSpPr>
          <p:nvPr>
            <p:ph idx="1"/>
          </p:nvPr>
        </p:nvSpPr>
        <p:spPr>
          <a:xfrm>
            <a:off x="1735666" y="2249424"/>
            <a:ext cx="8001001" cy="3804243"/>
          </a:xfrm>
        </p:spPr>
        <p:txBody>
          <a:bodyPr>
            <a:normAutofit fontScale="92500"/>
          </a:bodyPr>
          <a:lstStyle/>
          <a:p>
            <a:pPr marL="0" indent="0">
              <a:lnSpc>
                <a:spcPct val="150000"/>
              </a:lnSpc>
              <a:buNone/>
            </a:pPr>
            <a:r>
              <a:rPr lang="el-GR" sz="2200" dirty="0"/>
              <a:t>Σύμφωνα με αυτή την προσέγγιση, οι επαγγελματίες υγείας ενθαρρύνονται να εφαρμόζουν υγιεινή των χεριών</a:t>
            </a:r>
            <a:r>
              <a:rPr lang="el-GR" sz="2200" dirty="0" smtClean="0"/>
              <a:t>:</a:t>
            </a:r>
            <a:endParaRPr lang="el-GR" sz="2200" dirty="0"/>
          </a:p>
          <a:p>
            <a:pPr marL="0" indent="0" algn="just">
              <a:lnSpc>
                <a:spcPct val="150000"/>
              </a:lnSpc>
              <a:spcAft>
                <a:spcPts val="1000"/>
              </a:spcAft>
              <a:buNone/>
              <a:tabLst>
                <a:tab pos="871855" algn="l"/>
              </a:tabLst>
            </a:pPr>
            <a:r>
              <a:rPr lang="el-GR" sz="2200" dirty="0">
                <a:solidFill>
                  <a:schemeClr val="tx1"/>
                </a:solidFill>
                <a:ea typeface="Calibri" panose="020F0502020204030204" pitchFamily="34" charset="0"/>
                <a:cs typeface="Arial" panose="020B0604020202020204" pitchFamily="34" charset="0"/>
              </a:rPr>
              <a:t>1. Πριν από την επαφή με τον ασθενή</a:t>
            </a:r>
            <a:endParaRPr lang="el-GR" sz="2200" dirty="0">
              <a:solidFill>
                <a:schemeClr val="tx1"/>
              </a:solidFill>
              <a:ea typeface="Calibri" panose="020F0502020204030204" pitchFamily="34" charset="0"/>
              <a:cs typeface="Times New Roman" panose="02020603050405020304" pitchFamily="18" charset="0"/>
            </a:endParaRPr>
          </a:p>
          <a:p>
            <a:pPr marL="0" indent="0" algn="just">
              <a:lnSpc>
                <a:spcPct val="115000"/>
              </a:lnSpc>
              <a:spcAft>
                <a:spcPts val="1000"/>
              </a:spcAft>
              <a:buNone/>
              <a:tabLst>
                <a:tab pos="871855" algn="l"/>
              </a:tabLst>
            </a:pPr>
            <a:r>
              <a:rPr lang="el-GR" sz="2200" dirty="0">
                <a:solidFill>
                  <a:schemeClr val="tx1"/>
                </a:solidFill>
                <a:ea typeface="Calibri" panose="020F0502020204030204" pitchFamily="34" charset="0"/>
                <a:cs typeface="Arial" panose="020B0604020202020204" pitchFamily="34" charset="0"/>
              </a:rPr>
              <a:t>2. Πριν από κάθε καθαρή ή άσηπτη διαδικασία</a:t>
            </a:r>
            <a:endParaRPr lang="el-GR" sz="2200" dirty="0">
              <a:solidFill>
                <a:schemeClr val="tx1"/>
              </a:solidFill>
              <a:ea typeface="Calibri" panose="020F0502020204030204" pitchFamily="34" charset="0"/>
              <a:cs typeface="Times New Roman" panose="02020603050405020304" pitchFamily="18" charset="0"/>
            </a:endParaRPr>
          </a:p>
          <a:p>
            <a:pPr marL="0" indent="0" algn="just">
              <a:lnSpc>
                <a:spcPct val="115000"/>
              </a:lnSpc>
              <a:spcAft>
                <a:spcPts val="1000"/>
              </a:spcAft>
              <a:buNone/>
              <a:tabLst>
                <a:tab pos="871855" algn="l"/>
              </a:tabLst>
            </a:pPr>
            <a:r>
              <a:rPr lang="el-GR" sz="2200" dirty="0">
                <a:solidFill>
                  <a:schemeClr val="tx1"/>
                </a:solidFill>
                <a:ea typeface="Calibri" panose="020F0502020204030204" pitchFamily="34" charset="0"/>
                <a:cs typeface="Arial" panose="020B0604020202020204" pitchFamily="34" charset="0"/>
              </a:rPr>
              <a:t>3. Μετά από την έκθεση σε βιολογικά υγρά</a:t>
            </a:r>
          </a:p>
          <a:p>
            <a:pPr marL="0" indent="0" algn="just">
              <a:lnSpc>
                <a:spcPct val="115000"/>
              </a:lnSpc>
              <a:spcAft>
                <a:spcPts val="1000"/>
              </a:spcAft>
              <a:buNone/>
              <a:tabLst>
                <a:tab pos="871855" algn="l"/>
              </a:tabLst>
            </a:pPr>
            <a:r>
              <a:rPr lang="el-GR" sz="2200" dirty="0">
                <a:solidFill>
                  <a:schemeClr val="tx1"/>
                </a:solidFill>
                <a:ea typeface="Calibri" panose="020F0502020204030204" pitchFamily="34" charset="0"/>
                <a:cs typeface="Arial" panose="020B0604020202020204" pitchFamily="34" charset="0"/>
              </a:rPr>
              <a:t>4. Μετά από την επαφή με τον ασθενή</a:t>
            </a:r>
          </a:p>
          <a:p>
            <a:pPr marL="0" indent="0" algn="just">
              <a:lnSpc>
                <a:spcPct val="115000"/>
              </a:lnSpc>
              <a:spcAft>
                <a:spcPts val="1000"/>
              </a:spcAft>
              <a:buNone/>
              <a:tabLst>
                <a:tab pos="871855" algn="l"/>
              </a:tabLst>
            </a:pPr>
            <a:r>
              <a:rPr lang="el-GR" sz="2200" dirty="0">
                <a:solidFill>
                  <a:schemeClr val="tx1"/>
                </a:solidFill>
                <a:ea typeface="Calibri" panose="020F0502020204030204" pitchFamily="34" charset="0"/>
                <a:cs typeface="Arial" panose="020B0604020202020204" pitchFamily="34" charset="0"/>
              </a:rPr>
              <a:t>5. Μετά από την επαφή με το άμεσο άψυχο περιβάλλον του ασθενή</a:t>
            </a:r>
          </a:p>
          <a:p>
            <a:endParaRPr lang="el-G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2328333" y="1202268"/>
            <a:ext cx="6874934" cy="5232400"/>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007534"/>
            <a:ext cx="10972800" cy="1041400"/>
          </a:xfrm>
        </p:spPr>
        <p:txBody>
          <a:bodyPr/>
          <a:lstStyle/>
          <a:p>
            <a:pPr algn="ctr"/>
            <a:r>
              <a:rPr lang="el-GR" b="1" dirty="0" smtClean="0">
                <a:solidFill>
                  <a:srgbClr val="002060"/>
                </a:solidFill>
              </a:rPr>
              <a:t>ΜΙΚΡΟΒΙΑΚΗ ΧΛΩΡΙΔΑ ΤΩΝ ΧΕΡΙΩΝ</a:t>
            </a:r>
            <a:endParaRPr lang="el-GR" dirty="0">
              <a:solidFill>
                <a:srgbClr val="002060"/>
              </a:solidFill>
            </a:endParaRPr>
          </a:p>
        </p:txBody>
      </p:sp>
      <p:sp>
        <p:nvSpPr>
          <p:cNvPr id="3" name="2 - Θέση περιεχομένου"/>
          <p:cNvSpPr>
            <a:spLocks noGrp="1"/>
          </p:cNvSpPr>
          <p:nvPr>
            <p:ph idx="1"/>
          </p:nvPr>
        </p:nvSpPr>
        <p:spPr/>
        <p:txBody>
          <a:bodyPr/>
          <a:lstStyle/>
          <a:p>
            <a:pPr>
              <a:lnSpc>
                <a:spcPct val="150000"/>
              </a:lnSpc>
              <a:buNone/>
            </a:pPr>
            <a:r>
              <a:rPr lang="el-GR" sz="2000" b="1" dirty="0" smtClean="0"/>
              <a:t>Παροδική μικροβιακή χλωρίδα</a:t>
            </a:r>
          </a:p>
          <a:p>
            <a:pPr>
              <a:lnSpc>
                <a:spcPct val="150000"/>
              </a:lnSpc>
            </a:pPr>
            <a:r>
              <a:rPr lang="el-GR" sz="2000" dirty="0" smtClean="0"/>
              <a:t>Πρόκειται για μικροοργανισμούς που επιμολύνουν τα χέρια του υγειονομικού προσωπικού κατά την άμεση επαφή με ασθενείς ή μολυσμένα αντικείμενα και επιφάνειες:</a:t>
            </a:r>
          </a:p>
          <a:p>
            <a:pPr>
              <a:lnSpc>
                <a:spcPct val="150000"/>
              </a:lnSpc>
              <a:buFont typeface="Arial" pitchFamily="34" charset="0"/>
              <a:buChar char="•"/>
            </a:pPr>
            <a:r>
              <a:rPr lang="el-GR" sz="2000" dirty="0" smtClean="0"/>
              <a:t>Είναι κατά κανόνα «παθογόνοι» μικροοργανισμοί, </a:t>
            </a:r>
          </a:p>
          <a:p>
            <a:pPr>
              <a:lnSpc>
                <a:spcPct val="150000"/>
              </a:lnSpc>
              <a:buFont typeface="Arial" pitchFamily="34" charset="0"/>
              <a:buChar char="•"/>
            </a:pPr>
            <a:r>
              <a:rPr lang="el-GR" sz="2000" dirty="0" smtClean="0"/>
              <a:t>μεταδίδονται εύκολα σε άλλους ευαίσθητους ασθενείς </a:t>
            </a:r>
          </a:p>
          <a:p>
            <a:pPr>
              <a:lnSpc>
                <a:spcPct val="150000"/>
              </a:lnSpc>
              <a:buFont typeface="Arial" pitchFamily="34" charset="0"/>
              <a:buChar char="•"/>
            </a:pPr>
            <a:r>
              <a:rPr lang="el-GR" sz="2000" dirty="0" smtClean="0"/>
              <a:t>και συχνά συσχετίζονται με τις Νοσοκομειακές Λοιμώξεις </a:t>
            </a:r>
          </a:p>
          <a:p>
            <a:pPr>
              <a:lnSpc>
                <a:spcPct val="150000"/>
              </a:lnSpc>
            </a:pPr>
            <a:r>
              <a:rPr lang="el-GR" sz="2000" dirty="0" smtClean="0"/>
              <a:t>Η παροδική μικροβιακή χλωρίδα απομακρύνεται σε με το πλύσιμο των χεριών</a:t>
            </a:r>
          </a:p>
          <a:p>
            <a:endParaRPr lang="el-G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ΜΙΚΡΟΒΙΑΚΗ ΧΛΩΡΙΔΑ ΤΩΝ ΧΕΡΙΩΝ</a:t>
            </a:r>
            <a:endParaRPr lang="el-GR" dirty="0"/>
          </a:p>
        </p:txBody>
      </p:sp>
      <p:sp>
        <p:nvSpPr>
          <p:cNvPr id="3" name="2 - Θέση περιεχομένου"/>
          <p:cNvSpPr>
            <a:spLocks noGrp="1"/>
          </p:cNvSpPr>
          <p:nvPr>
            <p:ph idx="1"/>
          </p:nvPr>
        </p:nvSpPr>
        <p:spPr/>
        <p:txBody>
          <a:bodyPr/>
          <a:lstStyle/>
          <a:p>
            <a:pPr>
              <a:lnSpc>
                <a:spcPct val="150000"/>
              </a:lnSpc>
              <a:buNone/>
            </a:pPr>
            <a:r>
              <a:rPr lang="el-GR" sz="2000" b="1" dirty="0" smtClean="0"/>
              <a:t>Μόνιμη μικροβιακή χλωρίδα</a:t>
            </a:r>
          </a:p>
          <a:p>
            <a:pPr>
              <a:lnSpc>
                <a:spcPct val="150000"/>
              </a:lnSpc>
            </a:pPr>
            <a:r>
              <a:rPr lang="el-GR" sz="2000" dirty="0" smtClean="0"/>
              <a:t>Αποτελείται από μικροοργανισμούς που απομονώνονται μόνιμα από το δέρμα των χεριών του προσωπικού (</a:t>
            </a:r>
            <a:r>
              <a:rPr lang="el-GR" sz="2000" i="1" dirty="0" smtClean="0"/>
              <a:t>Coagulase-</a:t>
            </a:r>
            <a:r>
              <a:rPr lang="el-GR" sz="2000" i="1" dirty="0" err="1" smtClean="0"/>
              <a:t>negativ</a:t>
            </a:r>
            <a:r>
              <a:rPr lang="el-GR" sz="2000" i="1" dirty="0" smtClean="0"/>
              <a:t>e Staphylococci</a:t>
            </a:r>
            <a:r>
              <a:rPr lang="el-GR" sz="2000" dirty="0" smtClean="0"/>
              <a:t>):</a:t>
            </a:r>
          </a:p>
          <a:p>
            <a:pPr>
              <a:lnSpc>
                <a:spcPct val="150000"/>
              </a:lnSpc>
              <a:buFont typeface="Arial" pitchFamily="34" charset="0"/>
              <a:buChar char="•"/>
            </a:pPr>
            <a:r>
              <a:rPr lang="el-GR" sz="2000" dirty="0" smtClean="0"/>
              <a:t>Δεν προκαλούν συστηματικές λοιμώξεις, </a:t>
            </a:r>
          </a:p>
          <a:p>
            <a:pPr>
              <a:lnSpc>
                <a:spcPct val="150000"/>
              </a:lnSpc>
              <a:buFont typeface="Arial" pitchFamily="34" charset="0"/>
              <a:buChar char="•"/>
            </a:pPr>
            <a:r>
              <a:rPr lang="el-GR" sz="2000" dirty="0" smtClean="0"/>
              <a:t>αλλά μόνο λοιμώξεις σε ανοσοκατασταλμένους ασθενείς </a:t>
            </a:r>
          </a:p>
          <a:p>
            <a:pPr>
              <a:lnSpc>
                <a:spcPct val="150000"/>
              </a:lnSpc>
            </a:pPr>
            <a:r>
              <a:rPr lang="el-GR" sz="2000" dirty="0" smtClean="0"/>
              <a:t>Η μόνιμη μικροβιακή χλωρίδα δεν απομακρύνεται με το πλύσιμο των χεριών, αλλά απαιτεί χειρουργική αντισηψία με αντισηπτικούς παράγοντες</a:t>
            </a:r>
          </a:p>
          <a:p>
            <a:endParaRPr lang="el-G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89000"/>
            <a:ext cx="10972800" cy="1210733"/>
          </a:xfrm>
        </p:spPr>
        <p:txBody>
          <a:bodyPr/>
          <a:lstStyle/>
          <a:p>
            <a:pPr algn="ctr"/>
            <a:r>
              <a:rPr lang="el-GR" b="1" dirty="0" smtClean="0">
                <a:solidFill>
                  <a:srgbClr val="002060"/>
                </a:solidFill>
              </a:rPr>
              <a:t>ΜΙΚΡΟΒΙΑΚΗ ΧΛΩΡΙΔΑ ΤΩΝ ΧΕΡΙΩΝ</a:t>
            </a:r>
            <a:endParaRPr lang="el-GR" dirty="0"/>
          </a:p>
        </p:txBody>
      </p:sp>
      <p:sp>
        <p:nvSpPr>
          <p:cNvPr id="3" name="2 - Θέση περιεχομένου"/>
          <p:cNvSpPr>
            <a:spLocks noGrp="1"/>
          </p:cNvSpPr>
          <p:nvPr>
            <p:ph idx="1"/>
          </p:nvPr>
        </p:nvSpPr>
        <p:spPr>
          <a:xfrm>
            <a:off x="626533" y="2218266"/>
            <a:ext cx="10972800" cy="4220803"/>
          </a:xfrm>
        </p:spPr>
        <p:txBody>
          <a:bodyPr/>
          <a:lstStyle/>
          <a:p>
            <a:pPr>
              <a:lnSpc>
                <a:spcPct val="150000"/>
              </a:lnSpc>
            </a:pPr>
            <a:r>
              <a:rPr lang="el-GR" sz="2000" dirty="0" smtClean="0"/>
              <a:t>Η σωστή τήρηση των κανόνων υγιεινής των χεριών, αποτελούσε και αποτελεί, ένα από τα βασικά σημεία όλων των προγραμμάτων πρόληψης των νοσοκομειακών λοιμώξεων</a:t>
            </a:r>
          </a:p>
          <a:p>
            <a:pPr>
              <a:lnSpc>
                <a:spcPct val="150000"/>
              </a:lnSpc>
              <a:buNone/>
            </a:pPr>
            <a:r>
              <a:rPr lang="el-GR" sz="2000" dirty="0" smtClean="0"/>
              <a:t>    Χαρακτηριστική είναι η αλληγορική φράση: </a:t>
            </a:r>
          </a:p>
          <a:p>
            <a:pPr>
              <a:lnSpc>
                <a:spcPct val="150000"/>
              </a:lnSpc>
              <a:buNone/>
            </a:pPr>
            <a:r>
              <a:rPr lang="el-GR" sz="2000" b="1" dirty="0" smtClean="0"/>
              <a:t>≪ οι 10 κυριότερες αιτίες πρόκλησης των νοσοκομειακών λοιμώξεων είναι τα 10 δάκτυλα των χεριών μας ≫</a:t>
            </a:r>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ΙΣΤΟΡΙΚΗ ΑΝΑΔΡΟΜΗ</a:t>
            </a:r>
            <a:endParaRPr lang="el-GR" dirty="0"/>
          </a:p>
        </p:txBody>
      </p:sp>
      <p:sp>
        <p:nvSpPr>
          <p:cNvPr id="3" name="2 - Θέση περιεχομένου"/>
          <p:cNvSpPr>
            <a:spLocks noGrp="1"/>
          </p:cNvSpPr>
          <p:nvPr>
            <p:ph idx="1"/>
          </p:nvPr>
        </p:nvSpPr>
        <p:spPr>
          <a:xfrm>
            <a:off x="1261533" y="2514600"/>
            <a:ext cx="9558868" cy="4059936"/>
          </a:xfrm>
        </p:spPr>
        <p:txBody>
          <a:bodyPr>
            <a:normAutofit/>
          </a:bodyPr>
          <a:lstStyle/>
          <a:p>
            <a:pPr>
              <a:buNone/>
            </a:pPr>
            <a:r>
              <a:rPr lang="el-GR" sz="2000" b="1" dirty="0" smtClean="0"/>
              <a:t>Τα νοσοκομεία αντιμετωπίζοντας το εκτεταμένο αυτό πρόβλημα:</a:t>
            </a:r>
          </a:p>
          <a:p>
            <a:pPr>
              <a:lnSpc>
                <a:spcPct val="150000"/>
              </a:lnSpc>
              <a:buFont typeface="Arial" pitchFamily="34" charset="0"/>
              <a:buChar char="•"/>
            </a:pPr>
            <a:r>
              <a:rPr lang="el-GR" sz="2000" dirty="0" smtClean="0"/>
              <a:t>οργάνωσαν επιτροπές ελέγχου των λοιμώξεων για να συντονίσουν τις προσπάθειες ελέγχου των λοιμώξεων στα διάφορα τμήματα του νοσοκομείου </a:t>
            </a:r>
          </a:p>
          <a:p>
            <a:pPr>
              <a:lnSpc>
                <a:spcPct val="150000"/>
              </a:lnSpc>
              <a:buFont typeface="Arial" pitchFamily="34" charset="0"/>
              <a:buChar char="•"/>
            </a:pPr>
            <a:r>
              <a:rPr lang="el-GR" sz="2000" dirty="0" smtClean="0"/>
              <a:t>και να αναπτύξουν νέα στρατηγική για τον έλεγχο επιδημιών</a:t>
            </a:r>
          </a:p>
          <a:p>
            <a:pPr>
              <a:lnSpc>
                <a:spcPct val="150000"/>
              </a:lnSpc>
            </a:pPr>
            <a:r>
              <a:rPr lang="el-GR" sz="2000" dirty="0" smtClean="0"/>
              <a:t>Στην Ευρώπη από το 1959 και στις ΗΠΑ από το 1960 στο πρόγραμμα ελέγχου και πρόληψης των νοσοκομειακών λοιμώξεων συμμετέχει και το νοσηλευτικό προσωπικό που ασχολείται πλέον αποκλειστικά με τις νοσοκομειακές λοιμώξεις</a:t>
            </a:r>
          </a:p>
          <a:p>
            <a:endParaRPr lang="el-G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457200"/>
            <a:ext cx="10972800" cy="1134533"/>
          </a:xfrm>
        </p:spPr>
        <p:txBody>
          <a:bodyPr>
            <a:normAutofit/>
          </a:bodyPr>
          <a:lstStyle/>
          <a:p>
            <a:pPr algn="ctr"/>
            <a:endParaRPr lang="el-GR" sz="3600" b="1" dirty="0">
              <a:solidFill>
                <a:srgbClr val="002060"/>
              </a:solidFill>
            </a:endParaRPr>
          </a:p>
        </p:txBody>
      </p:sp>
      <p:pic>
        <p:nvPicPr>
          <p:cNvPr id="4" name="Image 1"/>
          <p:cNvPicPr>
            <a:picLocks noGrp="1"/>
          </p:cNvPicPr>
          <p:nvPr>
            <p:ph idx="1"/>
          </p:nvPr>
        </p:nvPicPr>
        <p:blipFill>
          <a:blip r:embed="rId2" cstate="print"/>
          <a:stretch>
            <a:fillRect/>
          </a:stretch>
        </p:blipFill>
        <p:spPr>
          <a:xfrm>
            <a:off x="2006602" y="1100667"/>
            <a:ext cx="8441266" cy="459740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29733"/>
            <a:ext cx="10972800" cy="694267"/>
          </a:xfrm>
        </p:spPr>
        <p:txBody>
          <a:bodyPr>
            <a:noAutofit/>
          </a:bodyPr>
          <a:lstStyle/>
          <a:p>
            <a:pPr algn="ctr"/>
            <a:r>
              <a:rPr lang="el-GR" sz="3200" b="1" dirty="0" smtClean="0">
                <a:solidFill>
                  <a:srgbClr val="002060"/>
                </a:solidFill>
              </a:rPr>
              <a:t>ΠΕΔΙΑ ΑΝΑΠΤΥΞΗΣ ΤΩΝ ΝΟΣΟΚΟΜΕΙΑΚΩΝ ΛΟΙΜΩΞΕΩΝ</a:t>
            </a:r>
            <a:endParaRPr lang="el-GR" sz="3200" dirty="0">
              <a:solidFill>
                <a:srgbClr val="002060"/>
              </a:solidFill>
            </a:endParaRPr>
          </a:p>
        </p:txBody>
      </p:sp>
      <p:sp>
        <p:nvSpPr>
          <p:cNvPr id="3" name="2 - Θέση περιεχομένου"/>
          <p:cNvSpPr>
            <a:spLocks noGrp="1"/>
          </p:cNvSpPr>
          <p:nvPr>
            <p:ph idx="1"/>
          </p:nvPr>
        </p:nvSpPr>
        <p:spPr>
          <a:xfrm>
            <a:off x="609600" y="1625600"/>
            <a:ext cx="10972800" cy="5232400"/>
          </a:xfrm>
        </p:spPr>
        <p:txBody>
          <a:bodyPr>
            <a:normAutofit fontScale="70000" lnSpcReduction="20000"/>
          </a:bodyPr>
          <a:lstStyle/>
          <a:p>
            <a:pPr marL="0" indent="0">
              <a:lnSpc>
                <a:spcPct val="170000"/>
              </a:lnSpc>
              <a:buNone/>
            </a:pPr>
            <a:r>
              <a:rPr lang="el-GR" dirty="0" smtClean="0"/>
              <a:t>Με βάση τις κλινικές εκδηλώσεις οι νοσοκομειακές λοιμώξεις ταξινομούνται σε 15 μεγάλες κατηγορίες ανάλογα με την εντόπισή τους και σε 57 ειδικότερες υποκατηγορίες.</a:t>
            </a:r>
          </a:p>
          <a:p>
            <a:pPr lvl="0">
              <a:lnSpc>
                <a:spcPct val="170000"/>
              </a:lnSpc>
            </a:pPr>
            <a:r>
              <a:rPr lang="el-GR" dirty="0" smtClean="0"/>
              <a:t>Λοίμωξη χειρουργικού πεδίου </a:t>
            </a:r>
          </a:p>
          <a:p>
            <a:pPr lvl="0">
              <a:lnSpc>
                <a:spcPct val="170000"/>
              </a:lnSpc>
            </a:pPr>
            <a:r>
              <a:rPr lang="el-GR" dirty="0" smtClean="0"/>
              <a:t>Πνευμονία </a:t>
            </a:r>
          </a:p>
          <a:p>
            <a:pPr lvl="0">
              <a:lnSpc>
                <a:spcPct val="170000"/>
              </a:lnSpc>
            </a:pPr>
            <a:r>
              <a:rPr lang="el-GR" dirty="0" smtClean="0"/>
              <a:t>Λοίμωξη ουροποιητικού συστήματος </a:t>
            </a:r>
          </a:p>
          <a:p>
            <a:pPr lvl="0">
              <a:lnSpc>
                <a:spcPct val="170000"/>
              </a:lnSpc>
            </a:pPr>
            <a:r>
              <a:rPr lang="el-GR" dirty="0" smtClean="0"/>
              <a:t>Αιματογενής λοίμωξη </a:t>
            </a:r>
          </a:p>
          <a:p>
            <a:pPr lvl="0">
              <a:lnSpc>
                <a:spcPct val="170000"/>
              </a:lnSpc>
            </a:pPr>
            <a:r>
              <a:rPr lang="el-GR" dirty="0" smtClean="0"/>
              <a:t>Λοίμωξη συνδεόμενη με καθετήρα </a:t>
            </a:r>
          </a:p>
          <a:p>
            <a:pPr lvl="0">
              <a:lnSpc>
                <a:spcPct val="170000"/>
              </a:lnSpc>
            </a:pPr>
            <a:r>
              <a:rPr lang="el-GR" dirty="0" smtClean="0"/>
              <a:t>Λοίμωξη οστού η άρθρωσης </a:t>
            </a:r>
          </a:p>
          <a:p>
            <a:pPr lvl="0">
              <a:lnSpc>
                <a:spcPct val="170000"/>
              </a:lnSpc>
            </a:pPr>
            <a:r>
              <a:rPr lang="el-GR" dirty="0" smtClean="0"/>
              <a:t>Λοίμωξη κεντρικού νευρικού συστήματος </a:t>
            </a:r>
          </a:p>
          <a:p>
            <a:pPr lvl="0">
              <a:lnSpc>
                <a:spcPct val="170000"/>
              </a:lnSpc>
            </a:pPr>
            <a:r>
              <a:rPr lang="el-GR" dirty="0" smtClean="0"/>
              <a:t>Λοίμωξη καρδιαγγειακού συστήματος </a:t>
            </a:r>
          </a:p>
          <a:p>
            <a:pPr lvl="0">
              <a:lnSpc>
                <a:spcPct val="170000"/>
              </a:lnSpc>
            </a:pPr>
            <a:endParaRPr lang="el-GR" dirty="0" smtClean="0"/>
          </a:p>
          <a:p>
            <a:pPr>
              <a:lnSpc>
                <a:spcPct val="170000"/>
              </a:lnSpc>
            </a:pPr>
            <a:endParaRPr lang="el-G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29733"/>
            <a:ext cx="10972800" cy="694267"/>
          </a:xfrm>
        </p:spPr>
        <p:txBody>
          <a:bodyPr>
            <a:normAutofit/>
          </a:bodyPr>
          <a:lstStyle/>
          <a:p>
            <a:pPr algn="ctr"/>
            <a:r>
              <a:rPr lang="el-GR" sz="3200" b="1" dirty="0" smtClean="0">
                <a:solidFill>
                  <a:srgbClr val="002060"/>
                </a:solidFill>
              </a:rPr>
              <a:t>ΠΕΔΙΑ ΑΝΑΠΤΥΞΗΣ ΤΩΝ ΝΟΣΟΚΟΜΕΙΑΚΩΝ ΛΟΙΜΩΞΕΩΝ</a:t>
            </a:r>
            <a:endParaRPr lang="el-GR" sz="3200" dirty="0">
              <a:solidFill>
                <a:srgbClr val="002060"/>
              </a:solidFill>
            </a:endParaRPr>
          </a:p>
        </p:txBody>
      </p:sp>
      <p:sp>
        <p:nvSpPr>
          <p:cNvPr id="3" name="2 - Θέση περιεχομένου"/>
          <p:cNvSpPr>
            <a:spLocks noGrp="1"/>
          </p:cNvSpPr>
          <p:nvPr>
            <p:ph idx="1"/>
          </p:nvPr>
        </p:nvSpPr>
        <p:spPr>
          <a:xfrm>
            <a:off x="609600" y="1515533"/>
            <a:ext cx="10972800" cy="5342467"/>
          </a:xfrm>
        </p:spPr>
        <p:txBody>
          <a:bodyPr>
            <a:normAutofit/>
          </a:bodyPr>
          <a:lstStyle/>
          <a:p>
            <a:pPr lvl="0">
              <a:lnSpc>
                <a:spcPct val="170000"/>
              </a:lnSpc>
            </a:pPr>
            <a:r>
              <a:rPr lang="el-GR" sz="2200" dirty="0" smtClean="0"/>
              <a:t>Λοίμωξη Οφθαλμού, ωτός, ρινός, λάρυγγος ή στοματικής κοιλότητας </a:t>
            </a:r>
          </a:p>
          <a:p>
            <a:pPr lvl="0">
              <a:lnSpc>
                <a:spcPct val="170000"/>
              </a:lnSpc>
            </a:pPr>
            <a:r>
              <a:rPr lang="el-GR" sz="2200" dirty="0" smtClean="0"/>
              <a:t>Λοίμωξη γαστρεντερικού συστήματος </a:t>
            </a:r>
          </a:p>
          <a:p>
            <a:pPr lvl="0">
              <a:lnSpc>
                <a:spcPct val="170000"/>
              </a:lnSpc>
            </a:pPr>
            <a:r>
              <a:rPr lang="el-GR" sz="2200" dirty="0" smtClean="0"/>
              <a:t>Λοίμωξη κατώτατου αναπνευστικού εκτός πνευμονίας </a:t>
            </a:r>
          </a:p>
          <a:p>
            <a:pPr lvl="0">
              <a:lnSpc>
                <a:spcPct val="170000"/>
              </a:lnSpc>
            </a:pPr>
            <a:r>
              <a:rPr lang="el-GR" sz="2200" dirty="0" smtClean="0"/>
              <a:t>Λοίμωξη αναπαραγωγικού συστήματος </a:t>
            </a:r>
          </a:p>
          <a:p>
            <a:pPr lvl="0">
              <a:lnSpc>
                <a:spcPct val="170000"/>
              </a:lnSpc>
            </a:pPr>
            <a:r>
              <a:rPr lang="el-GR" sz="2200" dirty="0" smtClean="0"/>
              <a:t>Λοίμωξη δέρματος και μαλακών μορίων </a:t>
            </a:r>
          </a:p>
          <a:p>
            <a:pPr lvl="0">
              <a:lnSpc>
                <a:spcPct val="170000"/>
              </a:lnSpc>
            </a:pPr>
            <a:r>
              <a:rPr lang="el-GR" sz="2200" dirty="0" smtClean="0"/>
              <a:t>Συστηματική λοίμωξη </a:t>
            </a:r>
          </a:p>
          <a:p>
            <a:pPr lvl="0">
              <a:lnSpc>
                <a:spcPct val="170000"/>
              </a:lnSpc>
            </a:pPr>
            <a:r>
              <a:rPr lang="el-GR" sz="2200" dirty="0" smtClean="0"/>
              <a:t>Λοίμωξη σε νεογνά</a:t>
            </a:r>
          </a:p>
          <a:p>
            <a:pPr>
              <a:lnSpc>
                <a:spcPct val="170000"/>
              </a:lnSpc>
            </a:pPr>
            <a:endParaRPr lang="el-G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b="1" dirty="0" smtClean="0">
                <a:solidFill>
                  <a:srgbClr val="002060"/>
                </a:solidFill>
              </a:rPr>
              <a:t>ΕΠΙΠΤΩΣΗ ΝΟΣΟΚΟΜΕΙΑΚΩΝ ΛΟΙΜΩΞΕΩΝ ΣΕ 14 ΕΛΛΗΝΙΚΑ ΝΟΣΟΚΟΜΕΙΑ</a:t>
            </a:r>
            <a:endParaRPr lang="el-GR" sz="3200" dirty="0">
              <a:solidFill>
                <a:srgbClr val="002060"/>
              </a:solidFill>
            </a:endParaRPr>
          </a:p>
        </p:txBody>
      </p:sp>
      <p:sp>
        <p:nvSpPr>
          <p:cNvPr id="3" name="2 - Θέση περιεχομένου"/>
          <p:cNvSpPr>
            <a:spLocks noGrp="1"/>
          </p:cNvSpPr>
          <p:nvPr>
            <p:ph idx="1"/>
          </p:nvPr>
        </p:nvSpPr>
        <p:spPr>
          <a:xfrm>
            <a:off x="609600" y="2599266"/>
            <a:ext cx="10972800" cy="3975269"/>
          </a:xfrm>
        </p:spPr>
        <p:txBody>
          <a:bodyPr/>
          <a:lstStyle/>
          <a:p>
            <a:pPr>
              <a:lnSpc>
                <a:spcPct val="150000"/>
              </a:lnSpc>
              <a:buNone/>
            </a:pPr>
            <a:r>
              <a:rPr lang="el-GR" sz="2000" b="1" dirty="0" smtClean="0"/>
              <a:t>Οι πιο συχνές Νοσοκομειακές λοιμώξεις:</a:t>
            </a:r>
          </a:p>
          <a:p>
            <a:pPr marL="457200" indent="-457200">
              <a:lnSpc>
                <a:spcPct val="150000"/>
              </a:lnSpc>
              <a:buFont typeface="+mj-lt"/>
              <a:buAutoNum type="arabicPeriod"/>
            </a:pPr>
            <a:r>
              <a:rPr lang="el-GR" sz="2000" dirty="0" smtClean="0"/>
              <a:t>Αναπνευστικού (30%)</a:t>
            </a:r>
          </a:p>
          <a:p>
            <a:pPr marL="457200" indent="-457200">
              <a:lnSpc>
                <a:spcPct val="150000"/>
              </a:lnSpc>
              <a:buFont typeface="+mj-lt"/>
              <a:buAutoNum type="arabicPeriod"/>
            </a:pPr>
            <a:r>
              <a:rPr lang="el-GR" sz="2000" dirty="0" smtClean="0"/>
              <a:t>Ουροποιητικού  (23%)</a:t>
            </a:r>
          </a:p>
          <a:p>
            <a:pPr marL="457200" indent="-457200">
              <a:lnSpc>
                <a:spcPct val="150000"/>
              </a:lnSpc>
              <a:buFont typeface="+mj-lt"/>
              <a:buAutoNum type="arabicPeriod"/>
            </a:pPr>
            <a:r>
              <a:rPr lang="el-GR" sz="2000" dirty="0" smtClean="0"/>
              <a:t>Δέρματος οστών (16%)</a:t>
            </a:r>
          </a:p>
          <a:p>
            <a:pPr marL="457200" indent="-457200">
              <a:lnSpc>
                <a:spcPct val="150000"/>
              </a:lnSpc>
              <a:buFont typeface="+mj-lt"/>
              <a:buAutoNum type="arabicPeriod"/>
            </a:pPr>
            <a:r>
              <a:rPr lang="el-GR" sz="2000" dirty="0" smtClean="0"/>
              <a:t>Χειρουργικές (15%)</a:t>
            </a:r>
          </a:p>
          <a:p>
            <a:pPr>
              <a:lnSpc>
                <a:spcPct val="150000"/>
              </a:lnSpc>
            </a:pPr>
            <a:endParaRPr lang="el-GR" sz="20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95868"/>
            <a:ext cx="10972800" cy="990600"/>
          </a:xfrm>
        </p:spPr>
        <p:txBody>
          <a:bodyPr>
            <a:normAutofit fontScale="90000"/>
          </a:bodyPr>
          <a:lstStyle/>
          <a:p>
            <a:pPr algn="ctr"/>
            <a:r>
              <a:rPr lang="el-GR" b="1" dirty="0" smtClean="0">
                <a:solidFill>
                  <a:srgbClr val="002060"/>
                </a:solidFill>
              </a:rPr>
              <a:t>ΕΠΙΠΤΩΣΗ ΝΟΣΟΚΟΜΕΙΑΚΩΝ ΛΟΙΜΩΞΕΩΝ ΣΕ  ΕΛΛΗΝΙΚΑ ΝΟΣΟΚΟΜΕΙΑ</a:t>
            </a:r>
            <a:endParaRPr lang="el-GR" dirty="0"/>
          </a:p>
        </p:txBody>
      </p:sp>
      <p:sp>
        <p:nvSpPr>
          <p:cNvPr id="3" name="2 - Θέση περιεχομένου"/>
          <p:cNvSpPr>
            <a:spLocks noGrp="1"/>
          </p:cNvSpPr>
          <p:nvPr>
            <p:ph idx="1"/>
          </p:nvPr>
        </p:nvSpPr>
        <p:spPr>
          <a:xfrm>
            <a:off x="1337734" y="2249424"/>
            <a:ext cx="10244666" cy="4325112"/>
          </a:xfrm>
        </p:spPr>
        <p:txBody>
          <a:bodyPr>
            <a:normAutofit lnSpcReduction="10000"/>
          </a:bodyPr>
          <a:lstStyle/>
          <a:p>
            <a:pPr>
              <a:lnSpc>
                <a:spcPct val="150000"/>
              </a:lnSpc>
              <a:buNone/>
            </a:pPr>
            <a:r>
              <a:rPr lang="el-GR" sz="2000" b="1" dirty="0" smtClean="0"/>
              <a:t>Επιπτώσεις: </a:t>
            </a:r>
          </a:p>
          <a:p>
            <a:pPr marL="457200" indent="-457200">
              <a:lnSpc>
                <a:spcPct val="150000"/>
              </a:lnSpc>
              <a:buFont typeface="+mj-lt"/>
              <a:buAutoNum type="arabicPeriod"/>
            </a:pPr>
            <a:r>
              <a:rPr lang="el-GR" sz="2000" dirty="0" smtClean="0"/>
              <a:t>παράταση χρόνου νοσηλείας  </a:t>
            </a:r>
          </a:p>
          <a:p>
            <a:pPr marL="457200" indent="-457200">
              <a:lnSpc>
                <a:spcPct val="150000"/>
              </a:lnSpc>
              <a:buFont typeface="+mj-lt"/>
              <a:buAutoNum type="arabicPeriod"/>
            </a:pPr>
            <a:r>
              <a:rPr lang="el-GR" sz="2000" dirty="0" smtClean="0"/>
              <a:t>αύξηση νοσηρότητας – θνητότητας από KPC  </a:t>
            </a:r>
          </a:p>
          <a:p>
            <a:pPr marL="457200" indent="-457200">
              <a:lnSpc>
                <a:spcPct val="150000"/>
              </a:lnSpc>
              <a:buFont typeface="+mj-lt"/>
              <a:buAutoNum type="arabicPeriod"/>
            </a:pPr>
            <a:r>
              <a:rPr lang="el-GR" sz="2000" dirty="0" smtClean="0"/>
              <a:t>Εξάντληση ανθρώπινων και οικονομικών πόρων  </a:t>
            </a:r>
          </a:p>
          <a:p>
            <a:pPr marL="457200" indent="-457200">
              <a:lnSpc>
                <a:spcPct val="150000"/>
              </a:lnSpc>
              <a:buFont typeface="+mj-lt"/>
              <a:buAutoNum type="arabicPeriod"/>
            </a:pPr>
            <a:r>
              <a:rPr lang="el-GR" sz="2000" dirty="0" smtClean="0"/>
              <a:t>δυσλειτουργία μονάδων υγείας, ΜΕΘ  </a:t>
            </a:r>
          </a:p>
          <a:p>
            <a:pPr marL="457200" indent="-457200">
              <a:lnSpc>
                <a:spcPct val="150000"/>
              </a:lnSpc>
              <a:buFont typeface="+mj-lt"/>
              <a:buAutoNum type="arabicPeriod"/>
            </a:pPr>
            <a:r>
              <a:rPr lang="el-GR" sz="2000" dirty="0" smtClean="0"/>
              <a:t>977.304.960 € - 1.221.631.200 € επιπλέον κόστος νοσηλείας το χρόνο</a:t>
            </a:r>
          </a:p>
          <a:p>
            <a:pPr>
              <a:lnSpc>
                <a:spcPct val="150000"/>
              </a:lnSpc>
              <a:buNone/>
            </a:pPr>
            <a:r>
              <a:rPr lang="el-GR" sz="2000" b="1" dirty="0" smtClean="0">
                <a:solidFill>
                  <a:srgbClr val="FF0000"/>
                </a:solidFill>
              </a:rPr>
              <a:t>«Η ζωή του ανθρώπου δεν αποτιμάται»</a:t>
            </a:r>
          </a:p>
          <a:p>
            <a:pPr>
              <a:lnSpc>
                <a:spcPct val="150000"/>
              </a:lnSpc>
              <a:buNone/>
            </a:pPr>
            <a:r>
              <a:rPr lang="el-GR" sz="2000" dirty="0" smtClean="0"/>
              <a:t>Πηγή: </a:t>
            </a:r>
            <a:r>
              <a:rPr lang="el-GR" sz="2000" smtClean="0"/>
              <a:t>ΕΣΥΕ 2023 </a:t>
            </a:r>
            <a:r>
              <a:rPr lang="el-GR" sz="2000" dirty="0" smtClean="0"/>
              <a:t>&amp; Εθνικό Σχέδιο Δράσης για την Αντιμετώπιση της</a:t>
            </a:r>
          </a:p>
          <a:p>
            <a:pPr>
              <a:lnSpc>
                <a:spcPct val="150000"/>
              </a:lnSpc>
              <a:buNone/>
            </a:pPr>
            <a:r>
              <a:rPr lang="el-GR" sz="2000" dirty="0" smtClean="0"/>
              <a:t>Αντοχής και των Λοιμώξεων σε Χώρους Παροχής Υπηρεσιών Υγείας</a:t>
            </a:r>
            <a:endParaRPr lang="el-GR" sz="2000" dirty="0" smtClean="0">
              <a:solidFill>
                <a:srgbClr val="FF0000"/>
              </a:solidFill>
            </a:endParaRPr>
          </a:p>
          <a:p>
            <a:pPr>
              <a:lnSpc>
                <a:spcPct val="150000"/>
              </a:lnSpc>
            </a:pPr>
            <a:endParaRPr lang="el-GR" sz="20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31757" y="624110"/>
            <a:ext cx="8299341" cy="1280890"/>
          </a:xfrm>
        </p:spPr>
        <p:txBody>
          <a:bodyPr>
            <a:normAutofit/>
          </a:bodyPr>
          <a:lstStyle/>
          <a:p>
            <a:pPr algn="ctr"/>
            <a:r>
              <a:rPr lang="el-GR" sz="3200" b="1" dirty="0" smtClean="0">
                <a:solidFill>
                  <a:srgbClr val="002060"/>
                </a:solidFill>
              </a:rPr>
              <a:t>ΔΙΑΣΠΟΡΑ ΠΟΛΥΑΝΘΕΚΤΙΚΩΝ ΣΤΕΛΕΧΩΝ ΣΤΗΝ ΕΥΡΩΠΑΙΚΗ ΕΝΩΣΗ</a:t>
            </a:r>
            <a:endParaRPr lang="el-GR" sz="3200" b="1" dirty="0">
              <a:solidFill>
                <a:srgbClr val="002060"/>
              </a:solidFill>
            </a:endParaRPr>
          </a:p>
        </p:txBody>
      </p:sp>
      <p:sp>
        <p:nvSpPr>
          <p:cNvPr id="3" name="2 - Θέση περιεχομένου"/>
          <p:cNvSpPr>
            <a:spLocks noGrp="1"/>
          </p:cNvSpPr>
          <p:nvPr>
            <p:ph idx="1"/>
          </p:nvPr>
        </p:nvSpPr>
        <p:spPr>
          <a:xfrm>
            <a:off x="7103533" y="1955800"/>
            <a:ext cx="3412067" cy="4504265"/>
          </a:xfrm>
        </p:spPr>
        <p:txBody>
          <a:bodyPr>
            <a:normAutofit/>
          </a:bodyPr>
          <a:lstStyle/>
          <a:p>
            <a:pPr algn="ctr">
              <a:buNone/>
            </a:pPr>
            <a:r>
              <a:rPr lang="el-GR" sz="2400" dirty="0" smtClean="0">
                <a:solidFill>
                  <a:srgbClr val="FF0000"/>
                </a:solidFill>
              </a:rPr>
              <a:t>Η Ελλάδα θεωρείται χώρα προέλευσης και διασποράς </a:t>
            </a:r>
          </a:p>
          <a:p>
            <a:pPr algn="ctr">
              <a:buNone/>
            </a:pPr>
            <a:r>
              <a:rPr lang="el-GR" sz="2400" dirty="0" smtClean="0">
                <a:solidFill>
                  <a:srgbClr val="FF0000"/>
                </a:solidFill>
              </a:rPr>
              <a:t>πολυανθεκτικών παθογόνων σε νοσοκομεία άλλων χωρών </a:t>
            </a:r>
          </a:p>
          <a:p>
            <a:pPr algn="ctr">
              <a:buNone/>
            </a:pPr>
            <a:r>
              <a:rPr lang="el-GR" sz="2400" dirty="0" smtClean="0">
                <a:solidFill>
                  <a:srgbClr val="FF0000"/>
                </a:solidFill>
              </a:rPr>
              <a:t>της Ευρωπαϊκής Ένωσης </a:t>
            </a:r>
          </a:p>
          <a:p>
            <a:pPr algn="ctr">
              <a:buNone/>
            </a:pPr>
            <a:endParaRPr lang="el-GR" sz="2400" dirty="0"/>
          </a:p>
        </p:txBody>
      </p:sp>
      <p:pic>
        <p:nvPicPr>
          <p:cNvPr id="6" name="Εικόνα 28" descr="Εικόνα που περιέχει κείμενο, άτομο, αναψυκτικό, εσωτερικός χώρος&#10;&#10;Περιγραφή που δημιουργήθηκε αυτόματα"/>
          <p:cNvPicPr>
            <a:picLocks noChangeAspect="1"/>
          </p:cNvPicPr>
          <p:nvPr/>
        </p:nvPicPr>
        <p:blipFill>
          <a:blip r:embed="rId2"/>
          <a:srcRect/>
          <a:stretch>
            <a:fillRect/>
          </a:stretch>
        </p:blipFill>
        <p:spPr bwMode="auto">
          <a:xfrm>
            <a:off x="1625600" y="2167467"/>
            <a:ext cx="5181600" cy="3302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90600"/>
            <a:ext cx="10972800" cy="922867"/>
          </a:xfrm>
        </p:spPr>
        <p:txBody>
          <a:bodyPr/>
          <a:lstStyle/>
          <a:p>
            <a:pPr algn="ctr"/>
            <a:r>
              <a:rPr lang="el-GR" b="1" dirty="0" smtClean="0">
                <a:solidFill>
                  <a:srgbClr val="002060"/>
                </a:solidFill>
              </a:rPr>
              <a:t>ΣΥΝΘΗΚΕΣ ΜΕΛΕΤΗΣ</a:t>
            </a:r>
            <a:endParaRPr lang="el-GR" dirty="0">
              <a:solidFill>
                <a:srgbClr val="002060"/>
              </a:solidFill>
            </a:endParaRPr>
          </a:p>
        </p:txBody>
      </p:sp>
      <p:sp>
        <p:nvSpPr>
          <p:cNvPr id="3" name="2 - Θέση περιεχομένου"/>
          <p:cNvSpPr>
            <a:spLocks noGrp="1"/>
          </p:cNvSpPr>
          <p:nvPr>
            <p:ph idx="1"/>
          </p:nvPr>
        </p:nvSpPr>
        <p:spPr/>
        <p:txBody>
          <a:bodyPr>
            <a:normAutofit fontScale="92500" lnSpcReduction="10000"/>
          </a:bodyPr>
          <a:lstStyle/>
          <a:p>
            <a:pPr>
              <a:lnSpc>
                <a:spcPct val="150000"/>
              </a:lnSpc>
            </a:pPr>
            <a:r>
              <a:rPr lang="el-GR" sz="2200" dirty="0" smtClean="0"/>
              <a:t>Η μελέτη πραγματοποιήθηκε σε τέσσερις κλινικές του Πανεπιστημιακού Γενικού Νοσοκομείου Έβρου (ΠΓΝΕ), και πιο συγκεκριμένα:</a:t>
            </a:r>
            <a:endParaRPr lang="en-US" sz="2200" dirty="0" smtClean="0"/>
          </a:p>
          <a:p>
            <a:pPr lvl="0">
              <a:lnSpc>
                <a:spcPct val="150000"/>
              </a:lnSpc>
              <a:buFont typeface="+mj-lt"/>
              <a:buAutoNum type="arabicPeriod"/>
            </a:pPr>
            <a:r>
              <a:rPr lang="el-GR" sz="2200" dirty="0" smtClean="0"/>
              <a:t>Στη Γενική Μονάδα Εντατικής Θεραπείας</a:t>
            </a:r>
          </a:p>
          <a:p>
            <a:pPr lvl="0">
              <a:lnSpc>
                <a:spcPct val="150000"/>
              </a:lnSpc>
              <a:buFont typeface="+mj-lt"/>
              <a:buAutoNum type="arabicPeriod"/>
            </a:pPr>
            <a:r>
              <a:rPr lang="el-GR" sz="2200" dirty="0" smtClean="0"/>
              <a:t>Στη Μονάδα Νεογνών</a:t>
            </a:r>
          </a:p>
          <a:p>
            <a:pPr>
              <a:lnSpc>
                <a:spcPct val="150000"/>
              </a:lnSpc>
              <a:buFont typeface="+mj-lt"/>
              <a:buAutoNum type="arabicPeriod"/>
            </a:pPr>
            <a:r>
              <a:rPr lang="el-GR" sz="2200" dirty="0" smtClean="0"/>
              <a:t>Στη Χειρουργική Κλινική </a:t>
            </a:r>
          </a:p>
          <a:p>
            <a:pPr>
              <a:lnSpc>
                <a:spcPct val="150000"/>
              </a:lnSpc>
              <a:buFont typeface="+mj-lt"/>
              <a:buAutoNum type="arabicPeriod"/>
            </a:pPr>
            <a:r>
              <a:rPr lang="el-GR" sz="2200" dirty="0" smtClean="0"/>
              <a:t>Στην Παθολογική Κλινική</a:t>
            </a:r>
          </a:p>
          <a:p>
            <a:pPr>
              <a:lnSpc>
                <a:spcPct val="150000"/>
              </a:lnSpc>
            </a:pPr>
            <a:r>
              <a:rPr lang="el-GR" sz="2200" dirty="0" smtClean="0"/>
              <a:t>Οι δειγματοληψίες ξεκίνησαν τον Μάρτιο του 202</a:t>
            </a:r>
            <a:r>
              <a:rPr lang="en-US" sz="2200" dirty="0" smtClean="0"/>
              <a:t>2</a:t>
            </a:r>
            <a:r>
              <a:rPr lang="el-GR" sz="2200" dirty="0" smtClean="0"/>
              <a:t> και ολοκληρώθηκαν τον Φεβρουάριο του 202</a:t>
            </a:r>
            <a:r>
              <a:rPr lang="en-US" sz="2200" dirty="0" smtClean="0"/>
              <a:t>3</a:t>
            </a:r>
            <a:r>
              <a:rPr lang="el-GR" sz="2200" dirty="0" smtClean="0"/>
              <a:t>. Η συχνότητα της δειγματοληψίας ορίστηκε μηνιαία, με σκοπό τη μελέτη επίδρασης της εποχικότητας στην κατανομή του μικροβιακού φορτίου </a:t>
            </a:r>
          </a:p>
          <a:p>
            <a:endParaRPr lang="el-G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99068"/>
            <a:ext cx="10972800" cy="1016000"/>
          </a:xfrm>
        </p:spPr>
        <p:txBody>
          <a:bodyPr>
            <a:normAutofit fontScale="90000"/>
          </a:bodyPr>
          <a:lstStyle/>
          <a:p>
            <a:r>
              <a:rPr lang="el-GR" b="1" dirty="0" smtClean="0">
                <a:solidFill>
                  <a:srgbClr val="002060"/>
                </a:solidFill>
              </a:rPr>
              <a:t>ΚΑΤΑΝΟΜΗ ΔΕΙΓΜΑΤΩΝ ΣΤΟΥΣ ΧΩΡΟΥΣ ΤΟΥ ΠΓΝΕ</a:t>
            </a:r>
            <a:br>
              <a:rPr lang="el-GR" b="1" dirty="0" smtClean="0">
                <a:solidFill>
                  <a:srgbClr val="002060"/>
                </a:solidFill>
              </a:rPr>
            </a:br>
            <a:endParaRPr lang="el-GR" dirty="0"/>
          </a:p>
        </p:txBody>
      </p:sp>
      <p:graphicFrame>
        <p:nvGraphicFramePr>
          <p:cNvPr id="4" name="Γράφημα 3"/>
          <p:cNvGraphicFramePr>
            <a:graphicFrameLocks noGrp="1"/>
          </p:cNvGraphicFramePr>
          <p:nvPr>
            <p:ph idx="1"/>
            <p:extLst>
              <p:ext uri="{D42A27DB-BD31-4B8C-83A1-F6EECF244321}">
                <p14:modId xmlns="" xmlns:p14="http://schemas.microsoft.com/office/powerpoint/2010/main" val="218296637"/>
              </p:ext>
            </p:extLst>
          </p:nvPr>
        </p:nvGraphicFramePr>
        <p:xfrm>
          <a:off x="1320799" y="2249489"/>
          <a:ext cx="9211733" cy="2373312"/>
        </p:xfrm>
        <a:graphic>
          <a:graphicData uri="http://schemas.openxmlformats.org/drawingml/2006/chart">
            <c:chart xmlns:c="http://schemas.openxmlformats.org/drawingml/2006/chart" xmlns:r="http://schemas.openxmlformats.org/officeDocument/2006/relationships" r:id="rId2"/>
          </a:graphicData>
        </a:graphic>
      </p:graphicFrame>
      <p:sp>
        <p:nvSpPr>
          <p:cNvPr id="7" name="6 - Ορθογώνιο"/>
          <p:cNvSpPr/>
          <p:nvPr/>
        </p:nvSpPr>
        <p:spPr>
          <a:xfrm>
            <a:off x="1295399" y="4656668"/>
            <a:ext cx="5748867" cy="1569660"/>
          </a:xfrm>
          <a:prstGeom prst="rect">
            <a:avLst/>
          </a:prstGeom>
        </p:spPr>
        <p:txBody>
          <a:bodyPr wrap="square">
            <a:spAutoFit/>
          </a:bodyPr>
          <a:lstStyle/>
          <a:p>
            <a:r>
              <a:rPr lang="el-GR" sz="1600" dirty="0" smtClean="0"/>
              <a:t>Συλλέχθηκαν και καλλιεργήθηκαν </a:t>
            </a:r>
            <a:r>
              <a:rPr lang="el-GR" sz="1600" b="1" dirty="0" smtClean="0"/>
              <a:t>402</a:t>
            </a:r>
            <a:r>
              <a:rPr lang="el-GR" sz="1600" dirty="0" smtClean="0"/>
              <a:t> δείγματα. </a:t>
            </a:r>
          </a:p>
          <a:p>
            <a:r>
              <a:rPr lang="el-GR" sz="1600" dirty="0" smtClean="0"/>
              <a:t>Συγκεκριμένα :</a:t>
            </a:r>
          </a:p>
          <a:p>
            <a:r>
              <a:rPr lang="el-GR" sz="1600" b="1" dirty="0" smtClean="0"/>
              <a:t>142</a:t>
            </a:r>
            <a:r>
              <a:rPr lang="el-GR" sz="1600" dirty="0" smtClean="0"/>
              <a:t> δείγματα από τη Μονάδα Εντατικής Θεραπείας</a:t>
            </a:r>
          </a:p>
          <a:p>
            <a:r>
              <a:rPr lang="el-GR" sz="1600" b="1" dirty="0" smtClean="0"/>
              <a:t>75</a:t>
            </a:r>
            <a:r>
              <a:rPr lang="el-GR" sz="1600" dirty="0" smtClean="0"/>
              <a:t> δείγματα από τη Μονάδα Νεογνών</a:t>
            </a:r>
          </a:p>
          <a:p>
            <a:r>
              <a:rPr lang="el-GR" sz="1600" b="1" dirty="0" smtClean="0"/>
              <a:t>99</a:t>
            </a:r>
            <a:r>
              <a:rPr lang="el-GR" sz="1600" dirty="0" smtClean="0"/>
              <a:t> δείγματα από τη Χειρουργική Κλινική  </a:t>
            </a:r>
          </a:p>
          <a:p>
            <a:r>
              <a:rPr lang="el-GR" sz="1600" b="1" dirty="0" smtClean="0"/>
              <a:t>86</a:t>
            </a:r>
            <a:r>
              <a:rPr lang="el-GR" sz="1600" dirty="0" smtClean="0"/>
              <a:t> δείγματα από την Παθολογική Κλινική </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821268"/>
            <a:ext cx="10972800" cy="1092200"/>
          </a:xfrm>
        </p:spPr>
        <p:txBody>
          <a:bodyPr>
            <a:normAutofit/>
          </a:bodyPr>
          <a:lstStyle/>
          <a:p>
            <a:pPr algn="ctr"/>
            <a:r>
              <a:rPr lang="el-GR" b="1" dirty="0" smtClean="0">
                <a:solidFill>
                  <a:srgbClr val="002060"/>
                </a:solidFill>
              </a:rPr>
              <a:t>ΣΥΝΘΗΚΕΣ ΜΕΛΕΤΗΣ ΚΑΙ ΔΕΙΓΜΑΤΑ</a:t>
            </a:r>
            <a:endParaRPr lang="el-GR" dirty="0"/>
          </a:p>
        </p:txBody>
      </p:sp>
      <p:sp>
        <p:nvSpPr>
          <p:cNvPr id="3" name="2 - Θέση περιεχομένου"/>
          <p:cNvSpPr>
            <a:spLocks noGrp="1"/>
          </p:cNvSpPr>
          <p:nvPr>
            <p:ph idx="1"/>
          </p:nvPr>
        </p:nvSpPr>
        <p:spPr>
          <a:xfrm>
            <a:off x="609600" y="2260600"/>
            <a:ext cx="10972800" cy="4313936"/>
          </a:xfrm>
        </p:spPr>
        <p:txBody>
          <a:bodyPr>
            <a:normAutofit/>
          </a:bodyPr>
          <a:lstStyle/>
          <a:p>
            <a:pPr>
              <a:lnSpc>
                <a:spcPct val="150000"/>
              </a:lnSpc>
            </a:pPr>
            <a:r>
              <a:rPr lang="el-GR" sz="2000" dirty="0" smtClean="0"/>
              <a:t>Το υλικό της μελέτης αποτέλεσαν καλλιέργειες, οι οποίες συλλέχθηκαν από το άψυχο και το έμψυχο περιβάλλον των επιμέρους κλινικών</a:t>
            </a:r>
            <a:endParaRPr lang="en-US" sz="2000" dirty="0" smtClean="0"/>
          </a:p>
          <a:p>
            <a:pPr marL="457200" indent="-457200">
              <a:lnSpc>
                <a:spcPct val="150000"/>
              </a:lnSpc>
              <a:buFont typeface="+mj-lt"/>
              <a:buAutoNum type="arabicPeriod"/>
            </a:pPr>
            <a:r>
              <a:rPr lang="el-GR" sz="2000" dirty="0" smtClean="0"/>
              <a:t>Η συλλογή δειγμάτων του έμψυχου περιβάλλοντος είχε ως αποτέλεσμα τη συγκέντρωση 125 δειγμάτων τα οποία αφορούσαν τα χέρια του ιατρικού και νοσηλευτικού προσωπικού</a:t>
            </a:r>
            <a:endParaRPr lang="en-US" sz="2000" dirty="0" smtClean="0"/>
          </a:p>
          <a:p>
            <a:pPr marL="457200" indent="-457200">
              <a:lnSpc>
                <a:spcPct val="150000"/>
              </a:lnSpc>
              <a:buFont typeface="+mj-lt"/>
              <a:buAutoNum type="arabicPeriod"/>
            </a:pPr>
            <a:r>
              <a:rPr lang="el-GR" sz="2000" dirty="0" smtClean="0"/>
              <a:t>Η συλλογή των δειγμάτων από το άψυχο περιβάλλον έχει ως αποτέλεσμα τη συγκέντρωση 277 δειγμάτων τα οποία αφορούσαν στον αέρα και στις επιφάνειες των κλινικών της έρευνας</a:t>
            </a:r>
          </a:p>
          <a:p>
            <a:endParaRPr lang="el-GR" dirty="0" smtClean="0"/>
          </a:p>
          <a:p>
            <a:endParaRPr lang="el-GR"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982134"/>
            <a:ext cx="10972800" cy="982134"/>
          </a:xfrm>
        </p:spPr>
        <p:txBody>
          <a:bodyPr/>
          <a:lstStyle/>
          <a:p>
            <a:pPr algn="ctr"/>
            <a:r>
              <a:rPr lang="el-GR" b="1" dirty="0" smtClean="0">
                <a:solidFill>
                  <a:srgbClr val="002060"/>
                </a:solidFill>
              </a:rPr>
              <a:t>ΜΕΘΟΔΟΙ ΔΕΙΓΜΑΤΟΛΗΨΙΑΣ</a:t>
            </a:r>
            <a:endParaRPr lang="el-GR" dirty="0"/>
          </a:p>
        </p:txBody>
      </p:sp>
      <p:sp>
        <p:nvSpPr>
          <p:cNvPr id="3" name="2 - Θέση περιεχομένου"/>
          <p:cNvSpPr>
            <a:spLocks noGrp="1"/>
          </p:cNvSpPr>
          <p:nvPr>
            <p:ph idx="1"/>
          </p:nvPr>
        </p:nvSpPr>
        <p:spPr/>
        <p:txBody>
          <a:bodyPr>
            <a:normAutofit/>
          </a:bodyPr>
          <a:lstStyle/>
          <a:p>
            <a:pPr>
              <a:lnSpc>
                <a:spcPct val="150000"/>
              </a:lnSpc>
            </a:pPr>
            <a:r>
              <a:rPr lang="el-GR" sz="2200" dirty="0" smtClean="0"/>
              <a:t>Η λήψη των δειγμάτων αέρα πραγματοποιήθηκε με τη βοήθεια του ειδικού δειγματολήπτη αέρα (</a:t>
            </a:r>
            <a:r>
              <a:rPr lang="en-US" sz="2200" dirty="0" smtClean="0"/>
              <a:t>Microbiological air sampler</a:t>
            </a:r>
            <a:r>
              <a:rPr lang="el-GR" sz="2200" dirty="0" smtClean="0"/>
              <a:t> “</a:t>
            </a:r>
            <a:r>
              <a:rPr lang="en-US" sz="2200" dirty="0" smtClean="0"/>
              <a:t>Duo SAS Super</a:t>
            </a:r>
            <a:r>
              <a:rPr lang="el-GR" sz="2200" dirty="0" smtClean="0"/>
              <a:t> 360, </a:t>
            </a:r>
            <a:r>
              <a:rPr lang="en-US" sz="2200" dirty="0" smtClean="0"/>
              <a:t>Pbiinternational</a:t>
            </a:r>
            <a:r>
              <a:rPr lang="el-GR" sz="2200" dirty="0" smtClean="0"/>
              <a:t>. Η αναρρόφηση του αέρα από το δειγματολήπτη γίνεται μέσα από ένα ειδικά σχεδιασμένο κάλυμμα των τρυβλίων, το οποίο φέρει 219 μικρές οπές με ταχύτητα 200 λίτρα ανά λεπτό με διάρκεια δειγματοληψίας 5 λεπτών και με τελικό όγκο 1000 λίτρα αέρα ή 1 κυβικό μέτρο </a:t>
            </a:r>
            <a:r>
              <a:rPr lang="en-US" sz="2200" dirty="0" smtClean="0"/>
              <a:t>m</a:t>
            </a:r>
            <a:r>
              <a:rPr lang="el-GR" sz="2200" baseline="30000" dirty="0" smtClean="0"/>
              <a:t>3</a:t>
            </a:r>
            <a:r>
              <a:rPr lang="el-GR" sz="2200" dirty="0" smtClean="0"/>
              <a:t>. Η μικροβιακή συγκέντρωση εκφράστηκε με τη βοήθεια πρότυπου πίνακα ως αποικίες ανά κυβικό μέτρο του αέρα δηλαδή </a:t>
            </a:r>
            <a:r>
              <a:rPr lang="en-US" sz="2200" dirty="0" smtClean="0"/>
              <a:t>cfu</a:t>
            </a:r>
            <a:r>
              <a:rPr lang="el-GR" sz="2200" dirty="0" smtClean="0"/>
              <a:t>/</a:t>
            </a:r>
            <a:r>
              <a:rPr lang="en-US" sz="2200" dirty="0" smtClean="0"/>
              <a:t>m</a:t>
            </a:r>
            <a:r>
              <a:rPr lang="el-GR" sz="2200" baseline="30000" dirty="0" smtClean="0"/>
              <a:t>3</a:t>
            </a:r>
            <a:endParaRPr lang="el-GR" sz="2200" dirty="0" smtClean="0"/>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600" b="1" dirty="0" smtClean="0">
                <a:solidFill>
                  <a:srgbClr val="002060"/>
                </a:solidFill>
              </a:rPr>
              <a:t>ΙΣΤΟΡΙΚΗ ΑΝΑΔΡΟΜΗ</a:t>
            </a:r>
            <a:endParaRPr lang="el-GR" dirty="0"/>
          </a:p>
        </p:txBody>
      </p:sp>
      <p:sp>
        <p:nvSpPr>
          <p:cNvPr id="3" name="2 - Θέση περιεχομένου"/>
          <p:cNvSpPr>
            <a:spLocks noGrp="1"/>
          </p:cNvSpPr>
          <p:nvPr>
            <p:ph idx="1"/>
          </p:nvPr>
        </p:nvSpPr>
        <p:spPr>
          <a:xfrm>
            <a:off x="1168400" y="2249424"/>
            <a:ext cx="9838267" cy="4325112"/>
          </a:xfrm>
        </p:spPr>
        <p:txBody>
          <a:bodyPr>
            <a:normAutofit fontScale="92500"/>
          </a:bodyPr>
          <a:lstStyle/>
          <a:p>
            <a:pPr>
              <a:lnSpc>
                <a:spcPct val="150000"/>
              </a:lnSpc>
            </a:pPr>
            <a:r>
              <a:rPr lang="el-GR" sz="2000" dirty="0" smtClean="0"/>
              <a:t>Το 1960 δημιουργείται το Κέντρο Ελέγχου Νοσημάτων και Πρόληψης Νοσημάτων (Centers for Disease Control and Prevention, CDC) από την Εταιρεία Αμερικανικών Νοσοκομείων </a:t>
            </a:r>
          </a:p>
          <a:p>
            <a:pPr>
              <a:lnSpc>
                <a:spcPct val="150000"/>
              </a:lnSpc>
            </a:pPr>
            <a:r>
              <a:rPr lang="el-GR" sz="2000" dirty="0" smtClean="0"/>
              <a:t>Στον προγραμματισμό αυτό το Κέντρο Ελέγχου των Νοσημάτων συμμετείχε οργανώνοντας μονάδα έρευνας, ειδικά για τη διερεύνηση επιδημιών στα νοσοκομεία </a:t>
            </a:r>
          </a:p>
          <a:p>
            <a:pPr>
              <a:lnSpc>
                <a:spcPct val="150000"/>
              </a:lnSpc>
            </a:pPr>
            <a:r>
              <a:rPr lang="el-GR" sz="2000" dirty="0" smtClean="0"/>
              <a:t>Οι ερευνητές του CDC κατέληξαν ότι χρειάζεται ένας νοσηλευτής ανά 250 κρεβάτια, με πλήρη και αποκλειστική απασχόληση για τον έλεγχο των νοσοκομειακών λοιμώξεων</a:t>
            </a:r>
          </a:p>
          <a:p>
            <a:pPr>
              <a:lnSpc>
                <a:spcPct val="150000"/>
              </a:lnSpc>
            </a:pPr>
            <a:r>
              <a:rPr lang="el-GR" sz="2000" dirty="0" smtClean="0"/>
              <a:t>Με βάση αυτά τα αποτελέσματα συγκροτήθηκε πρόγραμμα εκπαίδευσης που το παρακολούθησαν 5.000 νοσηλευτές τη δεκαετία 1974-83</a:t>
            </a:r>
          </a:p>
          <a:p>
            <a:endParaRPr lang="el-G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34533" y="449451"/>
            <a:ext cx="10370080" cy="999641"/>
          </a:xfrm>
        </p:spPr>
        <p:txBody>
          <a:bodyPr>
            <a:normAutofit/>
          </a:bodyPr>
          <a:lstStyle/>
          <a:p>
            <a:pPr algn="ctr"/>
            <a:r>
              <a:rPr lang="el-GR" b="1" dirty="0" smtClean="0">
                <a:solidFill>
                  <a:srgbClr val="002060"/>
                </a:solidFill>
              </a:rPr>
              <a:t>ΣΥΣΚΕΥΗ ΔΕΙΓΜΑΤΟΛΗΨΙΑΣ</a:t>
            </a:r>
            <a:endParaRPr lang="el-GR" b="1" dirty="0">
              <a:solidFill>
                <a:srgbClr val="002060"/>
              </a:solidFill>
            </a:endParaRPr>
          </a:p>
        </p:txBody>
      </p:sp>
      <p:pic>
        <p:nvPicPr>
          <p:cNvPr id="4" name="3 - Θέση περιεχομένου" descr="C:\Users\user\AppData\Local\Temp\Rar$DI01.590\2014-03-12 12.34.57.jpg"/>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734733" y="1803400"/>
            <a:ext cx="7027334" cy="4496661"/>
          </a:xfrm>
          <a:prstGeom prst="rect">
            <a:avLst/>
          </a:prstGeom>
          <a:noFill/>
          <a:ln>
            <a:noFill/>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609600"/>
            <a:ext cx="10972800" cy="1176868"/>
          </a:xfrm>
        </p:spPr>
        <p:txBody>
          <a:bodyPr/>
          <a:lstStyle/>
          <a:p>
            <a:pPr algn="ctr"/>
            <a:r>
              <a:rPr lang="el-GR" b="1" dirty="0" smtClean="0">
                <a:solidFill>
                  <a:srgbClr val="002060"/>
                </a:solidFill>
              </a:rPr>
              <a:t>ΜΕΘΟΔΟΙ ΔΕΙΓΜΑΤΟΛΗΨΙΑΣ</a:t>
            </a:r>
            <a:endParaRPr lang="el-GR" dirty="0">
              <a:solidFill>
                <a:srgbClr val="002060"/>
              </a:solidFill>
            </a:endParaRPr>
          </a:p>
        </p:txBody>
      </p:sp>
      <p:sp>
        <p:nvSpPr>
          <p:cNvPr id="3" name="2 - Θέση περιεχομένου"/>
          <p:cNvSpPr>
            <a:spLocks noGrp="1"/>
          </p:cNvSpPr>
          <p:nvPr>
            <p:ph idx="1"/>
          </p:nvPr>
        </p:nvSpPr>
        <p:spPr>
          <a:xfrm>
            <a:off x="1210733" y="1820333"/>
            <a:ext cx="10293879" cy="4619213"/>
          </a:xfrm>
        </p:spPr>
        <p:txBody>
          <a:bodyPr>
            <a:normAutofit/>
          </a:bodyPr>
          <a:lstStyle/>
          <a:p>
            <a:pPr>
              <a:lnSpc>
                <a:spcPct val="150000"/>
              </a:lnSpc>
              <a:buNone/>
            </a:pPr>
            <a:r>
              <a:rPr lang="el-GR" sz="2000" b="1" dirty="0" smtClean="0"/>
              <a:t>Επιφάνειες</a:t>
            </a:r>
          </a:p>
          <a:p>
            <a:pPr lvl="0">
              <a:lnSpc>
                <a:spcPct val="150000"/>
              </a:lnSpc>
              <a:buNone/>
            </a:pPr>
            <a:r>
              <a:rPr lang="el-GR" sz="2000" b="1" dirty="0" smtClean="0"/>
              <a:t>Μέθοδος με τρυβλία επαφής </a:t>
            </a:r>
          </a:p>
          <a:p>
            <a:pPr lvl="0">
              <a:lnSpc>
                <a:spcPct val="150000"/>
              </a:lnSpc>
            </a:pPr>
            <a:r>
              <a:rPr lang="en-US" sz="2000" dirty="0" smtClean="0"/>
              <a:t>H</a:t>
            </a:r>
            <a:r>
              <a:rPr lang="el-GR" sz="2000" dirty="0" smtClean="0"/>
              <a:t> δειγματοληψία με ειδικά τρυβλία επαφής με Nutrient Agar χρησιμοποιήθηκε για προσδιορισμό του ολικού μικροβιακού φορτίου των επιφανειών. Τα δείγματα ελήφθησαν με επαφή των τρυβλίων στις επιφάνειες του ειδικού και μη ειδικού εξοπλισμού στους χώρους δειγματοληψίας του Νοσοκομείου. Η μικροβιακή συγκέντρωση εκφράστηκε ως αποικίες ανά τετραγωνικό εκατοστό (cfu/cm</a:t>
            </a:r>
            <a:r>
              <a:rPr lang="el-GR" sz="2000" baseline="30000" dirty="0" smtClean="0"/>
              <a:t>2</a:t>
            </a:r>
            <a:r>
              <a:rPr lang="el-GR" sz="2200" dirty="0" smtClean="0"/>
              <a:t>) </a:t>
            </a:r>
          </a:p>
          <a:p>
            <a:pPr lvl="0"/>
            <a:endParaRPr lang="el-GR" sz="2000" dirty="0" smtClean="0"/>
          </a:p>
          <a:p>
            <a:pPr lvl="0">
              <a:buNone/>
            </a:pPr>
            <a:endParaRPr lang="el-GR" sz="2000" dirty="0" smtClean="0"/>
          </a:p>
          <a:p>
            <a:pPr lvl="0"/>
            <a:endParaRPr lang="el-GR" b="1" dirty="0" smtClean="0"/>
          </a:p>
          <a:p>
            <a:pPr lvl="0">
              <a:buNone/>
            </a:pPr>
            <a:endParaRPr lang="el-GR"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609600"/>
            <a:ext cx="10972800" cy="1176868"/>
          </a:xfrm>
        </p:spPr>
        <p:txBody>
          <a:bodyPr/>
          <a:lstStyle/>
          <a:p>
            <a:pPr algn="ctr"/>
            <a:r>
              <a:rPr lang="el-GR" b="1" dirty="0" smtClean="0">
                <a:solidFill>
                  <a:srgbClr val="002060"/>
                </a:solidFill>
              </a:rPr>
              <a:t>ΜΕΘΟΔΟΙ ΔΕΙΓΜΑΤΟΛΗΨΙΑΣ</a:t>
            </a:r>
            <a:endParaRPr lang="el-GR" dirty="0">
              <a:solidFill>
                <a:srgbClr val="002060"/>
              </a:solidFill>
            </a:endParaRPr>
          </a:p>
        </p:txBody>
      </p:sp>
      <p:sp>
        <p:nvSpPr>
          <p:cNvPr id="3" name="2 - Θέση περιεχομένου"/>
          <p:cNvSpPr>
            <a:spLocks noGrp="1"/>
          </p:cNvSpPr>
          <p:nvPr>
            <p:ph idx="1"/>
          </p:nvPr>
        </p:nvSpPr>
        <p:spPr>
          <a:xfrm>
            <a:off x="1210733" y="1820333"/>
            <a:ext cx="10293879" cy="4619213"/>
          </a:xfrm>
        </p:spPr>
        <p:txBody>
          <a:bodyPr>
            <a:normAutofit fontScale="77500" lnSpcReduction="20000"/>
          </a:bodyPr>
          <a:lstStyle/>
          <a:p>
            <a:pPr>
              <a:lnSpc>
                <a:spcPct val="170000"/>
              </a:lnSpc>
              <a:buNone/>
            </a:pPr>
            <a:r>
              <a:rPr lang="el-GR" sz="2400" b="1" dirty="0" smtClean="0"/>
              <a:t>Επιφάνειες</a:t>
            </a:r>
          </a:p>
          <a:p>
            <a:pPr lvl="0">
              <a:lnSpc>
                <a:spcPct val="170000"/>
              </a:lnSpc>
              <a:buNone/>
            </a:pPr>
            <a:r>
              <a:rPr lang="el-GR" sz="2400" b="1" dirty="0" smtClean="0"/>
              <a:t>Μέθοδος επίστρωσης</a:t>
            </a:r>
            <a:endParaRPr lang="el-GR" sz="2400" dirty="0" smtClean="0"/>
          </a:p>
          <a:p>
            <a:pPr>
              <a:lnSpc>
                <a:spcPct val="170000"/>
              </a:lnSpc>
            </a:pPr>
            <a:r>
              <a:rPr lang="el-GR" sz="2400" dirty="0" smtClean="0"/>
              <a:t>Με τη βοήθεια αποστειρωμένου βαμβακοφόρου στυλεού εμποτισμένου με αποστειρωμένο νερό ελήφθησαν δείγματα από επιφάνειες 10 </a:t>
            </a:r>
            <a:r>
              <a:rPr lang="en-US" sz="2400" dirty="0" smtClean="0"/>
              <a:t>dm</a:t>
            </a:r>
            <a:r>
              <a:rPr lang="el-GR" sz="2400" baseline="30000" dirty="0" smtClean="0"/>
              <a:t>2 </a:t>
            </a:r>
            <a:r>
              <a:rPr lang="el-GR" sz="2400" dirty="0" smtClean="0"/>
              <a:t>του ειδικού και μη ειδικού εξοπλισμού στους χώρους δειγματοληψίας του Νοσοκομείου. Στη συνέχεια το υλικό ενοφθαλμίστηκε στην επιφάνεια των παρακάτω θρεπτικών υλικών MacConkey, Pseudomonas Agar, Baird-Parker, Slanetz-Bartley και Nutrient Agar. </a:t>
            </a:r>
            <a:r>
              <a:rPr lang="en-US" sz="2400" dirty="0" smtClean="0"/>
              <a:t>T</a:t>
            </a:r>
            <a:r>
              <a:rPr lang="el-GR" sz="2400" dirty="0" smtClean="0"/>
              <a:t>α τρυβλία επωάστηκαν στους 37</a:t>
            </a:r>
            <a:r>
              <a:rPr lang="el-GR" sz="2400" baseline="30000" dirty="0" smtClean="0"/>
              <a:t>ο</a:t>
            </a:r>
            <a:r>
              <a:rPr lang="el-GR" sz="2400" dirty="0" smtClean="0"/>
              <a:t> C στις αερόβιες συνθήκες για 24 ώρες. Η μικροβιακή συγκέντρωση εκφράστηκε ως αποικίες ανά τετραγωνικό δεκατόμετρο δηλαδή (cfu/dm</a:t>
            </a:r>
            <a:r>
              <a:rPr lang="el-GR" sz="2400" baseline="30000" dirty="0" smtClean="0"/>
              <a:t>2</a:t>
            </a:r>
            <a:r>
              <a:rPr lang="el-GR" sz="2400" dirty="0" smtClean="0"/>
              <a:t>) </a:t>
            </a:r>
          </a:p>
          <a:p>
            <a:pPr lvl="0"/>
            <a:endParaRPr lang="el-GR" sz="2200" dirty="0" smtClean="0"/>
          </a:p>
          <a:p>
            <a:pPr lvl="0"/>
            <a:endParaRPr lang="el-GR" sz="2200" dirty="0" smtClean="0"/>
          </a:p>
          <a:p>
            <a:pPr lvl="0"/>
            <a:endParaRPr lang="el-GR" sz="2000" dirty="0" smtClean="0"/>
          </a:p>
          <a:p>
            <a:pPr lvl="0">
              <a:buNone/>
            </a:pPr>
            <a:endParaRPr lang="el-GR" sz="2000" dirty="0" smtClean="0"/>
          </a:p>
          <a:p>
            <a:pPr lvl="0"/>
            <a:endParaRPr lang="el-GR" b="1" dirty="0" smtClean="0"/>
          </a:p>
          <a:p>
            <a:pPr lvl="0">
              <a:buNone/>
            </a:pPr>
            <a:endParaRPr lang="el-GR"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660400"/>
            <a:ext cx="10972800" cy="1032933"/>
          </a:xfrm>
        </p:spPr>
        <p:txBody>
          <a:bodyPr/>
          <a:lstStyle/>
          <a:p>
            <a:pPr algn="ctr"/>
            <a:r>
              <a:rPr lang="el-GR" b="1" dirty="0" smtClean="0">
                <a:solidFill>
                  <a:srgbClr val="002060"/>
                </a:solidFill>
              </a:rPr>
              <a:t>ΜΕΘΟΔΟΙ ΔΕΙΓΜΑΤΟΛΗΨΙΑΣ</a:t>
            </a:r>
            <a:endParaRPr lang="el-GR" dirty="0">
              <a:solidFill>
                <a:srgbClr val="002060"/>
              </a:solidFill>
            </a:endParaRPr>
          </a:p>
        </p:txBody>
      </p:sp>
      <p:sp>
        <p:nvSpPr>
          <p:cNvPr id="3" name="2 - Θέση περιεχομένου"/>
          <p:cNvSpPr>
            <a:spLocks noGrp="1"/>
          </p:cNvSpPr>
          <p:nvPr>
            <p:ph idx="1"/>
          </p:nvPr>
        </p:nvSpPr>
        <p:spPr>
          <a:xfrm>
            <a:off x="838200" y="1600201"/>
            <a:ext cx="10666412" cy="5003800"/>
          </a:xfrm>
        </p:spPr>
        <p:txBody>
          <a:bodyPr>
            <a:noAutofit/>
          </a:bodyPr>
          <a:lstStyle/>
          <a:p>
            <a:pPr>
              <a:lnSpc>
                <a:spcPct val="150000"/>
              </a:lnSpc>
              <a:buNone/>
            </a:pPr>
            <a:r>
              <a:rPr lang="el-GR" sz="2000" b="1" dirty="0" smtClean="0"/>
              <a:t>Επιφάνειες-Μέθοδος ενσωμάτωσης</a:t>
            </a:r>
          </a:p>
          <a:p>
            <a:pPr marL="457200" indent="-457200">
              <a:lnSpc>
                <a:spcPct val="150000"/>
              </a:lnSpc>
              <a:buFont typeface="+mj-lt"/>
              <a:buAutoNum type="arabicPeriod"/>
            </a:pPr>
            <a:r>
              <a:rPr lang="el-GR" sz="2000" dirty="0" smtClean="0"/>
              <a:t>Η καλλιέργεια των δειγμάτων επιφανειών του ειδικού και μη ειδικού εξοπλισμού με τη μέθοδο ενσωμάτωσης πραγματοποιήθηκε με τη βοήθεια αποστειρωμένου βαμβακοφόρου στυλεού εμποτισμένου με αποστειρωμένο νερό. Μετά το πέρας της δειγματοληψίας, ο στυλεός μεταφέρθηκε σε γυάλινο αποστειρωμένο φιαλίδιο, που περιείχε απεσταγμένο – αποστειρωμένο νερό όγκου 2.5 </a:t>
            </a:r>
            <a:r>
              <a:rPr lang="en-US" sz="2000" dirty="0" smtClean="0"/>
              <a:t>ml</a:t>
            </a:r>
            <a:r>
              <a:rPr lang="el-GR" sz="2000" dirty="0" smtClean="0"/>
              <a:t>. Στη συνέχεια, αφού έγινε ανάδευση 1 ml, μεταφέρθηκε για διαδικασία ενσωμάτωσης σε 19 </a:t>
            </a:r>
            <a:r>
              <a:rPr lang="en-US" sz="2000" dirty="0" smtClean="0"/>
              <a:t>ml Water Plate Count Agar</a:t>
            </a:r>
            <a:r>
              <a:rPr lang="el-GR" sz="2000" dirty="0" smtClean="0"/>
              <a:t> το οποίο είχε διατηρηθεί σε υγρή μορφή (~50</a:t>
            </a:r>
            <a:r>
              <a:rPr lang="el-GR" sz="2000" baseline="30000" dirty="0" smtClean="0"/>
              <a:t>ο</a:t>
            </a:r>
            <a:r>
              <a:rPr lang="el-GR" sz="2000" dirty="0" smtClean="0"/>
              <a:t>C). Όταν τα δείγματα στερεοποιήθηκαν σε θερμοκρασία δωματίου, επωάστηκαν στους 36</a:t>
            </a:r>
            <a:r>
              <a:rPr lang="el-GR" sz="2000" baseline="30000" dirty="0" smtClean="0"/>
              <a:t>ο</a:t>
            </a:r>
            <a:r>
              <a:rPr lang="el-GR" sz="2000" dirty="0" smtClean="0"/>
              <a:t>C ± 2</a:t>
            </a:r>
            <a:r>
              <a:rPr lang="el-GR" sz="2000" baseline="30000" dirty="0" smtClean="0"/>
              <a:t>ο</a:t>
            </a:r>
            <a:r>
              <a:rPr lang="el-GR" sz="2000" dirty="0" smtClean="0"/>
              <a:t>C για 44 ώρες ± 4 ώρες. Η απαρίθμηση όλων των αποικιών έγινε σε ειδικό καταμετρητή. Η μικροβιακή συγκέντρωση εκφράστηκε ως αποικίες ανά τετραγωνικό δεκατόμετρο δηλαδή (cfu/dm</a:t>
            </a:r>
            <a:r>
              <a:rPr lang="el-GR" sz="2000" baseline="30000" dirty="0" smtClean="0"/>
              <a:t>2</a:t>
            </a:r>
            <a:r>
              <a:rPr lang="el-GR" sz="2000" dirty="0" smtClean="0"/>
              <a:t>) </a:t>
            </a:r>
          </a:p>
          <a:p>
            <a:pPr>
              <a:lnSpc>
                <a:spcPct val="150000"/>
              </a:lnSpc>
            </a:pPr>
            <a:endParaRPr lang="el-GR" sz="20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651934"/>
            <a:ext cx="10972800" cy="863600"/>
          </a:xfrm>
        </p:spPr>
        <p:txBody>
          <a:bodyPr/>
          <a:lstStyle/>
          <a:p>
            <a:pPr algn="ctr"/>
            <a:r>
              <a:rPr lang="el-GR" b="1" dirty="0" smtClean="0">
                <a:solidFill>
                  <a:srgbClr val="002060"/>
                </a:solidFill>
              </a:rPr>
              <a:t>ΜΕΘΟΔΟΙ ΔΕΙΓΜΑΤΟΛΗΨΙΑΣ</a:t>
            </a:r>
            <a:endParaRPr lang="el-GR" dirty="0">
              <a:solidFill>
                <a:srgbClr val="002060"/>
              </a:solidFill>
            </a:endParaRPr>
          </a:p>
        </p:txBody>
      </p:sp>
      <p:pic>
        <p:nvPicPr>
          <p:cNvPr id="4" name="3 - Θέση περιεχομένου" descr="C:\Users\user\AppData\Local\Temp\Rar$DI04.870\2014-03-12 12.00.57.jpg"/>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394488" y="1955800"/>
            <a:ext cx="7462433" cy="3918058"/>
          </a:xfrm>
          <a:prstGeom prst="rect">
            <a:avLst/>
          </a:prstGeom>
          <a:noFill/>
          <a:ln>
            <a:noFill/>
          </a:ln>
        </p:spPr>
      </p:pic>
      <p:sp>
        <p:nvSpPr>
          <p:cNvPr id="1025" name="Rectangle 1"/>
          <p:cNvSpPr>
            <a:spLocks noChangeArrowheads="1"/>
          </p:cNvSpPr>
          <p:nvPr/>
        </p:nvSpPr>
        <p:spPr bwMode="auto">
          <a:xfrm>
            <a:off x="2231756" y="6054013"/>
            <a:ext cx="760966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E</a:t>
            </a:r>
            <a:r>
              <a:rPr kumimoji="0" lang="el-G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ιδικός θάλαμος (</a:t>
            </a:r>
            <a:r>
              <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Box</a:t>
            </a:r>
            <a:r>
              <a:rPr kumimoji="0" lang="el-G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στη </a:t>
            </a:r>
            <a:r>
              <a:rPr kumimoji="0" lang="el-GR"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Μονάδα Εντατικής Θεραπείας όπου πραγματοποιήθηκε δειγματοληψία ειδικού και μη ειδικού εξοπλισμού.</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618067"/>
            <a:ext cx="10972800" cy="956733"/>
          </a:xfrm>
        </p:spPr>
        <p:txBody>
          <a:bodyPr/>
          <a:lstStyle/>
          <a:p>
            <a:pPr algn="ctr"/>
            <a:r>
              <a:rPr lang="el-GR" b="1" dirty="0" smtClean="0">
                <a:solidFill>
                  <a:srgbClr val="002060"/>
                </a:solidFill>
              </a:rPr>
              <a:t>ΜΕΘΟΔΟΙ ΔΕΙΓΜΑΤΟΛΗΨΙΑΣ</a:t>
            </a:r>
            <a:endParaRPr lang="el-GR" dirty="0">
              <a:solidFill>
                <a:srgbClr val="002060"/>
              </a:solidFill>
            </a:endParaRPr>
          </a:p>
        </p:txBody>
      </p:sp>
      <p:sp>
        <p:nvSpPr>
          <p:cNvPr id="3" name="2 - Θέση περιεχομένου"/>
          <p:cNvSpPr>
            <a:spLocks noGrp="1"/>
          </p:cNvSpPr>
          <p:nvPr>
            <p:ph idx="1"/>
          </p:nvPr>
        </p:nvSpPr>
        <p:spPr>
          <a:xfrm>
            <a:off x="1024467" y="1490133"/>
            <a:ext cx="10418152" cy="5257801"/>
          </a:xfrm>
        </p:spPr>
        <p:txBody>
          <a:bodyPr>
            <a:normAutofit/>
          </a:bodyPr>
          <a:lstStyle/>
          <a:p>
            <a:pPr>
              <a:lnSpc>
                <a:spcPct val="150000"/>
              </a:lnSpc>
              <a:buNone/>
            </a:pPr>
            <a:r>
              <a:rPr lang="el-GR" sz="1800" b="1" dirty="0" smtClean="0"/>
              <a:t>Έμψυχο περιβάλλον</a:t>
            </a:r>
          </a:p>
          <a:p>
            <a:pPr>
              <a:lnSpc>
                <a:spcPct val="150000"/>
              </a:lnSpc>
            </a:pPr>
            <a:r>
              <a:rPr lang="el-GR" sz="1800" dirty="0" smtClean="0"/>
              <a:t>Η δειγματοληψία από τα χέρια του ιατρονοσηλευτικού προσωπικού πραγματοποιήθηκε σε ανύποπτο χρόνο, εθελοντικά, κατά τη διάρκεια της εργασίας τους, με τον ακόλουθο τρόπο. Κάθε εργαζόμενος που δέχτηκε να λάβει μέρος στην έρευνα έπλενε τα χέρια του με 500 </a:t>
            </a:r>
            <a:r>
              <a:rPr lang="en-US" sz="1800" dirty="0" smtClean="0"/>
              <a:t>ml</a:t>
            </a:r>
            <a:r>
              <a:rPr lang="el-GR" sz="1800" dirty="0" smtClean="0"/>
              <a:t> θρεπτικό ζωμό </a:t>
            </a:r>
            <a:r>
              <a:rPr lang="en-US" sz="1800" dirty="0" smtClean="0"/>
              <a:t>Brain Heart Infusion</a:t>
            </a:r>
            <a:r>
              <a:rPr lang="el-GR" sz="1800" dirty="0" smtClean="0"/>
              <a:t> μέσα σε ειδικές αποστειρωμένες σακούλες και στη συνέχεια τα δείγματα μεταφέρθηκαν στο εργαστήριο όπου επωάστηκαν στους 37</a:t>
            </a:r>
            <a:r>
              <a:rPr lang="el-GR" sz="1800" baseline="30000" dirty="0" smtClean="0"/>
              <a:t>ο</a:t>
            </a:r>
            <a:r>
              <a:rPr lang="en-US" sz="1800" dirty="0" smtClean="0"/>
              <a:t>C</a:t>
            </a:r>
            <a:r>
              <a:rPr lang="el-GR" sz="1800" dirty="0" smtClean="0"/>
              <a:t> για 6 ώρες. Ποσότητα των 5 </a:t>
            </a:r>
            <a:r>
              <a:rPr lang="en-US" sz="1800" dirty="0" smtClean="0"/>
              <a:t>ml</a:t>
            </a:r>
            <a:r>
              <a:rPr lang="el-GR" sz="1800" dirty="0" smtClean="0"/>
              <a:t> του θρεπτικού ζωμού φυγοκεντρήθηκε σε σωληνάρια </a:t>
            </a:r>
            <a:r>
              <a:rPr lang="en-US" sz="1800" dirty="0" smtClean="0"/>
              <a:t>Falcon</a:t>
            </a:r>
            <a:r>
              <a:rPr lang="el-GR" sz="1800" dirty="0" smtClean="0"/>
              <a:t> 15 </a:t>
            </a:r>
            <a:r>
              <a:rPr lang="en-US" sz="1800" dirty="0" smtClean="0"/>
              <a:t>ml</a:t>
            </a:r>
            <a:r>
              <a:rPr lang="el-GR" sz="1800" dirty="0" smtClean="0"/>
              <a:t> στους 3000 στροφές για 15 λεπτά. Κατόπιν απομακρύνθηκε η υπερκείμενη φάση. Ακολούθησε μεταφορά του ιζήματος με αποστειρωμένους κρίκους για ανακαλλιέργεια σε στερεά θρεπτικά υλικά όπως </a:t>
            </a:r>
            <a:r>
              <a:rPr lang="en-US" sz="1800" dirty="0" smtClean="0"/>
              <a:t>MacConkey</a:t>
            </a:r>
            <a:r>
              <a:rPr lang="el-GR" sz="1800" dirty="0" smtClean="0"/>
              <a:t>, </a:t>
            </a:r>
            <a:r>
              <a:rPr lang="en-US" sz="1800" dirty="0" smtClean="0"/>
              <a:t>Pseudomonas agar base</a:t>
            </a:r>
            <a:r>
              <a:rPr lang="el-GR" sz="1800" dirty="0" smtClean="0"/>
              <a:t>, </a:t>
            </a:r>
            <a:r>
              <a:rPr lang="en-US" sz="1800" dirty="0" smtClean="0"/>
              <a:t>Nutrient agar</a:t>
            </a:r>
            <a:r>
              <a:rPr lang="el-GR" sz="1800" dirty="0" smtClean="0"/>
              <a:t>, </a:t>
            </a:r>
            <a:r>
              <a:rPr lang="en-US" sz="1800" dirty="0" smtClean="0"/>
              <a:t>Slanetz</a:t>
            </a:r>
            <a:r>
              <a:rPr lang="el-GR" sz="1800" dirty="0" smtClean="0"/>
              <a:t> &amp; </a:t>
            </a:r>
            <a:r>
              <a:rPr lang="en-US" sz="1800" dirty="0" smtClean="0"/>
              <a:t>Bartley</a:t>
            </a:r>
            <a:r>
              <a:rPr lang="el-GR" sz="1800" dirty="0" smtClean="0"/>
              <a:t> και </a:t>
            </a:r>
            <a:r>
              <a:rPr lang="en-US" sz="1800" dirty="0" smtClean="0"/>
              <a:t>Baird Parker agar base</a:t>
            </a:r>
            <a:r>
              <a:rPr lang="el-GR" sz="1800" dirty="0" smtClean="0"/>
              <a:t>. Επώαση στους 37</a:t>
            </a:r>
            <a:r>
              <a:rPr lang="el-GR" sz="1800" baseline="30000" dirty="0" smtClean="0"/>
              <a:t>ο</a:t>
            </a:r>
            <a:r>
              <a:rPr lang="en-US" sz="1800" dirty="0" smtClean="0"/>
              <a:t>C</a:t>
            </a:r>
            <a:r>
              <a:rPr lang="el-GR" sz="1800" dirty="0" smtClean="0"/>
              <a:t> για 24 ώρες</a:t>
            </a:r>
          </a:p>
          <a:p>
            <a:endParaRPr lang="el-GR" sz="18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00667" y="592666"/>
            <a:ext cx="10403945" cy="804334"/>
          </a:xfrm>
        </p:spPr>
        <p:txBody>
          <a:bodyPr>
            <a:normAutofit/>
          </a:bodyPr>
          <a:lstStyle/>
          <a:p>
            <a:pPr algn="ctr"/>
            <a:r>
              <a:rPr lang="el-GR" b="1" dirty="0" smtClean="0">
                <a:solidFill>
                  <a:srgbClr val="002060"/>
                </a:solidFill>
              </a:rPr>
              <a:t>ΤΑΥΤΟΠΟΙΗΣΗ ΣΤΕΛΕΧΩΝ</a:t>
            </a:r>
            <a:endParaRPr lang="el-GR" dirty="0">
              <a:solidFill>
                <a:srgbClr val="002060"/>
              </a:solidFill>
            </a:endParaRPr>
          </a:p>
        </p:txBody>
      </p:sp>
      <p:sp>
        <p:nvSpPr>
          <p:cNvPr id="3" name="2 - Θέση περιεχομένου"/>
          <p:cNvSpPr>
            <a:spLocks noGrp="1"/>
          </p:cNvSpPr>
          <p:nvPr>
            <p:ph idx="1"/>
          </p:nvPr>
        </p:nvSpPr>
        <p:spPr>
          <a:xfrm>
            <a:off x="922867" y="1278467"/>
            <a:ext cx="10581745" cy="5285064"/>
          </a:xfrm>
        </p:spPr>
        <p:txBody>
          <a:bodyPr>
            <a:normAutofit fontScale="55000" lnSpcReduction="20000"/>
          </a:bodyPr>
          <a:lstStyle/>
          <a:p>
            <a:pPr>
              <a:lnSpc>
                <a:spcPct val="160000"/>
              </a:lnSpc>
              <a:buNone/>
            </a:pPr>
            <a:endParaRPr lang="el-GR" sz="2600" dirty="0" smtClean="0"/>
          </a:p>
          <a:p>
            <a:pPr>
              <a:lnSpc>
                <a:spcPct val="160000"/>
              </a:lnSpc>
              <a:buNone/>
            </a:pPr>
            <a:r>
              <a:rPr lang="el-GR" sz="2900" dirty="0" smtClean="0"/>
              <a:t>Η ταυτοποίηση των στελεχών έγινε με τις συνήθεις μεθόδους του εργαστηρίου:</a:t>
            </a:r>
          </a:p>
          <a:p>
            <a:pPr lvl="0">
              <a:lnSpc>
                <a:spcPct val="160000"/>
              </a:lnSpc>
            </a:pPr>
            <a:r>
              <a:rPr lang="el-GR" sz="2900" dirty="0" smtClean="0"/>
              <a:t>Με βάση τα θρεπτικά υλικά στα οποία αναπτύχθηκαν οι μικροοργανισμοί.</a:t>
            </a:r>
          </a:p>
          <a:p>
            <a:pPr lvl="0">
              <a:lnSpc>
                <a:spcPct val="160000"/>
              </a:lnSpc>
            </a:pPr>
            <a:r>
              <a:rPr lang="el-GR" sz="2900" dirty="0" smtClean="0"/>
              <a:t>Την μορφολογία των αποικιών των καλλιεργημάτων</a:t>
            </a:r>
          </a:p>
          <a:p>
            <a:pPr lvl="0">
              <a:lnSpc>
                <a:spcPct val="160000"/>
              </a:lnSpc>
            </a:pPr>
            <a:r>
              <a:rPr lang="el-GR" sz="2900" dirty="0" smtClean="0"/>
              <a:t>Την αντίδραση της οξειδάσης για την </a:t>
            </a:r>
            <a:r>
              <a:rPr lang="en-US" sz="2900" i="1" dirty="0" smtClean="0"/>
              <a:t>Pseudomonas aeruginosa</a:t>
            </a:r>
            <a:endParaRPr lang="el-GR" sz="2900" dirty="0" smtClean="0"/>
          </a:p>
          <a:p>
            <a:pPr lvl="0">
              <a:lnSpc>
                <a:spcPct val="160000"/>
              </a:lnSpc>
            </a:pPr>
            <a:r>
              <a:rPr lang="el-GR" sz="2900" dirty="0" smtClean="0"/>
              <a:t>Την αντίδραση καταλάσης και πηκτάσης</a:t>
            </a:r>
            <a:r>
              <a:rPr lang="el-GR" sz="2900" i="1" dirty="0" smtClean="0"/>
              <a:t> για τον </a:t>
            </a:r>
            <a:r>
              <a:rPr lang="en-US" sz="2900" i="1" dirty="0" smtClean="0"/>
              <a:t>Staphylococcus spp</a:t>
            </a:r>
            <a:r>
              <a:rPr lang="el-GR" sz="2900" i="1" dirty="0" smtClean="0"/>
              <a:t>.</a:t>
            </a:r>
            <a:endParaRPr lang="el-GR" sz="2900" dirty="0" smtClean="0"/>
          </a:p>
          <a:p>
            <a:pPr lvl="0">
              <a:lnSpc>
                <a:spcPct val="160000"/>
              </a:lnSpc>
            </a:pPr>
            <a:r>
              <a:rPr lang="el-GR" sz="2900" dirty="0" smtClean="0"/>
              <a:t>Την αεσκουλίνη για τους </a:t>
            </a:r>
            <a:r>
              <a:rPr lang="en-US" sz="2900" i="1" dirty="0" smtClean="0"/>
              <a:t>Enterococcus spp</a:t>
            </a:r>
            <a:endParaRPr lang="el-GR" sz="2900" dirty="0" smtClean="0"/>
          </a:p>
          <a:p>
            <a:pPr lvl="0">
              <a:lnSpc>
                <a:spcPct val="160000"/>
              </a:lnSpc>
            </a:pPr>
            <a:r>
              <a:rPr lang="el-GR" sz="2900" dirty="0" smtClean="0"/>
              <a:t>Το </a:t>
            </a:r>
            <a:r>
              <a:rPr lang="en-US" sz="2900" dirty="0" smtClean="0"/>
              <a:t>Slidex test</a:t>
            </a:r>
            <a:r>
              <a:rPr lang="el-GR" sz="2900" dirty="0" smtClean="0"/>
              <a:t> για την ανίχνευση της </a:t>
            </a:r>
            <a:r>
              <a:rPr lang="en-US" sz="2900" dirty="0" smtClean="0"/>
              <a:t>PBP</a:t>
            </a:r>
            <a:r>
              <a:rPr lang="el-GR" sz="2900" dirty="0" smtClean="0"/>
              <a:t> 2</a:t>
            </a:r>
            <a:r>
              <a:rPr lang="en-US" sz="2900" dirty="0" smtClean="0"/>
              <a:t>A </a:t>
            </a:r>
            <a:r>
              <a:rPr lang="el-GR" sz="2900" dirty="0" smtClean="0"/>
              <a:t>πενικιλλινοδεσμευτική πρωτεΐνη.</a:t>
            </a:r>
          </a:p>
          <a:p>
            <a:pPr lvl="0">
              <a:lnSpc>
                <a:spcPct val="160000"/>
              </a:lnSpc>
            </a:pPr>
            <a:r>
              <a:rPr lang="el-GR" sz="2900" dirty="0" smtClean="0"/>
              <a:t>Τον έλεγχο των βιοχημικών ιδιοτήτων με το σύστημα ταυτοποίησης </a:t>
            </a:r>
            <a:r>
              <a:rPr lang="en-US" sz="2900" dirty="0" smtClean="0"/>
              <a:t>API</a:t>
            </a:r>
            <a:r>
              <a:rPr lang="el-GR" sz="2900" dirty="0" smtClean="0"/>
              <a:t>20 ΝΕ (</a:t>
            </a:r>
            <a:r>
              <a:rPr lang="en-US" sz="2900" dirty="0" smtClean="0"/>
              <a:t>BioMerieux</a:t>
            </a:r>
            <a:r>
              <a:rPr lang="el-GR" sz="2900" dirty="0" smtClean="0"/>
              <a:t>)</a:t>
            </a:r>
          </a:p>
          <a:p>
            <a:pPr lvl="0">
              <a:lnSpc>
                <a:spcPct val="160000"/>
              </a:lnSpc>
            </a:pPr>
            <a:r>
              <a:rPr lang="el-GR" sz="2900" dirty="0" smtClean="0"/>
              <a:t>Τέλος η ταυτοποίηση των στελεχών (</a:t>
            </a:r>
            <a:r>
              <a:rPr lang="en-US" sz="2900" i="1" dirty="0" smtClean="0"/>
              <a:t>Pseudomonas aeruginosa</a:t>
            </a:r>
            <a:r>
              <a:rPr lang="el-GR" sz="2900" dirty="0" smtClean="0"/>
              <a:t>,</a:t>
            </a:r>
            <a:r>
              <a:rPr lang="el-GR" sz="2900" i="1" dirty="0" smtClean="0"/>
              <a:t> </a:t>
            </a:r>
            <a:r>
              <a:rPr lang="en-US" sz="2900" i="1" dirty="0" smtClean="0"/>
              <a:t>Klebsiella pneumoniae</a:t>
            </a:r>
            <a:r>
              <a:rPr lang="el-GR" sz="2900" dirty="0" smtClean="0"/>
              <a:t>, </a:t>
            </a:r>
            <a:r>
              <a:rPr lang="en-US" sz="2900" i="1" dirty="0" smtClean="0"/>
              <a:t>Acinetobacter baumannii</a:t>
            </a:r>
            <a:r>
              <a:rPr lang="en-US" sz="2900" dirty="0" smtClean="0"/>
              <a:t> </a:t>
            </a:r>
            <a:r>
              <a:rPr lang="el-GR" sz="2900" dirty="0" smtClean="0"/>
              <a:t>και </a:t>
            </a:r>
            <a:r>
              <a:rPr lang="en-US" sz="2900" i="1" dirty="0" smtClean="0"/>
              <a:t>Staphylococcus aureus</a:t>
            </a:r>
            <a:r>
              <a:rPr lang="el-GR" sz="2900" i="1" dirty="0" smtClean="0"/>
              <a:t>)</a:t>
            </a:r>
            <a:r>
              <a:rPr lang="el-GR" sz="2900" dirty="0" smtClean="0"/>
              <a:t> με βάση τις βιοχημικές ιδιότητες του κάθε μικροοργανισμού πραγματοποιήθηκε στον αυτοματοποιημένο αναλυτή Vitek 2, σε ειδικές κάρτες ταυτοποίησης GN-gram negative και GP-gram positive, έπειτα από εμβολιασμό διαλύματος βακτηριδίου θολερότητας 0,5 της κλίμακας MacFarland </a:t>
            </a:r>
          </a:p>
          <a:p>
            <a:endParaRPr lang="el-GR"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ΜΟΡΙΑΚΟΣ ΕΛΕΓΧΟΣ-</a:t>
            </a:r>
            <a:r>
              <a:rPr lang="en-US" b="1" dirty="0" smtClean="0">
                <a:solidFill>
                  <a:srgbClr val="002060"/>
                </a:solidFill>
              </a:rPr>
              <a:t>RAPD</a:t>
            </a:r>
            <a:endParaRPr lang="el-GR" dirty="0">
              <a:solidFill>
                <a:srgbClr val="002060"/>
              </a:solidFill>
            </a:endParaRPr>
          </a:p>
        </p:txBody>
      </p:sp>
      <p:sp>
        <p:nvSpPr>
          <p:cNvPr id="3" name="2 - Θέση περιεχομένου"/>
          <p:cNvSpPr>
            <a:spLocks noGrp="1"/>
          </p:cNvSpPr>
          <p:nvPr>
            <p:ph idx="1"/>
          </p:nvPr>
        </p:nvSpPr>
        <p:spPr/>
        <p:txBody>
          <a:bodyPr>
            <a:normAutofit/>
          </a:bodyPr>
          <a:lstStyle/>
          <a:p>
            <a:pPr>
              <a:lnSpc>
                <a:spcPct val="150000"/>
              </a:lnSpc>
            </a:pPr>
            <a:r>
              <a:rPr lang="el-GR" sz="2000" dirty="0" smtClean="0"/>
              <a:t>Μετά τον έλεγχο ευαισθησίας των μικροοργανισμών στις αντιμικροβιακές ουσίες, πραγματοποιήθηκε μοριακή ανάλυση. Η μοριακή μέθοδος που χρησιμοποιήθηκε ήταν η </a:t>
            </a:r>
            <a:r>
              <a:rPr lang="en-US" sz="2000" dirty="0" smtClean="0"/>
              <a:t>RAPD </a:t>
            </a:r>
            <a:r>
              <a:rPr lang="el-GR" sz="2000" dirty="0" smtClean="0"/>
              <a:t>(</a:t>
            </a:r>
            <a:r>
              <a:rPr lang="en-US" sz="2000" dirty="0" smtClean="0"/>
              <a:t>Random Amplified Polymorphic DNA</a:t>
            </a:r>
            <a:r>
              <a:rPr lang="el-GR" sz="2000" dirty="0" smtClean="0"/>
              <a:t> ταυτοποίηση των στελεχών με τυχαίως ενισχυόμενα τμήματα του πολυμορφικού </a:t>
            </a:r>
            <a:r>
              <a:rPr lang="en-US" sz="2000" dirty="0" smtClean="0"/>
              <a:t>DNA</a:t>
            </a:r>
            <a:r>
              <a:rPr lang="el-GR" sz="2000" dirty="0" smtClean="0"/>
              <a:t>)</a:t>
            </a:r>
          </a:p>
          <a:p>
            <a:pPr>
              <a:buNone/>
            </a:pPr>
            <a:endParaRPr lang="el-GR" sz="24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2801" y="1032932"/>
            <a:ext cx="10691812" cy="872067"/>
          </a:xfrm>
        </p:spPr>
        <p:txBody>
          <a:bodyPr>
            <a:normAutofit fontScale="90000"/>
          </a:bodyPr>
          <a:lstStyle/>
          <a:p>
            <a:pPr algn="ctr"/>
            <a:r>
              <a:rPr lang="el-GR" b="1" dirty="0">
                <a:solidFill>
                  <a:srgbClr val="002060"/>
                </a:solidFill>
              </a:rPr>
              <a:t>ΑΠΟΤΕΛΕΣΜΑΤΑ ΕΜΨΥΧΟΥ ΠΕΡΙΒΑΛΛΟΝΤΟΣ </a:t>
            </a:r>
            <a:r>
              <a:rPr lang="el-GR" dirty="0"/>
              <a:t/>
            </a:r>
            <a:br>
              <a:rPr lang="el-GR" dirty="0"/>
            </a:br>
            <a:endParaRPr lang="el-GR" dirty="0"/>
          </a:p>
        </p:txBody>
      </p:sp>
      <p:sp>
        <p:nvSpPr>
          <p:cNvPr id="3" name="Θέση περιεχομένου 2"/>
          <p:cNvSpPr>
            <a:spLocks noGrp="1"/>
          </p:cNvSpPr>
          <p:nvPr>
            <p:ph idx="1"/>
          </p:nvPr>
        </p:nvSpPr>
        <p:spPr>
          <a:xfrm>
            <a:off x="1337734" y="2108200"/>
            <a:ext cx="10219266" cy="4006222"/>
          </a:xfrm>
        </p:spPr>
        <p:txBody>
          <a:bodyPr>
            <a:noAutofit/>
          </a:bodyPr>
          <a:lstStyle/>
          <a:p>
            <a:pPr marL="0" indent="0">
              <a:lnSpc>
                <a:spcPct val="150000"/>
              </a:lnSpc>
              <a:buNone/>
            </a:pPr>
            <a:r>
              <a:rPr lang="el-GR" sz="2000" dirty="0"/>
              <a:t>Για την ανίχνευση του είδους των μικροοργανισμών που αποικίζουν τα χέρια του ιατρικού και νοσηλευτικού προσωπικού </a:t>
            </a:r>
            <a:r>
              <a:rPr lang="el-GR" sz="2000" dirty="0" smtClean="0"/>
              <a:t>ελήφθησαν </a:t>
            </a:r>
            <a:r>
              <a:rPr lang="el-GR" sz="2000" dirty="0"/>
              <a:t>125 δείγματα</a:t>
            </a:r>
            <a:r>
              <a:rPr lang="el-GR" sz="2000" dirty="0" smtClean="0"/>
              <a:t>.</a:t>
            </a:r>
          </a:p>
          <a:p>
            <a:pPr marL="0" indent="0">
              <a:lnSpc>
                <a:spcPct val="150000"/>
              </a:lnSpc>
              <a:buNone/>
            </a:pPr>
            <a:r>
              <a:rPr lang="el-GR" sz="2000" dirty="0" smtClean="0"/>
              <a:t> </a:t>
            </a:r>
            <a:r>
              <a:rPr lang="el-GR" sz="2000" dirty="0"/>
              <a:t>Συγκεκριμένα </a:t>
            </a:r>
            <a:r>
              <a:rPr lang="el-GR" sz="2000" dirty="0" smtClean="0"/>
              <a:t>: </a:t>
            </a:r>
          </a:p>
          <a:p>
            <a:pPr>
              <a:lnSpc>
                <a:spcPct val="150000"/>
              </a:lnSpc>
            </a:pPr>
            <a:r>
              <a:rPr lang="el-GR" sz="2000" dirty="0" smtClean="0"/>
              <a:t>Από </a:t>
            </a:r>
            <a:r>
              <a:rPr lang="el-GR" sz="2000" dirty="0"/>
              <a:t>το νοσηλευτικό </a:t>
            </a:r>
            <a:r>
              <a:rPr lang="el-GR" sz="2000" dirty="0" smtClean="0"/>
              <a:t>προσωπικό</a:t>
            </a:r>
            <a:r>
              <a:rPr lang="el-GR" sz="2000" dirty="0"/>
              <a:t> </a:t>
            </a:r>
            <a:r>
              <a:rPr lang="el-GR" sz="2000" dirty="0" smtClean="0"/>
              <a:t>81 δείγματα σε </a:t>
            </a:r>
            <a:r>
              <a:rPr lang="el-GR" sz="2000" dirty="0"/>
              <a:t>ποσοστό 64,8% </a:t>
            </a:r>
            <a:endParaRPr lang="el-GR" sz="2000" dirty="0" smtClean="0"/>
          </a:p>
          <a:p>
            <a:pPr>
              <a:lnSpc>
                <a:spcPct val="150000"/>
              </a:lnSpc>
            </a:pPr>
            <a:r>
              <a:rPr lang="el-GR" sz="2000" dirty="0"/>
              <a:t>Α</a:t>
            </a:r>
            <a:r>
              <a:rPr lang="el-GR" sz="2000" dirty="0" smtClean="0"/>
              <a:t>πό </a:t>
            </a:r>
            <a:r>
              <a:rPr lang="el-GR" sz="2000" dirty="0"/>
              <a:t>το ιατρικό προσωπικό </a:t>
            </a:r>
            <a:r>
              <a:rPr lang="el-GR" sz="2000" dirty="0" smtClean="0"/>
              <a:t>44 </a:t>
            </a:r>
            <a:r>
              <a:rPr lang="el-GR" sz="2000" dirty="0"/>
              <a:t>δείγματα </a:t>
            </a:r>
            <a:r>
              <a:rPr lang="el-GR" sz="2000" dirty="0" smtClean="0"/>
              <a:t>σε </a:t>
            </a:r>
            <a:r>
              <a:rPr lang="el-GR" sz="2000" dirty="0"/>
              <a:t>ποσοστό 35,2% </a:t>
            </a:r>
          </a:p>
        </p:txBody>
      </p:sp>
    </p:spTree>
    <p:extLst>
      <p:ext uri="{BB962C8B-B14F-4D97-AF65-F5344CB8AC3E}">
        <p14:creationId xmlns="" xmlns:p14="http://schemas.microsoft.com/office/powerpoint/2010/main" val="56595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63132" y="880533"/>
            <a:ext cx="10219268" cy="1032934"/>
          </a:xfrm>
        </p:spPr>
        <p:txBody>
          <a:bodyPr>
            <a:noAutofit/>
          </a:bodyPr>
          <a:lstStyle/>
          <a:p>
            <a:pPr algn="ctr"/>
            <a:r>
              <a:rPr lang="el-GR" sz="3600" b="1" dirty="0">
                <a:solidFill>
                  <a:srgbClr val="002060"/>
                </a:solidFill>
              </a:rPr>
              <a:t>ΣΤΑΤΙΣΤΙΚΗ ΑΝΑΛΥΣΗ ΤΟΥ </a:t>
            </a:r>
            <a:r>
              <a:rPr lang="el-GR" sz="3600" b="1" dirty="0" smtClean="0">
                <a:solidFill>
                  <a:srgbClr val="002060"/>
                </a:solidFill>
              </a:rPr>
              <a:t>ΕΜΨΥΧΟΥ ΠΕΡΙΒΑΛΛΟΝΤΟΣ</a:t>
            </a:r>
            <a:endParaRPr lang="el-GR" sz="3600" dirty="0">
              <a:solidFill>
                <a:srgbClr val="002060"/>
              </a:solidFill>
            </a:endParaRPr>
          </a:p>
        </p:txBody>
      </p:sp>
      <p:sp>
        <p:nvSpPr>
          <p:cNvPr id="3" name="Θέση περιεχομένου 2"/>
          <p:cNvSpPr>
            <a:spLocks noGrp="1"/>
          </p:cNvSpPr>
          <p:nvPr>
            <p:ph idx="1"/>
          </p:nvPr>
        </p:nvSpPr>
        <p:spPr>
          <a:xfrm>
            <a:off x="1734635" y="2226733"/>
            <a:ext cx="9836727" cy="4247802"/>
          </a:xfrm>
        </p:spPr>
        <p:txBody>
          <a:bodyPr>
            <a:normAutofit/>
          </a:bodyPr>
          <a:lstStyle/>
          <a:p>
            <a:pPr marL="0" indent="0">
              <a:lnSpc>
                <a:spcPct val="150000"/>
              </a:lnSpc>
              <a:buNone/>
            </a:pPr>
            <a:r>
              <a:rPr lang="el-GR" sz="2000" b="1" dirty="0"/>
              <a:t>Σύγκριση μικροβιακού φορτίου μεταξύ του ιατρικού και νοσηλευτικού </a:t>
            </a:r>
            <a:r>
              <a:rPr lang="el-GR" sz="2000" b="1" dirty="0" smtClean="0"/>
              <a:t>προσωπικού</a:t>
            </a:r>
          </a:p>
          <a:p>
            <a:pPr marL="0" indent="0">
              <a:lnSpc>
                <a:spcPct val="150000"/>
              </a:lnSpc>
              <a:buNone/>
            </a:pPr>
            <a:endParaRPr lang="el-GR" sz="2000" dirty="0"/>
          </a:p>
          <a:p>
            <a:pPr marL="0" indent="0">
              <a:lnSpc>
                <a:spcPct val="150000"/>
              </a:lnSpc>
              <a:buNone/>
            </a:pPr>
            <a:r>
              <a:rPr lang="el-GR" sz="2000" dirty="0"/>
              <a:t>Η σύγκριση του αποικισμού μεταξύ του ιατρικού και νοσηλευτικού προσωπικού</a:t>
            </a:r>
            <a:r>
              <a:rPr lang="el-GR" sz="2000" b="1" dirty="0"/>
              <a:t> </a:t>
            </a:r>
            <a:r>
              <a:rPr lang="el-GR" sz="2000" dirty="0"/>
              <a:t>στο</a:t>
            </a:r>
            <a:r>
              <a:rPr lang="el-GR" sz="2000" b="1" dirty="0"/>
              <a:t> </a:t>
            </a:r>
            <a:r>
              <a:rPr lang="el-GR" sz="2000" dirty="0"/>
              <a:t>ολικό μικροβιακό φορτίο, Gram </a:t>
            </a:r>
            <a:r>
              <a:rPr lang="en-US" sz="2000" dirty="0"/>
              <a:t>negative</a:t>
            </a:r>
            <a:r>
              <a:rPr lang="el-GR" sz="2000" dirty="0"/>
              <a:t>, </a:t>
            </a:r>
            <a:r>
              <a:rPr lang="el-GR" sz="2000" i="1" dirty="0"/>
              <a:t>Pseudomonas spp, Staphylococcus spp, Enterococcus spp </a:t>
            </a:r>
            <a:r>
              <a:rPr lang="el-GR" sz="2000" dirty="0" smtClean="0"/>
              <a:t>έδειξε, </a:t>
            </a:r>
            <a:r>
              <a:rPr lang="el-GR" sz="2000" dirty="0"/>
              <a:t>με τη δοκιμασία </a:t>
            </a:r>
            <a:r>
              <a:rPr lang="en-US" sz="2000" dirty="0"/>
              <a:t>Mann</a:t>
            </a:r>
            <a:r>
              <a:rPr lang="el-GR" sz="2000" dirty="0"/>
              <a:t>-</a:t>
            </a:r>
            <a:r>
              <a:rPr lang="en-US" sz="2000" dirty="0"/>
              <a:t>Whitney Test</a:t>
            </a:r>
            <a:r>
              <a:rPr lang="el-GR" sz="2000" dirty="0"/>
              <a:t>, ότι δεν υπήρχε στατιστική σημαντικότητα σε καμία από τις επιμέρους </a:t>
            </a:r>
            <a:r>
              <a:rPr lang="el-GR" sz="2000" dirty="0" smtClean="0"/>
              <a:t>συγκρίσεις</a:t>
            </a:r>
            <a:endParaRPr lang="el-GR" sz="2000" dirty="0"/>
          </a:p>
          <a:p>
            <a:endParaRPr lang="el-GR" dirty="0"/>
          </a:p>
        </p:txBody>
      </p:sp>
    </p:spTree>
    <p:extLst>
      <p:ext uri="{BB962C8B-B14F-4D97-AF65-F5344CB8AC3E}">
        <p14:creationId xmlns:p14="http://schemas.microsoft.com/office/powerpoint/2010/main" xmlns="" val="163269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10570</TotalTime>
  <Words>9100</Words>
  <Application>Microsoft Office PowerPoint</Application>
  <PresentationFormat>Προσαρμογή</PresentationFormat>
  <Paragraphs>964</Paragraphs>
  <Slides>173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173</vt:i4>
      </vt:variant>
    </vt:vector>
  </HeadingPairs>
  <TitlesOfParts>
    <vt:vector size="174" baseType="lpstr">
      <vt:lpstr>Αστικό</vt:lpstr>
      <vt:lpstr>  ΥΓΙΕΙΝΗ  ΣΤΟ ΧΩΡΟ ΤΟΥ ΝΟΣΟΚΟΜΕΙΟΥ</vt:lpstr>
      <vt:lpstr>ΙΣΤΟΡΙΚΗ ΑΝΑΔΡΟΜΗ</vt:lpstr>
      <vt:lpstr>ΙΣΤΟΡΙΚΗ ΑΝΑΔΡΟΜΗ</vt:lpstr>
      <vt:lpstr>ΙΣΤΟΡΙΚΗ ΑΝΑΔΡΟΜΗ</vt:lpstr>
      <vt:lpstr>ΙΣΤΟΡΙΚΗ ΑΝΑΔΡΟΜΗ</vt:lpstr>
      <vt:lpstr>ΙΣΤΟΡΙΚΗ ΑΝΑΔΡΟΜΗ</vt:lpstr>
      <vt:lpstr>ΙΣΤΟΡΙΚΗ ΑΝΑΔΡΟΜΗ</vt:lpstr>
      <vt:lpstr>ΙΣΤΟΡΙΚΗ ΑΝΑΔΡΟΜΗ</vt:lpstr>
      <vt:lpstr>ΙΣΤΟΡΙΚΗ ΑΝΑΔΡΟΜΗ</vt:lpstr>
      <vt:lpstr>ΙΣΤΟΡΙΚΗ ΑΝΑΔΡΟΜΗ</vt:lpstr>
      <vt:lpstr>ΙΣΤΟΡΙΚΗ ΑΝΑΔΡΟΜΗ</vt:lpstr>
      <vt:lpstr>ΙΣΤΟΡΙΚΗ ΑΝΑΔΡΟΜΗ</vt:lpstr>
      <vt:lpstr>ΙΣΤΟΡΙΚΗ ΑΝΑΔΡΟΜΗ</vt:lpstr>
      <vt:lpstr>ΧΑΡΑΚΤΗΡΙΣΤΙΚΑ ΛΟΙΜΟΓΟΝΩΝ ΠΑΡΑΓΟΝΤΩΝ </vt:lpstr>
      <vt:lpstr> ΜΟΛΥΣΜΑΤΙΚΟΤΗΤΑ (infectivity) </vt:lpstr>
      <vt:lpstr> ΠΑΘΟΓΟΝΙΚΟΤΗΤΑ (pathogenicity) </vt:lpstr>
      <vt:lpstr>ΥΠΟΔΟΧΑ (reservoirs) ΛΟΙΜΟΓΟΝΩΝ ΠΑΡΑΓΟΝΤΩΝ</vt:lpstr>
      <vt:lpstr> ΟΡΟΙ ΚΑΙ ΟΡΙΣΜΟΙ</vt:lpstr>
      <vt:lpstr>ΟΡΟΙ ΚΑΙ ΟΡΙΣΜΟΙ</vt:lpstr>
      <vt:lpstr>ΟΡΟΙ ΚΑΙ ΟΡΙΣΜΟΙ</vt:lpstr>
      <vt:lpstr>ΟΡΟΙ ΚΑΙ ΟΡΙΣΜΟΙ</vt:lpstr>
      <vt:lpstr>ΕΝΔΟΝΟΣΟΚΟΜΕΙΑΚΕΣ ΛΟΙΜΩΞΕΙΣ</vt:lpstr>
      <vt:lpstr>ΕΝΔΟΝΟΣΟΚΟΜΕΙΑΚΕΣ ΛΟΙΜΩΞΕΙΣ</vt:lpstr>
      <vt:lpstr>ΕΝΔΟΝΟΣΟΚΟΜΕΙΑΚΕΣ ΛΟΙΜΩΞΕΙΣ</vt:lpstr>
      <vt:lpstr>ΕΝΔΟΝΟΣΟΚΟΜΕΙΑΚΕΣ ΛΟΙΜΩΞΕΙΣ</vt:lpstr>
      <vt:lpstr>ΔΙΑΚΡΙΣΗ ΛΟΙΜΩΞΕΩΝ</vt:lpstr>
      <vt:lpstr>ΕΝΔΟΝΟΣΟΚΟΜΕΙΑΚΕΣ ΛΟΙΜΩΞΕΙΣ</vt:lpstr>
      <vt:lpstr>ΕΝΔΟΝΟΣΟΚΟΜΕΙΑΚΕΣ ΛΟΙΜΩΞΕΙΣ</vt:lpstr>
      <vt:lpstr>ΕΝΔΟΝΟΣΟΚΟΜΕΙΑΚΕΣ ΛΟΙΜΩΞΕΙΣ</vt:lpstr>
      <vt:lpstr>ΕΝΔΗΜΙΚΕΣ ΝΟΣΟΚΟΜΕΙΑΚΕΣ ΛΟΙΜΩΞΕΙΣ</vt:lpstr>
      <vt:lpstr>ΕΝΔΗΜΙΚΕΣ ΝΟΣΟΚΟΜΕΙΑΚΕΣ ΛΟΙΜΩΞΕΙΣ</vt:lpstr>
      <vt:lpstr>ΕΝΔΗΜΙΚΕΣ ΝΟΣΟΚΟΜΕΙΑΚΕΣ ΛΟΙΜΩΞΕΙΣ</vt:lpstr>
      <vt:lpstr>ΕΝΔΗΜΙΚΕΣ ΝΟΣΟΚΟΜΕΙΑΚΕΣ ΛΟΙΜΩΞΕΙΣ</vt:lpstr>
      <vt:lpstr>ΕΠΙΔΗΜΙΚΕΣ ΝΟΣΟΚΟΜΕΙΑΚΕΣ ΛΟΙΜΩΞΕΙΣ (epidemics-outbreaks)</vt:lpstr>
      <vt:lpstr>ΕΠΙΔΗΜΙΚΕΣ ΝΟΣΟΚΟΜΕΙΑΚΕΣ ΛΟΙΜΩΞΕΙΣ (epidemics-outbreaks)</vt:lpstr>
      <vt:lpstr>ΕΠΙΔΗΜΙΚΕΣ ΝΟΣΟΚΟΜΕΙΑΚΕΣ ΛΟΙΜΩΞΕΙΣ (epidemics-outbreaks)</vt:lpstr>
      <vt:lpstr>ΕΠΙΔΗΜΙΚΕΣ ΝΟΣΟΚΟΜΕΙΑΚΕΣ ΛΟΙΜΩΞΕΙΣ (epidemics-outbreaks)</vt:lpstr>
      <vt:lpstr>Διαφάνεια 38</vt:lpstr>
      <vt:lpstr>Διαφάνεια 39</vt:lpstr>
      <vt:lpstr>Διαφάνεια 40</vt:lpstr>
      <vt:lpstr>ΑΙΤΙΟΛΟΓΙΑ ΝΟΣΟΚΟΜΕΙΑΚΩΝ ΛΟΙΜΩΞΕΩΝ ΒΑΚΤΗΡΙΑ</vt:lpstr>
      <vt:lpstr>Διαφάνεια 42</vt:lpstr>
      <vt:lpstr>ΑΙΤΙΟΛΟΓΙΑ ΝΟΣΟΚΟΜΕΙΑΚΩΝ ΛΟΙΜΩΞΕΩΝ ΒΑΚΤΗΡΙΑ</vt:lpstr>
      <vt:lpstr>ΑΙΤΙΟΛΟΓΙΑ ΝΟΣΟΚΟΜΕΙΑΚΩΝ ΛΟΙΜΩΞΕΩΝ ΒΑΚΤΗΡΙΑΒΑΚΤΗΡΙΑ</vt:lpstr>
      <vt:lpstr>ΑΙΤΙΟΛΟΓΙΑ ΝΟΣΟΚΟΜΕΙΑΚΩΝ ΛΟΙΜΩΞΕΩΝ ΒΑΚΤΗΡΙΑ</vt:lpstr>
      <vt:lpstr>ΑΙΤΙΟΛΟΓΙΑ ΝΟΣΟΚΟΜΕΙΑΚΩΝ ΛΟΙΜΩΞΕΩΝ ΒΑΚΤΗΡΙΑ</vt:lpstr>
      <vt:lpstr>ΑΙΤΙΟΛΟΓΙΑ ΝΟΣΟΚΟΜΕΙΑΚΩΝ ΛΟΙΜΩΞΕΩΝ ΒΑΚΤΗΡΙΑ</vt:lpstr>
      <vt:lpstr>ΑΙΤΙΟΛΟΓΙΑ ΝΟΣΟΚΟΜΕΙΑΚΩΝ ΛΟΙΜΩΞΕΩΝ</vt:lpstr>
      <vt:lpstr>ΕΥΑΛΩΤΟΣ ΞΕΝΙΣΤΗΣ</vt:lpstr>
      <vt:lpstr>ΕΥΑΛΩΤΟΙ ΑΣΘΕΝΕΙΣ</vt:lpstr>
      <vt:lpstr>ΑΙΤΙΟΛΟΓΙΑ ΝΟΣΟΚΟΜΕΙΑΚΩΝ ΛΟΙΜΩΞΕΩΝ ΒΑΚΤΗΡΙΑ</vt:lpstr>
      <vt:lpstr>ΑΙΤΙΟΛΟΓΙΑ ΝΟΣΟΚΟΜΕΙΑΚΩΝ ΛΟΙΜΩΞΕΩΝ ΒΑΚΤΗΡΙΑ</vt:lpstr>
      <vt:lpstr>ΑΙΤΙΟΛΟΓΙΑ ΝΟΣΟΚΟΜΕΙΑΚΩΝ ΛΟΙΜΩΞΕΩΝ ΒΑΚΤΗΡΙΑ</vt:lpstr>
      <vt:lpstr>ΑΙΤΙΟΛΟΓΙΑ ΝΟΣΟΚΟΜΕΙΑΚΩΝ ΛΟΙΜΩΞΕΩΝ ΒΑΚΤΗΡΙΑ</vt:lpstr>
      <vt:lpstr>ΠΑΡΑΓΟΝΤΕΣ ΠΟΥ ΣΥΜΒΑΛΛΟΥΝ ΣΤΟΝ ΚΙΝΔΥΝΟ ΑΝΑΠΤΥΞΗΣ ΤΩΝ ΝΟΣΟΚΟΜΕΙΑΚΩΝ ΛΟΙΜΩΞΕΩΝ</vt:lpstr>
      <vt:lpstr>ΠΑΡΑΓΟΝΤΕΣ ΠΟΥ ΣΥΜΒΑΛΛΟΥΝ ΣΤΟΝ ΚΙΝΔΥΝΟ ΑΝΑΠΤΥΞΗΣ ΤΩΝ ΝΟΣΟΚΟΜΕΙΑΚΩΝ ΛΟΙΜΩΞΕΩΝ</vt:lpstr>
      <vt:lpstr>ΠΑΡΑΓΟΝΤΕΣ ΠΟΥ ΣΥΜΒΑΛΛΟΥΝ ΣΤΟΝ ΚΙΝΔΥΝΟ ΑΝΑΠΤΥΞΗΣ ΤΩΝ ΝΟΣΟΚΟΜΕΙΑΚΩΝ ΛΟΙΜΩΞΕΩΝ</vt:lpstr>
      <vt:lpstr>ΠΑΡΑΓΟΝΤΕΣ ΠΟΥ ΣΥΜΒΑΛΛΟΥΝ ΣΤΟΝ ΚΙΝΔΥΝΟ ΑΝΑΠΤΥΞΗΣ ΤΩΝ ΝΟΣΟΚΟΜΕΙΑΚΩΝ ΛΟΙΜΩΞΕΩΝ</vt:lpstr>
      <vt:lpstr>ΠΑΡΑΓΟΝΤΕΣ ΠΟΥ ΣΥΜΒΑΛΛΟΥΝ ΣΤΟΝ ΚΙΝΔΥΝΟ ΑΝΑΠΤΥΞΗΣ ΤΩΝ ΝΟΣΟΚΟΜΕΙΑΚΩΝ ΛΟΙΜΩΞΕΩΝ</vt:lpstr>
      <vt:lpstr>ΤΡΟΠΟΙ ΜΕΤΑΔΟΣΗΣ ΤΩΝ ΝΟΣΟΚΟΜΕΙΑΚΩΝ ΛΟΙΜΩΞΕΩΝ</vt:lpstr>
      <vt:lpstr>ΤΡΟΠΟΙ ΜΕΤΑΔΟΣΗΣ ΤΩΝ ΝΟΣΟΚΟΜΕΙΑΚΩΝ ΛΟΙΜΩΞΕΩΝ</vt:lpstr>
      <vt:lpstr>ΤΡΟΠΟΙ ΜΕΤΑΔΟΣΗΣ ΤΩΝ ΝΟΣΟΚΟΜΕΙΑΚΩΝ ΛΟΙΜΩΞΕΩΝ</vt:lpstr>
      <vt:lpstr>ΤΡΟΠΟΙ ΜΕΤΑΔΟΣΗΣ ΤΩΝ ΝΟΣΟΚΟΜΕΙΑΚΩΝ ΛΟΙΜΩΞΕΩΝ</vt:lpstr>
      <vt:lpstr>ΤΡΟΠΟΙ ΜΕΤΑΔΟΣΗΣ ΤΩΝ ΝΟΣΟΚΟΜΕΙΑΚΩΝ ΛΟΙΜΩΞΕΩΝ</vt:lpstr>
      <vt:lpstr>ΤΡΟΠΟΙ ΜΕΤΑΔΟΣΗΣ ΤΩΝ ΝΟΣΟΚΟΜΕΙΑΚΩΝ ΛΟΙΜΩΞΕΩΝ</vt:lpstr>
      <vt:lpstr>ΤΟ ΝΟΣΟΚΟΜΕΙΑΚΟ ΠΕΡΙΒΑΛΛΟΝ ΠΕΡΙΛΑΜΒΑΝΕΙ</vt:lpstr>
      <vt:lpstr>ΝΟΣΟΚΟΜΕΙΑΚΟ ΠΕΡΙΒΑΛΛΟΝ</vt:lpstr>
      <vt:lpstr>Ο ΚΥΚΛΟΣ ΑΥΤΟΣ ΠΕΡΙΛΑΜΒΑΝΕΙ </vt:lpstr>
      <vt:lpstr>Πολυανθεκτικά στελέχη (Multi drug resistance MDR)</vt:lpstr>
      <vt:lpstr>Στελέχη εκτεταμένης ανθεκτικότητας  (Extensive drug resistance, XDR)</vt:lpstr>
      <vt:lpstr> Πανθεκτικά στελέχη (Panresistant, PDR) </vt:lpstr>
      <vt:lpstr>ΠΑΘΟΓΟΝΑ ΣΤΕΛΕΧΗ ΣΤΗ Μ.Ε.Θ.</vt:lpstr>
      <vt:lpstr>ΠΑΘΟΓΟΝΑ ΣΤΕΛΕΧΗ ΣΤΗ Μ.Ε.Θ.</vt:lpstr>
      <vt:lpstr>Ο ΡΟΛΟΣ ΤΩΝ ΕΡΓΑΖΟΜΕΝΩΝ ΣΤΗΝ ΟΡΙΖΟΝΤΙΑ ΜΕΤΑΔΟΣΗ ΤΩΝ ΠΑΘΟΓΟΝΩΝ ΜΙΚΡΟΟΡΓΑΝΙΣΜΩΝ</vt:lpstr>
      <vt:lpstr>ΣΤΡΑΤΗΓΙΚΗ ΕΦΑΡΜΟΓΗΣ ΚΑΙ ΕΡΓΑΛΕΙΑ ΤΟΥ Π.Ο.Υ.</vt:lpstr>
      <vt:lpstr>Διαφάνεια 76</vt:lpstr>
      <vt:lpstr>ΜΙΚΡΟΒΙΑΚΗ ΧΛΩΡΙΔΑ ΤΩΝ ΧΕΡΙΩΝ</vt:lpstr>
      <vt:lpstr>ΜΙΚΡΟΒΙΑΚΗ ΧΛΩΡΙΔΑ ΤΩΝ ΧΕΡΙΩΝ</vt:lpstr>
      <vt:lpstr>ΜΙΚΡΟΒΙΑΚΗ ΧΛΩΡΙΔΑ ΤΩΝ ΧΕΡΙΩΝ</vt:lpstr>
      <vt:lpstr>Διαφάνεια 80</vt:lpstr>
      <vt:lpstr>ΠΕΔΙΑ ΑΝΑΠΤΥΞΗΣ ΤΩΝ ΝΟΣΟΚΟΜΕΙΑΚΩΝ ΛΟΙΜΩΞΕΩΝ</vt:lpstr>
      <vt:lpstr>ΠΕΔΙΑ ΑΝΑΠΤΥΞΗΣ ΤΩΝ ΝΟΣΟΚΟΜΕΙΑΚΩΝ ΛΟΙΜΩΞΕΩΝ</vt:lpstr>
      <vt:lpstr>ΕΠΙΠΤΩΣΗ ΝΟΣΟΚΟΜΕΙΑΚΩΝ ΛΟΙΜΩΞΕΩΝ ΣΕ 14 ΕΛΛΗΝΙΚΑ ΝΟΣΟΚΟΜΕΙΑ</vt:lpstr>
      <vt:lpstr>ΕΠΙΠΤΩΣΗ ΝΟΣΟΚΟΜΕΙΑΚΩΝ ΛΟΙΜΩΞΕΩΝ ΣΕ  ΕΛΛΗΝΙΚΑ ΝΟΣΟΚΟΜΕΙΑ</vt:lpstr>
      <vt:lpstr>ΔΙΑΣΠΟΡΑ ΠΟΛΥΑΝΘΕΚΤΙΚΩΝ ΣΤΕΛΕΧΩΝ ΣΤΗΝ ΕΥΡΩΠΑΙΚΗ ΕΝΩΣΗ</vt:lpstr>
      <vt:lpstr>ΣΥΝΘΗΚΕΣ ΜΕΛΕΤΗΣ</vt:lpstr>
      <vt:lpstr>ΚΑΤΑΝΟΜΗ ΔΕΙΓΜΑΤΩΝ ΣΤΟΥΣ ΧΩΡΟΥΣ ΤΟΥ ΠΓΝΕ </vt:lpstr>
      <vt:lpstr>ΣΥΝΘΗΚΕΣ ΜΕΛΕΤΗΣ ΚΑΙ ΔΕΙΓΜΑΤΑ</vt:lpstr>
      <vt:lpstr>ΜΕΘΟΔΟΙ ΔΕΙΓΜΑΤΟΛΗΨΙΑΣ</vt:lpstr>
      <vt:lpstr>ΣΥΣΚΕΥΗ ΔΕΙΓΜΑΤΟΛΗΨΙΑΣ</vt:lpstr>
      <vt:lpstr>ΜΕΘΟΔΟΙ ΔΕΙΓΜΑΤΟΛΗΨΙΑΣ</vt:lpstr>
      <vt:lpstr>ΜΕΘΟΔΟΙ ΔΕΙΓΜΑΤΟΛΗΨΙΑΣ</vt:lpstr>
      <vt:lpstr>ΜΕΘΟΔΟΙ ΔΕΙΓΜΑΤΟΛΗΨΙΑΣ</vt:lpstr>
      <vt:lpstr>ΜΕΘΟΔΟΙ ΔΕΙΓΜΑΤΟΛΗΨΙΑΣ</vt:lpstr>
      <vt:lpstr>ΜΕΘΟΔΟΙ ΔΕΙΓΜΑΤΟΛΗΨΙΑΣ</vt:lpstr>
      <vt:lpstr>ΤΑΥΤΟΠΟΙΗΣΗ ΣΤΕΛΕΧΩΝ</vt:lpstr>
      <vt:lpstr>ΜΟΡΙΑΚΟΣ ΕΛΕΓΧΟΣ-RAPD</vt:lpstr>
      <vt:lpstr>ΑΠΟΤΕΛΕΣΜΑΤΑ ΕΜΨΥΧΟΥ ΠΕΡΙΒΑΛΛΟΝΤΟΣ  </vt:lpstr>
      <vt:lpstr>ΣΤΑΤΙΣΤΙΚΗ ΑΝΑΛΥΣΗ ΤΟΥ ΕΜΨΥΧΟΥ ΠΕΡΙΒΑΛΛΟΝΤΟΣ</vt:lpstr>
      <vt:lpstr>ΣΤΑΤΙΣΤΙΚΗ ΑΝΑΛΥΣΗ ΤΟΥ ΕΜΨΥΧΟΥ ΠΕΡΙΒΑΛΛΟΝΤΟΣ</vt:lpstr>
      <vt:lpstr>  ΣΤΑΤΙΣΤΙΚΗ ΑΝΑΛΥΣΗ ΤΟΥ ΕΜΨΥΧΟΥ ΠΕΡΙΒΑΛΛΟΝΤΟΣ  </vt:lpstr>
      <vt:lpstr>ΣΤΑΤΙΣΤΙΚΗ ΑΝΑΛΥΣΗ ΤΟΥ ΕΜΨΥΧΟΥ ΠΕΡΙΒΑΛΛΟΝΤΟΣ </vt:lpstr>
      <vt:lpstr>ΕΛΕΓΧΟΣ ΕΠΟΧΙΚΟΤΗΤΑΣ ΣΤΟ ΕΜΨΥΧΟ ΠΕΡΙΒΑΛΛΟΝ </vt:lpstr>
      <vt:lpstr>Εποχική κατανομή του ολικού μικροβιακού φορτίου στο ιατρικό προσωπικό</vt:lpstr>
      <vt:lpstr>Εποχική κατανομή των Gram αρνητικών μικροοργανισμών στο ιατρικό προσωπικό </vt:lpstr>
      <vt:lpstr>Εποχική κατανομή των μικροοργανισμών Pseudomonas spp στο ιατρικό προσωπικό </vt:lpstr>
      <vt:lpstr>Εποχική κατανομή των μικροοργανισμών Staphylococcus spp στο ιατρικό προσωπικό </vt:lpstr>
      <vt:lpstr>Εποχική κατανομή των μικροοργανισμών Enterococcus spp στο ιατρικό προσωπικό </vt:lpstr>
      <vt:lpstr>Εποχική κατανομή των μικροοργανισμών Enterococcus spp στο ιατρικό προσωπικό </vt:lpstr>
      <vt:lpstr>ΕΛΕΓΧΟΣ ΕΠΟΧΙΚΟΤΗΤΑΣ ΣΤΟ ΕΜΨΥΧΟ ΠΕΡΙΒΑΛΛΟΝ </vt:lpstr>
      <vt:lpstr>Εποχική κατανομή του ολικού μικροβιακού φορτίου στο νοσηλευτικό προσωπικό </vt:lpstr>
      <vt:lpstr>Εποχική κατανομή των Gram αρνητικών μικροοργανισμών στο νοσηλευτικό προσωπικό </vt:lpstr>
      <vt:lpstr>Εποχική κατανομή των μικροοργανισμών Pseudomonas spp στο νοσηλευτικό προσωπικό</vt:lpstr>
      <vt:lpstr>Εποχική κατανομή των μικροοργανισμών Staphylococcus spp στο νοσηλευτικό προσωπικό</vt:lpstr>
      <vt:lpstr>Εποχική κατανομή των μικροοργανισμών Enterococcus spp στο νοσηλευτικό προσωπικό </vt:lpstr>
      <vt:lpstr>    ΕΛΕΓΧΟΣ ΕΥΑΙΣΘΗΣΙΑΣ ΣΤΙΣ ΑΝΤΙΜΙΚΡΟΒΙΑΚΕΣ ΟΥΣΙΕΣ ΤΩΝ ΣΤΕΛΕΧΩΝ ΠΟΥ ΑΠΟΜΟΝΩΘΗΚΑΝ ΑΠΟ ΤΑ ΧΕΡΙΑ ΤΟΥ ΙΑΤΡΙΚΟΥ ΚΑΙ ΝΟΣΗΛΕΥΤΙΚΟΥ ΠΡΟΣΩΠΙΚΟΥ Klebsiella pneumoniae </vt:lpstr>
      <vt:lpstr>Διαφάνεια 117</vt:lpstr>
      <vt:lpstr>Διαφάνεια 118</vt:lpstr>
      <vt:lpstr>Διαφάνεια 119</vt:lpstr>
      <vt:lpstr>Διαφάνεια 120</vt:lpstr>
      <vt:lpstr>ΑΠΟΤΕΛΕΣΜΑΤΑ ΑΨΥΧΟΥ ΠΕΡΙΒΑΛΛΟΝΤΟΣ </vt:lpstr>
      <vt:lpstr>ΣΤΑΤΙΣΤΙΚΗ ΑΝΑΛΥΣΗ ΤΟΥ ΑΨΥΧΟΥ ΠΕΡΙΒΑΛΛΟΝΤΟΣ </vt:lpstr>
      <vt:lpstr>Σύγκριση του ολικού μικροβιακού φορτίου μεταξύ του μη ειδικού και ειδικού εξοπλισμού του άψυχου περιβάλλοντος</vt:lpstr>
      <vt:lpstr>   Σύγκριση του ολικού μικροβιακού φορτίου μεταξύ του μη ειδικού και ειδικού εξοπλισμού του άψυχου περιβάλλοντος, με τη μέθοδο δειγματοληψίας των τρυβλίων επαφής   </vt:lpstr>
      <vt:lpstr>  Σύγκριση του ολικού μικροβιακού φορτίου μεταξύ του μη ειδικού και ειδικού εξοπλισμού του άψυχου περιβάλλοντος, με τη μέθοδο δειγματοληψίας του βαμβακοφόρου στυλεού </vt:lpstr>
      <vt:lpstr>Σύγκριση των Gram αρνητικών μικροοργανισμών μεταξύ του μη ειδικού και ειδικού εξοπλισμού του άψυχου περιβάλλοντος</vt:lpstr>
      <vt:lpstr>  Σύγκριση των μικροοργανισμών Enterococcus spp μεταξύ του μη ειδικού και ειδικού εξοπλισμού του άψυχου περιβάλλοντος   </vt:lpstr>
      <vt:lpstr>ΕΛΕΓΧΟΣ ΕΥΑΙΣΘΗΣΙΑΣ ΣΤΙΣ ΑΝΤΙΜΙΚΡΟΒΙΑΚΕΣ ΟΥΣΙΕΣ ΤΩΝ ΣΤΕΛΕΧΩΝ ΤΟΥ ΑΕΡΑ  </vt:lpstr>
      <vt:lpstr>ΕΛΕΓΧΟΣ ΕΥΑΙΣΘΗΣΙΑΣ ΣΤΙΣ ΑΝΤΙΜΙΚΡΟΒΙΑΚΕΣ ΟΥΣΙΕΣ ΤΩΝ ΣΤΕΛΕΧΩΝ ΤΟΥ ΑΕΡΑ</vt:lpstr>
      <vt:lpstr>ΕΛΕΓΧΟΣ ΕΥΑΙΣΘΗΣΙΑΣ ΣΤΙΣ ΑΝΤΙΜΙΚΡΟΒΙΑΚΕΣ ΟΥΣΙΕΣ ΤΩΝ ΣΤΕΛΕΧΩΝ ΤΩΝ ΕΠΙΦΑΝΕΙΩΝ  </vt:lpstr>
      <vt:lpstr> ΕΛΕΓΧΟΣ ΕΥΑΙΣΘΗΣΙΑΣ ΣΤΙΣ ΑΝΤΙΜΙΚΡΟΒΙΑΚΕΣ ΟΥΣΙΕΣ ΤΩΝ ΣΤΕΛΕΧΩΝ ΤΩΝ ΕΠΙΦΑΝΕΙΩΝ</vt:lpstr>
      <vt:lpstr> ΑΝΑΛΥΣΗ ΤΟΥ ΜΙΚΡΟΒΙΑΚΟΥ ΦΟΡΤΙΟΥ ΠΟΥ ΑΠΟΜΟΝΩΘΗΚΕ ΣΥΝΟΛΙΚΑ ΑΠΟ ΤΟ ΑΨΥΧΟ ΠΕΡΙΒΑΛΛΟΝ  </vt:lpstr>
      <vt:lpstr>Διαφάνεια 133</vt:lpstr>
      <vt:lpstr>Διαφάνεια 134</vt:lpstr>
      <vt:lpstr>ΑΝΑΛΥΣΗ ΤΟΥ ΜΙΚΡΟΒΙΑΚΟΥ ΦΟΡΤΙΟΥ ΠΟΥ ΑΠΟΜΟΝΩΘΗΚΕ ΣΕ ΚΑΘΕ ΚΛΙΝΙΚΗ  </vt:lpstr>
      <vt:lpstr>Διαφάνεια 136</vt:lpstr>
      <vt:lpstr>Χειρουργική Κλινική </vt:lpstr>
      <vt:lpstr>Διαφάνεια 138</vt:lpstr>
      <vt:lpstr>Παθολογική Κλινική </vt:lpstr>
      <vt:lpstr>Διαφάνεια 140</vt:lpstr>
      <vt:lpstr> Μονάδα Νεογνών  </vt:lpstr>
      <vt:lpstr>Διαφάνεια 142</vt:lpstr>
      <vt:lpstr>Διαφάνεια 143</vt:lpstr>
      <vt:lpstr> ΑΝΑΛΥΣΗ ΤΩΝ ΑΠΟΜΟΝΩΘΕΝΤΩΝ ΣΤΕΛΕΧΩΝ ΑΠΟ ΤΟ ΑΨΥΧΟ ΚΑΙ ΕΜΨΥΧΟ ΠΕΡΙΒΑΛΛΟΝ ΑΝΑ ΚΛΙΝΙΚΗ </vt:lpstr>
      <vt:lpstr>  ΑΝΑΛΥΣΗ ΤΩΝ ΜΙΚΡΟΟΡΓΑΝΙΣΝΩΝ ΠΟΥ ΑΠΟΜΟΝΩΘΗΚΑΝ ΚΑΤΑ ΤΗ ΔΙΑΡΚΕΙΑ ΤΗΣ ΜΕΛΕΤΗΣ  </vt:lpstr>
      <vt:lpstr>  ΣΥΓΚΕΝΤΡΩΤΙΚΟΣ ΠΙΝΑΚΑΣ ΣΤΕΛΕΧΩΝ ΠΟΥ ΑΠΟΜΟΝΩΘΗΚΑΝ ΚΑΤΑ ΤΗ ΔΙΑΡΚΕΙΑ ΤΗΣ ΜΕΛΕΤΗΣ </vt:lpstr>
      <vt:lpstr> ΑΠΟΤΕΛΕΣΜΑΤΑ ΜΟΡΙΑΚΗΣ ΑΝΑΛΥΣΗΣ RAPD (Random Amplified Polymorphic DNA) </vt:lpstr>
      <vt:lpstr>   Απεικόνιση gel electrophoresis RAPD στελεχών Klebsiella pneumoniae (Θέση: 1 Ladder – Θέση 2-10 Δείγματα – Θέση 11 αρνητικός μάρτυρας – Θέση 12 Ladder)   </vt:lpstr>
      <vt:lpstr>   Φυλογενετικό δέντρο των στελεχών Klebsiella pneumoniae   </vt:lpstr>
      <vt:lpstr>Ανάλυση της συγγένειας των στελεχών ανά κλινική </vt:lpstr>
      <vt:lpstr> Απεικόνιση gel electrophoresis RAPD στελεχών Acinetobacter baumannii (Θέση: 1 Ladder – Θέση 2 αρνητικός μάρτυρας - Θέση 3-14 Δείγματα – Θέση 15 Ladder) </vt:lpstr>
      <vt:lpstr>    Φυλογενετικό δέντρο των στελεχών Acinetobacter baumannii    </vt:lpstr>
      <vt:lpstr>Διαφάνεια 153</vt:lpstr>
      <vt:lpstr>   Απεικόνιση gel electrophoresis RAPD στελεχών Staphylococcus aureus (Θέση: 1 Ladder – Θέση 2 αρνητικός μάρτυρας - Θέση 3-10 Δείγματα – Θέση 11 Ladder)   </vt:lpstr>
      <vt:lpstr>  Φυλογενετικό δέντρο των στελεχών Staphylococcus aureus </vt:lpstr>
      <vt:lpstr>Διαφάνεια 156</vt:lpstr>
      <vt:lpstr>Διαφάνεια 157</vt:lpstr>
      <vt:lpstr> </vt:lpstr>
      <vt:lpstr>Διαφάνεια 159</vt:lpstr>
      <vt:lpstr>Διαφάνεια 160</vt:lpstr>
      <vt:lpstr>Διαφάνεια 161</vt:lpstr>
      <vt:lpstr>  Έμψυχο Περιβάλλον</vt:lpstr>
      <vt:lpstr>Διαφάνεια 163</vt:lpstr>
      <vt:lpstr>Διαφάνεια 164</vt:lpstr>
      <vt:lpstr>Αέρας</vt:lpstr>
      <vt:lpstr>Διαφάνεια 166</vt:lpstr>
      <vt:lpstr>Διαφάνεια 167</vt:lpstr>
      <vt:lpstr>Διαφάνεια 168</vt:lpstr>
      <vt:lpstr>Διαφάνεια 169</vt:lpstr>
      <vt:lpstr>Διαφάνεια 170</vt:lpstr>
      <vt:lpstr>Διαφάνεια 171</vt:lpstr>
      <vt:lpstr>Διαφάνεια 172</vt:lpstr>
      <vt:lpstr>Ευχαριστώ πολύ για την προσοχή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Αποικισμός πολυανθεκτικών στελεχών σε νοσοκομειακούς χώρους και ο ρόλος των εργαζομένων στην οριζόντια μετάδοσή τους</dc:title>
  <dc:creator>Babis</dc:creator>
  <cp:lastModifiedBy>AlphaPc</cp:lastModifiedBy>
  <cp:revision>1195</cp:revision>
  <dcterms:created xsi:type="dcterms:W3CDTF">2016-09-06T16:58:01Z</dcterms:created>
  <dcterms:modified xsi:type="dcterms:W3CDTF">2025-05-12T09:25:13Z</dcterms:modified>
</cp:coreProperties>
</file>