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56" r:id="rId2"/>
    <p:sldId id="258" r:id="rId3"/>
    <p:sldId id="257" r:id="rId4"/>
    <p:sldId id="262" r:id="rId5"/>
    <p:sldId id="259" r:id="rId6"/>
    <p:sldId id="260" r:id="rId7"/>
    <p:sldId id="261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Μεσαίο στυλ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33F9CD-8BEA-45D8-8CBF-C9336F2F54D5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E732E-66EF-453E-8E09-29D76C5BAD1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732E-66EF-453E-8E09-29D76C5BAD12}" type="slidenum">
              <a:rPr lang="el-GR" smtClean="0"/>
              <a:pPr/>
              <a:t>3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E15DE-5660-4318-AD25-3651DDAAA7DF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42C78-3522-4E86-9FEA-0F6236E3D89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E15DE-5660-4318-AD25-3651DDAAA7DF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42C78-3522-4E86-9FEA-0F6236E3D89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E15DE-5660-4318-AD25-3651DDAAA7DF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42C78-3522-4E86-9FEA-0F6236E3D89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E15DE-5660-4318-AD25-3651DDAAA7DF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42C78-3522-4E86-9FEA-0F6236E3D89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E15DE-5660-4318-AD25-3651DDAAA7DF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42C78-3522-4E86-9FEA-0F6236E3D89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E15DE-5660-4318-AD25-3651DDAAA7DF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42C78-3522-4E86-9FEA-0F6236E3D89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E15DE-5660-4318-AD25-3651DDAAA7DF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42C78-3522-4E86-9FEA-0F6236E3D89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E15DE-5660-4318-AD25-3651DDAAA7DF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42C78-3522-4E86-9FEA-0F6236E3D89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E15DE-5660-4318-AD25-3651DDAAA7DF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42C78-3522-4E86-9FEA-0F6236E3D89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E15DE-5660-4318-AD25-3651DDAAA7DF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42C78-3522-4E86-9FEA-0F6236E3D89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E15DE-5660-4318-AD25-3651DDAAA7DF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42C78-3522-4E86-9FEA-0F6236E3D89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E15DE-5660-4318-AD25-3651DDAAA7DF}" type="datetimeFigureOut">
              <a:rPr lang="el-GR" smtClean="0"/>
              <a:pPr/>
              <a:t>7/12/2020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42C78-3522-4E86-9FEA-0F6236E3D89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4672018" cy="3071833"/>
          </a:xfrm>
        </p:spPr>
        <p:txBody>
          <a:bodyPr>
            <a:normAutofit/>
          </a:bodyPr>
          <a:lstStyle/>
          <a:p>
            <a:pPr algn="l"/>
            <a:r>
              <a:rPr lang="bg-BG" b="1" dirty="0" smtClean="0">
                <a:latin typeface="Calibri" pitchFamily="34" charset="0"/>
              </a:rPr>
              <a:t>Въпроси с въпросителни </a:t>
            </a:r>
            <a:br>
              <a:rPr lang="bg-BG" b="1" dirty="0" smtClean="0">
                <a:latin typeface="Calibri" pitchFamily="34" charset="0"/>
              </a:rPr>
            </a:br>
            <a:r>
              <a:rPr lang="bg-BG" b="1" dirty="0" smtClean="0">
                <a:latin typeface="Calibri" pitchFamily="34" charset="0"/>
              </a:rPr>
              <a:t>думи  </a:t>
            </a:r>
            <a:endParaRPr lang="el-GR" b="1" dirty="0">
              <a:latin typeface="Calibri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714348" y="4000504"/>
            <a:ext cx="4643470" cy="2428892"/>
          </a:xfrm>
        </p:spPr>
        <p:txBody>
          <a:bodyPr/>
          <a:lstStyle/>
          <a:p>
            <a:pPr algn="l"/>
            <a:r>
              <a:rPr lang="el-GR" b="1" dirty="0" smtClean="0">
                <a:latin typeface="Calibri" pitchFamily="34" charset="0"/>
              </a:rPr>
              <a:t>Ερωτήσεις </a:t>
            </a:r>
          </a:p>
          <a:p>
            <a:pPr algn="l"/>
            <a:r>
              <a:rPr lang="el-GR" b="1" dirty="0" smtClean="0">
                <a:latin typeface="Calibri" pitchFamily="34" charset="0"/>
              </a:rPr>
              <a:t>με ερωτηματικές</a:t>
            </a:r>
          </a:p>
          <a:p>
            <a:pPr algn="l"/>
            <a:r>
              <a:rPr lang="el-GR" b="1" dirty="0" smtClean="0">
                <a:latin typeface="Calibri" pitchFamily="34" charset="0"/>
              </a:rPr>
              <a:t> λέξεις </a:t>
            </a:r>
            <a:endParaRPr lang="el-GR" b="1" dirty="0">
              <a:latin typeface="Calibri" pitchFamily="34" charset="0"/>
            </a:endParaRPr>
          </a:p>
        </p:txBody>
      </p:sp>
      <p:sp>
        <p:nvSpPr>
          <p:cNvPr id="19460" name="AutoShape 4" descr="Въпроси и Отговори - Publications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 dirty="0"/>
          </a:p>
        </p:txBody>
      </p:sp>
      <p:pic>
        <p:nvPicPr>
          <p:cNvPr id="19464" name="Picture 8" descr="Често задавани въпрос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785794"/>
            <a:ext cx="2438095" cy="2438095"/>
          </a:xfrm>
          <a:prstGeom prst="rect">
            <a:avLst/>
          </a:prstGeom>
          <a:noFill/>
        </p:spPr>
      </p:pic>
      <p:pic>
        <p:nvPicPr>
          <p:cNvPr id="19466" name="Picture 10" descr="Въпроси и отговори за инфрачервеното отопле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3857628"/>
            <a:ext cx="4343400" cy="16430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643042" y="642918"/>
            <a:ext cx="58579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6000" b="1" dirty="0" smtClean="0">
                <a:solidFill>
                  <a:srgbClr val="002060"/>
                </a:solidFill>
                <a:latin typeface="Calibri" pitchFamily="34" charset="0"/>
              </a:rPr>
              <a:t>     БЛАГОДАРЯ!</a:t>
            </a:r>
            <a:endParaRPr lang="el-GR" sz="6000" dirty="0"/>
          </a:p>
        </p:txBody>
      </p:sp>
      <p:pic>
        <p:nvPicPr>
          <p:cNvPr id="1028" name="Picture 4" descr="Въпроси и отговори – Страница 2 – Боряна Стефанов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285992"/>
            <a:ext cx="5429250" cy="304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Autofit/>
          </a:bodyPr>
          <a:lstStyle/>
          <a:p>
            <a:pPr algn="l"/>
            <a:r>
              <a:rPr lang="bg-BG" sz="2800" b="1" dirty="0" smtClean="0">
                <a:latin typeface="Calibri" pitchFamily="34" charset="0"/>
              </a:rPr>
              <a:t>Въпроси с въпросителни думи </a:t>
            </a:r>
            <a:endParaRPr lang="el-GR" sz="2800" b="1" dirty="0">
              <a:latin typeface="Calibri" pitchFamily="34" charset="0"/>
            </a:endParaRP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000108"/>
          <a:ext cx="8401080" cy="5286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2188"/>
                <a:gridCol w="2428892"/>
              </a:tblGrid>
              <a:tr h="5286412">
                <a:tc>
                  <a:txBody>
                    <a:bodyPr/>
                    <a:lstStyle/>
                    <a:p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Какв</a:t>
                      </a:r>
                      <a:r>
                        <a:rPr lang="bg-BG" sz="3200" u="sng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о</a:t>
                      </a:r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?</a:t>
                      </a:r>
                    </a:p>
                    <a:p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К</a:t>
                      </a:r>
                      <a:r>
                        <a:rPr lang="bg-BG" sz="3200" u="sng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о</a:t>
                      </a:r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й ?</a:t>
                      </a:r>
                    </a:p>
                    <a:p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Как</a:t>
                      </a:r>
                      <a:r>
                        <a:rPr lang="bg-BG" sz="3200" u="sng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ъ</a:t>
                      </a:r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в?Какв</a:t>
                      </a:r>
                      <a:r>
                        <a:rPr lang="bg-BG" sz="3200" u="sng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а</a:t>
                      </a:r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 ?Какв</a:t>
                      </a:r>
                      <a:r>
                        <a:rPr lang="bg-BG" sz="3200" u="sng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о</a:t>
                      </a:r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? </a:t>
                      </a:r>
                      <a:r>
                        <a:rPr lang="bg-BG" sz="3200" u="none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Какв</a:t>
                      </a:r>
                      <a:r>
                        <a:rPr lang="bg-BG" sz="3200" u="sng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и</a:t>
                      </a:r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?</a:t>
                      </a:r>
                    </a:p>
                    <a:p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Ч</a:t>
                      </a:r>
                      <a:r>
                        <a:rPr lang="bg-BG" sz="3200" u="sng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и</a:t>
                      </a:r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й? Чи</a:t>
                      </a:r>
                      <a:r>
                        <a:rPr lang="bg-BG" sz="3200" u="sng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я</a:t>
                      </a:r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? Чи</a:t>
                      </a:r>
                      <a:r>
                        <a:rPr lang="bg-BG" sz="3200" u="sng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е</a:t>
                      </a:r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? Чи</a:t>
                      </a:r>
                      <a:r>
                        <a:rPr lang="bg-BG" sz="3200" u="sng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и</a:t>
                      </a:r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? = На ког</a:t>
                      </a:r>
                      <a:r>
                        <a:rPr lang="bg-BG" sz="3200" u="sng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о</a:t>
                      </a:r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?</a:t>
                      </a:r>
                    </a:p>
                    <a:p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К</a:t>
                      </a:r>
                      <a:r>
                        <a:rPr lang="bg-BG" sz="3200" u="sng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о</a:t>
                      </a:r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лко ?</a:t>
                      </a:r>
                    </a:p>
                    <a:p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Ког</a:t>
                      </a:r>
                      <a:r>
                        <a:rPr lang="bg-BG" sz="3200" u="sng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а</a:t>
                      </a:r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 ?</a:t>
                      </a:r>
                    </a:p>
                    <a:p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Къд</a:t>
                      </a:r>
                      <a:r>
                        <a:rPr lang="bg-BG" sz="3200" u="sng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е</a:t>
                      </a:r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 ?</a:t>
                      </a:r>
                    </a:p>
                    <a:p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Как ?</a:t>
                      </a:r>
                    </a:p>
                    <a:p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Защ</a:t>
                      </a:r>
                      <a:r>
                        <a:rPr lang="bg-BG" sz="3200" u="sng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о</a:t>
                      </a:r>
                      <a:r>
                        <a:rPr lang="bg-BG" sz="3200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 ? </a:t>
                      </a:r>
                      <a:endParaRPr lang="el-GR" sz="3200" dirty="0" smtClean="0">
                        <a:solidFill>
                          <a:srgbClr val="002060"/>
                        </a:solidFill>
                        <a:latin typeface="Calibri" pitchFamily="34" charset="0"/>
                      </a:endParaRPr>
                    </a:p>
                    <a:p>
                      <a:endParaRPr lang="el-G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320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Τι</a:t>
                      </a:r>
                      <a:r>
                        <a:rPr lang="en-US" sz="320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;</a:t>
                      </a:r>
                      <a:endParaRPr lang="el-GR" sz="3200" i="1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  <a:p>
                      <a:r>
                        <a:rPr lang="el-GR" sz="320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Ποιος</a:t>
                      </a:r>
                      <a:r>
                        <a:rPr lang="en-US" sz="320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;</a:t>
                      </a:r>
                      <a:endParaRPr lang="el-GR" sz="3200" i="1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  <a:p>
                      <a:r>
                        <a:rPr lang="el-GR" sz="3200" i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Τι λογίς</a:t>
                      </a:r>
                      <a:r>
                        <a:rPr lang="en-US" sz="3200" i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;</a:t>
                      </a:r>
                      <a:r>
                        <a:rPr lang="el-GR" sz="3200" i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 </a:t>
                      </a:r>
                      <a:endParaRPr lang="el-GR" sz="3200" i="1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  <a:p>
                      <a:r>
                        <a:rPr lang="el-GR" sz="320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Ποιανού</a:t>
                      </a:r>
                      <a:r>
                        <a:rPr lang="en-US" sz="320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;</a:t>
                      </a:r>
                      <a:r>
                        <a:rPr lang="el-GR" sz="320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</a:t>
                      </a:r>
                    </a:p>
                    <a:p>
                      <a:r>
                        <a:rPr lang="el-GR" sz="320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Πόσο</a:t>
                      </a:r>
                      <a:r>
                        <a:rPr lang="en-US" sz="320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;</a:t>
                      </a:r>
                      <a:r>
                        <a:rPr lang="el-GR" sz="3200" i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</a:t>
                      </a:r>
                      <a:endParaRPr lang="el-GR" sz="3200" i="1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  <a:p>
                      <a:r>
                        <a:rPr lang="el-GR" sz="320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Πότε</a:t>
                      </a:r>
                      <a:r>
                        <a:rPr lang="en-US" sz="320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;</a:t>
                      </a:r>
                      <a:endParaRPr lang="el-GR" sz="3200" i="1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  <a:p>
                      <a:r>
                        <a:rPr lang="el-GR" sz="320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Που</a:t>
                      </a:r>
                      <a:r>
                        <a:rPr lang="en-US" sz="320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;</a:t>
                      </a:r>
                      <a:endParaRPr lang="el-GR" sz="3200" i="1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  <a:p>
                      <a:r>
                        <a:rPr lang="el-GR" sz="320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Πως</a:t>
                      </a:r>
                      <a:r>
                        <a:rPr lang="en-US" sz="320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;</a:t>
                      </a:r>
                      <a:endParaRPr lang="el-GR" sz="3200" i="1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  <a:p>
                      <a:r>
                        <a:rPr lang="el-GR" sz="320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Γιατί</a:t>
                      </a:r>
                      <a:r>
                        <a:rPr lang="el-GR" sz="3200" i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n-US" sz="3200" i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;</a:t>
                      </a:r>
                      <a:endParaRPr lang="el-GR" sz="3200" i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15370" cy="1428760"/>
          </a:xfrm>
        </p:spPr>
        <p:txBody>
          <a:bodyPr>
            <a:normAutofit fontScale="90000"/>
          </a:bodyPr>
          <a:lstStyle/>
          <a:p>
            <a:pPr algn="l"/>
            <a:r>
              <a:rPr lang="el-GR" sz="2800" b="0" dirty="0" smtClean="0">
                <a:latin typeface="Calibri" pitchFamily="34" charset="0"/>
              </a:rPr>
              <a:t/>
            </a:r>
            <a:br>
              <a:rPr lang="el-GR" sz="2800" b="0" dirty="0" smtClean="0">
                <a:latin typeface="Calibri" pitchFamily="34" charset="0"/>
              </a:rPr>
            </a:br>
            <a:r>
              <a:rPr lang="el-GR" sz="2800" b="0" dirty="0" smtClean="0">
                <a:latin typeface="Calibri" pitchFamily="34" charset="0"/>
              </a:rPr>
              <a:t/>
            </a:r>
            <a:br>
              <a:rPr lang="el-GR" sz="2800" b="0" dirty="0" smtClean="0">
                <a:latin typeface="Calibri" pitchFamily="34" charset="0"/>
              </a:rPr>
            </a:br>
            <a:r>
              <a:rPr lang="el-GR" sz="2800" b="0" dirty="0" smtClean="0">
                <a:latin typeface="Calibri" pitchFamily="34" charset="0"/>
              </a:rPr>
              <a:t/>
            </a:r>
            <a:br>
              <a:rPr lang="el-GR" sz="2800" b="0" dirty="0" smtClean="0">
                <a:latin typeface="Calibri" pitchFamily="34" charset="0"/>
              </a:rPr>
            </a:br>
            <a:r>
              <a:rPr lang="el-GR" sz="2800" b="0" dirty="0" smtClean="0">
                <a:latin typeface="Calibri" pitchFamily="34" charset="0"/>
              </a:rPr>
              <a:t/>
            </a:r>
            <a:br>
              <a:rPr lang="el-GR" sz="2800" b="0" dirty="0" smtClean="0">
                <a:latin typeface="Calibri" pitchFamily="34" charset="0"/>
              </a:rPr>
            </a:br>
            <a:r>
              <a:rPr lang="el-GR" sz="2800" b="0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br>
              <a:rPr lang="el-GR" sz="2800" b="0" dirty="0" smtClean="0">
                <a:solidFill>
                  <a:srgbClr val="002060"/>
                </a:solidFill>
                <a:latin typeface="Calibri" pitchFamily="34" charset="0"/>
              </a:rPr>
            </a:br>
            <a:r>
              <a:rPr lang="el-GR" sz="2800" b="0" dirty="0" smtClean="0">
                <a:solidFill>
                  <a:srgbClr val="002060"/>
                </a:solidFill>
                <a:latin typeface="Calibri" pitchFamily="34" charset="0"/>
              </a:rPr>
              <a:t/>
            </a:r>
            <a:br>
              <a:rPr lang="el-GR" sz="2800" b="0" dirty="0" smtClean="0">
                <a:solidFill>
                  <a:srgbClr val="002060"/>
                </a:solidFill>
                <a:latin typeface="Calibri" pitchFamily="34" charset="0"/>
              </a:rPr>
            </a:br>
            <a:r>
              <a:rPr lang="bg-BG" sz="2800" b="0" dirty="0" smtClean="0">
                <a:solidFill>
                  <a:srgbClr val="002060"/>
                </a:solidFill>
                <a:latin typeface="Calibri" pitchFamily="34" charset="0"/>
              </a:rPr>
              <a:t/>
            </a:r>
            <a:br>
              <a:rPr lang="bg-BG" sz="2800" b="0" dirty="0" smtClean="0">
                <a:solidFill>
                  <a:srgbClr val="002060"/>
                </a:solidFill>
                <a:latin typeface="Calibri" pitchFamily="34" charset="0"/>
              </a:rPr>
            </a:br>
            <a:r>
              <a:rPr lang="bg-BG" sz="2700" b="0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bg-BG" sz="2700" b="1" dirty="0" smtClean="0">
                <a:solidFill>
                  <a:srgbClr val="002060"/>
                </a:solidFill>
                <a:latin typeface="Calibri" pitchFamily="34" charset="0"/>
              </a:rPr>
              <a:t>Въпрос за действие:                </a:t>
            </a:r>
            <a:br>
              <a:rPr lang="bg-BG" sz="2700" b="1" dirty="0" smtClean="0">
                <a:solidFill>
                  <a:srgbClr val="002060"/>
                </a:solidFill>
                <a:latin typeface="Calibri" pitchFamily="34" charset="0"/>
              </a:rPr>
            </a:br>
            <a:r>
              <a:rPr lang="en-US" sz="2700" b="1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bg-BG" sz="3100" b="1" dirty="0" smtClean="0">
                <a:solidFill>
                  <a:srgbClr val="C00000"/>
                </a:solidFill>
                <a:latin typeface="Calibri" pitchFamily="34" charset="0"/>
              </a:rPr>
              <a:t>КАКВО</a:t>
            </a:r>
            <a:r>
              <a:rPr lang="en-US" sz="3100" b="1" dirty="0" smtClean="0">
                <a:solidFill>
                  <a:srgbClr val="C00000"/>
                </a:solidFill>
                <a:latin typeface="Calibri" pitchFamily="34" charset="0"/>
              </a:rPr>
              <a:t> + </a:t>
            </a:r>
            <a:r>
              <a:rPr lang="el-GR" sz="3100" b="1" i="1" dirty="0" smtClean="0">
                <a:solidFill>
                  <a:srgbClr val="C00000"/>
                </a:solidFill>
                <a:latin typeface="Calibri" pitchFamily="34" charset="0"/>
              </a:rPr>
              <a:t>ρήμα</a:t>
            </a:r>
            <a:r>
              <a:rPr lang="bg-BG" sz="3100" b="1" dirty="0" smtClean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bg-BG" sz="2700" b="1" dirty="0" smtClean="0">
                <a:solidFill>
                  <a:srgbClr val="C00000"/>
                </a:solidFill>
                <a:latin typeface="Calibri" pitchFamily="34" charset="0"/>
              </a:rPr>
              <a:t/>
            </a:r>
            <a:br>
              <a:rPr lang="bg-BG" sz="2700" b="1" dirty="0" smtClean="0">
                <a:solidFill>
                  <a:srgbClr val="C00000"/>
                </a:solidFill>
                <a:latin typeface="Calibri" pitchFamily="34" charset="0"/>
              </a:rPr>
            </a:br>
            <a:r>
              <a:rPr lang="el-GR" sz="2700" b="1" i="1" dirty="0" smtClean="0">
                <a:solidFill>
                  <a:srgbClr val="002060"/>
                </a:solidFill>
                <a:latin typeface="Calibri" pitchFamily="34" charset="0"/>
              </a:rPr>
              <a:t> Ερώτηση για</a:t>
            </a:r>
            <a:r>
              <a:rPr lang="en-US" sz="2700" b="1" i="1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el-GR" sz="2700" b="1" i="1" dirty="0" smtClean="0">
                <a:solidFill>
                  <a:srgbClr val="002060"/>
                </a:solidFill>
                <a:latin typeface="Calibri" pitchFamily="34" charset="0"/>
              </a:rPr>
              <a:t>την ρηματική  πράξη</a:t>
            </a:r>
            <a:r>
              <a:rPr lang="en-US" sz="2700" b="1" i="1" dirty="0" smtClean="0">
                <a:solidFill>
                  <a:srgbClr val="002060"/>
                </a:solidFill>
                <a:latin typeface="Calibri" pitchFamily="34" charset="0"/>
              </a:rPr>
              <a:t>:</a:t>
            </a:r>
            <a:r>
              <a:rPr lang="el-GR" sz="2700" b="1" i="1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bg-BG" sz="2700" b="1" i="1" dirty="0" smtClean="0">
                <a:solidFill>
                  <a:srgbClr val="002060"/>
                </a:solidFill>
                <a:latin typeface="Calibri" pitchFamily="34" charset="0"/>
              </a:rPr>
              <a:t>           </a:t>
            </a:r>
            <a:r>
              <a:rPr lang="bg-BG" sz="2800" b="1" dirty="0" smtClean="0">
                <a:solidFill>
                  <a:srgbClr val="002060"/>
                </a:solidFill>
                <a:latin typeface="Calibri" pitchFamily="34" charset="0"/>
              </a:rPr>
              <a:t/>
            </a:r>
            <a:br>
              <a:rPr lang="bg-BG" sz="2800" b="1" dirty="0" smtClean="0">
                <a:solidFill>
                  <a:srgbClr val="002060"/>
                </a:solidFill>
                <a:latin typeface="Calibri" pitchFamily="34" charset="0"/>
              </a:rPr>
            </a:br>
            <a:r>
              <a:rPr lang="el-GR" sz="2700" b="1" dirty="0" smtClean="0">
                <a:solidFill>
                  <a:srgbClr val="002060"/>
                </a:solidFill>
                <a:latin typeface="Calibri" pitchFamily="34" charset="0"/>
              </a:rPr>
              <a:t/>
            </a:r>
            <a:br>
              <a:rPr lang="el-GR" sz="2700" b="1" dirty="0" smtClean="0">
                <a:solidFill>
                  <a:srgbClr val="002060"/>
                </a:solidFill>
                <a:latin typeface="Calibri" pitchFamily="34" charset="0"/>
              </a:rPr>
            </a:br>
            <a:r>
              <a:rPr lang="el-GR" sz="2700" dirty="0" smtClean="0">
                <a:solidFill>
                  <a:srgbClr val="002060"/>
                </a:solidFill>
                <a:latin typeface="Calibri" pitchFamily="34" charset="0"/>
              </a:rPr>
              <a:t/>
            </a:r>
            <a:br>
              <a:rPr lang="el-GR" sz="2700" dirty="0" smtClean="0">
                <a:solidFill>
                  <a:srgbClr val="002060"/>
                </a:solidFill>
                <a:latin typeface="Calibri" pitchFamily="34" charset="0"/>
              </a:rPr>
            </a:br>
            <a:r>
              <a:rPr lang="el-GR" sz="2800" b="0" dirty="0" smtClean="0">
                <a:latin typeface="Calibri" pitchFamily="34" charset="0"/>
              </a:rPr>
              <a:t/>
            </a:r>
            <a:br>
              <a:rPr lang="el-GR" sz="2800" b="0" dirty="0" smtClean="0">
                <a:latin typeface="Calibri" pitchFamily="34" charset="0"/>
              </a:rPr>
            </a:br>
            <a:r>
              <a:rPr lang="el-GR" sz="2800" b="0" dirty="0" smtClean="0">
                <a:latin typeface="Calibri" pitchFamily="34" charset="0"/>
              </a:rPr>
              <a:t> </a:t>
            </a:r>
            <a:br>
              <a:rPr lang="el-GR" sz="2800" b="0" dirty="0" smtClean="0">
                <a:latin typeface="Calibri" pitchFamily="34" charset="0"/>
              </a:rPr>
            </a:br>
            <a:r>
              <a:rPr lang="el-GR" sz="2800" b="0" dirty="0" smtClean="0">
                <a:latin typeface="Calibri" pitchFamily="34" charset="0"/>
              </a:rPr>
              <a:t/>
            </a:r>
            <a:br>
              <a:rPr lang="el-GR" sz="2800" b="0" dirty="0" smtClean="0">
                <a:latin typeface="Calibri" pitchFamily="34" charset="0"/>
              </a:rPr>
            </a:br>
            <a:r>
              <a:rPr lang="el-GR" sz="2800" b="0" dirty="0" smtClean="0">
                <a:latin typeface="Calibri" pitchFamily="34" charset="0"/>
              </a:rPr>
              <a:t/>
            </a:r>
            <a:br>
              <a:rPr lang="el-GR" sz="2800" b="0" dirty="0" smtClean="0">
                <a:latin typeface="Calibri" pitchFamily="34" charset="0"/>
              </a:rPr>
            </a:br>
            <a:r>
              <a:rPr lang="el-GR" sz="2800" b="0" dirty="0" smtClean="0">
                <a:latin typeface="Calibri" pitchFamily="34" charset="0"/>
              </a:rPr>
              <a:t/>
            </a:r>
            <a:br>
              <a:rPr lang="el-GR" sz="2800" b="0" dirty="0" smtClean="0">
                <a:latin typeface="Calibri" pitchFamily="34" charset="0"/>
              </a:rPr>
            </a:br>
            <a:r>
              <a:rPr lang="el-GR" sz="2800" b="0" dirty="0" smtClean="0">
                <a:latin typeface="Calibri" pitchFamily="34" charset="0"/>
              </a:rPr>
              <a:t> </a:t>
            </a:r>
            <a:endParaRPr lang="el-GR" sz="2800" b="0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2844" y="1643050"/>
            <a:ext cx="8858312" cy="3643338"/>
          </a:xfrm>
        </p:spPr>
        <p:txBody>
          <a:bodyPr>
            <a:normAutofit/>
          </a:bodyPr>
          <a:lstStyle/>
          <a:p>
            <a:endParaRPr lang="el-GR" b="1" dirty="0" smtClean="0">
              <a:solidFill>
                <a:srgbClr val="002060"/>
              </a:solidFill>
              <a:latin typeface="Calibri" pitchFamily="34" charset="0"/>
            </a:endParaRPr>
          </a:p>
          <a:p>
            <a:r>
              <a:rPr lang="bg-BG" b="1" dirty="0" smtClean="0">
                <a:latin typeface="Calibri" pitchFamily="34" charset="0"/>
              </a:rPr>
              <a:t>-</a:t>
            </a:r>
            <a:r>
              <a:rPr lang="bg-BG" sz="2800" b="1" dirty="0" smtClean="0">
                <a:latin typeface="Calibri" pitchFamily="34" charset="0"/>
              </a:rPr>
              <a:t>Какво  правиш?   - Уча думите.</a:t>
            </a:r>
          </a:p>
          <a:p>
            <a:r>
              <a:rPr lang="bg-BG" sz="2800" b="1" dirty="0" smtClean="0">
                <a:latin typeface="Calibri" pitchFamily="34" charset="0"/>
              </a:rPr>
              <a:t>-Какво  учиш?        - Български език.</a:t>
            </a:r>
          </a:p>
          <a:p>
            <a:r>
              <a:rPr lang="bg-BG" sz="2800" b="1" dirty="0" smtClean="0">
                <a:latin typeface="Calibri" pitchFamily="34" charset="0"/>
              </a:rPr>
              <a:t>-Какво  четеш?       - Чета вестник.</a:t>
            </a:r>
            <a:r>
              <a:rPr lang="el-GR" sz="2800" b="1" dirty="0" smtClean="0">
                <a:latin typeface="Calibri" pitchFamily="34" charset="0"/>
              </a:rPr>
              <a:t>    </a:t>
            </a:r>
            <a:r>
              <a:rPr lang="bg-BG" sz="2800" b="1" dirty="0" smtClean="0">
                <a:latin typeface="Calibri" pitchFamily="34" charset="0"/>
              </a:rPr>
              <a:t>        </a:t>
            </a:r>
          </a:p>
          <a:p>
            <a:r>
              <a:rPr lang="bg-BG" sz="2800" b="1" dirty="0" smtClean="0">
                <a:latin typeface="Calibri" pitchFamily="34" charset="0"/>
              </a:rPr>
              <a:t>-Какво следваш?   - Следвам право.</a:t>
            </a:r>
          </a:p>
          <a:p>
            <a:r>
              <a:rPr lang="bg-BG" sz="2800" b="1" dirty="0" smtClean="0">
                <a:latin typeface="Calibri" pitchFamily="34" charset="0"/>
              </a:rPr>
              <a:t>-Какво? </a:t>
            </a:r>
            <a:r>
              <a:rPr lang="el-GR" sz="2800" b="1" dirty="0" smtClean="0">
                <a:latin typeface="Calibri" pitchFamily="34" charset="0"/>
              </a:rPr>
              <a:t>/δεν  άκουσα/ </a:t>
            </a:r>
            <a:endParaRPr lang="el-GR" sz="2800" b="1" dirty="0">
              <a:latin typeface="Calibri" pitchFamily="34" charset="0"/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214282" y="214290"/>
            <a:ext cx="77153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i="1" dirty="0" smtClean="0">
                <a:solidFill>
                  <a:srgbClr val="002060"/>
                </a:solidFill>
                <a:latin typeface="Calibri" pitchFamily="34" charset="0"/>
              </a:rPr>
              <a:t>            </a:t>
            </a:r>
          </a:p>
          <a:p>
            <a:r>
              <a:rPr lang="el-GR" b="1" i="1" dirty="0" smtClean="0">
                <a:solidFill>
                  <a:srgbClr val="002060"/>
                </a:solidFill>
                <a:latin typeface="Calibri" pitchFamily="34" charset="0"/>
              </a:rPr>
              <a:t>    </a:t>
            </a:r>
          </a:p>
          <a:p>
            <a:r>
              <a:rPr lang="el-GR" sz="2400" b="1" i="1" dirty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el-GR" sz="2400" b="1" i="1" dirty="0" smtClean="0">
                <a:solidFill>
                  <a:srgbClr val="002060"/>
                </a:solidFill>
                <a:latin typeface="Calibri" pitchFamily="34" charset="0"/>
              </a:rPr>
              <a:t>   </a:t>
            </a:r>
            <a:endParaRPr lang="el-G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2844" y="285728"/>
            <a:ext cx="8858312" cy="1214446"/>
          </a:xfrm>
        </p:spPr>
        <p:txBody>
          <a:bodyPr>
            <a:normAutofit fontScale="90000"/>
          </a:bodyPr>
          <a:lstStyle/>
          <a:p>
            <a:pPr algn="l"/>
            <a:r>
              <a:rPr lang="el-GR" sz="2000" b="1" i="1" dirty="0" smtClean="0">
                <a:latin typeface="Calibri" pitchFamily="34" charset="0"/>
              </a:rPr>
              <a:t> </a:t>
            </a:r>
            <a:br>
              <a:rPr lang="el-GR" sz="2000" b="1" i="1" dirty="0" smtClean="0">
                <a:latin typeface="Calibri" pitchFamily="34" charset="0"/>
              </a:rPr>
            </a:br>
            <a:r>
              <a:rPr lang="el-GR" sz="2000" b="1" i="1" dirty="0">
                <a:latin typeface="Calibri" pitchFamily="34" charset="0"/>
              </a:rPr>
              <a:t/>
            </a:r>
            <a:br>
              <a:rPr lang="el-GR" sz="2000" b="1" i="1" dirty="0">
                <a:latin typeface="Calibri" pitchFamily="34" charset="0"/>
              </a:rPr>
            </a:br>
            <a:r>
              <a:rPr lang="el-GR" sz="2000" b="1" i="1" dirty="0" smtClean="0">
                <a:solidFill>
                  <a:srgbClr val="002060"/>
                </a:solidFill>
                <a:latin typeface="Calibri" pitchFamily="34" charset="0"/>
              </a:rPr>
              <a:t>Οι</a:t>
            </a:r>
            <a:r>
              <a:rPr lang="el-GR" sz="2000" b="1" i="1" dirty="0" smtClean="0">
                <a:latin typeface="Calibri" pitchFamily="34" charset="0"/>
              </a:rPr>
              <a:t> </a:t>
            </a:r>
            <a:r>
              <a:rPr lang="el-GR" sz="2000" b="1" i="1" dirty="0">
                <a:solidFill>
                  <a:srgbClr val="002060"/>
                </a:solidFill>
                <a:latin typeface="Calibri" pitchFamily="34" charset="0"/>
              </a:rPr>
              <a:t>ε</a:t>
            </a:r>
            <a:r>
              <a:rPr lang="el-GR" sz="2000" b="1" i="1" dirty="0" smtClean="0">
                <a:solidFill>
                  <a:srgbClr val="002060"/>
                </a:solidFill>
                <a:latin typeface="Calibri" pitchFamily="34" charset="0"/>
              </a:rPr>
              <a:t>ρωτήσεις για ποιότητες και χαρακτηριστικά γνωρίσματα έχουν γένους και αριθμό.</a:t>
            </a:r>
            <a:br>
              <a:rPr lang="el-GR" sz="2000" b="1" i="1" dirty="0" smtClean="0">
                <a:solidFill>
                  <a:srgbClr val="002060"/>
                </a:solidFill>
                <a:latin typeface="Calibri" pitchFamily="34" charset="0"/>
              </a:rPr>
            </a:br>
            <a:r>
              <a:rPr lang="el-GR" sz="2000" b="1" i="1" dirty="0" smtClean="0">
                <a:solidFill>
                  <a:srgbClr val="002060"/>
                </a:solidFill>
                <a:latin typeface="Calibri" pitchFamily="34" charset="0"/>
              </a:rPr>
              <a:t>Χρησιμοποιούνται άμεσα με το όνομα ή με το βοηθητικό ρήμα </a:t>
            </a:r>
            <a:r>
              <a:rPr lang="bg-BG" sz="2000" b="1" i="1" dirty="0" smtClean="0">
                <a:solidFill>
                  <a:srgbClr val="002060"/>
                </a:solidFill>
                <a:latin typeface="Calibri" pitchFamily="34" charset="0"/>
              </a:rPr>
              <a:t>“съм”</a:t>
            </a:r>
            <a:r>
              <a:rPr lang="el-GR" sz="2000" b="1" i="1" dirty="0" smtClean="0">
                <a:solidFill>
                  <a:srgbClr val="002060"/>
                </a:solidFill>
                <a:latin typeface="Calibri" pitchFamily="34" charset="0"/>
              </a:rPr>
              <a:t> με</a:t>
            </a:r>
            <a:r>
              <a:rPr lang="bg-BG" sz="2000" b="1" i="1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el-GR" sz="2000" b="1" i="1" dirty="0" smtClean="0">
                <a:solidFill>
                  <a:srgbClr val="002060"/>
                </a:solidFill>
                <a:latin typeface="Calibri" pitchFamily="34" charset="0"/>
              </a:rPr>
              <a:t>το αντίστοιχο γένος και αριθμό. </a:t>
            </a:r>
            <a:r>
              <a:rPr lang="el-GR" sz="2000" b="1" i="1" dirty="0" smtClean="0">
                <a:latin typeface="Calibri" pitchFamily="34" charset="0"/>
              </a:rPr>
              <a:t/>
            </a:r>
            <a:br>
              <a:rPr lang="el-GR" sz="2000" b="1" i="1" dirty="0" smtClean="0">
                <a:latin typeface="Calibri" pitchFamily="34" charset="0"/>
              </a:rPr>
            </a:br>
            <a:r>
              <a:rPr lang="el-GR" sz="2400" b="1" i="1" dirty="0" smtClean="0">
                <a:latin typeface="Calibri" pitchFamily="34" charset="0"/>
              </a:rPr>
              <a:t/>
            </a:r>
            <a:br>
              <a:rPr lang="el-GR" sz="2400" b="1" i="1" dirty="0" smtClean="0">
                <a:latin typeface="Calibri" pitchFamily="34" charset="0"/>
              </a:rPr>
            </a:br>
            <a:r>
              <a:rPr lang="el-GR" sz="2400" b="1" i="1" dirty="0" smtClean="0">
                <a:latin typeface="Calibri" pitchFamily="34" charset="0"/>
              </a:rPr>
              <a:t> </a:t>
            </a:r>
            <a:endParaRPr lang="el-GR" sz="2400" b="1" i="1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bg-BG" sz="2000" b="1" dirty="0" smtClean="0">
                <a:latin typeface="Calibri" pitchFamily="34" charset="0"/>
              </a:rPr>
              <a:t>      </a:t>
            </a:r>
            <a:endParaRPr lang="el-GR" sz="2000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142844" y="1693006"/>
          <a:ext cx="8715435" cy="33956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  <a:gridCol w="2357454"/>
                <a:gridCol w="2000264"/>
                <a:gridCol w="2143139"/>
              </a:tblGrid>
              <a:tr h="530499">
                <a:tc>
                  <a:txBody>
                    <a:bodyPr/>
                    <a:lstStyle/>
                    <a:p>
                      <a:r>
                        <a:rPr lang="bg-BG" sz="28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Какъв-м.р.</a:t>
                      </a:r>
                      <a:endParaRPr lang="el-GR" sz="2800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8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Каква-ж.р.</a:t>
                      </a:r>
                      <a:endParaRPr lang="el-GR" sz="28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8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Какво-ср.р.</a:t>
                      </a:r>
                      <a:endParaRPr lang="el-GR" sz="28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8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Какви-мн.ч. </a:t>
                      </a:r>
                      <a:endParaRPr lang="el-GR" sz="28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2205627">
                <a:tc>
                  <a:txBody>
                    <a:bodyPr/>
                    <a:lstStyle/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Какъв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студент?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Какъв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преподавател?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Какъв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мъж?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Какъв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урок? 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Какъв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език?</a:t>
                      </a:r>
                      <a:endParaRPr lang="el-GR" sz="1400" baseline="0" dirty="0" smtClean="0">
                        <a:latin typeface="Calibri" pitchFamily="34" charset="0"/>
                      </a:endParaRPr>
                    </a:p>
                    <a:p>
                      <a:r>
                        <a:rPr lang="bg-BG" sz="1400" baseline="0" dirty="0" smtClean="0">
                          <a:latin typeface="Calibri" pitchFamily="34" charset="0"/>
                        </a:rPr>
                        <a:t> 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Какъв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el-GR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е той?</a:t>
                      </a:r>
                      <a:endParaRPr lang="el-GR" sz="1400" baseline="0" dirty="0" smtClean="0">
                        <a:latin typeface="Calibri" pitchFamily="34" charset="0"/>
                      </a:endParaRP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Какъв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el-GR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е студентът?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Какъв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el-GR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е преподавателят?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Какъв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el-GR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е мъжът?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Какъв 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е урокът?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Какъв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el-GR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е езикът?</a:t>
                      </a:r>
                    </a:p>
                    <a:p>
                      <a:endParaRPr lang="el-GR" sz="1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Каква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студентка?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Каква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българка?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Каква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преподавателка?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Каква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дума?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Каква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страна?</a:t>
                      </a:r>
                      <a:endParaRPr lang="el-GR" sz="1400" baseline="0" dirty="0" smtClean="0">
                        <a:latin typeface="Calibri" pitchFamily="34" charset="0"/>
                      </a:endParaRPr>
                    </a:p>
                    <a:p>
                      <a:endParaRPr lang="bg-BG" sz="1400" baseline="0" dirty="0" smtClean="0">
                        <a:latin typeface="Calibri" pitchFamily="34" charset="0"/>
                      </a:endParaRP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Каква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е тя?</a:t>
                      </a:r>
                      <a:endParaRPr lang="en-US" sz="1400" baseline="0" dirty="0" smtClean="0">
                        <a:latin typeface="Calibri" pitchFamily="34" charset="0"/>
                      </a:endParaRPr>
                    </a:p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Каква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en-US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е студентката?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Каква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е българката?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Каква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е преподавателката?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Каква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е думата?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Каква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е страната?</a:t>
                      </a:r>
                      <a:endParaRPr lang="el-GR" sz="1400" baseline="0" dirty="0" smtClean="0">
                        <a:latin typeface="Calibri" pitchFamily="34" charset="0"/>
                      </a:endParaRPr>
                    </a:p>
                    <a:p>
                      <a:endParaRPr lang="el-GR" sz="1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Какво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упражнение?</a:t>
                      </a:r>
                    </a:p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Какво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изречение?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Каква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нещо?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Какво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ядене?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Какво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кафе?</a:t>
                      </a:r>
                    </a:p>
                    <a:p>
                      <a:endParaRPr lang="bg-BG" sz="1400" baseline="0" dirty="0" smtClean="0">
                        <a:latin typeface="Calibri" pitchFamily="34" charset="0"/>
                      </a:endParaRP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Какво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е то?</a:t>
                      </a:r>
                    </a:p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Какво </a:t>
                      </a:r>
                      <a:r>
                        <a:rPr lang="bg-BG" sz="1400" b="0" dirty="0" smtClean="0">
                          <a:latin typeface="Calibri" pitchFamily="34" charset="0"/>
                        </a:rPr>
                        <a:t>е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упражнението?</a:t>
                      </a:r>
                    </a:p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Какво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е изречението?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Каква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е нещото?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Какво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е яденето?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Какво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е кафето?</a:t>
                      </a:r>
                    </a:p>
                    <a:p>
                      <a:endParaRPr lang="el-GR" sz="1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Какви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студенти?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Какви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приятели?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Какви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хора?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Какви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страни?</a:t>
                      </a:r>
                    </a:p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Какви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господа?</a:t>
                      </a:r>
                    </a:p>
                    <a:p>
                      <a:endParaRPr lang="bg-BG" sz="1400" dirty="0" smtClean="0">
                        <a:latin typeface="Calibri" pitchFamily="34" charset="0"/>
                      </a:endParaRPr>
                    </a:p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Какви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el-GR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са те?</a:t>
                      </a:r>
                    </a:p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Какви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 са студентите?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Какви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 са приятелите?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Какви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 са хората?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Какви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 са страните?</a:t>
                      </a:r>
                    </a:p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Какви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 са господата?</a:t>
                      </a:r>
                    </a:p>
                    <a:p>
                      <a:endParaRPr lang="el-GR" sz="1400" dirty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500198"/>
          </a:xfrm>
        </p:spPr>
        <p:txBody>
          <a:bodyPr>
            <a:normAutofit/>
          </a:bodyPr>
          <a:lstStyle/>
          <a:p>
            <a:pPr algn="l"/>
            <a:r>
              <a:rPr lang="el-GR" sz="2700" b="1" dirty="0" smtClean="0">
                <a:solidFill>
                  <a:srgbClr val="002060"/>
                </a:solidFill>
                <a:latin typeface="Calibri" pitchFamily="34" charset="0"/>
              </a:rPr>
              <a:t>  </a:t>
            </a:r>
            <a:r>
              <a:rPr lang="bg-BG" sz="2700" b="1" dirty="0" smtClean="0">
                <a:solidFill>
                  <a:srgbClr val="002060"/>
                </a:solidFill>
                <a:latin typeface="Calibri" pitchFamily="34" charset="0"/>
              </a:rPr>
              <a:t>Въпрос за лице:                     </a:t>
            </a:r>
            <a:r>
              <a:rPr lang="bg-BG" sz="2400" b="1" dirty="0" smtClean="0">
                <a:solidFill>
                  <a:srgbClr val="002060"/>
                </a:solidFill>
                <a:latin typeface="Calibri" pitchFamily="34" charset="0"/>
              </a:rPr>
              <a:t/>
            </a:r>
            <a:br>
              <a:rPr lang="bg-BG" sz="2400" b="1" dirty="0" smtClean="0">
                <a:solidFill>
                  <a:srgbClr val="002060"/>
                </a:solidFill>
                <a:latin typeface="Calibri" pitchFamily="34" charset="0"/>
              </a:rPr>
            </a:br>
            <a:r>
              <a:rPr lang="bg-BG" sz="2400" b="1" dirty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bg-BG" sz="2400" b="1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bg-BG" sz="3100" b="1" dirty="0" smtClean="0">
                <a:solidFill>
                  <a:srgbClr val="C00000"/>
                </a:solidFill>
                <a:latin typeface="Calibri" pitchFamily="34" charset="0"/>
              </a:rPr>
              <a:t>КОЙ</a:t>
            </a:r>
            <a:r>
              <a:rPr lang="el-GR" sz="3100" b="1" dirty="0" smtClean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bg-BG" sz="3100" b="1" dirty="0" smtClean="0">
                <a:solidFill>
                  <a:srgbClr val="C00000"/>
                </a:solidFill>
                <a:latin typeface="Calibri" pitchFamily="34" charset="0"/>
              </a:rPr>
              <a:t> +</a:t>
            </a:r>
            <a:r>
              <a:rPr lang="el-GR" sz="3100" b="1" dirty="0" smtClean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l-GR" sz="3100" b="1" i="1" dirty="0" smtClean="0">
                <a:solidFill>
                  <a:srgbClr val="C00000"/>
                </a:solidFill>
                <a:latin typeface="Calibri" pitchFamily="34" charset="0"/>
              </a:rPr>
              <a:t>ρήμα</a:t>
            </a:r>
            <a:r>
              <a:rPr lang="el-GR" sz="3100" b="1" dirty="0" smtClean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bg-BG" sz="3100" b="1" dirty="0" smtClean="0">
                <a:solidFill>
                  <a:srgbClr val="C00000"/>
                </a:solidFill>
                <a:latin typeface="Calibri" pitchFamily="34" charset="0"/>
              </a:rPr>
              <a:t>?</a:t>
            </a:r>
            <a:br>
              <a:rPr lang="bg-BG" sz="3100" b="1" dirty="0" smtClean="0">
                <a:solidFill>
                  <a:srgbClr val="C00000"/>
                </a:solidFill>
                <a:latin typeface="Calibri" pitchFamily="34" charset="0"/>
              </a:rPr>
            </a:br>
            <a:r>
              <a:rPr lang="el-GR" sz="3100" b="1" dirty="0" smtClean="0">
                <a:solidFill>
                  <a:srgbClr val="C00000"/>
                </a:solidFill>
                <a:latin typeface="Calibri" pitchFamily="34" charset="0"/>
              </a:rPr>
              <a:t>  </a:t>
            </a:r>
            <a:r>
              <a:rPr lang="el-GR" sz="2200" b="1" i="1" dirty="0" smtClean="0">
                <a:solidFill>
                  <a:srgbClr val="002060"/>
                </a:solidFill>
                <a:latin typeface="Calibri" pitchFamily="34" charset="0"/>
              </a:rPr>
              <a:t>Ερώτηση για πρόσωπο - άγνωστο λειτουργό της πράξης</a:t>
            </a:r>
            <a:r>
              <a:rPr lang="bg-BG" sz="2200" b="1" i="1" dirty="0" smtClean="0">
                <a:solidFill>
                  <a:srgbClr val="002060"/>
                </a:solidFill>
                <a:latin typeface="Calibri" pitchFamily="34" charset="0"/>
              </a:rPr>
              <a:t>:</a:t>
            </a:r>
            <a:r>
              <a:rPr lang="el-GR" sz="2200" b="1" i="1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endParaRPr lang="el-GR" sz="2200" b="1" i="1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2571745"/>
            <a:ext cx="8229600" cy="2857520"/>
          </a:xfrm>
        </p:spPr>
        <p:txBody>
          <a:bodyPr>
            <a:normAutofit fontScale="85000" lnSpcReduction="20000"/>
          </a:bodyPr>
          <a:lstStyle/>
          <a:p>
            <a:r>
              <a:rPr lang="bg-BG" sz="3000" b="1" dirty="0" smtClean="0">
                <a:latin typeface="Calibri" pitchFamily="34" charset="0"/>
              </a:rPr>
              <a:t>Кой идва?                    - Иван.</a:t>
            </a:r>
          </a:p>
          <a:p>
            <a:r>
              <a:rPr lang="bg-BG" sz="3000" b="1" dirty="0" smtClean="0">
                <a:latin typeface="Calibri" pitchFamily="34" charset="0"/>
              </a:rPr>
              <a:t>Кой чете?                     - Ана.</a:t>
            </a:r>
          </a:p>
          <a:p>
            <a:r>
              <a:rPr lang="bg-BG" sz="3000" b="1" dirty="0" smtClean="0">
                <a:latin typeface="Calibri" pitchFamily="34" charset="0"/>
              </a:rPr>
              <a:t>Кой говори?                - Преподавателката.</a:t>
            </a:r>
          </a:p>
          <a:p>
            <a:r>
              <a:rPr lang="bg-BG" sz="3000" b="1" dirty="0" smtClean="0">
                <a:latin typeface="Calibri" pitchFamily="34" charset="0"/>
              </a:rPr>
              <a:t>Кой се обажда?          - Христо.</a:t>
            </a:r>
          </a:p>
          <a:p>
            <a:r>
              <a:rPr lang="bg-BG" sz="3000" b="1" dirty="0" smtClean="0">
                <a:latin typeface="Calibri" pitchFamily="34" charset="0"/>
              </a:rPr>
              <a:t>Кой чука на вратата? </a:t>
            </a:r>
            <a:r>
              <a:rPr lang="bg-BG" sz="3000" b="1" dirty="0">
                <a:latin typeface="Calibri" pitchFamily="34" charset="0"/>
              </a:rPr>
              <a:t>-</a:t>
            </a:r>
            <a:r>
              <a:rPr lang="bg-BG" sz="3000" b="1" dirty="0" smtClean="0">
                <a:latin typeface="Calibri" pitchFamily="34" charset="0"/>
              </a:rPr>
              <a:t> Г-н Браун.</a:t>
            </a:r>
          </a:p>
          <a:p>
            <a:endParaRPr lang="bg-BG" b="1" dirty="0" smtClean="0">
              <a:solidFill>
                <a:srgbClr val="FF0000"/>
              </a:solidFill>
              <a:latin typeface="Calibri" pitchFamily="34" charset="0"/>
            </a:endParaRPr>
          </a:p>
          <a:p>
            <a:pPr>
              <a:buNone/>
            </a:pPr>
            <a:r>
              <a:rPr lang="bg-BG" b="1" dirty="0" smtClean="0">
                <a:solidFill>
                  <a:srgbClr val="FF0000"/>
                </a:solidFill>
              </a:rPr>
              <a:t> </a:t>
            </a:r>
            <a:endParaRPr lang="el-G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Autofit/>
          </a:bodyPr>
          <a:lstStyle/>
          <a:p>
            <a:pPr algn="l"/>
            <a:r>
              <a:rPr lang="bg-BG" sz="2400" b="1" dirty="0" smtClean="0">
                <a:latin typeface="Calibri" pitchFamily="34" charset="0"/>
              </a:rPr>
              <a:t> </a:t>
            </a:r>
            <a:r>
              <a:rPr lang="bg-BG" sz="2400" b="1" dirty="0" smtClean="0">
                <a:solidFill>
                  <a:srgbClr val="C00000"/>
                </a:solidFill>
                <a:latin typeface="Calibri" pitchFamily="34" charset="0"/>
              </a:rPr>
              <a:t>Кой?</a:t>
            </a:r>
            <a:r>
              <a:rPr lang="bg-BG" sz="2400" b="1" dirty="0" smtClean="0">
                <a:solidFill>
                  <a:srgbClr val="002060"/>
                </a:solidFill>
                <a:latin typeface="Calibri" pitchFamily="34" charset="0"/>
              </a:rPr>
              <a:t>         </a:t>
            </a:r>
            <a:r>
              <a:rPr lang="bg-BG" sz="2400" b="1" dirty="0" smtClean="0">
                <a:latin typeface="Calibri" pitchFamily="34" charset="0"/>
              </a:rPr>
              <a:t>/Им п./ - подлог</a:t>
            </a:r>
            <a:r>
              <a:rPr lang="el-GR" sz="2400" b="1" dirty="0" smtClean="0">
                <a:latin typeface="Calibri" pitchFamily="34" charset="0"/>
              </a:rPr>
              <a:t>                             </a:t>
            </a:r>
            <a:r>
              <a:rPr lang="en-US" sz="2400" b="1" dirty="0" smtClean="0">
                <a:latin typeface="Calibri" pitchFamily="34" charset="0"/>
              </a:rPr>
              <a:t>  </a:t>
            </a:r>
            <a:r>
              <a:rPr lang="el-GR" sz="2400" b="1" dirty="0" smtClean="0">
                <a:latin typeface="Calibri" pitchFamily="34" charset="0"/>
              </a:rPr>
              <a:t> </a:t>
            </a:r>
            <a:r>
              <a:rPr lang="el-GR" sz="2400" b="1" i="1" dirty="0" smtClean="0">
                <a:latin typeface="Calibri" pitchFamily="34" charset="0"/>
              </a:rPr>
              <a:t>Ποιος</a:t>
            </a:r>
            <a:r>
              <a:rPr lang="en-US" sz="2400" b="1" i="1" dirty="0" smtClean="0">
                <a:latin typeface="Calibri" pitchFamily="34" charset="0"/>
              </a:rPr>
              <a:t>;</a:t>
            </a:r>
            <a:r>
              <a:rPr lang="el-GR" sz="2400" b="1" dirty="0" smtClean="0">
                <a:latin typeface="Calibri" pitchFamily="34" charset="0"/>
              </a:rPr>
              <a:t> </a:t>
            </a:r>
            <a:r>
              <a:rPr lang="bg-BG" sz="2400" b="1" dirty="0" smtClean="0">
                <a:latin typeface="Calibri" pitchFamily="34" charset="0"/>
              </a:rPr>
              <a:t/>
            </a:r>
            <a:br>
              <a:rPr lang="bg-BG" sz="2400" b="1" dirty="0" smtClean="0">
                <a:latin typeface="Calibri" pitchFamily="34" charset="0"/>
              </a:rPr>
            </a:br>
            <a:r>
              <a:rPr lang="bg-BG" sz="2400" b="1" dirty="0" smtClean="0">
                <a:latin typeface="Calibri" pitchFamily="34" charset="0"/>
              </a:rPr>
              <a:t> </a:t>
            </a:r>
            <a:r>
              <a:rPr lang="bg-BG" sz="2400" b="1" dirty="0" smtClean="0">
                <a:solidFill>
                  <a:srgbClr val="C00000"/>
                </a:solidFill>
                <a:latin typeface="Calibri" pitchFamily="34" charset="0"/>
              </a:rPr>
              <a:t>Ког</a:t>
            </a:r>
            <a:r>
              <a:rPr lang="bg-BG" sz="2400" b="1" u="sng" dirty="0" smtClean="0">
                <a:solidFill>
                  <a:srgbClr val="C00000"/>
                </a:solidFill>
                <a:latin typeface="Calibri" pitchFamily="34" charset="0"/>
              </a:rPr>
              <a:t>о</a:t>
            </a:r>
            <a:r>
              <a:rPr lang="bg-BG" sz="2400" b="1" dirty="0" smtClean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bg-BG" sz="2400" b="1" dirty="0" smtClean="0">
                <a:solidFill>
                  <a:srgbClr val="002060"/>
                </a:solidFill>
                <a:latin typeface="Calibri" pitchFamily="34" charset="0"/>
              </a:rPr>
              <a:t>       </a:t>
            </a:r>
            <a:r>
              <a:rPr lang="bg-BG" sz="2400" b="1" dirty="0" smtClean="0">
                <a:latin typeface="Calibri" pitchFamily="34" charset="0"/>
              </a:rPr>
              <a:t>/В.п./     - пряко допълнение</a:t>
            </a:r>
            <a:r>
              <a:rPr lang="el-GR" sz="2400" b="1" dirty="0" smtClean="0">
                <a:latin typeface="Calibri" pitchFamily="34" charset="0"/>
              </a:rPr>
              <a:t>      </a:t>
            </a:r>
            <a:r>
              <a:rPr lang="en-US" sz="2400" b="1" dirty="0" smtClean="0">
                <a:latin typeface="Calibri" pitchFamily="34" charset="0"/>
              </a:rPr>
              <a:t> </a:t>
            </a:r>
            <a:r>
              <a:rPr lang="el-GR" sz="2400" b="1" dirty="0" smtClean="0">
                <a:latin typeface="Calibri" pitchFamily="34" charset="0"/>
              </a:rPr>
              <a:t> </a:t>
            </a:r>
            <a:r>
              <a:rPr lang="en-US" sz="2400" b="1" dirty="0" smtClean="0">
                <a:latin typeface="Calibri" pitchFamily="34" charset="0"/>
              </a:rPr>
              <a:t> </a:t>
            </a:r>
            <a:r>
              <a:rPr lang="el-GR" sz="2400" b="1" i="1" dirty="0" smtClean="0">
                <a:latin typeface="Calibri" pitchFamily="34" charset="0"/>
              </a:rPr>
              <a:t>Ποιον</a:t>
            </a:r>
            <a:r>
              <a:rPr lang="en-US" sz="2400" b="1" i="1" dirty="0">
                <a:latin typeface="Calibri" pitchFamily="34" charset="0"/>
              </a:rPr>
              <a:t>;</a:t>
            </a:r>
            <a:r>
              <a:rPr lang="el-GR" sz="2400" b="1" dirty="0" smtClean="0">
                <a:latin typeface="Calibri" pitchFamily="34" charset="0"/>
              </a:rPr>
              <a:t> </a:t>
            </a:r>
            <a:r>
              <a:rPr lang="bg-BG" sz="2400" b="1" dirty="0" smtClean="0">
                <a:latin typeface="Calibri" pitchFamily="34" charset="0"/>
              </a:rPr>
              <a:t/>
            </a:r>
            <a:br>
              <a:rPr lang="bg-BG" sz="2400" b="1" dirty="0" smtClean="0">
                <a:latin typeface="Calibri" pitchFamily="34" charset="0"/>
              </a:rPr>
            </a:br>
            <a:r>
              <a:rPr lang="bg-BG" sz="2400" b="1" dirty="0" smtClean="0">
                <a:latin typeface="Calibri" pitchFamily="34" charset="0"/>
              </a:rPr>
              <a:t> </a:t>
            </a:r>
            <a:r>
              <a:rPr lang="bg-BG" sz="2400" b="1" dirty="0" smtClean="0">
                <a:solidFill>
                  <a:srgbClr val="C00000"/>
                </a:solidFill>
                <a:latin typeface="Calibri" pitchFamily="34" charset="0"/>
              </a:rPr>
              <a:t>На ког</a:t>
            </a:r>
            <a:r>
              <a:rPr lang="bg-BG" sz="2400" b="1" u="sng" dirty="0" smtClean="0">
                <a:solidFill>
                  <a:srgbClr val="C00000"/>
                </a:solidFill>
                <a:latin typeface="Calibri" pitchFamily="34" charset="0"/>
              </a:rPr>
              <a:t>о</a:t>
            </a:r>
            <a:r>
              <a:rPr lang="bg-BG" sz="2400" b="1" dirty="0" smtClean="0">
                <a:solidFill>
                  <a:srgbClr val="C00000"/>
                </a:solidFill>
                <a:latin typeface="Calibri" pitchFamily="34" charset="0"/>
              </a:rPr>
              <a:t>? </a:t>
            </a:r>
            <a:r>
              <a:rPr lang="bg-BG" sz="2400" b="1" dirty="0" smtClean="0">
                <a:latin typeface="Calibri" pitchFamily="34" charset="0"/>
              </a:rPr>
              <a:t>/Д.п./     - непряко допълнение</a:t>
            </a:r>
            <a:r>
              <a:rPr lang="el-GR" sz="2400" b="1" dirty="0" smtClean="0">
                <a:latin typeface="Calibri" pitchFamily="34" charset="0"/>
              </a:rPr>
              <a:t>  </a:t>
            </a:r>
            <a:r>
              <a:rPr lang="en-US" sz="2400" b="1" dirty="0" smtClean="0">
                <a:latin typeface="Calibri" pitchFamily="34" charset="0"/>
              </a:rPr>
              <a:t> </a:t>
            </a:r>
            <a:r>
              <a:rPr lang="el-GR" sz="2400" b="1" dirty="0" smtClean="0">
                <a:latin typeface="Calibri" pitchFamily="34" charset="0"/>
              </a:rPr>
              <a:t> </a:t>
            </a:r>
            <a:r>
              <a:rPr lang="el-GR" sz="2400" b="1" i="1" dirty="0" smtClean="0">
                <a:latin typeface="Calibri" pitchFamily="34" charset="0"/>
              </a:rPr>
              <a:t>Σε ποιον</a:t>
            </a:r>
            <a:r>
              <a:rPr lang="en-US" sz="2400" b="1" i="1" dirty="0" smtClean="0">
                <a:latin typeface="Calibri" pitchFamily="34" charset="0"/>
              </a:rPr>
              <a:t>;</a:t>
            </a:r>
            <a:r>
              <a:rPr lang="el-GR" sz="2400" b="1" i="1" dirty="0" smtClean="0">
                <a:latin typeface="Calibri" pitchFamily="34" charset="0"/>
              </a:rPr>
              <a:t> </a:t>
            </a:r>
            <a:endParaRPr lang="el-GR" sz="2400" b="1" i="1" dirty="0">
              <a:latin typeface="Calibri" pitchFamily="34" charset="0"/>
            </a:endParaRP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857363"/>
          <a:ext cx="6043626" cy="4500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8982"/>
                <a:gridCol w="2714644"/>
              </a:tblGrid>
              <a:tr h="1500198"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bg-BG" sz="20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bg-BG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Кой</a:t>
                      </a:r>
                      <a:r>
                        <a:rPr lang="bg-BG" sz="20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се обажда?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bg-BG" sz="20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bg-BG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Аз</a:t>
                      </a:r>
                      <a:r>
                        <a:rPr lang="bg-BG" sz="20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се обаждам.</a:t>
                      </a:r>
                      <a:endParaRPr lang="el-GR" sz="2000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l-GR" b="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Ποιος</a:t>
                      </a:r>
                      <a:r>
                        <a:rPr lang="el-GR" b="0" i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τηλεφωνεί</a:t>
                      </a:r>
                      <a:r>
                        <a:rPr lang="en-US" sz="1800" b="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;</a:t>
                      </a:r>
                      <a:r>
                        <a:rPr lang="el-GR" b="0" i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l-GR" b="0" i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Εγώ τηλεφωνώ. </a:t>
                      </a:r>
                      <a:endParaRPr lang="el-GR" b="0" i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500198">
                <a:tc>
                  <a:txBody>
                    <a:bodyPr/>
                    <a:lstStyle/>
                    <a:p>
                      <a:r>
                        <a:rPr lang="bg-BG" sz="2000" b="1" dirty="0" smtClean="0">
                          <a:latin typeface="Calibri" pitchFamily="34" charset="0"/>
                        </a:rPr>
                        <a:t>- </a:t>
                      </a:r>
                      <a:r>
                        <a:rPr lang="bg-BG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Кого </a:t>
                      </a:r>
                      <a:r>
                        <a:rPr lang="bg-BG" sz="2000" b="1" dirty="0" smtClean="0">
                          <a:latin typeface="Calibri" pitchFamily="34" charset="0"/>
                        </a:rPr>
                        <a:t>търсите</a:t>
                      </a:r>
                      <a:r>
                        <a:rPr lang="en-US" sz="2000" b="1" dirty="0" smtClean="0">
                          <a:latin typeface="Calibri" pitchFamily="34" charset="0"/>
                        </a:rPr>
                        <a:t>/</a:t>
                      </a:r>
                      <a:r>
                        <a:rPr lang="bg-BG" sz="2000" b="1" dirty="0" smtClean="0">
                          <a:latin typeface="Calibri" pitchFamily="34" charset="0"/>
                        </a:rPr>
                        <a:t>вие/?</a:t>
                      </a:r>
                    </a:p>
                    <a:p>
                      <a:r>
                        <a:rPr lang="bg-BG" sz="2000" b="1" dirty="0" smtClean="0">
                          <a:latin typeface="Calibri" pitchFamily="34" charset="0"/>
                        </a:rPr>
                        <a:t>- Търся </a:t>
                      </a:r>
                      <a:r>
                        <a:rPr lang="bg-BG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г-н</a:t>
                      </a:r>
                      <a:r>
                        <a:rPr lang="bg-BG" sz="20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Иванов</a:t>
                      </a:r>
                      <a:r>
                        <a:rPr lang="bg-BG" sz="2000" b="1" baseline="0" dirty="0" smtClean="0">
                          <a:latin typeface="Calibri" pitchFamily="34" charset="0"/>
                        </a:rPr>
                        <a:t>.</a:t>
                      </a:r>
                      <a:endParaRPr lang="el-GR" sz="2000" b="1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l-GR" i="1" dirty="0" smtClean="0">
                          <a:latin typeface="Calibri" pitchFamily="34" charset="0"/>
                        </a:rPr>
                        <a:t>  Ποιον ψάχνετε</a:t>
                      </a:r>
                      <a:r>
                        <a:rPr lang="en-US" sz="1800" b="1" i="1" dirty="0" smtClean="0">
                          <a:latin typeface="Calibri" pitchFamily="34" charset="0"/>
                        </a:rPr>
                        <a:t>;</a:t>
                      </a:r>
                      <a:endParaRPr lang="el-GR" i="1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el-GR" i="1" baseline="0" dirty="0" smtClean="0">
                          <a:latin typeface="Calibri" pitchFamily="34" charset="0"/>
                        </a:rPr>
                        <a:t>  </a:t>
                      </a:r>
                      <a:r>
                        <a:rPr lang="el-GR" i="1" dirty="0" smtClean="0">
                          <a:latin typeface="Calibri" pitchFamily="34" charset="0"/>
                        </a:rPr>
                        <a:t>Ψάχνω τον Κ-ο</a:t>
                      </a:r>
                      <a:r>
                        <a:rPr lang="el-GR" i="1" baseline="0" dirty="0" smtClean="0">
                          <a:latin typeface="Calibri" pitchFamily="34" charset="0"/>
                        </a:rPr>
                        <a:t> Ιβανοβ.</a:t>
                      </a:r>
                      <a:r>
                        <a:rPr lang="el-GR" i="1" dirty="0" smtClean="0">
                          <a:latin typeface="Calibri" pitchFamily="34" charset="0"/>
                        </a:rPr>
                        <a:t> </a:t>
                      </a:r>
                    </a:p>
                    <a:p>
                      <a:pPr>
                        <a:buFontTx/>
                        <a:buChar char="-"/>
                      </a:pPr>
                      <a:endParaRPr lang="el-GR" i="1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500198"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bg-BG" sz="2000" b="1" dirty="0" smtClean="0">
                          <a:latin typeface="Calibri" pitchFamily="34" charset="0"/>
                        </a:rPr>
                        <a:t> </a:t>
                      </a:r>
                      <a:r>
                        <a:rPr lang="bg-BG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На кого </a:t>
                      </a:r>
                      <a:r>
                        <a:rPr lang="bg-BG" sz="2000" b="1" dirty="0" smtClean="0">
                          <a:latin typeface="Calibri" pitchFamily="34" charset="0"/>
                        </a:rPr>
                        <a:t>се обаждате/вие/?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bg-BG" sz="2000" b="1" baseline="0" dirty="0" smtClean="0">
                          <a:latin typeface="Calibri" pitchFamily="34" charset="0"/>
                        </a:rPr>
                        <a:t> Обаждам се </a:t>
                      </a:r>
                      <a:r>
                        <a:rPr lang="bg-BG" sz="20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на г-н Иванов</a:t>
                      </a:r>
                      <a:r>
                        <a:rPr lang="bg-BG" sz="2000" b="1" baseline="0" dirty="0" smtClean="0">
                          <a:latin typeface="Calibri" pitchFamily="34" charset="0"/>
                        </a:rPr>
                        <a:t>.</a:t>
                      </a:r>
                      <a:endParaRPr lang="el-GR" sz="2000" b="1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l-GR" i="1" dirty="0" smtClean="0">
                          <a:latin typeface="Calibri" pitchFamily="34" charset="0"/>
                        </a:rPr>
                        <a:t>Σε ποιον τηλεφωνείτε</a:t>
                      </a:r>
                      <a:r>
                        <a:rPr lang="en-US" sz="1800" b="1" i="1" dirty="0" smtClean="0">
                          <a:latin typeface="Calibri" pitchFamily="34" charset="0"/>
                        </a:rPr>
                        <a:t>;</a:t>
                      </a:r>
                      <a:r>
                        <a:rPr lang="el-GR" i="1" dirty="0" smtClean="0">
                          <a:latin typeface="Calibri" pitchFamily="34" charset="0"/>
                        </a:rPr>
                        <a:t>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l-GR" i="1" baseline="0" dirty="0" smtClean="0">
                          <a:latin typeface="Calibri" pitchFamily="34" charset="0"/>
                        </a:rPr>
                        <a:t> Στον Κ-ο Ιβανοβ. </a:t>
                      </a:r>
                      <a:endParaRPr lang="el-GR" i="1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pPr algn="l"/>
            <a:r>
              <a:rPr lang="el-GR" sz="1800" b="1" i="1" dirty="0" smtClean="0">
                <a:solidFill>
                  <a:srgbClr val="002060"/>
                </a:solidFill>
                <a:latin typeface="Calibri" pitchFamily="34" charset="0"/>
              </a:rPr>
              <a:t>Οι </a:t>
            </a:r>
            <a:r>
              <a:rPr lang="el-GR" sz="1800" b="1" i="1" dirty="0">
                <a:solidFill>
                  <a:srgbClr val="002060"/>
                </a:solidFill>
                <a:latin typeface="Calibri" pitchFamily="34" charset="0"/>
              </a:rPr>
              <a:t>ε</a:t>
            </a:r>
            <a:r>
              <a:rPr lang="el-GR" sz="1800" b="1" i="1" dirty="0" smtClean="0">
                <a:solidFill>
                  <a:srgbClr val="002060"/>
                </a:solidFill>
                <a:latin typeface="Calibri" pitchFamily="34" charset="0"/>
              </a:rPr>
              <a:t>ρωτήσεις για διευκρίνιση ονόματος / πράγματος έχουν γένους και αριθμό.</a:t>
            </a:r>
            <a:br>
              <a:rPr lang="el-GR" sz="1800" b="1" i="1" dirty="0" smtClean="0">
                <a:solidFill>
                  <a:srgbClr val="002060"/>
                </a:solidFill>
                <a:latin typeface="Calibri" pitchFamily="34" charset="0"/>
              </a:rPr>
            </a:br>
            <a:r>
              <a:rPr lang="el-GR" sz="1800" b="1" i="1" dirty="0" smtClean="0">
                <a:solidFill>
                  <a:srgbClr val="002060"/>
                </a:solidFill>
                <a:latin typeface="Calibri" pitchFamily="34" charset="0"/>
              </a:rPr>
              <a:t>Χρησιμοποιούνται άμεσα με το όνομα ή με το βοηθητικό ρήμα </a:t>
            </a:r>
            <a:r>
              <a:rPr lang="bg-BG" sz="1800" b="1" i="1" dirty="0" smtClean="0">
                <a:solidFill>
                  <a:srgbClr val="002060"/>
                </a:solidFill>
                <a:latin typeface="Calibri" pitchFamily="34" charset="0"/>
              </a:rPr>
              <a:t>“съм”</a:t>
            </a:r>
            <a:r>
              <a:rPr lang="el-GR" sz="1800" b="1" i="1" dirty="0" smtClean="0">
                <a:solidFill>
                  <a:srgbClr val="002060"/>
                </a:solidFill>
                <a:latin typeface="Calibri" pitchFamily="34" charset="0"/>
              </a:rPr>
              <a:t> καθώς                  συσχετίζονται   με το γένος και το αριθμό του ονόματος . </a:t>
            </a:r>
            <a:endParaRPr lang="el-GR" sz="1800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71404" y="1357299"/>
          <a:ext cx="8929751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18"/>
                <a:gridCol w="2643206"/>
                <a:gridCol w="1857388"/>
                <a:gridCol w="2143139"/>
              </a:tblGrid>
              <a:tr h="747070">
                <a:tc>
                  <a:txBody>
                    <a:bodyPr/>
                    <a:lstStyle/>
                    <a:p>
                      <a:r>
                        <a:rPr lang="bg-BG" sz="24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КОЙ –м.р.</a:t>
                      </a:r>
                      <a:endParaRPr lang="el-GR" sz="24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g-BG" sz="24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КОЯ-ж.р.</a:t>
                      </a:r>
                      <a:endParaRPr lang="el-GR" sz="24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24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КОЕ-ср.р.</a:t>
                      </a:r>
                      <a:endParaRPr lang="el-GR" sz="2400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  <a:p>
                      <a:endParaRPr lang="el-GR" sz="24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24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КОИ –мн.ч.</a:t>
                      </a:r>
                      <a:endParaRPr lang="el-GR" sz="2400" b="1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  <a:p>
                      <a:endParaRPr lang="el-GR" sz="24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539077">
                <a:tc>
                  <a:txBody>
                    <a:bodyPr/>
                    <a:lstStyle/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Кой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студент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чете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?</a:t>
                      </a:r>
                    </a:p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Кой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преподавател г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овори?</a:t>
                      </a:r>
                    </a:p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Кой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урок четеш?</a:t>
                      </a:r>
                    </a:p>
                    <a:p>
                      <a:r>
                        <a:rPr lang="bg-BG" sz="1400" dirty="0" smtClean="0">
                          <a:latin typeface="Calibri" pitchFamily="34" charset="0"/>
                        </a:rPr>
                        <a:t>До </a:t>
                      </a:r>
                      <a:r>
                        <a:rPr lang="bg-BG" sz="1400" b="1" dirty="0" smtClean="0">
                          <a:latin typeface="Calibri" pitchFamily="34" charset="0"/>
                        </a:rPr>
                        <a:t>кой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урок сме?</a:t>
                      </a:r>
                    </a:p>
                    <a:p>
                      <a:r>
                        <a:rPr lang="bg-BG" sz="1400" dirty="0" smtClean="0">
                          <a:latin typeface="Calibri" pitchFamily="34" charset="0"/>
                        </a:rPr>
                        <a:t>От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bg-BG" sz="1400" b="1" baseline="0" dirty="0" smtClean="0">
                          <a:latin typeface="Calibri" pitchFamily="34" charset="0"/>
                        </a:rPr>
                        <a:t>кой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град сте?</a:t>
                      </a:r>
                    </a:p>
                    <a:p>
                      <a:r>
                        <a:rPr lang="bg-BG" sz="1400" baseline="0" dirty="0" smtClean="0">
                          <a:latin typeface="Calibri" pitchFamily="34" charset="0"/>
                        </a:rPr>
                        <a:t>На </a:t>
                      </a:r>
                      <a:r>
                        <a:rPr lang="bg-BG" sz="1400" b="1" baseline="0" dirty="0" smtClean="0">
                          <a:latin typeface="Calibri" pitchFamily="34" charset="0"/>
                        </a:rPr>
                        <a:t>кой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театър отиваме?</a:t>
                      </a:r>
                    </a:p>
                    <a:p>
                      <a:endParaRPr lang="bg-BG" sz="1400" baseline="0" dirty="0" smtClean="0">
                        <a:latin typeface="Calibri" pitchFamily="34" charset="0"/>
                      </a:endParaRPr>
                    </a:p>
                    <a:p>
                      <a:endParaRPr lang="bg-BG" sz="1400" baseline="0" dirty="0" smtClean="0">
                        <a:latin typeface="Calibri" pitchFamily="34" charset="0"/>
                      </a:endParaRP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Кой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е той?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Кой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е студентът?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400" b="1" baseline="0" dirty="0" smtClean="0">
                          <a:latin typeface="Calibri" pitchFamily="34" charset="0"/>
                        </a:rPr>
                        <a:t>Кой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е този преподавател?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400" b="1" baseline="0" dirty="0" smtClean="0">
                          <a:latin typeface="Calibri" pitchFamily="34" charset="0"/>
                        </a:rPr>
                        <a:t>Кой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е урокът, който четете?</a:t>
                      </a:r>
                      <a:endParaRPr lang="el-GR" sz="1400" baseline="0" dirty="0" smtClean="0">
                        <a:latin typeface="Calibri" pitchFamily="34" charset="0"/>
                      </a:endParaRPr>
                    </a:p>
                    <a:p>
                      <a:endParaRPr lang="bg-BG" sz="1400" dirty="0" smtClean="0">
                        <a:latin typeface="Calibri" pitchFamily="34" charset="0"/>
                      </a:endParaRPr>
                    </a:p>
                    <a:p>
                      <a:endParaRPr lang="el-GR" sz="1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Коя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блуза?</a:t>
                      </a:r>
                      <a:endParaRPr lang="en-US" sz="1400" baseline="0" dirty="0" smtClean="0">
                        <a:latin typeface="Calibri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400" b="1" baseline="0" dirty="0" smtClean="0">
                          <a:latin typeface="Calibri" pitchFamily="34" charset="0"/>
                        </a:rPr>
                        <a:t>Коя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преподавателка поздрави?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Коя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студентка познаваш?</a:t>
                      </a:r>
                    </a:p>
                    <a:p>
                      <a:r>
                        <a:rPr lang="bg-BG" sz="1400" baseline="0" dirty="0" smtClean="0">
                          <a:latin typeface="Calibri" pitchFamily="34" charset="0"/>
                        </a:rPr>
                        <a:t>На </a:t>
                      </a:r>
                      <a:r>
                        <a:rPr lang="bg-BG" sz="1400" b="1" baseline="0" dirty="0" smtClean="0">
                          <a:latin typeface="Calibri" pitchFamily="34" charset="0"/>
                        </a:rPr>
                        <a:t>коя 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студентка се обади?</a:t>
                      </a:r>
                    </a:p>
                    <a:p>
                      <a:r>
                        <a:rPr lang="bg-BG" sz="1400" baseline="0" dirty="0" smtClean="0">
                          <a:latin typeface="Calibri" pitchFamily="34" charset="0"/>
                        </a:rPr>
                        <a:t>От </a:t>
                      </a:r>
                      <a:r>
                        <a:rPr lang="bg-BG" sz="1400" b="1" baseline="0" dirty="0" smtClean="0">
                          <a:latin typeface="Calibri" pitchFamily="34" charset="0"/>
                        </a:rPr>
                        <a:t>коя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държава си?</a:t>
                      </a:r>
                    </a:p>
                    <a:p>
                      <a:r>
                        <a:rPr lang="bg-BG" sz="1400" baseline="0" dirty="0" smtClean="0">
                          <a:latin typeface="Calibri" pitchFamily="34" charset="0"/>
                        </a:rPr>
                        <a:t>От </a:t>
                      </a:r>
                      <a:r>
                        <a:rPr lang="bg-BG" sz="1400" b="1" baseline="0" dirty="0" smtClean="0">
                          <a:latin typeface="Calibri" pitchFamily="34" charset="0"/>
                        </a:rPr>
                        <a:t>коя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група е Христо?</a:t>
                      </a:r>
                    </a:p>
                    <a:p>
                      <a:endParaRPr lang="bg-BG" sz="1400" baseline="0" dirty="0" smtClean="0">
                        <a:latin typeface="Calibri" pitchFamily="34" charset="0"/>
                      </a:endParaRPr>
                    </a:p>
                    <a:p>
                      <a:endParaRPr lang="en-US" sz="1400" baseline="0" dirty="0" smtClean="0">
                        <a:latin typeface="Calibri" pitchFamily="34" charset="0"/>
                      </a:endParaRP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Коя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е приятелката ти?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Коя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е тя?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Коя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е тази жена? </a:t>
                      </a:r>
                    </a:p>
                    <a:p>
                      <a:r>
                        <a:rPr lang="bg-BG" sz="1400" b="1" baseline="0" dirty="0" smtClean="0">
                          <a:latin typeface="Calibri" pitchFamily="34" charset="0"/>
                        </a:rPr>
                        <a:t>Коя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е фирмата, която търсите?</a:t>
                      </a:r>
                    </a:p>
                    <a:p>
                      <a:endParaRPr lang="bg-BG" sz="1400" baseline="0" dirty="0" smtClean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Кое 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кафе?</a:t>
                      </a:r>
                    </a:p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Кое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дете?</a:t>
                      </a:r>
                    </a:p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Кое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упражнение правиш?</a:t>
                      </a:r>
                    </a:p>
                    <a:p>
                      <a:r>
                        <a:rPr lang="bg-BG" sz="1400" dirty="0" smtClean="0">
                          <a:latin typeface="Calibri" pitchFamily="34" charset="0"/>
                        </a:rPr>
                        <a:t>На </a:t>
                      </a:r>
                      <a:r>
                        <a:rPr lang="bg-BG" sz="1400" b="1" dirty="0" smtClean="0">
                          <a:latin typeface="Calibri" pitchFamily="34" charset="0"/>
                        </a:rPr>
                        <a:t>кое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място си?</a:t>
                      </a:r>
                    </a:p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Кое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бюро?</a:t>
                      </a:r>
                      <a:endParaRPr lang="bg-BG" sz="1400" dirty="0" smtClean="0">
                        <a:latin typeface="Calibri" pitchFamily="34" charset="0"/>
                      </a:endParaRPr>
                    </a:p>
                    <a:p>
                      <a:endParaRPr lang="bg-BG" sz="1400" dirty="0" smtClean="0">
                        <a:latin typeface="Calibri" pitchFamily="34" charset="0"/>
                      </a:endParaRPr>
                    </a:p>
                    <a:p>
                      <a:endParaRPr lang="bg-BG" sz="1400" dirty="0" smtClean="0">
                        <a:latin typeface="Calibri" pitchFamily="34" charset="0"/>
                      </a:endParaRPr>
                    </a:p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Кое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е това момче?</a:t>
                      </a:r>
                    </a:p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Кое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е това момиче?</a:t>
                      </a:r>
                    </a:p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Кое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е упражнението, което правите?</a:t>
                      </a:r>
                    </a:p>
                    <a:p>
                      <a:endParaRPr lang="bg-BG" sz="1400" dirty="0" smtClean="0">
                        <a:latin typeface="Calibri" pitchFamily="34" charset="0"/>
                      </a:endParaRPr>
                    </a:p>
                    <a:p>
                      <a:endParaRPr lang="el-GR" sz="1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400" b="1" dirty="0" smtClean="0">
                          <a:latin typeface="Calibri" pitchFamily="34" charset="0"/>
                        </a:rPr>
                        <a:t>Кои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хора?</a:t>
                      </a:r>
                    </a:p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Кои </a:t>
                      </a:r>
                      <a:r>
                        <a:rPr lang="bg-BG" sz="1400" b="0" dirty="0" smtClean="0">
                          <a:latin typeface="Calibri" pitchFamily="34" charset="0"/>
                        </a:rPr>
                        <a:t>учебници</a:t>
                      </a:r>
                      <a:r>
                        <a:rPr lang="bg-BG" sz="1400" b="1" dirty="0" smtClean="0">
                          <a:latin typeface="Calibri" pitchFamily="34" charset="0"/>
                        </a:rPr>
                        <a:t>?</a:t>
                      </a:r>
                    </a:p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Кои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студенти познаваш?</a:t>
                      </a:r>
                    </a:p>
                    <a:p>
                      <a:r>
                        <a:rPr lang="bg-BG" sz="1400" dirty="0" smtClean="0">
                          <a:latin typeface="Calibri" pitchFamily="34" charset="0"/>
                        </a:rPr>
                        <a:t>От </a:t>
                      </a:r>
                      <a:r>
                        <a:rPr lang="bg-BG" sz="1400" b="1" dirty="0" smtClean="0">
                          <a:latin typeface="Calibri" pitchFamily="34" charset="0"/>
                        </a:rPr>
                        <a:t>кои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bg-BG" sz="1400" b="1" baseline="0" dirty="0" smtClean="0">
                          <a:latin typeface="Calibri" pitchFamily="34" charset="0"/>
                        </a:rPr>
                        <a:t>страни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са студентите в групата? </a:t>
                      </a:r>
                    </a:p>
                    <a:p>
                      <a:endParaRPr lang="bg-BG" sz="1400" dirty="0" smtClean="0">
                        <a:latin typeface="Calibri" pitchFamily="34" charset="0"/>
                      </a:endParaRPr>
                    </a:p>
                    <a:p>
                      <a:endParaRPr lang="bg-BG" sz="1400" dirty="0" smtClean="0">
                        <a:latin typeface="Calibri" pitchFamily="34" charset="0"/>
                      </a:endParaRPr>
                    </a:p>
                    <a:p>
                      <a:endParaRPr lang="bg-BG" sz="1400" dirty="0" smtClean="0">
                        <a:latin typeface="Calibri" pitchFamily="34" charset="0"/>
                      </a:endParaRPr>
                    </a:p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Кои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са тези студенти? </a:t>
                      </a:r>
                    </a:p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Кои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са тези хора? </a:t>
                      </a:r>
                    </a:p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Кои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са те? </a:t>
                      </a:r>
                    </a:p>
                    <a:p>
                      <a:r>
                        <a:rPr lang="bg-BG" sz="1400" b="1" dirty="0" smtClean="0">
                          <a:latin typeface="Calibri" pitchFamily="34" charset="0"/>
                        </a:rPr>
                        <a:t>Кои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са книгите, които искаш?</a:t>
                      </a:r>
                    </a:p>
                    <a:p>
                      <a:endParaRPr lang="el-GR" sz="1400" dirty="0" smtClean="0">
                        <a:latin typeface="Calibri" pitchFamily="34" charset="0"/>
                      </a:endParaRPr>
                    </a:p>
                    <a:p>
                      <a:endParaRPr lang="el-GR" sz="1400" dirty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Πίνακας"/>
          <p:cNvGraphicFramePr>
            <a:graphicFrameLocks noGrp="1"/>
          </p:cNvGraphicFramePr>
          <p:nvPr/>
        </p:nvGraphicFramePr>
        <p:xfrm>
          <a:off x="785786" y="428604"/>
          <a:ext cx="7858180" cy="6000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4710"/>
                <a:gridCol w="4643470"/>
              </a:tblGrid>
              <a:tr h="536079">
                <a:tc>
                  <a:txBody>
                    <a:bodyPr/>
                    <a:lstStyle/>
                    <a:p>
                      <a:r>
                        <a:rPr lang="el-GR" sz="160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Ερώτηση</a:t>
                      </a:r>
                      <a:r>
                        <a:rPr lang="el-GR" sz="1600" i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για</a:t>
                      </a:r>
                      <a:r>
                        <a:rPr lang="bg-BG" sz="160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:</a:t>
                      </a:r>
                      <a:endParaRPr lang="el-GR" sz="160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536079">
                <a:tc>
                  <a:txBody>
                    <a:bodyPr/>
                    <a:lstStyle/>
                    <a:p>
                      <a:r>
                        <a:rPr lang="el-GR" i="1" dirty="0" smtClean="0">
                          <a:latin typeface="Calibri" pitchFamily="34" charset="0"/>
                        </a:rPr>
                        <a:t>Πράξη </a:t>
                      </a:r>
                      <a:endParaRPr lang="el-GR" i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b="1" i="0" dirty="0" smtClean="0">
                          <a:latin typeface="Calibri" pitchFamily="34" charset="0"/>
                        </a:rPr>
                        <a:t>Какво?</a:t>
                      </a:r>
                      <a:endParaRPr lang="el-GR" b="1" i="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536079">
                <a:tc>
                  <a:txBody>
                    <a:bodyPr/>
                    <a:lstStyle/>
                    <a:p>
                      <a:r>
                        <a:rPr lang="el-GR" i="1" dirty="0" smtClean="0">
                          <a:latin typeface="Calibri" pitchFamily="34" charset="0"/>
                        </a:rPr>
                        <a:t>Πρόσωπο </a:t>
                      </a:r>
                      <a:endParaRPr lang="el-GR" i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b="1" i="0" dirty="0" smtClean="0">
                          <a:latin typeface="Calibri" pitchFamily="34" charset="0"/>
                        </a:rPr>
                        <a:t>Кой?</a:t>
                      </a:r>
                      <a:endParaRPr lang="el-GR" b="1" i="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536079">
                <a:tc>
                  <a:txBody>
                    <a:bodyPr/>
                    <a:lstStyle/>
                    <a:p>
                      <a:r>
                        <a:rPr lang="el-GR" b="1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Πράγμα</a:t>
                      </a:r>
                      <a:r>
                        <a:rPr lang="el-GR" b="1" i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και πρόσωπο </a:t>
                      </a:r>
                      <a:endParaRPr lang="el-GR" b="1" i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b="1" i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Кой? Коя? Кое? Кои?</a:t>
                      </a:r>
                      <a:endParaRPr lang="el-GR" b="1" i="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6400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b="1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Ερωτήσεις</a:t>
                      </a:r>
                      <a:r>
                        <a:rPr lang="el-GR" b="1" i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για </a:t>
                      </a:r>
                      <a:r>
                        <a:rPr lang="el-GR" b="1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χαρακτηρίστηκα και συνθήκες</a:t>
                      </a:r>
                      <a:r>
                        <a:rPr lang="bg-BG" sz="180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:</a:t>
                      </a:r>
                      <a:r>
                        <a:rPr lang="el-GR" b="1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b="1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536079">
                <a:tc>
                  <a:txBody>
                    <a:bodyPr/>
                    <a:lstStyle/>
                    <a:p>
                      <a:r>
                        <a:rPr lang="el-GR" i="1" dirty="0" smtClean="0">
                          <a:latin typeface="Calibri" pitchFamily="34" charset="0"/>
                        </a:rPr>
                        <a:t>Ποιότητα </a:t>
                      </a:r>
                      <a:endParaRPr lang="el-GR" i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b="1" dirty="0" smtClean="0">
                          <a:latin typeface="Calibri" pitchFamily="34" charset="0"/>
                        </a:rPr>
                        <a:t>Какъв? Каква? Какво? Какви?</a:t>
                      </a:r>
                      <a:endParaRPr lang="el-GR" b="1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536079">
                <a:tc>
                  <a:txBody>
                    <a:bodyPr/>
                    <a:lstStyle/>
                    <a:p>
                      <a:r>
                        <a:rPr lang="el-GR" i="1" dirty="0" smtClean="0">
                          <a:latin typeface="Calibri" pitchFamily="34" charset="0"/>
                        </a:rPr>
                        <a:t>Κτήση </a:t>
                      </a:r>
                      <a:endParaRPr lang="el-GR" i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b="1" dirty="0" smtClean="0">
                          <a:latin typeface="Calibri" pitchFamily="34" charset="0"/>
                        </a:rPr>
                        <a:t>Чий? Чия? Чие? Чии? = </a:t>
                      </a:r>
                      <a:r>
                        <a:rPr lang="bg-BG" b="1" dirty="0" smtClean="0">
                          <a:solidFill>
                            <a:srgbClr val="0070C0"/>
                          </a:solidFill>
                          <a:latin typeface="Calibri" pitchFamily="34" charset="0"/>
                        </a:rPr>
                        <a:t>На</a:t>
                      </a:r>
                      <a:r>
                        <a:rPr lang="bg-BG" b="1" baseline="0" dirty="0" smtClean="0">
                          <a:solidFill>
                            <a:srgbClr val="0070C0"/>
                          </a:solidFill>
                          <a:latin typeface="Calibri" pitchFamily="34" charset="0"/>
                        </a:rPr>
                        <a:t> кого?</a:t>
                      </a:r>
                      <a:endParaRPr lang="el-GR" b="1" dirty="0">
                        <a:solidFill>
                          <a:srgbClr val="0070C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536079">
                <a:tc>
                  <a:txBody>
                    <a:bodyPr/>
                    <a:lstStyle/>
                    <a:p>
                      <a:r>
                        <a:rPr lang="el-GR" i="1" dirty="0" smtClean="0">
                          <a:latin typeface="Calibri" pitchFamily="34" charset="0"/>
                        </a:rPr>
                        <a:t>Ποσότητα </a:t>
                      </a:r>
                      <a:endParaRPr lang="el-GR" i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b="1" dirty="0" smtClean="0">
                          <a:latin typeface="Calibri" pitchFamily="34" charset="0"/>
                        </a:rPr>
                        <a:t>Колко?</a:t>
                      </a:r>
                      <a:endParaRPr lang="el-GR" b="1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536079">
                <a:tc>
                  <a:txBody>
                    <a:bodyPr/>
                    <a:lstStyle/>
                    <a:p>
                      <a:r>
                        <a:rPr lang="el-GR" i="1" dirty="0" smtClean="0">
                          <a:latin typeface="Calibri" pitchFamily="34" charset="0"/>
                        </a:rPr>
                        <a:t>Χρόνος </a:t>
                      </a:r>
                      <a:endParaRPr lang="el-GR" i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b="1" dirty="0" smtClean="0">
                          <a:latin typeface="Calibri" pitchFamily="34" charset="0"/>
                        </a:rPr>
                        <a:t>Кога?</a:t>
                      </a:r>
                      <a:endParaRPr lang="el-GR" b="1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536079">
                <a:tc>
                  <a:txBody>
                    <a:bodyPr/>
                    <a:lstStyle/>
                    <a:p>
                      <a:r>
                        <a:rPr lang="el-GR" i="1" dirty="0" smtClean="0">
                          <a:latin typeface="Calibri" pitchFamily="34" charset="0"/>
                        </a:rPr>
                        <a:t>Τρόπος </a:t>
                      </a:r>
                      <a:endParaRPr lang="el-GR" i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b="1" dirty="0" smtClean="0">
                          <a:latin typeface="Calibri" pitchFamily="34" charset="0"/>
                        </a:rPr>
                        <a:t>Как?</a:t>
                      </a:r>
                      <a:endParaRPr lang="el-GR" b="1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536079">
                <a:tc>
                  <a:txBody>
                    <a:bodyPr/>
                    <a:lstStyle/>
                    <a:p>
                      <a:r>
                        <a:rPr lang="el-GR" i="1" dirty="0" smtClean="0">
                          <a:latin typeface="Calibri" pitchFamily="34" charset="0"/>
                        </a:rPr>
                        <a:t>Αιτία / σκοπός</a:t>
                      </a:r>
                      <a:r>
                        <a:rPr lang="el-GR" i="1" baseline="0" dirty="0" smtClean="0">
                          <a:latin typeface="Calibri" pitchFamily="34" charset="0"/>
                        </a:rPr>
                        <a:t> </a:t>
                      </a:r>
                      <a:endParaRPr lang="el-GR" i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b="1" dirty="0" smtClean="0">
                          <a:latin typeface="Calibri" pitchFamily="34" charset="0"/>
                        </a:rPr>
                        <a:t>Защо?</a:t>
                      </a:r>
                      <a:endParaRPr lang="el-GR" b="1" dirty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Πίνακας"/>
          <p:cNvGraphicFramePr>
            <a:graphicFrameLocks noGrp="1"/>
          </p:cNvGraphicFramePr>
          <p:nvPr/>
        </p:nvGraphicFramePr>
        <p:xfrm>
          <a:off x="142844" y="571480"/>
          <a:ext cx="8929750" cy="4564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750"/>
                <a:gridCol w="2925852"/>
                <a:gridCol w="3286148"/>
              </a:tblGrid>
              <a:tr h="845639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«</a:t>
                      </a:r>
                      <a:r>
                        <a:rPr lang="bg-BG" sz="20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ЛИ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»</a:t>
                      </a:r>
                      <a:r>
                        <a:rPr lang="bg-BG" sz="20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 </a:t>
                      </a:r>
                      <a:endParaRPr lang="el-GR" sz="2000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  <a:p>
                      <a:pPr algn="ctr"/>
                      <a:r>
                        <a:rPr lang="el-GR" sz="2000" b="0" i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απάντηση </a:t>
                      </a:r>
                      <a:r>
                        <a:rPr lang="bg-BG" sz="2000" b="1" i="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ДА</a:t>
                      </a:r>
                      <a:r>
                        <a:rPr lang="bg-BG" sz="2000" b="0" i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l-GR" sz="2000" b="0" i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ή </a:t>
                      </a:r>
                      <a:r>
                        <a:rPr lang="bg-BG" sz="2000" b="1" i="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НЕ</a:t>
                      </a:r>
                      <a:r>
                        <a:rPr lang="bg-BG" sz="2000" b="0" i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bg-BG" sz="2000" b="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       </a:t>
                      </a:r>
                      <a:endParaRPr lang="el-GR" sz="2000" b="0" i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bg-BG" sz="2000" b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  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«</a:t>
                      </a:r>
                      <a:r>
                        <a:rPr lang="bg-BG" sz="20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НАЛИ</a:t>
                      </a:r>
                      <a:r>
                        <a:rPr lang="el-GR" sz="20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2000" b="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 </a:t>
                      </a:r>
                      <a:r>
                        <a:rPr lang="el-GR" sz="2000" b="0" i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Έτσι δεν είναι</a:t>
                      </a:r>
                      <a:r>
                        <a:rPr lang="el-GR" sz="2000" b="1" i="1" dirty="0" smtClean="0">
                          <a:solidFill>
                            <a:schemeClr val="tx1"/>
                          </a:solidFill>
                          <a:latin typeface="system-ui"/>
                        </a:rPr>
                        <a:t>;</a:t>
                      </a:r>
                      <a:r>
                        <a:rPr lang="bg-BG" sz="20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     </a:t>
                      </a:r>
                      <a:r>
                        <a:rPr lang="bg-BG" sz="20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</a:t>
                      </a:r>
                      <a:endParaRPr lang="el-GR" sz="2000" i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2000" i="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«</a:t>
                      </a:r>
                      <a:r>
                        <a:rPr lang="bg-BG" sz="2000" i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ИЛИ</a:t>
                      </a:r>
                      <a:r>
                        <a:rPr lang="el-GR" sz="20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»</a:t>
                      </a:r>
                      <a:r>
                        <a:rPr lang="bg-BG" sz="2000" i="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0" i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ή</a:t>
                      </a:r>
                      <a:endParaRPr lang="el-GR" sz="2000" b="0" i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654955">
                <a:tc>
                  <a:txBody>
                    <a:bodyPr/>
                    <a:lstStyle/>
                    <a:p>
                      <a:r>
                        <a:rPr lang="bg-BG" sz="1400" dirty="0" smtClean="0">
                          <a:latin typeface="Calibri" pitchFamily="34" charset="0"/>
                        </a:rPr>
                        <a:t>- Говорите </a:t>
                      </a:r>
                      <a:r>
                        <a:rPr lang="bg-BG" sz="1400" b="1" dirty="0" smtClean="0">
                          <a:latin typeface="Calibri" pitchFamily="34" charset="0"/>
                        </a:rPr>
                        <a:t>ли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 български? </a:t>
                      </a:r>
                    </a:p>
                    <a:p>
                      <a:r>
                        <a:rPr lang="bg-BG" sz="1400" dirty="0" smtClean="0">
                          <a:latin typeface="Calibri" pitchFamily="34" charset="0"/>
                        </a:rPr>
                        <a:t>- </a:t>
                      </a:r>
                      <a:r>
                        <a:rPr lang="bg-BG" sz="1400" b="1" dirty="0" smtClean="0">
                          <a:latin typeface="Calibri" pitchFamily="34" charset="0"/>
                        </a:rPr>
                        <a:t>Да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! Малко.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bg-BG" sz="1400" b="1" dirty="0" smtClean="0">
                          <a:latin typeface="Calibri" pitchFamily="34" charset="0"/>
                        </a:rPr>
                        <a:t> Не</a:t>
                      </a:r>
                      <a:r>
                        <a:rPr lang="bg-BG" sz="1400" dirty="0" smtClean="0">
                          <a:latin typeface="Calibri" pitchFamily="34" charset="0"/>
                        </a:rPr>
                        <a:t>! Не говоря български.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</a:t>
                      </a:r>
                    </a:p>
                    <a:p>
                      <a:pPr>
                        <a:buFontTx/>
                        <a:buChar char="-"/>
                      </a:pPr>
                      <a:endParaRPr lang="bg-BG" sz="1400" baseline="0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endParaRPr lang="bg-BG" sz="1400" baseline="0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endParaRPr lang="bg-BG" sz="1400" baseline="0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bg-BG" sz="1400" baseline="0" dirty="0" smtClean="0">
                          <a:latin typeface="Calibri" pitchFamily="34" charset="0"/>
                        </a:rPr>
                        <a:t>  От Гърция </a:t>
                      </a:r>
                      <a:r>
                        <a:rPr lang="bg-BG" sz="1400" b="1" baseline="0" dirty="0" smtClean="0">
                          <a:latin typeface="Calibri" pitchFamily="34" charset="0"/>
                        </a:rPr>
                        <a:t>ли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сте?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bg-BG" sz="1400" baseline="0" dirty="0" smtClean="0">
                          <a:latin typeface="Calibri" pitchFamily="34" charset="0"/>
                        </a:rPr>
                        <a:t>  </a:t>
                      </a:r>
                      <a:r>
                        <a:rPr lang="bg-BG" sz="1400" b="1" baseline="0" dirty="0" smtClean="0">
                          <a:latin typeface="Calibri" pitchFamily="34" charset="0"/>
                        </a:rPr>
                        <a:t>Да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, от Гърция сме.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bg-BG" sz="1400" baseline="0" dirty="0" smtClean="0">
                          <a:latin typeface="Calibri" pitchFamily="34" charset="0"/>
                        </a:rPr>
                        <a:t>  </a:t>
                      </a:r>
                      <a:r>
                        <a:rPr lang="bg-BG" sz="1400" b="1" baseline="0" dirty="0" smtClean="0">
                          <a:latin typeface="Calibri" pitchFamily="34" charset="0"/>
                        </a:rPr>
                        <a:t>Не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, не сме от Гърция.</a:t>
                      </a:r>
                    </a:p>
                    <a:p>
                      <a:pPr>
                        <a:buFontTx/>
                        <a:buChar char="-"/>
                      </a:pPr>
                      <a:endParaRPr lang="bg-BG" sz="1400" baseline="0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endParaRPr lang="bg-BG" sz="1400" baseline="0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bg-BG" sz="1400" baseline="0" dirty="0" smtClean="0">
                          <a:latin typeface="Calibri" pitchFamily="34" charset="0"/>
                        </a:rPr>
                        <a:t>  Работиш </a:t>
                      </a:r>
                      <a:r>
                        <a:rPr lang="bg-BG" sz="1400" b="1" baseline="0" dirty="0" smtClean="0">
                          <a:latin typeface="Calibri" pitchFamily="34" charset="0"/>
                        </a:rPr>
                        <a:t>ли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bg-BG" sz="1400" b="1" baseline="0" dirty="0" smtClean="0">
                          <a:latin typeface="Calibri" pitchFamily="34" charset="0"/>
                        </a:rPr>
                        <a:t>или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учиш?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bg-BG" sz="1400" baseline="0" dirty="0" smtClean="0">
                          <a:latin typeface="Calibri" pitchFamily="34" charset="0"/>
                        </a:rPr>
                        <a:t>  Сега уча, а не работя.  </a:t>
                      </a:r>
                    </a:p>
                    <a:p>
                      <a:pPr>
                        <a:buFontTx/>
                        <a:buChar char="-"/>
                      </a:pPr>
                      <a:endParaRPr lang="bg-BG" sz="1400" baseline="0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endParaRPr lang="bg-BG" sz="1400" baseline="0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endParaRPr lang="bg-BG" sz="1400" baseline="0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None/>
                      </a:pPr>
                      <a:endParaRPr lang="bg-BG" sz="1400" baseline="0" dirty="0" smtClean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bg-BG" sz="1400" dirty="0" smtClean="0">
                          <a:latin typeface="Calibri" pitchFamily="34" charset="0"/>
                        </a:rPr>
                        <a:t>Говорите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български, </a:t>
                      </a:r>
                      <a:r>
                        <a:rPr lang="bg-BG" sz="1400" b="1" baseline="0" dirty="0" smtClean="0">
                          <a:latin typeface="Calibri" pitchFamily="34" charset="0"/>
                        </a:rPr>
                        <a:t>нали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?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bg-BG" sz="1400" baseline="0" dirty="0" smtClean="0">
                          <a:latin typeface="Calibri" pitchFamily="34" charset="0"/>
                        </a:rPr>
                        <a:t> Да , говоря.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bg-BG" sz="1400" baseline="0" dirty="0" smtClean="0">
                          <a:latin typeface="Calibri" pitchFamily="34" charset="0"/>
                        </a:rPr>
                        <a:t> Не , сега уча български. </a:t>
                      </a:r>
                    </a:p>
                    <a:p>
                      <a:pPr>
                        <a:buFontTx/>
                        <a:buChar char="-"/>
                      </a:pPr>
                      <a:endParaRPr lang="bg-BG" sz="1400" baseline="0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endParaRPr lang="bg-BG" sz="1400" baseline="0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endParaRPr lang="bg-BG" sz="1400" baseline="0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bg-BG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bg-BG" sz="1400" b="1" baseline="0" dirty="0" smtClean="0">
                          <a:latin typeface="Calibri" pitchFamily="34" charset="0"/>
                        </a:rPr>
                        <a:t>Нали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сте от Гърция?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bg-BG" sz="1400" baseline="0" dirty="0" smtClean="0">
                          <a:latin typeface="Calibri" pitchFamily="34" charset="0"/>
                        </a:rPr>
                        <a:t> Да, точно така, от Гърция сме. </a:t>
                      </a:r>
                    </a:p>
                    <a:p>
                      <a:pPr>
                        <a:buFontTx/>
                        <a:buChar char="-"/>
                      </a:pPr>
                      <a:endParaRPr lang="bg-BG" sz="1400" baseline="0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endParaRPr lang="bg-BG" sz="1400" baseline="0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endParaRPr lang="bg-BG" sz="1400" baseline="0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bg-BG" sz="1400" baseline="0" dirty="0" smtClean="0">
                          <a:latin typeface="Calibri" pitchFamily="34" charset="0"/>
                        </a:rPr>
                        <a:t> Учиш, </a:t>
                      </a:r>
                      <a:r>
                        <a:rPr lang="bg-BG" sz="1400" b="1" baseline="0" dirty="0" smtClean="0">
                          <a:latin typeface="Calibri" pitchFamily="34" charset="0"/>
                        </a:rPr>
                        <a:t>нали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?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bg-BG" sz="1400" baseline="0" dirty="0" smtClean="0">
                          <a:latin typeface="Calibri" pitchFamily="34" charset="0"/>
                        </a:rPr>
                        <a:t> Да, уча. </a:t>
                      </a:r>
                      <a:endParaRPr lang="el-GR" sz="1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bg-BG" sz="1400" baseline="0" dirty="0" smtClean="0">
                          <a:latin typeface="Calibri" pitchFamily="34" charset="0"/>
                        </a:rPr>
                        <a:t> Работиш </a:t>
                      </a:r>
                      <a:r>
                        <a:rPr lang="bg-BG" sz="1400" b="1" baseline="0" dirty="0" smtClean="0">
                          <a:latin typeface="Calibri" pitchFamily="34" charset="0"/>
                        </a:rPr>
                        <a:t>ли или 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учиш?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bg-BG" sz="1400" baseline="0" dirty="0" smtClean="0">
                          <a:latin typeface="Calibri" pitchFamily="34" charset="0"/>
                        </a:rPr>
                        <a:t>  Сега уча, </a:t>
                      </a:r>
                      <a:r>
                        <a:rPr lang="bg-BG" sz="1400" b="1" baseline="0" dirty="0" smtClean="0">
                          <a:latin typeface="Calibri" pitchFamily="34" charset="0"/>
                        </a:rPr>
                        <a:t>а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не работя.  </a:t>
                      </a:r>
                      <a:endParaRPr lang="el-GR" sz="1400" baseline="0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endParaRPr lang="el-GR" sz="1400" baseline="0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endParaRPr lang="el-GR" sz="1400" baseline="0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endParaRPr lang="el-GR" sz="1400" baseline="0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endParaRPr lang="el-GR" sz="1400" baseline="0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el-GR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Тя студентка </a:t>
                      </a:r>
                      <a:r>
                        <a:rPr lang="bg-BG" sz="1400" b="1" baseline="0" dirty="0" smtClean="0">
                          <a:latin typeface="Calibri" pitchFamily="34" charset="0"/>
                        </a:rPr>
                        <a:t>ли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е </a:t>
                      </a:r>
                      <a:r>
                        <a:rPr lang="bg-BG" sz="1400" b="1" baseline="0" dirty="0" smtClean="0">
                          <a:latin typeface="Calibri" pitchFamily="34" charset="0"/>
                        </a:rPr>
                        <a:t>или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преподавателка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?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bg-BG" sz="1400" baseline="0" dirty="0" smtClean="0">
                          <a:latin typeface="Calibri" pitchFamily="34" charset="0"/>
                        </a:rPr>
                        <a:t>  Тя е преподавателка.</a:t>
                      </a:r>
                    </a:p>
                    <a:p>
                      <a:pPr>
                        <a:buFontTx/>
                        <a:buChar char="-"/>
                      </a:pPr>
                      <a:endParaRPr lang="bg-BG" sz="1400" baseline="0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endParaRPr lang="bg-BG" sz="1400" baseline="0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endParaRPr lang="bg-BG" sz="1400" baseline="0" dirty="0" smtClean="0">
                        <a:latin typeface="Calibri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bg-BG" sz="1400" baseline="0" dirty="0" smtClean="0">
                          <a:latin typeface="Calibri" pitchFamily="34" charset="0"/>
                        </a:rPr>
                        <a:t> От Гърция </a:t>
                      </a:r>
                      <a:r>
                        <a:rPr lang="bg-BG" sz="1400" b="1" baseline="0" dirty="0" smtClean="0">
                          <a:latin typeface="Calibri" pitchFamily="34" charset="0"/>
                        </a:rPr>
                        <a:t>ли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са студентите </a:t>
                      </a:r>
                      <a:r>
                        <a:rPr lang="bg-BG" sz="1400" b="1" baseline="0" dirty="0" smtClean="0">
                          <a:latin typeface="Calibri" pitchFamily="34" charset="0"/>
                        </a:rPr>
                        <a:t>или</a:t>
                      </a:r>
                      <a:r>
                        <a:rPr lang="bg-BG" sz="1400" baseline="0" dirty="0" smtClean="0">
                          <a:latin typeface="Calibri" pitchFamily="34" charset="0"/>
                        </a:rPr>
                        <a:t> от  Кипър?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bg-BG" sz="1400" baseline="0" dirty="0" smtClean="0">
                          <a:latin typeface="Calibri" pitchFamily="34" charset="0"/>
                        </a:rPr>
                        <a:t>  От Кипър. </a:t>
                      </a:r>
                    </a:p>
                    <a:p>
                      <a:pPr>
                        <a:buFontTx/>
                        <a:buChar char="-"/>
                      </a:pPr>
                      <a:endParaRPr lang="el-GR" sz="1400" dirty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Προσαρμοσμένος 1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FFFF00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Κλασικό Offic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</TotalTime>
  <Words>802</Words>
  <Application>Microsoft Office PowerPoint</Application>
  <PresentationFormat>Προβολή στην οθόνη (4:3)</PresentationFormat>
  <Paragraphs>227</Paragraphs>
  <Slides>10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Θέμα του Office</vt:lpstr>
      <vt:lpstr>Въпроси с въпросителни  думи  </vt:lpstr>
      <vt:lpstr>Въпроси с въпросителни думи </vt:lpstr>
      <vt:lpstr>         Въпрос за действие:                  КАКВО + ρήμα?  Ερώτηση για την ρηματική  πράξη:                      </vt:lpstr>
      <vt:lpstr>   Οι ερωτήσεις για ποιότητες και χαρακτηριστικά γνωρίσματα έχουν γένους και αριθμό. Χρησιμοποιούνται άμεσα με το όνομα ή με το βοηθητικό ρήμα “съм” με το αντίστοιχο γένος και αριθμό.    </vt:lpstr>
      <vt:lpstr>  Въпрос за лице:                        КОЙ  + ρήμα ?   Ερώτηση για πρόσωπο - άγνωστο λειτουργό της πράξης: </vt:lpstr>
      <vt:lpstr> Кой?         /Им п./ - подлог                                Ποιος;   Кого?       /В.п./     - пряко допълнение         Ποιον;   На кого? /Д.п./     - непряко допълнение    Σε ποιον; </vt:lpstr>
      <vt:lpstr>Οι ερωτήσεις για διευκρίνιση ονόματος / πράγματος έχουν γένους και αριθμό. Χρησιμοποιούνται άμεσα με το όνομα ή με το βοηθητικό ρήμα “съм” καθώς                  συσχετίζονται   με το γένος και το αριθμό του ονόματος . </vt:lpstr>
      <vt:lpstr>Διαφάνεια 8</vt:lpstr>
      <vt:lpstr>Διαφάνεια 9</vt:lpstr>
      <vt:lpstr>Διαφάνεια 10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Въпроси с въпросителни  думи</dc:title>
  <dc:creator>violeta</dc:creator>
  <cp:lastModifiedBy>violeta</cp:lastModifiedBy>
  <cp:revision>8</cp:revision>
  <dcterms:created xsi:type="dcterms:W3CDTF">2020-11-15T11:05:28Z</dcterms:created>
  <dcterms:modified xsi:type="dcterms:W3CDTF">2020-12-07T09:06:21Z</dcterms:modified>
</cp:coreProperties>
</file>