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1" r:id="rId3"/>
    <p:sldId id="268" r:id="rId4"/>
    <p:sldId id="259" r:id="rId5"/>
    <p:sldId id="260" r:id="rId6"/>
    <p:sldId id="269" r:id="rId7"/>
    <p:sldId id="272" r:id="rId8"/>
    <p:sldId id="273" r:id="rId9"/>
    <p:sldId id="270" r:id="rId10"/>
    <p:sldId id="262" r:id="rId11"/>
    <p:sldId id="264" r:id="rId12"/>
    <p:sldId id="265" r:id="rId13"/>
    <p:sldId id="266" r:id="rId14"/>
    <p:sldId id="267" r:id="rId15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81" d="100"/>
          <a:sy n="81" d="100"/>
        </p:scale>
        <p:origin x="-97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53AE1BB-EF17-4252-9D13-9DF542B544A7}" type="datetimeFigureOut">
              <a:rPr lang="el-GR" smtClean="0"/>
              <a:t>3/11/2016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C09829BF-06E5-4386-AA9A-94AD9C2985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3363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81B8F16D-6996-40C2-A4AC-A10900FE2F3A}" type="datetimeFigureOut">
              <a:rPr lang="el-GR" smtClean="0"/>
              <a:t>3/11/2016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480" y="4724678"/>
            <a:ext cx="5487041" cy="447651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9085987-5C4A-4508-9994-1AD7D4EB1E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0032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587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477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Μ.Θ.Μαρίνου                                    4/11/2014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36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4130-E47D-41D8-998A-886065517CD7}" type="datetime1">
              <a:rPr lang="el-GR" smtClean="0"/>
              <a:t>3/11/2016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87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0C5A-B9E0-475B-8A18-F8E539F06A20}" type="datetime1">
              <a:rPr lang="el-GR" smtClean="0"/>
              <a:t>3/11/2016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28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5B9F8-6BE6-427E-BECB-A1130B992896}" type="datetime1">
              <a:rPr lang="el-GR" smtClean="0"/>
              <a:t>3/11/2016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34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7A77-070C-466B-8351-9C9DB9B278F6}" type="datetime1">
              <a:rPr lang="el-GR" smtClean="0"/>
              <a:t>3/11/2016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85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6EA5-80F3-4083-AB3D-5C83E5EE11DA}" type="datetime1">
              <a:rPr lang="el-GR" smtClean="0"/>
              <a:t>3/11/2016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6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7B0F-56B2-4703-81A7-7793FDC67501}" type="datetime1">
              <a:rPr lang="el-GR" smtClean="0"/>
              <a:t>3/11/2016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360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D2A67-1D6B-4838-BBE5-D347F1856DBA}" type="datetime1">
              <a:rPr lang="el-GR" smtClean="0"/>
              <a:t>3/11/2016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30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56CF5-4F74-43E9-8CA1-BDA351D544DE}" type="datetime1">
              <a:rPr lang="el-GR" smtClean="0"/>
              <a:t>3/11/2016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63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F0D4-2BA7-4701-B7A0-AC72E7DAAFFE}" type="datetime1">
              <a:rPr lang="el-GR" smtClean="0"/>
              <a:t>3/11/2016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82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D48A9-5A6B-4F35-8886-569487101A79}" type="datetime1">
              <a:rPr lang="el-GR" smtClean="0"/>
              <a:t>3/11/2016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45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887-3704-48AF-8AC7-7085C30D0D72}" type="datetime1">
              <a:rPr lang="el-GR" smtClean="0"/>
              <a:t>3/11/2016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88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952E3-8892-4BAE-BB87-3F15C1CEF9FE}" type="datetime1">
              <a:rPr lang="el-GR" smtClean="0"/>
              <a:t>3/11/2016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ELSA - Ομιλία Καθ. Μ.Θ. Μαρίνου                                    4/11/2014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BE2EA-5572-4C1E-9F23-F54F14A90AD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5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el-GR" sz="2400" dirty="0" smtClean="0">
                <a:solidFill>
                  <a:srgbClr val="00B0F0"/>
                </a:solidFill>
              </a:rPr>
              <a:t>ΔΙΑΓΡΑΜΜΑ ΔΙΑΛΕΞΗΣ </a:t>
            </a:r>
            <a:endParaRPr lang="el-GR" sz="2400" dirty="0">
              <a:solidFill>
                <a:srgbClr val="00B0F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l-GR" sz="2400" b="1" u="sng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u="sng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Το βασικό ερώτημα</a:t>
            </a:r>
            <a:r>
              <a:rPr lang="en-US" sz="24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:</a:t>
            </a:r>
            <a:endParaRPr lang="el-GR" sz="2400" b="1" u="sng" dirty="0" smtClean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-    Γιατί να εφαρμόσω κανόνες ή μια μέθοδο, όταν γράφω μια μικρή ή μεγάλη 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   </a:t>
            </a: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φοιτητική  ή μεταπτυχιακή εργασία.</a:t>
            </a:r>
          </a:p>
          <a:p>
            <a:pPr>
              <a:buFontTx/>
              <a:buChar char="-"/>
            </a:pP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Γιατί να μην γράφω «όπως μου κατέβει»</a:t>
            </a:r>
          </a:p>
          <a:p>
            <a:pPr>
              <a:buFontTx/>
              <a:buChar char="-"/>
            </a:pP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Γιατί να μην γράφω με 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“</a:t>
            </a:r>
            <a:r>
              <a:rPr lang="el-G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αυτοσχεδιασμούς</a:t>
            </a:r>
            <a:r>
              <a:rPr lang="en-US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”                                            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Σκοπός μιας φοιτητικής/μεταπτυχιακής εργασίας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               </a:t>
            </a:r>
            <a:endParaRPr lang="el-GR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entury Gothic" panose="020B0502020202020204" pitchFamily="34" charset="0"/>
              </a:rPr>
              <a:t>                                             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Σκοπός, ωφέλεια και </a:t>
            </a:r>
            <a:r>
              <a:rPr lang="el-GR" sz="20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μεταωφέλεια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685800"/>
            <a:r>
              <a:rPr lang="el-GR" sz="2000" dirty="0" smtClean="0">
                <a:latin typeface="Century Gothic" panose="020B0502020202020204" pitchFamily="34" charset="0"/>
              </a:rPr>
              <a:t>‘βαθμός’ </a:t>
            </a:r>
          </a:p>
          <a:p>
            <a:pPr marL="685800">
              <a:tabLst>
                <a:tab pos="5651500" algn="l"/>
                <a:tab pos="5830888" algn="l"/>
                <a:tab pos="60102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μέθοδος/οργάνωση/ορθή διαχείριση         χρόνου</a:t>
            </a:r>
          </a:p>
          <a:p>
            <a:pPr indent="0">
              <a:buNone/>
              <a:tabLst>
                <a:tab pos="5651500" algn="l"/>
                <a:tab pos="5830888" algn="l"/>
                <a:tab pos="60102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υλικού        δυνάμεων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ΙΙ.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κεντρική σημασία της οργανώσεως χρόνου και υλικού                 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III.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Βασικά ερωτήματα που αντιμετωπίζει ο φοιτητής σε μια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εργασία, όπως και σε κάθε </a:t>
            </a:r>
            <a:r>
              <a:rPr lang="de-DE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Project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           - 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πότε</a:t>
            </a:r>
            <a:r>
              <a:rPr lang="el-GR" sz="2000" dirty="0" smtClean="0">
                <a:latin typeface="Century Gothic" panose="020B0502020202020204" pitchFamily="34" charset="0"/>
              </a:rPr>
              <a:t> (διαχείριση χρόνου)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- 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πού</a:t>
            </a:r>
            <a:r>
              <a:rPr lang="el-GR" sz="2000" dirty="0" smtClean="0">
                <a:latin typeface="Century Gothic" panose="020B0502020202020204" pitchFamily="34" charset="0"/>
              </a:rPr>
              <a:t> και πώς βρίσκω το υλικό μου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- 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πώς </a:t>
            </a:r>
            <a:r>
              <a:rPr lang="el-GR" sz="2000" dirty="0" smtClean="0">
                <a:latin typeface="Century Gothic" panose="020B0502020202020204" pitchFamily="34" charset="0"/>
              </a:rPr>
              <a:t>το επεξεργάζομαι</a:t>
            </a:r>
            <a:r>
              <a:rPr lang="en-US" sz="2000" dirty="0" smtClean="0">
                <a:latin typeface="Century Gothic" panose="020B0502020202020204" pitchFamily="34" charset="0"/>
              </a:rPr>
              <a:t>: → </a:t>
            </a:r>
            <a:r>
              <a:rPr lang="el-GR" sz="2000" dirty="0" smtClean="0">
                <a:latin typeface="Century Gothic" panose="020B0502020202020204" pitchFamily="34" charset="0"/>
              </a:rPr>
              <a:t>πώς ‘οριοθετώ’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→ πώς ‘κτίζω’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		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                                 </a:t>
            </a:r>
            <a:r>
              <a:rPr lang="el-GR" sz="2000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latin typeface="Century Gothic" panose="020B0502020202020204" pitchFamily="34" charset="0"/>
              </a:rPr>
              <a:t>→ ποια είναι τα ‘τούβλα μου’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						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				     </a:t>
            </a: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			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Ζήτημα μεθόδου</a:t>
            </a: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endParaRPr lang="el-GR" sz="2000" b="1" dirty="0" smtClean="0">
              <a:latin typeface="Century Gothic" panose="020B0502020202020204" pitchFamily="34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5400092" y="155679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Δεξιό άγκιστρο 10"/>
          <p:cNvSpPr/>
          <p:nvPr/>
        </p:nvSpPr>
        <p:spPr>
          <a:xfrm rot="16200000" flipH="1">
            <a:off x="4369477" y="1759315"/>
            <a:ext cx="477054" cy="74168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Θέση υποσέλιδου 23"/>
          <p:cNvSpPr>
            <a:spLocks noGrp="1"/>
          </p:cNvSpPr>
          <p:nvPr>
            <p:ph type="ftr" sz="quarter" idx="11"/>
          </p:nvPr>
        </p:nvSpPr>
        <p:spPr>
          <a:xfrm>
            <a:off x="395536" y="6381328"/>
            <a:ext cx="2520280" cy="360040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de-DE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5" name="Θέση αριθμού διαφάνειας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1</a:t>
            </a:r>
            <a:fld id="{7B5BE2EA-5572-4C1E-9F23-F54F14A90AD7}" type="slidenum">
              <a:rPr lang="el-GR" smtClean="0"/>
              <a:t>1</a:t>
            </a:fld>
            <a:endParaRPr lang="el-GR" dirty="0"/>
          </a:p>
        </p:txBody>
      </p:sp>
      <p:sp>
        <p:nvSpPr>
          <p:cNvPr id="4" name="Διάγραμμα ροής: Συρραφή 3"/>
          <p:cNvSpPr/>
          <p:nvPr/>
        </p:nvSpPr>
        <p:spPr>
          <a:xfrm>
            <a:off x="6032122" y="3774831"/>
            <a:ext cx="457200" cy="313184"/>
          </a:xfrm>
          <a:prstGeom prst="flowChartCol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i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34" y="975200"/>
            <a:ext cx="1019165" cy="10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645" y="2204864"/>
            <a:ext cx="961775" cy="8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001" y="4941168"/>
            <a:ext cx="50006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2372" y="332656"/>
            <a:ext cx="8363272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    </a:t>
            </a: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Χ.    Χρήση ηλεκτρονικού υπολογιστή                                              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1. Η ηλεκτρονική επεξεργασία κειμένου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2. Πλεονεκτήματα (συνειρμική σχέση)     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3. Μειονεκτήματα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XI.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Σημεία προσοχής (παγίδες για τον γράφοντα)       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1.  Λογική αλληλουχία και συνέπεια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2.  Η σημασία της νομικής μεθοδολογίας                                </a:t>
            </a:r>
          </a:p>
          <a:p>
            <a:pPr marL="0" indent="0">
              <a:buNone/>
              <a:tabLst>
                <a:tab pos="4932363" algn="l"/>
                <a:tab pos="5195888" algn="l"/>
                <a:tab pos="547211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3.  Η ανάγκη θεμελιώσεως με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νομικά επιχειρήματα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νομολογία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(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αποφάσεις)</a:t>
            </a:r>
            <a:endParaRPr lang="el-G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                                        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νόμος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</a:t>
            </a:r>
            <a:r>
              <a:rPr lang="en-US" sz="2000" dirty="0" smtClean="0">
                <a:latin typeface="Century Gothic" panose="020B0502020202020204" pitchFamily="34" charset="0"/>
              </a:rPr>
              <a:t>	             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νομική θεωρία</a:t>
            </a:r>
            <a:endParaRPr lang="en-US" sz="2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- όχι </a:t>
            </a:r>
            <a:r>
              <a:rPr lang="en-US" sz="2000" dirty="0" smtClean="0">
                <a:latin typeface="Century Gothic" panose="020B0502020202020204" pitchFamily="34" charset="0"/>
              </a:rPr>
              <a:t>‘</a:t>
            </a:r>
            <a:r>
              <a:rPr lang="el-GR" sz="2000" dirty="0" smtClean="0">
                <a:latin typeface="Century Gothic" panose="020B0502020202020204" pitchFamily="34" charset="0"/>
              </a:rPr>
              <a:t>δημοσιογραφικά</a:t>
            </a:r>
            <a:r>
              <a:rPr lang="en-US" sz="2000" dirty="0" smtClean="0">
                <a:latin typeface="Century Gothic" panose="020B0502020202020204" pitchFamily="34" charset="0"/>
              </a:rPr>
              <a:t>’</a:t>
            </a:r>
            <a:r>
              <a:rPr lang="el-GR" sz="2000" dirty="0" smtClean="0">
                <a:latin typeface="Century Gothic" panose="020B0502020202020204" pitchFamily="34" charset="0"/>
              </a:rPr>
              <a:t>    -  στήριξη σε νόμο, νομολογία, </a:t>
            </a:r>
            <a:r>
              <a:rPr lang="en-US" sz="2000" dirty="0" smtClean="0">
                <a:latin typeface="Century Gothic" panose="020B0502020202020204" pitchFamily="34" charset="0"/>
              </a:rPr>
              <a:t>	  </a:t>
            </a:r>
            <a:r>
              <a:rPr lang="el-GR" sz="2000" dirty="0" smtClean="0">
                <a:latin typeface="Century Gothic" panose="020B0502020202020204" pitchFamily="34" charset="0"/>
              </a:rPr>
              <a:t>θεωρία                                                      </a:t>
            </a:r>
            <a:endParaRPr lang="el-GR" sz="2000" dirty="0">
              <a:latin typeface="Century Gothic" panose="020B0502020202020204" pitchFamily="34" charset="0"/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>
            <a:off x="3851920" y="4005064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4499992" y="4005064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>
            <a:off x="4499992" y="4005064"/>
            <a:ext cx="792088" cy="18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Θέση υποσέλιδου 17"/>
          <p:cNvSpPr>
            <a:spLocks noGrp="1"/>
          </p:cNvSpPr>
          <p:nvPr>
            <p:ph type="ftr" sz="quarter" idx="11"/>
          </p:nvPr>
        </p:nvSpPr>
        <p:spPr>
          <a:xfrm>
            <a:off x="467544" y="6356352"/>
            <a:ext cx="2592288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9" name="Θέση αριθμού διαφάνειας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10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5"/>
            <a:ext cx="1492746" cy="171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91" y="2470695"/>
            <a:ext cx="1070965" cy="117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6494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l-GR" sz="2000" dirty="0" smtClean="0">
                <a:latin typeface="Century Gothic" panose="020B0502020202020204" pitchFamily="34" charset="0"/>
              </a:rPr>
              <a:t>4. Τελολογική ερμηνεία και στάθμιση συμφερόντων        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  </a:t>
            </a:r>
            <a:r>
              <a:rPr lang="el-GR" sz="2000" dirty="0" smtClean="0">
                <a:latin typeface="Century Gothic" panose="020B0502020202020204" pitchFamily="34" charset="0"/>
              </a:rPr>
              <a:t>5. Το κριτήριο της </a:t>
            </a:r>
            <a:r>
              <a:rPr lang="el-GR" sz="2000" dirty="0" err="1" smtClean="0">
                <a:latin typeface="Century Gothic" panose="020B0502020202020204" pitchFamily="34" charset="0"/>
              </a:rPr>
              <a:t>διαψευσιμότητας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6.  Η ανάγκη διακρίσεως μεταξύ θετικού και </a:t>
            </a:r>
            <a:r>
              <a:rPr lang="el-GR" sz="2000" dirty="0" err="1" smtClean="0">
                <a:latin typeface="Century Gothic" panose="020B0502020202020204" pitchFamily="34" charset="0"/>
              </a:rPr>
              <a:t>θετέου</a:t>
            </a:r>
            <a:r>
              <a:rPr lang="el-GR" sz="2000" dirty="0" smtClean="0">
                <a:latin typeface="Century Gothic" panose="020B0502020202020204" pitchFamily="34" charset="0"/>
              </a:rPr>
              <a:t> δικαίου 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(</a:t>
            </a:r>
            <a:r>
              <a:rPr lang="en-US" sz="2000" dirty="0" smtClean="0">
                <a:latin typeface="Century Gothic" panose="020B0502020202020204" pitchFamily="34" charset="0"/>
              </a:rPr>
              <a:t>de </a:t>
            </a:r>
            <a:r>
              <a:rPr lang="en-US" sz="2000" dirty="0" err="1" smtClean="0">
                <a:latin typeface="Century Gothic" panose="020B0502020202020204" pitchFamily="34" charset="0"/>
              </a:rPr>
              <a:t>lege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lata</a:t>
            </a:r>
            <a:r>
              <a:rPr lang="en-US" sz="2000" dirty="0" smtClean="0">
                <a:latin typeface="Century Gothic" panose="020B0502020202020204" pitchFamily="34" charset="0"/>
              </a:rPr>
              <a:t>/de </a:t>
            </a:r>
            <a:r>
              <a:rPr lang="en-US" sz="2000" dirty="0" err="1" smtClean="0">
                <a:latin typeface="Century Gothic" panose="020B0502020202020204" pitchFamily="34" charset="0"/>
              </a:rPr>
              <a:t>lege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err="1" smtClean="0">
                <a:latin typeface="Century Gothic" panose="020B0502020202020204" pitchFamily="34" charset="0"/>
              </a:rPr>
              <a:t>ferenda</a:t>
            </a:r>
            <a:r>
              <a:rPr lang="en-US" sz="2000" dirty="0" smtClean="0">
                <a:latin typeface="Century Gothic" panose="020B0502020202020204" pitchFamily="34" charset="0"/>
              </a:rPr>
              <a:t>)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Οι παραπομπές (υποσημειώσεις) – βιβλιογραφικός πίνακας – συντομογραφίες </a:t>
            </a:r>
            <a:endParaRPr lang="en-US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I.</a:t>
            </a:r>
            <a:r>
              <a:rPr lang="en-US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Γιατί παραπέμπουμε                               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</a:t>
            </a:r>
            <a:r>
              <a:rPr lang="el-GR" sz="1800" dirty="0" smtClean="0">
                <a:latin typeface="Century Gothic" panose="020B0502020202020204" pitchFamily="34" charset="0"/>
              </a:rPr>
              <a:t>τεκμηρίωση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174625" indent="0">
              <a:buNone/>
            </a:pPr>
            <a:r>
              <a:rPr lang="el-GR" sz="1800" dirty="0" smtClean="0">
                <a:latin typeface="Century Gothic" panose="020B0502020202020204" pitchFamily="34" charset="0"/>
              </a:rPr>
              <a:t>						επιπλέον πληροφ.                          </a:t>
            </a:r>
            <a:r>
              <a:rPr lang="el-GR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ΙΙ.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Πώς παραπέμπουμε                                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</a:t>
            </a:r>
            <a:r>
              <a:rPr lang="el-GR" sz="1800" dirty="0" smtClean="0">
                <a:latin typeface="Century Gothic" panose="020B0502020202020204" pitchFamily="34" charset="0"/>
              </a:rPr>
              <a:t>παραπομπή σε πηγή 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</a:t>
            </a:r>
            <a:endParaRPr lang="el-GR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1800" b="1" dirty="0">
                <a:latin typeface="Century Gothic" panose="020B0502020202020204" pitchFamily="34" charset="0"/>
              </a:rPr>
              <a:t>        </a:t>
            </a:r>
            <a:r>
              <a:rPr lang="el-GR" sz="1800" b="1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latin typeface="Century Gothic" panose="020B0502020202020204" pitchFamily="34" charset="0"/>
              </a:rPr>
              <a:t>1</a:t>
            </a:r>
            <a:r>
              <a:rPr lang="el-GR" sz="2000" dirty="0"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latin typeface="Century Gothic" panose="020B0502020202020204" pitchFamily="34" charset="0"/>
              </a:rPr>
              <a:t>Βασικοί </a:t>
            </a:r>
            <a:r>
              <a:rPr lang="el-GR" sz="2000" dirty="0">
                <a:latin typeface="Century Gothic" panose="020B0502020202020204" pitchFamily="34" charset="0"/>
              </a:rPr>
              <a:t>κ</a:t>
            </a:r>
            <a:r>
              <a:rPr lang="el-GR" sz="2000" dirty="0" smtClean="0">
                <a:latin typeface="Century Gothic" panose="020B0502020202020204" pitchFamily="34" charset="0"/>
              </a:rPr>
              <a:t>ανόνες                                          </a:t>
            </a:r>
            <a:r>
              <a:rPr lang="el-GR" sz="1800" dirty="0" smtClean="0">
                <a:latin typeface="Century Gothic" panose="020B0502020202020204" pitchFamily="34" charset="0"/>
              </a:rPr>
              <a:t>επεξήγηση 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</a:t>
            </a:r>
            <a:endParaRPr lang="el-GR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2</a:t>
            </a:r>
            <a:r>
              <a:rPr lang="el-GR" sz="2000" dirty="0"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latin typeface="Century Gothic" panose="020B0502020202020204" pitchFamily="34" charset="0"/>
              </a:rPr>
              <a:t>Τρόποι παραπομπών                                 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3</a:t>
            </a:r>
            <a:r>
              <a:rPr lang="el-GR" sz="2000" dirty="0"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latin typeface="Century Gothic" panose="020B0502020202020204" pitchFamily="34" charset="0"/>
              </a:rPr>
              <a:t>Παραπομπές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</a:t>
            </a: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ΙΙ.</a:t>
            </a:r>
            <a:r>
              <a:rPr lang="el-G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Πού τίθενται οι παραπομπές (σε κάθε σελίδα χωριστά ή στο τέλος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;)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– πότε γράφονται       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</a:t>
            </a:r>
          </a:p>
          <a:p>
            <a:pPr marL="630238" indent="-539750">
              <a:buNone/>
              <a:tabLst>
                <a:tab pos="630238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IV.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Εσωτερικές παραπομπές </a:t>
            </a:r>
            <a:r>
              <a:rPr lang="el-GR" sz="2000" dirty="0" smtClean="0">
                <a:latin typeface="Century Gothic" panose="020B0502020202020204" pitchFamily="34" charset="0"/>
              </a:rPr>
              <a:t>(</a:t>
            </a:r>
            <a:r>
              <a:rPr lang="el-GR" sz="2000" dirty="0" err="1" smtClean="0">
                <a:latin typeface="Century Gothic" panose="020B0502020202020204" pitchFamily="34" charset="0"/>
              </a:rPr>
              <a:t>βλ.προηγουμένως…βλ.στην</a:t>
            </a: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συνέχεια…)                               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1800" dirty="0"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latin typeface="Century Gothic" panose="020B0502020202020204" pitchFamily="34" charset="0"/>
              </a:rPr>
              <a:t> </a:t>
            </a:r>
            <a:endParaRPr lang="el-GR" sz="2000" dirty="0">
              <a:latin typeface="Century Gothic" panose="020B0502020202020204" pitchFamily="34" charset="0"/>
            </a:endParaRPr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5004048" y="2897981"/>
            <a:ext cx="769122" cy="263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4901416" y="2887243"/>
            <a:ext cx="899187" cy="5480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4920557" y="2897981"/>
            <a:ext cx="7691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4920557" y="2897981"/>
            <a:ext cx="551543" cy="688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Θέση υποσέλιδου 13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520280" cy="412157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5" name="Θέση αριθμού διαφάνειας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11</a:t>
            </a:fld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9750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Παραπομπές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, απόδοση ξένης γνώμης και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προσβολή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	 	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πνευματικής ιδιοκτησίας                                                     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Συνηθισμένα λάθη παραπομπών                                     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endParaRPr lang="en-US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Επεξηγήσεις μέσα σε παραπομπή                                           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ΙΧ.   Βιβλιογραφικός πίνακας (βιβλιογραφία) </a:t>
            </a: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Χ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Οι συντομογραφίες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                                                </a:t>
            </a: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el-GR" sz="24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Άλλα ζητήματα</a:t>
            </a:r>
            <a:endParaRPr lang="el-GR" sz="24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</a:t>
            </a:r>
            <a:r>
              <a:rPr lang="el-G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εισαγωγή της εργασίας   </a:t>
            </a:r>
            <a:r>
              <a:rPr lang="el-GR" sz="2000" dirty="0" smtClean="0">
                <a:latin typeface="Century Gothic" panose="020B0502020202020204" pitchFamily="34" charset="0"/>
              </a:rPr>
              <a:t>(γράφεται στο τέλος)                                          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latin typeface="Century Gothic" panose="020B0502020202020204" pitchFamily="34" charset="0"/>
              </a:rPr>
              <a:t>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1800" b="1" dirty="0">
                <a:latin typeface="Century Gothic" panose="020B0502020202020204" pitchFamily="34" charset="0"/>
              </a:rPr>
              <a:t> </a:t>
            </a:r>
            <a:r>
              <a:rPr lang="en-US" sz="1800" b="1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Το συμπέρασμα </a:t>
            </a:r>
            <a:r>
              <a:rPr lang="el-GR" sz="2000" dirty="0" smtClean="0">
                <a:latin typeface="Century Gothic" panose="020B0502020202020204" pitchFamily="34" charset="0"/>
              </a:rPr>
              <a:t>(και όχι επίλογος)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III.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Ειδικά η αναφορά στη θεωρία, σε συγκριτικά δεδομένα, στις  	αντίθετες απόψεις και στην κρατούσα άποψη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      </a:t>
            </a: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IV.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αναφορά σε γενικές έννοιες και νομικές κατευθυντήριες αρχές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latin typeface="Century Gothic" panose="020B0502020202020204" pitchFamily="34" charset="0"/>
              </a:rPr>
              <a:t>	- </a:t>
            </a:r>
            <a:r>
              <a:rPr lang="el-GR" sz="2000" dirty="0" smtClean="0">
                <a:latin typeface="Century Gothic" panose="020B0502020202020204" pitchFamily="34" charset="0"/>
              </a:rPr>
              <a:t>όχι </a:t>
            </a:r>
            <a:r>
              <a:rPr lang="en-US" sz="2000" dirty="0" smtClean="0">
                <a:latin typeface="Century Gothic" panose="020B0502020202020204" pitchFamily="34" charset="0"/>
              </a:rPr>
              <a:t>‘</a:t>
            </a:r>
            <a:r>
              <a:rPr lang="el-GR" sz="2000" dirty="0" smtClean="0">
                <a:latin typeface="Century Gothic" panose="020B0502020202020204" pitchFamily="34" charset="0"/>
              </a:rPr>
              <a:t>δημοσιογραφικά</a:t>
            </a:r>
            <a:r>
              <a:rPr lang="en-US" sz="2000" dirty="0" smtClean="0">
                <a:latin typeface="Century Gothic" panose="020B0502020202020204" pitchFamily="34" charset="0"/>
              </a:rPr>
              <a:t>’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 </a:t>
            </a:r>
            <a:r>
              <a:rPr lang="el-GR" sz="2000" dirty="0" smtClean="0">
                <a:latin typeface="Century Gothic" panose="020B0502020202020204" pitchFamily="34" charset="0"/>
              </a:rPr>
              <a:t>   - στήριξη σε</a:t>
            </a:r>
            <a:r>
              <a:rPr lang="en-US" sz="2000" dirty="0" smtClean="0">
                <a:latin typeface="Century Gothic" panose="020B0502020202020204" pitchFamily="34" charset="0"/>
              </a:rPr>
              <a:t>       </a:t>
            </a:r>
            <a:r>
              <a:rPr lang="el-GR" sz="2000" dirty="0" smtClean="0">
                <a:latin typeface="Century Gothic" panose="020B0502020202020204" pitchFamily="34" charset="0"/>
              </a:rPr>
              <a:t>νόμο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θεωρία       νομολογία</a:t>
            </a:r>
          </a:p>
          <a:p>
            <a:pPr marL="0" indent="0">
              <a:buNone/>
              <a:tabLst>
                <a:tab pos="536575" algn="l"/>
              </a:tabLst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cxnSp>
        <p:nvCxnSpPr>
          <p:cNvPr id="4" name="Ευθύγραμμο βέλος σύνδεσης 3"/>
          <p:cNvCxnSpPr/>
          <p:nvPr/>
        </p:nvCxnSpPr>
        <p:spPr>
          <a:xfrm>
            <a:off x="2840760" y="5241631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959733" y="5241631"/>
            <a:ext cx="6120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2840760" y="5241631"/>
            <a:ext cx="16125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416823" y="6381328"/>
            <a:ext cx="2895600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>
          <a:xfrm>
            <a:off x="6516216" y="6457762"/>
            <a:ext cx="2133600" cy="365125"/>
          </a:xfrm>
        </p:spPr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12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250" y="1628800"/>
            <a:ext cx="1066119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57935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</a:t>
            </a:r>
            <a:r>
              <a:rPr lang="en-US" sz="2000" dirty="0" smtClean="0">
                <a:latin typeface="Century Gothic" panose="020B0502020202020204" pitchFamily="34" charset="0"/>
              </a:rPr>
              <a:t>V</a:t>
            </a:r>
            <a:r>
              <a:rPr lang="el-GR" sz="2000" dirty="0" smtClean="0">
                <a:latin typeface="Century Gothic" panose="020B0502020202020204" pitchFamily="34" charset="0"/>
              </a:rPr>
              <a:t>.  </a:t>
            </a:r>
            <a:r>
              <a:rPr lang="en-US" sz="2000" dirty="0" smtClean="0">
                <a:latin typeface="Century Gothic" panose="020B0502020202020204" pitchFamily="34" charset="0"/>
              </a:rPr>
              <a:t>H </a:t>
            </a:r>
            <a:r>
              <a:rPr lang="el-GR" sz="2000" dirty="0" smtClean="0">
                <a:latin typeface="Century Gothic" panose="020B0502020202020204" pitchFamily="34" charset="0"/>
              </a:rPr>
              <a:t>προσωπική άποψη του φοιτητή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b="1" dirty="0" smtClean="0">
                <a:latin typeface="Century Gothic" panose="020B0502020202020204" pitchFamily="34" charset="0"/>
              </a:rPr>
              <a:t>            </a:t>
            </a:r>
            <a:r>
              <a:rPr lang="el-GR" sz="2000" dirty="0" smtClean="0">
                <a:latin typeface="Century Gothic" panose="020B0502020202020204" pitchFamily="34" charset="0"/>
              </a:rPr>
              <a:t>1</a:t>
            </a:r>
            <a:r>
              <a:rPr lang="el-GR" sz="2000" dirty="0">
                <a:latin typeface="Century Gothic" panose="020B0502020202020204" pitchFamily="34" charset="0"/>
              </a:rPr>
              <a:t>.  </a:t>
            </a:r>
            <a:r>
              <a:rPr lang="el-GR" sz="2000" dirty="0" smtClean="0">
                <a:latin typeface="Century Gothic" panose="020B0502020202020204" pitchFamily="34" charset="0"/>
              </a:rPr>
              <a:t>Η προσωπική άποψη - πώς εκφράζεται                                           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         2.  </a:t>
            </a:r>
            <a:r>
              <a:rPr lang="el-GR" sz="2000" dirty="0" smtClean="0">
                <a:latin typeface="Century Gothic" panose="020B0502020202020204" pitchFamily="34" charset="0"/>
              </a:rPr>
              <a:t>Παράθεση των άλλων απόψεων και αιτιολόγηση της 		    προσωπικής άποψης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 smtClean="0">
                <a:latin typeface="Century Gothic" panose="020B0502020202020204" pitchFamily="34" charset="0"/>
              </a:rPr>
              <a:t>VI.  </a:t>
            </a:r>
            <a:r>
              <a:rPr lang="el-GR" sz="2000" dirty="0" smtClean="0">
                <a:latin typeface="Century Gothic" panose="020B0502020202020204" pitchFamily="34" charset="0"/>
              </a:rPr>
              <a:t>Η σημασία της διαγραφής (</a:t>
            </a:r>
            <a:r>
              <a:rPr lang="el-GR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διαγραφή περιττού</a:t>
            </a:r>
            <a:r>
              <a:rPr lang="el-GR" sz="2000" dirty="0" smtClean="0">
                <a:latin typeface="Century Gothic" panose="020B0502020202020204" pitchFamily="34" charset="0"/>
              </a:rPr>
              <a:t>)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latin typeface="Century Gothic" panose="020B0502020202020204" pitchFamily="34" charset="0"/>
              </a:rPr>
              <a:t>  VII.  </a:t>
            </a:r>
            <a:r>
              <a:rPr lang="el-GR" sz="2000" dirty="0" smtClean="0">
                <a:latin typeface="Century Gothic" panose="020B0502020202020204" pitchFamily="34" charset="0"/>
              </a:rPr>
              <a:t>Άλλες παρατηρήσεις                                                                 </a:t>
            </a: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Γλώσσα και ύφος της γραφής </a:t>
            </a:r>
          </a:p>
          <a:p>
            <a:pPr marL="0" indent="0">
              <a:buNone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b="1" dirty="0" smtClean="0">
                <a:latin typeface="Century Gothic" panose="020B0502020202020204" pitchFamily="34" charset="0"/>
              </a:rPr>
              <a:t>    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I.  </a:t>
            </a: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Λόγος και δίκαιο                               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1.  Γενικές σκέψεις – η γλώσσα ‘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το μοναδικό μέσο του 		 νομικού’                                 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2.  Καλή χρήση της ελληνικής γλώσσας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ΙΙ.   Το νομικό ύφος                                                                            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ΙΙΙ.   Μέσα επίτευξης λιτού και σαφούς νομικού ύφους                 </a:t>
            </a: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1.   Επανειλημμένη επεξεργασία και διόρθωση κειμένου </a:t>
            </a:r>
            <a:r>
              <a:rPr lang="en-US" sz="2000" dirty="0" smtClean="0">
                <a:latin typeface="Century Gothic" panose="020B0502020202020204" pitchFamily="34" charset="0"/>
              </a:rPr>
              <a:t>	   </a:t>
            </a:r>
            <a:r>
              <a:rPr lang="el-GR" sz="2000" dirty="0" smtClean="0"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latin typeface="Century Gothic" panose="020B0502020202020204" pitchFamily="34" charset="0"/>
              </a:rPr>
              <a:t>(</a:t>
            </a:r>
            <a:r>
              <a:rPr lang="el-GR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‘</a:t>
            </a:r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rewriting</a:t>
            </a:r>
            <a:r>
              <a:rPr lang="el-GR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’</a:t>
            </a:r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, </a:t>
            </a:r>
            <a:r>
              <a:rPr lang="el-GR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‘</a:t>
            </a:r>
            <a:r>
              <a:rPr lang="en-US" sz="20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reediting</a:t>
            </a:r>
            <a:r>
              <a:rPr lang="el-GR" sz="2000" dirty="0" smtClean="0">
                <a:latin typeface="Century Gothic" panose="020B0502020202020204" pitchFamily="34" charset="0"/>
              </a:rPr>
              <a:t>’</a:t>
            </a:r>
            <a:r>
              <a:rPr lang="en-US" sz="2000" dirty="0" smtClean="0">
                <a:latin typeface="Century Gothic" panose="020B0502020202020204" pitchFamily="34" charset="0"/>
              </a:rPr>
              <a:t>)</a:t>
            </a: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endParaRPr lang="el-GR" sz="2000" dirty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895600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13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23" y="1844823"/>
            <a:ext cx="1219801" cy="9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1507945" cy="112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7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05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          </a:t>
            </a:r>
            <a:r>
              <a:rPr lang="el-GR" sz="2000" dirty="0" smtClean="0">
                <a:latin typeface="Century Gothic" panose="020B0502020202020204" pitchFamily="34" charset="0"/>
              </a:rPr>
              <a:t>2.  Η διαγραφή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περιττού </a:t>
            </a:r>
            <a:r>
              <a:rPr lang="el-GR" sz="2000" dirty="0" smtClean="0">
                <a:latin typeface="Century Gothic" panose="020B0502020202020204" pitchFamily="34" charset="0"/>
              </a:rPr>
              <a:t>κειμένου   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</a:t>
            </a:r>
            <a:r>
              <a:rPr lang="el-GR" sz="1800" dirty="0" smtClean="0">
                <a:latin typeface="Century Gothic" panose="020B0502020202020204" pitchFamily="34" charset="0"/>
              </a:rPr>
              <a:t>                                     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Ι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περιπλοκή και δυσνόητη  γραφή   </a:t>
            </a:r>
          </a:p>
          <a:p>
            <a:pPr marL="1150938"/>
            <a:r>
              <a:rPr lang="el-GR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Χρυσός κανόνας </a:t>
            </a:r>
            <a:r>
              <a:rPr lang="el-GR" sz="2000" dirty="0" smtClean="0">
                <a:latin typeface="Century Gothic" panose="020B0502020202020204" pitchFamily="34" charset="0"/>
              </a:rPr>
              <a:t>‘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μία κύρια πρόταση και μια δευτερεύουσα ανά περίοδο </a:t>
            </a: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         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808038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Χρήση πολλών επιθέτων και ‘δυνατών’ εκφράσεων</a:t>
            </a:r>
            <a:r>
              <a:rPr lang="el-GR" sz="2000" dirty="0" smtClean="0">
                <a:latin typeface="Century Gothic" panose="020B0502020202020204" pitchFamily="34" charset="0"/>
              </a:rPr>
              <a:t>        </a:t>
            </a:r>
            <a:r>
              <a:rPr lang="el-GR" sz="1800" dirty="0" smtClean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l-GR" sz="1800" dirty="0"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latin typeface="Century Gothic" panose="020B0502020202020204" pitchFamily="34" charset="0"/>
              </a:rPr>
              <a:t>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Αποφυγή υποκειμενικού ύφους                                           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18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Αποφυγή ουσιαστικών και παθητικής φωνής </a:t>
            </a:r>
            <a:r>
              <a:rPr lang="en-US" sz="18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           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VIII.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Η άσκηση κριτικής </a:t>
            </a:r>
            <a:r>
              <a:rPr lang="el-G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από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εσάς                                              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ΙΧ.   Η άσκηση κριτικής </a:t>
            </a:r>
            <a:r>
              <a:rPr lang="el-GR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σε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εσάς                                                  </a:t>
            </a:r>
            <a:endParaRPr lang="el-GR" sz="18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51520" y="6309320"/>
            <a:ext cx="2895600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14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556792"/>
            <a:ext cx="160511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VI. To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‘</a:t>
            </a:r>
            <a:r>
              <a:rPr lang="el-GR" sz="2000" dirty="0" err="1" smtClean="0">
                <a:solidFill>
                  <a:srgbClr val="0070C0"/>
                </a:solidFill>
                <a:latin typeface="Century Gothic" panose="020B0502020202020204" pitchFamily="34" charset="0"/>
              </a:rPr>
              <a:t>ιερό’τρίπτυχο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της νομικής επιστήμης 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- νόμος</a:t>
            </a: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       - νομολογία</a:t>
            </a: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       - </a:t>
            </a:r>
            <a:r>
              <a:rPr lang="el-GR" sz="2000" dirty="0" smtClean="0">
                <a:latin typeface="Century Gothic" panose="020B0502020202020204" pitchFamily="34" charset="0"/>
              </a:rPr>
              <a:t>θεωρία</a:t>
            </a:r>
          </a:p>
          <a:p>
            <a:pPr marL="0" indent="0">
              <a:buNone/>
              <a:tabLst>
                <a:tab pos="539750" algn="l"/>
                <a:tab pos="4746625" algn="l"/>
                <a:tab pos="4935538" algn="l"/>
                <a:tab pos="5834063" algn="l"/>
              </a:tabLst>
            </a:pP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l-G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Κριτήρια αξιολογήσεως εργασίας                                </a:t>
            </a:r>
            <a:endParaRPr lang="el-GR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Επιστημονική έρευνα   </a:t>
            </a:r>
          </a:p>
          <a:p>
            <a:pPr marL="0" indent="0">
              <a:buNone/>
            </a:pP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I.  </a:t>
            </a: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Γενικά χαρακτηριστικά της επιστημονικής έρευνας              </a:t>
            </a:r>
          </a:p>
          <a:p>
            <a:pPr marL="0" indent="0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      </a:t>
            </a:r>
            <a:r>
              <a:rPr lang="el-GR" sz="2000" dirty="0">
                <a:latin typeface="Century Gothic" panose="020B0502020202020204" pitchFamily="34" charset="0"/>
              </a:rPr>
              <a:t>1. Αντικειμενικότητα                                                                   </a:t>
            </a:r>
          </a:p>
          <a:p>
            <a:pPr marL="0" indent="0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      </a:t>
            </a:r>
            <a:r>
              <a:rPr lang="el-GR" sz="2000" dirty="0">
                <a:latin typeface="Century Gothic" panose="020B0502020202020204" pitchFamily="34" charset="0"/>
              </a:rPr>
              <a:t>2. Δυνατότητα ελέγχου  </a:t>
            </a:r>
            <a:r>
              <a:rPr lang="en-US" sz="2000" dirty="0" smtClean="0">
                <a:latin typeface="Century Gothic" panose="020B0502020202020204" pitchFamily="34" charset="0"/>
              </a:rPr>
              <a:t>(ex post)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</a:t>
            </a: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Century Gothic" panose="020B0502020202020204" pitchFamily="34" charset="0"/>
              </a:rPr>
              <a:t>        3. Γνώση και τήρηση επιστημονική μεθόδου                         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ΙΙ.</a:t>
            </a:r>
            <a:r>
              <a:rPr lang="el-GR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Επιστημονική έρευνα και επικοινωνία                                     </a:t>
            </a:r>
          </a:p>
          <a:p>
            <a:pPr marL="623888" indent="-623888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      </a:t>
            </a:r>
            <a:r>
              <a:rPr lang="el-GR" sz="2000" dirty="0">
                <a:latin typeface="Century Gothic" panose="020B0502020202020204" pitchFamily="34" charset="0"/>
              </a:rPr>
              <a:t>1. Επιστημονική γνώση και επικοινωνία                                  </a:t>
            </a:r>
          </a:p>
          <a:p>
            <a:pPr marL="0" indent="0">
              <a:buNone/>
            </a:pPr>
            <a:r>
              <a:rPr lang="el-GR" sz="2000" b="1" dirty="0">
                <a:latin typeface="Century Gothic" panose="020B0502020202020204" pitchFamily="34" charset="0"/>
              </a:rPr>
              <a:t>        </a:t>
            </a:r>
            <a:r>
              <a:rPr lang="el-GR" sz="2000" dirty="0">
                <a:latin typeface="Century Gothic" panose="020B0502020202020204" pitchFamily="34" charset="0"/>
              </a:rPr>
              <a:t>2. Επικοινωνία στη νομική επιστήμη                                        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51520" y="6356352"/>
            <a:ext cx="2448272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152" y="2204864"/>
            <a:ext cx="2290158" cy="93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9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623888" algn="l"/>
              </a:tabLst>
            </a:pP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514350" indent="-514350">
              <a:buAutoNum type="romanUcPeriod" startAt="3"/>
              <a:tabLst>
                <a:tab pos="623888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νομική εργασία και η νομική ως επιστήμη </a:t>
            </a:r>
            <a:endParaRPr lang="en-US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indent="106363"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δεν υπάρχουν ορθές λύσεις, αλλά περισσότερο ή λιγότερο</a:t>
            </a:r>
          </a:p>
          <a:p>
            <a:pPr indent="0">
              <a:buNone/>
              <a:tabLst>
                <a:tab pos="623888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 </a:t>
            </a:r>
            <a:r>
              <a:rPr lang="el-GR" sz="2000" dirty="0" smtClean="0">
                <a:latin typeface="Century Gothic" panose="020B0502020202020204" pitchFamily="34" charset="0"/>
              </a:rPr>
              <a:t>‘πειστικές’</a:t>
            </a:r>
          </a:p>
          <a:p>
            <a:pPr marL="685800"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δ</a:t>
            </a:r>
            <a:r>
              <a:rPr lang="el-GR" sz="2000" dirty="0" smtClean="0">
                <a:latin typeface="Century Gothic" panose="020B0502020202020204" pitchFamily="34" charset="0"/>
              </a:rPr>
              <a:t>εν είναι επαληθεύσιμες/</a:t>
            </a:r>
            <a:r>
              <a:rPr lang="el-GR" sz="2000" dirty="0" err="1" smtClean="0">
                <a:latin typeface="Century Gothic" panose="020B0502020202020204" pitchFamily="34" charset="0"/>
              </a:rPr>
              <a:t>διαψεύσιμες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685800"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θ</a:t>
            </a:r>
            <a:r>
              <a:rPr lang="el-GR" sz="2000" dirty="0" smtClean="0">
                <a:latin typeface="Century Gothic" panose="020B0502020202020204" pitchFamily="34" charset="0"/>
              </a:rPr>
              <a:t>εμελίωση αξιολογικών κρίσεων </a:t>
            </a:r>
            <a:r>
              <a:rPr lang="en-US" sz="2000" dirty="0" smtClean="0">
                <a:latin typeface="Century Gothic" panose="020B0502020202020204" pitchFamily="34" charset="0"/>
              </a:rPr>
              <a:t>(</a:t>
            </a:r>
            <a:r>
              <a:rPr lang="el-GR" sz="2000" dirty="0" err="1" smtClean="0">
                <a:latin typeface="Century Gothic" panose="020B0502020202020204" pitchFamily="34" charset="0"/>
              </a:rPr>
              <a:t>δεοντικών</a:t>
            </a:r>
            <a:r>
              <a:rPr lang="el-GR" sz="2000" dirty="0" smtClean="0">
                <a:latin typeface="Century Gothic" panose="020B0502020202020204" pitchFamily="34" charset="0"/>
              </a:rPr>
              <a:t>)</a:t>
            </a:r>
          </a:p>
          <a:p>
            <a:pPr indent="0">
              <a:buNone/>
              <a:tabLst>
                <a:tab pos="62388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	    </a:t>
            </a: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            </a:t>
            </a:r>
            <a:r>
              <a:rPr lang="el-G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συναίνεση       αυθεντία                     πίστη</a:t>
            </a:r>
            <a:endParaRPr lang="el-G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b="1" dirty="0">
                <a:latin typeface="Century Gothic" panose="020B0502020202020204" pitchFamily="34" charset="0"/>
              </a:rPr>
              <a:t> </a:t>
            </a:r>
            <a:endParaRPr lang="en-US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endParaRPr lang="el-GR" sz="20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IV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 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Επίπεδα νομικής έρευνας</a:t>
            </a:r>
            <a:endParaRPr lang="en-US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358775" indent="4763">
              <a:tabLst>
                <a:tab pos="623888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φοιτητική εργασία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358775" indent="4763">
              <a:tabLst>
                <a:tab pos="623888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</a:t>
            </a:r>
            <a:r>
              <a:rPr lang="el-GR" sz="2000" dirty="0" smtClean="0">
                <a:latin typeface="Century Gothic" panose="020B0502020202020204" pitchFamily="34" charset="0"/>
              </a:rPr>
              <a:t>μεταπτυχιακή εργασία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indent="20638">
              <a:tabLst>
                <a:tab pos="62388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latin typeface="Century Gothic" panose="020B0502020202020204" pitchFamily="34" charset="0"/>
              </a:rPr>
              <a:t>διδακτορική εργασία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indent="20638">
              <a:tabLst>
                <a:tab pos="623888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</a:t>
            </a:r>
            <a:r>
              <a:rPr lang="el-GR" sz="2000" dirty="0" smtClean="0">
                <a:latin typeface="Century Gothic" panose="020B0502020202020204" pitchFamily="34" charset="0"/>
              </a:rPr>
              <a:t>άλλη μονογραφία</a:t>
            </a:r>
          </a:p>
          <a:p>
            <a:pPr indent="20638"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εγχειρίδιο</a:t>
            </a: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2987824" y="2564904"/>
            <a:ext cx="562518" cy="252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3528661" y="2564904"/>
            <a:ext cx="59748" cy="250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>
            <a:off x="3520773" y="2564904"/>
            <a:ext cx="1923797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Θέση υποσέλιδου 15"/>
          <p:cNvSpPr>
            <a:spLocks noGrp="1"/>
          </p:cNvSpPr>
          <p:nvPr>
            <p:ph type="ftr" sz="quarter" idx="11"/>
          </p:nvPr>
        </p:nvSpPr>
        <p:spPr>
          <a:xfrm>
            <a:off x="323528" y="6356352"/>
            <a:ext cx="2376264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7" name="Θέση αριθμού διαφάνειας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/>
              <a:t>3</a:t>
            </a:fld>
            <a:r>
              <a:rPr lang="el-GR" dirty="0" smtClean="0">
                <a:solidFill>
                  <a:schemeClr val="tx1"/>
                </a:solidFill>
              </a:rPr>
              <a:t>3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153242"/>
            <a:ext cx="864096" cy="6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64" y="3153242"/>
            <a:ext cx="937742" cy="62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61" y="3089414"/>
            <a:ext cx="563885" cy="7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4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332656"/>
            <a:ext cx="8460000" cy="5796644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449263" algn="l"/>
              </a:tabLst>
            </a:pPr>
            <a:r>
              <a:rPr lang="el-GR" sz="2200" dirty="0"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Προσεγγίσεις φοιτητικών εργασιών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: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      	       </a:t>
            </a: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			→ παραθετική                             	 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	→  δογματική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      	→</a:t>
            </a: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latin typeface="Century Gothic" panose="020B0502020202020204" pitchFamily="34" charset="0"/>
              </a:rPr>
              <a:t>περιγραφική                          </a:t>
            </a:r>
          </a:p>
          <a:p>
            <a:pPr marL="0" indent="0">
              <a:buNone/>
              <a:tabLst>
                <a:tab pos="44926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	→  συστηματική</a:t>
            </a:r>
            <a:r>
              <a:rPr lang="en-US" sz="2000" dirty="0" smtClean="0">
                <a:latin typeface="Century Gothic" panose="020B0502020202020204" pitchFamily="34" charset="0"/>
              </a:rPr>
              <a:t>       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449263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                                                                    </a:t>
            </a:r>
            <a:endParaRPr lang="el-GR" sz="18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Σύνηθες αντικείμενο φοιτητικής/μεταπτυχιακής    			      	εργασίας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  </a:t>
            </a: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n-US" sz="2000" dirty="0" smtClean="0">
                <a:latin typeface="Century Gothic" panose="020B0502020202020204" pitchFamily="34" charset="0"/>
              </a:rPr>
              <a:t>                                                                             </a:t>
            </a: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              </a:t>
            </a:r>
            <a:r>
              <a:rPr lang="en-US" sz="2000" dirty="0" smtClean="0">
                <a:latin typeface="Century Gothic" panose="020B0502020202020204" pitchFamily="34" charset="0"/>
              </a:rPr>
              <a:t>         	  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Νομική επιχειρηματολογία </a:t>
            </a:r>
            <a:r>
              <a:rPr lang="el-GR" sz="2000" dirty="0" smtClean="0">
                <a:latin typeface="Century Gothic" panose="020B0502020202020204" pitchFamily="34" charset="0"/>
              </a:rPr>
              <a:t>δηλ. με νομικά και όχι κοινωνικά ή 			οικονομικά επιχειρήματα</a:t>
            </a:r>
            <a:r>
              <a:rPr lang="en-US" sz="2000" dirty="0" smtClean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(άρα με αποτύπωση στο νόμο, 			σε γενικές αρχές του δικαίου κλπ</a:t>
            </a:r>
            <a:r>
              <a:rPr lang="en-US" sz="2000" dirty="0" smtClean="0">
                <a:latin typeface="Century Gothic" panose="020B0502020202020204" pitchFamily="34" charset="0"/>
              </a:rPr>
              <a:t>                                                                                                     </a:t>
            </a:r>
          </a:p>
          <a:p>
            <a:pPr marL="87313" indent="0">
              <a:buNone/>
              <a:tabLst>
                <a:tab pos="449263" algn="l"/>
              </a:tabLst>
            </a:pPr>
            <a:r>
              <a:rPr lang="en-US" sz="2000" dirty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  Η νομική σκέψη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</a:p>
          <a:p>
            <a:pPr marL="1344613" lvl="2" indent="-342900">
              <a:tabLst>
                <a:tab pos="449263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Συγκεκριμένη επίλυση (συγκεκριμενοποίηση, </a:t>
            </a:r>
            <a:r>
              <a:rPr lang="en-US" sz="2000" dirty="0" smtClean="0">
                <a:latin typeface="Century Gothic" panose="020B0502020202020204" pitchFamily="34" charset="0"/>
              </a:rPr>
              <a:t>‘zoom in’)</a:t>
            </a:r>
          </a:p>
          <a:p>
            <a:pPr marL="1344613" lvl="2" indent="-342900">
              <a:tabLst>
                <a:tab pos="449263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Αφηρημένη  αποστολή (αφαίρεση, ‘</a:t>
            </a:r>
            <a:r>
              <a:rPr lang="en-US" sz="2000" dirty="0" smtClean="0">
                <a:latin typeface="Century Gothic" panose="020B0502020202020204" pitchFamily="34" charset="0"/>
              </a:rPr>
              <a:t>zoom out’)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b="1" dirty="0" smtClean="0">
                <a:latin typeface="Century Gothic" panose="020B0502020202020204" pitchFamily="34" charset="0"/>
              </a:rPr>
              <a:t>  </a:t>
            </a:r>
            <a:r>
              <a:rPr lang="en-US" sz="2000" b="1" dirty="0" smtClean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       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51520" y="6356352"/>
            <a:ext cx="2664296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4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692696"/>
            <a:ext cx="2056360" cy="136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725144"/>
            <a:ext cx="7064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16" y="5380458"/>
            <a:ext cx="774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11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597666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</a:t>
            </a:r>
            <a:r>
              <a:rPr lang="el-GR" sz="4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Τρόπος </a:t>
            </a:r>
            <a:r>
              <a:rPr lang="el-GR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Έρευνας</a:t>
            </a:r>
            <a:r>
              <a:rPr lang="en-US" sz="4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</a:t>
            </a:r>
            <a:endParaRPr lang="el-GR" sz="40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4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      Ι.  Ποιο είναι το υλικό που χρειάζομαι και που το βρίσκω </a:t>
            </a:r>
            <a:endParaRPr lang="el-GR" sz="3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3600" dirty="0" smtClean="0">
                <a:latin typeface="Century Gothic" panose="020B0502020202020204" pitchFamily="34" charset="0"/>
              </a:rPr>
              <a:t>            </a:t>
            </a:r>
            <a:endParaRPr lang="el-GR" sz="36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b="1" dirty="0">
                <a:latin typeface="Century Gothic" panose="020B0502020202020204" pitchFamily="34" charset="0"/>
              </a:rPr>
              <a:t>         </a:t>
            </a:r>
            <a:r>
              <a:rPr lang="el-GR" sz="3600" dirty="0">
                <a:latin typeface="Century Gothic" panose="020B0502020202020204" pitchFamily="34" charset="0"/>
              </a:rPr>
              <a:t>1.  Πρώτο βασικό πρόβλημα                                                        </a:t>
            </a:r>
          </a:p>
          <a:p>
            <a:pPr marL="0" indent="0">
              <a:buNone/>
            </a:pPr>
            <a:r>
              <a:rPr lang="el-GR" sz="3600" dirty="0">
                <a:latin typeface="Century Gothic" panose="020B0502020202020204" pitchFamily="34" charset="0"/>
              </a:rPr>
              <a:t>         2.  Δεύτερο βασικό πρόβλημα    </a:t>
            </a:r>
            <a:r>
              <a:rPr lang="en-US" sz="3600" dirty="0">
                <a:latin typeface="Century Gothic" panose="020B0502020202020204" pitchFamily="34" charset="0"/>
              </a:rPr>
              <a:t>                                                 </a:t>
            </a:r>
            <a:r>
              <a:rPr lang="el-GR" sz="3600" dirty="0">
                <a:latin typeface="Century Gothic" panose="020B0502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l-GR" sz="3600" dirty="0">
                <a:latin typeface="Century Gothic" panose="020B0502020202020204" pitchFamily="34" charset="0"/>
              </a:rPr>
              <a:t>         3.  Υλικό                                                                                           </a:t>
            </a:r>
          </a:p>
          <a:p>
            <a:pPr marL="0" indent="0">
              <a:buNone/>
              <a:tabLst>
                <a:tab pos="623888" algn="l"/>
              </a:tabLst>
            </a:pPr>
            <a:r>
              <a:rPr lang="el-GR" sz="3600" dirty="0">
                <a:latin typeface="Century Gothic" panose="020B0502020202020204" pitchFamily="34" charset="0"/>
              </a:rPr>
              <a:t>         4.   Που βρίσκω και συγκεντρώνω το υλικό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dirty="0">
                <a:latin typeface="Century Gothic" panose="020B0502020202020204" pitchFamily="34" charset="0"/>
              </a:rPr>
              <a:t>	 </a:t>
            </a:r>
            <a:r>
              <a:rPr lang="el-GR" sz="3600" dirty="0" smtClean="0">
                <a:latin typeface="Century Gothic" panose="020B0502020202020204" pitchFamily="34" charset="0"/>
              </a:rPr>
              <a:t>5.   Πώς επεξεργάζομαι το υλικό                                               </a:t>
            </a:r>
            <a:r>
              <a:rPr lang="en-US" sz="3600" dirty="0" smtClean="0">
                <a:latin typeface="Century Gothic" panose="020B0502020202020204" pitchFamily="34" charset="0"/>
              </a:rPr>
              <a:t>     </a:t>
            </a:r>
            <a:r>
              <a:rPr lang="el-GR" sz="3600" dirty="0" smtClean="0">
                <a:latin typeface="Century Gothic" panose="020B0502020202020204" pitchFamily="34" charset="0"/>
              </a:rPr>
              <a:t>        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dirty="0" smtClean="0">
                <a:latin typeface="Century Gothic" panose="020B0502020202020204" pitchFamily="34" charset="0"/>
              </a:rPr>
              <a:t>    </a:t>
            </a:r>
            <a:r>
              <a:rPr lang="el-GR" sz="3600" dirty="0">
                <a:latin typeface="Century Gothic" panose="020B0502020202020204" pitchFamily="34" charset="0"/>
              </a:rPr>
              <a:t>	</a:t>
            </a:r>
            <a:r>
              <a:rPr lang="el-GR" sz="3600" dirty="0" smtClean="0">
                <a:latin typeface="Century Gothic" panose="020B0502020202020204" pitchFamily="34" charset="0"/>
              </a:rPr>
              <a:t> 6.   Τρόπος αναγνώσεως                                                          </a:t>
            </a:r>
            <a:r>
              <a:rPr lang="en-US" sz="3600" dirty="0" smtClean="0">
                <a:latin typeface="Century Gothic" panose="020B0502020202020204" pitchFamily="34" charset="0"/>
              </a:rPr>
              <a:t>     </a:t>
            </a:r>
            <a:r>
              <a:rPr lang="el-GR" sz="3600" dirty="0" smtClean="0"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dirty="0" smtClean="0">
                <a:latin typeface="Century Gothic" panose="020B0502020202020204" pitchFamily="34" charset="0"/>
              </a:rPr>
              <a:t>    	 7.   Η επεξεργασία της θεωρίας                                                </a:t>
            </a:r>
            <a:r>
              <a:rPr lang="en-US" sz="3600" dirty="0" smtClean="0">
                <a:latin typeface="Century Gothic" panose="020B0502020202020204" pitchFamily="34" charset="0"/>
              </a:rPr>
              <a:t>     </a:t>
            </a:r>
            <a:r>
              <a:rPr lang="el-GR" sz="3600" dirty="0" smtClean="0"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  <a:tabLst>
                <a:tab pos="536575" algn="l"/>
              </a:tabLst>
            </a:pPr>
            <a:r>
              <a:rPr lang="el-GR" sz="3600" dirty="0" smtClean="0">
                <a:latin typeface="Century Gothic" panose="020B0502020202020204" pitchFamily="34" charset="0"/>
              </a:rPr>
              <a:t>    </a:t>
            </a:r>
            <a:r>
              <a:rPr lang="el-GR" sz="3600" dirty="0">
                <a:latin typeface="Century Gothic" panose="020B0502020202020204" pitchFamily="34" charset="0"/>
              </a:rPr>
              <a:t>	 </a:t>
            </a:r>
            <a:r>
              <a:rPr lang="el-GR" sz="3600" dirty="0" smtClean="0">
                <a:latin typeface="Century Gothic" panose="020B0502020202020204" pitchFamily="34" charset="0"/>
              </a:rPr>
              <a:t>8.   Η ανάγνωση δικαστικών αποφάσεων      </a:t>
            </a:r>
          </a:p>
          <a:p>
            <a:pPr marL="987425" indent="0">
              <a:tabLst>
                <a:tab pos="536575" algn="l"/>
              </a:tabLst>
            </a:pPr>
            <a:r>
              <a:rPr lang="el-GR" sz="3600" dirty="0" smtClean="0">
                <a:latin typeface="Century Gothic" panose="020B0502020202020204" pitchFamily="34" charset="0"/>
              </a:rPr>
              <a:t> δυσνόητες και ελλειπτικές συχνά</a:t>
            </a:r>
          </a:p>
          <a:p>
            <a:pPr marL="987425" indent="0">
              <a:tabLst>
                <a:tab pos="536575" algn="l"/>
              </a:tabLst>
            </a:pPr>
            <a:r>
              <a:rPr lang="el-GR" sz="3600" dirty="0">
                <a:latin typeface="Century Gothic" panose="020B0502020202020204" pitchFamily="34" charset="0"/>
              </a:rPr>
              <a:t> </a:t>
            </a:r>
            <a:r>
              <a:rPr lang="el-GR" sz="3600" dirty="0" smtClean="0">
                <a:latin typeface="Century Gothic" panose="020B0502020202020204" pitchFamily="34" charset="0"/>
              </a:rPr>
              <a:t>συνίσταται προγενέστερη μελέτη της θεωρίας                         </a:t>
            </a:r>
            <a:r>
              <a:rPr lang="en-US" sz="3600" dirty="0" smtClean="0">
                <a:latin typeface="Century Gothic" panose="020B0502020202020204" pitchFamily="34" charset="0"/>
              </a:rPr>
              <a:t>     </a:t>
            </a:r>
            <a:r>
              <a:rPr lang="el-GR" sz="3600" dirty="0" smtClean="0">
                <a:latin typeface="Century Gothic" panose="020B0502020202020204" pitchFamily="34" charset="0"/>
              </a:rPr>
              <a:t>  </a:t>
            </a:r>
            <a:endParaRPr lang="el-GR" sz="36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endParaRPr lang="el-GR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l-GR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 ΙΙ</a:t>
            </a:r>
            <a:r>
              <a:rPr lang="el-GR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.  Νομικές Βάσεις δεδομένων-</a:t>
            </a:r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Internet  </a:t>
            </a:r>
            <a:endParaRPr lang="el-GR" sz="36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n-US" dirty="0" smtClean="0">
                <a:latin typeface="Century Gothic" panose="020B0502020202020204" pitchFamily="34" charset="0"/>
              </a:rPr>
              <a:t>   </a:t>
            </a:r>
            <a:endParaRPr lang="el-GR" dirty="0" smtClean="0">
              <a:latin typeface="Century Gothic" panose="020B0502020202020204" pitchFamily="34" charset="0"/>
            </a:endParaRPr>
          </a:p>
          <a:p>
            <a:pPr marL="1238250">
              <a:tabLst>
                <a:tab pos="623888" algn="l"/>
              </a:tabLst>
            </a:pPr>
            <a:r>
              <a:rPr lang="el-GR" dirty="0" smtClean="0">
                <a:latin typeface="Century Gothic" panose="020B0502020202020204" pitchFamily="34" charset="0"/>
              </a:rPr>
              <a:t>ΝΟΜΟΣ</a:t>
            </a:r>
          </a:p>
          <a:p>
            <a:pPr marL="1238250">
              <a:tabLst>
                <a:tab pos="623888" algn="l"/>
              </a:tabLst>
            </a:pPr>
            <a:r>
              <a:rPr lang="el-GR" dirty="0" smtClean="0">
                <a:latin typeface="Century Gothic" panose="020B0502020202020204" pitchFamily="34" charset="0"/>
              </a:rPr>
              <a:t>ΔΣΑ</a:t>
            </a:r>
            <a:r>
              <a:rPr lang="en-US" dirty="0" smtClean="0">
                <a:latin typeface="Century Gothic" panose="020B0502020202020204" pitchFamily="34" charset="0"/>
              </a:rPr>
              <a:t>                                         </a:t>
            </a:r>
            <a:r>
              <a:rPr lang="el-GR" dirty="0" smtClean="0">
                <a:latin typeface="Century Gothic" panose="020B0502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l-GR" dirty="0" smtClean="0">
                <a:latin typeface="Century Gothic" panose="020B0502020202020204" pitchFamily="34" charset="0"/>
              </a:rPr>
              <a:t>  </a:t>
            </a:r>
            <a:endParaRPr lang="en-US" dirty="0" smtClean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2808312" cy="476672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5</a:t>
            </a:fld>
            <a:endParaRPr lang="el-GR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412777"/>
            <a:ext cx="151800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27621"/>
            <a:ext cx="1404498" cy="93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3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332656"/>
            <a:ext cx="77152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000" dirty="0">
                <a:latin typeface="Century Gothic" panose="020B0502020202020204" pitchFamily="34" charset="0"/>
              </a:rPr>
              <a:t> </a:t>
            </a:r>
            <a:r>
              <a:rPr lang="el-GR" sz="4000" dirty="0" smtClean="0">
                <a:latin typeface="Century Gothic" panose="020B0502020202020204" pitchFamily="34" charset="0"/>
              </a:rPr>
              <a:t> </a:t>
            </a:r>
            <a:r>
              <a:rPr lang="el-GR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Φάσεις της </a:t>
            </a:r>
            <a:r>
              <a:rPr lang="el-GR" sz="2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εργασίας-συγγραφή</a:t>
            </a:r>
            <a:endParaRPr lang="el-GR" sz="22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200" dirty="0">
                <a:latin typeface="Century Gothic" panose="020B0502020202020204" pitchFamily="34" charset="0"/>
              </a:rPr>
              <a:t>    </a:t>
            </a:r>
            <a:r>
              <a:rPr lang="en-US" sz="2200" dirty="0">
                <a:solidFill>
                  <a:srgbClr val="0070C0"/>
                </a:solidFill>
                <a:latin typeface="Century Gothic" panose="020B0502020202020204" pitchFamily="34" charset="0"/>
              </a:rPr>
              <a:t>I. 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Το διάγραμμα της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εργασίας ή πίνακας περιεχομένων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road map)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endParaRPr lang="en-US" sz="2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31813" indent="106363"/>
            <a:r>
              <a:rPr lang="el-GR" sz="2000" dirty="0">
                <a:latin typeface="Century Gothic" panose="020B0502020202020204" pitchFamily="34" charset="0"/>
              </a:rPr>
              <a:t> καθρέφτες αναλυτικής </a:t>
            </a:r>
            <a:r>
              <a:rPr lang="el-GR" sz="2000" dirty="0" smtClean="0">
                <a:latin typeface="Century Gothic" panose="020B0502020202020204" pitchFamily="34" charset="0"/>
              </a:rPr>
              <a:t>σκέψης</a:t>
            </a:r>
          </a:p>
          <a:p>
            <a:pPr marL="531813" indent="106363"/>
            <a:r>
              <a:rPr lang="el-GR" sz="2000" dirty="0" smtClean="0">
                <a:latin typeface="Century Gothic" panose="020B0502020202020204" pitchFamily="34" charset="0"/>
              </a:rPr>
              <a:t> καθρέφτες </a:t>
            </a:r>
            <a:r>
              <a:rPr lang="el-GR" sz="2000" dirty="0">
                <a:latin typeface="Century Gothic" panose="020B0502020202020204" pitchFamily="34" charset="0"/>
              </a:rPr>
              <a:t>συνθετικής σκέψης		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endParaRPr lang="el-GR" sz="2200" dirty="0" smtClean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36575" algn="l"/>
              </a:tabLst>
            </a:pPr>
            <a:r>
              <a:rPr lang="el-GR" sz="2200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l-GR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ΙΙ</a:t>
            </a:r>
            <a:r>
              <a:rPr lang="el-GR" sz="2200" dirty="0">
                <a:solidFill>
                  <a:srgbClr val="0070C0"/>
                </a:solidFill>
                <a:latin typeface="Century Gothic" panose="020B0502020202020204" pitchFamily="34" charset="0"/>
              </a:rPr>
              <a:t>.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Δομή (κτίσιμο)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μιας εργασίας </a:t>
            </a:r>
          </a:p>
          <a:p>
            <a:pPr marL="0" indent="0">
              <a:buNone/>
              <a:tabLst>
                <a:tab pos="536575" algn="l"/>
              </a:tabLst>
            </a:pPr>
            <a:endParaRPr lang="el-GR" sz="2200" dirty="0" smtClean="0">
              <a:latin typeface="Century Gothic" panose="020B0502020202020204" pitchFamily="34" charset="0"/>
            </a:endParaRPr>
          </a:p>
          <a:p>
            <a:pPr marL="531813" indent="193675"/>
            <a:r>
              <a:rPr lang="el-GR" sz="2200" dirty="0" smtClean="0">
                <a:latin typeface="Century Gothic" panose="020B0502020202020204" pitchFamily="34" charset="0"/>
              </a:rPr>
              <a:t>	Η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γραμμική</a:t>
            </a:r>
            <a:r>
              <a:rPr lang="el-GR" sz="2000" dirty="0">
                <a:latin typeface="Century Gothic" panose="020B0502020202020204" pitchFamily="34" charset="0"/>
              </a:rPr>
              <a:t> μορφή  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Ø-</a:t>
            </a:r>
            <a:r>
              <a:rPr lang="el-GR" sz="2000" dirty="0">
                <a:latin typeface="Century Gothic" panose="020B0502020202020204" pitchFamily="34" charset="0"/>
              </a:rPr>
              <a:t>---&gt;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Ø----&gt;</a:t>
            </a: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err="1">
                <a:latin typeface="Century Gothic" panose="020B0502020202020204" pitchFamily="34" charset="0"/>
              </a:rPr>
              <a:t>Ø-</a:t>
            </a:r>
            <a:r>
              <a:rPr lang="el-GR" sz="2000" dirty="0" err="1" smtClean="0">
                <a:latin typeface="Century Gothic" panose="020B0502020202020204" pitchFamily="34" charset="0"/>
              </a:rPr>
              <a:t>---&gt;</a:t>
            </a: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8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8000" dirty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23528" y="6356352"/>
            <a:ext cx="2448272" cy="385016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6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3" y="1412776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11546"/>
            <a:ext cx="927547" cy="9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245" y="3645024"/>
            <a:ext cx="12334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7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l-GR" sz="3600" dirty="0" smtClean="0">
              <a:latin typeface="Century Gothic" panose="020B0502020202020204" pitchFamily="34" charset="0"/>
            </a:endParaRPr>
          </a:p>
          <a:p>
            <a:endParaRPr lang="el-GR" sz="4200" dirty="0">
              <a:latin typeface="Century Gothic" panose="020B0502020202020204" pitchFamily="34" charset="0"/>
            </a:endParaRPr>
          </a:p>
          <a:p>
            <a:pPr marL="536575" indent="174625"/>
            <a:r>
              <a:rPr lang="el-GR" sz="4200" dirty="0">
                <a:latin typeface="Century Gothic" panose="020B0502020202020204" pitchFamily="34" charset="0"/>
              </a:rPr>
              <a:t> </a:t>
            </a:r>
            <a:r>
              <a:rPr lang="el-GR" sz="4200" dirty="0" smtClean="0">
                <a:latin typeface="Century Gothic" panose="020B0502020202020204" pitchFamily="34" charset="0"/>
              </a:rPr>
              <a:t> Η </a:t>
            </a:r>
            <a:r>
              <a:rPr lang="el-GR" sz="4200" dirty="0">
                <a:latin typeface="Century Gothic" panose="020B0502020202020204" pitchFamily="34" charset="0"/>
              </a:rPr>
              <a:t>μορφή </a:t>
            </a:r>
            <a:r>
              <a:rPr lang="el-GR" sz="4200" dirty="0" smtClean="0">
                <a:latin typeface="Century Gothic" panose="020B0502020202020204" pitchFamily="34" charset="0"/>
              </a:rPr>
              <a:t>(ανάστροφου δέντρου</a:t>
            </a:r>
            <a:r>
              <a:rPr lang="en-US" sz="4200" dirty="0" smtClean="0">
                <a:latin typeface="Century Gothic" panose="020B0502020202020204" pitchFamily="34" charset="0"/>
              </a:rPr>
              <a:t> (</a:t>
            </a:r>
            <a:r>
              <a:rPr lang="en-US" sz="4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reverse tree</a:t>
            </a:r>
            <a:r>
              <a:rPr lang="en-US" sz="4200" dirty="0" smtClean="0">
                <a:latin typeface="Century Gothic" panose="020B0502020202020204" pitchFamily="34" charset="0"/>
              </a:rPr>
              <a:t>)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l-GR" sz="4200" dirty="0">
                <a:latin typeface="Century Gothic" panose="020B0502020202020204" pitchFamily="34" charset="0"/>
              </a:rPr>
              <a:t>απεικονίζεται ως εξής:</a:t>
            </a:r>
          </a:p>
          <a:p>
            <a:pPr marL="0" indent="0">
              <a:buNone/>
            </a:pPr>
            <a:r>
              <a:rPr lang="el-GR" sz="4200" dirty="0">
                <a:latin typeface="Century Gothic" panose="020B0502020202020204" pitchFamily="34" charset="0"/>
              </a:rPr>
              <a:t>			</a:t>
            </a:r>
            <a:r>
              <a:rPr lang="en-US" sz="4200" dirty="0">
                <a:latin typeface="Century Gothic" panose="020B0502020202020204" pitchFamily="34" charset="0"/>
              </a:rPr>
              <a:t>	</a:t>
            </a:r>
            <a:r>
              <a:rPr lang="el-GR" sz="4200" dirty="0">
                <a:latin typeface="Century Gothic" panose="020B0502020202020204" pitchFamily="34" charset="0"/>
              </a:rPr>
              <a:t>   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n-US" sz="4200" dirty="0" smtClean="0">
                <a:latin typeface="Century Gothic" panose="020B0502020202020204" pitchFamily="34" charset="0"/>
              </a:rPr>
              <a:t>I</a:t>
            </a: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Century Gothic" panose="020B0502020202020204" pitchFamily="34" charset="0"/>
              </a:rPr>
              <a:t>			                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n-US" sz="4200" dirty="0" smtClean="0">
                <a:latin typeface="Century Gothic" panose="020B0502020202020204" pitchFamily="34" charset="0"/>
              </a:rPr>
              <a:t>  II</a:t>
            </a: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Century Gothic" panose="020B0502020202020204" pitchFamily="34" charset="0"/>
              </a:rPr>
              <a:t>                                                       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n-US" sz="4200" dirty="0" smtClean="0">
                <a:latin typeface="Century Gothic" panose="020B0502020202020204" pitchFamily="34" charset="0"/>
              </a:rPr>
              <a:t>	   III                                </a:t>
            </a: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4200" dirty="0">
                <a:latin typeface="Century Gothic" panose="020B0502020202020204" pitchFamily="34" charset="0"/>
              </a:rPr>
              <a:t>                                                     </a:t>
            </a: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n-US" sz="4200" dirty="0" smtClean="0">
                <a:latin typeface="Century Gothic" panose="020B0502020202020204" pitchFamily="34" charset="0"/>
              </a:rPr>
              <a:t>        IIIIIIII</a:t>
            </a:r>
            <a:endParaRPr lang="el-GR" sz="4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4200" dirty="0">
                <a:latin typeface="Century Gothic" panose="020B0502020202020204" pitchFamily="34" charset="0"/>
              </a:rPr>
              <a:t> </a:t>
            </a:r>
            <a:r>
              <a:rPr lang="el-GR" sz="4200" dirty="0" smtClean="0">
                <a:latin typeface="Century Gothic" panose="020B0502020202020204" pitchFamily="34" charset="0"/>
              </a:rPr>
              <a:t>			(από το γενικό στο ειδικό)</a:t>
            </a:r>
            <a:endParaRPr lang="en-US" sz="4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4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</a:t>
            </a:r>
            <a:r>
              <a:rPr lang="el-GR" sz="4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  </a:t>
            </a:r>
            <a:r>
              <a:rPr lang="el-GR" sz="4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Εισαγωγή</a:t>
            </a:r>
          </a:p>
          <a:p>
            <a:pPr marL="0" indent="0">
              <a:buNone/>
            </a:pPr>
            <a:endParaRPr lang="en-US" sz="4200" dirty="0" smtClean="0">
              <a:latin typeface="Century Gothic" panose="020B0502020202020204" pitchFamily="34" charset="0"/>
            </a:endParaRPr>
          </a:p>
          <a:p>
            <a:pPr marL="536575" indent="0">
              <a:tabLst>
                <a:tab pos="536575" algn="l"/>
              </a:tabLst>
            </a:pPr>
            <a:r>
              <a:rPr lang="en-US" sz="4200" dirty="0">
                <a:latin typeface="Century Gothic" panose="020B0502020202020204" pitchFamily="34" charset="0"/>
              </a:rPr>
              <a:t>	</a:t>
            </a:r>
            <a:r>
              <a:rPr lang="el-GR" sz="4200" dirty="0" smtClean="0">
                <a:latin typeface="Century Gothic" panose="020B0502020202020204" pitchFamily="34" charset="0"/>
              </a:rPr>
              <a:t>Περιληπτική έκθεση θέματος (προβλήματος)</a:t>
            </a:r>
          </a:p>
          <a:p>
            <a:pPr marL="536575" indent="0">
              <a:tabLst>
                <a:tab pos="536575" algn="l"/>
              </a:tabLst>
            </a:pPr>
            <a:r>
              <a:rPr lang="el-GR" sz="4200" dirty="0">
                <a:latin typeface="Century Gothic" panose="020B0502020202020204" pitchFamily="34" charset="0"/>
              </a:rPr>
              <a:t> </a:t>
            </a:r>
            <a:r>
              <a:rPr lang="el-GR" sz="4200" dirty="0" smtClean="0">
                <a:latin typeface="Century Gothic" panose="020B0502020202020204" pitchFamily="34" charset="0"/>
              </a:rPr>
              <a:t>    Γράφεται τελευταία</a:t>
            </a:r>
            <a:endParaRPr lang="en-US" sz="4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42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4200" dirty="0" smtClean="0">
                <a:latin typeface="Century Gothic" panose="020B0502020202020204" pitchFamily="34" charset="0"/>
              </a:rPr>
              <a:t> </a:t>
            </a:r>
            <a:r>
              <a:rPr lang="el-GR" sz="4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Β</a:t>
            </a:r>
            <a:r>
              <a:rPr lang="el-GR" sz="4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.  Κύριο </a:t>
            </a:r>
            <a:r>
              <a:rPr lang="el-GR" sz="4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τμήμα</a:t>
            </a:r>
            <a:endParaRPr lang="en-US" sz="42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4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711200" indent="-711200">
              <a:buNone/>
              <a:tabLst>
                <a:tab pos="711200" algn="l"/>
                <a:tab pos="812800" algn="l"/>
              </a:tabLst>
            </a:pPr>
            <a:r>
              <a:rPr lang="el-GR" sz="4200" dirty="0">
                <a:latin typeface="Century Gothic" panose="020B0502020202020204" pitchFamily="34" charset="0"/>
              </a:rPr>
              <a:t>      Ι. Έκθεση και ανάλυση του προς επίλυση ή </a:t>
            </a:r>
            <a:r>
              <a:rPr lang="el-GR" sz="4200" dirty="0" smtClean="0">
                <a:latin typeface="Century Gothic" panose="020B0502020202020204" pitchFamily="34" charset="0"/>
              </a:rPr>
              <a:t>διερεύνηση</a:t>
            </a:r>
            <a:r>
              <a:rPr lang="en-US" sz="4200" dirty="0" smtClean="0">
                <a:latin typeface="Century Gothic" panose="020B0502020202020204" pitchFamily="34" charset="0"/>
              </a:rPr>
              <a:t> </a:t>
            </a:r>
            <a:r>
              <a:rPr lang="el-GR" sz="4200" dirty="0" smtClean="0">
                <a:latin typeface="Century Gothic" panose="020B0502020202020204" pitchFamily="34" charset="0"/>
              </a:rPr>
              <a:t>ζητήματος</a:t>
            </a:r>
            <a:endParaRPr lang="el-GR" sz="42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8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623888" algn="l"/>
              </a:tabLst>
            </a:pPr>
            <a:r>
              <a:rPr lang="en-US" sz="800" dirty="0">
                <a:latin typeface="Century Gothic" panose="020B0502020202020204" pitchFamily="34" charset="0"/>
              </a:rPr>
              <a:t>  </a:t>
            </a:r>
            <a:endParaRPr lang="el-GR" sz="800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2895600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7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00192" y="1124744"/>
            <a:ext cx="1656184" cy="124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1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577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Θεμελίωση </a:t>
            </a: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5195888" algn="l"/>
                <a:tab pos="5384800" algn="l"/>
                <a:tab pos="5472113" algn="l"/>
              </a:tabLst>
            </a:pPr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(με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νομικά</a:t>
            </a:r>
            <a:r>
              <a:rPr lang="el-GR" sz="2000" dirty="0">
                <a:latin typeface="Century Gothic" panose="020B0502020202020204" pitchFamily="34" charset="0"/>
              </a:rPr>
              <a:t> επιχειρήματα που στηρίζονται </a:t>
            </a:r>
            <a:r>
              <a:rPr lang="el-GR" sz="2000" dirty="0" smtClean="0">
                <a:latin typeface="Century Gothic" panose="020B0502020202020204" pitchFamily="34" charset="0"/>
              </a:rPr>
              <a:t>      </a:t>
            </a:r>
            <a:r>
              <a:rPr lang="el-GR" sz="2000" dirty="0">
                <a:latin typeface="Century Gothic" panose="020B0502020202020204" pitchFamily="34" charset="0"/>
              </a:rPr>
              <a:t>ν</a:t>
            </a:r>
            <a:r>
              <a:rPr lang="el-GR" sz="2000" dirty="0" smtClean="0">
                <a:latin typeface="Century Gothic" panose="020B0502020202020204" pitchFamily="34" charset="0"/>
              </a:rPr>
              <a:t>όμος</a:t>
            </a: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   νομολογία</a:t>
            </a: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Century Gothic" panose="020B0502020202020204" pitchFamily="34" charset="0"/>
              </a:rPr>
              <a:t>                                                                              νομική θεωρία)</a:t>
            </a:r>
          </a:p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ΙΙΙ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Αντίκρουση της αντίθετης άποψης ή αντίθετων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επιχειρημάτων</a:t>
            </a:r>
          </a:p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Γ.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Συμπεράσματα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– Περίληψη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πορισμάτων εργασίας</a:t>
            </a:r>
            <a:endParaRPr lang="el-GR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Τι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σημαίνει επιτυχημένο πλάνο</a:t>
            </a:r>
          </a:p>
          <a:p>
            <a:pPr marL="0" indent="0" algn="ctr">
              <a:buNone/>
            </a:pPr>
            <a:r>
              <a:rPr lang="el-GR" sz="2000" dirty="0">
                <a:latin typeface="Century Gothic" panose="020B0502020202020204" pitchFamily="34" charset="0"/>
              </a:rPr>
              <a:t>Ένα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επιτυχημένο</a:t>
            </a:r>
            <a:r>
              <a:rPr lang="el-GR" sz="2000" dirty="0">
                <a:latin typeface="Century Gothic" panose="020B0502020202020204" pitchFamily="34" charset="0"/>
              </a:rPr>
              <a:t> διάγραμμα εργασίας</a:t>
            </a:r>
            <a:r>
              <a:rPr lang="en-US" sz="2000" dirty="0">
                <a:latin typeface="Century Gothic" panose="020B0502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       (</a:t>
            </a:r>
            <a:r>
              <a:rPr lang="en-US" sz="2000" dirty="0" err="1">
                <a:latin typeface="Century Gothic" panose="020B0502020202020204" pitchFamily="34" charset="0"/>
              </a:rPr>
              <a:t>i</a:t>
            </a:r>
            <a:r>
              <a:rPr lang="en-US" sz="2000" dirty="0">
                <a:latin typeface="Century Gothic" panose="020B0502020202020204" pitchFamily="34" charset="0"/>
              </a:rPr>
              <a:t>) </a:t>
            </a:r>
            <a:r>
              <a:rPr lang="el-GR" sz="2000" dirty="0">
                <a:latin typeface="Century Gothic" panose="020B0502020202020204" pitchFamily="34" charset="0"/>
              </a:rPr>
              <a:t>εμπεριέχει μόνον σημαντικά στοιχεία της εργασίας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      </a:t>
            </a:r>
            <a:r>
              <a:rPr lang="el-GR" sz="2000" dirty="0">
                <a:latin typeface="Century Gothic" panose="020B0502020202020204" pitchFamily="34" charset="0"/>
              </a:rPr>
              <a:t>(</a:t>
            </a:r>
            <a:r>
              <a:rPr lang="en-US" sz="2000" dirty="0">
                <a:latin typeface="Century Gothic" panose="020B0502020202020204" pitchFamily="34" charset="0"/>
              </a:rPr>
              <a:t>ii) </a:t>
            </a:r>
            <a:r>
              <a:rPr lang="el-GR" sz="2000" dirty="0" smtClean="0">
                <a:latin typeface="Century Gothic" panose="020B0502020202020204" pitchFamily="34" charset="0"/>
              </a:rPr>
              <a:t>προσφέρει </a:t>
            </a:r>
            <a:r>
              <a:rPr lang="el-GR" sz="2000" dirty="0">
                <a:latin typeface="Century Gothic" panose="020B0502020202020204" pitchFamily="34" charset="0"/>
              </a:rPr>
              <a:t>εποπτεία στον αναγνώστη με ‘μια ματιά’</a:t>
            </a: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       </a:t>
            </a:r>
            <a:r>
              <a:rPr lang="el-GR" sz="2000" dirty="0">
                <a:latin typeface="Century Gothic" panose="020B0502020202020204" pitchFamily="34" charset="0"/>
              </a:rPr>
              <a:t>(</a:t>
            </a:r>
            <a:r>
              <a:rPr lang="en-US" sz="2000" dirty="0">
                <a:latin typeface="Century Gothic" panose="020B0502020202020204" pitchFamily="34" charset="0"/>
              </a:rPr>
              <a:t>iii) </a:t>
            </a:r>
            <a:r>
              <a:rPr lang="el-GR" sz="2000" dirty="0">
                <a:latin typeface="Century Gothic" panose="020B0502020202020204" pitchFamily="34" charset="0"/>
              </a:rPr>
              <a:t>παρουσιάζει εσωτερική, λογική συνοχή</a:t>
            </a:r>
          </a:p>
          <a:p>
            <a:pPr marL="0" indent="0">
              <a:buNone/>
            </a:pPr>
            <a:endParaRPr lang="el-GR" sz="2000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580112" y="112474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5580112" y="112474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5580112" y="1124744"/>
            <a:ext cx="28803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Θέση υποσέλιδου 14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959968" cy="36512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8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26664"/>
            <a:ext cx="1695288" cy="7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sz="2000" dirty="0"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363538" algn="l"/>
              </a:tabLst>
            </a:pPr>
            <a:r>
              <a:rPr lang="el-GR" sz="2000" dirty="0" smtClean="0">
                <a:latin typeface="Century Gothic" panose="020B0502020202020204" pitchFamily="34" charset="0"/>
              </a:rPr>
              <a:t> 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I</a:t>
            </a: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V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.   </a:t>
            </a: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H </a:t>
            </a:r>
            <a:r>
              <a:rPr lang="el-GR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αξία των γραφικών παραστάσεων (</a:t>
            </a:r>
            <a:r>
              <a:rPr lang="en-US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“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οπτική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”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παράσταση </a:t>
            </a:r>
            <a:r>
              <a:rPr 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         	   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νομικών ρυθμίσεων</a:t>
            </a:r>
            <a:r>
              <a:rPr lang="el-G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)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[</a:t>
            </a:r>
            <a:r>
              <a:rPr lang="el-G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δομή δέντρου, (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tree)]</a:t>
            </a:r>
            <a:r>
              <a:rPr lang="el-G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  </a:t>
            </a:r>
            <a:endParaRPr lang="en-US" sz="20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  <a:tabLst>
                <a:tab pos="363538" algn="l"/>
              </a:tabLst>
            </a:pPr>
            <a:endParaRPr lang="en-US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 Gothic" panose="020B0502020202020204" pitchFamily="34" charset="0"/>
              </a:rPr>
              <a:t>  </a:t>
            </a:r>
            <a:r>
              <a:rPr lang="en-US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V. </a:t>
            </a:r>
            <a:r>
              <a:rPr lang="el-G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 Η </a:t>
            </a:r>
            <a:r>
              <a:rPr lang="el-GR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διαδικασία της γραφής</a:t>
            </a:r>
          </a:p>
          <a:p>
            <a:pPr marL="619125" indent="193675"/>
            <a:r>
              <a:rPr lang="el-GR" sz="2000" dirty="0">
                <a:latin typeface="Century Gothic" panose="020B0502020202020204" pitchFamily="34" charset="0"/>
              </a:rPr>
              <a:t>	</a:t>
            </a:r>
            <a:r>
              <a:rPr lang="el-GR" sz="2000" dirty="0" smtClean="0">
                <a:latin typeface="Century Gothic" panose="020B0502020202020204" pitchFamily="34" charset="0"/>
              </a:rPr>
              <a:t>συνθετική </a:t>
            </a:r>
            <a:r>
              <a:rPr lang="el-GR" sz="2000" dirty="0">
                <a:latin typeface="Century Gothic" panose="020B0502020202020204" pitchFamily="34" charset="0"/>
              </a:rPr>
              <a:t>και όχι </a:t>
            </a:r>
            <a:r>
              <a:rPr lang="el-GR" sz="2000" dirty="0" smtClean="0">
                <a:latin typeface="Century Gothic" panose="020B0502020202020204" pitchFamily="34" charset="0"/>
              </a:rPr>
              <a:t>καταγραφική</a:t>
            </a:r>
          </a:p>
          <a:p>
            <a:pPr marL="619125" indent="193675"/>
            <a:r>
              <a:rPr lang="el-GR" sz="2000" dirty="0">
                <a:latin typeface="Century Gothic" panose="020B0502020202020204" pitchFamily="34" charset="0"/>
              </a:rPr>
              <a:t> </a:t>
            </a:r>
            <a:r>
              <a:rPr lang="el-GR" sz="2000" dirty="0" smtClean="0">
                <a:latin typeface="Century Gothic" panose="020B0502020202020204" pitchFamily="34" charset="0"/>
              </a:rPr>
              <a:t> γράφουμε και συνθέτουμε</a:t>
            </a:r>
          </a:p>
          <a:p>
            <a:pPr marL="619125" indent="193675"/>
            <a:r>
              <a:rPr lang="el-GR" sz="2000" dirty="0" smtClean="0">
                <a:latin typeface="Century Gothic" panose="020B0502020202020204" pitchFamily="34" charset="0"/>
              </a:rPr>
              <a:t>  γράφουμε με ‘</a:t>
            </a:r>
            <a:r>
              <a:rPr lang="el-G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προσωρινό</a:t>
            </a:r>
            <a:r>
              <a:rPr lang="en-US" sz="2000" dirty="0" smtClean="0">
                <a:latin typeface="Century Gothic" panose="020B0502020202020204" pitchFamily="34" charset="0"/>
              </a:rPr>
              <a:t>”</a:t>
            </a:r>
            <a:r>
              <a:rPr lang="el-GR" sz="2000" dirty="0" smtClean="0">
                <a:latin typeface="Century Gothic" panose="020B0502020202020204" pitchFamily="34" charset="0"/>
              </a:rPr>
              <a:t> διάγραμμα</a:t>
            </a:r>
            <a:endParaRPr lang="en-US" sz="2000" dirty="0" smtClean="0">
              <a:latin typeface="Century Gothic" panose="020B0502020202020204" pitchFamily="34" charset="0"/>
            </a:endParaRPr>
          </a:p>
          <a:p>
            <a:pPr marL="619125" indent="0">
              <a:buNone/>
            </a:pPr>
            <a:endParaRPr lang="el-GR" sz="20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VI.   Ο </a:t>
            </a:r>
            <a:r>
              <a:rPr lang="el-GR" sz="2000" dirty="0">
                <a:solidFill>
                  <a:srgbClr val="FF0000"/>
                </a:solidFill>
                <a:latin typeface="Century Gothic" panose="020B0502020202020204" pitchFamily="34" charset="0"/>
              </a:rPr>
              <a:t>τρόμος της λευκής σελίδας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ή της κενής οθόνης </a:t>
            </a:r>
            <a:b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      υπολογιστή	                                                                              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Ποια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είναι η τελική μορφή της εργασίας	                                 </a:t>
            </a:r>
            <a:endParaRPr lang="el-GR" sz="2000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449263" indent="-449263">
              <a:buNone/>
            </a:pP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VIII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.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Η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έκταση της εργασίας	                                                             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IX.</a:t>
            </a:r>
            <a:r>
              <a:rPr lang="en-US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H 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κρίση σας για την εργασία (κριτήρια προσωπικής </a:t>
            </a:r>
            <a:b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         </a:t>
            </a:r>
            <a:r>
              <a:rPr lang="el-GR" sz="20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αξιολόγησης</a:t>
            </a:r>
            <a:r>
              <a:rPr lang="el-GR" sz="2000" dirty="0">
                <a:solidFill>
                  <a:srgbClr val="0070C0"/>
                </a:solidFill>
                <a:latin typeface="Century Gothic" panose="020B0502020202020204" pitchFamily="34" charset="0"/>
              </a:rPr>
              <a:t>)	  </a:t>
            </a:r>
            <a:r>
              <a:rPr lang="el-GR" sz="2000" dirty="0">
                <a:latin typeface="Century Gothic" panose="020B0502020202020204" pitchFamily="34" charset="0"/>
              </a:rPr>
              <a:t>                                                                         </a:t>
            </a:r>
          </a:p>
          <a:p>
            <a:pPr marL="0" indent="0">
              <a:buNone/>
              <a:tabLst>
                <a:tab pos="536575" algn="l"/>
              </a:tabLst>
            </a:pPr>
            <a:endParaRPr lang="el-GR" sz="20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2887960" cy="412157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Καθ. Μ.Θ. Μαρίνου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08</a:t>
            </a:r>
            <a:r>
              <a:rPr lang="el-GR" dirty="0" smtClean="0">
                <a:solidFill>
                  <a:schemeClr val="tx1"/>
                </a:solidFill>
              </a:rPr>
              <a:t>/11/201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BE2EA-5572-4C1E-9F23-F54F14A90AD7}" type="slidenum">
              <a:rPr lang="el-GR" smtClean="0">
                <a:solidFill>
                  <a:schemeClr val="tx1"/>
                </a:solidFill>
              </a:rPr>
              <a:t>9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88511" y="3032769"/>
            <a:ext cx="1008112" cy="13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5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624</Words>
  <Application>Microsoft Office PowerPoint</Application>
  <PresentationFormat>Προβολή στην οθόνη (4:3)</PresentationFormat>
  <Paragraphs>254</Paragraphs>
  <Slides>14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ΔΙΑΓΡΑΜΜΑ ΔΙΑΛΕΞΗΣ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ΠΕΡΙΕΧΟΜΕΝΑ</dc:title>
  <dc:creator>Office1</dc:creator>
  <cp:lastModifiedBy>Office1</cp:lastModifiedBy>
  <cp:revision>117</cp:revision>
  <cp:lastPrinted>2015-10-21T11:51:38Z</cp:lastPrinted>
  <dcterms:created xsi:type="dcterms:W3CDTF">2014-10-29T12:02:35Z</dcterms:created>
  <dcterms:modified xsi:type="dcterms:W3CDTF">2016-11-03T08:47:07Z</dcterms:modified>
</cp:coreProperties>
</file>