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8800425" cy="35999738"/>
  <p:notesSz cx="6858000" cy="9945688"/>
  <p:defaultTextStyle>
    <a:defPPr>
      <a:defRPr lang="en-US"/>
    </a:defPPr>
    <a:lvl1pPr marL="0" algn="l" defTabSz="3110332" rtl="0" eaLnBrk="1" latinLnBrk="0" hangingPunct="1">
      <a:defRPr sz="6123" kern="1200">
        <a:solidFill>
          <a:schemeClr val="tx1"/>
        </a:solidFill>
        <a:latin typeface="+mn-lt"/>
        <a:ea typeface="+mn-ea"/>
        <a:cs typeface="+mn-cs"/>
      </a:defRPr>
    </a:lvl1pPr>
    <a:lvl2pPr marL="1555166" algn="l" defTabSz="3110332" rtl="0" eaLnBrk="1" latinLnBrk="0" hangingPunct="1">
      <a:defRPr sz="6123" kern="1200">
        <a:solidFill>
          <a:schemeClr val="tx1"/>
        </a:solidFill>
        <a:latin typeface="+mn-lt"/>
        <a:ea typeface="+mn-ea"/>
        <a:cs typeface="+mn-cs"/>
      </a:defRPr>
    </a:lvl2pPr>
    <a:lvl3pPr marL="3110332" algn="l" defTabSz="3110332" rtl="0" eaLnBrk="1" latinLnBrk="0" hangingPunct="1">
      <a:defRPr sz="6123" kern="1200">
        <a:solidFill>
          <a:schemeClr val="tx1"/>
        </a:solidFill>
        <a:latin typeface="+mn-lt"/>
        <a:ea typeface="+mn-ea"/>
        <a:cs typeface="+mn-cs"/>
      </a:defRPr>
    </a:lvl3pPr>
    <a:lvl4pPr marL="4665497" algn="l" defTabSz="3110332" rtl="0" eaLnBrk="1" latinLnBrk="0" hangingPunct="1">
      <a:defRPr sz="6123" kern="1200">
        <a:solidFill>
          <a:schemeClr val="tx1"/>
        </a:solidFill>
        <a:latin typeface="+mn-lt"/>
        <a:ea typeface="+mn-ea"/>
        <a:cs typeface="+mn-cs"/>
      </a:defRPr>
    </a:lvl4pPr>
    <a:lvl5pPr marL="6220663" algn="l" defTabSz="3110332" rtl="0" eaLnBrk="1" latinLnBrk="0" hangingPunct="1">
      <a:defRPr sz="6123" kern="1200">
        <a:solidFill>
          <a:schemeClr val="tx1"/>
        </a:solidFill>
        <a:latin typeface="+mn-lt"/>
        <a:ea typeface="+mn-ea"/>
        <a:cs typeface="+mn-cs"/>
      </a:defRPr>
    </a:lvl5pPr>
    <a:lvl6pPr marL="7775829" algn="l" defTabSz="3110332" rtl="0" eaLnBrk="1" latinLnBrk="0" hangingPunct="1">
      <a:defRPr sz="6123" kern="1200">
        <a:solidFill>
          <a:schemeClr val="tx1"/>
        </a:solidFill>
        <a:latin typeface="+mn-lt"/>
        <a:ea typeface="+mn-ea"/>
        <a:cs typeface="+mn-cs"/>
      </a:defRPr>
    </a:lvl6pPr>
    <a:lvl7pPr marL="9330995" algn="l" defTabSz="3110332" rtl="0" eaLnBrk="1" latinLnBrk="0" hangingPunct="1">
      <a:defRPr sz="6123" kern="1200">
        <a:solidFill>
          <a:schemeClr val="tx1"/>
        </a:solidFill>
        <a:latin typeface="+mn-lt"/>
        <a:ea typeface="+mn-ea"/>
        <a:cs typeface="+mn-cs"/>
      </a:defRPr>
    </a:lvl7pPr>
    <a:lvl8pPr marL="10886161" algn="l" defTabSz="3110332" rtl="0" eaLnBrk="1" latinLnBrk="0" hangingPunct="1">
      <a:defRPr sz="6123" kern="1200">
        <a:solidFill>
          <a:schemeClr val="tx1"/>
        </a:solidFill>
        <a:latin typeface="+mn-lt"/>
        <a:ea typeface="+mn-ea"/>
        <a:cs typeface="+mn-cs"/>
      </a:defRPr>
    </a:lvl8pPr>
    <a:lvl9pPr marL="12441326" algn="l" defTabSz="3110332" rtl="0" eaLnBrk="1" latinLnBrk="0" hangingPunct="1">
      <a:defRPr sz="6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16" userDrawn="1">
          <p15:clr>
            <a:srgbClr val="A4A3A4"/>
          </p15:clr>
        </p15:guide>
        <p15:guide id="2" pos="902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C7853C-536D-4A76-A0AE-DD22124D55A5}" styleName="Στυλ με θέμα 1 - Έμφαση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Στυλ με θέμα 1 - Έμφαση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690" autoAdjust="0"/>
  </p:normalViewPr>
  <p:slideViewPr>
    <p:cSldViewPr snapToGrid="0" showGuides="1">
      <p:cViewPr>
        <p:scale>
          <a:sx n="29" d="100"/>
          <a:sy n="29" d="100"/>
        </p:scale>
        <p:origin x="528" y="-3696"/>
      </p:cViewPr>
      <p:guideLst>
        <p:guide orient="horz" pos="11316"/>
        <p:guide pos="902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99D9F0-FA43-4C98-8FD4-53705AF698B6}"/>
              </a:ext>
            </a:extLst>
          </p:cNvPr>
          <p:cNvSpPr>
            <a:spLocks noGrp="1"/>
          </p:cNvSpPr>
          <p:nvPr>
            <p:ph type="ctrTitle"/>
          </p:nvPr>
        </p:nvSpPr>
        <p:spPr>
          <a:xfrm>
            <a:off x="3600053" y="5891626"/>
            <a:ext cx="21600319" cy="12533242"/>
          </a:xfrm>
        </p:spPr>
        <p:txBody>
          <a:bodyPr anchor="b"/>
          <a:lstStyle>
            <a:lvl1pPr algn="ctr">
              <a:defRPr sz="6000"/>
            </a:lvl1pPr>
          </a:lstStyle>
          <a:p>
            <a:r>
              <a:rPr lang="el-GR"/>
              <a:t>Κάντε κλικ για να επεξεργαστείτε τον τίτλο υποδείγματος</a:t>
            </a:r>
            <a:endParaRPr lang="en-US"/>
          </a:p>
        </p:txBody>
      </p:sp>
      <p:sp>
        <p:nvSpPr>
          <p:cNvPr id="3" name="Υπότιτλος 2">
            <a:extLst>
              <a:ext uri="{FF2B5EF4-FFF2-40B4-BE49-F238E27FC236}">
                <a16:creationId xmlns:a16="http://schemas.microsoft.com/office/drawing/2014/main" id="{4F68ED04-BEAD-49F4-B530-7E213A0CFC5C}"/>
              </a:ext>
            </a:extLst>
          </p:cNvPr>
          <p:cNvSpPr>
            <a:spLocks noGrp="1"/>
          </p:cNvSpPr>
          <p:nvPr>
            <p:ph type="subTitle" idx="1"/>
          </p:nvPr>
        </p:nvSpPr>
        <p:spPr>
          <a:xfrm>
            <a:off x="3600053" y="18908198"/>
            <a:ext cx="21600319" cy="869160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Θέση ημερομηνίας 3">
            <a:extLst>
              <a:ext uri="{FF2B5EF4-FFF2-40B4-BE49-F238E27FC236}">
                <a16:creationId xmlns:a16="http://schemas.microsoft.com/office/drawing/2014/main" id="{DA2B1BEE-4EF2-4CB2-A2F9-2DBEF8FEBBAF}"/>
              </a:ext>
            </a:extLst>
          </p:cNvPr>
          <p:cNvSpPr>
            <a:spLocks noGrp="1"/>
          </p:cNvSpPr>
          <p:nvPr>
            <p:ph type="dt" sz="half" idx="10"/>
          </p:nvPr>
        </p:nvSpPr>
        <p:spPr/>
        <p:txBody>
          <a:bodyPr/>
          <a:lstStyle/>
          <a:p>
            <a:fld id="{9E06BED8-34A5-455F-93D2-F8A71B79E0C2}" type="datetimeFigureOut">
              <a:rPr lang="en-US" smtClean="0"/>
              <a:t>12/15/2021</a:t>
            </a:fld>
            <a:endParaRPr lang="en-US"/>
          </a:p>
        </p:txBody>
      </p:sp>
      <p:sp>
        <p:nvSpPr>
          <p:cNvPr id="5" name="Θέση υποσέλιδου 4">
            <a:extLst>
              <a:ext uri="{FF2B5EF4-FFF2-40B4-BE49-F238E27FC236}">
                <a16:creationId xmlns:a16="http://schemas.microsoft.com/office/drawing/2014/main" id="{4052D2AE-CD60-4B31-A9A3-B0FA28E326D0}"/>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48264ECE-1E0C-4243-86A5-B341A3266BD7}"/>
              </a:ext>
            </a:extLst>
          </p:cNvPr>
          <p:cNvSpPr>
            <a:spLocks noGrp="1"/>
          </p:cNvSpPr>
          <p:nvPr>
            <p:ph type="sldNum" sz="quarter" idx="12"/>
          </p:nvPr>
        </p:nvSpPr>
        <p:spPr/>
        <p:txBody>
          <a:bodyPr/>
          <a:lstStyle/>
          <a:p>
            <a:fld id="{D9C8C73F-9C48-45BA-B3B9-C6E41168328E}" type="slidenum">
              <a:rPr lang="en-US" smtClean="0"/>
              <a:t>‹#›</a:t>
            </a:fld>
            <a:endParaRPr lang="en-US"/>
          </a:p>
        </p:txBody>
      </p:sp>
    </p:spTree>
    <p:extLst>
      <p:ext uri="{BB962C8B-B14F-4D97-AF65-F5344CB8AC3E}">
        <p14:creationId xmlns:p14="http://schemas.microsoft.com/office/powerpoint/2010/main" val="3542764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B2F8C2-C945-4BA0-9C96-B1B253DC59F6}"/>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F584FDA5-DC93-4567-8DC8-307D15F88504}"/>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7D5F04D8-2AC4-4CF1-B9EE-56C7EB01BF95}"/>
              </a:ext>
            </a:extLst>
          </p:cNvPr>
          <p:cNvSpPr>
            <a:spLocks noGrp="1"/>
          </p:cNvSpPr>
          <p:nvPr>
            <p:ph type="dt" sz="half" idx="10"/>
          </p:nvPr>
        </p:nvSpPr>
        <p:spPr/>
        <p:txBody>
          <a:bodyPr/>
          <a:lstStyle/>
          <a:p>
            <a:fld id="{9E06BED8-34A5-455F-93D2-F8A71B79E0C2}" type="datetimeFigureOut">
              <a:rPr lang="en-US" smtClean="0"/>
              <a:t>12/15/2021</a:t>
            </a:fld>
            <a:endParaRPr lang="en-US"/>
          </a:p>
        </p:txBody>
      </p:sp>
      <p:sp>
        <p:nvSpPr>
          <p:cNvPr id="5" name="Θέση υποσέλιδου 4">
            <a:extLst>
              <a:ext uri="{FF2B5EF4-FFF2-40B4-BE49-F238E27FC236}">
                <a16:creationId xmlns:a16="http://schemas.microsoft.com/office/drawing/2014/main" id="{C3AA81B0-2F81-4A3F-AAAE-A75A55A106D2}"/>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F8F052B9-E0BA-4C04-B3F0-0B6E6F9C466E}"/>
              </a:ext>
            </a:extLst>
          </p:cNvPr>
          <p:cNvSpPr>
            <a:spLocks noGrp="1"/>
          </p:cNvSpPr>
          <p:nvPr>
            <p:ph type="sldNum" sz="quarter" idx="12"/>
          </p:nvPr>
        </p:nvSpPr>
        <p:spPr/>
        <p:txBody>
          <a:bodyPr/>
          <a:lstStyle/>
          <a:p>
            <a:fld id="{D9C8C73F-9C48-45BA-B3B9-C6E41168328E}" type="slidenum">
              <a:rPr lang="en-US" smtClean="0"/>
              <a:t>‹#›</a:t>
            </a:fld>
            <a:endParaRPr lang="en-US"/>
          </a:p>
        </p:txBody>
      </p:sp>
    </p:spTree>
    <p:extLst>
      <p:ext uri="{BB962C8B-B14F-4D97-AF65-F5344CB8AC3E}">
        <p14:creationId xmlns:p14="http://schemas.microsoft.com/office/powerpoint/2010/main" val="1107512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D8486A9-29C2-4AD2-AAB8-4FAF09F634F1}"/>
              </a:ext>
            </a:extLst>
          </p:cNvPr>
          <p:cNvSpPr>
            <a:spLocks noGrp="1"/>
          </p:cNvSpPr>
          <p:nvPr>
            <p:ph type="title" orient="vert"/>
          </p:nvPr>
        </p:nvSpPr>
        <p:spPr>
          <a:xfrm>
            <a:off x="20610304" y="1916653"/>
            <a:ext cx="6210092" cy="30508114"/>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70A52A72-272E-459C-BC2D-240CB6BEA516}"/>
              </a:ext>
            </a:extLst>
          </p:cNvPr>
          <p:cNvSpPr>
            <a:spLocks noGrp="1"/>
          </p:cNvSpPr>
          <p:nvPr>
            <p:ph type="body" orient="vert" idx="1"/>
          </p:nvPr>
        </p:nvSpPr>
        <p:spPr>
          <a:xfrm>
            <a:off x="1980029" y="1916653"/>
            <a:ext cx="18270270" cy="3050811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399470E6-BAD6-4D50-B244-9F7F4E5C7B34}"/>
              </a:ext>
            </a:extLst>
          </p:cNvPr>
          <p:cNvSpPr>
            <a:spLocks noGrp="1"/>
          </p:cNvSpPr>
          <p:nvPr>
            <p:ph type="dt" sz="half" idx="10"/>
          </p:nvPr>
        </p:nvSpPr>
        <p:spPr/>
        <p:txBody>
          <a:bodyPr/>
          <a:lstStyle/>
          <a:p>
            <a:fld id="{9E06BED8-34A5-455F-93D2-F8A71B79E0C2}" type="datetimeFigureOut">
              <a:rPr lang="en-US" smtClean="0"/>
              <a:t>12/15/2021</a:t>
            </a:fld>
            <a:endParaRPr lang="en-US"/>
          </a:p>
        </p:txBody>
      </p:sp>
      <p:sp>
        <p:nvSpPr>
          <p:cNvPr id="5" name="Θέση υποσέλιδου 4">
            <a:extLst>
              <a:ext uri="{FF2B5EF4-FFF2-40B4-BE49-F238E27FC236}">
                <a16:creationId xmlns:a16="http://schemas.microsoft.com/office/drawing/2014/main" id="{0DAA6E03-A5C4-4E8D-BF21-60739E054166}"/>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B61A67FD-62F3-4645-B203-405E7E4D4DAB}"/>
              </a:ext>
            </a:extLst>
          </p:cNvPr>
          <p:cNvSpPr>
            <a:spLocks noGrp="1"/>
          </p:cNvSpPr>
          <p:nvPr>
            <p:ph type="sldNum" sz="quarter" idx="12"/>
          </p:nvPr>
        </p:nvSpPr>
        <p:spPr/>
        <p:txBody>
          <a:bodyPr/>
          <a:lstStyle/>
          <a:p>
            <a:fld id="{D9C8C73F-9C48-45BA-B3B9-C6E41168328E}" type="slidenum">
              <a:rPr lang="en-US" smtClean="0"/>
              <a:t>‹#›</a:t>
            </a:fld>
            <a:endParaRPr lang="en-US"/>
          </a:p>
        </p:txBody>
      </p:sp>
    </p:spTree>
    <p:extLst>
      <p:ext uri="{BB962C8B-B14F-4D97-AF65-F5344CB8AC3E}">
        <p14:creationId xmlns:p14="http://schemas.microsoft.com/office/powerpoint/2010/main" val="4164367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6052EF-91A1-4B92-925C-6A6779A35036}"/>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E71A05ED-8339-4B23-953B-E9159683FDA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FD58D190-B555-41B3-97D6-CDEC4AC1924D}"/>
              </a:ext>
            </a:extLst>
          </p:cNvPr>
          <p:cNvSpPr>
            <a:spLocks noGrp="1"/>
          </p:cNvSpPr>
          <p:nvPr>
            <p:ph type="dt" sz="half" idx="10"/>
          </p:nvPr>
        </p:nvSpPr>
        <p:spPr/>
        <p:txBody>
          <a:bodyPr/>
          <a:lstStyle/>
          <a:p>
            <a:fld id="{9E06BED8-34A5-455F-93D2-F8A71B79E0C2}" type="datetimeFigureOut">
              <a:rPr lang="en-US" smtClean="0"/>
              <a:t>12/15/2021</a:t>
            </a:fld>
            <a:endParaRPr lang="en-US"/>
          </a:p>
        </p:txBody>
      </p:sp>
      <p:sp>
        <p:nvSpPr>
          <p:cNvPr id="5" name="Θέση υποσέλιδου 4">
            <a:extLst>
              <a:ext uri="{FF2B5EF4-FFF2-40B4-BE49-F238E27FC236}">
                <a16:creationId xmlns:a16="http://schemas.microsoft.com/office/drawing/2014/main" id="{20B76936-184E-4B30-A9F1-1BD3B4005D2C}"/>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749C1D30-81A4-4FFD-8570-37A3ACCBF5D5}"/>
              </a:ext>
            </a:extLst>
          </p:cNvPr>
          <p:cNvSpPr>
            <a:spLocks noGrp="1"/>
          </p:cNvSpPr>
          <p:nvPr>
            <p:ph type="sldNum" sz="quarter" idx="12"/>
          </p:nvPr>
        </p:nvSpPr>
        <p:spPr/>
        <p:txBody>
          <a:bodyPr/>
          <a:lstStyle/>
          <a:p>
            <a:fld id="{D9C8C73F-9C48-45BA-B3B9-C6E41168328E}" type="slidenum">
              <a:rPr lang="en-US" smtClean="0"/>
              <a:t>‹#›</a:t>
            </a:fld>
            <a:endParaRPr lang="en-US"/>
          </a:p>
        </p:txBody>
      </p:sp>
    </p:spTree>
    <p:extLst>
      <p:ext uri="{BB962C8B-B14F-4D97-AF65-F5344CB8AC3E}">
        <p14:creationId xmlns:p14="http://schemas.microsoft.com/office/powerpoint/2010/main" val="1838767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0081E2-91C5-4C07-91E4-FFEE8A7C8C26}"/>
              </a:ext>
            </a:extLst>
          </p:cNvPr>
          <p:cNvSpPr>
            <a:spLocks noGrp="1"/>
          </p:cNvSpPr>
          <p:nvPr>
            <p:ph type="title"/>
          </p:nvPr>
        </p:nvSpPr>
        <p:spPr>
          <a:xfrm>
            <a:off x="1965029" y="8974940"/>
            <a:ext cx="24840367" cy="14974888"/>
          </a:xfrm>
        </p:spPr>
        <p:txBody>
          <a:bodyPr anchor="b"/>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69FDECE9-84D5-45B7-B34F-ABAA4AF35B30}"/>
              </a:ext>
            </a:extLst>
          </p:cNvPr>
          <p:cNvSpPr>
            <a:spLocks noGrp="1"/>
          </p:cNvSpPr>
          <p:nvPr>
            <p:ph type="body" idx="1"/>
          </p:nvPr>
        </p:nvSpPr>
        <p:spPr>
          <a:xfrm>
            <a:off x="1965029" y="24091497"/>
            <a:ext cx="24840367" cy="787494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99306DA-ABDA-42C9-8A09-CFF0CB14DAE4}"/>
              </a:ext>
            </a:extLst>
          </p:cNvPr>
          <p:cNvSpPr>
            <a:spLocks noGrp="1"/>
          </p:cNvSpPr>
          <p:nvPr>
            <p:ph type="dt" sz="half" idx="10"/>
          </p:nvPr>
        </p:nvSpPr>
        <p:spPr/>
        <p:txBody>
          <a:bodyPr/>
          <a:lstStyle/>
          <a:p>
            <a:fld id="{9E06BED8-34A5-455F-93D2-F8A71B79E0C2}" type="datetimeFigureOut">
              <a:rPr lang="en-US" smtClean="0"/>
              <a:t>12/15/2021</a:t>
            </a:fld>
            <a:endParaRPr lang="en-US"/>
          </a:p>
        </p:txBody>
      </p:sp>
      <p:sp>
        <p:nvSpPr>
          <p:cNvPr id="5" name="Θέση υποσέλιδου 4">
            <a:extLst>
              <a:ext uri="{FF2B5EF4-FFF2-40B4-BE49-F238E27FC236}">
                <a16:creationId xmlns:a16="http://schemas.microsoft.com/office/drawing/2014/main" id="{5390E1A8-CB6A-4BC4-93A6-E83C234B7471}"/>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64205A4E-C74C-4B7B-A70D-EF4C70F47E6C}"/>
              </a:ext>
            </a:extLst>
          </p:cNvPr>
          <p:cNvSpPr>
            <a:spLocks noGrp="1"/>
          </p:cNvSpPr>
          <p:nvPr>
            <p:ph type="sldNum" sz="quarter" idx="12"/>
          </p:nvPr>
        </p:nvSpPr>
        <p:spPr/>
        <p:txBody>
          <a:bodyPr/>
          <a:lstStyle/>
          <a:p>
            <a:fld id="{D9C8C73F-9C48-45BA-B3B9-C6E41168328E}" type="slidenum">
              <a:rPr lang="en-US" smtClean="0"/>
              <a:t>‹#›</a:t>
            </a:fld>
            <a:endParaRPr lang="en-US"/>
          </a:p>
        </p:txBody>
      </p:sp>
    </p:spTree>
    <p:extLst>
      <p:ext uri="{BB962C8B-B14F-4D97-AF65-F5344CB8AC3E}">
        <p14:creationId xmlns:p14="http://schemas.microsoft.com/office/powerpoint/2010/main" val="3719671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DE7517-EF43-4A09-A6A8-BCFC7F1B06F4}"/>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B367E43E-FAC9-48B6-93CC-B43714716AEB}"/>
              </a:ext>
            </a:extLst>
          </p:cNvPr>
          <p:cNvSpPr>
            <a:spLocks noGrp="1"/>
          </p:cNvSpPr>
          <p:nvPr>
            <p:ph sz="half" idx="1"/>
          </p:nvPr>
        </p:nvSpPr>
        <p:spPr>
          <a:xfrm>
            <a:off x="1980029" y="9583264"/>
            <a:ext cx="12240181" cy="2284150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περιεχομένου 3">
            <a:extLst>
              <a:ext uri="{FF2B5EF4-FFF2-40B4-BE49-F238E27FC236}">
                <a16:creationId xmlns:a16="http://schemas.microsoft.com/office/drawing/2014/main" id="{868F32AC-1401-48AD-8CEF-A778D563BF6C}"/>
              </a:ext>
            </a:extLst>
          </p:cNvPr>
          <p:cNvSpPr>
            <a:spLocks noGrp="1"/>
          </p:cNvSpPr>
          <p:nvPr>
            <p:ph sz="half" idx="2"/>
          </p:nvPr>
        </p:nvSpPr>
        <p:spPr>
          <a:xfrm>
            <a:off x="14580215" y="9583264"/>
            <a:ext cx="12240181" cy="2284150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ημερομηνίας 4">
            <a:extLst>
              <a:ext uri="{FF2B5EF4-FFF2-40B4-BE49-F238E27FC236}">
                <a16:creationId xmlns:a16="http://schemas.microsoft.com/office/drawing/2014/main" id="{30D5476B-CFE1-44C3-A085-A8DCA7FE2551}"/>
              </a:ext>
            </a:extLst>
          </p:cNvPr>
          <p:cNvSpPr>
            <a:spLocks noGrp="1"/>
          </p:cNvSpPr>
          <p:nvPr>
            <p:ph type="dt" sz="half" idx="10"/>
          </p:nvPr>
        </p:nvSpPr>
        <p:spPr/>
        <p:txBody>
          <a:bodyPr/>
          <a:lstStyle/>
          <a:p>
            <a:fld id="{9E06BED8-34A5-455F-93D2-F8A71B79E0C2}" type="datetimeFigureOut">
              <a:rPr lang="en-US" smtClean="0"/>
              <a:t>12/15/2021</a:t>
            </a:fld>
            <a:endParaRPr lang="en-US"/>
          </a:p>
        </p:txBody>
      </p:sp>
      <p:sp>
        <p:nvSpPr>
          <p:cNvPr id="6" name="Θέση υποσέλιδου 5">
            <a:extLst>
              <a:ext uri="{FF2B5EF4-FFF2-40B4-BE49-F238E27FC236}">
                <a16:creationId xmlns:a16="http://schemas.microsoft.com/office/drawing/2014/main" id="{7B48A045-9434-465E-BF30-585596318BDD}"/>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5698D98A-3A2A-4287-B209-EC1DE7876436}"/>
              </a:ext>
            </a:extLst>
          </p:cNvPr>
          <p:cNvSpPr>
            <a:spLocks noGrp="1"/>
          </p:cNvSpPr>
          <p:nvPr>
            <p:ph type="sldNum" sz="quarter" idx="12"/>
          </p:nvPr>
        </p:nvSpPr>
        <p:spPr/>
        <p:txBody>
          <a:bodyPr/>
          <a:lstStyle/>
          <a:p>
            <a:fld id="{D9C8C73F-9C48-45BA-B3B9-C6E41168328E}" type="slidenum">
              <a:rPr lang="en-US" smtClean="0"/>
              <a:t>‹#›</a:t>
            </a:fld>
            <a:endParaRPr lang="en-US"/>
          </a:p>
        </p:txBody>
      </p:sp>
    </p:spTree>
    <p:extLst>
      <p:ext uri="{BB962C8B-B14F-4D97-AF65-F5344CB8AC3E}">
        <p14:creationId xmlns:p14="http://schemas.microsoft.com/office/powerpoint/2010/main" val="253297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3D987C-BD3F-456B-B4CB-F454D0533667}"/>
              </a:ext>
            </a:extLst>
          </p:cNvPr>
          <p:cNvSpPr>
            <a:spLocks noGrp="1"/>
          </p:cNvSpPr>
          <p:nvPr>
            <p:ph type="title"/>
          </p:nvPr>
        </p:nvSpPr>
        <p:spPr>
          <a:xfrm>
            <a:off x="1983780" y="1916656"/>
            <a:ext cx="24840367" cy="6958285"/>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C379B730-98CC-4D75-B9D5-3407188230D1}"/>
              </a:ext>
            </a:extLst>
          </p:cNvPr>
          <p:cNvSpPr>
            <a:spLocks noGrp="1"/>
          </p:cNvSpPr>
          <p:nvPr>
            <p:ph type="body" idx="1"/>
          </p:nvPr>
        </p:nvSpPr>
        <p:spPr>
          <a:xfrm>
            <a:off x="1983781" y="8824938"/>
            <a:ext cx="12183929" cy="43249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5C833AF-B55A-4A8B-B64E-2690447569FD}"/>
              </a:ext>
            </a:extLst>
          </p:cNvPr>
          <p:cNvSpPr>
            <a:spLocks noGrp="1"/>
          </p:cNvSpPr>
          <p:nvPr>
            <p:ph sz="half" idx="2"/>
          </p:nvPr>
        </p:nvSpPr>
        <p:spPr>
          <a:xfrm>
            <a:off x="1983781" y="13149904"/>
            <a:ext cx="12183929" cy="1934152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κειμένου 4">
            <a:extLst>
              <a:ext uri="{FF2B5EF4-FFF2-40B4-BE49-F238E27FC236}">
                <a16:creationId xmlns:a16="http://schemas.microsoft.com/office/drawing/2014/main" id="{D4C2DC2F-4502-4111-A75B-B77860BBC5DD}"/>
              </a:ext>
            </a:extLst>
          </p:cNvPr>
          <p:cNvSpPr>
            <a:spLocks noGrp="1"/>
          </p:cNvSpPr>
          <p:nvPr>
            <p:ph type="body" sz="quarter" idx="3"/>
          </p:nvPr>
        </p:nvSpPr>
        <p:spPr>
          <a:xfrm>
            <a:off x="14580215" y="8824938"/>
            <a:ext cx="12243932" cy="43249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8DE30AA-D8FE-4583-ABB8-539A4008B207}"/>
              </a:ext>
            </a:extLst>
          </p:cNvPr>
          <p:cNvSpPr>
            <a:spLocks noGrp="1"/>
          </p:cNvSpPr>
          <p:nvPr>
            <p:ph sz="quarter" idx="4"/>
          </p:nvPr>
        </p:nvSpPr>
        <p:spPr>
          <a:xfrm>
            <a:off x="14580215" y="13149904"/>
            <a:ext cx="12243932" cy="1934152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7" name="Θέση ημερομηνίας 6">
            <a:extLst>
              <a:ext uri="{FF2B5EF4-FFF2-40B4-BE49-F238E27FC236}">
                <a16:creationId xmlns:a16="http://schemas.microsoft.com/office/drawing/2014/main" id="{7FA0380B-1356-4E04-B3F4-0C476BEB2EC0}"/>
              </a:ext>
            </a:extLst>
          </p:cNvPr>
          <p:cNvSpPr>
            <a:spLocks noGrp="1"/>
          </p:cNvSpPr>
          <p:nvPr>
            <p:ph type="dt" sz="half" idx="10"/>
          </p:nvPr>
        </p:nvSpPr>
        <p:spPr/>
        <p:txBody>
          <a:bodyPr/>
          <a:lstStyle/>
          <a:p>
            <a:fld id="{9E06BED8-34A5-455F-93D2-F8A71B79E0C2}" type="datetimeFigureOut">
              <a:rPr lang="en-US" smtClean="0"/>
              <a:t>12/15/2021</a:t>
            </a:fld>
            <a:endParaRPr lang="en-US"/>
          </a:p>
        </p:txBody>
      </p:sp>
      <p:sp>
        <p:nvSpPr>
          <p:cNvPr id="8" name="Θέση υποσέλιδου 7">
            <a:extLst>
              <a:ext uri="{FF2B5EF4-FFF2-40B4-BE49-F238E27FC236}">
                <a16:creationId xmlns:a16="http://schemas.microsoft.com/office/drawing/2014/main" id="{68E47255-454F-4FAA-B798-A77C4760E611}"/>
              </a:ext>
            </a:extLst>
          </p:cNvPr>
          <p:cNvSpPr>
            <a:spLocks noGrp="1"/>
          </p:cNvSpPr>
          <p:nvPr>
            <p:ph type="ftr" sz="quarter" idx="11"/>
          </p:nvPr>
        </p:nvSpPr>
        <p:spPr/>
        <p:txBody>
          <a:bodyPr/>
          <a:lstStyle/>
          <a:p>
            <a:endParaRPr lang="en-US"/>
          </a:p>
        </p:txBody>
      </p:sp>
      <p:sp>
        <p:nvSpPr>
          <p:cNvPr id="9" name="Θέση αριθμού διαφάνειας 8">
            <a:extLst>
              <a:ext uri="{FF2B5EF4-FFF2-40B4-BE49-F238E27FC236}">
                <a16:creationId xmlns:a16="http://schemas.microsoft.com/office/drawing/2014/main" id="{45BFB9A7-67DF-4934-9A1B-B309DD11A79A}"/>
              </a:ext>
            </a:extLst>
          </p:cNvPr>
          <p:cNvSpPr>
            <a:spLocks noGrp="1"/>
          </p:cNvSpPr>
          <p:nvPr>
            <p:ph type="sldNum" sz="quarter" idx="12"/>
          </p:nvPr>
        </p:nvSpPr>
        <p:spPr/>
        <p:txBody>
          <a:bodyPr/>
          <a:lstStyle/>
          <a:p>
            <a:fld id="{D9C8C73F-9C48-45BA-B3B9-C6E41168328E}" type="slidenum">
              <a:rPr lang="en-US" smtClean="0"/>
              <a:t>‹#›</a:t>
            </a:fld>
            <a:endParaRPr lang="en-US"/>
          </a:p>
        </p:txBody>
      </p:sp>
    </p:spTree>
    <p:extLst>
      <p:ext uri="{BB962C8B-B14F-4D97-AF65-F5344CB8AC3E}">
        <p14:creationId xmlns:p14="http://schemas.microsoft.com/office/powerpoint/2010/main" val="1205314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595418-335B-4E0F-A961-491FD57DBB50}"/>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id="{CAE9098F-E84B-4D01-B336-3054AD5FC36B}"/>
              </a:ext>
            </a:extLst>
          </p:cNvPr>
          <p:cNvSpPr>
            <a:spLocks noGrp="1"/>
          </p:cNvSpPr>
          <p:nvPr>
            <p:ph type="dt" sz="half" idx="10"/>
          </p:nvPr>
        </p:nvSpPr>
        <p:spPr/>
        <p:txBody>
          <a:bodyPr/>
          <a:lstStyle/>
          <a:p>
            <a:fld id="{9E06BED8-34A5-455F-93D2-F8A71B79E0C2}" type="datetimeFigureOut">
              <a:rPr lang="en-US" smtClean="0"/>
              <a:t>12/15/2021</a:t>
            </a:fld>
            <a:endParaRPr lang="en-US"/>
          </a:p>
        </p:txBody>
      </p:sp>
      <p:sp>
        <p:nvSpPr>
          <p:cNvPr id="4" name="Θέση υποσέλιδου 3">
            <a:extLst>
              <a:ext uri="{FF2B5EF4-FFF2-40B4-BE49-F238E27FC236}">
                <a16:creationId xmlns:a16="http://schemas.microsoft.com/office/drawing/2014/main" id="{0CC80C3C-B47F-4660-946C-184EC2AD2148}"/>
              </a:ext>
            </a:extLst>
          </p:cNvPr>
          <p:cNvSpPr>
            <a:spLocks noGrp="1"/>
          </p:cNvSpPr>
          <p:nvPr>
            <p:ph type="ftr" sz="quarter" idx="11"/>
          </p:nvPr>
        </p:nvSpPr>
        <p:spPr/>
        <p:txBody>
          <a:bodyPr/>
          <a:lstStyle/>
          <a:p>
            <a:endParaRPr lang="en-US"/>
          </a:p>
        </p:txBody>
      </p:sp>
      <p:sp>
        <p:nvSpPr>
          <p:cNvPr id="5" name="Θέση αριθμού διαφάνειας 4">
            <a:extLst>
              <a:ext uri="{FF2B5EF4-FFF2-40B4-BE49-F238E27FC236}">
                <a16:creationId xmlns:a16="http://schemas.microsoft.com/office/drawing/2014/main" id="{FDB750E7-3C21-4549-B6E4-5078F582600D}"/>
              </a:ext>
            </a:extLst>
          </p:cNvPr>
          <p:cNvSpPr>
            <a:spLocks noGrp="1"/>
          </p:cNvSpPr>
          <p:nvPr>
            <p:ph type="sldNum" sz="quarter" idx="12"/>
          </p:nvPr>
        </p:nvSpPr>
        <p:spPr/>
        <p:txBody>
          <a:bodyPr/>
          <a:lstStyle/>
          <a:p>
            <a:fld id="{D9C8C73F-9C48-45BA-B3B9-C6E41168328E}" type="slidenum">
              <a:rPr lang="en-US" smtClean="0"/>
              <a:t>‹#›</a:t>
            </a:fld>
            <a:endParaRPr lang="en-US"/>
          </a:p>
        </p:txBody>
      </p:sp>
    </p:spTree>
    <p:extLst>
      <p:ext uri="{BB962C8B-B14F-4D97-AF65-F5344CB8AC3E}">
        <p14:creationId xmlns:p14="http://schemas.microsoft.com/office/powerpoint/2010/main" val="2505583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EA4226C-5BBD-4F90-8AFD-9C7263D45734}"/>
              </a:ext>
            </a:extLst>
          </p:cNvPr>
          <p:cNvSpPr>
            <a:spLocks noGrp="1"/>
          </p:cNvSpPr>
          <p:nvPr>
            <p:ph type="dt" sz="half" idx="10"/>
          </p:nvPr>
        </p:nvSpPr>
        <p:spPr/>
        <p:txBody>
          <a:bodyPr/>
          <a:lstStyle/>
          <a:p>
            <a:fld id="{9E06BED8-34A5-455F-93D2-F8A71B79E0C2}" type="datetimeFigureOut">
              <a:rPr lang="en-US" smtClean="0"/>
              <a:t>12/15/2021</a:t>
            </a:fld>
            <a:endParaRPr lang="en-US"/>
          </a:p>
        </p:txBody>
      </p:sp>
      <p:sp>
        <p:nvSpPr>
          <p:cNvPr id="3" name="Θέση υποσέλιδου 2">
            <a:extLst>
              <a:ext uri="{FF2B5EF4-FFF2-40B4-BE49-F238E27FC236}">
                <a16:creationId xmlns:a16="http://schemas.microsoft.com/office/drawing/2014/main" id="{2E7D2881-424B-47BE-A13C-FF6E842BCEC4}"/>
              </a:ext>
            </a:extLst>
          </p:cNvPr>
          <p:cNvSpPr>
            <a:spLocks noGrp="1"/>
          </p:cNvSpPr>
          <p:nvPr>
            <p:ph type="ftr" sz="quarter" idx="11"/>
          </p:nvPr>
        </p:nvSpPr>
        <p:spPr/>
        <p:txBody>
          <a:bodyPr/>
          <a:lstStyle/>
          <a:p>
            <a:endParaRPr lang="en-US"/>
          </a:p>
        </p:txBody>
      </p:sp>
      <p:sp>
        <p:nvSpPr>
          <p:cNvPr id="4" name="Θέση αριθμού διαφάνειας 3">
            <a:extLst>
              <a:ext uri="{FF2B5EF4-FFF2-40B4-BE49-F238E27FC236}">
                <a16:creationId xmlns:a16="http://schemas.microsoft.com/office/drawing/2014/main" id="{76A81BBE-1C79-4FE4-A478-6A2C0421C2DB}"/>
              </a:ext>
            </a:extLst>
          </p:cNvPr>
          <p:cNvSpPr>
            <a:spLocks noGrp="1"/>
          </p:cNvSpPr>
          <p:nvPr>
            <p:ph type="sldNum" sz="quarter" idx="12"/>
          </p:nvPr>
        </p:nvSpPr>
        <p:spPr/>
        <p:txBody>
          <a:bodyPr/>
          <a:lstStyle/>
          <a:p>
            <a:fld id="{D9C8C73F-9C48-45BA-B3B9-C6E41168328E}" type="slidenum">
              <a:rPr lang="en-US" smtClean="0"/>
              <a:t>‹#›</a:t>
            </a:fld>
            <a:endParaRPr lang="en-US"/>
          </a:p>
        </p:txBody>
      </p:sp>
    </p:spTree>
    <p:extLst>
      <p:ext uri="{BB962C8B-B14F-4D97-AF65-F5344CB8AC3E}">
        <p14:creationId xmlns:p14="http://schemas.microsoft.com/office/powerpoint/2010/main" val="2478018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D5726E-C552-44A6-AD69-D033B8A5C424}"/>
              </a:ext>
            </a:extLst>
          </p:cNvPr>
          <p:cNvSpPr>
            <a:spLocks noGrp="1"/>
          </p:cNvSpPr>
          <p:nvPr>
            <p:ph type="title"/>
          </p:nvPr>
        </p:nvSpPr>
        <p:spPr>
          <a:xfrm>
            <a:off x="1983782" y="2399982"/>
            <a:ext cx="9288886" cy="8399939"/>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67343460-C7F8-4A48-8C1F-E4EF2D1E0112}"/>
              </a:ext>
            </a:extLst>
          </p:cNvPr>
          <p:cNvSpPr>
            <a:spLocks noGrp="1"/>
          </p:cNvSpPr>
          <p:nvPr>
            <p:ph idx="1"/>
          </p:nvPr>
        </p:nvSpPr>
        <p:spPr>
          <a:xfrm>
            <a:off x="12243932" y="5183298"/>
            <a:ext cx="14580215" cy="2558314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κειμένου 3">
            <a:extLst>
              <a:ext uri="{FF2B5EF4-FFF2-40B4-BE49-F238E27FC236}">
                <a16:creationId xmlns:a16="http://schemas.microsoft.com/office/drawing/2014/main" id="{F2BBB04A-6369-4842-936F-9814357FB0FB}"/>
              </a:ext>
            </a:extLst>
          </p:cNvPr>
          <p:cNvSpPr>
            <a:spLocks noGrp="1"/>
          </p:cNvSpPr>
          <p:nvPr>
            <p:ph type="body" sz="half" idx="2"/>
          </p:nvPr>
        </p:nvSpPr>
        <p:spPr>
          <a:xfrm>
            <a:off x="1983782" y="10799922"/>
            <a:ext cx="9288886" cy="2000819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D407231-A60F-483B-836E-9BCB8AEF2077}"/>
              </a:ext>
            </a:extLst>
          </p:cNvPr>
          <p:cNvSpPr>
            <a:spLocks noGrp="1"/>
          </p:cNvSpPr>
          <p:nvPr>
            <p:ph type="dt" sz="half" idx="10"/>
          </p:nvPr>
        </p:nvSpPr>
        <p:spPr/>
        <p:txBody>
          <a:bodyPr/>
          <a:lstStyle/>
          <a:p>
            <a:fld id="{9E06BED8-34A5-455F-93D2-F8A71B79E0C2}" type="datetimeFigureOut">
              <a:rPr lang="en-US" smtClean="0"/>
              <a:t>12/15/2021</a:t>
            </a:fld>
            <a:endParaRPr lang="en-US"/>
          </a:p>
        </p:txBody>
      </p:sp>
      <p:sp>
        <p:nvSpPr>
          <p:cNvPr id="6" name="Θέση υποσέλιδου 5">
            <a:extLst>
              <a:ext uri="{FF2B5EF4-FFF2-40B4-BE49-F238E27FC236}">
                <a16:creationId xmlns:a16="http://schemas.microsoft.com/office/drawing/2014/main" id="{67B683A6-47ED-4029-8445-3777AFF503B7}"/>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41D2C425-F2BF-4A72-B88E-BBE43C75A3D4}"/>
              </a:ext>
            </a:extLst>
          </p:cNvPr>
          <p:cNvSpPr>
            <a:spLocks noGrp="1"/>
          </p:cNvSpPr>
          <p:nvPr>
            <p:ph type="sldNum" sz="quarter" idx="12"/>
          </p:nvPr>
        </p:nvSpPr>
        <p:spPr/>
        <p:txBody>
          <a:bodyPr/>
          <a:lstStyle/>
          <a:p>
            <a:fld id="{D9C8C73F-9C48-45BA-B3B9-C6E41168328E}" type="slidenum">
              <a:rPr lang="en-US" smtClean="0"/>
              <a:t>‹#›</a:t>
            </a:fld>
            <a:endParaRPr lang="en-US"/>
          </a:p>
        </p:txBody>
      </p:sp>
    </p:spTree>
    <p:extLst>
      <p:ext uri="{BB962C8B-B14F-4D97-AF65-F5344CB8AC3E}">
        <p14:creationId xmlns:p14="http://schemas.microsoft.com/office/powerpoint/2010/main" val="2107207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7DECE5-12C1-4C02-9F63-7BA1E7AAACF1}"/>
              </a:ext>
            </a:extLst>
          </p:cNvPr>
          <p:cNvSpPr>
            <a:spLocks noGrp="1"/>
          </p:cNvSpPr>
          <p:nvPr>
            <p:ph type="title"/>
          </p:nvPr>
        </p:nvSpPr>
        <p:spPr>
          <a:xfrm>
            <a:off x="1983782" y="2399982"/>
            <a:ext cx="9288886" cy="8399939"/>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C45EC6CE-092C-43A3-BB6F-C58313ACDDD0}"/>
              </a:ext>
            </a:extLst>
          </p:cNvPr>
          <p:cNvSpPr>
            <a:spLocks noGrp="1"/>
          </p:cNvSpPr>
          <p:nvPr>
            <p:ph type="pic" idx="1"/>
          </p:nvPr>
        </p:nvSpPr>
        <p:spPr>
          <a:xfrm>
            <a:off x="12243932" y="5183298"/>
            <a:ext cx="14580215" cy="2558314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a:extLst>
              <a:ext uri="{FF2B5EF4-FFF2-40B4-BE49-F238E27FC236}">
                <a16:creationId xmlns:a16="http://schemas.microsoft.com/office/drawing/2014/main" id="{D2E0A23E-76CA-4535-9C2F-3606A32C0378}"/>
              </a:ext>
            </a:extLst>
          </p:cNvPr>
          <p:cNvSpPr>
            <a:spLocks noGrp="1"/>
          </p:cNvSpPr>
          <p:nvPr>
            <p:ph type="body" sz="half" idx="2"/>
          </p:nvPr>
        </p:nvSpPr>
        <p:spPr>
          <a:xfrm>
            <a:off x="1983782" y="10799922"/>
            <a:ext cx="9288886" cy="2000819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0E1F0D3-5F32-4393-8B6C-350CE10CB424}"/>
              </a:ext>
            </a:extLst>
          </p:cNvPr>
          <p:cNvSpPr>
            <a:spLocks noGrp="1"/>
          </p:cNvSpPr>
          <p:nvPr>
            <p:ph type="dt" sz="half" idx="10"/>
          </p:nvPr>
        </p:nvSpPr>
        <p:spPr/>
        <p:txBody>
          <a:bodyPr/>
          <a:lstStyle/>
          <a:p>
            <a:fld id="{9E06BED8-34A5-455F-93D2-F8A71B79E0C2}" type="datetimeFigureOut">
              <a:rPr lang="en-US" smtClean="0"/>
              <a:t>12/15/2021</a:t>
            </a:fld>
            <a:endParaRPr lang="en-US"/>
          </a:p>
        </p:txBody>
      </p:sp>
      <p:sp>
        <p:nvSpPr>
          <p:cNvPr id="6" name="Θέση υποσέλιδου 5">
            <a:extLst>
              <a:ext uri="{FF2B5EF4-FFF2-40B4-BE49-F238E27FC236}">
                <a16:creationId xmlns:a16="http://schemas.microsoft.com/office/drawing/2014/main" id="{FFA4D499-12C8-44C1-A612-A856C74FBC41}"/>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8314FAF4-15FF-4479-A354-8B714B50BE73}"/>
              </a:ext>
            </a:extLst>
          </p:cNvPr>
          <p:cNvSpPr>
            <a:spLocks noGrp="1"/>
          </p:cNvSpPr>
          <p:nvPr>
            <p:ph type="sldNum" sz="quarter" idx="12"/>
          </p:nvPr>
        </p:nvSpPr>
        <p:spPr/>
        <p:txBody>
          <a:bodyPr/>
          <a:lstStyle/>
          <a:p>
            <a:fld id="{D9C8C73F-9C48-45BA-B3B9-C6E41168328E}" type="slidenum">
              <a:rPr lang="en-US" smtClean="0"/>
              <a:t>‹#›</a:t>
            </a:fld>
            <a:endParaRPr lang="en-US"/>
          </a:p>
        </p:txBody>
      </p:sp>
    </p:spTree>
    <p:extLst>
      <p:ext uri="{BB962C8B-B14F-4D97-AF65-F5344CB8AC3E}">
        <p14:creationId xmlns:p14="http://schemas.microsoft.com/office/powerpoint/2010/main" val="70503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045D1DF-7D6C-423C-9E8B-DE7020DBE7B8}"/>
              </a:ext>
            </a:extLst>
          </p:cNvPr>
          <p:cNvSpPr>
            <a:spLocks noGrp="1"/>
          </p:cNvSpPr>
          <p:nvPr>
            <p:ph type="title"/>
          </p:nvPr>
        </p:nvSpPr>
        <p:spPr>
          <a:xfrm>
            <a:off x="1980029" y="1916656"/>
            <a:ext cx="24840367" cy="6958285"/>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1E646DDC-BAD3-409B-8C96-3007525ACE09}"/>
              </a:ext>
            </a:extLst>
          </p:cNvPr>
          <p:cNvSpPr>
            <a:spLocks noGrp="1"/>
          </p:cNvSpPr>
          <p:nvPr>
            <p:ph type="body" idx="1"/>
          </p:nvPr>
        </p:nvSpPr>
        <p:spPr>
          <a:xfrm>
            <a:off x="1980029" y="9583264"/>
            <a:ext cx="24840367" cy="2284150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D6578F6F-1EC8-49C1-A3B7-4D63C0320972}"/>
              </a:ext>
            </a:extLst>
          </p:cNvPr>
          <p:cNvSpPr>
            <a:spLocks noGrp="1"/>
          </p:cNvSpPr>
          <p:nvPr>
            <p:ph type="dt" sz="half" idx="2"/>
          </p:nvPr>
        </p:nvSpPr>
        <p:spPr>
          <a:xfrm>
            <a:off x="1980029" y="33366426"/>
            <a:ext cx="6480096" cy="1916653"/>
          </a:xfrm>
          <a:prstGeom prst="rect">
            <a:avLst/>
          </a:prstGeom>
        </p:spPr>
        <p:txBody>
          <a:bodyPr vert="horz" lIns="91440" tIns="45720" rIns="91440" bIns="45720" rtlCol="0" anchor="ctr"/>
          <a:lstStyle>
            <a:lvl1pPr algn="l">
              <a:defRPr sz="1200">
                <a:solidFill>
                  <a:schemeClr val="tx1">
                    <a:tint val="75000"/>
                  </a:schemeClr>
                </a:solidFill>
              </a:defRPr>
            </a:lvl1pPr>
          </a:lstStyle>
          <a:p>
            <a:fld id="{9E06BED8-34A5-455F-93D2-F8A71B79E0C2}" type="datetimeFigureOut">
              <a:rPr lang="en-US" smtClean="0"/>
              <a:t>12/15/2021</a:t>
            </a:fld>
            <a:endParaRPr lang="en-US"/>
          </a:p>
        </p:txBody>
      </p:sp>
      <p:sp>
        <p:nvSpPr>
          <p:cNvPr id="5" name="Θέση υποσέλιδου 4">
            <a:extLst>
              <a:ext uri="{FF2B5EF4-FFF2-40B4-BE49-F238E27FC236}">
                <a16:creationId xmlns:a16="http://schemas.microsoft.com/office/drawing/2014/main" id="{37F76ED3-2D6F-423B-9478-7AC0E8D1F8F7}"/>
              </a:ext>
            </a:extLst>
          </p:cNvPr>
          <p:cNvSpPr>
            <a:spLocks noGrp="1"/>
          </p:cNvSpPr>
          <p:nvPr>
            <p:ph type="ftr" sz="quarter" idx="3"/>
          </p:nvPr>
        </p:nvSpPr>
        <p:spPr>
          <a:xfrm>
            <a:off x="9540141" y="33366426"/>
            <a:ext cx="9720143" cy="191665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Θέση αριθμού διαφάνειας 5">
            <a:extLst>
              <a:ext uri="{FF2B5EF4-FFF2-40B4-BE49-F238E27FC236}">
                <a16:creationId xmlns:a16="http://schemas.microsoft.com/office/drawing/2014/main" id="{882F362D-D30E-4951-BEEB-E0920CA6277A}"/>
              </a:ext>
            </a:extLst>
          </p:cNvPr>
          <p:cNvSpPr>
            <a:spLocks noGrp="1"/>
          </p:cNvSpPr>
          <p:nvPr>
            <p:ph type="sldNum" sz="quarter" idx="4"/>
          </p:nvPr>
        </p:nvSpPr>
        <p:spPr>
          <a:xfrm>
            <a:off x="20340300" y="33366426"/>
            <a:ext cx="6480096" cy="1916653"/>
          </a:xfrm>
          <a:prstGeom prst="rect">
            <a:avLst/>
          </a:prstGeom>
        </p:spPr>
        <p:txBody>
          <a:bodyPr vert="horz" lIns="91440" tIns="45720" rIns="91440" bIns="45720" rtlCol="0" anchor="ctr"/>
          <a:lstStyle>
            <a:lvl1pPr algn="r">
              <a:defRPr sz="1200">
                <a:solidFill>
                  <a:schemeClr val="tx1">
                    <a:tint val="75000"/>
                  </a:schemeClr>
                </a:solidFill>
              </a:defRPr>
            </a:lvl1pPr>
          </a:lstStyle>
          <a:p>
            <a:fld id="{D9C8C73F-9C48-45BA-B3B9-C6E41168328E}" type="slidenum">
              <a:rPr lang="en-US" smtClean="0"/>
              <a:t>‹#›</a:t>
            </a:fld>
            <a:endParaRPr lang="en-US"/>
          </a:p>
        </p:txBody>
      </p:sp>
    </p:spTree>
    <p:extLst>
      <p:ext uri="{BB962C8B-B14F-4D97-AF65-F5344CB8AC3E}">
        <p14:creationId xmlns:p14="http://schemas.microsoft.com/office/powerpoint/2010/main" val="1425716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medlook.gr/" TargetMode="External"/><Relationship Id="rId3" Type="http://schemas.openxmlformats.org/officeDocument/2006/relationships/image" Target="../media/image2.jpeg"/><Relationship Id="rId7" Type="http://schemas.openxmlformats.org/officeDocument/2006/relationships/hyperlink" Target="http://www.eof.gr/" TargetMode="Externa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hyperlink" Target="http://www.3lyk-argyr.att.sch.gr/" TargetMode="External"/><Relationship Id="rId11" Type="http://schemas.openxmlformats.org/officeDocument/2006/relationships/image" Target="../media/image7.jpeg"/><Relationship Id="rId5" Type="http://schemas.openxmlformats.org/officeDocument/2006/relationships/image" Target="../media/image4.jpeg"/><Relationship Id="rId10" Type="http://schemas.openxmlformats.org/officeDocument/2006/relationships/image" Target="../media/image6.jpeg"/><Relationship Id="rId4" Type="http://schemas.openxmlformats.org/officeDocument/2006/relationships/image" Target="../media/image3.jpe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15A0103-FFFD-4692-AEE7-B3B0903DF264}"/>
              </a:ext>
            </a:extLst>
          </p:cNvPr>
          <p:cNvSpPr txBox="1"/>
          <p:nvPr/>
        </p:nvSpPr>
        <p:spPr>
          <a:xfrm>
            <a:off x="2804160" y="426720"/>
            <a:ext cx="23713440" cy="506395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l-GR" sz="8800" b="1" i="0" u="none" strike="noStrike" kern="1200" cap="none" spc="0" normalizeH="0" baseline="0" noProof="0" dirty="0">
                <a:ln>
                  <a:noFill/>
                </a:ln>
                <a:solidFill>
                  <a:prstClr val="black"/>
                </a:solidFill>
                <a:effectLst/>
                <a:uLnTx/>
                <a:uFillTx/>
                <a:latin typeface="+mj-lt"/>
              </a:rPr>
              <a:t> ΚΟΚΚΥΤΗΣ</a:t>
            </a:r>
          </a:p>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el-GR" sz="4000" b="1"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        ΧΑΡΑΚΤΗΡΙΣΤΙΚΑ ,ΑΙΤΙΟΛΟΓΙΑ,ΕΠΙΔΗΜΙΟΛΟΓΙΑ,</a:t>
            </a:r>
          </a:p>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el-GR" sz="4000" b="1"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ΚΛΙΝΙΚΗ ΕΙΚΟΝΑ,ΔΙΑΓΝΩΣΗ,ΘΕΡΑΠΕΙΑ,ΠΡΟΛΗΨΗ</a:t>
            </a:r>
          </a:p>
          <a:p>
            <a:pPr marL="0" marR="0" lvl="0" indent="0" algn="ctr" defTabSz="457200" rtl="0" eaLnBrk="1" fontAlgn="auto" latinLnBrk="0" hangingPunct="1">
              <a:lnSpc>
                <a:spcPct val="107000"/>
              </a:lnSpc>
              <a:spcBef>
                <a:spcPts val="0"/>
              </a:spcBef>
              <a:spcAft>
                <a:spcPts val="800"/>
              </a:spcAft>
              <a:buClrTx/>
              <a:buSzTx/>
              <a:buFontTx/>
              <a:buNone/>
              <a:tabLst/>
              <a:defRPr/>
            </a:pPr>
            <a:endParaRPr lang="el-GR" sz="4000" b="1" dirty="0">
              <a:solidFill>
                <a:prstClr val="black"/>
              </a:solidFill>
              <a:latin typeface="+mj-lt"/>
              <a:ea typeface="Calibri" panose="020F0502020204030204" pitchFamily="34" charset="0"/>
              <a:cs typeface="Times New Roman" panose="02020603050405020304" pitchFamily="18" charset="0"/>
            </a:endParaRPr>
          </a:p>
          <a:p>
            <a:pPr marL="0" marR="0" lvl="0" indent="0" defTabSz="457200" rtl="0" eaLnBrk="1" fontAlgn="auto" latinLnBrk="0" hangingPunct="1">
              <a:spcBef>
                <a:spcPts val="0"/>
              </a:spcBef>
              <a:spcAft>
                <a:spcPts val="800"/>
              </a:spcAft>
              <a:buClrTx/>
              <a:buSzTx/>
              <a:buFontTx/>
              <a:buNone/>
              <a:tabLst/>
              <a:defRPr/>
            </a:pPr>
            <a:r>
              <a:rPr kumimoji="0" lang="el-GR" sz="4000" b="1"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 </a:t>
            </a:r>
            <a:r>
              <a:rPr kumimoji="0" lang="el-GR" sz="40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                 Επιβλέπων Καθηγητής </a:t>
            </a:r>
            <a:r>
              <a:rPr kumimoji="0" lang="en-US" sz="40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a:t>
            </a:r>
            <a:r>
              <a:rPr lang="el-GR" sz="4000" dirty="0">
                <a:solidFill>
                  <a:prstClr val="black"/>
                </a:solidFill>
                <a:latin typeface="+mj-lt"/>
                <a:ea typeface="Calibri" panose="020F0502020204030204" pitchFamily="34" charset="0"/>
                <a:cs typeface="Times New Roman" panose="02020603050405020304" pitchFamily="18" charset="0"/>
              </a:rPr>
              <a:t> </a:t>
            </a:r>
            <a:r>
              <a:rPr kumimoji="0" lang="el-GR" sz="40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Μπανιός Μάρκος, Ιατρός Μικροβιολόγος</a:t>
            </a:r>
            <a:endParaRPr lang="el-GR" sz="4000" dirty="0">
              <a:solidFill>
                <a:prstClr val="black"/>
              </a:solidFill>
              <a:latin typeface="+mj-lt"/>
              <a:ea typeface="Calibri" panose="020F0502020204030204" pitchFamily="34" charset="0"/>
              <a:cs typeface="Times New Roman" panose="02020603050405020304" pitchFamily="18" charset="0"/>
            </a:endParaRPr>
          </a:p>
          <a:p>
            <a:pPr marL="0" marR="0" lvl="0" indent="0" defTabSz="457200" rtl="0" eaLnBrk="1" fontAlgn="auto" latinLnBrk="0" hangingPunct="1">
              <a:spcBef>
                <a:spcPts val="0"/>
              </a:spcBef>
              <a:spcAft>
                <a:spcPts val="80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 </a:t>
            </a:r>
            <a:r>
              <a:rPr kumimoji="0" lang="el-GR" sz="40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                 Σπουδάστρια</a:t>
            </a:r>
            <a:r>
              <a:rPr kumimoji="0" lang="en-US" sz="40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a:t>
            </a:r>
            <a:r>
              <a:rPr kumimoji="0" lang="el-GR" sz="40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 Γαρυφαλλοπούλου Ευαγγελία</a:t>
            </a:r>
            <a:endParaRPr kumimoji="0" lang="en-US" sz="4000" b="0" i="0" u="none" strike="noStrike" kern="1200" cap="none" spc="0" normalizeH="0" baseline="0" noProof="0" dirty="0">
              <a:ln>
                <a:noFill/>
              </a:ln>
              <a:solidFill>
                <a:prstClr val="black"/>
              </a:solidFill>
              <a:effectLst/>
              <a:uLnTx/>
              <a:uFillTx/>
              <a:latin typeface="+mj-lt"/>
            </a:endParaRPr>
          </a:p>
        </p:txBody>
      </p:sp>
      <p:pic>
        <p:nvPicPr>
          <p:cNvPr id="6" name="Εικόνα 5">
            <a:extLst>
              <a:ext uri="{FF2B5EF4-FFF2-40B4-BE49-F238E27FC236}">
                <a16:creationId xmlns:a16="http://schemas.microsoft.com/office/drawing/2014/main" id="{B8C21787-6476-406A-B082-61F3E5132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108"/>
            <a:ext cx="3853544" cy="4585718"/>
          </a:xfrm>
          <a:prstGeom prst="rect">
            <a:avLst/>
          </a:prstGeom>
        </p:spPr>
      </p:pic>
      <p:sp>
        <p:nvSpPr>
          <p:cNvPr id="8" name="TextBox 7">
            <a:extLst>
              <a:ext uri="{FF2B5EF4-FFF2-40B4-BE49-F238E27FC236}">
                <a16:creationId xmlns:a16="http://schemas.microsoft.com/office/drawing/2014/main" id="{797CC911-9560-4E22-AEEE-9DF48E762633}"/>
              </a:ext>
            </a:extLst>
          </p:cNvPr>
          <p:cNvSpPr txBox="1"/>
          <p:nvPr/>
        </p:nvSpPr>
        <p:spPr>
          <a:xfrm>
            <a:off x="462065" y="6007441"/>
            <a:ext cx="11155680" cy="642035"/>
          </a:xfrm>
          <a:prstGeom prst="rect">
            <a:avLst/>
          </a:prstGeom>
          <a:noFill/>
        </p:spPr>
        <p:txBody>
          <a:bodyPr wrap="square">
            <a:spAutoFit/>
          </a:bodyPr>
          <a:lstStyle/>
          <a:p>
            <a:pPr marL="228600" marR="0" lvl="0" indent="0" algn="just" defTabSz="457200" rtl="0" eaLnBrk="1" fontAlgn="auto" latinLnBrk="0" hangingPunct="1">
              <a:lnSpc>
                <a:spcPct val="107000"/>
              </a:lnSpc>
              <a:spcBef>
                <a:spcPts val="0"/>
              </a:spcBef>
              <a:spcAft>
                <a:spcPts val="800"/>
              </a:spcAft>
              <a:buClrTx/>
              <a:buSzTx/>
              <a:buFontTx/>
              <a:buNone/>
              <a:tabLst/>
              <a:defRPr/>
            </a:pPr>
            <a:r>
              <a:rPr kumimoji="0" lang="el-GR" sz="3600" b="1"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ΕΙΣΑΓΩΓΗ</a:t>
            </a:r>
            <a:endParaRPr kumimoji="0" lang="en-US" sz="36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0E961840-EA54-4C3B-AFB3-07C1FBAB8AFA}"/>
              </a:ext>
            </a:extLst>
          </p:cNvPr>
          <p:cNvSpPr txBox="1"/>
          <p:nvPr/>
        </p:nvSpPr>
        <p:spPr>
          <a:xfrm>
            <a:off x="526366" y="6953619"/>
            <a:ext cx="13574846" cy="4031873"/>
          </a:xfrm>
          <a:prstGeom prst="rect">
            <a:avLst/>
          </a:prstGeom>
          <a:noFill/>
        </p:spPr>
        <p:txBody>
          <a:bodyPr wrap="square">
            <a:spAutoFit/>
          </a:bodyPr>
          <a:lstStyle/>
          <a:p>
            <a:pPr algn="just"/>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Ο ανθρώπινος οργανισμός κατά την διάρκεια της ζωής του υφίσταται τις επιδράσεις, τόσο του περιβάλλοντος όσο και διάφορων ενδογενών ερεθισμάτων. Οι επιδράσεις αυτές τείνουν να μεταβάλουν την υλική και ενεργητική του ισορροπία και ανάλογα προς την φύση τους προκαλούν φυσιολογικές ή παθολογικές αντιδράσεις. Σκοπός της εργασίας είναι η περιγραφή της Νόσου του Κοκκύτη, η οποία προκαλείται από το βακτήριο </a:t>
            </a:r>
            <a:r>
              <a:rPr kumimoji="0" lang="en-US"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Bordetella Pertussis</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 Πρώτοι περιέγραψαν το βακτήριο οι </a:t>
            </a:r>
            <a:r>
              <a:rPr kumimoji="0" lang="en-US"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Bordet</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 &amp; </a:t>
            </a:r>
            <a:r>
              <a:rPr kumimoji="0" lang="en-US"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Gengou</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a:t>
            </a:r>
            <a:endParaRPr lang="en-US" sz="3200" dirty="0">
              <a:latin typeface="+mj-lt"/>
            </a:endParaRPr>
          </a:p>
        </p:txBody>
      </p:sp>
      <p:sp>
        <p:nvSpPr>
          <p:cNvPr id="12" name="TextBox 11">
            <a:extLst>
              <a:ext uri="{FF2B5EF4-FFF2-40B4-BE49-F238E27FC236}">
                <a16:creationId xmlns:a16="http://schemas.microsoft.com/office/drawing/2014/main" id="{6A49D100-90F8-4404-BCCC-459CBE3F3CFC}"/>
              </a:ext>
            </a:extLst>
          </p:cNvPr>
          <p:cNvSpPr txBox="1"/>
          <p:nvPr/>
        </p:nvSpPr>
        <p:spPr>
          <a:xfrm>
            <a:off x="364563" y="11429651"/>
            <a:ext cx="13533120" cy="658835"/>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el-GR" sz="3600" b="1"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ΕΠΙΔΗΜΙΟΛΟΓΙΑ-ΚΛΙΝΙΚΗ ΕΙΚΟΝΑ-ΔΙΑΓΝΩΣΗ-ΘΕΡΑΠΕΙΑ</a:t>
            </a:r>
            <a:endParaRPr kumimoji="0" lang="en-US" sz="36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3DF6A55D-D653-4F90-B502-7747F7BEB382}"/>
              </a:ext>
            </a:extLst>
          </p:cNvPr>
          <p:cNvSpPr txBox="1"/>
          <p:nvPr/>
        </p:nvSpPr>
        <p:spPr>
          <a:xfrm>
            <a:off x="426720" y="12514205"/>
            <a:ext cx="9570721" cy="6001643"/>
          </a:xfrm>
          <a:prstGeom prst="rect">
            <a:avLst/>
          </a:prstGeom>
          <a:noFill/>
        </p:spPr>
        <p:txBody>
          <a:bodyPr wrap="square">
            <a:spAutoFit/>
          </a:bodyPr>
          <a:lstStyle/>
          <a:p>
            <a:pPr algn="just"/>
            <a:r>
              <a:rPr kumimoji="0" lang="el-GR" sz="28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 </a:t>
            </a: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Σύμφωνα με την βιβλιογραφία η </a:t>
            </a:r>
            <a:r>
              <a:rPr kumimoji="0" lang="en-US"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Bordetella Pertussis </a:t>
            </a: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προσβάλλει κυρίως τα παιδιά. Η μόλυνση γίνεται από την αναπνευστική οδό. Η νόσος εκδηλώνεται με μια απλή εμπύρετη βρογχίτιδα και ακολουθεί η περίοδος του σπασμωδικού βήχα. Η διάγνωση επιτυγχάνεται με την συλλογή και μεταφορά του παθολογικού υλικού, την καλλιέργεια αυτού και την απομόνωση του μικροβίου. Η θεραπεία στοχεύει στην αντιμετώπιση των κρίσεων του σπασμωδικού βήχα, στην καταπολέμηση της νόσου και στην πρόληψη των επιπλοκών της νόσου.</a:t>
            </a:r>
            <a:endParaRPr lang="en-US" sz="3200" dirty="0">
              <a:latin typeface="+mj-lt"/>
            </a:endParaRPr>
          </a:p>
        </p:txBody>
      </p:sp>
      <p:sp>
        <p:nvSpPr>
          <p:cNvPr id="17" name="TextBox 16">
            <a:extLst>
              <a:ext uri="{FF2B5EF4-FFF2-40B4-BE49-F238E27FC236}">
                <a16:creationId xmlns:a16="http://schemas.microsoft.com/office/drawing/2014/main" id="{4BB0A256-5B5B-4686-AB9E-D04D8B8BF177}"/>
              </a:ext>
            </a:extLst>
          </p:cNvPr>
          <p:cNvSpPr txBox="1"/>
          <p:nvPr/>
        </p:nvSpPr>
        <p:spPr>
          <a:xfrm>
            <a:off x="656701" y="19011365"/>
            <a:ext cx="10324950" cy="658835"/>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el-GR" sz="3600" b="1"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ΜΕΘΟΔΟΙ-ΥΛΙΚΑ ΑΠΟΜΟΝΩΣΗΣ</a:t>
            </a:r>
            <a:endParaRPr kumimoji="0" lang="en-US" sz="36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D2110468-3C44-4D94-A873-EC21CE19D80E}"/>
              </a:ext>
            </a:extLst>
          </p:cNvPr>
          <p:cNvSpPr txBox="1"/>
          <p:nvPr/>
        </p:nvSpPr>
        <p:spPr>
          <a:xfrm>
            <a:off x="199500" y="20217628"/>
            <a:ext cx="9570720" cy="2062103"/>
          </a:xfrm>
          <a:prstGeom prst="rect">
            <a:avLst/>
          </a:prstGeom>
          <a:noFill/>
        </p:spPr>
        <p:txBody>
          <a:bodyPr wrap="square">
            <a:spAutoFit/>
          </a:bodyPr>
          <a:lstStyle/>
          <a:p>
            <a:pPr algn="just"/>
            <a:r>
              <a:rPr kumimoji="0" lang="el-GR" sz="28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  </a:t>
            </a: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Για να επιτευχθεί η απομόνωση του βακτηρίου πρέπει να γίνει σωστή λήψη του δείγματος η οποία γίνεται από το πίσω τοίχωμα της ρινοφαρυγγικής κοιλότητας με λεπτό και μακρύ στυλεό.</a:t>
            </a:r>
            <a:endParaRPr lang="en-US" sz="3200" dirty="0">
              <a:latin typeface="+mj-lt"/>
            </a:endParaRPr>
          </a:p>
        </p:txBody>
      </p:sp>
      <p:pic>
        <p:nvPicPr>
          <p:cNvPr id="20" name="Εικόνα 19">
            <a:extLst>
              <a:ext uri="{FF2B5EF4-FFF2-40B4-BE49-F238E27FC236}">
                <a16:creationId xmlns:a16="http://schemas.microsoft.com/office/drawing/2014/main" id="{BCEF2CDF-149B-45C7-916A-93B5DD17BBD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1508" y="19091973"/>
            <a:ext cx="4432146" cy="3531512"/>
          </a:xfrm>
          <a:prstGeom prst="rect">
            <a:avLst/>
          </a:prstGeom>
          <a:solidFill>
            <a:srgbClr val="70AD47">
              <a:lumMod val="20000"/>
              <a:lumOff val="80000"/>
            </a:srgbClr>
          </a:solidFill>
        </p:spPr>
      </p:pic>
      <p:sp>
        <p:nvSpPr>
          <p:cNvPr id="22" name="TextBox 21">
            <a:extLst>
              <a:ext uri="{FF2B5EF4-FFF2-40B4-BE49-F238E27FC236}">
                <a16:creationId xmlns:a16="http://schemas.microsoft.com/office/drawing/2014/main" id="{5D634B72-1EF7-401F-9CFE-558F834142CB}"/>
              </a:ext>
            </a:extLst>
          </p:cNvPr>
          <p:cNvSpPr txBox="1"/>
          <p:nvPr/>
        </p:nvSpPr>
        <p:spPr>
          <a:xfrm flipH="1">
            <a:off x="199500" y="22730580"/>
            <a:ext cx="14400212" cy="5657959"/>
          </a:xfrm>
          <a:prstGeom prst="rect">
            <a:avLst/>
          </a:prstGeom>
          <a:noFill/>
        </p:spPr>
        <p:txBody>
          <a:bodyPr wrap="square">
            <a:spAutoFit/>
          </a:bodyPr>
          <a:lstStyle/>
          <a:p>
            <a:pPr marL="0" marR="0" lvl="0" indent="0" algn="l" defTabSz="457200" rtl="0" eaLnBrk="1" fontAlgn="auto" latinLnBrk="0" hangingPunct="1">
              <a:lnSpc>
                <a:spcPct val="100000"/>
              </a:lnSpc>
              <a:spcBef>
                <a:spcPts val="1415"/>
              </a:spcBef>
              <a:spcAft>
                <a:spcPts val="0"/>
              </a:spcAft>
              <a:buClrTx/>
              <a:buSzTx/>
              <a:buFontTx/>
              <a:buNone/>
              <a:tabLst/>
              <a:defRPr/>
            </a:pPr>
            <a:r>
              <a:rPr kumimoji="0" lang="el-GR" sz="28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    </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Έπειτα από την λήψη του δείγματος η απομόνωση του βακτηρίου γίνεται με τους εξής τρόπους :</a:t>
            </a:r>
            <a:endParaRPr kumimoji="0" lang="en-US" sz="3200" b="0" i="0" u="none" strike="noStrike" kern="1200" cap="none" spc="0" normalizeH="0" baseline="0" noProof="0" dirty="0">
              <a:ln>
                <a:noFill/>
              </a:ln>
              <a:solidFill>
                <a:prstClr val="black"/>
              </a:solidFill>
              <a:effectLst/>
              <a:uLnTx/>
              <a:uFillTx/>
              <a:latin typeface="+mj-lt"/>
              <a:ea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Tx/>
              <a:buSzTx/>
              <a:buFont typeface="Symbol" panose="05050102010706020507" pitchFamily="18" charset="2"/>
              <a:buChar char=""/>
              <a:tabLst/>
              <a:defRPr/>
            </a:pPr>
            <a:r>
              <a:rPr kumimoji="0" lang="el-GR" sz="3200" b="1"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Μακροσκοπική εξέταση </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:Έπειτα από καλλιέργεια φαρυγγικού επιχρίσματος σε ειδικά θρεπτικά υλικά όπως το υλικό των </a:t>
            </a:r>
            <a:r>
              <a:rPr kumimoji="0" lang="en-US"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Bordet</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a:t>
            </a:r>
            <a:r>
              <a:rPr kumimoji="0" lang="en-US"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Gengou</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 και το υλικό των </a:t>
            </a:r>
            <a:r>
              <a:rPr kumimoji="0" lang="en-US"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Regan</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a:t>
            </a:r>
            <a:r>
              <a:rPr kumimoji="0" lang="en-US"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Lowe</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a:t>
            </a:r>
            <a:endParaRPr lang="el-GR" sz="3200" dirty="0">
              <a:solidFill>
                <a:prstClr val="black"/>
              </a:solidFill>
              <a:latin typeface="+mj-lt"/>
              <a:ea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Tx/>
              <a:buSzTx/>
              <a:buFont typeface="Symbol" panose="05050102010706020507" pitchFamily="18" charset="2"/>
              <a:buChar char=""/>
              <a:tabLst/>
              <a:defRPr/>
            </a:pPr>
            <a:r>
              <a:rPr kumimoji="0" lang="el-GR" sz="3200" b="1"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Μικροσκοπική εξέταση </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:Μετά από χρώση </a:t>
            </a:r>
            <a:r>
              <a:rPr kumimoji="0" lang="en-US"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Gram</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a:t>
            </a:r>
            <a:endParaRPr kumimoji="0" lang="en-US" sz="3200" b="0" i="0" u="none" strike="noStrike" kern="1200" cap="none" spc="0" normalizeH="0" baseline="0" noProof="0" dirty="0">
              <a:ln>
                <a:noFill/>
              </a:ln>
              <a:solidFill>
                <a:prstClr val="black"/>
              </a:solidFill>
              <a:effectLst/>
              <a:uLnTx/>
              <a:uFillTx/>
              <a:latin typeface="+mj-lt"/>
              <a:ea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Tx/>
              <a:buSzTx/>
              <a:buFont typeface="Symbol" panose="05050102010706020507" pitchFamily="18" charset="2"/>
              <a:buChar char=""/>
              <a:tabLst/>
              <a:defRPr/>
            </a:pPr>
            <a:r>
              <a:rPr kumimoji="0" lang="el-GR" sz="3200" b="1"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Βιοχημικές δοκιμασίες </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 Χρησιμοποιούνται έτοιμα υλικά που υπάρχουν στο εμπόριο και πραγματοποιούνται για την τελική ταυτοποίηση του μικροβίου.</a:t>
            </a:r>
            <a:endParaRPr kumimoji="0" lang="en-US" sz="3200" b="0" i="0" u="none" strike="noStrike" kern="1200" cap="none" spc="0" normalizeH="0" baseline="0" noProof="0" dirty="0">
              <a:ln>
                <a:noFill/>
              </a:ln>
              <a:solidFill>
                <a:prstClr val="black"/>
              </a:solidFill>
              <a:effectLst/>
              <a:uLnTx/>
              <a:uFillTx/>
              <a:latin typeface="+mj-lt"/>
              <a:ea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Tx/>
              <a:buSzTx/>
              <a:buFont typeface="Symbol" panose="05050102010706020507" pitchFamily="18" charset="2"/>
              <a:buChar char=""/>
              <a:tabLst/>
              <a:defRPr/>
            </a:pPr>
            <a:r>
              <a:rPr kumimoji="0" lang="el-GR" sz="3200" b="1"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Ορολογικές δοκιμές</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 α) Συγκολλητινοαντίδραση σε πλάκα</a:t>
            </a:r>
            <a:endParaRPr kumimoji="0" lang="en-US" sz="3200" b="0" i="0" u="none" strike="noStrike" kern="1200" cap="none" spc="0" normalizeH="0" baseline="0" noProof="0" dirty="0">
              <a:ln>
                <a:noFill/>
              </a:ln>
              <a:solidFill>
                <a:prstClr val="black"/>
              </a:solidFill>
              <a:effectLst/>
              <a:uLnTx/>
              <a:uFillTx/>
              <a:latin typeface="+mj-lt"/>
              <a:ea typeface="Times New Roman" panose="02020603050405020304" pitchFamily="18" charset="0"/>
            </a:endParaRPr>
          </a:p>
          <a:p>
            <a:pPr marL="1600200" marR="0" lvl="0" indent="0" algn="l" defTabSz="457200" rtl="0" eaLnBrk="1" fontAlgn="auto" latinLnBrk="0" hangingPunct="1">
              <a:lnSpc>
                <a:spcPct val="100000"/>
              </a:lnSpc>
              <a:spcBef>
                <a:spcPts val="1000"/>
              </a:spcBef>
              <a:spcAft>
                <a:spcPts val="0"/>
              </a:spcAft>
              <a:buClrTx/>
              <a:buSzTx/>
              <a:buFontTx/>
              <a:buNone/>
              <a:tabLst/>
              <a:defRPr/>
            </a:pP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    </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 </a:t>
            </a:r>
            <a:r>
              <a:rPr kumimoji="0" lang="el-GR" sz="32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Times New Roman" panose="02020603050405020304" pitchFamily="18" charset="0"/>
              </a:rPr>
              <a:t>β) </a:t>
            </a:r>
            <a:r>
              <a:rPr kumimoji="0" lang="el-GR" sz="3200" b="0" i="0" u="none" strike="noStrike" kern="1200" cap="none" spc="-15" normalizeH="0" baseline="0" noProof="0" dirty="0">
                <a:ln>
                  <a:noFill/>
                </a:ln>
                <a:solidFill>
                  <a:srgbClr val="000000"/>
                </a:solidFill>
                <a:effectLst/>
                <a:uLnTx/>
                <a:uFillTx/>
                <a:latin typeface="+mj-lt"/>
                <a:ea typeface="Times New Roman" panose="02020603050405020304" pitchFamily="18" charset="0"/>
              </a:rPr>
              <a:t> Άμεσος ανοσοφθορισμός</a:t>
            </a:r>
            <a:endParaRPr kumimoji="0" lang="en-US" sz="3200" b="0" i="0" u="none" strike="noStrike" kern="1200" cap="none" spc="0" normalizeH="0" baseline="0" noProof="0" dirty="0">
              <a:ln>
                <a:noFill/>
              </a:ln>
              <a:solidFill>
                <a:prstClr val="black"/>
              </a:solidFill>
              <a:effectLst/>
              <a:uLnTx/>
              <a:uFillTx/>
              <a:latin typeface="+mj-lt"/>
            </a:endParaRPr>
          </a:p>
        </p:txBody>
      </p:sp>
      <p:sp>
        <p:nvSpPr>
          <p:cNvPr id="24" name="TextBox 23">
            <a:extLst>
              <a:ext uri="{FF2B5EF4-FFF2-40B4-BE49-F238E27FC236}">
                <a16:creationId xmlns:a16="http://schemas.microsoft.com/office/drawing/2014/main" id="{3D358EDB-5FBA-40FD-98D3-0045ED01BC80}"/>
              </a:ext>
            </a:extLst>
          </p:cNvPr>
          <p:cNvSpPr txBox="1"/>
          <p:nvPr/>
        </p:nvSpPr>
        <p:spPr>
          <a:xfrm flipH="1">
            <a:off x="656701" y="29553512"/>
            <a:ext cx="8656318" cy="658835"/>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el-GR" sz="3600" b="1"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ΑΠΟΤΕΛΕΣΜΑΤΑ ΚΑΙ ΣΥΖΗΤΗΣΗ</a:t>
            </a:r>
            <a:endParaRPr kumimoji="0" lang="en-US" sz="36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p:txBody>
      </p:sp>
      <p:sp>
        <p:nvSpPr>
          <p:cNvPr id="26" name="TextBox 25">
            <a:extLst>
              <a:ext uri="{FF2B5EF4-FFF2-40B4-BE49-F238E27FC236}">
                <a16:creationId xmlns:a16="http://schemas.microsoft.com/office/drawing/2014/main" id="{52DC44AB-3A89-4910-A980-C4F16156B0AB}"/>
              </a:ext>
            </a:extLst>
          </p:cNvPr>
          <p:cNvSpPr txBox="1"/>
          <p:nvPr/>
        </p:nvSpPr>
        <p:spPr>
          <a:xfrm>
            <a:off x="526366" y="30426538"/>
            <a:ext cx="13746480" cy="1077218"/>
          </a:xfrm>
          <a:prstGeom prst="rect">
            <a:avLst/>
          </a:prstGeom>
          <a:noFill/>
        </p:spPr>
        <p:txBody>
          <a:bodyPr wrap="square">
            <a:spAutoFit/>
          </a:bodyPr>
          <a:lstStyle/>
          <a:p>
            <a:r>
              <a:rPr kumimoji="0" lang="el-GR" sz="28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  </a:t>
            </a: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Η καλλιέργεια και απομόνωση του μικροβίου μας έδωσε τα χαρακτηριστικά του βακτηρίου και τους καλλιεργητικούς χαρακτήρες.</a:t>
            </a:r>
            <a:endParaRPr lang="en-US" sz="3200" dirty="0">
              <a:latin typeface="+mj-lt"/>
            </a:endParaRPr>
          </a:p>
        </p:txBody>
      </p:sp>
      <p:graphicFrame>
        <p:nvGraphicFramePr>
          <p:cNvPr id="27" name="Πίνακας 26">
            <a:extLst>
              <a:ext uri="{FF2B5EF4-FFF2-40B4-BE49-F238E27FC236}">
                <a16:creationId xmlns:a16="http://schemas.microsoft.com/office/drawing/2014/main" id="{E99ED27B-5C28-4D57-A361-75A32F93760B}"/>
              </a:ext>
            </a:extLst>
          </p:cNvPr>
          <p:cNvGraphicFramePr>
            <a:graphicFrameLocks noGrp="1"/>
          </p:cNvGraphicFramePr>
          <p:nvPr>
            <p:extLst>
              <p:ext uri="{D42A27DB-BD31-4B8C-83A1-F6EECF244321}">
                <p14:modId xmlns:p14="http://schemas.microsoft.com/office/powerpoint/2010/main" val="2539373691"/>
              </p:ext>
            </p:extLst>
          </p:nvPr>
        </p:nvGraphicFramePr>
        <p:xfrm>
          <a:off x="14916208" y="12274443"/>
          <a:ext cx="13533121" cy="2917297"/>
        </p:xfrm>
        <a:graphic>
          <a:graphicData uri="http://schemas.openxmlformats.org/drawingml/2006/table">
            <a:tbl>
              <a:tblPr firstRow="1" firstCol="1" bandRow="1" bandCol="1">
                <a:effectLst>
                  <a:innerShdw blurRad="114300">
                    <a:prstClr val="black"/>
                  </a:innerShdw>
                </a:effectLst>
                <a:tableStyleId>{775DCB02-9BB8-47FD-8907-85C794F793BA}</a:tableStyleId>
              </a:tblPr>
              <a:tblGrid>
                <a:gridCol w="4092896">
                  <a:extLst>
                    <a:ext uri="{9D8B030D-6E8A-4147-A177-3AD203B41FA5}">
                      <a16:colId xmlns:a16="http://schemas.microsoft.com/office/drawing/2014/main" val="2364848237"/>
                    </a:ext>
                  </a:extLst>
                </a:gridCol>
                <a:gridCol w="1786831">
                  <a:extLst>
                    <a:ext uri="{9D8B030D-6E8A-4147-A177-3AD203B41FA5}">
                      <a16:colId xmlns:a16="http://schemas.microsoft.com/office/drawing/2014/main" val="2977880450"/>
                    </a:ext>
                  </a:extLst>
                </a:gridCol>
                <a:gridCol w="1758891">
                  <a:extLst>
                    <a:ext uri="{9D8B030D-6E8A-4147-A177-3AD203B41FA5}">
                      <a16:colId xmlns:a16="http://schemas.microsoft.com/office/drawing/2014/main" val="3464205863"/>
                    </a:ext>
                  </a:extLst>
                </a:gridCol>
                <a:gridCol w="3325636">
                  <a:extLst>
                    <a:ext uri="{9D8B030D-6E8A-4147-A177-3AD203B41FA5}">
                      <a16:colId xmlns:a16="http://schemas.microsoft.com/office/drawing/2014/main" val="1438459170"/>
                    </a:ext>
                  </a:extLst>
                </a:gridCol>
                <a:gridCol w="2568867">
                  <a:extLst>
                    <a:ext uri="{9D8B030D-6E8A-4147-A177-3AD203B41FA5}">
                      <a16:colId xmlns:a16="http://schemas.microsoft.com/office/drawing/2014/main" val="3177489253"/>
                    </a:ext>
                  </a:extLst>
                </a:gridCol>
              </a:tblGrid>
              <a:tr h="1174285">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just">
                        <a:lnSpc>
                          <a:spcPct val="107000"/>
                        </a:lnSpc>
                        <a:spcAft>
                          <a:spcPts val="800"/>
                        </a:spcAft>
                      </a:pPr>
                      <a:r>
                        <a:rPr lang="el-GR" sz="3200" b="1" dirty="0">
                          <a:effectLst/>
                        </a:rPr>
                        <a:t>Είδη</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800"/>
                        </a:spcAft>
                      </a:pPr>
                      <a:r>
                        <a:rPr lang="el-GR" sz="3200" b="1" dirty="0">
                          <a:effectLst/>
                        </a:rPr>
                        <a:t>Κίνηση </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800"/>
                        </a:spcAft>
                      </a:pPr>
                      <a:r>
                        <a:rPr lang="el-GR" sz="3200" b="1" dirty="0">
                          <a:effectLst/>
                        </a:rPr>
                        <a:t>Ουρεάση </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800"/>
                        </a:spcAft>
                      </a:pPr>
                      <a:r>
                        <a:rPr lang="el-GR" sz="3200" b="1" dirty="0">
                          <a:effectLst/>
                        </a:rPr>
                        <a:t>Ανάπτυξη σε κιτρικά</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800"/>
                        </a:spcAft>
                      </a:pPr>
                      <a:r>
                        <a:rPr lang="el-GR" sz="3200" b="1" dirty="0">
                          <a:effectLst/>
                        </a:rPr>
                        <a:t>Ανάπτυξη     </a:t>
                      </a:r>
                      <a:r>
                        <a:rPr lang="en-US" sz="3200" b="1" dirty="0">
                          <a:effectLst/>
                        </a:rPr>
                        <a:t>Mac </a:t>
                      </a:r>
                      <a:r>
                        <a:rPr lang="en-US" sz="3200" b="1" dirty="0" err="1">
                          <a:effectLst/>
                        </a:rPr>
                        <a:t>Conkey</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7359275"/>
                  </a:ext>
                </a:extLst>
              </a:tr>
              <a:tr h="171320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just">
                        <a:lnSpc>
                          <a:spcPct val="107000"/>
                        </a:lnSpc>
                        <a:spcAft>
                          <a:spcPts val="800"/>
                        </a:spcAft>
                      </a:pPr>
                      <a:r>
                        <a:rPr lang="fr-FR" sz="3200" dirty="0">
                          <a:effectLst/>
                        </a:rPr>
                        <a:t>B.</a:t>
                      </a:r>
                      <a:r>
                        <a:rPr lang="en-US" sz="3200" dirty="0">
                          <a:effectLst/>
                        </a:rPr>
                        <a:t>P</a:t>
                      </a:r>
                      <a:r>
                        <a:rPr lang="fr-FR" sz="3200" dirty="0">
                          <a:effectLst/>
                        </a:rPr>
                        <a:t>ertussis</a:t>
                      </a:r>
                      <a:endParaRPr lang="en-US" sz="3200" dirty="0">
                        <a:effectLst/>
                      </a:endParaRPr>
                    </a:p>
                    <a:p>
                      <a:pPr algn="just">
                        <a:lnSpc>
                          <a:spcPct val="107000"/>
                        </a:lnSpc>
                        <a:spcAft>
                          <a:spcPts val="800"/>
                        </a:spcAft>
                      </a:pPr>
                      <a:r>
                        <a:rPr lang="fr-FR" sz="3200" dirty="0" err="1">
                          <a:effectLst/>
                        </a:rPr>
                        <a:t>B.Parapertussis</a:t>
                      </a:r>
                      <a:endParaRPr lang="en-US" sz="3200" dirty="0">
                        <a:effectLst/>
                      </a:endParaRPr>
                    </a:p>
                    <a:p>
                      <a:pPr algn="just">
                        <a:lnSpc>
                          <a:spcPct val="107000"/>
                        </a:lnSpc>
                        <a:spcAft>
                          <a:spcPts val="800"/>
                        </a:spcAft>
                      </a:pPr>
                      <a:r>
                        <a:rPr lang="fr-FR" sz="3200" dirty="0" err="1">
                          <a:effectLst/>
                        </a:rPr>
                        <a:t>B.Bronchiseptica</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800"/>
                        </a:spcAft>
                      </a:pPr>
                      <a:r>
                        <a:rPr lang="fr-FR" sz="3200" dirty="0">
                          <a:effectLst/>
                        </a:rPr>
                        <a:t>-</a:t>
                      </a:r>
                      <a:endParaRPr lang="en-US" sz="3200" dirty="0">
                        <a:effectLst/>
                      </a:endParaRPr>
                    </a:p>
                    <a:p>
                      <a:pPr algn="ctr">
                        <a:lnSpc>
                          <a:spcPct val="107000"/>
                        </a:lnSpc>
                        <a:spcAft>
                          <a:spcPts val="800"/>
                        </a:spcAft>
                      </a:pPr>
                      <a:r>
                        <a:rPr lang="fr-FR" sz="3200" dirty="0">
                          <a:effectLst/>
                        </a:rPr>
                        <a:t>-</a:t>
                      </a:r>
                      <a:endParaRPr lang="en-US" sz="3200" dirty="0">
                        <a:effectLst/>
                      </a:endParaRPr>
                    </a:p>
                    <a:p>
                      <a:pPr algn="ctr">
                        <a:lnSpc>
                          <a:spcPct val="107000"/>
                        </a:lnSpc>
                        <a:spcAft>
                          <a:spcPts val="800"/>
                        </a:spcAft>
                      </a:pPr>
                      <a:r>
                        <a:rPr lang="fr-FR" sz="3200" dirty="0">
                          <a:effectLst/>
                        </a:rPr>
                        <a:t>+</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800"/>
                        </a:spcAft>
                      </a:pPr>
                      <a:r>
                        <a:rPr lang="fr-FR" sz="3200" dirty="0">
                          <a:effectLst/>
                        </a:rPr>
                        <a:t>-</a:t>
                      </a:r>
                      <a:endParaRPr lang="en-US" sz="3200" dirty="0">
                        <a:effectLst/>
                      </a:endParaRPr>
                    </a:p>
                    <a:p>
                      <a:pPr algn="ctr">
                        <a:lnSpc>
                          <a:spcPct val="107000"/>
                        </a:lnSpc>
                        <a:spcAft>
                          <a:spcPts val="800"/>
                        </a:spcAft>
                      </a:pPr>
                      <a:r>
                        <a:rPr lang="fr-FR" sz="3200" dirty="0">
                          <a:effectLst/>
                        </a:rPr>
                        <a:t>+</a:t>
                      </a:r>
                      <a:endParaRPr lang="en-US" sz="3200" dirty="0">
                        <a:effectLst/>
                      </a:endParaRPr>
                    </a:p>
                    <a:p>
                      <a:pPr algn="ctr">
                        <a:lnSpc>
                          <a:spcPct val="107000"/>
                        </a:lnSpc>
                        <a:spcAft>
                          <a:spcPts val="800"/>
                        </a:spcAft>
                      </a:pPr>
                      <a:r>
                        <a:rPr lang="fr-FR" sz="3200" dirty="0">
                          <a:effectLst/>
                        </a:rPr>
                        <a:t>+</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800"/>
                        </a:spcAft>
                      </a:pPr>
                      <a:r>
                        <a:rPr lang="fr-FR" sz="3200" dirty="0">
                          <a:effectLst/>
                        </a:rPr>
                        <a:t>-</a:t>
                      </a:r>
                      <a:endParaRPr lang="en-US" sz="3200" dirty="0">
                        <a:effectLst/>
                      </a:endParaRPr>
                    </a:p>
                    <a:p>
                      <a:pPr algn="ctr">
                        <a:lnSpc>
                          <a:spcPct val="107000"/>
                        </a:lnSpc>
                        <a:spcAft>
                          <a:spcPts val="800"/>
                        </a:spcAft>
                      </a:pPr>
                      <a:r>
                        <a:rPr lang="fr-FR" sz="3200" dirty="0">
                          <a:effectLst/>
                        </a:rPr>
                        <a:t>-</a:t>
                      </a:r>
                      <a:endParaRPr lang="en-US" sz="3200" dirty="0">
                        <a:effectLst/>
                      </a:endParaRPr>
                    </a:p>
                    <a:p>
                      <a:pPr algn="ctr">
                        <a:lnSpc>
                          <a:spcPct val="107000"/>
                        </a:lnSpc>
                        <a:spcAft>
                          <a:spcPts val="800"/>
                        </a:spcAft>
                      </a:pPr>
                      <a:r>
                        <a:rPr lang="fr-FR" sz="3200" dirty="0">
                          <a:effectLst/>
                        </a:rPr>
                        <a:t>+</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800"/>
                        </a:spcAft>
                      </a:pPr>
                      <a:r>
                        <a:rPr lang="fr-FR" sz="3200" dirty="0">
                          <a:effectLst/>
                        </a:rPr>
                        <a:t>-</a:t>
                      </a:r>
                      <a:endParaRPr lang="en-US" sz="3200" dirty="0">
                        <a:effectLst/>
                      </a:endParaRPr>
                    </a:p>
                    <a:p>
                      <a:pPr algn="ctr">
                        <a:lnSpc>
                          <a:spcPct val="107000"/>
                        </a:lnSpc>
                        <a:spcAft>
                          <a:spcPts val="800"/>
                        </a:spcAft>
                      </a:pPr>
                      <a:r>
                        <a:rPr lang="fr-FR" sz="3200" dirty="0">
                          <a:effectLst/>
                        </a:rPr>
                        <a:t>-</a:t>
                      </a:r>
                      <a:endParaRPr lang="en-US" sz="3200" dirty="0">
                        <a:effectLst/>
                      </a:endParaRPr>
                    </a:p>
                    <a:p>
                      <a:pPr algn="ctr">
                        <a:lnSpc>
                          <a:spcPct val="107000"/>
                        </a:lnSpc>
                        <a:spcAft>
                          <a:spcPts val="800"/>
                        </a:spcAft>
                      </a:pPr>
                      <a:r>
                        <a:rPr lang="fr-FR" sz="3200" dirty="0">
                          <a:effectLst/>
                        </a:rPr>
                        <a:t>+</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04848610"/>
                  </a:ext>
                </a:extLst>
              </a:tr>
            </a:tbl>
          </a:graphicData>
        </a:graphic>
      </p:graphicFrame>
      <p:sp>
        <p:nvSpPr>
          <p:cNvPr id="29" name="TextBox 28">
            <a:extLst>
              <a:ext uri="{FF2B5EF4-FFF2-40B4-BE49-F238E27FC236}">
                <a16:creationId xmlns:a16="http://schemas.microsoft.com/office/drawing/2014/main" id="{7B0413E1-C87A-40D1-BBBE-7AB274E98C0C}"/>
              </a:ext>
            </a:extLst>
          </p:cNvPr>
          <p:cNvSpPr txBox="1"/>
          <p:nvPr/>
        </p:nvSpPr>
        <p:spPr>
          <a:xfrm>
            <a:off x="17448223" y="15402882"/>
            <a:ext cx="8628186" cy="532903"/>
          </a:xfrm>
          <a:prstGeom prst="rect">
            <a:avLst/>
          </a:prstGeom>
          <a:noFill/>
        </p:spPr>
        <p:txBody>
          <a:bodyPr wrap="square">
            <a:spAutoFit/>
          </a:bodyPr>
          <a:lstStyle/>
          <a:p>
            <a:pPr marR="67310" algn="ctr">
              <a:lnSpc>
                <a:spcPct val="107000"/>
              </a:lnSpc>
              <a:spcBef>
                <a:spcPts val="1585"/>
              </a:spcBef>
              <a:spcAft>
                <a:spcPts val="800"/>
              </a:spcAft>
            </a:pPr>
            <a:r>
              <a:rPr lang="el-GR" sz="2800" i="1" spc="15" dirty="0">
                <a:solidFill>
                  <a:srgbClr val="000000"/>
                </a:solidFill>
                <a:effectLst/>
                <a:latin typeface="+mj-lt"/>
                <a:ea typeface="Calibri" panose="020F0502020204030204" pitchFamily="34" charset="0"/>
                <a:cs typeface="Times New Roman" panose="02020603050405020304" pitchFamily="18" charset="0"/>
              </a:rPr>
              <a:t>Πίνακας 1. Χαρακτηριστικά του γένους </a:t>
            </a:r>
            <a:r>
              <a:rPr lang="en-US" sz="2800" i="1" spc="15" dirty="0">
                <a:solidFill>
                  <a:srgbClr val="000000"/>
                </a:solidFill>
                <a:effectLst/>
                <a:latin typeface="+mj-lt"/>
                <a:ea typeface="Calibri" panose="020F0502020204030204" pitchFamily="34" charset="0"/>
                <a:cs typeface="Times New Roman" panose="02020603050405020304" pitchFamily="18" charset="0"/>
              </a:rPr>
              <a:t>Bordetella</a:t>
            </a:r>
            <a:endParaRPr lang="en-US" sz="2800" dirty="0">
              <a:effectLst/>
              <a:latin typeface="+mj-lt"/>
              <a:ea typeface="Calibri" panose="020F0502020204030204" pitchFamily="34" charset="0"/>
              <a:cs typeface="Times New Roman" panose="02020603050405020304" pitchFamily="18" charset="0"/>
            </a:endParaRPr>
          </a:p>
        </p:txBody>
      </p:sp>
      <p:sp>
        <p:nvSpPr>
          <p:cNvPr id="31" name="TextBox 30">
            <a:extLst>
              <a:ext uri="{FF2B5EF4-FFF2-40B4-BE49-F238E27FC236}">
                <a16:creationId xmlns:a16="http://schemas.microsoft.com/office/drawing/2014/main" id="{58BC9D37-3A59-4591-949E-EC875762B850}"/>
              </a:ext>
            </a:extLst>
          </p:cNvPr>
          <p:cNvSpPr txBox="1"/>
          <p:nvPr/>
        </p:nvSpPr>
        <p:spPr>
          <a:xfrm>
            <a:off x="364563" y="31596222"/>
            <a:ext cx="13746480" cy="3962751"/>
          </a:xfrm>
          <a:prstGeom prst="rect">
            <a:avLst/>
          </a:prstGeom>
          <a:noFill/>
        </p:spPr>
        <p:txBody>
          <a:bodyPr wrap="square">
            <a:spAutoFit/>
          </a:bodyPr>
          <a:lstStyle/>
          <a:p>
            <a:pPr marL="285750" marR="0" lvl="0" indent="-285750" algn="just" defTabSz="457200" rtl="0" eaLnBrk="1" fontAlgn="auto" latinLnBrk="0" hangingPunct="1">
              <a:lnSpc>
                <a:spcPct val="107000"/>
              </a:lnSpc>
              <a:spcBef>
                <a:spcPts val="0"/>
              </a:spcBef>
              <a:spcAft>
                <a:spcPts val="800"/>
              </a:spcAft>
              <a:buClrTx/>
              <a:buSzTx/>
              <a:buFont typeface="Wingdings" panose="05000000000000000000" pitchFamily="2" charset="2"/>
              <a:buChar char="v"/>
              <a:tabLst/>
              <a:defRPr/>
            </a:pP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Είναι βακτήριο διαστάσεων μήκους 0,5μ</a:t>
            </a:r>
            <a:r>
              <a:rPr kumimoji="0" lang="en-US"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m</a:t>
            </a: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-1μ</a:t>
            </a:r>
            <a:r>
              <a:rPr kumimoji="0" lang="en-US"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m</a:t>
            </a: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 και πλάτους 0,2μ</a:t>
            </a:r>
            <a:r>
              <a:rPr kumimoji="0" lang="en-US"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m</a:t>
            </a: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-0,3μ</a:t>
            </a:r>
            <a:r>
              <a:rPr kumimoji="0" lang="en-US"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m</a:t>
            </a: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.Το σχήμα του είναι σταθερό και δεν παρουσιάζει πολυμορφισμό. Είναι ακίνητο, έχει έλυτρο και  δεν σχηματίζει σπόρους.</a:t>
            </a:r>
          </a:p>
          <a:p>
            <a:pPr marL="285750" marR="0" lvl="0" indent="-285750" algn="just" defTabSz="457200" rtl="0" eaLnBrk="1" fontAlgn="auto" latinLnBrk="0" hangingPunct="1">
              <a:lnSpc>
                <a:spcPct val="107000"/>
              </a:lnSpc>
              <a:spcBef>
                <a:spcPts val="0"/>
              </a:spcBef>
              <a:spcAft>
                <a:spcPts val="800"/>
              </a:spcAft>
              <a:buClrTx/>
              <a:buSzTx/>
              <a:buFont typeface="Wingdings" panose="05000000000000000000" pitchFamily="2" charset="2"/>
              <a:buChar char="v"/>
              <a:tabLst/>
              <a:defRPr/>
            </a:pP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Αναπτύσσεται στον ανθρώπινο οργανισμό σε τέσσερις φάσεις ( </a:t>
            </a:r>
            <a:r>
              <a:rPr kumimoji="0" lang="en-US"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I</a:t>
            </a: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a:t>
            </a:r>
            <a:r>
              <a:rPr kumimoji="0" lang="en-US"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II</a:t>
            </a: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a:t>
            </a:r>
            <a:r>
              <a:rPr kumimoji="0" lang="en-US"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III</a:t>
            </a: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a:t>
            </a:r>
            <a:r>
              <a:rPr kumimoji="0" lang="en-US"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IV</a:t>
            </a: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 όπου χαρακτηρίζουν την λοιμογόνο δύναμη της.</a:t>
            </a:r>
            <a:endParaRPr kumimoji="0" lang="en-US"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a:p>
            <a:pPr marL="285750" marR="0" lvl="0" indent="-285750" algn="just" defTabSz="457200" rtl="0" eaLnBrk="1" fontAlgn="auto" latinLnBrk="0" hangingPunct="1">
              <a:lnSpc>
                <a:spcPct val="107000"/>
              </a:lnSpc>
              <a:spcBef>
                <a:spcPts val="0"/>
              </a:spcBef>
              <a:spcAft>
                <a:spcPts val="800"/>
              </a:spcAft>
              <a:buClrTx/>
              <a:buSzTx/>
              <a:buFont typeface="Wingdings" panose="05000000000000000000" pitchFamily="2" charset="2"/>
              <a:buChar char="v"/>
              <a:tabLst/>
              <a:defRPr/>
            </a:pPr>
            <a:r>
              <a:rPr kumimoji="0" lang="el-GR"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Παράγει τοξίνη η οποία εισέρχεται στην κυκλοφορία και προσβάλλει διάφορα όργανα. </a:t>
            </a:r>
            <a:endParaRPr kumimoji="0" lang="en-US"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p:txBody>
      </p:sp>
      <p:sp>
        <p:nvSpPr>
          <p:cNvPr id="34" name="TextBox 33">
            <a:extLst>
              <a:ext uri="{FF2B5EF4-FFF2-40B4-BE49-F238E27FC236}">
                <a16:creationId xmlns:a16="http://schemas.microsoft.com/office/drawing/2014/main" id="{86236CBA-7123-48FE-96DC-DD0F3D7E4DDC}"/>
              </a:ext>
            </a:extLst>
          </p:cNvPr>
          <p:cNvSpPr txBox="1"/>
          <p:nvPr/>
        </p:nvSpPr>
        <p:spPr>
          <a:xfrm>
            <a:off x="19103647" y="11032680"/>
            <a:ext cx="4346531" cy="523220"/>
          </a:xfrm>
          <a:prstGeom prst="rect">
            <a:avLst/>
          </a:prstGeom>
          <a:noFill/>
        </p:spPr>
        <p:txBody>
          <a:bodyPr wrap="square">
            <a:spAutoFit/>
          </a:bodyPr>
          <a:lstStyle/>
          <a:p>
            <a:pPr marL="0" marR="0" lvl="0" indent="0" algn="ctr" defTabSz="2419137"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prstClr val="black"/>
                </a:solidFill>
                <a:effectLst/>
                <a:uLnTx/>
                <a:uFillTx/>
                <a:latin typeface="+mj-lt"/>
                <a:ea typeface="+mn-ea"/>
                <a:cs typeface="+mn-cs"/>
              </a:rPr>
              <a:t>Whooping Cough Lungs</a:t>
            </a:r>
          </a:p>
        </p:txBody>
      </p:sp>
      <p:pic>
        <p:nvPicPr>
          <p:cNvPr id="35" name="Εικόνα 34">
            <a:extLst>
              <a:ext uri="{FF2B5EF4-FFF2-40B4-BE49-F238E27FC236}">
                <a16:creationId xmlns:a16="http://schemas.microsoft.com/office/drawing/2014/main" id="{D514CCF4-865F-4B4F-882B-DF184730C18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716373" y="16489100"/>
            <a:ext cx="5560540" cy="3322494"/>
          </a:xfrm>
          <a:prstGeom prst="rect">
            <a:avLst/>
          </a:prstGeom>
        </p:spPr>
      </p:pic>
      <p:sp>
        <p:nvSpPr>
          <p:cNvPr id="38" name="TextBox 37">
            <a:extLst>
              <a:ext uri="{FF2B5EF4-FFF2-40B4-BE49-F238E27FC236}">
                <a16:creationId xmlns:a16="http://schemas.microsoft.com/office/drawing/2014/main" id="{AAF1EBA8-2AB2-4A82-B512-9F0A1FC8CC4A}"/>
              </a:ext>
            </a:extLst>
          </p:cNvPr>
          <p:cNvSpPr txBox="1"/>
          <p:nvPr/>
        </p:nvSpPr>
        <p:spPr>
          <a:xfrm>
            <a:off x="15313732" y="21248680"/>
            <a:ext cx="14471374" cy="658835"/>
          </a:xfrm>
          <a:prstGeom prst="rect">
            <a:avLst/>
          </a:prstGeom>
          <a:noFill/>
        </p:spPr>
        <p:txBody>
          <a:bodyPr wrap="square">
            <a:spAutoFit/>
          </a:bodyPr>
          <a:lstStyle/>
          <a:p>
            <a:pPr marL="0" marR="67310" lvl="0" indent="0" algn="just" defTabSz="457200" rtl="0" eaLnBrk="1" fontAlgn="auto" latinLnBrk="0" hangingPunct="1">
              <a:lnSpc>
                <a:spcPct val="107000"/>
              </a:lnSpc>
              <a:spcBef>
                <a:spcPts val="1585"/>
              </a:spcBef>
              <a:spcAft>
                <a:spcPts val="800"/>
              </a:spcAft>
              <a:buClrTx/>
              <a:buSzTx/>
              <a:buFontTx/>
              <a:buNone/>
              <a:tabLst/>
              <a:defRPr/>
            </a:pPr>
            <a:r>
              <a:rPr kumimoji="0" lang="el-GR" sz="3600" b="1" i="0" u="none" strike="noStrike" kern="1200" cap="none" spc="15"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ΣΥΜΠΕΡΑΣΜΑΤΑ</a:t>
            </a:r>
            <a:endParaRPr kumimoji="0" lang="en-US" sz="36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p:txBody>
      </p:sp>
      <p:sp>
        <p:nvSpPr>
          <p:cNvPr id="40" name="TextBox 39">
            <a:extLst>
              <a:ext uri="{FF2B5EF4-FFF2-40B4-BE49-F238E27FC236}">
                <a16:creationId xmlns:a16="http://schemas.microsoft.com/office/drawing/2014/main" id="{32C3FBC4-13DD-4F2D-A0B1-0776AE62BE12}"/>
              </a:ext>
            </a:extLst>
          </p:cNvPr>
          <p:cNvSpPr txBox="1"/>
          <p:nvPr/>
        </p:nvSpPr>
        <p:spPr>
          <a:xfrm>
            <a:off x="15995637" y="20063953"/>
            <a:ext cx="10050448" cy="532903"/>
          </a:xfrm>
          <a:prstGeom prst="rect">
            <a:avLst/>
          </a:prstGeom>
          <a:noFill/>
        </p:spPr>
        <p:txBody>
          <a:bodyPr wrap="square">
            <a:spAutoFit/>
          </a:bodyPr>
          <a:lstStyle/>
          <a:p>
            <a:pPr marL="0" marR="67310" lvl="0" indent="0" algn="ctr" defTabSz="457200" rtl="0" eaLnBrk="1" fontAlgn="auto" latinLnBrk="0" hangingPunct="1">
              <a:lnSpc>
                <a:spcPct val="107000"/>
              </a:lnSpc>
              <a:spcBef>
                <a:spcPts val="1585"/>
              </a:spcBef>
              <a:spcAft>
                <a:spcPts val="800"/>
              </a:spcAft>
              <a:buClrTx/>
              <a:buSzTx/>
              <a:buFontTx/>
              <a:buNone/>
              <a:tabLst/>
              <a:defRPr/>
            </a:pPr>
            <a:r>
              <a:rPr lang="en-US" sz="2800" i="1" spc="15" dirty="0">
                <a:solidFill>
                  <a:srgbClr val="000000"/>
                </a:solidFill>
                <a:latin typeface="+mj-lt"/>
                <a:ea typeface="Calibri" panose="020F0502020204030204" pitchFamily="34" charset="0"/>
                <a:cs typeface="Times New Roman" panose="02020603050405020304" pitchFamily="18" charset="0"/>
              </a:rPr>
              <a:t>Bordetella Pertussis </a:t>
            </a:r>
            <a:r>
              <a:rPr lang="el-GR" sz="2800" i="1" spc="15" dirty="0">
                <a:solidFill>
                  <a:srgbClr val="000000"/>
                </a:solidFill>
                <a:latin typeface="+mj-lt"/>
                <a:ea typeface="Calibri" panose="020F0502020204030204" pitchFamily="34" charset="0"/>
                <a:cs typeface="Times New Roman" panose="02020603050405020304" pitchFamily="18" charset="0"/>
              </a:rPr>
              <a:t>με Χρώση </a:t>
            </a:r>
            <a:r>
              <a:rPr lang="en-US" sz="2800" i="1" spc="15" dirty="0">
                <a:solidFill>
                  <a:srgbClr val="000000"/>
                </a:solidFill>
                <a:latin typeface="+mj-lt"/>
                <a:ea typeface="Calibri" panose="020F0502020204030204" pitchFamily="34" charset="0"/>
                <a:cs typeface="Times New Roman" panose="02020603050405020304" pitchFamily="18" charset="0"/>
              </a:rPr>
              <a:t>Gram</a:t>
            </a:r>
            <a:endParaRPr kumimoji="0" lang="en-US" sz="2800" i="1"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p:txBody>
      </p:sp>
      <p:sp>
        <p:nvSpPr>
          <p:cNvPr id="42" name="TextBox 41">
            <a:extLst>
              <a:ext uri="{FF2B5EF4-FFF2-40B4-BE49-F238E27FC236}">
                <a16:creationId xmlns:a16="http://schemas.microsoft.com/office/drawing/2014/main" id="{C49CCA8D-7F74-4B0F-A1D1-311E27186A87}"/>
              </a:ext>
            </a:extLst>
          </p:cNvPr>
          <p:cNvSpPr txBox="1"/>
          <p:nvPr/>
        </p:nvSpPr>
        <p:spPr>
          <a:xfrm>
            <a:off x="15313732" y="22128119"/>
            <a:ext cx="12579180" cy="2554545"/>
          </a:xfrm>
          <a:prstGeom prst="rect">
            <a:avLst/>
          </a:prstGeom>
          <a:noFill/>
        </p:spPr>
        <p:txBody>
          <a:bodyPr wrap="square">
            <a:spAutoFit/>
          </a:bodyPr>
          <a:lstStyle/>
          <a:p>
            <a:pPr marL="0" marR="67310" lvl="0" indent="0" algn="just" defTabSz="457200" rtl="0" eaLnBrk="1" fontAlgn="auto" latinLnBrk="0" hangingPunct="1">
              <a:lnSpc>
                <a:spcPct val="100000"/>
              </a:lnSpc>
              <a:spcBef>
                <a:spcPts val="1585"/>
              </a:spcBef>
              <a:spcAft>
                <a:spcPts val="800"/>
              </a:spcAft>
              <a:buClrTx/>
              <a:buSzTx/>
              <a:buFontTx/>
              <a:buNone/>
              <a:tabLst/>
              <a:defRPr/>
            </a:pPr>
            <a:r>
              <a:rPr kumimoji="0" lang="en-US" sz="2800" b="0" i="0" u="none" strike="noStrike" kern="1200" cap="none" spc="15"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a:t>
            </a:r>
            <a:r>
              <a:rPr kumimoji="0" lang="el-GR" sz="3200" b="0" i="0" u="none" strike="noStrike" kern="1200" cap="none" spc="15"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Η νόσος είναι μεταδοτική και επικίνδυνη για βρέφη ηλικίας μικρότερη του ενός έτους όπου παρατηρείται η μεγαλύτερη θνητότητα. Ο εμβολιασμός των βρεφών από τον 3</a:t>
            </a:r>
            <a:r>
              <a:rPr kumimoji="0" lang="el-GR" sz="3200" b="0" i="0" u="none" strike="noStrike" kern="1200" cap="none" spc="15" normalizeH="0" baseline="30000" noProof="0" dirty="0">
                <a:ln>
                  <a:noFill/>
                </a:ln>
                <a:solidFill>
                  <a:srgbClr val="000000"/>
                </a:solidFill>
                <a:effectLst/>
                <a:uLnTx/>
                <a:uFillTx/>
                <a:latin typeface="+mj-lt"/>
                <a:ea typeface="Calibri" panose="020F0502020204030204" pitchFamily="34" charset="0"/>
                <a:cs typeface="Times New Roman" panose="02020603050405020304" pitchFamily="18" charset="0"/>
              </a:rPr>
              <a:t>ο</a:t>
            </a:r>
            <a:r>
              <a:rPr kumimoji="0" lang="el-GR" sz="3200" b="0" i="0" u="none" strike="noStrike" kern="1200" cap="none" spc="15" normalizeH="0" baseline="0" noProof="0" dirty="0">
                <a:ln>
                  <a:noFill/>
                </a:ln>
                <a:solidFill>
                  <a:srgbClr val="000000"/>
                </a:solidFill>
                <a:effectLst/>
                <a:uLnTx/>
                <a:uFillTx/>
                <a:latin typeface="+mj-lt"/>
                <a:ea typeface="Calibri" panose="020F0502020204030204" pitchFamily="34" charset="0"/>
                <a:cs typeface="Times New Roman" panose="02020603050405020304" pitchFamily="18" charset="0"/>
              </a:rPr>
              <a:t> μήνα της ηλικίας τους είναι το μέτρο προφύλαξης. Συνιστάται επίσης ο εμβολιασμός των εγκύων.</a:t>
            </a:r>
            <a:endParaRPr kumimoji="0" lang="en-US" sz="32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p:txBody>
      </p:sp>
      <p:pic>
        <p:nvPicPr>
          <p:cNvPr id="43" name="Εικόνα 42">
            <a:extLst>
              <a:ext uri="{FF2B5EF4-FFF2-40B4-BE49-F238E27FC236}">
                <a16:creationId xmlns:a16="http://schemas.microsoft.com/office/drawing/2014/main" id="{AAA30E22-6053-4896-8D96-F7E8748F7D68}"/>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442337" y="25042540"/>
            <a:ext cx="11582484" cy="6358008"/>
          </a:xfrm>
          <a:prstGeom prst="rect">
            <a:avLst/>
          </a:prstGeom>
          <a:noFill/>
          <a:ln>
            <a:noFill/>
          </a:ln>
        </p:spPr>
      </p:pic>
      <p:sp>
        <p:nvSpPr>
          <p:cNvPr id="45" name="TextBox 44">
            <a:extLst>
              <a:ext uri="{FF2B5EF4-FFF2-40B4-BE49-F238E27FC236}">
                <a16:creationId xmlns:a16="http://schemas.microsoft.com/office/drawing/2014/main" id="{DA657227-AD4A-4E07-8D67-820CE63D1432}"/>
              </a:ext>
            </a:extLst>
          </p:cNvPr>
          <p:cNvSpPr txBox="1"/>
          <p:nvPr/>
        </p:nvSpPr>
        <p:spPr>
          <a:xfrm>
            <a:off x="15210375" y="32052372"/>
            <a:ext cx="12046408" cy="350660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800"/>
              </a:spcAft>
              <a:buClrTx/>
              <a:buSzTx/>
              <a:buFontTx/>
              <a:buNone/>
              <a:tabLst/>
              <a:defRPr/>
            </a:pPr>
            <a:r>
              <a:rPr kumimoji="0" lang="el-GR" sz="3600" b="1"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rPr>
              <a:t>ΒΙΒΛΙΟΓΡΑΦΙΑ</a:t>
            </a:r>
            <a:endParaRPr kumimoji="0" lang="en-US" sz="3600" b="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a:p>
            <a:pPr marL="342900" lvl="0" indent="-342900">
              <a:lnSpc>
                <a:spcPct val="90000"/>
              </a:lnSpc>
              <a:buFont typeface="Wingdings" panose="05000000000000000000" pitchFamily="2" charset="2"/>
              <a:buChar char=""/>
            </a:pPr>
            <a:r>
              <a:rPr lang="el-GR" sz="2400" dirty="0">
                <a:effectLst/>
                <a:latin typeface="+mj-lt"/>
                <a:ea typeface="Times New Roman" panose="02020603050405020304" pitchFamily="18" charset="0"/>
              </a:rPr>
              <a:t>Παπαναγιώτου Ι., Ιατρική Μικροβιολογία και        Ανοσοβιολογία, εκδόσεις Παρατηρητής, Θεσσαλονίκη 1999</a:t>
            </a:r>
            <a:endParaRPr lang="en-US" sz="2400" dirty="0">
              <a:effectLst/>
              <a:latin typeface="+mj-lt"/>
              <a:ea typeface="Times New Roman" panose="02020603050405020304" pitchFamily="18" charset="0"/>
            </a:endParaRPr>
          </a:p>
          <a:p>
            <a:pPr marL="342900" lvl="0" indent="-342900">
              <a:lnSpc>
                <a:spcPct val="90000"/>
              </a:lnSpc>
              <a:buFont typeface="Wingdings" panose="05000000000000000000" pitchFamily="2" charset="2"/>
              <a:buChar char=""/>
            </a:pPr>
            <a:r>
              <a:rPr lang="el-GR" sz="2400" dirty="0">
                <a:effectLst/>
                <a:latin typeface="+mj-lt"/>
                <a:ea typeface="Times New Roman" panose="02020603050405020304" pitchFamily="18" charset="0"/>
              </a:rPr>
              <a:t>Κρικέλης </a:t>
            </a:r>
            <a:r>
              <a:rPr lang="el-GR" sz="2400" dirty="0" err="1">
                <a:effectLst/>
                <a:latin typeface="+mj-lt"/>
                <a:ea typeface="Times New Roman" panose="02020603050405020304" pitchFamily="18" charset="0"/>
              </a:rPr>
              <a:t>Βασ</a:t>
            </a:r>
            <a:r>
              <a:rPr lang="el-GR" sz="2400" dirty="0">
                <a:effectLst/>
                <a:latin typeface="+mj-lt"/>
                <a:ea typeface="Times New Roman" panose="02020603050405020304" pitchFamily="18" charset="0"/>
              </a:rPr>
              <a:t>., Μικροβιολογία ΙΙ, εκδόσεις Τ.Ε.Ι. Λάρισας, Λάρισα </a:t>
            </a:r>
            <a:endParaRPr lang="en-US" sz="2400" dirty="0">
              <a:effectLst/>
              <a:latin typeface="+mj-lt"/>
              <a:ea typeface="Times New Roman" panose="02020603050405020304" pitchFamily="18" charset="0"/>
            </a:endParaRPr>
          </a:p>
          <a:p>
            <a:pPr marL="342900" lvl="0" indent="-342900">
              <a:lnSpc>
                <a:spcPct val="90000"/>
              </a:lnSpc>
              <a:buFont typeface="Wingdings" panose="05000000000000000000" pitchFamily="2" charset="2"/>
              <a:buChar char=""/>
            </a:pPr>
            <a:r>
              <a:rPr lang="el-GR" sz="2400" dirty="0">
                <a:effectLst/>
                <a:latin typeface="+mj-lt"/>
                <a:ea typeface="Times New Roman" panose="02020603050405020304" pitchFamily="18" charset="0"/>
              </a:rPr>
              <a:t>Η</a:t>
            </a:r>
            <a:r>
              <a:rPr lang="en-US" sz="2400" dirty="0" err="1">
                <a:effectLst/>
                <a:latin typeface="+mj-lt"/>
                <a:ea typeface="Times New Roman" panose="02020603050405020304" pitchFamily="18" charset="0"/>
              </a:rPr>
              <a:t>arrison</a:t>
            </a:r>
            <a:r>
              <a:rPr lang="el-GR" sz="2400" dirty="0">
                <a:effectLst/>
                <a:latin typeface="+mj-lt"/>
                <a:ea typeface="Times New Roman" panose="02020603050405020304" pitchFamily="18" charset="0"/>
              </a:rPr>
              <a:t>, Εσωτερική Παθολογία, εκδόσεις </a:t>
            </a:r>
            <a:r>
              <a:rPr lang="el-GR" sz="2400" dirty="0" err="1">
                <a:effectLst/>
                <a:latin typeface="+mj-lt"/>
                <a:ea typeface="Times New Roman" panose="02020603050405020304" pitchFamily="18" charset="0"/>
              </a:rPr>
              <a:t>Παρισιάνου</a:t>
            </a:r>
            <a:r>
              <a:rPr lang="el-GR" sz="2400" dirty="0">
                <a:effectLst/>
                <a:latin typeface="+mj-lt"/>
                <a:ea typeface="Times New Roman" panose="02020603050405020304" pitchFamily="18" charset="0"/>
              </a:rPr>
              <a:t>, Αθήνα 2002</a:t>
            </a:r>
            <a:endParaRPr lang="en-US" sz="2400" dirty="0">
              <a:effectLst/>
              <a:latin typeface="+mj-lt"/>
              <a:ea typeface="Times New Roman" panose="02020603050405020304" pitchFamily="18" charset="0"/>
            </a:endParaRPr>
          </a:p>
          <a:p>
            <a:pPr marL="342900" lvl="0" indent="-342900">
              <a:lnSpc>
                <a:spcPct val="90000"/>
              </a:lnSpc>
              <a:buFont typeface="Wingdings" panose="05000000000000000000" pitchFamily="2" charset="2"/>
              <a:buChar char=""/>
            </a:pPr>
            <a:r>
              <a:rPr lang="en-US" sz="2400" u="sng" dirty="0">
                <a:solidFill>
                  <a:srgbClr val="0563C1"/>
                </a:solidFill>
                <a:effectLst/>
                <a:latin typeface="+mj-lt"/>
                <a:ea typeface="Times New Roman" panose="02020603050405020304" pitchFamily="18" charset="0"/>
                <a:hlinkClick r:id="rId6"/>
              </a:rPr>
              <a:t>www</a:t>
            </a:r>
            <a:r>
              <a:rPr lang="el-GR" sz="2400" u="sng" dirty="0">
                <a:solidFill>
                  <a:srgbClr val="0563C1"/>
                </a:solidFill>
                <a:effectLst/>
                <a:latin typeface="+mj-lt"/>
                <a:ea typeface="Times New Roman" panose="02020603050405020304" pitchFamily="18" charset="0"/>
                <a:hlinkClick r:id="rId6"/>
              </a:rPr>
              <a:t>.3</a:t>
            </a:r>
            <a:r>
              <a:rPr lang="en-US" sz="2400" u="sng" dirty="0" err="1">
                <a:solidFill>
                  <a:srgbClr val="0563C1"/>
                </a:solidFill>
                <a:effectLst/>
                <a:latin typeface="+mj-lt"/>
                <a:ea typeface="Times New Roman" panose="02020603050405020304" pitchFamily="18" charset="0"/>
                <a:hlinkClick r:id="rId6"/>
              </a:rPr>
              <a:t>lyk</a:t>
            </a:r>
            <a:r>
              <a:rPr lang="el-GR" sz="2400" u="sng" dirty="0">
                <a:solidFill>
                  <a:srgbClr val="0563C1"/>
                </a:solidFill>
                <a:effectLst/>
                <a:latin typeface="+mj-lt"/>
                <a:ea typeface="Times New Roman" panose="02020603050405020304" pitchFamily="18" charset="0"/>
                <a:hlinkClick r:id="rId6"/>
              </a:rPr>
              <a:t>-</a:t>
            </a:r>
            <a:r>
              <a:rPr lang="en-US" sz="2400" u="sng" dirty="0" err="1">
                <a:solidFill>
                  <a:srgbClr val="0563C1"/>
                </a:solidFill>
                <a:effectLst/>
                <a:latin typeface="+mj-lt"/>
                <a:ea typeface="Times New Roman" panose="02020603050405020304" pitchFamily="18" charset="0"/>
                <a:hlinkClick r:id="rId6"/>
              </a:rPr>
              <a:t>argyr</a:t>
            </a:r>
            <a:r>
              <a:rPr lang="el-GR" sz="2400" u="sng" dirty="0">
                <a:solidFill>
                  <a:srgbClr val="0563C1"/>
                </a:solidFill>
                <a:effectLst/>
                <a:latin typeface="+mj-lt"/>
                <a:ea typeface="Times New Roman" panose="02020603050405020304" pitchFamily="18" charset="0"/>
                <a:hlinkClick r:id="rId6"/>
              </a:rPr>
              <a:t>.</a:t>
            </a:r>
            <a:r>
              <a:rPr lang="en-US" sz="2400" u="sng" dirty="0" err="1">
                <a:solidFill>
                  <a:srgbClr val="0563C1"/>
                </a:solidFill>
                <a:effectLst/>
                <a:latin typeface="+mj-lt"/>
                <a:ea typeface="Times New Roman" panose="02020603050405020304" pitchFamily="18" charset="0"/>
                <a:hlinkClick r:id="rId6"/>
              </a:rPr>
              <a:t>att</a:t>
            </a:r>
            <a:r>
              <a:rPr lang="el-GR" sz="2400" u="sng" dirty="0">
                <a:solidFill>
                  <a:srgbClr val="0563C1"/>
                </a:solidFill>
                <a:effectLst/>
                <a:latin typeface="+mj-lt"/>
                <a:ea typeface="Times New Roman" panose="02020603050405020304" pitchFamily="18" charset="0"/>
                <a:hlinkClick r:id="rId6"/>
              </a:rPr>
              <a:t>.</a:t>
            </a:r>
            <a:r>
              <a:rPr lang="en-US" sz="2400" u="sng" dirty="0">
                <a:solidFill>
                  <a:srgbClr val="0563C1"/>
                </a:solidFill>
                <a:effectLst/>
                <a:latin typeface="+mj-lt"/>
                <a:ea typeface="Times New Roman" panose="02020603050405020304" pitchFamily="18" charset="0"/>
                <a:hlinkClick r:id="rId6"/>
              </a:rPr>
              <a:t>sch</a:t>
            </a:r>
            <a:r>
              <a:rPr lang="el-GR" sz="2400" u="sng" dirty="0">
                <a:solidFill>
                  <a:srgbClr val="0563C1"/>
                </a:solidFill>
                <a:effectLst/>
                <a:latin typeface="+mj-lt"/>
                <a:ea typeface="Times New Roman" panose="02020603050405020304" pitchFamily="18" charset="0"/>
                <a:hlinkClick r:id="rId6"/>
              </a:rPr>
              <a:t>.</a:t>
            </a:r>
            <a:r>
              <a:rPr lang="en-US" sz="2400" u="sng" dirty="0">
                <a:solidFill>
                  <a:srgbClr val="0563C1"/>
                </a:solidFill>
                <a:effectLst/>
                <a:latin typeface="+mj-lt"/>
                <a:ea typeface="Times New Roman" panose="02020603050405020304" pitchFamily="18" charset="0"/>
                <a:hlinkClick r:id="rId6"/>
              </a:rPr>
              <a:t>gr</a:t>
            </a:r>
            <a:endParaRPr lang="en-US" sz="2400" dirty="0">
              <a:effectLst/>
              <a:latin typeface="+mj-lt"/>
              <a:ea typeface="Times New Roman" panose="02020603050405020304" pitchFamily="18" charset="0"/>
            </a:endParaRPr>
          </a:p>
          <a:p>
            <a:pPr marL="342900" lvl="0" indent="-342900">
              <a:lnSpc>
                <a:spcPct val="90000"/>
              </a:lnSpc>
              <a:buFont typeface="Wingdings" panose="05000000000000000000" pitchFamily="2" charset="2"/>
              <a:buChar char=""/>
            </a:pPr>
            <a:r>
              <a:rPr lang="en-US" sz="2400" u="sng" dirty="0">
                <a:solidFill>
                  <a:srgbClr val="0563C1"/>
                </a:solidFill>
                <a:effectLst/>
                <a:latin typeface="+mj-lt"/>
                <a:ea typeface="Times New Roman" panose="02020603050405020304" pitchFamily="18" charset="0"/>
                <a:hlinkClick r:id="rId7"/>
              </a:rPr>
              <a:t>www</a:t>
            </a:r>
            <a:r>
              <a:rPr lang="el-GR" sz="2400" u="sng" dirty="0">
                <a:solidFill>
                  <a:srgbClr val="0563C1"/>
                </a:solidFill>
                <a:effectLst/>
                <a:latin typeface="+mj-lt"/>
                <a:ea typeface="Times New Roman" panose="02020603050405020304" pitchFamily="18" charset="0"/>
                <a:hlinkClick r:id="rId7"/>
              </a:rPr>
              <a:t>.</a:t>
            </a:r>
            <a:r>
              <a:rPr lang="en-US" sz="2400" u="sng" dirty="0" err="1">
                <a:solidFill>
                  <a:srgbClr val="0563C1"/>
                </a:solidFill>
                <a:effectLst/>
                <a:latin typeface="+mj-lt"/>
                <a:ea typeface="Times New Roman" panose="02020603050405020304" pitchFamily="18" charset="0"/>
                <a:hlinkClick r:id="rId7"/>
              </a:rPr>
              <a:t>eof</a:t>
            </a:r>
            <a:r>
              <a:rPr lang="el-GR" sz="2400" u="sng" dirty="0">
                <a:solidFill>
                  <a:srgbClr val="0563C1"/>
                </a:solidFill>
                <a:effectLst/>
                <a:latin typeface="+mj-lt"/>
                <a:ea typeface="Times New Roman" panose="02020603050405020304" pitchFamily="18" charset="0"/>
                <a:hlinkClick r:id="rId7"/>
              </a:rPr>
              <a:t>.</a:t>
            </a:r>
            <a:r>
              <a:rPr lang="en-US" sz="2400" u="sng" dirty="0">
                <a:solidFill>
                  <a:srgbClr val="0563C1"/>
                </a:solidFill>
                <a:effectLst/>
                <a:latin typeface="+mj-lt"/>
                <a:ea typeface="Times New Roman" panose="02020603050405020304" pitchFamily="18" charset="0"/>
                <a:hlinkClick r:id="rId7"/>
              </a:rPr>
              <a:t>gr</a:t>
            </a:r>
            <a:endParaRPr lang="en-US" sz="2400" dirty="0">
              <a:effectLst/>
              <a:latin typeface="+mj-lt"/>
              <a:ea typeface="Times New Roman" panose="02020603050405020304" pitchFamily="18" charset="0"/>
            </a:endParaRPr>
          </a:p>
          <a:p>
            <a:pPr marL="342900" lvl="0" indent="-342900">
              <a:lnSpc>
                <a:spcPct val="90000"/>
              </a:lnSpc>
              <a:buFont typeface="Wingdings" panose="05000000000000000000" pitchFamily="2" charset="2"/>
              <a:buChar char=""/>
            </a:pPr>
            <a:r>
              <a:rPr lang="en-US" sz="2400" u="sng" dirty="0">
                <a:solidFill>
                  <a:srgbClr val="0563C1"/>
                </a:solidFill>
                <a:effectLst/>
                <a:latin typeface="+mj-lt"/>
                <a:ea typeface="Times New Roman" panose="02020603050405020304" pitchFamily="18" charset="0"/>
                <a:hlinkClick r:id="rId8"/>
              </a:rPr>
              <a:t>www</a:t>
            </a:r>
            <a:r>
              <a:rPr lang="el-GR" sz="2400" u="sng" dirty="0">
                <a:solidFill>
                  <a:srgbClr val="0563C1"/>
                </a:solidFill>
                <a:effectLst/>
                <a:latin typeface="+mj-lt"/>
                <a:ea typeface="Times New Roman" panose="02020603050405020304" pitchFamily="18" charset="0"/>
                <a:hlinkClick r:id="rId8"/>
              </a:rPr>
              <a:t>.</a:t>
            </a:r>
            <a:r>
              <a:rPr lang="en-US" sz="2400" u="sng" dirty="0" err="1">
                <a:solidFill>
                  <a:srgbClr val="0563C1"/>
                </a:solidFill>
                <a:effectLst/>
                <a:latin typeface="+mj-lt"/>
                <a:ea typeface="Times New Roman" panose="02020603050405020304" pitchFamily="18" charset="0"/>
                <a:hlinkClick r:id="rId8"/>
              </a:rPr>
              <a:t>medlook</a:t>
            </a:r>
            <a:r>
              <a:rPr lang="el-GR" sz="2400" u="sng" dirty="0">
                <a:solidFill>
                  <a:srgbClr val="0563C1"/>
                </a:solidFill>
                <a:effectLst/>
                <a:latin typeface="+mj-lt"/>
                <a:ea typeface="Times New Roman" panose="02020603050405020304" pitchFamily="18" charset="0"/>
                <a:hlinkClick r:id="rId8"/>
              </a:rPr>
              <a:t>.</a:t>
            </a:r>
            <a:r>
              <a:rPr lang="en-US" sz="2400" u="sng" dirty="0">
                <a:solidFill>
                  <a:srgbClr val="0563C1"/>
                </a:solidFill>
                <a:effectLst/>
                <a:latin typeface="+mj-lt"/>
                <a:ea typeface="Times New Roman" panose="02020603050405020304" pitchFamily="18" charset="0"/>
                <a:hlinkClick r:id="rId8"/>
              </a:rPr>
              <a:t>gr</a:t>
            </a:r>
            <a:endParaRPr lang="en-US" sz="2400" dirty="0">
              <a:effectLst/>
              <a:latin typeface="+mj-lt"/>
              <a:ea typeface="Times New Roman" panose="02020603050405020304" pitchFamily="18" charset="0"/>
            </a:endParaRPr>
          </a:p>
          <a:p>
            <a:pPr marR="0" lvl="0" defTabSz="457200" rtl="0" eaLnBrk="1" fontAlgn="auto" latinLnBrk="0" hangingPunct="1">
              <a:lnSpc>
                <a:spcPct val="100000"/>
              </a:lnSpc>
              <a:spcBef>
                <a:spcPts val="0"/>
              </a:spcBef>
              <a:spcAft>
                <a:spcPts val="800"/>
              </a:spcAft>
              <a:buClrTx/>
              <a:buSzTx/>
              <a:tabLst/>
              <a:defRPr/>
            </a:pPr>
            <a:endParaRPr lang="en-US" sz="2800" dirty="0">
              <a:latin typeface="+mj-lt"/>
            </a:endParaRPr>
          </a:p>
        </p:txBody>
      </p:sp>
      <p:pic>
        <p:nvPicPr>
          <p:cNvPr id="3" name="Εικόνα 2">
            <a:extLst>
              <a:ext uri="{FF2B5EF4-FFF2-40B4-BE49-F238E27FC236}">
                <a16:creationId xmlns:a16="http://schemas.microsoft.com/office/drawing/2014/main" id="{C651985B-8095-4282-B38A-885A6A1D2A6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1762316" y="16437522"/>
            <a:ext cx="5262505" cy="3322494"/>
          </a:xfrm>
          <a:prstGeom prst="rect">
            <a:avLst/>
          </a:prstGeom>
        </p:spPr>
      </p:pic>
      <p:pic>
        <p:nvPicPr>
          <p:cNvPr id="1026" name="Picture 2" descr="See the source image">
            <a:extLst>
              <a:ext uri="{FF2B5EF4-FFF2-40B4-BE49-F238E27FC236}">
                <a16:creationId xmlns:a16="http://schemas.microsoft.com/office/drawing/2014/main" id="{7EFA1159-1266-4A04-B715-8CF6F1B5B1C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910022" y="6373480"/>
            <a:ext cx="6647113" cy="450723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ee the source image">
            <a:extLst>
              <a:ext uri="{FF2B5EF4-FFF2-40B4-BE49-F238E27FC236}">
                <a16:creationId xmlns:a16="http://schemas.microsoft.com/office/drawing/2014/main" id="{32B22211-6F60-4ABB-BA4F-13D58A76081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33169" y="13488344"/>
            <a:ext cx="4260894" cy="35077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5771023"/>
      </p:ext>
    </p:extLst>
  </p:cSld>
  <p:clrMapOvr>
    <a:masterClrMapping/>
  </p:clrMapOvr>
</p:sld>
</file>

<file path=ppt/theme/theme1.xml><?xml version="1.0" encoding="utf-8"?>
<a:theme xmlns:a="http://schemas.openxmlformats.org/drawingml/2006/main" name="Θέμα του Office">
  <a:themeElements>
    <a:clrScheme name="Μπλε ΙΙ">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225</TotalTime>
  <Words>551</Words>
  <Application>Microsoft Office PowerPoint</Application>
  <PresentationFormat>Προσαρμογή</PresentationFormat>
  <Paragraphs>55</Paragraphs>
  <Slides>1</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vt:i4>
      </vt:variant>
    </vt:vector>
  </HeadingPairs>
  <TitlesOfParts>
    <vt:vector size="7" baseType="lpstr">
      <vt:lpstr>Arial</vt:lpstr>
      <vt:lpstr>Calibri</vt:lpstr>
      <vt:lpstr>Symbol</vt:lpstr>
      <vt:lpstr>Times New Roman</vt:lpstr>
      <vt:lpstr>Wingdings</vt:lpstr>
      <vt:lpstr>Θέμα του Office</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SpirosPashalis@outlook.com</dc:creator>
  <cp:lastModifiedBy>SpirosPashalis@outlook.com</cp:lastModifiedBy>
  <cp:revision>29</cp:revision>
  <cp:lastPrinted>2021-12-13T19:22:06Z</cp:lastPrinted>
  <dcterms:created xsi:type="dcterms:W3CDTF">2021-12-13T17:22:37Z</dcterms:created>
  <dcterms:modified xsi:type="dcterms:W3CDTF">2021-12-15T17:52:22Z</dcterms:modified>
</cp:coreProperties>
</file>