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8" r:id="rId5"/>
    <p:sldId id="269" r:id="rId6"/>
    <p:sldId id="270" r:id="rId7"/>
    <p:sldId id="271" r:id="rId8"/>
  </p:sldIdLst>
  <p:sldSz cx="9906000" cy="6858000" type="A4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12" y="5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2134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785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366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304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429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515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216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25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796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925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164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54F4A-BA2F-45EB-8D09-F5BE9723DBDD}" type="datetimeFigureOut">
              <a:rPr lang="el-GR" smtClean="0"/>
              <a:pPr/>
              <a:t>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8CF09-AD53-4622-A955-FDE89E2B12B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098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175933"/>
            <a:ext cx="990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dirty="0" smtClean="0"/>
              <a:t>Μάθημα </a:t>
            </a:r>
            <a:r>
              <a:rPr lang="en-US" sz="3600" dirty="0" smtClean="0"/>
              <a:t>2</a:t>
            </a:r>
            <a:endParaRPr lang="el-GR" sz="3600" dirty="0" smtClean="0"/>
          </a:p>
          <a:p>
            <a:pPr algn="ctr"/>
            <a:endParaRPr lang="el-GR" sz="3600" dirty="0"/>
          </a:p>
          <a:p>
            <a:pPr algn="ctr"/>
            <a:r>
              <a:rPr lang="el-GR" sz="3600" b="1" dirty="0" smtClean="0"/>
              <a:t>Ατμοστρόβιλοι με Αναγέννηση </a:t>
            </a:r>
            <a:endParaRPr 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221333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359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Ατμοστρόβιλος με Αναγέννηση – </a:t>
            </a:r>
            <a:r>
              <a:rPr lang="el-GR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αύξηση της απόδοσης χωρίς αύξηση της υγρασίας στην έξοδο του στροβίλου</a:t>
            </a:r>
            <a:endParaRPr lang="el-GR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452438"/>
            <a:ext cx="4108319" cy="32227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Ορθογώνιο 5"/>
          <p:cNvSpPr/>
          <p:nvPr/>
        </p:nvSpPr>
        <p:spPr>
          <a:xfrm>
            <a:off x="4203570" y="344523"/>
            <a:ext cx="570243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Η προσθήκη θερμότητας στον λέβητα συμβαίνει μεταξύ των θερμοκρασιών εισόδου και εξόδου του. Η αύξηση της θερμοκρασίας εισόδου στον λέβητα αυξάνει τη μέση θερμοκρασία προσθήκης θερμότητας και άρα αυξάνει την απόδοση </a:t>
            </a:r>
            <a:r>
              <a:rPr lang="en-US" sz="1600" b="1" dirty="0" err="1" smtClean="0">
                <a:solidFill>
                  <a:schemeClr val="tx2"/>
                </a:solidFill>
              </a:rPr>
              <a:t>carnot</a:t>
            </a:r>
            <a:r>
              <a:rPr lang="en-US" sz="1600" b="1" dirty="0" smtClean="0">
                <a:solidFill>
                  <a:schemeClr val="tx2"/>
                </a:solidFill>
              </a:rPr>
              <a:t> </a:t>
            </a:r>
            <a:r>
              <a:rPr lang="el-GR" sz="1600" b="1" dirty="0" smtClean="0">
                <a:solidFill>
                  <a:schemeClr val="tx2"/>
                </a:solidFill>
              </a:rPr>
              <a:t>του κύκλου του ατμοστροβίλου.</a:t>
            </a:r>
            <a:endParaRPr lang="en-US" sz="1600" b="1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Αυτό γίνεται με την </a:t>
            </a:r>
            <a:r>
              <a:rPr lang="el-GR" sz="16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απομάστευση</a:t>
            </a:r>
            <a:r>
              <a:rPr lang="el-GR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600" b="1" dirty="0" smtClean="0">
                <a:solidFill>
                  <a:schemeClr val="tx2"/>
                </a:solidFill>
              </a:rPr>
              <a:t>ατμού από τον στρόβιλο και την ανάμιξη του με το νερό μετά την αντλία στον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Ανοικτό</a:t>
            </a:r>
            <a:r>
              <a:rPr lang="el-GR" sz="1600" b="1" dirty="0" smtClean="0">
                <a:solidFill>
                  <a:srgbClr val="FF0000"/>
                </a:solidFill>
              </a:rPr>
              <a:t>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Θερμαντήρα Νερού Τροφοδοσίας</a:t>
            </a:r>
            <a:r>
              <a:rPr lang="el-GR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600" b="1" dirty="0" smtClean="0">
                <a:solidFill>
                  <a:schemeClr val="tx2"/>
                </a:solidFill>
              </a:rPr>
              <a:t>(ΘΝΤ).</a:t>
            </a:r>
            <a:endParaRPr lang="en-US" sz="1600" b="1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Ο ΑΘΝΤ βρίσκεται στην πίεση της </a:t>
            </a:r>
            <a:r>
              <a:rPr lang="el-GR" sz="1600" b="1" dirty="0" err="1" smtClean="0">
                <a:solidFill>
                  <a:schemeClr val="tx2"/>
                </a:solidFill>
              </a:rPr>
              <a:t>απομάστευσης</a:t>
            </a:r>
            <a:r>
              <a:rPr lang="el-GR" sz="1600" b="1" dirty="0" smtClean="0">
                <a:solidFill>
                  <a:schemeClr val="tx2"/>
                </a:solidFill>
              </a:rPr>
              <a:t> (&lt; Ρ5 και &gt; Ρ1, </a:t>
            </a:r>
            <a:r>
              <a:rPr lang="el-GR" sz="1600" b="1" dirty="0" smtClean="0">
                <a:solidFill>
                  <a:srgbClr val="FF0000"/>
                </a:solidFill>
              </a:rPr>
              <a:t>Ρ6 = Ρ2 =Ρ3</a:t>
            </a:r>
            <a:r>
              <a:rPr lang="el-GR" sz="1600" b="1" dirty="0" smtClean="0">
                <a:solidFill>
                  <a:schemeClr val="tx2"/>
                </a:solidFill>
              </a:rPr>
              <a:t>) οπότε η Αντλία 1 είναι απαραίτητη για την αύξηση της πίεσης από την πίεση του συμπυκνωτή στην πίεση της </a:t>
            </a:r>
            <a:r>
              <a:rPr lang="el-GR" sz="1600" b="1" dirty="0" err="1" smtClean="0">
                <a:solidFill>
                  <a:schemeClr val="tx2"/>
                </a:solidFill>
              </a:rPr>
              <a:t>απομάστευσης</a:t>
            </a:r>
            <a:r>
              <a:rPr lang="el-GR" sz="1600" b="1" dirty="0" smtClean="0">
                <a:solidFill>
                  <a:schemeClr val="tx2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rgbClr val="FF0000"/>
                </a:solidFill>
              </a:rPr>
              <a:t>Η Τ3 πρέπει να είναι τέτοια ώστε το νερό μετά την ανάμιξη ατμού/νερού να είναι υγρό (≤</a:t>
            </a:r>
            <a:r>
              <a:rPr lang="en-US" sz="1600" b="1" dirty="0" smtClean="0">
                <a:solidFill>
                  <a:srgbClr val="FF0000"/>
                </a:solidFill>
              </a:rPr>
              <a:t> Tsat@P3).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0" y="3902492"/>
            <a:ext cx="9905999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Το έργο που παράγεται από τον στρόβιλο ελαττώνεται, αφού μετά την </a:t>
            </a:r>
            <a:r>
              <a:rPr lang="el-GR" sz="1600" b="1" dirty="0" err="1" smtClean="0">
                <a:solidFill>
                  <a:schemeClr val="tx2"/>
                </a:solidFill>
              </a:rPr>
              <a:t>απομάστευση</a:t>
            </a:r>
            <a:r>
              <a:rPr lang="el-GR" sz="1600" b="1" dirty="0" smtClean="0">
                <a:solidFill>
                  <a:schemeClr val="tx2"/>
                </a:solidFill>
              </a:rPr>
              <a:t> ατμού ελαττώνεται η ποσότητα του ατμού που εκτονώνεται στις τελευταίες βαθμίδες του στροβίλου. Όμως το η θερμική του ενέργεια </a:t>
            </a:r>
            <a:r>
              <a:rPr lang="el-GR" sz="1600" b="1" dirty="0" err="1" smtClean="0">
                <a:solidFill>
                  <a:schemeClr val="tx2"/>
                </a:solidFill>
              </a:rPr>
              <a:t>επανατροφοδοτείται</a:t>
            </a:r>
            <a:r>
              <a:rPr lang="el-GR" sz="1600" b="1" dirty="0" smtClean="0">
                <a:solidFill>
                  <a:schemeClr val="tx2"/>
                </a:solidFill>
              </a:rPr>
              <a:t> στην είσοδο του στροβίλου, η </a:t>
            </a:r>
            <a:r>
              <a:rPr lang="en-US" sz="1600" b="1" dirty="0" smtClean="0">
                <a:solidFill>
                  <a:schemeClr val="tx2"/>
                </a:solidFill>
              </a:rPr>
              <a:t>Qin </a:t>
            </a:r>
            <a:r>
              <a:rPr lang="el-GR" sz="1600" b="1" dirty="0" smtClean="0">
                <a:solidFill>
                  <a:schemeClr val="tx2"/>
                </a:solidFill>
              </a:rPr>
              <a:t>ελαττώνεται και η αύξηση της μέσης θερμοκρασίας προσθήκης θερμότητας, αυξάνει τελικά την απόδοση.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Μετά την ανάμιξη νερού/ατμού, μία 2</a:t>
            </a:r>
            <a:r>
              <a:rPr lang="el-GR" sz="1600" b="1" baseline="30000" dirty="0" smtClean="0">
                <a:solidFill>
                  <a:schemeClr val="tx2"/>
                </a:solidFill>
              </a:rPr>
              <a:t>η</a:t>
            </a:r>
            <a:r>
              <a:rPr lang="el-GR" sz="1600" b="1" dirty="0" smtClean="0">
                <a:solidFill>
                  <a:schemeClr val="tx2"/>
                </a:solidFill>
              </a:rPr>
              <a:t> Αντλία συμπιέζει το θερμό πλέον νερό στην πίεση του λέβητα.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Η Αναγέννηση αυξάνει την απόδοση και επίσης ελαττώνει τις μεγάλες ογκομετρικές παροχές ατμού στα τελευταία στάδια του στροβίλου, όπου ο ειδικός όγκος του ατμού αυξάνεται λόγω πολύ χαμηλής πίεσης.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Στον ανοικτό ΘΝΤ νερό και ατμός αναμιγνύονται. Αν </a:t>
            </a:r>
            <a:r>
              <a:rPr lang="en-US" sz="1600" b="1" dirty="0" smtClean="0">
                <a:solidFill>
                  <a:schemeClr val="tx2"/>
                </a:solidFill>
              </a:rPr>
              <a:t>y = m6/m5</a:t>
            </a:r>
            <a:r>
              <a:rPr lang="el-GR" sz="1600" b="1" dirty="0" smtClean="0">
                <a:solidFill>
                  <a:schemeClr val="tx2"/>
                </a:solidFill>
              </a:rPr>
              <a:t> το κλάσμα μάζας του συνολικού ατμού, που </a:t>
            </a:r>
            <a:r>
              <a:rPr lang="el-GR" sz="1600" b="1" dirty="0" err="1" smtClean="0">
                <a:solidFill>
                  <a:schemeClr val="tx2"/>
                </a:solidFill>
              </a:rPr>
              <a:t>απομαστεύεται</a:t>
            </a:r>
            <a:r>
              <a:rPr lang="el-GR" sz="1600" b="1" dirty="0" smtClean="0">
                <a:solidFill>
                  <a:schemeClr val="tx2"/>
                </a:solidFill>
              </a:rPr>
              <a:t>, τότε:</a:t>
            </a:r>
          </a:p>
          <a:p>
            <a:endParaRPr lang="el-GR" sz="100" b="1" dirty="0" smtClean="0">
              <a:solidFill>
                <a:schemeClr val="tx2"/>
              </a:solidFill>
            </a:endParaRPr>
          </a:p>
          <a:p>
            <a:r>
              <a:rPr lang="en-US" sz="1600" b="1" dirty="0" smtClean="0">
                <a:solidFill>
                  <a:schemeClr val="tx2"/>
                </a:solidFill>
              </a:rPr>
              <a:t>		</a:t>
            </a:r>
            <a:r>
              <a:rPr lang="en-US" sz="1600" b="1" dirty="0" err="1" smtClean="0">
                <a:solidFill>
                  <a:schemeClr val="tx2"/>
                </a:solidFill>
              </a:rPr>
              <a:t>qin</a:t>
            </a:r>
            <a:r>
              <a:rPr lang="en-US" sz="1600" b="1" dirty="0" smtClean="0">
                <a:solidFill>
                  <a:schemeClr val="tx2"/>
                </a:solidFill>
              </a:rPr>
              <a:t> = h5 – h4				</a:t>
            </a:r>
            <a:r>
              <a:rPr lang="en-US" sz="1600" b="1" dirty="0" err="1" smtClean="0">
                <a:solidFill>
                  <a:schemeClr val="tx2"/>
                </a:solidFill>
              </a:rPr>
              <a:t>qout</a:t>
            </a:r>
            <a:r>
              <a:rPr lang="en-US" sz="1600" b="1" dirty="0" smtClean="0">
                <a:solidFill>
                  <a:schemeClr val="tx2"/>
                </a:solidFill>
              </a:rPr>
              <a:t> = (1 – y)*(h7 – h1)</a:t>
            </a:r>
          </a:p>
          <a:p>
            <a:endParaRPr lang="en-US" sz="400" b="1" dirty="0">
              <a:solidFill>
                <a:schemeClr val="tx2"/>
              </a:solidFill>
            </a:endParaRPr>
          </a:p>
          <a:p>
            <a:r>
              <a:rPr lang="en-US" sz="1600" b="1" dirty="0" smtClean="0">
                <a:solidFill>
                  <a:schemeClr val="tx2"/>
                </a:solidFill>
              </a:rPr>
              <a:t>		</a:t>
            </a:r>
            <a:r>
              <a:rPr lang="en-US" sz="1600" b="1" dirty="0" err="1" smtClean="0">
                <a:solidFill>
                  <a:srgbClr val="FF0000"/>
                </a:solidFill>
              </a:rPr>
              <a:t>wout</a:t>
            </a:r>
            <a:r>
              <a:rPr lang="en-US" sz="1600" b="1" dirty="0" smtClean="0">
                <a:solidFill>
                  <a:srgbClr val="FF0000"/>
                </a:solidFill>
              </a:rPr>
              <a:t> = (h5 – h6) + (1 – y)*(h6 – h7)</a:t>
            </a:r>
            <a:r>
              <a:rPr lang="en-US" sz="1600" b="1" dirty="0" smtClean="0">
                <a:solidFill>
                  <a:schemeClr val="tx2"/>
                </a:solidFill>
              </a:rPr>
              <a:t>		</a:t>
            </a:r>
            <a:r>
              <a:rPr lang="en-US" sz="1600" b="1" dirty="0" smtClean="0">
                <a:solidFill>
                  <a:srgbClr val="FF0000"/>
                </a:solidFill>
              </a:rPr>
              <a:t>win = (1 – y)*win1 + win2</a:t>
            </a:r>
            <a:endParaRPr lang="el-GR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19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359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Ατμοστρόβιλος με Αναγέννηση – </a:t>
            </a:r>
            <a:r>
              <a:rPr lang="el-GR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αύξηση της απόδοσης χωρίς αύξηση της υγρασίας στην έξοδο του στροβίλου</a:t>
            </a:r>
            <a:endParaRPr lang="el-GR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4895850" y="379691"/>
            <a:ext cx="50101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Στους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κλειστούς ΘΝΤ </a:t>
            </a:r>
            <a:r>
              <a:rPr lang="el-GR" sz="1600" b="1" dirty="0" smtClean="0">
                <a:solidFill>
                  <a:schemeClr val="tx2"/>
                </a:solidFill>
              </a:rPr>
              <a:t>ο ατμός από τον στρόβιλο θερμαίνει το νερό από τον συμπυκνωτή και υγροποιείται.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16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Η Αντλία 1 αυξάνει την πίεση του νερού από τον συμπυκνωτή στην πίεση του βραστήρα.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16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Η Αντλία 2 αυξάνει την πίεση του υγροποιημένου ατμού από την </a:t>
            </a:r>
            <a:r>
              <a:rPr lang="el-GR" sz="1600" b="1" dirty="0" err="1" smtClean="0">
                <a:solidFill>
                  <a:schemeClr val="tx2"/>
                </a:solidFill>
              </a:rPr>
              <a:t>απομάστευση</a:t>
            </a:r>
            <a:r>
              <a:rPr lang="el-GR" sz="1600" b="1" dirty="0" smtClean="0">
                <a:solidFill>
                  <a:schemeClr val="tx2"/>
                </a:solidFill>
              </a:rPr>
              <a:t>, επίσης στην πίεση του βραστήρα.</a:t>
            </a:r>
            <a:endParaRPr lang="en-US" sz="1600" b="1" dirty="0" smtClean="0">
              <a:solidFill>
                <a:schemeClr val="tx2"/>
              </a:solidFill>
            </a:endParaRP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" y="379691"/>
            <a:ext cx="4691063" cy="36329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Εικόνα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243262"/>
            <a:ext cx="4895850" cy="34956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Ορθογώνιο 9"/>
          <p:cNvSpPr/>
          <p:nvPr/>
        </p:nvSpPr>
        <p:spPr>
          <a:xfrm>
            <a:off x="223837" y="4956600"/>
            <a:ext cx="46053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tx2"/>
                </a:solidFill>
              </a:rPr>
              <a:t>P2 = P9 = P4 = P5 = P6	</a:t>
            </a:r>
            <a:r>
              <a:rPr lang="el-GR" sz="1600" b="1" dirty="0" smtClean="0">
                <a:solidFill>
                  <a:schemeClr val="tx2"/>
                </a:solidFill>
              </a:rPr>
              <a:t>και </a:t>
            </a:r>
            <a:r>
              <a:rPr lang="en-US" sz="1600" b="1" dirty="0" smtClean="0">
                <a:solidFill>
                  <a:schemeClr val="tx2"/>
                </a:solidFill>
              </a:rPr>
              <a:t>P7 = P3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b="1" dirty="0" smtClean="0">
                <a:solidFill>
                  <a:schemeClr val="tx2"/>
                </a:solidFill>
              </a:rPr>
              <a:t>Στην πράξη χρησιμοποιούνται </a:t>
            </a:r>
            <a:r>
              <a:rPr lang="el-GR" sz="1600" b="1" dirty="0" err="1" smtClean="0">
                <a:solidFill>
                  <a:schemeClr val="tx2"/>
                </a:solidFill>
              </a:rPr>
              <a:t>πολυβάθμιοι</a:t>
            </a:r>
            <a:r>
              <a:rPr lang="el-GR" sz="1600" b="1" dirty="0" smtClean="0">
                <a:solidFill>
                  <a:schemeClr val="tx2"/>
                </a:solidFill>
              </a:rPr>
              <a:t> στρόβιλοι με πολλαπλές </a:t>
            </a:r>
            <a:r>
              <a:rPr lang="el-GR" sz="1600" b="1" dirty="0" err="1" smtClean="0">
                <a:solidFill>
                  <a:schemeClr val="tx2"/>
                </a:solidFill>
              </a:rPr>
              <a:t>απομαστεύσεις</a:t>
            </a:r>
            <a:r>
              <a:rPr lang="el-GR" sz="1600" b="1" dirty="0" smtClean="0">
                <a:solidFill>
                  <a:schemeClr val="tx2"/>
                </a:solidFill>
              </a:rPr>
              <a:t> και αναθερμάνσεις.</a:t>
            </a:r>
          </a:p>
        </p:txBody>
      </p:sp>
    </p:spTree>
    <p:extLst>
      <p:ext uri="{BB962C8B-B14F-4D97-AF65-F5344CB8AC3E}">
        <p14:creationId xmlns:p14="http://schemas.microsoft.com/office/powerpoint/2010/main" val="33073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82" y="331232"/>
            <a:ext cx="9906000" cy="2648535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230" y="2979767"/>
            <a:ext cx="4967288" cy="38679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57150" y="-38100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Ατμοστρόβιλος με Αναγέννηση και Αναθέρμανση	(παράδειγμα 10.6)</a:t>
            </a:r>
            <a:endParaRPr lang="el-GR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936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9525" y="0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Ατμοστρόβιλος με Αναγέννηση και Αναθέρμανση  (παράδειγμα 10.6)</a:t>
            </a:r>
            <a:endParaRPr lang="el-GR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001" y="369332"/>
            <a:ext cx="3695701" cy="28777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0" y="498763"/>
            <a:ext cx="607800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Κ1	</a:t>
            </a:r>
            <a:r>
              <a:rPr lang="en-US" sz="1600" dirty="0" smtClean="0"/>
              <a:t>P1 = 10 </a:t>
            </a:r>
            <a:r>
              <a:rPr lang="en-US" sz="1600" dirty="0" err="1" smtClean="0"/>
              <a:t>kPa</a:t>
            </a:r>
            <a:r>
              <a:rPr lang="en-US" sz="1600" dirty="0" smtClean="0"/>
              <a:t>, </a:t>
            </a:r>
            <a:r>
              <a:rPr lang="el-GR" sz="1600" dirty="0" smtClean="0"/>
              <a:t>κορεσμένο υγρό</a:t>
            </a:r>
            <a:r>
              <a:rPr lang="en-US" sz="1600" dirty="0" smtClean="0"/>
              <a:t>, </a:t>
            </a:r>
            <a:r>
              <a:rPr lang="el-GR" sz="1600" dirty="0" smtClean="0"/>
              <a:t>μαζική παροχή: </a:t>
            </a:r>
            <a:r>
              <a:rPr lang="en-US" sz="1600" dirty="0" smtClean="0"/>
              <a:t>1 – y – z </a:t>
            </a:r>
            <a:endParaRPr lang="el-GR" sz="1600" dirty="0" smtClean="0"/>
          </a:p>
          <a:p>
            <a:r>
              <a:rPr lang="el-GR" sz="1600" dirty="0"/>
              <a:t>	</a:t>
            </a:r>
            <a:r>
              <a:rPr lang="en-US" sz="1600" dirty="0" smtClean="0"/>
              <a:t>h1 = 191,81 kJ/kg	v1 = 0,00101 m3/kg</a:t>
            </a:r>
          </a:p>
          <a:p>
            <a:endParaRPr lang="en-US" sz="1600" dirty="0" smtClean="0"/>
          </a:p>
          <a:p>
            <a:r>
              <a:rPr lang="en-US" sz="1600" dirty="0" smtClean="0"/>
              <a:t>K2	P2 = 0,5 MPa, </a:t>
            </a:r>
            <a:r>
              <a:rPr lang="el-GR" sz="1600" dirty="0" smtClean="0"/>
              <a:t>συμπιεσμένο υγρό</a:t>
            </a:r>
            <a:r>
              <a:rPr lang="en-US" sz="1600" dirty="0" smtClean="0"/>
              <a:t>, </a:t>
            </a:r>
            <a:r>
              <a:rPr lang="el-GR" sz="1600" dirty="0"/>
              <a:t>μαζική παροχή: </a:t>
            </a:r>
            <a:r>
              <a:rPr lang="en-US" sz="1600" dirty="0"/>
              <a:t>1 – y – z </a:t>
            </a:r>
            <a:endParaRPr lang="el-GR" sz="1600" dirty="0" smtClean="0"/>
          </a:p>
          <a:p>
            <a:r>
              <a:rPr lang="el-GR" sz="1600" dirty="0"/>
              <a:t>	</a:t>
            </a:r>
            <a:r>
              <a:rPr lang="en-US" sz="1600" dirty="0" smtClean="0"/>
              <a:t>wP1 = v1*(P2 – P1) = 0,00101*(500-10) = 0,495 kJ/kg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h2 = h1 + wP1 = 191,81+0,495 = 192,3 kJ/kg</a:t>
            </a:r>
          </a:p>
          <a:p>
            <a:endParaRPr lang="en-US" sz="1600" dirty="0"/>
          </a:p>
          <a:p>
            <a:r>
              <a:rPr lang="en-US" sz="1600" dirty="0" smtClean="0"/>
              <a:t>K3	P3 = 0,5 MPa, </a:t>
            </a:r>
            <a:r>
              <a:rPr lang="el-GR" sz="1600" dirty="0" smtClean="0"/>
              <a:t>κορεσμένο υγρό</a:t>
            </a:r>
            <a:r>
              <a:rPr lang="en-US" sz="1600" dirty="0" smtClean="0"/>
              <a:t>, </a:t>
            </a:r>
            <a:r>
              <a:rPr lang="el-GR" sz="1600" dirty="0"/>
              <a:t>μαζική παροχή: </a:t>
            </a:r>
            <a:r>
              <a:rPr lang="en-US" sz="1600" dirty="0"/>
              <a:t>1 – </a:t>
            </a:r>
            <a:r>
              <a:rPr lang="en-US" sz="1600" dirty="0" smtClean="0"/>
              <a:t>y </a:t>
            </a:r>
            <a:endParaRPr lang="el-GR" sz="1600" dirty="0" smtClean="0"/>
          </a:p>
          <a:p>
            <a:r>
              <a:rPr lang="el-GR" sz="1600" dirty="0"/>
              <a:t>	</a:t>
            </a:r>
            <a:r>
              <a:rPr lang="en-US" sz="1600" dirty="0" smtClean="0"/>
              <a:t>h3 = 640,09 kJ/kg         v3 = 0,001093 m3/kg</a:t>
            </a:r>
          </a:p>
          <a:p>
            <a:endParaRPr lang="en-US" sz="1600" dirty="0"/>
          </a:p>
          <a:p>
            <a:r>
              <a:rPr lang="en-US" sz="1600" dirty="0" smtClean="0"/>
              <a:t>K4	P4 = 15 MPa, </a:t>
            </a:r>
            <a:r>
              <a:rPr lang="el-GR" sz="1600" dirty="0"/>
              <a:t>συμπιεσμένο υγρό</a:t>
            </a:r>
            <a:r>
              <a:rPr lang="en-US" sz="1600" dirty="0"/>
              <a:t>, </a:t>
            </a:r>
            <a:r>
              <a:rPr lang="el-GR" sz="1600" dirty="0"/>
              <a:t>μαζική παροχή: </a:t>
            </a:r>
            <a:r>
              <a:rPr lang="en-US" sz="1600" dirty="0"/>
              <a:t>1 – </a:t>
            </a:r>
            <a:r>
              <a:rPr lang="en-US" sz="1600" dirty="0" smtClean="0"/>
              <a:t>y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wP2 </a:t>
            </a:r>
            <a:r>
              <a:rPr lang="en-US" sz="1600" dirty="0"/>
              <a:t>= </a:t>
            </a:r>
            <a:r>
              <a:rPr lang="en-US" sz="1600" dirty="0" smtClean="0"/>
              <a:t>v3*(P4 </a:t>
            </a:r>
            <a:r>
              <a:rPr lang="en-US" sz="1600" dirty="0"/>
              <a:t>– </a:t>
            </a:r>
            <a:r>
              <a:rPr lang="en-US" sz="1600" dirty="0" smtClean="0"/>
              <a:t>P3) </a:t>
            </a:r>
            <a:r>
              <a:rPr lang="en-US" sz="1600" dirty="0"/>
              <a:t>= </a:t>
            </a:r>
            <a:r>
              <a:rPr lang="en-US" sz="1600" dirty="0" smtClean="0"/>
              <a:t>0,001093*(15000-500) </a:t>
            </a:r>
            <a:r>
              <a:rPr lang="en-US" sz="1600" dirty="0"/>
              <a:t>= </a:t>
            </a:r>
            <a:r>
              <a:rPr lang="en-US" sz="1600" dirty="0" smtClean="0"/>
              <a:t>15,85 </a:t>
            </a:r>
            <a:r>
              <a:rPr lang="en-US" sz="1600" dirty="0"/>
              <a:t>kJ/kg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h4 </a:t>
            </a:r>
            <a:r>
              <a:rPr lang="en-US" sz="1600" dirty="0"/>
              <a:t>= </a:t>
            </a:r>
            <a:r>
              <a:rPr lang="en-US" sz="1600" dirty="0" smtClean="0"/>
              <a:t>h3 </a:t>
            </a:r>
            <a:r>
              <a:rPr lang="en-US" sz="1600" dirty="0"/>
              <a:t>+ </a:t>
            </a:r>
            <a:r>
              <a:rPr lang="en-US" sz="1600" dirty="0" smtClean="0"/>
              <a:t>wP2 </a:t>
            </a:r>
            <a:r>
              <a:rPr lang="en-US" sz="1600" dirty="0"/>
              <a:t>= </a:t>
            </a:r>
            <a:r>
              <a:rPr lang="en-US" sz="1600" dirty="0" smtClean="0"/>
              <a:t>640,09+15,85 </a:t>
            </a:r>
            <a:r>
              <a:rPr lang="en-US" sz="1600" dirty="0"/>
              <a:t>= </a:t>
            </a:r>
            <a:r>
              <a:rPr lang="en-US" sz="1600" dirty="0" smtClean="0"/>
              <a:t>655,9 kJ/kg</a:t>
            </a:r>
            <a:r>
              <a:rPr lang="el-GR" sz="1600" dirty="0"/>
              <a:t>	</a:t>
            </a:r>
            <a:r>
              <a:rPr lang="el-GR" sz="1600" dirty="0" smtClean="0"/>
              <a:t>	</a:t>
            </a:r>
            <a:endParaRPr lang="el-GR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-9525" y="3791972"/>
            <a:ext cx="9906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Κ</a:t>
            </a:r>
            <a:r>
              <a:rPr lang="en-US" sz="1600" dirty="0" smtClean="0"/>
              <a:t>5</a:t>
            </a:r>
            <a:r>
              <a:rPr lang="el-GR" sz="1600" dirty="0" smtClean="0"/>
              <a:t>	</a:t>
            </a:r>
            <a:r>
              <a:rPr lang="en-US" sz="1600" b="1" u="sng" dirty="0" smtClean="0"/>
              <a:t>P5 = 15 MPa, </a:t>
            </a:r>
            <a:r>
              <a:rPr lang="el-GR" sz="1600" b="1" u="sng" dirty="0" smtClean="0"/>
              <a:t>κορεσμένο υγρό</a:t>
            </a:r>
            <a:r>
              <a:rPr lang="en-US" sz="1600" dirty="0" smtClean="0"/>
              <a:t>, </a:t>
            </a:r>
            <a:r>
              <a:rPr lang="el-GR" sz="1600" dirty="0" smtClean="0"/>
              <a:t>μαζική παροχή: </a:t>
            </a:r>
            <a:r>
              <a:rPr lang="en-US" sz="1600" dirty="0" smtClean="0"/>
              <a:t>1 – y </a:t>
            </a:r>
            <a:r>
              <a:rPr lang="el-GR" sz="1600" dirty="0" smtClean="0"/>
              <a:t>	</a:t>
            </a:r>
            <a:r>
              <a:rPr lang="en-US" sz="1600" dirty="0" smtClean="0"/>
              <a:t>h</a:t>
            </a:r>
            <a:r>
              <a:rPr lang="el-GR" sz="1600" dirty="0" smtClean="0"/>
              <a:t>5</a:t>
            </a:r>
            <a:r>
              <a:rPr lang="en-US" sz="1600" dirty="0" smtClean="0"/>
              <a:t> </a:t>
            </a:r>
            <a:r>
              <a:rPr lang="en-US" sz="1600" dirty="0"/>
              <a:t>= </a:t>
            </a:r>
            <a:r>
              <a:rPr lang="el-GR" sz="1600" dirty="0" smtClean="0"/>
              <a:t>1610,3</a:t>
            </a:r>
            <a:r>
              <a:rPr lang="en-US" sz="1600" dirty="0" smtClean="0"/>
              <a:t> </a:t>
            </a:r>
            <a:r>
              <a:rPr lang="en-US" sz="1600" dirty="0"/>
              <a:t>kJ/kg 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K</a:t>
            </a:r>
            <a:r>
              <a:rPr lang="el-GR" sz="1600" dirty="0" smtClean="0"/>
              <a:t>6</a:t>
            </a:r>
            <a:r>
              <a:rPr lang="en-US" sz="1600" dirty="0" smtClean="0"/>
              <a:t>	P</a:t>
            </a:r>
            <a:r>
              <a:rPr lang="el-GR" sz="1600" dirty="0" smtClean="0"/>
              <a:t>6</a:t>
            </a:r>
            <a:r>
              <a:rPr lang="en-US" sz="1600" dirty="0" smtClean="0"/>
              <a:t> = </a:t>
            </a:r>
            <a:r>
              <a:rPr lang="el-GR" sz="1600" dirty="0" smtClean="0"/>
              <a:t>4</a:t>
            </a:r>
            <a:r>
              <a:rPr lang="en-US" sz="1600" dirty="0" smtClean="0"/>
              <a:t> MPa, </a:t>
            </a:r>
            <a:r>
              <a:rPr lang="el-GR" sz="1600" dirty="0" smtClean="0"/>
              <a:t>κορεσμένο υγρό</a:t>
            </a:r>
            <a:r>
              <a:rPr lang="en-US" sz="1600" dirty="0" smtClean="0"/>
              <a:t>, </a:t>
            </a:r>
            <a:r>
              <a:rPr lang="el-GR" sz="1600" dirty="0"/>
              <a:t>μαζική παροχή: </a:t>
            </a:r>
            <a:r>
              <a:rPr lang="en-US" sz="1600" dirty="0" smtClean="0"/>
              <a:t>y </a:t>
            </a:r>
            <a:r>
              <a:rPr lang="el-GR" sz="1600" dirty="0" smtClean="0"/>
              <a:t>	</a:t>
            </a:r>
            <a:r>
              <a:rPr lang="en-US" sz="1600" dirty="0" smtClean="0"/>
              <a:t>h</a:t>
            </a:r>
            <a:r>
              <a:rPr lang="el-GR" sz="1600" dirty="0" smtClean="0"/>
              <a:t>6</a:t>
            </a:r>
            <a:r>
              <a:rPr lang="en-US" sz="1600" dirty="0" smtClean="0"/>
              <a:t> = </a:t>
            </a:r>
            <a:r>
              <a:rPr lang="el-GR" sz="1600" dirty="0" smtClean="0"/>
              <a:t>1087,4</a:t>
            </a:r>
            <a:r>
              <a:rPr lang="en-US" sz="1600" dirty="0" smtClean="0"/>
              <a:t> kJ/kg</a:t>
            </a:r>
            <a:r>
              <a:rPr lang="el-GR" sz="1600" dirty="0"/>
              <a:t>	</a:t>
            </a:r>
            <a:r>
              <a:rPr lang="en-US" sz="1600" dirty="0"/>
              <a:t> </a:t>
            </a:r>
            <a:r>
              <a:rPr lang="en-US" sz="1600" dirty="0" smtClean="0"/>
              <a:t>v</a:t>
            </a:r>
            <a:r>
              <a:rPr lang="el-GR" sz="1600" dirty="0" smtClean="0"/>
              <a:t>6</a:t>
            </a:r>
            <a:r>
              <a:rPr lang="en-US" sz="1600" dirty="0" smtClean="0"/>
              <a:t> </a:t>
            </a:r>
            <a:r>
              <a:rPr lang="en-US" sz="1600" dirty="0"/>
              <a:t>= </a:t>
            </a:r>
            <a:r>
              <a:rPr lang="en-US" sz="1600" dirty="0" smtClean="0"/>
              <a:t>0,001</a:t>
            </a:r>
            <a:r>
              <a:rPr lang="el-GR" sz="1600" dirty="0" smtClean="0"/>
              <a:t>252</a:t>
            </a:r>
            <a:r>
              <a:rPr lang="en-US" sz="1600" dirty="0" smtClean="0"/>
              <a:t> </a:t>
            </a:r>
            <a:r>
              <a:rPr lang="en-US" sz="1600" dirty="0"/>
              <a:t>m3/kg</a:t>
            </a:r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K7	P</a:t>
            </a:r>
            <a:r>
              <a:rPr lang="el-GR" sz="1600" dirty="0" smtClean="0"/>
              <a:t>7</a:t>
            </a:r>
            <a:r>
              <a:rPr lang="en-US" sz="1600" dirty="0" smtClean="0"/>
              <a:t> = </a:t>
            </a:r>
            <a:r>
              <a:rPr lang="el-GR" sz="1600" dirty="0" smtClean="0"/>
              <a:t>15</a:t>
            </a:r>
            <a:r>
              <a:rPr lang="en-US" sz="1600" dirty="0" smtClean="0"/>
              <a:t> MPa, </a:t>
            </a:r>
            <a:r>
              <a:rPr lang="el-GR" sz="1600" dirty="0" smtClean="0"/>
              <a:t>συμπιεσμένο υγρό</a:t>
            </a:r>
            <a:r>
              <a:rPr lang="en-US" sz="1600" dirty="0" smtClean="0"/>
              <a:t>, </a:t>
            </a:r>
            <a:r>
              <a:rPr lang="el-GR" sz="1600" dirty="0"/>
              <a:t>μαζική παροχή: </a:t>
            </a:r>
            <a:r>
              <a:rPr lang="en-US" sz="1600" dirty="0" smtClean="0"/>
              <a:t>y	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wP3 </a:t>
            </a:r>
            <a:r>
              <a:rPr lang="en-US" sz="1600" dirty="0"/>
              <a:t>= </a:t>
            </a:r>
            <a:r>
              <a:rPr lang="en-US" sz="1600" dirty="0" smtClean="0"/>
              <a:t>v6*(P7 </a:t>
            </a:r>
            <a:r>
              <a:rPr lang="en-US" sz="1600" dirty="0"/>
              <a:t>– </a:t>
            </a:r>
            <a:r>
              <a:rPr lang="en-US" sz="1600" dirty="0" smtClean="0"/>
              <a:t>P6) </a:t>
            </a:r>
            <a:r>
              <a:rPr lang="en-US" sz="1600" dirty="0"/>
              <a:t>= </a:t>
            </a:r>
            <a:r>
              <a:rPr lang="en-US" sz="1600" dirty="0" smtClean="0"/>
              <a:t>0,001252*(15000-4000</a:t>
            </a:r>
            <a:r>
              <a:rPr lang="en-US" sz="1600" dirty="0"/>
              <a:t>) = </a:t>
            </a:r>
            <a:r>
              <a:rPr lang="en-US" sz="1600" dirty="0" smtClean="0"/>
              <a:t>13,77 </a:t>
            </a:r>
            <a:r>
              <a:rPr lang="en-US" sz="1600" dirty="0"/>
              <a:t>kJ/kg 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en-US" sz="1600" dirty="0" smtClean="0"/>
              <a:t>h7 </a:t>
            </a:r>
            <a:r>
              <a:rPr lang="en-US" sz="1600" dirty="0"/>
              <a:t>= </a:t>
            </a:r>
            <a:r>
              <a:rPr lang="en-US" sz="1600" dirty="0" smtClean="0"/>
              <a:t>h6 </a:t>
            </a:r>
            <a:r>
              <a:rPr lang="en-US" sz="1600" dirty="0"/>
              <a:t>+ </a:t>
            </a:r>
            <a:r>
              <a:rPr lang="en-US" sz="1600" dirty="0" smtClean="0"/>
              <a:t>wP3 </a:t>
            </a:r>
            <a:r>
              <a:rPr lang="en-US" sz="1600" dirty="0"/>
              <a:t>= </a:t>
            </a:r>
            <a:r>
              <a:rPr lang="en-US" sz="1600" dirty="0" smtClean="0"/>
              <a:t>1087,4+13,77 </a:t>
            </a:r>
            <a:r>
              <a:rPr lang="en-US" sz="1600" dirty="0"/>
              <a:t>= </a:t>
            </a:r>
            <a:r>
              <a:rPr lang="en-US" sz="1600" dirty="0" smtClean="0"/>
              <a:t>1</a:t>
            </a:r>
            <a:r>
              <a:rPr lang="pl-PL" sz="1600" dirty="0" smtClean="0"/>
              <a:t>1</a:t>
            </a:r>
            <a:r>
              <a:rPr lang="en-US" sz="1600" dirty="0" smtClean="0"/>
              <a:t>01,2 </a:t>
            </a:r>
            <a:r>
              <a:rPr lang="en-US" sz="1600" dirty="0"/>
              <a:t>kJ/kg</a:t>
            </a:r>
            <a:r>
              <a:rPr lang="el-GR" sz="1600" dirty="0"/>
              <a:t>		</a:t>
            </a:r>
          </a:p>
          <a:p>
            <a:endParaRPr lang="en-US" sz="1600" dirty="0"/>
          </a:p>
          <a:p>
            <a:r>
              <a:rPr lang="en-US" sz="1600" dirty="0" smtClean="0"/>
              <a:t>K8	P8 = 15 MPa, </a:t>
            </a:r>
            <a:r>
              <a:rPr lang="el-GR" sz="1600" dirty="0"/>
              <a:t>συμπιεσμένο </a:t>
            </a:r>
            <a:r>
              <a:rPr lang="el-GR" sz="1600" dirty="0" smtClean="0"/>
              <a:t>ή κορεσμένο υγρό</a:t>
            </a:r>
            <a:r>
              <a:rPr lang="en-US" sz="1600" dirty="0"/>
              <a:t>, </a:t>
            </a:r>
            <a:r>
              <a:rPr lang="el-GR" sz="1600" dirty="0"/>
              <a:t>μαζική παροχή: </a:t>
            </a:r>
            <a:r>
              <a:rPr lang="en-US" sz="1600" dirty="0" smtClean="0"/>
              <a:t>1</a:t>
            </a:r>
          </a:p>
          <a:p>
            <a:r>
              <a:rPr lang="en-US" sz="1600" dirty="0"/>
              <a:t>	</a:t>
            </a:r>
            <a:r>
              <a:rPr lang="el-GR" sz="1600" dirty="0" smtClean="0"/>
              <a:t>Δεν γνωρίζουμε την </a:t>
            </a:r>
            <a:r>
              <a:rPr lang="en-US" sz="1600" dirty="0" smtClean="0"/>
              <a:t>h8 </a:t>
            </a:r>
            <a:r>
              <a:rPr lang="el-GR" sz="1600" dirty="0" smtClean="0"/>
              <a:t>η οποία θα προκύψει από το </a:t>
            </a:r>
            <a:r>
              <a:rPr lang="el-GR" sz="1600" b="1" dirty="0" smtClean="0"/>
              <a:t>Ισοζύγιο Ενέργειας </a:t>
            </a:r>
            <a:r>
              <a:rPr lang="el-GR" sz="1600" dirty="0" smtClean="0"/>
              <a:t>του θαλάμου ανάμιξης 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el-GR" sz="1600" b="1" dirty="0" smtClean="0">
                <a:solidFill>
                  <a:srgbClr val="FF0000"/>
                </a:solidFill>
              </a:rPr>
              <a:t>(</a:t>
            </a:r>
            <a:r>
              <a:rPr lang="en-US" sz="1600" b="1" dirty="0" smtClean="0">
                <a:solidFill>
                  <a:srgbClr val="FF0000"/>
                </a:solidFill>
              </a:rPr>
              <a:t>h8 = y*h7+(1-y)*h5)</a:t>
            </a:r>
            <a:r>
              <a:rPr lang="en-US" sz="1600" dirty="0" smtClean="0"/>
              <a:t>, </a:t>
            </a:r>
            <a:r>
              <a:rPr lang="el-GR" sz="1600" dirty="0" smtClean="0"/>
              <a:t>όταν υπολογιστεί το </a:t>
            </a:r>
            <a:r>
              <a:rPr lang="en-US" sz="1600" dirty="0" smtClean="0"/>
              <a:t>y.</a:t>
            </a:r>
            <a:r>
              <a:rPr lang="el-GR" sz="1600" dirty="0"/>
              <a:t>	</a:t>
            </a:r>
            <a:r>
              <a:rPr lang="el-GR" sz="1600" dirty="0" smtClean="0"/>
              <a:t>	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77868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9525" y="0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Ατμοστρόβιλος με Αναγέννηση και Αναθέρμανση  (παράδειγμα 10.6)</a:t>
            </a:r>
            <a:endParaRPr lang="el-GR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98763"/>
            <a:ext cx="61849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Το </a:t>
            </a:r>
            <a:r>
              <a:rPr lang="en-US" sz="1600" dirty="0" smtClean="0"/>
              <a:t>y </a:t>
            </a:r>
            <a:r>
              <a:rPr lang="el-GR" sz="1600" dirty="0" smtClean="0"/>
              <a:t>θα υπολογιστεί από το Ισοζύγιο Ενέργειας του κλειστού </a:t>
            </a:r>
            <a:r>
              <a:rPr lang="el-GR" sz="1600" dirty="0" err="1" smtClean="0"/>
              <a:t>θερμαντή</a:t>
            </a:r>
            <a:r>
              <a:rPr lang="en-US" sz="1600" dirty="0" smtClean="0"/>
              <a:t>-</a:t>
            </a:r>
            <a:r>
              <a:rPr lang="el-GR" sz="1600" dirty="0" err="1" smtClean="0"/>
              <a:t>ρα</a:t>
            </a:r>
            <a:r>
              <a:rPr lang="el-GR" sz="1600" dirty="0" smtClean="0"/>
              <a:t>, όταν γίνει γνωστή η </a:t>
            </a:r>
            <a:r>
              <a:rPr lang="en-US" sz="1600" dirty="0" smtClean="0"/>
              <a:t>h10. </a:t>
            </a:r>
            <a:r>
              <a:rPr lang="el-GR" sz="1600" dirty="0" smtClean="0"/>
              <a:t>Αντίστοιχα, το </a:t>
            </a:r>
            <a:r>
              <a:rPr lang="en-US" sz="1600" dirty="0" smtClean="0"/>
              <a:t>z</a:t>
            </a:r>
            <a:r>
              <a:rPr lang="el-GR" sz="1600" dirty="0" smtClean="0"/>
              <a:t> προκύψει από το Ισοζύγιο Ενέργειας του ανοικτού θερμαντήρα, όταν γίνει γνωστή η </a:t>
            </a:r>
            <a:r>
              <a:rPr lang="en-US" sz="1600" dirty="0" smtClean="0"/>
              <a:t>h12.</a:t>
            </a:r>
          </a:p>
          <a:p>
            <a:endParaRPr lang="en-US" sz="1600" dirty="0" smtClean="0"/>
          </a:p>
          <a:p>
            <a:r>
              <a:rPr lang="en-US" sz="1600" dirty="0" smtClean="0"/>
              <a:t>K9	P9 = 15 MPa, T9 = </a:t>
            </a:r>
            <a:r>
              <a:rPr lang="el-GR" sz="1600" dirty="0" smtClean="0"/>
              <a:t>600 </a:t>
            </a:r>
            <a:r>
              <a:rPr lang="en-US" sz="1600" dirty="0" smtClean="0"/>
              <a:t>oC, </a:t>
            </a:r>
            <a:r>
              <a:rPr lang="el-GR" sz="1600" dirty="0"/>
              <a:t>μαζική παροχή: </a:t>
            </a:r>
            <a:r>
              <a:rPr lang="en-US" sz="1600" dirty="0" smtClean="0"/>
              <a:t>1 </a:t>
            </a:r>
            <a:endParaRPr lang="el-GR" sz="1600" dirty="0" smtClean="0"/>
          </a:p>
          <a:p>
            <a:r>
              <a:rPr lang="el-GR" sz="1600" dirty="0"/>
              <a:t>	</a:t>
            </a:r>
            <a:r>
              <a:rPr lang="en-US" sz="1600" dirty="0" smtClean="0"/>
              <a:t>h9 = 3583,1 kJ/kg	s9 = 6,6796 kJ/</a:t>
            </a:r>
            <a:r>
              <a:rPr lang="en-US" sz="1600" dirty="0" err="1" smtClean="0"/>
              <a:t>kgK</a:t>
            </a:r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K10	P10 = 4 MPa, s10 = s9 = 6,6796 kJ/</a:t>
            </a:r>
            <a:r>
              <a:rPr lang="en-US" sz="1600" dirty="0" err="1" smtClean="0"/>
              <a:t>kgK</a:t>
            </a:r>
            <a:r>
              <a:rPr lang="en-US" sz="1600" dirty="0" smtClean="0"/>
              <a:t>, </a:t>
            </a:r>
            <a:r>
              <a:rPr lang="el-GR" sz="1600" dirty="0"/>
              <a:t>μαζική παροχή: </a:t>
            </a:r>
            <a:r>
              <a:rPr lang="en-US" sz="1600" dirty="0" smtClean="0"/>
              <a:t>1 </a:t>
            </a:r>
            <a:endParaRPr lang="el-GR" sz="1600" dirty="0" smtClean="0"/>
          </a:p>
          <a:p>
            <a:r>
              <a:rPr lang="el-GR" sz="1600" dirty="0"/>
              <a:t>	</a:t>
            </a:r>
            <a:r>
              <a:rPr lang="en-US" sz="1600" dirty="0" smtClean="0"/>
              <a:t>h10 = 3093,3+(3214,5-3093,3)*(6,6796-6,5843)/(6,7714-	6,5843) = 3155,0 kJ/kg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9525" y="3229670"/>
            <a:ext cx="9906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Υπολογισμός του </a:t>
            </a:r>
            <a:r>
              <a:rPr lang="en-US" sz="1600" dirty="0" smtClean="0"/>
              <a:t>y </a:t>
            </a:r>
            <a:r>
              <a:rPr lang="el-GR" sz="1600" dirty="0" smtClean="0"/>
              <a:t>από το ισοζύγιο ενέργειας του κλειστού θερμαντήρα:</a:t>
            </a:r>
          </a:p>
          <a:p>
            <a:endParaRPr lang="el-GR" sz="1600" dirty="0" smtClean="0"/>
          </a:p>
          <a:p>
            <a:r>
              <a:rPr lang="en-US" sz="1600" dirty="0" smtClean="0"/>
              <a:t>y*h10 + (1-y)*h4 = y*h6 + (1-y)*h5 	</a:t>
            </a:r>
            <a:r>
              <a:rPr lang="en-US" sz="1600" dirty="0" smtClean="0">
                <a:sym typeface="Wingdings" panose="05000000000000000000" pitchFamily="2" charset="2"/>
              </a:rPr>
              <a:t> 3155,0*y + 655,9 – 655,9*y = 1087,4*y + 1610,3 – 1610,3*y  </a:t>
            </a:r>
          </a:p>
          <a:p>
            <a:r>
              <a:rPr lang="en-US" sz="1600" dirty="0" smtClean="0">
                <a:sym typeface="Wingdings" panose="05000000000000000000" pitchFamily="2" charset="2"/>
              </a:rPr>
              <a:t>				 3022,0*y = 954,4 	</a:t>
            </a:r>
            <a:r>
              <a:rPr lang="en-US" sz="1600" b="1" dirty="0" smtClean="0">
                <a:sym typeface="Wingdings" panose="05000000000000000000" pitchFamily="2" charset="2"/>
              </a:rPr>
              <a:t> y = 0,3158 	</a:t>
            </a:r>
          </a:p>
          <a:p>
            <a:r>
              <a:rPr lang="en-US" sz="1600" b="1" dirty="0">
                <a:sym typeface="Wingdings" panose="05000000000000000000" pitchFamily="2" charset="2"/>
              </a:rPr>
              <a:t>	</a:t>
            </a:r>
            <a:r>
              <a:rPr lang="en-US" sz="1600" b="1" dirty="0" smtClean="0">
                <a:sym typeface="Wingdings" panose="05000000000000000000" pitchFamily="2" charset="2"/>
              </a:rPr>
              <a:t>					 1-y = 0,6842</a:t>
            </a:r>
            <a:endParaRPr lang="el-GR" sz="1600" b="1" dirty="0"/>
          </a:p>
          <a:p>
            <a:endParaRPr lang="en-US" sz="1600" dirty="0" smtClean="0"/>
          </a:p>
          <a:p>
            <a:r>
              <a:rPr lang="el-GR" sz="1600" dirty="0" smtClean="0"/>
              <a:t>Κ</a:t>
            </a:r>
            <a:r>
              <a:rPr lang="en-US" sz="1600" dirty="0" smtClean="0"/>
              <a:t>11</a:t>
            </a:r>
            <a:r>
              <a:rPr lang="el-GR" sz="1600" dirty="0" smtClean="0"/>
              <a:t>	</a:t>
            </a:r>
            <a:r>
              <a:rPr lang="en-US" sz="1600" dirty="0" smtClean="0"/>
              <a:t>P11 = 4 MPa, T11 = 600 oC, </a:t>
            </a:r>
            <a:r>
              <a:rPr lang="el-GR" sz="1600" dirty="0" smtClean="0"/>
              <a:t>μαζική παροχή: </a:t>
            </a:r>
            <a:r>
              <a:rPr lang="en-US" sz="1600" dirty="0" smtClean="0"/>
              <a:t>1 – y </a:t>
            </a:r>
            <a:r>
              <a:rPr lang="el-GR" sz="1600" dirty="0" smtClean="0"/>
              <a:t>	</a:t>
            </a:r>
            <a:r>
              <a:rPr lang="en-US" sz="1600" dirty="0" smtClean="0"/>
              <a:t>h11 </a:t>
            </a:r>
            <a:r>
              <a:rPr lang="en-US" sz="1600" dirty="0"/>
              <a:t>= </a:t>
            </a:r>
            <a:r>
              <a:rPr lang="en-US" sz="1600" dirty="0" smtClean="0"/>
              <a:t>3674,9 </a:t>
            </a:r>
            <a:r>
              <a:rPr lang="en-US" sz="1600" dirty="0"/>
              <a:t>kJ/kg </a:t>
            </a:r>
            <a:r>
              <a:rPr lang="en-US" sz="1600" dirty="0" smtClean="0"/>
              <a:t>	s11 = 7,3706 </a:t>
            </a:r>
            <a:r>
              <a:rPr lang="en-US" sz="1600" dirty="0"/>
              <a:t>kJ/</a:t>
            </a:r>
            <a:r>
              <a:rPr lang="en-US" sz="1600" dirty="0" err="1"/>
              <a:t>kgK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K12	P12 = 0,5 MPa, s12 </a:t>
            </a:r>
            <a:r>
              <a:rPr lang="en-US" sz="1600" dirty="0"/>
              <a:t>= </a:t>
            </a:r>
            <a:r>
              <a:rPr lang="en-US" sz="1600" dirty="0" smtClean="0"/>
              <a:t>s11 </a:t>
            </a:r>
            <a:r>
              <a:rPr lang="en-US" sz="1600" dirty="0"/>
              <a:t>= </a:t>
            </a:r>
            <a:r>
              <a:rPr lang="en-US" sz="1600" dirty="0" smtClean="0"/>
              <a:t>7,3706 </a:t>
            </a:r>
            <a:r>
              <a:rPr lang="en-US" sz="1600" dirty="0"/>
              <a:t>kJ/</a:t>
            </a:r>
            <a:r>
              <a:rPr lang="en-US" sz="1600" dirty="0" err="1"/>
              <a:t>kgK</a:t>
            </a:r>
            <a:r>
              <a:rPr lang="en-US" sz="1600" dirty="0" smtClean="0"/>
              <a:t>, </a:t>
            </a:r>
            <a:r>
              <a:rPr lang="el-GR" sz="1600" dirty="0"/>
              <a:t>μαζική παροχή: </a:t>
            </a:r>
            <a:r>
              <a:rPr lang="en-US" sz="1600" dirty="0" smtClean="0"/>
              <a:t>z </a:t>
            </a:r>
            <a:r>
              <a:rPr lang="el-GR" sz="1600" dirty="0" smtClean="0"/>
              <a:t>	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en-US" sz="1600" dirty="0" smtClean="0"/>
              <a:t>h12 = 2961,0+(3064,6-2961,0)*(7,3706-7,2725)/(7,4614-7,2725) = 3014,8 kJ/kg</a:t>
            </a:r>
          </a:p>
          <a:p>
            <a:endParaRPr lang="en-US" sz="1600" dirty="0"/>
          </a:p>
          <a:p>
            <a:r>
              <a:rPr lang="el-GR" sz="1600" dirty="0"/>
              <a:t>Υπολογισμός του </a:t>
            </a:r>
            <a:r>
              <a:rPr lang="en-US" sz="1600" dirty="0"/>
              <a:t>z</a:t>
            </a:r>
            <a:r>
              <a:rPr lang="en-US" sz="1600" dirty="0" smtClean="0"/>
              <a:t> </a:t>
            </a:r>
            <a:r>
              <a:rPr lang="el-GR" sz="1600" dirty="0"/>
              <a:t>από το ισοζύγιο ενέργειας του </a:t>
            </a:r>
            <a:r>
              <a:rPr lang="el-GR" sz="1600" dirty="0" smtClean="0"/>
              <a:t>ανοικτού </a:t>
            </a:r>
            <a:r>
              <a:rPr lang="el-GR" sz="1600" dirty="0"/>
              <a:t>θερμαντήρα:</a:t>
            </a:r>
          </a:p>
          <a:p>
            <a:endParaRPr lang="el-GR" sz="1600" dirty="0"/>
          </a:p>
          <a:p>
            <a:r>
              <a:rPr lang="en-US" sz="1600" dirty="0" smtClean="0"/>
              <a:t>z*h12 </a:t>
            </a:r>
            <a:r>
              <a:rPr lang="en-US" sz="1600" dirty="0"/>
              <a:t>+ (</a:t>
            </a:r>
            <a:r>
              <a:rPr lang="en-US" sz="1600" dirty="0" smtClean="0"/>
              <a:t>1-y-z)*h2 </a:t>
            </a:r>
            <a:r>
              <a:rPr lang="en-US" sz="1600" dirty="0"/>
              <a:t>= </a:t>
            </a:r>
            <a:r>
              <a:rPr lang="en-US" sz="1600" dirty="0" smtClean="0"/>
              <a:t>(</a:t>
            </a:r>
            <a:r>
              <a:rPr lang="en-US" sz="1600" dirty="0"/>
              <a:t>1-y)*</a:t>
            </a:r>
            <a:r>
              <a:rPr lang="en-US" sz="1600" dirty="0" smtClean="0"/>
              <a:t>h3 </a:t>
            </a:r>
            <a:r>
              <a:rPr lang="en-US" sz="1600" dirty="0"/>
              <a:t>	</a:t>
            </a:r>
            <a:r>
              <a:rPr lang="en-US" sz="1600" dirty="0">
                <a:sym typeface="Wingdings" panose="05000000000000000000" pitchFamily="2" charset="2"/>
              </a:rPr>
              <a:t> </a:t>
            </a:r>
            <a:r>
              <a:rPr lang="en-US" sz="1600" dirty="0" smtClean="0">
                <a:sym typeface="Wingdings" panose="05000000000000000000" pitchFamily="2" charset="2"/>
              </a:rPr>
              <a:t>3014,8*z </a:t>
            </a:r>
            <a:r>
              <a:rPr lang="en-US" sz="1600" dirty="0">
                <a:sym typeface="Wingdings" panose="05000000000000000000" pitchFamily="2" charset="2"/>
              </a:rPr>
              <a:t>+ </a:t>
            </a:r>
            <a:r>
              <a:rPr lang="en-US" sz="1600" dirty="0" smtClean="0">
                <a:sym typeface="Wingdings" panose="05000000000000000000" pitchFamily="2" charset="2"/>
              </a:rPr>
              <a:t>0,6842*192,3 – 192,3*z = 0,6842*640,09  </a:t>
            </a:r>
            <a:r>
              <a:rPr lang="en-US" sz="1600" b="1" dirty="0" smtClean="0">
                <a:sym typeface="Wingdings" panose="05000000000000000000" pitchFamily="2" charset="2"/>
              </a:rPr>
              <a:t>z = 0,1087</a:t>
            </a:r>
            <a:endParaRPr lang="el-GR" sz="1600" dirty="0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851" y="360367"/>
            <a:ext cx="3684852" cy="28693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0586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9525" y="0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Ατμοστρόβιλος με Αναγέννηση και Αναθέρμανση  (παράδειγμα 10.6)</a:t>
            </a:r>
            <a:endParaRPr lang="el-GR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001" y="369332"/>
            <a:ext cx="3695701" cy="28777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-9525" y="369332"/>
            <a:ext cx="61849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K13	P13 = 10 </a:t>
            </a:r>
            <a:r>
              <a:rPr lang="en-US" sz="1600" dirty="0" err="1" smtClean="0"/>
              <a:t>kPa</a:t>
            </a:r>
            <a:r>
              <a:rPr lang="en-US" sz="1600" dirty="0" smtClean="0"/>
              <a:t>, s13 = s12 = s11 = 7,3706 kJ/</a:t>
            </a:r>
            <a:r>
              <a:rPr lang="en-US" sz="1600" dirty="0" err="1" smtClean="0"/>
              <a:t>kgK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el-GR" sz="1600" dirty="0" smtClean="0"/>
              <a:t>μαζική </a:t>
            </a:r>
            <a:r>
              <a:rPr lang="el-GR" sz="1600" dirty="0"/>
              <a:t>παροχή: </a:t>
            </a:r>
            <a:r>
              <a:rPr lang="en-US" sz="1600" dirty="0" smtClean="0"/>
              <a:t>1-y-z </a:t>
            </a:r>
            <a:endParaRPr lang="el-GR" sz="1600" dirty="0" smtClean="0"/>
          </a:p>
          <a:p>
            <a:r>
              <a:rPr lang="el-GR" sz="1600" dirty="0"/>
              <a:t>	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en-US" sz="1600" dirty="0" smtClean="0"/>
              <a:t>x13 = (s13-sf13)/(sg13-sf13) = (7,3706-0,6492)/(8,1488-	0,6492) = 0,8962</a:t>
            </a:r>
          </a:p>
          <a:p>
            <a:endParaRPr lang="en-US" sz="1600" dirty="0"/>
          </a:p>
          <a:p>
            <a:r>
              <a:rPr lang="en-US" sz="1600" dirty="0" smtClean="0"/>
              <a:t>	h13 = x*hg13 + (1-x)*hf13 = 0,8962*2583,9+0,1038*191,81 =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= 2335,6 kJ/kg</a:t>
            </a:r>
          </a:p>
          <a:p>
            <a:endParaRPr lang="en-US" sz="1600" dirty="0"/>
          </a:p>
          <a:p>
            <a:r>
              <a:rPr lang="en-US" sz="1600" dirty="0" smtClean="0"/>
              <a:t>K8	</a:t>
            </a:r>
            <a:r>
              <a:rPr lang="en-US" sz="1600" b="1" dirty="0">
                <a:solidFill>
                  <a:srgbClr val="FF0000"/>
                </a:solidFill>
              </a:rPr>
              <a:t> h8 = y*h7+(1-y)*</a:t>
            </a:r>
            <a:r>
              <a:rPr lang="en-US" sz="1600" b="1" dirty="0" smtClean="0">
                <a:solidFill>
                  <a:srgbClr val="FF0000"/>
                </a:solidFill>
              </a:rPr>
              <a:t>h5 </a:t>
            </a:r>
            <a:r>
              <a:rPr lang="en-US" sz="1600" dirty="0" smtClean="0"/>
              <a:t>= 0,3158*1201,2+0,6842*1610,3 = 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= 1481,1 kJ/kg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9525" y="3382070"/>
            <a:ext cx="9906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qin</a:t>
            </a:r>
            <a:r>
              <a:rPr lang="en-US" sz="1600" dirty="0" smtClean="0"/>
              <a:t> 	= </a:t>
            </a:r>
            <a:r>
              <a:rPr lang="en-US" sz="1600" b="1" dirty="0" err="1" smtClean="0"/>
              <a:t>qprimary</a:t>
            </a:r>
            <a:r>
              <a:rPr lang="en-US" sz="1600" dirty="0" smtClean="0"/>
              <a:t> + </a:t>
            </a:r>
            <a:r>
              <a:rPr lang="en-US" sz="1600" dirty="0" err="1" smtClean="0"/>
              <a:t>qreheat</a:t>
            </a:r>
            <a:r>
              <a:rPr lang="en-US" sz="1600" dirty="0" smtClean="0"/>
              <a:t> = </a:t>
            </a:r>
            <a:r>
              <a:rPr lang="en-US" sz="1600" b="1" dirty="0" smtClean="0"/>
              <a:t>h9 – h8 </a:t>
            </a:r>
            <a:r>
              <a:rPr lang="en-US" sz="1600" dirty="0" smtClean="0"/>
              <a:t>+ (1-y)*(h11-h10) = </a:t>
            </a:r>
            <a:r>
              <a:rPr lang="en-US" sz="1600" b="1" dirty="0" smtClean="0"/>
              <a:t>3583,1-1481,1</a:t>
            </a:r>
            <a:r>
              <a:rPr lang="en-US" sz="1600" dirty="0" smtClean="0"/>
              <a:t>+0,6842*(3674,9-3155,0) =</a:t>
            </a:r>
          </a:p>
          <a:p>
            <a:endParaRPr lang="en-US" sz="1600" dirty="0"/>
          </a:p>
          <a:p>
            <a:r>
              <a:rPr lang="en-US" sz="1600" dirty="0" smtClean="0"/>
              <a:t>	= </a:t>
            </a:r>
            <a:r>
              <a:rPr lang="en-US" sz="1600" b="1" dirty="0" smtClean="0"/>
              <a:t>2102,0</a:t>
            </a:r>
            <a:r>
              <a:rPr lang="en-US" sz="1600" dirty="0" smtClean="0"/>
              <a:t> + 355,7 = 2457,7 kJ/kg</a:t>
            </a:r>
          </a:p>
          <a:p>
            <a:endParaRPr lang="en-US" sz="1600" dirty="0"/>
          </a:p>
          <a:p>
            <a:r>
              <a:rPr lang="en-US" sz="1600" dirty="0" err="1" smtClean="0"/>
              <a:t>wnet</a:t>
            </a:r>
            <a:r>
              <a:rPr lang="en-US" sz="1600" dirty="0" smtClean="0"/>
              <a:t> 	= </a:t>
            </a:r>
            <a:r>
              <a:rPr lang="en-US" sz="1600" b="1" dirty="0" err="1" smtClean="0">
                <a:solidFill>
                  <a:srgbClr val="FF0000"/>
                </a:solidFill>
              </a:rPr>
              <a:t>wHP</a:t>
            </a:r>
            <a:r>
              <a:rPr lang="en-US" sz="1600" b="1" dirty="0" smtClean="0"/>
              <a:t> + wLP1 + </a:t>
            </a:r>
            <a:r>
              <a:rPr lang="en-US" sz="1600" b="1" dirty="0" smtClean="0">
                <a:solidFill>
                  <a:schemeClr val="accent4"/>
                </a:solidFill>
              </a:rPr>
              <a:t>wLP2</a:t>
            </a:r>
            <a:r>
              <a:rPr lang="en-US" sz="1600" b="1" dirty="0" smtClean="0"/>
              <a:t> </a:t>
            </a:r>
            <a:r>
              <a:rPr lang="en-US" sz="1600" dirty="0" smtClean="0"/>
              <a:t>– </a:t>
            </a:r>
            <a:r>
              <a:rPr lang="en-US" sz="1600" dirty="0" smtClean="0">
                <a:solidFill>
                  <a:srgbClr val="FF0000"/>
                </a:solidFill>
              </a:rPr>
              <a:t>wP1</a:t>
            </a:r>
            <a:r>
              <a:rPr lang="en-US" sz="1600" dirty="0" smtClean="0"/>
              <a:t> – wP2 – </a:t>
            </a:r>
            <a:r>
              <a:rPr lang="en-US" sz="1600" dirty="0" smtClean="0">
                <a:solidFill>
                  <a:schemeClr val="accent4"/>
                </a:solidFill>
              </a:rPr>
              <a:t>wP3</a:t>
            </a:r>
            <a:r>
              <a:rPr lang="en-US" sz="1600" dirty="0" smtClean="0"/>
              <a:t> = </a:t>
            </a:r>
            <a:r>
              <a:rPr lang="en-US" sz="1600" b="1" dirty="0" smtClean="0">
                <a:solidFill>
                  <a:srgbClr val="FF0000"/>
                </a:solidFill>
              </a:rPr>
              <a:t>1*(h9-h10) </a:t>
            </a:r>
            <a:r>
              <a:rPr lang="en-US" sz="1600" dirty="0" smtClean="0"/>
              <a:t>+ </a:t>
            </a:r>
            <a:r>
              <a:rPr lang="en-US" sz="1600" b="1" dirty="0" smtClean="0"/>
              <a:t>(1-y)*(h11-h12)</a:t>
            </a:r>
            <a:r>
              <a:rPr lang="en-US" sz="1600" dirty="0" smtClean="0"/>
              <a:t> + (1-y-z)*(h12-h13)</a:t>
            </a:r>
            <a:r>
              <a:rPr lang="el-GR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>
                <a:solidFill>
                  <a:srgbClr val="FF0000"/>
                </a:solidFill>
              </a:rPr>
              <a:t>(1-y-	z)*wP1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(1-y)*wP2 – </a:t>
            </a:r>
            <a:r>
              <a:rPr lang="en-US" sz="1600" dirty="0" smtClean="0">
                <a:solidFill>
                  <a:schemeClr val="accent4"/>
                </a:solidFill>
              </a:rPr>
              <a:t>y*wP3 </a:t>
            </a:r>
            <a:r>
              <a:rPr lang="el-GR" sz="1600" dirty="0" smtClean="0"/>
              <a:t>=</a:t>
            </a:r>
            <a:r>
              <a:rPr lang="en-US" sz="1600" dirty="0" smtClean="0"/>
              <a:t> </a:t>
            </a:r>
            <a:r>
              <a:rPr lang="el-GR" sz="1600" b="1" dirty="0" smtClean="0">
                <a:solidFill>
                  <a:srgbClr val="FF0000"/>
                </a:solidFill>
              </a:rPr>
              <a:t>3583,1-3155,0</a:t>
            </a:r>
            <a:r>
              <a:rPr lang="el-GR" sz="1600" dirty="0" smtClean="0"/>
              <a:t>+</a:t>
            </a:r>
            <a:r>
              <a:rPr lang="el-GR" sz="1600" b="1" dirty="0" smtClean="0"/>
              <a:t>0,6842*(3674,9-3014,8)</a:t>
            </a:r>
            <a:r>
              <a:rPr lang="el-GR" sz="1600" dirty="0" smtClean="0"/>
              <a:t>+</a:t>
            </a:r>
            <a:r>
              <a:rPr lang="el-GR" sz="1600" b="1" dirty="0" smtClean="0">
                <a:solidFill>
                  <a:schemeClr val="accent4"/>
                </a:solidFill>
              </a:rPr>
              <a:t>(0,6842-0,1087)*(3014,8-2335,6)</a:t>
            </a:r>
            <a:r>
              <a:rPr lang="el-GR" sz="1600" dirty="0" smtClean="0"/>
              <a:t>-</a:t>
            </a:r>
            <a:r>
              <a:rPr lang="en-US" sz="1600" dirty="0" smtClean="0"/>
              <a:t>	</a:t>
            </a:r>
            <a:r>
              <a:rPr lang="el-GR" sz="1600" dirty="0" smtClean="0">
                <a:solidFill>
                  <a:srgbClr val="FF0000"/>
                </a:solidFill>
              </a:rPr>
              <a:t>(0,6482-0,1087)*0,495</a:t>
            </a:r>
            <a:r>
              <a:rPr lang="el-GR" sz="1600" dirty="0" smtClean="0"/>
              <a:t>-0,6842*15,85-0,6842*13,77 =  </a:t>
            </a:r>
            <a:r>
              <a:rPr lang="el-GR" sz="1600" b="1" dirty="0" smtClean="0">
                <a:solidFill>
                  <a:srgbClr val="FF0000"/>
                </a:solidFill>
              </a:rPr>
              <a:t>428,10</a:t>
            </a:r>
            <a:r>
              <a:rPr lang="el-GR" sz="1600" dirty="0" smtClean="0"/>
              <a:t> + </a:t>
            </a:r>
            <a:r>
              <a:rPr lang="el-GR" sz="1600" b="1" dirty="0" smtClean="0"/>
              <a:t>451,64</a:t>
            </a:r>
            <a:r>
              <a:rPr lang="el-GR" sz="1600" dirty="0" smtClean="0"/>
              <a:t> + </a:t>
            </a:r>
            <a:r>
              <a:rPr lang="el-GR" sz="1600" b="1" dirty="0" smtClean="0">
                <a:solidFill>
                  <a:schemeClr val="accent4"/>
                </a:solidFill>
              </a:rPr>
              <a:t>390,88</a:t>
            </a:r>
            <a:r>
              <a:rPr lang="el-GR" sz="1600" dirty="0" smtClean="0"/>
              <a:t> – </a:t>
            </a:r>
            <a:r>
              <a:rPr lang="el-GR" sz="1600" dirty="0" smtClean="0">
                <a:solidFill>
                  <a:srgbClr val="FF0000"/>
                </a:solidFill>
              </a:rPr>
              <a:t>0,2671</a:t>
            </a:r>
            <a:r>
              <a:rPr lang="el-GR" sz="1600" dirty="0" smtClean="0"/>
              <a:t> – 10,845 – </a:t>
            </a:r>
            <a:r>
              <a:rPr lang="el-GR" sz="1600" dirty="0" smtClean="0">
                <a:solidFill>
                  <a:schemeClr val="accent4"/>
                </a:solidFill>
              </a:rPr>
              <a:t>9,421</a:t>
            </a:r>
            <a:r>
              <a:rPr lang="el-GR" sz="1600" dirty="0" smtClean="0"/>
              <a:t> </a:t>
            </a:r>
            <a:r>
              <a:rPr lang="en-US" sz="1600" dirty="0" smtClean="0"/>
              <a:t>	= </a:t>
            </a:r>
            <a:r>
              <a:rPr lang="el-GR" sz="1600" dirty="0" smtClean="0"/>
              <a:t>1250,1 </a:t>
            </a:r>
            <a:r>
              <a:rPr lang="en-US" sz="1600" dirty="0" smtClean="0"/>
              <a:t>kJ/kg</a:t>
            </a:r>
          </a:p>
          <a:p>
            <a:endParaRPr lang="en-US" sz="1600" dirty="0" smtClean="0"/>
          </a:p>
          <a:p>
            <a:r>
              <a:rPr lang="en-US" sz="1600" dirty="0" smtClean="0"/>
              <a:t>nth = </a:t>
            </a:r>
            <a:r>
              <a:rPr lang="en-US" sz="1600" dirty="0" err="1" smtClean="0"/>
              <a:t>wnet</a:t>
            </a:r>
            <a:r>
              <a:rPr lang="en-US" sz="1600" dirty="0" smtClean="0"/>
              <a:t>/</a:t>
            </a:r>
            <a:r>
              <a:rPr lang="en-US" sz="1600" dirty="0" err="1" smtClean="0"/>
              <a:t>qin</a:t>
            </a:r>
            <a:r>
              <a:rPr lang="en-US" sz="1600" dirty="0" smtClean="0"/>
              <a:t> = 1250,1/2457,7 = 50,87 %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0364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1281</TotalTime>
  <Words>451</Words>
  <Application>Microsoft Office PowerPoint</Application>
  <PresentationFormat>A4 Paper (210x297 mm)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Θέμα του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DELL</dc:creator>
  <cp:lastModifiedBy>Κωνσταντίνος Αθανασίου</cp:lastModifiedBy>
  <cp:revision>68</cp:revision>
  <dcterms:created xsi:type="dcterms:W3CDTF">2017-03-04T12:22:05Z</dcterms:created>
  <dcterms:modified xsi:type="dcterms:W3CDTF">2023-03-09T10:43:34Z</dcterms:modified>
</cp:coreProperties>
</file>