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421" r:id="rId2"/>
    <p:sldId id="381" r:id="rId3"/>
    <p:sldId id="375" r:id="rId4"/>
    <p:sldId id="380" r:id="rId5"/>
    <p:sldId id="378" r:id="rId6"/>
    <p:sldId id="422" r:id="rId7"/>
    <p:sldId id="423" r:id="rId8"/>
    <p:sldId id="424" r:id="rId9"/>
    <p:sldId id="377" r:id="rId10"/>
    <p:sldId id="382" r:id="rId11"/>
    <p:sldId id="385" r:id="rId12"/>
    <p:sldId id="383" r:id="rId13"/>
    <p:sldId id="390" r:id="rId14"/>
    <p:sldId id="376" r:id="rId15"/>
    <p:sldId id="415" r:id="rId16"/>
    <p:sldId id="395" r:id="rId17"/>
    <p:sldId id="397"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00CC"/>
    <a:srgbClr val="FF3300"/>
    <a:srgbClr val="B2B2B2"/>
    <a:srgbClr val="006600"/>
    <a:srgbClr val="33CC33"/>
    <a:srgbClr val="008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84" autoAdjust="0"/>
    <p:restoredTop sz="94660"/>
  </p:normalViewPr>
  <p:slideViewPr>
    <p:cSldViewPr>
      <p:cViewPr varScale="1">
        <p:scale>
          <a:sx n="67" d="100"/>
          <a:sy n="67" d="100"/>
        </p:scale>
        <p:origin x="1352"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81A80CE-EF73-4F04-A0D7-D22DDF42D6F2}" type="slidenum">
              <a:rPr lang="en-US"/>
              <a:pPr>
                <a:defRPr/>
              </a:pPr>
              <a:t>‹#›</a:t>
            </a:fld>
            <a:endParaRPr lang="en-US"/>
          </a:p>
        </p:txBody>
      </p:sp>
    </p:spTree>
    <p:extLst>
      <p:ext uri="{BB962C8B-B14F-4D97-AF65-F5344CB8AC3E}">
        <p14:creationId xmlns:p14="http://schemas.microsoft.com/office/powerpoint/2010/main" val="2551715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FB07C5-A231-445E-A8A0-23E23C26A4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2EAA98-DB66-41A2-9E4D-F3EA7AC0962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77636F-BBDC-4D9A-BF7F-4164CBBBA2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CA603C-23AC-4D60-9F0C-EB5542915F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3027E5-2E49-4280-B4E8-8AA6392DECD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9F485E-AE61-4234-B684-CF7097CEF2A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C8BC804-B30C-467F-93AB-570B2FED945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4AD0C9-4C85-41A5-B7BF-05D8AE306D9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C54369C-B754-46F6-98C0-8200F3D987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09B090-0E4E-45F5-84D4-79DEEE90139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4EA405-6E49-47E2-BE3C-59743ED9CF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760B9E-0EF8-4D39-955F-27CF1C96DD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20000"/>
        </a:spcAft>
        <a:buClr>
          <a:srgbClr val="FF00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20000"/>
        </a:spcAft>
        <a:buClr>
          <a:srgbClr val="FF0000"/>
        </a:buClr>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2000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2000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20000"/>
        </a:spcAft>
        <a:buChar char="»"/>
        <a:defRPr sz="2000">
          <a:solidFill>
            <a:schemeClr val="tx1"/>
          </a:solidFill>
          <a:latin typeface="Times New Roman" pitchFamily="18" charset="0"/>
        </a:defRPr>
      </a:lvl5pPr>
      <a:lvl6pPr marL="2514600" indent="-228600" algn="l" rtl="0" fontAlgn="base">
        <a:spcBef>
          <a:spcPct val="20000"/>
        </a:spcBef>
        <a:spcAft>
          <a:spcPct val="20000"/>
        </a:spcAft>
        <a:buChar char="»"/>
        <a:defRPr sz="2000">
          <a:solidFill>
            <a:schemeClr val="tx1"/>
          </a:solidFill>
          <a:latin typeface="Times New Roman" pitchFamily="18" charset="0"/>
        </a:defRPr>
      </a:lvl6pPr>
      <a:lvl7pPr marL="2971800" indent="-228600" algn="l" rtl="0" fontAlgn="base">
        <a:spcBef>
          <a:spcPct val="20000"/>
        </a:spcBef>
        <a:spcAft>
          <a:spcPct val="20000"/>
        </a:spcAft>
        <a:buChar char="»"/>
        <a:defRPr sz="2000">
          <a:solidFill>
            <a:schemeClr val="tx1"/>
          </a:solidFill>
          <a:latin typeface="Times New Roman" pitchFamily="18" charset="0"/>
        </a:defRPr>
      </a:lvl7pPr>
      <a:lvl8pPr marL="3429000" indent="-228600" algn="l" rtl="0" fontAlgn="base">
        <a:spcBef>
          <a:spcPct val="20000"/>
        </a:spcBef>
        <a:spcAft>
          <a:spcPct val="20000"/>
        </a:spcAft>
        <a:buChar char="»"/>
        <a:defRPr sz="2000">
          <a:solidFill>
            <a:schemeClr val="tx1"/>
          </a:solidFill>
          <a:latin typeface="Times New Roman" pitchFamily="18" charset="0"/>
        </a:defRPr>
      </a:lvl8pPr>
      <a:lvl9pPr marL="3886200" indent="-228600" algn="l" rtl="0" fontAlgn="base">
        <a:spcBef>
          <a:spcPct val="20000"/>
        </a:spcBef>
        <a:spcAft>
          <a:spcPct val="20000"/>
        </a:spcAft>
        <a:buChar char="»"/>
        <a:defRPr sz="2000">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image" Target="../media/image32.wmf"/><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wmf"/></Relationships>
</file>

<file path=ppt/slides/_rels/slide1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1.png"/><Relationship Id="rId7" Type="http://schemas.openxmlformats.org/officeDocument/2006/relationships/image" Target="../media/image32.wmf"/><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image" Target="../media/image40.wmf"/><Relationship Id="rId10" Type="http://schemas.openxmlformats.org/officeDocument/2006/relationships/image" Target="../media/image44.wmf"/><Relationship Id="rId4" Type="http://schemas.openxmlformats.org/officeDocument/2006/relationships/image" Target="../media/image39.wmf"/><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wmf"/><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wmf"/><Relationship Id="rId5" Type="http://schemas.openxmlformats.org/officeDocument/2006/relationships/image" Target="../media/image53.png"/><Relationship Id="rId4" Type="http://schemas.openxmlformats.org/officeDocument/2006/relationships/image" Target="../media/image52.wmf"/></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wmf"/><Relationship Id="rId1" Type="http://schemas.openxmlformats.org/officeDocument/2006/relationships/slideLayout" Target="../slideLayouts/slideLayout7.xml"/><Relationship Id="rId6" Type="http://schemas.openxmlformats.org/officeDocument/2006/relationships/image" Target="../media/image66.emf"/><Relationship Id="rId5" Type="http://schemas.openxmlformats.org/officeDocument/2006/relationships/image" Target="../media/image65.wmf"/><Relationship Id="rId4" Type="http://schemas.openxmlformats.org/officeDocument/2006/relationships/image" Target="../media/image64.wmf"/></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wmf"/><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12.png"/><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wmf"/></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wmf"/><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 y="2438400"/>
            <a:ext cx="9144001" cy="2057400"/>
          </a:xfrm>
        </p:spPr>
        <p:txBody>
          <a:bodyPr/>
          <a:lstStyle/>
          <a:p>
            <a:pPr algn="ctr" eaLnBrk="1" hangingPunct="1"/>
            <a:r>
              <a:rPr lang="el-GR" sz="2800" dirty="0" smtClean="0">
                <a:solidFill>
                  <a:srgbClr val="C00000"/>
                </a:solidFill>
              </a:rPr>
              <a:t>Κεφάλαιο </a:t>
            </a:r>
            <a:r>
              <a:rPr lang="en-US" sz="2800" dirty="0" smtClean="0">
                <a:solidFill>
                  <a:srgbClr val="C00000"/>
                </a:solidFill>
              </a:rPr>
              <a:t>7</a:t>
            </a:r>
            <a:r>
              <a:rPr lang="en-US" b="0" dirty="0" smtClean="0"/>
              <a:t/>
            </a:r>
            <a:br>
              <a:rPr lang="en-US" b="0" dirty="0" smtClean="0"/>
            </a:br>
            <a:r>
              <a:rPr lang="el-GR" dirty="0" smtClean="0">
                <a:solidFill>
                  <a:srgbClr val="0000FF"/>
                </a:solidFill>
              </a:rPr>
              <a:t>Εντροπία</a:t>
            </a:r>
            <a:endParaRPr lang="en-US" sz="3200" dirty="0" smtClean="0">
              <a:solidFill>
                <a:srgbClr val="0000FF"/>
              </a:solidFill>
            </a:endParaRPr>
          </a:p>
        </p:txBody>
      </p:sp>
      <p:sp>
        <p:nvSpPr>
          <p:cNvPr id="2051" name="Rectangle 3"/>
          <p:cNvSpPr>
            <a:spLocks noGrp="1" noChangeArrowheads="1"/>
          </p:cNvSpPr>
          <p:nvPr>
            <p:ph type="subTitle" idx="1"/>
          </p:nvPr>
        </p:nvSpPr>
        <p:spPr>
          <a:xfrm>
            <a:off x="0" y="5257800"/>
            <a:ext cx="4495800" cy="762000"/>
          </a:xfrm>
          <a:solidFill>
            <a:schemeClr val="accent5">
              <a:lumMod val="75000"/>
            </a:schemeClr>
          </a:solidFill>
        </p:spPr>
        <p:txBody>
          <a:bodyPr/>
          <a:lstStyle/>
          <a:p>
            <a:pPr eaLnBrk="1" hangingPunct="1">
              <a:spcBef>
                <a:spcPts val="300"/>
              </a:spcBef>
              <a:spcAft>
                <a:spcPts val="300"/>
              </a:spcAft>
              <a:defRPr/>
            </a:pPr>
            <a:r>
              <a:rPr lang="el-GR" sz="1800" dirty="0" smtClean="0">
                <a:solidFill>
                  <a:srgbClr val="996633"/>
                </a:solidFill>
                <a:latin typeface="Arial" charset="0"/>
              </a:rPr>
              <a:t>Επιμέλεια διαφάνειας</a:t>
            </a:r>
            <a:endParaRPr lang="en-US" sz="1800" dirty="0" smtClean="0">
              <a:solidFill>
                <a:srgbClr val="996633"/>
              </a:solidFill>
              <a:latin typeface="Arial" charset="0"/>
            </a:endParaRPr>
          </a:p>
          <a:p>
            <a:pPr eaLnBrk="1" hangingPunct="1">
              <a:spcBef>
                <a:spcPts val="300"/>
              </a:spcBef>
              <a:spcAft>
                <a:spcPts val="300"/>
              </a:spcAft>
              <a:defRPr/>
            </a:pPr>
            <a:r>
              <a:rPr lang="en-US" sz="2000" b="1" dirty="0" smtClean="0">
                <a:solidFill>
                  <a:srgbClr val="996633"/>
                </a:solidFill>
                <a:latin typeface="Arial" charset="0"/>
              </a:rPr>
              <a:t>Mehmet </a:t>
            </a:r>
            <a:r>
              <a:rPr lang="en-US" sz="2000" b="1" dirty="0" err="1" smtClean="0">
                <a:solidFill>
                  <a:srgbClr val="996633"/>
                </a:solidFill>
                <a:latin typeface="Arial" charset="0"/>
              </a:rPr>
              <a:t>Kanoglu</a:t>
            </a:r>
            <a:endParaRPr lang="en-US" sz="1800" b="1" dirty="0" smtClean="0">
              <a:solidFill>
                <a:srgbClr val="996633"/>
              </a:solidFill>
              <a:latin typeface="Arial" charset="0"/>
            </a:endParaRPr>
          </a:p>
        </p:txBody>
      </p:sp>
      <p:sp>
        <p:nvSpPr>
          <p:cNvPr id="2052" name="Rectangle 4"/>
          <p:cNvSpPr>
            <a:spLocks noChangeArrowheads="1"/>
          </p:cNvSpPr>
          <p:nvPr/>
        </p:nvSpPr>
        <p:spPr bwMode="auto">
          <a:xfrm>
            <a:off x="1496235" y="6353175"/>
            <a:ext cx="6045181" cy="276999"/>
          </a:xfrm>
          <a:prstGeom prst="rect">
            <a:avLst/>
          </a:prstGeom>
          <a:noFill/>
          <a:ln w="9525">
            <a:noFill/>
            <a:miter lim="800000"/>
            <a:headEnd/>
            <a:tailEnd/>
          </a:ln>
        </p:spPr>
        <p:txBody>
          <a:bodyPr wrap="none">
            <a:spAutoFit/>
          </a:bodyPr>
          <a:lstStyle/>
          <a:p>
            <a:pPr algn="ctr"/>
            <a:r>
              <a:rPr lang="en-US" sz="1200" dirty="0">
                <a:cs typeface="Times New Roman" pitchFamily="18" charset="0"/>
              </a:rPr>
              <a:t>Copyright </a:t>
            </a:r>
            <a:r>
              <a:rPr lang="en-US" sz="1200" dirty="0" smtClean="0">
                <a:cs typeface="Times New Roman" pitchFamily="18" charset="0"/>
              </a:rPr>
              <a:t>© 2015 </a:t>
            </a:r>
            <a:r>
              <a:rPr lang="en-US" sz="1200" dirty="0">
                <a:cs typeface="Times New Roman" pitchFamily="18" charset="0"/>
              </a:rPr>
              <a:t>The McGraw-Hill Education. </a:t>
            </a:r>
            <a:r>
              <a:rPr lang="el-GR" sz="1200" dirty="0" smtClean="0">
                <a:cs typeface="Times New Roman" pitchFamily="18" charset="0"/>
              </a:rPr>
              <a:t>Με την επιφύλαξη παντός δικαιώματος</a:t>
            </a:r>
            <a:r>
              <a:rPr lang="en-US" sz="1200" dirty="0" smtClean="0">
                <a:cs typeface="Times New Roman" pitchFamily="18" charset="0"/>
              </a:rPr>
              <a:t>.</a:t>
            </a:r>
            <a:endParaRPr lang="en-US" sz="1200" dirty="0">
              <a:cs typeface="Times New Roman" pitchFamily="18" charset="0"/>
            </a:endParaRPr>
          </a:p>
        </p:txBody>
      </p:sp>
      <p:sp>
        <p:nvSpPr>
          <p:cNvPr id="2053" name="Rectangle 5"/>
          <p:cNvSpPr>
            <a:spLocks noChangeArrowheads="1"/>
          </p:cNvSpPr>
          <p:nvPr/>
        </p:nvSpPr>
        <p:spPr bwMode="auto">
          <a:xfrm>
            <a:off x="-1" y="685800"/>
            <a:ext cx="7048919" cy="1292662"/>
          </a:xfrm>
          <a:prstGeom prst="rect">
            <a:avLst/>
          </a:prstGeom>
          <a:solidFill>
            <a:srgbClr val="92D050"/>
          </a:solidFill>
          <a:ln w="9525">
            <a:noFill/>
            <a:miter lim="800000"/>
            <a:headEnd/>
            <a:tailEnd/>
          </a:ln>
        </p:spPr>
        <p:txBody>
          <a:bodyPr wrap="square" anchor="ctr">
            <a:spAutoFit/>
          </a:bodyPr>
          <a:lstStyle/>
          <a:p>
            <a:pPr algn="r"/>
            <a:r>
              <a:rPr lang="el-GR" sz="2200" b="1" dirty="0" smtClean="0">
                <a:solidFill>
                  <a:schemeClr val="bg2"/>
                </a:solidFill>
              </a:rPr>
              <a:t>Θερμοδυναμική για Μηχανικούς</a:t>
            </a:r>
            <a:endParaRPr lang="tr-TR" sz="2200" b="1" dirty="0" smtClean="0">
              <a:solidFill>
                <a:schemeClr val="bg2"/>
              </a:solidFill>
            </a:endParaRPr>
          </a:p>
          <a:p>
            <a:pPr algn="r"/>
            <a:r>
              <a:rPr lang="tr-TR" sz="2000" b="1" dirty="0" smtClean="0">
                <a:solidFill>
                  <a:schemeClr val="bg2"/>
                </a:solidFill>
              </a:rPr>
              <a:t>8</a:t>
            </a:r>
            <a:r>
              <a:rPr lang="el-GR" sz="2000" b="1" baseline="30000" dirty="0" smtClean="0">
                <a:solidFill>
                  <a:schemeClr val="bg2"/>
                </a:solidFill>
              </a:rPr>
              <a:t>η</a:t>
            </a:r>
            <a:r>
              <a:rPr lang="el-GR" sz="2000" b="1" dirty="0" smtClean="0">
                <a:solidFill>
                  <a:schemeClr val="bg2"/>
                </a:solidFill>
              </a:rPr>
              <a:t> έκδοση</a:t>
            </a:r>
            <a:r>
              <a:rPr lang="en-US" sz="2400" b="1" dirty="0" smtClean="0">
                <a:solidFill>
                  <a:schemeClr val="bg2"/>
                </a:solidFill>
              </a:rPr>
              <a:t/>
            </a:r>
            <a:br>
              <a:rPr lang="en-US" sz="2400" b="1" dirty="0" smtClean="0">
                <a:solidFill>
                  <a:schemeClr val="bg2"/>
                </a:solidFill>
              </a:rPr>
            </a:br>
            <a:r>
              <a:rPr lang="en-US" sz="1800" b="1" dirty="0" err="1" smtClean="0">
                <a:solidFill>
                  <a:schemeClr val="bg2"/>
                </a:solidFill>
              </a:rPr>
              <a:t>Yunus</a:t>
            </a:r>
            <a:r>
              <a:rPr lang="en-US" sz="1800" b="1" dirty="0" smtClean="0">
                <a:solidFill>
                  <a:schemeClr val="bg2"/>
                </a:solidFill>
              </a:rPr>
              <a:t> A. </a:t>
            </a:r>
            <a:r>
              <a:rPr lang="tr-TR" sz="1800" b="1" dirty="0" smtClean="0">
                <a:solidFill>
                  <a:schemeClr val="bg2"/>
                </a:solidFill>
              </a:rPr>
              <a:t>Ç</a:t>
            </a:r>
            <a:r>
              <a:rPr lang="en-US" sz="1800" b="1" dirty="0" err="1" smtClean="0">
                <a:solidFill>
                  <a:schemeClr val="bg2"/>
                </a:solidFill>
              </a:rPr>
              <a:t>engel</a:t>
            </a:r>
            <a:r>
              <a:rPr lang="en-US" sz="1800" b="1" dirty="0" smtClean="0">
                <a:solidFill>
                  <a:schemeClr val="bg2"/>
                </a:solidFill>
              </a:rPr>
              <a:t>, Michael A. Boles</a:t>
            </a:r>
          </a:p>
          <a:p>
            <a:pPr algn="r"/>
            <a:r>
              <a:rPr lang="el-GR" sz="1800" b="1" dirty="0" smtClean="0">
                <a:solidFill>
                  <a:schemeClr val="bg2"/>
                </a:solidFill>
              </a:rPr>
              <a:t>Εκδόσεις </a:t>
            </a:r>
            <a:r>
              <a:rPr lang="el-GR" sz="1800" b="1" dirty="0" err="1" smtClean="0">
                <a:solidFill>
                  <a:schemeClr val="bg2"/>
                </a:solidFill>
              </a:rPr>
              <a:t>Τζιόλα</a:t>
            </a:r>
            <a:r>
              <a:rPr lang="en-US" sz="1800" b="1" dirty="0" smtClean="0">
                <a:solidFill>
                  <a:schemeClr val="bg2"/>
                </a:solidFill>
              </a:rPr>
              <a:t>, </a:t>
            </a:r>
            <a:r>
              <a:rPr lang="en-US" sz="1800" b="1" dirty="0">
                <a:solidFill>
                  <a:schemeClr val="bg2"/>
                </a:solidFill>
              </a:rPr>
              <a:t>20</a:t>
            </a:r>
            <a:r>
              <a:rPr lang="tr-TR" sz="1800" b="1" dirty="0">
                <a:solidFill>
                  <a:schemeClr val="bg2"/>
                </a:solidFill>
              </a:rPr>
              <a:t>15</a:t>
            </a:r>
            <a:endParaRPr lang="en-US" sz="1800" b="1" dirty="0">
              <a:solidFill>
                <a:schemeClr val="bg2"/>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0331" t="15719" r="9422" b="11545"/>
          <a:stretch/>
        </p:blipFill>
        <p:spPr>
          <a:xfrm>
            <a:off x="7162800" y="152400"/>
            <a:ext cx="1828800" cy="2324101"/>
          </a:xfrm>
          <a:prstGeom prst="rect">
            <a:avLst/>
          </a:prstGeom>
          <a:effectLst>
            <a:outerShdw blurRad="50800" dist="38100" algn="l" rotWithShape="0">
              <a:prstClr val="black">
                <a:alpha val="40000"/>
              </a:prstClr>
            </a:outerShdw>
          </a:effectLst>
        </p:spPr>
      </p:pic>
      <p:sp>
        <p:nvSpPr>
          <p:cNvPr id="7" name="Rectangle 3"/>
          <p:cNvSpPr txBox="1">
            <a:spLocks noChangeArrowheads="1"/>
          </p:cNvSpPr>
          <p:nvPr/>
        </p:nvSpPr>
        <p:spPr bwMode="auto">
          <a:xfrm>
            <a:off x="4648200" y="5257800"/>
            <a:ext cx="4495800" cy="762000"/>
          </a:xfrm>
          <a:prstGeom prst="rect">
            <a:avLst/>
          </a:prstGeom>
          <a:solidFill>
            <a:schemeClr val="accent5">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20000"/>
              </a:spcAft>
              <a:buClr>
                <a:srgbClr val="FF0000"/>
              </a:buClr>
              <a:buNone/>
              <a:defRPr sz="3200">
                <a:solidFill>
                  <a:schemeClr val="tx1"/>
                </a:solidFill>
                <a:latin typeface="+mn-lt"/>
                <a:ea typeface="+mn-ea"/>
                <a:cs typeface="+mn-cs"/>
              </a:defRPr>
            </a:lvl1pPr>
            <a:lvl2pPr marL="457200" indent="0" algn="ctr" rtl="0" eaLnBrk="0" fontAlgn="base" hangingPunct="0">
              <a:spcBef>
                <a:spcPct val="20000"/>
              </a:spcBef>
              <a:spcAft>
                <a:spcPct val="20000"/>
              </a:spcAft>
              <a:buClr>
                <a:srgbClr val="FF0000"/>
              </a:buClr>
              <a:buFont typeface="Wingdings" pitchFamily="2" charset="2"/>
              <a:buNone/>
              <a:defRPr sz="2800">
                <a:solidFill>
                  <a:schemeClr val="tx1"/>
                </a:solidFill>
                <a:latin typeface="+mn-lt"/>
              </a:defRPr>
            </a:lvl2pPr>
            <a:lvl3pPr marL="914400" indent="0" algn="ctr" rtl="0" eaLnBrk="0" fontAlgn="base" hangingPunct="0">
              <a:spcBef>
                <a:spcPct val="20000"/>
              </a:spcBef>
              <a:spcAft>
                <a:spcPct val="20000"/>
              </a:spcAft>
              <a:buNone/>
              <a:defRPr sz="2400">
                <a:solidFill>
                  <a:schemeClr val="tx1"/>
                </a:solidFill>
                <a:latin typeface="+mn-lt"/>
              </a:defRPr>
            </a:lvl3pPr>
            <a:lvl4pPr marL="1371600" indent="0" algn="ctr" rtl="0" eaLnBrk="0" fontAlgn="base" hangingPunct="0">
              <a:spcBef>
                <a:spcPct val="20000"/>
              </a:spcBef>
              <a:spcAft>
                <a:spcPct val="20000"/>
              </a:spcAft>
              <a:buNone/>
              <a:defRPr sz="2000">
                <a:solidFill>
                  <a:schemeClr val="tx1"/>
                </a:solidFill>
                <a:latin typeface="+mn-lt"/>
              </a:defRPr>
            </a:lvl4pPr>
            <a:lvl5pPr marL="1828800" indent="0" algn="ctr" rtl="0" eaLnBrk="0" fontAlgn="base" hangingPunct="0">
              <a:spcBef>
                <a:spcPct val="20000"/>
              </a:spcBef>
              <a:spcAft>
                <a:spcPct val="20000"/>
              </a:spcAft>
              <a:buNone/>
              <a:defRPr sz="2000">
                <a:solidFill>
                  <a:schemeClr val="tx1"/>
                </a:solidFill>
                <a:latin typeface="+mn-lt"/>
              </a:defRPr>
            </a:lvl5pPr>
            <a:lvl6pPr marL="2286000" indent="0" algn="ctr" rtl="0" fontAlgn="base">
              <a:spcBef>
                <a:spcPct val="20000"/>
              </a:spcBef>
              <a:spcAft>
                <a:spcPct val="20000"/>
              </a:spcAft>
              <a:buNone/>
              <a:defRPr sz="2000">
                <a:solidFill>
                  <a:schemeClr val="tx1"/>
                </a:solidFill>
                <a:latin typeface="+mn-lt"/>
              </a:defRPr>
            </a:lvl6pPr>
            <a:lvl7pPr marL="2743200" indent="0" algn="ctr" rtl="0" fontAlgn="base">
              <a:spcBef>
                <a:spcPct val="20000"/>
              </a:spcBef>
              <a:spcAft>
                <a:spcPct val="20000"/>
              </a:spcAft>
              <a:buNone/>
              <a:defRPr sz="2000">
                <a:solidFill>
                  <a:schemeClr val="tx1"/>
                </a:solidFill>
                <a:latin typeface="+mn-lt"/>
              </a:defRPr>
            </a:lvl7pPr>
            <a:lvl8pPr marL="3200400" indent="0" algn="ctr" rtl="0" fontAlgn="base">
              <a:spcBef>
                <a:spcPct val="20000"/>
              </a:spcBef>
              <a:spcAft>
                <a:spcPct val="20000"/>
              </a:spcAft>
              <a:buNone/>
              <a:defRPr sz="2000">
                <a:solidFill>
                  <a:schemeClr val="tx1"/>
                </a:solidFill>
                <a:latin typeface="+mn-lt"/>
              </a:defRPr>
            </a:lvl8pPr>
            <a:lvl9pPr marL="3657600" indent="0" algn="ctr" rtl="0" fontAlgn="base">
              <a:spcBef>
                <a:spcPct val="20000"/>
              </a:spcBef>
              <a:spcAft>
                <a:spcPct val="20000"/>
              </a:spcAft>
              <a:buNone/>
              <a:defRPr sz="2000">
                <a:solidFill>
                  <a:schemeClr val="tx1"/>
                </a:solidFill>
                <a:latin typeface="+mn-lt"/>
              </a:defRPr>
            </a:lvl9pPr>
          </a:lstStyle>
          <a:p>
            <a:pPr eaLnBrk="1" hangingPunct="1">
              <a:spcBef>
                <a:spcPts val="300"/>
              </a:spcBef>
              <a:spcAft>
                <a:spcPts val="300"/>
              </a:spcAft>
              <a:defRPr/>
            </a:pPr>
            <a:r>
              <a:rPr lang="el-GR" sz="1800" kern="0" dirty="0" smtClean="0">
                <a:solidFill>
                  <a:srgbClr val="996633"/>
                </a:solidFill>
                <a:latin typeface="Arial" charset="0"/>
              </a:rPr>
              <a:t>Επιμέλεια ελληνικής έκδοσης </a:t>
            </a:r>
            <a:endParaRPr lang="en-US" sz="1800" kern="0" dirty="0" smtClean="0">
              <a:solidFill>
                <a:srgbClr val="996633"/>
              </a:solidFill>
              <a:latin typeface="Arial" charset="0"/>
            </a:endParaRPr>
          </a:p>
          <a:p>
            <a:pPr eaLnBrk="1" hangingPunct="1">
              <a:spcBef>
                <a:spcPts val="300"/>
              </a:spcBef>
              <a:spcAft>
                <a:spcPts val="300"/>
              </a:spcAft>
              <a:defRPr/>
            </a:pPr>
            <a:r>
              <a:rPr lang="el-GR" sz="2000" b="1" kern="0" dirty="0" smtClean="0">
                <a:solidFill>
                  <a:srgbClr val="996633"/>
                </a:solidFill>
                <a:latin typeface="Arial" charset="0"/>
              </a:rPr>
              <a:t>Δημήτρης </a:t>
            </a:r>
            <a:r>
              <a:rPr lang="el-GR" sz="2000" b="1" kern="0" dirty="0" err="1" smtClean="0">
                <a:solidFill>
                  <a:srgbClr val="996633"/>
                </a:solidFill>
                <a:latin typeface="Arial" charset="0"/>
              </a:rPr>
              <a:t>Τερτίπης</a:t>
            </a:r>
            <a:endParaRPr lang="en-US" sz="1800" b="1" kern="0" dirty="0" smtClean="0">
              <a:solidFill>
                <a:srgbClr val="996633"/>
              </a:solidFill>
              <a:latin typeface="Arial" charset="0"/>
            </a:endParaRPr>
          </a:p>
        </p:txBody>
      </p:sp>
    </p:spTree>
    <p:extLst>
      <p:ext uri="{BB962C8B-B14F-4D97-AF65-F5344CB8AC3E}">
        <p14:creationId xmlns:p14="http://schemas.microsoft.com/office/powerpoint/2010/main" val="1114693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Slayt Numarası Yer Tutucusu"/>
          <p:cNvSpPr>
            <a:spLocks noGrp="1"/>
          </p:cNvSpPr>
          <p:nvPr>
            <p:ph type="sldNum" sz="quarter" idx="12"/>
          </p:nvPr>
        </p:nvSpPr>
        <p:spPr>
          <a:noFill/>
        </p:spPr>
        <p:txBody>
          <a:bodyPr/>
          <a:lstStyle/>
          <a:p>
            <a:fld id="{336532A6-66EA-44CA-BB2F-5719F957F8DC}" type="slidenum">
              <a:rPr lang="en-US" smtClean="0"/>
              <a:pPr/>
              <a:t>10</a:t>
            </a:fld>
            <a:endParaRPr lang="en-US" smtClean="0"/>
          </a:p>
        </p:txBody>
      </p:sp>
      <p:sp>
        <p:nvSpPr>
          <p:cNvPr id="10243" name="Rectangle 2"/>
          <p:cNvSpPr>
            <a:spLocks noChangeArrowheads="1"/>
          </p:cNvSpPr>
          <p:nvPr/>
        </p:nvSpPr>
        <p:spPr bwMode="auto">
          <a:xfrm>
            <a:off x="304800" y="228600"/>
            <a:ext cx="8458200" cy="579438"/>
          </a:xfrm>
          <a:prstGeom prst="rect">
            <a:avLst/>
          </a:prstGeom>
          <a:solidFill>
            <a:srgbClr val="92D050"/>
          </a:solidFill>
          <a:ln w="9525">
            <a:noFill/>
            <a:miter lim="800000"/>
            <a:headEnd/>
            <a:tailEnd/>
          </a:ln>
        </p:spPr>
        <p:txBody>
          <a:bodyPr wrap="square">
            <a:spAutoFit/>
          </a:bodyPr>
          <a:lstStyle/>
          <a:p>
            <a:pPr algn="ctr"/>
            <a:r>
              <a:rPr lang="el-GR" sz="3200" b="1" dirty="0" err="1" smtClean="0">
                <a:solidFill>
                  <a:srgbClr val="C00000"/>
                </a:solidFill>
              </a:rPr>
              <a:t>Ισεντροπικές</a:t>
            </a:r>
            <a:r>
              <a:rPr lang="el-GR" sz="3200" b="1" dirty="0" smtClean="0">
                <a:solidFill>
                  <a:srgbClr val="C00000"/>
                </a:solidFill>
              </a:rPr>
              <a:t> διεργασίες</a:t>
            </a:r>
            <a:endParaRPr lang="en-US" sz="3200" b="1" dirty="0">
              <a:solidFill>
                <a:srgbClr val="C00000"/>
              </a:solidFill>
            </a:endParaRPr>
          </a:p>
        </p:txBody>
      </p:sp>
      <p:sp>
        <p:nvSpPr>
          <p:cNvPr id="10244" name="Rectangle 5"/>
          <p:cNvSpPr>
            <a:spLocks noChangeArrowheads="1"/>
          </p:cNvSpPr>
          <p:nvPr/>
        </p:nvSpPr>
        <p:spPr bwMode="auto">
          <a:xfrm>
            <a:off x="304800" y="974725"/>
            <a:ext cx="8458200" cy="707886"/>
          </a:xfrm>
          <a:prstGeom prst="rect">
            <a:avLst/>
          </a:prstGeom>
          <a:noFill/>
          <a:ln w="9525">
            <a:noFill/>
            <a:miter lim="800000"/>
            <a:headEnd/>
            <a:tailEnd/>
          </a:ln>
        </p:spPr>
        <p:txBody>
          <a:bodyPr wrap="square">
            <a:spAutoFit/>
          </a:bodyPr>
          <a:lstStyle/>
          <a:p>
            <a:r>
              <a:rPr lang="el-GR" sz="2000" dirty="0" smtClean="0"/>
              <a:t>Μια διεργασία, κατά την οποία η εντροπία παραμένει σταθερή, καλείται </a:t>
            </a:r>
            <a:r>
              <a:rPr lang="el-GR" sz="2000" b="1" dirty="0" smtClean="0"/>
              <a:t>ισεντροπική</a:t>
            </a:r>
            <a:r>
              <a:rPr lang="en-US" sz="2000" dirty="0" smtClean="0"/>
              <a:t>.</a:t>
            </a:r>
            <a:endParaRPr lang="en-US" sz="2000" dirty="0"/>
          </a:p>
        </p:txBody>
      </p:sp>
      <p:pic>
        <p:nvPicPr>
          <p:cNvPr id="3" name="Εικόνα 2"/>
          <p:cNvPicPr>
            <a:picLocks noChangeAspect="1"/>
          </p:cNvPicPr>
          <p:nvPr/>
        </p:nvPicPr>
        <p:blipFill rotWithShape="1">
          <a:blip r:embed="rId2">
            <a:clrChange>
              <a:clrFrom>
                <a:srgbClr val="FFFFFF"/>
              </a:clrFrom>
              <a:clrTo>
                <a:srgbClr val="FFFFFF">
                  <a:alpha val="0"/>
                </a:srgbClr>
              </a:clrTo>
            </a:clrChange>
          </a:blip>
          <a:srcRect r="1328"/>
          <a:stretch/>
        </p:blipFill>
        <p:spPr>
          <a:xfrm>
            <a:off x="2552700" y="1717157"/>
            <a:ext cx="3962400" cy="328883"/>
          </a:xfrm>
          <a:prstGeom prst="rect">
            <a:avLst/>
          </a:prstGeom>
        </p:spPr>
      </p:pic>
      <p:pic>
        <p:nvPicPr>
          <p:cNvPr id="4" name="Εικόνα 3"/>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578220" y="2180948"/>
            <a:ext cx="4114800" cy="3746568"/>
          </a:xfrm>
          <a:prstGeom prst="rect">
            <a:avLst/>
          </a:prstGeom>
        </p:spPr>
      </p:pic>
      <p:sp>
        <p:nvSpPr>
          <p:cNvPr id="13" name="Text Box 14"/>
          <p:cNvSpPr txBox="1">
            <a:spLocks noChangeArrowheads="1"/>
          </p:cNvSpPr>
          <p:nvPr/>
        </p:nvSpPr>
        <p:spPr bwMode="auto">
          <a:xfrm>
            <a:off x="228600" y="2841376"/>
            <a:ext cx="4114800" cy="1200329"/>
          </a:xfrm>
          <a:prstGeom prst="rect">
            <a:avLst/>
          </a:prstGeom>
          <a:noFill/>
          <a:ln w="9525">
            <a:noFill/>
            <a:miter lim="800000"/>
            <a:headEnd/>
            <a:tailEnd/>
          </a:ln>
        </p:spPr>
        <p:txBody>
          <a:bodyPr wrap="square">
            <a:spAutoFit/>
          </a:bodyPr>
          <a:lstStyle/>
          <a:p>
            <a:pPr algn="ctr">
              <a:spcBef>
                <a:spcPct val="50000"/>
              </a:spcBef>
            </a:pPr>
            <a:r>
              <a:rPr lang="el-GR" dirty="0" smtClean="0"/>
              <a:t>Κατά τη διάρκεια μιας εσωτερικά αντιστρεπτής &amp; αδιαβατικής διεργασίας, η εντροπία παραμένει σταθερή.</a:t>
            </a:r>
            <a:endParaRPr lang="en-US" dirty="0"/>
          </a:p>
        </p:txBody>
      </p:sp>
      <p:sp>
        <p:nvSpPr>
          <p:cNvPr id="8" name="Text Box 14"/>
          <p:cNvSpPr txBox="1">
            <a:spLocks noChangeArrowheads="1"/>
          </p:cNvSpPr>
          <p:nvPr/>
        </p:nvSpPr>
        <p:spPr bwMode="auto">
          <a:xfrm>
            <a:off x="228600" y="4415640"/>
            <a:ext cx="4114800" cy="1569660"/>
          </a:xfrm>
          <a:prstGeom prst="rect">
            <a:avLst/>
          </a:prstGeom>
          <a:noFill/>
          <a:ln w="9525">
            <a:noFill/>
            <a:miter lim="800000"/>
            <a:headEnd/>
            <a:tailEnd/>
          </a:ln>
        </p:spPr>
        <p:txBody>
          <a:bodyPr wrap="square">
            <a:spAutoFit/>
          </a:bodyPr>
          <a:lstStyle/>
          <a:p>
            <a:pPr algn="ctr">
              <a:spcBef>
                <a:spcPct val="50000"/>
              </a:spcBef>
            </a:pPr>
            <a:r>
              <a:rPr lang="el-GR" sz="2400" dirty="0" smtClean="0"/>
              <a:t>Οι όροι «ΙΣΕΝΤΡΟΠΙΚΟΣ», «ΑΝΤΙΣΤΡΕΠΤΟΣ» και «ΙΔΑΝΙΚΟΣ» είναι </a:t>
            </a:r>
            <a:r>
              <a:rPr lang="el-GR" sz="2400" b="1" dirty="0" smtClean="0"/>
              <a:t>συνώνυμοι</a:t>
            </a:r>
            <a:r>
              <a:rPr lang="el-GR" sz="2400" dirty="0" smtClean="0"/>
              <a:t>.</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Slayt Numarası Yer Tutucusu"/>
          <p:cNvSpPr>
            <a:spLocks noGrp="1"/>
          </p:cNvSpPr>
          <p:nvPr>
            <p:ph type="sldNum" sz="quarter" idx="12"/>
          </p:nvPr>
        </p:nvSpPr>
        <p:spPr>
          <a:noFill/>
        </p:spPr>
        <p:txBody>
          <a:bodyPr/>
          <a:lstStyle/>
          <a:p>
            <a:fld id="{0E37F8CD-80B0-421A-9D1B-741D13A57126}" type="slidenum">
              <a:rPr lang="en-US" smtClean="0"/>
              <a:pPr/>
              <a:t>11</a:t>
            </a:fld>
            <a:endParaRPr lang="en-US" smtClean="0"/>
          </a:p>
        </p:txBody>
      </p:sp>
      <p:sp>
        <p:nvSpPr>
          <p:cNvPr id="17411" name="Rectangle 2"/>
          <p:cNvSpPr>
            <a:spLocks noChangeArrowheads="1"/>
          </p:cNvSpPr>
          <p:nvPr/>
        </p:nvSpPr>
        <p:spPr bwMode="auto">
          <a:xfrm>
            <a:off x="381000" y="228600"/>
            <a:ext cx="4495800" cy="584775"/>
          </a:xfrm>
          <a:prstGeom prst="rect">
            <a:avLst/>
          </a:prstGeom>
          <a:solidFill>
            <a:srgbClr val="92D050"/>
          </a:solidFill>
          <a:ln w="9525">
            <a:noFill/>
            <a:miter lim="800000"/>
            <a:headEnd/>
            <a:tailEnd/>
          </a:ln>
        </p:spPr>
        <p:txBody>
          <a:bodyPr>
            <a:spAutoFit/>
          </a:bodyPr>
          <a:lstStyle/>
          <a:p>
            <a:r>
              <a:rPr lang="el-GR" sz="3200" b="1" dirty="0" smtClean="0">
                <a:solidFill>
                  <a:srgbClr val="C00000"/>
                </a:solidFill>
              </a:rPr>
              <a:t>Σχέσεις</a:t>
            </a:r>
            <a:r>
              <a:rPr lang="en-US" sz="3200" b="1" dirty="0" smtClean="0">
                <a:solidFill>
                  <a:srgbClr val="C00000"/>
                </a:solidFill>
              </a:rPr>
              <a:t> </a:t>
            </a:r>
            <a:r>
              <a:rPr lang="en-US" sz="3200" b="1" i="1" dirty="0">
                <a:solidFill>
                  <a:srgbClr val="C00000"/>
                </a:solidFill>
              </a:rPr>
              <a:t>T </a:t>
            </a:r>
            <a:r>
              <a:rPr lang="en-US" sz="3200" b="1" i="1" dirty="0" smtClean="0">
                <a:solidFill>
                  <a:srgbClr val="C00000"/>
                </a:solidFill>
              </a:rPr>
              <a:t>ds</a:t>
            </a:r>
            <a:endParaRPr lang="en-US" sz="3200" b="1" dirty="0">
              <a:solidFill>
                <a:srgbClr val="C00000"/>
              </a:solidFill>
            </a:endParaRPr>
          </a:p>
        </p:txBody>
      </p:sp>
      <p:pic>
        <p:nvPicPr>
          <p:cNvPr id="17412" name="Picture 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81000" y="4720241"/>
            <a:ext cx="4535487" cy="598487"/>
          </a:xfrm>
          <a:prstGeom prst="rect">
            <a:avLst/>
          </a:prstGeom>
          <a:noFill/>
          <a:ln w="9525">
            <a:noFill/>
            <a:miter lim="800000"/>
            <a:headEnd/>
            <a:tailEnd/>
          </a:ln>
        </p:spPr>
      </p:pic>
      <p:pic>
        <p:nvPicPr>
          <p:cNvPr id="17413" name="Picture 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1000" y="4388643"/>
            <a:ext cx="1228725" cy="234950"/>
          </a:xfrm>
          <a:prstGeom prst="rect">
            <a:avLst/>
          </a:prstGeom>
          <a:noFill/>
          <a:ln w="9525">
            <a:noFill/>
            <a:miter lim="800000"/>
            <a:headEnd/>
            <a:tailEnd/>
          </a:ln>
        </p:spPr>
      </p:pic>
      <p:pic>
        <p:nvPicPr>
          <p:cNvPr id="17414"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208173" y="3624526"/>
            <a:ext cx="2409066" cy="840582"/>
          </a:xfrm>
          <a:prstGeom prst="rect">
            <a:avLst/>
          </a:prstGeom>
          <a:noFill/>
          <a:ln w="9525">
            <a:noFill/>
            <a:miter lim="800000"/>
            <a:headEnd/>
            <a:tailEnd/>
          </a:ln>
        </p:spPr>
      </p:pic>
      <p:pic>
        <p:nvPicPr>
          <p:cNvPr id="17415" name="Picture 1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971800" y="5553459"/>
            <a:ext cx="2767006" cy="926649"/>
          </a:xfrm>
          <a:prstGeom prst="rect">
            <a:avLst/>
          </a:prstGeom>
          <a:noFill/>
          <a:ln w="9525">
            <a:noFill/>
            <a:miter lim="800000"/>
            <a:headEnd/>
            <a:tailEnd/>
          </a:ln>
        </p:spPr>
      </p:pic>
      <p:grpSp>
        <p:nvGrpSpPr>
          <p:cNvPr id="17416" name="Group 16"/>
          <p:cNvGrpSpPr>
            <a:grpSpLocks/>
          </p:cNvGrpSpPr>
          <p:nvPr/>
        </p:nvGrpSpPr>
        <p:grpSpPr bwMode="auto">
          <a:xfrm>
            <a:off x="4491830" y="1018860"/>
            <a:ext cx="4122740" cy="2540000"/>
            <a:chOff x="2976" y="409"/>
            <a:chExt cx="2597" cy="1600"/>
          </a:xfrm>
        </p:grpSpPr>
        <p:pic>
          <p:nvPicPr>
            <p:cNvPr id="17420"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024" y="409"/>
              <a:ext cx="1676" cy="167"/>
            </a:xfrm>
            <a:prstGeom prst="rect">
              <a:avLst/>
            </a:prstGeom>
            <a:noFill/>
            <a:ln w="9525">
              <a:noFill/>
              <a:miter lim="800000"/>
              <a:headEnd/>
              <a:tailEnd/>
            </a:ln>
          </p:spPr>
        </p:pic>
        <p:pic>
          <p:nvPicPr>
            <p:cNvPr id="17421" name="Picture 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024" y="672"/>
              <a:ext cx="1162" cy="416"/>
            </a:xfrm>
            <a:prstGeom prst="rect">
              <a:avLst/>
            </a:prstGeom>
            <a:noFill/>
            <a:ln w="9525">
              <a:noFill/>
              <a:miter lim="800000"/>
              <a:headEnd/>
              <a:tailEnd/>
            </a:ln>
          </p:spPr>
        </p:pic>
        <p:pic>
          <p:nvPicPr>
            <p:cNvPr id="17422" name="Picture 7"/>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024" y="1248"/>
              <a:ext cx="1815" cy="183"/>
            </a:xfrm>
            <a:prstGeom prst="rect">
              <a:avLst/>
            </a:prstGeom>
            <a:noFill/>
            <a:ln w="9525">
              <a:noFill/>
              <a:miter lim="800000"/>
              <a:headEnd/>
              <a:tailEnd/>
            </a:ln>
          </p:spPr>
        </p:pic>
        <p:pic>
          <p:nvPicPr>
            <p:cNvPr id="17423" name="Picture 8"/>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021" y="1584"/>
              <a:ext cx="1971" cy="183"/>
            </a:xfrm>
            <a:prstGeom prst="rect">
              <a:avLst/>
            </a:prstGeom>
            <a:noFill/>
            <a:ln w="9525">
              <a:noFill/>
              <a:miter lim="800000"/>
              <a:headEnd/>
              <a:tailEnd/>
            </a:ln>
          </p:spPr>
        </p:pic>
        <p:sp>
          <p:nvSpPr>
            <p:cNvPr id="17424" name="Rectangle 13"/>
            <p:cNvSpPr>
              <a:spLocks noChangeArrowheads="1"/>
            </p:cNvSpPr>
            <p:nvPr/>
          </p:nvSpPr>
          <p:spPr bwMode="auto">
            <a:xfrm>
              <a:off x="2976" y="1776"/>
              <a:ext cx="2597" cy="233"/>
            </a:xfrm>
            <a:prstGeom prst="rect">
              <a:avLst/>
            </a:prstGeom>
            <a:noFill/>
            <a:ln w="9525">
              <a:noFill/>
              <a:miter lim="800000"/>
              <a:headEnd/>
              <a:tailEnd/>
            </a:ln>
          </p:spPr>
          <p:txBody>
            <a:bodyPr wrap="none">
              <a:spAutoFit/>
            </a:bodyPr>
            <a:lstStyle/>
            <a:p>
              <a:r>
                <a:rPr lang="el-GR" dirty="0" smtClean="0">
                  <a:solidFill>
                    <a:srgbClr val="CC00CC"/>
                  </a:solidFill>
                </a:rPr>
                <a:t>Πρώτη εξίσωση </a:t>
              </a:r>
              <a:r>
                <a:rPr lang="en-US" i="1" dirty="0" err="1" smtClean="0">
                  <a:solidFill>
                    <a:srgbClr val="CC00CC"/>
                  </a:solidFill>
                </a:rPr>
                <a:t>Tds</a:t>
              </a:r>
              <a:r>
                <a:rPr lang="en-US" dirty="0">
                  <a:solidFill>
                    <a:srgbClr val="CC00CC"/>
                  </a:solidFill>
                </a:rPr>
                <a:t>, </a:t>
              </a:r>
              <a:r>
                <a:rPr lang="el-GR" dirty="0" smtClean="0">
                  <a:solidFill>
                    <a:srgbClr val="CC00CC"/>
                  </a:solidFill>
                </a:rPr>
                <a:t>ή</a:t>
              </a:r>
              <a:r>
                <a:rPr lang="en-US" dirty="0" smtClean="0">
                  <a:solidFill>
                    <a:srgbClr val="CC00CC"/>
                  </a:solidFill>
                </a:rPr>
                <a:t> </a:t>
              </a:r>
              <a:r>
                <a:rPr lang="el-GR" i="1" dirty="0" smtClean="0">
                  <a:solidFill>
                    <a:srgbClr val="CC00CC"/>
                  </a:solidFill>
                </a:rPr>
                <a:t>Εξίσωση </a:t>
              </a:r>
              <a:r>
                <a:rPr lang="en-US" i="1" dirty="0" smtClean="0">
                  <a:solidFill>
                    <a:srgbClr val="CC00CC"/>
                  </a:solidFill>
                </a:rPr>
                <a:t>Gibbs</a:t>
              </a:r>
              <a:endParaRPr lang="en-US" i="1" dirty="0">
                <a:solidFill>
                  <a:srgbClr val="CC00CC"/>
                </a:solidFill>
              </a:endParaRPr>
            </a:p>
          </p:txBody>
        </p:sp>
      </p:grpSp>
      <p:sp>
        <p:nvSpPr>
          <p:cNvPr id="17417" name="Rectangle 14"/>
          <p:cNvSpPr>
            <a:spLocks noChangeArrowheads="1"/>
          </p:cNvSpPr>
          <p:nvPr/>
        </p:nvSpPr>
        <p:spPr bwMode="auto">
          <a:xfrm>
            <a:off x="385672" y="5415376"/>
            <a:ext cx="2448106" cy="369332"/>
          </a:xfrm>
          <a:prstGeom prst="rect">
            <a:avLst/>
          </a:prstGeom>
          <a:noFill/>
          <a:ln w="9525">
            <a:noFill/>
            <a:miter lim="800000"/>
            <a:headEnd/>
            <a:tailEnd/>
          </a:ln>
        </p:spPr>
        <p:txBody>
          <a:bodyPr wrap="none">
            <a:spAutoFit/>
          </a:bodyPr>
          <a:lstStyle/>
          <a:p>
            <a:r>
              <a:rPr lang="el-GR" dirty="0" smtClean="0">
                <a:solidFill>
                  <a:srgbClr val="CC00CC"/>
                </a:solidFill>
              </a:rPr>
              <a:t>Δεύτερη εξίσωση </a:t>
            </a:r>
            <a:r>
              <a:rPr lang="en-US" i="1" dirty="0" err="1" smtClean="0">
                <a:solidFill>
                  <a:srgbClr val="CC00CC"/>
                </a:solidFill>
              </a:rPr>
              <a:t>Tds</a:t>
            </a:r>
            <a:endParaRPr lang="en-US" i="1" dirty="0">
              <a:solidFill>
                <a:srgbClr val="CC00CC"/>
              </a:solidFill>
            </a:endParaRPr>
          </a:p>
        </p:txBody>
      </p:sp>
      <p:pic>
        <p:nvPicPr>
          <p:cNvPr id="2" name="Εικόνα 1"/>
          <p:cNvPicPr>
            <a:picLocks noChangeAspect="1"/>
          </p:cNvPicPr>
          <p:nvPr/>
        </p:nvPicPr>
        <p:blipFill>
          <a:blip r:embed="rId10"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81000" y="936765"/>
            <a:ext cx="3525775" cy="290816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Slayt Numarası Yer Tutucusu"/>
          <p:cNvSpPr>
            <a:spLocks noGrp="1"/>
          </p:cNvSpPr>
          <p:nvPr>
            <p:ph type="sldNum" sz="quarter" idx="12"/>
          </p:nvPr>
        </p:nvSpPr>
        <p:spPr>
          <a:noFill/>
        </p:spPr>
        <p:txBody>
          <a:bodyPr/>
          <a:lstStyle/>
          <a:p>
            <a:fld id="{1AEFF578-A00E-4C91-BC62-36BA7BE50C46}" type="slidenum">
              <a:rPr lang="en-US" smtClean="0"/>
              <a:pPr/>
              <a:t>12</a:t>
            </a:fld>
            <a:endParaRPr lang="en-US" smtClean="0"/>
          </a:p>
        </p:txBody>
      </p:sp>
      <p:sp>
        <p:nvSpPr>
          <p:cNvPr id="19459" name="Rectangle 2"/>
          <p:cNvSpPr>
            <a:spLocks noChangeArrowheads="1"/>
          </p:cNvSpPr>
          <p:nvPr/>
        </p:nvSpPr>
        <p:spPr bwMode="auto">
          <a:xfrm>
            <a:off x="304800" y="228600"/>
            <a:ext cx="8446736" cy="584775"/>
          </a:xfrm>
          <a:prstGeom prst="rect">
            <a:avLst/>
          </a:prstGeom>
          <a:solidFill>
            <a:srgbClr val="92D050"/>
          </a:solidFill>
          <a:ln w="9525">
            <a:noFill/>
            <a:miter lim="800000"/>
            <a:headEnd/>
            <a:tailEnd/>
          </a:ln>
        </p:spPr>
        <p:txBody>
          <a:bodyPr wrap="none">
            <a:spAutoFit/>
          </a:bodyPr>
          <a:lstStyle/>
          <a:p>
            <a:r>
              <a:rPr lang="el-GR" sz="3200" b="1" dirty="0" smtClean="0">
                <a:solidFill>
                  <a:srgbClr val="C00000"/>
                </a:solidFill>
              </a:rPr>
              <a:t>Μεταβολή εντροπίας των ιδανικών αερίων</a:t>
            </a:r>
            <a:endParaRPr lang="en-US" sz="3200" b="1" dirty="0">
              <a:solidFill>
                <a:srgbClr val="C00000"/>
              </a:solidFill>
            </a:endParaRPr>
          </a:p>
        </p:txBody>
      </p:sp>
      <p:pic>
        <p:nvPicPr>
          <p:cNvPr id="19460" name="Picture 5"/>
          <p:cNvPicPr>
            <a:picLocks noChangeAspect="1" noChangeArrowheads="1"/>
          </p:cNvPicPr>
          <p:nvPr/>
        </p:nvPicPr>
        <p:blipFill>
          <a:blip r:embed="rId2"/>
          <a:srcRect/>
          <a:stretch>
            <a:fillRect/>
          </a:stretch>
        </p:blipFill>
        <p:spPr bwMode="auto">
          <a:xfrm>
            <a:off x="2139696" y="1760538"/>
            <a:ext cx="1277938" cy="296862"/>
          </a:xfrm>
          <a:prstGeom prst="rect">
            <a:avLst/>
          </a:prstGeom>
          <a:noFill/>
          <a:ln w="9525">
            <a:noFill/>
            <a:miter lim="800000"/>
            <a:headEnd/>
            <a:tailEnd/>
          </a:ln>
        </p:spPr>
      </p:pic>
      <p:pic>
        <p:nvPicPr>
          <p:cNvPr id="19461" name="Picture 6"/>
          <p:cNvPicPr>
            <a:picLocks noChangeAspect="1" noChangeArrowheads="1"/>
          </p:cNvPicPr>
          <p:nvPr/>
        </p:nvPicPr>
        <p:blipFill>
          <a:blip r:embed="rId3"/>
          <a:srcRect/>
          <a:stretch>
            <a:fillRect/>
          </a:stretch>
        </p:blipFill>
        <p:spPr bwMode="auto">
          <a:xfrm>
            <a:off x="310896" y="1770063"/>
            <a:ext cx="1697038" cy="592137"/>
          </a:xfrm>
          <a:prstGeom prst="rect">
            <a:avLst/>
          </a:prstGeom>
          <a:noFill/>
          <a:ln w="9525">
            <a:noFill/>
            <a:miter lim="800000"/>
            <a:headEnd/>
            <a:tailEnd/>
          </a:ln>
        </p:spPr>
      </p:pic>
      <p:pic>
        <p:nvPicPr>
          <p:cNvPr id="19462" name="Picture 7"/>
          <p:cNvPicPr>
            <a:picLocks noChangeAspect="1" noChangeArrowheads="1"/>
          </p:cNvPicPr>
          <p:nvPr/>
        </p:nvPicPr>
        <p:blipFill>
          <a:blip r:embed="rId4"/>
          <a:srcRect/>
          <a:stretch>
            <a:fillRect/>
          </a:stretch>
        </p:blipFill>
        <p:spPr bwMode="auto">
          <a:xfrm>
            <a:off x="2139696" y="2120900"/>
            <a:ext cx="1128713" cy="241300"/>
          </a:xfrm>
          <a:prstGeom prst="rect">
            <a:avLst/>
          </a:prstGeom>
          <a:noFill/>
          <a:ln w="9525">
            <a:noFill/>
            <a:miter lim="800000"/>
            <a:headEnd/>
            <a:tailEnd/>
          </a:ln>
        </p:spPr>
      </p:pic>
      <p:pic>
        <p:nvPicPr>
          <p:cNvPr id="19463" name="Picture 8"/>
          <p:cNvPicPr>
            <a:picLocks noChangeAspect="1" noChangeArrowheads="1"/>
          </p:cNvPicPr>
          <p:nvPr/>
        </p:nvPicPr>
        <p:blipFill>
          <a:blip r:embed="rId5"/>
          <a:srcRect/>
          <a:stretch>
            <a:fillRect/>
          </a:stretch>
        </p:blipFill>
        <p:spPr bwMode="auto">
          <a:xfrm>
            <a:off x="3724275" y="1782811"/>
            <a:ext cx="1993900" cy="598488"/>
          </a:xfrm>
          <a:prstGeom prst="rect">
            <a:avLst/>
          </a:prstGeom>
          <a:noFill/>
          <a:ln w="9525">
            <a:noFill/>
            <a:miter lim="800000"/>
            <a:headEnd/>
            <a:tailEnd/>
          </a:ln>
        </p:spPr>
      </p:pic>
      <p:pic>
        <p:nvPicPr>
          <p:cNvPr id="19464" name="Picture 9"/>
          <p:cNvPicPr>
            <a:picLocks noChangeAspect="1" noChangeArrowheads="1"/>
          </p:cNvPicPr>
          <p:nvPr/>
        </p:nvPicPr>
        <p:blipFill>
          <a:blip r:embed="rId6"/>
          <a:srcRect/>
          <a:stretch>
            <a:fillRect/>
          </a:stretch>
        </p:blipFill>
        <p:spPr bwMode="auto">
          <a:xfrm>
            <a:off x="4648200" y="2532642"/>
            <a:ext cx="4191000" cy="923887"/>
          </a:xfrm>
          <a:prstGeom prst="rect">
            <a:avLst/>
          </a:prstGeom>
          <a:noFill/>
          <a:ln w="57150">
            <a:solidFill>
              <a:schemeClr val="tx1"/>
            </a:solidFill>
            <a:miter lim="800000"/>
            <a:headEnd/>
            <a:tailEnd/>
          </a:ln>
        </p:spPr>
      </p:pic>
      <p:pic>
        <p:nvPicPr>
          <p:cNvPr id="19465" name="Picture 10"/>
          <p:cNvPicPr>
            <a:picLocks noChangeAspect="1" noChangeArrowheads="1"/>
          </p:cNvPicPr>
          <p:nvPr/>
        </p:nvPicPr>
        <p:blipFill>
          <a:blip r:embed="rId7"/>
          <a:srcRect/>
          <a:stretch>
            <a:fillRect/>
          </a:stretch>
        </p:blipFill>
        <p:spPr bwMode="auto">
          <a:xfrm>
            <a:off x="332327" y="4685734"/>
            <a:ext cx="1697038" cy="568325"/>
          </a:xfrm>
          <a:prstGeom prst="rect">
            <a:avLst/>
          </a:prstGeom>
          <a:noFill/>
          <a:ln w="9525">
            <a:noFill/>
            <a:miter lim="800000"/>
            <a:headEnd/>
            <a:tailEnd/>
          </a:ln>
        </p:spPr>
      </p:pic>
      <p:pic>
        <p:nvPicPr>
          <p:cNvPr id="19466" name="Picture 11"/>
          <p:cNvPicPr>
            <a:picLocks noChangeAspect="1" noChangeArrowheads="1"/>
          </p:cNvPicPr>
          <p:nvPr/>
        </p:nvPicPr>
        <p:blipFill>
          <a:blip r:embed="rId8"/>
          <a:srcRect/>
          <a:stretch>
            <a:fillRect/>
          </a:stretch>
        </p:blipFill>
        <p:spPr bwMode="auto">
          <a:xfrm>
            <a:off x="2216689" y="4640765"/>
            <a:ext cx="1277938" cy="333375"/>
          </a:xfrm>
          <a:prstGeom prst="rect">
            <a:avLst/>
          </a:prstGeom>
          <a:noFill/>
          <a:ln w="9525">
            <a:noFill/>
            <a:miter lim="800000"/>
            <a:headEnd/>
            <a:tailEnd/>
          </a:ln>
        </p:spPr>
      </p:pic>
      <p:pic>
        <p:nvPicPr>
          <p:cNvPr id="19467" name="Picture 12"/>
          <p:cNvPicPr>
            <a:picLocks noChangeAspect="1" noChangeArrowheads="1"/>
          </p:cNvPicPr>
          <p:nvPr/>
        </p:nvPicPr>
        <p:blipFill>
          <a:blip r:embed="rId9"/>
          <a:srcRect/>
          <a:stretch>
            <a:fillRect/>
          </a:stretch>
        </p:blipFill>
        <p:spPr bwMode="auto">
          <a:xfrm>
            <a:off x="2238121" y="5040886"/>
            <a:ext cx="1030288" cy="234950"/>
          </a:xfrm>
          <a:prstGeom prst="rect">
            <a:avLst/>
          </a:prstGeom>
          <a:noFill/>
          <a:ln w="9525">
            <a:noFill/>
            <a:miter lim="800000"/>
            <a:headEnd/>
            <a:tailEnd/>
          </a:ln>
        </p:spPr>
      </p:pic>
      <p:pic>
        <p:nvPicPr>
          <p:cNvPr id="19468" name="Picture 13"/>
          <p:cNvPicPr>
            <a:picLocks noChangeAspect="1" noChangeArrowheads="1"/>
          </p:cNvPicPr>
          <p:nvPr/>
        </p:nvPicPr>
        <p:blipFill>
          <a:blip r:embed="rId10"/>
          <a:srcRect/>
          <a:stretch>
            <a:fillRect/>
          </a:stretch>
        </p:blipFill>
        <p:spPr bwMode="auto">
          <a:xfrm>
            <a:off x="4536618" y="4491316"/>
            <a:ext cx="4301028" cy="918883"/>
          </a:xfrm>
          <a:prstGeom prst="rect">
            <a:avLst/>
          </a:prstGeom>
          <a:noFill/>
          <a:ln w="57150">
            <a:solidFill>
              <a:schemeClr val="tx1"/>
            </a:solidFill>
            <a:miter lim="800000"/>
            <a:headEnd/>
            <a:tailEnd/>
          </a:ln>
        </p:spPr>
      </p:pic>
      <p:sp>
        <p:nvSpPr>
          <p:cNvPr id="19469" name="Text Box 14"/>
          <p:cNvSpPr txBox="1">
            <a:spLocks noChangeArrowheads="1"/>
          </p:cNvSpPr>
          <p:nvPr/>
        </p:nvSpPr>
        <p:spPr bwMode="auto">
          <a:xfrm>
            <a:off x="218027" y="997543"/>
            <a:ext cx="3276600" cy="369332"/>
          </a:xfrm>
          <a:prstGeom prst="rect">
            <a:avLst/>
          </a:prstGeom>
          <a:noFill/>
          <a:ln w="9525">
            <a:noFill/>
            <a:miter lim="800000"/>
            <a:headEnd/>
            <a:tailEnd/>
          </a:ln>
        </p:spPr>
        <p:txBody>
          <a:bodyPr wrap="square">
            <a:spAutoFit/>
          </a:bodyPr>
          <a:lstStyle/>
          <a:p>
            <a:pPr>
              <a:spcBef>
                <a:spcPct val="50000"/>
              </a:spcBef>
            </a:pPr>
            <a:r>
              <a:rPr lang="el-GR" dirty="0" smtClean="0"/>
              <a:t>Από την πρώτη εξίσωση </a:t>
            </a:r>
            <a:r>
              <a:rPr lang="en-US" i="1" dirty="0" err="1" smtClean="0"/>
              <a:t>Tds</a:t>
            </a:r>
            <a:endParaRPr lang="en-US" dirty="0"/>
          </a:p>
        </p:txBody>
      </p:sp>
      <p:sp>
        <p:nvSpPr>
          <p:cNvPr id="19470" name="Text Box 15"/>
          <p:cNvSpPr txBox="1">
            <a:spLocks noChangeArrowheads="1"/>
          </p:cNvSpPr>
          <p:nvPr/>
        </p:nvSpPr>
        <p:spPr bwMode="auto">
          <a:xfrm>
            <a:off x="289771" y="3481952"/>
            <a:ext cx="3276600" cy="369332"/>
          </a:xfrm>
          <a:prstGeom prst="rect">
            <a:avLst/>
          </a:prstGeom>
          <a:noFill/>
          <a:ln w="9525">
            <a:noFill/>
            <a:miter lim="800000"/>
            <a:headEnd/>
            <a:tailEnd/>
          </a:ln>
        </p:spPr>
        <p:txBody>
          <a:bodyPr>
            <a:spAutoFit/>
          </a:bodyPr>
          <a:lstStyle/>
          <a:p>
            <a:pPr>
              <a:spcBef>
                <a:spcPct val="50000"/>
              </a:spcBef>
            </a:pPr>
            <a:r>
              <a:rPr lang="el-GR" dirty="0"/>
              <a:t>Από </a:t>
            </a:r>
            <a:r>
              <a:rPr lang="el-GR" dirty="0" smtClean="0"/>
              <a:t>τη δεύτερη εξίσωση </a:t>
            </a:r>
            <a:r>
              <a:rPr lang="en-US" i="1" dirty="0" err="1" smtClean="0"/>
              <a:t>Tds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3 Slayt Numarası Yer Tutucusu"/>
          <p:cNvSpPr>
            <a:spLocks noGrp="1"/>
          </p:cNvSpPr>
          <p:nvPr>
            <p:ph type="sldNum" sz="quarter" idx="12"/>
          </p:nvPr>
        </p:nvSpPr>
        <p:spPr>
          <a:noFill/>
        </p:spPr>
        <p:txBody>
          <a:bodyPr/>
          <a:lstStyle/>
          <a:p>
            <a:fld id="{C57EDA68-3BC2-429E-9F10-E1C8B233969D}" type="slidenum">
              <a:rPr lang="en-US" smtClean="0"/>
              <a:pPr/>
              <a:t>13</a:t>
            </a:fld>
            <a:endParaRPr lang="en-US" smtClean="0"/>
          </a:p>
        </p:txBody>
      </p:sp>
      <p:pic>
        <p:nvPicPr>
          <p:cNvPr id="21509"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81000" y="2454275"/>
            <a:ext cx="1844675" cy="746125"/>
          </a:xfrm>
          <a:prstGeom prst="rect">
            <a:avLst/>
          </a:prstGeom>
          <a:noFill/>
          <a:ln w="9525">
            <a:noFill/>
            <a:miter lim="800000"/>
            <a:headEnd/>
            <a:tailEnd/>
          </a:ln>
        </p:spPr>
      </p:pic>
      <p:pic>
        <p:nvPicPr>
          <p:cNvPr id="21510"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67000" y="2478881"/>
            <a:ext cx="2413000" cy="696912"/>
          </a:xfrm>
          <a:prstGeom prst="rect">
            <a:avLst/>
          </a:prstGeom>
          <a:noFill/>
          <a:ln w="9525">
            <a:noFill/>
            <a:miter lim="800000"/>
            <a:headEnd/>
            <a:tailEnd/>
          </a:ln>
        </p:spPr>
      </p:pic>
      <p:sp>
        <p:nvSpPr>
          <p:cNvPr id="21511" name="Rectangle 8"/>
          <p:cNvSpPr>
            <a:spLocks noChangeArrowheads="1"/>
          </p:cNvSpPr>
          <p:nvPr/>
        </p:nvSpPr>
        <p:spPr bwMode="auto">
          <a:xfrm>
            <a:off x="381000" y="1419820"/>
            <a:ext cx="4572000" cy="923330"/>
          </a:xfrm>
          <a:prstGeom prst="rect">
            <a:avLst/>
          </a:prstGeom>
          <a:noFill/>
          <a:ln w="9525">
            <a:noFill/>
            <a:miter lim="800000"/>
            <a:headEnd/>
            <a:tailEnd/>
          </a:ln>
        </p:spPr>
        <p:txBody>
          <a:bodyPr>
            <a:spAutoFit/>
          </a:bodyPr>
          <a:lstStyle/>
          <a:p>
            <a:r>
              <a:rPr lang="el-GR" dirty="0" smtClean="0"/>
              <a:t>Επιλέγουμε το απόλυτο μηδέν ως θερμοκρασία αναφοράς και ορίζουμε την παρακάτω συνάρτηση</a:t>
            </a:r>
            <a:r>
              <a:rPr lang="en-US" dirty="0" smtClean="0"/>
              <a:t> </a:t>
            </a:r>
            <a:r>
              <a:rPr lang="en-US" i="1" dirty="0"/>
              <a:t>s</a:t>
            </a:r>
            <a:r>
              <a:rPr lang="en-US" dirty="0"/>
              <a:t>° </a:t>
            </a:r>
            <a:r>
              <a:rPr lang="el-GR" dirty="0" smtClean="0"/>
              <a:t>ως:</a:t>
            </a:r>
            <a:endParaRPr lang="en-US" dirty="0"/>
          </a:p>
        </p:txBody>
      </p:sp>
      <p:sp>
        <p:nvSpPr>
          <p:cNvPr id="21512" name="Text Box 10"/>
          <p:cNvSpPr txBox="1">
            <a:spLocks noChangeArrowheads="1"/>
          </p:cNvSpPr>
          <p:nvPr/>
        </p:nvSpPr>
        <p:spPr bwMode="auto">
          <a:xfrm>
            <a:off x="394996" y="5256573"/>
            <a:ext cx="3886200" cy="369332"/>
          </a:xfrm>
          <a:prstGeom prst="rect">
            <a:avLst/>
          </a:prstGeom>
          <a:noFill/>
          <a:ln w="9525">
            <a:noFill/>
            <a:miter lim="800000"/>
            <a:headEnd/>
            <a:tailEnd/>
          </a:ln>
        </p:spPr>
        <p:txBody>
          <a:bodyPr wrap="square">
            <a:spAutoFit/>
          </a:bodyPr>
          <a:lstStyle/>
          <a:p>
            <a:pPr>
              <a:spcBef>
                <a:spcPct val="50000"/>
              </a:spcBef>
            </a:pPr>
            <a:r>
              <a:rPr lang="el-GR" dirty="0" smtClean="0"/>
              <a:t>Ειδικές γραμμομοριακές εντροπίες:</a:t>
            </a:r>
            <a:endParaRPr lang="en-US" dirty="0"/>
          </a:p>
        </p:txBody>
      </p:sp>
      <p:pic>
        <p:nvPicPr>
          <p:cNvPr id="21513" name="Picture 12"/>
          <p:cNvPicPr>
            <a:picLocks noChangeAspect="1" noChangeArrowheads="1"/>
          </p:cNvPicPr>
          <p:nvPr/>
        </p:nvPicPr>
        <p:blipFill>
          <a:blip r:embed="rId4"/>
          <a:srcRect/>
          <a:stretch>
            <a:fillRect/>
          </a:stretch>
        </p:blipFill>
        <p:spPr bwMode="auto">
          <a:xfrm>
            <a:off x="4114800" y="5153224"/>
            <a:ext cx="4722845" cy="576031"/>
          </a:xfrm>
          <a:prstGeom prst="rect">
            <a:avLst/>
          </a:prstGeom>
          <a:noFill/>
          <a:ln w="9525">
            <a:noFill/>
            <a:miter lim="800000"/>
            <a:headEnd/>
            <a:tailEnd/>
          </a:ln>
        </p:spPr>
      </p:pic>
      <p:sp>
        <p:nvSpPr>
          <p:cNvPr id="21514" name="Text Box 14"/>
          <p:cNvSpPr txBox="1">
            <a:spLocks noChangeArrowheads="1"/>
          </p:cNvSpPr>
          <p:nvPr/>
        </p:nvSpPr>
        <p:spPr bwMode="auto">
          <a:xfrm>
            <a:off x="394996" y="4516495"/>
            <a:ext cx="2514600" cy="366712"/>
          </a:xfrm>
          <a:prstGeom prst="rect">
            <a:avLst/>
          </a:prstGeom>
          <a:noFill/>
          <a:ln w="9525">
            <a:noFill/>
            <a:miter lim="800000"/>
            <a:headEnd/>
            <a:tailEnd/>
          </a:ln>
        </p:spPr>
        <p:txBody>
          <a:bodyPr>
            <a:spAutoFit/>
          </a:bodyPr>
          <a:lstStyle/>
          <a:p>
            <a:pPr>
              <a:spcBef>
                <a:spcPct val="50000"/>
              </a:spcBef>
            </a:pPr>
            <a:r>
              <a:rPr lang="el-GR" dirty="0" smtClean="0"/>
              <a:t>Ειδικές εντροπίες:</a:t>
            </a:r>
            <a:endParaRPr lang="en-US" dirty="0"/>
          </a:p>
        </p:txBody>
      </p:sp>
      <p:pic>
        <p:nvPicPr>
          <p:cNvPr id="21515" name="Picture 15"/>
          <p:cNvPicPr>
            <a:picLocks noChangeAspect="1" noChangeArrowheads="1"/>
          </p:cNvPicPr>
          <p:nvPr/>
        </p:nvPicPr>
        <p:blipFill>
          <a:blip r:embed="rId5"/>
          <a:srcRect/>
          <a:stretch>
            <a:fillRect/>
          </a:stretch>
        </p:blipFill>
        <p:spPr bwMode="auto">
          <a:xfrm>
            <a:off x="4114800" y="4370503"/>
            <a:ext cx="4724400" cy="658697"/>
          </a:xfrm>
          <a:prstGeom prst="rect">
            <a:avLst/>
          </a:prstGeom>
          <a:noFill/>
          <a:ln w="9525">
            <a:noFill/>
            <a:miter lim="800000"/>
            <a:headEnd/>
            <a:tailEnd/>
          </a:ln>
        </p:spPr>
      </p:pic>
      <p:pic>
        <p:nvPicPr>
          <p:cNvPr id="2" name="Εικόνα 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28785" y="1289486"/>
            <a:ext cx="3210416" cy="282531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a:noFill/>
        </p:spPr>
        <p:txBody>
          <a:bodyPr/>
          <a:lstStyle/>
          <a:p>
            <a:fld id="{6967D645-1E90-445D-A8F9-FA42D6D37E3D}" type="slidenum">
              <a:rPr lang="en-US" smtClean="0"/>
              <a:pPr/>
              <a:t>14</a:t>
            </a:fld>
            <a:endParaRPr lang="en-US" smtClean="0"/>
          </a:p>
        </p:txBody>
      </p:sp>
      <p:sp>
        <p:nvSpPr>
          <p:cNvPr id="24579" name="Rectangle 2"/>
          <p:cNvSpPr>
            <a:spLocks noChangeArrowheads="1"/>
          </p:cNvSpPr>
          <p:nvPr/>
        </p:nvSpPr>
        <p:spPr bwMode="auto">
          <a:xfrm>
            <a:off x="152401" y="152400"/>
            <a:ext cx="6248400" cy="461665"/>
          </a:xfrm>
          <a:prstGeom prst="rect">
            <a:avLst/>
          </a:prstGeom>
          <a:noFill/>
          <a:ln w="9525">
            <a:noFill/>
            <a:miter lim="800000"/>
            <a:headEnd/>
            <a:tailEnd/>
          </a:ln>
        </p:spPr>
        <p:txBody>
          <a:bodyPr wrap="square">
            <a:spAutoFit/>
          </a:bodyPr>
          <a:lstStyle/>
          <a:p>
            <a:r>
              <a:rPr lang="el-GR" sz="2400" b="1" dirty="0" err="1" smtClean="0">
                <a:solidFill>
                  <a:srgbClr val="FF3300"/>
                </a:solidFill>
              </a:rPr>
              <a:t>Ισεντροπικές</a:t>
            </a:r>
            <a:r>
              <a:rPr lang="el-GR" sz="2400" b="1" dirty="0" smtClean="0">
                <a:solidFill>
                  <a:srgbClr val="FF3300"/>
                </a:solidFill>
              </a:rPr>
              <a:t> διεργασίες ιδανικών αερίων</a:t>
            </a:r>
            <a:endParaRPr lang="en-US" sz="2400" b="1" dirty="0">
              <a:solidFill>
                <a:srgbClr val="FF3300"/>
              </a:solidFill>
            </a:endParaRPr>
          </a:p>
        </p:txBody>
      </p:sp>
      <p:sp>
        <p:nvSpPr>
          <p:cNvPr id="24580" name="Rectangle 3"/>
          <p:cNvSpPr>
            <a:spLocks noChangeArrowheads="1"/>
          </p:cNvSpPr>
          <p:nvPr/>
        </p:nvSpPr>
        <p:spPr bwMode="auto">
          <a:xfrm>
            <a:off x="152401" y="609600"/>
            <a:ext cx="6553198" cy="369332"/>
          </a:xfrm>
          <a:prstGeom prst="rect">
            <a:avLst/>
          </a:prstGeom>
          <a:noFill/>
          <a:ln w="9525">
            <a:noFill/>
            <a:miter lim="800000"/>
            <a:headEnd/>
            <a:tailEnd/>
          </a:ln>
        </p:spPr>
        <p:txBody>
          <a:bodyPr wrap="square">
            <a:spAutoFit/>
          </a:bodyPr>
          <a:lstStyle/>
          <a:p>
            <a:r>
              <a:rPr lang="el-GR" b="1" dirty="0" smtClean="0"/>
              <a:t>Μεταβλητές ειδικές θερμότητες (ακριβής προσέγγιση)</a:t>
            </a:r>
            <a:endParaRPr lang="en-US" b="1" dirty="0"/>
          </a:p>
        </p:txBody>
      </p:sp>
      <p:grpSp>
        <p:nvGrpSpPr>
          <p:cNvPr id="5" name="Ομάδα 4"/>
          <p:cNvGrpSpPr/>
          <p:nvPr/>
        </p:nvGrpSpPr>
        <p:grpSpPr>
          <a:xfrm>
            <a:off x="152401" y="1076821"/>
            <a:ext cx="4943475" cy="598488"/>
            <a:chOff x="533400" y="1066800"/>
            <a:chExt cx="4943475" cy="598488"/>
          </a:xfrm>
        </p:grpSpPr>
        <p:pic>
          <p:nvPicPr>
            <p:cNvPr id="24581"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33400" y="1066800"/>
              <a:ext cx="2438400" cy="598488"/>
            </a:xfrm>
            <a:prstGeom prst="rect">
              <a:avLst/>
            </a:prstGeom>
            <a:noFill/>
            <a:ln w="9525">
              <a:noFill/>
              <a:miter lim="800000"/>
              <a:headEnd/>
              <a:tailEnd/>
            </a:ln>
          </p:spPr>
        </p:pic>
        <p:pic>
          <p:nvPicPr>
            <p:cNvPr id="24582"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81400" y="1066800"/>
              <a:ext cx="1895475" cy="598488"/>
            </a:xfrm>
            <a:prstGeom prst="rect">
              <a:avLst/>
            </a:prstGeom>
            <a:noFill/>
            <a:ln w="9525">
              <a:noFill/>
              <a:miter lim="800000"/>
              <a:headEnd/>
              <a:tailEnd/>
            </a:ln>
          </p:spPr>
        </p:pic>
        <p:sp>
          <p:nvSpPr>
            <p:cNvPr id="24583" name="Line 6"/>
            <p:cNvSpPr>
              <a:spLocks noChangeShapeType="1"/>
            </p:cNvSpPr>
            <p:nvPr/>
          </p:nvSpPr>
          <p:spPr bwMode="auto">
            <a:xfrm>
              <a:off x="3124200" y="1366044"/>
              <a:ext cx="381000" cy="0"/>
            </a:xfrm>
            <a:prstGeom prst="line">
              <a:avLst/>
            </a:prstGeom>
            <a:noFill/>
            <a:ln w="38100">
              <a:solidFill>
                <a:schemeClr val="tx1"/>
              </a:solidFill>
              <a:round/>
              <a:headEnd/>
              <a:tailEnd type="triangle" w="med" len="med"/>
            </a:ln>
          </p:spPr>
          <p:txBody>
            <a:bodyPr/>
            <a:lstStyle/>
            <a:p>
              <a:endParaRPr lang="tr-TR"/>
            </a:p>
          </p:txBody>
        </p:sp>
      </p:grpSp>
      <p:sp>
        <p:nvSpPr>
          <p:cNvPr id="24584" name="Rectangle 7"/>
          <p:cNvSpPr>
            <a:spLocks noChangeArrowheads="1"/>
          </p:cNvSpPr>
          <p:nvPr/>
        </p:nvSpPr>
        <p:spPr bwMode="auto">
          <a:xfrm>
            <a:off x="152402" y="1828800"/>
            <a:ext cx="5157034" cy="369332"/>
          </a:xfrm>
          <a:prstGeom prst="rect">
            <a:avLst/>
          </a:prstGeom>
          <a:noFill/>
          <a:ln w="9525">
            <a:noFill/>
            <a:miter lim="800000"/>
            <a:headEnd/>
            <a:tailEnd/>
          </a:ln>
        </p:spPr>
        <p:txBody>
          <a:bodyPr wrap="square">
            <a:spAutoFit/>
          </a:bodyPr>
          <a:lstStyle/>
          <a:p>
            <a:r>
              <a:rPr lang="el-GR" b="1" dirty="0" smtClean="0"/>
              <a:t>Σχετική πίεση &amp; σχετικός ειδικός όγκος</a:t>
            </a:r>
            <a:endParaRPr lang="en-US" b="1" dirty="0"/>
          </a:p>
        </p:txBody>
      </p:sp>
      <p:pic>
        <p:nvPicPr>
          <p:cNvPr id="24585" name="Picture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2401" y="2303463"/>
            <a:ext cx="1993900" cy="617538"/>
          </a:xfrm>
          <a:prstGeom prst="rect">
            <a:avLst/>
          </a:prstGeom>
          <a:noFill/>
          <a:ln w="9525">
            <a:noFill/>
            <a:miter lim="800000"/>
            <a:headEnd/>
            <a:tailEnd/>
          </a:ln>
        </p:spPr>
      </p:pic>
      <p:pic>
        <p:nvPicPr>
          <p:cNvPr id="24586"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2401" y="2989263"/>
            <a:ext cx="1722438" cy="630238"/>
          </a:xfrm>
          <a:prstGeom prst="rect">
            <a:avLst/>
          </a:prstGeom>
          <a:noFill/>
          <a:ln w="9525">
            <a:noFill/>
            <a:miter lim="800000"/>
            <a:headEnd/>
            <a:tailEnd/>
          </a:ln>
        </p:spPr>
      </p:pic>
      <p:pic>
        <p:nvPicPr>
          <p:cNvPr id="24587"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1" y="3675063"/>
            <a:ext cx="1919288" cy="666750"/>
          </a:xfrm>
          <a:prstGeom prst="rect">
            <a:avLst/>
          </a:prstGeom>
          <a:noFill/>
          <a:ln w="9525">
            <a:noFill/>
            <a:miter lim="800000"/>
            <a:headEnd/>
            <a:tailEnd/>
          </a:ln>
        </p:spPr>
      </p:pic>
      <p:pic>
        <p:nvPicPr>
          <p:cNvPr id="24588" name="Picture 1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52401" y="4492626"/>
            <a:ext cx="4906963" cy="630237"/>
          </a:xfrm>
          <a:prstGeom prst="rect">
            <a:avLst/>
          </a:prstGeom>
          <a:noFill/>
          <a:ln w="9525">
            <a:noFill/>
            <a:miter lim="800000"/>
            <a:headEnd/>
            <a:tailEnd/>
          </a:ln>
        </p:spPr>
      </p:pic>
      <p:pic>
        <p:nvPicPr>
          <p:cNvPr id="24589" name="Picture 1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60339" y="5199063"/>
            <a:ext cx="1820862" cy="630238"/>
          </a:xfrm>
          <a:prstGeom prst="rect">
            <a:avLst/>
          </a:prstGeom>
          <a:noFill/>
          <a:ln w="9525">
            <a:noFill/>
            <a:miter lim="800000"/>
            <a:headEnd/>
            <a:tailEnd/>
          </a:ln>
        </p:spPr>
      </p:pic>
      <p:sp>
        <p:nvSpPr>
          <p:cNvPr id="24590" name="Rectangle 16"/>
          <p:cNvSpPr>
            <a:spLocks noChangeArrowheads="1"/>
          </p:cNvSpPr>
          <p:nvPr/>
        </p:nvSpPr>
        <p:spPr bwMode="auto">
          <a:xfrm>
            <a:off x="2514600" y="5829301"/>
            <a:ext cx="2057400" cy="923330"/>
          </a:xfrm>
          <a:prstGeom prst="rect">
            <a:avLst/>
          </a:prstGeom>
          <a:noFill/>
          <a:ln w="9525">
            <a:noFill/>
            <a:miter lim="800000"/>
            <a:headEnd/>
            <a:tailEnd/>
          </a:ln>
        </p:spPr>
        <p:txBody>
          <a:bodyPr>
            <a:spAutoFit/>
          </a:bodyPr>
          <a:lstStyle/>
          <a:p>
            <a:r>
              <a:rPr lang="en-US" i="1" dirty="0"/>
              <a:t>T</a:t>
            </a:r>
            <a:r>
              <a:rPr lang="en-US" dirty="0"/>
              <a:t>/</a:t>
            </a:r>
            <a:r>
              <a:rPr lang="en-US" i="1" dirty="0" err="1"/>
              <a:t>P</a:t>
            </a:r>
            <a:r>
              <a:rPr lang="en-US" i="1" baseline="-25000" dirty="0" err="1"/>
              <a:t>r</a:t>
            </a:r>
            <a:r>
              <a:rPr lang="en-US" i="1" dirty="0"/>
              <a:t> </a:t>
            </a:r>
            <a:r>
              <a:rPr lang="el-GR" dirty="0" smtClean="0"/>
              <a:t>είναι ο σχετικός ειδικός όγκος</a:t>
            </a:r>
            <a:r>
              <a:rPr lang="en-US" dirty="0" smtClean="0"/>
              <a:t> </a:t>
            </a:r>
            <a:r>
              <a:rPr lang="en-US" i="1" dirty="0" err="1"/>
              <a:t>v</a:t>
            </a:r>
            <a:r>
              <a:rPr lang="en-US" i="1" baseline="-25000" dirty="0" err="1"/>
              <a:t>r</a:t>
            </a:r>
            <a:r>
              <a:rPr lang="en-US" dirty="0"/>
              <a:t>.</a:t>
            </a:r>
          </a:p>
        </p:txBody>
      </p:sp>
      <p:sp>
        <p:nvSpPr>
          <p:cNvPr id="24591" name="Rectangle 17"/>
          <p:cNvSpPr>
            <a:spLocks noChangeArrowheads="1"/>
          </p:cNvSpPr>
          <p:nvPr/>
        </p:nvSpPr>
        <p:spPr bwMode="auto">
          <a:xfrm>
            <a:off x="3171827" y="2737317"/>
            <a:ext cx="1981200" cy="646331"/>
          </a:xfrm>
          <a:prstGeom prst="rect">
            <a:avLst/>
          </a:prstGeom>
          <a:noFill/>
          <a:ln w="9525">
            <a:noFill/>
            <a:miter lim="800000"/>
            <a:headEnd/>
            <a:tailEnd/>
          </a:ln>
        </p:spPr>
        <p:txBody>
          <a:bodyPr wrap="square">
            <a:spAutoFit/>
          </a:bodyPr>
          <a:lstStyle/>
          <a:p>
            <a:r>
              <a:rPr lang="en-US" dirty="0" err="1"/>
              <a:t>exp</a:t>
            </a:r>
            <a:r>
              <a:rPr lang="en-US" dirty="0"/>
              <a:t>(</a:t>
            </a:r>
            <a:r>
              <a:rPr lang="en-US" i="1" dirty="0"/>
              <a:t>s</a:t>
            </a:r>
            <a:r>
              <a:rPr lang="en-US" dirty="0"/>
              <a:t>°/</a:t>
            </a:r>
            <a:r>
              <a:rPr lang="en-US" i="1" dirty="0"/>
              <a:t>R</a:t>
            </a:r>
            <a:r>
              <a:rPr lang="en-US" dirty="0"/>
              <a:t>) </a:t>
            </a:r>
            <a:r>
              <a:rPr lang="el-GR" dirty="0" smtClean="0"/>
              <a:t>είναι η σχετική πίεση </a:t>
            </a:r>
            <a:r>
              <a:rPr lang="en-US" i="1" dirty="0" smtClean="0"/>
              <a:t>P</a:t>
            </a:r>
            <a:r>
              <a:rPr lang="en-US" i="1" baseline="-25000" dirty="0" smtClean="0"/>
              <a:t>r</a:t>
            </a:r>
            <a:r>
              <a:rPr lang="en-US" dirty="0"/>
              <a:t>.</a:t>
            </a:r>
          </a:p>
        </p:txBody>
      </p:sp>
      <p:sp>
        <p:nvSpPr>
          <p:cNvPr id="24592" name="Rectangle 19"/>
          <p:cNvSpPr>
            <a:spLocks noChangeArrowheads="1"/>
          </p:cNvSpPr>
          <p:nvPr/>
        </p:nvSpPr>
        <p:spPr bwMode="auto">
          <a:xfrm>
            <a:off x="5791200" y="2299682"/>
            <a:ext cx="2606675" cy="1754326"/>
          </a:xfrm>
          <a:prstGeom prst="rect">
            <a:avLst/>
          </a:prstGeom>
          <a:noFill/>
          <a:ln w="9525">
            <a:noFill/>
            <a:miter lim="800000"/>
            <a:headEnd/>
            <a:tailEnd/>
          </a:ln>
        </p:spPr>
        <p:txBody>
          <a:bodyPr wrap="square">
            <a:spAutoFit/>
          </a:bodyPr>
          <a:lstStyle/>
          <a:p>
            <a:pPr algn="r"/>
            <a:r>
              <a:rPr lang="el-GR" dirty="0">
                <a:solidFill>
                  <a:srgbClr val="3333FF"/>
                </a:solidFill>
              </a:rPr>
              <a:t>Χρήση δεδομένων για </a:t>
            </a:r>
            <a:r>
              <a:rPr lang="el-GR" dirty="0" smtClean="0">
                <a:solidFill>
                  <a:srgbClr val="3333FF"/>
                </a:solidFill>
              </a:rPr>
              <a:t>την </a:t>
            </a:r>
            <a:r>
              <a:rPr lang="en-US" i="1" dirty="0" err="1" smtClean="0">
                <a:solidFill>
                  <a:srgbClr val="3333FF"/>
                </a:solidFill>
              </a:rPr>
              <a:t>P</a:t>
            </a:r>
            <a:r>
              <a:rPr lang="en-US" i="1" baseline="-25000" dirty="0" err="1" smtClean="0">
                <a:solidFill>
                  <a:srgbClr val="3333FF"/>
                </a:solidFill>
              </a:rPr>
              <a:t>r</a:t>
            </a:r>
            <a:r>
              <a:rPr lang="en-US" i="1" dirty="0" smtClean="0">
                <a:solidFill>
                  <a:srgbClr val="3333FF"/>
                </a:solidFill>
              </a:rPr>
              <a:t> </a:t>
            </a:r>
            <a:r>
              <a:rPr lang="el-GR" dirty="0">
                <a:solidFill>
                  <a:srgbClr val="3333FF"/>
                </a:solidFill>
              </a:rPr>
              <a:t>κατά τον υπολογισμό της τελικής θερμοκρασίας μιας ισεντροπικής διεργασίας</a:t>
            </a:r>
            <a:endParaRPr lang="en-US" dirty="0">
              <a:solidFill>
                <a:srgbClr val="3333FF"/>
              </a:solidFill>
            </a:endParaRPr>
          </a:p>
        </p:txBody>
      </p:sp>
      <p:sp>
        <p:nvSpPr>
          <p:cNvPr id="24593" name="Rectangle 22"/>
          <p:cNvSpPr>
            <a:spLocks noChangeArrowheads="1"/>
          </p:cNvSpPr>
          <p:nvPr/>
        </p:nvSpPr>
        <p:spPr bwMode="auto">
          <a:xfrm>
            <a:off x="4148138" y="5374758"/>
            <a:ext cx="4176712" cy="923330"/>
          </a:xfrm>
          <a:prstGeom prst="rect">
            <a:avLst/>
          </a:prstGeom>
          <a:noFill/>
          <a:ln w="9525">
            <a:noFill/>
            <a:miter lim="800000"/>
            <a:headEnd/>
            <a:tailEnd/>
          </a:ln>
        </p:spPr>
        <p:txBody>
          <a:bodyPr wrap="square">
            <a:spAutoFit/>
          </a:bodyPr>
          <a:lstStyle/>
          <a:p>
            <a:pPr algn="r"/>
            <a:r>
              <a:rPr lang="el-GR" dirty="0" smtClean="0">
                <a:solidFill>
                  <a:srgbClr val="3333FF"/>
                </a:solidFill>
              </a:rPr>
              <a:t>Χρήση δεδομένων για τον </a:t>
            </a:r>
            <a:r>
              <a:rPr lang="en-US" i="1" dirty="0" err="1" smtClean="0">
                <a:solidFill>
                  <a:srgbClr val="3333FF"/>
                </a:solidFill>
              </a:rPr>
              <a:t>v</a:t>
            </a:r>
            <a:r>
              <a:rPr lang="en-US" i="1" baseline="-25000" dirty="0" err="1" smtClean="0">
                <a:solidFill>
                  <a:srgbClr val="3333FF"/>
                </a:solidFill>
              </a:rPr>
              <a:t>r</a:t>
            </a:r>
            <a:r>
              <a:rPr lang="en-US" i="1" dirty="0" smtClean="0">
                <a:solidFill>
                  <a:srgbClr val="3333FF"/>
                </a:solidFill>
              </a:rPr>
              <a:t> </a:t>
            </a:r>
            <a:r>
              <a:rPr lang="el-GR" dirty="0" smtClean="0">
                <a:solidFill>
                  <a:srgbClr val="3333FF"/>
                </a:solidFill>
              </a:rPr>
              <a:t>κατά τον υπολογισμό της τελικής θερμοκρασίας μιας ισεντροπικής διεργασίας</a:t>
            </a:r>
            <a:endParaRPr lang="en-US" dirty="0">
              <a:solidFill>
                <a:srgbClr val="3333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Numarası Yer Tutucusu"/>
          <p:cNvSpPr>
            <a:spLocks noGrp="1"/>
          </p:cNvSpPr>
          <p:nvPr>
            <p:ph type="sldNum" sz="quarter" idx="12"/>
          </p:nvPr>
        </p:nvSpPr>
        <p:spPr>
          <a:noFill/>
        </p:spPr>
        <p:txBody>
          <a:bodyPr/>
          <a:lstStyle/>
          <a:p>
            <a:fld id="{FD48C157-A64F-402D-BF07-9372E7F3BCDB}" type="slidenum">
              <a:rPr lang="en-US" smtClean="0"/>
              <a:pPr/>
              <a:t>15</a:t>
            </a:fld>
            <a:endParaRPr lang="en-US" smtClean="0"/>
          </a:p>
        </p:txBody>
      </p:sp>
      <p:pic>
        <p:nvPicPr>
          <p:cNvPr id="26628" name="Picture 3"/>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3933825" y="1676400"/>
            <a:ext cx="5057775" cy="1562100"/>
          </a:xfrm>
          <a:prstGeom prst="rect">
            <a:avLst/>
          </a:prstGeom>
          <a:noFill/>
          <a:ln w="9525">
            <a:noFill/>
            <a:miter lim="800000"/>
            <a:headEnd/>
            <a:tailEnd/>
          </a:ln>
        </p:spPr>
      </p:pic>
      <p:pic>
        <p:nvPicPr>
          <p:cNvPr id="26629" name="Picture 4"/>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3933825" y="4467225"/>
            <a:ext cx="3295650" cy="790575"/>
          </a:xfrm>
          <a:prstGeom prst="rect">
            <a:avLst/>
          </a:prstGeom>
          <a:noFill/>
          <a:ln w="9525">
            <a:noFill/>
            <a:miter lim="800000"/>
            <a:headEnd/>
            <a:tailEnd/>
          </a:ln>
        </p:spPr>
      </p:pic>
      <p:pic>
        <p:nvPicPr>
          <p:cNvPr id="26630" name="Picture 5"/>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3933825" y="5553075"/>
            <a:ext cx="4324350" cy="390525"/>
          </a:xfrm>
          <a:prstGeom prst="rect">
            <a:avLst/>
          </a:prstGeom>
          <a:noFill/>
          <a:ln w="9525">
            <a:noFill/>
            <a:miter lim="800000"/>
            <a:headEnd/>
            <a:tailEnd/>
          </a:ln>
        </p:spPr>
      </p:pic>
      <p:sp>
        <p:nvSpPr>
          <p:cNvPr id="26631" name="6 Dikdörtgen"/>
          <p:cNvSpPr>
            <a:spLocks noChangeArrowheads="1"/>
          </p:cNvSpPr>
          <p:nvPr/>
        </p:nvSpPr>
        <p:spPr bwMode="auto">
          <a:xfrm>
            <a:off x="4114800" y="457200"/>
            <a:ext cx="4572000" cy="707886"/>
          </a:xfrm>
          <a:prstGeom prst="rect">
            <a:avLst/>
          </a:prstGeom>
          <a:noFill/>
          <a:ln w="9525">
            <a:noFill/>
            <a:miter lim="800000"/>
            <a:headEnd/>
            <a:tailEnd/>
          </a:ln>
        </p:spPr>
        <p:txBody>
          <a:bodyPr>
            <a:spAutoFit/>
          </a:bodyPr>
          <a:lstStyle/>
          <a:p>
            <a:r>
              <a:rPr lang="el-GR" sz="2000" b="1" dirty="0" smtClean="0"/>
              <a:t>Παράδειγμα</a:t>
            </a:r>
            <a:r>
              <a:rPr lang="tr-TR" sz="2000" b="1" dirty="0" smtClean="0"/>
              <a:t>: </a:t>
            </a:r>
            <a:r>
              <a:rPr lang="el-GR" sz="2000" b="1" dirty="0" smtClean="0"/>
              <a:t>Συμπίεση υγρού &amp; συμπίεση ατμού</a:t>
            </a:r>
            <a:endParaRPr lang="tr-TR" sz="2000" dirty="0"/>
          </a:p>
        </p:txBody>
      </p:sp>
      <p:pic>
        <p:nvPicPr>
          <p:cNvPr id="26632" name="Picture 7"/>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3933825" y="3533775"/>
            <a:ext cx="3876675" cy="638175"/>
          </a:xfrm>
          <a:prstGeom prst="rect">
            <a:avLst/>
          </a:prstGeom>
          <a:noFill/>
          <a:ln w="9525">
            <a:noFill/>
            <a:miter lim="800000"/>
            <a:headEnd/>
            <a:tailEnd/>
          </a:ln>
        </p:spPr>
      </p:pic>
      <p:pic>
        <p:nvPicPr>
          <p:cNvPr id="2" name="Εικόνα 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228599"/>
            <a:ext cx="3505200" cy="5568947"/>
          </a:xfrm>
          <a:prstGeom prst="rect">
            <a:avLst/>
          </a:prstGeom>
        </p:spPr>
      </p:pic>
      <p:sp>
        <p:nvSpPr>
          <p:cNvPr id="4" name="TextBox 3"/>
          <p:cNvSpPr txBox="1"/>
          <p:nvPr/>
        </p:nvSpPr>
        <p:spPr>
          <a:xfrm>
            <a:off x="4876800" y="3852862"/>
            <a:ext cx="1676400" cy="276999"/>
          </a:xfrm>
          <a:prstGeom prst="rect">
            <a:avLst/>
          </a:prstGeom>
          <a:solidFill>
            <a:schemeClr val="accent6">
              <a:lumMod val="40000"/>
              <a:lumOff val="60000"/>
            </a:schemeClr>
          </a:solidFill>
        </p:spPr>
        <p:txBody>
          <a:bodyPr wrap="square" rtlCol="0">
            <a:spAutoFit/>
          </a:bodyPr>
          <a:lstStyle/>
          <a:p>
            <a:r>
              <a:rPr lang="el-GR" sz="1200" dirty="0" smtClean="0">
                <a:latin typeface="Times New Roman" panose="02020603050405020304" pitchFamily="18" charset="0"/>
                <a:cs typeface="Times New Roman" panose="02020603050405020304" pitchFamily="18" charset="0"/>
              </a:rPr>
              <a:t>(ισεντροπική μεταβολή)</a:t>
            </a:r>
            <a:endParaRPr lang="el-GR"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Slayt Numarası Yer Tutucusu"/>
          <p:cNvSpPr>
            <a:spLocks noGrp="1"/>
          </p:cNvSpPr>
          <p:nvPr>
            <p:ph type="sldNum" sz="quarter" idx="12"/>
          </p:nvPr>
        </p:nvSpPr>
        <p:spPr>
          <a:noFill/>
        </p:spPr>
        <p:txBody>
          <a:bodyPr/>
          <a:lstStyle/>
          <a:p>
            <a:fld id="{38ED0916-5E02-497B-8AC6-B1BE0395F0AB}" type="slidenum">
              <a:rPr lang="en-US" smtClean="0"/>
              <a:pPr/>
              <a:t>16</a:t>
            </a:fld>
            <a:endParaRPr lang="en-US" smtClean="0"/>
          </a:p>
        </p:txBody>
      </p:sp>
      <p:sp>
        <p:nvSpPr>
          <p:cNvPr id="27661" name="Rectangle 14"/>
          <p:cNvSpPr>
            <a:spLocks noChangeArrowheads="1"/>
          </p:cNvSpPr>
          <p:nvPr/>
        </p:nvSpPr>
        <p:spPr bwMode="auto">
          <a:xfrm>
            <a:off x="457200" y="1447800"/>
            <a:ext cx="8382000" cy="3539430"/>
          </a:xfrm>
          <a:prstGeom prst="rect">
            <a:avLst/>
          </a:prstGeom>
          <a:solidFill>
            <a:srgbClr val="FFCC99"/>
          </a:solidFill>
          <a:ln w="19050">
            <a:solidFill>
              <a:schemeClr val="bg2"/>
            </a:solidFill>
            <a:miter lim="800000"/>
            <a:headEnd/>
            <a:tailEnd/>
          </a:ln>
        </p:spPr>
        <p:txBody>
          <a:bodyPr wrap="square">
            <a:spAutoFit/>
          </a:bodyPr>
          <a:lstStyle/>
          <a:p>
            <a:r>
              <a:rPr lang="el-GR" sz="3200" dirty="0" smtClean="0"/>
              <a:t>Οι συσκευές παραγωγής έργου (π.χ. στρόβιλοι) αποδίδουν περισσότερο έργο </a:t>
            </a:r>
            <a:r>
              <a:rPr lang="el-GR" sz="3200" dirty="0"/>
              <a:t>όταν λειτουργούν </a:t>
            </a:r>
            <a:r>
              <a:rPr lang="el-GR" sz="3200" dirty="0" smtClean="0"/>
              <a:t>αντιστρεπτά. </a:t>
            </a:r>
          </a:p>
          <a:p>
            <a:endParaRPr lang="el-GR" sz="3200" dirty="0"/>
          </a:p>
          <a:p>
            <a:r>
              <a:rPr lang="el-GR" sz="3200" dirty="0" smtClean="0"/>
              <a:t>Οι συσκευές κατανάλωσης έργου (π.χ. συμπιεστές και αντλίες) καταναλώνουν λιγότερο έργο όταν λειτουργούν αντιστρεπτά.</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Slayt Numarası Yer Tutucusu"/>
          <p:cNvSpPr>
            <a:spLocks noGrp="1"/>
          </p:cNvSpPr>
          <p:nvPr>
            <p:ph type="sldNum" sz="quarter" idx="12"/>
          </p:nvPr>
        </p:nvSpPr>
        <p:spPr>
          <a:noFill/>
        </p:spPr>
        <p:txBody>
          <a:bodyPr/>
          <a:lstStyle/>
          <a:p>
            <a:fld id="{1D95B030-DAD3-419E-B137-B7ED388DD9AE}" type="slidenum">
              <a:rPr lang="en-US" smtClean="0"/>
              <a:pPr/>
              <a:t>17</a:t>
            </a:fld>
            <a:endParaRPr lang="en-US" smtClean="0"/>
          </a:p>
        </p:txBody>
      </p:sp>
      <p:sp>
        <p:nvSpPr>
          <p:cNvPr id="30723" name="Rectangle 2"/>
          <p:cNvSpPr>
            <a:spLocks noChangeArrowheads="1"/>
          </p:cNvSpPr>
          <p:nvPr/>
        </p:nvSpPr>
        <p:spPr bwMode="auto">
          <a:xfrm>
            <a:off x="152400" y="155575"/>
            <a:ext cx="8839200" cy="954107"/>
          </a:xfrm>
          <a:prstGeom prst="rect">
            <a:avLst/>
          </a:prstGeom>
          <a:solidFill>
            <a:srgbClr val="92D050"/>
          </a:solidFill>
          <a:ln w="9525">
            <a:noFill/>
            <a:miter lim="800000"/>
            <a:headEnd/>
            <a:tailEnd/>
          </a:ln>
        </p:spPr>
        <p:txBody>
          <a:bodyPr wrap="square">
            <a:spAutoFit/>
          </a:bodyPr>
          <a:lstStyle/>
          <a:p>
            <a:r>
              <a:rPr lang="el-GR" sz="2800" b="1" dirty="0" err="1" smtClean="0">
                <a:solidFill>
                  <a:srgbClr val="C00000"/>
                </a:solidFill>
              </a:rPr>
              <a:t>Ισεντροπικές</a:t>
            </a:r>
            <a:r>
              <a:rPr lang="el-GR" sz="2800" b="1" dirty="0" smtClean="0">
                <a:solidFill>
                  <a:srgbClr val="C00000"/>
                </a:solidFill>
              </a:rPr>
              <a:t> αποδόσεις συσκευών σταθεροποιημένης ροής</a:t>
            </a:r>
            <a:endParaRPr lang="en-US" sz="2800" b="1" dirty="0">
              <a:solidFill>
                <a:srgbClr val="C00000"/>
              </a:solidFill>
            </a:endParaRPr>
          </a:p>
        </p:txBody>
      </p:sp>
      <p:sp>
        <p:nvSpPr>
          <p:cNvPr id="30724" name="Rectangle 7"/>
          <p:cNvSpPr>
            <a:spLocks noChangeArrowheads="1"/>
          </p:cNvSpPr>
          <p:nvPr/>
        </p:nvSpPr>
        <p:spPr bwMode="auto">
          <a:xfrm>
            <a:off x="0" y="1388575"/>
            <a:ext cx="5540710" cy="461665"/>
          </a:xfrm>
          <a:prstGeom prst="rect">
            <a:avLst/>
          </a:prstGeom>
          <a:noFill/>
          <a:ln w="9525">
            <a:noFill/>
            <a:miter lim="800000"/>
            <a:headEnd/>
            <a:tailEnd/>
          </a:ln>
        </p:spPr>
        <p:txBody>
          <a:bodyPr wrap="square">
            <a:spAutoFit/>
          </a:bodyPr>
          <a:lstStyle/>
          <a:p>
            <a:r>
              <a:rPr lang="el-GR" sz="2400" b="1" dirty="0" smtClean="0">
                <a:solidFill>
                  <a:srgbClr val="FF3300"/>
                </a:solidFill>
              </a:rPr>
              <a:t>Ισεντροπική απόδοση στροβίλων</a:t>
            </a:r>
            <a:endParaRPr lang="en-US" sz="2400" b="1" dirty="0">
              <a:solidFill>
                <a:srgbClr val="FF3300"/>
              </a:solidFill>
            </a:endParaRPr>
          </a:p>
        </p:txBody>
      </p:sp>
      <p:pic>
        <p:nvPicPr>
          <p:cNvPr id="30725" name="Picture 13"/>
          <p:cNvPicPr>
            <a:picLocks noChangeAspect="1" noChangeArrowheads="1"/>
          </p:cNvPicPr>
          <p:nvPr/>
        </p:nvPicPr>
        <p:blipFill rotWithShape="1">
          <a:blip r:embed="rId2">
            <a:clrChange>
              <a:clrFrom>
                <a:srgbClr val="FFFFFF"/>
              </a:clrFrom>
              <a:clrTo>
                <a:srgbClr val="FFFFFF">
                  <a:alpha val="0"/>
                </a:srgbClr>
              </a:clrTo>
            </a:clrChange>
            <a:grayscl/>
          </a:blip>
          <a:srcRect l="20489"/>
          <a:stretch/>
        </p:blipFill>
        <p:spPr bwMode="auto">
          <a:xfrm>
            <a:off x="6558766" y="1905000"/>
            <a:ext cx="1975634" cy="1002980"/>
          </a:xfrm>
          <a:prstGeom prst="rect">
            <a:avLst/>
          </a:prstGeom>
          <a:noFill/>
          <a:ln w="9525">
            <a:noFill/>
            <a:miter lim="800000"/>
            <a:headEnd/>
            <a:tailEnd/>
          </a:ln>
        </p:spPr>
      </p:pic>
      <p:pic>
        <p:nvPicPr>
          <p:cNvPr id="4" name="Εικόνα 3"/>
          <p:cNvPicPr>
            <a:picLocks noChangeAspect="1"/>
          </p:cNvPicPr>
          <p:nvPr/>
        </p:nvPicPr>
        <p:blipFill>
          <a:blip r:embed="rId3">
            <a:clrChange>
              <a:clrFrom>
                <a:srgbClr val="FFFFFF"/>
              </a:clrFrom>
              <a:clrTo>
                <a:srgbClr val="FFFFFF">
                  <a:alpha val="0"/>
                </a:srgbClr>
              </a:clrTo>
            </a:clrChange>
          </a:blip>
          <a:stretch>
            <a:fillRect/>
          </a:stretch>
        </p:blipFill>
        <p:spPr>
          <a:xfrm>
            <a:off x="538759" y="2009590"/>
            <a:ext cx="5861543" cy="914400"/>
          </a:xfrm>
          <a:prstGeom prst="rect">
            <a:avLst/>
          </a:prstGeom>
        </p:spPr>
      </p:pic>
      <p:sp>
        <p:nvSpPr>
          <p:cNvPr id="8" name="Rectangle 2"/>
          <p:cNvSpPr>
            <a:spLocks noChangeArrowheads="1"/>
          </p:cNvSpPr>
          <p:nvPr/>
        </p:nvSpPr>
        <p:spPr bwMode="auto">
          <a:xfrm>
            <a:off x="-19050" y="3345127"/>
            <a:ext cx="9010650" cy="461665"/>
          </a:xfrm>
          <a:prstGeom prst="rect">
            <a:avLst/>
          </a:prstGeom>
          <a:noFill/>
          <a:ln w="9525">
            <a:noFill/>
            <a:miter lim="800000"/>
            <a:headEnd/>
            <a:tailEnd/>
          </a:ln>
        </p:spPr>
        <p:txBody>
          <a:bodyPr wrap="square">
            <a:spAutoFit/>
          </a:bodyPr>
          <a:lstStyle/>
          <a:p>
            <a:r>
              <a:rPr lang="el-GR" sz="2400" b="1" dirty="0" smtClean="0">
                <a:solidFill>
                  <a:srgbClr val="FF3300"/>
                </a:solidFill>
              </a:rPr>
              <a:t>Ισεντροπική απόδοση συμπιεστών &amp; αντλιών</a:t>
            </a:r>
            <a:endParaRPr lang="en-US" sz="2400" b="1" dirty="0">
              <a:solidFill>
                <a:srgbClr val="FF3300"/>
              </a:solidFill>
            </a:endParaRPr>
          </a:p>
        </p:txBody>
      </p:sp>
      <p:pic>
        <p:nvPicPr>
          <p:cNvPr id="9" name="Picture 1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248400" y="4045303"/>
            <a:ext cx="2133600" cy="889000"/>
          </a:xfrm>
          <a:prstGeom prst="rect">
            <a:avLst/>
          </a:prstGeom>
          <a:noFill/>
          <a:ln w="9525">
            <a:noFill/>
            <a:miter lim="800000"/>
            <a:headEnd/>
            <a:tailEnd/>
          </a:ln>
        </p:spPr>
      </p:pic>
      <p:pic>
        <p:nvPicPr>
          <p:cNvPr id="10" name="Picture 1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085727" y="5527093"/>
            <a:ext cx="2314575" cy="660400"/>
          </a:xfrm>
          <a:prstGeom prst="rect">
            <a:avLst/>
          </a:prstGeom>
          <a:noFill/>
          <a:ln w="9525">
            <a:noFill/>
            <a:miter lim="800000"/>
            <a:headEnd/>
            <a:tailEnd/>
          </a:ln>
        </p:spPr>
      </p:pic>
      <p:sp>
        <p:nvSpPr>
          <p:cNvPr id="11" name="Text Box 15"/>
          <p:cNvSpPr txBox="1">
            <a:spLocks noChangeArrowheads="1"/>
          </p:cNvSpPr>
          <p:nvPr/>
        </p:nvSpPr>
        <p:spPr bwMode="auto">
          <a:xfrm>
            <a:off x="2286000" y="5659019"/>
            <a:ext cx="1371600" cy="369888"/>
          </a:xfrm>
          <a:prstGeom prst="rect">
            <a:avLst/>
          </a:prstGeom>
          <a:noFill/>
          <a:ln w="9525">
            <a:noFill/>
            <a:miter lim="800000"/>
            <a:headEnd/>
            <a:tailEnd/>
          </a:ln>
        </p:spPr>
        <p:txBody>
          <a:bodyPr wrap="square">
            <a:spAutoFit/>
          </a:bodyPr>
          <a:lstStyle/>
          <a:p>
            <a:pPr>
              <a:spcBef>
                <a:spcPct val="50000"/>
              </a:spcBef>
            </a:pPr>
            <a:r>
              <a:rPr lang="el-GR" dirty="0" smtClean="0"/>
              <a:t>(για αντλία)</a:t>
            </a:r>
            <a:endParaRPr lang="en-US" dirty="0"/>
          </a:p>
        </p:txBody>
      </p:sp>
      <p:pic>
        <p:nvPicPr>
          <p:cNvPr id="12" name="Εικόνα 11"/>
          <p:cNvPicPr>
            <a:picLocks noChangeAspect="1"/>
          </p:cNvPicPr>
          <p:nvPr/>
        </p:nvPicPr>
        <p:blipFill>
          <a:blip r:embed="rId6">
            <a:clrChange>
              <a:clrFrom>
                <a:srgbClr val="FFFFFF"/>
              </a:clrFrom>
              <a:clrTo>
                <a:srgbClr val="FFFFFF">
                  <a:alpha val="0"/>
                </a:srgbClr>
              </a:clrTo>
            </a:clrChange>
          </a:blip>
          <a:stretch>
            <a:fillRect/>
          </a:stretch>
        </p:blipFill>
        <p:spPr>
          <a:xfrm>
            <a:off x="538759" y="4112254"/>
            <a:ext cx="5333441" cy="826714"/>
          </a:xfrm>
          <a:prstGeom prst="rect">
            <a:avLst/>
          </a:prstGeom>
        </p:spPr>
      </p:pic>
      <p:sp>
        <p:nvSpPr>
          <p:cNvPr id="13" name="Rectangle 2"/>
          <p:cNvSpPr>
            <a:spLocks noChangeArrowheads="1"/>
          </p:cNvSpPr>
          <p:nvPr/>
        </p:nvSpPr>
        <p:spPr bwMode="auto">
          <a:xfrm>
            <a:off x="0" y="6330304"/>
            <a:ext cx="9010650" cy="461665"/>
          </a:xfrm>
          <a:prstGeom prst="rect">
            <a:avLst/>
          </a:prstGeom>
          <a:noFill/>
          <a:ln w="9525">
            <a:noFill/>
            <a:miter lim="800000"/>
            <a:headEnd/>
            <a:tailEnd/>
          </a:ln>
        </p:spPr>
        <p:txBody>
          <a:bodyPr wrap="square">
            <a:spAutoFit/>
          </a:bodyPr>
          <a:lstStyle/>
          <a:p>
            <a:r>
              <a:rPr lang="el-GR" sz="2400" b="1" dirty="0" smtClean="0">
                <a:solidFill>
                  <a:srgbClr val="FF3300"/>
                </a:solidFill>
              </a:rPr>
              <a:t>Παραδείγματα 7.14 </a:t>
            </a:r>
            <a:r>
              <a:rPr lang="el-GR" sz="2400" b="1" smtClean="0">
                <a:solidFill>
                  <a:srgbClr val="FF3300"/>
                </a:solidFill>
              </a:rPr>
              <a:t>και 7.15</a:t>
            </a:r>
            <a:endParaRPr lang="en-US" sz="2400" b="1" dirty="0">
              <a:solidFill>
                <a:srgbClr val="FF33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Slayt Numarası Yer Tutucusu"/>
          <p:cNvSpPr>
            <a:spLocks noGrp="1"/>
          </p:cNvSpPr>
          <p:nvPr>
            <p:ph type="sldNum" sz="quarter" idx="12"/>
          </p:nvPr>
        </p:nvSpPr>
        <p:spPr>
          <a:noFill/>
        </p:spPr>
        <p:txBody>
          <a:bodyPr/>
          <a:lstStyle/>
          <a:p>
            <a:fld id="{7C938FD7-8760-45BD-B46C-93771AAD63C1}" type="slidenum">
              <a:rPr lang="en-US" smtClean="0"/>
              <a:pPr/>
              <a:t>2</a:t>
            </a:fld>
            <a:endParaRPr lang="en-US" smtClean="0"/>
          </a:p>
        </p:txBody>
      </p:sp>
      <p:sp>
        <p:nvSpPr>
          <p:cNvPr id="4099" name="Rectangle 2"/>
          <p:cNvSpPr>
            <a:spLocks noChangeArrowheads="1"/>
          </p:cNvSpPr>
          <p:nvPr/>
        </p:nvSpPr>
        <p:spPr bwMode="auto">
          <a:xfrm>
            <a:off x="152400" y="152400"/>
            <a:ext cx="2057400" cy="579438"/>
          </a:xfrm>
          <a:prstGeom prst="rect">
            <a:avLst/>
          </a:prstGeom>
          <a:solidFill>
            <a:srgbClr val="92D050"/>
          </a:solidFill>
          <a:ln w="9525">
            <a:noFill/>
            <a:miter lim="800000"/>
            <a:headEnd/>
            <a:tailEnd/>
          </a:ln>
        </p:spPr>
        <p:txBody>
          <a:bodyPr wrap="square">
            <a:spAutoFit/>
          </a:bodyPr>
          <a:lstStyle/>
          <a:p>
            <a:r>
              <a:rPr lang="el-GR" sz="3200" b="1" dirty="0" smtClean="0">
                <a:solidFill>
                  <a:srgbClr val="C00000"/>
                </a:solidFill>
              </a:rPr>
              <a:t>Εντροπία</a:t>
            </a:r>
            <a:endParaRPr lang="en-US" sz="3200" b="1" dirty="0">
              <a:solidFill>
                <a:srgbClr val="C00000"/>
              </a:solidFill>
            </a:endParaRPr>
          </a:p>
        </p:txBody>
      </p:sp>
      <p:pic>
        <p:nvPicPr>
          <p:cNvPr id="4105" name="Picture 1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271963" y="1027543"/>
            <a:ext cx="1104900" cy="635000"/>
          </a:xfrm>
          <a:prstGeom prst="rect">
            <a:avLst/>
          </a:prstGeom>
          <a:noFill/>
          <a:ln w="9525">
            <a:noFill/>
            <a:miter lim="800000"/>
            <a:headEnd/>
            <a:tailEnd/>
          </a:ln>
        </p:spPr>
      </p:pic>
      <p:pic>
        <p:nvPicPr>
          <p:cNvPr id="4106"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68922" y="1027543"/>
            <a:ext cx="1795463" cy="630238"/>
          </a:xfrm>
          <a:prstGeom prst="rect">
            <a:avLst/>
          </a:prstGeom>
          <a:noFill/>
          <a:ln w="9525">
            <a:noFill/>
            <a:miter lim="800000"/>
            <a:headEnd/>
            <a:tailEnd/>
          </a:ln>
        </p:spPr>
      </p:pic>
      <p:pic>
        <p:nvPicPr>
          <p:cNvPr id="4108" name="Picture 1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01593" y="3996836"/>
            <a:ext cx="5690607" cy="1437440"/>
          </a:xfrm>
          <a:prstGeom prst="rect">
            <a:avLst/>
          </a:prstGeom>
          <a:noFill/>
          <a:ln w="9525">
            <a:noFill/>
            <a:miter lim="800000"/>
            <a:headEnd/>
            <a:tailEnd/>
          </a:ln>
        </p:spPr>
      </p:pic>
      <p:sp>
        <p:nvSpPr>
          <p:cNvPr id="4109" name="Text Box 14"/>
          <p:cNvSpPr txBox="1">
            <a:spLocks noChangeArrowheads="1"/>
          </p:cNvSpPr>
          <p:nvPr/>
        </p:nvSpPr>
        <p:spPr bwMode="auto">
          <a:xfrm>
            <a:off x="533400" y="1036638"/>
            <a:ext cx="3733800" cy="369332"/>
          </a:xfrm>
          <a:prstGeom prst="rect">
            <a:avLst/>
          </a:prstGeom>
          <a:noFill/>
          <a:ln w="9525">
            <a:noFill/>
            <a:miter lim="800000"/>
            <a:headEnd/>
            <a:tailEnd/>
          </a:ln>
        </p:spPr>
        <p:txBody>
          <a:bodyPr wrap="square">
            <a:spAutoFit/>
          </a:bodyPr>
          <a:lstStyle/>
          <a:p>
            <a:pPr>
              <a:spcBef>
                <a:spcPct val="50000"/>
              </a:spcBef>
            </a:pPr>
            <a:r>
              <a:rPr lang="el-GR" dirty="0" smtClean="0"/>
              <a:t>Ανισότητα του </a:t>
            </a:r>
            <a:r>
              <a:rPr lang="en-US" dirty="0" err="1" smtClean="0"/>
              <a:t>Clausius</a:t>
            </a:r>
            <a:endParaRPr lang="en-US" dirty="0"/>
          </a:p>
        </p:txBody>
      </p:sp>
      <p:sp>
        <p:nvSpPr>
          <p:cNvPr id="4110" name="Rectangle 15"/>
          <p:cNvSpPr>
            <a:spLocks noChangeArrowheads="1"/>
          </p:cNvSpPr>
          <p:nvPr/>
        </p:nvSpPr>
        <p:spPr bwMode="auto">
          <a:xfrm>
            <a:off x="152400" y="1977974"/>
            <a:ext cx="8839200" cy="646331"/>
          </a:xfrm>
          <a:prstGeom prst="rect">
            <a:avLst/>
          </a:prstGeom>
          <a:solidFill>
            <a:srgbClr val="FFCC99"/>
          </a:solidFill>
          <a:ln w="19050">
            <a:solidFill>
              <a:schemeClr val="bg2"/>
            </a:solidFill>
            <a:miter lim="800000"/>
            <a:headEnd/>
            <a:tailEnd/>
          </a:ln>
        </p:spPr>
        <p:txBody>
          <a:bodyPr wrap="square">
            <a:spAutoFit/>
          </a:bodyPr>
          <a:lstStyle/>
          <a:p>
            <a:pPr algn="ctr"/>
            <a:r>
              <a:rPr lang="el-GR" dirty="0" smtClean="0"/>
              <a:t>Το «</a:t>
            </a:r>
            <a:r>
              <a:rPr lang="el-GR" dirty="0" err="1" smtClean="0"/>
              <a:t>ίσον</a:t>
            </a:r>
            <a:r>
              <a:rPr lang="el-GR" dirty="0" smtClean="0"/>
              <a:t>» στην ανισότητα του</a:t>
            </a:r>
            <a:r>
              <a:rPr lang="en-US" dirty="0" smtClean="0"/>
              <a:t> </a:t>
            </a:r>
            <a:r>
              <a:rPr lang="en-US" dirty="0" err="1"/>
              <a:t>Clausius</a:t>
            </a:r>
            <a:r>
              <a:rPr lang="en-US" dirty="0"/>
              <a:t> </a:t>
            </a:r>
            <a:r>
              <a:rPr lang="el-GR" dirty="0" smtClean="0"/>
              <a:t>ισχύει για πλήρως ή εσωτερικά αντιστρεπτούς κύκλους και το «μικρότερο» για μη αντιστρεπτούς κύκλους</a:t>
            </a:r>
            <a:r>
              <a:rPr lang="en-US" dirty="0" smtClean="0"/>
              <a:t>.</a:t>
            </a:r>
            <a:endParaRPr lang="en-US" dirty="0"/>
          </a:p>
        </p:txBody>
      </p:sp>
      <p:sp>
        <p:nvSpPr>
          <p:cNvPr id="4111" name="Text Box 16"/>
          <p:cNvSpPr txBox="1">
            <a:spLocks noChangeArrowheads="1"/>
          </p:cNvSpPr>
          <p:nvPr/>
        </p:nvSpPr>
        <p:spPr bwMode="auto">
          <a:xfrm>
            <a:off x="533400" y="3129163"/>
            <a:ext cx="2547937" cy="369332"/>
          </a:xfrm>
          <a:prstGeom prst="rect">
            <a:avLst/>
          </a:prstGeom>
          <a:noFill/>
          <a:ln w="9525">
            <a:noFill/>
            <a:miter lim="800000"/>
            <a:headEnd/>
            <a:tailEnd/>
          </a:ln>
        </p:spPr>
        <p:txBody>
          <a:bodyPr wrap="square">
            <a:spAutoFit/>
          </a:bodyPr>
          <a:lstStyle/>
          <a:p>
            <a:pPr>
              <a:spcBef>
                <a:spcPct val="50000"/>
              </a:spcBef>
            </a:pPr>
            <a:r>
              <a:rPr lang="el-GR" dirty="0" smtClean="0"/>
              <a:t>Ορισμός της εντροπίας</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Slayt Numarası Yer Tutucusu"/>
          <p:cNvSpPr>
            <a:spLocks noGrp="1"/>
          </p:cNvSpPr>
          <p:nvPr>
            <p:ph type="sldNum" sz="quarter" idx="12"/>
          </p:nvPr>
        </p:nvSpPr>
        <p:spPr>
          <a:noFill/>
        </p:spPr>
        <p:txBody>
          <a:bodyPr/>
          <a:lstStyle/>
          <a:p>
            <a:fld id="{EBDB4BB6-BB8D-47D2-9DBB-AEC743AF2AC3}" type="slidenum">
              <a:rPr lang="en-US" smtClean="0"/>
              <a:pPr/>
              <a:t>3</a:t>
            </a:fld>
            <a:endParaRPr lang="en-US" smtClean="0"/>
          </a:p>
        </p:txBody>
      </p:sp>
      <p:pic>
        <p:nvPicPr>
          <p:cNvPr id="5124"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54925" y="1093491"/>
            <a:ext cx="1795462" cy="630238"/>
          </a:xfrm>
          <a:prstGeom prst="rect">
            <a:avLst/>
          </a:prstGeom>
          <a:noFill/>
          <a:ln w="9525">
            <a:noFill/>
            <a:miter lim="800000"/>
            <a:headEnd/>
            <a:tailEnd/>
          </a:ln>
        </p:spPr>
      </p:pic>
      <p:sp>
        <p:nvSpPr>
          <p:cNvPr id="5125" name="Text Box 5"/>
          <p:cNvSpPr txBox="1">
            <a:spLocks noChangeArrowheads="1"/>
          </p:cNvSpPr>
          <p:nvPr/>
        </p:nvSpPr>
        <p:spPr bwMode="auto">
          <a:xfrm>
            <a:off x="664125" y="1093491"/>
            <a:ext cx="2590800" cy="646331"/>
          </a:xfrm>
          <a:prstGeom prst="rect">
            <a:avLst/>
          </a:prstGeom>
          <a:noFill/>
          <a:ln w="9525">
            <a:noFill/>
            <a:miter lim="800000"/>
            <a:headEnd/>
            <a:tailEnd/>
          </a:ln>
        </p:spPr>
        <p:txBody>
          <a:bodyPr>
            <a:spAutoFit/>
          </a:bodyPr>
          <a:lstStyle/>
          <a:p>
            <a:pPr>
              <a:spcBef>
                <a:spcPct val="10000"/>
              </a:spcBef>
              <a:spcAft>
                <a:spcPct val="10000"/>
              </a:spcAft>
            </a:pPr>
            <a:r>
              <a:rPr lang="el-GR" dirty="0" smtClean="0">
                <a:solidFill>
                  <a:srgbClr val="CC00CC"/>
                </a:solidFill>
              </a:rPr>
              <a:t>Η εντροπία είναι </a:t>
            </a:r>
            <a:r>
              <a:rPr lang="el-GR" b="1" u="sng" dirty="0" smtClean="0">
                <a:solidFill>
                  <a:srgbClr val="CC00CC"/>
                </a:solidFill>
              </a:rPr>
              <a:t>εκτατική</a:t>
            </a:r>
            <a:r>
              <a:rPr lang="el-GR" dirty="0" smtClean="0">
                <a:solidFill>
                  <a:srgbClr val="CC00CC"/>
                </a:solidFill>
              </a:rPr>
              <a:t> ιδιότητα.</a:t>
            </a:r>
            <a:endParaRPr lang="en-US" dirty="0">
              <a:solidFill>
                <a:srgbClr val="CC00CC"/>
              </a:solidFill>
            </a:endParaRPr>
          </a:p>
        </p:txBody>
      </p:sp>
      <p:sp>
        <p:nvSpPr>
          <p:cNvPr id="5126" name="Text Box 10"/>
          <p:cNvSpPr txBox="1">
            <a:spLocks noChangeArrowheads="1"/>
          </p:cNvSpPr>
          <p:nvPr/>
        </p:nvSpPr>
        <p:spPr bwMode="auto">
          <a:xfrm>
            <a:off x="381000" y="336054"/>
            <a:ext cx="5715000" cy="369332"/>
          </a:xfrm>
          <a:prstGeom prst="rect">
            <a:avLst/>
          </a:prstGeom>
          <a:noFill/>
          <a:ln w="9525">
            <a:noFill/>
            <a:miter lim="800000"/>
            <a:headEnd/>
            <a:tailEnd/>
          </a:ln>
        </p:spPr>
        <p:txBody>
          <a:bodyPr wrap="square">
            <a:spAutoFit/>
          </a:bodyPr>
          <a:lstStyle/>
          <a:p>
            <a:pPr>
              <a:spcBef>
                <a:spcPct val="10000"/>
              </a:spcBef>
              <a:spcAft>
                <a:spcPct val="10000"/>
              </a:spcAft>
            </a:pPr>
            <a:r>
              <a:rPr lang="el-GR" dirty="0" smtClean="0"/>
              <a:t>Το κυκλικό ολοκλήρωμα κάθε ιδιότητας είναι μηδενικό.</a:t>
            </a:r>
            <a:endParaRPr lang="en-US" dirty="0"/>
          </a:p>
        </p:txBody>
      </p:sp>
      <p:sp>
        <p:nvSpPr>
          <p:cNvPr id="5127" name="Rectangle 11"/>
          <p:cNvSpPr>
            <a:spLocks noChangeArrowheads="1"/>
          </p:cNvSpPr>
          <p:nvPr/>
        </p:nvSpPr>
        <p:spPr bwMode="auto">
          <a:xfrm>
            <a:off x="159972" y="2976448"/>
            <a:ext cx="6189906" cy="1015663"/>
          </a:xfrm>
          <a:prstGeom prst="rect">
            <a:avLst/>
          </a:prstGeom>
          <a:noFill/>
          <a:ln w="9525">
            <a:noFill/>
            <a:miter lim="800000"/>
            <a:headEnd/>
            <a:tailEnd/>
          </a:ln>
        </p:spPr>
        <p:txBody>
          <a:bodyPr wrap="square">
            <a:spAutoFit/>
          </a:bodyPr>
          <a:lstStyle/>
          <a:p>
            <a:r>
              <a:rPr lang="el-GR" sz="2000" b="1" dirty="0" smtClean="0">
                <a:solidFill>
                  <a:srgbClr val="FF3300"/>
                </a:solidFill>
              </a:rPr>
              <a:t>Μια ειδική περίπτωση</a:t>
            </a:r>
            <a:r>
              <a:rPr lang="en-US" sz="2000" b="1" dirty="0" smtClean="0">
                <a:solidFill>
                  <a:srgbClr val="FF3300"/>
                </a:solidFill>
              </a:rPr>
              <a:t>: </a:t>
            </a:r>
            <a:r>
              <a:rPr lang="el-GR" sz="2000" b="1" dirty="0" smtClean="0">
                <a:solidFill>
                  <a:srgbClr val="FF3300"/>
                </a:solidFill>
              </a:rPr>
              <a:t>αντιστρεπτές </a:t>
            </a:r>
            <a:r>
              <a:rPr lang="el-GR" sz="2000" b="1" u="sng" dirty="0" smtClean="0">
                <a:solidFill>
                  <a:srgbClr val="FF3300"/>
                </a:solidFill>
              </a:rPr>
              <a:t>ισοθερμοκρασιακές</a:t>
            </a:r>
            <a:r>
              <a:rPr lang="el-GR" sz="2000" b="1" dirty="0" smtClean="0">
                <a:solidFill>
                  <a:srgbClr val="FF3300"/>
                </a:solidFill>
              </a:rPr>
              <a:t> διεργασίες μετάδοσης θερμότητας</a:t>
            </a:r>
            <a:endParaRPr lang="en-US" sz="2000" b="1" dirty="0">
              <a:solidFill>
                <a:srgbClr val="FF3300"/>
              </a:solidFill>
            </a:endParaRPr>
          </a:p>
        </p:txBody>
      </p:sp>
      <p:pic>
        <p:nvPicPr>
          <p:cNvPr id="5128" name="Picture 1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9575" y="4010884"/>
            <a:ext cx="5181600" cy="700087"/>
          </a:xfrm>
          <a:prstGeom prst="rect">
            <a:avLst/>
          </a:prstGeom>
          <a:noFill/>
          <a:ln w="9525">
            <a:noFill/>
            <a:miter lim="800000"/>
            <a:headEnd/>
            <a:tailEnd/>
          </a:ln>
        </p:spPr>
      </p:pic>
      <p:pic>
        <p:nvPicPr>
          <p:cNvPr id="5129" name="Picture 1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87343" y="4823358"/>
            <a:ext cx="1935163" cy="1277682"/>
          </a:xfrm>
          <a:prstGeom prst="rect">
            <a:avLst/>
          </a:prstGeom>
          <a:noFill/>
          <a:ln w="9525">
            <a:noFill/>
            <a:miter lim="800000"/>
            <a:headEnd/>
            <a:tailEnd/>
          </a:ln>
        </p:spPr>
      </p:pic>
      <p:sp>
        <p:nvSpPr>
          <p:cNvPr id="5130" name="Rectangle 14"/>
          <p:cNvSpPr>
            <a:spLocks noChangeArrowheads="1"/>
          </p:cNvSpPr>
          <p:nvPr/>
        </p:nvSpPr>
        <p:spPr bwMode="auto">
          <a:xfrm>
            <a:off x="1371600" y="6096000"/>
            <a:ext cx="7010400" cy="646331"/>
          </a:xfrm>
          <a:prstGeom prst="rect">
            <a:avLst/>
          </a:prstGeom>
          <a:noFill/>
          <a:ln w="9525">
            <a:noFill/>
            <a:miter lim="800000"/>
            <a:headEnd/>
            <a:tailEnd/>
          </a:ln>
        </p:spPr>
        <p:txBody>
          <a:bodyPr wrap="square">
            <a:spAutoFit/>
          </a:bodyPr>
          <a:lstStyle/>
          <a:p>
            <a:r>
              <a:rPr lang="el-GR" dirty="0" smtClean="0"/>
              <a:t>Αυτή η εξίσωση είναι πολύ χρήσιμη για τον υπολογισμό της μεταβολής της εντροπίας σε δεξαμενές θερμικής ενέργειας.</a:t>
            </a:r>
            <a:endParaRPr lang="en-US" dirty="0"/>
          </a:p>
        </p:txBody>
      </p:sp>
      <p:pic>
        <p:nvPicPr>
          <p:cNvPr id="2" name="Εικόνα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9863" y="123824"/>
            <a:ext cx="2476531" cy="4392487"/>
          </a:xfrm>
          <a:prstGeom prst="rect">
            <a:avLst/>
          </a:prstGeom>
        </p:spPr>
      </p:pic>
      <p:sp>
        <p:nvSpPr>
          <p:cNvPr id="13" name="Text Box 14"/>
          <p:cNvSpPr txBox="1">
            <a:spLocks noChangeArrowheads="1"/>
          </p:cNvSpPr>
          <p:nvPr/>
        </p:nvSpPr>
        <p:spPr bwMode="auto">
          <a:xfrm>
            <a:off x="6519862" y="4599899"/>
            <a:ext cx="2476531" cy="461665"/>
          </a:xfrm>
          <a:prstGeom prst="rect">
            <a:avLst/>
          </a:prstGeom>
          <a:noFill/>
          <a:ln w="9525">
            <a:noFill/>
            <a:miter lim="800000"/>
            <a:headEnd/>
            <a:tailEnd/>
          </a:ln>
        </p:spPr>
        <p:txBody>
          <a:bodyPr wrap="square">
            <a:spAutoFit/>
          </a:bodyPr>
          <a:lstStyle/>
          <a:p>
            <a:pPr algn="ctr">
              <a:spcBef>
                <a:spcPct val="50000"/>
              </a:spcBef>
            </a:pPr>
            <a:r>
              <a:rPr lang="el-GR" sz="1200" dirty="0" smtClean="0"/>
              <a:t>Η ολική μεταβολή του όγκου σε έναν κύκλο είναι πάντα μηδενική.</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Slayt Numarası Yer Tutucusu"/>
          <p:cNvSpPr>
            <a:spLocks noGrp="1"/>
          </p:cNvSpPr>
          <p:nvPr>
            <p:ph type="sldNum" sz="quarter" idx="12"/>
          </p:nvPr>
        </p:nvSpPr>
        <p:spPr>
          <a:noFill/>
        </p:spPr>
        <p:txBody>
          <a:bodyPr/>
          <a:lstStyle/>
          <a:p>
            <a:fld id="{4B4F21E6-150F-4158-9E49-F16CEACC3D5A}" type="slidenum">
              <a:rPr lang="en-US" smtClean="0"/>
              <a:pPr/>
              <a:t>4</a:t>
            </a:fld>
            <a:endParaRPr lang="en-US" smtClean="0"/>
          </a:p>
        </p:txBody>
      </p:sp>
      <p:sp>
        <p:nvSpPr>
          <p:cNvPr id="6147" name="Rectangle 2"/>
          <p:cNvSpPr>
            <a:spLocks noChangeArrowheads="1"/>
          </p:cNvSpPr>
          <p:nvPr/>
        </p:nvSpPr>
        <p:spPr bwMode="auto">
          <a:xfrm>
            <a:off x="180976" y="258763"/>
            <a:ext cx="6568820" cy="584775"/>
          </a:xfrm>
          <a:prstGeom prst="rect">
            <a:avLst/>
          </a:prstGeom>
          <a:solidFill>
            <a:srgbClr val="92D050"/>
          </a:solidFill>
          <a:ln w="9525">
            <a:noFill/>
            <a:miter lim="800000"/>
            <a:headEnd/>
            <a:tailEnd/>
          </a:ln>
        </p:spPr>
        <p:txBody>
          <a:bodyPr wrap="square">
            <a:spAutoFit/>
          </a:bodyPr>
          <a:lstStyle/>
          <a:p>
            <a:r>
              <a:rPr lang="el-GR" sz="3200" b="1" dirty="0" smtClean="0">
                <a:solidFill>
                  <a:srgbClr val="C00000"/>
                </a:solidFill>
              </a:rPr>
              <a:t>Η Αρχή Αύξησης της Εντροπίας</a:t>
            </a:r>
            <a:endParaRPr lang="en-US" sz="3200" b="1" dirty="0">
              <a:solidFill>
                <a:srgbClr val="C00000"/>
              </a:solidFill>
            </a:endParaRPr>
          </a:p>
        </p:txBody>
      </p:sp>
      <p:pic>
        <p:nvPicPr>
          <p:cNvPr id="6152"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881728" y="1101736"/>
            <a:ext cx="1371600" cy="792693"/>
          </a:xfrm>
          <a:prstGeom prst="rect">
            <a:avLst/>
          </a:prstGeom>
          <a:noFill/>
          <a:ln w="9525">
            <a:noFill/>
            <a:miter lim="800000"/>
            <a:headEnd/>
            <a:tailEnd/>
          </a:ln>
        </p:spPr>
      </p:pic>
      <p:pic>
        <p:nvPicPr>
          <p:cNvPr id="6153"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43600" y="1101736"/>
            <a:ext cx="3103154" cy="777369"/>
          </a:xfrm>
          <a:prstGeom prst="rect">
            <a:avLst/>
          </a:prstGeom>
          <a:noFill/>
          <a:ln w="9525">
            <a:noFill/>
            <a:miter lim="800000"/>
            <a:headEnd/>
            <a:tailEnd/>
          </a:ln>
        </p:spPr>
      </p:pic>
      <p:pic>
        <p:nvPicPr>
          <p:cNvPr id="6154"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904042" y="2569905"/>
            <a:ext cx="2462053" cy="712753"/>
          </a:xfrm>
          <a:prstGeom prst="rect">
            <a:avLst/>
          </a:prstGeom>
          <a:noFill/>
          <a:ln w="9525">
            <a:noFill/>
            <a:miter lim="800000"/>
            <a:headEnd/>
            <a:tailEnd/>
          </a:ln>
        </p:spPr>
      </p:pic>
      <p:pic>
        <p:nvPicPr>
          <p:cNvPr id="6155"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812980" y="2464730"/>
            <a:ext cx="2128821" cy="849276"/>
          </a:xfrm>
          <a:prstGeom prst="rect">
            <a:avLst/>
          </a:prstGeom>
          <a:noFill/>
          <a:ln w="9525">
            <a:noFill/>
            <a:miter lim="800000"/>
            <a:headEnd/>
            <a:tailEnd/>
          </a:ln>
        </p:spPr>
      </p:pic>
      <p:pic>
        <p:nvPicPr>
          <p:cNvPr id="6158"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984589" y="3647571"/>
            <a:ext cx="4777202" cy="968566"/>
          </a:xfrm>
          <a:prstGeom prst="rect">
            <a:avLst/>
          </a:prstGeom>
          <a:noFill/>
          <a:ln w="9525">
            <a:noFill/>
            <a:miter lim="800000"/>
            <a:headEnd/>
            <a:tailEnd/>
          </a:ln>
        </p:spPr>
      </p:pic>
      <p:sp>
        <p:nvSpPr>
          <p:cNvPr id="6149" name="Rectangle 14"/>
          <p:cNvSpPr>
            <a:spLocks noChangeArrowheads="1"/>
          </p:cNvSpPr>
          <p:nvPr/>
        </p:nvSpPr>
        <p:spPr bwMode="auto">
          <a:xfrm>
            <a:off x="533401" y="4845050"/>
            <a:ext cx="7848600" cy="646331"/>
          </a:xfrm>
          <a:prstGeom prst="rect">
            <a:avLst/>
          </a:prstGeom>
          <a:noFill/>
          <a:ln w="9525">
            <a:noFill/>
            <a:miter lim="800000"/>
            <a:headEnd/>
            <a:tailEnd/>
          </a:ln>
        </p:spPr>
        <p:txBody>
          <a:bodyPr wrap="square">
            <a:spAutoFit/>
          </a:bodyPr>
          <a:lstStyle/>
          <a:p>
            <a:r>
              <a:rPr lang="el-GR" dirty="0" smtClean="0"/>
              <a:t>Κατά </a:t>
            </a:r>
            <a:r>
              <a:rPr lang="el-GR" dirty="0"/>
              <a:t>τη διάρκεια μιας μη αντιστρεπτής </a:t>
            </a:r>
            <a:r>
              <a:rPr lang="el-GR" dirty="0" smtClean="0"/>
              <a:t>διεργασίας </a:t>
            </a:r>
            <a:r>
              <a:rPr lang="el-GR" b="1" u="sng" dirty="0" smtClean="0"/>
              <a:t>παράγεται</a:t>
            </a:r>
            <a:r>
              <a:rPr lang="el-GR" i="1" dirty="0" smtClean="0"/>
              <a:t> </a:t>
            </a:r>
            <a:r>
              <a:rPr lang="el-GR" dirty="0" smtClean="0"/>
              <a:t>μια ποσότητα εντροπίας, ακριβώς λόγω των μη αντιστρεπτοτήτων της διεργασίας.</a:t>
            </a:r>
            <a:endParaRPr lang="en-US" dirty="0"/>
          </a:p>
        </p:txBody>
      </p:sp>
      <p:sp>
        <p:nvSpPr>
          <p:cNvPr id="6150" name="Rectangle 15"/>
          <p:cNvSpPr>
            <a:spLocks noChangeArrowheads="1"/>
          </p:cNvSpPr>
          <p:nvPr/>
        </p:nvSpPr>
        <p:spPr bwMode="auto">
          <a:xfrm>
            <a:off x="655347" y="5946149"/>
            <a:ext cx="7848600" cy="369332"/>
          </a:xfrm>
          <a:prstGeom prst="rect">
            <a:avLst/>
          </a:prstGeom>
          <a:solidFill>
            <a:srgbClr val="FFCC99"/>
          </a:solidFill>
          <a:ln w="19050">
            <a:solidFill>
              <a:schemeClr val="bg2"/>
            </a:solidFill>
            <a:miter lim="800000"/>
            <a:headEnd/>
            <a:tailEnd/>
          </a:ln>
        </p:spPr>
        <p:txBody>
          <a:bodyPr wrap="square">
            <a:spAutoFit/>
          </a:bodyPr>
          <a:lstStyle/>
          <a:p>
            <a:pPr>
              <a:spcBef>
                <a:spcPct val="10000"/>
              </a:spcBef>
              <a:spcAft>
                <a:spcPct val="10000"/>
              </a:spcAft>
            </a:pPr>
            <a:r>
              <a:rPr lang="el-GR" dirty="0" smtClean="0"/>
              <a:t>Η παραγωγή εντροπίας </a:t>
            </a:r>
            <a:r>
              <a:rPr lang="en-US" i="1" dirty="0" err="1" smtClean="0"/>
              <a:t>S</a:t>
            </a:r>
            <a:r>
              <a:rPr lang="en-US" baseline="-25000" dirty="0" err="1" smtClean="0"/>
              <a:t>gen</a:t>
            </a:r>
            <a:r>
              <a:rPr lang="en-US" dirty="0" smtClean="0"/>
              <a:t> </a:t>
            </a:r>
            <a:r>
              <a:rPr lang="el-GR" dirty="0" smtClean="0"/>
              <a:t>είναι πάντοτε</a:t>
            </a:r>
            <a:r>
              <a:rPr lang="en-US" dirty="0" smtClean="0"/>
              <a:t> </a:t>
            </a:r>
            <a:r>
              <a:rPr lang="el-GR" i="1" dirty="0" smtClean="0"/>
              <a:t>θετική </a:t>
            </a:r>
            <a:r>
              <a:rPr lang="el-GR" dirty="0" smtClean="0"/>
              <a:t>ποσότητα ή μηδενική</a:t>
            </a:r>
            <a:r>
              <a:rPr lang="en-US" dirty="0" smtClean="0"/>
              <a:t>.</a:t>
            </a:r>
          </a:p>
        </p:txBody>
      </p:sp>
      <p:pic>
        <p:nvPicPr>
          <p:cNvPr id="2" name="Εικόνα 1"/>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303" r="9063"/>
          <a:stretch/>
        </p:blipFill>
        <p:spPr>
          <a:xfrm>
            <a:off x="199370" y="983920"/>
            <a:ext cx="3615682" cy="2341055"/>
          </a:xfrm>
          <a:prstGeom prst="rect">
            <a:avLst/>
          </a:prstGeom>
        </p:spPr>
      </p:pic>
      <p:sp>
        <p:nvSpPr>
          <p:cNvPr id="13" name="Rectangle 14"/>
          <p:cNvSpPr>
            <a:spLocks noChangeArrowheads="1"/>
          </p:cNvSpPr>
          <p:nvPr/>
        </p:nvSpPr>
        <p:spPr bwMode="auto">
          <a:xfrm>
            <a:off x="5334000" y="1305754"/>
            <a:ext cx="542924" cy="369332"/>
          </a:xfrm>
          <a:prstGeom prst="rect">
            <a:avLst/>
          </a:prstGeom>
          <a:noFill/>
          <a:ln w="9525">
            <a:noFill/>
            <a:miter lim="800000"/>
            <a:headEnd/>
            <a:tailEnd/>
          </a:ln>
        </p:spPr>
        <p:txBody>
          <a:bodyPr wrap="square">
            <a:spAutoFit/>
          </a:bodyPr>
          <a:lstStyle/>
          <a:p>
            <a:r>
              <a:rPr lang="el-GR" dirty="0" smtClean="0">
                <a:sym typeface="Wingdings" panose="05000000000000000000" pitchFamily="2" charset="2"/>
              </a:rPr>
              <a:t> </a:t>
            </a:r>
            <a:endParaRPr lang="en-US" dirty="0"/>
          </a:p>
        </p:txBody>
      </p:sp>
      <p:sp>
        <p:nvSpPr>
          <p:cNvPr id="14" name="Rectangle 14"/>
          <p:cNvSpPr>
            <a:spLocks noChangeArrowheads="1"/>
          </p:cNvSpPr>
          <p:nvPr/>
        </p:nvSpPr>
        <p:spPr bwMode="auto">
          <a:xfrm>
            <a:off x="5810238" y="2194905"/>
            <a:ext cx="542924" cy="369332"/>
          </a:xfrm>
          <a:prstGeom prst="rect">
            <a:avLst/>
          </a:prstGeom>
          <a:noFill/>
          <a:ln w="9525">
            <a:noFill/>
            <a:miter lim="800000"/>
            <a:headEnd/>
            <a:tailEnd/>
          </a:ln>
        </p:spPr>
        <p:txBody>
          <a:bodyPr wrap="square">
            <a:spAutoFit/>
          </a:bodyPr>
          <a:lstStyle/>
          <a:p>
            <a:r>
              <a:rPr lang="el-GR" dirty="0" smtClean="0">
                <a:sym typeface="Wingdings" panose="05000000000000000000" pitchFamily="2" charset="2"/>
              </a:rPr>
              <a:t> </a:t>
            </a:r>
            <a:endParaRPr lang="en-US" dirty="0"/>
          </a:p>
        </p:txBody>
      </p:sp>
      <p:sp>
        <p:nvSpPr>
          <p:cNvPr id="15" name="Rectangle 14"/>
          <p:cNvSpPr>
            <a:spLocks noChangeArrowheads="1"/>
          </p:cNvSpPr>
          <p:nvPr/>
        </p:nvSpPr>
        <p:spPr bwMode="auto">
          <a:xfrm>
            <a:off x="6373190" y="2720931"/>
            <a:ext cx="542924" cy="369332"/>
          </a:xfrm>
          <a:prstGeom prst="rect">
            <a:avLst/>
          </a:prstGeom>
          <a:noFill/>
          <a:ln w="9525">
            <a:noFill/>
            <a:miter lim="800000"/>
            <a:headEnd/>
            <a:tailEnd/>
          </a:ln>
        </p:spPr>
        <p:txBody>
          <a:bodyPr wrap="square">
            <a:spAutoFit/>
          </a:bodyPr>
          <a:lstStyle/>
          <a:p>
            <a:r>
              <a:rPr lang="el-GR" dirty="0" smtClean="0">
                <a:sym typeface="Wingdings" panose="05000000000000000000" pitchFamily="2" charset="2"/>
              </a:rPr>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Slayt Numarası Yer Tutucusu"/>
          <p:cNvSpPr>
            <a:spLocks noGrp="1"/>
          </p:cNvSpPr>
          <p:nvPr>
            <p:ph type="sldNum" sz="quarter" idx="12"/>
          </p:nvPr>
        </p:nvSpPr>
        <p:spPr>
          <a:noFill/>
        </p:spPr>
        <p:txBody>
          <a:bodyPr/>
          <a:lstStyle/>
          <a:p>
            <a:fld id="{FD632581-EF89-4320-A0A9-65865363BBFC}" type="slidenum">
              <a:rPr lang="en-US" smtClean="0"/>
              <a:pPr/>
              <a:t>5</a:t>
            </a:fld>
            <a:endParaRPr lang="en-US" dirty="0" smtClean="0"/>
          </a:p>
        </p:txBody>
      </p:sp>
      <p:sp>
        <p:nvSpPr>
          <p:cNvPr id="8195" name="Rectangle 2"/>
          <p:cNvSpPr>
            <a:spLocks noChangeArrowheads="1"/>
          </p:cNvSpPr>
          <p:nvPr/>
        </p:nvSpPr>
        <p:spPr bwMode="auto">
          <a:xfrm>
            <a:off x="142875" y="152400"/>
            <a:ext cx="5800725" cy="523220"/>
          </a:xfrm>
          <a:prstGeom prst="rect">
            <a:avLst/>
          </a:prstGeom>
          <a:noFill/>
          <a:ln w="9525">
            <a:noFill/>
            <a:miter lim="800000"/>
            <a:headEnd/>
            <a:tailEnd/>
          </a:ln>
        </p:spPr>
        <p:txBody>
          <a:bodyPr wrap="square">
            <a:spAutoFit/>
          </a:bodyPr>
          <a:lstStyle/>
          <a:p>
            <a:r>
              <a:rPr lang="el-GR" sz="2800" b="1" dirty="0" smtClean="0">
                <a:solidFill>
                  <a:srgbClr val="FF3300"/>
                </a:solidFill>
              </a:rPr>
              <a:t>Μερικά σχόλια για την εντροπία</a:t>
            </a:r>
            <a:endParaRPr lang="en-US" sz="2800" b="1" dirty="0">
              <a:solidFill>
                <a:srgbClr val="FF3300"/>
              </a:solidFill>
            </a:endParaRPr>
          </a:p>
        </p:txBody>
      </p:sp>
      <p:sp>
        <p:nvSpPr>
          <p:cNvPr id="8196" name="Rectangle 5"/>
          <p:cNvSpPr>
            <a:spLocks noChangeArrowheads="1"/>
          </p:cNvSpPr>
          <p:nvPr/>
        </p:nvSpPr>
        <p:spPr bwMode="auto">
          <a:xfrm>
            <a:off x="685800" y="838200"/>
            <a:ext cx="7772400" cy="5386090"/>
          </a:xfrm>
          <a:prstGeom prst="rect">
            <a:avLst/>
          </a:prstGeom>
          <a:noFill/>
          <a:ln w="9525">
            <a:noFill/>
            <a:miter lim="800000"/>
            <a:headEnd/>
            <a:tailEnd/>
          </a:ln>
        </p:spPr>
        <p:txBody>
          <a:bodyPr wrap="square">
            <a:spAutoFit/>
          </a:bodyPr>
          <a:lstStyle/>
          <a:p>
            <a:pPr marL="342900" indent="-342900">
              <a:spcBef>
                <a:spcPct val="10000"/>
              </a:spcBef>
              <a:spcAft>
                <a:spcPct val="10000"/>
              </a:spcAft>
              <a:buClr>
                <a:srgbClr val="FF3300"/>
              </a:buClr>
              <a:buFontTx/>
              <a:buAutoNum type="arabicPeriod"/>
            </a:pPr>
            <a:r>
              <a:rPr lang="el-GR" sz="2000" dirty="0" smtClean="0"/>
              <a:t>Οι διεργασίες μπορούν να συμβαίνουν προς μια</a:t>
            </a:r>
            <a:r>
              <a:rPr lang="en-US" sz="2000" dirty="0" smtClean="0"/>
              <a:t> </a:t>
            </a:r>
            <a:r>
              <a:rPr lang="el-GR" sz="2000" i="1" dirty="0" smtClean="0">
                <a:solidFill>
                  <a:srgbClr val="CC00CC"/>
                </a:solidFill>
              </a:rPr>
              <a:t>συγκεκριμένη </a:t>
            </a:r>
            <a:r>
              <a:rPr lang="el-GR" sz="2000" dirty="0" smtClean="0"/>
              <a:t>κατεύθυνση μόνο</a:t>
            </a:r>
            <a:r>
              <a:rPr lang="en-US" sz="2000" dirty="0" smtClean="0"/>
              <a:t>, </a:t>
            </a:r>
            <a:r>
              <a:rPr lang="el-GR" sz="2000" dirty="0" smtClean="0"/>
              <a:t>όχι προς </a:t>
            </a:r>
            <a:r>
              <a:rPr lang="el-GR" sz="2000" i="1" dirty="0" smtClean="0">
                <a:solidFill>
                  <a:srgbClr val="CC00CC"/>
                </a:solidFill>
              </a:rPr>
              <a:t>κάθε </a:t>
            </a:r>
            <a:r>
              <a:rPr lang="el-GR" sz="2000" dirty="0" smtClean="0"/>
              <a:t>κατεύθυνση</a:t>
            </a:r>
            <a:r>
              <a:rPr lang="en-US" sz="2000" dirty="0" smtClean="0"/>
              <a:t>. </a:t>
            </a:r>
            <a:r>
              <a:rPr lang="el-GR" sz="2000" dirty="0" smtClean="0"/>
              <a:t>Μια διεργασία κινείται προς την κατεύθυνση που ικανοποιεί την αρχή αύξησης της εντροπίας, δηλαδή</a:t>
            </a:r>
            <a:r>
              <a:rPr lang="en-US" sz="2000" dirty="0" smtClean="0"/>
              <a:t> </a:t>
            </a:r>
            <a:r>
              <a:rPr lang="en-US" sz="2000" i="1" dirty="0" err="1"/>
              <a:t>S</a:t>
            </a:r>
            <a:r>
              <a:rPr lang="en-US" sz="2000" baseline="-25000" dirty="0" err="1"/>
              <a:t>gen</a:t>
            </a:r>
            <a:r>
              <a:rPr lang="en-US" sz="2000" dirty="0"/>
              <a:t> </a:t>
            </a:r>
            <a:r>
              <a:rPr lang="en-US" sz="2000" dirty="0">
                <a:cs typeface="Arial" charset="0"/>
              </a:rPr>
              <a:t>≥</a:t>
            </a:r>
            <a:r>
              <a:rPr lang="en-US" sz="2000" dirty="0"/>
              <a:t> 0. </a:t>
            </a:r>
            <a:r>
              <a:rPr lang="el-GR" sz="2000" dirty="0" smtClean="0"/>
              <a:t>Μια διεργασία που παραβιάζει αυτή την αρχή, είναι αδύνατη</a:t>
            </a:r>
            <a:r>
              <a:rPr lang="en-US" sz="2000" dirty="0" smtClean="0"/>
              <a:t>. </a:t>
            </a:r>
            <a:endParaRPr lang="el-GR" sz="2000" dirty="0" smtClean="0"/>
          </a:p>
          <a:p>
            <a:pPr marL="342900" indent="-342900">
              <a:spcBef>
                <a:spcPct val="10000"/>
              </a:spcBef>
              <a:spcAft>
                <a:spcPct val="10000"/>
              </a:spcAft>
              <a:buClr>
                <a:srgbClr val="FF3300"/>
              </a:buClr>
              <a:buFontTx/>
              <a:buAutoNum type="arabicPeriod"/>
            </a:pPr>
            <a:endParaRPr lang="en-US" sz="2000" dirty="0" smtClean="0"/>
          </a:p>
          <a:p>
            <a:pPr marL="342900" indent="-342900">
              <a:spcBef>
                <a:spcPct val="10000"/>
              </a:spcBef>
              <a:spcAft>
                <a:spcPct val="10000"/>
              </a:spcAft>
              <a:buClr>
                <a:srgbClr val="FF3300"/>
              </a:buClr>
              <a:buFontTx/>
              <a:buAutoNum type="arabicPeriod"/>
            </a:pPr>
            <a:endParaRPr lang="en-US" sz="2000" dirty="0"/>
          </a:p>
          <a:p>
            <a:pPr marL="342900" indent="-342900">
              <a:spcBef>
                <a:spcPct val="10000"/>
              </a:spcBef>
              <a:spcAft>
                <a:spcPct val="10000"/>
              </a:spcAft>
              <a:buClr>
                <a:srgbClr val="FF3300"/>
              </a:buClr>
              <a:buFontTx/>
              <a:buAutoNum type="arabicPeriod"/>
            </a:pPr>
            <a:r>
              <a:rPr lang="el-GR" sz="2000" dirty="0" smtClean="0"/>
              <a:t>Η εντροπία είναι μια</a:t>
            </a:r>
            <a:r>
              <a:rPr lang="en-US" sz="2000" dirty="0" smtClean="0"/>
              <a:t> </a:t>
            </a:r>
            <a:r>
              <a:rPr lang="el-GR" sz="2000" i="1" dirty="0" smtClean="0">
                <a:solidFill>
                  <a:srgbClr val="CC00CC"/>
                </a:solidFill>
              </a:rPr>
              <a:t>μη συντηρητική ιδιότητα</a:t>
            </a:r>
            <a:r>
              <a:rPr lang="en-US" sz="2000" dirty="0" smtClean="0"/>
              <a:t>, </a:t>
            </a:r>
            <a:r>
              <a:rPr lang="el-GR" sz="2000" dirty="0" smtClean="0"/>
              <a:t>και</a:t>
            </a:r>
            <a:r>
              <a:rPr lang="en-US" sz="2000" dirty="0" smtClean="0"/>
              <a:t> </a:t>
            </a:r>
            <a:r>
              <a:rPr lang="el-GR" sz="2000" i="1" dirty="0" smtClean="0"/>
              <a:t>δεν</a:t>
            </a:r>
            <a:r>
              <a:rPr lang="en-US" sz="2000" i="1" dirty="0" smtClean="0"/>
              <a:t> </a:t>
            </a:r>
            <a:r>
              <a:rPr lang="el-GR" sz="2000" dirty="0" smtClean="0"/>
              <a:t>υπάρχει κάποια</a:t>
            </a:r>
            <a:r>
              <a:rPr lang="en-US" sz="2000" dirty="0" smtClean="0"/>
              <a:t> </a:t>
            </a:r>
            <a:r>
              <a:rPr lang="el-GR" sz="2000" i="1" dirty="0" smtClean="0">
                <a:solidFill>
                  <a:srgbClr val="CC00CC"/>
                </a:solidFill>
              </a:rPr>
              <a:t>αρχή διατήρησης της εντροπίας</a:t>
            </a:r>
            <a:r>
              <a:rPr lang="en-US" sz="2000" dirty="0" smtClean="0"/>
              <a:t>. </a:t>
            </a:r>
            <a:r>
              <a:rPr lang="el-GR" sz="2000" dirty="0" smtClean="0"/>
              <a:t>Η εντροπία διατηρείται κατά τη διάρκεια αντιστρεπτών διεργασιών μόνο και αυξάνεται κατά τη διάρκεια </a:t>
            </a:r>
            <a:r>
              <a:rPr lang="el-GR" sz="2000" i="1" dirty="0" smtClean="0"/>
              <a:t>όλων</a:t>
            </a:r>
            <a:r>
              <a:rPr lang="en-US" sz="2000" i="1" dirty="0" smtClean="0"/>
              <a:t> </a:t>
            </a:r>
            <a:r>
              <a:rPr lang="el-GR" sz="2000" dirty="0" smtClean="0"/>
              <a:t>των πραγματικών διεργασιών</a:t>
            </a:r>
            <a:r>
              <a:rPr lang="en-US" sz="2000" dirty="0" smtClean="0"/>
              <a:t>.</a:t>
            </a:r>
            <a:endParaRPr lang="el-GR" sz="2000" dirty="0" smtClean="0"/>
          </a:p>
          <a:p>
            <a:pPr marL="342900" indent="-342900">
              <a:spcBef>
                <a:spcPct val="10000"/>
              </a:spcBef>
              <a:spcAft>
                <a:spcPct val="10000"/>
              </a:spcAft>
              <a:buClr>
                <a:srgbClr val="FF3300"/>
              </a:buClr>
              <a:buFontTx/>
              <a:buAutoNum type="arabicPeriod"/>
            </a:pPr>
            <a:endParaRPr lang="en-US" sz="2000" dirty="0" smtClean="0"/>
          </a:p>
          <a:p>
            <a:pPr marL="342900" indent="-342900">
              <a:spcBef>
                <a:spcPct val="10000"/>
              </a:spcBef>
              <a:spcAft>
                <a:spcPct val="10000"/>
              </a:spcAft>
              <a:buClr>
                <a:srgbClr val="FF3300"/>
              </a:buClr>
              <a:buFontTx/>
              <a:buAutoNum type="arabicPeriod"/>
            </a:pPr>
            <a:endParaRPr lang="en-US" sz="2000" dirty="0"/>
          </a:p>
          <a:p>
            <a:pPr marL="342900" indent="-342900">
              <a:spcBef>
                <a:spcPct val="10000"/>
              </a:spcBef>
              <a:spcAft>
                <a:spcPct val="10000"/>
              </a:spcAft>
              <a:buClr>
                <a:srgbClr val="FF3300"/>
              </a:buClr>
              <a:buFontTx/>
              <a:buAutoNum type="arabicPeriod"/>
            </a:pPr>
            <a:r>
              <a:rPr lang="el-GR" sz="2000" dirty="0" smtClean="0"/>
              <a:t>Η συμπεριφορά των μηχανών υποβαθμίζεται λόγω των μη αντιστρεπτοτήτων κι η </a:t>
            </a:r>
            <a:r>
              <a:rPr lang="el-GR" sz="2000" i="1" dirty="0" smtClean="0">
                <a:solidFill>
                  <a:srgbClr val="CC00CC"/>
                </a:solidFill>
              </a:rPr>
              <a:t>παραγωγή εντροπίας</a:t>
            </a:r>
            <a:r>
              <a:rPr lang="en-US" sz="2000" i="1" dirty="0" smtClean="0"/>
              <a:t> </a:t>
            </a:r>
            <a:r>
              <a:rPr lang="el-GR" sz="2000" dirty="0" smtClean="0"/>
              <a:t>είναι μέτρο αυτών των μη αντιστρεπτοτήτων</a:t>
            </a:r>
            <a:r>
              <a:rPr lang="en-US" sz="2000" dirty="0" smtClean="0"/>
              <a:t>.</a:t>
            </a:r>
            <a:r>
              <a:rPr lang="el-GR" sz="2000" dirty="0" smtClean="0"/>
              <a:t> </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AC54369C-B754-46F6-98C0-8200F3D987F4}" type="slidenum">
              <a:rPr lang="en-US" smtClean="0"/>
              <a:pPr>
                <a:defRPr/>
              </a:pPr>
              <a:t>6</a:t>
            </a:fld>
            <a:endParaRPr lang="en-US"/>
          </a:p>
        </p:txBody>
      </p:sp>
      <p:grpSp>
        <p:nvGrpSpPr>
          <p:cNvPr id="4" name="16 Grup"/>
          <p:cNvGrpSpPr>
            <a:grpSpLocks/>
          </p:cNvGrpSpPr>
          <p:nvPr/>
        </p:nvGrpSpPr>
        <p:grpSpPr bwMode="auto">
          <a:xfrm>
            <a:off x="191294" y="676275"/>
            <a:ext cx="3814174" cy="2895600"/>
            <a:chOff x="496094" y="762000"/>
            <a:chExt cx="3814174" cy="2895600"/>
          </a:xfrm>
        </p:grpSpPr>
        <p:sp>
          <p:nvSpPr>
            <p:cNvPr id="5" name="Rectangle 3"/>
            <p:cNvSpPr>
              <a:spLocks noChangeArrowheads="1"/>
            </p:cNvSpPr>
            <p:nvPr/>
          </p:nvSpPr>
          <p:spPr bwMode="auto">
            <a:xfrm>
              <a:off x="533400" y="762000"/>
              <a:ext cx="3776868" cy="461665"/>
            </a:xfrm>
            <a:prstGeom prst="rect">
              <a:avLst/>
            </a:prstGeom>
            <a:noFill/>
            <a:ln w="9525">
              <a:noFill/>
              <a:miter lim="800000"/>
              <a:headEnd/>
              <a:tailEnd/>
            </a:ln>
          </p:spPr>
          <p:txBody>
            <a:bodyPr wrap="none">
              <a:spAutoFit/>
            </a:bodyPr>
            <a:lstStyle/>
            <a:p>
              <a:r>
                <a:rPr lang="en-US" sz="2400" b="1" dirty="0" smtClean="0"/>
                <a:t>1. </a:t>
              </a:r>
              <a:r>
                <a:rPr lang="el-GR" sz="2400" b="1" dirty="0" smtClean="0"/>
                <a:t>Μετάδοση θερμότητας</a:t>
              </a:r>
              <a:endParaRPr lang="en-US" sz="2400" b="1" dirty="0"/>
            </a:p>
          </p:txBody>
        </p:sp>
        <p:pic>
          <p:nvPicPr>
            <p:cNvPr id="6"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09600" y="1524000"/>
              <a:ext cx="2955925" cy="573088"/>
            </a:xfrm>
            <a:prstGeom prst="rect">
              <a:avLst/>
            </a:prstGeom>
            <a:noFill/>
            <a:ln w="9525">
              <a:noFill/>
              <a:miter lim="800000"/>
              <a:headEnd/>
              <a:tailEnd/>
            </a:ln>
          </p:spPr>
        </p:pic>
        <p:pic>
          <p:nvPicPr>
            <p:cNvPr id="7"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209800"/>
              <a:ext cx="2363788" cy="679450"/>
            </a:xfrm>
            <a:prstGeom prst="rect">
              <a:avLst/>
            </a:prstGeom>
            <a:noFill/>
            <a:ln w="9525">
              <a:noFill/>
              <a:miter lim="800000"/>
              <a:headEnd/>
              <a:tailEnd/>
            </a:ln>
          </p:spPr>
        </p:pic>
        <p:sp>
          <p:nvSpPr>
            <p:cNvPr id="8" name="Text Box 7"/>
            <p:cNvSpPr txBox="1">
              <a:spLocks noChangeArrowheads="1"/>
            </p:cNvSpPr>
            <p:nvPr/>
          </p:nvSpPr>
          <p:spPr bwMode="auto">
            <a:xfrm>
              <a:off x="496094" y="1144736"/>
              <a:ext cx="3581400" cy="366713"/>
            </a:xfrm>
            <a:prstGeom prst="rect">
              <a:avLst/>
            </a:prstGeom>
            <a:noFill/>
            <a:ln w="9525">
              <a:noFill/>
              <a:miter lim="800000"/>
              <a:headEnd/>
              <a:tailEnd/>
            </a:ln>
          </p:spPr>
          <p:txBody>
            <a:bodyPr>
              <a:spAutoFit/>
            </a:bodyPr>
            <a:lstStyle/>
            <a:p>
              <a:pPr>
                <a:spcBef>
                  <a:spcPct val="50000"/>
                </a:spcBef>
              </a:pPr>
              <a:r>
                <a:rPr lang="el-GR" dirty="0" smtClean="0"/>
                <a:t>μέσω μετάδοσης θερμότητας</a:t>
              </a:r>
              <a:endParaRPr lang="en-US" dirty="0"/>
            </a:p>
          </p:txBody>
        </p:sp>
        <p:sp>
          <p:nvSpPr>
            <p:cNvPr id="9" name="Text Box 8"/>
            <p:cNvSpPr txBox="1">
              <a:spLocks noChangeArrowheads="1"/>
            </p:cNvSpPr>
            <p:nvPr/>
          </p:nvSpPr>
          <p:spPr bwMode="auto">
            <a:xfrm>
              <a:off x="533400" y="2986088"/>
              <a:ext cx="3048000" cy="366712"/>
            </a:xfrm>
            <a:prstGeom prst="rect">
              <a:avLst/>
            </a:prstGeom>
            <a:noFill/>
            <a:ln w="9525">
              <a:noFill/>
              <a:miter lim="800000"/>
              <a:headEnd/>
              <a:tailEnd/>
            </a:ln>
          </p:spPr>
          <p:txBody>
            <a:bodyPr>
              <a:spAutoFit/>
            </a:bodyPr>
            <a:lstStyle/>
            <a:p>
              <a:pPr>
                <a:spcBef>
                  <a:spcPct val="50000"/>
                </a:spcBef>
              </a:pPr>
              <a:r>
                <a:rPr lang="el-GR" dirty="0"/>
                <a:t>μ</a:t>
              </a:r>
              <a:r>
                <a:rPr lang="el-GR" dirty="0" smtClean="0"/>
                <a:t>έσω μεταφοράς έργου</a:t>
              </a:r>
              <a:endParaRPr lang="en-US" dirty="0"/>
            </a:p>
          </p:txBody>
        </p:sp>
        <p:pic>
          <p:nvPicPr>
            <p:cNvPr id="10"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9600" y="3386138"/>
              <a:ext cx="981075" cy="271462"/>
            </a:xfrm>
            <a:prstGeom prst="rect">
              <a:avLst/>
            </a:prstGeom>
            <a:noFill/>
            <a:ln w="9525">
              <a:noFill/>
              <a:miter lim="800000"/>
              <a:headEnd/>
              <a:tailEnd/>
            </a:ln>
          </p:spPr>
        </p:pic>
      </p:grpSp>
      <p:sp>
        <p:nvSpPr>
          <p:cNvPr id="11" name="Rectangle 12"/>
          <p:cNvSpPr>
            <a:spLocks noChangeArrowheads="1"/>
          </p:cNvSpPr>
          <p:nvPr/>
        </p:nvSpPr>
        <p:spPr bwMode="auto">
          <a:xfrm>
            <a:off x="3048000" y="4854924"/>
            <a:ext cx="4724400" cy="1661993"/>
          </a:xfrm>
          <a:prstGeom prst="rect">
            <a:avLst/>
          </a:prstGeom>
          <a:noFill/>
          <a:ln w="9525">
            <a:noFill/>
            <a:miter lim="800000"/>
            <a:headEnd/>
            <a:tailEnd/>
          </a:ln>
        </p:spPr>
        <p:txBody>
          <a:bodyPr>
            <a:spAutoFit/>
          </a:bodyPr>
          <a:lstStyle/>
          <a:p>
            <a:r>
              <a:rPr lang="el-GR" sz="1700" dirty="0" smtClean="0">
                <a:solidFill>
                  <a:srgbClr val="3333FF"/>
                </a:solidFill>
              </a:rPr>
              <a:t>Καθώς το έργο διαπερνά τα όρια του συστήματος, δεν παρατηρείται μεταφορά εντροπίας. Όταν, όμως, εντός του συστήματος το έργο υποβαθμίζεται σε μια λιγότερο ωφέλιμη μορφή ενέργειας, τότε μπορεί να παραχθεί εντροπία</a:t>
            </a:r>
            <a:r>
              <a:rPr lang="en-US" sz="1700" dirty="0" smtClean="0">
                <a:solidFill>
                  <a:srgbClr val="3333FF"/>
                </a:solidFill>
              </a:rPr>
              <a:t>.</a:t>
            </a:r>
            <a:endParaRPr lang="en-US" sz="1700" dirty="0">
              <a:solidFill>
                <a:srgbClr val="3333FF"/>
              </a:solidFill>
            </a:endParaRPr>
          </a:p>
        </p:txBody>
      </p:sp>
      <p:sp>
        <p:nvSpPr>
          <p:cNvPr id="12" name="Rectangle 2"/>
          <p:cNvSpPr>
            <a:spLocks noChangeArrowheads="1"/>
          </p:cNvSpPr>
          <p:nvPr/>
        </p:nvSpPr>
        <p:spPr bwMode="auto">
          <a:xfrm>
            <a:off x="228600" y="76200"/>
            <a:ext cx="8534400" cy="477838"/>
          </a:xfrm>
          <a:prstGeom prst="rect">
            <a:avLst/>
          </a:prstGeom>
          <a:noFill/>
          <a:ln w="9525">
            <a:noFill/>
            <a:miter lim="800000"/>
            <a:headEnd/>
            <a:tailEnd/>
          </a:ln>
        </p:spPr>
        <p:txBody>
          <a:bodyPr>
            <a:spAutoFit/>
          </a:bodyPr>
          <a:lstStyle/>
          <a:p>
            <a:r>
              <a:rPr lang="el-GR" sz="2500" b="1" dirty="0" smtClean="0">
                <a:solidFill>
                  <a:srgbClr val="FF3300"/>
                </a:solidFill>
              </a:rPr>
              <a:t>Μηχανισμοί μεταφοράς εντροπίας</a:t>
            </a:r>
            <a:r>
              <a:rPr lang="en-US" sz="2500" b="1" dirty="0" smtClean="0">
                <a:solidFill>
                  <a:srgbClr val="FF3300"/>
                </a:solidFill>
              </a:rPr>
              <a:t>, </a:t>
            </a:r>
            <a:r>
              <a:rPr lang="en-US" sz="2500" b="1" i="1" dirty="0">
                <a:solidFill>
                  <a:srgbClr val="FF3300"/>
                </a:solidFill>
              </a:rPr>
              <a:t>S</a:t>
            </a:r>
            <a:r>
              <a:rPr lang="en-US" sz="2500" b="1" baseline="-25000" dirty="0">
                <a:solidFill>
                  <a:srgbClr val="FF3300"/>
                </a:solidFill>
              </a:rPr>
              <a:t>in</a:t>
            </a:r>
            <a:r>
              <a:rPr lang="en-US" sz="2500" b="1" dirty="0">
                <a:solidFill>
                  <a:srgbClr val="FF3300"/>
                </a:solidFill>
              </a:rPr>
              <a:t> </a:t>
            </a:r>
            <a:r>
              <a:rPr lang="el-GR" sz="2500" b="1" dirty="0" smtClean="0">
                <a:solidFill>
                  <a:srgbClr val="FF3300"/>
                </a:solidFill>
              </a:rPr>
              <a:t>&amp; </a:t>
            </a:r>
            <a:r>
              <a:rPr lang="en-US" sz="2500" b="1" i="1" dirty="0" err="1" smtClean="0">
                <a:solidFill>
                  <a:srgbClr val="FF3300"/>
                </a:solidFill>
              </a:rPr>
              <a:t>S</a:t>
            </a:r>
            <a:r>
              <a:rPr lang="en-US" sz="2500" b="1" baseline="-25000" dirty="0" err="1" smtClean="0">
                <a:solidFill>
                  <a:srgbClr val="FF3300"/>
                </a:solidFill>
              </a:rPr>
              <a:t>out</a:t>
            </a:r>
            <a:endParaRPr lang="en-US" sz="2500" b="1" baseline="-25000" dirty="0">
              <a:solidFill>
                <a:srgbClr val="FF3300"/>
              </a:solidFill>
            </a:endParaRPr>
          </a:p>
        </p:txBody>
      </p:sp>
      <p:pic>
        <p:nvPicPr>
          <p:cNvPr id="13" name="Εικόνα 12"/>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6587"/>
          <a:stretch/>
        </p:blipFill>
        <p:spPr>
          <a:xfrm>
            <a:off x="5042784" y="683222"/>
            <a:ext cx="3670421" cy="3089827"/>
          </a:xfrm>
          <a:prstGeom prst="rect">
            <a:avLst/>
          </a:prstGeom>
        </p:spPr>
      </p:pic>
      <p:pic>
        <p:nvPicPr>
          <p:cNvPr id="14" name="Εικόνα 13"/>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3202" r="10015"/>
          <a:stretch/>
        </p:blipFill>
        <p:spPr>
          <a:xfrm>
            <a:off x="304800" y="3792099"/>
            <a:ext cx="3352800" cy="2788088"/>
          </a:xfrm>
          <a:prstGeom prst="rect">
            <a:avLst/>
          </a:prstGeom>
        </p:spPr>
      </p:pic>
      <p:sp>
        <p:nvSpPr>
          <p:cNvPr id="15" name="Ορθογώνιο 14"/>
          <p:cNvSpPr/>
          <p:nvPr/>
        </p:nvSpPr>
        <p:spPr>
          <a:xfrm>
            <a:off x="5042784" y="3938331"/>
            <a:ext cx="3720216" cy="461665"/>
          </a:xfrm>
          <a:prstGeom prst="rect">
            <a:avLst/>
          </a:prstGeom>
        </p:spPr>
        <p:txBody>
          <a:bodyPr wrap="square">
            <a:spAutoFit/>
          </a:bodyPr>
          <a:lstStyle/>
          <a:p>
            <a:pPr algn="ctr"/>
            <a:r>
              <a:rPr lang="el-GR" sz="1200" dirty="0" smtClean="0"/>
              <a:t>Η μετάδοση θερμότητας συνοδεύεται πάντα από μεταφορά εντροπίας!</a:t>
            </a:r>
            <a:endParaRPr lang="el-GR" sz="1200" dirty="0"/>
          </a:p>
        </p:txBody>
      </p:sp>
    </p:spTree>
    <p:extLst>
      <p:ext uri="{BB962C8B-B14F-4D97-AF65-F5344CB8AC3E}">
        <p14:creationId xmlns:p14="http://schemas.microsoft.com/office/powerpoint/2010/main" val="299112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AC54369C-B754-46F6-98C0-8200F3D987F4}" type="slidenum">
              <a:rPr lang="en-US" smtClean="0"/>
              <a:pPr>
                <a:defRPr/>
              </a:pPr>
              <a:t>7</a:t>
            </a:fld>
            <a:endParaRPr lang="en-US"/>
          </a:p>
        </p:txBody>
      </p:sp>
      <p:sp>
        <p:nvSpPr>
          <p:cNvPr id="4" name="Rectangle 2"/>
          <p:cNvSpPr>
            <a:spLocks noChangeArrowheads="1"/>
          </p:cNvSpPr>
          <p:nvPr/>
        </p:nvSpPr>
        <p:spPr bwMode="auto">
          <a:xfrm>
            <a:off x="685800" y="762000"/>
            <a:ext cx="2968826" cy="461665"/>
          </a:xfrm>
          <a:prstGeom prst="rect">
            <a:avLst/>
          </a:prstGeom>
          <a:noFill/>
          <a:ln w="9525">
            <a:noFill/>
            <a:miter lim="800000"/>
            <a:headEnd/>
            <a:tailEnd/>
          </a:ln>
        </p:spPr>
        <p:txBody>
          <a:bodyPr wrap="none">
            <a:spAutoFit/>
          </a:bodyPr>
          <a:lstStyle/>
          <a:p>
            <a:r>
              <a:rPr lang="en-US" sz="2400" b="1" dirty="0" smtClean="0"/>
              <a:t>2. </a:t>
            </a:r>
            <a:r>
              <a:rPr lang="el-GR" sz="2400" b="1" dirty="0" smtClean="0"/>
              <a:t>Μεταφορά μάζας</a:t>
            </a:r>
            <a:endParaRPr lang="en-US" sz="2400" b="1" dirty="0"/>
          </a:p>
        </p:txBody>
      </p:sp>
      <p:sp>
        <p:nvSpPr>
          <p:cNvPr id="5" name="Text Box 5"/>
          <p:cNvSpPr txBox="1">
            <a:spLocks noChangeArrowheads="1"/>
          </p:cNvSpPr>
          <p:nvPr/>
        </p:nvSpPr>
        <p:spPr bwMode="auto">
          <a:xfrm>
            <a:off x="685800" y="3671888"/>
            <a:ext cx="3962400" cy="369332"/>
          </a:xfrm>
          <a:prstGeom prst="rect">
            <a:avLst/>
          </a:prstGeom>
          <a:noFill/>
          <a:ln w="9525">
            <a:noFill/>
            <a:miter lim="800000"/>
            <a:headEnd/>
            <a:tailEnd/>
          </a:ln>
        </p:spPr>
        <p:txBody>
          <a:bodyPr wrap="square">
            <a:spAutoFit/>
          </a:bodyPr>
          <a:lstStyle/>
          <a:p>
            <a:pPr>
              <a:spcBef>
                <a:spcPct val="50000"/>
              </a:spcBef>
            </a:pPr>
            <a:r>
              <a:rPr lang="el-GR" dirty="0" smtClean="0"/>
              <a:t>Μεταφορά εντροπίας μέσω μάζας</a:t>
            </a:r>
            <a:r>
              <a:rPr lang="en-US" dirty="0" smtClean="0"/>
              <a:t>:</a:t>
            </a:r>
            <a:endParaRPr lang="en-US" dirty="0"/>
          </a:p>
        </p:txBody>
      </p:sp>
      <p:pic>
        <p:nvPicPr>
          <p:cNvPr id="9" name="Picture 12"/>
          <p:cNvPicPr>
            <a:picLocks noChangeAspect="1" noChangeArrowheads="1"/>
          </p:cNvPicPr>
          <p:nvPr/>
        </p:nvPicPr>
        <p:blipFill>
          <a:blip r:embed="rId2"/>
          <a:srcRect/>
          <a:stretch>
            <a:fillRect/>
          </a:stretch>
        </p:blipFill>
        <p:spPr bwMode="auto">
          <a:xfrm>
            <a:off x="4905374" y="3627953"/>
            <a:ext cx="2253989" cy="791645"/>
          </a:xfrm>
          <a:prstGeom prst="rect">
            <a:avLst/>
          </a:prstGeom>
          <a:noFill/>
          <a:ln w="9525">
            <a:noFill/>
            <a:miter lim="800000"/>
            <a:headEnd/>
            <a:tailEnd/>
          </a:ln>
        </p:spPr>
      </p:pic>
      <p:pic>
        <p:nvPicPr>
          <p:cNvPr id="10" name="Εικόνα 9"/>
          <p:cNvPicPr>
            <a:picLocks noChangeAspect="1"/>
          </p:cNvPicPr>
          <p:nvPr/>
        </p:nvPicPr>
        <p:blipFill rotWithShape="1">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1447" t="3113" r="7159" b="3113"/>
          <a:stretch/>
        </p:blipFill>
        <p:spPr>
          <a:xfrm>
            <a:off x="4337364" y="762000"/>
            <a:ext cx="4535424" cy="2362200"/>
          </a:xfrm>
          <a:prstGeom prst="rect">
            <a:avLst/>
          </a:prstGeom>
        </p:spPr>
      </p:pic>
    </p:spTree>
    <p:extLst>
      <p:ext uri="{BB962C8B-B14F-4D97-AF65-F5344CB8AC3E}">
        <p14:creationId xmlns:p14="http://schemas.microsoft.com/office/powerpoint/2010/main" val="888035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AC54369C-B754-46F6-98C0-8200F3D987F4}" type="slidenum">
              <a:rPr lang="en-US" smtClean="0"/>
              <a:pPr>
                <a:defRPr/>
              </a:pPr>
              <a:t>8</a:t>
            </a:fld>
            <a:endParaRPr lang="en-US"/>
          </a:p>
        </p:txBody>
      </p:sp>
      <p:sp>
        <p:nvSpPr>
          <p:cNvPr id="4" name="Rectangle 2"/>
          <p:cNvSpPr>
            <a:spLocks noChangeArrowheads="1"/>
          </p:cNvSpPr>
          <p:nvPr/>
        </p:nvSpPr>
        <p:spPr bwMode="auto">
          <a:xfrm>
            <a:off x="152400" y="152400"/>
            <a:ext cx="8839200" cy="523220"/>
          </a:xfrm>
          <a:prstGeom prst="rect">
            <a:avLst/>
          </a:prstGeom>
          <a:noFill/>
          <a:ln w="9525">
            <a:noFill/>
            <a:miter lim="800000"/>
            <a:headEnd/>
            <a:tailEnd/>
          </a:ln>
        </p:spPr>
        <p:txBody>
          <a:bodyPr wrap="square">
            <a:spAutoFit/>
          </a:bodyPr>
          <a:lstStyle/>
          <a:p>
            <a:r>
              <a:rPr lang="el-GR" sz="2800" b="1" dirty="0" smtClean="0">
                <a:solidFill>
                  <a:srgbClr val="FF3300"/>
                </a:solidFill>
              </a:rPr>
              <a:t>Παραγωγή εντροπίας</a:t>
            </a:r>
            <a:r>
              <a:rPr lang="en-US" sz="2800" b="1" dirty="0" smtClean="0">
                <a:solidFill>
                  <a:srgbClr val="FF3300"/>
                </a:solidFill>
              </a:rPr>
              <a:t>, </a:t>
            </a:r>
            <a:r>
              <a:rPr lang="en-US" sz="2800" b="1" i="1" dirty="0" err="1">
                <a:solidFill>
                  <a:srgbClr val="FF3300"/>
                </a:solidFill>
              </a:rPr>
              <a:t>S</a:t>
            </a:r>
            <a:r>
              <a:rPr lang="en-US" sz="2800" b="1" baseline="-25000" dirty="0" err="1">
                <a:solidFill>
                  <a:srgbClr val="FF3300"/>
                </a:solidFill>
              </a:rPr>
              <a:t>gen</a:t>
            </a:r>
            <a:endParaRPr lang="en-US" sz="2800" b="1" baseline="-25000" dirty="0">
              <a:solidFill>
                <a:srgbClr val="FF3300"/>
              </a:solidFill>
            </a:endParaRPr>
          </a:p>
        </p:txBody>
      </p:sp>
      <p:sp>
        <p:nvSpPr>
          <p:cNvPr id="5" name="Rectangle 5"/>
          <p:cNvSpPr>
            <a:spLocks noChangeArrowheads="1"/>
          </p:cNvSpPr>
          <p:nvPr/>
        </p:nvSpPr>
        <p:spPr bwMode="auto">
          <a:xfrm>
            <a:off x="2535755" y="6211669"/>
            <a:ext cx="3992563" cy="646331"/>
          </a:xfrm>
          <a:prstGeom prst="rect">
            <a:avLst/>
          </a:prstGeom>
          <a:noFill/>
          <a:ln w="9525">
            <a:noFill/>
            <a:miter lim="800000"/>
            <a:headEnd/>
            <a:tailEnd/>
          </a:ln>
        </p:spPr>
        <p:txBody>
          <a:bodyPr wrap="square">
            <a:spAutoFit/>
          </a:bodyPr>
          <a:lstStyle/>
          <a:p>
            <a:pPr algn="ctr"/>
            <a:r>
              <a:rPr lang="el-GR" dirty="0" smtClean="0">
                <a:solidFill>
                  <a:srgbClr val="3333FF"/>
                </a:solidFill>
              </a:rPr>
              <a:t>Μηχανισμοί μεταφοράς εντροπίας σε ένα «γενικό» σύστημα</a:t>
            </a:r>
            <a:endParaRPr lang="en-US" dirty="0">
              <a:solidFill>
                <a:srgbClr val="3333FF"/>
              </a:solidFill>
            </a:endParaRPr>
          </a:p>
        </p:txBody>
      </p:sp>
      <p:pic>
        <p:nvPicPr>
          <p:cNvPr id="7" name="Picture 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32035" y="2697519"/>
            <a:ext cx="5129213" cy="357188"/>
          </a:xfrm>
          <a:prstGeom prst="rect">
            <a:avLst/>
          </a:prstGeom>
          <a:noFill/>
          <a:ln w="9525">
            <a:noFill/>
            <a:miter lim="800000"/>
            <a:headEnd/>
            <a:tailEnd/>
          </a:ln>
        </p:spPr>
      </p:pic>
      <p:pic>
        <p:nvPicPr>
          <p:cNvPr id="8" name="Εικόνα 7"/>
          <p:cNvPicPr>
            <a:picLocks noChangeAspect="1"/>
          </p:cNvPicPr>
          <p:nvPr/>
        </p:nvPicPr>
        <p:blipFill>
          <a:blip r:embed="rId3">
            <a:clrChange>
              <a:clrFrom>
                <a:srgbClr val="FFFFFF"/>
              </a:clrFrom>
              <a:clrTo>
                <a:srgbClr val="FFFFFF">
                  <a:alpha val="0"/>
                </a:srgbClr>
              </a:clrTo>
            </a:clrChange>
          </a:blip>
          <a:stretch>
            <a:fillRect/>
          </a:stretch>
        </p:blipFill>
        <p:spPr>
          <a:xfrm>
            <a:off x="1955848" y="802917"/>
            <a:ext cx="4648200" cy="771981"/>
          </a:xfrm>
          <a:prstGeom prst="rect">
            <a:avLst/>
          </a:prstGeom>
        </p:spPr>
      </p:pic>
      <p:pic>
        <p:nvPicPr>
          <p:cNvPr id="9" name="Εικόνα 8"/>
          <p:cNvPicPr>
            <a:picLocks noChangeAspect="1"/>
          </p:cNvPicPr>
          <p:nvPr/>
        </p:nvPicPr>
        <p:blipFill>
          <a:blip r:embed="rId4">
            <a:clrChange>
              <a:clrFrom>
                <a:srgbClr val="FFFFFF"/>
              </a:clrFrom>
              <a:clrTo>
                <a:srgbClr val="FFFFFF">
                  <a:alpha val="0"/>
                </a:srgbClr>
              </a:clrTo>
            </a:clrChange>
          </a:blip>
          <a:stretch>
            <a:fillRect/>
          </a:stretch>
        </p:blipFill>
        <p:spPr>
          <a:xfrm>
            <a:off x="1498648" y="1764029"/>
            <a:ext cx="5562600" cy="681846"/>
          </a:xfrm>
          <a:prstGeom prst="rect">
            <a:avLst/>
          </a:prstGeom>
        </p:spPr>
      </p:pic>
      <p:pic>
        <p:nvPicPr>
          <p:cNvPr id="10" name="Εικόνα 9"/>
          <p:cNvPicPr>
            <a:picLocks noChangeAspect="1"/>
          </p:cNvPicPr>
          <p:nvPr/>
        </p:nvPicPr>
        <p:blipFill rotWithShape="1">
          <a:blip r:embed="rId5" cstate="print">
            <a:extLst>
              <a:ext uri="{28A0092B-C50C-407E-A947-70E740481C1C}">
                <a14:useLocalDpi xmlns:a14="http://schemas.microsoft.com/office/drawing/2010/main" val="0"/>
              </a:ext>
            </a:extLst>
          </a:blip>
          <a:srcRect r="3351"/>
          <a:stretch/>
        </p:blipFill>
        <p:spPr>
          <a:xfrm>
            <a:off x="2575718" y="3409953"/>
            <a:ext cx="3992563" cy="2801716"/>
          </a:xfrm>
          <a:prstGeom prst="rect">
            <a:avLst/>
          </a:prstGeom>
        </p:spPr>
      </p:pic>
    </p:spTree>
    <p:extLst>
      <p:ext uri="{BB962C8B-B14F-4D97-AF65-F5344CB8AC3E}">
        <p14:creationId xmlns:p14="http://schemas.microsoft.com/office/powerpoint/2010/main" val="5487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Slayt Numarası Yer Tutucusu"/>
          <p:cNvSpPr>
            <a:spLocks noGrp="1"/>
          </p:cNvSpPr>
          <p:nvPr>
            <p:ph type="sldNum" sz="quarter" idx="12"/>
          </p:nvPr>
        </p:nvSpPr>
        <p:spPr>
          <a:noFill/>
        </p:spPr>
        <p:txBody>
          <a:bodyPr/>
          <a:lstStyle/>
          <a:p>
            <a:fld id="{4EA61DDF-8EDC-4AD6-9C57-E478F5657EFA}" type="slidenum">
              <a:rPr lang="en-US" smtClean="0"/>
              <a:pPr/>
              <a:t>9</a:t>
            </a:fld>
            <a:endParaRPr lang="en-US" smtClean="0"/>
          </a:p>
        </p:txBody>
      </p:sp>
      <p:sp>
        <p:nvSpPr>
          <p:cNvPr id="9219" name="Rectangle 2"/>
          <p:cNvSpPr>
            <a:spLocks noChangeArrowheads="1"/>
          </p:cNvSpPr>
          <p:nvPr/>
        </p:nvSpPr>
        <p:spPr bwMode="auto">
          <a:xfrm>
            <a:off x="192088" y="76200"/>
            <a:ext cx="7508530" cy="523220"/>
          </a:xfrm>
          <a:prstGeom prst="rect">
            <a:avLst/>
          </a:prstGeom>
          <a:solidFill>
            <a:srgbClr val="92D050"/>
          </a:solidFill>
          <a:ln w="9525">
            <a:noFill/>
            <a:miter lim="800000"/>
            <a:headEnd/>
            <a:tailEnd/>
          </a:ln>
        </p:spPr>
        <p:txBody>
          <a:bodyPr wrap="none">
            <a:spAutoFit/>
          </a:bodyPr>
          <a:lstStyle/>
          <a:p>
            <a:r>
              <a:rPr lang="el-GR" sz="2800" b="1" dirty="0" smtClean="0">
                <a:solidFill>
                  <a:srgbClr val="C00000"/>
                </a:solidFill>
              </a:rPr>
              <a:t>Μεταβολή εντροπίας των καθαρών ουσιών</a:t>
            </a:r>
            <a:endParaRPr lang="en-US" sz="2800" b="1" dirty="0">
              <a:solidFill>
                <a:srgbClr val="C00000"/>
              </a:solidFill>
            </a:endParaRPr>
          </a:p>
        </p:txBody>
      </p:sp>
      <p:sp>
        <p:nvSpPr>
          <p:cNvPr id="9220" name="Rectangle 7"/>
          <p:cNvSpPr>
            <a:spLocks noChangeArrowheads="1"/>
          </p:cNvSpPr>
          <p:nvPr/>
        </p:nvSpPr>
        <p:spPr bwMode="auto">
          <a:xfrm>
            <a:off x="192088" y="685800"/>
            <a:ext cx="7508530" cy="646331"/>
          </a:xfrm>
          <a:prstGeom prst="rect">
            <a:avLst/>
          </a:prstGeom>
          <a:noFill/>
          <a:ln w="9525">
            <a:noFill/>
            <a:miter lim="800000"/>
            <a:headEnd/>
            <a:tailEnd/>
          </a:ln>
        </p:spPr>
        <p:txBody>
          <a:bodyPr wrap="square">
            <a:spAutoFit/>
          </a:bodyPr>
          <a:lstStyle/>
          <a:p>
            <a:r>
              <a:rPr lang="el-GR" dirty="0" smtClean="0"/>
              <a:t>Η εντροπία είναι μια ιδιότητα, συνεπώς η τιμή της σε μια κατάσταση συστήματος είναι συγκεκριμένη.</a:t>
            </a:r>
            <a:endParaRPr lang="en-US" dirty="0"/>
          </a:p>
        </p:txBody>
      </p:sp>
      <p:sp>
        <p:nvSpPr>
          <p:cNvPr id="9221" name="Text Box 14"/>
          <p:cNvSpPr txBox="1">
            <a:spLocks noChangeArrowheads="1"/>
          </p:cNvSpPr>
          <p:nvPr/>
        </p:nvSpPr>
        <p:spPr bwMode="auto">
          <a:xfrm>
            <a:off x="-152400" y="1869834"/>
            <a:ext cx="3048000" cy="338554"/>
          </a:xfrm>
          <a:prstGeom prst="rect">
            <a:avLst/>
          </a:prstGeom>
          <a:noFill/>
          <a:ln w="9525">
            <a:noFill/>
            <a:miter lim="800000"/>
            <a:headEnd/>
            <a:tailEnd/>
          </a:ln>
        </p:spPr>
        <p:txBody>
          <a:bodyPr wrap="square">
            <a:spAutoFit/>
          </a:bodyPr>
          <a:lstStyle/>
          <a:p>
            <a:pPr algn="r">
              <a:lnSpc>
                <a:spcPct val="80000"/>
              </a:lnSpc>
            </a:pPr>
            <a:r>
              <a:rPr lang="el-GR" sz="2000" dirty="0" smtClean="0"/>
              <a:t>Μεταβολή εντροπίας:</a:t>
            </a:r>
            <a:endParaRPr lang="en-US" sz="2000" dirty="0"/>
          </a:p>
        </p:txBody>
      </p:sp>
      <p:pic>
        <p:nvPicPr>
          <p:cNvPr id="9222" name="Picture 1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4800" y="2746092"/>
            <a:ext cx="8892121" cy="77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2903</TotalTime>
  <Words>613</Words>
  <Application>Microsoft Office PowerPoint</Application>
  <PresentationFormat>On-screen Show (4:3)</PresentationFormat>
  <Paragraphs>91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Times New Roman</vt:lpstr>
      <vt:lpstr>Wingdings</vt:lpstr>
      <vt:lpstr>Default Design</vt:lpstr>
      <vt:lpstr>Κεφάλαιο 7 Εντροπία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DC-UOIT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AND BASIC CONCEPTS</dc:title>
  <dc:creator>WinXP Tablet</dc:creator>
  <cp:lastModifiedBy>user</cp:lastModifiedBy>
  <cp:revision>733</cp:revision>
  <dcterms:created xsi:type="dcterms:W3CDTF">2007-03-22T19:44:56Z</dcterms:created>
  <dcterms:modified xsi:type="dcterms:W3CDTF">2019-11-22T12:48:35Z</dcterms:modified>
</cp:coreProperties>
</file>