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5" r:id="rId2"/>
    <p:sldId id="503" r:id="rId3"/>
    <p:sldId id="466" r:id="rId4"/>
    <p:sldId id="471" r:id="rId5"/>
    <p:sldId id="428" r:id="rId6"/>
    <p:sldId id="467" r:id="rId7"/>
    <p:sldId id="469" r:id="rId8"/>
    <p:sldId id="472" r:id="rId9"/>
    <p:sldId id="474" r:id="rId10"/>
    <p:sldId id="473" r:id="rId11"/>
    <p:sldId id="477" r:id="rId12"/>
    <p:sldId id="457" r:id="rId13"/>
    <p:sldId id="475" r:id="rId14"/>
    <p:sldId id="470" r:id="rId15"/>
    <p:sldId id="478" r:id="rId16"/>
    <p:sldId id="479" r:id="rId17"/>
    <p:sldId id="481" r:id="rId18"/>
    <p:sldId id="458" r:id="rId19"/>
    <p:sldId id="482" r:id="rId20"/>
    <p:sldId id="484" r:id="rId21"/>
    <p:sldId id="483" r:id="rId22"/>
    <p:sldId id="491" r:id="rId23"/>
    <p:sldId id="429" r:id="rId24"/>
    <p:sldId id="490" r:id="rId25"/>
    <p:sldId id="460" r:id="rId26"/>
    <p:sldId id="480" r:id="rId27"/>
    <p:sldId id="496" r:id="rId28"/>
    <p:sldId id="492" r:id="rId29"/>
    <p:sldId id="487" r:id="rId30"/>
    <p:sldId id="461" r:id="rId31"/>
    <p:sldId id="488" r:id="rId32"/>
    <p:sldId id="489" r:id="rId33"/>
    <p:sldId id="498" r:id="rId34"/>
    <p:sldId id="501" r:id="rId35"/>
    <p:sldId id="502" r:id="rId36"/>
    <p:sldId id="463" r:id="rId37"/>
    <p:sldId id="464" r:id="rId38"/>
    <p:sldId id="497" r:id="rId39"/>
    <p:sldId id="462" r:id="rId40"/>
    <p:sldId id="456" r:id="rId41"/>
    <p:sldId id="493" r:id="rId42"/>
    <p:sldId id="4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BF662-B1FB-4092-AC71-A49378FF070C}" v="2" dt="2026-05-17T16:00:36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annis Bantounas" userId="ae502748-b57c-418e-b594-3d754e855cf5" providerId="ADAL" clId="{EF06DF91-8FAA-4C13-9C45-651FB9189605}"/>
    <pc:docChg chg="undo custSel addSld delSld modSld sldOrd">
      <pc:chgData name="Ioannis Bantounas" userId="ae502748-b57c-418e-b594-3d754e855cf5" providerId="ADAL" clId="{EF06DF91-8FAA-4C13-9C45-651FB9189605}" dt="2026-05-17T16:13:21.589" v="567" actId="20577"/>
      <pc:docMkLst>
        <pc:docMk/>
      </pc:docMkLst>
      <pc:sldChg chg="modAnim">
        <pc:chgData name="Ioannis Bantounas" userId="ae502748-b57c-418e-b594-3d754e855cf5" providerId="ADAL" clId="{EF06DF91-8FAA-4C13-9C45-651FB9189605}" dt="2026-05-17T15:08:45.167" v="489"/>
        <pc:sldMkLst>
          <pc:docMk/>
          <pc:sldMk cId="45799714" sldId="457"/>
        </pc:sldMkLst>
      </pc:sldChg>
      <pc:sldChg chg="modSp mod">
        <pc:chgData name="Ioannis Bantounas" userId="ae502748-b57c-418e-b594-3d754e855cf5" providerId="ADAL" clId="{EF06DF91-8FAA-4C13-9C45-651FB9189605}" dt="2026-05-17T16:13:21.589" v="567" actId="20577"/>
        <pc:sldMkLst>
          <pc:docMk/>
          <pc:sldMk cId="3069280511" sldId="463"/>
        </pc:sldMkLst>
        <pc:spChg chg="mod">
          <ac:chgData name="Ioannis Bantounas" userId="ae502748-b57c-418e-b594-3d754e855cf5" providerId="ADAL" clId="{EF06DF91-8FAA-4C13-9C45-651FB9189605}" dt="2026-05-17T16:13:21.589" v="567" actId="20577"/>
          <ac:spMkLst>
            <pc:docMk/>
            <pc:sldMk cId="3069280511" sldId="463"/>
            <ac:spMk id="9" creationId="{D4E729CA-D1F8-6204-615E-B11DABE9E66A}"/>
          </ac:spMkLst>
        </pc:spChg>
      </pc:sldChg>
      <pc:sldChg chg="addSp modSp mod">
        <pc:chgData name="Ioannis Bantounas" userId="ae502748-b57c-418e-b594-3d754e855cf5" providerId="ADAL" clId="{EF06DF91-8FAA-4C13-9C45-651FB9189605}" dt="2026-05-17T16:00:50.592" v="564" actId="404"/>
        <pc:sldMkLst>
          <pc:docMk/>
          <pc:sldMk cId="2540719166" sldId="480"/>
        </pc:sldMkLst>
        <pc:spChg chg="add mod">
          <ac:chgData name="Ioannis Bantounas" userId="ae502748-b57c-418e-b594-3d754e855cf5" providerId="ADAL" clId="{EF06DF91-8FAA-4C13-9C45-651FB9189605}" dt="2026-05-17T16:00:50.592" v="564" actId="404"/>
          <ac:spMkLst>
            <pc:docMk/>
            <pc:sldMk cId="2540719166" sldId="480"/>
            <ac:spMk id="4" creationId="{8A3444E0-33CA-A562-0379-6133FEE2BFF0}"/>
          </ac:spMkLst>
        </pc:spChg>
      </pc:sldChg>
      <pc:sldChg chg="modSp mod">
        <pc:chgData name="Ioannis Bantounas" userId="ae502748-b57c-418e-b594-3d754e855cf5" providerId="ADAL" clId="{EF06DF91-8FAA-4C13-9C45-651FB9189605}" dt="2026-05-10T09:03:51.628" v="488" actId="1076"/>
        <pc:sldMkLst>
          <pc:docMk/>
          <pc:sldMk cId="1257466994" sldId="490"/>
        </pc:sldMkLst>
        <pc:spChg chg="mod">
          <ac:chgData name="Ioannis Bantounas" userId="ae502748-b57c-418e-b594-3d754e855cf5" providerId="ADAL" clId="{EF06DF91-8FAA-4C13-9C45-651FB9189605}" dt="2026-05-10T09:03:51.628" v="488" actId="1076"/>
          <ac:spMkLst>
            <pc:docMk/>
            <pc:sldMk cId="1257466994" sldId="490"/>
            <ac:spMk id="4" creationId="{0A374A07-7260-53D7-16C9-E18931474144}"/>
          </ac:spMkLst>
        </pc:spChg>
      </pc:sldChg>
      <pc:sldChg chg="modSp mod">
        <pc:chgData name="Ioannis Bantounas" userId="ae502748-b57c-418e-b594-3d754e855cf5" providerId="ADAL" clId="{EF06DF91-8FAA-4C13-9C45-651FB9189605}" dt="2026-05-17T15:36:01.734" v="538" actId="115"/>
        <pc:sldMkLst>
          <pc:docMk/>
          <pc:sldMk cId="181060789" sldId="491"/>
        </pc:sldMkLst>
        <pc:spChg chg="mod">
          <ac:chgData name="Ioannis Bantounas" userId="ae502748-b57c-418e-b594-3d754e855cf5" providerId="ADAL" clId="{EF06DF91-8FAA-4C13-9C45-651FB9189605}" dt="2026-05-17T15:36:01.734" v="538" actId="115"/>
          <ac:spMkLst>
            <pc:docMk/>
            <pc:sldMk cId="181060789" sldId="491"/>
            <ac:spMk id="23" creationId="{5CBADA2B-2F51-BA37-046A-142FEBCDE822}"/>
          </ac:spMkLst>
        </pc:spChg>
      </pc:sldChg>
      <pc:sldChg chg="modSp mod">
        <pc:chgData name="Ioannis Bantounas" userId="ae502748-b57c-418e-b594-3d754e855cf5" providerId="ADAL" clId="{EF06DF91-8FAA-4C13-9C45-651FB9189605}" dt="2026-05-09T13:53:49.597" v="486" actId="20577"/>
        <pc:sldMkLst>
          <pc:docMk/>
          <pc:sldMk cId="108567340" sldId="492"/>
        </pc:sldMkLst>
        <pc:spChg chg="mod">
          <ac:chgData name="Ioannis Bantounas" userId="ae502748-b57c-418e-b594-3d754e855cf5" providerId="ADAL" clId="{EF06DF91-8FAA-4C13-9C45-651FB9189605}" dt="2026-05-09T13:53:49.597" v="486" actId="20577"/>
          <ac:spMkLst>
            <pc:docMk/>
            <pc:sldMk cId="108567340" sldId="492"/>
            <ac:spMk id="3" creationId="{F6EA77B1-38A8-95CA-AA3D-FE14818F2E8C}"/>
          </ac:spMkLst>
        </pc:spChg>
      </pc:sldChg>
      <pc:sldChg chg="modSp mod">
        <pc:chgData name="Ioannis Bantounas" userId="ae502748-b57c-418e-b594-3d754e855cf5" providerId="ADAL" clId="{EF06DF91-8FAA-4C13-9C45-651FB9189605}" dt="2026-05-17T15:22:54.019" v="497" actId="1076"/>
        <pc:sldMkLst>
          <pc:docMk/>
          <pc:sldMk cId="2035459251" sldId="503"/>
        </pc:sldMkLst>
        <pc:spChg chg="mod">
          <ac:chgData name="Ioannis Bantounas" userId="ae502748-b57c-418e-b594-3d754e855cf5" providerId="ADAL" clId="{EF06DF91-8FAA-4C13-9C45-651FB9189605}" dt="2026-05-17T15:22:54.019" v="497" actId="1076"/>
          <ac:spMkLst>
            <pc:docMk/>
            <pc:sldMk cId="2035459251" sldId="503"/>
            <ac:spMk id="3" creationId="{32B4B5B0-9B9D-52D8-94CE-721F844605D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B8358-6F3D-C5DE-786E-455E26B7B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C81C8-D75C-7B15-B771-5F6AD1733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46664-27CF-0D28-4E2C-1CC0D685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B6F6A-95A3-D78D-418C-AA5382AF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4B82A-96B1-D2C0-7C23-C57C7FEA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92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7FA2-0B5B-476A-E742-E668E660F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CC7E4-6506-09AB-6262-A6DDBE858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76E01-3672-70A6-E831-30BE555B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5C080-3D10-1C59-6228-1FACDCF6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13F03-B677-0985-6C65-B9D1D172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12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C9254-3C4B-A7E1-561B-D223C2C7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4D81B-EF3E-DBD6-018E-DE475AF62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C1E74-6233-B27C-9BBF-02106201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D9AE3-729F-801D-A6AA-891D725C4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789F2-CB83-F1D6-DD96-A68DEE02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687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55" descr="dimokriteio_logo_gr-en">
            <a:extLst>
              <a:ext uri="{FF2B5EF4-FFF2-40B4-BE49-F238E27FC236}">
                <a16:creationId xmlns:a16="http://schemas.microsoft.com/office/drawing/2014/main" id="{16D9494A-F863-FA59-93BF-2EDC4603E62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" y="61369"/>
            <a:ext cx="1256030" cy="1129665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14163D-EB0F-4AC1-78CD-48024AD711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6481" y="1"/>
            <a:ext cx="1312374" cy="12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6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E9D3D-271D-8804-F719-162CDC35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2F93C-1FF6-1785-BC40-5FCA7D21B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5D602-2B52-DEAC-01DE-AFCB0193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34BFB-9748-6A45-71B5-3B63A029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25E71-A922-E8EA-3774-4F82DB77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23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12F71-2089-52E8-208C-243566331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F70FC-0A8F-3544-FCAE-BBD3F517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C6C4-F8B3-4E29-CC7C-BAC1CDDE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FB710-24AF-B95E-8E5F-0B30E349C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58C78-8B14-646C-2230-10694A8AB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9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CE334-84D5-F1E4-9677-4808305F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93FF-2168-CF64-20AB-047C57292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3D019-E2E6-F80E-FF51-D5D698584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764F-AD0C-F076-075E-4B9F9B96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DA263-C56A-EE94-F8B8-4747D820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AEF06-7045-A5B8-8C27-C5B90FE64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25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ED15-ED27-5923-494D-EE5E5EE0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01F93-A340-1BB5-139E-4C7C32A2D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093D2-7AA8-D934-0E17-C1D08B701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903EE2-547F-68D3-AB72-AA7225B44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23B74-7701-7F0F-3FA9-0A694D10A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52165-BBB3-4C44-A00E-6F2BBD9E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CF5010-7B55-6323-CA54-FE882A15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A25EB5-6E92-D5F1-20F9-B00D2E75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4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D70C3-9415-9A95-84CE-AF143991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A328A-8352-AF69-2995-EBFC04250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1571B-F3B3-3743-BD5F-51DD620A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C4EC1-D91F-6BA3-967F-4334B53C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6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4E5A7-A16A-7ECB-1B81-925D2A0D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248A9-A6AE-F58D-4A7F-A8C79738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EF460-6C76-2EC5-19B4-5D28AE7E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97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877DD-E509-EB6C-AD83-5D6B93D7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8895-A54C-2580-602E-5B7E17893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CE24C-888C-7F8D-8AD6-BE90938C3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C0615-11D5-FBE2-3CD9-F5103CF8D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72E10-AA2E-27AE-215C-73605DBB4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F6307-35D5-092B-0628-C75C6126E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52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BA472-94AD-10D9-272C-613EF93C0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BD7AB3-7435-99E2-7226-8BC49B414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BAAC8-FE86-0B1E-07D5-FADAD1FC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D92B8-A4FB-BDCD-F697-4DB66C65C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F9958-E665-1F92-77DA-29303B92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093BF-6EAC-2306-3499-4FC8F344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49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E942DC-414F-7315-6663-FD499EAAD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9D987-ED4D-10E5-6BA1-16C040DF6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A8687-0DA7-9FFA-FFDC-45C19EF0E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77D1AE-A796-4F10-80EF-6C2CBC947781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BAE97-9C7F-508E-3C4B-71E1F75FD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87B03-4D8C-3985-E225-EB1CCE6ED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F9F047-5152-47D0-9FD2-4A99D847E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71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tiff"/><Relationship Id="rId5" Type="http://schemas.openxmlformats.org/officeDocument/2006/relationships/image" Target="../media/image33.png"/><Relationship Id="rId4" Type="http://schemas.openxmlformats.org/officeDocument/2006/relationships/image" Target="../media/image32.tiff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nins.2022.871979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1.bin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xpro.2022.101860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tiff"/><Relationship Id="rId7" Type="http://schemas.microsoft.com/office/2007/relationships/hdphoto" Target="../media/hdphoto12.wdp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420-023-01523-w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ature25032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1038/s41596-021-00632-z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hyperlink" Target="https://doi.org/10.1038/s41378-022-00406-x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doi.org/10.1038/s41420-023-01523-w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microsoft.com/office/2007/relationships/hdphoto" Target="../media/hdphoto16.wdp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1186/1471-213X-8-9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2F8D8E-3764-F201-6FE8-BC7ABE157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1331558-2FB3-5F56-E0E4-E5A68A49ADEF}"/>
              </a:ext>
            </a:extLst>
          </p:cNvPr>
          <p:cNvGrpSpPr/>
          <p:nvPr/>
        </p:nvGrpSpPr>
        <p:grpSpPr>
          <a:xfrm>
            <a:off x="1071034" y="627850"/>
            <a:ext cx="10049933" cy="1841531"/>
            <a:chOff x="1075267" y="983697"/>
            <a:chExt cx="10049933" cy="184153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8D06EB0-56B0-5231-4962-9D11FE7FA3E9}"/>
                </a:ext>
              </a:extLst>
            </p:cNvPr>
            <p:cNvSpPr/>
            <p:nvPr/>
          </p:nvSpPr>
          <p:spPr>
            <a:xfrm>
              <a:off x="1075267" y="983697"/>
              <a:ext cx="10049933" cy="1841530"/>
            </a:xfrm>
            <a:prstGeom prst="roundRect">
              <a:avLst/>
            </a:prstGeom>
            <a:solidFill>
              <a:schemeClr val="bg1">
                <a:lumMod val="65000"/>
                <a:alpha val="59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5157D2-C91C-2C8B-006F-7C40C4613FBF}"/>
                </a:ext>
              </a:extLst>
            </p:cNvPr>
            <p:cNvSpPr txBox="1"/>
            <p:nvPr/>
          </p:nvSpPr>
          <p:spPr>
            <a:xfrm>
              <a:off x="1158240" y="983698"/>
              <a:ext cx="9875520" cy="1841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800"/>
                </a:spcAft>
              </a:pPr>
              <a:r>
                <a:rPr lang="el-GR" sz="2800" b="1" i="1" u="sng" dirty="0">
                  <a:solidFill>
                    <a:schemeClr val="bg1"/>
                  </a:solidFill>
                </a:rPr>
                <a:t>ΜΒΓ-</a:t>
              </a:r>
              <a:r>
                <a:rPr lang="en-GB" sz="2800" b="1" i="1" u="sng" dirty="0">
                  <a:solidFill>
                    <a:schemeClr val="bg1"/>
                  </a:solidFill>
                </a:rPr>
                <a:t>6</a:t>
              </a:r>
              <a:r>
                <a:rPr lang="el-GR" sz="2800" b="1" i="1" u="sng" dirty="0">
                  <a:solidFill>
                    <a:schemeClr val="bg1"/>
                  </a:solidFill>
                </a:rPr>
                <a:t>0</a:t>
              </a:r>
              <a:r>
                <a:rPr lang="en-GB" sz="2800" b="1" i="1" u="sng" dirty="0">
                  <a:solidFill>
                    <a:schemeClr val="bg1"/>
                  </a:solidFill>
                </a:rPr>
                <a:t>5:</a:t>
              </a:r>
              <a:r>
                <a:rPr lang="el-GR" sz="2800" b="1" i="1" u="sng" dirty="0">
                  <a:solidFill>
                    <a:schemeClr val="bg1"/>
                  </a:solidFill>
                </a:rPr>
                <a:t> Βιολογία </a:t>
              </a:r>
              <a:r>
                <a:rPr lang="el-GR" sz="2800" b="1" i="1" u="sng" dirty="0" err="1">
                  <a:solidFill>
                    <a:schemeClr val="bg1"/>
                  </a:solidFill>
                </a:rPr>
                <a:t>Βλαστοκυττάρων</a:t>
              </a:r>
              <a:r>
                <a:rPr lang="el-GR" sz="2800" b="1" i="1" u="sng" dirty="0">
                  <a:solidFill>
                    <a:schemeClr val="bg1"/>
                  </a:solidFill>
                </a:rPr>
                <a:t> και Αναγέννησης</a:t>
              </a:r>
              <a:endParaRPr lang="el-GR" sz="2800" i="1" u="sng" dirty="0">
                <a:solidFill>
                  <a:schemeClr val="bg1"/>
                </a:solidFill>
              </a:endParaRPr>
            </a:p>
            <a:p>
              <a:pPr algn="ctr">
                <a:spcAft>
                  <a:spcPts val="800"/>
                </a:spcAft>
              </a:pPr>
              <a:r>
                <a:rPr lang="el-GR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Βλαστοκυτταρικά Μοντέλα ασθενειών ΙΙ</a:t>
              </a:r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l-G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800"/>
                </a:spcAft>
              </a:pPr>
              <a:r>
                <a:rPr lang="en-GB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Case Study II: </a:t>
              </a:r>
              <a:r>
                <a:rPr lang="el-GR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Νευρικός Ιστός</a:t>
              </a:r>
              <a:endParaRPr lang="en-GB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195CB2-068A-D74A-30DB-46016EC459C8}"/>
              </a:ext>
            </a:extLst>
          </p:cNvPr>
          <p:cNvGrpSpPr/>
          <p:nvPr/>
        </p:nvGrpSpPr>
        <p:grpSpPr>
          <a:xfrm>
            <a:off x="878417" y="5161746"/>
            <a:ext cx="10435166" cy="1068404"/>
            <a:chOff x="878417" y="5130265"/>
            <a:chExt cx="10435166" cy="106840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CEE8D30-6FBB-A386-6D22-0C4D75DD7D78}"/>
                </a:ext>
              </a:extLst>
            </p:cNvPr>
            <p:cNvSpPr/>
            <p:nvPr/>
          </p:nvSpPr>
          <p:spPr>
            <a:xfrm>
              <a:off x="1005416" y="5130265"/>
              <a:ext cx="10204451" cy="1068404"/>
            </a:xfrm>
            <a:prstGeom prst="roundRect">
              <a:avLst/>
            </a:prstGeom>
            <a:solidFill>
              <a:schemeClr val="bg1">
                <a:lumMod val="65000"/>
                <a:alpha val="59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44AE48-6E90-74DB-B46D-116CAD5324A3}"/>
                </a:ext>
              </a:extLst>
            </p:cNvPr>
            <p:cNvSpPr txBox="1"/>
            <p:nvPr/>
          </p:nvSpPr>
          <p:spPr>
            <a:xfrm>
              <a:off x="878417" y="5193408"/>
              <a:ext cx="10435166" cy="904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l-GR" sz="24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Γιάννης Μπαντούνας</a:t>
              </a:r>
              <a:endParaRPr lang="el-G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l-GR" sz="2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ibantoun@mbg.duth.gr</a:t>
              </a:r>
              <a:endParaRPr lang="el-GR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516238-D995-2806-4797-95C60A25A66E}"/>
              </a:ext>
            </a:extLst>
          </p:cNvPr>
          <p:cNvGrpSpPr/>
          <p:nvPr/>
        </p:nvGrpSpPr>
        <p:grpSpPr>
          <a:xfrm>
            <a:off x="4650161" y="2832323"/>
            <a:ext cx="2891678" cy="1701573"/>
            <a:chOff x="4399826" y="1757116"/>
            <a:chExt cx="3789871" cy="22301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B45C15-7019-C2A7-0061-83AC29442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826" y="1757116"/>
              <a:ext cx="1203176" cy="22301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C8E233-10D5-5A6D-A19E-BEE03F47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8568" y="1757116"/>
              <a:ext cx="2321129" cy="2230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1808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AE5343E-4AB3-E163-2449-0C2A56A69F1B}"/>
              </a:ext>
            </a:extLst>
          </p:cNvPr>
          <p:cNvGrpSpPr/>
          <p:nvPr/>
        </p:nvGrpSpPr>
        <p:grpSpPr>
          <a:xfrm>
            <a:off x="307466" y="1858721"/>
            <a:ext cx="10370762" cy="4495238"/>
            <a:chOff x="595543" y="2342998"/>
            <a:chExt cx="9339033" cy="404803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0475D99-DC70-8CD4-354A-F2BFE87A9385}"/>
                </a:ext>
              </a:extLst>
            </p:cNvPr>
            <p:cNvGrpSpPr/>
            <p:nvPr/>
          </p:nvGrpSpPr>
          <p:grpSpPr>
            <a:xfrm>
              <a:off x="2627214" y="2342998"/>
              <a:ext cx="7307362" cy="4048032"/>
              <a:chOff x="7564134" y="37434415"/>
              <a:chExt cx="5980755" cy="331313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06C47D7-1B9A-9055-9824-998901F95C39}"/>
                  </a:ext>
                </a:extLst>
              </p:cNvPr>
              <p:cNvGrpSpPr/>
              <p:nvPr/>
            </p:nvGrpSpPr>
            <p:grpSpPr>
              <a:xfrm>
                <a:off x="10406587" y="37434415"/>
                <a:ext cx="3138302" cy="3313136"/>
                <a:chOff x="11517437" y="37434416"/>
                <a:chExt cx="3138302" cy="3313136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5A1E36-6111-5FE5-9EE4-D8FB5D831AA4}"/>
                    </a:ext>
                  </a:extLst>
                </p:cNvPr>
                <p:cNvSpPr txBox="1"/>
                <p:nvPr/>
              </p:nvSpPr>
              <p:spPr>
                <a:xfrm>
                  <a:off x="11706766" y="37722849"/>
                  <a:ext cx="1052929" cy="3451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b="1" dirty="0"/>
                    <a:t>NCAD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E15DEEC-87F3-1786-8EE5-309FC91F73C9}"/>
                    </a:ext>
                  </a:extLst>
                </p:cNvPr>
                <p:cNvSpPr txBox="1"/>
                <p:nvPr/>
              </p:nvSpPr>
              <p:spPr>
                <a:xfrm>
                  <a:off x="13124079" y="37434416"/>
                  <a:ext cx="1364640" cy="621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b="1" dirty="0">
                      <a:solidFill>
                        <a:srgbClr val="FF0000"/>
                      </a:solidFill>
                    </a:rPr>
                    <a:t>NCAD</a:t>
                  </a:r>
                  <a:r>
                    <a:rPr lang="en-GB" sz="2400" b="1" dirty="0"/>
                    <a:t>/</a:t>
                  </a:r>
                  <a:r>
                    <a:rPr lang="en-GB" sz="2400" b="1" dirty="0">
                      <a:solidFill>
                        <a:schemeClr val="accent1"/>
                      </a:solidFill>
                    </a:rPr>
                    <a:t>DAPI</a:t>
                  </a:r>
                  <a:r>
                    <a:rPr lang="en-GB" sz="2400" b="1" dirty="0"/>
                    <a:t>/Phase</a:t>
                  </a: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CA1F648B-683C-B0BA-6F84-3287E30D30D9}"/>
                    </a:ext>
                  </a:extLst>
                </p:cNvPr>
                <p:cNvGrpSpPr/>
                <p:nvPr/>
              </p:nvGrpSpPr>
              <p:grpSpPr>
                <a:xfrm>
                  <a:off x="11517437" y="38036619"/>
                  <a:ext cx="3138302" cy="2710933"/>
                  <a:chOff x="-2334758" y="291584"/>
                  <a:chExt cx="16035855" cy="13852119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96700E9F-D86B-390A-F443-8A399626C3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60117" y="292326"/>
                    <a:ext cx="7840980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D6344016-87B5-2725-D277-8C9938E457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bright="59000"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34758" y="291584"/>
                    <a:ext cx="7840980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3F14797F-6B21-0FCE-6061-CDA833EEC8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60117" y="7285703"/>
                    <a:ext cx="7840980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4983B50A-7FE1-93D3-8F1E-798587C11C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bright="55000" contrast="6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34758" y="7285703"/>
                    <a:ext cx="7840980" cy="685800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75CD875-597F-8193-7105-4FEC78EFD37C}"/>
                    </a:ext>
                  </a:extLst>
                </p:cNvPr>
                <p:cNvCxnSpPr/>
                <p:nvPr/>
              </p:nvCxnSpPr>
              <p:spPr>
                <a:xfrm>
                  <a:off x="14419338" y="39286894"/>
                  <a:ext cx="12582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04356386-3240-0C5C-B901-FC54D541A882}"/>
                    </a:ext>
                  </a:extLst>
                </p:cNvPr>
                <p:cNvCxnSpPr/>
                <p:nvPr/>
              </p:nvCxnSpPr>
              <p:spPr>
                <a:xfrm>
                  <a:off x="14438400" y="40665172"/>
                  <a:ext cx="12582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D28365F-2AD3-DEB9-862F-9A2D0DB65CBE}"/>
                    </a:ext>
                  </a:extLst>
                </p:cNvPr>
                <p:cNvCxnSpPr/>
                <p:nvPr/>
              </p:nvCxnSpPr>
              <p:spPr>
                <a:xfrm>
                  <a:off x="12844722" y="39286894"/>
                  <a:ext cx="12582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8A62A8-F756-D4F4-1A89-E7388CCB9DC3}"/>
                    </a:ext>
                  </a:extLst>
                </p:cNvPr>
                <p:cNvCxnSpPr/>
                <p:nvPr/>
              </p:nvCxnSpPr>
              <p:spPr>
                <a:xfrm>
                  <a:off x="12844722" y="40665172"/>
                  <a:ext cx="12582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A3FA2C5-8CDF-CF5F-9081-1871B788ABD1}"/>
                  </a:ext>
                </a:extLst>
              </p:cNvPr>
              <p:cNvGrpSpPr/>
              <p:nvPr/>
            </p:nvGrpSpPr>
            <p:grpSpPr>
              <a:xfrm>
                <a:off x="7564134" y="37469926"/>
                <a:ext cx="2887436" cy="3277615"/>
                <a:chOff x="858022" y="37623216"/>
                <a:chExt cx="2716892" cy="3084026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86412A00-8187-266D-F7BD-F5B292762E33}"/>
                    </a:ext>
                  </a:extLst>
                </p:cNvPr>
                <p:cNvGrpSpPr/>
                <p:nvPr/>
              </p:nvGrpSpPr>
              <p:grpSpPr>
                <a:xfrm>
                  <a:off x="858022" y="38199416"/>
                  <a:ext cx="2505546" cy="2507826"/>
                  <a:chOff x="-1598596" y="-377371"/>
                  <a:chExt cx="13777352" cy="13789889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2D0E9187-5AEC-E6A8-368D-DE3DAA0FD4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66552" y="-377371"/>
                    <a:ext cx="6812204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4E67A312-5CE4-7100-868B-C971F3AB9B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rightnessContrast bright="71000" contrast="59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598596" y="-377371"/>
                    <a:ext cx="6812202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47232A91-25D4-C1DF-7F77-6AAB8E3938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rightnessContrast bright="50000" contrast="5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598591" y="6554520"/>
                    <a:ext cx="6812205" cy="6857998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FD8D6786-34A7-613A-744E-D35E452824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66552" y="6554518"/>
                    <a:ext cx="6812204" cy="6858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0733243-30E5-74D0-206F-ECBBB5C45FBA}"/>
                    </a:ext>
                  </a:extLst>
                </p:cNvPr>
                <p:cNvSpPr txBox="1"/>
                <p:nvPr/>
              </p:nvSpPr>
              <p:spPr>
                <a:xfrm>
                  <a:off x="964720" y="37879909"/>
                  <a:ext cx="1052929" cy="324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b="1" dirty="0"/>
                    <a:t>Claudin1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64E70D1-7266-4F9E-FD8F-17C42C225486}"/>
                    </a:ext>
                  </a:extLst>
                </p:cNvPr>
                <p:cNvSpPr txBox="1"/>
                <p:nvPr/>
              </p:nvSpPr>
              <p:spPr>
                <a:xfrm>
                  <a:off x="1987673" y="37623216"/>
                  <a:ext cx="1587241" cy="584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b="1" dirty="0">
                      <a:solidFill>
                        <a:srgbClr val="FF0000"/>
                      </a:solidFill>
                    </a:rPr>
                    <a:t>Claudin1</a:t>
                  </a:r>
                  <a:r>
                    <a:rPr lang="en-GB" sz="2400" b="1" dirty="0"/>
                    <a:t>/</a:t>
                  </a:r>
                  <a:r>
                    <a:rPr lang="en-GB" sz="2400" b="1" dirty="0">
                      <a:solidFill>
                        <a:schemeClr val="accent1"/>
                      </a:solidFill>
                    </a:rPr>
                    <a:t>DAPI</a:t>
                  </a:r>
                  <a:r>
                    <a:rPr lang="en-GB" sz="2400" b="1" dirty="0"/>
                    <a:t>/Phase</a:t>
                  </a: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F6C4FE1F-2575-F9D1-67EC-2F08DD9EED18}"/>
                    </a:ext>
                  </a:extLst>
                </p:cNvPr>
                <p:cNvCxnSpPr/>
                <p:nvPr/>
              </p:nvCxnSpPr>
              <p:spPr>
                <a:xfrm>
                  <a:off x="1903172" y="39397013"/>
                  <a:ext cx="13163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89766BEB-8EB3-0AD7-50BF-4EFE130222A4}"/>
                    </a:ext>
                  </a:extLst>
                </p:cNvPr>
                <p:cNvCxnSpPr/>
                <p:nvPr/>
              </p:nvCxnSpPr>
              <p:spPr>
                <a:xfrm>
                  <a:off x="3162996" y="39397013"/>
                  <a:ext cx="13163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F1773213-AD0C-42EC-35D0-CA6A525045B6}"/>
                    </a:ext>
                  </a:extLst>
                </p:cNvPr>
                <p:cNvCxnSpPr/>
                <p:nvPr/>
              </p:nvCxnSpPr>
              <p:spPr>
                <a:xfrm>
                  <a:off x="1888960" y="40622563"/>
                  <a:ext cx="13163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4370F436-117C-E488-DCD5-05E0D5198581}"/>
                    </a:ext>
                  </a:extLst>
                </p:cNvPr>
                <p:cNvCxnSpPr/>
                <p:nvPr/>
              </p:nvCxnSpPr>
              <p:spPr>
                <a:xfrm>
                  <a:off x="3154559" y="40622563"/>
                  <a:ext cx="13163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C502DF-3DDD-0198-04F6-4DFD8D8A0DC6}"/>
                </a:ext>
              </a:extLst>
            </p:cNvPr>
            <p:cNvSpPr txBox="1"/>
            <p:nvPr/>
          </p:nvSpPr>
          <p:spPr>
            <a:xfrm>
              <a:off x="595543" y="5278716"/>
              <a:ext cx="1921935" cy="914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i="1" dirty="0"/>
                <a:t>NF1</a:t>
              </a:r>
              <a:r>
                <a:rPr lang="en-GB" sz="2000" b="1" dirty="0"/>
                <a:t> – c.3827G&gt;A </a:t>
              </a:r>
              <a:r>
                <a:rPr lang="en-US" sz="2000" b="1" dirty="0"/>
                <a:t>mutant</a:t>
              </a:r>
              <a:endParaRPr lang="el-GR" sz="2000" b="1" dirty="0"/>
            </a:p>
            <a:p>
              <a:pPr algn="r"/>
              <a:endParaRPr lang="en-GB" sz="2000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FE2159-BC33-3B2D-9442-80AF6A133A3B}"/>
                </a:ext>
              </a:extLst>
            </p:cNvPr>
            <p:cNvSpPr txBox="1"/>
            <p:nvPr/>
          </p:nvSpPr>
          <p:spPr>
            <a:xfrm>
              <a:off x="1323975" y="3775055"/>
              <a:ext cx="1046182" cy="360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/>
                <a:t>Control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BC0983D-F46E-BC14-11E4-7F7DC3507975}"/>
              </a:ext>
            </a:extLst>
          </p:cNvPr>
          <p:cNvSpPr txBox="1"/>
          <p:nvPr/>
        </p:nvSpPr>
        <p:spPr>
          <a:xfrm>
            <a:off x="1264085" y="118821"/>
            <a:ext cx="966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/>
              <a:t>Δευτερό</a:t>
            </a:r>
            <a:r>
              <a:rPr lang="el-GR" sz="2400" b="1" dirty="0"/>
              <a:t> στάδιο: </a:t>
            </a:r>
            <a:r>
              <a:rPr lang="en-US" sz="2400" b="1" dirty="0"/>
              <a:t>Neural </a:t>
            </a:r>
            <a:r>
              <a:rPr lang="en-US" sz="2400" b="1" dirty="0" err="1"/>
              <a:t>Rossettes</a:t>
            </a:r>
            <a:r>
              <a:rPr lang="el-GR" sz="2400" b="1" dirty="0"/>
              <a:t> (ανάλογο του νευρικού σωλήνα)</a:t>
            </a:r>
            <a:endParaRPr lang="en-GB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8EF5C1-C5F2-2AC2-CDB1-9264663947BF}"/>
              </a:ext>
            </a:extLst>
          </p:cNvPr>
          <p:cNvSpPr txBox="1"/>
          <p:nvPr/>
        </p:nvSpPr>
        <p:spPr>
          <a:xfrm>
            <a:off x="1682858" y="773607"/>
            <a:ext cx="9142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000" dirty="0"/>
              <a:t>Ήδη, οι καλλιέργειες σε αυτό το στάδιο μπορούν να χρησιμοποιηθούν ως μοντέλα αναπτυξιακών ασθενειών που επηρεάζουν πρώιμα γεγονότα κατά την ανάπτυξη</a:t>
            </a:r>
            <a:endParaRPr lang="en-GB" sz="200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BF09FCC-A37C-0C22-F201-FD9293E303BC}"/>
              </a:ext>
            </a:extLst>
          </p:cNvPr>
          <p:cNvSpPr/>
          <p:nvPr/>
        </p:nvSpPr>
        <p:spPr>
          <a:xfrm>
            <a:off x="4596223" y="2753360"/>
            <a:ext cx="1357537" cy="1706880"/>
          </a:xfrm>
          <a:custGeom>
            <a:avLst/>
            <a:gdLst>
              <a:gd name="csX0" fmla="*/ 1078137 w 1357537"/>
              <a:gd name="csY0" fmla="*/ 15240 h 1706880"/>
              <a:gd name="csX1" fmla="*/ 1098457 w 1357537"/>
              <a:gd name="csY1" fmla="*/ 45720 h 1706880"/>
              <a:gd name="csX2" fmla="*/ 1108617 w 1357537"/>
              <a:gd name="csY2" fmla="*/ 66040 h 1706880"/>
              <a:gd name="csX3" fmla="*/ 1139097 w 1357537"/>
              <a:gd name="csY3" fmla="*/ 106680 h 1706880"/>
              <a:gd name="csX4" fmla="*/ 1164497 w 1357537"/>
              <a:gd name="csY4" fmla="*/ 132080 h 1706880"/>
              <a:gd name="csX5" fmla="*/ 1179737 w 1357537"/>
              <a:gd name="csY5" fmla="*/ 152400 h 1706880"/>
              <a:gd name="csX6" fmla="*/ 1220377 w 1357537"/>
              <a:gd name="csY6" fmla="*/ 203200 h 1706880"/>
              <a:gd name="csX7" fmla="*/ 1235617 w 1357537"/>
              <a:gd name="csY7" fmla="*/ 243840 h 1706880"/>
              <a:gd name="csX8" fmla="*/ 1245777 w 1357537"/>
              <a:gd name="csY8" fmla="*/ 259080 h 1706880"/>
              <a:gd name="csX9" fmla="*/ 1255937 w 1357537"/>
              <a:gd name="csY9" fmla="*/ 284480 h 1706880"/>
              <a:gd name="csX10" fmla="*/ 1286417 w 1357537"/>
              <a:gd name="csY10" fmla="*/ 330200 h 1706880"/>
              <a:gd name="csX11" fmla="*/ 1301657 w 1357537"/>
              <a:gd name="csY11" fmla="*/ 375920 h 1706880"/>
              <a:gd name="csX12" fmla="*/ 1311817 w 1357537"/>
              <a:gd name="csY12" fmla="*/ 406400 h 1706880"/>
              <a:gd name="csX13" fmla="*/ 1327057 w 1357537"/>
              <a:gd name="csY13" fmla="*/ 441960 h 1706880"/>
              <a:gd name="csX14" fmla="*/ 1337217 w 1357537"/>
              <a:gd name="csY14" fmla="*/ 508000 h 1706880"/>
              <a:gd name="csX15" fmla="*/ 1347377 w 1357537"/>
              <a:gd name="csY15" fmla="*/ 548640 h 1706880"/>
              <a:gd name="csX16" fmla="*/ 1357537 w 1357537"/>
              <a:gd name="csY16" fmla="*/ 594360 h 1706880"/>
              <a:gd name="csX17" fmla="*/ 1352457 w 1357537"/>
              <a:gd name="csY17" fmla="*/ 746760 h 1706880"/>
              <a:gd name="csX18" fmla="*/ 1337217 w 1357537"/>
              <a:gd name="csY18" fmla="*/ 817880 h 1706880"/>
              <a:gd name="csX19" fmla="*/ 1321977 w 1357537"/>
              <a:gd name="csY19" fmla="*/ 858520 h 1706880"/>
              <a:gd name="csX20" fmla="*/ 1311817 w 1357537"/>
              <a:gd name="csY20" fmla="*/ 899160 h 1706880"/>
              <a:gd name="csX21" fmla="*/ 1301657 w 1357537"/>
              <a:gd name="csY21" fmla="*/ 965200 h 1706880"/>
              <a:gd name="csX22" fmla="*/ 1296577 w 1357537"/>
              <a:gd name="csY22" fmla="*/ 1026160 h 1706880"/>
              <a:gd name="csX23" fmla="*/ 1286417 w 1357537"/>
              <a:gd name="csY23" fmla="*/ 1051560 h 1706880"/>
              <a:gd name="csX24" fmla="*/ 1276257 w 1357537"/>
              <a:gd name="csY24" fmla="*/ 1127760 h 1706880"/>
              <a:gd name="csX25" fmla="*/ 1271177 w 1357537"/>
              <a:gd name="csY25" fmla="*/ 1214120 h 1706880"/>
              <a:gd name="csX26" fmla="*/ 1255937 w 1357537"/>
              <a:gd name="csY26" fmla="*/ 1295400 h 1706880"/>
              <a:gd name="csX27" fmla="*/ 1250857 w 1357537"/>
              <a:gd name="csY27" fmla="*/ 1320800 h 1706880"/>
              <a:gd name="csX28" fmla="*/ 1245777 w 1357537"/>
              <a:gd name="csY28" fmla="*/ 1341120 h 1706880"/>
              <a:gd name="csX29" fmla="*/ 1235617 w 1357537"/>
              <a:gd name="csY29" fmla="*/ 1397000 h 1706880"/>
              <a:gd name="csX30" fmla="*/ 1230537 w 1357537"/>
              <a:gd name="csY30" fmla="*/ 1412240 h 1706880"/>
              <a:gd name="csX31" fmla="*/ 1225457 w 1357537"/>
              <a:gd name="csY31" fmla="*/ 1432560 h 1706880"/>
              <a:gd name="csX32" fmla="*/ 1210217 w 1357537"/>
              <a:gd name="csY32" fmla="*/ 1452880 h 1706880"/>
              <a:gd name="csX33" fmla="*/ 1194977 w 1357537"/>
              <a:gd name="csY33" fmla="*/ 1493520 h 1706880"/>
              <a:gd name="csX34" fmla="*/ 1174657 w 1357537"/>
              <a:gd name="csY34" fmla="*/ 1513840 h 1706880"/>
              <a:gd name="csX35" fmla="*/ 1134017 w 1357537"/>
              <a:gd name="csY35" fmla="*/ 1549400 h 1706880"/>
              <a:gd name="csX36" fmla="*/ 1113697 w 1357537"/>
              <a:gd name="csY36" fmla="*/ 1579880 h 1706880"/>
              <a:gd name="csX37" fmla="*/ 1047657 w 1357537"/>
              <a:gd name="csY37" fmla="*/ 1610360 h 1706880"/>
              <a:gd name="csX38" fmla="*/ 1027337 w 1357537"/>
              <a:gd name="csY38" fmla="*/ 1625600 h 1706880"/>
              <a:gd name="csX39" fmla="*/ 1001937 w 1357537"/>
              <a:gd name="csY39" fmla="*/ 1635760 h 1706880"/>
              <a:gd name="csX40" fmla="*/ 900337 w 1357537"/>
              <a:gd name="csY40" fmla="*/ 1661160 h 1706880"/>
              <a:gd name="csX41" fmla="*/ 834297 w 1357537"/>
              <a:gd name="csY41" fmla="*/ 1681480 h 1706880"/>
              <a:gd name="csX42" fmla="*/ 783497 w 1357537"/>
              <a:gd name="csY42" fmla="*/ 1691640 h 1706880"/>
              <a:gd name="csX43" fmla="*/ 763177 w 1357537"/>
              <a:gd name="csY43" fmla="*/ 1696720 h 1706880"/>
              <a:gd name="csX44" fmla="*/ 727617 w 1357537"/>
              <a:gd name="csY44" fmla="*/ 1701800 h 1706880"/>
              <a:gd name="csX45" fmla="*/ 697137 w 1357537"/>
              <a:gd name="csY45" fmla="*/ 1706880 h 1706880"/>
              <a:gd name="csX46" fmla="*/ 651417 w 1357537"/>
              <a:gd name="csY46" fmla="*/ 1696720 h 1706880"/>
              <a:gd name="csX47" fmla="*/ 590457 w 1357537"/>
              <a:gd name="csY47" fmla="*/ 1691640 h 1706880"/>
              <a:gd name="csX48" fmla="*/ 554897 w 1357537"/>
              <a:gd name="csY48" fmla="*/ 1666240 h 1706880"/>
              <a:gd name="csX49" fmla="*/ 483777 w 1357537"/>
              <a:gd name="csY49" fmla="*/ 1630680 h 1706880"/>
              <a:gd name="csX50" fmla="*/ 458377 w 1357537"/>
              <a:gd name="csY50" fmla="*/ 1600200 h 1706880"/>
              <a:gd name="csX51" fmla="*/ 412657 w 1357537"/>
              <a:gd name="csY51" fmla="*/ 1554480 h 1706880"/>
              <a:gd name="csX52" fmla="*/ 407577 w 1357537"/>
              <a:gd name="csY52" fmla="*/ 1539240 h 1706880"/>
              <a:gd name="csX53" fmla="*/ 372017 w 1357537"/>
              <a:gd name="csY53" fmla="*/ 1493520 h 1706880"/>
              <a:gd name="csX54" fmla="*/ 351697 w 1357537"/>
              <a:gd name="csY54" fmla="*/ 1478280 h 1706880"/>
              <a:gd name="csX55" fmla="*/ 336457 w 1357537"/>
              <a:gd name="csY55" fmla="*/ 1452880 h 1706880"/>
              <a:gd name="csX56" fmla="*/ 321217 w 1357537"/>
              <a:gd name="csY56" fmla="*/ 1432560 h 1706880"/>
              <a:gd name="csX57" fmla="*/ 300897 w 1357537"/>
              <a:gd name="csY57" fmla="*/ 1386840 h 1706880"/>
              <a:gd name="csX58" fmla="*/ 290737 w 1357537"/>
              <a:gd name="csY58" fmla="*/ 1366520 h 1706880"/>
              <a:gd name="csX59" fmla="*/ 285657 w 1357537"/>
              <a:gd name="csY59" fmla="*/ 1341120 h 1706880"/>
              <a:gd name="csX60" fmla="*/ 265337 w 1357537"/>
              <a:gd name="csY60" fmla="*/ 1305560 h 1706880"/>
              <a:gd name="csX61" fmla="*/ 255177 w 1357537"/>
              <a:gd name="csY61" fmla="*/ 1280160 h 1706880"/>
              <a:gd name="csX62" fmla="*/ 229777 w 1357537"/>
              <a:gd name="csY62" fmla="*/ 1229360 h 1706880"/>
              <a:gd name="csX63" fmla="*/ 184057 w 1357537"/>
              <a:gd name="csY63" fmla="*/ 1148080 h 1706880"/>
              <a:gd name="csX64" fmla="*/ 158657 w 1357537"/>
              <a:gd name="csY64" fmla="*/ 1112520 h 1706880"/>
              <a:gd name="csX65" fmla="*/ 138337 w 1357537"/>
              <a:gd name="csY65" fmla="*/ 1092200 h 1706880"/>
              <a:gd name="csX66" fmla="*/ 123097 w 1357537"/>
              <a:gd name="csY66" fmla="*/ 1066800 h 1706880"/>
              <a:gd name="csX67" fmla="*/ 97697 w 1357537"/>
              <a:gd name="csY67" fmla="*/ 1031240 h 1706880"/>
              <a:gd name="csX68" fmla="*/ 57057 w 1357537"/>
              <a:gd name="csY68" fmla="*/ 939800 h 1706880"/>
              <a:gd name="csX69" fmla="*/ 46897 w 1357537"/>
              <a:gd name="csY69" fmla="*/ 919480 h 1706880"/>
              <a:gd name="csX70" fmla="*/ 41817 w 1357537"/>
              <a:gd name="csY70" fmla="*/ 904240 h 1706880"/>
              <a:gd name="csX71" fmla="*/ 26577 w 1357537"/>
              <a:gd name="csY71" fmla="*/ 853440 h 1706880"/>
              <a:gd name="csX72" fmla="*/ 21497 w 1357537"/>
              <a:gd name="csY72" fmla="*/ 817880 h 1706880"/>
              <a:gd name="csX73" fmla="*/ 1177 w 1357537"/>
              <a:gd name="csY73" fmla="*/ 716280 h 1706880"/>
              <a:gd name="csX74" fmla="*/ 6257 w 1357537"/>
              <a:gd name="csY74" fmla="*/ 538480 h 1706880"/>
              <a:gd name="csX75" fmla="*/ 16417 w 1357537"/>
              <a:gd name="csY75" fmla="*/ 508000 h 1706880"/>
              <a:gd name="csX76" fmla="*/ 41817 w 1357537"/>
              <a:gd name="csY76" fmla="*/ 452120 h 1706880"/>
              <a:gd name="csX77" fmla="*/ 62137 w 1357537"/>
              <a:gd name="csY77" fmla="*/ 416560 h 1706880"/>
              <a:gd name="csX78" fmla="*/ 87537 w 1357537"/>
              <a:gd name="csY78" fmla="*/ 381000 h 1706880"/>
              <a:gd name="csX79" fmla="*/ 118017 w 1357537"/>
              <a:gd name="csY79" fmla="*/ 309880 h 1706880"/>
              <a:gd name="csX80" fmla="*/ 153577 w 1357537"/>
              <a:gd name="csY80" fmla="*/ 243840 h 1706880"/>
              <a:gd name="csX81" fmla="*/ 168817 w 1357537"/>
              <a:gd name="csY81" fmla="*/ 218440 h 1706880"/>
              <a:gd name="csX82" fmla="*/ 189137 w 1357537"/>
              <a:gd name="csY82" fmla="*/ 187960 h 1706880"/>
              <a:gd name="csX83" fmla="*/ 204377 w 1357537"/>
              <a:gd name="csY83" fmla="*/ 157480 h 1706880"/>
              <a:gd name="csX84" fmla="*/ 265337 w 1357537"/>
              <a:gd name="csY84" fmla="*/ 111760 h 1706880"/>
              <a:gd name="csX85" fmla="*/ 285657 w 1357537"/>
              <a:gd name="csY85" fmla="*/ 86360 h 1706880"/>
              <a:gd name="csX86" fmla="*/ 305977 w 1357537"/>
              <a:gd name="csY86" fmla="*/ 66040 h 1706880"/>
              <a:gd name="csX87" fmla="*/ 331377 w 1357537"/>
              <a:gd name="csY87" fmla="*/ 20320 h 1706880"/>
              <a:gd name="csX88" fmla="*/ 341537 w 1357537"/>
              <a:gd name="csY88" fmla="*/ 0 h 17068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</a:cxnLst>
            <a:rect l="l" t="t" r="r" b="b"/>
            <a:pathLst>
              <a:path w="1357537" h="1706880">
                <a:moveTo>
                  <a:pt x="1078137" y="15240"/>
                </a:moveTo>
                <a:cubicBezTo>
                  <a:pt x="1084910" y="25400"/>
                  <a:pt x="1092175" y="35249"/>
                  <a:pt x="1098457" y="45720"/>
                </a:cubicBezTo>
                <a:cubicBezTo>
                  <a:pt x="1102353" y="52214"/>
                  <a:pt x="1104860" y="59465"/>
                  <a:pt x="1108617" y="66040"/>
                </a:cubicBezTo>
                <a:cubicBezTo>
                  <a:pt x="1115508" y="78099"/>
                  <a:pt x="1131449" y="98183"/>
                  <a:pt x="1139097" y="106680"/>
                </a:cubicBezTo>
                <a:cubicBezTo>
                  <a:pt x="1147107" y="115580"/>
                  <a:pt x="1156542" y="123131"/>
                  <a:pt x="1164497" y="132080"/>
                </a:cubicBezTo>
                <a:cubicBezTo>
                  <a:pt x="1170122" y="138408"/>
                  <a:pt x="1174162" y="146028"/>
                  <a:pt x="1179737" y="152400"/>
                </a:cubicBezTo>
                <a:cubicBezTo>
                  <a:pt x="1204974" y="181243"/>
                  <a:pt x="1199482" y="164892"/>
                  <a:pt x="1220377" y="203200"/>
                </a:cubicBezTo>
                <a:cubicBezTo>
                  <a:pt x="1265300" y="285560"/>
                  <a:pt x="1208407" y="189421"/>
                  <a:pt x="1235617" y="243840"/>
                </a:cubicBezTo>
                <a:cubicBezTo>
                  <a:pt x="1238347" y="249301"/>
                  <a:pt x="1243047" y="253619"/>
                  <a:pt x="1245777" y="259080"/>
                </a:cubicBezTo>
                <a:cubicBezTo>
                  <a:pt x="1249855" y="267236"/>
                  <a:pt x="1251859" y="276324"/>
                  <a:pt x="1255937" y="284480"/>
                </a:cubicBezTo>
                <a:cubicBezTo>
                  <a:pt x="1265735" y="304076"/>
                  <a:pt x="1273654" y="313183"/>
                  <a:pt x="1286417" y="330200"/>
                </a:cubicBezTo>
                <a:lnTo>
                  <a:pt x="1301657" y="375920"/>
                </a:lnTo>
                <a:cubicBezTo>
                  <a:pt x="1305044" y="386080"/>
                  <a:pt x="1307028" y="396821"/>
                  <a:pt x="1311817" y="406400"/>
                </a:cubicBezTo>
                <a:cubicBezTo>
                  <a:pt x="1318029" y="418824"/>
                  <a:pt x="1324067" y="428505"/>
                  <a:pt x="1327057" y="441960"/>
                </a:cubicBezTo>
                <a:cubicBezTo>
                  <a:pt x="1335452" y="479739"/>
                  <a:pt x="1329115" y="467489"/>
                  <a:pt x="1337217" y="508000"/>
                </a:cubicBezTo>
                <a:cubicBezTo>
                  <a:pt x="1339955" y="521692"/>
                  <a:pt x="1344451" y="534986"/>
                  <a:pt x="1347377" y="548640"/>
                </a:cubicBezTo>
                <a:cubicBezTo>
                  <a:pt x="1358106" y="598707"/>
                  <a:pt x="1346721" y="561912"/>
                  <a:pt x="1357537" y="594360"/>
                </a:cubicBezTo>
                <a:cubicBezTo>
                  <a:pt x="1355844" y="645160"/>
                  <a:pt x="1355276" y="696010"/>
                  <a:pt x="1352457" y="746760"/>
                </a:cubicBezTo>
                <a:cubicBezTo>
                  <a:pt x="1351566" y="762792"/>
                  <a:pt x="1341084" y="805506"/>
                  <a:pt x="1337217" y="817880"/>
                </a:cubicBezTo>
                <a:cubicBezTo>
                  <a:pt x="1332902" y="831689"/>
                  <a:pt x="1326292" y="844711"/>
                  <a:pt x="1321977" y="858520"/>
                </a:cubicBezTo>
                <a:cubicBezTo>
                  <a:pt x="1317812" y="871848"/>
                  <a:pt x="1314743" y="885506"/>
                  <a:pt x="1311817" y="899160"/>
                </a:cubicBezTo>
                <a:cubicBezTo>
                  <a:pt x="1309621" y="909406"/>
                  <a:pt x="1302552" y="956695"/>
                  <a:pt x="1301657" y="965200"/>
                </a:cubicBezTo>
                <a:cubicBezTo>
                  <a:pt x="1299522" y="985478"/>
                  <a:pt x="1300121" y="1006080"/>
                  <a:pt x="1296577" y="1026160"/>
                </a:cubicBezTo>
                <a:cubicBezTo>
                  <a:pt x="1294992" y="1035140"/>
                  <a:pt x="1289804" y="1043093"/>
                  <a:pt x="1286417" y="1051560"/>
                </a:cubicBezTo>
                <a:cubicBezTo>
                  <a:pt x="1281203" y="1082846"/>
                  <a:pt x="1278922" y="1093120"/>
                  <a:pt x="1276257" y="1127760"/>
                </a:cubicBezTo>
                <a:cubicBezTo>
                  <a:pt x="1274045" y="1156511"/>
                  <a:pt x="1274144" y="1185437"/>
                  <a:pt x="1271177" y="1214120"/>
                </a:cubicBezTo>
                <a:cubicBezTo>
                  <a:pt x="1265017" y="1273668"/>
                  <a:pt x="1264269" y="1257908"/>
                  <a:pt x="1255937" y="1295400"/>
                </a:cubicBezTo>
                <a:cubicBezTo>
                  <a:pt x="1254064" y="1303829"/>
                  <a:pt x="1252730" y="1312371"/>
                  <a:pt x="1250857" y="1320800"/>
                </a:cubicBezTo>
                <a:cubicBezTo>
                  <a:pt x="1249342" y="1327616"/>
                  <a:pt x="1247146" y="1334274"/>
                  <a:pt x="1245777" y="1341120"/>
                </a:cubicBezTo>
                <a:cubicBezTo>
                  <a:pt x="1241248" y="1363766"/>
                  <a:pt x="1241065" y="1375207"/>
                  <a:pt x="1235617" y="1397000"/>
                </a:cubicBezTo>
                <a:cubicBezTo>
                  <a:pt x="1234318" y="1402195"/>
                  <a:pt x="1232008" y="1407091"/>
                  <a:pt x="1230537" y="1412240"/>
                </a:cubicBezTo>
                <a:cubicBezTo>
                  <a:pt x="1228619" y="1418953"/>
                  <a:pt x="1228579" y="1426315"/>
                  <a:pt x="1225457" y="1432560"/>
                </a:cubicBezTo>
                <a:cubicBezTo>
                  <a:pt x="1221671" y="1440133"/>
                  <a:pt x="1215297" y="1446107"/>
                  <a:pt x="1210217" y="1452880"/>
                </a:cubicBezTo>
                <a:cubicBezTo>
                  <a:pt x="1206362" y="1468301"/>
                  <a:pt x="1204939" y="1480238"/>
                  <a:pt x="1194977" y="1493520"/>
                </a:cubicBezTo>
                <a:cubicBezTo>
                  <a:pt x="1189230" y="1501183"/>
                  <a:pt x="1180965" y="1506631"/>
                  <a:pt x="1174657" y="1513840"/>
                </a:cubicBezTo>
                <a:cubicBezTo>
                  <a:pt x="1146067" y="1546515"/>
                  <a:pt x="1175337" y="1524608"/>
                  <a:pt x="1134017" y="1549400"/>
                </a:cubicBezTo>
                <a:cubicBezTo>
                  <a:pt x="1127244" y="1559560"/>
                  <a:pt x="1123078" y="1572063"/>
                  <a:pt x="1113697" y="1579880"/>
                </a:cubicBezTo>
                <a:cubicBezTo>
                  <a:pt x="1086752" y="1602334"/>
                  <a:pt x="1073963" y="1595745"/>
                  <a:pt x="1047657" y="1610360"/>
                </a:cubicBezTo>
                <a:cubicBezTo>
                  <a:pt x="1040256" y="1614472"/>
                  <a:pt x="1034738" y="1621488"/>
                  <a:pt x="1027337" y="1625600"/>
                </a:cubicBezTo>
                <a:cubicBezTo>
                  <a:pt x="1019366" y="1630029"/>
                  <a:pt x="1010588" y="1632876"/>
                  <a:pt x="1001937" y="1635760"/>
                </a:cubicBezTo>
                <a:cubicBezTo>
                  <a:pt x="906980" y="1667412"/>
                  <a:pt x="995449" y="1636348"/>
                  <a:pt x="900337" y="1661160"/>
                </a:cubicBezTo>
                <a:cubicBezTo>
                  <a:pt x="878051" y="1666974"/>
                  <a:pt x="856583" y="1675666"/>
                  <a:pt x="834297" y="1681480"/>
                </a:cubicBezTo>
                <a:cubicBezTo>
                  <a:pt x="817588" y="1685839"/>
                  <a:pt x="800382" y="1688022"/>
                  <a:pt x="783497" y="1691640"/>
                </a:cubicBezTo>
                <a:cubicBezTo>
                  <a:pt x="776670" y="1693103"/>
                  <a:pt x="770046" y="1695471"/>
                  <a:pt x="763177" y="1696720"/>
                </a:cubicBezTo>
                <a:cubicBezTo>
                  <a:pt x="751396" y="1698862"/>
                  <a:pt x="739451" y="1699979"/>
                  <a:pt x="727617" y="1701800"/>
                </a:cubicBezTo>
                <a:cubicBezTo>
                  <a:pt x="717437" y="1703366"/>
                  <a:pt x="707297" y="1705187"/>
                  <a:pt x="697137" y="1706880"/>
                </a:cubicBezTo>
                <a:cubicBezTo>
                  <a:pt x="681897" y="1703493"/>
                  <a:pt x="666872" y="1698928"/>
                  <a:pt x="651417" y="1696720"/>
                </a:cubicBezTo>
                <a:cubicBezTo>
                  <a:pt x="631232" y="1693836"/>
                  <a:pt x="609901" y="1697780"/>
                  <a:pt x="590457" y="1691640"/>
                </a:cubicBezTo>
                <a:cubicBezTo>
                  <a:pt x="576567" y="1687254"/>
                  <a:pt x="567544" y="1673467"/>
                  <a:pt x="554897" y="1666240"/>
                </a:cubicBezTo>
                <a:cubicBezTo>
                  <a:pt x="531884" y="1653090"/>
                  <a:pt x="483777" y="1630680"/>
                  <a:pt x="483777" y="1630680"/>
                </a:cubicBezTo>
                <a:cubicBezTo>
                  <a:pt x="475310" y="1620520"/>
                  <a:pt x="467401" y="1609868"/>
                  <a:pt x="458377" y="1600200"/>
                </a:cubicBezTo>
                <a:cubicBezTo>
                  <a:pt x="443671" y="1584444"/>
                  <a:pt x="412657" y="1554480"/>
                  <a:pt x="412657" y="1554480"/>
                </a:cubicBezTo>
                <a:cubicBezTo>
                  <a:pt x="410964" y="1549400"/>
                  <a:pt x="410178" y="1543921"/>
                  <a:pt x="407577" y="1539240"/>
                </a:cubicBezTo>
                <a:cubicBezTo>
                  <a:pt x="397154" y="1520478"/>
                  <a:pt x="387724" y="1506983"/>
                  <a:pt x="372017" y="1493520"/>
                </a:cubicBezTo>
                <a:cubicBezTo>
                  <a:pt x="365589" y="1488010"/>
                  <a:pt x="358470" y="1483360"/>
                  <a:pt x="351697" y="1478280"/>
                </a:cubicBezTo>
                <a:cubicBezTo>
                  <a:pt x="346617" y="1469813"/>
                  <a:pt x="341934" y="1461095"/>
                  <a:pt x="336457" y="1452880"/>
                </a:cubicBezTo>
                <a:cubicBezTo>
                  <a:pt x="331761" y="1445835"/>
                  <a:pt x="325704" y="1439740"/>
                  <a:pt x="321217" y="1432560"/>
                </a:cubicBezTo>
                <a:cubicBezTo>
                  <a:pt x="311597" y="1417169"/>
                  <a:pt x="308308" y="1403515"/>
                  <a:pt x="300897" y="1386840"/>
                </a:cubicBezTo>
                <a:cubicBezTo>
                  <a:pt x="297821" y="1379920"/>
                  <a:pt x="294124" y="1373293"/>
                  <a:pt x="290737" y="1366520"/>
                </a:cubicBezTo>
                <a:cubicBezTo>
                  <a:pt x="289044" y="1358053"/>
                  <a:pt x="288387" y="1349311"/>
                  <a:pt x="285657" y="1341120"/>
                </a:cubicBezTo>
                <a:cubicBezTo>
                  <a:pt x="276751" y="1314402"/>
                  <a:pt x="276485" y="1327857"/>
                  <a:pt x="265337" y="1305560"/>
                </a:cubicBezTo>
                <a:cubicBezTo>
                  <a:pt x="261259" y="1297404"/>
                  <a:pt x="259033" y="1288423"/>
                  <a:pt x="255177" y="1280160"/>
                </a:cubicBezTo>
                <a:cubicBezTo>
                  <a:pt x="247171" y="1263004"/>
                  <a:pt x="238244" y="1246293"/>
                  <a:pt x="229777" y="1229360"/>
                </a:cubicBezTo>
                <a:cubicBezTo>
                  <a:pt x="214992" y="1199790"/>
                  <a:pt x="204237" y="1176332"/>
                  <a:pt x="184057" y="1148080"/>
                </a:cubicBezTo>
                <a:cubicBezTo>
                  <a:pt x="175590" y="1136227"/>
                  <a:pt x="167881" y="1123794"/>
                  <a:pt x="158657" y="1112520"/>
                </a:cubicBezTo>
                <a:cubicBezTo>
                  <a:pt x="152591" y="1105106"/>
                  <a:pt x="144218" y="1099761"/>
                  <a:pt x="138337" y="1092200"/>
                </a:cubicBezTo>
                <a:cubicBezTo>
                  <a:pt x="132275" y="1084406"/>
                  <a:pt x="128574" y="1075015"/>
                  <a:pt x="123097" y="1066800"/>
                </a:cubicBezTo>
                <a:cubicBezTo>
                  <a:pt x="115017" y="1054680"/>
                  <a:pt x="105417" y="1043592"/>
                  <a:pt x="97697" y="1031240"/>
                </a:cubicBezTo>
                <a:cubicBezTo>
                  <a:pt x="62127" y="974328"/>
                  <a:pt x="79993" y="999433"/>
                  <a:pt x="57057" y="939800"/>
                </a:cubicBezTo>
                <a:cubicBezTo>
                  <a:pt x="54339" y="932732"/>
                  <a:pt x="49880" y="926441"/>
                  <a:pt x="46897" y="919480"/>
                </a:cubicBezTo>
                <a:cubicBezTo>
                  <a:pt x="44788" y="914558"/>
                  <a:pt x="43392" y="909358"/>
                  <a:pt x="41817" y="904240"/>
                </a:cubicBezTo>
                <a:cubicBezTo>
                  <a:pt x="36618" y="887343"/>
                  <a:pt x="31657" y="870373"/>
                  <a:pt x="26577" y="853440"/>
                </a:cubicBezTo>
                <a:cubicBezTo>
                  <a:pt x="24884" y="841587"/>
                  <a:pt x="23677" y="829653"/>
                  <a:pt x="21497" y="817880"/>
                </a:cubicBezTo>
                <a:cubicBezTo>
                  <a:pt x="15208" y="783920"/>
                  <a:pt x="3058" y="750766"/>
                  <a:pt x="1177" y="716280"/>
                </a:cubicBezTo>
                <a:cubicBezTo>
                  <a:pt x="-2052" y="657077"/>
                  <a:pt x="1930" y="597613"/>
                  <a:pt x="6257" y="538480"/>
                </a:cubicBezTo>
                <a:cubicBezTo>
                  <a:pt x="7039" y="527799"/>
                  <a:pt x="12757" y="518065"/>
                  <a:pt x="16417" y="508000"/>
                </a:cubicBezTo>
                <a:cubicBezTo>
                  <a:pt x="24288" y="486354"/>
                  <a:pt x="30605" y="472942"/>
                  <a:pt x="41817" y="452120"/>
                </a:cubicBezTo>
                <a:cubicBezTo>
                  <a:pt x="48289" y="440100"/>
                  <a:pt x="54755" y="428044"/>
                  <a:pt x="62137" y="416560"/>
                </a:cubicBezTo>
                <a:cubicBezTo>
                  <a:pt x="70014" y="404307"/>
                  <a:pt x="80778" y="393904"/>
                  <a:pt x="87537" y="381000"/>
                </a:cubicBezTo>
                <a:cubicBezTo>
                  <a:pt x="99505" y="358153"/>
                  <a:pt x="103710" y="331340"/>
                  <a:pt x="118017" y="309880"/>
                </a:cubicBezTo>
                <a:cubicBezTo>
                  <a:pt x="156822" y="251672"/>
                  <a:pt x="69186" y="384492"/>
                  <a:pt x="153577" y="243840"/>
                </a:cubicBezTo>
                <a:cubicBezTo>
                  <a:pt x="158657" y="235373"/>
                  <a:pt x="163516" y="226770"/>
                  <a:pt x="168817" y="218440"/>
                </a:cubicBezTo>
                <a:cubicBezTo>
                  <a:pt x="175373" y="208138"/>
                  <a:pt x="182984" y="198507"/>
                  <a:pt x="189137" y="187960"/>
                </a:cubicBezTo>
                <a:cubicBezTo>
                  <a:pt x="194861" y="178148"/>
                  <a:pt x="197184" y="166272"/>
                  <a:pt x="204377" y="157480"/>
                </a:cubicBezTo>
                <a:cubicBezTo>
                  <a:pt x="228666" y="127793"/>
                  <a:pt x="238230" y="136157"/>
                  <a:pt x="265337" y="111760"/>
                </a:cubicBezTo>
                <a:cubicBezTo>
                  <a:pt x="273396" y="104507"/>
                  <a:pt x="278454" y="94464"/>
                  <a:pt x="285657" y="86360"/>
                </a:cubicBezTo>
                <a:cubicBezTo>
                  <a:pt x="292021" y="79201"/>
                  <a:pt x="299204" y="72813"/>
                  <a:pt x="305977" y="66040"/>
                </a:cubicBezTo>
                <a:cubicBezTo>
                  <a:pt x="317472" y="31556"/>
                  <a:pt x="302264" y="72723"/>
                  <a:pt x="331377" y="20320"/>
                </a:cubicBezTo>
                <a:cubicBezTo>
                  <a:pt x="345970" y="-5948"/>
                  <a:pt x="328755" y="12782"/>
                  <a:pt x="341537" y="0"/>
                </a:cubicBezTo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3C5AC3A-06C2-C057-5D77-F88CAE741EF1}"/>
              </a:ext>
            </a:extLst>
          </p:cNvPr>
          <p:cNvSpPr/>
          <p:nvPr/>
        </p:nvSpPr>
        <p:spPr>
          <a:xfrm>
            <a:off x="2773962" y="2753360"/>
            <a:ext cx="1357537" cy="1706880"/>
          </a:xfrm>
          <a:custGeom>
            <a:avLst/>
            <a:gdLst>
              <a:gd name="csX0" fmla="*/ 1078137 w 1357537"/>
              <a:gd name="csY0" fmla="*/ 15240 h 1706880"/>
              <a:gd name="csX1" fmla="*/ 1098457 w 1357537"/>
              <a:gd name="csY1" fmla="*/ 45720 h 1706880"/>
              <a:gd name="csX2" fmla="*/ 1108617 w 1357537"/>
              <a:gd name="csY2" fmla="*/ 66040 h 1706880"/>
              <a:gd name="csX3" fmla="*/ 1139097 w 1357537"/>
              <a:gd name="csY3" fmla="*/ 106680 h 1706880"/>
              <a:gd name="csX4" fmla="*/ 1164497 w 1357537"/>
              <a:gd name="csY4" fmla="*/ 132080 h 1706880"/>
              <a:gd name="csX5" fmla="*/ 1179737 w 1357537"/>
              <a:gd name="csY5" fmla="*/ 152400 h 1706880"/>
              <a:gd name="csX6" fmla="*/ 1220377 w 1357537"/>
              <a:gd name="csY6" fmla="*/ 203200 h 1706880"/>
              <a:gd name="csX7" fmla="*/ 1235617 w 1357537"/>
              <a:gd name="csY7" fmla="*/ 243840 h 1706880"/>
              <a:gd name="csX8" fmla="*/ 1245777 w 1357537"/>
              <a:gd name="csY8" fmla="*/ 259080 h 1706880"/>
              <a:gd name="csX9" fmla="*/ 1255937 w 1357537"/>
              <a:gd name="csY9" fmla="*/ 284480 h 1706880"/>
              <a:gd name="csX10" fmla="*/ 1286417 w 1357537"/>
              <a:gd name="csY10" fmla="*/ 330200 h 1706880"/>
              <a:gd name="csX11" fmla="*/ 1301657 w 1357537"/>
              <a:gd name="csY11" fmla="*/ 375920 h 1706880"/>
              <a:gd name="csX12" fmla="*/ 1311817 w 1357537"/>
              <a:gd name="csY12" fmla="*/ 406400 h 1706880"/>
              <a:gd name="csX13" fmla="*/ 1327057 w 1357537"/>
              <a:gd name="csY13" fmla="*/ 441960 h 1706880"/>
              <a:gd name="csX14" fmla="*/ 1337217 w 1357537"/>
              <a:gd name="csY14" fmla="*/ 508000 h 1706880"/>
              <a:gd name="csX15" fmla="*/ 1347377 w 1357537"/>
              <a:gd name="csY15" fmla="*/ 548640 h 1706880"/>
              <a:gd name="csX16" fmla="*/ 1357537 w 1357537"/>
              <a:gd name="csY16" fmla="*/ 594360 h 1706880"/>
              <a:gd name="csX17" fmla="*/ 1352457 w 1357537"/>
              <a:gd name="csY17" fmla="*/ 746760 h 1706880"/>
              <a:gd name="csX18" fmla="*/ 1337217 w 1357537"/>
              <a:gd name="csY18" fmla="*/ 817880 h 1706880"/>
              <a:gd name="csX19" fmla="*/ 1321977 w 1357537"/>
              <a:gd name="csY19" fmla="*/ 858520 h 1706880"/>
              <a:gd name="csX20" fmla="*/ 1311817 w 1357537"/>
              <a:gd name="csY20" fmla="*/ 899160 h 1706880"/>
              <a:gd name="csX21" fmla="*/ 1301657 w 1357537"/>
              <a:gd name="csY21" fmla="*/ 965200 h 1706880"/>
              <a:gd name="csX22" fmla="*/ 1296577 w 1357537"/>
              <a:gd name="csY22" fmla="*/ 1026160 h 1706880"/>
              <a:gd name="csX23" fmla="*/ 1286417 w 1357537"/>
              <a:gd name="csY23" fmla="*/ 1051560 h 1706880"/>
              <a:gd name="csX24" fmla="*/ 1276257 w 1357537"/>
              <a:gd name="csY24" fmla="*/ 1127760 h 1706880"/>
              <a:gd name="csX25" fmla="*/ 1271177 w 1357537"/>
              <a:gd name="csY25" fmla="*/ 1214120 h 1706880"/>
              <a:gd name="csX26" fmla="*/ 1255937 w 1357537"/>
              <a:gd name="csY26" fmla="*/ 1295400 h 1706880"/>
              <a:gd name="csX27" fmla="*/ 1250857 w 1357537"/>
              <a:gd name="csY27" fmla="*/ 1320800 h 1706880"/>
              <a:gd name="csX28" fmla="*/ 1245777 w 1357537"/>
              <a:gd name="csY28" fmla="*/ 1341120 h 1706880"/>
              <a:gd name="csX29" fmla="*/ 1235617 w 1357537"/>
              <a:gd name="csY29" fmla="*/ 1397000 h 1706880"/>
              <a:gd name="csX30" fmla="*/ 1230537 w 1357537"/>
              <a:gd name="csY30" fmla="*/ 1412240 h 1706880"/>
              <a:gd name="csX31" fmla="*/ 1225457 w 1357537"/>
              <a:gd name="csY31" fmla="*/ 1432560 h 1706880"/>
              <a:gd name="csX32" fmla="*/ 1210217 w 1357537"/>
              <a:gd name="csY32" fmla="*/ 1452880 h 1706880"/>
              <a:gd name="csX33" fmla="*/ 1194977 w 1357537"/>
              <a:gd name="csY33" fmla="*/ 1493520 h 1706880"/>
              <a:gd name="csX34" fmla="*/ 1174657 w 1357537"/>
              <a:gd name="csY34" fmla="*/ 1513840 h 1706880"/>
              <a:gd name="csX35" fmla="*/ 1134017 w 1357537"/>
              <a:gd name="csY35" fmla="*/ 1549400 h 1706880"/>
              <a:gd name="csX36" fmla="*/ 1113697 w 1357537"/>
              <a:gd name="csY36" fmla="*/ 1579880 h 1706880"/>
              <a:gd name="csX37" fmla="*/ 1047657 w 1357537"/>
              <a:gd name="csY37" fmla="*/ 1610360 h 1706880"/>
              <a:gd name="csX38" fmla="*/ 1027337 w 1357537"/>
              <a:gd name="csY38" fmla="*/ 1625600 h 1706880"/>
              <a:gd name="csX39" fmla="*/ 1001937 w 1357537"/>
              <a:gd name="csY39" fmla="*/ 1635760 h 1706880"/>
              <a:gd name="csX40" fmla="*/ 900337 w 1357537"/>
              <a:gd name="csY40" fmla="*/ 1661160 h 1706880"/>
              <a:gd name="csX41" fmla="*/ 834297 w 1357537"/>
              <a:gd name="csY41" fmla="*/ 1681480 h 1706880"/>
              <a:gd name="csX42" fmla="*/ 783497 w 1357537"/>
              <a:gd name="csY42" fmla="*/ 1691640 h 1706880"/>
              <a:gd name="csX43" fmla="*/ 763177 w 1357537"/>
              <a:gd name="csY43" fmla="*/ 1696720 h 1706880"/>
              <a:gd name="csX44" fmla="*/ 727617 w 1357537"/>
              <a:gd name="csY44" fmla="*/ 1701800 h 1706880"/>
              <a:gd name="csX45" fmla="*/ 697137 w 1357537"/>
              <a:gd name="csY45" fmla="*/ 1706880 h 1706880"/>
              <a:gd name="csX46" fmla="*/ 651417 w 1357537"/>
              <a:gd name="csY46" fmla="*/ 1696720 h 1706880"/>
              <a:gd name="csX47" fmla="*/ 590457 w 1357537"/>
              <a:gd name="csY47" fmla="*/ 1691640 h 1706880"/>
              <a:gd name="csX48" fmla="*/ 554897 w 1357537"/>
              <a:gd name="csY48" fmla="*/ 1666240 h 1706880"/>
              <a:gd name="csX49" fmla="*/ 483777 w 1357537"/>
              <a:gd name="csY49" fmla="*/ 1630680 h 1706880"/>
              <a:gd name="csX50" fmla="*/ 458377 w 1357537"/>
              <a:gd name="csY50" fmla="*/ 1600200 h 1706880"/>
              <a:gd name="csX51" fmla="*/ 412657 w 1357537"/>
              <a:gd name="csY51" fmla="*/ 1554480 h 1706880"/>
              <a:gd name="csX52" fmla="*/ 407577 w 1357537"/>
              <a:gd name="csY52" fmla="*/ 1539240 h 1706880"/>
              <a:gd name="csX53" fmla="*/ 372017 w 1357537"/>
              <a:gd name="csY53" fmla="*/ 1493520 h 1706880"/>
              <a:gd name="csX54" fmla="*/ 351697 w 1357537"/>
              <a:gd name="csY54" fmla="*/ 1478280 h 1706880"/>
              <a:gd name="csX55" fmla="*/ 336457 w 1357537"/>
              <a:gd name="csY55" fmla="*/ 1452880 h 1706880"/>
              <a:gd name="csX56" fmla="*/ 321217 w 1357537"/>
              <a:gd name="csY56" fmla="*/ 1432560 h 1706880"/>
              <a:gd name="csX57" fmla="*/ 300897 w 1357537"/>
              <a:gd name="csY57" fmla="*/ 1386840 h 1706880"/>
              <a:gd name="csX58" fmla="*/ 290737 w 1357537"/>
              <a:gd name="csY58" fmla="*/ 1366520 h 1706880"/>
              <a:gd name="csX59" fmla="*/ 285657 w 1357537"/>
              <a:gd name="csY59" fmla="*/ 1341120 h 1706880"/>
              <a:gd name="csX60" fmla="*/ 265337 w 1357537"/>
              <a:gd name="csY60" fmla="*/ 1305560 h 1706880"/>
              <a:gd name="csX61" fmla="*/ 255177 w 1357537"/>
              <a:gd name="csY61" fmla="*/ 1280160 h 1706880"/>
              <a:gd name="csX62" fmla="*/ 229777 w 1357537"/>
              <a:gd name="csY62" fmla="*/ 1229360 h 1706880"/>
              <a:gd name="csX63" fmla="*/ 184057 w 1357537"/>
              <a:gd name="csY63" fmla="*/ 1148080 h 1706880"/>
              <a:gd name="csX64" fmla="*/ 158657 w 1357537"/>
              <a:gd name="csY64" fmla="*/ 1112520 h 1706880"/>
              <a:gd name="csX65" fmla="*/ 138337 w 1357537"/>
              <a:gd name="csY65" fmla="*/ 1092200 h 1706880"/>
              <a:gd name="csX66" fmla="*/ 123097 w 1357537"/>
              <a:gd name="csY66" fmla="*/ 1066800 h 1706880"/>
              <a:gd name="csX67" fmla="*/ 97697 w 1357537"/>
              <a:gd name="csY67" fmla="*/ 1031240 h 1706880"/>
              <a:gd name="csX68" fmla="*/ 57057 w 1357537"/>
              <a:gd name="csY68" fmla="*/ 939800 h 1706880"/>
              <a:gd name="csX69" fmla="*/ 46897 w 1357537"/>
              <a:gd name="csY69" fmla="*/ 919480 h 1706880"/>
              <a:gd name="csX70" fmla="*/ 41817 w 1357537"/>
              <a:gd name="csY70" fmla="*/ 904240 h 1706880"/>
              <a:gd name="csX71" fmla="*/ 26577 w 1357537"/>
              <a:gd name="csY71" fmla="*/ 853440 h 1706880"/>
              <a:gd name="csX72" fmla="*/ 21497 w 1357537"/>
              <a:gd name="csY72" fmla="*/ 817880 h 1706880"/>
              <a:gd name="csX73" fmla="*/ 1177 w 1357537"/>
              <a:gd name="csY73" fmla="*/ 716280 h 1706880"/>
              <a:gd name="csX74" fmla="*/ 6257 w 1357537"/>
              <a:gd name="csY74" fmla="*/ 538480 h 1706880"/>
              <a:gd name="csX75" fmla="*/ 16417 w 1357537"/>
              <a:gd name="csY75" fmla="*/ 508000 h 1706880"/>
              <a:gd name="csX76" fmla="*/ 41817 w 1357537"/>
              <a:gd name="csY76" fmla="*/ 452120 h 1706880"/>
              <a:gd name="csX77" fmla="*/ 62137 w 1357537"/>
              <a:gd name="csY77" fmla="*/ 416560 h 1706880"/>
              <a:gd name="csX78" fmla="*/ 87537 w 1357537"/>
              <a:gd name="csY78" fmla="*/ 381000 h 1706880"/>
              <a:gd name="csX79" fmla="*/ 118017 w 1357537"/>
              <a:gd name="csY79" fmla="*/ 309880 h 1706880"/>
              <a:gd name="csX80" fmla="*/ 153577 w 1357537"/>
              <a:gd name="csY80" fmla="*/ 243840 h 1706880"/>
              <a:gd name="csX81" fmla="*/ 168817 w 1357537"/>
              <a:gd name="csY81" fmla="*/ 218440 h 1706880"/>
              <a:gd name="csX82" fmla="*/ 189137 w 1357537"/>
              <a:gd name="csY82" fmla="*/ 187960 h 1706880"/>
              <a:gd name="csX83" fmla="*/ 204377 w 1357537"/>
              <a:gd name="csY83" fmla="*/ 157480 h 1706880"/>
              <a:gd name="csX84" fmla="*/ 265337 w 1357537"/>
              <a:gd name="csY84" fmla="*/ 111760 h 1706880"/>
              <a:gd name="csX85" fmla="*/ 285657 w 1357537"/>
              <a:gd name="csY85" fmla="*/ 86360 h 1706880"/>
              <a:gd name="csX86" fmla="*/ 305977 w 1357537"/>
              <a:gd name="csY86" fmla="*/ 66040 h 1706880"/>
              <a:gd name="csX87" fmla="*/ 331377 w 1357537"/>
              <a:gd name="csY87" fmla="*/ 20320 h 1706880"/>
              <a:gd name="csX88" fmla="*/ 341537 w 1357537"/>
              <a:gd name="csY88" fmla="*/ 0 h 17068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</a:cxnLst>
            <a:rect l="l" t="t" r="r" b="b"/>
            <a:pathLst>
              <a:path w="1357537" h="1706880">
                <a:moveTo>
                  <a:pt x="1078137" y="15240"/>
                </a:moveTo>
                <a:cubicBezTo>
                  <a:pt x="1084910" y="25400"/>
                  <a:pt x="1092175" y="35249"/>
                  <a:pt x="1098457" y="45720"/>
                </a:cubicBezTo>
                <a:cubicBezTo>
                  <a:pt x="1102353" y="52214"/>
                  <a:pt x="1104860" y="59465"/>
                  <a:pt x="1108617" y="66040"/>
                </a:cubicBezTo>
                <a:cubicBezTo>
                  <a:pt x="1115508" y="78099"/>
                  <a:pt x="1131449" y="98183"/>
                  <a:pt x="1139097" y="106680"/>
                </a:cubicBezTo>
                <a:cubicBezTo>
                  <a:pt x="1147107" y="115580"/>
                  <a:pt x="1156542" y="123131"/>
                  <a:pt x="1164497" y="132080"/>
                </a:cubicBezTo>
                <a:cubicBezTo>
                  <a:pt x="1170122" y="138408"/>
                  <a:pt x="1174162" y="146028"/>
                  <a:pt x="1179737" y="152400"/>
                </a:cubicBezTo>
                <a:cubicBezTo>
                  <a:pt x="1204974" y="181243"/>
                  <a:pt x="1199482" y="164892"/>
                  <a:pt x="1220377" y="203200"/>
                </a:cubicBezTo>
                <a:cubicBezTo>
                  <a:pt x="1265300" y="285560"/>
                  <a:pt x="1208407" y="189421"/>
                  <a:pt x="1235617" y="243840"/>
                </a:cubicBezTo>
                <a:cubicBezTo>
                  <a:pt x="1238347" y="249301"/>
                  <a:pt x="1243047" y="253619"/>
                  <a:pt x="1245777" y="259080"/>
                </a:cubicBezTo>
                <a:cubicBezTo>
                  <a:pt x="1249855" y="267236"/>
                  <a:pt x="1251859" y="276324"/>
                  <a:pt x="1255937" y="284480"/>
                </a:cubicBezTo>
                <a:cubicBezTo>
                  <a:pt x="1265735" y="304076"/>
                  <a:pt x="1273654" y="313183"/>
                  <a:pt x="1286417" y="330200"/>
                </a:cubicBezTo>
                <a:lnTo>
                  <a:pt x="1301657" y="375920"/>
                </a:lnTo>
                <a:cubicBezTo>
                  <a:pt x="1305044" y="386080"/>
                  <a:pt x="1307028" y="396821"/>
                  <a:pt x="1311817" y="406400"/>
                </a:cubicBezTo>
                <a:cubicBezTo>
                  <a:pt x="1318029" y="418824"/>
                  <a:pt x="1324067" y="428505"/>
                  <a:pt x="1327057" y="441960"/>
                </a:cubicBezTo>
                <a:cubicBezTo>
                  <a:pt x="1335452" y="479739"/>
                  <a:pt x="1329115" y="467489"/>
                  <a:pt x="1337217" y="508000"/>
                </a:cubicBezTo>
                <a:cubicBezTo>
                  <a:pt x="1339955" y="521692"/>
                  <a:pt x="1344451" y="534986"/>
                  <a:pt x="1347377" y="548640"/>
                </a:cubicBezTo>
                <a:cubicBezTo>
                  <a:pt x="1358106" y="598707"/>
                  <a:pt x="1346721" y="561912"/>
                  <a:pt x="1357537" y="594360"/>
                </a:cubicBezTo>
                <a:cubicBezTo>
                  <a:pt x="1355844" y="645160"/>
                  <a:pt x="1355276" y="696010"/>
                  <a:pt x="1352457" y="746760"/>
                </a:cubicBezTo>
                <a:cubicBezTo>
                  <a:pt x="1351566" y="762792"/>
                  <a:pt x="1341084" y="805506"/>
                  <a:pt x="1337217" y="817880"/>
                </a:cubicBezTo>
                <a:cubicBezTo>
                  <a:pt x="1332902" y="831689"/>
                  <a:pt x="1326292" y="844711"/>
                  <a:pt x="1321977" y="858520"/>
                </a:cubicBezTo>
                <a:cubicBezTo>
                  <a:pt x="1317812" y="871848"/>
                  <a:pt x="1314743" y="885506"/>
                  <a:pt x="1311817" y="899160"/>
                </a:cubicBezTo>
                <a:cubicBezTo>
                  <a:pt x="1309621" y="909406"/>
                  <a:pt x="1302552" y="956695"/>
                  <a:pt x="1301657" y="965200"/>
                </a:cubicBezTo>
                <a:cubicBezTo>
                  <a:pt x="1299522" y="985478"/>
                  <a:pt x="1300121" y="1006080"/>
                  <a:pt x="1296577" y="1026160"/>
                </a:cubicBezTo>
                <a:cubicBezTo>
                  <a:pt x="1294992" y="1035140"/>
                  <a:pt x="1289804" y="1043093"/>
                  <a:pt x="1286417" y="1051560"/>
                </a:cubicBezTo>
                <a:cubicBezTo>
                  <a:pt x="1281203" y="1082846"/>
                  <a:pt x="1278922" y="1093120"/>
                  <a:pt x="1276257" y="1127760"/>
                </a:cubicBezTo>
                <a:cubicBezTo>
                  <a:pt x="1274045" y="1156511"/>
                  <a:pt x="1274144" y="1185437"/>
                  <a:pt x="1271177" y="1214120"/>
                </a:cubicBezTo>
                <a:cubicBezTo>
                  <a:pt x="1265017" y="1273668"/>
                  <a:pt x="1264269" y="1257908"/>
                  <a:pt x="1255937" y="1295400"/>
                </a:cubicBezTo>
                <a:cubicBezTo>
                  <a:pt x="1254064" y="1303829"/>
                  <a:pt x="1252730" y="1312371"/>
                  <a:pt x="1250857" y="1320800"/>
                </a:cubicBezTo>
                <a:cubicBezTo>
                  <a:pt x="1249342" y="1327616"/>
                  <a:pt x="1247146" y="1334274"/>
                  <a:pt x="1245777" y="1341120"/>
                </a:cubicBezTo>
                <a:cubicBezTo>
                  <a:pt x="1241248" y="1363766"/>
                  <a:pt x="1241065" y="1375207"/>
                  <a:pt x="1235617" y="1397000"/>
                </a:cubicBezTo>
                <a:cubicBezTo>
                  <a:pt x="1234318" y="1402195"/>
                  <a:pt x="1232008" y="1407091"/>
                  <a:pt x="1230537" y="1412240"/>
                </a:cubicBezTo>
                <a:cubicBezTo>
                  <a:pt x="1228619" y="1418953"/>
                  <a:pt x="1228579" y="1426315"/>
                  <a:pt x="1225457" y="1432560"/>
                </a:cubicBezTo>
                <a:cubicBezTo>
                  <a:pt x="1221671" y="1440133"/>
                  <a:pt x="1215297" y="1446107"/>
                  <a:pt x="1210217" y="1452880"/>
                </a:cubicBezTo>
                <a:cubicBezTo>
                  <a:pt x="1206362" y="1468301"/>
                  <a:pt x="1204939" y="1480238"/>
                  <a:pt x="1194977" y="1493520"/>
                </a:cubicBezTo>
                <a:cubicBezTo>
                  <a:pt x="1189230" y="1501183"/>
                  <a:pt x="1180965" y="1506631"/>
                  <a:pt x="1174657" y="1513840"/>
                </a:cubicBezTo>
                <a:cubicBezTo>
                  <a:pt x="1146067" y="1546515"/>
                  <a:pt x="1175337" y="1524608"/>
                  <a:pt x="1134017" y="1549400"/>
                </a:cubicBezTo>
                <a:cubicBezTo>
                  <a:pt x="1127244" y="1559560"/>
                  <a:pt x="1123078" y="1572063"/>
                  <a:pt x="1113697" y="1579880"/>
                </a:cubicBezTo>
                <a:cubicBezTo>
                  <a:pt x="1086752" y="1602334"/>
                  <a:pt x="1073963" y="1595745"/>
                  <a:pt x="1047657" y="1610360"/>
                </a:cubicBezTo>
                <a:cubicBezTo>
                  <a:pt x="1040256" y="1614472"/>
                  <a:pt x="1034738" y="1621488"/>
                  <a:pt x="1027337" y="1625600"/>
                </a:cubicBezTo>
                <a:cubicBezTo>
                  <a:pt x="1019366" y="1630029"/>
                  <a:pt x="1010588" y="1632876"/>
                  <a:pt x="1001937" y="1635760"/>
                </a:cubicBezTo>
                <a:cubicBezTo>
                  <a:pt x="906980" y="1667412"/>
                  <a:pt x="995449" y="1636348"/>
                  <a:pt x="900337" y="1661160"/>
                </a:cubicBezTo>
                <a:cubicBezTo>
                  <a:pt x="878051" y="1666974"/>
                  <a:pt x="856583" y="1675666"/>
                  <a:pt x="834297" y="1681480"/>
                </a:cubicBezTo>
                <a:cubicBezTo>
                  <a:pt x="817588" y="1685839"/>
                  <a:pt x="800382" y="1688022"/>
                  <a:pt x="783497" y="1691640"/>
                </a:cubicBezTo>
                <a:cubicBezTo>
                  <a:pt x="776670" y="1693103"/>
                  <a:pt x="770046" y="1695471"/>
                  <a:pt x="763177" y="1696720"/>
                </a:cubicBezTo>
                <a:cubicBezTo>
                  <a:pt x="751396" y="1698862"/>
                  <a:pt x="739451" y="1699979"/>
                  <a:pt x="727617" y="1701800"/>
                </a:cubicBezTo>
                <a:cubicBezTo>
                  <a:pt x="717437" y="1703366"/>
                  <a:pt x="707297" y="1705187"/>
                  <a:pt x="697137" y="1706880"/>
                </a:cubicBezTo>
                <a:cubicBezTo>
                  <a:pt x="681897" y="1703493"/>
                  <a:pt x="666872" y="1698928"/>
                  <a:pt x="651417" y="1696720"/>
                </a:cubicBezTo>
                <a:cubicBezTo>
                  <a:pt x="631232" y="1693836"/>
                  <a:pt x="609901" y="1697780"/>
                  <a:pt x="590457" y="1691640"/>
                </a:cubicBezTo>
                <a:cubicBezTo>
                  <a:pt x="576567" y="1687254"/>
                  <a:pt x="567544" y="1673467"/>
                  <a:pt x="554897" y="1666240"/>
                </a:cubicBezTo>
                <a:cubicBezTo>
                  <a:pt x="531884" y="1653090"/>
                  <a:pt x="483777" y="1630680"/>
                  <a:pt x="483777" y="1630680"/>
                </a:cubicBezTo>
                <a:cubicBezTo>
                  <a:pt x="475310" y="1620520"/>
                  <a:pt x="467401" y="1609868"/>
                  <a:pt x="458377" y="1600200"/>
                </a:cubicBezTo>
                <a:cubicBezTo>
                  <a:pt x="443671" y="1584444"/>
                  <a:pt x="412657" y="1554480"/>
                  <a:pt x="412657" y="1554480"/>
                </a:cubicBezTo>
                <a:cubicBezTo>
                  <a:pt x="410964" y="1549400"/>
                  <a:pt x="410178" y="1543921"/>
                  <a:pt x="407577" y="1539240"/>
                </a:cubicBezTo>
                <a:cubicBezTo>
                  <a:pt x="397154" y="1520478"/>
                  <a:pt x="387724" y="1506983"/>
                  <a:pt x="372017" y="1493520"/>
                </a:cubicBezTo>
                <a:cubicBezTo>
                  <a:pt x="365589" y="1488010"/>
                  <a:pt x="358470" y="1483360"/>
                  <a:pt x="351697" y="1478280"/>
                </a:cubicBezTo>
                <a:cubicBezTo>
                  <a:pt x="346617" y="1469813"/>
                  <a:pt x="341934" y="1461095"/>
                  <a:pt x="336457" y="1452880"/>
                </a:cubicBezTo>
                <a:cubicBezTo>
                  <a:pt x="331761" y="1445835"/>
                  <a:pt x="325704" y="1439740"/>
                  <a:pt x="321217" y="1432560"/>
                </a:cubicBezTo>
                <a:cubicBezTo>
                  <a:pt x="311597" y="1417169"/>
                  <a:pt x="308308" y="1403515"/>
                  <a:pt x="300897" y="1386840"/>
                </a:cubicBezTo>
                <a:cubicBezTo>
                  <a:pt x="297821" y="1379920"/>
                  <a:pt x="294124" y="1373293"/>
                  <a:pt x="290737" y="1366520"/>
                </a:cubicBezTo>
                <a:cubicBezTo>
                  <a:pt x="289044" y="1358053"/>
                  <a:pt x="288387" y="1349311"/>
                  <a:pt x="285657" y="1341120"/>
                </a:cubicBezTo>
                <a:cubicBezTo>
                  <a:pt x="276751" y="1314402"/>
                  <a:pt x="276485" y="1327857"/>
                  <a:pt x="265337" y="1305560"/>
                </a:cubicBezTo>
                <a:cubicBezTo>
                  <a:pt x="261259" y="1297404"/>
                  <a:pt x="259033" y="1288423"/>
                  <a:pt x="255177" y="1280160"/>
                </a:cubicBezTo>
                <a:cubicBezTo>
                  <a:pt x="247171" y="1263004"/>
                  <a:pt x="238244" y="1246293"/>
                  <a:pt x="229777" y="1229360"/>
                </a:cubicBezTo>
                <a:cubicBezTo>
                  <a:pt x="214992" y="1199790"/>
                  <a:pt x="204237" y="1176332"/>
                  <a:pt x="184057" y="1148080"/>
                </a:cubicBezTo>
                <a:cubicBezTo>
                  <a:pt x="175590" y="1136227"/>
                  <a:pt x="167881" y="1123794"/>
                  <a:pt x="158657" y="1112520"/>
                </a:cubicBezTo>
                <a:cubicBezTo>
                  <a:pt x="152591" y="1105106"/>
                  <a:pt x="144218" y="1099761"/>
                  <a:pt x="138337" y="1092200"/>
                </a:cubicBezTo>
                <a:cubicBezTo>
                  <a:pt x="132275" y="1084406"/>
                  <a:pt x="128574" y="1075015"/>
                  <a:pt x="123097" y="1066800"/>
                </a:cubicBezTo>
                <a:cubicBezTo>
                  <a:pt x="115017" y="1054680"/>
                  <a:pt x="105417" y="1043592"/>
                  <a:pt x="97697" y="1031240"/>
                </a:cubicBezTo>
                <a:cubicBezTo>
                  <a:pt x="62127" y="974328"/>
                  <a:pt x="79993" y="999433"/>
                  <a:pt x="57057" y="939800"/>
                </a:cubicBezTo>
                <a:cubicBezTo>
                  <a:pt x="54339" y="932732"/>
                  <a:pt x="49880" y="926441"/>
                  <a:pt x="46897" y="919480"/>
                </a:cubicBezTo>
                <a:cubicBezTo>
                  <a:pt x="44788" y="914558"/>
                  <a:pt x="43392" y="909358"/>
                  <a:pt x="41817" y="904240"/>
                </a:cubicBezTo>
                <a:cubicBezTo>
                  <a:pt x="36618" y="887343"/>
                  <a:pt x="31657" y="870373"/>
                  <a:pt x="26577" y="853440"/>
                </a:cubicBezTo>
                <a:cubicBezTo>
                  <a:pt x="24884" y="841587"/>
                  <a:pt x="23677" y="829653"/>
                  <a:pt x="21497" y="817880"/>
                </a:cubicBezTo>
                <a:cubicBezTo>
                  <a:pt x="15208" y="783920"/>
                  <a:pt x="3058" y="750766"/>
                  <a:pt x="1177" y="716280"/>
                </a:cubicBezTo>
                <a:cubicBezTo>
                  <a:pt x="-2052" y="657077"/>
                  <a:pt x="1930" y="597613"/>
                  <a:pt x="6257" y="538480"/>
                </a:cubicBezTo>
                <a:cubicBezTo>
                  <a:pt x="7039" y="527799"/>
                  <a:pt x="12757" y="518065"/>
                  <a:pt x="16417" y="508000"/>
                </a:cubicBezTo>
                <a:cubicBezTo>
                  <a:pt x="24288" y="486354"/>
                  <a:pt x="30605" y="472942"/>
                  <a:pt x="41817" y="452120"/>
                </a:cubicBezTo>
                <a:cubicBezTo>
                  <a:pt x="48289" y="440100"/>
                  <a:pt x="54755" y="428044"/>
                  <a:pt x="62137" y="416560"/>
                </a:cubicBezTo>
                <a:cubicBezTo>
                  <a:pt x="70014" y="404307"/>
                  <a:pt x="80778" y="393904"/>
                  <a:pt x="87537" y="381000"/>
                </a:cubicBezTo>
                <a:cubicBezTo>
                  <a:pt x="99505" y="358153"/>
                  <a:pt x="103710" y="331340"/>
                  <a:pt x="118017" y="309880"/>
                </a:cubicBezTo>
                <a:cubicBezTo>
                  <a:pt x="156822" y="251672"/>
                  <a:pt x="69186" y="384492"/>
                  <a:pt x="153577" y="243840"/>
                </a:cubicBezTo>
                <a:cubicBezTo>
                  <a:pt x="158657" y="235373"/>
                  <a:pt x="163516" y="226770"/>
                  <a:pt x="168817" y="218440"/>
                </a:cubicBezTo>
                <a:cubicBezTo>
                  <a:pt x="175373" y="208138"/>
                  <a:pt x="182984" y="198507"/>
                  <a:pt x="189137" y="187960"/>
                </a:cubicBezTo>
                <a:cubicBezTo>
                  <a:pt x="194861" y="178148"/>
                  <a:pt x="197184" y="166272"/>
                  <a:pt x="204377" y="157480"/>
                </a:cubicBezTo>
                <a:cubicBezTo>
                  <a:pt x="228666" y="127793"/>
                  <a:pt x="238230" y="136157"/>
                  <a:pt x="265337" y="111760"/>
                </a:cubicBezTo>
                <a:cubicBezTo>
                  <a:pt x="273396" y="104507"/>
                  <a:pt x="278454" y="94464"/>
                  <a:pt x="285657" y="86360"/>
                </a:cubicBezTo>
                <a:cubicBezTo>
                  <a:pt x="292021" y="79201"/>
                  <a:pt x="299204" y="72813"/>
                  <a:pt x="305977" y="66040"/>
                </a:cubicBezTo>
                <a:cubicBezTo>
                  <a:pt x="317472" y="31556"/>
                  <a:pt x="302264" y="72723"/>
                  <a:pt x="331377" y="20320"/>
                </a:cubicBezTo>
                <a:cubicBezTo>
                  <a:pt x="345970" y="-5948"/>
                  <a:pt x="328755" y="12782"/>
                  <a:pt x="341537" y="0"/>
                </a:cubicBezTo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09A2F5-6BF8-C6FC-80B9-4CB0E11AE3C9}"/>
              </a:ext>
            </a:extLst>
          </p:cNvPr>
          <p:cNvSpPr txBox="1"/>
          <p:nvPr/>
        </p:nvSpPr>
        <p:spPr>
          <a:xfrm>
            <a:off x="9450846" y="6443758"/>
            <a:ext cx="239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Bantounas, unpublished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567749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E0E84-6969-01E9-7897-6489D957F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71" y="635267"/>
            <a:ext cx="9956374" cy="6222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E7439-3866-235D-5F0E-5B648E4F2DD9}"/>
              </a:ext>
            </a:extLst>
          </p:cNvPr>
          <p:cNvSpPr txBox="1"/>
          <p:nvPr/>
        </p:nvSpPr>
        <p:spPr>
          <a:xfrm>
            <a:off x="1375191" y="18865"/>
            <a:ext cx="966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Τελικό στάδιο: Δημιουργία ώριμων νευρώνων</a:t>
            </a:r>
            <a:endParaRPr lang="en-GB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E55C8-D3F7-95CE-C492-DDA86AE469D7}"/>
              </a:ext>
            </a:extLst>
          </p:cNvPr>
          <p:cNvSpPr txBox="1"/>
          <p:nvPr/>
        </p:nvSpPr>
        <p:spPr>
          <a:xfrm>
            <a:off x="0" y="2090172"/>
            <a:ext cx="21411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>
                <a:solidFill>
                  <a:srgbClr val="FF0000"/>
                </a:solidFill>
              </a:rPr>
              <a:t>βΙΙΙ</a:t>
            </a:r>
            <a:r>
              <a:rPr lang="el-GR" sz="2400" b="1" dirty="0">
                <a:solidFill>
                  <a:srgbClr val="FF0000"/>
                </a:solidFill>
              </a:rPr>
              <a:t>-</a:t>
            </a:r>
            <a:r>
              <a:rPr lang="en-US" sz="2400" b="1" dirty="0">
                <a:solidFill>
                  <a:srgbClr val="FF0000"/>
                </a:solidFill>
              </a:rPr>
              <a:t>Tubulin</a:t>
            </a:r>
            <a:endParaRPr lang="el-GR" sz="2400" b="1" dirty="0">
              <a:solidFill>
                <a:srgbClr val="FF0000"/>
              </a:solidFill>
            </a:endParaRPr>
          </a:p>
          <a:p>
            <a:r>
              <a:rPr lang="el-GR" sz="2400" b="1" dirty="0">
                <a:solidFill>
                  <a:srgbClr val="FF0000"/>
                </a:solidFill>
              </a:rPr>
              <a:t>(νευρώνες)</a:t>
            </a:r>
            <a:endParaRPr lang="en-GB" sz="2400" b="1" dirty="0">
              <a:solidFill>
                <a:srgbClr val="FF0000"/>
              </a:solidFill>
            </a:endParaRPr>
          </a:p>
          <a:p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00B050"/>
                </a:solidFill>
              </a:rPr>
              <a:t>GFAP</a:t>
            </a:r>
            <a:endParaRPr lang="el-GR" sz="2400" b="1" dirty="0">
              <a:solidFill>
                <a:srgbClr val="00B050"/>
              </a:solidFill>
            </a:endParaRPr>
          </a:p>
          <a:p>
            <a:r>
              <a:rPr lang="el-GR" sz="2400" b="1" dirty="0">
                <a:solidFill>
                  <a:srgbClr val="00B050"/>
                </a:solidFill>
              </a:rPr>
              <a:t>(</a:t>
            </a:r>
            <a:r>
              <a:rPr lang="el-GR" sz="2400" b="1" dirty="0" err="1">
                <a:solidFill>
                  <a:srgbClr val="00B050"/>
                </a:solidFill>
              </a:rPr>
              <a:t>αστρογλοία</a:t>
            </a:r>
            <a:r>
              <a:rPr lang="el-GR" sz="2400" b="1" dirty="0">
                <a:solidFill>
                  <a:srgbClr val="00B050"/>
                </a:solidFill>
              </a:rPr>
              <a:t>)</a:t>
            </a:r>
            <a:endParaRPr lang="en-GB" sz="2400" b="1" dirty="0">
              <a:solidFill>
                <a:srgbClr val="00B050"/>
              </a:solidFill>
            </a:endParaRPr>
          </a:p>
          <a:p>
            <a:endParaRPr lang="el-GR" sz="2400" b="1" dirty="0">
              <a:solidFill>
                <a:srgbClr val="00B05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DAPI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(</a:t>
            </a:r>
            <a:r>
              <a:rPr lang="en-GB" sz="2400" b="1" dirty="0">
                <a:solidFill>
                  <a:srgbClr val="0070C0"/>
                </a:solidFill>
              </a:rPr>
              <a:t>DNA)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E0DB6-D7A1-A716-1E6E-1EA11D8CC699}"/>
              </a:ext>
            </a:extLst>
          </p:cNvPr>
          <p:cNvSpPr txBox="1"/>
          <p:nvPr/>
        </p:nvSpPr>
        <p:spPr>
          <a:xfrm>
            <a:off x="-1" y="6284288"/>
            <a:ext cx="207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Bantounas, unpublished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512098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85563" y="428517"/>
            <a:ext cx="3697793" cy="2711535"/>
            <a:chOff x="19273960" y="8153400"/>
            <a:chExt cx="3449322" cy="2529335"/>
          </a:xfrm>
        </p:grpSpPr>
        <p:grpSp>
          <p:nvGrpSpPr>
            <p:cNvPr id="21" name="Group 20"/>
            <p:cNvGrpSpPr/>
            <p:nvPr/>
          </p:nvGrpSpPr>
          <p:grpSpPr>
            <a:xfrm>
              <a:off x="19289001" y="8536309"/>
              <a:ext cx="3434281" cy="2146426"/>
              <a:chOff x="19371929" y="8561032"/>
              <a:chExt cx="5329638" cy="333102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71929" y="8561032"/>
                <a:ext cx="5329638" cy="3331024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9371930" y="8561032"/>
                <a:ext cx="1656796" cy="1336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TUJ1</a:t>
                </a:r>
              </a:p>
              <a:p>
                <a:r>
                  <a:rPr lang="en-GB" b="1" dirty="0">
                    <a:solidFill>
                      <a:srgbClr val="00B050"/>
                    </a:solidFill>
                  </a:rPr>
                  <a:t>BRN2</a:t>
                </a:r>
              </a:p>
              <a:p>
                <a:r>
                  <a:rPr lang="en-GB" b="1" dirty="0">
                    <a:solidFill>
                      <a:srgbClr val="00B0F0"/>
                    </a:solidFill>
                  </a:rPr>
                  <a:t>DAPI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9273960" y="8153400"/>
              <a:ext cx="2427196" cy="430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93095" y="8182109"/>
              <a:ext cx="2769469" cy="37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Layer II-IV neurons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25254" y="459292"/>
            <a:ext cx="3734762" cy="2680760"/>
            <a:chOff x="23400945" y="8200849"/>
            <a:chExt cx="3483806" cy="2500627"/>
          </a:xfrm>
        </p:grpSpPr>
        <p:grpSp>
          <p:nvGrpSpPr>
            <p:cNvPr id="27" name="Group 26"/>
            <p:cNvGrpSpPr/>
            <p:nvPr/>
          </p:nvGrpSpPr>
          <p:grpSpPr>
            <a:xfrm>
              <a:off x="23400945" y="8529269"/>
              <a:ext cx="3483806" cy="2172207"/>
              <a:chOff x="3784682" y="3399105"/>
              <a:chExt cx="5371263" cy="334906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6307" y="3417147"/>
                <a:ext cx="5329638" cy="3331024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784682" y="3399105"/>
                <a:ext cx="2385961" cy="1327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TUJ1</a:t>
                </a:r>
              </a:p>
              <a:p>
                <a:r>
                  <a:rPr lang="en-GB" b="1" dirty="0">
                    <a:solidFill>
                      <a:srgbClr val="00B050"/>
                    </a:solidFill>
                  </a:rPr>
                  <a:t>TBR1</a:t>
                </a:r>
              </a:p>
              <a:p>
                <a:r>
                  <a:rPr lang="en-GB" b="1" dirty="0">
                    <a:solidFill>
                      <a:srgbClr val="00B0F0"/>
                    </a:solidFill>
                  </a:rPr>
                  <a:t>DAPI</a:t>
                </a: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6960484" y="6377808"/>
                <a:ext cx="171450" cy="29673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 flipV="1">
                <a:off x="7312909" y="5968233"/>
                <a:ext cx="171450" cy="29673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7370059" y="5711058"/>
                <a:ext cx="171450" cy="29673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 flipV="1">
                <a:off x="6836659" y="4148958"/>
                <a:ext cx="171450" cy="29673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 flipV="1">
                <a:off x="6769984" y="4415658"/>
                <a:ext cx="171450" cy="29673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5798434" y="4920483"/>
                <a:ext cx="171450" cy="29673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 flipV="1">
                <a:off x="7751059" y="5025258"/>
                <a:ext cx="171450" cy="29673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8303509" y="4596633"/>
                <a:ext cx="171450" cy="29673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23955817" y="8200849"/>
              <a:ext cx="2525211" cy="37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Layer VI neurons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230853" y="462489"/>
            <a:ext cx="3707147" cy="2677563"/>
            <a:chOff x="22285767" y="10547784"/>
            <a:chExt cx="2997555" cy="2165046"/>
          </a:xfrm>
        </p:grpSpPr>
        <p:grpSp>
          <p:nvGrpSpPr>
            <p:cNvPr id="40" name="Group 39"/>
            <p:cNvGrpSpPr/>
            <p:nvPr/>
          </p:nvGrpSpPr>
          <p:grpSpPr>
            <a:xfrm>
              <a:off x="22285767" y="10839360"/>
              <a:ext cx="2997555" cy="1873470"/>
              <a:chOff x="22285767" y="10839360"/>
              <a:chExt cx="2997555" cy="187347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5769" y="10839360"/>
                <a:ext cx="2997553" cy="1873470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22285767" y="10857951"/>
                <a:ext cx="1201260" cy="746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TUJ1</a:t>
                </a:r>
              </a:p>
              <a:p>
                <a:r>
                  <a:rPr lang="en-GB" b="1" dirty="0">
                    <a:solidFill>
                      <a:srgbClr val="00B050"/>
                    </a:solidFill>
                  </a:rPr>
                  <a:t>GABA</a:t>
                </a:r>
              </a:p>
              <a:p>
                <a:r>
                  <a:rPr lang="en-GB" b="1" dirty="0">
                    <a:solidFill>
                      <a:schemeClr val="accent1"/>
                    </a:solidFill>
                  </a:rPr>
                  <a:t>DAPI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22575373" y="10547784"/>
              <a:ext cx="2400673" cy="323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GABAergic neurons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5563" y="3322978"/>
            <a:ext cx="5239897" cy="2336256"/>
            <a:chOff x="434763" y="3204689"/>
            <a:chExt cx="5239897" cy="2336256"/>
          </a:xfrm>
        </p:grpSpPr>
        <p:grpSp>
          <p:nvGrpSpPr>
            <p:cNvPr id="13" name="Group 12"/>
            <p:cNvGrpSpPr/>
            <p:nvPr/>
          </p:nvGrpSpPr>
          <p:grpSpPr>
            <a:xfrm>
              <a:off x="434763" y="3204689"/>
              <a:ext cx="3688767" cy="2336256"/>
              <a:chOff x="1098547" y="1677545"/>
              <a:chExt cx="5067304" cy="320934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098550" y="1719826"/>
                <a:ext cx="5067301" cy="3167063"/>
                <a:chOff x="1098550" y="1719826"/>
                <a:chExt cx="5067301" cy="3167063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8550" y="1719826"/>
                  <a:ext cx="5067301" cy="3167063"/>
                </a:xfrm>
                <a:prstGeom prst="rect">
                  <a:avLst/>
                </a:prstGeom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3733800" y="2198157"/>
                  <a:ext cx="638175" cy="94509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1098547" y="1677545"/>
                <a:ext cx="3396363" cy="549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bg1"/>
                    </a:solidFill>
                  </a:rPr>
                  <a:t>Synaptophysin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122" y="3246408"/>
              <a:ext cx="1275538" cy="1719204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2823123" y="3226022"/>
              <a:ext cx="1588858" cy="1759975"/>
              <a:chOff x="11539429" y="15468397"/>
              <a:chExt cx="1983841" cy="2138367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flipV="1">
                <a:off x="11539429" y="15468397"/>
                <a:ext cx="1983841" cy="42155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1539429" y="16758493"/>
                <a:ext cx="1963806" cy="84827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8230853" y="3280414"/>
            <a:ext cx="2361207" cy="3577586"/>
            <a:chOff x="-5648067" y="-269934"/>
            <a:chExt cx="4526280" cy="685800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48067" y="-269934"/>
              <a:ext cx="4526280" cy="6858000"/>
            </a:xfrm>
            <a:prstGeom prst="rect">
              <a:avLst/>
            </a:prstGeom>
          </p:spPr>
        </p:pic>
        <p:cxnSp>
          <p:nvCxnSpPr>
            <p:cNvPr id="58" name="Straight Arrow Connector 57"/>
            <p:cNvCxnSpPr/>
            <p:nvPr/>
          </p:nvCxnSpPr>
          <p:spPr>
            <a:xfrm>
              <a:off x="-2660161" y="6245166"/>
              <a:ext cx="9525" cy="266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613558F-0E2D-5776-0A97-685A22A70F50}"/>
              </a:ext>
            </a:extLst>
          </p:cNvPr>
          <p:cNvSpPr txBox="1"/>
          <p:nvPr/>
        </p:nvSpPr>
        <p:spPr>
          <a:xfrm>
            <a:off x="1375191" y="18865"/>
            <a:ext cx="966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Τελικό στάδιο: Δημιουργία ώριμων νευρώνων</a:t>
            </a:r>
            <a:endParaRPr lang="en-GB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E8314F-A1B6-EFDD-7CE2-4ED51267A8BD}"/>
              </a:ext>
            </a:extLst>
          </p:cNvPr>
          <p:cNvSpPr txBox="1"/>
          <p:nvPr/>
        </p:nvSpPr>
        <p:spPr>
          <a:xfrm>
            <a:off x="107779" y="6398706"/>
            <a:ext cx="239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Bantounas, unpublished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4579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D38C9-AB16-4FAC-DEB2-DB00BF181A67}"/>
              </a:ext>
            </a:extLst>
          </p:cNvPr>
          <p:cNvSpPr txBox="1"/>
          <p:nvPr/>
        </p:nvSpPr>
        <p:spPr>
          <a:xfrm>
            <a:off x="1289124" y="10318"/>
            <a:ext cx="966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Τελικό στάδιο: Δημιουργία ώριμων νευρώνων</a:t>
            </a:r>
            <a:endParaRPr lang="en-GB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D99E2-F06B-878B-386D-6E8BEFFBF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760" y="2469212"/>
            <a:ext cx="9147240" cy="4388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7CC17B-0BEA-7038-F4C2-CC47EC1BD577}"/>
              </a:ext>
            </a:extLst>
          </p:cNvPr>
          <p:cNvSpPr txBox="1"/>
          <p:nvPr/>
        </p:nvSpPr>
        <p:spPr>
          <a:xfrm>
            <a:off x="223285" y="530220"/>
            <a:ext cx="1174542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>
                <a:solidFill>
                  <a:srgbClr val="FF0000"/>
                </a:solidFill>
              </a:rPr>
              <a:t>Άσκηση 2</a:t>
            </a:r>
            <a:r>
              <a:rPr lang="en-GB" sz="2400" dirty="0">
                <a:solidFill>
                  <a:srgbClr val="FF0000"/>
                </a:solidFill>
              </a:rPr>
              <a:t>: </a:t>
            </a:r>
            <a:endParaRPr lang="el-GR" sz="2400" dirty="0">
              <a:solidFill>
                <a:srgbClr val="FF0000"/>
              </a:solidFill>
            </a:endParaRPr>
          </a:p>
          <a:p>
            <a:pPr algn="ctr"/>
            <a:r>
              <a:rPr lang="el-GR" sz="2000" dirty="0">
                <a:solidFill>
                  <a:srgbClr val="FF0000"/>
                </a:solidFill>
              </a:rPr>
              <a:t>Ήδη από το στάδιο των </a:t>
            </a:r>
            <a:r>
              <a:rPr lang="el-GR" sz="2000" dirty="0" err="1">
                <a:solidFill>
                  <a:srgbClr val="FF0000"/>
                </a:solidFill>
              </a:rPr>
              <a:t>ροζεττών</a:t>
            </a:r>
            <a:r>
              <a:rPr lang="el-GR" sz="2000" dirty="0">
                <a:solidFill>
                  <a:srgbClr val="FF0000"/>
                </a:solidFill>
              </a:rPr>
              <a:t> (</a:t>
            </a:r>
            <a:r>
              <a:rPr lang="en-US" sz="2000" dirty="0">
                <a:solidFill>
                  <a:srgbClr val="FF0000"/>
                </a:solidFill>
              </a:rPr>
              <a:t>day 14-28) </a:t>
            </a:r>
            <a:r>
              <a:rPr lang="el-GR" sz="2000" dirty="0">
                <a:solidFill>
                  <a:srgbClr val="FF0000"/>
                </a:solidFill>
              </a:rPr>
              <a:t>αρχίζουμε να παρατηρούμε κύτταρα με μορφολογία και γονιδιακή έκφραση νευρώνων. Με βάση τα παρακάτω αποτελέσματα πειραμάτων </a:t>
            </a:r>
            <a:r>
              <a:rPr lang="el-GR" sz="2000" dirty="0" err="1">
                <a:solidFill>
                  <a:srgbClr val="FF0000"/>
                </a:solidFill>
              </a:rPr>
              <a:t>νευροφυσιολογίας</a:t>
            </a:r>
            <a:r>
              <a:rPr lang="el-GR" sz="2000" dirty="0">
                <a:solidFill>
                  <a:srgbClr val="FF0000"/>
                </a:solidFill>
              </a:rPr>
              <a:t>, τι μπορούμε να συμπεράνουμε για το βαθμό ωρίμανσης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l-GR" sz="2000" dirty="0">
                <a:solidFill>
                  <a:srgbClr val="FF0000"/>
                </a:solidFill>
              </a:rPr>
              <a:t>των καλλιεργειών;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B9FE65-BC84-4753-6B5C-697DE593D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8724"/>
            <a:ext cx="2655250" cy="41604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C12FF6-6AE1-FE35-1E22-1B7C8BFFF3F0}"/>
              </a:ext>
            </a:extLst>
          </p:cNvPr>
          <p:cNvCxnSpPr/>
          <p:nvPr/>
        </p:nvCxnSpPr>
        <p:spPr>
          <a:xfrm>
            <a:off x="2781701" y="2469212"/>
            <a:ext cx="0" cy="42107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BB6C6F-C214-FCFF-9E9E-90797800888E}"/>
              </a:ext>
            </a:extLst>
          </p:cNvPr>
          <p:cNvSpPr txBox="1"/>
          <p:nvPr/>
        </p:nvSpPr>
        <p:spPr>
          <a:xfrm>
            <a:off x="10187275" y="6526044"/>
            <a:ext cx="1906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/>
              <a:t>Shi et al, 2012</a:t>
            </a:r>
          </a:p>
        </p:txBody>
      </p:sp>
    </p:spTree>
    <p:extLst>
      <p:ext uri="{BB962C8B-B14F-4D97-AF65-F5344CB8AC3E}">
        <p14:creationId xmlns:p14="http://schemas.microsoft.com/office/powerpoint/2010/main" val="15420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81D7C-09B8-2AE8-E8ED-A6EAA2E48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1BF423-C5D3-397F-C34E-F3138FE790E3}"/>
              </a:ext>
            </a:extLst>
          </p:cNvPr>
          <p:cNvGrpSpPr/>
          <p:nvPr/>
        </p:nvGrpSpPr>
        <p:grpSpPr>
          <a:xfrm>
            <a:off x="110091" y="1614008"/>
            <a:ext cx="11971817" cy="2693136"/>
            <a:chOff x="732559" y="2151957"/>
            <a:chExt cx="11353697" cy="25540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CB6858F-59AC-B8C0-C48C-34C150EC8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59" y="2151957"/>
              <a:ext cx="8521988" cy="2554086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27FF4E5-2B34-153F-514D-D107A27F7DB9}"/>
                </a:ext>
              </a:extLst>
            </p:cNvPr>
            <p:cNvGrpSpPr/>
            <p:nvPr/>
          </p:nvGrpSpPr>
          <p:grpSpPr>
            <a:xfrm>
              <a:off x="9199233" y="2372945"/>
              <a:ext cx="2887023" cy="2223436"/>
              <a:chOff x="9978620" y="1251930"/>
              <a:chExt cx="2887023" cy="2223436"/>
            </a:xfrm>
          </p:grpSpPr>
          <p:sp>
            <p:nvSpPr>
              <p:cNvPr id="3" name="Right Brace 2">
                <a:extLst>
                  <a:ext uri="{FF2B5EF4-FFF2-40B4-BE49-F238E27FC236}">
                    <a16:creationId xmlns:a16="http://schemas.microsoft.com/office/drawing/2014/main" id="{A4A864C6-BA9F-99B9-388F-2AB653B0592B}"/>
                  </a:ext>
                </a:extLst>
              </p:cNvPr>
              <p:cNvSpPr/>
              <p:nvPr/>
            </p:nvSpPr>
            <p:spPr>
              <a:xfrm>
                <a:off x="9978620" y="1251930"/>
                <a:ext cx="349804" cy="2223436"/>
              </a:xfrm>
              <a:prstGeom prst="rightBrac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6FEE43-0728-5762-468F-9D1308090E1B}"/>
                  </a:ext>
                </a:extLst>
              </p:cNvPr>
              <p:cNvSpPr txBox="1"/>
              <p:nvPr/>
            </p:nvSpPr>
            <p:spPr>
              <a:xfrm>
                <a:off x="10328424" y="1448065"/>
                <a:ext cx="2537219" cy="1546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l-GR" sz="2000" dirty="0"/>
                  <a:t>Παραλλαγές του πρωτοκόλλου ανάλογα με τον τύπο νευρώνων που θέλουμε να ευνοήσουμε</a:t>
                </a:r>
                <a:endParaRPr lang="en-GB" sz="2000" dirty="0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21DB6A2-61A3-05C3-32A9-60A6D5EE0F9B}"/>
              </a:ext>
            </a:extLst>
          </p:cNvPr>
          <p:cNvSpPr txBox="1"/>
          <p:nvPr/>
        </p:nvSpPr>
        <p:spPr>
          <a:xfrm>
            <a:off x="1118620" y="74224"/>
            <a:ext cx="9988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Επεμβαίνοντας στη διαφοροποίηση για να ευνοήσουμε συγκεκριμένους τύπους νευρώνων</a:t>
            </a:r>
            <a:endParaRPr lang="en-GB" sz="2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058011-7B92-0482-01BD-9212127DAB53}"/>
              </a:ext>
            </a:extLst>
          </p:cNvPr>
          <p:cNvSpPr txBox="1"/>
          <p:nvPr/>
        </p:nvSpPr>
        <p:spPr>
          <a:xfrm>
            <a:off x="558459" y="5197965"/>
            <a:ext cx="1107712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l-GR" sz="2000" dirty="0"/>
              <a:t>Π.χ. η ενεργοποίηση του μονοπατιού </a:t>
            </a:r>
            <a:r>
              <a:rPr lang="en-US" sz="2000" dirty="0"/>
              <a:t>Sonic Hedgehog (</a:t>
            </a:r>
            <a:r>
              <a:rPr lang="en-US" sz="2000" b="1" dirty="0">
                <a:solidFill>
                  <a:srgbClr val="FF0000"/>
                </a:solidFill>
              </a:rPr>
              <a:t>SHH</a:t>
            </a:r>
            <a:r>
              <a:rPr lang="en-US" sz="2000" dirty="0"/>
              <a:t>),  </a:t>
            </a:r>
            <a:r>
              <a:rPr lang="el-GR" sz="2000" dirty="0"/>
              <a:t>δίνει μεγαλύτερο αριθμό νευρώνων που προέρχονται από την κοιλιακή πλευρά του νευρικού σωλήνα, όπως </a:t>
            </a:r>
            <a:r>
              <a:rPr lang="en-US" sz="2000" b="1" dirty="0">
                <a:solidFill>
                  <a:srgbClr val="FF0000"/>
                </a:solidFill>
              </a:rPr>
              <a:t>GABA</a:t>
            </a:r>
            <a:r>
              <a:rPr lang="el-GR" sz="2000" b="1" dirty="0" err="1">
                <a:solidFill>
                  <a:srgbClr val="FF0000"/>
                </a:solidFill>
              </a:rPr>
              <a:t>εργικούς</a:t>
            </a:r>
            <a:r>
              <a:rPr lang="el-GR" sz="2000" b="1" dirty="0">
                <a:solidFill>
                  <a:srgbClr val="FF0000"/>
                </a:solidFill>
              </a:rPr>
              <a:t> </a:t>
            </a:r>
            <a:r>
              <a:rPr lang="el-GR" sz="2000" dirty="0"/>
              <a:t>νευρώνες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7565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D2BA82-B6CD-D897-F257-98377D1AA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98" y="1645383"/>
            <a:ext cx="9776059" cy="3101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B0F6B-33F3-72F3-7655-0D18BD39EF65}"/>
              </a:ext>
            </a:extLst>
          </p:cNvPr>
          <p:cNvSpPr txBox="1"/>
          <p:nvPr/>
        </p:nvSpPr>
        <p:spPr>
          <a:xfrm>
            <a:off x="1538817" y="76083"/>
            <a:ext cx="9113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Από τις δισδιάστατες καλλιέργειες στα εγκεφαλικά οργανοειδή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05438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DFEAF1-807B-63A8-E4C0-B0821D80A548}"/>
              </a:ext>
            </a:extLst>
          </p:cNvPr>
          <p:cNvSpPr txBox="1"/>
          <p:nvPr/>
        </p:nvSpPr>
        <p:spPr>
          <a:xfrm>
            <a:off x="1539430" y="0"/>
            <a:ext cx="9113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Τα πρώτα εγκεφαλικά οργανοειδή</a:t>
            </a:r>
            <a:r>
              <a:rPr lang="en-US" sz="2800" b="1" dirty="0"/>
              <a:t>: </a:t>
            </a:r>
            <a:endParaRPr lang="el-GR" sz="2800" b="1" dirty="0"/>
          </a:p>
          <a:p>
            <a:pPr algn="ctr"/>
            <a:r>
              <a:rPr lang="el-GR" sz="2800" b="1" dirty="0"/>
              <a:t>Ίδια σήματα διαφοροποίησης – διαφορετική γεωμετρία</a:t>
            </a:r>
            <a:endParaRPr lang="en-GB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094D9-59F4-C257-6130-10725110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35" y="1398772"/>
            <a:ext cx="10641985" cy="5040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7BCE6-4D9D-60D6-B014-C28E106CC796}"/>
              </a:ext>
            </a:extLst>
          </p:cNvPr>
          <p:cNvSpPr txBox="1"/>
          <p:nvPr/>
        </p:nvSpPr>
        <p:spPr>
          <a:xfrm>
            <a:off x="8728301" y="6439185"/>
            <a:ext cx="252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Lancaster et al., 2013</a:t>
            </a:r>
            <a:endParaRPr lang="en-GB" sz="1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EEA01-92E5-72D1-0CFA-5A43E9AE2489}"/>
              </a:ext>
            </a:extLst>
          </p:cNvPr>
          <p:cNvSpPr txBox="1"/>
          <p:nvPr/>
        </p:nvSpPr>
        <p:spPr>
          <a:xfrm>
            <a:off x="66675" y="6550223"/>
            <a:ext cx="227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/>
              <a:t>Lancaster et al., 2013</a:t>
            </a:r>
          </a:p>
        </p:txBody>
      </p:sp>
    </p:spTree>
    <p:extLst>
      <p:ext uri="{BB962C8B-B14F-4D97-AF65-F5344CB8AC3E}">
        <p14:creationId xmlns:p14="http://schemas.microsoft.com/office/powerpoint/2010/main" val="4155876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E3D8A-3C7F-E863-FA6F-BA69F19FA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4A7072-4934-D2D4-EDAF-8774C46B023C}"/>
              </a:ext>
            </a:extLst>
          </p:cNvPr>
          <p:cNvSpPr txBox="1"/>
          <p:nvPr/>
        </p:nvSpPr>
        <p:spPr>
          <a:xfrm>
            <a:off x="1538817" y="76083"/>
            <a:ext cx="911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Αναπαραγωγή ανατομικών στοιχείων του εγκεφάλου</a:t>
            </a:r>
            <a:endParaRPr lang="en-GB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7D2F4-6733-EDC6-34E0-7F352FA0F4B2}"/>
              </a:ext>
            </a:extLst>
          </p:cNvPr>
          <p:cNvSpPr txBox="1"/>
          <p:nvPr/>
        </p:nvSpPr>
        <p:spPr>
          <a:xfrm>
            <a:off x="9670181" y="6502086"/>
            <a:ext cx="252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Lancaster et al., 2013</a:t>
            </a:r>
            <a:endParaRPr lang="en-GB" sz="14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642EF-6BD3-AF25-8473-351937A88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61" y="1521395"/>
            <a:ext cx="3009472" cy="16360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4C554D-B02D-D9BA-7E7D-2B803C6248F1}"/>
              </a:ext>
            </a:extLst>
          </p:cNvPr>
          <p:cNvGrpSpPr/>
          <p:nvPr/>
        </p:nvGrpSpPr>
        <p:grpSpPr>
          <a:xfrm>
            <a:off x="3999428" y="998740"/>
            <a:ext cx="7783011" cy="5534797"/>
            <a:chOff x="3999428" y="998740"/>
            <a:chExt cx="7783011" cy="55347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18B1FC-68A2-DA0F-E230-E0C9334F3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9428" y="998740"/>
              <a:ext cx="7783011" cy="553479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46C2C7-F653-9720-5B47-64DE048BC7A9}"/>
                </a:ext>
              </a:extLst>
            </p:cNvPr>
            <p:cNvSpPr/>
            <p:nvPr/>
          </p:nvSpPr>
          <p:spPr>
            <a:xfrm>
              <a:off x="3999428" y="998740"/>
              <a:ext cx="352439" cy="355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1470B4-AD27-B411-15B5-2217BD6C6287}"/>
              </a:ext>
            </a:extLst>
          </p:cNvPr>
          <p:cNvSpPr txBox="1"/>
          <p:nvPr/>
        </p:nvSpPr>
        <p:spPr>
          <a:xfrm>
            <a:off x="66675" y="6550223"/>
            <a:ext cx="227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/>
              <a:t>Lancaster et al., 2013</a:t>
            </a:r>
          </a:p>
        </p:txBody>
      </p:sp>
    </p:spTree>
    <p:extLst>
      <p:ext uri="{BB962C8B-B14F-4D97-AF65-F5344CB8AC3E}">
        <p14:creationId xmlns:p14="http://schemas.microsoft.com/office/powerpoint/2010/main" val="3055202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7779BC-5C39-72ED-E794-D2F563091AF4}"/>
              </a:ext>
            </a:extLst>
          </p:cNvPr>
          <p:cNvSpPr txBox="1"/>
          <p:nvPr/>
        </p:nvSpPr>
        <p:spPr>
          <a:xfrm>
            <a:off x="868258" y="66458"/>
            <a:ext cx="1034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Παρουσία νευρικών σωλήνων</a:t>
            </a:r>
            <a:endParaRPr lang="en-GB" sz="2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B836FA-4D47-BA98-5EA8-BC6440647A5D}"/>
              </a:ext>
            </a:extLst>
          </p:cNvPr>
          <p:cNvGrpSpPr/>
          <p:nvPr/>
        </p:nvGrpSpPr>
        <p:grpSpPr>
          <a:xfrm>
            <a:off x="1462469" y="1792147"/>
            <a:ext cx="4073026" cy="3980553"/>
            <a:chOff x="676944" y="1736915"/>
            <a:chExt cx="2158980" cy="2109963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44" y="1751104"/>
              <a:ext cx="2158980" cy="2095774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687230" y="1736915"/>
              <a:ext cx="950351" cy="212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</a:rPr>
                <a:t>Day 45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2056166" y="3751784"/>
              <a:ext cx="71524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5400000">
            <a:off x="6526950" y="1228659"/>
            <a:ext cx="3997563" cy="5090518"/>
            <a:chOff x="27243662" y="27050199"/>
            <a:chExt cx="2221126" cy="2828395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158372" y="27790378"/>
              <a:ext cx="2602584" cy="1463954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 rot="16200000">
              <a:off x="26540536" y="28387236"/>
              <a:ext cx="2295478" cy="270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l-GR" sz="2000" b="1" dirty="0"/>
                <a:t>βΙΙΙ</a:t>
              </a:r>
              <a:r>
                <a:rPr lang="en-GB" sz="2000" b="1" dirty="0"/>
                <a:t>-Tubulin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 rot="16200000">
              <a:off x="26794666" y="29098824"/>
              <a:ext cx="1228766" cy="33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</a:rPr>
                <a:t>Day 45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7267986" y="27050199"/>
              <a:ext cx="2196802" cy="28283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10800000">
              <a:off x="29092595" y="29151211"/>
              <a:ext cx="0" cy="1669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6223271-2428-773A-9F70-DB06591F68E6}"/>
              </a:ext>
            </a:extLst>
          </p:cNvPr>
          <p:cNvSpPr txBox="1"/>
          <p:nvPr/>
        </p:nvSpPr>
        <p:spPr>
          <a:xfrm>
            <a:off x="20571" y="6486085"/>
            <a:ext cx="2759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Bantounas</a:t>
            </a:r>
            <a:r>
              <a:rPr lang="el-GR" sz="1400" i="1" dirty="0"/>
              <a:t>, </a:t>
            </a:r>
            <a:r>
              <a:rPr lang="en-US" sz="1400" i="1" dirty="0"/>
              <a:t>unpublished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6576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B92F54-58DA-0DF0-E399-A280D35A2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445" y="1486627"/>
            <a:ext cx="8781063" cy="5211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36EF9-E31A-07C0-E330-BB388A9B2B2F}"/>
              </a:ext>
            </a:extLst>
          </p:cNvPr>
          <p:cNvSpPr txBox="1"/>
          <p:nvPr/>
        </p:nvSpPr>
        <p:spPr>
          <a:xfrm>
            <a:off x="1026910" y="50513"/>
            <a:ext cx="9878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Αναπαραγωγή αναπτυξιακών διαδικασιών</a:t>
            </a:r>
            <a:r>
              <a:rPr lang="en-GB" sz="2800" b="1" dirty="0"/>
              <a:t> </a:t>
            </a:r>
            <a:r>
              <a:rPr lang="el-GR" sz="2800" b="1" dirty="0"/>
              <a:t>του </a:t>
            </a:r>
            <a:r>
              <a:rPr lang="el-GR" sz="2800" b="1" i="1" u="sng" dirty="0"/>
              <a:t>ανθρώπινου</a:t>
            </a:r>
            <a:r>
              <a:rPr lang="el-GR" sz="2800" b="1" dirty="0"/>
              <a:t> ΚΝΣ: </a:t>
            </a:r>
            <a:r>
              <a:rPr lang="en-US" sz="2800" b="1" dirty="0"/>
              <a:t>Outer Radial Glial Cells (</a:t>
            </a:r>
            <a:r>
              <a:rPr lang="en-US" sz="2800" b="1" dirty="0" err="1"/>
              <a:t>oRGs</a:t>
            </a:r>
            <a:r>
              <a:rPr lang="en-US" sz="2800" b="1" dirty="0"/>
              <a:t>)</a:t>
            </a:r>
            <a:endParaRPr lang="en-GB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C83CF-DFBA-E82E-52CB-7FD2A8287DBF}"/>
              </a:ext>
            </a:extLst>
          </p:cNvPr>
          <p:cNvSpPr txBox="1"/>
          <p:nvPr/>
        </p:nvSpPr>
        <p:spPr>
          <a:xfrm>
            <a:off x="0" y="6544724"/>
            <a:ext cx="170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Kandel et al, 6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  <a:endParaRPr lang="en-GB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B5D98-37C9-FF38-90DC-7EC8895AB7E4}"/>
              </a:ext>
            </a:extLst>
          </p:cNvPr>
          <p:cNvSpPr txBox="1"/>
          <p:nvPr/>
        </p:nvSpPr>
        <p:spPr>
          <a:xfrm>
            <a:off x="3972787" y="1334448"/>
            <a:ext cx="3685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Radial Glial Cells 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33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4842BE-638C-234A-DD84-E8E5BF095662}"/>
              </a:ext>
            </a:extLst>
          </p:cNvPr>
          <p:cNvSpPr txBox="1"/>
          <p:nvPr/>
        </p:nvSpPr>
        <p:spPr>
          <a:xfrm>
            <a:off x="1430312" y="141149"/>
            <a:ext cx="933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Περίγραμμα μαθήματος</a:t>
            </a:r>
            <a:endParaRPr lang="en-GB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4B5B0-9B9D-52D8-94CE-721F844605DC}"/>
              </a:ext>
            </a:extLst>
          </p:cNvPr>
          <p:cNvSpPr txBox="1"/>
          <p:nvPr/>
        </p:nvSpPr>
        <p:spPr>
          <a:xfrm>
            <a:off x="2651145" y="1432498"/>
            <a:ext cx="663195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sz="2800" dirty="0"/>
              <a:t>Δισδιάστατα μοντέλα νευρικού ιστού</a:t>
            </a:r>
            <a:endParaRPr lang="en-GB" sz="2800" dirty="0"/>
          </a:p>
          <a:p>
            <a:pPr marL="457200" indent="-457200">
              <a:buFont typeface="+mj-lt"/>
              <a:buAutoNum type="arabicPeriod"/>
            </a:pPr>
            <a:endParaRPr lang="en-GB" sz="2800" dirty="0"/>
          </a:p>
          <a:p>
            <a:pPr marL="457200" indent="-457200">
              <a:buFont typeface="+mj-lt"/>
              <a:buAutoNum type="arabicPeriod"/>
            </a:pPr>
            <a:endParaRPr lang="el-GR" sz="2800" dirty="0"/>
          </a:p>
          <a:p>
            <a:pPr marL="457200" indent="-457200">
              <a:buFont typeface="+mj-lt"/>
              <a:buAutoNum type="arabicPeriod"/>
            </a:pPr>
            <a:r>
              <a:rPr lang="el-GR" sz="2800" dirty="0"/>
              <a:t>Εγκεφαλικά οργανοειδή</a:t>
            </a:r>
          </a:p>
          <a:p>
            <a:pPr lvl="2"/>
            <a:endParaRPr lang="en-GB" sz="2800" dirty="0"/>
          </a:p>
          <a:p>
            <a:pPr lvl="2"/>
            <a:endParaRPr lang="el-GR" sz="2800" dirty="0"/>
          </a:p>
          <a:p>
            <a:pPr marL="457200" indent="-457200">
              <a:buFont typeface="+mj-lt"/>
              <a:buAutoNum type="arabicPeriod"/>
            </a:pPr>
            <a:r>
              <a:rPr lang="el-GR" sz="2800" dirty="0"/>
              <a:t>Πιο περίπλοκα πρωτόκολλα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GB" sz="2400" dirty="0" err="1"/>
              <a:t>Assemboids</a:t>
            </a:r>
            <a:r>
              <a:rPr lang="en-GB" sz="2400" dirty="0"/>
              <a:t> </a:t>
            </a:r>
            <a:endParaRPr lang="el-GR" sz="2400" dirty="0"/>
          </a:p>
          <a:p>
            <a:pPr marL="1428750" lvl="2" indent="-514350">
              <a:buFont typeface="+mj-lt"/>
              <a:buAutoNum type="romanLcPeriod"/>
            </a:pPr>
            <a:r>
              <a:rPr lang="en-GB" sz="2400" dirty="0"/>
              <a:t>“Brain-on-a-chip”</a:t>
            </a:r>
            <a:endParaRPr lang="el-GR" sz="2400" dirty="0"/>
          </a:p>
          <a:p>
            <a:pPr marL="1428750" lvl="2" indent="-514350">
              <a:buFont typeface="+mj-lt"/>
              <a:buAutoNum type="romanLcPeriod"/>
            </a:pPr>
            <a:r>
              <a:rPr lang="el-GR" sz="2400" dirty="0" err="1"/>
              <a:t>Αγγείωση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035459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E4AE01-DA38-534D-945D-48F5C744F268}"/>
              </a:ext>
            </a:extLst>
          </p:cNvPr>
          <p:cNvGrpSpPr/>
          <p:nvPr/>
        </p:nvGrpSpPr>
        <p:grpSpPr>
          <a:xfrm>
            <a:off x="430874" y="1350122"/>
            <a:ext cx="11183149" cy="5124321"/>
            <a:chOff x="719309" y="1307164"/>
            <a:chExt cx="10446537" cy="478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035147-56A7-236C-3CC5-FA74CCB92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09" y="1307164"/>
              <a:ext cx="10446537" cy="47867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8B9EFBD-A734-02BF-06D6-FC2BBBD67E6B}"/>
                </a:ext>
              </a:extLst>
            </p:cNvPr>
            <p:cNvSpPr/>
            <p:nvPr/>
          </p:nvSpPr>
          <p:spPr>
            <a:xfrm>
              <a:off x="9094904" y="2577503"/>
              <a:ext cx="1386943" cy="15955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2582E70-2E8B-B7BD-9481-8F53BC5A374B}"/>
                </a:ext>
              </a:extLst>
            </p:cNvPr>
            <p:cNvSpPr/>
            <p:nvPr/>
          </p:nvSpPr>
          <p:spPr>
            <a:xfrm>
              <a:off x="9094903" y="3700560"/>
              <a:ext cx="1386943" cy="15955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BC1B9A0-66DC-FE0F-365A-1FC0250AE50C}"/>
                </a:ext>
              </a:extLst>
            </p:cNvPr>
            <p:cNvSpPr/>
            <p:nvPr/>
          </p:nvSpPr>
          <p:spPr>
            <a:xfrm>
              <a:off x="9094902" y="4995448"/>
              <a:ext cx="1693790" cy="21479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09249DC-6D99-8439-F34A-FA8ABA5FF832}"/>
              </a:ext>
            </a:extLst>
          </p:cNvPr>
          <p:cNvSpPr txBox="1"/>
          <p:nvPr/>
        </p:nvSpPr>
        <p:spPr>
          <a:xfrm>
            <a:off x="1026910" y="50513"/>
            <a:ext cx="9878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Αναπαραγωγή αναπτυξιακών διαδικασιών</a:t>
            </a:r>
            <a:r>
              <a:rPr lang="en-GB" sz="2800" b="1" dirty="0"/>
              <a:t> </a:t>
            </a:r>
            <a:r>
              <a:rPr lang="el-GR" sz="2800" b="1" dirty="0"/>
              <a:t>του </a:t>
            </a:r>
            <a:r>
              <a:rPr lang="el-GR" sz="2800" b="1" i="1" u="sng" dirty="0"/>
              <a:t>ανθρώπινου</a:t>
            </a:r>
            <a:r>
              <a:rPr lang="el-GR" sz="2800" b="1" dirty="0"/>
              <a:t> ΚΝΣ: </a:t>
            </a:r>
            <a:r>
              <a:rPr lang="en-US" sz="2800" b="1" dirty="0"/>
              <a:t>Outer Radial Glial Cells (</a:t>
            </a:r>
            <a:r>
              <a:rPr lang="en-US" sz="2800" b="1" dirty="0" err="1"/>
              <a:t>oRGs</a:t>
            </a:r>
            <a:r>
              <a:rPr lang="en-US" sz="2800" b="1" dirty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55003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AA9353-A721-18B4-B385-880804175276}"/>
              </a:ext>
            </a:extLst>
          </p:cNvPr>
          <p:cNvSpPr txBox="1"/>
          <p:nvPr/>
        </p:nvSpPr>
        <p:spPr>
          <a:xfrm>
            <a:off x="1026910" y="50513"/>
            <a:ext cx="9878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Αναπαραγωγή αναπτυξιακών διαδικασιών</a:t>
            </a:r>
            <a:r>
              <a:rPr lang="en-GB" sz="2800" b="1" dirty="0"/>
              <a:t> </a:t>
            </a:r>
            <a:r>
              <a:rPr lang="el-GR" sz="2800" b="1" dirty="0"/>
              <a:t>του </a:t>
            </a:r>
            <a:r>
              <a:rPr lang="el-GR" sz="2800" b="1" i="1" u="sng" dirty="0"/>
              <a:t>ανθρώπινου</a:t>
            </a:r>
            <a:r>
              <a:rPr lang="el-GR" sz="2800" b="1" dirty="0"/>
              <a:t> ΚΝΣ: </a:t>
            </a:r>
            <a:r>
              <a:rPr lang="en-US" sz="2800" b="1" dirty="0"/>
              <a:t>Outer Radial Glial Cells (</a:t>
            </a:r>
            <a:r>
              <a:rPr lang="en-US" sz="2800" b="1" dirty="0" err="1"/>
              <a:t>oRGs</a:t>
            </a:r>
            <a:r>
              <a:rPr lang="en-US" sz="2800" b="1" dirty="0"/>
              <a:t>)</a:t>
            </a:r>
            <a:endParaRPr lang="en-GB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C46AE7-8AD0-C8FB-D243-EC8C5E283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8" y="1196531"/>
            <a:ext cx="6987897" cy="51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D6ACB-FAF1-74C6-FAB4-B74CA6C55449}"/>
              </a:ext>
            </a:extLst>
          </p:cNvPr>
          <p:cNvSpPr txBox="1"/>
          <p:nvPr/>
        </p:nvSpPr>
        <p:spPr>
          <a:xfrm>
            <a:off x="0" y="6284267"/>
            <a:ext cx="6365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sz="1400" b="0" i="1" dirty="0" err="1">
                <a:solidFill>
                  <a:srgbClr val="282828"/>
                </a:solidFill>
                <a:effectLst/>
                <a:latin typeface="ThinSpaceFallback"/>
              </a:rPr>
              <a:t>Irie</a:t>
            </a:r>
            <a:r>
              <a:rPr lang="fr-FR" sz="1400" b="0" i="1" dirty="0">
                <a:solidFill>
                  <a:srgbClr val="282828"/>
                </a:solidFill>
                <a:effectLst/>
                <a:latin typeface="ThinSpaceFallback"/>
              </a:rPr>
              <a:t> et al, 2022. Front. </a:t>
            </a:r>
            <a:r>
              <a:rPr lang="fr-FR" sz="1400" b="0" i="1" dirty="0" err="1">
                <a:solidFill>
                  <a:srgbClr val="282828"/>
                </a:solidFill>
                <a:effectLst/>
                <a:latin typeface="ThinSpaceFallback"/>
              </a:rPr>
              <a:t>Neurosci</a:t>
            </a:r>
            <a:r>
              <a:rPr lang="fr-FR" sz="1400" b="0" i="1" dirty="0">
                <a:solidFill>
                  <a:srgbClr val="282828"/>
                </a:solidFill>
                <a:effectLst/>
                <a:latin typeface="ThinSpaceFallback"/>
              </a:rPr>
              <a:t>., Sec. </a:t>
            </a:r>
            <a:r>
              <a:rPr lang="fr-FR" sz="1400" b="0" i="1" dirty="0" err="1">
                <a:solidFill>
                  <a:srgbClr val="282828"/>
                </a:solidFill>
                <a:effectLst/>
                <a:latin typeface="ThinSpaceFallback"/>
              </a:rPr>
              <a:t>Neurodevelopment</a:t>
            </a:r>
            <a:r>
              <a:rPr lang="fr-FR" sz="1400" b="0" i="1" dirty="0">
                <a:solidFill>
                  <a:srgbClr val="282828"/>
                </a:solidFill>
                <a:effectLst/>
                <a:latin typeface="ThinSpaceFallback"/>
              </a:rPr>
              <a:t>, Vol 16</a:t>
            </a:r>
          </a:p>
          <a:p>
            <a:pPr algn="l">
              <a:buNone/>
            </a:pPr>
            <a:r>
              <a:rPr lang="fr-FR" sz="1400" b="0" i="1" u="none" strike="noStrike" dirty="0">
                <a:solidFill>
                  <a:srgbClr val="282828"/>
                </a:solidFill>
                <a:effectLst/>
                <a:latin typeface="ThinSpaceFallback"/>
                <a:hlinkClick r:id="rId3"/>
              </a:rPr>
              <a:t>https://doi.org/10.3389/fnins.2022.871979</a:t>
            </a:r>
            <a:endParaRPr lang="fr-FR" sz="1400" b="0" i="1" dirty="0">
              <a:solidFill>
                <a:srgbClr val="282828"/>
              </a:solidFill>
              <a:effectLst/>
              <a:latin typeface="ThinSpaceFallb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F2556-FDBC-BDE1-AE85-12E6788A7325}"/>
              </a:ext>
            </a:extLst>
          </p:cNvPr>
          <p:cNvSpPr txBox="1"/>
          <p:nvPr/>
        </p:nvSpPr>
        <p:spPr>
          <a:xfrm>
            <a:off x="8536444" y="1558777"/>
            <a:ext cx="2964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Τα πρωτεύοντα έχουν μεγαλύτερη </a:t>
            </a:r>
            <a:r>
              <a:rPr lang="en-US" sz="2000" dirty="0"/>
              <a:t>SVZ</a:t>
            </a:r>
            <a:r>
              <a:rPr lang="en-GB" sz="2000" dirty="0"/>
              <a:t> </a:t>
            </a:r>
            <a:r>
              <a:rPr lang="el-GR" sz="2000" dirty="0"/>
              <a:t>με πολλά </a:t>
            </a:r>
            <a:r>
              <a:rPr lang="en-US" sz="2000" dirty="0" err="1"/>
              <a:t>oRG</a:t>
            </a:r>
            <a:endParaRPr lang="en-GB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684D27-8B9A-D91E-ED2B-043DE3CFB032}"/>
              </a:ext>
            </a:extLst>
          </p:cNvPr>
          <p:cNvCxnSpPr>
            <a:stCxn id="5" idx="2"/>
          </p:cNvCxnSpPr>
          <p:nvPr/>
        </p:nvCxnSpPr>
        <p:spPr>
          <a:xfrm flipH="1">
            <a:off x="10009303" y="2574440"/>
            <a:ext cx="9206" cy="586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C863149-0480-47FB-32CD-6B687C75B744}"/>
              </a:ext>
            </a:extLst>
          </p:cNvPr>
          <p:cNvSpPr txBox="1"/>
          <p:nvPr/>
        </p:nvSpPr>
        <p:spPr>
          <a:xfrm>
            <a:off x="8536444" y="3160511"/>
            <a:ext cx="2964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Μεγάλη αύξηση της </a:t>
            </a:r>
            <a:r>
              <a:rPr lang="el-GR" sz="2000" dirty="0" err="1"/>
              <a:t>νευρογένεσης</a:t>
            </a:r>
            <a:endParaRPr lang="en-GB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710F3-2754-D213-EEC2-366A382D1A1B}"/>
              </a:ext>
            </a:extLst>
          </p:cNvPr>
          <p:cNvSpPr txBox="1"/>
          <p:nvPr/>
        </p:nvSpPr>
        <p:spPr>
          <a:xfrm>
            <a:off x="8510875" y="5669163"/>
            <a:ext cx="296412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Ο μηχανισμός αυτός </a:t>
            </a:r>
            <a:r>
              <a:rPr lang="el-GR" sz="2000" dirty="0">
                <a:solidFill>
                  <a:srgbClr val="FF0000"/>
                </a:solidFill>
              </a:rPr>
              <a:t>ΔΕΝ</a:t>
            </a:r>
            <a:r>
              <a:rPr lang="el-GR" sz="2000" dirty="0"/>
              <a:t> υπάρχει στους ποντικούς</a:t>
            </a:r>
            <a:endParaRPr lang="en-GB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EFD2B6-3124-3316-C612-340D3478F528}"/>
              </a:ext>
            </a:extLst>
          </p:cNvPr>
          <p:cNvCxnSpPr/>
          <p:nvPr/>
        </p:nvCxnSpPr>
        <p:spPr>
          <a:xfrm flipH="1">
            <a:off x="10000097" y="3868397"/>
            <a:ext cx="9206" cy="586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CF2BB8-D081-7CE7-9713-6C3702BD3020}"/>
              </a:ext>
            </a:extLst>
          </p:cNvPr>
          <p:cNvSpPr txBox="1"/>
          <p:nvPr/>
        </p:nvSpPr>
        <p:spPr>
          <a:xfrm>
            <a:off x="8518032" y="4453537"/>
            <a:ext cx="2964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Πλούσιος φλοιός – έλικες και αύλακες</a:t>
            </a:r>
            <a:endParaRPr lang="en-GB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E81DF-2F2E-89CD-9D49-C5184A47456F}"/>
              </a:ext>
            </a:extLst>
          </p:cNvPr>
          <p:cNvSpPr/>
          <p:nvPr/>
        </p:nvSpPr>
        <p:spPr>
          <a:xfrm>
            <a:off x="8510875" y="1503823"/>
            <a:ext cx="2964129" cy="3725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540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1B104D1-D59F-6EC5-E6F4-458BAA10F932}"/>
              </a:ext>
            </a:extLst>
          </p:cNvPr>
          <p:cNvGrpSpPr/>
          <p:nvPr/>
        </p:nvGrpSpPr>
        <p:grpSpPr>
          <a:xfrm>
            <a:off x="7967661" y="898635"/>
            <a:ext cx="4141075" cy="2530365"/>
            <a:chOff x="318567" y="1283879"/>
            <a:chExt cx="4691583" cy="28667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ECF841-49FA-BE5A-D5D2-D142B8DEC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567" y="1283879"/>
              <a:ext cx="4691583" cy="237874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06669F-47FF-3D1D-8177-D783635AA38C}"/>
                </a:ext>
              </a:extLst>
            </p:cNvPr>
            <p:cNvSpPr txBox="1"/>
            <p:nvPr/>
          </p:nvSpPr>
          <p:spPr>
            <a:xfrm>
              <a:off x="318567" y="3557851"/>
              <a:ext cx="3858457" cy="592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dirty="0">
                  <a:solidFill>
                    <a:srgbClr val="FF0000"/>
                  </a:solidFill>
                </a:rPr>
                <a:t>PAX6</a:t>
              </a:r>
              <a:r>
                <a:rPr lang="en-GB" sz="1400" dirty="0"/>
                <a:t> </a:t>
              </a:r>
              <a:r>
                <a:rPr lang="en-GB" sz="1400" dirty="0">
                  <a:sym typeface="Wingdings" panose="05000000000000000000" pitchFamily="2" charset="2"/>
                </a:rPr>
                <a:t> neuron progenitors (radial glia)</a:t>
              </a:r>
            </a:p>
            <a:p>
              <a:pPr algn="l"/>
              <a:r>
                <a:rPr lang="en-GB" sz="1400" dirty="0">
                  <a:solidFill>
                    <a:srgbClr val="00B050"/>
                  </a:solidFill>
                  <a:sym typeface="Wingdings" panose="05000000000000000000" pitchFamily="2" charset="2"/>
                </a:rPr>
                <a:t>TUJ1</a:t>
              </a:r>
              <a:r>
                <a:rPr lang="en-GB" sz="1400" dirty="0">
                  <a:sym typeface="Wingdings" panose="05000000000000000000" pitchFamily="2" charset="2"/>
                </a:rPr>
                <a:t>  Neurons</a:t>
              </a:r>
              <a:endParaRPr lang="en-GB" sz="14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7AF4B69-CA0A-298A-B891-86CEDF38F4E7}"/>
              </a:ext>
            </a:extLst>
          </p:cNvPr>
          <p:cNvSpPr txBox="1"/>
          <p:nvPr/>
        </p:nvSpPr>
        <p:spPr>
          <a:xfrm>
            <a:off x="1026910" y="50513"/>
            <a:ext cx="9878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Αναπαραγωγή αναπτυξιακών διαδικασιών</a:t>
            </a:r>
            <a:r>
              <a:rPr lang="en-GB" sz="2800" b="1" dirty="0"/>
              <a:t> </a:t>
            </a:r>
            <a:r>
              <a:rPr lang="el-GR" sz="2800" b="1" dirty="0"/>
              <a:t>του </a:t>
            </a:r>
            <a:r>
              <a:rPr lang="el-GR" sz="2800" b="1" i="1" u="sng" dirty="0"/>
              <a:t>ανθρώπινου</a:t>
            </a:r>
            <a:r>
              <a:rPr lang="el-GR" sz="2800" b="1" dirty="0"/>
              <a:t> ΚΝΣ: </a:t>
            </a:r>
            <a:r>
              <a:rPr lang="en-US" sz="2800" b="1" dirty="0"/>
              <a:t>Outer Radial Glial Cells (</a:t>
            </a:r>
            <a:r>
              <a:rPr lang="en-US" sz="2800" b="1" dirty="0" err="1"/>
              <a:t>oRGs</a:t>
            </a:r>
            <a:r>
              <a:rPr lang="en-US" sz="2800" b="1" dirty="0"/>
              <a:t>)</a:t>
            </a:r>
            <a:endParaRPr lang="en-GB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A4591-D0C7-FBC0-B897-4D8965880B20}"/>
              </a:ext>
            </a:extLst>
          </p:cNvPr>
          <p:cNvSpPr txBox="1"/>
          <p:nvPr/>
        </p:nvSpPr>
        <p:spPr>
          <a:xfrm>
            <a:off x="66675" y="6550223"/>
            <a:ext cx="227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/>
              <a:t>Lancaster et al., 2013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92DCD-591A-CA6B-4FD0-64C190FAE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2819401"/>
            <a:ext cx="7576525" cy="3642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47FB24-567B-18F8-8D98-4E1E494C9113}"/>
              </a:ext>
            </a:extLst>
          </p:cNvPr>
          <p:cNvSpPr txBox="1"/>
          <p:nvPr/>
        </p:nvSpPr>
        <p:spPr>
          <a:xfrm>
            <a:off x="647699" y="2546473"/>
            <a:ext cx="60102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SOX2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neuron progenitors (radial glia)     </a:t>
            </a: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TUJ1</a:t>
            </a:r>
            <a:r>
              <a:rPr lang="en-GB" dirty="0">
                <a:sym typeface="Wingdings" panose="05000000000000000000" pitchFamily="2" charset="2"/>
              </a:rPr>
              <a:t>  Neurons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593A21-3DFB-8B13-FE74-CC91166E48CD}"/>
              </a:ext>
            </a:extLst>
          </p:cNvPr>
          <p:cNvSpPr txBox="1"/>
          <p:nvPr/>
        </p:nvSpPr>
        <p:spPr>
          <a:xfrm>
            <a:off x="9077325" y="3846383"/>
            <a:ext cx="1176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 err="1"/>
              <a:t>oSVZ</a:t>
            </a:r>
            <a:r>
              <a:rPr lang="en-GB" sz="2200" dirty="0"/>
              <a:t>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9EDBFB-F9C4-C906-E86F-7D2EFD64A1E5}"/>
              </a:ext>
            </a:extLst>
          </p:cNvPr>
          <p:cNvSpPr txBox="1"/>
          <p:nvPr/>
        </p:nvSpPr>
        <p:spPr>
          <a:xfrm>
            <a:off x="9077325" y="4870846"/>
            <a:ext cx="1176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 err="1"/>
              <a:t>iSVZ</a:t>
            </a:r>
            <a:r>
              <a:rPr lang="en-GB" sz="2200" dirty="0"/>
              <a:t> 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5FA996-B3A0-E5D1-B593-89C3B1BF1499}"/>
              </a:ext>
            </a:extLst>
          </p:cNvPr>
          <p:cNvCxnSpPr>
            <a:cxnSpLocks/>
          </p:cNvCxnSpPr>
          <p:nvPr/>
        </p:nvCxnSpPr>
        <p:spPr>
          <a:xfrm>
            <a:off x="7572375" y="4095780"/>
            <a:ext cx="15049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4548833-0D98-7E11-1DC4-839A25D00078}"/>
              </a:ext>
            </a:extLst>
          </p:cNvPr>
          <p:cNvCxnSpPr/>
          <p:nvPr/>
        </p:nvCxnSpPr>
        <p:spPr>
          <a:xfrm>
            <a:off x="7572375" y="5099476"/>
            <a:ext cx="15049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BADA2B-2F51-BA37-046A-142FEBCDE822}"/>
              </a:ext>
            </a:extLst>
          </p:cNvPr>
          <p:cNvSpPr txBox="1"/>
          <p:nvPr/>
        </p:nvSpPr>
        <p:spPr>
          <a:xfrm>
            <a:off x="1650205" y="1092882"/>
            <a:ext cx="400526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u="sng" dirty="0"/>
              <a:t>Ανθρώπινα οργανοειδή</a:t>
            </a:r>
            <a:r>
              <a:rPr lang="el-GR" sz="2000" dirty="0"/>
              <a:t>:</a:t>
            </a:r>
            <a:endParaRPr lang="en-GB" sz="2000" dirty="0"/>
          </a:p>
          <a:p>
            <a:pPr algn="ctr"/>
            <a:r>
              <a:rPr lang="el-GR" sz="2000" dirty="0"/>
              <a:t>Εκτενής </a:t>
            </a:r>
            <a:r>
              <a:rPr lang="en-GB" sz="2000" dirty="0"/>
              <a:t>SVZ (</a:t>
            </a:r>
            <a:r>
              <a:rPr lang="el-GR" sz="2000" dirty="0"/>
              <a:t>όπως στον άνθρωπο, με διαφαινόμενο διαχωρισμό σε </a:t>
            </a:r>
            <a:r>
              <a:rPr lang="en-GB" sz="2000" dirty="0"/>
              <a:t>inner (</a:t>
            </a:r>
            <a:r>
              <a:rPr lang="en-GB" sz="2000" dirty="0" err="1"/>
              <a:t>i</a:t>
            </a:r>
            <a:r>
              <a:rPr lang="en-GB" sz="2000" dirty="0"/>
              <a:t>) </a:t>
            </a:r>
            <a:r>
              <a:rPr lang="el-GR" sz="2000" dirty="0"/>
              <a:t>και </a:t>
            </a:r>
            <a:r>
              <a:rPr lang="en-GB" sz="2000" dirty="0"/>
              <a:t>outer (o) SVZ</a:t>
            </a:r>
          </a:p>
        </p:txBody>
      </p:sp>
    </p:spTree>
    <p:extLst>
      <p:ext uri="{BB962C8B-B14F-4D97-AF65-F5344CB8AC3E}">
        <p14:creationId xmlns:p14="http://schemas.microsoft.com/office/powerpoint/2010/main" val="181060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83D1B2-F2FC-DD10-9055-FD7ED24F6F00}"/>
              </a:ext>
            </a:extLst>
          </p:cNvPr>
          <p:cNvGrpSpPr/>
          <p:nvPr/>
        </p:nvGrpSpPr>
        <p:grpSpPr>
          <a:xfrm>
            <a:off x="798094" y="1392884"/>
            <a:ext cx="4772334" cy="4585401"/>
            <a:chOff x="7711538" y="980815"/>
            <a:chExt cx="3467739" cy="33319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38136F-C4D7-EA2F-2A59-D8D6E37AF9DA}"/>
                </a:ext>
              </a:extLst>
            </p:cNvPr>
            <p:cNvGrpSpPr/>
            <p:nvPr/>
          </p:nvGrpSpPr>
          <p:grpSpPr>
            <a:xfrm>
              <a:off x="7711538" y="980815"/>
              <a:ext cx="3467739" cy="3292043"/>
              <a:chOff x="24816467" y="31226542"/>
              <a:chExt cx="4444333" cy="421915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3CCAE58-F60D-5023-C912-81BCE64A6164}"/>
                  </a:ext>
                </a:extLst>
              </p:cNvPr>
              <p:cNvGrpSpPr/>
              <p:nvPr/>
            </p:nvGrpSpPr>
            <p:grpSpPr>
              <a:xfrm>
                <a:off x="25127067" y="31226542"/>
                <a:ext cx="4076278" cy="4147955"/>
                <a:chOff x="25431867" y="31647456"/>
                <a:chExt cx="4076278" cy="4147955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60CFC9EE-B663-8BA9-C35D-55F35FEE9615}"/>
                    </a:ext>
                  </a:extLst>
                </p:cNvPr>
                <p:cNvGrpSpPr/>
                <p:nvPr/>
              </p:nvGrpSpPr>
              <p:grpSpPr>
                <a:xfrm>
                  <a:off x="25516266" y="32330927"/>
                  <a:ext cx="3960434" cy="3464484"/>
                  <a:chOff x="38568788" y="21849512"/>
                  <a:chExt cx="13937318" cy="12192000"/>
                </a:xfrm>
              </p:grpSpPr>
              <p:pic>
                <p:nvPicPr>
                  <p:cNvPr id="14" name="Picture 13" descr="A blue and brown cells&#10;&#10;Description automatically generated">
                    <a:extLst>
                      <a:ext uri="{FF2B5EF4-FFF2-40B4-BE49-F238E27FC236}">
                        <a16:creationId xmlns:a16="http://schemas.microsoft.com/office/drawing/2014/main" id="{F36EC2FE-3F58-5C0B-D5B0-69CCDC49A4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35901788" y="24516512"/>
                    <a:ext cx="12192000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 descr="A blue and white cell&#10;&#10;Description automatically generated">
                    <a:extLst>
                      <a:ext uri="{FF2B5EF4-FFF2-40B4-BE49-F238E27FC236}">
                        <a16:creationId xmlns:a16="http://schemas.microsoft.com/office/drawing/2014/main" id="{01C3BB7D-4C5E-09A9-041E-B4E261C57B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42981106" y="24516512"/>
                    <a:ext cx="12192000" cy="6858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466AD90-84A5-F885-19C2-F84AFB69ACA9}"/>
                    </a:ext>
                  </a:extLst>
                </p:cNvPr>
                <p:cNvSpPr txBox="1"/>
                <p:nvPr/>
              </p:nvSpPr>
              <p:spPr>
                <a:xfrm>
                  <a:off x="25431867" y="31992549"/>
                  <a:ext cx="2158317" cy="343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>
                      <a:solidFill>
                        <a:schemeClr val="accent1"/>
                      </a:solidFill>
                    </a:rPr>
                    <a:t>Unaffected Control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9CA78-9178-4984-1129-553B08E64FA1}"/>
                    </a:ext>
                  </a:extLst>
                </p:cNvPr>
                <p:cNvSpPr txBox="1"/>
                <p:nvPr/>
              </p:nvSpPr>
              <p:spPr>
                <a:xfrm>
                  <a:off x="27496483" y="31986190"/>
                  <a:ext cx="2011662" cy="343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>
                      <a:solidFill>
                        <a:srgbClr val="FF0000"/>
                      </a:solidFill>
                    </a:rPr>
                    <a:t>NF1-mutant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04070FA-A2A0-A430-FE4C-6E326899F147}"/>
                    </a:ext>
                  </a:extLst>
                </p:cNvPr>
                <p:cNvSpPr txBox="1"/>
                <p:nvPr/>
              </p:nvSpPr>
              <p:spPr>
                <a:xfrm>
                  <a:off x="25547103" y="31647456"/>
                  <a:ext cx="3867316" cy="394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/>
                    <a:t>Day-25 GABAergic organoids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62EE05C4-2E9D-5AF9-44AA-6EA56C9E9C3F}"/>
                    </a:ext>
                  </a:extLst>
                </p:cNvPr>
                <p:cNvCxnSpPr/>
                <p:nvPr/>
              </p:nvCxnSpPr>
              <p:spPr>
                <a:xfrm>
                  <a:off x="25574171" y="32033028"/>
                  <a:ext cx="3788229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242D87-0CB3-36DC-23DD-0C69B8FA944C}"/>
                  </a:ext>
                </a:extLst>
              </p:cNvPr>
              <p:cNvSpPr/>
              <p:nvPr/>
            </p:nvSpPr>
            <p:spPr>
              <a:xfrm>
                <a:off x="24816467" y="31226542"/>
                <a:ext cx="4444333" cy="42191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4F22D7-0D3E-B32D-9EE5-70737E5982D9}"/>
                </a:ext>
              </a:extLst>
            </p:cNvPr>
            <p:cNvSpPr txBox="1"/>
            <p:nvPr/>
          </p:nvSpPr>
          <p:spPr>
            <a:xfrm>
              <a:off x="10073387" y="4002381"/>
              <a:ext cx="1071208" cy="31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700"/>
                </a:lnSpc>
              </a:pPr>
              <a:r>
                <a:rPr lang="el-GR" sz="1400" b="1" dirty="0"/>
                <a:t>βΙΙΙ</a:t>
              </a:r>
              <a:r>
                <a:rPr lang="en-GB" sz="1400" b="1" dirty="0"/>
                <a:t>-Tubulin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D50B86-55DE-4C26-7450-F118DB30BF4D}"/>
                </a:ext>
              </a:extLst>
            </p:cNvPr>
            <p:cNvSpPr txBox="1"/>
            <p:nvPr/>
          </p:nvSpPr>
          <p:spPr>
            <a:xfrm>
              <a:off x="8518153" y="4002381"/>
              <a:ext cx="1071208" cy="31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700"/>
                </a:lnSpc>
              </a:pPr>
              <a:r>
                <a:rPr lang="el-GR" sz="1400" b="1" dirty="0"/>
                <a:t>βΙΙΙ</a:t>
              </a:r>
              <a:r>
                <a:rPr lang="en-GB" sz="1400" b="1" dirty="0"/>
                <a:t>-Tubulin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6768505-8764-DB71-72BD-6C64845DEF6F}"/>
                </a:ext>
              </a:extLst>
            </p:cNvPr>
            <p:cNvCxnSpPr/>
            <p:nvPr/>
          </p:nvCxnSpPr>
          <p:spPr>
            <a:xfrm rot="16200000">
              <a:off x="10920623" y="3745534"/>
              <a:ext cx="0" cy="2813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8CD604-236A-E032-4519-6C1C8318EC8A}"/>
              </a:ext>
            </a:extLst>
          </p:cNvPr>
          <p:cNvGrpSpPr/>
          <p:nvPr/>
        </p:nvGrpSpPr>
        <p:grpSpPr>
          <a:xfrm>
            <a:off x="5610494" y="2490697"/>
            <a:ext cx="2559050" cy="3764107"/>
            <a:chOff x="7412973" y="2430988"/>
            <a:chExt cx="2559050" cy="37641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B58CAAC-5129-5D6F-A92E-4289879C62CF}"/>
                </a:ext>
              </a:extLst>
            </p:cNvPr>
            <p:cNvGrpSpPr/>
            <p:nvPr/>
          </p:nvGrpSpPr>
          <p:grpSpPr>
            <a:xfrm>
              <a:off x="7412973" y="2430988"/>
              <a:ext cx="2559050" cy="3333750"/>
              <a:chOff x="7221538" y="1954213"/>
              <a:chExt cx="2559050" cy="3333750"/>
            </a:xfrm>
          </p:grpSpPr>
          <p:graphicFrame>
            <p:nvGraphicFramePr>
              <p:cNvPr id="20" name="Object 19">
                <a:extLst>
                  <a:ext uri="{FF2B5EF4-FFF2-40B4-BE49-F238E27FC236}">
                    <a16:creationId xmlns:a16="http://schemas.microsoft.com/office/drawing/2014/main" id="{65ECAF2C-5623-4AC6-FC56-4B3F713B81F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21538" y="1954213"/>
              <a:ext cx="2559050" cy="33337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9" r:id="rId5" imgW="2899813" imgH="3778016" progId="Prism9.Document">
                      <p:embed/>
                    </p:oleObj>
                  </mc:Choice>
                  <mc:Fallback>
                    <p:oleObj name="Prism 9" r:id="rId5" imgW="2899813" imgH="3778016" progId="Prism9.Document">
                      <p:embed/>
                      <p:pic>
                        <p:nvPicPr>
                          <p:cNvPr id="20" name="Object 19">
                            <a:extLst>
                              <a:ext uri="{FF2B5EF4-FFF2-40B4-BE49-F238E27FC236}">
                                <a16:creationId xmlns:a16="http://schemas.microsoft.com/office/drawing/2014/main" id="{65ECAF2C-5623-4AC6-FC56-4B3F713B81F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7221538" y="1954213"/>
                            <a:ext cx="2559050" cy="33337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4F9CAD-495E-500A-38EA-23B503C70660}"/>
                  </a:ext>
                </a:extLst>
              </p:cNvPr>
              <p:cNvSpPr/>
              <p:nvPr/>
            </p:nvSpPr>
            <p:spPr>
              <a:xfrm>
                <a:off x="7898393" y="3769688"/>
                <a:ext cx="266313" cy="4129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D883CCF-3964-B2E8-5A57-86F8C88B1A1F}"/>
                  </a:ext>
                </a:extLst>
              </p:cNvPr>
              <p:cNvSpPr/>
              <p:nvPr/>
            </p:nvSpPr>
            <p:spPr>
              <a:xfrm>
                <a:off x="8635131" y="3723595"/>
                <a:ext cx="266313" cy="4129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3F7960-E78F-87CE-01D9-EDE45D4E400A}"/>
                  </a:ext>
                </a:extLst>
              </p:cNvPr>
              <p:cNvSpPr/>
              <p:nvPr/>
            </p:nvSpPr>
            <p:spPr>
              <a:xfrm rot="2454155">
                <a:off x="7671769" y="4229131"/>
                <a:ext cx="218436" cy="719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B246BDA-9137-F7C7-B586-BE2DFA563C7C}"/>
                  </a:ext>
                </a:extLst>
              </p:cNvPr>
              <p:cNvSpPr/>
              <p:nvPr/>
            </p:nvSpPr>
            <p:spPr>
              <a:xfrm rot="2454155">
                <a:off x="8438003" y="4287143"/>
                <a:ext cx="218436" cy="719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8269C7-AADD-84B2-3459-912AE97C776C}"/>
                </a:ext>
              </a:extLst>
            </p:cNvPr>
            <p:cNvSpPr txBox="1"/>
            <p:nvPr/>
          </p:nvSpPr>
          <p:spPr>
            <a:xfrm rot="18705108">
              <a:off x="7347200" y="5245454"/>
              <a:ext cx="159150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Unaffected Control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C9C496-D530-EACD-C03E-3B072EEE4BF9}"/>
                </a:ext>
              </a:extLst>
            </p:cNvPr>
            <p:cNvSpPr txBox="1"/>
            <p:nvPr/>
          </p:nvSpPr>
          <p:spPr>
            <a:xfrm rot="18705108">
              <a:off x="8441337" y="5099106"/>
              <a:ext cx="11481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FF0000"/>
                  </a:solidFill>
                </a:rPr>
                <a:t>NF1-mutant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9226060-9908-3AE9-2D6D-7B53A89901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13" y="4329759"/>
            <a:ext cx="3070179" cy="229381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064B7C-E9C8-BEFC-9DD3-46FD485DE909}"/>
              </a:ext>
            </a:extLst>
          </p:cNvPr>
          <p:cNvSpPr txBox="1"/>
          <p:nvPr/>
        </p:nvSpPr>
        <p:spPr>
          <a:xfrm>
            <a:off x="1188479" y="79024"/>
            <a:ext cx="9589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Εγκεφαλικά οργανοειδή</a:t>
            </a:r>
            <a:r>
              <a:rPr lang="en-GB" sz="2400" b="1" dirty="0"/>
              <a:t> </a:t>
            </a:r>
            <a:r>
              <a:rPr lang="el-GR" sz="2400" b="1" dirty="0"/>
              <a:t>για την εξερεύνηση μοριακών/κυτταρικών μηχανισμών της </a:t>
            </a:r>
            <a:r>
              <a:rPr lang="el-GR" sz="2400" b="1" dirty="0" err="1"/>
              <a:t>Νευροϊνωμάτωσης</a:t>
            </a:r>
            <a:r>
              <a:rPr lang="el-GR" sz="2400" b="1" dirty="0"/>
              <a:t> Τύπου 1 (</a:t>
            </a:r>
            <a:r>
              <a:rPr lang="en-GB" sz="2400" b="1" dirty="0"/>
              <a:t>NF1)</a:t>
            </a:r>
            <a:r>
              <a:rPr lang="el-GR" sz="2400" b="1" dirty="0"/>
              <a:t> </a:t>
            </a:r>
            <a:endParaRPr lang="en-GB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F3644C-AC6A-735A-ED0C-098333BEF9FB}"/>
              </a:ext>
            </a:extLst>
          </p:cNvPr>
          <p:cNvSpPr txBox="1"/>
          <p:nvPr/>
        </p:nvSpPr>
        <p:spPr>
          <a:xfrm>
            <a:off x="8956413" y="3929649"/>
            <a:ext cx="301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err="1"/>
              <a:t>Νευροφυσιολογία</a:t>
            </a:r>
            <a:r>
              <a:rPr lang="el-GR" sz="2000" dirty="0"/>
              <a:t>?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683617-152F-190E-8455-7FECFAAB02F6}"/>
              </a:ext>
            </a:extLst>
          </p:cNvPr>
          <p:cNvSpPr txBox="1"/>
          <p:nvPr/>
        </p:nvSpPr>
        <p:spPr>
          <a:xfrm>
            <a:off x="20571" y="6486085"/>
            <a:ext cx="2876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Bantounas, unpublished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8D8F47-A697-F569-5ACD-75C67EA52160}"/>
              </a:ext>
            </a:extLst>
          </p:cNvPr>
          <p:cNvSpPr txBox="1"/>
          <p:nvPr/>
        </p:nvSpPr>
        <p:spPr>
          <a:xfrm>
            <a:off x="5757738" y="1395944"/>
            <a:ext cx="241180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Αριθμός / ωρίμανση νευρώνων?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361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3CA78-B9CA-8302-04E3-8CDD79B5D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994" y="1019965"/>
            <a:ext cx="6934712" cy="5838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74A07-7260-53D7-16C9-E18931474144}"/>
              </a:ext>
            </a:extLst>
          </p:cNvPr>
          <p:cNvSpPr txBox="1"/>
          <p:nvPr/>
        </p:nvSpPr>
        <p:spPr>
          <a:xfrm>
            <a:off x="0" y="6334780"/>
            <a:ext cx="241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Bantounas &amp; MacGrath, unpublished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759F4-4FE7-8849-A82A-3980D34451CE}"/>
              </a:ext>
            </a:extLst>
          </p:cNvPr>
          <p:cNvSpPr txBox="1"/>
          <p:nvPr/>
        </p:nvSpPr>
        <p:spPr>
          <a:xfrm>
            <a:off x="1188479" y="79024"/>
            <a:ext cx="9589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Εγκεφαλικά οργανοειδή</a:t>
            </a:r>
            <a:r>
              <a:rPr lang="en-GB" sz="2400" b="1" dirty="0"/>
              <a:t> </a:t>
            </a:r>
            <a:r>
              <a:rPr lang="el-GR" sz="2400" b="1" dirty="0"/>
              <a:t>για την εξερεύνηση μοριακών/κυτταρικών μηχανισμών της </a:t>
            </a:r>
            <a:r>
              <a:rPr lang="el-GR" sz="2400" b="1" dirty="0" err="1"/>
              <a:t>Νευροϊνωμάτωσης</a:t>
            </a:r>
            <a:r>
              <a:rPr lang="el-GR" sz="2400" b="1" dirty="0"/>
              <a:t> Τύπου 1 (</a:t>
            </a:r>
            <a:r>
              <a:rPr lang="en-GB" sz="2400" b="1" dirty="0"/>
              <a:t>NF1)</a:t>
            </a:r>
            <a:r>
              <a:rPr lang="el-GR" sz="2400" b="1" dirty="0"/>
              <a:t> </a:t>
            </a:r>
            <a:endParaRPr lang="en-GB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DB9AD-1F59-4A34-7360-2AECE7697062}"/>
              </a:ext>
            </a:extLst>
          </p:cNvPr>
          <p:cNvSpPr txBox="1"/>
          <p:nvPr/>
        </p:nvSpPr>
        <p:spPr>
          <a:xfrm>
            <a:off x="104188" y="1478997"/>
            <a:ext cx="241180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Δυσμορφία / μέγεθος νευρικών σωλήνων?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57466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524532-4028-C9EB-F639-EC39D7E003AF}"/>
              </a:ext>
            </a:extLst>
          </p:cNvPr>
          <p:cNvSpPr txBox="1"/>
          <p:nvPr/>
        </p:nvSpPr>
        <p:spPr>
          <a:xfrm>
            <a:off x="1276339" y="39914"/>
            <a:ext cx="9272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Ποικιλία</a:t>
            </a:r>
            <a:r>
              <a:rPr lang="en-GB" sz="2800" b="1" dirty="0"/>
              <a:t> </a:t>
            </a:r>
            <a:r>
              <a:rPr lang="el-GR" sz="2800" b="1" dirty="0"/>
              <a:t>εξειδικευμένων οργανοειδών ανάλογα με την περιοχή ενδιαφέροντος του εγκεφάλου</a:t>
            </a:r>
            <a:endParaRPr lang="en-GB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6BD0E-818C-B2A4-6407-A1FE00E9529F}"/>
              </a:ext>
            </a:extLst>
          </p:cNvPr>
          <p:cNvSpPr txBox="1"/>
          <p:nvPr/>
        </p:nvSpPr>
        <p:spPr>
          <a:xfrm>
            <a:off x="6610211" y="3281834"/>
            <a:ext cx="465006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F0000"/>
                </a:solidFill>
              </a:rPr>
              <a:t>Φλοιός</a:t>
            </a: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FF0000"/>
                </a:solidFill>
              </a:rPr>
              <a:t>Μεσεγκέφ</a:t>
            </a:r>
            <a:r>
              <a:rPr lang="en-GB" dirty="0">
                <a:solidFill>
                  <a:srgbClr val="FF0000"/>
                </a:solidFill>
              </a:rPr>
              <a:t>αλος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FF0000"/>
                </a:solidFill>
              </a:rPr>
              <a:t>Θάλ</a:t>
            </a:r>
            <a:r>
              <a:rPr lang="en-GB" dirty="0">
                <a:solidFill>
                  <a:srgbClr val="FF0000"/>
                </a:solidFill>
              </a:rPr>
              <a:t>αμος</a:t>
            </a:r>
            <a:r>
              <a:rPr lang="en-GB" dirty="0"/>
              <a:t>: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Πα</a:t>
            </a:r>
            <a:r>
              <a:rPr lang="en-GB" dirty="0" err="1">
                <a:solidFill>
                  <a:srgbClr val="FF0000"/>
                </a:solidFill>
              </a:rPr>
              <a:t>ρεγκεφ</a:t>
            </a:r>
            <a:r>
              <a:rPr lang="en-GB" dirty="0">
                <a:solidFill>
                  <a:srgbClr val="FF0000"/>
                </a:solidFill>
              </a:rPr>
              <a:t>αλίδα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Ιππ</a:t>
            </a:r>
            <a:r>
              <a:rPr lang="en-GB" dirty="0" err="1">
                <a:solidFill>
                  <a:srgbClr val="FF0000"/>
                </a:solidFill>
              </a:rPr>
              <a:t>όκ</a:t>
            </a:r>
            <a:r>
              <a:rPr lang="en-GB" dirty="0">
                <a:solidFill>
                  <a:srgbClr val="FF0000"/>
                </a:solidFill>
              </a:rPr>
              <a:t>αμπος και χοριοειδές πλέγμα</a:t>
            </a:r>
            <a:r>
              <a:rPr lang="en-GB" dirty="0"/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033200-23D7-39EC-848A-583659A60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177"/>
            <a:ext cx="5885299" cy="5781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714800-0D58-A287-3653-AAF48E0E02FE}"/>
              </a:ext>
            </a:extLst>
          </p:cNvPr>
          <p:cNvSpPr txBox="1"/>
          <p:nvPr/>
        </p:nvSpPr>
        <p:spPr>
          <a:xfrm>
            <a:off x="2905125" y="6362700"/>
            <a:ext cx="44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Mayhew &amp; Singhania 2023), STAR Protocols 4, 101860 </a:t>
            </a:r>
            <a:r>
              <a:rPr lang="en-GB" sz="1400" i="1" dirty="0">
                <a:hlinkClick r:id="rId3"/>
              </a:rPr>
              <a:t>https://doi.org/10.1016/j.xpro.2022.101860</a:t>
            </a:r>
            <a:endParaRPr lang="en-GB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8F756-E513-0E70-68E4-B211483952B1}"/>
              </a:ext>
            </a:extLst>
          </p:cNvPr>
          <p:cNvSpPr txBox="1"/>
          <p:nvPr/>
        </p:nvSpPr>
        <p:spPr>
          <a:xfrm>
            <a:off x="6181586" y="1155075"/>
            <a:ext cx="5330932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l-GR" sz="2000" u="sng" dirty="0"/>
              <a:t>Βασική διαφορά</a:t>
            </a:r>
            <a:r>
              <a:rPr lang="en-GB" sz="2000" dirty="0"/>
              <a:t>: H </a:t>
            </a:r>
            <a:r>
              <a:rPr lang="el-GR" sz="2000" dirty="0"/>
              <a:t>χρήση τροφικών παραγόντων ή μικρών μορίων που οδηγούν σε </a:t>
            </a:r>
            <a:r>
              <a:rPr lang="el-GR" sz="2000" i="1" dirty="0">
                <a:solidFill>
                  <a:srgbClr val="FF0000"/>
                </a:solidFill>
              </a:rPr>
              <a:t>κατευθυνόμενη</a:t>
            </a:r>
            <a:r>
              <a:rPr lang="el-GR" sz="2000" dirty="0"/>
              <a:t> διαφοροποίηση προς τον επιθυμητό κυτταρικό τύπο (σε αντίθεση με την σχετικά αυθόρμητη, πιο πάνω)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72776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CD975-6542-256F-A4BD-4033B05C4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4AB4B2-1D4E-5FC4-FFFB-DD065078B828}"/>
              </a:ext>
            </a:extLst>
          </p:cNvPr>
          <p:cNvSpPr txBox="1"/>
          <p:nvPr/>
        </p:nvSpPr>
        <p:spPr>
          <a:xfrm>
            <a:off x="8195783" y="1009932"/>
            <a:ext cx="3589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>
                <a:solidFill>
                  <a:srgbClr val="FF0000"/>
                </a:solidFill>
              </a:rPr>
              <a:t>Άσκηση </a:t>
            </a:r>
            <a:r>
              <a:rPr lang="en-GB" sz="2400" b="1" u="sng" dirty="0">
                <a:solidFill>
                  <a:srgbClr val="FF0000"/>
                </a:solidFill>
              </a:rPr>
              <a:t>3</a:t>
            </a:r>
            <a:r>
              <a:rPr lang="en-US" sz="2400" b="1" u="sng" dirty="0">
                <a:solidFill>
                  <a:srgbClr val="FF0000"/>
                </a:solidFill>
              </a:rPr>
              <a:t>: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B7C2E0-C2D0-244F-FC72-16B0795402B0}"/>
              </a:ext>
            </a:extLst>
          </p:cNvPr>
          <p:cNvGrpSpPr/>
          <p:nvPr/>
        </p:nvGrpSpPr>
        <p:grpSpPr>
          <a:xfrm>
            <a:off x="31499" y="482599"/>
            <a:ext cx="7799263" cy="6252470"/>
            <a:chOff x="15302466" y="31552111"/>
            <a:chExt cx="9252587" cy="7417562"/>
          </a:xfrm>
          <a:solidFill>
            <a:schemeClr val="bg1"/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C9BEA9D-8BAB-7A12-FE8E-FA73A008F6C4}"/>
                </a:ext>
              </a:extLst>
            </p:cNvPr>
            <p:cNvGrpSpPr/>
            <p:nvPr/>
          </p:nvGrpSpPr>
          <p:grpSpPr>
            <a:xfrm>
              <a:off x="15881365" y="31959422"/>
              <a:ext cx="8181677" cy="7010251"/>
              <a:chOff x="36375130" y="16877593"/>
              <a:chExt cx="24740147" cy="21197933"/>
            </a:xfrm>
            <a:grpFill/>
          </p:grpSpPr>
          <p:pic>
            <p:nvPicPr>
              <p:cNvPr id="16" name="Picture 15" descr="A blue and white cell&#10;&#10;Description automatically generated">
                <a:extLst>
                  <a:ext uri="{FF2B5EF4-FFF2-40B4-BE49-F238E27FC236}">
                    <a16:creationId xmlns:a16="http://schemas.microsoft.com/office/drawing/2014/main" id="{81C12F63-CE4B-99F3-18F2-6CC10EBF4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75130" y="24047560"/>
                <a:ext cx="12192000" cy="6858000"/>
              </a:xfrm>
              <a:prstGeom prst="rect">
                <a:avLst/>
              </a:prstGeom>
              <a:grpFill/>
            </p:spPr>
          </p:pic>
          <p:pic>
            <p:nvPicPr>
              <p:cNvPr id="17" name="Picture 16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B4820CB2-C623-24C5-9332-258DCF08B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23277" y="24047560"/>
                <a:ext cx="12192000" cy="6858000"/>
              </a:xfrm>
              <a:prstGeom prst="rect">
                <a:avLst/>
              </a:prstGeom>
              <a:grpFill/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9331BCA-79A5-536C-2A68-2E15E80B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23277" y="16877593"/>
                <a:ext cx="12192000" cy="685800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3687762-1742-3BEF-BA08-429446D26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9037"/>
                        </a14:imgEffect>
                        <a14:imgEffect>
                          <a14:brightnessContrast bright="1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75130" y="16877593"/>
                <a:ext cx="12192000" cy="6858000"/>
              </a:xfrm>
              <a:prstGeom prst="rect">
                <a:avLst/>
              </a:prstGeom>
              <a:grpFill/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777251F-B7E9-76F2-28A5-9E9AC6E95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23277" y="31217526"/>
                <a:ext cx="12192000" cy="6858000"/>
              </a:xfrm>
              <a:prstGeom prst="rect">
                <a:avLst/>
              </a:prstGeom>
              <a:grpFill/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0D70280-6A4F-42E1-AE60-D908B4D28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75130" y="31217526"/>
                <a:ext cx="12192000" cy="6858000"/>
              </a:xfrm>
              <a:prstGeom prst="rect">
                <a:avLst/>
              </a:prstGeom>
              <a:grpFill/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528DA0-BBD7-80B4-64CB-D2947BB6263F}"/>
                </a:ext>
              </a:extLst>
            </p:cNvPr>
            <p:cNvSpPr txBox="1"/>
            <p:nvPr/>
          </p:nvSpPr>
          <p:spPr>
            <a:xfrm>
              <a:off x="15993911" y="31552111"/>
              <a:ext cx="3867316" cy="4513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Glutamatergic organoids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B5BD41-BE22-F1AA-647A-788AA7C11480}"/>
                </a:ext>
              </a:extLst>
            </p:cNvPr>
            <p:cNvSpPr txBox="1"/>
            <p:nvPr/>
          </p:nvSpPr>
          <p:spPr>
            <a:xfrm>
              <a:off x="20113410" y="31552111"/>
              <a:ext cx="3867316" cy="4513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GABAergic organoids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4208D6-8F22-35C6-BF61-8B145BFBB135}"/>
                </a:ext>
              </a:extLst>
            </p:cNvPr>
            <p:cNvSpPr txBox="1"/>
            <p:nvPr/>
          </p:nvSpPr>
          <p:spPr>
            <a:xfrm rot="16200000">
              <a:off x="14383188" y="32788418"/>
              <a:ext cx="2468175" cy="6296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GB" sz="1600" b="1" dirty="0">
                  <a:solidFill>
                    <a:srgbClr val="FF0000"/>
                  </a:solidFill>
                </a:rPr>
                <a:t>NKX2.1</a:t>
              </a:r>
              <a:r>
                <a:rPr lang="en-GB" sz="1600" b="1" dirty="0"/>
                <a:t> </a:t>
              </a:r>
            </a:p>
            <a:p>
              <a:pPr algn="ctr">
                <a:lnSpc>
                  <a:spcPts val="1700"/>
                </a:lnSpc>
              </a:pPr>
              <a:r>
                <a:rPr lang="en-GB" sz="1600" dirty="0"/>
                <a:t>(</a:t>
              </a:r>
              <a:r>
                <a:rPr lang="en-GB" sz="1400" dirty="0"/>
                <a:t>GABAergic precursors)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48CA00-E85D-1A96-9C17-A0FE78116D8B}"/>
                </a:ext>
              </a:extLst>
            </p:cNvPr>
            <p:cNvSpPr txBox="1"/>
            <p:nvPr/>
          </p:nvSpPr>
          <p:spPr>
            <a:xfrm rot="16200000">
              <a:off x="14483291" y="35153958"/>
              <a:ext cx="2267970" cy="6211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GB" sz="1600" b="1" dirty="0">
                  <a:solidFill>
                    <a:srgbClr val="FF0000"/>
                  </a:solidFill>
                </a:rPr>
                <a:t>GABA</a:t>
              </a:r>
            </a:p>
            <a:p>
              <a:pPr algn="ctr">
                <a:lnSpc>
                  <a:spcPts val="1700"/>
                </a:lnSpc>
              </a:pPr>
              <a:r>
                <a:rPr lang="en-GB" sz="1400" dirty="0"/>
                <a:t>(GABA neurons)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2AF555-E17F-1550-DD2F-EE9C77EBE8D3}"/>
                </a:ext>
              </a:extLst>
            </p:cNvPr>
            <p:cNvSpPr txBox="1"/>
            <p:nvPr/>
          </p:nvSpPr>
          <p:spPr>
            <a:xfrm rot="16200000">
              <a:off x="14447170" y="37473515"/>
              <a:ext cx="2371141" cy="6211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l-GR" sz="1600" b="1" dirty="0">
                  <a:solidFill>
                    <a:srgbClr val="FF0000"/>
                  </a:solidFill>
                </a:rPr>
                <a:t>βΙΙΙ</a:t>
              </a:r>
              <a:r>
                <a:rPr lang="en-GB" sz="1600" b="1" dirty="0">
                  <a:solidFill>
                    <a:srgbClr val="FF0000"/>
                  </a:solidFill>
                </a:rPr>
                <a:t>-Tubulin</a:t>
              </a:r>
            </a:p>
            <a:p>
              <a:pPr algn="ctr">
                <a:lnSpc>
                  <a:spcPts val="1700"/>
                </a:lnSpc>
              </a:pPr>
              <a:r>
                <a:rPr lang="en-GB" sz="1400" dirty="0"/>
                <a:t>(pan-neuronal marker)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831382-E5BC-0797-66D8-F78ADD2FCF78}"/>
                </a:ext>
              </a:extLst>
            </p:cNvPr>
            <p:cNvSpPr txBox="1"/>
            <p:nvPr/>
          </p:nvSpPr>
          <p:spPr>
            <a:xfrm rot="5400000">
              <a:off x="23162506" y="32877560"/>
              <a:ext cx="2212851" cy="4513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0000"/>
                  </a:solidFill>
                </a:rPr>
                <a:t>DAY-25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353072-015A-5A0A-C89F-9D1A24BD66AA}"/>
                </a:ext>
              </a:extLst>
            </p:cNvPr>
            <p:cNvSpPr txBox="1"/>
            <p:nvPr/>
          </p:nvSpPr>
          <p:spPr>
            <a:xfrm rot="5400000">
              <a:off x="23222960" y="36442286"/>
              <a:ext cx="2212851" cy="4513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0000"/>
                  </a:solidFill>
                </a:rPr>
                <a:t>DAY-45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9B0B92D-2D26-E28E-ACDA-9BA92FCD94E7}"/>
                </a:ext>
              </a:extLst>
            </p:cNvPr>
            <p:cNvCxnSpPr/>
            <p:nvPr/>
          </p:nvCxnSpPr>
          <p:spPr>
            <a:xfrm>
              <a:off x="24152608" y="34391181"/>
              <a:ext cx="0" cy="4545821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BBE1573-427D-38EB-2D54-3F9068965321}"/>
              </a:ext>
            </a:extLst>
          </p:cNvPr>
          <p:cNvSpPr txBox="1"/>
          <p:nvPr/>
        </p:nvSpPr>
        <p:spPr>
          <a:xfrm>
            <a:off x="8027081" y="1471597"/>
            <a:ext cx="39273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solidFill>
                  <a:srgbClr val="FF0000"/>
                </a:solidFill>
              </a:rPr>
              <a:t>Ποια φαίνεται να είναι το αποτέλεσμα της </a:t>
            </a:r>
            <a:r>
              <a:rPr lang="el-GR" sz="2000" dirty="0" err="1">
                <a:solidFill>
                  <a:srgbClr val="FF0000"/>
                </a:solidFill>
              </a:rPr>
              <a:t>πρ</a:t>
            </a:r>
            <a:r>
              <a:rPr lang="en-GB" sz="2000" dirty="0">
                <a:solidFill>
                  <a:srgbClr val="FF0000"/>
                </a:solidFill>
              </a:rPr>
              <a:t>o</a:t>
            </a:r>
            <a:r>
              <a:rPr lang="el-GR" sz="2000" dirty="0" err="1">
                <a:solidFill>
                  <a:srgbClr val="FF0000"/>
                </a:solidFill>
              </a:rPr>
              <a:t>σθήκης</a:t>
            </a:r>
            <a:r>
              <a:rPr lang="el-GR" sz="2000" dirty="0">
                <a:solidFill>
                  <a:srgbClr val="FF000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Sonic Hedgehog (SHH)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l-GR" sz="2000" dirty="0">
                <a:solidFill>
                  <a:srgbClr val="FF0000"/>
                </a:solidFill>
              </a:rPr>
              <a:t>στη διαφοροποίηση των εγκεφαλικών οργανοειδών της εικόνας</a:t>
            </a:r>
            <a:r>
              <a:rPr lang="en-US" sz="2000" dirty="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F4C900-409C-C1F0-8AED-1B15BE45F671}"/>
              </a:ext>
            </a:extLst>
          </p:cNvPr>
          <p:cNvSpPr txBox="1"/>
          <p:nvPr/>
        </p:nvSpPr>
        <p:spPr>
          <a:xfrm>
            <a:off x="1031001" y="423447"/>
            <a:ext cx="25161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- SHH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2A9E6B-1657-2C26-2A01-E2E77A18548F}"/>
              </a:ext>
            </a:extLst>
          </p:cNvPr>
          <p:cNvSpPr txBox="1"/>
          <p:nvPr/>
        </p:nvSpPr>
        <p:spPr>
          <a:xfrm>
            <a:off x="4404195" y="416287"/>
            <a:ext cx="25161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+ SHH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1D26BB55-3927-3CCC-B76D-7EA56CA46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92677"/>
              </p:ext>
            </p:extLst>
          </p:nvPr>
        </p:nvGraphicFramePr>
        <p:xfrm>
          <a:off x="8027081" y="3806173"/>
          <a:ext cx="4062638" cy="1752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31351">
                  <a:extLst>
                    <a:ext uri="{9D8B030D-6E8A-4147-A177-3AD203B41FA5}">
                      <a16:colId xmlns:a16="http://schemas.microsoft.com/office/drawing/2014/main" val="152848489"/>
                    </a:ext>
                  </a:extLst>
                </a:gridCol>
                <a:gridCol w="2931287">
                  <a:extLst>
                    <a:ext uri="{9D8B030D-6E8A-4147-A177-3AD203B41FA5}">
                      <a16:colId xmlns:a16="http://schemas.microsoft.com/office/drawing/2014/main" val="29712308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l-GR" dirty="0"/>
                        <a:t>Γονίδια - Δείκτες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57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i="1" dirty="0" err="1">
                          <a:solidFill>
                            <a:schemeClr val="tx1"/>
                          </a:solidFill>
                        </a:rPr>
                        <a:t>βΙΙΙ</a:t>
                      </a:r>
                      <a:r>
                        <a:rPr lang="en-GB" sz="1800" b="0" i="1" dirty="0">
                          <a:solidFill>
                            <a:schemeClr val="tx1"/>
                          </a:solidFill>
                        </a:rPr>
                        <a:t>-Tub</a:t>
                      </a:r>
                      <a:endParaRPr lang="en-GB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Γενικός </a:t>
                      </a:r>
                      <a:r>
                        <a:rPr lang="el-GR" dirty="0" err="1"/>
                        <a:t>νευρωνιικός</a:t>
                      </a:r>
                      <a:r>
                        <a:rPr lang="el-GR" dirty="0"/>
                        <a:t> δείκτης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945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GABA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Ανασταλτικοί νευρώνες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43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NKX2.1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Προγονικοί κύτταρα ανασταλτικών νευρώνων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8921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3444E0-33CA-A562-0379-6133FEE2BFF0}"/>
              </a:ext>
            </a:extLst>
          </p:cNvPr>
          <p:cNvSpPr txBox="1"/>
          <p:nvPr/>
        </p:nvSpPr>
        <p:spPr>
          <a:xfrm>
            <a:off x="8487350" y="6357842"/>
            <a:ext cx="336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/>
              <a:t>Bantounas, unpublished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540719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68D8A5-5CC2-87BF-336F-D30BC1CB5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524943"/>
              </p:ext>
            </p:extLst>
          </p:nvPr>
        </p:nvGraphicFramePr>
        <p:xfrm>
          <a:off x="182880" y="938980"/>
          <a:ext cx="11814049" cy="5412686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1331424">
                  <a:extLst>
                    <a:ext uri="{9D8B030D-6E8A-4147-A177-3AD203B41FA5}">
                      <a16:colId xmlns:a16="http://schemas.microsoft.com/office/drawing/2014/main" val="3211932397"/>
                    </a:ext>
                  </a:extLst>
                </a:gridCol>
                <a:gridCol w="1912751">
                  <a:extLst>
                    <a:ext uri="{9D8B030D-6E8A-4147-A177-3AD203B41FA5}">
                      <a16:colId xmlns:a16="http://schemas.microsoft.com/office/drawing/2014/main" val="1623636003"/>
                    </a:ext>
                  </a:extLst>
                </a:gridCol>
                <a:gridCol w="4284937">
                  <a:extLst>
                    <a:ext uri="{9D8B030D-6E8A-4147-A177-3AD203B41FA5}">
                      <a16:colId xmlns:a16="http://schemas.microsoft.com/office/drawing/2014/main" val="772958368"/>
                    </a:ext>
                  </a:extLst>
                </a:gridCol>
                <a:gridCol w="4284937">
                  <a:extLst>
                    <a:ext uri="{9D8B030D-6E8A-4147-A177-3AD203B41FA5}">
                      <a16:colId xmlns:a16="http://schemas.microsoft.com/office/drawing/2014/main" val="1084493884"/>
                    </a:ext>
                  </a:extLst>
                </a:gridCol>
              </a:tblGrid>
              <a:tr h="2760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Μοντέλο</a:t>
                      </a:r>
                    </a:p>
                  </a:txBody>
                  <a:tcPr marL="41050" marR="41050" marT="20525" marB="20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Βασική ιδέα</a:t>
                      </a:r>
                    </a:p>
                  </a:txBody>
                  <a:tcPr marL="41050" marR="41050" marT="20525" marB="20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Πλεονεκτήματα</a:t>
                      </a:r>
                    </a:p>
                  </a:txBody>
                  <a:tcPr marL="41050" marR="41050" marT="20525" marB="20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Μειονεκτήματα</a:t>
                      </a:r>
                    </a:p>
                  </a:txBody>
                  <a:tcPr marL="41050" marR="41050" marT="20525" marB="20525" anchor="ctr"/>
                </a:tc>
                <a:extLst>
                  <a:ext uri="{0D108BD9-81ED-4DB2-BD59-A6C34878D82A}">
                    <a16:rowId xmlns:a16="http://schemas.microsoft.com/office/drawing/2014/main" val="2034084952"/>
                  </a:ext>
                </a:extLst>
              </a:tr>
              <a:tr h="19373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 dirty="0"/>
                        <a:t>Δισδιάστατες καλλιέργειες</a:t>
                      </a:r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n-GB" sz="1400" dirty="0"/>
                    </a:p>
                  </a:txBody>
                  <a:tcPr marL="41050" marR="41050" marT="20525" marB="20525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Κύτταρα που καλλιεργούνται σε επίπεδα στρώματα πάνω σε πλαστικό</a:t>
                      </a:r>
                    </a:p>
                  </a:txBody>
                  <a:tcPr marL="41050" marR="41050" marT="20525" marB="205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«Απλές, χαμηλού κόστους και εύχρηστες» (τουλάχιστον συγκριτικά με τα παρακάτω!)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Υψηλότερη? </a:t>
                      </a:r>
                      <a:r>
                        <a:rPr lang="el-GR" sz="1400" dirty="0" err="1"/>
                        <a:t>αναπαραγωγιμότητα</a:t>
                      </a:r>
                      <a:r>
                        <a:rPr lang="el-GR" sz="1400" dirty="0"/>
                        <a:t> και δυνατότητα κλιμάκωσης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Χρήσιμες για μελέτη ασθενειών επίπεδο κυτταρικής λειτουργίας</a:t>
                      </a:r>
                      <a:endParaRPr lang="en-GB" sz="1400" dirty="0"/>
                    </a:p>
                  </a:txBody>
                  <a:tcPr marL="41050" marR="41050" marT="20525" marB="20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Απουσία τρισδιάστατης δομής και οργάνωσης ιστού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Περιορισμένη αναπαράσταση της </a:t>
                      </a:r>
                      <a:r>
                        <a:rPr lang="el-GR" sz="1400" i="1" dirty="0"/>
                        <a:t>in </a:t>
                      </a:r>
                      <a:r>
                        <a:rPr lang="el-GR" sz="1400" i="1" dirty="0" err="1"/>
                        <a:t>vivo</a:t>
                      </a:r>
                      <a:r>
                        <a:rPr lang="el-GR" sz="1400" i="1" dirty="0"/>
                        <a:t> </a:t>
                      </a:r>
                      <a:r>
                        <a:rPr lang="el-GR" sz="1400" dirty="0"/>
                        <a:t>κατάστασης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Μειωμένες αλληλεπιδράσεις κυττάρων και </a:t>
                      </a:r>
                      <a:r>
                        <a:rPr lang="el-GR" sz="1400" dirty="0" err="1"/>
                        <a:t>μικροπεριβάλλοντος</a:t>
                      </a:r>
                      <a:endParaRPr lang="el-GR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• Αβέβαιη ή περιορισμένη ωρίμανση (μοιάζουν με εμβρυϊκό στάδιο)**</a:t>
                      </a:r>
                    </a:p>
                    <a:p>
                      <a:pPr>
                        <a:buNone/>
                      </a:pPr>
                      <a:endParaRPr lang="en-GB" sz="1400" dirty="0"/>
                    </a:p>
                  </a:txBody>
                  <a:tcPr marL="41050" marR="41050" marT="20525" marB="20525" anchor="ctr"/>
                </a:tc>
                <a:extLst>
                  <a:ext uri="{0D108BD9-81ED-4DB2-BD59-A6C34878D82A}">
                    <a16:rowId xmlns:a16="http://schemas.microsoft.com/office/drawing/2014/main" val="147889662"/>
                  </a:ext>
                </a:extLst>
              </a:tr>
              <a:tr h="15014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 dirty="0"/>
                        <a:t>Οργανοειδή</a:t>
                      </a:r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dirty="0"/>
                    </a:p>
                  </a:txBody>
                  <a:tcPr marL="41050" marR="41050" marT="20525" marB="20525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Τρισδιάστατες </a:t>
                      </a:r>
                      <a:r>
                        <a:rPr lang="el-GR" sz="1400" dirty="0" err="1"/>
                        <a:t>αυτο</a:t>
                      </a:r>
                      <a:r>
                        <a:rPr lang="el-GR" sz="1400" dirty="0"/>
                        <a:t>-οργανωμένες δομές από </a:t>
                      </a:r>
                      <a:r>
                        <a:rPr lang="el-GR" sz="1400" dirty="0" err="1"/>
                        <a:t>βλαστοκύτταρα</a:t>
                      </a:r>
                      <a:r>
                        <a:rPr lang="el-GR" sz="1400" dirty="0"/>
                        <a:t> που μιμούνται όργανα</a:t>
                      </a:r>
                    </a:p>
                  </a:txBody>
                  <a:tcPr marL="41050" marR="41050" marT="20525" marB="205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Μιμούνται τη δομή και ανάπτυξη ανθρώπινων ιστών • Αναπαριστούν τρισδιάστατες αλληλεπιδράσεις κυττάρων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Χρήσιμα για αναπτυξιακές και γενετικές ασθένειες που επηρεάζουν την ανατομία και φυσιολογία ευρύτερων </a:t>
                      </a:r>
                      <a:r>
                        <a:rPr lang="el-GR" sz="1400" dirty="0" err="1"/>
                        <a:t>δόμών</a:t>
                      </a:r>
                      <a:r>
                        <a:rPr lang="el-GR" sz="1400" dirty="0"/>
                        <a:t> του εγκεφάλου</a:t>
                      </a:r>
                    </a:p>
                  </a:txBody>
                  <a:tcPr marL="41050" marR="41050" marT="20525" marB="20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Μεγάλη μεταβλητότητα μεταξύ δειγμάτων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Έλλειψη </a:t>
                      </a:r>
                      <a:r>
                        <a:rPr lang="el-GR" sz="1400" dirty="0" err="1"/>
                        <a:t>αγγείωσης</a:t>
                      </a:r>
                      <a:r>
                        <a:rPr lang="el-GR" sz="1400" dirty="0"/>
                        <a:t> και πλήρους πολυπλοκότητας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Περιορισμένη ωρίμανση (μοιάζουν με εμβρυϊκό στάδιο)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Πιο δαπανηρά και τεχνικά απαιτητικά από 2D*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• Αβέβαιη ή περιορισμένη ωρίμανση (μοιάζουν με εμβρυϊκό στάδιο)**</a:t>
                      </a:r>
                    </a:p>
                  </a:txBody>
                  <a:tcPr marL="41050" marR="41050" marT="20525" marB="20525" anchor="ctr"/>
                </a:tc>
                <a:extLst>
                  <a:ext uri="{0D108BD9-81ED-4DB2-BD59-A6C34878D82A}">
                    <a16:rowId xmlns:a16="http://schemas.microsoft.com/office/drawing/2014/main" val="1171063659"/>
                  </a:ext>
                </a:extLst>
              </a:tr>
              <a:tr h="16648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 dirty="0"/>
                        <a:t>Ζωικά μοντέλα</a:t>
                      </a:r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dirty="0"/>
                    </a:p>
                  </a:txBody>
                  <a:tcPr marL="41050" marR="41050" marT="20525" marB="20525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Ολόκληροι οργανισμοί για μελέτη ασθενειών in vivo</a:t>
                      </a:r>
                    </a:p>
                  </a:txBody>
                  <a:tcPr marL="41050" marR="41050" marT="20525" marB="205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Αναπαριστούν τη συνολική φυσιολογία του οργανισμού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Επιτρέπουν μελέτη σύνθετων ασθενειών και συμπεριφοράς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Καλά καθιερωμένα μοντέλα με υπάρχοντα δεδομένα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Απαραίτητα για </a:t>
                      </a:r>
                      <a:r>
                        <a:rPr lang="el-GR" sz="1400" dirty="0" err="1"/>
                        <a:t>προκλινική</a:t>
                      </a:r>
                      <a:r>
                        <a:rPr lang="el-GR" sz="1400" dirty="0"/>
                        <a:t> αξιολόγηση*</a:t>
                      </a:r>
                    </a:p>
                  </a:txBody>
                  <a:tcPr marL="41050" marR="41050" marT="20525" marB="20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Διαφορές μεταξύ ειδών μειώνουν τη </a:t>
                      </a:r>
                      <a:r>
                        <a:rPr lang="el-GR" sz="1400" dirty="0" err="1"/>
                        <a:t>μεταφρασιμότητα</a:t>
                      </a:r>
                      <a:r>
                        <a:rPr lang="el-GR" sz="1400" dirty="0"/>
                        <a:t> στον άνθρωπο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Ηθικά ζητήματα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Υψηλό κόστος και χρόνος </a:t>
                      </a:r>
                      <a:endParaRPr lang="en-GB" sz="1400" dirty="0"/>
                    </a:p>
                    <a:p>
                      <a:pPr>
                        <a:buNone/>
                      </a:pPr>
                      <a:r>
                        <a:rPr lang="el-GR" sz="1400" dirty="0"/>
                        <a:t>• Περιορισμένη δυνατότητα μαζικών πειραμάτων</a:t>
                      </a:r>
                    </a:p>
                  </a:txBody>
                  <a:tcPr marL="41050" marR="41050" marT="20525" marB="20525" anchor="ctr"/>
                </a:tc>
                <a:extLst>
                  <a:ext uri="{0D108BD9-81ED-4DB2-BD59-A6C34878D82A}">
                    <a16:rowId xmlns:a16="http://schemas.microsoft.com/office/drawing/2014/main" val="199721972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861453C3-1FE6-1B43-E338-480FEF3675BF}"/>
              </a:ext>
            </a:extLst>
          </p:cNvPr>
          <p:cNvGrpSpPr/>
          <p:nvPr/>
        </p:nvGrpSpPr>
        <p:grpSpPr>
          <a:xfrm>
            <a:off x="173527" y="3625185"/>
            <a:ext cx="1337601" cy="816588"/>
            <a:chOff x="173527" y="3625185"/>
            <a:chExt cx="1337601" cy="8165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BA4188-67C9-4049-5371-24AC5696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527" y="3625185"/>
              <a:ext cx="1337601" cy="81658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BC789B-7582-7642-D175-6DDE7E630C0F}"/>
                </a:ext>
              </a:extLst>
            </p:cNvPr>
            <p:cNvSpPr/>
            <p:nvPr/>
          </p:nvSpPr>
          <p:spPr>
            <a:xfrm>
              <a:off x="195071" y="3642308"/>
              <a:ext cx="996696" cy="9144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2801F7-B58E-2E89-B262-209765D3263D}"/>
              </a:ext>
            </a:extLst>
          </p:cNvPr>
          <p:cNvGrpSpPr/>
          <p:nvPr/>
        </p:nvGrpSpPr>
        <p:grpSpPr>
          <a:xfrm>
            <a:off x="182880" y="5314942"/>
            <a:ext cx="1328248" cy="798946"/>
            <a:chOff x="182880" y="5314942"/>
            <a:chExt cx="1328248" cy="7989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EFC4C5-5FE2-9A39-6B3F-BE799490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" y="5314942"/>
              <a:ext cx="1328248" cy="79894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61666F-C2E1-C2B4-D2FE-6332001348B0}"/>
                </a:ext>
              </a:extLst>
            </p:cNvPr>
            <p:cNvSpPr/>
            <p:nvPr/>
          </p:nvSpPr>
          <p:spPr>
            <a:xfrm>
              <a:off x="203243" y="5350999"/>
              <a:ext cx="1268369" cy="8777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31689D-0348-24C5-1E42-590733D1D0A9}"/>
              </a:ext>
            </a:extLst>
          </p:cNvPr>
          <p:cNvGrpSpPr/>
          <p:nvPr/>
        </p:nvGrpSpPr>
        <p:grpSpPr>
          <a:xfrm>
            <a:off x="182880" y="2022561"/>
            <a:ext cx="1328248" cy="801961"/>
            <a:chOff x="182880" y="2022561"/>
            <a:chExt cx="1328248" cy="8019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465221-5D3B-6107-7871-9F5DB0AB9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" y="2022561"/>
              <a:ext cx="1328248" cy="80196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D3108B-1522-25FD-CFDC-7BAC46654290}"/>
                </a:ext>
              </a:extLst>
            </p:cNvPr>
            <p:cNvSpPr/>
            <p:nvPr/>
          </p:nvSpPr>
          <p:spPr>
            <a:xfrm>
              <a:off x="203243" y="2047875"/>
              <a:ext cx="211095" cy="9525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93643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46422-1E16-BD45-5204-0EDD1E5B54B9}"/>
              </a:ext>
            </a:extLst>
          </p:cNvPr>
          <p:cNvSpPr txBox="1"/>
          <p:nvPr/>
        </p:nvSpPr>
        <p:spPr>
          <a:xfrm>
            <a:off x="1534227" y="184107"/>
            <a:ext cx="918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Τρέχουσα Έρευνα / Ανοιχτά προβλήματα </a:t>
            </a:r>
            <a:endParaRPr lang="en-GB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A77B1-38A8-95CA-AA3D-FE14818F2E8C}"/>
              </a:ext>
            </a:extLst>
          </p:cNvPr>
          <p:cNvSpPr txBox="1"/>
          <p:nvPr/>
        </p:nvSpPr>
        <p:spPr>
          <a:xfrm>
            <a:off x="1279481" y="1997839"/>
            <a:ext cx="9867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l-GR" sz="2000" dirty="0"/>
              <a:t>Βελτίωση της μεταβλητότητας του τελικού αποτελέσματος μεταξύ πειραμάτων</a:t>
            </a:r>
          </a:p>
          <a:p>
            <a:pPr marL="457200" indent="-457200" algn="l">
              <a:buFont typeface="+mj-lt"/>
              <a:buAutoNum type="arabicPeriod"/>
            </a:pPr>
            <a:endParaRPr lang="el-GR" sz="2000" dirty="0"/>
          </a:p>
          <a:p>
            <a:pPr marL="457200" indent="-457200" algn="l">
              <a:buFont typeface="+mj-lt"/>
              <a:buAutoNum type="arabicPeriod"/>
            </a:pPr>
            <a:endParaRPr lang="el-GR" sz="2000" dirty="0"/>
          </a:p>
          <a:p>
            <a:pPr marL="457200" indent="-457200" algn="l">
              <a:buFont typeface="+mj-lt"/>
              <a:buAutoNum type="arabicPeriod"/>
            </a:pPr>
            <a:endParaRPr lang="el-GR" sz="20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000" dirty="0"/>
              <a:t>Παραγωγή πιο ρεαλιστικών δομών – συστήματα εξομοίωσης συνεργασίας μεταξύ διαφορετικών περιοχών του εγκεφάλου</a:t>
            </a:r>
          </a:p>
          <a:p>
            <a:pPr marL="457200" indent="-457200" algn="l">
              <a:buFont typeface="+mj-lt"/>
              <a:buAutoNum type="arabicPeriod"/>
            </a:pPr>
            <a:endParaRPr lang="el-GR" sz="2000" dirty="0"/>
          </a:p>
          <a:p>
            <a:pPr marL="457200" indent="-457200" algn="l">
              <a:buFont typeface="+mj-lt"/>
              <a:buAutoNum type="arabicPeriod"/>
            </a:pPr>
            <a:endParaRPr lang="el-GR" sz="20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000" dirty="0" err="1"/>
              <a:t>Αγγείωση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8567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2B3D70-94F7-5F7A-E742-14BB5C9DB30B}"/>
              </a:ext>
            </a:extLst>
          </p:cNvPr>
          <p:cNvSpPr txBox="1"/>
          <p:nvPr/>
        </p:nvSpPr>
        <p:spPr>
          <a:xfrm>
            <a:off x="1344087" y="67506"/>
            <a:ext cx="9589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Προσπάθειες μείωσης της μεταβλητότητας (διασποράς) του τελικού αποτελέσματος</a:t>
            </a:r>
            <a:endParaRPr lang="en-GB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39471-7AC2-75C4-522F-464A2D3EA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645"/>
            <a:ext cx="6327157" cy="1926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927D26-63B5-CB3D-C67C-723985FC3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252" y="857624"/>
            <a:ext cx="5815748" cy="6000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190632-71C0-6754-A182-5211B76D4D79}"/>
              </a:ext>
            </a:extLst>
          </p:cNvPr>
          <p:cNvSpPr txBox="1"/>
          <p:nvPr/>
        </p:nvSpPr>
        <p:spPr>
          <a:xfrm>
            <a:off x="1571049" y="3657756"/>
            <a:ext cx="2865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Αρχικό στάδιο σε 2</a:t>
            </a:r>
            <a:r>
              <a:rPr lang="en-US" sz="2000" dirty="0"/>
              <a:t>D</a:t>
            </a: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C3A52E-B980-E498-3098-8A7B5CE46B09}"/>
              </a:ext>
            </a:extLst>
          </p:cNvPr>
          <p:cNvSpPr txBox="1"/>
          <p:nvPr/>
        </p:nvSpPr>
        <p:spPr>
          <a:xfrm>
            <a:off x="1571048" y="4491353"/>
            <a:ext cx="2865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Απομόνωση μεμονωμένων </a:t>
            </a:r>
            <a:r>
              <a:rPr lang="el-GR" sz="2000" dirty="0" err="1"/>
              <a:t>ροζεττών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825E6-C5C0-2602-544C-C5CE263C33E4}"/>
              </a:ext>
            </a:extLst>
          </p:cNvPr>
          <p:cNvSpPr txBox="1"/>
          <p:nvPr/>
        </p:nvSpPr>
        <p:spPr>
          <a:xfrm>
            <a:off x="1571047" y="5597092"/>
            <a:ext cx="2865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Καλλιέργεια σε 3</a:t>
            </a:r>
            <a:r>
              <a:rPr lang="en-US" sz="2000" dirty="0"/>
              <a:t>D</a:t>
            </a:r>
            <a:endParaRPr lang="en-GB" sz="2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2A7DBE-CDED-DF95-CDBE-CA3369F873D4}"/>
              </a:ext>
            </a:extLst>
          </p:cNvPr>
          <p:cNvCxnSpPr>
            <a:stCxn id="8" idx="2"/>
            <a:endCxn id="9" idx="0"/>
          </p:cNvCxnSpPr>
          <p:nvPr/>
        </p:nvCxnSpPr>
        <p:spPr>
          <a:xfrm flipH="1">
            <a:off x="3004018" y="4057866"/>
            <a:ext cx="1" cy="433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48B3BF-8CA6-0B75-3629-96A62CEDEACF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flipH="1">
            <a:off x="3004017" y="5199239"/>
            <a:ext cx="1" cy="3978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435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AF313-D86F-72AE-8806-FC25CF780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5D6C8756-3700-5651-5F1C-2D6BE735040E}"/>
              </a:ext>
            </a:extLst>
          </p:cNvPr>
          <p:cNvSpPr txBox="1"/>
          <p:nvPr/>
        </p:nvSpPr>
        <p:spPr>
          <a:xfrm>
            <a:off x="1454046" y="0"/>
            <a:ext cx="933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Σχηματισμός του νευρικού συστήματος κατά την ανάπτυξη</a:t>
            </a:r>
            <a:endParaRPr lang="en-GB" sz="24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0B1A5F-11C9-6DC3-7FE4-4AEFC8788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8451"/>
            <a:ext cx="6198433" cy="56730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716176-5245-D1F9-771D-E383E9C47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824" y="2661699"/>
            <a:ext cx="5967176" cy="38396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1D22A0D-6E8E-A0B2-D287-0F933C347B53}"/>
              </a:ext>
            </a:extLst>
          </p:cNvPr>
          <p:cNvSpPr txBox="1"/>
          <p:nvPr/>
        </p:nvSpPr>
        <p:spPr>
          <a:xfrm>
            <a:off x="7728688" y="6550223"/>
            <a:ext cx="4489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Kandel et al (2021). Principles of Neural Science, 6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  <a:endParaRPr lang="en-GB" sz="140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D7049B-5FB4-EF23-270F-3385629918BC}"/>
              </a:ext>
            </a:extLst>
          </p:cNvPr>
          <p:cNvSpPr txBox="1"/>
          <p:nvPr/>
        </p:nvSpPr>
        <p:spPr>
          <a:xfrm>
            <a:off x="6822510" y="1429631"/>
            <a:ext cx="465133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Η διαφοροποίηση των βλαστοκυττάρων ακολουθεί το ίδιο μονοπάτι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84683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E989AA-1ED6-18DD-B614-924D554681B4}"/>
              </a:ext>
            </a:extLst>
          </p:cNvPr>
          <p:cNvSpPr txBox="1"/>
          <p:nvPr/>
        </p:nvSpPr>
        <p:spPr>
          <a:xfrm>
            <a:off x="1301129" y="0"/>
            <a:ext cx="9589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Αναπαράγοντας πιο περίπλοκες/ρεαλιστικές δομές</a:t>
            </a:r>
            <a:r>
              <a:rPr lang="en-GB" sz="2400" b="1" dirty="0"/>
              <a:t>: </a:t>
            </a:r>
          </a:p>
          <a:p>
            <a:pPr algn="ctr"/>
            <a:r>
              <a:rPr lang="en-GB" sz="2400" b="1" dirty="0"/>
              <a:t>Brain </a:t>
            </a:r>
            <a:r>
              <a:rPr lang="en-GB" sz="2400" b="1" dirty="0" err="1"/>
              <a:t>Assembloids</a:t>
            </a:r>
            <a:r>
              <a:rPr lang="el-GR" sz="2400" b="1" dirty="0"/>
              <a:t> και </a:t>
            </a:r>
            <a:r>
              <a:rPr lang="en-GB" sz="2400" b="1" dirty="0"/>
              <a:t>Brain-on-a-chip</a:t>
            </a:r>
          </a:p>
        </p:txBody>
      </p:sp>
      <p:pic>
        <p:nvPicPr>
          <p:cNvPr id="19458" name="Picture 2" descr="Fig. 1: Methodological advancement in brain organoid generation.">
            <a:extLst>
              <a:ext uri="{FF2B5EF4-FFF2-40B4-BE49-F238E27FC236}">
                <a16:creationId xmlns:a16="http://schemas.microsoft.com/office/drawing/2014/main" id="{452B5875-1A5B-AAE4-482B-6DD78D04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00" y="981075"/>
            <a:ext cx="8432800" cy="559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EF122B-B68C-FEF8-085C-EF7CEFADE888}"/>
              </a:ext>
            </a:extLst>
          </p:cNvPr>
          <p:cNvSpPr txBox="1"/>
          <p:nvPr/>
        </p:nvSpPr>
        <p:spPr>
          <a:xfrm>
            <a:off x="0" y="6550223"/>
            <a:ext cx="9134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solidFill>
                  <a:srgbClr val="222222"/>
                </a:solidFill>
                <a:effectLst/>
                <a:latin typeface="-apple-system"/>
              </a:rPr>
              <a:t>Adlakha, Y.K.. Cell Death 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-apple-system"/>
              </a:rPr>
              <a:t>Discov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en-US" sz="1400" b="1" i="1" dirty="0">
                <a:solidFill>
                  <a:srgbClr val="222222"/>
                </a:solidFill>
                <a:effectLst/>
                <a:latin typeface="-apple-system"/>
              </a:rPr>
              <a:t>9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-apple-system"/>
              </a:rPr>
              <a:t>, 221 (2023). 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-apple-system"/>
                <a:hlinkClick r:id="rId3"/>
              </a:rPr>
              <a:t>https://doi.org/10.1038/s41420-023-01523-w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908706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BAAE4-87D4-9B62-69A9-5051EE3F36C1}"/>
              </a:ext>
            </a:extLst>
          </p:cNvPr>
          <p:cNvSpPr txBox="1"/>
          <p:nvPr/>
        </p:nvSpPr>
        <p:spPr>
          <a:xfrm>
            <a:off x="1301129" y="0"/>
            <a:ext cx="9589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Αναπαράγοντας πιο περίπλοκες/ρεαλιστικές δομές</a:t>
            </a:r>
            <a:r>
              <a:rPr lang="en-GB" sz="2800" b="1" dirty="0"/>
              <a:t>: </a:t>
            </a:r>
          </a:p>
          <a:p>
            <a:pPr algn="ctr"/>
            <a:r>
              <a:rPr lang="en-GB" sz="2800" b="1" dirty="0"/>
              <a:t>Brain </a:t>
            </a:r>
            <a:r>
              <a:rPr lang="en-GB" sz="2800" b="1" dirty="0" err="1"/>
              <a:t>Assembloids</a:t>
            </a:r>
            <a:endParaRPr lang="en-GB" sz="28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A6452C-0FD9-AA94-3E7E-2ED843EC45C2}"/>
              </a:ext>
            </a:extLst>
          </p:cNvPr>
          <p:cNvGrpSpPr/>
          <p:nvPr/>
        </p:nvGrpSpPr>
        <p:grpSpPr>
          <a:xfrm>
            <a:off x="5207267" y="2438987"/>
            <a:ext cx="6984733" cy="4419013"/>
            <a:chOff x="0" y="1231429"/>
            <a:chExt cx="7042276" cy="42804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F70A2-829B-FDDF-13D1-D7F9D06BB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31429"/>
              <a:ext cx="7042276" cy="42804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1A1C15-CA73-B1C0-8A9E-F7FC41AB32C1}"/>
                </a:ext>
              </a:extLst>
            </p:cNvPr>
            <p:cNvSpPr txBox="1"/>
            <p:nvPr/>
          </p:nvSpPr>
          <p:spPr>
            <a:xfrm>
              <a:off x="194849" y="4788931"/>
              <a:ext cx="30945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0" i="1" dirty="0" err="1">
                  <a:solidFill>
                    <a:srgbClr val="222222"/>
                  </a:solidFill>
                  <a:effectLst/>
                  <a:latin typeface="-apple-system"/>
                </a:rPr>
                <a:t>Pașca</a:t>
              </a:r>
              <a:r>
                <a:rPr lang="en-US" sz="1400" b="0" i="1" dirty="0">
                  <a:solidFill>
                    <a:srgbClr val="222222"/>
                  </a:solidFill>
                  <a:effectLst/>
                  <a:latin typeface="-apple-system"/>
                </a:rPr>
                <a:t>, S. Nature </a:t>
              </a:r>
              <a:r>
                <a:rPr lang="en-US" sz="1400" b="1" i="1" dirty="0">
                  <a:solidFill>
                    <a:srgbClr val="222222"/>
                  </a:solidFill>
                  <a:effectLst/>
                  <a:latin typeface="-apple-system"/>
                </a:rPr>
                <a:t>553</a:t>
              </a:r>
              <a:r>
                <a:rPr lang="en-US" sz="1400" b="0" i="1" dirty="0">
                  <a:solidFill>
                    <a:srgbClr val="222222"/>
                  </a:solidFill>
                  <a:effectLst/>
                  <a:latin typeface="-apple-system"/>
                </a:rPr>
                <a:t>, 437–445 (2018).</a:t>
              </a:r>
            </a:p>
            <a:p>
              <a:r>
                <a:rPr lang="en-US" sz="1400" b="0" i="1" dirty="0">
                  <a:solidFill>
                    <a:srgbClr val="222222"/>
                  </a:solidFill>
                  <a:effectLst/>
                  <a:latin typeface="-apple-system"/>
                  <a:hlinkClick r:id="rId3"/>
                </a:rPr>
                <a:t>https://doi.org/10.1038/nature25032</a:t>
              </a:r>
              <a:endParaRPr lang="en-GB" sz="1400" i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40BE77-3FDC-4E4A-131C-7ACCB098B0AB}"/>
              </a:ext>
            </a:extLst>
          </p:cNvPr>
          <p:cNvGrpSpPr/>
          <p:nvPr/>
        </p:nvGrpSpPr>
        <p:grpSpPr>
          <a:xfrm>
            <a:off x="0" y="954107"/>
            <a:ext cx="7431801" cy="2433737"/>
            <a:chOff x="7988968" y="5179746"/>
            <a:chExt cx="7431801" cy="24337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7854AF-CE06-FF5F-0377-2F57ADEA3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8968" y="5179746"/>
              <a:ext cx="7431801" cy="24337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BBC150-080D-9E2C-604F-D002F5F443FF}"/>
                </a:ext>
              </a:extLst>
            </p:cNvPr>
            <p:cNvSpPr txBox="1"/>
            <p:nvPr/>
          </p:nvSpPr>
          <p:spPr>
            <a:xfrm>
              <a:off x="13061691" y="6673334"/>
              <a:ext cx="9097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1" dirty="0">
                  <a:solidFill>
                    <a:srgbClr val="222222"/>
                  </a:solidFill>
                  <a:effectLst/>
                  <a:latin typeface="-apple-system"/>
                </a:rPr>
                <a:t>(2017)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606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E67EB-35A2-57FD-3F1D-2EAB010825E0}"/>
              </a:ext>
            </a:extLst>
          </p:cNvPr>
          <p:cNvSpPr txBox="1"/>
          <p:nvPr/>
        </p:nvSpPr>
        <p:spPr>
          <a:xfrm>
            <a:off x="1301129" y="0"/>
            <a:ext cx="9589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Αναπαράγοντας πιο περίπλοκες/ρεαλιστικές δομές</a:t>
            </a:r>
            <a:r>
              <a:rPr lang="en-GB" sz="2800" b="1" dirty="0"/>
              <a:t>: </a:t>
            </a:r>
          </a:p>
          <a:p>
            <a:pPr algn="ctr"/>
            <a:r>
              <a:rPr lang="en-GB" sz="2800" b="1" dirty="0"/>
              <a:t>Brain </a:t>
            </a:r>
            <a:r>
              <a:rPr lang="en-GB" sz="2800" b="1" dirty="0" err="1"/>
              <a:t>Assembloids</a:t>
            </a:r>
            <a:endParaRPr lang="en-GB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01E5E-8B64-4855-ED3B-55E8E4508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276" y="1248137"/>
            <a:ext cx="3541133" cy="532390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CC227BA-46FE-EF18-7A24-C51340D8129B}"/>
              </a:ext>
            </a:extLst>
          </p:cNvPr>
          <p:cNvGrpSpPr/>
          <p:nvPr/>
        </p:nvGrpSpPr>
        <p:grpSpPr>
          <a:xfrm>
            <a:off x="6899312" y="1054671"/>
            <a:ext cx="3168613" cy="5690560"/>
            <a:chOff x="6708812" y="954107"/>
            <a:chExt cx="2991267" cy="53720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F1C12B-2A1E-268D-7BFB-0CF6B3CFD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8812" y="3773113"/>
              <a:ext cx="2991267" cy="255305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B03D5D-FA13-2C6C-0050-74F67759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8812" y="954107"/>
              <a:ext cx="2686425" cy="255305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511283-FE9A-31AF-7638-E7E2A63B56C2}"/>
                </a:ext>
              </a:extLst>
            </p:cNvPr>
            <p:cNvSpPr/>
            <p:nvPr/>
          </p:nvSpPr>
          <p:spPr>
            <a:xfrm>
              <a:off x="9286876" y="990600"/>
              <a:ext cx="152400" cy="1504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D40E5D-9A13-556A-8279-0AFE018239D7}"/>
                </a:ext>
              </a:extLst>
            </p:cNvPr>
            <p:cNvSpPr/>
            <p:nvPr/>
          </p:nvSpPr>
          <p:spPr>
            <a:xfrm>
              <a:off x="6708812" y="5903893"/>
              <a:ext cx="114299" cy="258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B518FF-035C-1BC2-DB00-F8EA23D0A8E2}"/>
              </a:ext>
            </a:extLst>
          </p:cNvPr>
          <p:cNvSpPr txBox="1"/>
          <p:nvPr/>
        </p:nvSpPr>
        <p:spPr>
          <a:xfrm>
            <a:off x="10201275" y="6144030"/>
            <a:ext cx="1628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/>
              <a:t>Birey et al., 2017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BFAC2B-7750-17F3-89BD-427F70D8A23D}"/>
              </a:ext>
            </a:extLst>
          </p:cNvPr>
          <p:cNvSpPr txBox="1"/>
          <p:nvPr/>
        </p:nvSpPr>
        <p:spPr>
          <a:xfrm>
            <a:off x="0" y="2025574"/>
            <a:ext cx="2294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/>
              <a:t>Ξεχωριστή διαφοροποίηση οργανοειδών </a:t>
            </a:r>
            <a:endParaRPr lang="en-GB" sz="2000" b="1" u="sng" dirty="0"/>
          </a:p>
        </p:txBody>
      </p:sp>
    </p:spTree>
    <p:extLst>
      <p:ext uri="{BB962C8B-B14F-4D97-AF65-F5344CB8AC3E}">
        <p14:creationId xmlns:p14="http://schemas.microsoft.com/office/powerpoint/2010/main" val="399159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831E93-FF72-A886-0DFD-362B39C41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44" y="3834959"/>
            <a:ext cx="4993055" cy="2905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AC300B-30BA-F66F-E4D2-B0F0544AA4F2}"/>
              </a:ext>
            </a:extLst>
          </p:cNvPr>
          <p:cNvSpPr txBox="1"/>
          <p:nvPr/>
        </p:nvSpPr>
        <p:spPr>
          <a:xfrm>
            <a:off x="1301129" y="0"/>
            <a:ext cx="9589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Αναπαράγοντας πιο περίπλοκες/ρεαλιστικές δομές</a:t>
            </a:r>
            <a:r>
              <a:rPr lang="en-GB" sz="2800" b="1" dirty="0"/>
              <a:t>: </a:t>
            </a:r>
          </a:p>
          <a:p>
            <a:pPr algn="ctr"/>
            <a:r>
              <a:rPr lang="en-GB" sz="2800" b="1" dirty="0"/>
              <a:t>Brain </a:t>
            </a:r>
            <a:r>
              <a:rPr lang="en-GB" sz="2800" b="1" dirty="0" err="1"/>
              <a:t>Assembloids</a:t>
            </a:r>
            <a:endParaRPr lang="en-GB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8F85F-1871-1C5D-503F-2E013C08C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4" y="1647826"/>
            <a:ext cx="5158591" cy="1614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6926B0-D0E9-91B3-4FFC-58441E339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40" y="1199838"/>
            <a:ext cx="5337960" cy="2218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3B0B0-D6D9-6597-A168-B2820E4F4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6912" y="3734915"/>
            <a:ext cx="3772426" cy="3105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D6D837-473B-8678-07FF-8056B02E6CC9}"/>
              </a:ext>
            </a:extLst>
          </p:cNvPr>
          <p:cNvSpPr txBox="1"/>
          <p:nvPr/>
        </p:nvSpPr>
        <p:spPr>
          <a:xfrm>
            <a:off x="0" y="6550223"/>
            <a:ext cx="1514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/>
              <a:t>Birey et al., 2017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6C6D1F-5F8C-1115-CFCC-34549593869C}"/>
              </a:ext>
            </a:extLst>
          </p:cNvPr>
          <p:cNvCxnSpPr/>
          <p:nvPr/>
        </p:nvCxnSpPr>
        <p:spPr>
          <a:xfrm>
            <a:off x="0" y="3400425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B20BE51-E26A-AAB6-9A3E-A7BA0AA50620}"/>
              </a:ext>
            </a:extLst>
          </p:cNvPr>
          <p:cNvSpPr txBox="1"/>
          <p:nvPr/>
        </p:nvSpPr>
        <p:spPr>
          <a:xfrm>
            <a:off x="4557712" y="1070980"/>
            <a:ext cx="3076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/>
              <a:t>Σύζευξη οργανοειδών</a:t>
            </a:r>
            <a:endParaRPr lang="en-GB" sz="2000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BB6EB-4C9E-F002-C8E3-6F226E7A237F}"/>
              </a:ext>
            </a:extLst>
          </p:cNvPr>
          <p:cNvSpPr txBox="1"/>
          <p:nvPr/>
        </p:nvSpPr>
        <p:spPr>
          <a:xfrm>
            <a:off x="4315089" y="3470655"/>
            <a:ext cx="331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/>
              <a:t>Μετανάστευση νευρώνων</a:t>
            </a:r>
            <a:endParaRPr lang="en-GB" sz="2000" b="1" u="sng" dirty="0"/>
          </a:p>
        </p:txBody>
      </p:sp>
    </p:spTree>
    <p:extLst>
      <p:ext uri="{BB962C8B-B14F-4D97-AF65-F5344CB8AC3E}">
        <p14:creationId xmlns:p14="http://schemas.microsoft.com/office/powerpoint/2010/main" val="24523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7282C4-B5D3-1883-963A-0031B9A78906}"/>
              </a:ext>
            </a:extLst>
          </p:cNvPr>
          <p:cNvSpPr txBox="1"/>
          <p:nvPr/>
        </p:nvSpPr>
        <p:spPr>
          <a:xfrm>
            <a:off x="1301129" y="0"/>
            <a:ext cx="9589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Αναπαράγοντας πιο περίπλοκες/ρεαλιστικές δομές</a:t>
            </a:r>
            <a:r>
              <a:rPr lang="en-GB" sz="2800" b="1" dirty="0"/>
              <a:t>: </a:t>
            </a:r>
          </a:p>
          <a:p>
            <a:pPr algn="ctr"/>
            <a:r>
              <a:rPr lang="en-GB" sz="2800" b="1" dirty="0"/>
              <a:t>Brain </a:t>
            </a:r>
            <a:r>
              <a:rPr lang="en-GB" sz="2800" b="1" dirty="0" err="1"/>
              <a:t>Assembloids</a:t>
            </a:r>
            <a:endParaRPr lang="en-GB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A218A-FAFB-8F85-4B09-DA24A9EC5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11" y="1861423"/>
            <a:ext cx="9150485" cy="4606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6B07CC-F823-D8AC-A154-67D328734D28}"/>
              </a:ext>
            </a:extLst>
          </p:cNvPr>
          <p:cNvSpPr txBox="1"/>
          <p:nvPr/>
        </p:nvSpPr>
        <p:spPr>
          <a:xfrm>
            <a:off x="2750827" y="993814"/>
            <a:ext cx="669034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Ποσοτικοποίηση της μετανάστευσης από</a:t>
            </a:r>
            <a:r>
              <a:rPr lang="en-GB" sz="2000" dirty="0"/>
              <a:t> </a:t>
            </a:r>
            <a:r>
              <a:rPr lang="el-GR" sz="2000" dirty="0"/>
              <a:t>το </a:t>
            </a:r>
            <a:r>
              <a:rPr lang="en-GB" sz="2000" dirty="0" err="1"/>
              <a:t>hSS</a:t>
            </a:r>
            <a:r>
              <a:rPr lang="en-GB" sz="2000" dirty="0"/>
              <a:t> </a:t>
            </a:r>
            <a:r>
              <a:rPr lang="el-GR" sz="2000" dirty="0"/>
              <a:t>στο </a:t>
            </a:r>
            <a:r>
              <a:rPr lang="en-GB" sz="2000" dirty="0" err="1"/>
              <a:t>hCS</a:t>
            </a:r>
            <a:r>
              <a:rPr lang="el-GR" sz="2000" dirty="0"/>
              <a:t> και σύγκριση με την πραγματική εμβρυϊκή ανάπτυξη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E31BD-9FB9-6B40-8092-35CF868CEF4B}"/>
              </a:ext>
            </a:extLst>
          </p:cNvPr>
          <p:cNvSpPr txBox="1"/>
          <p:nvPr/>
        </p:nvSpPr>
        <p:spPr>
          <a:xfrm>
            <a:off x="177179" y="3019365"/>
            <a:ext cx="180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/>
              <a:t>Assembloid</a:t>
            </a:r>
            <a:endParaRPr lang="en-GB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90246-E945-D0D8-C67B-F96141C77D9E}"/>
              </a:ext>
            </a:extLst>
          </p:cNvPr>
          <p:cNvSpPr txBox="1"/>
          <p:nvPr/>
        </p:nvSpPr>
        <p:spPr>
          <a:xfrm>
            <a:off x="177179" y="5379035"/>
            <a:ext cx="180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b="1" dirty="0"/>
              <a:t>Έμβρυο</a:t>
            </a:r>
            <a:endParaRPr lang="en-GB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CEF49-9C48-34C0-2EB9-B630DDFD443D}"/>
              </a:ext>
            </a:extLst>
          </p:cNvPr>
          <p:cNvSpPr txBox="1"/>
          <p:nvPr/>
        </p:nvSpPr>
        <p:spPr>
          <a:xfrm>
            <a:off x="0" y="6550223"/>
            <a:ext cx="1514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/>
              <a:t>Birey et al., 2017</a:t>
            </a:r>
          </a:p>
        </p:txBody>
      </p:sp>
    </p:spTree>
    <p:extLst>
      <p:ext uri="{BB962C8B-B14F-4D97-AF65-F5344CB8AC3E}">
        <p14:creationId xmlns:p14="http://schemas.microsoft.com/office/powerpoint/2010/main" val="803967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FD8AAF-5440-D157-5277-43EE1BDB64C2}"/>
              </a:ext>
            </a:extLst>
          </p:cNvPr>
          <p:cNvSpPr txBox="1"/>
          <p:nvPr/>
        </p:nvSpPr>
        <p:spPr>
          <a:xfrm>
            <a:off x="1147282" y="190782"/>
            <a:ext cx="957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>
                <a:solidFill>
                  <a:srgbClr val="FF0000"/>
                </a:solidFill>
              </a:rPr>
              <a:t>Άσκηση 4</a:t>
            </a:r>
            <a:r>
              <a:rPr lang="en-US" sz="2400" b="1" u="sng" dirty="0">
                <a:solidFill>
                  <a:srgbClr val="FF0000"/>
                </a:solidFill>
              </a:rPr>
              <a:t>:</a:t>
            </a:r>
            <a:r>
              <a:rPr lang="el-GR" sz="2400" b="1" u="sng" dirty="0">
                <a:solidFill>
                  <a:srgbClr val="FF0000"/>
                </a:solidFill>
              </a:rPr>
              <a:t> (διερεύνηση μηχανισμού αναπτυξιακών ανωμαλιών)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B8F99-CCC6-296E-151C-8B3AB9C2DE4A}"/>
              </a:ext>
            </a:extLst>
          </p:cNvPr>
          <p:cNvSpPr txBox="1"/>
          <p:nvPr/>
        </p:nvSpPr>
        <p:spPr>
          <a:xfrm>
            <a:off x="620882" y="652447"/>
            <a:ext cx="1095023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0000"/>
                </a:solidFill>
              </a:rPr>
              <a:t>Το </a:t>
            </a:r>
            <a:r>
              <a:rPr lang="en-GB" sz="2000" dirty="0">
                <a:solidFill>
                  <a:srgbClr val="FF0000"/>
                </a:solidFill>
              </a:rPr>
              <a:t>Timothy Syndrome </a:t>
            </a:r>
            <a:r>
              <a:rPr lang="el-GR" sz="2000" dirty="0">
                <a:solidFill>
                  <a:srgbClr val="FF0000"/>
                </a:solidFill>
              </a:rPr>
              <a:t>είναι ένα </a:t>
            </a:r>
            <a:r>
              <a:rPr lang="el-GR" sz="2000" dirty="0" err="1">
                <a:solidFill>
                  <a:srgbClr val="FF0000"/>
                </a:solidFill>
              </a:rPr>
              <a:t>πολυοργανικό</a:t>
            </a:r>
            <a:r>
              <a:rPr lang="el-GR" sz="2000" dirty="0">
                <a:solidFill>
                  <a:srgbClr val="FF0000"/>
                </a:solidFill>
              </a:rPr>
              <a:t> σύνδρομο που οφείλεται σε μετάλλαξη του γονιδίου </a:t>
            </a:r>
            <a:r>
              <a:rPr lang="en-GB" sz="2000" i="1" dirty="0">
                <a:solidFill>
                  <a:srgbClr val="FF0000"/>
                </a:solidFill>
              </a:rPr>
              <a:t>CACNA1C</a:t>
            </a:r>
            <a:r>
              <a:rPr lang="en-GB" sz="2000" dirty="0">
                <a:solidFill>
                  <a:srgbClr val="FF0000"/>
                </a:solidFill>
              </a:rPr>
              <a:t> (</a:t>
            </a:r>
            <a:r>
              <a:rPr lang="el-GR" sz="2000" dirty="0">
                <a:solidFill>
                  <a:srgbClr val="FF0000"/>
                </a:solidFill>
              </a:rPr>
              <a:t>κανάλι </a:t>
            </a:r>
            <a:r>
              <a:rPr lang="en-GB" sz="2000" dirty="0">
                <a:solidFill>
                  <a:srgbClr val="FF0000"/>
                </a:solidFill>
              </a:rPr>
              <a:t>Ca</a:t>
            </a:r>
            <a:r>
              <a:rPr lang="en-GB" sz="2000" baseline="30000" dirty="0">
                <a:solidFill>
                  <a:srgbClr val="FF0000"/>
                </a:solidFill>
              </a:rPr>
              <a:t>2+</a:t>
            </a:r>
            <a:r>
              <a:rPr lang="en-GB" sz="2000" dirty="0">
                <a:solidFill>
                  <a:srgbClr val="FF0000"/>
                </a:solidFill>
              </a:rPr>
              <a:t>) </a:t>
            </a:r>
            <a:r>
              <a:rPr lang="el-GR" sz="2000" dirty="0">
                <a:solidFill>
                  <a:srgbClr val="FF0000"/>
                </a:solidFill>
              </a:rPr>
              <a:t>με καλά χαρακτηρισμένες </a:t>
            </a:r>
            <a:r>
              <a:rPr lang="el-GR" sz="2000" dirty="0" err="1">
                <a:solidFill>
                  <a:srgbClr val="FF0000"/>
                </a:solidFill>
              </a:rPr>
              <a:t>νευροαναπτυξιακό</a:t>
            </a:r>
            <a:r>
              <a:rPr lang="el-GR" sz="2000" dirty="0">
                <a:solidFill>
                  <a:srgbClr val="FF0000"/>
                </a:solidFill>
              </a:rPr>
              <a:t> φαινότυπο (</a:t>
            </a:r>
            <a:r>
              <a:rPr lang="en-GB" sz="2000" dirty="0">
                <a:solidFill>
                  <a:srgbClr val="FF0000"/>
                </a:solidFill>
              </a:rPr>
              <a:t>ASD,</a:t>
            </a:r>
            <a:r>
              <a:rPr lang="el-GR" sz="2000" dirty="0">
                <a:solidFill>
                  <a:srgbClr val="FF0000"/>
                </a:solidFill>
              </a:rPr>
              <a:t> επιληπτικές κρίσεις). Με βάση το παρακάτω πείραμα (</a:t>
            </a:r>
            <a:r>
              <a:rPr lang="en-GB" sz="2000" dirty="0">
                <a:solidFill>
                  <a:srgbClr val="FF0000"/>
                </a:solidFill>
              </a:rPr>
              <a:t>Birey </a:t>
            </a:r>
            <a:r>
              <a:rPr lang="en-GB" sz="2000" i="1" dirty="0">
                <a:solidFill>
                  <a:srgbClr val="FF0000"/>
                </a:solidFill>
              </a:rPr>
              <a:t>et al.</a:t>
            </a:r>
            <a:r>
              <a:rPr lang="en-GB" sz="2000" dirty="0">
                <a:solidFill>
                  <a:srgbClr val="FF0000"/>
                </a:solidFill>
              </a:rPr>
              <a:t>, 2017)</a:t>
            </a:r>
            <a:r>
              <a:rPr lang="el-GR" sz="2000" dirty="0">
                <a:solidFill>
                  <a:srgbClr val="FF0000"/>
                </a:solidFill>
              </a:rPr>
              <a:t> σε </a:t>
            </a:r>
            <a:r>
              <a:rPr lang="en-GB" sz="2000" dirty="0" err="1">
                <a:solidFill>
                  <a:srgbClr val="FF0000"/>
                </a:solidFill>
              </a:rPr>
              <a:t>hSS-hCS</a:t>
            </a:r>
            <a:r>
              <a:rPr lang="en-GB" sz="2000" dirty="0">
                <a:solidFill>
                  <a:srgbClr val="FF0000"/>
                </a:solidFill>
              </a:rPr>
              <a:t> assembloids, </a:t>
            </a:r>
            <a:r>
              <a:rPr lang="el-GR" sz="2000" dirty="0">
                <a:solidFill>
                  <a:srgbClr val="FF0000"/>
                </a:solidFill>
              </a:rPr>
              <a:t>τι μπορείτε να συμπεράνετε για το μηχανισμό που ευθύνεται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l-GR" sz="2000" dirty="0">
                <a:solidFill>
                  <a:srgbClr val="FF0000"/>
                </a:solidFill>
              </a:rPr>
              <a:t>για το φαινότυπο στο ΚΝΣ;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1DA3E-E05A-8408-9F52-2A36E27DC853}"/>
              </a:ext>
            </a:extLst>
          </p:cNvPr>
          <p:cNvSpPr txBox="1"/>
          <p:nvPr/>
        </p:nvSpPr>
        <p:spPr>
          <a:xfrm>
            <a:off x="0" y="6550223"/>
            <a:ext cx="1514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/>
              <a:t>Birey et al.,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829E83-4AA6-9518-3C65-18045290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63" y="2437551"/>
            <a:ext cx="7244884" cy="34958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0B30B5-0997-12D5-BCDE-1DE121695EAB}"/>
              </a:ext>
            </a:extLst>
          </p:cNvPr>
          <p:cNvGrpSpPr/>
          <p:nvPr/>
        </p:nvGrpSpPr>
        <p:grpSpPr>
          <a:xfrm>
            <a:off x="7731922" y="2830489"/>
            <a:ext cx="3724895" cy="3033900"/>
            <a:chOff x="8091258" y="3004950"/>
            <a:chExt cx="3286584" cy="26768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0D2FB4-9BC0-3CC6-B214-F156B0D4C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1258" y="3004950"/>
              <a:ext cx="3286584" cy="267689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8E7A29-3628-CDDE-1B08-08F95314A6E7}"/>
                </a:ext>
              </a:extLst>
            </p:cNvPr>
            <p:cNvSpPr/>
            <p:nvPr/>
          </p:nvSpPr>
          <p:spPr>
            <a:xfrm>
              <a:off x="8091258" y="5543550"/>
              <a:ext cx="205017" cy="1382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70674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5CB66-BC64-9BC6-07C8-4A26D0F8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77" y="1115463"/>
            <a:ext cx="3600875" cy="1699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CCD2C8-CB2D-2B43-4B9D-5CB80892E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404" y="2991060"/>
            <a:ext cx="9237794" cy="3033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201B00-30BD-365C-32EE-39BF3A852BE5}"/>
              </a:ext>
            </a:extLst>
          </p:cNvPr>
          <p:cNvSpPr txBox="1"/>
          <p:nvPr/>
        </p:nvSpPr>
        <p:spPr>
          <a:xfrm>
            <a:off x="1994591" y="6024218"/>
            <a:ext cx="95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Miura, Y.</a:t>
            </a:r>
            <a:r>
              <a:rPr lang="el-GR" sz="1400" i="1" dirty="0"/>
              <a:t> </a:t>
            </a:r>
            <a:r>
              <a:rPr lang="en-GB" sz="1400" i="1" dirty="0"/>
              <a:t>et al., </a:t>
            </a:r>
            <a:r>
              <a:rPr lang="el-GR" sz="1400" i="1" dirty="0"/>
              <a:t>(2022)</a:t>
            </a:r>
            <a:r>
              <a:rPr lang="en-GB" sz="1400" i="1" dirty="0"/>
              <a:t>. Nat </a:t>
            </a:r>
            <a:r>
              <a:rPr lang="en-GB" sz="1400" i="1" dirty="0" err="1"/>
              <a:t>Protoc</a:t>
            </a:r>
            <a:r>
              <a:rPr lang="en-GB" sz="1400" i="1" dirty="0"/>
              <a:t> </a:t>
            </a:r>
            <a:r>
              <a:rPr lang="en-GB" sz="1400" b="1" i="1" dirty="0"/>
              <a:t>17</a:t>
            </a:r>
            <a:r>
              <a:rPr lang="en-GB" sz="1400" i="1" dirty="0"/>
              <a:t>, 15–35 (2022). </a:t>
            </a:r>
            <a:r>
              <a:rPr lang="en-GB" sz="1400" i="1" dirty="0">
                <a:hlinkClick r:id="rId4"/>
              </a:rPr>
              <a:t>https://doi.org/10.1038/s41596-021-00632-z</a:t>
            </a:r>
            <a:endParaRPr lang="en-GB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3DCC0-D0E2-AF2F-13F9-374773A23DE6}"/>
              </a:ext>
            </a:extLst>
          </p:cNvPr>
          <p:cNvSpPr txBox="1"/>
          <p:nvPr/>
        </p:nvSpPr>
        <p:spPr>
          <a:xfrm>
            <a:off x="1301129" y="0"/>
            <a:ext cx="9589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Αναπαράγοντας πιο περίπλοκες/ρεαλιστικές δομές</a:t>
            </a:r>
            <a:r>
              <a:rPr lang="en-GB" sz="2800" b="1" dirty="0"/>
              <a:t>: </a:t>
            </a:r>
          </a:p>
          <a:p>
            <a:pPr algn="ctr"/>
            <a:r>
              <a:rPr lang="en-GB" sz="2800" b="1" dirty="0"/>
              <a:t>Brain </a:t>
            </a:r>
            <a:r>
              <a:rPr lang="en-GB" sz="2800" b="1" dirty="0" err="1"/>
              <a:t>Assembloids</a:t>
            </a:r>
            <a:endParaRPr lang="en-GB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F077B1-5423-F4D8-9F55-4C96642FECC5}"/>
              </a:ext>
            </a:extLst>
          </p:cNvPr>
          <p:cNvSpPr txBox="1"/>
          <p:nvPr/>
        </p:nvSpPr>
        <p:spPr>
          <a:xfrm>
            <a:off x="266699" y="6178106"/>
            <a:ext cx="290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 err="1"/>
              <a:t>hCS</a:t>
            </a:r>
            <a:r>
              <a:rPr lang="en-GB" sz="1400" dirty="0"/>
              <a:t> </a:t>
            </a:r>
            <a:r>
              <a:rPr lang="en-GB" sz="1400" dirty="0">
                <a:sym typeface="Wingdings" panose="05000000000000000000" pitchFamily="2" charset="2"/>
              </a:rPr>
              <a:t> cortex (</a:t>
            </a:r>
            <a:r>
              <a:rPr lang="el-GR" sz="1400" dirty="0">
                <a:sym typeface="Wingdings" panose="05000000000000000000" pitchFamily="2" charset="2"/>
              </a:rPr>
              <a:t>φλοιός)</a:t>
            </a:r>
            <a:endParaRPr lang="en-GB" sz="1400" dirty="0">
              <a:sym typeface="Wingdings" panose="05000000000000000000" pitchFamily="2" charset="2"/>
            </a:endParaRPr>
          </a:p>
          <a:p>
            <a:pPr algn="l"/>
            <a:r>
              <a:rPr lang="en-GB" sz="1400" dirty="0" err="1">
                <a:sym typeface="Wingdings" panose="05000000000000000000" pitchFamily="2" charset="2"/>
              </a:rPr>
              <a:t>hStrS</a:t>
            </a:r>
            <a:r>
              <a:rPr lang="en-GB" sz="1400" dirty="0">
                <a:sym typeface="Wingdings" panose="05000000000000000000" pitchFamily="2" charset="2"/>
              </a:rPr>
              <a:t>  Striatum</a:t>
            </a:r>
            <a:r>
              <a:rPr lang="el-GR" sz="1400" dirty="0">
                <a:sym typeface="Wingdings" panose="05000000000000000000" pitchFamily="2" charset="2"/>
              </a:rPr>
              <a:t> (ραβδωτό σώμα)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729CA-D1F8-6204-615E-B11DABE9E66A}"/>
              </a:ext>
            </a:extLst>
          </p:cNvPr>
          <p:cNvSpPr txBox="1"/>
          <p:nvPr/>
        </p:nvSpPr>
        <p:spPr>
          <a:xfrm>
            <a:off x="1485477" y="1620626"/>
            <a:ext cx="4191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/>
              <a:t>Εξομοίωση προβολής αξόνων από το φλοιό στο ραβδωτό σώμα</a:t>
            </a:r>
            <a:endParaRPr lang="en-GB" sz="2000" b="1" u="sng" dirty="0"/>
          </a:p>
        </p:txBody>
      </p:sp>
    </p:spTree>
    <p:extLst>
      <p:ext uri="{BB962C8B-B14F-4D97-AF65-F5344CB8AC3E}">
        <p14:creationId xmlns:p14="http://schemas.microsoft.com/office/powerpoint/2010/main" val="306928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094964-1D4E-D04E-AEC3-63B653439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131" y="901567"/>
            <a:ext cx="2738955" cy="27151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8055F9-B176-6737-DB78-158A660DE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787" y="901568"/>
            <a:ext cx="5506319" cy="2715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440A8-5DFF-80C6-6E33-D1E5A4A13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27" y="4067485"/>
            <a:ext cx="3429459" cy="2594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CC19D-EAAA-F0F8-E2E4-CD711229A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906" y="4044466"/>
            <a:ext cx="2499081" cy="2529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DE84AD-F9C5-A246-0E41-4A76BEE93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3937" y="4185060"/>
            <a:ext cx="3654436" cy="23244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EC3B55-25BE-DFAF-6F7C-644C10159D8B}"/>
              </a:ext>
            </a:extLst>
          </p:cNvPr>
          <p:cNvCxnSpPr/>
          <p:nvPr/>
        </p:nvCxnSpPr>
        <p:spPr>
          <a:xfrm>
            <a:off x="304800" y="3848100"/>
            <a:ext cx="116490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7B16F83-EAF7-9BBB-1246-064D52BA0834}"/>
              </a:ext>
            </a:extLst>
          </p:cNvPr>
          <p:cNvSpPr txBox="1"/>
          <p:nvPr/>
        </p:nvSpPr>
        <p:spPr>
          <a:xfrm>
            <a:off x="1301129" y="0"/>
            <a:ext cx="9589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Αναπαράγοντας πιο περίπλοκες/ρεαλιστικές δομές</a:t>
            </a:r>
            <a:r>
              <a:rPr lang="en-GB" sz="2400" b="1" dirty="0"/>
              <a:t>: </a:t>
            </a:r>
          </a:p>
          <a:p>
            <a:pPr algn="ctr"/>
            <a:r>
              <a:rPr lang="en-GB" sz="2400" b="1" dirty="0"/>
              <a:t>“Brain-on-a-chip”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3F61C0-5EF3-4A74-FA7D-0C1DA4716964}"/>
              </a:ext>
            </a:extLst>
          </p:cNvPr>
          <p:cNvSpPr txBox="1"/>
          <p:nvPr/>
        </p:nvSpPr>
        <p:spPr>
          <a:xfrm>
            <a:off x="147579" y="6573552"/>
            <a:ext cx="111207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dirty="0">
                <a:solidFill>
                  <a:srgbClr val="222222"/>
                </a:solidFill>
                <a:effectLst/>
                <a:latin typeface="-apple-system"/>
              </a:rPr>
              <a:t>Maisonneuve, B.G.C., et al, (2022). </a:t>
            </a:r>
            <a:r>
              <a:rPr lang="en-GB" sz="1400" b="0" i="1" dirty="0" err="1">
                <a:solidFill>
                  <a:srgbClr val="222222"/>
                </a:solidFill>
                <a:effectLst/>
                <a:latin typeface="-apple-system"/>
              </a:rPr>
              <a:t>Microsyst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GB" sz="1400" b="0" i="1" dirty="0" err="1">
                <a:solidFill>
                  <a:srgbClr val="222222"/>
                </a:solidFill>
                <a:effectLst/>
                <a:latin typeface="-apple-system"/>
              </a:rPr>
              <a:t>Nanoeng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sz="1400" b="1" i="1" dirty="0">
                <a:solidFill>
                  <a:srgbClr val="222222"/>
                </a:solidFill>
                <a:effectLst/>
                <a:latin typeface="-apple-system"/>
              </a:rPr>
              <a:t>8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-apple-system"/>
              </a:rPr>
              <a:t>, 86 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-apple-system"/>
                <a:hlinkClick r:id="rId7"/>
              </a:rPr>
              <a:t>https://doi.org/10.1038/s41378-022-00406-x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834455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04A8B6-A334-4074-5724-DE4C3A1C1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848231"/>
              </p:ext>
            </p:extLst>
          </p:nvPr>
        </p:nvGraphicFramePr>
        <p:xfrm>
          <a:off x="190500" y="685800"/>
          <a:ext cx="11811000" cy="5973013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1552575">
                  <a:extLst>
                    <a:ext uri="{9D8B030D-6E8A-4147-A177-3AD203B41FA5}">
                      <a16:colId xmlns:a16="http://schemas.microsoft.com/office/drawing/2014/main" val="474657249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val="216169649"/>
                    </a:ext>
                  </a:extLst>
                </a:gridCol>
                <a:gridCol w="3895725">
                  <a:extLst>
                    <a:ext uri="{9D8B030D-6E8A-4147-A177-3AD203B41FA5}">
                      <a16:colId xmlns:a16="http://schemas.microsoft.com/office/drawing/2014/main" val="2744086403"/>
                    </a:ext>
                  </a:extLst>
                </a:gridCol>
                <a:gridCol w="3895725">
                  <a:extLst>
                    <a:ext uri="{9D8B030D-6E8A-4147-A177-3AD203B41FA5}">
                      <a16:colId xmlns:a16="http://schemas.microsoft.com/office/drawing/2014/main" val="28343600"/>
                    </a:ext>
                  </a:extLst>
                </a:gridCol>
              </a:tblGrid>
              <a:tr h="3507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Μοντέλο</a:t>
                      </a:r>
                    </a:p>
                  </a:txBody>
                  <a:tcPr marL="30009" marR="30009" marT="15005" marB="150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Βασική ιδέα</a:t>
                      </a:r>
                    </a:p>
                  </a:txBody>
                  <a:tcPr marL="30009" marR="30009" marT="15005" marB="150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Πλεονεκτήματα για τη μοντελοποίηση ασθενειών</a:t>
                      </a:r>
                    </a:p>
                  </a:txBody>
                  <a:tcPr marL="30009" marR="30009" marT="15005" marB="150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Μειονεκτήματα / περιορισμοί</a:t>
                      </a:r>
                    </a:p>
                  </a:txBody>
                  <a:tcPr marL="30009" marR="30009" marT="15005" marB="15005" anchor="ctr"/>
                </a:tc>
                <a:extLst>
                  <a:ext uri="{0D108BD9-81ED-4DB2-BD59-A6C34878D82A}">
                    <a16:rowId xmlns:a16="http://schemas.microsoft.com/office/drawing/2014/main" val="1371882595"/>
                  </a:ext>
                </a:extLst>
              </a:tr>
              <a:tr h="20345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 dirty="0"/>
                        <a:t>Εγκεφαλικά οργανοειδή</a:t>
                      </a:r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r>
                        <a:rPr lang="el-GR" sz="1400" b="1" dirty="0"/>
                        <a:t> </a:t>
                      </a:r>
                    </a:p>
                  </a:txBody>
                  <a:tcPr marL="30009" marR="30009" marT="15005" marB="15005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Τρισδιάστατοι αυτο-οργανωμένοι νευρικοί ιστοί από βλαστοκύτταρα</a:t>
                      </a:r>
                    </a:p>
                  </a:txBody>
                  <a:tcPr marL="30009" marR="30009" marT="15005" marB="1500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Αναπαριστούν την </a:t>
                      </a:r>
                      <a:r>
                        <a:rPr lang="el-GR" sz="1400" b="1" dirty="0"/>
                        <a:t>ανθρώπινη ανάπτυξη του εγκεφάλου</a:t>
                      </a:r>
                      <a:r>
                        <a:rPr lang="el-GR" sz="1400" dirty="0"/>
                        <a:t> και τη δομή του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Επιτρέπουν τη μελέτη </a:t>
                      </a:r>
                      <a:r>
                        <a:rPr lang="el-GR" sz="1400" b="1" dirty="0" err="1"/>
                        <a:t>νευροαναπτυξιακών</a:t>
                      </a:r>
                      <a:r>
                        <a:rPr lang="el-GR" sz="1400" b="1" dirty="0"/>
                        <a:t> και γενετικών ασθενειών</a:t>
                      </a:r>
                      <a:r>
                        <a:rPr lang="el-GR" sz="1400" dirty="0"/>
                        <a:t> (π.χ. μικροκεφαλία, αυτισμός)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Καταγράφουν </a:t>
                      </a:r>
                      <a:r>
                        <a:rPr lang="el-GR" sz="1400" b="1" dirty="0"/>
                        <a:t>αλληλεπιδράσεις κυττάρων σε 3D περιβάλλον</a:t>
                      </a:r>
                      <a:r>
                        <a:rPr lang="el-GR" sz="1400" dirty="0"/>
                        <a:t> που λείπουν από 2D καλλιέργειες</a:t>
                      </a:r>
                    </a:p>
                  </a:txBody>
                  <a:tcPr marL="30009" marR="30009" marT="15005" marB="150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</a:t>
                      </a:r>
                      <a:r>
                        <a:rPr lang="el-GR" sz="1400" b="1" dirty="0"/>
                        <a:t>Μεγάλη μεταβλητότητα</a:t>
                      </a:r>
                      <a:r>
                        <a:rPr lang="el-GR" sz="1400" dirty="0"/>
                        <a:t> μεταξύ δειγμάτων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Έλλειψη </a:t>
                      </a:r>
                      <a:r>
                        <a:rPr lang="el-GR" sz="1400" b="1" dirty="0" err="1"/>
                        <a:t>αγγείωσης</a:t>
                      </a:r>
                      <a:r>
                        <a:rPr lang="el-GR" sz="1400" b="1" dirty="0"/>
                        <a:t>, ανοσοποιητικών κυττάρων και πλήρους ποικιλίας κυττάρων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 • Δημιουργία </a:t>
                      </a:r>
                      <a:r>
                        <a:rPr lang="el-GR" sz="1400" b="1" dirty="0"/>
                        <a:t>νεκρωτικών πυρήνων</a:t>
                      </a:r>
                      <a:r>
                        <a:rPr lang="el-GR" sz="1400" dirty="0"/>
                        <a:t> λόγω περιορισμένης διάχυσης θρεπτικών συστατικών και οξυγόνου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Αβέβαιη ή περιορισμένη ωρίμανση (μοιάζουν με εμβρυϊκό στάδιο)</a:t>
                      </a:r>
                    </a:p>
                  </a:txBody>
                  <a:tcPr marL="30009" marR="30009" marT="15005" marB="15005" anchor="ctr"/>
                </a:tc>
                <a:extLst>
                  <a:ext uri="{0D108BD9-81ED-4DB2-BD59-A6C34878D82A}">
                    <a16:rowId xmlns:a16="http://schemas.microsoft.com/office/drawing/2014/main" val="1428352792"/>
                  </a:ext>
                </a:extLst>
              </a:tr>
              <a:tr h="1531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 dirty="0"/>
                        <a:t> Α</a:t>
                      </a:r>
                      <a:r>
                        <a:rPr lang="en-GB" sz="1400" b="1" dirty="0" err="1"/>
                        <a:t>ssembloids</a:t>
                      </a: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l-GR" sz="1400" b="1" dirty="0"/>
                    </a:p>
                    <a:p>
                      <a:pPr>
                        <a:buNone/>
                      </a:pPr>
                      <a:endParaRPr lang="en-GB" sz="1400" dirty="0"/>
                    </a:p>
                  </a:txBody>
                  <a:tcPr marL="30009" marR="30009" marT="15005" marB="15005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Συνένωση διαφορετικών οργανοειδών για προσομοίωση αλληλεπιδράσεων μεταξύ περιοχών του ΚΝΣ</a:t>
                      </a:r>
                    </a:p>
                  </a:txBody>
                  <a:tcPr marL="30009" marR="30009" marT="15005" marB="1500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</a:t>
                      </a:r>
                      <a:r>
                        <a:rPr lang="el-GR" sz="1400" dirty="0" err="1"/>
                        <a:t>Μοντελοποιούν</a:t>
                      </a:r>
                      <a:r>
                        <a:rPr lang="el-GR" sz="1400" dirty="0"/>
                        <a:t> </a:t>
                      </a:r>
                      <a:r>
                        <a:rPr lang="el-GR" sz="1400" b="1" dirty="0"/>
                        <a:t>συνδεσιμότητα και </a:t>
                      </a:r>
                      <a:r>
                        <a:rPr lang="el-GR" sz="1400" b="1" dirty="0" err="1"/>
                        <a:t>νευρωνικά</a:t>
                      </a:r>
                      <a:r>
                        <a:rPr lang="el-GR" sz="1400" b="1" dirty="0"/>
                        <a:t> κυκλώματα</a:t>
                      </a:r>
                      <a:r>
                        <a:rPr lang="el-GR" sz="1400" dirty="0"/>
                        <a:t>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Κατάλληλα για </a:t>
                      </a:r>
                      <a:r>
                        <a:rPr lang="el-GR" sz="1400" b="1" dirty="0"/>
                        <a:t>σύνθετες διαταραχές</a:t>
                      </a:r>
                      <a:r>
                        <a:rPr lang="el-GR" sz="1400" dirty="0"/>
                        <a:t> (π.χ. </a:t>
                      </a:r>
                      <a:r>
                        <a:rPr lang="el-GR" sz="1400" dirty="0" err="1"/>
                        <a:t>νευροψυχιατρικές</a:t>
                      </a:r>
                      <a:r>
                        <a:rPr lang="el-GR" sz="1400" dirty="0"/>
                        <a:t>)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Επιτρέπουν μελέτη </a:t>
                      </a:r>
                      <a:r>
                        <a:rPr lang="el-GR" sz="1400" b="1" dirty="0"/>
                        <a:t>μετανάστευσης κυττάρων και </a:t>
                      </a:r>
                      <a:r>
                        <a:rPr lang="el-GR" sz="1400" b="1" dirty="0" err="1"/>
                        <a:t>διαπεριοχικών</a:t>
                      </a:r>
                      <a:r>
                        <a:rPr lang="el-GR" sz="1400" b="1" dirty="0"/>
                        <a:t> αλληλεπιδράσεων</a:t>
                      </a:r>
                      <a:endParaRPr lang="el-GR" sz="1400" dirty="0"/>
                    </a:p>
                  </a:txBody>
                  <a:tcPr marL="30009" marR="30009" marT="15005" marB="150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Παραμένουν περιορισμένα σε </a:t>
                      </a:r>
                      <a:r>
                        <a:rPr lang="el-GR" sz="1400" b="1" dirty="0"/>
                        <a:t>ωρίμανση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Έλλειψη </a:t>
                      </a:r>
                      <a:r>
                        <a:rPr lang="el-GR" sz="1400" b="1" dirty="0" err="1"/>
                        <a:t>αγγείωσης</a:t>
                      </a:r>
                      <a:r>
                        <a:rPr lang="el-GR" sz="1400" b="1" dirty="0"/>
                        <a:t>, ανοσοποιητικών κυττάρων και πλήρους ποικιλίας κυττάρων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Αυξημένη </a:t>
                      </a:r>
                      <a:r>
                        <a:rPr lang="el-GR" sz="1400" b="1" dirty="0"/>
                        <a:t>πολυπλοκότητα και μεταβλητότητα</a:t>
                      </a:r>
                      <a:r>
                        <a:rPr lang="el-GR" sz="1400" dirty="0"/>
                        <a:t> • Δύσκολη τυποποίηση και </a:t>
                      </a:r>
                      <a:r>
                        <a:rPr lang="el-GR" sz="1400" dirty="0" err="1"/>
                        <a:t>αναπαραγωγιμότητα</a:t>
                      </a:r>
                      <a:endParaRPr lang="el-GR" sz="1400" dirty="0"/>
                    </a:p>
                  </a:txBody>
                  <a:tcPr marL="30009" marR="30009" marT="15005" marB="15005" anchor="ctr"/>
                </a:tc>
                <a:extLst>
                  <a:ext uri="{0D108BD9-81ED-4DB2-BD59-A6C34878D82A}">
                    <a16:rowId xmlns:a16="http://schemas.microsoft.com/office/drawing/2014/main" val="2666466875"/>
                  </a:ext>
                </a:extLst>
              </a:tr>
              <a:tr h="1531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 dirty="0"/>
                        <a:t>Β</a:t>
                      </a:r>
                      <a:r>
                        <a:rPr lang="en-GB" sz="1400" b="1" dirty="0"/>
                        <a:t>rain-on-a-chip</a:t>
                      </a:r>
                    </a:p>
                    <a:p>
                      <a:pPr>
                        <a:buNone/>
                      </a:pPr>
                      <a:endParaRPr lang="en-GB" sz="1400" b="1" dirty="0"/>
                    </a:p>
                    <a:p>
                      <a:pPr>
                        <a:buNone/>
                      </a:pPr>
                      <a:endParaRPr lang="en-GB" sz="1400" b="1" dirty="0"/>
                    </a:p>
                    <a:p>
                      <a:pPr>
                        <a:buNone/>
                      </a:pPr>
                      <a:endParaRPr lang="en-GB" sz="1400" b="1" dirty="0"/>
                    </a:p>
                    <a:p>
                      <a:pPr>
                        <a:buNone/>
                      </a:pPr>
                      <a:endParaRPr lang="en-GB" sz="1400" b="1" dirty="0"/>
                    </a:p>
                    <a:p>
                      <a:pPr>
                        <a:buNone/>
                      </a:pPr>
                      <a:endParaRPr lang="en-GB" sz="1400" b="1" dirty="0"/>
                    </a:p>
                    <a:p>
                      <a:pPr>
                        <a:buNone/>
                      </a:pPr>
                      <a:endParaRPr lang="en-GB" sz="1400" b="1" dirty="0"/>
                    </a:p>
                    <a:p>
                      <a:pPr>
                        <a:buNone/>
                      </a:pPr>
                      <a:endParaRPr lang="en-GB" sz="1400" dirty="0"/>
                    </a:p>
                  </a:txBody>
                  <a:tcPr marL="30009" marR="30009" marT="15005" marB="15005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/>
                        <a:t>Microfluidic</a:t>
                      </a:r>
                      <a:r>
                        <a:rPr lang="el-GR" sz="1400" dirty="0"/>
                        <a:t> πλατφόρμες για ταυτόχρονη καλλιέργεια διαφορετικών κυττάρων/οργανοειδών σε ελεγχόμενο για το καθένα περιβάλλον</a:t>
                      </a:r>
                    </a:p>
                  </a:txBody>
                  <a:tcPr marL="30009" marR="30009" marT="15005" marB="1500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Ακριβής έλεγχος </a:t>
                      </a:r>
                      <a:r>
                        <a:rPr lang="el-GR" sz="1400" b="1" dirty="0" err="1"/>
                        <a:t>μικροπεριβάλλοντος</a:t>
                      </a:r>
                      <a:r>
                        <a:rPr lang="el-GR" sz="1400" dirty="0"/>
                        <a:t> (ροή, οξυγόνο, </a:t>
                      </a:r>
                      <a:r>
                        <a:rPr lang="el-GR" sz="1400" dirty="0" err="1"/>
                        <a:t>διαβαμίσεις</a:t>
                      </a:r>
                      <a:r>
                        <a:rPr lang="el-GR" sz="1400" dirty="0"/>
                        <a:t> συγκεντρώσεων)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Καλύτερη </a:t>
                      </a:r>
                      <a:r>
                        <a:rPr lang="el-GR" sz="1400" b="1" dirty="0" err="1"/>
                        <a:t>αναπαραγωγιμότητα</a:t>
                      </a:r>
                      <a:r>
                        <a:rPr lang="el-GR" sz="1400" b="1" dirty="0"/>
                        <a:t> και τυποποίηση</a:t>
                      </a:r>
                      <a:r>
                        <a:rPr lang="el-GR" sz="1400" dirty="0"/>
                        <a:t>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Δυνατότητα προσομοίωσης </a:t>
                      </a:r>
                      <a:r>
                        <a:rPr lang="el-GR" sz="1400" b="1" dirty="0"/>
                        <a:t>φυσιολογικών δυνάμεων</a:t>
                      </a:r>
                      <a:r>
                        <a:rPr lang="el-GR" sz="1400" dirty="0"/>
                        <a:t>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Κατάλληλο για </a:t>
                      </a:r>
                      <a:r>
                        <a:rPr lang="el-GR" sz="1400" b="1" dirty="0"/>
                        <a:t>υψηλής απόδοσης δοκιμές φαρμάκων</a:t>
                      </a:r>
                      <a:endParaRPr lang="el-GR" sz="1400" dirty="0"/>
                    </a:p>
                  </a:txBody>
                  <a:tcPr marL="30009" marR="30009" marT="15005" marB="150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• Μικρότερη βιολογική πολυπλοκότητα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Απαιτεί </a:t>
                      </a:r>
                      <a:r>
                        <a:rPr lang="el-GR" sz="1400" b="1" dirty="0"/>
                        <a:t>εξειδικευμένη τεχνογνωσία και εξοπλισμό</a:t>
                      </a:r>
                      <a:r>
                        <a:rPr lang="el-GR" sz="1400" dirty="0"/>
                        <a:t>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Δεν αποτυπώνει πλήρως </a:t>
                      </a:r>
                      <a:r>
                        <a:rPr lang="el-GR" sz="1400" b="1" dirty="0"/>
                        <a:t>συστημικές αλληλεπιδράσεις</a:t>
                      </a:r>
                      <a:r>
                        <a:rPr lang="el-GR" sz="1400" dirty="0"/>
                        <a:t> </a:t>
                      </a:r>
                    </a:p>
                    <a:p>
                      <a:pPr>
                        <a:buNone/>
                      </a:pPr>
                      <a:r>
                        <a:rPr lang="el-GR" sz="1400" dirty="0"/>
                        <a:t>• Λιγότερη </a:t>
                      </a:r>
                      <a:r>
                        <a:rPr lang="el-GR" sz="1400" dirty="0" err="1"/>
                        <a:t>αυτοοργάνωση</a:t>
                      </a:r>
                      <a:r>
                        <a:rPr lang="el-GR" sz="1400" dirty="0"/>
                        <a:t> σε σχέση με τα οργανοειδή (</a:t>
                      </a:r>
                      <a:r>
                        <a:rPr lang="en-GB" sz="1400" dirty="0"/>
                        <a:t>top-down </a:t>
                      </a:r>
                      <a:r>
                        <a:rPr lang="el-GR" sz="1400" dirty="0"/>
                        <a:t>μοντέλο </a:t>
                      </a:r>
                      <a:r>
                        <a:rPr lang="el-GR" sz="1400" dirty="0">
                          <a:sym typeface="Wingdings" panose="05000000000000000000" pitchFamily="2" charset="2"/>
                        </a:rPr>
                        <a:t> οι σχέσεις μεταξύ τον διαφορετικών τμημάτων πρέπει να είναι γνωστές)</a:t>
                      </a:r>
                      <a:endParaRPr lang="el-GR" sz="1400" dirty="0"/>
                    </a:p>
                  </a:txBody>
                  <a:tcPr marL="30009" marR="30009" marT="15005" marB="15005" anchor="ctr"/>
                </a:tc>
                <a:extLst>
                  <a:ext uri="{0D108BD9-81ED-4DB2-BD59-A6C34878D82A}">
                    <a16:rowId xmlns:a16="http://schemas.microsoft.com/office/drawing/2014/main" val="228800979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4237A94-5C99-7EA0-E44E-FDA36513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32" y="5158932"/>
            <a:ext cx="1397376" cy="1414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71C95-FCD7-5282-33CB-A84F2BCC5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17" y="3429000"/>
            <a:ext cx="1288006" cy="1283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B00771-AFC8-4CC0-1EBA-DA0F1DBE9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5" y="1727203"/>
            <a:ext cx="1371009" cy="133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86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06A4F0-F3A3-97C5-AC3D-F55149A2AE2F}"/>
              </a:ext>
            </a:extLst>
          </p:cNvPr>
          <p:cNvSpPr txBox="1"/>
          <p:nvPr/>
        </p:nvSpPr>
        <p:spPr>
          <a:xfrm>
            <a:off x="1301129" y="0"/>
            <a:ext cx="9589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Αναπαράγοντας πιο περίπλοκες/ρεαλιστικές δομές</a:t>
            </a:r>
            <a:r>
              <a:rPr lang="en-GB" sz="2400" b="1" dirty="0"/>
              <a:t>: </a:t>
            </a:r>
          </a:p>
          <a:p>
            <a:pPr algn="ctr"/>
            <a:r>
              <a:rPr lang="el-GR" sz="2400" b="1" dirty="0" err="1"/>
              <a:t>Αγγείωση</a:t>
            </a:r>
            <a:r>
              <a:rPr lang="el-GR" sz="2400" b="1" dirty="0"/>
              <a:t> των οργανοειδών</a:t>
            </a:r>
            <a:endParaRPr lang="en-GB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80AC2-4BA0-68AA-6172-C5F5309918D4}"/>
              </a:ext>
            </a:extLst>
          </p:cNvPr>
          <p:cNvSpPr txBox="1"/>
          <p:nvPr/>
        </p:nvSpPr>
        <p:spPr>
          <a:xfrm>
            <a:off x="0" y="6550223"/>
            <a:ext cx="9134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solidFill>
                  <a:srgbClr val="222222"/>
                </a:solidFill>
                <a:effectLst/>
                <a:latin typeface="-apple-system"/>
              </a:rPr>
              <a:t>Adlakha, Y.K.. Cell Death 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-apple-system"/>
              </a:rPr>
              <a:t>Discov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en-US" sz="1400" b="1" i="1" dirty="0">
                <a:solidFill>
                  <a:srgbClr val="222222"/>
                </a:solidFill>
                <a:effectLst/>
                <a:latin typeface="-apple-system"/>
              </a:rPr>
              <a:t>9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-apple-system"/>
              </a:rPr>
              <a:t>, 221 (2023). 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https://doi.org/10.1038/s41420-023-01523-w</a:t>
            </a:r>
            <a:endParaRPr lang="en-GB" sz="1400" i="1" dirty="0"/>
          </a:p>
        </p:txBody>
      </p:sp>
      <p:pic>
        <p:nvPicPr>
          <p:cNvPr id="20482" name="Picture 2" descr="Fig. 2: Schematic of different strategies to vascularization of brain organoid.">
            <a:extLst>
              <a:ext uri="{FF2B5EF4-FFF2-40B4-BE49-F238E27FC236}">
                <a16:creationId xmlns:a16="http://schemas.microsoft.com/office/drawing/2014/main" id="{BDF4F393-7EBF-8155-D35D-0C166E9B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056754"/>
            <a:ext cx="8305800" cy="5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72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D7F094-89D1-EC8C-CD64-946A0EFD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42" y="979493"/>
            <a:ext cx="6861616" cy="2637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8D056-9F83-EEC0-FCB2-881D0AC5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130" y="4008800"/>
            <a:ext cx="7857995" cy="21905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9194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38337F-B397-C7B2-9B3E-B3FB393B3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71" y="2160270"/>
            <a:ext cx="2512616" cy="18826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5B2766-1B5C-7DDC-0030-09AEDF3FB4BE}"/>
              </a:ext>
            </a:extLst>
          </p:cNvPr>
          <p:cNvSpPr txBox="1"/>
          <p:nvPr/>
        </p:nvSpPr>
        <p:spPr>
          <a:xfrm>
            <a:off x="3150844" y="81467"/>
            <a:ext cx="774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Χρήση οργανοειδών για </a:t>
            </a:r>
            <a:r>
              <a:rPr lang="en-GB" sz="2400" b="1" dirty="0"/>
              <a:t>Drug Screening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3515B-6C87-0B36-9254-5E261046E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61" y="61301"/>
            <a:ext cx="1486089" cy="144258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E11FAA-4FB7-7D07-939F-5CE125D88643}"/>
              </a:ext>
            </a:extLst>
          </p:cNvPr>
          <p:cNvCxnSpPr>
            <a:cxnSpLocks/>
          </p:cNvCxnSpPr>
          <p:nvPr/>
        </p:nvCxnSpPr>
        <p:spPr>
          <a:xfrm>
            <a:off x="1893837" y="1506220"/>
            <a:ext cx="115980" cy="670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B1A6F1-6E6A-BB8C-C465-C0168DA8CCEE}"/>
              </a:ext>
            </a:extLst>
          </p:cNvPr>
          <p:cNvCxnSpPr>
            <a:cxnSpLocks/>
          </p:cNvCxnSpPr>
          <p:nvPr/>
        </p:nvCxnSpPr>
        <p:spPr>
          <a:xfrm flipH="1">
            <a:off x="2595512" y="1503883"/>
            <a:ext cx="789038" cy="672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The universe of molecules">
            <a:extLst>
              <a:ext uri="{FF2B5EF4-FFF2-40B4-BE49-F238E27FC236}">
                <a16:creationId xmlns:a16="http://schemas.microsoft.com/office/drawing/2014/main" id="{0FBE4E0C-A963-205D-4DF9-328FC650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356" y="4201954"/>
            <a:ext cx="3302870" cy="22019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6D3559-C639-A325-4D55-52D022EB555E}"/>
              </a:ext>
            </a:extLst>
          </p:cNvPr>
          <p:cNvSpPr txBox="1"/>
          <p:nvPr/>
        </p:nvSpPr>
        <p:spPr>
          <a:xfrm>
            <a:off x="3494688" y="6403867"/>
            <a:ext cx="160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Panel of drugs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55E0DC-3CCD-4C8F-2A40-7CABB958E1E0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6064441" y="3253339"/>
            <a:ext cx="9350" cy="9486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9EF0DF-71E8-846A-8DBF-583B20A1ED9A}"/>
              </a:ext>
            </a:extLst>
          </p:cNvPr>
          <p:cNvCxnSpPr>
            <a:cxnSpLocks/>
            <a:stCxn id="2" idx="3"/>
            <a:endCxn id="12" idx="1"/>
          </p:cNvCxnSpPr>
          <p:nvPr/>
        </p:nvCxnSpPr>
        <p:spPr>
          <a:xfrm flipV="1">
            <a:off x="3881387" y="3101594"/>
            <a:ext cx="441071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D3A971-8AB8-E5B9-69F7-A2227A9DBB23}"/>
              </a:ext>
            </a:extLst>
          </p:cNvPr>
          <p:cNvGrpSpPr/>
          <p:nvPr/>
        </p:nvGrpSpPr>
        <p:grpSpPr>
          <a:xfrm>
            <a:off x="7988026" y="1354307"/>
            <a:ext cx="3120758" cy="2688612"/>
            <a:chOff x="7988026" y="1354307"/>
            <a:chExt cx="3120758" cy="26886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0031AD-35F1-689D-D5E9-29FD00C0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2097" y="2160269"/>
              <a:ext cx="2512616" cy="188265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84E8B-A68E-1782-9733-A7CE22F861F6}"/>
                </a:ext>
              </a:extLst>
            </p:cNvPr>
            <p:cNvSpPr txBox="1"/>
            <p:nvPr/>
          </p:nvSpPr>
          <p:spPr>
            <a:xfrm>
              <a:off x="10347446" y="2000638"/>
              <a:ext cx="457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  <a:latin typeface="Aptos" panose="020B0004020202020204" pitchFamily="34" charset="0"/>
                </a:rPr>
                <a:t>✓</a:t>
              </a:r>
              <a:endParaRPr lang="en-GB" sz="3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BFEA07-C3EE-6555-BB99-8C5F631442D4}"/>
                </a:ext>
              </a:extLst>
            </p:cNvPr>
            <p:cNvSpPr txBox="1"/>
            <p:nvPr/>
          </p:nvSpPr>
          <p:spPr>
            <a:xfrm>
              <a:off x="9091138" y="3309312"/>
              <a:ext cx="457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  <a:latin typeface="Aptos" panose="020B0004020202020204" pitchFamily="34" charset="0"/>
                </a:rPr>
                <a:t>✓</a:t>
              </a:r>
              <a:endParaRPr lang="en-GB" sz="32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1BE456-5CCD-E1C4-588A-55014672AB4D}"/>
                </a:ext>
              </a:extLst>
            </p:cNvPr>
            <p:cNvSpPr txBox="1"/>
            <p:nvPr/>
          </p:nvSpPr>
          <p:spPr>
            <a:xfrm>
              <a:off x="7988026" y="1354307"/>
              <a:ext cx="3120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/>
                <a:t>Αναστροφή / «διόρθωση» του </a:t>
              </a:r>
              <a:r>
                <a:rPr lang="el-GR" dirty="0" err="1"/>
                <a:t>φαινότυπου</a:t>
              </a:r>
              <a:r>
                <a:rPr lang="el-GR" dirty="0"/>
                <a:t> της μετάλλαξης</a:t>
              </a:r>
              <a:endParaRPr lang="en-GB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8E56446-8622-0B38-0FFD-DF4285EC008D}"/>
              </a:ext>
            </a:extLst>
          </p:cNvPr>
          <p:cNvSpPr txBox="1"/>
          <p:nvPr/>
        </p:nvSpPr>
        <p:spPr>
          <a:xfrm>
            <a:off x="-26656" y="4039101"/>
            <a:ext cx="432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Οργανοειδή με την υπό μελέτη μετάλλαξη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A7FF607-D2FA-8863-0F1A-E89AD94E9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00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52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4150E8-EFFF-1A9E-2B13-42678C3BFD47}"/>
              </a:ext>
            </a:extLst>
          </p:cNvPr>
          <p:cNvSpPr txBox="1"/>
          <p:nvPr/>
        </p:nvSpPr>
        <p:spPr>
          <a:xfrm>
            <a:off x="2224871" y="119567"/>
            <a:ext cx="774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Βιβλιογραφία</a:t>
            </a:r>
            <a:endParaRPr lang="en-GB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ABA99-933F-152F-5424-D63E58DB398C}"/>
              </a:ext>
            </a:extLst>
          </p:cNvPr>
          <p:cNvSpPr txBox="1"/>
          <p:nvPr/>
        </p:nvSpPr>
        <p:spPr>
          <a:xfrm>
            <a:off x="321467" y="1391209"/>
            <a:ext cx="11549064" cy="49859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l-GR" sz="1400" b="1" dirty="0">
                <a:latin typeface="+mj-lt"/>
              </a:rPr>
              <a:t>Μοντέλα 2</a:t>
            </a:r>
            <a:r>
              <a:rPr lang="en-GB" sz="1400" b="1" dirty="0">
                <a:latin typeface="+mj-lt"/>
              </a:rPr>
              <a:t>D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GB" sz="14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Shi, Y., Kirwan, P., Smith, J., Robinson, H.P., and Livesey, F.J. (2012). Human cerebral cortex development from pluripotent stem cells to functional excitatory synapses. Nat </a:t>
            </a:r>
            <a:r>
              <a:rPr lang="en-GB" sz="14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Neurosci</a:t>
            </a:r>
            <a:r>
              <a:rPr lang="en-GB" sz="14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400" i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15</a:t>
            </a:r>
            <a:r>
              <a:rPr lang="en-GB" sz="14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477-486, S471. 10.1038/nn.3041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GB" sz="14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Shi, Y., Kirwan, P., and Livesey, F.J. (2012). Directed differentiation of human pluripotent stem cells to cerebral cortex neurons and neural networks. Nat </a:t>
            </a:r>
            <a:r>
              <a:rPr lang="en-GB" sz="14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Protoc</a:t>
            </a:r>
            <a:r>
              <a:rPr lang="en-GB" sz="14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400" i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GB" sz="14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1836-1846. 10.1038/nprot.2012.116.</a:t>
            </a:r>
            <a:endParaRPr lang="el-GR" sz="1400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800"/>
              </a:spcAft>
            </a:pPr>
            <a:r>
              <a:rPr lang="el-GR" sz="1400" b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Οργανοειδή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 startAt="3"/>
            </a:pPr>
            <a:r>
              <a:rPr lang="en-GB" sz="14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Lancaster, M.A., Renner, M., Martin, C.A., Wenzel, D., Bicknell, L.S., Hurles, M.E., </a:t>
            </a:r>
            <a:r>
              <a:rPr lang="en-GB" sz="14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Homfray</a:t>
            </a:r>
            <a:r>
              <a:rPr lang="en-GB" sz="14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T., Penninger, J.M., Jackson, A.P., and Knoblich, J.A. (2013). Cerebral organoids model human brain development and microcephaly. Nature </a:t>
            </a:r>
            <a:r>
              <a:rPr lang="en-GB" sz="1400" i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501</a:t>
            </a:r>
            <a:r>
              <a:rPr lang="en-GB" sz="14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373-379. 10.1038/nature12517.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 startAt="3"/>
            </a:pPr>
            <a:r>
              <a:rPr lang="en-GB" sz="14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Mayhew, C.N., and Singhania, R. (2022). A review of protocols for brain organoids and applications for disease </a:t>
            </a:r>
            <a:r>
              <a:rPr lang="en-GB" sz="14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modeling</a:t>
            </a:r>
            <a:r>
              <a:rPr lang="en-GB" sz="14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 STAR </a:t>
            </a:r>
            <a:r>
              <a:rPr lang="en-GB" sz="14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Protoc</a:t>
            </a:r>
            <a:r>
              <a:rPr lang="en-GB" sz="14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400" i="1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en-GB" sz="14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101860. 10.1016/j.xpro.2022.101860.</a:t>
            </a:r>
          </a:p>
          <a:p>
            <a:pPr algn="just">
              <a:spcBef>
                <a:spcPts val="1200"/>
              </a:spcBef>
              <a:spcAft>
                <a:spcPts val="800"/>
              </a:spcAft>
            </a:pPr>
            <a:r>
              <a:rPr lang="en-GB" sz="1400" b="1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Assembloids </a:t>
            </a:r>
            <a:r>
              <a:rPr lang="el-GR" sz="1400" b="1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και άλλες βελτιώσεις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 startAt="5"/>
            </a:pPr>
            <a:r>
              <a:rPr lang="en-GB" sz="14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Birey, F., Andersen, J., Makinson, C.D., Islam, S., Wei, W., Huber, N., Fan, H.C., Metzler, K.R.C., </a:t>
            </a:r>
            <a:r>
              <a:rPr lang="en-GB" sz="14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Panagiotakos</a:t>
            </a:r>
            <a:r>
              <a:rPr lang="en-GB" sz="14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G., Thom, N., et al. (2017). Assembly of functionally integrated human forebrain spheroids. Nature </a:t>
            </a:r>
            <a:r>
              <a:rPr lang="en-GB" sz="1400" i="1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545</a:t>
            </a:r>
            <a:r>
              <a:rPr lang="en-GB" sz="14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54-59. 10.1038/nature22330.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 startAt="6"/>
            </a:pPr>
            <a:r>
              <a:rPr lang="en-US" sz="1400" dirty="0">
                <a:latin typeface="+mj-lt"/>
              </a:rPr>
              <a:t>Miura, Y., Li, M.Y., Revah, O., Yoon, S.J., </a:t>
            </a:r>
            <a:r>
              <a:rPr lang="en-US" sz="1400" dirty="0" err="1">
                <a:latin typeface="+mj-lt"/>
              </a:rPr>
              <a:t>Narazaki</a:t>
            </a:r>
            <a:r>
              <a:rPr lang="en-US" sz="1400" dirty="0">
                <a:latin typeface="+mj-lt"/>
              </a:rPr>
              <a:t>, G., and Pasca, S.P. (2022). Engineering brain assembloids to interrogate human neural circuits. Nat </a:t>
            </a:r>
            <a:r>
              <a:rPr lang="en-US" sz="1400" dirty="0" err="1">
                <a:latin typeface="+mj-lt"/>
              </a:rPr>
              <a:t>Protoc</a:t>
            </a:r>
            <a:r>
              <a:rPr lang="en-US" sz="1400" dirty="0">
                <a:latin typeface="+mj-lt"/>
              </a:rPr>
              <a:t> </a:t>
            </a:r>
            <a:r>
              <a:rPr lang="en-US" sz="1400" i="1" dirty="0">
                <a:latin typeface="+mj-lt"/>
              </a:rPr>
              <a:t>17</a:t>
            </a:r>
            <a:r>
              <a:rPr lang="en-US" sz="1400" dirty="0">
                <a:latin typeface="+mj-lt"/>
              </a:rPr>
              <a:t>, 15-35. 10.1038/s41596-021-00632-z.</a:t>
            </a:r>
            <a:endParaRPr lang="en-GB" sz="1400" dirty="0">
              <a:latin typeface="+mj-lt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 startAt="6"/>
            </a:pPr>
            <a:r>
              <a:rPr lang="en-US" sz="1400" dirty="0">
                <a:latin typeface="+mj-lt"/>
              </a:rPr>
              <a:t>Adlakha, Y.K. (2023). Human 3D brain organoids: steering the </a:t>
            </a:r>
            <a:r>
              <a:rPr lang="en-US" sz="1400" dirty="0" err="1">
                <a:latin typeface="+mj-lt"/>
              </a:rPr>
              <a:t>demolecularization</a:t>
            </a:r>
            <a:r>
              <a:rPr lang="en-US" sz="1400" dirty="0">
                <a:latin typeface="+mj-lt"/>
              </a:rPr>
              <a:t> of brain and neurological diseases. Cell Death </a:t>
            </a:r>
            <a:r>
              <a:rPr lang="en-US" sz="1400" dirty="0" err="1">
                <a:latin typeface="+mj-lt"/>
              </a:rPr>
              <a:t>Discov</a:t>
            </a:r>
            <a:r>
              <a:rPr lang="en-US" sz="1400" dirty="0">
                <a:latin typeface="+mj-lt"/>
              </a:rPr>
              <a:t> </a:t>
            </a:r>
            <a:r>
              <a:rPr lang="en-US" sz="1400" i="1" dirty="0">
                <a:latin typeface="+mj-lt"/>
              </a:rPr>
              <a:t>9</a:t>
            </a:r>
            <a:r>
              <a:rPr lang="en-US" sz="1400" dirty="0">
                <a:latin typeface="+mj-lt"/>
              </a:rPr>
              <a:t>, 221. 10.1038/s41420-023-01523-w.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4532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0F44DCB-5414-3DC3-168D-7547B1DA04A0}"/>
              </a:ext>
            </a:extLst>
          </p:cNvPr>
          <p:cNvGrpSpPr/>
          <p:nvPr/>
        </p:nvGrpSpPr>
        <p:grpSpPr>
          <a:xfrm>
            <a:off x="-648140" y="1795774"/>
            <a:ext cx="10898875" cy="3266452"/>
            <a:chOff x="1511946" y="1356198"/>
            <a:chExt cx="8521988" cy="25540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A844D77-7A4F-2E28-5A8E-3A963ED2F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946" y="1356198"/>
              <a:ext cx="8521988" cy="2554086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43A87A3-C8B4-A997-F951-B7FA9F159C40}"/>
                </a:ext>
              </a:extLst>
            </p:cNvPr>
            <p:cNvSpPr/>
            <p:nvPr/>
          </p:nvSpPr>
          <p:spPr>
            <a:xfrm>
              <a:off x="1558776" y="1699925"/>
              <a:ext cx="975769" cy="1650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4DA0288-72C2-92C8-7DDA-A4FBB1642890}"/>
                </a:ext>
              </a:extLst>
            </p:cNvPr>
            <p:cNvSpPr/>
            <p:nvPr/>
          </p:nvSpPr>
          <p:spPr>
            <a:xfrm>
              <a:off x="2623833" y="2536784"/>
              <a:ext cx="7279300" cy="124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47DB68-929E-6407-5623-2F29873D508E}"/>
              </a:ext>
            </a:extLst>
          </p:cNvPr>
          <p:cNvGrpSpPr/>
          <p:nvPr/>
        </p:nvGrpSpPr>
        <p:grpSpPr>
          <a:xfrm>
            <a:off x="528011" y="4057845"/>
            <a:ext cx="11138790" cy="2393059"/>
            <a:chOff x="313434" y="4464941"/>
            <a:chExt cx="11138790" cy="23930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CF7A73-D509-343D-2E4E-1C73DF3A9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20000" contrast="20000"/>
            </a:blip>
            <a:stretch>
              <a:fillRect/>
            </a:stretch>
          </p:blipFill>
          <p:spPr>
            <a:xfrm>
              <a:off x="9232900" y="4464941"/>
              <a:ext cx="2219324" cy="239305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9761BE-B6D8-9791-6F5E-6C806DAE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386" y="4587866"/>
              <a:ext cx="3581400" cy="18859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52DF7D-1BAF-0FBF-E47A-74A4516A9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0301" y="4510986"/>
              <a:ext cx="3793599" cy="20397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B26DAC-4405-E770-1138-936D6180B597}"/>
                </a:ext>
              </a:extLst>
            </p:cNvPr>
            <p:cNvSpPr txBox="1"/>
            <p:nvPr/>
          </p:nvSpPr>
          <p:spPr>
            <a:xfrm>
              <a:off x="313434" y="6473816"/>
              <a:ext cx="1906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/>
                <a:t>Shi et al, 2012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5FFC03-B270-6F81-9B48-E0D896663C0E}"/>
              </a:ext>
            </a:extLst>
          </p:cNvPr>
          <p:cNvGrpSpPr/>
          <p:nvPr/>
        </p:nvGrpSpPr>
        <p:grpSpPr>
          <a:xfrm>
            <a:off x="239659" y="4180770"/>
            <a:ext cx="10808160" cy="1291825"/>
            <a:chOff x="25082" y="4587866"/>
            <a:chExt cx="10808160" cy="12918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FA0636-E8C8-81BD-74C7-C1B15D758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82" y="4722127"/>
              <a:ext cx="3325954" cy="10511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6F969A-9428-8AD0-8002-D2EB96E40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4003" y="4653720"/>
              <a:ext cx="2669805" cy="12147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4FD9B8-D875-306B-535B-BA557E015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39074" y="4587866"/>
              <a:ext cx="1594168" cy="1291825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4FBE38-9EA8-14D0-2220-D8E7852E031A}"/>
              </a:ext>
            </a:extLst>
          </p:cNvPr>
          <p:cNvSpPr txBox="1"/>
          <p:nvPr/>
        </p:nvSpPr>
        <p:spPr>
          <a:xfrm>
            <a:off x="733325" y="203073"/>
            <a:ext cx="1050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Αντιγράφοντας τα βήματα της εμβρυϊκής ανάπτυξης</a:t>
            </a:r>
            <a:r>
              <a:rPr lang="en-US" sz="2400" b="1" dirty="0"/>
              <a:t>: </a:t>
            </a:r>
            <a:r>
              <a:rPr lang="el-GR" sz="2400" b="1" dirty="0"/>
              <a:t>Καλλιέργειες </a:t>
            </a:r>
            <a:r>
              <a:rPr lang="en-US" sz="2400" b="1" dirty="0"/>
              <a:t>2D</a:t>
            </a:r>
            <a:endParaRPr lang="en-GB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785086-37C7-C02D-4C41-0B813C57D2B6}"/>
              </a:ext>
            </a:extLst>
          </p:cNvPr>
          <p:cNvGrpSpPr/>
          <p:nvPr/>
        </p:nvGrpSpPr>
        <p:grpSpPr>
          <a:xfrm>
            <a:off x="2333663" y="2533639"/>
            <a:ext cx="7842250" cy="1549852"/>
            <a:chOff x="2119086" y="2533639"/>
            <a:chExt cx="7842250" cy="193130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5F24633-FF21-AC3A-224C-B9915E72BE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9086" y="2533639"/>
              <a:ext cx="1231950" cy="193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E77F529-4F25-707D-5FF7-97D793F8851C}"/>
                </a:ext>
              </a:extLst>
            </p:cNvPr>
            <p:cNvCxnSpPr>
              <a:cxnSpLocks/>
            </p:cNvCxnSpPr>
            <p:nvPr/>
          </p:nvCxnSpPr>
          <p:spPr>
            <a:xfrm>
              <a:off x="9192470" y="2605414"/>
              <a:ext cx="768866" cy="17198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EFC9FF-D832-9F58-00FE-25328D45D898}"/>
                </a:ext>
              </a:extLst>
            </p:cNvPr>
            <p:cNvCxnSpPr>
              <a:cxnSpLocks/>
            </p:cNvCxnSpPr>
            <p:nvPr/>
          </p:nvCxnSpPr>
          <p:spPr>
            <a:xfrm>
              <a:off x="5209193" y="2594613"/>
              <a:ext cx="1162578" cy="178870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873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BDD949-023A-CE38-39FB-0F30A90C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500"/>
            <a:ext cx="7763195" cy="6297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676259-A7D2-BB05-4D70-5FF3C62CEC3C}"/>
              </a:ext>
            </a:extLst>
          </p:cNvPr>
          <p:cNvSpPr txBox="1"/>
          <p:nvPr/>
        </p:nvSpPr>
        <p:spPr>
          <a:xfrm>
            <a:off x="1095623" y="93835"/>
            <a:ext cx="980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Η αναστολή της δράσης του </a:t>
            </a:r>
            <a:r>
              <a:rPr lang="en-US" sz="2400" b="1" dirty="0"/>
              <a:t>BMP </a:t>
            </a:r>
            <a:r>
              <a:rPr lang="el-GR" sz="2400" b="1" dirty="0"/>
              <a:t>ξεκινάει τη νευρική διαφοροποίηση</a:t>
            </a:r>
            <a:r>
              <a:rPr lang="en-US" sz="2400" b="1" dirty="0"/>
              <a:t> </a:t>
            </a:r>
            <a:r>
              <a:rPr lang="el-GR" sz="2400" b="1" dirty="0"/>
              <a:t>στο </a:t>
            </a:r>
            <a:r>
              <a:rPr lang="el-GR" sz="2400" b="1" dirty="0" err="1"/>
              <a:t>εξώδερμα</a:t>
            </a:r>
            <a:endParaRPr lang="en-GB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589C0D-F4E1-2B6D-3EE2-8BAB1EBBCAE9}"/>
              </a:ext>
            </a:extLst>
          </p:cNvPr>
          <p:cNvSpPr txBox="1"/>
          <p:nvPr/>
        </p:nvSpPr>
        <p:spPr>
          <a:xfrm>
            <a:off x="6096000" y="3429000"/>
            <a:ext cx="602589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u="sng" dirty="0"/>
              <a:t>Επομένως, στο πρώτο στάδιο,</a:t>
            </a:r>
            <a:endParaRPr lang="en-GB" sz="2400" u="sng" dirty="0"/>
          </a:p>
          <a:p>
            <a:endParaRPr lang="en-GB" sz="2400" dirty="0"/>
          </a:p>
          <a:p>
            <a:r>
              <a:rPr lang="el-GR" sz="2400" dirty="0">
                <a:sym typeface="Wingdings" panose="05000000000000000000" pitchFamily="2" charset="2"/>
              </a:rPr>
              <a:t>Σπρώχνουμε τα </a:t>
            </a:r>
            <a:r>
              <a:rPr lang="el-GR" sz="2400" dirty="0" err="1">
                <a:sym typeface="Wingdings" panose="05000000000000000000" pitchFamily="2" charset="2"/>
              </a:rPr>
              <a:t>βλαστοκύτταρα</a:t>
            </a:r>
            <a:r>
              <a:rPr lang="el-GR" sz="2400" dirty="0">
                <a:sym typeface="Wingdings" panose="05000000000000000000" pitchFamily="2" charset="2"/>
              </a:rPr>
              <a:t> προς: </a:t>
            </a:r>
            <a:r>
              <a:rPr lang="el-GR" sz="2400" dirty="0" err="1">
                <a:sym typeface="Wingdings" panose="05000000000000000000" pitchFamily="2" charset="2"/>
              </a:rPr>
              <a:t>Εξώδερμα</a:t>
            </a:r>
            <a:r>
              <a:rPr lang="el-GR" sz="2400" dirty="0">
                <a:sym typeface="Wingdings" panose="05000000000000000000" pitchFamily="2" charset="2"/>
              </a:rPr>
              <a:t>  Νευρικό </a:t>
            </a:r>
            <a:r>
              <a:rPr lang="el-GR" sz="2400" dirty="0" err="1">
                <a:sym typeface="Wingdings" panose="05000000000000000000" pitchFamily="2" charset="2"/>
              </a:rPr>
              <a:t>εξώδερμα</a:t>
            </a:r>
            <a:r>
              <a:rPr lang="el-GR" sz="2400" dirty="0">
                <a:sym typeface="Wingdings" panose="05000000000000000000" pitchFamily="2" charset="2"/>
              </a:rPr>
              <a:t>  </a:t>
            </a:r>
            <a:r>
              <a:rPr lang="el-GR" sz="2400" dirty="0" err="1">
                <a:sym typeface="Wingdings" panose="05000000000000000000" pitchFamily="2" charset="2"/>
              </a:rPr>
              <a:t>Νευροεπιθήλιο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11464-3696-1E60-593F-2EC6F2630943}"/>
              </a:ext>
            </a:extLst>
          </p:cNvPr>
          <p:cNvSpPr txBox="1"/>
          <p:nvPr/>
        </p:nvSpPr>
        <p:spPr>
          <a:xfrm>
            <a:off x="0" y="6544724"/>
            <a:ext cx="170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Kandel et al, 6</a:t>
            </a:r>
            <a:r>
              <a:rPr lang="en-US" sz="1400" i="1" baseline="30000" dirty="0"/>
              <a:t>th</a:t>
            </a:r>
            <a:r>
              <a:rPr lang="en-US" sz="1400" i="1" dirty="0"/>
              <a:t> Ed.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87753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320846A-C53E-A406-4BCA-D5DABD307CF4}"/>
              </a:ext>
            </a:extLst>
          </p:cNvPr>
          <p:cNvSpPr/>
          <p:nvPr/>
        </p:nvSpPr>
        <p:spPr>
          <a:xfrm>
            <a:off x="358140" y="3545445"/>
            <a:ext cx="1926336" cy="67665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>
                <a:solidFill>
                  <a:schemeClr val="tx1"/>
                </a:solidFill>
              </a:rPr>
              <a:t>Ενδόδερμα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BDA837-4641-DCD1-6D88-23BB3B9E5811}"/>
              </a:ext>
            </a:extLst>
          </p:cNvPr>
          <p:cNvSpPr/>
          <p:nvPr/>
        </p:nvSpPr>
        <p:spPr>
          <a:xfrm>
            <a:off x="5132832" y="3545445"/>
            <a:ext cx="1926336" cy="6766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Μεσόδερμα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97890F-3A36-F991-C26C-323C5E9BF240}"/>
              </a:ext>
            </a:extLst>
          </p:cNvPr>
          <p:cNvSpPr/>
          <p:nvPr/>
        </p:nvSpPr>
        <p:spPr>
          <a:xfrm>
            <a:off x="9907524" y="3545445"/>
            <a:ext cx="1926336" cy="67665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err="1"/>
              <a:t>Εξώδερμα</a:t>
            </a:r>
            <a:endParaRPr lang="en-GB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C9F3E8-1054-C805-B91D-4E9607104052}"/>
              </a:ext>
            </a:extLst>
          </p:cNvPr>
          <p:cNvSpPr/>
          <p:nvPr/>
        </p:nvSpPr>
        <p:spPr>
          <a:xfrm>
            <a:off x="7632192" y="5989941"/>
            <a:ext cx="1926336" cy="67665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Επιδερμικό</a:t>
            </a:r>
            <a:endParaRPr lang="en-GB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FCFB64-0D36-1206-8F0D-0F0B4D9CC7CE}"/>
              </a:ext>
            </a:extLst>
          </p:cNvPr>
          <p:cNvSpPr/>
          <p:nvPr/>
        </p:nvSpPr>
        <p:spPr>
          <a:xfrm>
            <a:off x="9907524" y="5989941"/>
            <a:ext cx="1926336" cy="67665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Νευρικό</a:t>
            </a:r>
            <a:endParaRPr lang="en-GB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309763-7261-5FE6-C083-5E78152D9351}"/>
              </a:ext>
            </a:extLst>
          </p:cNvPr>
          <p:cNvSpPr/>
          <p:nvPr/>
        </p:nvSpPr>
        <p:spPr>
          <a:xfrm>
            <a:off x="5132832" y="908924"/>
            <a:ext cx="1926336" cy="6766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Stem</a:t>
            </a:r>
            <a:endParaRPr lang="en-GB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034A17-A23F-5420-5415-7D3AE2A41A5D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>
            <a:off x="10870692" y="4222100"/>
            <a:ext cx="0" cy="1767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5ECB12E-B6E1-4247-5E53-A213B36EE2E2}"/>
              </a:ext>
            </a:extLst>
          </p:cNvPr>
          <p:cNvGrpSpPr/>
          <p:nvPr/>
        </p:nvGrpSpPr>
        <p:grpSpPr>
          <a:xfrm>
            <a:off x="3203449" y="1585579"/>
            <a:ext cx="1005840" cy="1919097"/>
            <a:chOff x="3203449" y="978025"/>
            <a:chExt cx="1005840" cy="191909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789A8D2-48F5-8C01-9B11-5BAA7BF2AFD0}"/>
                </a:ext>
              </a:extLst>
            </p:cNvPr>
            <p:cNvSpPr/>
            <p:nvPr/>
          </p:nvSpPr>
          <p:spPr>
            <a:xfrm>
              <a:off x="3203449" y="978025"/>
              <a:ext cx="1005840" cy="88696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TGF</a:t>
              </a:r>
              <a:r>
                <a:rPr lang="el-GR" sz="1600" dirty="0"/>
                <a:t>β</a:t>
              </a:r>
              <a:r>
                <a:rPr lang="en-US" sz="1600" dirty="0"/>
                <a:t> Nodal Activin</a:t>
              </a:r>
              <a:endParaRPr lang="en-GB" sz="1600" dirty="0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FA17186-1087-F056-F6E0-E0E4392C914D}"/>
                </a:ext>
              </a:extLst>
            </p:cNvPr>
            <p:cNvCxnSpPr>
              <a:cxnSpLocks/>
              <a:stCxn id="29" idx="2"/>
              <a:endCxn id="46" idx="0"/>
            </p:cNvCxnSpPr>
            <p:nvPr/>
          </p:nvCxnSpPr>
          <p:spPr>
            <a:xfrm>
              <a:off x="3706369" y="1864993"/>
              <a:ext cx="0" cy="4429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5F535D4-7FC3-93C5-30F9-46298324B563}"/>
                </a:ext>
              </a:extLst>
            </p:cNvPr>
            <p:cNvSpPr/>
            <p:nvPr/>
          </p:nvSpPr>
          <p:spPr>
            <a:xfrm>
              <a:off x="3203449" y="2307906"/>
              <a:ext cx="1005840" cy="589216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SMAD</a:t>
              </a:r>
            </a:p>
            <a:p>
              <a:pPr algn="ctr"/>
              <a:r>
                <a:rPr lang="en-US" sz="1600" dirty="0"/>
                <a:t>2/3</a:t>
              </a:r>
              <a:endParaRPr lang="en-GB" sz="1600" dirty="0"/>
            </a:p>
          </p:txBody>
        </p:sp>
      </p:grp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4ABDC492-96C2-6C9A-29AA-4853E60875AC}"/>
              </a:ext>
            </a:extLst>
          </p:cNvPr>
          <p:cNvCxnSpPr>
            <a:stCxn id="8" idx="2"/>
            <a:endCxn id="3" idx="0"/>
          </p:cNvCxnSpPr>
          <p:nvPr/>
        </p:nvCxnSpPr>
        <p:spPr>
          <a:xfrm rot="10800000" flipV="1">
            <a:off x="1321308" y="1247251"/>
            <a:ext cx="3811524" cy="229819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934172D-67E2-FD2C-9BFD-62900D261B4D}"/>
              </a:ext>
            </a:extLst>
          </p:cNvPr>
          <p:cNvCxnSpPr>
            <a:stCxn id="8" idx="4"/>
            <a:endCxn id="4" idx="0"/>
          </p:cNvCxnSpPr>
          <p:nvPr/>
        </p:nvCxnSpPr>
        <p:spPr>
          <a:xfrm>
            <a:off x="6096000" y="1585579"/>
            <a:ext cx="0" cy="19598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D235F744-1895-DEC1-BE07-F966815174FC}"/>
              </a:ext>
            </a:extLst>
          </p:cNvPr>
          <p:cNvCxnSpPr>
            <a:stCxn id="8" idx="6"/>
            <a:endCxn id="5" idx="0"/>
          </p:cNvCxnSpPr>
          <p:nvPr/>
        </p:nvCxnSpPr>
        <p:spPr>
          <a:xfrm>
            <a:off x="7059168" y="1247252"/>
            <a:ext cx="3811524" cy="229819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2783AA7-EBE0-AFFD-62AB-251D15FF175A}"/>
              </a:ext>
            </a:extLst>
          </p:cNvPr>
          <p:cNvGrpSpPr/>
          <p:nvPr/>
        </p:nvGrpSpPr>
        <p:grpSpPr>
          <a:xfrm>
            <a:off x="7435596" y="3440289"/>
            <a:ext cx="1005840" cy="1919097"/>
            <a:chOff x="7435596" y="2832735"/>
            <a:chExt cx="1005840" cy="1919097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AB52E137-3AB7-B6D2-6475-64735CCEC9DD}"/>
                </a:ext>
              </a:extLst>
            </p:cNvPr>
            <p:cNvSpPr/>
            <p:nvPr/>
          </p:nvSpPr>
          <p:spPr>
            <a:xfrm>
              <a:off x="7435596" y="2832735"/>
              <a:ext cx="1005840" cy="88696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BMP</a:t>
              </a:r>
              <a:endParaRPr lang="en-GB" sz="1600" dirty="0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0B55B95-A972-0298-A0E7-2EB0498B08E7}"/>
                </a:ext>
              </a:extLst>
            </p:cNvPr>
            <p:cNvCxnSpPr>
              <a:cxnSpLocks/>
              <a:stCxn id="70" idx="2"/>
              <a:endCxn id="72" idx="0"/>
            </p:cNvCxnSpPr>
            <p:nvPr/>
          </p:nvCxnSpPr>
          <p:spPr>
            <a:xfrm>
              <a:off x="7938516" y="3719703"/>
              <a:ext cx="0" cy="4429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3241A44-A3BA-5347-3418-F8B0C19B1D85}"/>
                </a:ext>
              </a:extLst>
            </p:cNvPr>
            <p:cNvSpPr/>
            <p:nvPr/>
          </p:nvSpPr>
          <p:spPr>
            <a:xfrm>
              <a:off x="7435596" y="4162616"/>
              <a:ext cx="1005840" cy="589216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SMAD</a:t>
              </a:r>
            </a:p>
            <a:p>
              <a:pPr algn="ctr"/>
              <a:r>
                <a:rPr lang="el-GR" sz="1600" dirty="0"/>
                <a:t>1/5/8</a:t>
              </a:r>
              <a:endParaRPr lang="en-GB" sz="1600" dirty="0"/>
            </a:p>
          </p:txBody>
        </p:sp>
      </p:grp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19FCD190-E575-9AD0-AF59-509B0A1B8030}"/>
              </a:ext>
            </a:extLst>
          </p:cNvPr>
          <p:cNvCxnSpPr>
            <a:stCxn id="5" idx="2"/>
            <a:endCxn id="6" idx="0"/>
          </p:cNvCxnSpPr>
          <p:nvPr/>
        </p:nvCxnSpPr>
        <p:spPr>
          <a:xfrm rot="10800000" flipV="1">
            <a:off x="8595360" y="3883773"/>
            <a:ext cx="1312164" cy="210616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C9FF166-9CF7-9B47-9D07-74F762BFB4EF}"/>
              </a:ext>
            </a:extLst>
          </p:cNvPr>
          <p:cNvGrpSpPr/>
          <p:nvPr/>
        </p:nvGrpSpPr>
        <p:grpSpPr>
          <a:xfrm>
            <a:off x="1491996" y="2809958"/>
            <a:ext cx="4471416" cy="399647"/>
            <a:chOff x="1491996" y="2202404"/>
            <a:chExt cx="4471416" cy="1007664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9CCB3CA-2F03-E8A5-7673-C54CE3F2C2E8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>
              <a:off x="1491996" y="3210068"/>
              <a:ext cx="1711453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1E2D4CF-BF05-50A0-BA1D-5497894D397B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>
              <a:off x="4209289" y="3210068"/>
              <a:ext cx="1754123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9FAC261-7F0A-771D-5D63-AD325A6FB338}"/>
                </a:ext>
              </a:extLst>
            </p:cNvPr>
            <p:cNvSpPr txBox="1"/>
            <p:nvPr/>
          </p:nvSpPr>
          <p:spPr>
            <a:xfrm>
              <a:off x="1565150" y="2202404"/>
              <a:ext cx="670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B050"/>
                  </a:solidFill>
                </a:rPr>
                <a:t>+++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F678372-C0AF-C354-ADBF-EA42955D9554}"/>
                </a:ext>
              </a:extLst>
            </p:cNvPr>
            <p:cNvSpPr txBox="1"/>
            <p:nvPr/>
          </p:nvSpPr>
          <p:spPr>
            <a:xfrm>
              <a:off x="5513834" y="2202404"/>
              <a:ext cx="3695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B050"/>
                  </a:solidFill>
                </a:rPr>
                <a:t>+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790FF089-6DF6-11B8-46CF-B85A577FF0D7}"/>
              </a:ext>
            </a:extLst>
          </p:cNvPr>
          <p:cNvCxnSpPr>
            <a:stCxn id="72" idx="2"/>
          </p:cNvCxnSpPr>
          <p:nvPr/>
        </p:nvCxnSpPr>
        <p:spPr>
          <a:xfrm rot="16200000" flipH="1">
            <a:off x="8082534" y="5215368"/>
            <a:ext cx="295656" cy="583692"/>
          </a:xfrm>
          <a:prstGeom prst="bentConnector2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8F079BD-44EB-1603-BA36-3E20F27C3C0C}"/>
              </a:ext>
            </a:extLst>
          </p:cNvPr>
          <p:cNvSpPr txBox="1"/>
          <p:nvPr/>
        </p:nvSpPr>
        <p:spPr>
          <a:xfrm>
            <a:off x="2292858" y="4893827"/>
            <a:ext cx="281787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SB431542 + LDN-193189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2202DFB-0439-BD83-7CDC-EBFE91C86DBF}"/>
              </a:ext>
            </a:extLst>
          </p:cNvPr>
          <p:cNvGrpSpPr/>
          <p:nvPr/>
        </p:nvGrpSpPr>
        <p:grpSpPr>
          <a:xfrm>
            <a:off x="3512820" y="3620548"/>
            <a:ext cx="365760" cy="1273279"/>
            <a:chOff x="4279392" y="5111496"/>
            <a:chExt cx="365760" cy="1362456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14BAB77-5473-7039-8BA2-C3B661D156C7}"/>
                </a:ext>
              </a:extLst>
            </p:cNvPr>
            <p:cNvCxnSpPr/>
            <p:nvPr/>
          </p:nvCxnSpPr>
          <p:spPr>
            <a:xfrm>
              <a:off x="4471416" y="5111496"/>
              <a:ext cx="0" cy="13624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37D68E3-09CC-1F34-1101-C64046990F9C}"/>
                </a:ext>
              </a:extLst>
            </p:cNvPr>
            <p:cNvCxnSpPr/>
            <p:nvPr/>
          </p:nvCxnSpPr>
          <p:spPr>
            <a:xfrm>
              <a:off x="4279392" y="5111496"/>
              <a:ext cx="3657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3137284-6FE2-15F4-6DF8-7389A9A6E242}"/>
              </a:ext>
            </a:extLst>
          </p:cNvPr>
          <p:cNvGrpSpPr/>
          <p:nvPr/>
        </p:nvGrpSpPr>
        <p:grpSpPr>
          <a:xfrm rot="5400000">
            <a:off x="6031610" y="3973212"/>
            <a:ext cx="365760" cy="2183131"/>
            <a:chOff x="4279392" y="5111496"/>
            <a:chExt cx="365760" cy="1362456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E92F28F-E856-E10A-F79F-4DE0F06E9017}"/>
                </a:ext>
              </a:extLst>
            </p:cNvPr>
            <p:cNvCxnSpPr/>
            <p:nvPr/>
          </p:nvCxnSpPr>
          <p:spPr>
            <a:xfrm>
              <a:off x="4471416" y="5111496"/>
              <a:ext cx="0" cy="13624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36445C7-EE8C-BD46-B8F5-C7F6F3D7BC66}"/>
                </a:ext>
              </a:extLst>
            </p:cNvPr>
            <p:cNvCxnSpPr/>
            <p:nvPr/>
          </p:nvCxnSpPr>
          <p:spPr>
            <a:xfrm>
              <a:off x="4279392" y="5111496"/>
              <a:ext cx="3657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91802C5-131A-638E-6F30-75DE3DF45DFB}"/>
              </a:ext>
            </a:extLst>
          </p:cNvPr>
          <p:cNvSpPr txBox="1"/>
          <p:nvPr/>
        </p:nvSpPr>
        <p:spPr>
          <a:xfrm>
            <a:off x="1129192" y="37402"/>
            <a:ext cx="97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Δημιουργία </a:t>
            </a:r>
            <a:r>
              <a:rPr lang="el-GR" sz="2400" b="1" dirty="0" err="1"/>
              <a:t>νευροεπιθηλίου</a:t>
            </a:r>
            <a:r>
              <a:rPr lang="el-GR" sz="2400" b="1" dirty="0"/>
              <a:t> στο αρχικό στάδιο</a:t>
            </a:r>
            <a:r>
              <a:rPr lang="en-US" sz="2400" b="1" dirty="0"/>
              <a:t> </a:t>
            </a:r>
            <a:r>
              <a:rPr lang="el-GR" sz="2400" b="1" dirty="0"/>
              <a:t>της διαφοροποίησης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59186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252DB-E8AC-C576-7629-05BF514B0E32}"/>
              </a:ext>
            </a:extLst>
          </p:cNvPr>
          <p:cNvSpPr txBox="1"/>
          <p:nvPr/>
        </p:nvSpPr>
        <p:spPr>
          <a:xfrm>
            <a:off x="1264085" y="118821"/>
            <a:ext cx="966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/>
              <a:t>Δευτερό</a:t>
            </a:r>
            <a:r>
              <a:rPr lang="el-GR" sz="2400" b="1" dirty="0"/>
              <a:t> στάδιο: </a:t>
            </a:r>
            <a:r>
              <a:rPr lang="en-US" sz="2400" b="1" dirty="0"/>
              <a:t>Neural Rosettes</a:t>
            </a:r>
            <a:r>
              <a:rPr lang="el-GR" sz="2400" b="1" dirty="0"/>
              <a:t> (ανάλογο του νευρικού σωλήνα)</a:t>
            </a: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33CB0-5E11-23C1-D326-65BDC13E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307" y="1739027"/>
            <a:ext cx="4879881" cy="3910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4B1884-EEDF-C937-8545-633F61CA5A62}"/>
              </a:ext>
            </a:extLst>
          </p:cNvPr>
          <p:cNvSpPr txBox="1"/>
          <p:nvPr/>
        </p:nvSpPr>
        <p:spPr>
          <a:xfrm>
            <a:off x="10160961" y="5649936"/>
            <a:ext cx="1634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Tidball</a:t>
            </a:r>
            <a:r>
              <a:rPr lang="en-GB" sz="1400" i="1" dirty="0"/>
              <a:t> et al,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F9445-B072-AFE1-02A2-B2EB200D8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47" y="1739027"/>
            <a:ext cx="5185053" cy="3910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C7EC41-2043-983B-18D0-447E74366646}"/>
              </a:ext>
            </a:extLst>
          </p:cNvPr>
          <p:cNvSpPr txBox="1"/>
          <p:nvPr/>
        </p:nvSpPr>
        <p:spPr>
          <a:xfrm>
            <a:off x="1088746" y="5649936"/>
            <a:ext cx="5185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dirty="0">
                <a:solidFill>
                  <a:srgbClr val="222222"/>
                </a:solidFill>
                <a:effectLst/>
                <a:latin typeface="+mj-lt"/>
              </a:rPr>
              <a:t>Ma, W. et al. BMC Dev </a:t>
            </a:r>
            <a:r>
              <a:rPr lang="en-GB" sz="1400" b="0" i="1" dirty="0" err="1">
                <a:solidFill>
                  <a:srgbClr val="222222"/>
                </a:solidFill>
                <a:effectLst/>
                <a:latin typeface="+mj-lt"/>
              </a:rPr>
              <a:t>Biol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+mj-lt"/>
              </a:rPr>
              <a:t> </a:t>
            </a:r>
            <a:r>
              <a:rPr lang="en-GB" sz="1400" b="1" i="1" dirty="0">
                <a:solidFill>
                  <a:srgbClr val="222222"/>
                </a:solidFill>
                <a:effectLst/>
                <a:latin typeface="+mj-lt"/>
              </a:rPr>
              <a:t>8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+mj-lt"/>
              </a:rPr>
              <a:t>, 90 (2008). 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+mj-lt"/>
                <a:hlinkClick r:id="rId4"/>
              </a:rPr>
              <a:t>https://doi.org/10.1186/1471-213X-8-90</a:t>
            </a:r>
            <a:endParaRPr lang="en-GB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6603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F58B1D-FD76-584C-0B27-1C25DE753C98}"/>
              </a:ext>
            </a:extLst>
          </p:cNvPr>
          <p:cNvGrpSpPr/>
          <p:nvPr/>
        </p:nvGrpSpPr>
        <p:grpSpPr>
          <a:xfrm>
            <a:off x="3467137" y="0"/>
            <a:ext cx="8724864" cy="6832600"/>
            <a:chOff x="2413000" y="336224"/>
            <a:chExt cx="8327957" cy="6521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BDE2AD-F77D-64B8-BF89-CECC2B9D5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3000" y="710136"/>
              <a:ext cx="8327957" cy="614786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45302-0EDE-52D6-80F3-ACE28DC4E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1857" y="336224"/>
              <a:ext cx="8039100" cy="37391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3368645-EC87-C708-3930-20A0F2EECF62}"/>
              </a:ext>
            </a:extLst>
          </p:cNvPr>
          <p:cNvSpPr txBox="1"/>
          <p:nvPr/>
        </p:nvSpPr>
        <p:spPr>
          <a:xfrm>
            <a:off x="0" y="1345216"/>
            <a:ext cx="346713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>
                <a:solidFill>
                  <a:srgbClr val="FF0000"/>
                </a:solidFill>
              </a:rPr>
              <a:t>Άσκηση 1</a:t>
            </a:r>
            <a:r>
              <a:rPr lang="en-GB" sz="2400" b="1" u="sng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l-GR" sz="2400" dirty="0">
                <a:solidFill>
                  <a:srgbClr val="FF0000"/>
                </a:solidFill>
              </a:rPr>
              <a:t>Ποια η συνέπεια της χρήσης </a:t>
            </a:r>
            <a:r>
              <a:rPr lang="el-GR" sz="2400" dirty="0" err="1">
                <a:solidFill>
                  <a:srgbClr val="FF0000"/>
                </a:solidFill>
              </a:rPr>
              <a:t>ρετινοειδών</a:t>
            </a:r>
            <a:r>
              <a:rPr lang="el-GR" sz="2400" dirty="0">
                <a:solidFill>
                  <a:srgbClr val="FF0000"/>
                </a:solidFill>
              </a:rPr>
              <a:t> (βιταμίνη Α) στη διαφοροποίηση</a:t>
            </a:r>
            <a:r>
              <a:rPr lang="en-US" sz="2400" dirty="0">
                <a:solidFill>
                  <a:srgbClr val="FF0000"/>
                </a:solidFill>
              </a:rPr>
              <a:t>;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2088EC-96AB-29D8-FF64-B906A3745585}"/>
              </a:ext>
            </a:extLst>
          </p:cNvPr>
          <p:cNvGrpSpPr/>
          <p:nvPr/>
        </p:nvGrpSpPr>
        <p:grpSpPr>
          <a:xfrm>
            <a:off x="10470" y="3968750"/>
            <a:ext cx="3348680" cy="2845112"/>
            <a:chOff x="10470" y="3968750"/>
            <a:chExt cx="3348680" cy="284511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0B4B55-80B6-CA53-C7EF-CA05377DE7B6}"/>
                </a:ext>
              </a:extLst>
            </p:cNvPr>
            <p:cNvGrpSpPr/>
            <p:nvPr/>
          </p:nvGrpSpPr>
          <p:grpSpPr>
            <a:xfrm>
              <a:off x="10470" y="3968750"/>
              <a:ext cx="3336315" cy="2845112"/>
              <a:chOff x="-71440" y="2247583"/>
              <a:chExt cx="5354640" cy="456628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6BBF5D5-D5D2-D20E-1BC2-444F61D7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2502" y="2290239"/>
                <a:ext cx="4360698" cy="452362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D44CA7C-C8CB-193E-B033-9A69F9C5D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1440" y="2247583"/>
                <a:ext cx="1190791" cy="4534533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A1CF3C-41A8-E222-B6F4-6222D3202FEB}"/>
                </a:ext>
              </a:extLst>
            </p:cNvPr>
            <p:cNvSpPr/>
            <p:nvPr/>
          </p:nvSpPr>
          <p:spPr>
            <a:xfrm>
              <a:off x="69850" y="4006850"/>
              <a:ext cx="3289300" cy="28067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B3E1BF-AAC3-8AC5-F49D-CF639AE411D2}"/>
              </a:ext>
            </a:extLst>
          </p:cNvPr>
          <p:cNvSpPr txBox="1"/>
          <p:nvPr/>
        </p:nvSpPr>
        <p:spPr>
          <a:xfrm>
            <a:off x="0" y="3693312"/>
            <a:ext cx="1906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Shi et al, 2012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543B4-42D9-781A-5A30-52225E05CCF6}"/>
              </a:ext>
            </a:extLst>
          </p:cNvPr>
          <p:cNvSpPr txBox="1"/>
          <p:nvPr/>
        </p:nvSpPr>
        <p:spPr>
          <a:xfrm>
            <a:off x="7433193" y="-8378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</a:rPr>
              <a:t>PAX6</a:t>
            </a:r>
          </a:p>
        </p:txBody>
      </p:sp>
    </p:spTree>
    <p:extLst>
      <p:ext uri="{BB962C8B-B14F-4D97-AF65-F5344CB8AC3E}">
        <p14:creationId xmlns:p14="http://schemas.microsoft.com/office/powerpoint/2010/main" val="2110989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3807</TotalTime>
  <Words>2124</Words>
  <Application>Microsoft Office PowerPoint</Application>
  <PresentationFormat>Widescreen</PresentationFormat>
  <Paragraphs>329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-apple-system</vt:lpstr>
      <vt:lpstr>Aptos</vt:lpstr>
      <vt:lpstr>Aptos Display</vt:lpstr>
      <vt:lpstr>Arial</vt:lpstr>
      <vt:lpstr>Calibri</vt:lpstr>
      <vt:lpstr>ThinSpaceFallback</vt:lpstr>
      <vt:lpstr>Wingdings</vt:lpstr>
      <vt:lpstr>Office Theme</vt:lpstr>
      <vt:lpstr>Prism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Yiannis Bantounas</dc:creator>
  <cp:lastModifiedBy>Ioannis Bantounas</cp:lastModifiedBy>
  <cp:revision>3</cp:revision>
  <dcterms:created xsi:type="dcterms:W3CDTF">2026-03-26T11:19:40Z</dcterms:created>
  <dcterms:modified xsi:type="dcterms:W3CDTF">2026-05-17T16:13:25Z</dcterms:modified>
</cp:coreProperties>
</file>