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13"/>
  </p:notesMasterIdLst>
  <p:sldIdLst>
    <p:sldId id="286" r:id="rId2"/>
    <p:sldId id="257" r:id="rId3"/>
    <p:sldId id="261" r:id="rId4"/>
    <p:sldId id="283" r:id="rId5"/>
    <p:sldId id="284" r:id="rId6"/>
    <p:sldId id="285" r:id="rId7"/>
    <p:sldId id="280" r:id="rId8"/>
    <p:sldId id="281" r:id="rId9"/>
    <p:sldId id="266" r:id="rId10"/>
    <p:sldId id="279" r:id="rId11"/>
    <p:sldId id="282" r:id="rId12"/>
  </p:sldIdLst>
  <p:sldSz cx="9144000" cy="6858000" type="screen4x3"/>
  <p:notesSz cx="6858000" cy="9144000"/>
  <p:defaultTextStyle>
    <a:defPPr>
      <a:defRPr lang="fr-FR"/>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9933"/>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791" autoAdjust="0"/>
    <p:restoredTop sz="90929"/>
  </p:normalViewPr>
  <p:slideViewPr>
    <p:cSldViewPr>
      <p:cViewPr varScale="1">
        <p:scale>
          <a:sx n="120" d="100"/>
          <a:sy n="120" d="100"/>
        </p:scale>
        <p:origin x="1349"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1CDBE7C-3EC9-4CFF-A94B-EF40E647DC3E}" type="datetimeFigureOut">
              <a:rPr lang="el-GR"/>
              <a:pPr>
                <a:defRPr/>
              </a:pPr>
              <a:t>22/3/2021</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l-GR"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02ECA9A9-7F8D-4125-A758-3DCD9D3686E9}" type="slidenum">
              <a:rPr lang="el-GR" altLang="el-GR"/>
              <a:pPr/>
              <a:t>‹#›</a:t>
            </a:fld>
            <a:endParaRPr lang="el-GR" altLang="el-GR"/>
          </a:p>
        </p:txBody>
      </p:sp>
    </p:spTree>
    <p:extLst>
      <p:ext uri="{BB962C8B-B14F-4D97-AF65-F5344CB8AC3E}">
        <p14:creationId xmlns:p14="http://schemas.microsoft.com/office/powerpoint/2010/main" val="8094870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2147483647 h 1912"/>
              <a:gd name="T4" fmla="*/ 0 w 1588"/>
              <a:gd name="T5" fmla="*/ 2147483647 h 1912"/>
              <a:gd name="T6" fmla="*/ 0 w 1588"/>
              <a:gd name="T7" fmla="*/ 2147483647 h 1912"/>
              <a:gd name="T8" fmla="*/ 0 w 1588"/>
              <a:gd name="T9" fmla="*/ 2147483647 h 1912"/>
              <a:gd name="T10" fmla="*/ 0 w 1588"/>
              <a:gd name="T11" fmla="*/ 2147483647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40962" name="Rectangle 2"/>
          <p:cNvSpPr>
            <a:spLocks noGrp="1" noChangeArrowheads="1"/>
          </p:cNvSpPr>
          <p:nvPr>
            <p:ph type="ctrTitle" sz="quarter"/>
          </p:nvPr>
        </p:nvSpPr>
        <p:spPr>
          <a:xfrm>
            <a:off x="685800" y="1997075"/>
            <a:ext cx="7772400" cy="1431925"/>
          </a:xfrm>
        </p:spPr>
        <p:txBody>
          <a:bodyPr anchor="b" anchorCtr="1"/>
          <a:lstStyle>
            <a:lvl1pPr algn="ctr">
              <a:defRPr>
                <a:solidFill>
                  <a:schemeClr val="bg2"/>
                </a:solidFill>
                <a:effectLst/>
              </a:defRPr>
            </a:lvl1pPr>
          </a:lstStyle>
          <a:p>
            <a:pPr lvl="0"/>
            <a:r>
              <a:rPr lang="en-US" noProof="0" dirty="0" smtClean="0"/>
              <a:t>Click to edit Master title style</a:t>
            </a:r>
          </a:p>
        </p:txBody>
      </p:sp>
      <p:sp>
        <p:nvSpPr>
          <p:cNvPr id="4096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solidFill>
                  <a:schemeClr val="bg2"/>
                </a:solidFill>
                <a:effectLst/>
              </a:defRPr>
            </a:lvl1pPr>
          </a:lstStyle>
          <a:p>
            <a:pPr lvl="0"/>
            <a:r>
              <a:rPr lang="en-US" noProof="0" smtClean="0"/>
              <a:t>Click to edit Master subtitle style</a:t>
            </a:r>
          </a:p>
        </p:txBody>
      </p:sp>
      <p:sp>
        <p:nvSpPr>
          <p:cNvPr id="5" name="Rectangle 6"/>
          <p:cNvSpPr>
            <a:spLocks noGrp="1" noChangeArrowheads="1"/>
          </p:cNvSpPr>
          <p:nvPr>
            <p:ph type="sldNum" sz="quarter" idx="10"/>
          </p:nvPr>
        </p:nvSpPr>
        <p:spPr/>
        <p:txBody>
          <a:bodyPr/>
          <a:lstStyle>
            <a:lvl1pPr>
              <a:defRPr>
                <a:solidFill>
                  <a:schemeClr val="bg2"/>
                </a:solidFill>
                <a:effectLst/>
              </a:defRPr>
            </a:lvl1pPr>
          </a:lstStyle>
          <a:p>
            <a:fld id="{A909CC79-8526-41A1-BCEF-4A51264E89B0}" type="slidenum">
              <a:rPr lang="en-US" altLang="el-GR"/>
              <a:pPr/>
              <a:t>‹#›</a:t>
            </a:fld>
            <a:endParaRPr lang="en-US" altLang="el-GR"/>
          </a:p>
        </p:txBody>
      </p:sp>
    </p:spTree>
    <p:extLst>
      <p:ext uri="{BB962C8B-B14F-4D97-AF65-F5344CB8AC3E}">
        <p14:creationId xmlns:p14="http://schemas.microsoft.com/office/powerpoint/2010/main" val="2545615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539D5D4-47CD-4B89-96CB-59FC4249A242}" type="slidenum">
              <a:rPr lang="en-US" altLang="el-GR"/>
              <a:pPr/>
              <a:t>‹#›</a:t>
            </a:fld>
            <a:endParaRPr lang="en-US" altLang="el-GR"/>
          </a:p>
        </p:txBody>
      </p:sp>
    </p:spTree>
    <p:extLst>
      <p:ext uri="{BB962C8B-B14F-4D97-AF65-F5344CB8AC3E}">
        <p14:creationId xmlns:p14="http://schemas.microsoft.com/office/powerpoint/2010/main" val="921459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85674A4-13F6-40D7-8C36-7CD07792D485}" type="slidenum">
              <a:rPr lang="en-US" altLang="el-GR"/>
              <a:pPr/>
              <a:t>‹#›</a:t>
            </a:fld>
            <a:endParaRPr lang="en-US" altLang="el-GR"/>
          </a:p>
        </p:txBody>
      </p:sp>
    </p:spTree>
    <p:extLst>
      <p:ext uri="{BB962C8B-B14F-4D97-AF65-F5344CB8AC3E}">
        <p14:creationId xmlns:p14="http://schemas.microsoft.com/office/powerpoint/2010/main" val="2487913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457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352FFE3-0900-464C-9FD4-A33EF1C2A40E}" type="slidenum">
              <a:rPr lang="en-US" altLang="el-GR"/>
              <a:pPr/>
              <a:t>‹#›</a:t>
            </a:fld>
            <a:endParaRPr lang="en-US" altLang="el-GR"/>
          </a:p>
        </p:txBody>
      </p:sp>
    </p:spTree>
    <p:extLst>
      <p:ext uri="{BB962C8B-B14F-4D97-AF65-F5344CB8AC3E}">
        <p14:creationId xmlns:p14="http://schemas.microsoft.com/office/powerpoint/2010/main" val="3480067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solidFill>
                <a:effectLst/>
              </a:defRPr>
            </a:lvl1pPr>
          </a:lstStyle>
          <a:p>
            <a:r>
              <a:rPr lang="en-US" smtClean="0"/>
              <a:t>Click to edit Master title style</a:t>
            </a:r>
            <a:endParaRPr lang="el-GR"/>
          </a:p>
        </p:txBody>
      </p:sp>
      <p:sp>
        <p:nvSpPr>
          <p:cNvPr id="3" name="Content Placeholder 2"/>
          <p:cNvSpPr>
            <a:spLocks noGrp="1"/>
          </p:cNvSpPr>
          <p:nvPr>
            <p:ph idx="1"/>
          </p:nvPr>
        </p:nvSpPr>
        <p:spPr/>
        <p:txBody>
          <a:bodyPr/>
          <a:lstStyle>
            <a:lvl1pPr>
              <a:buClr>
                <a:schemeClr val="bg2"/>
              </a:buClr>
              <a:defRPr>
                <a:solidFill>
                  <a:schemeClr val="bg2"/>
                </a:solidFill>
                <a:effectLst/>
              </a:defRPr>
            </a:lvl1pPr>
            <a:lvl2pPr>
              <a:defRPr>
                <a:solidFill>
                  <a:schemeClr val="bg2"/>
                </a:solidFill>
                <a:effectLst/>
              </a:defRPr>
            </a:lvl2pPr>
            <a:lvl3pPr>
              <a:buClr>
                <a:schemeClr val="bg2"/>
              </a:buClr>
              <a:defRPr>
                <a:solidFill>
                  <a:schemeClr val="bg2"/>
                </a:solidFill>
                <a:effectLst/>
              </a:defRPr>
            </a:lvl3pPr>
            <a:lvl4pPr>
              <a:defRPr>
                <a:solidFill>
                  <a:schemeClr val="bg2"/>
                </a:solidFill>
                <a:effectLst/>
              </a:defRPr>
            </a:lvl4pPr>
            <a:lvl5pPr>
              <a:defRPr>
                <a:solidFill>
                  <a:schemeClr val="bg2"/>
                </a:solidFill>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Slide Number Placeholder 5"/>
          <p:cNvSpPr>
            <a:spLocks noGrp="1"/>
          </p:cNvSpPr>
          <p:nvPr>
            <p:ph type="sldNum" sz="quarter" idx="10"/>
          </p:nvPr>
        </p:nvSpPr>
        <p:spPr/>
        <p:txBody>
          <a:bodyPr/>
          <a:lstStyle>
            <a:lvl1pPr>
              <a:defRPr>
                <a:solidFill>
                  <a:schemeClr val="bg2"/>
                </a:solidFill>
                <a:effectLst/>
              </a:defRPr>
            </a:lvl1pPr>
          </a:lstStyle>
          <a:p>
            <a:fld id="{332D8731-FEB4-4C7D-AE8F-D87B388BB2D3}" type="slidenum">
              <a:rPr lang="en-US" altLang="el-GR"/>
              <a:pPr/>
              <a:t>‹#›</a:t>
            </a:fld>
            <a:endParaRPr lang="en-US" altLang="el-GR"/>
          </a:p>
        </p:txBody>
      </p:sp>
    </p:spTree>
    <p:extLst>
      <p:ext uri="{BB962C8B-B14F-4D97-AF65-F5344CB8AC3E}">
        <p14:creationId xmlns:p14="http://schemas.microsoft.com/office/powerpoint/2010/main" val="2994016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BF799CA-8964-4A22-838D-24F2AC3DC4A1}" type="slidenum">
              <a:rPr lang="en-US" altLang="el-GR"/>
              <a:pPr/>
              <a:t>‹#›</a:t>
            </a:fld>
            <a:endParaRPr lang="en-US" altLang="el-GR"/>
          </a:p>
        </p:txBody>
      </p:sp>
    </p:spTree>
    <p:extLst>
      <p:ext uri="{BB962C8B-B14F-4D97-AF65-F5344CB8AC3E}">
        <p14:creationId xmlns:p14="http://schemas.microsoft.com/office/powerpoint/2010/main" val="324018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220B789-22D2-4196-82AD-142D837640FA}" type="slidenum">
              <a:rPr lang="en-US" altLang="el-GR"/>
              <a:pPr/>
              <a:t>‹#›</a:t>
            </a:fld>
            <a:endParaRPr lang="en-US" altLang="el-GR"/>
          </a:p>
        </p:txBody>
      </p:sp>
    </p:spTree>
    <p:extLst>
      <p:ext uri="{BB962C8B-B14F-4D97-AF65-F5344CB8AC3E}">
        <p14:creationId xmlns:p14="http://schemas.microsoft.com/office/powerpoint/2010/main" val="172249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D6FF5E2-4395-4920-A3D8-904A80AFD28E}" type="slidenum">
              <a:rPr lang="en-US" altLang="el-GR"/>
              <a:pPr/>
              <a:t>‹#›</a:t>
            </a:fld>
            <a:endParaRPr lang="en-US" altLang="el-GR"/>
          </a:p>
        </p:txBody>
      </p:sp>
    </p:spTree>
    <p:extLst>
      <p:ext uri="{BB962C8B-B14F-4D97-AF65-F5344CB8AC3E}">
        <p14:creationId xmlns:p14="http://schemas.microsoft.com/office/powerpoint/2010/main" val="1330155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470DF1FE-C68B-4AC5-96AF-769249E72746}" type="slidenum">
              <a:rPr lang="en-US" altLang="el-GR"/>
              <a:pPr/>
              <a:t>‹#›</a:t>
            </a:fld>
            <a:endParaRPr lang="en-US" altLang="el-GR"/>
          </a:p>
        </p:txBody>
      </p:sp>
    </p:spTree>
    <p:extLst>
      <p:ext uri="{BB962C8B-B14F-4D97-AF65-F5344CB8AC3E}">
        <p14:creationId xmlns:p14="http://schemas.microsoft.com/office/powerpoint/2010/main" val="974156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1AE8A052-AF19-4D40-AE2E-EC28984A917C}" type="slidenum">
              <a:rPr lang="en-US" altLang="el-GR"/>
              <a:pPr/>
              <a:t>‹#›</a:t>
            </a:fld>
            <a:endParaRPr lang="en-US" altLang="el-GR"/>
          </a:p>
        </p:txBody>
      </p:sp>
    </p:spTree>
    <p:extLst>
      <p:ext uri="{BB962C8B-B14F-4D97-AF65-F5344CB8AC3E}">
        <p14:creationId xmlns:p14="http://schemas.microsoft.com/office/powerpoint/2010/main" val="1000541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ED65113-92BF-4BEF-A6F4-23A72D49946A}" type="slidenum">
              <a:rPr lang="en-US" altLang="el-GR"/>
              <a:pPr/>
              <a:t>‹#›</a:t>
            </a:fld>
            <a:endParaRPr lang="en-US" altLang="el-GR"/>
          </a:p>
        </p:txBody>
      </p:sp>
    </p:spTree>
    <p:extLst>
      <p:ext uri="{BB962C8B-B14F-4D97-AF65-F5344CB8AC3E}">
        <p14:creationId xmlns:p14="http://schemas.microsoft.com/office/powerpoint/2010/main" val="979651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7C0B1FD-F48F-4456-9442-4D91E765BB39}" type="slidenum">
              <a:rPr lang="en-US" altLang="el-GR"/>
              <a:pPr/>
              <a:t>‹#›</a:t>
            </a:fld>
            <a:endParaRPr lang="en-US" altLang="el-GR"/>
          </a:p>
        </p:txBody>
      </p:sp>
    </p:spTree>
    <p:extLst>
      <p:ext uri="{BB962C8B-B14F-4D97-AF65-F5344CB8AC3E}">
        <p14:creationId xmlns:p14="http://schemas.microsoft.com/office/powerpoint/2010/main" val="3707629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bwMode="auto">
          <a:xfrm>
            <a:off x="457200" y="292100"/>
            <a:ext cx="82296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9939" name="Rectangle 3"/>
          <p:cNvSpPr>
            <a:spLocks noGrp="1" noChangeArrowheads="1"/>
          </p:cNvSpPr>
          <p:nvPr>
            <p:ph type="body" idx="1"/>
          </p:nvPr>
        </p:nvSpPr>
        <p:spPr bwMode="auto">
          <a:xfrm>
            <a:off x="457200" y="19050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994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3994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3994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C0C0C0"/>
                  </a:outerShdw>
                </a:effectLst>
                <a:latin typeface="Arial" panose="020B0604020202020204" pitchFamily="34" charset="0"/>
              </a:defRPr>
            </a:lvl1pPr>
          </a:lstStyle>
          <a:p>
            <a:fld id="{4BEDF2E3-DDF9-483B-A02E-80DB17F650A2}" type="slidenum">
              <a:rPr lang="en-US" altLang="el-GR"/>
              <a:pPr/>
              <a:t>‹#›</a:t>
            </a:fld>
            <a:endParaRPr lang="en-US" altLang="el-GR"/>
          </a:p>
        </p:txBody>
      </p:sp>
    </p:spTree>
  </p:cSld>
  <p:clrMap bg1="dk2" tx1="lt1" bg2="dk1" tx2="lt2" accent1="accent1" accent2="accent2" accent3="accent3" accent4="accent4" accent5="accent5" accent6="accent6" hlink="hlink" folHlink="folHlink"/>
  <p:sldLayoutIdLst>
    <p:sldLayoutId id="2147483720" r:id="rId1"/>
    <p:sldLayoutId id="2147483721"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Lst>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anose="020B0604030504040204"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anose="020B0604030504040204"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ctr"/>
            <a:r>
              <a:rPr lang="en-US" altLang="el-GR" dirty="0" smtClean="0">
                <a:latin typeface="Arno Pro Caption" panose="02020502040506020403" pitchFamily="18" charset="0"/>
              </a:rPr>
              <a:t>Iteration Methods</a:t>
            </a:r>
            <a:endParaRPr lang="el-GR" altLang="el-GR" dirty="0" smtClean="0">
              <a:latin typeface="Arno Pro Caption" panose="02020502040506020403" pitchFamily="18" charset="0"/>
            </a:endParaRPr>
          </a:p>
        </p:txBody>
      </p:sp>
      <p:sp>
        <p:nvSpPr>
          <p:cNvPr id="4099" name="Content Placeholder 2"/>
          <p:cNvSpPr>
            <a:spLocks noGrp="1"/>
          </p:cNvSpPr>
          <p:nvPr>
            <p:ph idx="1"/>
          </p:nvPr>
        </p:nvSpPr>
        <p:spPr>
          <a:xfrm>
            <a:off x="457200" y="1447800"/>
            <a:ext cx="8229600" cy="4114800"/>
          </a:xfrm>
        </p:spPr>
        <p:txBody>
          <a:bodyPr/>
          <a:lstStyle/>
          <a:p>
            <a:pPr>
              <a:lnSpc>
                <a:spcPct val="90000"/>
              </a:lnSpc>
            </a:pPr>
            <a:r>
              <a:rPr lang="en-US" altLang="el-GR" dirty="0" smtClean="0">
                <a:solidFill>
                  <a:srgbClr val="FF6600"/>
                </a:solidFill>
                <a:latin typeface="Arno Pro Caption" panose="02020502040506020403" pitchFamily="18" charset="0"/>
              </a:rPr>
              <a:t>Iterative methods</a:t>
            </a:r>
            <a:r>
              <a:rPr lang="en-US" altLang="el-GR" dirty="0" smtClean="0">
                <a:latin typeface="Arno Pro Caption" panose="02020502040506020403" pitchFamily="18" charset="0"/>
              </a:rPr>
              <a:t>: produce a sequence of approximate solutions hopefully converging to the exact solution</a:t>
            </a:r>
          </a:p>
          <a:p>
            <a:pPr lvl="1">
              <a:lnSpc>
                <a:spcPct val="90000"/>
              </a:lnSpc>
            </a:pPr>
            <a:r>
              <a:rPr lang="en-US" altLang="el-GR" b="1" dirty="0" smtClean="0">
                <a:solidFill>
                  <a:srgbClr val="C00000"/>
                </a:solidFill>
                <a:latin typeface="Arno Pro Caption" panose="02020502040506020403" pitchFamily="18" charset="0"/>
              </a:rPr>
              <a:t>Stationary</a:t>
            </a:r>
          </a:p>
          <a:p>
            <a:pPr lvl="2">
              <a:lnSpc>
                <a:spcPct val="90000"/>
              </a:lnSpc>
            </a:pPr>
            <a:r>
              <a:rPr lang="en-US" altLang="el-GR" dirty="0" smtClean="0">
                <a:latin typeface="Arno Pro Caption" panose="02020502040506020403" pitchFamily="18" charset="0"/>
              </a:rPr>
              <a:t>Jacobi</a:t>
            </a:r>
          </a:p>
          <a:p>
            <a:pPr lvl="2">
              <a:lnSpc>
                <a:spcPct val="90000"/>
              </a:lnSpc>
            </a:pPr>
            <a:r>
              <a:rPr lang="en-US" altLang="el-GR" dirty="0" smtClean="0">
                <a:latin typeface="Arno Pro Caption" panose="02020502040506020403" pitchFamily="18" charset="0"/>
              </a:rPr>
              <a:t>Gauss-Seidel</a:t>
            </a:r>
          </a:p>
          <a:p>
            <a:pPr lvl="2">
              <a:lnSpc>
                <a:spcPct val="90000"/>
              </a:lnSpc>
            </a:pPr>
            <a:r>
              <a:rPr lang="en-US" altLang="el-GR" dirty="0" smtClean="0">
                <a:latin typeface="Arno Pro Caption" panose="02020502040506020403" pitchFamily="18" charset="0"/>
              </a:rPr>
              <a:t>SOR (Successive Over-relaxation Method)</a:t>
            </a:r>
          </a:p>
          <a:p>
            <a:pPr lvl="1">
              <a:lnSpc>
                <a:spcPct val="90000"/>
              </a:lnSpc>
            </a:pPr>
            <a:r>
              <a:rPr lang="en-US" altLang="el-GR" b="1" dirty="0" smtClean="0">
                <a:solidFill>
                  <a:srgbClr val="C00000"/>
                </a:solidFill>
                <a:latin typeface="Arno Pro Caption" panose="02020502040506020403" pitchFamily="18" charset="0"/>
              </a:rPr>
              <a:t>Non Stationary</a:t>
            </a:r>
          </a:p>
          <a:p>
            <a:pPr lvl="2">
              <a:lnSpc>
                <a:spcPct val="90000"/>
              </a:lnSpc>
            </a:pPr>
            <a:r>
              <a:rPr lang="en-US" altLang="el-GR" dirty="0" smtClean="0">
                <a:latin typeface="Arno Pro Caption" panose="02020502040506020403" pitchFamily="18" charset="0"/>
              </a:rPr>
              <a:t>GCR, CG, GMRES…..</a:t>
            </a:r>
          </a:p>
          <a:p>
            <a:endParaRPr lang="el-GR" altLang="el-GR" dirty="0" smtClean="0">
              <a:latin typeface="Arno Pro Caption" panose="02020502040506020403" pitchFamily="18" charset="0"/>
            </a:endParaRPr>
          </a:p>
        </p:txBody>
      </p:sp>
      <p:sp>
        <p:nvSpPr>
          <p:cNvPr id="4100" name="Slide Number Placeholder 3"/>
          <p:cNvSpPr>
            <a:spLocks noGrp="1"/>
          </p:cNvSpPr>
          <p:nvPr>
            <p:ph type="sldNum" sz="quarter" idx="10"/>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73F18CA4-07A9-44E6-9D60-087E141C71A8}" type="slidenum">
              <a:rPr lang="en-US" altLang="el-GR" sz="1800" b="1">
                <a:solidFill>
                  <a:schemeClr val="bg2"/>
                </a:solidFill>
                <a:latin typeface="Arno Pro Caption" panose="02020502040506020403" pitchFamily="18" charset="0"/>
              </a:rPr>
              <a:pPr/>
              <a:t>1</a:t>
            </a:fld>
            <a:endParaRPr lang="en-US" altLang="el-GR" sz="1800" b="1" dirty="0">
              <a:solidFill>
                <a:schemeClr val="bg2"/>
              </a:solidFill>
              <a:latin typeface="Arno Pro Caption" panose="02020502040506020403"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92100"/>
            <a:ext cx="8229600" cy="698500"/>
          </a:xfrm>
        </p:spPr>
        <p:txBody>
          <a:bodyPr/>
          <a:lstStyle/>
          <a:p>
            <a:pPr algn="ctr" eaLnBrk="1" hangingPunct="1"/>
            <a:r>
              <a:rPr lang="en-US" altLang="el-GR" sz="3200" b="1" dirty="0" smtClean="0">
                <a:solidFill>
                  <a:schemeClr val="accent6">
                    <a:lumMod val="75000"/>
                  </a:schemeClr>
                </a:solidFill>
                <a:latin typeface="Arno Pro Caption" panose="02020502040506020403" pitchFamily="18" charset="0"/>
              </a:rPr>
              <a:t>Applications</a:t>
            </a:r>
            <a:endParaRPr lang="en-US" altLang="el-GR" sz="3200" b="1" dirty="0" smtClean="0">
              <a:solidFill>
                <a:schemeClr val="accent6">
                  <a:lumMod val="75000"/>
                </a:schemeClr>
              </a:solidFill>
              <a:latin typeface="Arno Pro Caption" panose="02020502040506020403" pitchFamily="18" charset="0"/>
            </a:endParaRPr>
          </a:p>
        </p:txBody>
      </p:sp>
      <p:sp>
        <p:nvSpPr>
          <p:cNvPr id="14339" name="Rectangle 3"/>
          <p:cNvSpPr>
            <a:spLocks noGrp="1" noChangeArrowheads="1"/>
          </p:cNvSpPr>
          <p:nvPr>
            <p:ph type="body" idx="1"/>
          </p:nvPr>
        </p:nvSpPr>
        <p:spPr>
          <a:xfrm>
            <a:off x="444500" y="990600"/>
            <a:ext cx="8229600" cy="4724400"/>
          </a:xfrm>
        </p:spPr>
        <p:txBody>
          <a:bodyPr/>
          <a:lstStyle/>
          <a:p>
            <a:pPr algn="just" eaLnBrk="1" hangingPunct="1">
              <a:buFontTx/>
              <a:buNone/>
            </a:pPr>
            <a:r>
              <a:rPr lang="en-US" altLang="el-GR" dirty="0" smtClean="0">
                <a:latin typeface="Arno Pro Caption" panose="02020502040506020403" pitchFamily="18" charset="0"/>
              </a:rPr>
              <a:t>(</a:t>
            </a:r>
            <a:r>
              <a:rPr lang="en-US" altLang="el-GR" dirty="0" smtClean="0">
                <a:latin typeface="Arno Pro Caption" panose="02020502040506020403" pitchFamily="18" charset="0"/>
              </a:rPr>
              <a:t>a) Electric network consisting of </a:t>
            </a:r>
            <a:r>
              <a:rPr lang="en-US" altLang="el-GR" dirty="0" smtClean="0">
                <a:latin typeface="Arno Pro Caption" panose="02020502040506020403" pitchFamily="18" charset="0"/>
              </a:rPr>
              <a:t>resistors</a:t>
            </a:r>
          </a:p>
          <a:p>
            <a:pPr algn="just" eaLnBrk="1" hangingPunct="1">
              <a:buFontTx/>
              <a:buNone/>
            </a:pPr>
            <a:r>
              <a:rPr lang="en-US" altLang="el-GR" sz="3200" dirty="0" smtClean="0">
                <a:latin typeface="Arno Pro Caption" panose="02020502040506020403" pitchFamily="18" charset="0"/>
              </a:rPr>
              <a:t>(b</a:t>
            </a:r>
            <a:r>
              <a:rPr lang="en-US" altLang="el-GR" sz="3200" dirty="0" smtClean="0">
                <a:latin typeface="Arno Pro Caption" panose="02020502040506020403" pitchFamily="18" charset="0"/>
              </a:rPr>
              <a:t>) Heat-conduction </a:t>
            </a:r>
            <a:r>
              <a:rPr lang="en-US" altLang="el-GR" sz="3200" dirty="0" smtClean="0">
                <a:latin typeface="Arno Pro Caption" panose="02020502040506020403" pitchFamily="18" charset="0"/>
              </a:rPr>
              <a:t>problems</a:t>
            </a:r>
          </a:p>
          <a:p>
            <a:pPr algn="just" eaLnBrk="1" hangingPunct="1">
              <a:buFontTx/>
              <a:buNone/>
            </a:pPr>
            <a:r>
              <a:rPr lang="en-US" altLang="el-GR" sz="3200" dirty="0" smtClean="0">
                <a:latin typeface="Arno Pro Caption" panose="02020502040506020403" pitchFamily="18" charset="0"/>
              </a:rPr>
              <a:t>(c</a:t>
            </a:r>
            <a:r>
              <a:rPr lang="en-US" altLang="el-GR" sz="3200" dirty="0" smtClean="0">
                <a:latin typeface="Arno Pro Caption" panose="02020502040506020403" pitchFamily="18" charset="0"/>
              </a:rPr>
              <a:t>) </a:t>
            </a:r>
            <a:r>
              <a:rPr lang="en-US" altLang="el-GR" sz="3200" dirty="0" err="1" smtClean="0">
                <a:latin typeface="Arno Pro Caption" panose="02020502040506020403" pitchFamily="18" charset="0"/>
              </a:rPr>
              <a:t>Particule</a:t>
            </a:r>
            <a:r>
              <a:rPr lang="en-US" altLang="el-GR" sz="3200" dirty="0" smtClean="0">
                <a:latin typeface="Arno Pro Caption" panose="02020502040506020403" pitchFamily="18" charset="0"/>
              </a:rPr>
              <a:t> </a:t>
            </a:r>
            <a:r>
              <a:rPr lang="en-US" altLang="el-GR" sz="3200" dirty="0" smtClean="0">
                <a:latin typeface="Arno Pro Caption" panose="02020502040506020403" pitchFamily="18" charset="0"/>
              </a:rPr>
              <a:t>diffusion</a:t>
            </a:r>
          </a:p>
          <a:p>
            <a:pPr algn="just" eaLnBrk="1" hangingPunct="1">
              <a:buFontTx/>
              <a:buNone/>
            </a:pPr>
            <a:r>
              <a:rPr lang="en-US" altLang="el-GR" sz="3200" dirty="0" smtClean="0">
                <a:latin typeface="Arno Pro Caption" panose="02020502040506020403" pitchFamily="18" charset="0"/>
              </a:rPr>
              <a:t>(d</a:t>
            </a:r>
            <a:r>
              <a:rPr lang="en-US" altLang="el-GR" sz="3200" dirty="0" smtClean="0">
                <a:latin typeface="Arno Pro Caption" panose="02020502040506020403" pitchFamily="18" charset="0"/>
              </a:rPr>
              <a:t>) Certain stress-strain </a:t>
            </a:r>
            <a:r>
              <a:rPr lang="en-US" altLang="el-GR" sz="3200" dirty="0" smtClean="0">
                <a:latin typeface="Arno Pro Caption" panose="02020502040506020403" pitchFamily="18" charset="0"/>
              </a:rPr>
              <a:t>problems</a:t>
            </a:r>
          </a:p>
          <a:p>
            <a:pPr algn="just" eaLnBrk="1" hangingPunct="1">
              <a:buFontTx/>
              <a:buNone/>
            </a:pPr>
            <a:r>
              <a:rPr lang="en-US" altLang="el-GR" sz="3200" dirty="0" smtClean="0">
                <a:latin typeface="Arno Pro Caption" panose="02020502040506020403" pitchFamily="18" charset="0"/>
              </a:rPr>
              <a:t>(e</a:t>
            </a:r>
            <a:r>
              <a:rPr lang="en-US" altLang="el-GR" sz="3200" dirty="0" smtClean="0">
                <a:latin typeface="Arno Pro Caption" panose="02020502040506020403" pitchFamily="18" charset="0"/>
              </a:rPr>
              <a:t>) Fluid, magnetic, or electric potential</a:t>
            </a:r>
          </a:p>
          <a:p>
            <a:pPr eaLnBrk="1" hangingPunct="1">
              <a:buFontTx/>
              <a:buNone/>
            </a:pPr>
            <a:endParaRPr lang="en-US" altLang="el-GR" dirty="0" smtClean="0">
              <a:latin typeface="Arno Pro Caption" panose="02020502040506020403" pitchFamily="18" charset="0"/>
            </a:endParaRPr>
          </a:p>
        </p:txBody>
      </p:sp>
      <p:sp>
        <p:nvSpPr>
          <p:cNvPr id="14340" name="Slide Number Placeholder 1"/>
          <p:cNvSpPr>
            <a:spLocks noGrp="1"/>
          </p:cNvSpPr>
          <p:nvPr>
            <p:ph type="sldNum" sz="quarter" idx="10"/>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fld id="{3B913353-0477-4F1F-B79D-E124CE406B97}" type="slidenum">
              <a:rPr lang="en-US" altLang="el-GR" sz="1800" b="1">
                <a:latin typeface="Arno Pro Caption" panose="02020502040506020403" pitchFamily="18" charset="0"/>
              </a:rPr>
              <a:pPr/>
              <a:t>10</a:t>
            </a:fld>
            <a:endParaRPr lang="en-US" altLang="el-GR" sz="1800" b="1">
              <a:latin typeface="Arno Pro Caption" panose="02020502040506020403"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92100"/>
            <a:ext cx="8229600" cy="850900"/>
          </a:xfrm>
        </p:spPr>
        <p:txBody>
          <a:bodyPr/>
          <a:lstStyle/>
          <a:p>
            <a:r>
              <a:rPr lang="en-US" altLang="el-GR" dirty="0" smtClean="0">
                <a:latin typeface="Arno Pro Caption" panose="02020502040506020403" pitchFamily="18" charset="0"/>
              </a:rPr>
              <a:t>Convergence Restrictions</a:t>
            </a:r>
          </a:p>
        </p:txBody>
      </p:sp>
      <p:sp>
        <p:nvSpPr>
          <p:cNvPr id="16387" name="Rectangle 3"/>
          <p:cNvSpPr>
            <a:spLocks noGrp="1" noChangeArrowheads="1"/>
          </p:cNvSpPr>
          <p:nvPr>
            <p:ph type="body" idx="1"/>
          </p:nvPr>
        </p:nvSpPr>
        <p:spPr>
          <a:xfrm>
            <a:off x="533400" y="1143000"/>
            <a:ext cx="8229600" cy="4419600"/>
          </a:xfrm>
        </p:spPr>
        <p:txBody>
          <a:bodyPr/>
          <a:lstStyle/>
          <a:p>
            <a:r>
              <a:rPr lang="en-US" altLang="el-GR" sz="2400" dirty="0" smtClean="0">
                <a:latin typeface="Arno Pro Caption" panose="02020502040506020403" pitchFamily="18" charset="0"/>
              </a:rPr>
              <a:t>There are two conditions for the iterative method to converge.</a:t>
            </a:r>
          </a:p>
          <a:p>
            <a:pPr lvl="1"/>
            <a:r>
              <a:rPr lang="en-US" altLang="el-GR" sz="2000" dirty="0" smtClean="0">
                <a:latin typeface="Arno Pro Caption" panose="02020502040506020403" pitchFamily="18" charset="0"/>
              </a:rPr>
              <a:t>Necessary that 1 coefficient in each equation is dominate.</a:t>
            </a:r>
          </a:p>
          <a:p>
            <a:pPr lvl="1"/>
            <a:r>
              <a:rPr lang="en-US" altLang="el-GR" sz="2000" dirty="0" smtClean="0">
                <a:latin typeface="Arno Pro Caption" panose="02020502040506020403" pitchFamily="18" charset="0"/>
              </a:rPr>
              <a:t>The sufficient condition is that the diagonal is dominate.</a:t>
            </a:r>
            <a:endParaRPr lang="en-US" altLang="el-GR" dirty="0" smtClean="0">
              <a:latin typeface="Arno Pro Caption" panose="02020502040506020403" pitchFamily="18" charset="0"/>
            </a:endParaRPr>
          </a:p>
        </p:txBody>
      </p:sp>
      <p:sp>
        <p:nvSpPr>
          <p:cNvPr id="16388" name="Slide Number Placeholder 1"/>
          <p:cNvSpPr>
            <a:spLocks noGrp="1"/>
          </p:cNvSpPr>
          <p:nvPr>
            <p:ph type="sldNum" sz="quarter" idx="10"/>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fld id="{D3BEA044-EF9B-465B-9FB4-F2945A001A20}" type="slidenum">
              <a:rPr lang="en-US" altLang="el-GR" sz="1800" b="1">
                <a:latin typeface="Arno Pro Caption" panose="02020502040506020403" pitchFamily="18" charset="0"/>
              </a:rPr>
              <a:pPr/>
              <a:t>11</a:t>
            </a:fld>
            <a:endParaRPr lang="en-US" altLang="el-GR" sz="1800" b="1">
              <a:latin typeface="Arno Pro Caption" panose="02020502040506020403" pitchFamily="18" charset="0"/>
            </a:endParaRPr>
          </a:p>
        </p:txBody>
      </p:sp>
      <p:graphicFrame>
        <p:nvGraphicFramePr>
          <p:cNvPr id="16389" name="Object 2"/>
          <p:cNvGraphicFramePr>
            <a:graphicFrameLocks noChangeAspect="1"/>
          </p:cNvGraphicFramePr>
          <p:nvPr>
            <p:extLst>
              <p:ext uri="{D42A27DB-BD31-4B8C-83A1-F6EECF244321}">
                <p14:modId xmlns:p14="http://schemas.microsoft.com/office/powerpoint/2010/main" val="2410287849"/>
              </p:ext>
            </p:extLst>
          </p:nvPr>
        </p:nvGraphicFramePr>
        <p:xfrm>
          <a:off x="3505200" y="2362200"/>
          <a:ext cx="2493962" cy="1676400"/>
        </p:xfrm>
        <a:graphic>
          <a:graphicData uri="http://schemas.openxmlformats.org/presentationml/2006/ole">
            <mc:AlternateContent xmlns:mc="http://schemas.openxmlformats.org/markup-compatibility/2006">
              <mc:Choice xmlns:v="urn:schemas-microsoft-com:vml" Requires="v">
                <p:oleObj spid="_x0000_s16401" name="Equation" r:id="rId3" imgW="812520" imgH="545760" progId="Equation.DSMT4">
                  <p:embed/>
                </p:oleObj>
              </mc:Choice>
              <mc:Fallback>
                <p:oleObj name="Equation" r:id="rId3" imgW="812520" imgH="545760" progId="Equation.DSMT4">
                  <p:embed/>
                  <p:pic>
                    <p:nvPicPr>
                      <p:cNvPr id="0" name="Object 2"/>
                      <p:cNvPicPr>
                        <a:picLocks noChangeAspect="1" noChangeArrowheads="1"/>
                      </p:cNvPicPr>
                      <p:nvPr/>
                    </p:nvPicPr>
                    <p:blipFill>
                      <a:blip r:embed="rId4"/>
                      <a:srcRect/>
                      <a:stretch>
                        <a:fillRect/>
                      </a:stretch>
                    </p:blipFill>
                    <p:spPr bwMode="auto">
                      <a:xfrm>
                        <a:off x="3505200" y="2362200"/>
                        <a:ext cx="2493962" cy="1676400"/>
                      </a:xfrm>
                      <a:prstGeom prst="rect">
                        <a:avLst/>
                      </a:prstGeom>
                      <a:solidFill>
                        <a:srgbClr val="FFFF00"/>
                      </a:solidFill>
                      <a:ln>
                        <a:noFill/>
                      </a:ln>
                    </p:spPr>
                  </p:pic>
                </p:oleObj>
              </mc:Fallback>
            </mc:AlternateContent>
          </a:graphicData>
        </a:graphic>
      </p:graphicFrame>
      <p:sp>
        <p:nvSpPr>
          <p:cNvPr id="7" name="Text Box 6"/>
          <p:cNvSpPr txBox="1">
            <a:spLocks noChangeArrowheads="1"/>
          </p:cNvSpPr>
          <p:nvPr/>
        </p:nvSpPr>
        <p:spPr bwMode="auto">
          <a:xfrm>
            <a:off x="609600" y="4191000"/>
            <a:ext cx="7924800" cy="193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US" sz="2400" dirty="0">
                <a:solidFill>
                  <a:srgbClr val="C00000"/>
                </a:solidFill>
                <a:latin typeface="Arno Pro Caption" pitchFamily="18" charset="0"/>
              </a:rPr>
              <a:t>That is, the absolute value of the diagonal coefficient in each of the equations must be larger than the sum of the absolute values of the other coefficients in the equation. Such systems are said to be </a:t>
            </a:r>
            <a:r>
              <a:rPr lang="en-US" sz="2400" b="1" i="1" dirty="0">
                <a:solidFill>
                  <a:schemeClr val="bg1">
                    <a:lumMod val="60000"/>
                    <a:lumOff val="40000"/>
                  </a:schemeClr>
                </a:solidFill>
                <a:latin typeface="Arno Pro Caption" pitchFamily="18" charset="0"/>
              </a:rPr>
              <a:t>diagonally dominant</a:t>
            </a:r>
            <a:r>
              <a:rPr lang="en-US" sz="2400" dirty="0">
                <a:solidFill>
                  <a:srgbClr val="C00000"/>
                </a:solidFill>
                <a:latin typeface="Arno Pro Caption" pitchFamily="18" charset="0"/>
                <a:cs typeface="Angsana New" pitchFamily="18" charset="-34"/>
              </a:rPr>
              <a:t>. This criterion is sufficient but not necessary for convergence.</a:t>
            </a:r>
            <a:endParaRPr lang="th-TH" sz="2400" i="1" dirty="0">
              <a:solidFill>
                <a:srgbClr val="C00000"/>
              </a:solidFill>
              <a:latin typeface="Arno Pro Caption" pitchFamily="18" charset="0"/>
              <a:cs typeface="Angsana New" pitchFamily="18" charset="-34"/>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92100"/>
            <a:ext cx="8229600" cy="698500"/>
          </a:xfrm>
        </p:spPr>
        <p:txBody>
          <a:bodyPr/>
          <a:lstStyle/>
          <a:p>
            <a:pPr algn="ctr" eaLnBrk="1" hangingPunct="1"/>
            <a:r>
              <a:rPr lang="en-US" altLang="el-GR" sz="3200" dirty="0" smtClean="0">
                <a:latin typeface="Arno Pro Caption" panose="02020502040506020403" pitchFamily="18" charset="0"/>
              </a:rPr>
              <a:t>Introduction</a:t>
            </a:r>
            <a:endParaRPr lang="fr-FR" altLang="el-GR" sz="3200" dirty="0" smtClean="0">
              <a:latin typeface="Arno Pro Caption" panose="02020502040506020403" pitchFamily="18" charset="0"/>
            </a:endParaRPr>
          </a:p>
        </p:txBody>
      </p:sp>
      <p:sp>
        <p:nvSpPr>
          <p:cNvPr id="5123" name="Rectangle 3"/>
          <p:cNvSpPr>
            <a:spLocks noGrp="1" noChangeArrowheads="1"/>
          </p:cNvSpPr>
          <p:nvPr>
            <p:ph type="body" idx="1"/>
          </p:nvPr>
        </p:nvSpPr>
        <p:spPr>
          <a:xfrm>
            <a:off x="457200" y="914400"/>
            <a:ext cx="8229600" cy="5105400"/>
          </a:xfrm>
        </p:spPr>
        <p:txBody>
          <a:bodyPr/>
          <a:lstStyle/>
          <a:p>
            <a:pPr eaLnBrk="1" hangingPunct="1">
              <a:defRPr/>
            </a:pPr>
            <a:r>
              <a:rPr lang="en-US" sz="2400" dirty="0" smtClean="0">
                <a:solidFill>
                  <a:srgbClr val="FF0000"/>
                </a:solidFill>
                <a:latin typeface="Arno Pro Caption" panose="02020502040506020403" pitchFamily="18" charset="0"/>
              </a:rPr>
              <a:t>Why are we using iteration methods?</a:t>
            </a:r>
          </a:p>
          <a:p>
            <a:pPr eaLnBrk="1" hangingPunct="1">
              <a:defRPr/>
            </a:pPr>
            <a:r>
              <a:rPr lang="en-US" altLang="ko-KR" sz="2400" dirty="0">
                <a:solidFill>
                  <a:srgbClr val="000000"/>
                </a:solidFill>
                <a:latin typeface="Arno Pro Caption" panose="02020502040506020403" pitchFamily="18" charset="0"/>
                <a:ea typeface="굴림" pitchFamily="50" charset="-127"/>
              </a:rPr>
              <a:t>If systems of linear equations are very large,  the computational effort of direct methods is </a:t>
            </a:r>
            <a:r>
              <a:rPr lang="en-US" altLang="ko-KR" sz="2400" dirty="0" smtClean="0">
                <a:solidFill>
                  <a:srgbClr val="000000"/>
                </a:solidFill>
                <a:latin typeface="Arno Pro Caption" panose="02020502040506020403" pitchFamily="18" charset="0"/>
                <a:ea typeface="굴림" pitchFamily="50" charset="-127"/>
              </a:rPr>
              <a:t>prohibitively </a:t>
            </a:r>
            <a:r>
              <a:rPr lang="en-US" altLang="ko-KR" sz="2400" dirty="0">
                <a:solidFill>
                  <a:srgbClr val="000000"/>
                </a:solidFill>
                <a:latin typeface="Arno Pro Caption" panose="02020502040506020403" pitchFamily="18" charset="0"/>
                <a:ea typeface="굴림" pitchFamily="50" charset="-127"/>
              </a:rPr>
              <a:t>expensive</a:t>
            </a:r>
          </a:p>
          <a:p>
            <a:pPr>
              <a:defRPr/>
            </a:pPr>
            <a:r>
              <a:rPr lang="en-US" sz="2400" dirty="0" smtClean="0">
                <a:solidFill>
                  <a:schemeClr val="accent2">
                    <a:lumMod val="75000"/>
                  </a:schemeClr>
                </a:solidFill>
                <a:latin typeface="Arno Pro Caption" panose="02020502040506020403" pitchFamily="18" charset="0"/>
              </a:rPr>
              <a:t>Iterative </a:t>
            </a:r>
            <a:r>
              <a:rPr lang="en-US" sz="2400" dirty="0">
                <a:solidFill>
                  <a:schemeClr val="accent2">
                    <a:lumMod val="75000"/>
                  </a:schemeClr>
                </a:solidFill>
                <a:latin typeface="Arno Pro Caption" panose="02020502040506020403" pitchFamily="18" charset="0"/>
              </a:rPr>
              <a:t>solutions have the characteristic that they converge to a solution from an initial guess. </a:t>
            </a:r>
          </a:p>
          <a:p>
            <a:pPr>
              <a:defRPr/>
            </a:pPr>
            <a:r>
              <a:rPr lang="en-US" sz="2400" dirty="0">
                <a:solidFill>
                  <a:schemeClr val="accent2">
                    <a:lumMod val="75000"/>
                  </a:schemeClr>
                </a:solidFill>
                <a:latin typeface="Arno Pro Caption" panose="02020502040506020403" pitchFamily="18" charset="0"/>
              </a:rPr>
              <a:t>Iterative solutions are efficient for very large problems, e.g. A of order 105x105 or larger </a:t>
            </a:r>
            <a:r>
              <a:rPr lang="en-US" sz="2400" u="sng" dirty="0">
                <a:solidFill>
                  <a:schemeClr val="accent2">
                    <a:lumMod val="75000"/>
                  </a:schemeClr>
                </a:solidFill>
                <a:latin typeface="Arno Pro Caption" panose="02020502040506020403" pitchFamily="18" charset="0"/>
              </a:rPr>
              <a:t>particularly where A is sparse</a:t>
            </a:r>
            <a:r>
              <a:rPr lang="en-US" sz="2400" dirty="0">
                <a:solidFill>
                  <a:schemeClr val="accent2">
                    <a:lumMod val="75000"/>
                  </a:schemeClr>
                </a:solidFill>
                <a:latin typeface="Arno Pro Caption" panose="02020502040506020403" pitchFamily="18" charset="0"/>
              </a:rPr>
              <a:t>. </a:t>
            </a:r>
            <a:endParaRPr lang="en-US" sz="2400" dirty="0" smtClean="0">
              <a:solidFill>
                <a:schemeClr val="accent2">
                  <a:lumMod val="75000"/>
                </a:schemeClr>
              </a:solidFill>
              <a:latin typeface="Arno Pro Caption" panose="02020502040506020403" pitchFamily="18" charset="0"/>
            </a:endParaRPr>
          </a:p>
          <a:p>
            <a:pPr>
              <a:defRPr/>
            </a:pPr>
            <a:r>
              <a:rPr lang="en-US" sz="2400" dirty="0">
                <a:latin typeface="Arno Pro Caption" panose="02020502040506020403" pitchFamily="18" charset="0"/>
              </a:rPr>
              <a:t>We need to know the types of problems for which these iterative methods are applicable and </a:t>
            </a:r>
            <a:r>
              <a:rPr lang="en-US" sz="2400" dirty="0" smtClean="0">
                <a:latin typeface="Arno Pro Caption" panose="02020502040506020403" pitchFamily="18" charset="0"/>
              </a:rPr>
              <a:t>why.</a:t>
            </a:r>
            <a:endParaRPr lang="en-US" sz="2400" dirty="0">
              <a:latin typeface="Arno Pro Caption" panose="02020502040506020403" pitchFamily="18" charset="0"/>
            </a:endParaRPr>
          </a:p>
          <a:p>
            <a:pPr>
              <a:defRPr/>
            </a:pPr>
            <a:r>
              <a:rPr lang="en-US" sz="2400" dirty="0">
                <a:latin typeface="Arno Pro Caption" panose="02020502040506020403" pitchFamily="18" charset="0"/>
              </a:rPr>
              <a:t>We need to understand the conditions under which these iterative methods converge and why.</a:t>
            </a:r>
          </a:p>
          <a:p>
            <a:pPr>
              <a:lnSpc>
                <a:spcPct val="150000"/>
              </a:lnSpc>
              <a:defRPr/>
            </a:pPr>
            <a:endParaRPr lang="en-US" sz="2800" dirty="0">
              <a:latin typeface="Arno Pro Caption" panose="02020502040506020403" pitchFamily="18" charset="0"/>
            </a:endParaRPr>
          </a:p>
          <a:p>
            <a:pPr eaLnBrk="1" hangingPunct="1">
              <a:lnSpc>
                <a:spcPct val="90000"/>
              </a:lnSpc>
              <a:defRPr/>
            </a:pPr>
            <a:endParaRPr lang="en-US" sz="2800" dirty="0" smtClean="0">
              <a:latin typeface="Arno Pro Caption" panose="02020502040506020403" pitchFamily="18" charset="0"/>
            </a:endParaRPr>
          </a:p>
          <a:p>
            <a:pPr eaLnBrk="1" hangingPunct="1">
              <a:lnSpc>
                <a:spcPct val="90000"/>
              </a:lnSpc>
              <a:buFontTx/>
              <a:buNone/>
              <a:defRPr/>
            </a:pPr>
            <a:endParaRPr lang="en-US" sz="2000" dirty="0" smtClean="0">
              <a:latin typeface="Arno Pro Caption" panose="02020502040506020403" pitchFamily="18" charset="0"/>
            </a:endParaRPr>
          </a:p>
          <a:p>
            <a:pPr eaLnBrk="1" hangingPunct="1">
              <a:lnSpc>
                <a:spcPct val="90000"/>
              </a:lnSpc>
              <a:buFontTx/>
              <a:buNone/>
              <a:defRPr/>
            </a:pPr>
            <a:endParaRPr lang="fr-FR" sz="2000" dirty="0" smtClean="0">
              <a:latin typeface="Arno Pro Caption" panose="02020502040506020403" pitchFamily="18" charset="0"/>
            </a:endParaRPr>
          </a:p>
        </p:txBody>
      </p:sp>
      <p:sp>
        <p:nvSpPr>
          <p:cNvPr id="5124" name="Slide Number Placeholder 1"/>
          <p:cNvSpPr>
            <a:spLocks noGrp="1"/>
          </p:cNvSpPr>
          <p:nvPr>
            <p:ph type="sldNum" sz="quarter" idx="10"/>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fld id="{669B62A9-0A47-42DC-A9F8-F4855AB5CE94}" type="slidenum">
              <a:rPr lang="en-US" altLang="el-GR" sz="1800" b="1">
                <a:latin typeface="Arno Pro Caption" panose="02020502040506020403" pitchFamily="18" charset="0"/>
              </a:rPr>
              <a:pPr/>
              <a:t>2</a:t>
            </a:fld>
            <a:endParaRPr lang="en-US" altLang="el-GR" sz="1800" b="1">
              <a:latin typeface="Arno Pro Caption" panose="02020502040506020403"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l-GR" smtClean="0">
                <a:solidFill>
                  <a:schemeClr val="tx1"/>
                </a:solidFill>
              </a:rPr>
              <a:t>Direct methods</a:t>
            </a:r>
            <a:endParaRPr lang="fr-FR" altLang="el-GR" smtClean="0">
              <a:solidFill>
                <a:schemeClr val="tx1"/>
              </a:solidFill>
            </a:endParaRPr>
          </a:p>
        </p:txBody>
      </p:sp>
      <p:sp>
        <p:nvSpPr>
          <p:cNvPr id="6147" name="Rectangle 3"/>
          <p:cNvSpPr>
            <a:spLocks noGrp="1" noChangeArrowheads="1"/>
          </p:cNvSpPr>
          <p:nvPr>
            <p:ph type="body" idx="1"/>
          </p:nvPr>
        </p:nvSpPr>
        <p:spPr>
          <a:xfrm>
            <a:off x="457200" y="292100"/>
            <a:ext cx="8229600" cy="5727700"/>
          </a:xfrm>
        </p:spPr>
        <p:txBody>
          <a:bodyPr/>
          <a:lstStyle/>
          <a:p>
            <a:pPr algn="just" eaLnBrk="1" hangingPunct="1"/>
            <a:r>
              <a:rPr lang="en-US" altLang="el-GR" sz="2400" dirty="0" smtClean="0">
                <a:latin typeface="Arno Pro Caption" panose="02020502040506020403" pitchFamily="18" charset="0"/>
              </a:rPr>
              <a:t>Theoretically, methods such as Gauss Jordan elimination will give us exact solutions.</a:t>
            </a:r>
          </a:p>
          <a:p>
            <a:pPr algn="just" eaLnBrk="1" hangingPunct="1"/>
            <a:r>
              <a:rPr lang="en-US" altLang="el-GR" sz="2400" dirty="0" smtClean="0">
                <a:latin typeface="Arno Pro Caption" panose="02020502040506020403" pitchFamily="18" charset="0"/>
              </a:rPr>
              <a:t>If the system is too big, we will have problems with </a:t>
            </a:r>
          </a:p>
          <a:p>
            <a:pPr lvl="2" algn="just" eaLnBrk="1" hangingPunct="1">
              <a:buFont typeface="Wingdings" panose="05000000000000000000" pitchFamily="2" charset="2"/>
              <a:buChar char="§"/>
            </a:pPr>
            <a:r>
              <a:rPr lang="en-US" altLang="el-GR" dirty="0" smtClean="0">
                <a:solidFill>
                  <a:srgbClr val="FF0000"/>
                </a:solidFill>
                <a:latin typeface="Arno Pro Caption" panose="02020502040506020403" pitchFamily="18" charset="0"/>
              </a:rPr>
              <a:t>the round-off errors</a:t>
            </a:r>
          </a:p>
          <a:p>
            <a:pPr lvl="2" algn="just" eaLnBrk="1" hangingPunct="1">
              <a:buFont typeface="Wingdings" panose="05000000000000000000" pitchFamily="2" charset="2"/>
              <a:buChar char="§"/>
            </a:pPr>
            <a:r>
              <a:rPr lang="en-US" altLang="el-GR" dirty="0" smtClean="0">
                <a:solidFill>
                  <a:srgbClr val="FF0000"/>
                </a:solidFill>
                <a:latin typeface="Arno Pro Caption" panose="02020502040506020403" pitchFamily="18" charset="0"/>
              </a:rPr>
              <a:t>the storage capacity of the computer.	</a:t>
            </a:r>
          </a:p>
          <a:p>
            <a:pPr lvl="2" algn="just" eaLnBrk="1" hangingPunct="1">
              <a:buFont typeface="Wingdings" panose="05000000000000000000" pitchFamily="2" charset="2"/>
              <a:buChar char="§"/>
            </a:pPr>
            <a:r>
              <a:rPr lang="en-US" altLang="ko-KR" dirty="0" smtClean="0">
                <a:solidFill>
                  <a:srgbClr val="FF0000"/>
                </a:solidFill>
                <a:latin typeface="Arno Pro Caption" panose="02020502040506020403" pitchFamily="18" charset="0"/>
                <a:ea typeface="굴림" pitchFamily="34" charset="-127"/>
              </a:rPr>
              <a:t>the computational effort of direct methods is  prohibitively expensive</a:t>
            </a:r>
          </a:p>
          <a:p>
            <a:pPr marL="0" indent="0" algn="just" eaLnBrk="1" hangingPunct="1">
              <a:buNone/>
            </a:pPr>
            <a:r>
              <a:rPr lang="en-US" altLang="el-GR" sz="2400" dirty="0" smtClean="0">
                <a:latin typeface="Arno Pro Caption" panose="02020502040506020403" pitchFamily="18" charset="0"/>
              </a:rPr>
              <a:t>How to solve it </a:t>
            </a:r>
            <a:r>
              <a:rPr lang="en-US" altLang="el-GR" sz="2400" dirty="0" smtClean="0">
                <a:latin typeface="Arno Pro Caption" panose="02020502040506020403" pitchFamily="18" charset="0"/>
              </a:rPr>
              <a:t>?</a:t>
            </a:r>
          </a:p>
          <a:p>
            <a:pPr algn="just" eaLnBrk="1" hangingPunct="1">
              <a:lnSpc>
                <a:spcPct val="90000"/>
              </a:lnSpc>
            </a:pPr>
            <a:r>
              <a:rPr lang="en-US" altLang="el-GR" sz="2400" dirty="0">
                <a:solidFill>
                  <a:srgbClr val="FF0000"/>
                </a:solidFill>
                <a:latin typeface="Arno Pro Caption" panose="02020502040506020403" pitchFamily="18" charset="0"/>
              </a:rPr>
              <a:t>Iteration: repeating a process over and over until an approximation of the solution is reached. </a:t>
            </a:r>
            <a:endParaRPr lang="fr-FR" altLang="el-GR" sz="2400" dirty="0">
              <a:solidFill>
                <a:srgbClr val="FF0000"/>
              </a:solidFill>
              <a:latin typeface="Arno Pro Caption" panose="02020502040506020403" pitchFamily="18" charset="0"/>
            </a:endParaRPr>
          </a:p>
          <a:p>
            <a:pPr algn="just" eaLnBrk="1" hangingPunct="1">
              <a:lnSpc>
                <a:spcPct val="90000"/>
              </a:lnSpc>
            </a:pPr>
            <a:r>
              <a:rPr lang="en-US" altLang="el-GR" sz="2400" dirty="0" smtClean="0">
                <a:latin typeface="Arno Pro Caption" panose="02020502040506020403" pitchFamily="18" charset="0"/>
              </a:rPr>
              <a:t>It </a:t>
            </a:r>
            <a:r>
              <a:rPr lang="en-US" altLang="el-GR" sz="2400" dirty="0">
                <a:latin typeface="Arno Pro Caption" panose="02020502040506020403" pitchFamily="18" charset="0"/>
              </a:rPr>
              <a:t>is useful to solve certain types of problems</a:t>
            </a:r>
          </a:p>
          <a:p>
            <a:pPr algn="just" eaLnBrk="1" hangingPunct="1">
              <a:lnSpc>
                <a:spcPct val="90000"/>
              </a:lnSpc>
            </a:pPr>
            <a:r>
              <a:rPr lang="en-US" altLang="el-GR" sz="2400" dirty="0" smtClean="0">
                <a:latin typeface="Arno Pro Caption" panose="02020502040506020403" pitchFamily="18" charset="0"/>
              </a:rPr>
              <a:t>When </a:t>
            </a:r>
            <a:r>
              <a:rPr lang="en-US" altLang="el-GR" sz="2400" dirty="0">
                <a:latin typeface="Arno Pro Caption" panose="02020502040506020403" pitchFamily="18" charset="0"/>
              </a:rPr>
              <a:t>the number of unknowns is very large but the coefficient matrix is </a:t>
            </a:r>
            <a:r>
              <a:rPr lang="en-US" altLang="el-GR" sz="2400" b="1" dirty="0">
                <a:solidFill>
                  <a:srgbClr val="FF0000"/>
                </a:solidFill>
                <a:latin typeface="Arno Pro Caption" panose="02020502040506020403" pitchFamily="18" charset="0"/>
              </a:rPr>
              <a:t>sparse</a:t>
            </a:r>
            <a:r>
              <a:rPr lang="en-US" altLang="el-GR" sz="2400" dirty="0">
                <a:latin typeface="Arno Pro Caption" panose="02020502040506020403" pitchFamily="18" charset="0"/>
              </a:rPr>
              <a:t>, Gauss Elimination becomes inefficient, and sometimes inapplicable if the methods are preferred. </a:t>
            </a:r>
          </a:p>
          <a:p>
            <a:pPr algn="just" eaLnBrk="1" hangingPunct="1"/>
            <a:endParaRPr lang="en-US" altLang="el-GR" sz="2400" dirty="0" smtClean="0">
              <a:latin typeface="Arno Pro Caption" panose="02020502040506020403" pitchFamily="18" charset="0"/>
            </a:endParaRPr>
          </a:p>
        </p:txBody>
      </p:sp>
      <p:sp>
        <p:nvSpPr>
          <p:cNvPr id="6148" name="Slide Number Placeholder 1"/>
          <p:cNvSpPr>
            <a:spLocks noGrp="1"/>
          </p:cNvSpPr>
          <p:nvPr>
            <p:ph type="sldNum" sz="quarter" idx="10"/>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fld id="{05A03E3A-F996-4B01-A170-BBDFCE7164E9}" type="slidenum">
              <a:rPr lang="en-US" altLang="el-GR" sz="1800" b="1">
                <a:latin typeface="Arno Pro Caption" panose="02020502040506020403" pitchFamily="18" charset="0"/>
              </a:rPr>
              <a:pPr/>
              <a:t>3</a:t>
            </a:fld>
            <a:endParaRPr lang="en-US" altLang="el-GR" sz="1800" b="1">
              <a:latin typeface="Arno Pro Caption" panose="02020502040506020403"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a:xfrm>
            <a:off x="6781800" y="6324600"/>
            <a:ext cx="1905000" cy="4572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fld id="{A99233F7-F5D9-4643-A5A6-4C2B5D856ED3}" type="slidenum">
              <a:rPr lang="en-US" altLang="el-GR" sz="1800" b="1">
                <a:latin typeface="Arno Pro Caption" panose="02020502040506020403" pitchFamily="18" charset="0"/>
              </a:rPr>
              <a:pPr/>
              <a:t>4</a:t>
            </a:fld>
            <a:endParaRPr lang="en-US" altLang="el-GR" sz="1800" b="1" dirty="0">
              <a:latin typeface="Arno Pro Caption" panose="02020502040506020403" pitchFamily="18" charset="0"/>
            </a:endParaRPr>
          </a:p>
        </p:txBody>
      </p:sp>
      <p:sp>
        <p:nvSpPr>
          <p:cNvPr id="8195" name="Rectangle 2"/>
          <p:cNvSpPr>
            <a:spLocks noGrp="1" noChangeArrowheads="1"/>
          </p:cNvSpPr>
          <p:nvPr>
            <p:ph type="title"/>
          </p:nvPr>
        </p:nvSpPr>
        <p:spPr/>
        <p:txBody>
          <a:bodyPr/>
          <a:lstStyle/>
          <a:p>
            <a:r>
              <a:rPr lang="tr-TR" altLang="el-GR" dirty="0" smtClean="0">
                <a:latin typeface="Arno Pro Caption" panose="02020502040506020403" pitchFamily="18" charset="0"/>
              </a:rPr>
              <a:t>Iterative Solution Methods</a:t>
            </a:r>
            <a:endParaRPr lang="en-US" altLang="el-GR" dirty="0" smtClean="0">
              <a:latin typeface="Arno Pro Caption" panose="02020502040506020403" pitchFamily="18" charset="0"/>
            </a:endParaRPr>
          </a:p>
        </p:txBody>
      </p:sp>
      <p:sp>
        <p:nvSpPr>
          <p:cNvPr id="65539" name="Rectangle 3"/>
          <p:cNvSpPr>
            <a:spLocks noGrp="1" noChangeArrowheads="1"/>
          </p:cNvSpPr>
          <p:nvPr>
            <p:ph type="body" idx="1"/>
          </p:nvPr>
        </p:nvSpPr>
        <p:spPr>
          <a:xfrm>
            <a:off x="381000" y="1524000"/>
            <a:ext cx="8229600" cy="4419600"/>
          </a:xfrm>
        </p:spPr>
        <p:txBody>
          <a:bodyPr/>
          <a:lstStyle/>
          <a:p>
            <a:pPr>
              <a:spcBef>
                <a:spcPct val="50000"/>
              </a:spcBef>
            </a:pPr>
            <a:r>
              <a:rPr lang="tr-TR" altLang="el-GR" sz="2800" dirty="0" smtClean="0">
                <a:latin typeface="Arno Pro Caption" panose="02020502040506020403" pitchFamily="18" charset="0"/>
              </a:rPr>
              <a:t>Starts with an initial approximation for the solution vector (</a:t>
            </a:r>
            <a:r>
              <a:rPr lang="tr-TR" altLang="el-GR" sz="2800" i="1" dirty="0" smtClean="0">
                <a:latin typeface="Arno Pro Caption" panose="02020502040506020403" pitchFamily="18" charset="0"/>
              </a:rPr>
              <a:t>x</a:t>
            </a:r>
            <a:r>
              <a:rPr lang="tr-TR" altLang="el-GR" sz="2800" baseline="30000" dirty="0" smtClean="0">
                <a:latin typeface="Arno Pro Caption" panose="02020502040506020403" pitchFamily="18" charset="0"/>
              </a:rPr>
              <a:t>0</a:t>
            </a:r>
            <a:r>
              <a:rPr lang="tr-TR" altLang="el-GR" sz="2800" dirty="0" smtClean="0">
                <a:latin typeface="Arno Pro Caption" panose="02020502040506020403" pitchFamily="18" charset="0"/>
              </a:rPr>
              <a:t>)</a:t>
            </a:r>
          </a:p>
          <a:p>
            <a:pPr>
              <a:spcBef>
                <a:spcPct val="50000"/>
              </a:spcBef>
            </a:pPr>
            <a:r>
              <a:rPr lang="tr-TR" altLang="el-GR" sz="2800" dirty="0" smtClean="0">
                <a:latin typeface="Arno Pro Caption" panose="02020502040506020403" pitchFamily="18" charset="0"/>
              </a:rPr>
              <a:t>At each iteration updates the x vector by using the sytem </a:t>
            </a:r>
            <a:r>
              <a:rPr lang="tr-TR" altLang="el-GR" sz="2800" i="1" dirty="0" smtClean="0">
                <a:latin typeface="Arno Pro Caption" panose="02020502040506020403" pitchFamily="18" charset="0"/>
              </a:rPr>
              <a:t>Ax=b</a:t>
            </a:r>
          </a:p>
          <a:p>
            <a:pPr>
              <a:spcBef>
                <a:spcPct val="50000"/>
              </a:spcBef>
            </a:pPr>
            <a:r>
              <a:rPr lang="tr-TR" altLang="el-GR" sz="2800" dirty="0" smtClean="0">
                <a:latin typeface="Arno Pro Caption" panose="02020502040506020403" pitchFamily="18" charset="0"/>
              </a:rPr>
              <a:t>During the iterations </a:t>
            </a:r>
            <a:r>
              <a:rPr lang="tr-TR" altLang="el-GR" sz="2800" i="1" dirty="0" smtClean="0">
                <a:latin typeface="Arno Pro Caption" panose="02020502040506020403" pitchFamily="18" charset="0"/>
              </a:rPr>
              <a:t>A</a:t>
            </a:r>
            <a:r>
              <a:rPr lang="tr-TR" altLang="el-GR" sz="2800" dirty="0" smtClean="0">
                <a:latin typeface="Arno Pro Caption" panose="02020502040506020403" pitchFamily="18" charset="0"/>
              </a:rPr>
              <a:t>, matrix is not changed so sparcity is preserved</a:t>
            </a:r>
          </a:p>
          <a:p>
            <a:pPr>
              <a:spcBef>
                <a:spcPct val="50000"/>
              </a:spcBef>
            </a:pPr>
            <a:r>
              <a:rPr lang="tr-TR" altLang="el-GR" sz="2800" dirty="0" smtClean="0">
                <a:latin typeface="Arno Pro Caption" panose="02020502040506020403" pitchFamily="18" charset="0"/>
              </a:rPr>
              <a:t>Each iteration involves a matrix-vector product</a:t>
            </a:r>
          </a:p>
          <a:p>
            <a:pPr>
              <a:spcBef>
                <a:spcPct val="50000"/>
              </a:spcBef>
            </a:pPr>
            <a:r>
              <a:rPr lang="tr-TR" altLang="el-GR" sz="2800" dirty="0" smtClean="0">
                <a:latin typeface="Arno Pro Caption" panose="02020502040506020403" pitchFamily="18" charset="0"/>
              </a:rPr>
              <a:t>If </a:t>
            </a:r>
            <a:r>
              <a:rPr lang="tr-TR" altLang="el-GR" sz="2800" i="1" dirty="0" smtClean="0">
                <a:latin typeface="Arno Pro Caption" panose="02020502040506020403" pitchFamily="18" charset="0"/>
              </a:rPr>
              <a:t>A</a:t>
            </a:r>
            <a:r>
              <a:rPr lang="tr-TR" altLang="el-GR" sz="2800" dirty="0" smtClean="0">
                <a:latin typeface="Arno Pro Caption" panose="02020502040506020403" pitchFamily="18" charset="0"/>
              </a:rPr>
              <a:t> is sparse this product is efficiently done</a:t>
            </a:r>
            <a:endParaRPr lang="en-US" altLang="el-GR" sz="2800" dirty="0" smtClean="0">
              <a:latin typeface="Arno Pro Caption" panose="020205020405060204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 calcmode="lin" valueType="num">
                                      <p:cBhvr additive="base">
                                        <p:cTn id="7" dur="500" fill="hold"/>
                                        <p:tgtEl>
                                          <p:spTgt spid="655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55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5539">
                                            <p:txEl>
                                              <p:pRg st="1" end="1"/>
                                            </p:txEl>
                                          </p:spTgt>
                                        </p:tgtEl>
                                        <p:attrNameLst>
                                          <p:attrName>style.visibility</p:attrName>
                                        </p:attrNameLst>
                                      </p:cBhvr>
                                      <p:to>
                                        <p:strVal val="visible"/>
                                      </p:to>
                                    </p:set>
                                    <p:anim calcmode="lin" valueType="num">
                                      <p:cBhvr additive="base">
                                        <p:cTn id="13" dur="500" fill="hold"/>
                                        <p:tgtEl>
                                          <p:spTgt spid="655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55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5539">
                                            <p:txEl>
                                              <p:pRg st="2" end="2"/>
                                            </p:txEl>
                                          </p:spTgt>
                                        </p:tgtEl>
                                        <p:attrNameLst>
                                          <p:attrName>style.visibility</p:attrName>
                                        </p:attrNameLst>
                                      </p:cBhvr>
                                      <p:to>
                                        <p:strVal val="visible"/>
                                      </p:to>
                                    </p:set>
                                    <p:anim calcmode="lin" valueType="num">
                                      <p:cBhvr additive="base">
                                        <p:cTn id="19" dur="500" fill="hold"/>
                                        <p:tgtEl>
                                          <p:spTgt spid="655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55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5539">
                                            <p:txEl>
                                              <p:pRg st="3" end="3"/>
                                            </p:txEl>
                                          </p:spTgt>
                                        </p:tgtEl>
                                        <p:attrNameLst>
                                          <p:attrName>style.visibility</p:attrName>
                                        </p:attrNameLst>
                                      </p:cBhvr>
                                      <p:to>
                                        <p:strVal val="visible"/>
                                      </p:to>
                                    </p:set>
                                    <p:anim calcmode="lin" valueType="num">
                                      <p:cBhvr additive="base">
                                        <p:cTn id="25" dur="500" fill="hold"/>
                                        <p:tgtEl>
                                          <p:spTgt spid="655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55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5539">
                                            <p:txEl>
                                              <p:pRg st="4" end="4"/>
                                            </p:txEl>
                                          </p:spTgt>
                                        </p:tgtEl>
                                        <p:attrNameLst>
                                          <p:attrName>style.visibility</p:attrName>
                                        </p:attrNameLst>
                                      </p:cBhvr>
                                      <p:to>
                                        <p:strVal val="visible"/>
                                      </p:to>
                                    </p:set>
                                    <p:anim calcmode="lin" valueType="num">
                                      <p:cBhvr additive="base">
                                        <p:cTn id="31" dur="500" fill="hold"/>
                                        <p:tgtEl>
                                          <p:spTgt spid="655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553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a:xfrm>
            <a:off x="6781800" y="6324600"/>
            <a:ext cx="1905000" cy="4572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fld id="{A23295AE-C766-4DD8-9D50-AEA223F99DCD}" type="slidenum">
              <a:rPr lang="en-US" altLang="el-GR" sz="1800" b="1">
                <a:latin typeface="Arno Pro Caption" panose="02020502040506020403" pitchFamily="18" charset="0"/>
              </a:rPr>
              <a:pPr/>
              <a:t>5</a:t>
            </a:fld>
            <a:endParaRPr lang="en-US" altLang="el-GR" sz="1800" b="1">
              <a:latin typeface="Arno Pro Caption" panose="02020502040506020403" pitchFamily="18" charset="0"/>
            </a:endParaRPr>
          </a:p>
        </p:txBody>
      </p:sp>
      <p:sp>
        <p:nvSpPr>
          <p:cNvPr id="9219" name="Rectangle 2"/>
          <p:cNvSpPr>
            <a:spLocks noGrp="1" noChangeArrowheads="1"/>
          </p:cNvSpPr>
          <p:nvPr>
            <p:ph type="title"/>
          </p:nvPr>
        </p:nvSpPr>
        <p:spPr/>
        <p:txBody>
          <a:bodyPr/>
          <a:lstStyle/>
          <a:p>
            <a:r>
              <a:rPr lang="tr-TR" altLang="el-GR" dirty="0" smtClean="0">
                <a:latin typeface="Arno Pro Caption" panose="02020502040506020403" pitchFamily="18" charset="0"/>
              </a:rPr>
              <a:t>Iterative solution procedure</a:t>
            </a:r>
            <a:endParaRPr lang="en-US" altLang="el-GR" dirty="0" smtClean="0">
              <a:latin typeface="Arno Pro Caption" panose="02020502040506020403" pitchFamily="18" charset="0"/>
            </a:endParaRPr>
          </a:p>
        </p:txBody>
      </p:sp>
      <p:sp>
        <p:nvSpPr>
          <p:cNvPr id="66563" name="Rectangle 3"/>
          <p:cNvSpPr>
            <a:spLocks noGrp="1" noChangeArrowheads="1"/>
          </p:cNvSpPr>
          <p:nvPr>
            <p:ph type="body" idx="1"/>
          </p:nvPr>
        </p:nvSpPr>
        <p:spPr>
          <a:xfrm>
            <a:off x="457200" y="1600200"/>
            <a:ext cx="8229600" cy="4419600"/>
          </a:xfrm>
        </p:spPr>
        <p:txBody>
          <a:bodyPr/>
          <a:lstStyle/>
          <a:p>
            <a:r>
              <a:rPr lang="tr-TR" altLang="el-GR" sz="2400" dirty="0" smtClean="0">
                <a:latin typeface="Arno Pro Caption" panose="02020502040506020403" pitchFamily="18" charset="0"/>
              </a:rPr>
              <a:t>Write the system </a:t>
            </a:r>
            <a:r>
              <a:rPr lang="tr-TR" altLang="el-GR" sz="2400" i="1" dirty="0" smtClean="0">
                <a:latin typeface="Arno Pro Caption" panose="02020502040506020403" pitchFamily="18" charset="0"/>
              </a:rPr>
              <a:t>Ax=b</a:t>
            </a:r>
            <a:r>
              <a:rPr lang="tr-TR" altLang="el-GR" sz="2400" dirty="0" smtClean="0">
                <a:latin typeface="Arno Pro Caption" panose="02020502040506020403" pitchFamily="18" charset="0"/>
              </a:rPr>
              <a:t> in an equivalent form</a:t>
            </a:r>
          </a:p>
          <a:p>
            <a:pPr>
              <a:buFont typeface="Wingdings" panose="05000000000000000000" pitchFamily="2" charset="2"/>
              <a:buNone/>
            </a:pPr>
            <a:r>
              <a:rPr lang="tr-TR" altLang="el-GR" sz="2400" dirty="0" smtClean="0">
                <a:latin typeface="Arno Pro Caption" panose="02020502040506020403" pitchFamily="18" charset="0"/>
              </a:rPr>
              <a:t>	</a:t>
            </a:r>
            <a:r>
              <a:rPr lang="tr-TR" altLang="el-GR" sz="2400" b="1" i="1" dirty="0" smtClean="0">
                <a:latin typeface="Arno Pro Caption" panose="02020502040506020403" pitchFamily="18" charset="0"/>
              </a:rPr>
              <a:t>x</a:t>
            </a:r>
            <a:r>
              <a:rPr lang="tr-TR" altLang="el-GR" sz="2400" b="1" dirty="0" smtClean="0">
                <a:latin typeface="Arno Pro Caption" panose="02020502040506020403" pitchFamily="18" charset="0"/>
              </a:rPr>
              <a:t>=E</a:t>
            </a:r>
            <a:r>
              <a:rPr lang="tr-TR" altLang="el-GR" sz="2400" b="1" i="1" dirty="0" smtClean="0">
                <a:latin typeface="Arno Pro Caption" panose="02020502040506020403" pitchFamily="18" charset="0"/>
              </a:rPr>
              <a:t>x</a:t>
            </a:r>
            <a:r>
              <a:rPr lang="tr-TR" altLang="el-GR" sz="2400" b="1" dirty="0" smtClean="0">
                <a:latin typeface="Arno Pro Caption" panose="02020502040506020403" pitchFamily="18" charset="0"/>
              </a:rPr>
              <a:t>+f</a:t>
            </a:r>
            <a:r>
              <a:rPr lang="tr-TR" altLang="el-GR" sz="2400" dirty="0" smtClean="0">
                <a:latin typeface="Arno Pro Caption" panose="02020502040506020403" pitchFamily="18" charset="0"/>
              </a:rPr>
              <a:t>   (like </a:t>
            </a:r>
            <a:r>
              <a:rPr lang="tr-TR" altLang="el-GR" sz="2400" i="1" dirty="0" smtClean="0">
                <a:latin typeface="Arno Pro Caption" panose="02020502040506020403" pitchFamily="18" charset="0"/>
              </a:rPr>
              <a:t>x=g(x)</a:t>
            </a:r>
            <a:r>
              <a:rPr lang="tr-TR" altLang="el-GR" sz="2400" dirty="0" smtClean="0">
                <a:latin typeface="Arno Pro Caption" panose="02020502040506020403" pitchFamily="18" charset="0"/>
              </a:rPr>
              <a:t> for fixed-point iteration)</a:t>
            </a:r>
          </a:p>
          <a:p>
            <a:r>
              <a:rPr lang="tr-TR" altLang="el-GR" sz="2400" dirty="0" smtClean="0">
                <a:latin typeface="Arno Pro Caption" panose="02020502040506020403" pitchFamily="18" charset="0"/>
              </a:rPr>
              <a:t>Starting with x</a:t>
            </a:r>
            <a:r>
              <a:rPr lang="tr-TR" altLang="el-GR" sz="2400" baseline="30000" dirty="0" smtClean="0">
                <a:latin typeface="Arno Pro Caption" panose="02020502040506020403" pitchFamily="18" charset="0"/>
              </a:rPr>
              <a:t>0</a:t>
            </a:r>
            <a:r>
              <a:rPr lang="tr-TR" altLang="el-GR" sz="2400" dirty="0" smtClean="0">
                <a:latin typeface="Arno Pro Caption" panose="02020502040506020403" pitchFamily="18" charset="0"/>
              </a:rPr>
              <a:t>, generate a sequence of approximations {</a:t>
            </a:r>
            <a:r>
              <a:rPr lang="tr-TR" altLang="el-GR" sz="2400" i="1" dirty="0" smtClean="0">
                <a:latin typeface="Arno Pro Caption" panose="02020502040506020403" pitchFamily="18" charset="0"/>
              </a:rPr>
              <a:t>x</a:t>
            </a:r>
            <a:r>
              <a:rPr lang="tr-TR" altLang="el-GR" sz="2400" baseline="30000" dirty="0" smtClean="0">
                <a:latin typeface="Arno Pro Caption" panose="02020502040506020403" pitchFamily="18" charset="0"/>
              </a:rPr>
              <a:t>k</a:t>
            </a:r>
            <a:r>
              <a:rPr lang="tr-TR" altLang="el-GR" sz="2400" dirty="0" smtClean="0">
                <a:latin typeface="Arno Pro Caption" panose="02020502040506020403" pitchFamily="18" charset="0"/>
              </a:rPr>
              <a:t>} iteratively by</a:t>
            </a:r>
          </a:p>
          <a:p>
            <a:pPr algn="ctr">
              <a:buFont typeface="Wingdings" panose="05000000000000000000" pitchFamily="2" charset="2"/>
              <a:buNone/>
            </a:pPr>
            <a:r>
              <a:rPr lang="tr-TR" altLang="el-GR" sz="2400" dirty="0" smtClean="0">
                <a:latin typeface="Arno Pro Caption" panose="02020502040506020403" pitchFamily="18" charset="0"/>
              </a:rPr>
              <a:t>	</a:t>
            </a:r>
            <a:r>
              <a:rPr lang="tr-TR" altLang="el-GR" sz="2400" b="1" i="1" dirty="0" smtClean="0">
                <a:solidFill>
                  <a:srgbClr val="FF0000"/>
                </a:solidFill>
                <a:latin typeface="Arno Pro Caption" panose="02020502040506020403" pitchFamily="18" charset="0"/>
              </a:rPr>
              <a:t>x</a:t>
            </a:r>
            <a:r>
              <a:rPr lang="tr-TR" altLang="el-GR" sz="2400" b="1" baseline="30000" dirty="0" smtClean="0">
                <a:solidFill>
                  <a:srgbClr val="FF0000"/>
                </a:solidFill>
                <a:latin typeface="Arno Pro Caption" panose="02020502040506020403" pitchFamily="18" charset="0"/>
              </a:rPr>
              <a:t>k+1</a:t>
            </a:r>
            <a:r>
              <a:rPr lang="tr-TR" altLang="el-GR" sz="2400" b="1" dirty="0" smtClean="0">
                <a:solidFill>
                  <a:srgbClr val="FF0000"/>
                </a:solidFill>
                <a:latin typeface="Arno Pro Caption" panose="02020502040506020403" pitchFamily="18" charset="0"/>
              </a:rPr>
              <a:t>=E</a:t>
            </a:r>
            <a:r>
              <a:rPr lang="tr-TR" altLang="el-GR" sz="2400" b="1" i="1" dirty="0" smtClean="0">
                <a:solidFill>
                  <a:srgbClr val="FF0000"/>
                </a:solidFill>
                <a:latin typeface="Arno Pro Caption" panose="02020502040506020403" pitchFamily="18" charset="0"/>
              </a:rPr>
              <a:t>x</a:t>
            </a:r>
            <a:r>
              <a:rPr lang="tr-TR" altLang="el-GR" sz="2400" b="1" baseline="30000" dirty="0" smtClean="0">
                <a:solidFill>
                  <a:srgbClr val="FF0000"/>
                </a:solidFill>
                <a:latin typeface="Arno Pro Caption" panose="02020502040506020403" pitchFamily="18" charset="0"/>
              </a:rPr>
              <a:t>k</a:t>
            </a:r>
            <a:r>
              <a:rPr lang="tr-TR" altLang="el-GR" sz="2400" b="1" dirty="0" smtClean="0">
                <a:solidFill>
                  <a:srgbClr val="FF0000"/>
                </a:solidFill>
                <a:latin typeface="Arno Pro Caption" panose="02020502040506020403" pitchFamily="18" charset="0"/>
              </a:rPr>
              <a:t>+f</a:t>
            </a:r>
          </a:p>
          <a:p>
            <a:r>
              <a:rPr lang="tr-TR" altLang="el-GR" sz="2400" dirty="0" smtClean="0">
                <a:latin typeface="Arno Pro Caption" panose="02020502040506020403" pitchFamily="18" charset="0"/>
              </a:rPr>
              <a:t>Representation of E and f depends on the type of the method used</a:t>
            </a:r>
          </a:p>
          <a:p>
            <a:r>
              <a:rPr lang="tr-TR" altLang="el-GR" sz="2400" dirty="0" smtClean="0">
                <a:latin typeface="Arno Pro Caption" panose="02020502040506020403" pitchFamily="18" charset="0"/>
              </a:rPr>
              <a:t>But for every method E and f are obtained from </a:t>
            </a:r>
            <a:r>
              <a:rPr lang="tr-TR" altLang="el-GR" sz="2400" i="1" dirty="0" smtClean="0">
                <a:latin typeface="Arno Pro Caption" panose="02020502040506020403" pitchFamily="18" charset="0"/>
              </a:rPr>
              <a:t>A</a:t>
            </a:r>
            <a:r>
              <a:rPr lang="tr-TR" altLang="el-GR" sz="2400" dirty="0" smtClean="0">
                <a:latin typeface="Arno Pro Caption" panose="02020502040506020403" pitchFamily="18" charset="0"/>
              </a:rPr>
              <a:t> and </a:t>
            </a:r>
            <a:r>
              <a:rPr lang="tr-TR" altLang="el-GR" sz="2400" i="1" dirty="0" smtClean="0">
                <a:latin typeface="Arno Pro Caption" panose="02020502040506020403" pitchFamily="18" charset="0"/>
              </a:rPr>
              <a:t>b</a:t>
            </a:r>
            <a:r>
              <a:rPr lang="tr-TR" altLang="el-GR" sz="2400" dirty="0" smtClean="0">
                <a:latin typeface="Arno Pro Caption" panose="02020502040506020403" pitchFamily="18" charset="0"/>
              </a:rPr>
              <a:t>, but in a different way </a:t>
            </a:r>
            <a:endParaRPr lang="en-US" altLang="el-GR" sz="2400" dirty="0" smtClean="0">
              <a:latin typeface="Arno Pro Caption" panose="020205020405060204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additive="base">
                                        <p:cTn id="7" dur="500" fill="hold"/>
                                        <p:tgtEl>
                                          <p:spTgt spid="665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65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6563">
                                            <p:txEl>
                                              <p:pRg st="1" end="1"/>
                                            </p:txEl>
                                          </p:spTgt>
                                        </p:tgtEl>
                                        <p:attrNameLst>
                                          <p:attrName>style.visibility</p:attrName>
                                        </p:attrNameLst>
                                      </p:cBhvr>
                                      <p:to>
                                        <p:strVal val="visible"/>
                                      </p:to>
                                    </p:set>
                                    <p:anim calcmode="lin" valueType="num">
                                      <p:cBhvr additive="base">
                                        <p:cTn id="13" dur="500" fill="hold"/>
                                        <p:tgtEl>
                                          <p:spTgt spid="665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65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6563">
                                            <p:txEl>
                                              <p:pRg st="2" end="2"/>
                                            </p:txEl>
                                          </p:spTgt>
                                        </p:tgtEl>
                                        <p:attrNameLst>
                                          <p:attrName>style.visibility</p:attrName>
                                        </p:attrNameLst>
                                      </p:cBhvr>
                                      <p:to>
                                        <p:strVal val="visible"/>
                                      </p:to>
                                    </p:set>
                                    <p:anim calcmode="lin" valueType="num">
                                      <p:cBhvr additive="base">
                                        <p:cTn id="19" dur="500" fill="hold"/>
                                        <p:tgtEl>
                                          <p:spTgt spid="665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656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6563">
                                            <p:txEl>
                                              <p:pRg st="3" end="3"/>
                                            </p:txEl>
                                          </p:spTgt>
                                        </p:tgtEl>
                                        <p:attrNameLst>
                                          <p:attrName>style.visibility</p:attrName>
                                        </p:attrNameLst>
                                      </p:cBhvr>
                                      <p:to>
                                        <p:strVal val="visible"/>
                                      </p:to>
                                    </p:set>
                                    <p:anim calcmode="lin" valueType="num">
                                      <p:cBhvr additive="base">
                                        <p:cTn id="25" dur="500" fill="hold"/>
                                        <p:tgtEl>
                                          <p:spTgt spid="6656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65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6563">
                                            <p:txEl>
                                              <p:pRg st="4" end="4"/>
                                            </p:txEl>
                                          </p:spTgt>
                                        </p:tgtEl>
                                        <p:attrNameLst>
                                          <p:attrName>style.visibility</p:attrName>
                                        </p:attrNameLst>
                                      </p:cBhvr>
                                      <p:to>
                                        <p:strVal val="visible"/>
                                      </p:to>
                                    </p:set>
                                    <p:anim calcmode="lin" valueType="num">
                                      <p:cBhvr additive="base">
                                        <p:cTn id="31" dur="500" fill="hold"/>
                                        <p:tgtEl>
                                          <p:spTgt spid="6656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656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6563">
                                            <p:txEl>
                                              <p:pRg st="5" end="5"/>
                                            </p:txEl>
                                          </p:spTgt>
                                        </p:tgtEl>
                                        <p:attrNameLst>
                                          <p:attrName>style.visibility</p:attrName>
                                        </p:attrNameLst>
                                      </p:cBhvr>
                                      <p:to>
                                        <p:strVal val="visible"/>
                                      </p:to>
                                    </p:set>
                                    <p:anim calcmode="lin" valueType="num">
                                      <p:cBhvr additive="base">
                                        <p:cTn id="37" dur="500" fill="hold"/>
                                        <p:tgtEl>
                                          <p:spTgt spid="6656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65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a:xfrm>
            <a:off x="6781800" y="6324600"/>
            <a:ext cx="1905000" cy="4572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fld id="{EC2DD707-0842-43A2-9C22-9327F326D8BA}" type="slidenum">
              <a:rPr lang="en-US" altLang="el-GR" sz="1800" b="1">
                <a:latin typeface="Arno Pro Caption" panose="02020502040506020403" pitchFamily="18" charset="0"/>
              </a:rPr>
              <a:pPr/>
              <a:t>6</a:t>
            </a:fld>
            <a:endParaRPr lang="en-US" altLang="el-GR" sz="1800" b="1">
              <a:latin typeface="Arno Pro Caption" panose="02020502040506020403" pitchFamily="18" charset="0"/>
            </a:endParaRPr>
          </a:p>
        </p:txBody>
      </p:sp>
      <p:sp>
        <p:nvSpPr>
          <p:cNvPr id="10243" name="Rectangle 2"/>
          <p:cNvSpPr>
            <a:spLocks noGrp="1" noChangeArrowheads="1"/>
          </p:cNvSpPr>
          <p:nvPr>
            <p:ph type="title"/>
          </p:nvPr>
        </p:nvSpPr>
        <p:spPr>
          <a:xfrm>
            <a:off x="457200" y="304800"/>
            <a:ext cx="8229600" cy="1384300"/>
          </a:xfrm>
        </p:spPr>
        <p:txBody>
          <a:bodyPr/>
          <a:lstStyle/>
          <a:p>
            <a:r>
              <a:rPr lang="tr-TR" altLang="el-GR" dirty="0" smtClean="0">
                <a:latin typeface="Arno Pro Caption" panose="02020502040506020403" pitchFamily="18" charset="0"/>
              </a:rPr>
              <a:t>Convergence</a:t>
            </a:r>
            <a:endParaRPr lang="en-US" altLang="el-GR" dirty="0" smtClean="0">
              <a:latin typeface="Arno Pro Caption" panose="02020502040506020403" pitchFamily="18" charset="0"/>
            </a:endParaRPr>
          </a:p>
        </p:txBody>
      </p:sp>
      <p:sp>
        <p:nvSpPr>
          <p:cNvPr id="67587" name="Rectangle 3"/>
          <p:cNvSpPr>
            <a:spLocks noGrp="1" noChangeArrowheads="1"/>
          </p:cNvSpPr>
          <p:nvPr>
            <p:ph type="body" idx="1"/>
          </p:nvPr>
        </p:nvSpPr>
        <p:spPr>
          <a:xfrm>
            <a:off x="457200" y="1524000"/>
            <a:ext cx="8229600" cy="4114800"/>
          </a:xfrm>
        </p:spPr>
        <p:txBody>
          <a:bodyPr/>
          <a:lstStyle/>
          <a:p>
            <a:pPr>
              <a:lnSpc>
                <a:spcPct val="90000"/>
              </a:lnSpc>
            </a:pPr>
            <a:r>
              <a:rPr lang="tr-TR" altLang="el-GR" sz="2400" dirty="0" smtClean="0">
                <a:latin typeface="Arno Pro Caption" panose="02020502040506020403" pitchFamily="18" charset="0"/>
              </a:rPr>
              <a:t>As </a:t>
            </a:r>
            <a:r>
              <a:rPr lang="tr-TR" altLang="el-GR" sz="2400" dirty="0" smtClean="0">
                <a:latin typeface="Arno Pro Caption" panose="02020502040506020403" pitchFamily="18" charset="0"/>
                <a:cs typeface="Times New Roman" panose="02020603050405020304" pitchFamily="18" charset="0"/>
              </a:rPr>
              <a:t>k</a:t>
            </a:r>
            <a:r>
              <a:rPr lang="en-US" altLang="el-GR" sz="2400" dirty="0" smtClean="0">
                <a:latin typeface="Arno Pro Caption" panose="02020502040506020403" pitchFamily="18" charset="0"/>
                <a:cs typeface="Times New Roman" panose="02020603050405020304" pitchFamily="18" charset="0"/>
                <a:sym typeface="Wingdings" panose="05000000000000000000" pitchFamily="2" charset="2"/>
              </a:rPr>
              <a:t> INCREASES</a:t>
            </a:r>
            <a:r>
              <a:rPr lang="tr-TR" altLang="el-GR" sz="2400" dirty="0" smtClean="0">
                <a:latin typeface="Arno Pro Caption" panose="02020502040506020403" pitchFamily="18" charset="0"/>
                <a:sym typeface="Symbol" panose="05050102010706020507" pitchFamily="18" charset="2"/>
              </a:rPr>
              <a:t>, </a:t>
            </a:r>
            <a:r>
              <a:rPr lang="tr-TR" altLang="el-GR" sz="2400" dirty="0" smtClean="0">
                <a:latin typeface="Arno Pro Caption" panose="02020502040506020403" pitchFamily="18" charset="0"/>
              </a:rPr>
              <a:t>the sequence {</a:t>
            </a:r>
            <a:r>
              <a:rPr lang="tr-TR" altLang="el-GR" sz="2400" i="1" dirty="0" smtClean="0">
                <a:latin typeface="Arno Pro Caption" panose="02020502040506020403" pitchFamily="18" charset="0"/>
              </a:rPr>
              <a:t>x</a:t>
            </a:r>
            <a:r>
              <a:rPr lang="tr-TR" altLang="el-GR" sz="2400" baseline="30000" dirty="0" smtClean="0">
                <a:latin typeface="Arno Pro Caption" panose="02020502040506020403" pitchFamily="18" charset="0"/>
              </a:rPr>
              <a:t>k</a:t>
            </a:r>
            <a:r>
              <a:rPr lang="tr-TR" altLang="el-GR" sz="2400" dirty="0" smtClean="0">
                <a:latin typeface="Arno Pro Caption" panose="02020502040506020403" pitchFamily="18" charset="0"/>
              </a:rPr>
              <a:t>} converges to the solution vector under some conditions on E matrix</a:t>
            </a:r>
          </a:p>
          <a:p>
            <a:pPr>
              <a:lnSpc>
                <a:spcPct val="90000"/>
              </a:lnSpc>
            </a:pPr>
            <a:r>
              <a:rPr lang="tr-TR" altLang="el-GR" sz="2400" dirty="0" smtClean="0">
                <a:latin typeface="Arno Pro Caption" panose="02020502040506020403" pitchFamily="18" charset="0"/>
              </a:rPr>
              <a:t>This imposes different conditions on </a:t>
            </a:r>
            <a:r>
              <a:rPr lang="tr-TR" altLang="el-GR" sz="2400" i="1" dirty="0" smtClean="0">
                <a:latin typeface="Arno Pro Caption" panose="02020502040506020403" pitchFamily="18" charset="0"/>
              </a:rPr>
              <a:t>A</a:t>
            </a:r>
            <a:r>
              <a:rPr lang="tr-TR" altLang="el-GR" sz="2400" dirty="0" smtClean="0">
                <a:latin typeface="Arno Pro Caption" panose="02020502040506020403" pitchFamily="18" charset="0"/>
              </a:rPr>
              <a:t> matrix for different methods</a:t>
            </a:r>
          </a:p>
          <a:p>
            <a:pPr>
              <a:lnSpc>
                <a:spcPct val="90000"/>
              </a:lnSpc>
            </a:pPr>
            <a:r>
              <a:rPr lang="tr-TR" altLang="el-GR" sz="2400" dirty="0" smtClean="0">
                <a:latin typeface="Arno Pro Caption" panose="02020502040506020403" pitchFamily="18" charset="0"/>
              </a:rPr>
              <a:t>For the same </a:t>
            </a:r>
            <a:r>
              <a:rPr lang="tr-TR" altLang="el-GR" sz="2400" i="1" dirty="0" smtClean="0">
                <a:latin typeface="Arno Pro Caption" panose="02020502040506020403" pitchFamily="18" charset="0"/>
              </a:rPr>
              <a:t>A</a:t>
            </a:r>
            <a:r>
              <a:rPr lang="tr-TR" altLang="el-GR" sz="2400" dirty="0" smtClean="0">
                <a:latin typeface="Arno Pro Caption" panose="02020502040506020403" pitchFamily="18" charset="0"/>
              </a:rPr>
              <a:t> matrix, one method may converge while the other may diverge</a:t>
            </a:r>
          </a:p>
          <a:p>
            <a:pPr>
              <a:lnSpc>
                <a:spcPct val="90000"/>
              </a:lnSpc>
            </a:pPr>
            <a:r>
              <a:rPr lang="tr-TR" altLang="el-GR" sz="2400" dirty="0" smtClean="0">
                <a:latin typeface="Arno Pro Caption" panose="02020502040506020403" pitchFamily="18" charset="0"/>
              </a:rPr>
              <a:t>Therefore for each method the relation between </a:t>
            </a:r>
            <a:r>
              <a:rPr lang="tr-TR" altLang="el-GR" sz="2400" i="1" dirty="0" smtClean="0">
                <a:latin typeface="Arno Pro Caption" panose="02020502040506020403" pitchFamily="18" charset="0"/>
              </a:rPr>
              <a:t>A</a:t>
            </a:r>
            <a:r>
              <a:rPr lang="tr-TR" altLang="el-GR" sz="2400" dirty="0" smtClean="0">
                <a:latin typeface="Arno Pro Caption" panose="02020502040506020403" pitchFamily="18" charset="0"/>
              </a:rPr>
              <a:t> and E should be found to decide on the convergence</a:t>
            </a:r>
            <a:endParaRPr lang="en-US" altLang="el-GR" sz="2400" dirty="0" smtClean="0">
              <a:latin typeface="Arno Pro Caption" panose="020205020405060204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 calcmode="lin" valueType="num">
                                      <p:cBhvr additive="base">
                                        <p:cTn id="7" dur="500" fill="hold"/>
                                        <p:tgtEl>
                                          <p:spTgt spid="675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75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7587">
                                            <p:txEl>
                                              <p:pRg st="1" end="1"/>
                                            </p:txEl>
                                          </p:spTgt>
                                        </p:tgtEl>
                                        <p:attrNameLst>
                                          <p:attrName>style.visibility</p:attrName>
                                        </p:attrNameLst>
                                      </p:cBhvr>
                                      <p:to>
                                        <p:strVal val="visible"/>
                                      </p:to>
                                    </p:set>
                                    <p:anim calcmode="lin" valueType="num">
                                      <p:cBhvr additive="base">
                                        <p:cTn id="13" dur="500" fill="hold"/>
                                        <p:tgtEl>
                                          <p:spTgt spid="675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75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7587">
                                            <p:txEl>
                                              <p:pRg st="2" end="2"/>
                                            </p:txEl>
                                          </p:spTgt>
                                        </p:tgtEl>
                                        <p:attrNameLst>
                                          <p:attrName>style.visibility</p:attrName>
                                        </p:attrNameLst>
                                      </p:cBhvr>
                                      <p:to>
                                        <p:strVal val="visible"/>
                                      </p:to>
                                    </p:set>
                                    <p:anim calcmode="lin" valueType="num">
                                      <p:cBhvr additive="base">
                                        <p:cTn id="19" dur="500" fill="hold"/>
                                        <p:tgtEl>
                                          <p:spTgt spid="675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75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7587">
                                            <p:txEl>
                                              <p:pRg st="3" end="3"/>
                                            </p:txEl>
                                          </p:spTgt>
                                        </p:tgtEl>
                                        <p:attrNameLst>
                                          <p:attrName>style.visibility</p:attrName>
                                        </p:attrNameLst>
                                      </p:cBhvr>
                                      <p:to>
                                        <p:strVal val="visible"/>
                                      </p:to>
                                    </p:set>
                                    <p:anim calcmode="lin" valueType="num">
                                      <p:cBhvr additive="base">
                                        <p:cTn id="25" dur="500" fill="hold"/>
                                        <p:tgtEl>
                                          <p:spTgt spid="675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758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0"/>
          </p:nvPr>
        </p:nvSpPr>
        <p:spPr>
          <a:xfrm>
            <a:off x="6915150" y="6248400"/>
            <a:ext cx="1905000" cy="4572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fld id="{4F34950F-56BC-4BE6-B146-D02EE748DB44}" type="slidenum">
              <a:rPr lang="en-US" altLang="ko-KR" sz="1800" b="1">
                <a:latin typeface="Arno Pro Caption" panose="02020502040506020403" pitchFamily="18" charset="0"/>
              </a:rPr>
              <a:pPr/>
              <a:t>7</a:t>
            </a:fld>
            <a:endParaRPr lang="en-US" altLang="ko-KR" sz="1800" b="1">
              <a:latin typeface="Arno Pro Caption" panose="02020502040506020403" pitchFamily="18" charset="0"/>
            </a:endParaRPr>
          </a:p>
        </p:txBody>
      </p:sp>
      <p:graphicFrame>
        <p:nvGraphicFramePr>
          <p:cNvPr id="11267" name="Object 4"/>
          <p:cNvGraphicFramePr>
            <a:graphicFrameLocks noGrp="1" noChangeAspect="1"/>
          </p:cNvGraphicFramePr>
          <p:nvPr>
            <p:ph idx="1"/>
            <p:extLst>
              <p:ext uri="{D42A27DB-BD31-4B8C-83A1-F6EECF244321}">
                <p14:modId xmlns:p14="http://schemas.microsoft.com/office/powerpoint/2010/main" val="2110893615"/>
              </p:ext>
            </p:extLst>
          </p:nvPr>
        </p:nvGraphicFramePr>
        <p:xfrm>
          <a:off x="838200" y="1454150"/>
          <a:ext cx="7647606" cy="4800600"/>
        </p:xfrm>
        <a:graphic>
          <a:graphicData uri="http://schemas.openxmlformats.org/presentationml/2006/ole">
            <mc:AlternateContent xmlns:mc="http://schemas.openxmlformats.org/markup-compatibility/2006">
              <mc:Choice xmlns:v="urn:schemas-microsoft-com:vml" Requires="v">
                <p:oleObj spid="_x0000_s11279" name="Equation" r:id="rId3" imgW="5867280" imgH="3682800" progId="Equation.DSMT4">
                  <p:embed/>
                </p:oleObj>
              </mc:Choice>
              <mc:Fallback>
                <p:oleObj name="Equation" r:id="rId3" imgW="5867280" imgH="3682800" progId="Equation.DSMT4">
                  <p:embed/>
                  <p:pic>
                    <p:nvPicPr>
                      <p:cNvPr id="0" name="Object 4"/>
                      <p:cNvPicPr>
                        <a:picLocks noChangeAspect="1" noChangeArrowheads="1"/>
                      </p:cNvPicPr>
                      <p:nvPr/>
                    </p:nvPicPr>
                    <p:blipFill>
                      <a:blip r:embed="rId4"/>
                      <a:srcRect/>
                      <a:stretch>
                        <a:fillRect/>
                      </a:stretch>
                    </p:blipFill>
                    <p:spPr bwMode="auto">
                      <a:xfrm>
                        <a:off x="838200" y="1454150"/>
                        <a:ext cx="7647606" cy="4800600"/>
                      </a:xfrm>
                      <a:prstGeom prst="rect">
                        <a:avLst/>
                      </a:prstGeom>
                      <a:noFill/>
                      <a:ln>
                        <a:noFill/>
                      </a:ln>
                      <a:extLst/>
                    </p:spPr>
                  </p:pic>
                </p:oleObj>
              </mc:Fallback>
            </mc:AlternateContent>
          </a:graphicData>
        </a:graphic>
      </p:graphicFrame>
      <p:sp>
        <p:nvSpPr>
          <p:cNvPr id="15366" name="Rectangle 6"/>
          <p:cNvSpPr>
            <a:spLocks noChangeArrowheads="1"/>
          </p:cNvSpPr>
          <p:nvPr/>
        </p:nvSpPr>
        <p:spPr bwMode="auto">
          <a:xfrm>
            <a:off x="533400" y="304800"/>
            <a:ext cx="807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68288" indent="-268288">
              <a:spcBef>
                <a:spcPct val="20000"/>
              </a:spcBef>
              <a:buFont typeface="Wingdings" pitchFamily="2" charset="2"/>
              <a:buChar char="§"/>
              <a:defRPr/>
            </a:pPr>
            <a:r>
              <a:rPr lang="en-US" altLang="ko-KR" sz="2000" dirty="0">
                <a:solidFill>
                  <a:schemeClr val="bg2"/>
                </a:solidFill>
                <a:latin typeface="Arno Pro Caption" panose="02020502040506020403" pitchFamily="18" charset="0"/>
              </a:rPr>
              <a:t>For systems that have coefficient matrices with the appropriate structure – especially large, sparse systems (many coefficients whose value is zero) – iterative techniques may be preferable</a:t>
            </a:r>
          </a:p>
          <a:p>
            <a:pPr marL="268288" indent="-268288">
              <a:spcBef>
                <a:spcPct val="20000"/>
              </a:spcBef>
              <a:buFont typeface="Wingdings" pitchFamily="2" charset="2"/>
              <a:buChar char="§"/>
              <a:defRPr/>
            </a:pPr>
            <a:r>
              <a:rPr lang="en-US" altLang="ko-KR" dirty="0">
                <a:latin typeface="Arno Pro Caption" panose="02020502040506020403" pitchFamily="18" charset="0"/>
              </a:rPr>
              <a:t>is zero) – iterative techniques may be preferable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457200" y="685800"/>
            <a:ext cx="8229600" cy="5334000"/>
          </a:xfrm>
        </p:spPr>
        <p:txBody>
          <a:bodyPr/>
          <a:lstStyle/>
          <a:p>
            <a:pPr algn="just" eaLnBrk="1" hangingPunct="1">
              <a:lnSpc>
                <a:spcPct val="90000"/>
              </a:lnSpc>
            </a:pPr>
            <a:r>
              <a:rPr lang="en-US" altLang="el-GR" sz="2400" dirty="0" smtClean="0">
                <a:latin typeface="Arno Pro Caption" panose="02020502040506020403" pitchFamily="18" charset="0"/>
              </a:rPr>
              <a:t>Additional advantages of iterative methods include</a:t>
            </a:r>
          </a:p>
          <a:p>
            <a:pPr lvl="1" algn="just" eaLnBrk="1" hangingPunct="1">
              <a:lnSpc>
                <a:spcPct val="90000"/>
              </a:lnSpc>
            </a:pPr>
            <a:r>
              <a:rPr lang="en-US" altLang="el-GR" sz="2000" dirty="0" smtClean="0">
                <a:latin typeface="Arno Pro Caption" panose="02020502040506020403" pitchFamily="18" charset="0"/>
                <a:cs typeface="Times New Roman" panose="02020603050405020304" pitchFamily="18" charset="0"/>
              </a:rPr>
              <a:t>(1) programming is simple, and </a:t>
            </a:r>
          </a:p>
          <a:p>
            <a:pPr lvl="1" algn="just" eaLnBrk="1" hangingPunct="1">
              <a:lnSpc>
                <a:spcPct val="90000"/>
              </a:lnSpc>
            </a:pPr>
            <a:r>
              <a:rPr lang="en-US" altLang="el-GR" sz="2000" dirty="0" smtClean="0">
                <a:latin typeface="Arno Pro Caption" panose="02020502040506020403" pitchFamily="18" charset="0"/>
                <a:cs typeface="Times New Roman" panose="02020603050405020304" pitchFamily="18" charset="0"/>
              </a:rPr>
              <a:t>(2) it is easily applicable when coefficients are nonlinear. </a:t>
            </a:r>
          </a:p>
          <a:p>
            <a:pPr algn="just" eaLnBrk="1" hangingPunct="1">
              <a:lnSpc>
                <a:spcPct val="90000"/>
              </a:lnSpc>
            </a:pPr>
            <a:endParaRPr lang="en-US" altLang="el-GR" sz="2400" dirty="0" smtClean="0">
              <a:latin typeface="Arno Pro Caption" panose="02020502040506020403" pitchFamily="18" charset="0"/>
              <a:cs typeface="Times New Roman" panose="02020603050405020304" pitchFamily="18" charset="0"/>
            </a:endParaRPr>
          </a:p>
          <a:p>
            <a:pPr algn="just" eaLnBrk="1" hangingPunct="1">
              <a:lnSpc>
                <a:spcPct val="90000"/>
              </a:lnSpc>
            </a:pPr>
            <a:r>
              <a:rPr lang="en-US" altLang="el-GR" sz="2400" dirty="0" smtClean="0">
                <a:latin typeface="Arno Pro Caption" panose="02020502040506020403" pitchFamily="18" charset="0"/>
                <a:cs typeface="Times New Roman" panose="02020603050405020304" pitchFamily="18" charset="0"/>
              </a:rPr>
              <a:t>Although there are many versions of iterative schemes, we introduce three iterative methods:</a:t>
            </a:r>
          </a:p>
          <a:p>
            <a:pPr algn="just" eaLnBrk="1" hangingPunct="1">
              <a:lnSpc>
                <a:spcPct val="90000"/>
              </a:lnSpc>
            </a:pPr>
            <a:endParaRPr lang="en-US" altLang="el-GR" sz="2400" dirty="0" smtClean="0">
              <a:latin typeface="Arno Pro Caption" panose="02020502040506020403" pitchFamily="18" charset="0"/>
              <a:cs typeface="Times New Roman" panose="02020603050405020304" pitchFamily="18" charset="0"/>
            </a:endParaRPr>
          </a:p>
          <a:p>
            <a:pPr lvl="1" algn="just" eaLnBrk="1" hangingPunct="1">
              <a:lnSpc>
                <a:spcPct val="90000"/>
              </a:lnSpc>
            </a:pPr>
            <a:r>
              <a:rPr lang="en-US" altLang="el-GR" sz="2400" b="1" dirty="0" smtClean="0">
                <a:solidFill>
                  <a:srgbClr val="C00000"/>
                </a:solidFill>
                <a:latin typeface="Arno Pro Caption" panose="02020502040506020403" pitchFamily="18" charset="0"/>
                <a:cs typeface="Times New Roman" panose="02020603050405020304" pitchFamily="18" charset="0"/>
              </a:rPr>
              <a:t>Jacobi iterative, </a:t>
            </a:r>
          </a:p>
          <a:p>
            <a:pPr lvl="1" algn="just" eaLnBrk="1" hangingPunct="1">
              <a:lnSpc>
                <a:spcPct val="90000"/>
              </a:lnSpc>
            </a:pPr>
            <a:r>
              <a:rPr lang="en-US" altLang="el-GR" sz="2400" b="1" dirty="0" smtClean="0">
                <a:solidFill>
                  <a:srgbClr val="C00000"/>
                </a:solidFill>
                <a:latin typeface="Arno Pro Caption" panose="02020502040506020403" pitchFamily="18" charset="0"/>
                <a:cs typeface="Times New Roman" panose="02020603050405020304" pitchFamily="18" charset="0"/>
              </a:rPr>
              <a:t>Gauss-Seidel, and </a:t>
            </a:r>
          </a:p>
          <a:p>
            <a:pPr lvl="1" algn="just" eaLnBrk="1" hangingPunct="1">
              <a:lnSpc>
                <a:spcPct val="90000"/>
              </a:lnSpc>
            </a:pPr>
            <a:r>
              <a:rPr lang="en-US" altLang="el-GR" sz="2400" b="1" dirty="0" smtClean="0">
                <a:solidFill>
                  <a:srgbClr val="C00000"/>
                </a:solidFill>
                <a:latin typeface="Arno Pro Caption" panose="02020502040506020403" pitchFamily="18" charset="0"/>
                <a:cs typeface="Times New Roman" panose="02020603050405020304" pitchFamily="18" charset="0"/>
              </a:rPr>
              <a:t>Successive-over-relaxation (SOR) </a:t>
            </a:r>
          </a:p>
          <a:p>
            <a:pPr lvl="2"/>
            <a:r>
              <a:rPr lang="tr-TR" altLang="el-GR" sz="1800" dirty="0" smtClean="0">
                <a:latin typeface="Arno Pro Caption" panose="02020502040506020403" pitchFamily="18" charset="0"/>
              </a:rPr>
              <a:t>SOR is a method used to accelerate the convergence </a:t>
            </a:r>
          </a:p>
          <a:p>
            <a:pPr lvl="2"/>
            <a:r>
              <a:rPr lang="tr-TR" altLang="el-GR" sz="1800" dirty="0" smtClean="0">
                <a:latin typeface="Arno Pro Caption" panose="02020502040506020403" pitchFamily="18" charset="0"/>
              </a:rPr>
              <a:t>Gauss-Seidel Iteration is a special case of SOR method</a:t>
            </a:r>
            <a:endParaRPr lang="en-US" altLang="el-GR" sz="1800" dirty="0" smtClean="0">
              <a:latin typeface="Arno Pro Caption" panose="02020502040506020403" pitchFamily="18" charset="0"/>
            </a:endParaRPr>
          </a:p>
          <a:p>
            <a:pPr lvl="2" algn="just" eaLnBrk="1" hangingPunct="1">
              <a:lnSpc>
                <a:spcPct val="90000"/>
              </a:lnSpc>
            </a:pPr>
            <a:endParaRPr lang="fr-FR" altLang="el-GR" sz="2000" b="1" dirty="0" smtClean="0">
              <a:solidFill>
                <a:srgbClr val="C00000"/>
              </a:solidFill>
              <a:latin typeface="Arno Pro Caption" panose="02020502040506020403" pitchFamily="18" charset="0"/>
            </a:endParaRPr>
          </a:p>
          <a:p>
            <a:endParaRPr lang="el-GR" altLang="el-GR" dirty="0" smtClean="0">
              <a:latin typeface="Arno Pro Caption" panose="02020502040506020403" pitchFamily="18" charset="0"/>
            </a:endParaRPr>
          </a:p>
        </p:txBody>
      </p:sp>
      <p:sp>
        <p:nvSpPr>
          <p:cNvPr id="12292" name="Slide Number Placeholder 3"/>
          <p:cNvSpPr>
            <a:spLocks noGrp="1"/>
          </p:cNvSpPr>
          <p:nvPr>
            <p:ph type="sldNum" sz="quarter" idx="10"/>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fld id="{16F9A6F5-9B40-4EDF-BF32-5CDE738E08CD}" type="slidenum">
              <a:rPr lang="en-US" altLang="el-GR" sz="1800" b="1">
                <a:latin typeface="Arno Pro Caption" panose="02020502040506020403" pitchFamily="18" charset="0"/>
              </a:rPr>
              <a:pPr/>
              <a:t>8</a:t>
            </a:fld>
            <a:endParaRPr lang="en-US" altLang="el-GR" sz="1800" b="1">
              <a:latin typeface="Arno Pro Caption" panose="02020502040506020403"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92100"/>
            <a:ext cx="8229600" cy="546100"/>
          </a:xfrm>
        </p:spPr>
        <p:txBody>
          <a:bodyPr/>
          <a:lstStyle/>
          <a:p>
            <a:pPr eaLnBrk="1" hangingPunct="1"/>
            <a:r>
              <a:rPr lang="en-US" altLang="el-GR" dirty="0" smtClean="0">
                <a:solidFill>
                  <a:schemeClr val="tx1"/>
                </a:solidFill>
              </a:rPr>
              <a:t>Advantages</a:t>
            </a:r>
            <a:endParaRPr lang="fr-FR" altLang="el-GR" dirty="0" smtClean="0">
              <a:solidFill>
                <a:schemeClr val="tx1"/>
              </a:solidFill>
            </a:endParaRPr>
          </a:p>
        </p:txBody>
      </p:sp>
      <p:sp>
        <p:nvSpPr>
          <p:cNvPr id="13315" name="Rectangle 3"/>
          <p:cNvSpPr>
            <a:spLocks noGrp="1" noChangeArrowheads="1"/>
          </p:cNvSpPr>
          <p:nvPr>
            <p:ph idx="1"/>
          </p:nvPr>
        </p:nvSpPr>
        <p:spPr>
          <a:xfrm>
            <a:off x="457200" y="1143000"/>
            <a:ext cx="8229600" cy="4876800"/>
          </a:xfrm>
        </p:spPr>
        <p:txBody>
          <a:bodyPr/>
          <a:lstStyle/>
          <a:p>
            <a:pPr marL="0" indent="0" algn="just" eaLnBrk="1" hangingPunct="1">
              <a:lnSpc>
                <a:spcPts val="3100"/>
              </a:lnSpc>
              <a:spcBef>
                <a:spcPts val="0"/>
              </a:spcBef>
              <a:buFontTx/>
              <a:buNone/>
            </a:pPr>
            <a:r>
              <a:rPr lang="en-US" altLang="el-GR" sz="2400" dirty="0" smtClean="0">
                <a:solidFill>
                  <a:srgbClr val="C00000"/>
                </a:solidFill>
                <a:latin typeface="Arno Pro Caption" panose="02020502040506020403" pitchFamily="18" charset="0"/>
              </a:rPr>
              <a:t>Iterative </a:t>
            </a:r>
            <a:r>
              <a:rPr lang="en-US" altLang="el-GR" sz="2400" dirty="0" smtClean="0">
                <a:solidFill>
                  <a:srgbClr val="C00000"/>
                </a:solidFill>
                <a:latin typeface="Arno Pro Caption" panose="02020502040506020403" pitchFamily="18" charset="0"/>
              </a:rPr>
              <a:t>methods can be applied to system as many as 100,000 variables. Examples of these large systems arise in the solution of partial differential equations</a:t>
            </a:r>
            <a:r>
              <a:rPr lang="en-US" altLang="el-GR" sz="2400" dirty="0" smtClean="0">
                <a:solidFill>
                  <a:srgbClr val="C00000"/>
                </a:solidFill>
                <a:latin typeface="Arno Pro Caption" panose="02020502040506020403" pitchFamily="18" charset="0"/>
              </a:rPr>
              <a:t>.</a:t>
            </a:r>
          </a:p>
          <a:p>
            <a:pPr algn="just" eaLnBrk="1" hangingPunct="1">
              <a:buFontTx/>
              <a:buNone/>
            </a:pPr>
            <a:r>
              <a:rPr lang="en-US" altLang="el-GR" sz="2400" dirty="0">
                <a:latin typeface="Arno Pro Caption" panose="02020502040506020403" pitchFamily="18" charset="0"/>
              </a:rPr>
              <a:t>Also the amount of storage, as stated earlier, is far less than directs methods. In our example, we have :</a:t>
            </a:r>
          </a:p>
          <a:p>
            <a:pPr lvl="2" algn="just" eaLnBrk="1" hangingPunct="1"/>
            <a:r>
              <a:rPr lang="en-US" altLang="el-GR" dirty="0">
                <a:latin typeface="Arno Pro Caption" panose="02020502040506020403" pitchFamily="18" charset="0"/>
              </a:rPr>
              <a:t>100,000 * 100,000 variables for direct</a:t>
            </a:r>
          </a:p>
          <a:p>
            <a:pPr lvl="2" algn="just" eaLnBrk="1" hangingPunct="1"/>
            <a:r>
              <a:rPr lang="en-US" altLang="el-GR" dirty="0">
                <a:latin typeface="Arno Pro Caption" panose="02020502040506020403" pitchFamily="18" charset="0"/>
              </a:rPr>
              <a:t>3 * 100,000 – 2 variables for iteration</a:t>
            </a:r>
          </a:p>
          <a:p>
            <a:pPr marL="0" indent="0" algn="just" eaLnBrk="1" hangingPunct="1">
              <a:lnSpc>
                <a:spcPts val="3100"/>
              </a:lnSpc>
              <a:spcBef>
                <a:spcPts val="0"/>
              </a:spcBef>
              <a:buFontTx/>
              <a:buNone/>
            </a:pPr>
            <a:endParaRPr lang="fr-FR" altLang="el-GR" sz="2400" dirty="0" smtClean="0">
              <a:solidFill>
                <a:srgbClr val="C00000"/>
              </a:solidFill>
              <a:latin typeface="Arno Pro Caption" panose="02020502040506020403" pitchFamily="18" charset="0"/>
            </a:endParaRPr>
          </a:p>
        </p:txBody>
      </p:sp>
      <p:sp>
        <p:nvSpPr>
          <p:cNvPr id="13316" name="Slide Number Placeholder 1"/>
          <p:cNvSpPr>
            <a:spLocks noGrp="1"/>
          </p:cNvSpPr>
          <p:nvPr>
            <p:ph type="sldNum" sz="quarter" idx="10"/>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fld id="{2DC33A5B-A9AB-4992-A157-D628BB5EDDD4}" type="slidenum">
              <a:rPr lang="en-US" altLang="el-GR" sz="1800" b="1">
                <a:latin typeface="Arno Pro Caption" panose="02020502040506020403" pitchFamily="18" charset="0"/>
              </a:rPr>
              <a:pPr/>
              <a:t>9</a:t>
            </a:fld>
            <a:endParaRPr lang="en-US" altLang="el-GR" sz="1800" b="1">
              <a:latin typeface="Arno Pro Caption" panose="02020502040506020403" pitchFamily="18" charset="0"/>
            </a:endParaRPr>
          </a:p>
        </p:txBody>
      </p:sp>
      <p:sp>
        <p:nvSpPr>
          <p:cNvPr id="5" name="Rectangle 2"/>
          <p:cNvSpPr txBox="1">
            <a:spLocks noChangeArrowheads="1"/>
          </p:cNvSpPr>
          <p:nvPr/>
        </p:nvSpPr>
        <p:spPr bwMode="auto">
          <a:xfrm>
            <a:off x="457200" y="292100"/>
            <a:ext cx="82296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400">
                <a:solidFill>
                  <a:schemeClr val="bg2"/>
                </a:solidFill>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pPr algn="ctr" eaLnBrk="1" hangingPunct="1"/>
            <a:r>
              <a:rPr lang="en-US" altLang="el-GR" sz="3200" b="1" kern="0" dirty="0" smtClean="0">
                <a:solidFill>
                  <a:schemeClr val="bg2">
                    <a:lumMod val="60000"/>
                    <a:lumOff val="40000"/>
                  </a:schemeClr>
                </a:solidFill>
                <a:latin typeface="Arno Pro Caption" panose="02020502040506020403" pitchFamily="18" charset="0"/>
              </a:rPr>
              <a:t>Advantages / </a:t>
            </a:r>
            <a:r>
              <a:rPr lang="en-US" altLang="el-GR" sz="3200" b="1" kern="0" dirty="0" smtClean="0">
                <a:solidFill>
                  <a:srgbClr val="FF0000"/>
                </a:solidFill>
                <a:latin typeface="Arno Pro Caption" panose="02020502040506020403" pitchFamily="18" charset="0"/>
              </a:rPr>
              <a:t>Disadvantages</a:t>
            </a:r>
            <a:endParaRPr lang="en-US" altLang="el-GR" sz="3200" b="1" kern="0" dirty="0" smtClean="0">
              <a:latin typeface="Arno Pro Caption" panose="02020502040506020403" pitchFamily="18" charset="0"/>
            </a:endParaRPr>
          </a:p>
        </p:txBody>
      </p:sp>
      <p:sp>
        <p:nvSpPr>
          <p:cNvPr id="6" name="Ορθογώνιο 5"/>
          <p:cNvSpPr/>
          <p:nvPr/>
        </p:nvSpPr>
        <p:spPr>
          <a:xfrm>
            <a:off x="838200" y="4800600"/>
            <a:ext cx="7689926" cy="584775"/>
          </a:xfrm>
          <a:prstGeom prst="rect">
            <a:avLst/>
          </a:prstGeom>
          <a:solidFill>
            <a:schemeClr val="accent1">
              <a:lumMod val="20000"/>
              <a:lumOff val="80000"/>
            </a:schemeClr>
          </a:solidFill>
        </p:spPr>
        <p:txBody>
          <a:bodyPr wrap="none">
            <a:spAutoFit/>
          </a:bodyPr>
          <a:lstStyle/>
          <a:p>
            <a:pPr algn="just" eaLnBrk="1" hangingPunct="1">
              <a:buFontTx/>
              <a:buNone/>
            </a:pPr>
            <a:r>
              <a:rPr lang="en-US" altLang="el-GR" sz="3200" b="1" dirty="0">
                <a:solidFill>
                  <a:srgbClr val="FF0000"/>
                </a:solidFill>
                <a:latin typeface="Arno Pro Caption" panose="02020502040506020403" pitchFamily="18" charset="0"/>
                <a:ea typeface="+mj-ea"/>
                <a:cs typeface="+mj-cs"/>
              </a:rPr>
              <a:t>Iteration cannot be applied to every system</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663</TotalTime>
  <Words>615</Words>
  <Application>Microsoft Office PowerPoint</Application>
  <PresentationFormat>Προβολή στην οθόνη (4:3)</PresentationFormat>
  <Paragraphs>87</Paragraphs>
  <Slides>11</Slides>
  <Notes>0</Notes>
  <HiddenSlides>0</HiddenSlides>
  <MMClips>0</MMClips>
  <ScaleCrop>false</ScaleCrop>
  <HeadingPairs>
    <vt:vector size="8" baseType="variant">
      <vt:variant>
        <vt:lpstr>Γραμματοσειρές που χρησιμοποιούνται</vt:lpstr>
      </vt:variant>
      <vt:variant>
        <vt:i4>9</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11</vt:i4>
      </vt:variant>
    </vt:vector>
  </HeadingPairs>
  <TitlesOfParts>
    <vt:vector size="22" baseType="lpstr">
      <vt:lpstr>Angsana New</vt:lpstr>
      <vt:lpstr>Arial</vt:lpstr>
      <vt:lpstr>Arno Pro Caption</vt:lpstr>
      <vt:lpstr>Calibri</vt:lpstr>
      <vt:lpstr>굴림</vt:lpstr>
      <vt:lpstr>Symbol</vt:lpstr>
      <vt:lpstr>Tahoma</vt:lpstr>
      <vt:lpstr>Times New Roman</vt:lpstr>
      <vt:lpstr>Wingdings</vt:lpstr>
      <vt:lpstr>Ocean</vt:lpstr>
      <vt:lpstr>Equation</vt:lpstr>
      <vt:lpstr>Iteration Methods</vt:lpstr>
      <vt:lpstr>Introduction</vt:lpstr>
      <vt:lpstr>Direct methods</vt:lpstr>
      <vt:lpstr>Iterative Solution Methods</vt:lpstr>
      <vt:lpstr>Iterative solution procedure</vt:lpstr>
      <vt:lpstr>Convergence</vt:lpstr>
      <vt:lpstr>Παρουσίαση του PowerPoint</vt:lpstr>
      <vt:lpstr>Παρουσίαση του PowerPoint</vt:lpstr>
      <vt:lpstr>Advantages</vt:lpstr>
      <vt:lpstr>Applications</vt:lpstr>
      <vt:lpstr>Convergence Restrictions</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Iteration Methods</dc:title>
  <dc:creator>Kevin Jourdain</dc:creator>
  <cp:lastModifiedBy>Dell</cp:lastModifiedBy>
  <cp:revision>31</cp:revision>
  <dcterms:created xsi:type="dcterms:W3CDTF">2004-12-07T03:14:58Z</dcterms:created>
  <dcterms:modified xsi:type="dcterms:W3CDTF">2021-03-21T22:38:50Z</dcterms:modified>
</cp:coreProperties>
</file>