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70"/>
  </p:notesMasterIdLst>
  <p:sldIdLst>
    <p:sldId id="274" r:id="rId2"/>
    <p:sldId id="275" r:id="rId3"/>
    <p:sldId id="277" r:id="rId4"/>
    <p:sldId id="367" r:id="rId5"/>
    <p:sldId id="368" r:id="rId6"/>
    <p:sldId id="345" r:id="rId7"/>
    <p:sldId id="371" r:id="rId8"/>
    <p:sldId id="372" r:id="rId9"/>
    <p:sldId id="373" r:id="rId10"/>
    <p:sldId id="370" r:id="rId11"/>
    <p:sldId id="375" r:id="rId12"/>
    <p:sldId id="374" r:id="rId13"/>
    <p:sldId id="415" r:id="rId14"/>
    <p:sldId id="400" r:id="rId15"/>
    <p:sldId id="369" r:id="rId16"/>
    <p:sldId id="376" r:id="rId17"/>
    <p:sldId id="410" r:id="rId18"/>
    <p:sldId id="414" r:id="rId19"/>
    <p:sldId id="380" r:id="rId20"/>
    <p:sldId id="413" r:id="rId21"/>
    <p:sldId id="401" r:id="rId22"/>
    <p:sldId id="377" r:id="rId23"/>
    <p:sldId id="378" r:id="rId24"/>
    <p:sldId id="381" r:id="rId25"/>
    <p:sldId id="382" r:id="rId26"/>
    <p:sldId id="383" r:id="rId27"/>
    <p:sldId id="384" r:id="rId28"/>
    <p:sldId id="385" r:id="rId29"/>
    <p:sldId id="386" r:id="rId30"/>
    <p:sldId id="387" r:id="rId31"/>
    <p:sldId id="388" r:id="rId32"/>
    <p:sldId id="389" r:id="rId33"/>
    <p:sldId id="390" r:id="rId34"/>
    <p:sldId id="411" r:id="rId35"/>
    <p:sldId id="391" r:id="rId36"/>
    <p:sldId id="412" r:id="rId37"/>
    <p:sldId id="392" r:id="rId38"/>
    <p:sldId id="393" r:id="rId39"/>
    <p:sldId id="407" r:id="rId40"/>
    <p:sldId id="394" r:id="rId41"/>
    <p:sldId id="395" r:id="rId42"/>
    <p:sldId id="398" r:id="rId43"/>
    <p:sldId id="399" r:id="rId44"/>
    <p:sldId id="430" r:id="rId45"/>
    <p:sldId id="431" r:id="rId46"/>
    <p:sldId id="428" r:id="rId47"/>
    <p:sldId id="429" r:id="rId48"/>
    <p:sldId id="432" r:id="rId49"/>
    <p:sldId id="433" r:id="rId50"/>
    <p:sldId id="434" r:id="rId51"/>
    <p:sldId id="418" r:id="rId52"/>
    <p:sldId id="416" r:id="rId53"/>
    <p:sldId id="419" r:id="rId54"/>
    <p:sldId id="417" r:id="rId55"/>
    <p:sldId id="420" r:id="rId56"/>
    <p:sldId id="421" r:id="rId57"/>
    <p:sldId id="423" r:id="rId58"/>
    <p:sldId id="422" r:id="rId59"/>
    <p:sldId id="424" r:id="rId60"/>
    <p:sldId id="402" r:id="rId61"/>
    <p:sldId id="408" r:id="rId62"/>
    <p:sldId id="409" r:id="rId63"/>
    <p:sldId id="403" r:id="rId64"/>
    <p:sldId id="404" r:id="rId65"/>
    <p:sldId id="406" r:id="rId66"/>
    <p:sldId id="405" r:id="rId67"/>
    <p:sldId id="425" r:id="rId68"/>
    <p:sldId id="314"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orient="horz" pos="4020">
          <p15:clr>
            <a:srgbClr val="A4A3A4"/>
          </p15:clr>
        </p15:guide>
        <p15:guide id="3" orient="horz" pos="709">
          <p15:clr>
            <a:srgbClr val="A4A3A4"/>
          </p15:clr>
        </p15:guide>
        <p15:guide id="4" orient="horz" pos="1525">
          <p15:clr>
            <a:srgbClr val="A4A3A4"/>
          </p15:clr>
        </p15:guide>
        <p15:guide id="5" orient="horz" pos="754">
          <p15:clr>
            <a:srgbClr val="A4A3A4"/>
          </p15:clr>
        </p15:guide>
        <p15:guide id="6" orient="horz" pos="3113">
          <p15:clr>
            <a:srgbClr val="A4A3A4"/>
          </p15:clr>
        </p15:guide>
        <p15:guide id="7" orient="horz" pos="3884">
          <p15:clr>
            <a:srgbClr val="A4A3A4"/>
          </p15:clr>
        </p15:guide>
        <p15:guide id="8" pos="2880">
          <p15:clr>
            <a:srgbClr val="A4A3A4"/>
          </p15:clr>
        </p15:guide>
        <p15:guide id="9" pos="5602">
          <p15:clr>
            <a:srgbClr val="A4A3A4"/>
          </p15:clr>
        </p15:guide>
        <p15:guide id="11" pos="2925">
          <p15:clr>
            <a:srgbClr val="A4A3A4"/>
          </p15:clr>
        </p15:guide>
        <p15:guide id="12" pos="204" userDrawn="1">
          <p15:clr>
            <a:srgbClr val="A4A3A4"/>
          </p15:clr>
        </p15:guide>
        <p15:guide id="13" orient="horz" pos="29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gela zisiou" initials="az" lastIdx="1" clrIdx="0">
    <p:extLst>
      <p:ext uri="{19B8F6BF-5375-455C-9EA6-DF929625EA0E}">
        <p15:presenceInfo xmlns:p15="http://schemas.microsoft.com/office/powerpoint/2012/main" userId="a9a1cd1949ed51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2" autoAdjust="0"/>
    <p:restoredTop sz="92588" autoAdjust="0"/>
  </p:normalViewPr>
  <p:slideViewPr>
    <p:cSldViewPr>
      <p:cViewPr varScale="1">
        <p:scale>
          <a:sx n="62" d="100"/>
          <a:sy n="62" d="100"/>
        </p:scale>
        <p:origin x="1268" y="28"/>
      </p:cViewPr>
      <p:guideLst>
        <p:guide orient="horz" pos="2296"/>
        <p:guide orient="horz" pos="4020"/>
        <p:guide orient="horz" pos="709"/>
        <p:guide orient="horz" pos="1525"/>
        <p:guide orient="horz" pos="754"/>
        <p:guide orient="horz" pos="3113"/>
        <p:guide orient="horz" pos="3884"/>
        <p:guide pos="2880"/>
        <p:guide pos="5602"/>
        <p:guide pos="2925"/>
        <p:guide pos="204"/>
        <p:guide orient="horz" pos="29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B7F5-5DA2-43E6-AE97-0DF5BFC1B355}" type="datetimeFigureOut">
              <a:rPr lang="el-GR" smtClean="0"/>
              <a:pPr/>
              <a:t>8/11/2022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FE2B2-BADA-4131-8AEE-FA85752118B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9B7FE2B2-BADA-4131-8AEE-FA85752118B7}" type="slidenum">
              <a:rPr lang="el-GR" smtClean="0"/>
              <a:pPr/>
              <a:t>1</a:t>
            </a:fld>
            <a:endParaRPr lang="el-GR"/>
          </a:p>
        </p:txBody>
      </p:sp>
    </p:spTree>
    <p:extLst>
      <p:ext uri="{BB962C8B-B14F-4D97-AF65-F5344CB8AC3E}">
        <p14:creationId xmlns:p14="http://schemas.microsoft.com/office/powerpoint/2010/main" val="420801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9B7FE2B2-BADA-4131-8AEE-FA85752118B7}" type="slidenum">
              <a:rPr lang="el-GR" smtClean="0"/>
              <a:pPr/>
              <a:t>13</a:t>
            </a:fld>
            <a:endParaRPr lang="el-GR"/>
          </a:p>
        </p:txBody>
      </p:sp>
    </p:spTree>
    <p:extLst>
      <p:ext uri="{BB962C8B-B14F-4D97-AF65-F5344CB8AC3E}">
        <p14:creationId xmlns:p14="http://schemas.microsoft.com/office/powerpoint/2010/main" val="420251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9B7FE2B2-BADA-4131-8AEE-FA85752118B7}" type="slidenum">
              <a:rPr lang="el-GR" smtClean="0"/>
              <a:pPr/>
              <a:t>18</a:t>
            </a:fld>
            <a:endParaRPr lang="el-GR"/>
          </a:p>
        </p:txBody>
      </p:sp>
    </p:spTree>
    <p:extLst>
      <p:ext uri="{BB962C8B-B14F-4D97-AF65-F5344CB8AC3E}">
        <p14:creationId xmlns:p14="http://schemas.microsoft.com/office/powerpoint/2010/main" val="422519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FE2B2-BADA-4131-8AEE-FA85752118B7}"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90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FE2B2-BADA-4131-8AEE-FA85752118B7}"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51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15" name="Rectangle 3"/>
          <p:cNvSpPr/>
          <p:nvPr userDrawn="1"/>
        </p:nvSpPr>
        <p:spPr>
          <a:xfrm>
            <a:off x="0" y="6597674"/>
            <a:ext cx="9144000" cy="260350"/>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5" name="Rectangle 9"/>
          <p:cNvSpPr/>
          <p:nvPr userDrawn="1"/>
        </p:nvSpPr>
        <p:spPr>
          <a:xfrm>
            <a:off x="0" y="0"/>
            <a:ext cx="9144000" cy="908050"/>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 Τίτλος"/>
          <p:cNvSpPr txBox="1">
            <a:spLocks/>
          </p:cNvSpPr>
          <p:nvPr userDrawn="1"/>
        </p:nvSpPr>
        <p:spPr>
          <a:xfrm>
            <a:off x="250825" y="0"/>
            <a:ext cx="8642350" cy="908050"/>
          </a:xfrm>
          <a:prstGeom prst="rect">
            <a:avLst/>
          </a:prstGeom>
        </p:spPr>
        <p:txBody>
          <a:bodyPr vert="horz" lIns="91440" tIns="45720" rIns="91440" bIns="45720" rtlCol="0" anchor="ctr">
            <a:noAutofit/>
          </a:bodyPr>
          <a:lstStyle/>
          <a:p>
            <a:pPr lvl="0" algn="just">
              <a:spcBef>
                <a:spcPts val="600"/>
              </a:spcBef>
              <a:defRPr/>
            </a:pPr>
            <a:endParaRPr lang="el-GR" sz="2600" dirty="0">
              <a:latin typeface="+mj-lt"/>
              <a:ea typeface="+mj-ea"/>
              <a:cs typeface="+mj-cs"/>
            </a:endParaRPr>
          </a:p>
        </p:txBody>
      </p:sp>
      <p:grpSp>
        <p:nvGrpSpPr>
          <p:cNvPr id="7" name="Group 8"/>
          <p:cNvGrpSpPr/>
          <p:nvPr userDrawn="1"/>
        </p:nvGrpSpPr>
        <p:grpSpPr>
          <a:xfrm>
            <a:off x="6936177" y="35488"/>
            <a:ext cx="1922103" cy="977925"/>
            <a:chOff x="6867463" y="326170"/>
            <a:chExt cx="1922103" cy="1000132"/>
          </a:xfrm>
        </p:grpSpPr>
        <p:pic>
          <p:nvPicPr>
            <p:cNvPr id="8" name="Picture 5" descr="27544_137323639635975_221_n.jpg"/>
            <p:cNvPicPr>
              <a:picLocks noChangeAspect="1"/>
            </p:cNvPicPr>
            <p:nvPr/>
          </p:nvPicPr>
          <p:blipFill>
            <a:blip r:embed="rId2" cstate="print"/>
            <a:stretch>
              <a:fillRect/>
            </a:stretch>
          </p:blipFill>
          <p:spPr>
            <a:xfrm>
              <a:off x="8004961" y="333376"/>
              <a:ext cx="784605" cy="784605"/>
            </a:xfrm>
            <a:prstGeom prst="rect">
              <a:avLst/>
            </a:prstGeom>
          </p:spPr>
        </p:pic>
        <p:sp>
          <p:nvSpPr>
            <p:cNvPr id="9" name="1 - Τίτλος"/>
            <p:cNvSpPr txBox="1">
              <a:spLocks/>
            </p:cNvSpPr>
            <p:nvPr/>
          </p:nvSpPr>
          <p:spPr>
            <a:xfrm>
              <a:off x="6867463" y="326170"/>
              <a:ext cx="1204999" cy="1000132"/>
            </a:xfrm>
            <a:prstGeom prst="rect">
              <a:avLst/>
            </a:prstGeom>
          </p:spPr>
          <p:txBody>
            <a:bodyPr vert="horz" lIns="91440" tIns="45720" rIns="91440" bIns="45720" rtlCol="0" anchor="ctr">
              <a:noAutofit/>
            </a:bodyPr>
            <a:lstStyle/>
            <a:p>
              <a:pPr lvl="0" algn="ctr">
                <a:defRPr/>
              </a:pPr>
              <a:r>
                <a:rPr lang="el-GR" sz="1100" spc="70" dirty="0">
                  <a:latin typeface="+mj-lt"/>
                  <a:ea typeface="+mj-ea"/>
                  <a:cs typeface="+mj-cs"/>
                </a:rPr>
                <a:t>ΔΗΜΟΚΡΙΤΕΙΟ</a:t>
              </a:r>
            </a:p>
            <a:p>
              <a:pPr lvl="0" algn="ctr">
                <a:defRPr/>
              </a:pPr>
              <a:r>
                <a:rPr lang="el-GR" sz="1100" spc="60" dirty="0">
                  <a:latin typeface="+mj-lt"/>
                  <a:ea typeface="+mj-ea"/>
                  <a:cs typeface="+mj-cs"/>
                </a:rPr>
                <a:t>ΠΑΝΕΠΙΣΤΗΜΙΟ</a:t>
              </a:r>
            </a:p>
            <a:p>
              <a:pPr lvl="0" algn="ctr">
                <a:defRPr/>
              </a:pPr>
              <a:r>
                <a:rPr lang="el-GR" spc="180" dirty="0">
                  <a:latin typeface="+mj-lt"/>
                  <a:ea typeface="+mj-ea"/>
                  <a:cs typeface="+mj-cs"/>
                </a:rPr>
                <a:t>ΘΡΑΚΗΣ</a:t>
              </a:r>
            </a:p>
          </p:txBody>
        </p:sp>
      </p:grpSp>
      <p:sp>
        <p:nvSpPr>
          <p:cNvPr id="11" name="10 - TextBox"/>
          <p:cNvSpPr txBox="1"/>
          <p:nvPr userDrawn="1"/>
        </p:nvSpPr>
        <p:spPr>
          <a:xfrm>
            <a:off x="928662" y="2428868"/>
            <a:ext cx="2071702" cy="369332"/>
          </a:xfrm>
          <a:prstGeom prst="rect">
            <a:avLst/>
          </a:prstGeom>
          <a:noFill/>
        </p:spPr>
        <p:txBody>
          <a:bodyPr wrap="square" rtlCol="0">
            <a:spAutoFit/>
          </a:bodyPr>
          <a:lstStyle/>
          <a:p>
            <a:endParaRPr lang="el-GR" dirty="0"/>
          </a:p>
        </p:txBody>
      </p:sp>
      <p:sp>
        <p:nvSpPr>
          <p:cNvPr id="13" name="12 - TextBox"/>
          <p:cNvSpPr txBox="1"/>
          <p:nvPr userDrawn="1"/>
        </p:nvSpPr>
        <p:spPr>
          <a:xfrm>
            <a:off x="240916" y="6607651"/>
            <a:ext cx="418662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B8C81C32-22FC-4A04-80E9-756BE8146619}" type="slidenum">
              <a:rPr lang="el-GR" sz="1200" smtClean="0">
                <a:latin typeface="+mj-lt"/>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US" sz="1200" dirty="0">
                <a:latin typeface="+mj-lt"/>
                <a:cs typeface="Arial" pitchFamily="34" charset="0"/>
              </a:rPr>
              <a:t> | </a:t>
            </a:r>
            <a:r>
              <a:rPr lang="el-GR" sz="1200" dirty="0">
                <a:latin typeface="+mj-lt"/>
                <a:cs typeface="Arial" pitchFamily="34" charset="0"/>
              </a:rPr>
              <a:t>ΠΜΣ: Διεθνές και Ευρωπαϊκό Δίκαιο της Ενέργειας</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8/11/2022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79A43-0062-4829-BEFA-91ED0F7492E8}" type="datetimeFigureOut">
              <a:rPr lang="el-GR" smtClean="0"/>
              <a:pPr/>
              <a:t>8/11/2022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81C32-22FC-4A04-80E9-756BE814661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065838" y="1195372"/>
            <a:ext cx="6962546"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noProof="0" dirty="0">
                <a:ea typeface="+mj-ea"/>
                <a:cs typeface="Arial" pitchFamily="34" charset="0"/>
              </a:rPr>
              <a:t>Δημοκρίτειο Πανεπιστήμιο Θράκης</a:t>
            </a:r>
            <a:endParaRPr lang="en-US" sz="1500" noProof="0" dirty="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noProof="0" dirty="0">
                <a:ea typeface="+mj-ea"/>
                <a:cs typeface="Arial" pitchFamily="34" charset="0"/>
              </a:rPr>
              <a:t>Νομική Σχολή</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dirty="0">
                <a:ea typeface="+mj-ea"/>
                <a:cs typeface="Arial" pitchFamily="34" charset="0"/>
              </a:rPr>
              <a:t>Μεταπτυχιακό Πρόγραμμα Σπουδών</a:t>
            </a:r>
            <a:r>
              <a:rPr lang="en-US" sz="1500" dirty="0">
                <a:ea typeface="+mj-ea"/>
                <a:cs typeface="Arial" pitchFamily="34" charset="0"/>
              </a:rPr>
              <a:t>: </a:t>
            </a:r>
            <a:r>
              <a:rPr lang="el-GR" sz="1500" dirty="0">
                <a:ea typeface="+mj-ea"/>
                <a:cs typeface="Arial" pitchFamily="34" charset="0"/>
              </a:rPr>
              <a:t>Διεθνές και Ευρωπαϊκό Δίκαιο της Ενέργειας</a:t>
            </a:r>
            <a:endParaRPr lang="el-GR" sz="1500" noProof="0" dirty="0">
              <a:ea typeface="+mj-ea"/>
              <a:cs typeface="Arial" pitchFamily="34" charset="0"/>
            </a:endParaRPr>
          </a:p>
        </p:txBody>
      </p:sp>
      <p:sp>
        <p:nvSpPr>
          <p:cNvPr id="3" name="1 - Τίτλος"/>
          <p:cNvSpPr txBox="1">
            <a:spLocks/>
          </p:cNvSpPr>
          <p:nvPr/>
        </p:nvSpPr>
        <p:spPr>
          <a:xfrm>
            <a:off x="685773" y="2420888"/>
            <a:ext cx="7772400" cy="1828800"/>
          </a:xfrm>
          <a:prstGeom prst="rect">
            <a:avLst/>
          </a:prstGeom>
        </p:spPr>
        <p:txBody>
          <a:bodyPr vert="horz" lIns="91440" tIns="45720" rIns="91440" bIns="45720" rtlCol="0" anchor="ctr">
            <a:normAutofit/>
          </a:bodyPr>
          <a:lstStyle/>
          <a:p>
            <a:pPr lvl="0" algn="ctr">
              <a:spcBef>
                <a:spcPct val="0"/>
              </a:spcBef>
              <a:defRPr/>
            </a:pP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Ασφάλεια Εφοδιασμού - Φυσικό Αέριο</a:t>
            </a:r>
            <a:endParaRPr kumimoji="0" lang="el-GR" sz="3000" b="0"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ea typeface="+mj-ea"/>
              <a:cs typeface="Arial" pitchFamily="34" charset="0"/>
            </a:endParaRPr>
          </a:p>
        </p:txBody>
      </p:sp>
      <p:sp>
        <p:nvSpPr>
          <p:cNvPr id="6" name="1 - Τίτλος"/>
          <p:cNvSpPr txBox="1">
            <a:spLocks/>
          </p:cNvSpPr>
          <p:nvPr/>
        </p:nvSpPr>
        <p:spPr>
          <a:xfrm>
            <a:off x="3214678" y="6010293"/>
            <a:ext cx="2714644" cy="35719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dirty="0">
                <a:ea typeface="+mj-ea"/>
                <a:cs typeface="Arial" pitchFamily="34" charset="0"/>
              </a:rPr>
              <a:t>5 Νοεμβρίου 20</a:t>
            </a:r>
            <a:r>
              <a:rPr lang="en-GB" sz="1500" dirty="0">
                <a:ea typeface="+mj-ea"/>
                <a:cs typeface="Arial" pitchFamily="34" charset="0"/>
              </a:rPr>
              <a:t>22</a:t>
            </a:r>
            <a:endParaRPr kumimoji="0" lang="el-GR" sz="1500" b="0" i="0" u="none" strike="noStrike" kern="1200" cap="none" spc="0" normalizeH="0" baseline="0" noProof="0" dirty="0">
              <a:ln>
                <a:noFill/>
              </a:ln>
              <a:effectLst/>
              <a:uLnTx/>
              <a:uFillTx/>
              <a:ea typeface="+mj-ea"/>
              <a:cs typeface="Arial" pitchFamily="34" charset="0"/>
            </a:endParaRPr>
          </a:p>
        </p:txBody>
      </p:sp>
      <p:sp>
        <p:nvSpPr>
          <p:cNvPr id="19" name="1 - Τίτλος"/>
          <p:cNvSpPr txBox="1">
            <a:spLocks/>
          </p:cNvSpPr>
          <p:nvPr/>
        </p:nvSpPr>
        <p:spPr>
          <a:xfrm>
            <a:off x="899592" y="4587398"/>
            <a:ext cx="7373986"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b="1" noProof="0" dirty="0">
                <a:ea typeface="+mj-ea"/>
                <a:cs typeface="Arial" pitchFamily="34" charset="0"/>
              </a:rPr>
              <a:t>Αγγελική</a:t>
            </a:r>
            <a:r>
              <a:rPr lang="el-GR" b="1" dirty="0">
                <a:ea typeface="+mj-ea"/>
                <a:cs typeface="Arial" pitchFamily="34" charset="0"/>
              </a:rPr>
              <a:t> </a:t>
            </a:r>
            <a:r>
              <a:rPr lang="el-GR" b="1" dirty="0" err="1">
                <a:ea typeface="+mj-ea"/>
                <a:cs typeface="Arial" pitchFamily="34" charset="0"/>
              </a:rPr>
              <a:t>Ζησιού</a:t>
            </a:r>
            <a:endParaRPr lang="en-GB" b="1" dirty="0">
              <a:ea typeface="+mj-ea"/>
              <a:cs typeface="Arial" pitchFamily="34" charset="0"/>
            </a:endParaRPr>
          </a:p>
          <a:p>
            <a:pPr lvl="0" algn="ctr">
              <a:spcBef>
                <a:spcPct val="0"/>
              </a:spcBef>
              <a:defRPr/>
            </a:pPr>
            <a:r>
              <a:rPr lang="el-GR" sz="1500" dirty="0">
                <a:ea typeface="+mj-ea"/>
                <a:cs typeface="Arial" pitchFamily="34" charset="0"/>
              </a:rPr>
              <a:t>Δικηγόρος, LLM., Διδάκτωρ, Νομική Σχολή, ΔΠΘ</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l-GR" b="1" dirty="0">
              <a:ea typeface="+mj-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Το Φυσικό Αέριο στην Ευρώπη</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
        <p:nvSpPr>
          <p:cNvPr id="7" name="Rectangle 14"/>
          <p:cNvSpPr/>
          <p:nvPr/>
        </p:nvSpPr>
        <p:spPr>
          <a:xfrm>
            <a:off x="257333" y="4833156"/>
            <a:ext cx="8642350" cy="1800200"/>
          </a:xfrm>
          <a:prstGeom prst="rect">
            <a:avLst/>
          </a:prstGeom>
        </p:spPr>
        <p:txBody>
          <a:bodyPr vert="horz" lIns="91440" tIns="45720" rIns="91440" bIns="45720" rtlCol="0" anchor="t">
            <a:noAutofit/>
          </a:bodyPr>
          <a:lstStyle/>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6" name="25 - Εικόνα"/>
          <p:cNvPicPr/>
          <p:nvPr/>
        </p:nvPicPr>
        <p:blipFill>
          <a:blip r:embed="rId2" cstate="print"/>
          <a:stretch>
            <a:fillRect/>
          </a:stretch>
        </p:blipFill>
        <p:spPr>
          <a:xfrm>
            <a:off x="908954" y="1047058"/>
            <a:ext cx="7468967" cy="4254150"/>
          </a:xfrm>
          <a:prstGeom prst="rect">
            <a:avLst/>
          </a:prstGeom>
        </p:spPr>
      </p:pic>
      <p:sp>
        <p:nvSpPr>
          <p:cNvPr id="28" name="27 - Ορθογώνιο"/>
          <p:cNvSpPr/>
          <p:nvPr/>
        </p:nvSpPr>
        <p:spPr>
          <a:xfrm>
            <a:off x="6156176" y="5301208"/>
            <a:ext cx="2234458" cy="276999"/>
          </a:xfrm>
          <a:prstGeom prst="rect">
            <a:avLst/>
          </a:prstGeom>
        </p:spPr>
        <p:txBody>
          <a:bodyPr wrap="none">
            <a:spAutoFit/>
          </a:bodyPr>
          <a:lstStyle/>
          <a:p>
            <a:r>
              <a:rPr lang="en-GB" sz="1200" i="1" dirty="0"/>
              <a:t>https://www.europarl.europa.eu</a:t>
            </a:r>
            <a:endParaRPr lang="el-GR" sz="1200" i="1" dirty="0"/>
          </a:p>
        </p:txBody>
      </p:sp>
    </p:spTree>
    <p:extLst>
      <p:ext uri="{BB962C8B-B14F-4D97-AF65-F5344CB8AC3E}">
        <p14:creationId xmlns:p14="http://schemas.microsoft.com/office/powerpoint/2010/main" val="404510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Το Φυσικό Αέριο στην Ευρώπη</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
        <p:nvSpPr>
          <p:cNvPr id="7" name="Rectangle 14"/>
          <p:cNvSpPr/>
          <p:nvPr/>
        </p:nvSpPr>
        <p:spPr>
          <a:xfrm>
            <a:off x="257333" y="4833156"/>
            <a:ext cx="8642350" cy="1800200"/>
          </a:xfrm>
          <a:prstGeom prst="rect">
            <a:avLst/>
          </a:prstGeom>
        </p:spPr>
        <p:txBody>
          <a:bodyPr vert="horz" lIns="91440" tIns="45720" rIns="91440" bIns="45720" rtlCol="0" anchor="t">
            <a:noAutofit/>
          </a:bodyPr>
          <a:lstStyle/>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9" name="Picture 3" descr="C:\Users\name_noone\Desktop\palhs_xekinhma\09.PNG"/>
          <p:cNvPicPr>
            <a:picLocks noChangeAspect="1" noChangeArrowheads="1"/>
          </p:cNvPicPr>
          <p:nvPr/>
        </p:nvPicPr>
        <p:blipFill>
          <a:blip r:embed="rId2" cstate="print"/>
          <a:srcRect/>
          <a:stretch>
            <a:fillRect/>
          </a:stretch>
        </p:blipFill>
        <p:spPr bwMode="auto">
          <a:xfrm>
            <a:off x="971600" y="1129068"/>
            <a:ext cx="7272808" cy="5036782"/>
          </a:xfrm>
          <a:prstGeom prst="rect">
            <a:avLst/>
          </a:prstGeom>
          <a:noFill/>
        </p:spPr>
      </p:pic>
    </p:spTree>
    <p:extLst>
      <p:ext uri="{BB962C8B-B14F-4D97-AF65-F5344CB8AC3E}">
        <p14:creationId xmlns:p14="http://schemas.microsoft.com/office/powerpoint/2010/main" val="404510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Εμπορικές Συναλλαγές</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
        <p:nvSpPr>
          <p:cNvPr id="8" name="7 - Ορθογώνιο"/>
          <p:cNvSpPr/>
          <p:nvPr/>
        </p:nvSpPr>
        <p:spPr>
          <a:xfrm>
            <a:off x="7374939" y="6165850"/>
            <a:ext cx="1518236" cy="276999"/>
          </a:xfrm>
          <a:prstGeom prst="rect">
            <a:avLst/>
          </a:prstGeom>
        </p:spPr>
        <p:txBody>
          <a:bodyPr wrap="none">
            <a:spAutoFit/>
          </a:bodyPr>
          <a:lstStyle/>
          <a:p>
            <a:r>
              <a:rPr lang="en-GB" sz="1200" i="1" dirty="0"/>
              <a:t> https://www.bp.com</a:t>
            </a:r>
          </a:p>
        </p:txBody>
      </p:sp>
      <p:pic>
        <p:nvPicPr>
          <p:cNvPr id="5124" name="Picture 4" descr="C:\Users\name_noone\Desktop\palhs_xekinhma\10.PNG"/>
          <p:cNvPicPr>
            <a:picLocks noChangeAspect="1" noChangeArrowheads="1"/>
          </p:cNvPicPr>
          <p:nvPr/>
        </p:nvPicPr>
        <p:blipFill>
          <a:blip r:embed="rId2" cstate="print"/>
          <a:srcRect/>
          <a:stretch>
            <a:fillRect/>
          </a:stretch>
        </p:blipFill>
        <p:spPr bwMode="auto">
          <a:xfrm>
            <a:off x="592906" y="1129550"/>
            <a:ext cx="8083550" cy="5054600"/>
          </a:xfrm>
          <a:prstGeom prst="rect">
            <a:avLst/>
          </a:prstGeom>
          <a:noFill/>
        </p:spPr>
      </p:pic>
    </p:spTree>
    <p:extLst>
      <p:ext uri="{BB962C8B-B14F-4D97-AF65-F5344CB8AC3E}">
        <p14:creationId xmlns:p14="http://schemas.microsoft.com/office/powerpoint/2010/main" val="207822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Σημεία Εισόδου </a:t>
            </a:r>
            <a:r>
              <a:rPr lang="el-GR" sz="2600" dirty="0">
                <a:solidFill>
                  <a:prstClr val="black"/>
                </a:solidFill>
                <a:latin typeface="Calibri"/>
              </a:rPr>
              <a:t>Φυσικού Αερίου στην Ελλάδα</a:t>
            </a: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30452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pic>
        <p:nvPicPr>
          <p:cNvPr id="4" name="Εικόνα 3">
            <a:extLst>
              <a:ext uri="{FF2B5EF4-FFF2-40B4-BE49-F238E27FC236}">
                <a16:creationId xmlns:a16="http://schemas.microsoft.com/office/drawing/2014/main" id="{274DBB75-FD42-401F-BCAE-09974997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24" y="1196975"/>
            <a:ext cx="8602478" cy="4896544"/>
          </a:xfrm>
          <a:prstGeom prst="rect">
            <a:avLst/>
          </a:prstGeom>
        </p:spPr>
      </p:pic>
    </p:spTree>
    <p:extLst>
      <p:ext uri="{BB962C8B-B14F-4D97-AF65-F5344CB8AC3E}">
        <p14:creationId xmlns:p14="http://schemas.microsoft.com/office/powerpoint/2010/main" val="137535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Ι</a:t>
            </a: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I</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a:t>
            </a:r>
            <a:r>
              <a:rPr lang="el-GR"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Ενεργειακή Ασφάλεια-Οριοθέτηση</a:t>
            </a: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107998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Ενεργειακή Ασφάλεια - Ορισμοί</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ενεργειακή ασφάλεια είναι ένας σύνθετος όρος με απολήξεις σε ένα ευρύ φάσμα τομέων: όπως πολιτικός, οικονομικός, περιβαλλοντικός, κοινωνικός, τεχνικός κλπ. και για το λόγο αυτό απαντώνται διάφοροι ορισμοί στη βιβλιογραφία.</a:t>
            </a:r>
          </a:p>
          <a:p>
            <a:pPr marL="233363" lvl="0" indent="-233363" algn="just">
              <a:spcAft>
                <a:spcPts val="600"/>
              </a:spcAft>
              <a:buFont typeface="Arial" pitchFamily="34" charset="0"/>
              <a:buChar char="•"/>
              <a:defRPr/>
            </a:pPr>
            <a:r>
              <a:rPr lang="el-GR" sz="1600" dirty="0">
                <a:solidFill>
                  <a:prstClr val="black"/>
                </a:solidFill>
                <a:cs typeface="Arial" pitchFamily="34" charset="0"/>
              </a:rPr>
              <a:t>Στη βάση της η ενεργειακή ασφάλεια αποτελεί μάλλον μια αφηρημένη ιδέα παρά μία πολιτική ή απλώς ακόμη έναν όρο.</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lang="el-GR" sz="1600" dirty="0">
                <a:solidFill>
                  <a:prstClr val="black"/>
                </a:solidFill>
                <a:cs typeface="Arial" pitchFamily="34" charset="0"/>
              </a:rPr>
              <a:t>Εμφανίστηκε ως αντικείμενο μελέτης στο παρασκήνιο των πετρελαϊκών κρίσεων του 1970</a:t>
            </a:r>
          </a:p>
          <a:p>
            <a:pPr marL="233363" indent="-233363" algn="just">
              <a:spcAft>
                <a:spcPts val="600"/>
              </a:spcAft>
              <a:buFont typeface="Arial" pitchFamily="34" charset="0"/>
              <a:buChar char="•"/>
              <a:defRPr/>
            </a:pPr>
            <a:r>
              <a:rPr lang="el-GR" sz="1600" dirty="0">
                <a:solidFill>
                  <a:prstClr val="black"/>
                </a:solidFill>
                <a:cs typeface="Arial" pitchFamily="34" charset="0"/>
              </a:rPr>
              <a:t> Στο τέλος του 20ού αιώνα, οι μελέτες ενεργειακής ασφάλειας διεξήχθησαν κυρίως σε ένα πλαίσιο πολιτικής οικονομίας εστιασμένο στον εφοδιασμό.</a:t>
            </a:r>
          </a:p>
          <a:p>
            <a:pPr marL="233363" indent="-233363" algn="just">
              <a:spcAft>
                <a:spcPts val="600"/>
              </a:spcAft>
              <a:buFont typeface="Arial" pitchFamily="34" charset="0"/>
              <a:buChar char="•"/>
              <a:defRPr/>
            </a:pPr>
            <a:r>
              <a:rPr lang="el-GR" sz="1600" dirty="0">
                <a:solidFill>
                  <a:prstClr val="black"/>
                </a:solidFill>
                <a:cs typeface="Arial" pitchFamily="34" charset="0"/>
              </a:rPr>
              <a:t> Σήμερα οι μελέτες ενεργειακής ασφάλειας έχουν μετατοπιστεί από μια κλασική προσέγγιση σε ένα διεπιστημονικό πεδίο.</a:t>
            </a:r>
          </a:p>
          <a:p>
            <a:pPr marL="233363" indent="-233363" algn="just">
              <a:spcAft>
                <a:spcPts val="600"/>
              </a:spcAft>
              <a:buFont typeface="Arial" pitchFamily="34" charset="0"/>
              <a:buChar char="•"/>
              <a:defRPr/>
            </a:pPr>
            <a:r>
              <a:rPr lang="el-GR" sz="1600" dirty="0">
                <a:solidFill>
                  <a:prstClr val="black"/>
                </a:solidFill>
                <a:cs typeface="Arial" pitchFamily="34" charset="0"/>
              </a:rPr>
              <a:t>Η κλιματική αλλαγή, η παγκοσμιοποίηση και το αβέβαιο μέλλον των ορυκτών καυσίμων της έδωσαν νέες διαστάσεις, όπως η </a:t>
            </a:r>
            <a:r>
              <a:rPr lang="el-GR" sz="1600" dirty="0" err="1">
                <a:solidFill>
                  <a:prstClr val="black"/>
                </a:solidFill>
                <a:cs typeface="Arial" pitchFamily="34" charset="0"/>
              </a:rPr>
              <a:t>αειφορία</a:t>
            </a:r>
            <a:r>
              <a:rPr lang="el-GR" sz="1600" dirty="0">
                <a:solidFill>
                  <a:prstClr val="black"/>
                </a:solidFill>
                <a:cs typeface="Arial" pitchFamily="34" charset="0"/>
              </a:rPr>
              <a:t>, η ενεργειακή απόδοση.</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Πιο γνώριμος ορισμός του ΔΟΕ σύμφωνα με τον οποίο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«η ενεργειακή ασφάλεια είναι η αδιάλειπτη διαθεσιμότητα ενεργειακών πόρων σε προσιτή τιμή».</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Ευρωπαϊκή Επιτροπή την ορίζει ως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«τη συνεχή φυσική διαθεσιμότητα στην αγορά των ενεργειακών προϊόντων σε τιμή η οποία είναι προσιτή για όλους τους καταναλωτές»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(COM (2000) 769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final</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Γενικά, όλοι οι ορισμοί περιλαμβάνουν την έννοια της διασφάλισης της διαθεσιμότητας της ενέργειας σχετιζόμενη με τη ζήτηση.</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29032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Πτυχές της Ενεργειακής Ασφάλειας</a:t>
            </a:r>
          </a:p>
        </p:txBody>
      </p:sp>
      <p:sp>
        <p:nvSpPr>
          <p:cNvPr id="4" name="3 - Ορθογώνιο"/>
          <p:cNvSpPr/>
          <p:nvPr/>
        </p:nvSpPr>
        <p:spPr>
          <a:xfrm>
            <a:off x="251519" y="1196864"/>
            <a:ext cx="8606761" cy="719857"/>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white"/>
                </a:solidFill>
                <a:effectLst/>
                <a:uLnTx/>
                <a:uFillTx/>
                <a:latin typeface="Calibri"/>
                <a:ea typeface="+mn-ea"/>
                <a:cs typeface="+mn-cs"/>
              </a:rPr>
              <a:t>Η ενεργειακή ασφάλεια έχει δύο πτυχές</a:t>
            </a:r>
          </a:p>
        </p:txBody>
      </p:sp>
      <p:sp>
        <p:nvSpPr>
          <p:cNvPr id="6" name="5 - Ορθογώνιο"/>
          <p:cNvSpPr/>
          <p:nvPr/>
        </p:nvSpPr>
        <p:spPr>
          <a:xfrm>
            <a:off x="251519" y="1916832"/>
            <a:ext cx="8606761" cy="1726482"/>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914400" rtl="0" eaLnBrk="1" fontAlgn="auto" latinLnBrk="0" hangingPunct="1">
              <a:lnSpc>
                <a:spcPct val="150000"/>
              </a:lnSpc>
              <a:spcBef>
                <a:spcPts val="600"/>
              </a:spcBef>
              <a:spcAft>
                <a:spcPts val="0"/>
              </a:spcAft>
              <a:buClrTx/>
              <a:buSzTx/>
              <a:buFont typeface="Wingdings" pitchFamily="2" charset="2"/>
              <a:buChar char="Ø"/>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Μακροπρόθεσμη</a:t>
            </a:r>
            <a:r>
              <a:rPr kumimoji="0" lang="el-GR" sz="1600" b="0" i="0" u="none" strike="noStrike" kern="1200" cap="none" spc="0" normalizeH="0" baseline="0" noProof="0" dirty="0">
                <a:ln>
                  <a:noFill/>
                </a:ln>
                <a:solidFill>
                  <a:prstClr val="black"/>
                </a:solidFill>
                <a:effectLst/>
                <a:uLnTx/>
                <a:uFillTx/>
                <a:latin typeface="Calibri"/>
                <a:ea typeface="+mn-ea"/>
                <a:cs typeface="+mn-cs"/>
              </a:rPr>
              <a:t>: ασχολείται με τις αναγκαίες επενδύσεις παροχής ενέργειας σύμφωνα με τις οικονομικές δυνατότητες, τις τεχνολογικές εξελίξεις και τους περιβαλλοντικούς περιορισμούς</a:t>
            </a:r>
          </a:p>
          <a:p>
            <a:pPr marL="174625" marR="0" lvl="0" indent="-174625" algn="l" defTabSz="914400" rtl="0" eaLnBrk="1" fontAlgn="auto" latinLnBrk="0" hangingPunct="1">
              <a:lnSpc>
                <a:spcPct val="150000"/>
              </a:lnSpc>
              <a:spcBef>
                <a:spcPts val="600"/>
              </a:spcBef>
              <a:spcAft>
                <a:spcPts val="0"/>
              </a:spcAft>
              <a:buClrTx/>
              <a:buSzTx/>
              <a:buFont typeface="Wingdings" pitchFamily="2" charset="2"/>
              <a:buChar char="Ø"/>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Β</a:t>
            </a:r>
            <a:r>
              <a:rPr kumimoji="0" lang="el-GR" sz="1600" b="1" i="0" u="none" strike="noStrike" kern="1200" cap="none" spc="0" normalizeH="0" baseline="0" noProof="0" dirty="0" err="1">
                <a:ln>
                  <a:noFill/>
                </a:ln>
                <a:solidFill>
                  <a:prstClr val="black"/>
                </a:solidFill>
                <a:effectLst/>
                <a:uLnTx/>
                <a:uFillTx/>
                <a:latin typeface="Calibri"/>
                <a:ea typeface="+mn-ea"/>
                <a:cs typeface="+mn-cs"/>
              </a:rPr>
              <a:t>ραχυπρόθεσμη</a:t>
            </a:r>
            <a:r>
              <a:rPr kumimoji="0" lang="el-GR" sz="1600" b="0" i="0" u="none" strike="noStrike" kern="1200" cap="none" spc="0" normalizeH="0" baseline="0" noProof="0" dirty="0">
                <a:ln>
                  <a:noFill/>
                </a:ln>
                <a:solidFill>
                  <a:prstClr val="black"/>
                </a:solidFill>
                <a:effectLst/>
                <a:uLnTx/>
                <a:uFillTx/>
                <a:latin typeface="Calibri"/>
                <a:ea typeface="+mn-ea"/>
                <a:cs typeface="+mn-cs"/>
              </a:rPr>
              <a:t>: επικεντρώνεται στην ικανότητα της ενεργειακής πολιτικής να αντιδρά άμεσα σε ξαφνικές αλλαγές που απειλούν την ισορροπία προσφοράς και ζήτησης.</a:t>
            </a:r>
          </a:p>
          <a:p>
            <a:pPr marL="0" marR="0" lvl="0" indent="0" algn="ctr" defTabSz="914400" rtl="0" eaLnBrk="1" fontAlgn="auto" latinLnBrk="0" hangingPunct="1">
              <a:lnSpc>
                <a:spcPct val="100000"/>
              </a:lnSpc>
              <a:spcBef>
                <a:spcPts val="600"/>
              </a:spcBef>
              <a:spcAft>
                <a:spcPts val="0"/>
              </a:spcAft>
              <a:buClrTx/>
              <a:buSzTx/>
              <a:buFontTx/>
              <a:buNone/>
              <a:tabLst/>
              <a:defRPr/>
            </a:pPr>
            <a:endParaRPr lang="el-GR" sz="1600" dirty="0">
              <a:solidFill>
                <a:prstClr val="black"/>
              </a:solidFill>
              <a:latin typeface="Calibri"/>
            </a:endParaRPr>
          </a:p>
          <a:p>
            <a:pPr marR="0" lvl="0" algn="l" defTabSz="914400" rtl="0" eaLnBrk="1" fontAlgn="auto" latinLnBrk="0" hangingPunct="1">
              <a:lnSpc>
                <a:spcPct val="100000"/>
              </a:lnSpc>
              <a:spcBef>
                <a:spcPts val="600"/>
              </a:spcBef>
              <a:spcAft>
                <a:spcPts val="0"/>
              </a:spcAft>
              <a:buClrTx/>
              <a:buSzTx/>
              <a:tabLst/>
              <a:defRPr/>
            </a:pPr>
            <a:endParaRPr lang="en-GB" sz="1600" dirty="0">
              <a:solidFill>
                <a:prstClr val="black"/>
              </a:solidFill>
              <a:latin typeface="Calibri"/>
            </a:endParaRPr>
          </a:p>
        </p:txBody>
      </p:sp>
      <p:sp>
        <p:nvSpPr>
          <p:cNvPr id="8" name="TextBox 7">
            <a:extLst>
              <a:ext uri="{FF2B5EF4-FFF2-40B4-BE49-F238E27FC236}">
                <a16:creationId xmlns:a16="http://schemas.microsoft.com/office/drawing/2014/main" id="{43361856-05CB-4BC1-8321-CC15D05E9C3A}"/>
              </a:ext>
            </a:extLst>
          </p:cNvPr>
          <p:cNvSpPr txBox="1"/>
          <p:nvPr/>
        </p:nvSpPr>
        <p:spPr>
          <a:xfrm>
            <a:off x="6336853" y="4214818"/>
            <a:ext cx="25214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l-GR" sz="1600" dirty="0">
                <a:solidFill>
                  <a:prstClr val="black"/>
                </a:solidFill>
                <a:latin typeface="Calibri"/>
              </a:rPr>
              <a:t>Έ</a:t>
            </a:r>
            <a:r>
              <a:rPr kumimoji="0" lang="el-GR" sz="1600" b="0" i="0" u="none" strike="noStrike" kern="1200" cap="none" spc="0" normalizeH="0" baseline="0" noProof="0" dirty="0">
                <a:ln>
                  <a:noFill/>
                </a:ln>
                <a:solidFill>
                  <a:prstClr val="black"/>
                </a:solidFill>
                <a:effectLst/>
                <a:uLnTx/>
                <a:uFillTx/>
                <a:latin typeface="Calibri"/>
                <a:ea typeface="+mn-ea"/>
                <a:cs typeface="+mn-cs"/>
              </a:rPr>
              <a:t>χει τα προσόντα να επιφέρει λύση στην ίδια την εμφάνιση αυτών των κρίσεων </a:t>
            </a:r>
            <a:endParaRPr lang="en-GB" dirty="0"/>
          </a:p>
        </p:txBody>
      </p:sp>
      <p:sp>
        <p:nvSpPr>
          <p:cNvPr id="9" name="TextBox 8">
            <a:extLst>
              <a:ext uri="{FF2B5EF4-FFF2-40B4-BE49-F238E27FC236}">
                <a16:creationId xmlns:a16="http://schemas.microsoft.com/office/drawing/2014/main" id="{7ACC0593-B7FD-4678-8F86-02C2E67616D0}"/>
              </a:ext>
            </a:extLst>
          </p:cNvPr>
          <p:cNvSpPr txBox="1"/>
          <p:nvPr/>
        </p:nvSpPr>
        <p:spPr>
          <a:xfrm>
            <a:off x="214282" y="4000504"/>
            <a:ext cx="23042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l-GR" sz="1600" dirty="0">
                <a:solidFill>
                  <a:prstClr val="black"/>
                </a:solidFill>
                <a:latin typeface="Calibri"/>
              </a:rPr>
              <a:t>Σ</a:t>
            </a:r>
            <a:r>
              <a:rPr kumimoji="0" lang="el-GR" sz="1600" b="0" i="0" u="none" strike="noStrike" kern="1200" cap="none" spc="0" normalizeH="0" baseline="0" noProof="0" dirty="0">
                <a:ln>
                  <a:noFill/>
                </a:ln>
                <a:solidFill>
                  <a:prstClr val="black"/>
                </a:solidFill>
                <a:effectLst/>
                <a:uLnTx/>
                <a:uFillTx/>
                <a:latin typeface="Calibri"/>
                <a:ea typeface="+mn-ea"/>
                <a:cs typeface="+mn-cs"/>
              </a:rPr>
              <a:t>ε κρίσιμες καταστάσεις που απειλούν άμεσα την ενεργειακή ασφάλεια</a:t>
            </a:r>
            <a:endParaRPr lang="en-GB" dirty="0"/>
          </a:p>
        </p:txBody>
      </p:sp>
      <p:sp>
        <p:nvSpPr>
          <p:cNvPr id="12" name="Shape 11">
            <a:extLst>
              <a:ext uri="{FF2B5EF4-FFF2-40B4-BE49-F238E27FC236}">
                <a16:creationId xmlns:a16="http://schemas.microsoft.com/office/drawing/2014/main" id="{A95F9AA7-E3F4-4B97-9EAA-E180375BFE9F}"/>
              </a:ext>
            </a:extLst>
          </p:cNvPr>
          <p:cNvSpPr/>
          <p:nvPr/>
        </p:nvSpPr>
        <p:spPr>
          <a:xfrm>
            <a:off x="2483768" y="4076653"/>
            <a:ext cx="3856634" cy="1008112"/>
          </a:xfrm>
          <a:prstGeom prst="leftRightRibbon">
            <a:avLst>
              <a:gd name="adj1" fmla="val 50000"/>
              <a:gd name="adj2" fmla="val 50000"/>
              <a:gd name="adj3" fmla="val 3333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13" name="TextBox 12">
            <a:extLst>
              <a:ext uri="{FF2B5EF4-FFF2-40B4-BE49-F238E27FC236}">
                <a16:creationId xmlns:a16="http://schemas.microsoft.com/office/drawing/2014/main" id="{90382871-535C-47BC-BE5F-A4A81E0B07E8}"/>
              </a:ext>
            </a:extLst>
          </p:cNvPr>
          <p:cNvSpPr txBox="1"/>
          <p:nvPr/>
        </p:nvSpPr>
        <p:spPr>
          <a:xfrm>
            <a:off x="2605017" y="4213850"/>
            <a:ext cx="1872208" cy="646331"/>
          </a:xfrm>
          <a:prstGeom prst="rect">
            <a:avLst/>
          </a:prstGeom>
          <a:noFill/>
        </p:spPr>
        <p:txBody>
          <a:bodyPr wrap="square" rtlCol="0">
            <a:spAutoFit/>
          </a:bodyPr>
          <a:lstStyle/>
          <a:p>
            <a:r>
              <a:rPr lang="el-GR" dirty="0">
                <a:solidFill>
                  <a:schemeClr val="bg1"/>
                </a:solidFill>
                <a:latin typeface="Calibri"/>
              </a:rPr>
              <a:t>Βραχυπρόθεσμη</a:t>
            </a:r>
            <a:endParaRPr lang="en-GB" dirty="0">
              <a:solidFill>
                <a:schemeClr val="bg1"/>
              </a:solidFill>
            </a:endParaRPr>
          </a:p>
          <a:p>
            <a:endParaRPr lang="en-GB" dirty="0"/>
          </a:p>
        </p:txBody>
      </p:sp>
      <p:sp>
        <p:nvSpPr>
          <p:cNvPr id="14" name="TextBox 13">
            <a:extLst>
              <a:ext uri="{FF2B5EF4-FFF2-40B4-BE49-F238E27FC236}">
                <a16:creationId xmlns:a16="http://schemas.microsoft.com/office/drawing/2014/main" id="{394D67C4-AE4F-468F-9C54-764E08EFC523}"/>
              </a:ext>
            </a:extLst>
          </p:cNvPr>
          <p:cNvSpPr txBox="1"/>
          <p:nvPr/>
        </p:nvSpPr>
        <p:spPr>
          <a:xfrm>
            <a:off x="4292690" y="4580709"/>
            <a:ext cx="1872208" cy="646331"/>
          </a:xfrm>
          <a:prstGeom prst="rect">
            <a:avLst/>
          </a:prstGeom>
          <a:noFill/>
        </p:spPr>
        <p:txBody>
          <a:bodyPr wrap="square" rtlCol="0">
            <a:spAutoFit/>
          </a:bodyPr>
          <a:lstStyle/>
          <a:p>
            <a:r>
              <a:rPr lang="el-GR" dirty="0">
                <a:solidFill>
                  <a:schemeClr val="bg1"/>
                </a:solidFill>
                <a:latin typeface="Calibri"/>
              </a:rPr>
              <a:t>Μακροπρόθεσμη</a:t>
            </a:r>
            <a:endParaRPr lang="en-GB" dirty="0">
              <a:solidFill>
                <a:schemeClr val="bg1"/>
              </a:solidFill>
            </a:endParaRPr>
          </a:p>
          <a:p>
            <a:endParaRPr lang="en-GB" dirty="0"/>
          </a:p>
        </p:txBody>
      </p:sp>
    </p:spTree>
    <p:extLst>
      <p:ext uri="{BB962C8B-B14F-4D97-AF65-F5344CB8AC3E}">
        <p14:creationId xmlns:p14="http://schemas.microsoft.com/office/powerpoint/2010/main" val="8562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 Ορθογώνιο">
            <a:extLst>
              <a:ext uri="{FF2B5EF4-FFF2-40B4-BE49-F238E27FC236}">
                <a16:creationId xmlns:a16="http://schemas.microsoft.com/office/drawing/2014/main" id="{591D7851-DD97-4608-8386-29B93DCE1F4E}"/>
              </a:ext>
            </a:extLst>
          </p:cNvPr>
          <p:cNvSpPr/>
          <p:nvPr/>
        </p:nvSpPr>
        <p:spPr>
          <a:xfrm>
            <a:off x="323850" y="1197042"/>
            <a:ext cx="8569324" cy="719789"/>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white"/>
                </a:solidFill>
                <a:effectLst/>
                <a:uLnTx/>
                <a:uFillTx/>
                <a:latin typeface="Calibri"/>
                <a:ea typeface="+mn-ea"/>
                <a:cs typeface="+mn-cs"/>
              </a:rPr>
              <a:t>Συνιστώσες της Ενεργειακής Ασφάλειας</a:t>
            </a:r>
          </a:p>
        </p:txBody>
      </p:sp>
      <p:sp>
        <p:nvSpPr>
          <p:cNvPr id="3" name="6 - Ορθογώνιο">
            <a:extLst>
              <a:ext uri="{FF2B5EF4-FFF2-40B4-BE49-F238E27FC236}">
                <a16:creationId xmlns:a16="http://schemas.microsoft.com/office/drawing/2014/main" id="{3EF939EE-FC2C-44BB-AC95-1B0A24A0B187}"/>
              </a:ext>
            </a:extLst>
          </p:cNvPr>
          <p:cNvSpPr/>
          <p:nvPr/>
        </p:nvSpPr>
        <p:spPr>
          <a:xfrm>
            <a:off x="323849" y="1916831"/>
            <a:ext cx="8569325" cy="3025057"/>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kumimoji="0" lang="el-GR" sz="1600" b="1" i="0" u="none" strike="noStrike" kern="1200" cap="none" spc="0" normalizeH="0" baseline="0" noProof="0" dirty="0" err="1">
                <a:ln>
                  <a:noFill/>
                </a:ln>
                <a:solidFill>
                  <a:prstClr val="black"/>
                </a:solidFill>
                <a:effectLst/>
                <a:uLnTx/>
                <a:uFillTx/>
                <a:latin typeface="Calibri"/>
                <a:ea typeface="+mn-ea"/>
                <a:cs typeface="+mn-cs"/>
              </a:rPr>
              <a:t>Availability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Διαθεσιμότητα της προσφοράς ενεργειακών πόρων, ελαχιστοποίηση της εξάρτησης </a:t>
            </a:r>
          </a:p>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kumimoji="0" lang="el-GR" sz="1600" b="1" i="0" u="none" strike="noStrike" kern="1200" cap="none" spc="0" normalizeH="0" baseline="0" noProof="0" dirty="0" err="1">
                <a:ln>
                  <a:noFill/>
                </a:ln>
                <a:solidFill>
                  <a:prstClr val="black"/>
                </a:solidFill>
                <a:effectLst/>
                <a:uLnTx/>
                <a:uFillTx/>
                <a:latin typeface="Calibri"/>
                <a:ea typeface="+mn-ea"/>
                <a:cs typeface="+mn-cs"/>
              </a:rPr>
              <a:t>Affordability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Οικονομική </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προσιτότητα</a:t>
            </a:r>
            <a:r>
              <a:rPr kumimoji="0" lang="el-GR" sz="1600" b="0" i="0" u="none" strike="noStrike" kern="1200" cap="none" spc="0" normalizeH="0" baseline="0" noProof="0" dirty="0">
                <a:ln>
                  <a:noFill/>
                </a:ln>
                <a:solidFill>
                  <a:prstClr val="black"/>
                </a:solidFill>
                <a:effectLst/>
                <a:uLnTx/>
                <a:uFillTx/>
                <a:latin typeface="Calibri"/>
                <a:ea typeface="+mn-ea"/>
                <a:cs typeface="+mn-cs"/>
              </a:rPr>
              <a:t> της τιμής των ενεργειακών πόρων και ελαχιστοποίηση της πιθανότητας αρνητικής μεταβολής των τιμών</a:t>
            </a:r>
          </a:p>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kumimoji="0" lang="el-GR" sz="1600" b="1" i="0" u="none" strike="noStrike" kern="1200" cap="none" spc="0" normalizeH="0" baseline="0" noProof="0" dirty="0" err="1">
                <a:ln>
                  <a:noFill/>
                </a:ln>
                <a:solidFill>
                  <a:prstClr val="black"/>
                </a:solidFill>
                <a:effectLst/>
                <a:uLnTx/>
                <a:uFillTx/>
                <a:latin typeface="Calibri"/>
                <a:ea typeface="+mn-ea"/>
                <a:cs typeface="+mn-cs"/>
              </a:rPr>
              <a:t>Accessibility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Προσβασιμότητα σε όλους τους κοινωνικούς δρώντες, βελτίωση της απόδοσης του ενεργειακού εξοπλισμού και  μεταβολή της συμπεριφοράς των καταναλωτών</a:t>
            </a:r>
          </a:p>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kumimoji="0" lang="el-GR" sz="1600" b="1" i="0" u="none" strike="noStrike" kern="1200" cap="none" spc="0" normalizeH="0" baseline="0" noProof="0" dirty="0" err="1">
                <a:ln>
                  <a:noFill/>
                </a:ln>
                <a:solidFill>
                  <a:prstClr val="black"/>
                </a:solidFill>
                <a:effectLst/>
                <a:uLnTx/>
                <a:uFillTx/>
                <a:latin typeface="Calibri"/>
                <a:ea typeface="+mn-ea"/>
                <a:cs typeface="+mn-cs"/>
              </a:rPr>
              <a:t>Acceptability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Αποδοχή από άποψη βιωσιμότητας προστασία του φυσικού περιβάλλοντος, προς όφελος των κοινωνιών και των μελλοντικών γενεών</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6943FFB3-68A4-491B-9C87-05BCC0330F7C}"/>
              </a:ext>
            </a:extLst>
          </p:cNvPr>
          <p:cNvSpPr txBox="1"/>
          <p:nvPr/>
        </p:nvSpPr>
        <p:spPr>
          <a:xfrm>
            <a:off x="611560" y="260648"/>
            <a:ext cx="6102424" cy="492443"/>
          </a:xfrm>
          <a:prstGeom prst="rect">
            <a:avLst/>
          </a:prstGeom>
          <a:noFill/>
        </p:spPr>
        <p:txBody>
          <a:bodyPr wrap="square">
            <a:spAutoFit/>
          </a:bodyPr>
          <a:lstStyle/>
          <a:p>
            <a:r>
              <a:rPr lang="el-GR" sz="2600" dirty="0"/>
              <a:t>Συνιστώσες της Ενεργειακής Ασφάλειας</a:t>
            </a:r>
          </a:p>
        </p:txBody>
      </p:sp>
    </p:spTree>
    <p:extLst>
      <p:ext uri="{BB962C8B-B14F-4D97-AF65-F5344CB8AC3E}">
        <p14:creationId xmlns:p14="http://schemas.microsoft.com/office/powerpoint/2010/main" val="79203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580112" y="3789040"/>
            <a:ext cx="3240360" cy="2878483"/>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273050" lvl="0" indent="-187325">
              <a:spcAft>
                <a:spcPts val="600"/>
              </a:spcAft>
              <a:buFont typeface="Arial" pitchFamily="34" charset="0"/>
              <a:buChar char="•"/>
              <a:defRPr/>
            </a:pPr>
            <a:r>
              <a:rPr lang="el-GR" sz="1500" b="1" dirty="0">
                <a:solidFill>
                  <a:prstClr val="black"/>
                </a:solidFill>
                <a:cs typeface="Arial" pitchFamily="34" charset="0"/>
              </a:rPr>
              <a:t>Βασικός στόχος της ΕΠΕ  </a:t>
            </a:r>
            <a:r>
              <a:rPr lang="el-GR" sz="1500" dirty="0">
                <a:solidFill>
                  <a:prstClr val="black"/>
                </a:solidFill>
                <a:cs typeface="Arial" pitchFamily="34" charset="0"/>
              </a:rPr>
              <a:t>ελαχιστοποίηση των εξαρτήσεων της ΕΕ από ξένες ενεργειακές πηγές. </a:t>
            </a:r>
          </a:p>
          <a:p>
            <a:pPr marL="273050" lvl="0" indent="-187325">
              <a:spcAft>
                <a:spcPts val="600"/>
              </a:spcAft>
              <a:buFont typeface="Arial" pitchFamily="34" charset="0"/>
              <a:buChar char="•"/>
              <a:defRPr/>
            </a:pPr>
            <a:r>
              <a:rPr lang="el-GR" sz="1500" dirty="0">
                <a:solidFill>
                  <a:prstClr val="black"/>
                </a:solidFill>
                <a:cs typeface="Arial" pitchFamily="34" charset="0"/>
              </a:rPr>
              <a:t>Το θέμα αυτό συγκεκριμενοποιήθηκε ως ασφάλεια ενεργειακού</a:t>
            </a:r>
          </a:p>
          <a:p>
            <a:pPr marL="273050" lvl="0" indent="-187325">
              <a:spcAft>
                <a:spcPts val="600"/>
              </a:spcAft>
              <a:buFont typeface="Arial" pitchFamily="34" charset="0"/>
              <a:buChar char="•"/>
              <a:defRPr/>
            </a:pPr>
            <a:r>
              <a:rPr lang="el-GR" sz="1500" dirty="0">
                <a:solidFill>
                  <a:prstClr val="black"/>
                </a:solidFill>
                <a:cs typeface="Arial" pitchFamily="34" charset="0"/>
              </a:rPr>
              <a:t>Το πρόβλημα του ενεργειακού ανεφοδιασμού ήταν διαρθρωτικό και όχι συγκυριακό</a:t>
            </a:r>
            <a:endParaRPr lang="en-US" sz="1500" dirty="0">
              <a:solidFill>
                <a:prstClr val="black"/>
              </a:solidFill>
              <a:cs typeface="Arial" pitchFamily="34" charset="0"/>
            </a:endParaRPr>
          </a:p>
        </p:txBody>
      </p:sp>
      <p:sp>
        <p:nvSpPr>
          <p:cNvPr id="10" name="Rounded Rectangle 9"/>
          <p:cNvSpPr/>
          <p:nvPr/>
        </p:nvSpPr>
        <p:spPr>
          <a:xfrm>
            <a:off x="323851" y="4077072"/>
            <a:ext cx="5184254" cy="1961339"/>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265113" lvl="0" indent="-179388">
              <a:spcAft>
                <a:spcPts val="600"/>
              </a:spcAft>
              <a:defRPr/>
            </a:pPr>
            <a:r>
              <a:rPr lang="el-GR" sz="1500" b="1" dirty="0">
                <a:solidFill>
                  <a:prstClr val="black"/>
                </a:solidFill>
                <a:cs typeface="Arial" pitchFamily="34" charset="0"/>
              </a:rPr>
              <a:t>Άρθρο 194 ΣΛΕΕ</a:t>
            </a:r>
            <a:endParaRPr lang="el-GR" sz="1500" dirty="0">
              <a:solidFill>
                <a:prstClr val="black"/>
              </a:solidFill>
              <a:cs typeface="Arial" pitchFamily="34" charset="0"/>
            </a:endParaRPr>
          </a:p>
          <a:p>
            <a:pPr marL="265113" lvl="0" indent="-179388">
              <a:buFont typeface="Arial" panose="020B0604020202020204" pitchFamily="34" charset="0"/>
              <a:buChar char="•"/>
              <a:defRPr/>
            </a:pPr>
            <a:r>
              <a:rPr lang="el-GR" sz="1500" dirty="0">
                <a:solidFill>
                  <a:prstClr val="black"/>
                </a:solidFill>
                <a:cs typeface="Arial" pitchFamily="34" charset="0"/>
              </a:rPr>
              <a:t>Λειτουργία της αγοράς ενέργειας</a:t>
            </a:r>
            <a:endParaRPr lang="en-GB" sz="1500" dirty="0">
              <a:solidFill>
                <a:prstClr val="black"/>
              </a:solidFill>
              <a:cs typeface="Arial" pitchFamily="34" charset="0"/>
            </a:endParaRPr>
          </a:p>
          <a:p>
            <a:pPr marL="265113" lvl="0" indent="-179388">
              <a:buFont typeface="Arial" panose="020B0604020202020204" pitchFamily="34" charset="0"/>
              <a:buChar char="•"/>
              <a:defRPr/>
            </a:pPr>
            <a:r>
              <a:rPr lang="el-GR" sz="1500" dirty="0">
                <a:solidFill>
                  <a:prstClr val="black"/>
                </a:solidFill>
                <a:cs typeface="Arial" pitchFamily="34" charset="0"/>
              </a:rPr>
              <a:t>Ενεργειακός εφοδιασμό της Ένωσης</a:t>
            </a:r>
            <a:endParaRPr lang="en-GB" sz="1500" dirty="0">
              <a:solidFill>
                <a:prstClr val="black"/>
              </a:solidFill>
              <a:cs typeface="Arial" pitchFamily="34" charset="0"/>
            </a:endParaRPr>
          </a:p>
          <a:p>
            <a:pPr marL="265113" lvl="0" indent="-179388">
              <a:buFont typeface="Arial" panose="020B0604020202020204" pitchFamily="34" charset="0"/>
              <a:buChar char="•"/>
              <a:defRPr/>
            </a:pPr>
            <a:r>
              <a:rPr lang="el-GR" sz="1500" dirty="0">
                <a:solidFill>
                  <a:prstClr val="black"/>
                </a:solidFill>
                <a:cs typeface="Arial" pitchFamily="34" charset="0"/>
              </a:rPr>
              <a:t>Ενεργειακή Αποδοτικότητα, εξοικονόμηση ενέργειας και ΑΠΕ</a:t>
            </a:r>
            <a:endParaRPr lang="en-GB" sz="1500" dirty="0">
              <a:solidFill>
                <a:prstClr val="black"/>
              </a:solidFill>
              <a:cs typeface="Arial" pitchFamily="34" charset="0"/>
            </a:endParaRPr>
          </a:p>
          <a:p>
            <a:pPr marL="265113" lvl="0" indent="-179388">
              <a:buFont typeface="Arial" panose="020B0604020202020204" pitchFamily="34" charset="0"/>
              <a:buChar char="•"/>
              <a:defRPr/>
            </a:pPr>
            <a:r>
              <a:rPr lang="el-GR" sz="1500" dirty="0">
                <a:solidFill>
                  <a:prstClr val="black"/>
                </a:solidFill>
                <a:cs typeface="Arial" pitchFamily="34" charset="0"/>
              </a:rPr>
              <a:t>Δ</a:t>
            </a:r>
            <a:r>
              <a:rPr lang="en-US" sz="1500" dirty="0" err="1">
                <a:solidFill>
                  <a:prstClr val="black"/>
                </a:solidFill>
                <a:cs typeface="Arial" pitchFamily="34" charset="0"/>
              </a:rPr>
              <a:t>ιασύνδεση</a:t>
            </a:r>
            <a:r>
              <a:rPr lang="en-US" sz="1500" dirty="0">
                <a:solidFill>
                  <a:prstClr val="black"/>
                </a:solidFill>
                <a:cs typeface="Arial" pitchFamily="34" charset="0"/>
              </a:rPr>
              <a:t> </a:t>
            </a:r>
            <a:r>
              <a:rPr lang="en-US" sz="1500" dirty="0" err="1">
                <a:solidFill>
                  <a:prstClr val="black"/>
                </a:solidFill>
                <a:cs typeface="Arial" pitchFamily="34" charset="0"/>
              </a:rPr>
              <a:t>των</a:t>
            </a:r>
            <a:r>
              <a:rPr lang="en-US" sz="1500" dirty="0">
                <a:solidFill>
                  <a:prstClr val="black"/>
                </a:solidFill>
                <a:cs typeface="Arial" pitchFamily="34" charset="0"/>
              </a:rPr>
              <a:t> </a:t>
            </a:r>
            <a:r>
              <a:rPr lang="en-US" sz="1500" dirty="0" err="1">
                <a:solidFill>
                  <a:prstClr val="black"/>
                </a:solidFill>
                <a:cs typeface="Arial" pitchFamily="34" charset="0"/>
              </a:rPr>
              <a:t>ενεργειακών</a:t>
            </a:r>
            <a:r>
              <a:rPr lang="en-US" sz="1500" dirty="0">
                <a:solidFill>
                  <a:prstClr val="black"/>
                </a:solidFill>
                <a:cs typeface="Arial" pitchFamily="34" charset="0"/>
              </a:rPr>
              <a:t> </a:t>
            </a:r>
            <a:r>
              <a:rPr lang="en-US" sz="1500" dirty="0" err="1">
                <a:solidFill>
                  <a:prstClr val="black"/>
                </a:solidFill>
                <a:cs typeface="Arial" pitchFamily="34" charset="0"/>
              </a:rPr>
              <a:t>δικτύων</a:t>
            </a:r>
            <a:endParaRPr lang="el-GR" sz="1500" dirty="0">
              <a:solidFill>
                <a:prstClr val="black"/>
              </a:solidFill>
              <a:cs typeface="Arial" pitchFamily="34" charset="0"/>
            </a:endParaRPr>
          </a:p>
          <a:p>
            <a:pPr marL="85725" lvl="0">
              <a:spcBef>
                <a:spcPts val="600"/>
              </a:spcBef>
              <a:tabLst>
                <a:tab pos="265113" algn="l"/>
              </a:tabLst>
              <a:defRPr/>
            </a:pPr>
            <a:r>
              <a:rPr lang="el-GR" sz="1500" dirty="0">
                <a:solidFill>
                  <a:prstClr val="black"/>
                </a:solidFill>
                <a:cs typeface="Arial" pitchFamily="34" charset="0"/>
              </a:rPr>
              <a:t>*	</a:t>
            </a:r>
            <a:r>
              <a:rPr lang="el-GR" sz="1500" dirty="0">
                <a:solidFill>
                  <a:srgbClr val="C00000"/>
                </a:solidFill>
                <a:cs typeface="Arial" pitchFamily="34" charset="0"/>
              </a:rPr>
              <a:t>Το Κράτος-Μέλος διατηρεί τα ενεργειακά του δικαιώματα</a:t>
            </a:r>
          </a:p>
        </p:txBody>
      </p:sp>
      <p:sp>
        <p:nvSpPr>
          <p:cNvPr id="2" name="1 - Τίτλος"/>
          <p:cNvSpPr txBox="1">
            <a:spLocks/>
          </p:cNvSpPr>
          <p:nvPr/>
        </p:nvSpPr>
        <p:spPr>
          <a:xfrm>
            <a:off x="242856" y="190477"/>
            <a:ext cx="7209464"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Η Ασφάλεια Εφοδιασμού ως Πολιτική</a:t>
            </a:r>
            <a:endParaRPr kumimoji="0" lang="el-GR" sz="2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0" name="Εικόνα 1"/>
          <p:cNvPicPr/>
          <p:nvPr/>
        </p:nvPicPr>
        <p:blipFill>
          <a:blip r:embed="rId3" cstate="print"/>
          <a:srcRect/>
          <a:stretch>
            <a:fillRect/>
          </a:stretch>
        </p:blipFill>
        <p:spPr bwMode="auto">
          <a:xfrm>
            <a:off x="1259632" y="1052736"/>
            <a:ext cx="6741611" cy="2675129"/>
          </a:xfrm>
          <a:prstGeom prst="rect">
            <a:avLst/>
          </a:prstGeom>
          <a:noFill/>
          <a:ln w="9525">
            <a:noFill/>
            <a:miter lim="800000"/>
            <a:headEnd/>
            <a:tailEnd/>
          </a:ln>
        </p:spPr>
      </p:pic>
    </p:spTree>
    <p:extLst>
      <p:ext uri="{BB962C8B-B14F-4D97-AF65-F5344CB8AC3E}">
        <p14:creationId xmlns:p14="http://schemas.microsoft.com/office/powerpoint/2010/main" val="342987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Οι Διαστάσεις της Ασφάλειας Εφοδιασμού</a:t>
            </a:r>
          </a:p>
        </p:txBody>
      </p:sp>
      <p:sp>
        <p:nvSpPr>
          <p:cNvPr id="4" name="3 - Ορθογώνιο"/>
          <p:cNvSpPr/>
          <p:nvPr/>
        </p:nvSpPr>
        <p:spPr>
          <a:xfrm>
            <a:off x="323850" y="1147221"/>
            <a:ext cx="8569324" cy="670210"/>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white"/>
                </a:solidFill>
                <a:effectLst/>
                <a:uLnTx/>
                <a:uFillTx/>
                <a:latin typeface="Calibri"/>
                <a:ea typeface="+mn-ea"/>
                <a:cs typeface="+mn-cs"/>
              </a:rPr>
              <a:t>Φυσική </a:t>
            </a:r>
            <a:r>
              <a:rPr lang="el-GR" b="1" dirty="0">
                <a:solidFill>
                  <a:prstClr val="white"/>
                </a:solidFill>
                <a:latin typeface="Calibri"/>
              </a:rPr>
              <a:t>διάσταση της α</a:t>
            </a:r>
            <a:r>
              <a:rPr kumimoji="0" lang="el-GR" b="1" i="0" u="none" strike="noStrike" kern="1200" cap="none" spc="0" normalizeH="0" baseline="0" noProof="0" dirty="0" err="1">
                <a:ln>
                  <a:noFill/>
                </a:ln>
                <a:solidFill>
                  <a:prstClr val="white"/>
                </a:solidFill>
                <a:effectLst/>
                <a:uLnTx/>
                <a:uFillTx/>
                <a:latin typeface="Calibri"/>
                <a:ea typeface="+mn-ea"/>
                <a:cs typeface="+mn-cs"/>
              </a:rPr>
              <a:t>σφάλεια</a:t>
            </a:r>
            <a:r>
              <a:rPr lang="el-GR" b="1" dirty="0">
                <a:solidFill>
                  <a:prstClr val="white"/>
                </a:solidFill>
                <a:latin typeface="Calibri"/>
              </a:rPr>
              <a:t>ς </a:t>
            </a:r>
            <a:r>
              <a:rPr kumimoji="0" lang="el-GR" b="1" i="0" u="none" strike="noStrike" kern="1200" cap="none" spc="0" normalizeH="0" baseline="0" noProof="0" dirty="0">
                <a:ln>
                  <a:noFill/>
                </a:ln>
                <a:solidFill>
                  <a:prstClr val="white"/>
                </a:solidFill>
                <a:effectLst/>
                <a:uLnTx/>
                <a:uFillTx/>
                <a:latin typeface="Calibri"/>
                <a:ea typeface="+mn-ea"/>
                <a:cs typeface="+mn-cs"/>
              </a:rPr>
              <a:t>εφοδιασμού</a:t>
            </a:r>
          </a:p>
        </p:txBody>
      </p:sp>
      <p:sp>
        <p:nvSpPr>
          <p:cNvPr id="5" name="4 - Ορθογώνιο"/>
          <p:cNvSpPr/>
          <p:nvPr/>
        </p:nvSpPr>
        <p:spPr>
          <a:xfrm>
            <a:off x="323850" y="3214686"/>
            <a:ext cx="8569326" cy="780140"/>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white"/>
                </a:solidFill>
                <a:effectLst/>
                <a:uLnTx/>
                <a:uFillTx/>
                <a:latin typeface="Calibri"/>
                <a:ea typeface="+mn-ea"/>
                <a:cs typeface="+mn-cs"/>
              </a:rPr>
              <a:t>Θεσμική διάσταση της ασφάλειας εφοδιασμού</a:t>
            </a:r>
          </a:p>
        </p:txBody>
      </p:sp>
      <p:sp>
        <p:nvSpPr>
          <p:cNvPr id="6" name="5 - Ορθογώνιο"/>
          <p:cNvSpPr/>
          <p:nvPr/>
        </p:nvSpPr>
        <p:spPr>
          <a:xfrm>
            <a:off x="323851" y="1817430"/>
            <a:ext cx="8569324" cy="1323537"/>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914400" rtl="0" eaLnBrk="1" fontAlgn="auto" latinLnBrk="0" hangingPunct="1">
              <a:lnSpc>
                <a:spcPct val="150000"/>
              </a:lnSpc>
              <a:spcBef>
                <a:spcPts val="600"/>
              </a:spcBef>
              <a:spcAft>
                <a:spcPts val="0"/>
              </a:spcAft>
              <a:buClrTx/>
              <a:buSzTx/>
              <a:buFont typeface="Wingdings" pitchFamily="2" charset="2"/>
              <a:buChar char="Ø"/>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Νοε</a:t>
            </a:r>
            <a:r>
              <a:rPr lang="el-GR" sz="1600" dirty="0" err="1">
                <a:solidFill>
                  <a:prstClr val="black"/>
                </a:solidFill>
                <a:latin typeface="Calibri"/>
              </a:rPr>
              <a:t>ίται</a:t>
            </a:r>
            <a:r>
              <a:rPr kumimoji="0" lang="el-GR" sz="1600" b="0" i="0" u="none" strike="noStrike" kern="1200" cap="none" spc="0" normalizeH="0" baseline="0" noProof="0" dirty="0">
                <a:ln>
                  <a:noFill/>
                </a:ln>
                <a:solidFill>
                  <a:prstClr val="black"/>
                </a:solidFill>
                <a:effectLst/>
                <a:uLnTx/>
                <a:uFillTx/>
                <a:latin typeface="Calibri"/>
                <a:ea typeface="+mn-ea"/>
                <a:cs typeface="+mn-cs"/>
              </a:rPr>
              <a:t> κυρίως η πρόσκτηση πρόσθετων πηγών και διαδρομών μεταφοράς ενεργειακών πόρων, ώστε </a:t>
            </a:r>
            <a:r>
              <a:rPr lang="el-GR" sz="1600" dirty="0">
                <a:solidFill>
                  <a:prstClr val="black"/>
                </a:solidFill>
                <a:latin typeface="Calibri"/>
              </a:rPr>
              <a:t>να </a:t>
            </a:r>
            <a:r>
              <a:rPr kumimoji="0" lang="el-GR" sz="1600" b="0" i="0" u="none" strike="noStrike" kern="1200" cap="none" spc="0" normalizeH="0" baseline="0" noProof="0" dirty="0">
                <a:ln>
                  <a:noFill/>
                </a:ln>
                <a:solidFill>
                  <a:prstClr val="black"/>
                </a:solidFill>
                <a:effectLst/>
                <a:uLnTx/>
                <a:uFillTx/>
                <a:latin typeface="Calibri"/>
                <a:ea typeface="+mn-ea"/>
                <a:cs typeface="+mn-cs"/>
              </a:rPr>
              <a:t>εξασφαλίζεται επαρκές δυναμικό μεταφοράς της ενέργειας με ταυτόχρονη ανάπτυξη διασυνοριακών συνδέσεων.</a:t>
            </a:r>
          </a:p>
        </p:txBody>
      </p:sp>
      <p:sp>
        <p:nvSpPr>
          <p:cNvPr id="7" name="6 - Ορθογώνιο"/>
          <p:cNvSpPr/>
          <p:nvPr/>
        </p:nvSpPr>
        <p:spPr>
          <a:xfrm>
            <a:off x="343711" y="3994826"/>
            <a:ext cx="8557431" cy="2222868"/>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lang="el-GR" sz="1600" dirty="0">
                <a:solidFill>
                  <a:prstClr val="black"/>
                </a:solidFill>
                <a:latin typeface="Calibri"/>
              </a:rPr>
              <a:t>Νοείται </a:t>
            </a:r>
            <a:r>
              <a:rPr kumimoji="0" lang="el-GR" sz="1600" b="0" i="0" u="none" strike="noStrike" kern="1200" cap="none" spc="0" normalizeH="0" baseline="0" noProof="0" dirty="0">
                <a:ln>
                  <a:noFill/>
                </a:ln>
                <a:solidFill>
                  <a:prstClr val="black"/>
                </a:solidFill>
                <a:effectLst/>
                <a:uLnTx/>
                <a:uFillTx/>
                <a:latin typeface="Calibri"/>
                <a:ea typeface="+mn-ea"/>
                <a:cs typeface="+mn-cs"/>
              </a:rPr>
              <a:t>η δημιουργία του κατάλληλου θεσμικού-κανονιστικού πλαισίου ικανού να οδηγήσει στην ελαχιστοποίηση των κινδύνων εφοδιασμού εμπεδώνοντας την ενεργειακή ευημερία εντός του ευρωπαϊκού χώρου</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endParaRPr kumimoji="0" lang="el-GR" sz="1600" b="0" i="0" u="none" strike="noStrike" kern="1200" cap="none" spc="0" normalizeH="0" baseline="0" noProof="0" dirty="0">
              <a:ln>
                <a:noFill/>
              </a:ln>
              <a:solidFill>
                <a:prstClr val="black"/>
              </a:solidFill>
              <a:effectLst/>
              <a:uLnTx/>
              <a:uFillTx/>
              <a:latin typeface="Calibri"/>
              <a:ea typeface="+mn-ea"/>
              <a:cs typeface="+mn-cs"/>
            </a:endParaRPr>
          </a:p>
          <a:p>
            <a:pPr marL="534988" lvl="1" indent="-360363" fontAlgn="base">
              <a:spcBef>
                <a:spcPts val="600"/>
              </a:spcBef>
              <a:spcAft>
                <a:spcPct val="0"/>
              </a:spcAft>
              <a:buFont typeface="Wingdings" panose="05000000000000000000" pitchFamily="2" charset="2"/>
              <a:buChar char="ü"/>
              <a:defRPr/>
            </a:pPr>
            <a:r>
              <a:rPr lang="en-GB" sz="1600" dirty="0">
                <a:solidFill>
                  <a:prstClr val="black"/>
                </a:solidFill>
                <a:latin typeface="Calibri"/>
              </a:rPr>
              <a:t>A</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ποτελεί</a:t>
            </a:r>
            <a:r>
              <a:rPr kumimoji="0" lang="el-GR" sz="1600" b="0" i="0" u="none" strike="noStrike" kern="1200" cap="none" spc="0" normalizeH="0" baseline="0" noProof="0" dirty="0">
                <a:ln>
                  <a:noFill/>
                </a:ln>
                <a:solidFill>
                  <a:prstClr val="black"/>
                </a:solidFill>
                <a:effectLst/>
                <a:uLnTx/>
                <a:uFillTx/>
                <a:latin typeface="Calibri"/>
                <a:ea typeface="+mn-ea"/>
                <a:cs typeface="+mn-cs"/>
              </a:rPr>
              <a:t> ξεχωριστή πολιτική</a:t>
            </a:r>
          </a:p>
          <a:p>
            <a:pPr marL="534988" lvl="1" indent="-360363" fontAlgn="base">
              <a:spcBef>
                <a:spcPts val="600"/>
              </a:spcBef>
              <a:spcAft>
                <a:spcPct val="0"/>
              </a:spcAft>
              <a:buFont typeface="Wingdings" panose="05000000000000000000" pitchFamily="2" charset="2"/>
              <a:buChar char="ü"/>
              <a:defRPr/>
            </a:pPr>
            <a:r>
              <a:rPr lang="el-GR" sz="1600" dirty="0">
                <a:solidFill>
                  <a:prstClr val="black"/>
                </a:solidFill>
                <a:latin typeface="Calibri"/>
              </a:rPr>
              <a:t>Σ</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τόχο</a:t>
            </a:r>
            <a:r>
              <a:rPr lang="el-GR" sz="1600" dirty="0">
                <a:solidFill>
                  <a:prstClr val="black"/>
                </a:solidFill>
                <a:latin typeface="Calibri"/>
              </a:rPr>
              <a:t>ς</a:t>
            </a:r>
            <a:r>
              <a:rPr kumimoji="0" lang="el-GR" sz="1600" b="0" i="0" u="none" strike="noStrike" kern="1200" cap="none" spc="0" normalizeH="0" baseline="0" noProof="0" dirty="0">
                <a:ln>
                  <a:noFill/>
                </a:ln>
                <a:solidFill>
                  <a:prstClr val="black"/>
                </a:solidFill>
                <a:effectLst/>
                <a:uLnTx/>
                <a:uFillTx/>
                <a:latin typeface="Calibri"/>
                <a:ea typeface="+mn-ea"/>
                <a:cs typeface="+mn-cs"/>
              </a:rPr>
              <a:t> της ΕΠΕ</a:t>
            </a:r>
          </a:p>
          <a:p>
            <a:pPr marL="534988" lvl="1" indent="-360363" fontAlgn="base">
              <a:spcBef>
                <a:spcPts val="600"/>
              </a:spcBef>
              <a:spcAft>
                <a:spcPct val="0"/>
              </a:spcAft>
              <a:buFont typeface="Wingdings" panose="05000000000000000000" pitchFamily="2" charset="2"/>
              <a:buChar char="ü"/>
              <a:defRPr/>
            </a:pPr>
            <a:r>
              <a:rPr lang="el-GR" sz="1600" dirty="0">
                <a:solidFill>
                  <a:prstClr val="black"/>
                </a:solidFill>
                <a:latin typeface="Calibri"/>
              </a:rPr>
              <a:t>Α</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ποτυπώνεται</a:t>
            </a:r>
            <a:r>
              <a:rPr kumimoji="0" lang="el-GR" sz="1600" b="0" i="0" u="none" strike="noStrike" kern="1200" cap="none" spc="0" normalizeH="0" baseline="0" noProof="0" dirty="0">
                <a:ln>
                  <a:noFill/>
                </a:ln>
                <a:solidFill>
                  <a:prstClr val="black"/>
                </a:solidFill>
                <a:effectLst/>
                <a:uLnTx/>
                <a:uFillTx/>
                <a:latin typeface="Calibri"/>
                <a:ea typeface="+mn-ea"/>
                <a:cs typeface="+mn-cs"/>
              </a:rPr>
              <a:t> και στο πρωτογενές δίκαιο </a:t>
            </a:r>
          </a:p>
        </p:txBody>
      </p:sp>
    </p:spTree>
    <p:extLst>
      <p:ext uri="{BB962C8B-B14F-4D97-AF65-F5344CB8AC3E}">
        <p14:creationId xmlns:p14="http://schemas.microsoft.com/office/powerpoint/2010/main" val="98050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7" y="190477"/>
            <a:ext cx="6098450" cy="51911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000" noProof="0" dirty="0">
                <a:ea typeface="+mj-ea"/>
                <a:cs typeface="Arial" pitchFamily="34" charset="0"/>
              </a:rPr>
              <a:t>Περιεχόμενα</a:t>
            </a:r>
          </a:p>
        </p:txBody>
      </p:sp>
      <p:sp>
        <p:nvSpPr>
          <p:cNvPr id="7" name="1 - Τίτλος"/>
          <p:cNvSpPr txBox="1">
            <a:spLocks/>
          </p:cNvSpPr>
          <p:nvPr/>
        </p:nvSpPr>
        <p:spPr>
          <a:xfrm>
            <a:off x="322138" y="1124744"/>
            <a:ext cx="8642350" cy="5389530"/>
          </a:xfrm>
          <a:prstGeom prst="rect">
            <a:avLst/>
          </a:prstGeom>
        </p:spPr>
        <p:txBody>
          <a:bodyPr vert="horz" lIns="91440" tIns="45720" rIns="91440" bIns="45720" rtlCol="0" anchor="t">
            <a:noAutofit/>
          </a:bodyPr>
          <a:lstStyle/>
          <a:p>
            <a:pPr marL="228600" lvl="0" indent="-228600">
              <a:lnSpc>
                <a:spcPct val="150000"/>
              </a:lnSpc>
              <a:spcBef>
                <a:spcPts val="1200"/>
              </a:spcBef>
              <a:defRPr/>
            </a:pPr>
            <a:r>
              <a:rPr lang="el-GR" sz="2400" dirty="0">
                <a:cs typeface="Arial" pitchFamily="34" charset="0"/>
              </a:rPr>
              <a:t>Ι. Φυσικό Αέριο</a:t>
            </a:r>
          </a:p>
          <a:p>
            <a:pPr marL="342900" indent="-342900">
              <a:lnSpc>
                <a:spcPct val="150000"/>
              </a:lnSpc>
              <a:spcBef>
                <a:spcPts val="1200"/>
              </a:spcBef>
              <a:defRPr/>
            </a:pPr>
            <a:r>
              <a:rPr lang="el-GR" sz="2400" dirty="0">
                <a:ea typeface="+mj-ea"/>
                <a:cs typeface="Arial" pitchFamily="34" charset="0"/>
              </a:rPr>
              <a:t>ΙΙ. Ενεργειακή Ασφάλεια- Οριοθέτηση</a:t>
            </a:r>
          </a:p>
          <a:p>
            <a:pPr marL="342900" indent="-342900">
              <a:lnSpc>
                <a:spcPct val="150000"/>
              </a:lnSpc>
              <a:spcBef>
                <a:spcPts val="1200"/>
              </a:spcBef>
              <a:defRPr/>
            </a:pPr>
            <a:r>
              <a:rPr lang="el-GR" sz="2400" dirty="0">
                <a:ea typeface="+mj-ea"/>
                <a:cs typeface="Arial" pitchFamily="34" charset="0"/>
              </a:rPr>
              <a:t>ΙΙΙ. Ασφάλεια Εφοδιασμού-Νομοθετικό Πλαίσιο</a:t>
            </a:r>
          </a:p>
          <a:p>
            <a:pPr marL="342900" indent="-342900">
              <a:lnSpc>
                <a:spcPct val="150000"/>
              </a:lnSpc>
              <a:spcBef>
                <a:spcPts val="1200"/>
              </a:spcBef>
              <a:defRPr/>
            </a:pPr>
            <a:r>
              <a:rPr lang="en-GB" sz="2400" dirty="0">
                <a:ea typeface="+mj-ea"/>
                <a:cs typeface="Arial" pitchFamily="34" charset="0"/>
              </a:rPr>
              <a:t>IV. Case-law</a:t>
            </a:r>
          </a:p>
          <a:p>
            <a:pPr marL="342900" indent="-342900">
              <a:lnSpc>
                <a:spcPct val="150000"/>
              </a:lnSpc>
              <a:spcBef>
                <a:spcPts val="1200"/>
              </a:spcBef>
              <a:defRPr/>
            </a:pPr>
            <a:r>
              <a:rPr lang="en-GB" sz="2400" dirty="0">
                <a:ea typeface="+mj-ea"/>
                <a:cs typeface="Arial" pitchFamily="34" charset="0"/>
              </a:rPr>
              <a:t>V. </a:t>
            </a:r>
            <a:r>
              <a:rPr lang="el-GR" sz="2400" dirty="0">
                <a:ea typeface="+mj-ea"/>
                <a:cs typeface="Arial" pitchFamily="34" charset="0"/>
              </a:rPr>
              <a:t>Συμπεράσματα</a:t>
            </a:r>
          </a:p>
          <a:p>
            <a:pPr marL="342900" indent="-342900">
              <a:lnSpc>
                <a:spcPct val="150000"/>
              </a:lnSpc>
              <a:spcBef>
                <a:spcPts val="1200"/>
              </a:spcBef>
              <a:defRPr/>
            </a:pPr>
            <a:r>
              <a:rPr lang="en-GB" sz="2400" dirty="0">
                <a:ea typeface="+mj-ea"/>
                <a:cs typeface="Arial" pitchFamily="34" charset="0"/>
              </a:rPr>
              <a:t>VI. </a:t>
            </a:r>
            <a:r>
              <a:rPr lang="el-GR" sz="2400" dirty="0">
                <a:ea typeface="+mj-ea"/>
                <a:cs typeface="Arial" pitchFamily="34" charset="0"/>
              </a:rPr>
              <a:t>Επίμετρο- Ορισμοί</a:t>
            </a:r>
            <a:endParaRPr lang="en-US" sz="2400" dirty="0">
              <a:ea typeface="+mj-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Ασφάλεια Εφοδιασμού και Πολιτικές</a:t>
            </a:r>
            <a:r>
              <a:rPr kumimoji="0" lang="el-GR" sz="2600" b="0" i="0" u="none" strike="noStrike" kern="1200" cap="none" spc="0" normalizeH="0" noProof="0" dirty="0">
                <a:ln>
                  <a:noFill/>
                </a:ln>
                <a:solidFill>
                  <a:prstClr val="black"/>
                </a:solidFill>
                <a:effectLst/>
                <a:uLnTx/>
                <a:uFillTx/>
                <a:latin typeface="Calibri"/>
                <a:ea typeface="+mn-ea"/>
                <a:cs typeface="+mn-cs"/>
              </a:rPr>
              <a:t> της ΕΕ</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14"/>
          <p:cNvSpPr/>
          <p:nvPr/>
        </p:nvSpPr>
        <p:spPr>
          <a:xfrm>
            <a:off x="323850" y="1124744"/>
            <a:ext cx="8352607" cy="5400600"/>
          </a:xfrm>
          <a:prstGeom prst="rect">
            <a:avLst/>
          </a:prstGeom>
        </p:spPr>
        <p:txBody>
          <a:bodyPr vert="horz" lIns="91440" tIns="45720" rIns="91440" bIns="45720" rtlCol="0" anchor="t">
            <a:noAutofit/>
          </a:bodyPr>
          <a:lstStyle/>
          <a:p>
            <a:pPr marR="0" lvl="0" algn="just" defTabSz="914400" rtl="0" eaLnBrk="1" fontAlgn="auto" latinLnBrk="0" hangingPunct="1">
              <a:lnSpc>
                <a:spcPct val="150000"/>
              </a:lnSpc>
              <a:spcBef>
                <a:spcPts val="0"/>
              </a:spcBef>
              <a:spcAft>
                <a:spcPts val="600"/>
              </a:spcAft>
              <a:buClrTx/>
              <a:buSzTx/>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Συνοψίζοντας</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ασφάλεια εφοδιασμού ανατρέχει στις απαρχές της δημιουργίας της ευρωπαϊκής πολιτικής ενέργειας και συνδέεται στενά με τις πολιτικές της ΕΕ:</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rPr>
              <a:t>Ενεργειακή απόδοση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τη μείωση της κατανάλωσης και κατασπατάλησης, των ενεργειακών πόρων (“αρχή της προτεραιότητας στην ενεργειακή απόδοση”), (με νομική βάση άρ.194 της ΣΛΕΕ)</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rPr>
              <a:t>Πολιτική περιβάλλοντος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στη Συνθήκη της Λισσαβόνας εμφανίζεται με την αρχή της ενσωμάτωσης που αποτελεί κεντρική γενική αρχή του δικαίου  προστασίας του περιβάλλοντος και κατοχυρώνεται στο άρθρο 11 της ΣΛΕΕ</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rPr>
              <a:t>Εσωτερική αγορά ενέργειας:</a:t>
            </a:r>
            <a:r>
              <a:rPr kumimoji="0" lang="el-GR" sz="1600" b="0" i="0"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στόχο τη δημιουργία μιας εύρυθμα λειτουργούσας, αποδοτικής και ανοικτής εσωτερικής αγοράς που θα διασφαλίζει στους καταναλωτές υψηλό επίπεδο προστασίας και πρόσβαση στις διαφορές μορφές ενέργειας με προσιτό και οικονομικά αποδοτικό τρόπο</a:t>
            </a:r>
          </a:p>
          <a:p>
            <a:pPr marR="0" lvl="0" algn="just" defTabSz="914400" rtl="0" eaLnBrk="1" fontAlgn="auto" latinLnBrk="0" hangingPunct="1">
              <a:lnSpc>
                <a:spcPct val="100000"/>
              </a:lnSpc>
              <a:spcBef>
                <a:spcPts val="0"/>
              </a:spcBef>
              <a:spcAft>
                <a:spcPts val="600"/>
              </a:spcAft>
              <a:buClrTx/>
              <a:buSzTx/>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98050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Ι</a:t>
            </a: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II</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Ασφάλεια</a:t>
            </a:r>
            <a:r>
              <a:rPr lang="en-GB"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 </a:t>
            </a:r>
            <a:r>
              <a:rPr lang="el-GR"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Εφοδιασμού</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-Νομοθετικό        Πλαίσιο</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146139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Ασφάλεια Εφοδιασμού-Εισαγωγή</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ασφάλεια του ενεργειακού εφοδιασμού τόσο για ηλεκτρική ενέργεια όσο και για φυσικό αέριο αποτελεί βασικό στόχο πολιτικής της ΕΕ.</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ζήτημα της ενεργειακής ασφάλειας επανεμφανίστηκε στη δεκαετία του 2000 εξαιτίας:</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της αυξανόμενης ζήτησης ενέργειας στην Ασία (Κίνα – Ινδία)</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των διακοπών του εφοδιασμού με φυσικό αέριο στην Ευρώπη (Ρωσία – Ουκρανία)</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Οι κρίσεις Ρωσίας-Ουκρανίας το 2006 και το 2009 ανέδειξαν τη χρήση της ενέργειας ως γεωπολιτικό όπλο.</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Τα ζητήματα της ασφάλειας του ενεργειακού εφοδιασμού βρίσκονται αρκετά ψηλά στην ατζέντα των προτεραιοτήτων της ΕΕ και συμπλέουν απόλυτα με τον στόχο της μείωσης των εκπομπών διοξειδίου του άνθρακα, όπως τέθηκαν το 2015 με τη Συμφωνία του Παρισιού</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Σε συνέχεια της συμφωνίας του Παρισιού, η ΕΕ τον Νοέμβριο του 2016 προέβη στην έκδοση 8 νομοθετικών πράξεων γνωστές και ως Χειμερινό Πακέτο δίνοντας αποτέλεσμα στους στόχους της ενεργειακής πολιτικής που είχαν τεθεί με χρονικό ορίζοντα το 2030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Οι στόχοι αυτοί ήδη το Δεκέμβριο του 2020 επαναπροσδιορίστηκαν και το Ευρωπαϊκό Συμβούλιο ενέκρινε τη μείωση των εκπομπών αερίων του θερμοκηπίου κατά τουλάχιστον 55% έως το 2030 σε σύγκριση με τα επίπεδα του 1990.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Χειμερινό Πακέτο ενημέρωσε την πολιτική της ΕΕ για την ασφάλεια του εφοδιασμού </a:t>
            </a:r>
            <a:r>
              <a:rPr lang="el-GR" sz="1600" dirty="0">
                <a:solidFill>
                  <a:prstClr val="black"/>
                </a:solidFill>
                <a:latin typeface="Calibri"/>
                <a:cs typeface="Arial" pitchFamily="34" charset="0"/>
              </a:rPr>
              <a:t>ώστε</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τόσο οι τομείς του φυσικού αερίου όσο και της ηλεκτρικής ενέργειας να έχουν πλέον ένα ολοκληρωμένο και ομοιογενές πλαίσιο για τη διαχείριση της ασφάλειας του εφοδιασμού.</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37887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Στρογγύλεμα γωνιών 2">
            <a:extLst>
              <a:ext uri="{FF2B5EF4-FFF2-40B4-BE49-F238E27FC236}">
                <a16:creationId xmlns:a16="http://schemas.microsoft.com/office/drawing/2014/main" id="{8BC873DC-FCA3-4FA7-9DA8-884122316EB6}"/>
              </a:ext>
            </a:extLst>
          </p:cNvPr>
          <p:cNvSpPr/>
          <p:nvPr/>
        </p:nvSpPr>
        <p:spPr>
          <a:xfrm>
            <a:off x="642910" y="4200592"/>
            <a:ext cx="7848872" cy="172873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360363" algn="just">
              <a:spcAft>
                <a:spcPts val="600"/>
              </a:spcAft>
              <a:buFont typeface="Wingdings" panose="05000000000000000000" pitchFamily="2" charset="2"/>
              <a:buChar char="Ø"/>
              <a:defRPr/>
            </a:pPr>
            <a:r>
              <a:rPr lang="el-GR" sz="1600" dirty="0">
                <a:cs typeface="Arial" pitchFamily="34" charset="0"/>
              </a:rPr>
              <a:t>Συνεπώς, το ζήτημα της «ασφάλειας του εφοδιασμού» συνίσταται σε:</a:t>
            </a:r>
          </a:p>
          <a:p>
            <a:pPr marL="719138" lvl="2" indent="-271463" algn="just">
              <a:spcAft>
                <a:spcPts val="600"/>
              </a:spcAft>
              <a:buFont typeface="Wingdings" panose="05000000000000000000" pitchFamily="2" charset="2"/>
              <a:buChar char="ü"/>
              <a:defRPr/>
            </a:pPr>
            <a:r>
              <a:rPr lang="el-GR" sz="1600" dirty="0">
                <a:cs typeface="Arial" pitchFamily="34" charset="0"/>
              </a:rPr>
              <a:t>Εξισορρόπηση προσφοράς και ζήτησης</a:t>
            </a:r>
          </a:p>
          <a:p>
            <a:pPr marL="719138" lvl="2" indent="-271463" algn="just">
              <a:spcAft>
                <a:spcPts val="600"/>
              </a:spcAft>
              <a:buFont typeface="Wingdings" panose="05000000000000000000" pitchFamily="2" charset="2"/>
              <a:buChar char="ü"/>
              <a:defRPr/>
            </a:pPr>
            <a:r>
              <a:rPr lang="el-GR" sz="1600" dirty="0">
                <a:cs typeface="Arial" pitchFamily="34" charset="0"/>
              </a:rPr>
              <a:t>Ενθάρρυνση επενδύσεων</a:t>
            </a:r>
          </a:p>
          <a:p>
            <a:pPr marL="719138" lvl="2" indent="-271463" algn="just">
              <a:spcAft>
                <a:spcPts val="600"/>
              </a:spcAft>
              <a:buFont typeface="Wingdings" panose="05000000000000000000" pitchFamily="2" charset="2"/>
              <a:buChar char="ü"/>
              <a:defRPr/>
            </a:pPr>
            <a:r>
              <a:rPr lang="el-GR" sz="1600" dirty="0">
                <a:cs typeface="Arial" pitchFamily="34" charset="0"/>
              </a:rPr>
              <a:t>Συντονισμός της αντίδρασης σε καταστάσεις έκτακτης ανάγκης.</a:t>
            </a:r>
          </a:p>
        </p:txBody>
      </p:sp>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Ασφάλεια Εφοδιασμού-Εισαγωγή</a:t>
            </a:r>
          </a:p>
        </p:txBody>
      </p:sp>
      <p:sp>
        <p:nvSpPr>
          <p:cNvPr id="15" name="Rectangle 14"/>
          <p:cNvSpPr/>
          <p:nvPr/>
        </p:nvSpPr>
        <p:spPr>
          <a:xfrm>
            <a:off x="323850" y="1124744"/>
            <a:ext cx="8352607" cy="2947198"/>
          </a:xfrm>
          <a:prstGeom prst="rect">
            <a:avLst/>
          </a:prstGeom>
        </p:spPr>
        <p:txBody>
          <a:bodyPr vert="horz" lIns="91440" tIns="45720" rIns="91440" bIns="45720" rtlCol="0" anchor="t">
            <a:noAutofit/>
          </a:bodyPr>
          <a:lstStyle/>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Ζητούμενο και κοινός παρονομαστής κάθε στρατηγικής της ΕΕ αναφορικά με τον τομέα της ενέργειας είναι: η δημιουργία μιας εύρυθμα </a:t>
            </a:r>
            <a:r>
              <a:rPr lang="el-GR" sz="1600" dirty="0" err="1">
                <a:solidFill>
                  <a:prstClr val="black"/>
                </a:solidFill>
                <a:latin typeface="Calibri"/>
                <a:cs typeface="Arial" pitchFamily="34" charset="0"/>
              </a:rPr>
              <a:t>λειτουργούσας</a:t>
            </a:r>
            <a:r>
              <a:rPr lang="el-GR" sz="1600" dirty="0">
                <a:solidFill>
                  <a:prstClr val="black"/>
                </a:solidFill>
                <a:latin typeface="Calibri"/>
                <a:cs typeface="Arial" pitchFamily="34" charset="0"/>
              </a:rPr>
              <a:t> εσωτερικής αγοράς ενέργειας.</a:t>
            </a:r>
          </a:p>
          <a:p>
            <a:pPr marL="447675" lvl="1" indent="-360363"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Η εισαγωγή του ανταγωνισμού επί της οποίας λαμβάνονται οι επιχειρησιακές και επενδυτικές αποφάσεις, συμπεριλαμβανομένης της εξισορρόπησης της προσφοράς και της ζήτησης και των επενδύσεων στην παραγωγή και την αποθήκευση</a:t>
            </a:r>
          </a:p>
          <a:p>
            <a:pPr marL="447675" lvl="1" indent="-360363"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Η αυξημένη διείσδυση των ανανεώσιμων πηγών ενέργειας αλλά και η μεταβλητότητα που εμφανίζει η παραγωγή τους </a:t>
            </a:r>
          </a:p>
          <a:p>
            <a:pPr marL="447675" lvl="1" indent="-360363"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Απροσδόκητα ή σπάνια γεγονότα, όπως ακραία καιρικά φαινόμενα ή εξωτερική διακοπή του εφοδιασμού</a:t>
            </a:r>
          </a:p>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Αποτελούν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παράγοντες που απαιτούν συντονισμένες διαδικασίες από τα Κράτη-μέλη.</a:t>
            </a:r>
          </a:p>
          <a:p>
            <a:pPr marR="0" lvl="0" algn="just" defTabSz="914400" rtl="0" eaLnBrk="1" fontAlgn="auto" latinLnBrk="0" hangingPunct="1">
              <a:lnSpc>
                <a:spcPct val="100000"/>
              </a:lnSpc>
              <a:spcBef>
                <a:spcPts val="0"/>
              </a:spcBef>
              <a:spcAft>
                <a:spcPts val="600"/>
              </a:spcAft>
              <a:buClrTx/>
              <a:buSzTx/>
              <a:tabLst/>
              <a:defRPr/>
            </a:pPr>
            <a:endParaRPr lang="el-GR" sz="1600" dirty="0">
              <a:solidFill>
                <a:prstClr val="black"/>
              </a:solidFill>
              <a:latin typeface="Calibri"/>
              <a:cs typeface="Arial" pitchFamily="34" charset="0"/>
            </a:endParaRPr>
          </a:p>
          <a:p>
            <a:pPr marR="0" lvl="0" algn="just" defTabSz="914400" rtl="0" eaLnBrk="1" fontAlgn="auto" latinLnBrk="0" hangingPunct="1">
              <a:lnSpc>
                <a:spcPct val="100000"/>
              </a:lnSpc>
              <a:spcBef>
                <a:spcPts val="0"/>
              </a:spcBef>
              <a:spcAft>
                <a:spcPts val="600"/>
              </a:spcAft>
              <a:buClrTx/>
              <a:buSzTx/>
              <a:tabLst/>
              <a:defRPr/>
            </a:pPr>
            <a:endParaRPr kumimoji="0" lang="el-GR" sz="1600" b="0" i="0" u="none" strike="noStrike" kern="1200" cap="none" spc="0" normalizeH="0" baseline="0" noProof="0" dirty="0">
              <a:ln>
                <a:noFill/>
              </a:ln>
              <a:solidFill>
                <a:schemeClr val="accent6">
                  <a:lumMod val="50000"/>
                </a:schemeClr>
              </a:solidFill>
              <a:effectLst/>
              <a:uLnTx/>
              <a:uFillTx/>
              <a:latin typeface="Calibri"/>
              <a:ea typeface="+mn-ea"/>
              <a:cs typeface="Arial" pitchFamily="34" charset="0"/>
            </a:endParaRPr>
          </a:p>
          <a:p>
            <a:pPr marR="0" lvl="0" algn="just" defTabSz="914400" rtl="0" eaLnBrk="1" fontAlgn="auto" latinLnBrk="0" hangingPunct="1">
              <a:lnSpc>
                <a:spcPct val="100000"/>
              </a:lnSpc>
              <a:spcBef>
                <a:spcPts val="0"/>
              </a:spcBef>
              <a:spcAft>
                <a:spcPts val="600"/>
              </a:spcAft>
              <a:buClrTx/>
              <a:buSzTx/>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30927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600" dirty="0">
                <a:solidFill>
                  <a:prstClr val="black"/>
                </a:solidFill>
                <a:latin typeface="Calibri"/>
              </a:rPr>
              <a:t>Εξισορρόπηση Προσφοράς &amp; Ζήτησης </a:t>
            </a:r>
            <a:r>
              <a:rPr lang="en-GB" sz="2600" dirty="0">
                <a:solidFill>
                  <a:prstClr val="black"/>
                </a:solidFill>
                <a:latin typeface="Calibri"/>
              </a:rPr>
              <a:t>(</a:t>
            </a:r>
            <a:r>
              <a:rPr lang="en-GB" sz="2600" dirty="0" err="1">
                <a:solidFill>
                  <a:prstClr val="black"/>
                </a:solidFill>
                <a:latin typeface="Calibri"/>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ζήτημα της εξισορρόπησης μεταξύ προσφοράς και ζήτησης σε μια αγορά κλειστή-μονοπωλιακή μη απελευθερωμένη και ανταγωνιστική αγορά ήταν σχετικά απλό.</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Οι μονοπωλιακές εταιρείες στην Ευρώπη διατηρούσαν υψηλή αποθεματική ικανότητα, σε μεγάλο βαθμό αναποτελεσματική και δαπανηρή:</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Αυτό επέβαλε σημαντικό και συχνά περιττό κόστος για τους Ευρωπαίους καταναλωτές ενέργειας και/ή φορολογούμενους</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534988" marR="0" lvl="1" indent="-261938" algn="just"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Όποτε προβλήματα ανισορροπιών ή διαταραχής του εφοδιασμού επιλύονταν με τον επιμερισμό της ενέργειας μέσω μειώσεων τάσης και περικοπών ηλεκτρικού ρεύματος και μειώσεων πίεσης ή αποσύνδεσης αερίου</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άνοιγμα των αγορών ενέργειας στον ανταγωνισμό μέσω της διαδικασίας απελευθέρωσης επέτρεψε:</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Χρήση μηχανισμού πρόβλεψης για τη διακύμανση των τιμών με βάση την εξισορρόπηση της προσφοράς και της ζήτησης</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Βελτίωση της ασφάλειας εφοδιασμού ακόμη και με χαμηλότερα επίπεδα ενέργειας εφεδρείας ή με χαμηλότερα επίπεδα αποθηκευμένης ενέργειας</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Όρισε με μεγαλύτερη σαφήνεια τόσο τους ρόλους όσο και τις ευθύνες των διαφορετικών δρώντων- φορέων εκμετάλλευσης και συμμετεχόντων στις  αγορές ενέργειας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31980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Εξισορρόπηση Προσφοράς &amp; Ζήτησης</a:t>
            </a:r>
            <a:r>
              <a:rPr kumimoji="0" lang="en-GB" sz="2600" b="0" i="0" u="none" strike="noStrike" kern="1200" cap="none" spc="0" normalizeH="0" baseline="0" noProof="0" dirty="0">
                <a:ln>
                  <a:noFill/>
                </a:ln>
                <a:solidFill>
                  <a:prstClr val="black"/>
                </a:solidFill>
                <a:effectLst/>
                <a:uLnTx/>
                <a:uFillTx/>
                <a:latin typeface="Calibri"/>
                <a:ea typeface="+mn-ea"/>
                <a:cs typeface="+mn-cs"/>
              </a:rPr>
              <a:t> (ii) </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Παρά την απελευθέρωση ακόμη και σε μια ανταγωνιστική αγορά το γεγονός πως οι καταναλωτές μπορούν ελευθέρως να συμβληθούν με οποιονδήποτε προμηθευτή, η επιλογή τους αυτή δεν μπορεί να τους εξασφαλίσει αναπόδραστα την αδιάκοπη τροφοδότηση τους με ενέργεια σε περίπτωση διαταραχής.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Τόσο η νομοθεσία για το φυσικό αέριο όσο και την ηλεκτρική ενέργεια τονίζει το ρόλο της αγοράς χονδρικής ως τον κύριο μηχανισμό για την παροχή ισορροπίας μεταξύ προσφοράς και ζήτησης.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Αν και το δευτερογενές δίκαιο για το φυσικό αέριο δεν διαθέτει ακόμη τις ίδιες σαφείς και ρητές διατάξεις σχετικά με τη σημασία των αγορών χονδρικής.</a:t>
            </a:r>
          </a:p>
          <a:p>
            <a:pPr lvl="1" algn="just">
              <a:spcAft>
                <a:spcPts val="600"/>
              </a:spcAf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Σημαντικές αναφορές περιέχει η Οδηγίας 2009</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/73</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Αιτιολογική Σκέψη 22: Η διασφάλιση του ενεργειακού εφοδιασμού συνιστά σημαντικό στοιχείο της δημόσιας ασφάλειας και</a:t>
            </a:r>
            <a:r>
              <a:rPr kumimoji="0" lang="en-GB" sz="1600" b="0" i="1"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συνδέεται εγγενώς με την αποτελεσματική λειτουργία της εσωτερικής αγοράς φυσικού αερίου</a:t>
            </a:r>
            <a:endParaRPr kumimoji="0" lang="en-GB" sz="1600" b="0" i="1" u="none" strike="noStrike" kern="1200" cap="none" spc="0" normalizeH="0" baseline="0" noProof="0" dirty="0">
              <a:ln>
                <a:noFill/>
              </a:ln>
              <a:solidFill>
                <a:prstClr val="black"/>
              </a:solidFill>
              <a:effectLst/>
              <a:uLnTx/>
              <a:uFillTx/>
              <a:latin typeface="Calibri"/>
              <a:ea typeface="+mn-ea"/>
              <a:cs typeface="Arial" pitchFamily="34" charset="0"/>
            </a:endParaRP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Αιτιολογική Σκέψη 53: Οι τιμές αγοράς θα πρέπει να παρέχουν τα κατάλληλα κίνητρα για την ανάπτυξη του δικτύου</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Συνεπώς στις απελευθερωμένες αγορές η ευθύνη της ασφάλειας εφοδιασμού επιμερίζεται τόσο στα </a:t>
            </a:r>
            <a:r>
              <a:rPr lang="el-GR" sz="1600" dirty="0">
                <a:solidFill>
                  <a:prstClr val="black"/>
                </a:solidFill>
                <a:latin typeface="Calibri"/>
                <a:cs typeface="Arial" pitchFamily="34" charset="0"/>
              </a:rPr>
              <a:t>Κ</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ράτ</a:t>
            </a: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μέλη και τις Ρυθμιστικές </a:t>
            </a: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ρχές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όσο και στους ΔΣΜ.</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Ο ρόλος των ΔΣΜ στην εξισορρόπηση της προσφοράς και της ζήτησης είναι μάλλον λεπτός και πιο περίπλοκος από ότι στο παρελθόν</a:t>
            </a:r>
            <a:r>
              <a:rPr lang="en-GB" sz="1600" dirty="0">
                <a:solidFill>
                  <a:prstClr val="black"/>
                </a:solidFill>
                <a:latin typeface="Calibri"/>
                <a:cs typeface="Arial" pitchFamily="34" charset="0"/>
              </a:rPr>
              <a:t> </a:t>
            </a:r>
            <a:r>
              <a:rPr lang="el-GR" sz="1600" dirty="0">
                <a:solidFill>
                  <a:prstClr val="black"/>
                </a:solidFill>
                <a:latin typeface="Calibri"/>
                <a:cs typeface="Arial" pitchFamily="34" charset="0"/>
              </a:rPr>
              <a:t>αναβαθμίζεται και αναμένεται να ανταποκριθεί στις συνθήκες της αγοράς για την κατασκευή υποδομών.</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61589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Ενθάρρυνση Επενδύσεων </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εμπειρία σχετικά με τη διαχείριση της κρίσης του Φυσικού αερίου το 2009 κατέδειξε πως σε περίπτωση διακοπής του εφοδιασμού περιοχές που δεν είναι επαρκώς διασυνδεδεμένες αντιμετωπίζουν σοβαρούς κινδύνους.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ΕΕ προωθεί στρατηγική για ενθάρρυνση των διασυνδέσεις εντός του ευρωπαϊκού δικτύου με στόχο την καλύτερη σύνδεση των περιφερειακών αγορών φυσικού αερίου με μεγαλύτερο αριθμό πηγών εφοδιασμού και βελτίωση της διαφοροποίησης των περιφερειακών αγορών.</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Ωστόσο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σε μια ανταγωνιστική αγορά και απελευθερωμένη αγορά, οι εταιρείες μπορεί να είναι απρόθυμες να επενδύσουν σε υποδομές για σπάνια γεγονότα, όπως οι ιδιαιτέρως</a:t>
            </a:r>
            <a:r>
              <a:rPr lang="el-GR" sz="1600" dirty="0">
                <a:solidFill>
                  <a:prstClr val="black"/>
                </a:solidFill>
                <a:latin typeface="Calibri"/>
                <a:cs typeface="Arial" pitchFamily="34" charset="0"/>
              </a:rPr>
              <a:t> ψυχροί χειμώνες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ή οι διαταραχές σε συγκεκριμένες μεμονωμένες πηγές ως αποτέλεσμα φυσικής διαθεσιμότητας ή γεωπολιτικών εντάσεων.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Σε κάθε περίπτωση η ολοκλήρωση των επιμέρους διασυνδέσεων στο εσωτερικό της ΕΕ θα διευκολύνουν σημαντικά </a:t>
            </a:r>
            <a:r>
              <a:rPr lang="el-GR" sz="1600" dirty="0">
                <a:solidFill>
                  <a:prstClr val="black"/>
                </a:solidFill>
                <a:latin typeface="Calibri"/>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την ανάπτυξη μιας πιο αποτελεσματικής αγοράς.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Νομοθετικά η προσπάθεια αυτή απεικονίζεται στην Οδηγία 2009</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/73</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Στο άρθρο 4 όπου προβλέπεται μια διαδικασία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αδειοδότησης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για νέες επενδύσεις ως το προεπιλεγμένο μοντέλο </a:t>
            </a:r>
            <a:endParaRPr lang="el-GR" sz="1600" dirty="0">
              <a:solidFill>
                <a:prstClr val="black"/>
              </a:solidFill>
              <a:latin typeface="Calibri"/>
              <a:cs typeface="Arial" pitchFamily="34" charset="0"/>
            </a:endParaRP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Στο άρθρο 22 όπου η Ρυθμιστική Αρχή μπορεί να αναθεωρεί τα σχέδια ανάπτυξης δικτύου επιχειρήσεων μεταφοράς και</a:t>
            </a:r>
            <a:r>
              <a:rPr lang="el-GR" sz="1600" dirty="0">
                <a:solidFill>
                  <a:prstClr val="black"/>
                </a:solidFill>
                <a:latin typeface="Calibri"/>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σε ορισμένες περιπτώσεις, να επιβάλει στον ΔΣΜ να επενδύσει σε νέο μηχανισμό δυναμικότητας.</a:t>
            </a:r>
            <a:endParaRPr kumimoji="0" lang="el-GR" sz="1600" b="0" i="0" u="none" strike="noStrike" kern="1200" cap="none" spc="0" normalizeH="0" baseline="0" noProof="0" dirty="0">
              <a:ln>
                <a:noFill/>
              </a:ln>
              <a:solidFill>
                <a:srgbClr val="FF0000"/>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50970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a:t>
            </a:r>
            <a:r>
              <a:rPr lang="el-GR" sz="2600" dirty="0">
                <a:solidFill>
                  <a:prstClr val="black"/>
                </a:solidFill>
                <a:latin typeface="Calibri"/>
              </a:rPr>
              <a:t>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a:t>
            </a:r>
            <a:r>
              <a:rPr lang="el-GR" sz="2600" dirty="0">
                <a:solidFill>
                  <a:prstClr val="black"/>
                </a:solidFill>
                <a:latin typeface="Calibri"/>
              </a:rPr>
              <a:t>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a:t>
            </a:r>
            <a:r>
              <a:rPr lang="el-GR" sz="2600" dirty="0">
                <a:solidFill>
                  <a:prstClr val="black"/>
                </a:solidFill>
                <a:latin typeface="Calibri"/>
              </a:rPr>
              <a:t>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R="0" lvl="0" algn="just" defTabSz="914400" rtl="0" eaLnBrk="1" fontAlgn="auto" latinLnBrk="0" hangingPunct="1">
              <a:lnSpc>
                <a:spcPct val="100000"/>
              </a:lnSpc>
              <a:spcBef>
                <a:spcPts val="0"/>
              </a:spcBef>
              <a:spcAft>
                <a:spcPts val="600"/>
              </a:spcAft>
              <a:buClrTx/>
              <a:buSzTx/>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Αρχικά οι απαιτήσεις συντονισμού καθορίστηκαν στην Οδηγία 2004/67</a:t>
            </a:r>
            <a:r>
              <a:rPr lang="el-GR" sz="1600" dirty="0">
                <a:solidFill>
                  <a:prstClr val="black"/>
                </a:solidFill>
                <a:latin typeface="Calibri"/>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στόχο τη δημιουργία ενός κοινού πλαισίου για τα Κράτη-μέλη για αναφορικά με :</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 θέσπιση πολιτικών ασφάλειας εφοδιασμού, καθορίζοντας τους ρόλους και τις ευθύνες των παραγόντων της αγοράς</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 λήψη μέτρων για τη διασφάλιση του εφοδιασμού σε συγκεκριμένους πελάτες</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 θέσπιση εθνικών μέτρων έκτακτης ανάγκης</a:t>
            </a:r>
          </a:p>
          <a:p>
            <a:pPr marL="285750" marR="0" lvl="0" indent="-285750" algn="just" defTabSz="914400" rtl="0" eaLnBrk="1" fontAlgn="auto" latinLnBrk="0" hangingPunct="1">
              <a:lnSpc>
                <a:spcPct val="100000"/>
              </a:lnSpc>
              <a:spcBef>
                <a:spcPts val="0"/>
              </a:spcBef>
              <a:spcAft>
                <a:spcPts val="600"/>
              </a:spcAft>
              <a:buClrTx/>
              <a:buSzTx/>
              <a:tabLst/>
              <a:defRPr/>
            </a:pPr>
            <a:r>
              <a:rPr lang="el-GR" sz="1600" u="sng" dirty="0">
                <a:solidFill>
                  <a:prstClr val="black"/>
                </a:solidFill>
                <a:latin typeface="Calibri"/>
                <a:cs typeface="Arial" pitchFamily="34" charset="0"/>
              </a:rPr>
              <a:t>Καινοτομία της Οδηγίας:</a:t>
            </a:r>
            <a:endPar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endParaRPr>
          </a:p>
          <a:p>
            <a:pPr marL="360363" lvl="1" indent="-273050"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Δημιουργία ομάδας συντονισμού προκειμένου να διευκολυνθεί ο συντονισμός των µ</a:t>
            </a:r>
            <a:r>
              <a:rPr lang="el-GR" sz="1600" dirty="0" err="1">
                <a:solidFill>
                  <a:prstClr val="black"/>
                </a:solidFill>
                <a:latin typeface="Calibri"/>
                <a:cs typeface="Arial" pitchFamily="34" charset="0"/>
              </a:rPr>
              <a:t>έτρων</a:t>
            </a:r>
            <a:r>
              <a:rPr lang="el-GR" sz="1600" dirty="0">
                <a:solidFill>
                  <a:prstClr val="black"/>
                </a:solidFill>
                <a:latin typeface="Calibri"/>
                <a:cs typeface="Arial" pitchFamily="34" charset="0"/>
              </a:rPr>
              <a:t> για την ασφάλεια του </a:t>
            </a:r>
            <a:r>
              <a:rPr lang="el-GR" sz="1600" dirty="0" err="1">
                <a:solidFill>
                  <a:prstClr val="black"/>
                </a:solidFill>
                <a:latin typeface="Calibri"/>
                <a:cs typeface="Arial" pitchFamily="34" charset="0"/>
              </a:rPr>
              <a:t>εφοδιασµού</a:t>
            </a:r>
            <a:r>
              <a:rPr lang="el-GR" sz="1600" dirty="0">
                <a:solidFill>
                  <a:prstClr val="black"/>
                </a:solidFill>
                <a:latin typeface="Calibri"/>
                <a:cs typeface="Arial" pitchFamily="34" charset="0"/>
              </a:rPr>
              <a:t> ιδιαιτέρως σε περιπτώσεις μείζονος διακοπής </a:t>
            </a:r>
            <a:r>
              <a:rPr lang="el-GR" sz="1600" dirty="0" err="1">
                <a:solidFill>
                  <a:prstClr val="black"/>
                </a:solidFill>
                <a:latin typeface="Calibri"/>
                <a:cs typeface="Arial" pitchFamily="34" charset="0"/>
              </a:rPr>
              <a:t>εφοδιασµού</a:t>
            </a:r>
            <a:endParaRPr lang="el-GR" sz="1600" dirty="0">
              <a:solidFill>
                <a:prstClr val="black"/>
              </a:solidFill>
              <a:latin typeface="Calibri"/>
              <a:cs typeface="Arial" pitchFamily="34" charset="0"/>
            </a:endParaRPr>
          </a:p>
          <a:p>
            <a:pPr marL="360363" lvl="1" indent="-273050" algn="just">
              <a:spcAft>
                <a:spcPts val="600"/>
              </a:spcAft>
              <a:buFont typeface="Wingdings" panose="05000000000000000000" pitchFamily="2" charset="2"/>
              <a:buChar char="ü"/>
              <a:defRPr/>
            </a:pPr>
            <a:r>
              <a:rPr lang="el-GR" sz="1600" i="1" dirty="0">
                <a:solidFill>
                  <a:prstClr val="black"/>
                </a:solidFill>
                <a:latin typeface="Calibri"/>
                <a:cs typeface="Arial" pitchFamily="34" charset="0"/>
              </a:rPr>
              <a:t>Μείζονα διακοπή του εφοδιασμού: κατάσταση κατά την οποία η ΕΕ κινδυνεύει να χάσει άνω του 20% του εφοδιασμού της µε αέριο από τρίτες χώρες και η διαχείριση της οποίας σε κοινοτικό επίπεδο δεν είναι δυνατόν να πραγματοποιηθεί αποτελεσματικά µε εθνικά μέτρα</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tabLst/>
              <a:defRPr/>
            </a:pPr>
            <a:r>
              <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rPr>
              <a:t>Αδυναμίες της Οδηγίας:</a:t>
            </a:r>
          </a:p>
          <a:p>
            <a:pPr marL="360363" marR="0" lvl="1" indent="-273050"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πουσία</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συλλογικής ρύθμισης, ανομοιογένεια στο εσωτερικό δίκαιο των κρατών-μελών καθιστώντας ουσιαστικά την όλη προσπάθεια ατελέσφορη. </a:t>
            </a:r>
          </a:p>
          <a:p>
            <a:pPr marL="360363" marR="0" lvl="1" indent="-273050"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l-GR" sz="1600" dirty="0">
                <a:solidFill>
                  <a:prstClr val="black"/>
                </a:solidFill>
                <a:latin typeface="Calibri"/>
                <a:cs typeface="Arial" pitchFamily="34" charset="0"/>
              </a:rPr>
              <a:t>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πικεντρώθηκε</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σε μέτρα επικουρικού επιπέδου, δεν προέβλεψε καθόλου σενάρια αντιμετώπισης διαταραχής εφοδιασμού σε διμερές, περιφερειακό ή κοινοτικό επίπεδο.</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292021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179834" y="980728"/>
            <a:ext cx="8640638" cy="554461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Αργότερα, η τρίτη Οδηγία του 2009 για το φυσικό αέριο επέκτεινε το πλαίσιο συνεργασίας και αλληλεγγύης, συμπεριλαμβάνοντας τόσο θέματα που σχετίζονται με πιθανές διαταραχές του εφοδιασμού όσο και γενικευμένους κανόνες για την ανάπτυξη της αντίστοιχης υποδομής προς τούτο.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Οι επιδιωκόμενοι στο άρθρο 194 παρ. 1 ΣΛΕΕ στόχοι ορίζεται ότι υλοποιούνται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«σε πνεύμα αλληλεγγύης μεταξύ Κρατών-μελών»</a:t>
            </a:r>
            <a:r>
              <a:rPr lang="el-GR" sz="1600" dirty="0">
                <a:solidFill>
                  <a:prstClr val="black"/>
                </a:solidFill>
                <a:latin typeface="Calibri"/>
                <a:cs typeface="Arial" pitchFamily="34" charset="0"/>
              </a:rPr>
              <a:t> γεγονός που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επιβεβαιώνει την αρμοδιότητα της Ένωσης να υιοθετεί  προληπτικά μέτρα για την αντιμετώπιση απειλών, κρίσεων και έκτακτων καταστάσεων.</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Επόμενη προσπάθεια ρύθμισης της ασφάλειας εφοδιασμού και ανάπτυξη της αλληλεγγύης των </a:t>
            </a:r>
            <a:r>
              <a:rPr lang="el-GR" sz="1600" dirty="0">
                <a:solidFill>
                  <a:prstClr val="black"/>
                </a:solidFill>
                <a:latin typeface="Calibri"/>
                <a:cs typeface="Arial" pitchFamily="34" charset="0"/>
              </a:rPr>
              <a:t>Κ</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ρατών</a:t>
            </a:r>
            <a:r>
              <a:rPr kumimoji="0" lang="el-GR" sz="1600" b="0" i="0" u="none" strike="noStrike" kern="1200" cap="none" spc="0" normalizeH="0" baseline="0" noProof="0">
                <a:ln>
                  <a:noFill/>
                </a:ln>
                <a:solidFill>
                  <a:prstClr val="black"/>
                </a:solidFill>
                <a:effectLst/>
                <a:uLnTx/>
                <a:uFillTx/>
                <a:latin typeface="Calibri"/>
                <a:ea typeface="+mn-ea"/>
                <a:cs typeface="Arial" pitchFamily="34" charset="0"/>
              </a:rPr>
              <a:t>-μελών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σε τέτοια θέματα αποτέλεσε ο Κανονισμός 994/2010 που εγκρίθηκε στο τέλος του 2010.</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ήρθε σαν απάντηση στη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ρωσο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-ουκρανική κρίση για το φυσικό αέριο τον  Ιανουάριο του 2009,</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φανέρωσε πως τα μέτρα που μονομερώς θέσπιζαν τα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Kράτη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-μέλη περισσότερο έπλητταν παρά βοηθούσαν τη λειτουργία της εσωτερικής αγοράς</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κλήθηκε να εφαρμόσει την αλληλεγγύη μεταξύ των Κρατών-μελών και να οδηγήσει σε μια εναρμονισμένη και συνεπή πια εφαρμογή των μέτρων για την ασφάλεια εφοδιασμού </a:t>
            </a:r>
            <a:endParaRPr lang="el-GR" sz="1600" dirty="0">
              <a:solidFill>
                <a:prstClr val="black"/>
              </a:solidFill>
              <a:latin typeface="Calibri"/>
              <a:cs typeface="Arial" pitchFamily="34" charset="0"/>
            </a:endParaRPr>
          </a:p>
          <a:p>
            <a:pPr marL="174625" indent="-174625" algn="just">
              <a:spcAft>
                <a:spcPts val="600"/>
              </a:spcAft>
              <a:buFont typeface="Arial" pitchFamily="34" charset="0"/>
              <a:buChar char="•"/>
              <a:defRPr/>
            </a:pPr>
            <a:r>
              <a:rPr lang="el-GR" sz="1600" dirty="0">
                <a:solidFill>
                  <a:prstClr val="black"/>
                </a:solidFill>
                <a:latin typeface="Calibri"/>
                <a:cs typeface="Arial" pitchFamily="34" charset="0"/>
              </a:rPr>
              <a:t>Παρά τα βήματα όμως που έγιναν, η Επιτροπή αξιολογώντας την εφαρμογή του Κανονισμού</a:t>
            </a:r>
          </a:p>
          <a:p>
            <a:pPr marL="534988" lvl="1" indent="-261938" algn="just">
              <a:spcAft>
                <a:spcPts val="600"/>
              </a:spcAft>
              <a:buFont typeface="Wingdings" panose="05000000000000000000" pitchFamily="2" charset="2"/>
              <a:buChar char="ü"/>
              <a:defRPr/>
            </a:pPr>
            <a:r>
              <a:rPr lang="el-GR" sz="1600" dirty="0">
                <a:solidFill>
                  <a:prstClr val="black"/>
                </a:solidFill>
                <a:cs typeface="Arial" pitchFamily="34" charset="0"/>
              </a:rPr>
              <a:t>Διαπίστωσε προβλήματα 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ναφορικά</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με την συνεργασία μεταξύ των Κρατών-μελών (κατά κύριο λόγο τα μέτρα που λαμβάνονταν επικεντρώνονται σε εθνικό επίπεδο και δεν αρμόζουν στην αντιμετώπιση τυχόν προβλήματος εφοδιασμού με αέριο), και, </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Πρότεινε την έκδοση νέου Κανονισμού.</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230989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Επόμενη προσπάθεια αντιμετώπισης πιθανής διαταραχής αποτελεί η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Ανακοίνωση της Επιτροπής </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COM 2014/654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σχετικά με τη βραχυπρόθεσμη αντοχή του ευρωπαϊκού συστήματος φυσικού</a:t>
            </a:r>
            <a:r>
              <a:rPr lang="en-GB" sz="1600" dirty="0">
                <a:solidFill>
                  <a:prstClr val="black"/>
                </a:solidFill>
                <a:latin typeface="Calibri"/>
                <a:cs typeface="Arial" pitchFamily="34" charset="0"/>
              </a:rPr>
              <a:t> </a:t>
            </a:r>
            <a:r>
              <a:rPr lang="el-GR" sz="1600" dirty="0">
                <a:solidFill>
                  <a:prstClr val="black"/>
                </a:solidFill>
                <a:latin typeface="Calibri"/>
                <a:cs typeface="Arial" pitchFamily="34" charset="0"/>
              </a:rPr>
              <a:t>αερίου</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Βάσει της Ανακοίνωσης αυτής τέθηκε σε εφαρμογή η πρόταση της Επιτροπής για προσομοίωση ακραίων καταστάσεων με σκοπό την εκτίμηση της αντοχής του ευρωπαϊκού συστήματος φυσικού αερίου να αντιμετωπίσει ενδεχόμενη σοβαρή διαταραχή του εφοδιασμού της ΕΕ τον ερχόμενο χειμώνα.</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Οι προσομοιώσεις αυτές αφορούσαν την κάλυψη της διαταραχή της ουκρανικής όδευσης φυσικού αερίου, καθώς και του συνόλου των ροών ρωσικού φυσικού αερίου προς την Ευρώπη για περίοδο ενός μηνός και επί ένα εξάμηνο (από τον Σεπτέμβριο έως τον Φεβρουάριο),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εν λόγω πρωτοβουλία της Επιτροπής για προσομοίωση απεδείχθη εξαιρετικά πολύτιμη, δεδομένου ότι ήταν η πρώτη φορά που διαμορφώθηκε μια πλήρης εικόνα των ενδεχόμενων επιπτώσεων στην ετοιμότητα του τομέα του φυσικού αερίου της Ευρώπης.</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99602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a:spcBef>
                <a:spcPct val="0"/>
              </a:spcBef>
            </a:pP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Ι. Φυσικό Αέριο</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Περαιτέρω οι εθνικές εκθέσεις που κλήθηκαν τα Κράτη-μέλη να υποβάλουν στα πλαίσια των προσομοιώσεων με βάσει την εν λόγω πρωτοβουλία της Επιτροπής οδηγούν στην εξαγωγή σημαντικών συμπερασμάτων:</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Κράτη-μέλη επηρεάζονται με διαφορετικό τρόπο από ενδεχόμενες περικοπές εφοδιασμού με ρωσικό φυσικό αέριο, ανάλογα με τη γεωγραφική τους θέση όπως και τις επιλογές προμήθειας φυσικού αερίου</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Σε περίπτωση παρατεταμένης διακοπή του εφοδιασμού στην όδευση μεταφοράς αερίου της Ουκρανίας ή με ρωσικό φυσικό αέριο στην ΕΕ περισσότερο θα πληγούν τα ανατολικά </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K</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ράτη</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μέλη της ΕΕ και οι χώρες της Ενεργειακής Κοινότητας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Όπως επίσης αποκαλύπτουν δύο κύριες αδυναμίες της βραχυπρόθεσμης ασφάλειας εφοδιασμού της ΕΕ.</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Πρώτον, πολλά έργα υποδομής που ξεκίνησαν με τον ρητό στόχο να βελτιώσουν την ασφάλεια εφοδιασμού μετά την ενεργειακή κρίση του 2009 δεν έχουν ακόμη τεθεί (πλήρως) σε επιχειρησιακή λειτουργία</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Δεύτερον, πολλές από τις εθνικές στρατηγικές ασφάλειας εφοδιασμού είναι είτε μονομερούς χαρακτήρα είτε ανεπαρκώς συντονισμένες ή ακόμη χαρακτηρίζονται από ανεπαρκή συνεργασία.</a:t>
            </a:r>
          </a:p>
          <a:p>
            <a:pPr marR="0" lvl="0" algn="just" defTabSz="914400" rtl="0" eaLnBrk="1" fontAlgn="auto" latinLnBrk="0" hangingPunct="1">
              <a:lnSpc>
                <a:spcPct val="100000"/>
              </a:lnSpc>
              <a:spcBef>
                <a:spcPts val="0"/>
              </a:spcBef>
              <a:spcAft>
                <a:spcPts val="600"/>
              </a:spcAft>
              <a:buClrTx/>
              <a:buSzTx/>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412746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a:t>
            </a:r>
            <a:r>
              <a:rPr lang="el-GR" sz="1600" dirty="0">
                <a:solidFill>
                  <a:prstClr val="black"/>
                </a:solidFill>
                <a:latin typeface="Calibri"/>
                <a:cs typeface="Arial" pitchFamily="34" charset="0"/>
              </a:rPr>
              <a:t>βάση την εμπειρία που αποκόμισε η ΕΕ μέσω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των νομοθετικών αναθεωρήσεων στον τομέα του εφοδιασμού αναφορικά με το φυσικό αέριο κατέστη κοινή γνώση πως μόνο με στενή συνεργασία μεταξύ των Κρατών-μελών θα μπορούσαν να γίνουν ληφθούν τα σωστά μέτρα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Υπό το πρίσμα αυτό  ο Κανονισμός (ΕΕ) 2017/1938 προσπαθεί να απομακρυνθεί από την εθνική προσέγγιση προτείνοντας υψηλό επίπεδο υποχρεωτικού συντονισμού και συνεργασίας σε περιφερειακό επίπεδο.</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Υποχρεωτικός συντονισμός: Το άρθρο 3 απαιτεί από τα κράτη μέλη να ορίσουν μια συγκεκριμένη «αρμόδια αρχή» που θα χειρίζεται το ζήτημα</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Σ</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υνεργασία</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σε περιφερειακό επίπεδο: Το άρθρο 4 </a:t>
            </a:r>
            <a:r>
              <a:rPr lang="el-GR" sz="1600" dirty="0">
                <a:solidFill>
                  <a:prstClr val="black"/>
                </a:solidFill>
                <a:latin typeface="Calibri"/>
                <a:cs typeface="Arial" pitchFamily="34" charset="0"/>
              </a:rPr>
              <a:t>επαναφέρει την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συντονιστική ομάδα για το φυσικό αέριο (ΣΟΦΑ)</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Σ</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υντονιστική</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Ομάδα για το Φυσικό </a:t>
            </a:r>
            <a:r>
              <a:rPr lang="el-GR" sz="1600" dirty="0">
                <a:solidFill>
                  <a:prstClr val="black"/>
                </a:solidFill>
                <a:latin typeface="Calibri"/>
                <a:cs typeface="Arial" pitchFamily="34" charset="0"/>
              </a:rPr>
              <a:t>Α</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έριο (ΣΟΦΑ)</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παρτίζεται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από εκπροσώπους των Κρατών-μελών, (ιδίως εκπροσώπους Ρυθμιστικών Αρχών, του ΕΔΔΣΜ Αερίου, φορέων της σχετικής βιομηχανίας και πελατών).</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σύνθεση της αποφασίζεται από την Επιτροπή κατόπιν διαβούλευσης με τα Κράτη-μέλη.</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Επιτροπή ασκεί την προεδρία της ΣΟΦΑ.</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ΣΟΦΑ εγκρίνει τον εσωτερικό κανονισμό της.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35369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Στρογγύλεμα γωνιών 2">
            <a:extLst>
              <a:ext uri="{FF2B5EF4-FFF2-40B4-BE49-F238E27FC236}">
                <a16:creationId xmlns:a16="http://schemas.microsoft.com/office/drawing/2014/main" id="{B769AE6A-B0BA-40BB-9325-9A1C0BEB100E}"/>
              </a:ext>
            </a:extLst>
          </p:cNvPr>
          <p:cNvSpPr/>
          <p:nvPr/>
        </p:nvSpPr>
        <p:spPr>
          <a:xfrm>
            <a:off x="323849" y="1863137"/>
            <a:ext cx="8569325" cy="278999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defRPr/>
            </a:pPr>
            <a:r>
              <a:rPr lang="el-GR" sz="1600" dirty="0">
                <a:solidFill>
                  <a:schemeClr val="bg1"/>
                </a:solidFill>
                <a:cs typeface="Arial" pitchFamily="34" charset="0"/>
              </a:rPr>
              <a:t>Εκτός από αυτές τις βασικές αρχές, τα κύρια στοιχεία του Κανονισμού 2017/1938 σχετικά με τα μέτρα κατοχύρωσης της ασφάλειας εφοδιασμού με φυσικό αέριο και με την κατάργηση του κανονισμού (ΕΕ) αριθ. 994/2010 είναι η εισαγωγή:</a:t>
            </a:r>
          </a:p>
          <a:p>
            <a:pPr marL="800100" lvl="1" indent="-342900" algn="just">
              <a:spcAft>
                <a:spcPts val="600"/>
              </a:spcAft>
              <a:buFont typeface="+mj-lt"/>
              <a:buAutoNum type="arabicPeriod"/>
              <a:defRPr/>
            </a:pPr>
            <a:r>
              <a:rPr lang="el-GR" sz="1600" dirty="0">
                <a:solidFill>
                  <a:schemeClr val="bg1"/>
                </a:solidFill>
                <a:cs typeface="Arial" pitchFamily="34" charset="0"/>
              </a:rPr>
              <a:t>Κοινού πρότυπου υποδομής, Κανόνας για την υποδομή</a:t>
            </a:r>
          </a:p>
          <a:p>
            <a:pPr marL="800100" lvl="1" indent="-342900" algn="just">
              <a:spcAft>
                <a:spcPts val="600"/>
              </a:spcAft>
              <a:buFont typeface="+mj-lt"/>
              <a:buAutoNum type="arabicPeriod"/>
              <a:defRPr/>
            </a:pPr>
            <a:r>
              <a:rPr lang="el-GR" sz="1600" dirty="0">
                <a:solidFill>
                  <a:schemeClr val="bg1"/>
                </a:solidFill>
                <a:cs typeface="Arial" pitchFamily="34" charset="0"/>
              </a:rPr>
              <a:t>Κοινού προτύπου εφοδιασμού για προστατευόμενους πελάτες</a:t>
            </a:r>
          </a:p>
          <a:p>
            <a:pPr marL="800100" lvl="1" indent="-342900" algn="just">
              <a:spcAft>
                <a:spcPts val="600"/>
              </a:spcAft>
              <a:buFont typeface="+mj-lt"/>
              <a:buAutoNum type="arabicPeriod"/>
              <a:defRPr/>
            </a:pPr>
            <a:r>
              <a:rPr lang="el-GR" sz="1600" dirty="0">
                <a:solidFill>
                  <a:schemeClr val="bg1"/>
                </a:solidFill>
                <a:cs typeface="Arial" pitchFamily="34" charset="0"/>
              </a:rPr>
              <a:t>Συντονισμός: προετοιμασία για διακοπή εφοδιασμού</a:t>
            </a:r>
          </a:p>
          <a:p>
            <a:pPr marL="800100" lvl="1" indent="-342900" algn="just">
              <a:spcAft>
                <a:spcPts val="600"/>
              </a:spcAft>
              <a:buFont typeface="+mj-lt"/>
              <a:buAutoNum type="arabicPeriod"/>
              <a:defRPr/>
            </a:pPr>
            <a:r>
              <a:rPr lang="el-GR" sz="1600" dirty="0">
                <a:solidFill>
                  <a:schemeClr val="bg1"/>
                </a:solidFill>
                <a:cs typeface="Arial" pitchFamily="34" charset="0"/>
              </a:rPr>
              <a:t>Μέτρα αλληλεγγύης για διαχείριση κρίσεων και έκτακτης ανάγκης</a:t>
            </a:r>
          </a:p>
        </p:txBody>
      </p:sp>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714738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a:t>
            </a:r>
            <a:r>
              <a:rPr lang="el-GR" sz="2600" dirty="0">
                <a:solidFill>
                  <a:prstClr val="black"/>
                </a:solidFill>
                <a:latin typeface="Calibri"/>
              </a:rPr>
              <a:t>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ρότυπο</a:t>
            </a:r>
            <a:r>
              <a:rPr kumimoji="0" lang="el-GR" sz="2600" b="0" i="0" u="none" strike="noStrike" kern="1200" cap="none" spc="0" normalizeH="0" baseline="0" noProof="0" dirty="0">
                <a:ln>
                  <a:noFill/>
                </a:ln>
                <a:solidFill>
                  <a:prstClr val="black"/>
                </a:solidFill>
                <a:effectLst/>
                <a:uLnTx/>
                <a:uFillTx/>
                <a:latin typeface="Calibri"/>
                <a:ea typeface="+mn-ea"/>
                <a:cs typeface="+mn-cs"/>
              </a:rPr>
              <a:t> Υποδομής (</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337582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Το κοινό Πρότυπο Υποδομής 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ισάγεται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στο άρθρο 5 του Κανονισμού το οποίο απαιτεί από τα Κράτη-μέλη ή την αρμόδια </a:t>
            </a: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ρχή</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διασφαλίσει ότι λαμβάνονται τα αναγκαία μέτρα ώστε, σε περίπτωση διαταραχής της μεγαλύτερης υποδομής φυσικού αερίου, η τεχνική ικανότητα της υπόλοιπης υποδομής, η οποία καθορίζεται σύμφωνα με τον τύπο N – 1 να είναι σε θέση</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να ικανοποιήσει τη συνολική ζήτηση φυσικού αερίου της περιοχής υπολογισμού</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για περίοδο μιας ημέρας εξαιρετικά υψηλής ζήτησης αερίου, η οποία επέρχεται με στατιστική πιθανότητα μιας φοράς μέσα σε 20 έτη.</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Ο τύπος N – 1 περιγράφει την ικανότητα της τεχνικής δυναμικότητας της υποδομής φυσικού αερίου για την ικανοποίηση της συνολικής ζήτησης φυσικού αερίου στην περιοχή υπολογισμού σε περίπτωση διαταραχής της μοναδικής μεγαλύτερης υποδομής αερίου κατά τη διάρκεια ημέρας με κατ' εξαίρεση υψηλή ζήτηση φυσικού αερίου που, σύμφωνα με τη στατιστική πιθανότητα, επέρχεται μία φορά μέσα σε 20 έτη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21750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Πρότυπο Υποδομής</a:t>
            </a:r>
            <a:r>
              <a:rPr kumimoji="0" lang="en-GB" sz="2600" b="0" i="0" u="none" strike="noStrike" kern="1200" cap="none" spc="0" normalizeH="0" baseline="0" noProof="0" dirty="0">
                <a:ln>
                  <a:noFill/>
                </a:ln>
                <a:solidFill>
                  <a:prstClr val="black"/>
                </a:solidFill>
                <a:effectLst/>
                <a:uLnTx/>
                <a:uFillTx/>
                <a:latin typeface="Calibri"/>
                <a:ea typeface="+mn-ea"/>
                <a:cs typeface="+mn-cs"/>
              </a:rPr>
              <a:t> (ii)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3661578"/>
          </a:xfrm>
          <a:prstGeom prst="rect">
            <a:avLst/>
          </a:prstGeom>
        </p:spPr>
        <p:txBody>
          <a:bodyPr vert="horz" lIns="91440" tIns="45720" rIns="91440" bIns="45720" rtlCol="0" anchor="t">
            <a:noAutofit/>
          </a:bodyPr>
          <a:lstStyle/>
          <a:p>
            <a:pPr marL="174625" indent="-174625" algn="just">
              <a:spcAft>
                <a:spcPts val="600"/>
              </a:spcAft>
              <a:buFont typeface="Arial" panose="020B0604020202020204" pitchFamily="34" charset="0"/>
              <a:buChar char="•"/>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κοινό Πρότυπο Υποδομής ή αλλιώς ο αυτός ο κανόνας για την υποδομή (όπως μεσώ της ικανοποίησης</a:t>
            </a:r>
            <a:r>
              <a:rPr lang="el-GR" sz="1600" dirty="0">
                <a:solidFill>
                  <a:prstClr val="black"/>
                </a:solidFill>
                <a:latin typeface="Calibri"/>
                <a:cs typeface="Arial" pitchFamily="34" charset="0"/>
              </a:rPr>
              <a:t> του τύπου Ν-1 περιγράφεται)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στόχο έχει  να διασφαλίσει ότι οι αγορές φυσικού αερίου που εξαρτώνται, για παράδειγμα, από έναν αγωγό εφοδιασμού, μια εγκατάσταση αποθήκευσης φυσικού αερίου ή έναν τερματικό σταθμό ΥΦΑ θα διαθέτουν πλεονάζουσα υποδομή για την αντιμετώπιση των διακοπών εφοδιασμού. </a:t>
            </a:r>
            <a:endParaRPr lang="el-GR" sz="1600" dirty="0">
              <a:solidFill>
                <a:prstClr val="black"/>
              </a:solidFill>
              <a:latin typeface="Calibri"/>
              <a:cs typeface="Arial" pitchFamily="34" charset="0"/>
            </a:endParaRPr>
          </a:p>
          <a:p>
            <a:pPr marL="174625" indent="-174625" algn="just">
              <a:spcAft>
                <a:spcPts val="600"/>
              </a:spcAft>
              <a:buFont typeface="Arial" panose="020B0604020202020204" pitchFamily="34" charset="0"/>
              <a:buChar char="•"/>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a:t>
            </a:r>
            <a:r>
              <a:rPr lang="el-GR" sz="1600" dirty="0">
                <a:solidFill>
                  <a:prstClr val="black"/>
                </a:solidFill>
                <a:latin typeface="Calibri"/>
                <a:cs typeface="Arial" pitchFamily="34" charset="0"/>
              </a:rPr>
              <a:t>Κράτη-μέλη έχουν τη διακριτική ευχέρεια να αποδείξουν τη συμμόρφωση τους με την υποχρέωση για την υιοθέτηση του κοινού προτύπου και με άλλα μέσα</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l-GR" sz="1600" dirty="0">
                <a:solidFill>
                  <a:prstClr val="black"/>
                </a:solidFill>
                <a:latin typeface="Calibri"/>
                <a:cs typeface="Arial" pitchFamily="34" charset="0"/>
              </a:rPr>
              <a:t>Εναλλακτικά, επιτρέπεται η ικανοποίηση του τύπου N-1 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Κράτος-μέλος ή η αρμόδια αρχή μπορούν να αποδείξουν ότι η διακοπή της προσφοράς μπορεί να καλυφθεί από μέτρα διαχείρισης της ζήτησης.</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Επιπλέον, επιτρέπεται η ικανοποίηση του τύπου N-1 σε περιφερειακό επίπεδο, υπό την προϋπόθεση ότι τα εμπλεκόμενα σχετικά Κράτη-μέλη θεσπίζουν κοινά σχέδια εκτίμησης κινδύνου και πρόληψης / δράσης.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4150515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Πρότυπο </a:t>
            </a:r>
            <a:r>
              <a:rPr lang="el-GR" sz="2600" dirty="0">
                <a:solidFill>
                  <a:prstClr val="black"/>
                </a:solidFill>
                <a:latin typeface="Calibri"/>
              </a:rPr>
              <a:t>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Προστατευόμενους </a:t>
            </a:r>
            <a:r>
              <a:rPr lang="el-GR" sz="2600" dirty="0">
                <a:solidFill>
                  <a:prstClr val="black"/>
                </a:solidFill>
                <a:latin typeface="Calibri"/>
              </a:rPr>
              <a:t>Π</a:t>
            </a:r>
            <a:r>
              <a:rPr kumimoji="0" lang="el-GR" sz="2600" b="0" i="0" u="none" strike="noStrike" kern="1200" cap="none" spc="0" normalizeH="0" baseline="0" noProof="0" dirty="0">
                <a:ln>
                  <a:noFill/>
                </a:ln>
                <a:solidFill>
                  <a:prstClr val="black"/>
                </a:solidFill>
                <a:effectLst/>
                <a:uLnTx/>
                <a:uFillTx/>
                <a:latin typeface="Calibri"/>
                <a:ea typeface="+mn-ea"/>
                <a:cs typeface="+mn-cs"/>
              </a:rPr>
              <a:t>ελάτες</a:t>
            </a:r>
            <a:r>
              <a:rPr kumimoji="0" lang="en-GB" sz="2600" b="0" i="0" u="none" strike="noStrike" kern="1200" cap="none" spc="0" normalizeH="0" baseline="0" noProof="0" dirty="0">
                <a:ln>
                  <a:noFill/>
                </a:ln>
                <a:solidFill>
                  <a:prstClr val="black"/>
                </a:solidFill>
                <a:effectLst/>
                <a:uLnTx/>
                <a:uFillTx/>
                <a:latin typeface="Calibri"/>
                <a:ea typeface="+mn-ea"/>
                <a:cs typeface="+mn-cs"/>
              </a:rPr>
              <a:t> (</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R="0" lvl="0" algn="just" defTabSz="914400" rtl="0" eaLnBrk="1" fontAlgn="auto" latinLnBrk="0" hangingPunct="1">
              <a:lnSpc>
                <a:spcPct val="100000"/>
              </a:lnSpc>
              <a:spcBef>
                <a:spcPts val="0"/>
              </a:spcBef>
              <a:spcAft>
                <a:spcPts val="600"/>
              </a:spcAft>
              <a:buClrTx/>
              <a:buSzTx/>
              <a:tabLst/>
              <a:defRPr/>
            </a:pPr>
            <a:endParaRPr lang="el-GR" sz="1600" dirty="0">
              <a:solidFill>
                <a:prstClr val="black"/>
              </a:solidFill>
              <a:latin typeface="Calibri"/>
              <a:cs typeface="Arial" pitchFamily="34" charset="0"/>
            </a:endParaRPr>
          </a:p>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Το κοινό Πρότυπο εφοδιασμού για προστατευόμενους πελάτες 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ισάγεται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στο άρθρο 6 του Κανονισμού το οποίο απαιτεί από τα Κράτη-μέλη να λάβουν μέτρα για να εξασφαλίσουν τον εφοδιασμό με φυσικό αέριο στους προστατευόμενους πελάτες τους σε κάθε μια από τις ακόλουθες περιπτώσεις:</a:t>
            </a:r>
          </a:p>
          <a:p>
            <a:pPr marL="447675" marR="0" lvl="1" indent="-273050" algn="just" defTabSz="914400" rtl="0" eaLnBrk="1" fontAlgn="auto" latinLnBrk="0" hangingPunct="1">
              <a:lnSpc>
                <a:spcPct val="100000"/>
              </a:lnSpc>
              <a:spcBef>
                <a:spcPts val="0"/>
              </a:spcBef>
              <a:spcAft>
                <a:spcPts val="600"/>
              </a:spcAft>
              <a:buClrTx/>
              <a:buSzTx/>
              <a:buFont typeface="+mj-lt"/>
              <a:buAutoNum type="romanLcPeriod"/>
              <a:tabLst/>
              <a:defRPr/>
            </a:pP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κραίες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θερμοκρασίες επί χρονικό διάστημα επτά ημερών ακραίων τιμών, οι οποίες σημειώνονται με στατιστική πιθανότητα μίας φοράς μέσα σε 20 έτη·</a:t>
            </a:r>
          </a:p>
          <a:p>
            <a:pPr marL="447675" marR="0" lvl="1" indent="-273050" algn="just" defTabSz="914400" rtl="0" eaLnBrk="1" fontAlgn="auto" latinLnBrk="0" hangingPunct="1">
              <a:lnSpc>
                <a:spcPct val="100000"/>
              </a:lnSpc>
              <a:spcBef>
                <a:spcPts val="0"/>
              </a:spcBef>
              <a:spcAft>
                <a:spcPts val="600"/>
              </a:spcAft>
              <a:buClrTx/>
              <a:buSzTx/>
              <a:buFont typeface="+mj-lt"/>
              <a:buAutoNum type="romanLcPeriod"/>
              <a:tabLst/>
              <a:defRPr/>
            </a:pPr>
            <a:r>
              <a:rPr lang="el-GR" sz="1600" dirty="0">
                <a:solidFill>
                  <a:prstClr val="black"/>
                </a:solidFill>
                <a:latin typeface="Calibri"/>
                <a:cs typeface="Arial" pitchFamily="34" charset="0"/>
              </a:rPr>
              <a:t>Χ</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ρονικά</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διαστήματα 30 ημερών εξαιρετικά υψηλής ζήτησης φυσικού αερίου, η οποία σημειώνεται με στατιστική πιθανότητα μιας φοράς μέσα σε 20 έτη·</a:t>
            </a:r>
          </a:p>
          <a:p>
            <a:pPr marL="447675" marR="0" lvl="1" indent="-273050" algn="just" defTabSz="914400" rtl="0" eaLnBrk="1" fontAlgn="auto" latinLnBrk="0" hangingPunct="1">
              <a:lnSpc>
                <a:spcPct val="100000"/>
              </a:lnSpc>
              <a:spcBef>
                <a:spcPts val="0"/>
              </a:spcBef>
              <a:spcAft>
                <a:spcPts val="600"/>
              </a:spcAft>
              <a:buClrTx/>
              <a:buSzTx/>
              <a:buFont typeface="+mj-lt"/>
              <a:buAutoNum type="romanLcPeriod"/>
              <a:tabLst/>
              <a:defRPr/>
            </a:pPr>
            <a:r>
              <a:rPr lang="el-GR" sz="1600" dirty="0">
                <a:solidFill>
                  <a:prstClr val="black"/>
                </a:solidFill>
                <a:latin typeface="Calibri"/>
                <a:cs typeface="Arial" pitchFamily="34" charset="0"/>
              </a:rPr>
              <a:t>Γ</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ια περίοδο 30 ημερών σε περίπτωση διαταραχής της μεγαλύτερης υποδομής φυσικού αερίου υπό μέσες χειμερινές συνθήκες.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38390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Πρότυπο Εφοδιασμού για Προστατευόμενους Πελάτες</a:t>
            </a:r>
            <a:r>
              <a:rPr kumimoji="0" lang="en-GB" sz="2600" b="0" i="0" u="none" strike="noStrike" kern="1200" cap="none" spc="0" normalizeH="0" baseline="0" noProof="0" dirty="0">
                <a:ln>
                  <a:noFill/>
                </a:ln>
                <a:solidFill>
                  <a:prstClr val="black"/>
                </a:solidFill>
                <a:effectLst/>
                <a:uLnTx/>
                <a:uFillTx/>
                <a:latin typeface="Calibri"/>
                <a:ea typeface="+mn-ea"/>
                <a:cs typeface="+mn-cs"/>
              </a:rPr>
              <a:t> (ii)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3804454"/>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1"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l-GR" sz="1600" b="0" u="none" strike="noStrike" kern="1200" cap="none" spc="0" normalizeH="0" baseline="0" noProof="0" dirty="0">
                <a:ln>
                  <a:noFill/>
                </a:ln>
                <a:solidFill>
                  <a:prstClr val="black"/>
                </a:solidFill>
                <a:effectLst/>
                <a:uLnTx/>
                <a:uFillTx/>
                <a:latin typeface="Calibri"/>
                <a:ea typeface="+mn-ea"/>
                <a:cs typeface="Arial" pitchFamily="34" charset="0"/>
              </a:rPr>
              <a:t>Ο ορισμός του προστατευόμενου πελάτη δίδεται στο άρθρο 2 παρ. 5 του Κανονισμού:</a:t>
            </a:r>
          </a:p>
          <a:p>
            <a:pPr marL="174625" lvl="1" algn="just">
              <a:spcAft>
                <a:spcPts val="600"/>
              </a:spcAf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«προστατευόμενος πελάτης»: ο οικιακός πελάτης που είναι συνδεδεμένος με δίκτυο διανομής φυσικού αερίου και, επίσης, εφόσον το αποφασίσει το ενδιαφερόμενο κράτος μέλος, μπορεί να είναι ένα ή και περισσότερα εκ των ακολούθων, υπό την προϋπόθεση ότι οι επιχειρήσεις ή οι υπηρεσίες που αναφέρονται στα στοιχεία α) και β) δεν αντιπροσωπεύουν, από κοινού, άνω του 20 % της συνολικής ετήσιας τελικής κατανάλωσης φυσικού αερίου στο εν λόγω κράτος μέλος:</a:t>
            </a:r>
          </a:p>
          <a:p>
            <a:pPr marL="174625" lvl="1" algn="just">
              <a:spcAft>
                <a:spcPts val="600"/>
              </a:spcAf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α) μικρομεσαία επιχείρηση, υπό τον όρο ότι συνδέεται με δίκτυο διανομής φυσικού αερίου·</a:t>
            </a:r>
          </a:p>
          <a:p>
            <a:pPr marL="174625" lvl="1" algn="just">
              <a:spcAft>
                <a:spcPts val="600"/>
              </a:spcAf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β) βασική κοινωνική υπηρεσία υπό τον όρο ότι συνδέεται με δίκτυο διανομής και μεταφοράς φυσικού αερίου·</a:t>
            </a:r>
          </a:p>
          <a:p>
            <a:pPr marL="174625" lvl="1" algn="just">
              <a:spcAft>
                <a:spcPts val="600"/>
              </a:spcAf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γ) εγκατάσταση τηλεθέρμανσης, εφόσον παρέχει θέρμανση σε οικιακούς πελάτες, μικρομεσαίες επιχειρήσεις ή βασικές κοινωνικές υπηρεσίες, υπό τον όρο ότι η εγκατάσταση αυτή δεν έχει τη δυνατότητα αλλαγής καυσίμων πλην του φυσικού αερίου·</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07047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Πρότυπο Εφοδιασμού για Προστατευόμενους Πελάτες</a:t>
            </a:r>
            <a:r>
              <a:rPr kumimoji="0" lang="en-GB" sz="2600" b="0" i="0" u="none" strike="noStrike" kern="1200" cap="none" spc="0" normalizeH="0" baseline="0" noProof="0" dirty="0">
                <a:ln>
                  <a:noFill/>
                </a:ln>
                <a:solidFill>
                  <a:prstClr val="black"/>
                </a:solidFill>
                <a:effectLst/>
                <a:uLnTx/>
                <a:uFillTx/>
                <a:latin typeface="Calibri"/>
                <a:ea typeface="+mn-ea"/>
                <a:cs typeface="+mn-cs"/>
              </a:rPr>
              <a:t> (iii)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Κ</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άθε</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Κράτος-μέλος κοινοποιεί στην Επιτροπή:</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τον καθορισμό των προστατευόμενων πελατών, </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τις ποσότητες ετήσιας κατανάλωσης φυσικού αερίου των προστατευόμενων πελατών και </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ποσοστό που οι εν λόγω ποσότητες κατανάλωσης αντιπροσωπεύουν στη συνολική ετήσια τελική κατανάλωση αερίου:</a:t>
            </a:r>
            <a:endParaRPr lang="el-GR" sz="1600" dirty="0">
              <a:solidFill>
                <a:prstClr val="black"/>
              </a:solidFill>
              <a:latin typeface="Calibri"/>
              <a:cs typeface="Arial" pitchFamily="34" charset="0"/>
            </a:endParaRPr>
          </a:p>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Παρατηρήσεις επί του άρθρου 6:</a:t>
            </a:r>
          </a:p>
          <a:p>
            <a:pPr marL="360363" lvl="1" indent="-273050"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Επιτρέπει στα Κράτη-μέλη να εφαρμόζουν υψηλότερα πρότυπα προστασίας αναφορικά με την έννοια των προστατευόμενων πελατών τους με τον όρο ότι όσα προβούν στην επιλογή αυτή να μπορούν παράλληλα να κάμψουν τα ισχυρότερα αυτά μέτρα προστασίας σε περίπτωση έκτακτης ανάγκης της ΕΕ ή περιφερειακής έκτακτης ανάγκης. </a:t>
            </a:r>
          </a:p>
          <a:p>
            <a:pPr marL="360363" lvl="1" indent="-273050"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Επομένως, επιτρέπονται υψηλότερα πρότυπα, αλλά εάν υπάρχει κρίση που ξεπερνά την εθνική</a:t>
            </a:r>
            <a:r>
              <a:rPr lang="en-GB" sz="1600" dirty="0">
                <a:solidFill>
                  <a:prstClr val="black"/>
                </a:solidFill>
                <a:latin typeface="Calibri"/>
                <a:cs typeface="Arial" pitchFamily="34" charset="0"/>
              </a:rPr>
              <a:t>, </a:t>
            </a:r>
            <a:r>
              <a:rPr lang="el-GR" sz="1600" dirty="0">
                <a:solidFill>
                  <a:prstClr val="black"/>
                </a:solidFill>
                <a:latin typeface="Calibri"/>
                <a:cs typeface="Arial" pitchFamily="34" charset="0"/>
              </a:rPr>
              <a:t>προτεραιότητα έχει η εξασφάλιση της αλληλεγγύης </a:t>
            </a:r>
          </a:p>
          <a:p>
            <a:pPr marL="360363" lvl="1" indent="-273050"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Α</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ν και το πρότυπο εφοδιασμού είναι σε κάποιο βαθμό εναρμονισμένο ωστόσο ο κανονισμός αφήνει πολλά περιθώρια για εφαρμογή.  Η πρακτική αυτή αν και υπαγορεύεται από το διαφορετικό τρόπο οργάνωσης των εθνικών εσωτερικών αγορών ενέργειας στην πράξη καθίσταται αρκετά δύσκολό να διερευνηθεί αν το υπαγορευόμενο από τον Κανονισμό πρότυπο εφαρμόζεται εν τέλει σωστά από όλα τα Κράτη-μέλη.</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159846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a:t>
            </a:r>
            <a:r>
              <a:rPr lang="el-GR" sz="2600" dirty="0">
                <a:solidFill>
                  <a:prstClr val="black"/>
                </a:solidFill>
                <a:latin typeface="Calibri"/>
              </a:rPr>
              <a:t>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ροετοιμασία</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Διακοπή </a:t>
            </a:r>
            <a:r>
              <a:rPr lang="el-GR" sz="2600" dirty="0">
                <a:solidFill>
                  <a:prstClr val="black"/>
                </a:solidFill>
                <a:latin typeface="Calibri"/>
              </a:rPr>
              <a:t>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effectLst/>
                <a:uLnTx/>
                <a:uFillTx/>
                <a:latin typeface="Calibri"/>
                <a:ea typeface="+mn-ea"/>
                <a:cs typeface="Arial" pitchFamily="34" charset="0"/>
              </a:rPr>
              <a:t>Ο Κανονισμός εισάγει την προσομοίωση σε επίπεδο Ένωσης των σεναρίων διαταραχής του εφοδιασμού και της υποδομής φυσικού αερίου η οποία διενεργείται από το  ΕΔΔΣΜ Αερίου.</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effectLst/>
                <a:uLnTx/>
                <a:uFillTx/>
                <a:latin typeface="Calibri"/>
                <a:ea typeface="+mn-ea"/>
                <a:cs typeface="Arial" pitchFamily="34" charset="0"/>
              </a:rPr>
              <a:t> Η προσομοίωση περιλαμβάνει:</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Τ</a:t>
            </a:r>
            <a:r>
              <a:rPr kumimoji="0" lang="el-GR" sz="1600" b="0" i="0" u="none" strike="noStrike" kern="1200" cap="none" spc="0" normalizeH="0" baseline="0" noProof="0" dirty="0">
                <a:ln>
                  <a:noFill/>
                </a:ln>
                <a:effectLst/>
                <a:uLnTx/>
                <a:uFillTx/>
                <a:latin typeface="Calibri"/>
                <a:ea typeface="+mn-ea"/>
                <a:cs typeface="Arial" pitchFamily="34" charset="0"/>
              </a:rPr>
              <a:t>ον προσδιορισμό και την αξιολόγηση των διαδρόμων εφοδιασμού με φυσικό αέριο έκτακτης ανάγκης και προσδιορίζει </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Τα Κ</a:t>
            </a:r>
            <a:r>
              <a:rPr kumimoji="0" lang="el-GR" sz="1600" b="0" i="0" u="none" strike="noStrike" kern="1200" cap="none" spc="0" normalizeH="0" baseline="0" noProof="0" dirty="0" err="1">
                <a:ln>
                  <a:noFill/>
                </a:ln>
                <a:effectLst/>
                <a:uLnTx/>
                <a:uFillTx/>
                <a:latin typeface="Calibri"/>
                <a:ea typeface="+mn-ea"/>
                <a:cs typeface="Arial" pitchFamily="34" charset="0"/>
              </a:rPr>
              <a:t>ράτη</a:t>
            </a:r>
            <a:r>
              <a:rPr lang="el-GR" sz="1600" dirty="0">
                <a:latin typeface="Calibri"/>
                <a:cs typeface="Arial" pitchFamily="34" charset="0"/>
              </a:rPr>
              <a:t>-</a:t>
            </a:r>
            <a:r>
              <a:rPr kumimoji="0" lang="el-GR" sz="1600" b="0" i="0" u="none" strike="noStrike" kern="1200" cap="none" spc="0" normalizeH="0" baseline="0" noProof="0" dirty="0">
                <a:ln>
                  <a:noFill/>
                </a:ln>
                <a:effectLst/>
                <a:uLnTx/>
                <a:uFillTx/>
                <a:latin typeface="Calibri"/>
                <a:ea typeface="+mn-ea"/>
                <a:cs typeface="Arial" pitchFamily="34" charset="0"/>
              </a:rPr>
              <a:t>μέλη που μπορούν να αντιμετωπίσουν </a:t>
            </a:r>
            <a:r>
              <a:rPr kumimoji="0" lang="el-GR" sz="1600" b="0" i="0" u="none" strike="noStrike" kern="1200" cap="none" spc="0" normalizeH="0" baseline="0" noProof="0" dirty="0" err="1">
                <a:ln>
                  <a:noFill/>
                </a:ln>
                <a:effectLst/>
                <a:uLnTx/>
                <a:uFillTx/>
                <a:latin typeface="Calibri"/>
                <a:ea typeface="+mn-ea"/>
                <a:cs typeface="Arial" pitchFamily="34" charset="0"/>
              </a:rPr>
              <a:t>εντοπισθέντες</a:t>
            </a:r>
            <a:r>
              <a:rPr kumimoji="0" lang="el-GR" sz="1600" b="0" i="0" u="none" strike="noStrike" kern="1200" cap="none" spc="0" normalizeH="0" baseline="0" noProof="0" dirty="0">
                <a:ln>
                  <a:noFill/>
                </a:ln>
                <a:effectLst/>
                <a:uLnTx/>
                <a:uFillTx/>
                <a:latin typeface="Calibri"/>
                <a:ea typeface="+mn-ea"/>
                <a:cs typeface="Arial" pitchFamily="34" charset="0"/>
              </a:rPr>
              <a:t> κινδύνους μεταξύ άλλων και όσον αφορά το ΥΦΑ.</a:t>
            </a:r>
          </a:p>
          <a:p>
            <a:pPr marL="174625" indent="-174625" algn="just">
              <a:spcAft>
                <a:spcPts val="600"/>
              </a:spcAft>
              <a:buFont typeface="Arial" panose="020B0604020202020204" pitchFamily="34" charset="0"/>
              <a:buChar char="•"/>
              <a:defRPr/>
            </a:pPr>
            <a:r>
              <a:rPr lang="el-GR" sz="1600" dirty="0">
                <a:latin typeface="Calibri"/>
                <a:cs typeface="Arial" pitchFamily="34" charset="0"/>
              </a:rPr>
              <a:t>Τα σενάρια διαταραχής του εφοδιασμού και της υποδομής φυσικού αερίου και η μεθοδολογία της προσομοίωσης καθορίζονται από το ΕΔΔΣΜ Αερίου, σε συνεργασία με τη ΣΟΦΑ.</a:t>
            </a:r>
          </a:p>
          <a:p>
            <a:pPr marL="174625" indent="-174625" algn="just">
              <a:spcAft>
                <a:spcPts val="600"/>
              </a:spcAft>
              <a:buFont typeface="Arial" panose="020B0604020202020204" pitchFamily="34" charset="0"/>
              <a:buChar char="•"/>
              <a:defRPr/>
            </a:pPr>
            <a:r>
              <a:rPr lang="el-GR" sz="1600" dirty="0">
                <a:latin typeface="Calibri"/>
                <a:cs typeface="Arial" pitchFamily="34" charset="0"/>
              </a:rPr>
              <a:t>Για το σκοπό αυτό τα Κράτη-μέλη οργανώνονται σε τέσσερις ομάδες κινδύνου αναλόγως της πηγής φυσικού αερίου εκάστου εξ αυτών σύμφωνα με το Παράρτημα Ι</a:t>
            </a:r>
          </a:p>
          <a:p>
            <a:pPr marL="174625" indent="-174625" algn="just">
              <a:spcAft>
                <a:spcPts val="600"/>
              </a:spcAft>
              <a:buFont typeface="Arial" panose="020B0604020202020204" pitchFamily="34" charset="0"/>
              <a:buChar char="•"/>
              <a:defRPr/>
            </a:pPr>
            <a:r>
              <a:rPr lang="el-GR" sz="1600" dirty="0">
                <a:latin typeface="Calibri"/>
                <a:cs typeface="Arial" pitchFamily="34" charset="0"/>
              </a:rPr>
              <a:t>Οι αρμόδιες αρχές κάθε ομάδας κινδύνου διενεργούν:</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Σ</a:t>
            </a:r>
            <a:r>
              <a:rPr kumimoji="0" lang="el-GR" sz="1600" b="0" i="0" u="none" strike="noStrike" kern="1200" cap="none" spc="0" normalizeH="0" baseline="0" noProof="0" dirty="0" err="1">
                <a:ln>
                  <a:noFill/>
                </a:ln>
                <a:effectLst/>
                <a:uLnTx/>
                <a:uFillTx/>
                <a:latin typeface="Calibri"/>
                <a:ea typeface="+mn-ea"/>
                <a:cs typeface="Arial" pitchFamily="34" charset="0"/>
              </a:rPr>
              <a:t>χέδιο</a:t>
            </a:r>
            <a:r>
              <a:rPr kumimoji="0" lang="el-GR" sz="1600" b="0" i="0" u="none" strike="noStrike" kern="1200" cap="none" spc="0" normalizeH="0" baseline="0" noProof="0" dirty="0">
                <a:ln>
                  <a:noFill/>
                </a:ln>
                <a:effectLst/>
                <a:uLnTx/>
                <a:uFillTx/>
                <a:latin typeface="Calibri"/>
                <a:ea typeface="+mn-ea"/>
                <a:cs typeface="Arial" pitchFamily="34" charset="0"/>
              </a:rPr>
              <a:t> εκτίμησης κινδύνου, </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Σ</a:t>
            </a:r>
            <a:r>
              <a:rPr kumimoji="0" lang="el-GR" sz="1600" b="0" i="0" u="none" strike="noStrike" kern="1200" cap="none" spc="0" normalizeH="0" baseline="0" noProof="0" dirty="0" err="1">
                <a:ln>
                  <a:noFill/>
                </a:ln>
                <a:effectLst/>
                <a:uLnTx/>
                <a:uFillTx/>
                <a:latin typeface="Calibri"/>
                <a:ea typeface="+mn-ea"/>
                <a:cs typeface="Arial" pitchFamily="34" charset="0"/>
              </a:rPr>
              <a:t>χέδιο</a:t>
            </a:r>
            <a:r>
              <a:rPr kumimoji="0" lang="el-GR" sz="1600" b="0" i="0" u="none" strike="noStrike" kern="1200" cap="none" spc="0" normalizeH="0" baseline="0" noProof="0" dirty="0">
                <a:ln>
                  <a:noFill/>
                </a:ln>
                <a:effectLst/>
                <a:uLnTx/>
                <a:uFillTx/>
                <a:latin typeface="Calibri"/>
                <a:ea typeface="+mn-ea"/>
                <a:cs typeface="Arial" pitchFamily="34" charset="0"/>
              </a:rPr>
              <a:t> προληπτικής δράσης και </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Σ</a:t>
            </a:r>
            <a:r>
              <a:rPr kumimoji="0" lang="el-GR" sz="1600" b="0" i="0" u="none" strike="noStrike" kern="1200" cap="none" spc="0" normalizeH="0" baseline="0" noProof="0" dirty="0" err="1">
                <a:ln>
                  <a:noFill/>
                </a:ln>
                <a:effectLst/>
                <a:uLnTx/>
                <a:uFillTx/>
                <a:latin typeface="Calibri"/>
                <a:ea typeface="+mn-ea"/>
                <a:cs typeface="Arial" pitchFamily="34" charset="0"/>
              </a:rPr>
              <a:t>χέδιο</a:t>
            </a:r>
            <a:r>
              <a:rPr kumimoji="0" lang="el-GR" sz="1600" b="0" i="0" u="none" strike="noStrike" kern="1200" cap="none" spc="0" normalizeH="0" baseline="0" noProof="0" dirty="0">
                <a:ln>
                  <a:noFill/>
                </a:ln>
                <a:effectLst/>
                <a:uLnTx/>
                <a:uFillTx/>
                <a:latin typeface="Calibri"/>
                <a:ea typeface="+mn-ea"/>
                <a:cs typeface="Arial" pitchFamily="34" charset="0"/>
              </a:rPr>
              <a:t> έκτακτης ανάγκης, </a:t>
            </a:r>
          </a:p>
          <a:p>
            <a:pPr marL="174625" marR="0" lvl="0" algn="just" defTabSz="914400" rtl="0" eaLnBrk="1" fontAlgn="auto" latinLnBrk="0" hangingPunct="1">
              <a:lnSpc>
                <a:spcPct val="100000"/>
              </a:lnSpc>
              <a:spcBef>
                <a:spcPts val="0"/>
              </a:spcBef>
              <a:spcAft>
                <a:spcPts val="600"/>
              </a:spcAft>
              <a:buClrTx/>
              <a:buSzTx/>
              <a:tabLst/>
              <a:defRPr/>
            </a:pPr>
            <a:r>
              <a:rPr kumimoji="0" lang="el-GR" sz="1600" b="0" i="0" u="none" strike="noStrike" kern="1200" cap="none" spc="0" normalizeH="0" baseline="0" noProof="0" dirty="0">
                <a:ln>
                  <a:noFill/>
                </a:ln>
                <a:effectLst/>
                <a:uLnTx/>
                <a:uFillTx/>
                <a:latin typeface="Calibri"/>
                <a:ea typeface="+mn-ea"/>
                <a:cs typeface="Arial" pitchFamily="34" charset="0"/>
              </a:rPr>
              <a:t>τα οποία υποβάλλονται στην Επιτροπή για επανεξέταση και πιθανή τροποποίηση και εφόσον εγκριθούν ισχύουν για τέσσερα έτη.</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781120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ροετοιμασία</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Διακοπή 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effectLst/>
                <a:uLnTx/>
                <a:uFillTx/>
                <a:latin typeface="Calibri"/>
                <a:ea typeface="+mn-ea"/>
                <a:cs typeface="Arial" pitchFamily="34" charset="0"/>
              </a:rPr>
              <a:t>Σύμφωνα με το άρθρο 7 ως </a:t>
            </a:r>
            <a:r>
              <a:rPr kumimoji="0" lang="el-GR" sz="1600" b="1" i="0" u="none" strike="noStrike" kern="1200" cap="none" spc="0" normalizeH="0" baseline="0" noProof="0" dirty="0">
                <a:ln>
                  <a:noFill/>
                </a:ln>
                <a:effectLst/>
                <a:uLnTx/>
                <a:uFillTx/>
                <a:latin typeface="Calibri"/>
                <a:ea typeface="+mn-ea"/>
                <a:cs typeface="Arial" pitchFamily="34" charset="0"/>
              </a:rPr>
              <a:t>Εκτίμηση κινδύνου </a:t>
            </a:r>
            <a:r>
              <a:rPr kumimoji="0" lang="el-GR" sz="1600" b="0" i="0" u="none" strike="noStrike" kern="1200" cap="none" spc="0" normalizeH="0" baseline="0" noProof="0" dirty="0">
                <a:ln>
                  <a:noFill/>
                </a:ln>
                <a:effectLst/>
                <a:uLnTx/>
                <a:uFillTx/>
                <a:latin typeface="Calibri"/>
                <a:ea typeface="+mn-ea"/>
                <a:cs typeface="Arial" pitchFamily="34" charset="0"/>
              </a:rPr>
              <a:t>ορίζεται: η απαίτηση για τη διενέργεια πλήρους εκτίμησης όλων των σχετικών παραγόντων των κινδύνων που επηρεάζουν την ασφάλεια του εφοδιασμού με φυσικό αέριο τόσο σε επίπεδο Ένωσης από το ENTSOG όσο και από την αρμόδια αρχή σε κάθε Κράτος-μέλος.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600" dirty="0">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latin typeface="Calibri"/>
                <a:cs typeface="Arial" pitchFamily="34" charset="0"/>
              </a:rPr>
              <a:t>Π</a:t>
            </a:r>
            <a:r>
              <a:rPr kumimoji="0" lang="el-GR" sz="1600" b="0" i="0" u="none" strike="noStrike" kern="1200" cap="none" spc="0" normalizeH="0" baseline="0" noProof="0" dirty="0" err="1">
                <a:ln>
                  <a:noFill/>
                </a:ln>
                <a:effectLst/>
                <a:uLnTx/>
                <a:uFillTx/>
                <a:latin typeface="Calibri"/>
                <a:ea typeface="+mn-ea"/>
                <a:cs typeface="Arial" pitchFamily="34" charset="0"/>
              </a:rPr>
              <a:t>αράγοντες</a:t>
            </a:r>
            <a:r>
              <a:rPr kumimoji="0" lang="el-GR" sz="1600" b="0" i="0" u="none" strike="noStrike" kern="1200" cap="none" spc="0" normalizeH="0" baseline="0" noProof="0" dirty="0">
                <a:ln>
                  <a:noFill/>
                </a:ln>
                <a:effectLst/>
                <a:uLnTx/>
                <a:uFillTx/>
                <a:latin typeface="Calibri"/>
                <a:ea typeface="+mn-ea"/>
                <a:cs typeface="Arial" pitchFamily="34" charset="0"/>
              </a:rPr>
              <a:t> κινδύνου αποτελούν: φυσικές καταστροφές, οι τεχνολογικοί, εμπορικοί, κοινωνικοί, πολιτικοί και άλλοι κίνδυνοι, που θα μπορούσαν να οδηγήσουν στην πραγμάτωση διεθνών κρίσεων </a:t>
            </a:r>
            <a:r>
              <a:rPr lang="el-GR" sz="1600" dirty="0">
                <a:latin typeface="Calibri"/>
                <a:cs typeface="Arial" pitchFamily="34" charset="0"/>
              </a:rPr>
              <a:t>διαταραχής του εφοδιασμού με φυσικό αέριο επηρεάζοντας σημαντικά και την ασφάλεια εφοδιασμού της Ένωσης.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latin typeface="Calibri"/>
                <a:cs typeface="Arial" pitchFamily="34" charset="0"/>
              </a:rPr>
              <a:t>Για να προβεί στην εκτίμηση κινδύνου η αρμόδια αρχή εκάστου Κράτους-μέλους λαμβάνει υπόψιν </a:t>
            </a:r>
          </a:p>
          <a:p>
            <a:pPr marL="742950" lvl="1" indent="-285750" algn="just">
              <a:spcAft>
                <a:spcPts val="600"/>
              </a:spcAft>
              <a:buFont typeface="Wingdings" panose="05000000000000000000" pitchFamily="2" charset="2"/>
              <a:buChar char="ü"/>
              <a:defRPr/>
            </a:pPr>
            <a:r>
              <a:rPr lang="el-GR" sz="1600" dirty="0">
                <a:latin typeface="Calibri"/>
                <a:cs typeface="Arial" pitchFamily="34" charset="0"/>
              </a:rPr>
              <a:t>Την </a:t>
            </a:r>
            <a:r>
              <a:rPr kumimoji="0" lang="el-GR" sz="1600" b="0" i="0" u="none" strike="noStrike" kern="1200" cap="none" spc="0" normalizeH="0" baseline="0" noProof="0" dirty="0">
                <a:ln>
                  <a:noFill/>
                </a:ln>
                <a:effectLst/>
                <a:uLnTx/>
                <a:uFillTx/>
                <a:latin typeface="Calibri"/>
                <a:ea typeface="+mn-ea"/>
                <a:cs typeface="Arial" pitchFamily="34" charset="0"/>
              </a:rPr>
              <a:t>ανάλυση διαφόρων σεναρίων εξαιρετικά υψηλής ζήτησης και διαταραχής της προσφοράς φυσικού αερίου</a:t>
            </a:r>
          </a:p>
          <a:p>
            <a:pPr marL="742950" lvl="1" indent="-2857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effectLst/>
                <a:uLnTx/>
                <a:uFillTx/>
                <a:latin typeface="Calibri"/>
                <a:ea typeface="+mn-ea"/>
                <a:cs typeface="Arial" pitchFamily="34" charset="0"/>
              </a:rPr>
              <a:t>όλες τις σχετικές εθνικές και περιφερειακές συνθήκες (ιδίως όσον αφορά την ανάπτυξη της αγοράς και την ανάπτυξη υποδομών) και προσδιορίζει</a:t>
            </a:r>
          </a:p>
          <a:p>
            <a:pPr marL="742950" lvl="1" indent="-2857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effectLst/>
                <a:uLnTx/>
                <a:uFillTx/>
                <a:latin typeface="Calibri"/>
                <a:ea typeface="+mn-ea"/>
                <a:cs typeface="Arial" pitchFamily="34" charset="0"/>
              </a:rPr>
              <a:t>την αλληλεπίδραση των κινδύνων με άλλα Κράτη-μέλη</a:t>
            </a:r>
          </a:p>
          <a:p>
            <a:pPr lvl="1" algn="just">
              <a:spcAft>
                <a:spcPts val="600"/>
              </a:spcAft>
              <a:defRPr/>
            </a:pPr>
            <a:endParaRPr kumimoji="0" lang="el-GR" sz="1600" b="0" i="0" u="none" strike="noStrike" kern="1200" cap="none" spc="0" normalizeH="0" baseline="0" noProof="0" dirty="0">
              <a:ln>
                <a:noFill/>
              </a:ln>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effectLst/>
                <a:uLnTx/>
                <a:uFillTx/>
                <a:latin typeface="Calibri"/>
                <a:ea typeface="+mn-ea"/>
                <a:cs typeface="Arial" pitchFamily="34" charset="0"/>
              </a:rPr>
              <a:t> Η αξιολόγηση κινδύνου ενημερώνεται κάθε τέσσερα χρόνια και αποστέλλεται στην Επιτροπή</a:t>
            </a:r>
            <a:r>
              <a:rPr lang="el-GR" sz="1600" dirty="0">
                <a:latin typeface="Calibri"/>
                <a:cs typeface="Arial" pitchFamily="34" charset="0"/>
              </a:rPr>
              <a:t>.</a:t>
            </a:r>
            <a:endParaRPr kumimoji="0" lang="el-GR" sz="1600" b="0" i="0" u="none" strike="noStrike" kern="1200" cap="none" spc="0" normalizeH="0" baseline="0" noProof="0" dirty="0">
              <a:ln>
                <a:noFill/>
              </a:ln>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58490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600" dirty="0">
                <a:solidFill>
                  <a:prstClr val="black"/>
                </a:solidFill>
                <a:latin typeface="Calibri"/>
              </a:rPr>
              <a:t>Φυσικό Αέριο</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569325" cy="5257006"/>
          </a:xfrm>
          <a:prstGeom prst="rect">
            <a:avLst/>
          </a:prstGeom>
        </p:spPr>
        <p:txBody>
          <a:bodyPr vert="horz" lIns="91440" tIns="45720" rIns="91440" bIns="45720" rtlCol="0" anchor="t">
            <a:noAutofit/>
          </a:bodyPr>
          <a:lstStyle/>
          <a:p>
            <a:pPr marL="233363" marR="0" lvl="0" indent="-233363" algn="just" fontAlgn="auto">
              <a:lnSpc>
                <a:spcPct val="100000"/>
              </a:lnSpc>
              <a:buClrTx/>
              <a:buSzTx/>
              <a:tabLst/>
              <a:defRPr/>
            </a:pPr>
            <a:r>
              <a:rPr lang="el-GR" b="1" dirty="0">
                <a:solidFill>
                  <a:prstClr val="black"/>
                </a:solidFill>
                <a:latin typeface="Calibri"/>
                <a:cs typeface="Arial" pitchFamily="34" charset="0"/>
              </a:rPr>
              <a:t>Ορισμός</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Το φυσικό αέριο ορίζεται ως το καύσιμο, το οποίο υπό κανονικές συνθήκες βρίσκεται σε αέρια μορφή, αποτελείται από μίγμα υδρογονανθράκων και εξάγεται από γεωλογικούς σχηματισμούς (άρθρο 3 παρ. 2 του Ν. 2364/1995 και άρθρο 2 παρ. </a:t>
            </a:r>
            <a:r>
              <a:rPr kumimoji="0" lang="el-GR" sz="1500" b="0" i="0" u="none" strike="noStrike" kern="1200" cap="none" spc="0" normalizeH="0" baseline="0" noProof="0" dirty="0" err="1">
                <a:ln>
                  <a:noFill/>
                </a:ln>
                <a:solidFill>
                  <a:prstClr val="black"/>
                </a:solidFill>
                <a:effectLst/>
                <a:uLnTx/>
                <a:uFillTx/>
                <a:latin typeface="Calibri"/>
                <a:ea typeface="+mn-ea"/>
                <a:cs typeface="Arial" pitchFamily="34" charset="0"/>
              </a:rPr>
              <a:t>κε</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του Ν. 4001/2001). </a:t>
            </a:r>
          </a:p>
          <a:p>
            <a:pPr marL="233363" indent="-233363" algn="just">
              <a:spcAft>
                <a:spcPts val="600"/>
              </a:spcAft>
              <a:buFont typeface="Arial" pitchFamily="34" charset="0"/>
              <a:buChar char="•"/>
              <a:defRPr/>
            </a:pPr>
            <a:r>
              <a:rPr lang="el-GR" sz="1500" dirty="0">
                <a:solidFill>
                  <a:prstClr val="black"/>
                </a:solidFill>
                <a:cs typeface="Arial" pitchFamily="34" charset="0"/>
              </a:rPr>
              <a:t>Μείγμα κορεσμένων υδρογονανθράκων με μικρό αριθμό ατόμων άνθρακα (κυρίως </a:t>
            </a:r>
            <a:r>
              <a:rPr lang="en-US" sz="1500" dirty="0">
                <a:solidFill>
                  <a:prstClr val="black"/>
                </a:solidFill>
                <a:cs typeface="Arial" pitchFamily="34" charset="0"/>
              </a:rPr>
              <a:t>C1-C4</a:t>
            </a:r>
            <a:r>
              <a:rPr lang="el-GR" sz="1500" dirty="0">
                <a:solidFill>
                  <a:prstClr val="black"/>
                </a:solidFill>
                <a:cs typeface="Arial" pitchFamily="34" charset="0"/>
              </a:rPr>
              <a:t>)</a:t>
            </a:r>
          </a:p>
          <a:p>
            <a:pPr marL="233363" indent="-233363" algn="just">
              <a:spcAft>
                <a:spcPts val="600"/>
              </a:spcAft>
              <a:buFont typeface="Arial" pitchFamily="34" charset="0"/>
              <a:buChar char="•"/>
              <a:defRPr/>
            </a:pPr>
            <a:r>
              <a:rPr lang="el-GR" sz="1500" dirty="0">
                <a:solidFill>
                  <a:prstClr val="black"/>
                </a:solidFill>
                <a:cs typeface="Arial" pitchFamily="34" charset="0"/>
              </a:rPr>
              <a:t>Άχρωμο, αόρατο και άοσμο. Απόλυτα </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φυσικό προϊόν, μη τοξικό, ελαφρύτερο από τον αέρα</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Εξάγεται από υπόγειες κοιλότητες υπό υψηλή πίεση και μεταφέρεται προς τους τόπους χρήσεις  χωρίς την ανάγκη περαιτέρω επεξεργασίας.</a:t>
            </a:r>
          </a:p>
          <a:p>
            <a:pPr marL="233363" indent="-233363" algn="just">
              <a:spcBef>
                <a:spcPts val="600"/>
              </a:spcBef>
              <a:defRPr/>
            </a:pPr>
            <a:r>
              <a:rPr lang="el-GR" b="1" dirty="0">
                <a:solidFill>
                  <a:prstClr val="black"/>
                </a:solidFill>
                <a:latin typeface="Calibri"/>
                <a:cs typeface="Arial" pitchFamily="34" charset="0"/>
              </a:rPr>
              <a:t>Χρήσεις</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Βασική πηγή παραγωγής ηλεκτρικής ενέργειας</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Οικιακή χρήση</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Καύσιμο για τα οχήματα</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Παραγωγή γυαλιού, πλαστικών, υφασμάτων</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Χρησιμοποιείται στις θαλάσσιες μεταφορές</a:t>
            </a:r>
          </a:p>
          <a:p>
            <a:pPr marL="233363" indent="-233363" algn="just">
              <a:spcBef>
                <a:spcPts val="600"/>
              </a:spcBef>
              <a:defRPr/>
            </a:pPr>
            <a:r>
              <a:rPr lang="el-GR" b="1" dirty="0">
                <a:solidFill>
                  <a:prstClr val="black"/>
                </a:solidFill>
                <a:latin typeface="Calibri"/>
                <a:cs typeface="Arial" pitchFamily="34" charset="0"/>
              </a:rPr>
              <a:t>Πλεονεκτήματα</a:t>
            </a:r>
          </a:p>
          <a:p>
            <a:pPr marL="233363" indent="-233363" algn="just">
              <a:spcAft>
                <a:spcPts val="600"/>
              </a:spcAft>
              <a:buFont typeface="Wingdings" pitchFamily="2" charset="2"/>
              <a:buChar char="ü"/>
              <a:defRPr/>
            </a:pPr>
            <a:r>
              <a:rPr lang="el-GR" sz="1500" dirty="0">
                <a:solidFill>
                  <a:prstClr val="black"/>
                </a:solidFill>
                <a:latin typeface="Calibri"/>
                <a:cs typeface="Arial" pitchFamily="34" charset="0"/>
              </a:rPr>
              <a:t> Καθαρότερη πηγή πρωτογενούς ενέργειας μετά τις ανανεώσιμες πηγές ενέργειας (ΑΠΕ).</a:t>
            </a:r>
          </a:p>
          <a:p>
            <a:pPr marL="233363" indent="-233363" algn="just">
              <a:spcAft>
                <a:spcPts val="600"/>
              </a:spcAft>
              <a:buFont typeface="Wingdings" pitchFamily="2" charset="2"/>
              <a:buChar char="ü"/>
              <a:defRPr/>
            </a:pPr>
            <a:r>
              <a:rPr lang="el-GR" sz="1500" dirty="0">
                <a:solidFill>
                  <a:prstClr val="black"/>
                </a:solidFill>
                <a:latin typeface="Calibri"/>
                <a:cs typeface="Arial" pitchFamily="34" charset="0"/>
              </a:rPr>
              <a:t>Χαμηλότερη εκπομπή ρύπων</a:t>
            </a:r>
          </a:p>
          <a:p>
            <a:pPr marL="233363" indent="-233363" algn="just">
              <a:spcAft>
                <a:spcPts val="600"/>
              </a:spcAft>
              <a:buFont typeface="Wingdings" pitchFamily="2" charset="2"/>
              <a:buChar char="ü"/>
              <a:defRPr/>
            </a:pPr>
            <a:r>
              <a:rPr lang="el-GR" sz="1500" dirty="0">
                <a:solidFill>
                  <a:prstClr val="black"/>
                </a:solidFill>
                <a:latin typeface="Calibri"/>
                <a:cs typeface="Arial" pitchFamily="34" charset="0"/>
              </a:rPr>
              <a:t>Υψηλή απόδοση καύσης (μείωση κατανάλωσης)</a:t>
            </a:r>
            <a:endParaRPr lang="el-GR" sz="1500" dirty="0">
              <a:solidFill>
                <a:prstClr val="black"/>
              </a:solidFill>
              <a:cs typeface="Arial" pitchFamily="34" charset="0"/>
            </a:endParaRPr>
          </a:p>
        </p:txBody>
      </p:sp>
    </p:spTree>
    <p:extLst>
      <p:ext uri="{BB962C8B-B14F-4D97-AF65-F5344CB8AC3E}">
        <p14:creationId xmlns:p14="http://schemas.microsoft.com/office/powerpoint/2010/main" val="1776286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ροετοιμασία</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Διακοπή 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σχέδιο προληπτικής δράσης όσο και το σχέδιο έκτακτης ανάγκης καταρτίζονται από την αρμόδια αρχή εκάστου κράτους μέλους, έπειτα από διαβούλευση με τις επιχειρήσεις φυσικού αερίου αλλά και όλους τους ενδιαφερόμενου φορείς και συμμετέχοντες στην αγορά.</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Ως </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σχέδιο προληπτικής δράσης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ορίζεται αυτό που περιέχει τα μέτρα που απαιτούνται για την εξάλειψη ή τον μετριασμό των κινδύνων που έχουν εντοπιστεί, συμπεριλαμβανομένων των αποτελεσμάτων των μέτρων ενεργειακής απόδοσης και των μέτρων από την πλευρά της ζήτησης στις κοινές και εθνικές εκτιμήσεις επικινδυνότητας</a:t>
            </a:r>
          </a:p>
          <a:p>
            <a:pPr lvl="1" algn="just">
              <a:spcAft>
                <a:spcPts val="600"/>
              </a:spcAf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Επιτρέπεται η εκπόνηση προληπτικών σχεδίων δράσης και σχεδίων έκτακτης ανάγκης σε περιφερειακό επίπεδο, τα οποία θα καθορίζονται από τις αρμόδιες αρχές των εμπλεκόμενων κρατών μελών. (Άρθρο 8).</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Τα ως άνω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είναι επιπρόσθετα των εθνικών σχεδίων</a:t>
            </a:r>
          </a:p>
          <a:p>
            <a:pPr lvl="1" algn="just">
              <a:spcAft>
                <a:spcPts val="600"/>
              </a:spcAf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περιεχόμενο του σχεδίου προληπτικής δράσης περιγράφεται λεπτομερώς στο άρθρο 9.</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μέτρα στο Σχέδιο Προληπτικής Δράσης πρέπει να βασίζονται κυρίως στην αγορά, καθώς αποσκοπούν στην πρόληψη κρίσης και δεν πρέπει - στο μέτρο του δυνατού - να στρεβλώνουν την αποτελεσματική λειτουργία της αγοράς.</a:t>
            </a:r>
          </a:p>
          <a:p>
            <a:pPr marL="742950" lvl="1" indent="-285750" algn="just">
              <a:spcAft>
                <a:spcPts val="600"/>
              </a:spcAft>
              <a:buFont typeface="Wingdings" panose="05000000000000000000" pitchFamily="2" charset="2"/>
              <a:buChar char="ü"/>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09288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ροετοιμασία</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Διακοπή 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052736"/>
            <a:ext cx="8352607" cy="5472608"/>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Ως </a:t>
            </a:r>
            <a:r>
              <a:rPr lang="el-GR" sz="1600" b="1" dirty="0">
                <a:solidFill>
                  <a:prstClr val="black"/>
                </a:solidFill>
                <a:latin typeface="Calibri"/>
                <a:cs typeface="Arial" pitchFamily="34" charset="0"/>
              </a:rPr>
              <a:t>σχέδιο έκτακτης ανάγκης </a:t>
            </a:r>
            <a:r>
              <a:rPr lang="el-GR" sz="1600" dirty="0">
                <a:solidFill>
                  <a:prstClr val="black"/>
                </a:solidFill>
                <a:latin typeface="Calibri"/>
                <a:cs typeface="Arial" pitchFamily="34" charset="0"/>
              </a:rPr>
              <a:t>ορίζεται αυτό που περιέχει τα </a:t>
            </a:r>
            <a:r>
              <a:rPr lang="el-GR" sz="1600" dirty="0" err="1">
                <a:solidFill>
                  <a:prstClr val="black"/>
                </a:solidFill>
                <a:latin typeface="Calibri"/>
                <a:cs typeface="Arial" pitchFamily="34" charset="0"/>
              </a:rPr>
              <a:t>ληπτέα</a:t>
            </a:r>
            <a:r>
              <a:rPr lang="el-GR" sz="1600" dirty="0">
                <a:solidFill>
                  <a:prstClr val="black"/>
                </a:solidFill>
                <a:latin typeface="Calibri"/>
                <a:cs typeface="Arial" pitchFamily="34" charset="0"/>
              </a:rPr>
              <a:t> μέτρα για την εξάλειψη ή τον μετριασμό των επιπτώσεων ενδεχόμενης διαταραχής του εφοδιασμού με φυσικό αέριο.</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περιεχόμενο των σχεδίων έκτακτης ανάγκης</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αναλύονται στα άρθρα 10 και 11, όπου ορίζονται</a:t>
            </a:r>
            <a:r>
              <a:rPr lang="el-GR" sz="1600" dirty="0">
                <a:solidFill>
                  <a:prstClr val="black"/>
                </a:solidFill>
                <a:latin typeface="Calibri"/>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τρία κύρια επίπεδα κρίσης: </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Επίπεδο έγκαιρης προειδοποίησης</a:t>
            </a:r>
            <a:r>
              <a:rPr lang="el-GR" sz="1600" dirty="0">
                <a:solidFill>
                  <a:prstClr val="black"/>
                </a:solidFill>
                <a:latin typeface="Calibri"/>
                <a:cs typeface="Arial" pitchFamily="34" charset="0"/>
              </a:rPr>
              <a:t> (όπου διαφαίνεται ένας κίνδυνος διαταραχής του εφοδιασμού)</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Επίπεδο επιφυλακής  </a:t>
            </a:r>
            <a:r>
              <a:rPr lang="el-GR" sz="1600" dirty="0">
                <a:solidFill>
                  <a:prstClr val="black"/>
                </a:solidFill>
                <a:latin typeface="Calibri"/>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επιδείνωση των όρων εφοδιασμού όμως η αγορά παρίσταται ακόμη ικανή να ικανοποιήσει τη ζήτηση) και </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πίπεδο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έκτακτης ανάγκης (η αγορά αδυνατεί να ανταποκριθεί στη ζήτηση φυσικού αερίου)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διαβάθμιση της κρίσης ακολουθείται από τη διαβάθμιση των μέτρων αντιμετώπισης και προσδιορισμό του κύκλου των προστατευόμενων προσώπων σε κάθε επίπεδο.</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κατάστασης ανάγκης ενεργοποιεί η δυνατότητα κρατικής παρέμβασης, ενημερώνεται η Επιτροπή και τα αντίστοιχα Κράτη-μέλη.</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Ιδιαίτερη προσοχή στο άρθρο 10 παρ. 4 που απαιτεί τα μέτρα  στο σχέδιο έκτακτης ανάγκης:</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μην περιορίζουν αδικαιολόγητα τη διασυνοριακή ροή φυσικού αερίου,</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μην θέτουν σε κίνδυνο την κατάσταση του εφοδιασμού σε άλλο Κράτος-μέλος και</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πρόσβαση σε διασυνοριακή υποδομή να διατηρείται εφόσον είναι δυνατόν από τεχνική άποψη και από άποψη ασφάλειας.</a:t>
            </a:r>
          </a:p>
          <a:p>
            <a:pPr marR="0" lvl="0" algn="just" defTabSz="914400" rtl="0" eaLnBrk="1" fontAlgn="auto" latinLnBrk="0" hangingPunct="1">
              <a:lnSpc>
                <a:spcPct val="100000"/>
              </a:lnSpc>
              <a:spcBef>
                <a:spcPts val="0"/>
              </a:spcBef>
              <a:spcAft>
                <a:spcPts val="600"/>
              </a:spcAft>
              <a:buClrTx/>
              <a:buSzTx/>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4140853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Μέτρα Αλληλεγγύης για Διαχείριση </a:t>
            </a:r>
            <a:r>
              <a:rPr lang="el-GR" sz="2600" dirty="0">
                <a:solidFill>
                  <a:prstClr val="black"/>
                </a:solidFill>
                <a:latin typeface="Calibri"/>
              </a:rPr>
              <a:t>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ρίσεων</a:t>
            </a:r>
            <a:r>
              <a:rPr kumimoji="0" lang="el-GR" sz="2600" b="0" i="0" u="none" strike="noStrike" kern="1200" cap="none" spc="0" normalizeH="0" baseline="0" noProof="0" dirty="0">
                <a:ln>
                  <a:noFill/>
                </a:ln>
                <a:solidFill>
                  <a:prstClr val="black"/>
                </a:solidFill>
                <a:effectLst/>
                <a:uLnTx/>
                <a:uFillTx/>
                <a:latin typeface="Calibri"/>
                <a:ea typeface="+mn-ea"/>
                <a:cs typeface="+mn-cs"/>
              </a:rPr>
              <a:t> και Έκτακτης </a:t>
            </a:r>
            <a:r>
              <a:rPr lang="el-GR" sz="2600" dirty="0">
                <a:solidFill>
                  <a:prstClr val="black"/>
                </a:solidFill>
                <a:latin typeface="Calibri"/>
              </a:rPr>
              <a:t>Ά</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r>
              <a:rPr kumimoji="0" lang="el-GR" sz="2600" b="0" i="0" u="none" strike="noStrike" kern="1200" cap="none" spc="0" normalizeH="0" baseline="0" noProof="0" dirty="0">
                <a:ln>
                  <a:noFill/>
                </a:ln>
                <a:solidFill>
                  <a:prstClr val="black"/>
                </a:solidFill>
                <a:effectLst/>
                <a:uLnTx/>
                <a:uFillTx/>
                <a:latin typeface="Calibri"/>
                <a:ea typeface="+mn-ea"/>
                <a:cs typeface="+mn-cs"/>
              </a:rPr>
              <a:t> (</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kumimoji="0" lang="en-GB" sz="2600" b="0" i="0" u="none" strike="noStrike" kern="1200" cap="none" spc="0" normalizeH="0" baseline="0" noProof="0" dirty="0">
                <a:ln>
                  <a:noFill/>
                </a:ln>
                <a:solidFill>
                  <a:prstClr val="black"/>
                </a:solidFill>
                <a:effectLst/>
                <a:uLnTx/>
                <a:uFillTx/>
                <a:latin typeface="Calibri"/>
                <a:ea typeface="+mn-ea"/>
                <a:cs typeface="+mn-cs"/>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980728"/>
            <a:ext cx="8569325" cy="554461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πρόσθετη αξία του σε σχέση με τον προγενέστερο Κανονισμό (2010/994) έγκειται στην εισαγωγή του "Μηχανισμού Αλληλεγγύης", μίας διαδικασίας συνεργασίας εκτυλισσόμενης σε διακρατικό επίπεδο, η οποία φιλοδοξεί να εδραιώσει την αλληλεγγύη μεταξύ των Κρατών-μελών σε περίπτωση ενεργειακής κρίσης και να διασφαλίσει την "αδιάλειπτη ροή φυσικού αερίου προς τους πλέον ευάλωτους", ήτοι τους οικιακούς καταναλωτές και βασικές κοινωνικές υπηρεσίες, οι οποίοι ανάγονται δυνάμει του Κανονισμού σε "προστατευόμενους εξ αλληλεγγύης πελάτες", υπό την επιφύλαξη της εύρυθμης λειτουργίας της αγοράς φυσικού αερίου.</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i="1" dirty="0" err="1">
                <a:solidFill>
                  <a:prstClr val="black"/>
                </a:solidFill>
                <a:latin typeface="Calibri"/>
                <a:cs typeface="Arial" pitchFamily="34" charset="0"/>
              </a:rPr>
              <a:t>Άρ</a:t>
            </a:r>
            <a:r>
              <a:rPr lang="el-GR" sz="1600" i="1" dirty="0">
                <a:solidFill>
                  <a:prstClr val="black"/>
                </a:solidFill>
                <a:latin typeface="Calibri"/>
                <a:cs typeface="Arial" pitchFamily="34" charset="0"/>
              </a:rPr>
              <a:t>. 2§6:"ο οικιακός πελάτης που είναι συνδεδεμένος με δίκτυο διανομής φυσικού αερίου και που επιπροσθέτως μπορεί να περιλαμβάνει, ένα ή αμφότερα εκ των ακολούθων: α)εγκατάσταση τηλεθέρμανσης, εάν πρόκειται για προστατευόμενο πελάτη εντός του οικείου κράτους μέλους και μόνο εφόσον παρέχει θέρμανση σε νοικοκυριά ή βασικές κοινωνικές υπηρεσίες πλην των υπηρεσιών εκπαίδευσης και δημόσιας διοίκησης</a:t>
            </a:r>
            <a:r>
              <a:rPr lang="en-GB" sz="1600" i="1" dirty="0">
                <a:solidFill>
                  <a:prstClr val="black"/>
                </a:solidFill>
                <a:latin typeface="Calibri"/>
                <a:cs typeface="Arial" pitchFamily="34" charset="0"/>
              </a:rPr>
              <a:t> </a:t>
            </a:r>
            <a:r>
              <a:rPr lang="el-GR" sz="1600" i="1" dirty="0">
                <a:solidFill>
                  <a:prstClr val="black"/>
                </a:solidFill>
                <a:latin typeface="Calibri"/>
                <a:cs typeface="Arial" pitchFamily="34" charset="0"/>
              </a:rPr>
              <a:t>·β)βασική κοινωνική υπηρεσία εάν πρόκειται για προστατευόμενο πελάτη εντός του οικείου κράτους μέλους, πλην των υπηρεσιών εκπαίδευσης και δημόσιας διοίκησης"</a:t>
            </a:r>
            <a:endParaRPr kumimoji="0" lang="en-GB" sz="1600" b="0" i="1"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Σ</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 περιπτώσεις έκτακτης ανάγκης κατά τις οποίες ένα </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K</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ράτος</a:t>
            </a:r>
            <a:r>
              <a:rPr lang="el-GR" sz="1600" dirty="0">
                <a:solidFill>
                  <a:prstClr val="black"/>
                </a:solidFill>
                <a:latin typeface="Calibri"/>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μέλος αδυνατεί να τροφοδοτήσει με φυσικό αέριο τους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«εξ αλληλεγγύης προστατευόμενους καταναλωτές»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στην επικράτειά του, τα Κράτη-μέλη που συνδέονται απευθείας με αυτό, ή υπό προϋποθέσεις Κράτη-μέλη που συνδέονται με αυτό μέσω τρίτης χώρας, υποχρεούνται να λάβουν μέτρα για την παροχή των ποσοτήτων φυσικού αερίου που είναι απαραίτητες για την κάλυψη των αναγκών των προστατευόμενων καταναλωτών της χώρας που αντιμετωπίζει πρόβλημα</a:t>
            </a:r>
            <a:r>
              <a:rPr lang="el-GR" sz="1600" dirty="0">
                <a:solidFill>
                  <a:prstClr val="black"/>
                </a:solidFill>
                <a:latin typeface="Calibri"/>
                <a:cs typeface="Arial" pitchFamily="34" charset="0"/>
              </a:rPr>
              <a:t>. </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731956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Μέτρα αλληλεγγύης για Διαχείριση </a:t>
            </a:r>
            <a:r>
              <a:rPr lang="el-GR" sz="2600" dirty="0">
                <a:solidFill>
                  <a:prstClr val="black"/>
                </a:solidFill>
                <a:latin typeface="Calibri"/>
              </a:rPr>
              <a:t>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ρίσεων</a:t>
            </a:r>
            <a:r>
              <a:rPr kumimoji="0" lang="el-GR" sz="2600" b="0" i="0" u="none" strike="noStrike" kern="1200" cap="none" spc="0" normalizeH="0" baseline="0" noProof="0" dirty="0">
                <a:ln>
                  <a:noFill/>
                </a:ln>
                <a:solidFill>
                  <a:prstClr val="black"/>
                </a:solidFill>
                <a:effectLst/>
                <a:uLnTx/>
                <a:uFillTx/>
                <a:latin typeface="Calibri"/>
                <a:ea typeface="+mn-ea"/>
                <a:cs typeface="+mn-cs"/>
              </a:rPr>
              <a:t> και Έκτακτης </a:t>
            </a:r>
            <a:r>
              <a:rPr lang="el-GR" sz="2600" dirty="0">
                <a:solidFill>
                  <a:prstClr val="black"/>
                </a:solidFill>
                <a:latin typeface="Calibri"/>
              </a:rPr>
              <a:t>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r>
              <a:rPr kumimoji="0" lang="el-GR" sz="2600" b="0" i="0" u="none" strike="noStrike" kern="1200" cap="none" spc="0" normalizeH="0" baseline="0" noProof="0" dirty="0">
                <a:ln>
                  <a:noFill/>
                </a:ln>
                <a:solidFill>
                  <a:prstClr val="black"/>
                </a:solidFill>
                <a:effectLst/>
                <a:uLnTx/>
                <a:uFillTx/>
                <a:latin typeface="Calibri"/>
                <a:ea typeface="+mn-ea"/>
                <a:cs typeface="+mn-cs"/>
              </a:rPr>
              <a:t> (i</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kumimoji="0" lang="el-GR" sz="2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Βασικές προϋποθέσεις της δυνατότητας αξιοποίησης του Μηχανισμού Αλληλεγγύη</a:t>
            </a:r>
            <a:r>
              <a:rPr lang="el-GR" sz="1600" dirty="0">
                <a:solidFill>
                  <a:prstClr val="black"/>
                </a:solidFill>
                <a:latin typeface="Calibri"/>
                <a:cs typeface="Arial" pitchFamily="34" charset="0"/>
              </a:rPr>
              <a:t>:</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καταβολή αποζημίωσης στο Κράτος-μέλος που ανταποκρίνεται στο αίτημα παροχής αλληλεγγύης από το Κράτος-αποδέκτη της αλληλεγγύης.</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αποζημίωση, πρέπει να</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είναι δίκαιη και καλύπτει όλες τις εύλογες δαπάνες που προκύπτουν για την παράδοση του φυσικού αερίου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13 παρ. 8) και </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Σ</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υγχρόνως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παρέχει κίνητρα για τη συμμετοχή σε λύσεις, βασιζόμενες στην αγορά, όπως οι δημοπρασίες και τα εθελοντικά μέτρα διαχείρισης της ζήτησης.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13 παρ.</a:t>
            </a:r>
            <a:r>
              <a:rPr lang="el-GR" sz="1600" dirty="0">
                <a:solidFill>
                  <a:prstClr val="black"/>
                </a:solidFill>
                <a:latin typeface="Calibri"/>
                <a:cs typeface="Arial" pitchFamily="34" charset="0"/>
              </a:rPr>
              <a:t>5</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ενεργοποιείται ως έσχατο μέτρο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13 παρ. 3)</a:t>
            </a: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εφαρμογή του Μηχανισμού, θα πρέπει να καλύπτεται από "διμερείς ρυθμίσεις" που θα πρέπει να συνάψουν εκ των προτέρων τα Κράτη-μέλη για την εφαρμογή του μηχανισμού αλληλεγγύης (Σύσταση 2018/177 της Επιτροπής).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πρώτη διμερής συμφωνία αλληλεγγύης υπογράφηκε μεταξύ Γερμανίας και Δανίας στις 14 Δεκεμβρίου 2020.</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Ζητούμενο και ευκταίο στην προκειμένη περίπτωση αποτελεί και πάλι η αλληλεγγύη και μάλιστα η νομική επιβολή αυτής που διατρέχει όλο το πνεύμα του Κανονισμού και δη την αιτιολογική έκθεση αυτού όπου η λέξη αλληλεγγύη επαναλαμβάνεται και προτάσσεται συνεχώς.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018860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09464" cy="519116"/>
          </a:xfrm>
          <a:prstGeom prst="rect">
            <a:avLst/>
          </a:prstGeom>
        </p:spPr>
        <p:txBody>
          <a:bodyPr vert="horz" lIns="91440" tIns="45720" rIns="91440" bIns="45720" rtlCol="0" anchor="ctr">
            <a:noAutofit/>
          </a:bodyPr>
          <a:lstStyle/>
          <a:p>
            <a:pPr lvl="0">
              <a:spcBef>
                <a:spcPct val="0"/>
              </a:spcBef>
              <a:defRPr/>
            </a:pPr>
            <a:r>
              <a:rPr lang="el-GR" sz="2600" dirty="0">
                <a:solidFill>
                  <a:prstClr val="black"/>
                </a:solidFill>
              </a:rPr>
              <a:t>Νομοθετική Πρόταση για την </a:t>
            </a:r>
            <a:r>
              <a:rPr lang="el-GR" sz="2600" dirty="0" err="1">
                <a:solidFill>
                  <a:prstClr val="black"/>
                </a:solidFill>
              </a:rPr>
              <a:t>Απανθρακοποίηση</a:t>
            </a:r>
            <a:r>
              <a:rPr lang="el-GR" sz="2600" dirty="0">
                <a:solidFill>
                  <a:prstClr val="black"/>
                </a:solidFill>
              </a:rPr>
              <a:t> στην Αγορά Φυσικού Αερίου (1/2)</a:t>
            </a:r>
          </a:p>
        </p:txBody>
      </p:sp>
      <p:sp>
        <p:nvSpPr>
          <p:cNvPr id="3" name="Rectangle 2"/>
          <p:cNvSpPr/>
          <p:nvPr/>
        </p:nvSpPr>
        <p:spPr>
          <a:xfrm>
            <a:off x="467543" y="1176046"/>
            <a:ext cx="8136905" cy="1908816"/>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l-GR" sz="13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Rectangle 4"/>
          <p:cNvSpPr/>
          <p:nvPr/>
        </p:nvSpPr>
        <p:spPr>
          <a:xfrm>
            <a:off x="363166" y="1214422"/>
            <a:ext cx="8385299" cy="1286407"/>
          </a:xfrm>
          <a:prstGeom prst="rect">
            <a:avLst/>
          </a:prstGeom>
        </p:spPr>
        <p:txBody>
          <a:bodyPr vert="horz" lIns="91440" tIns="45720" rIns="91440" bIns="45720" rtlCol="0" anchor="t">
            <a:noAutofit/>
          </a:bodyPr>
          <a:lstStyle/>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Στις 15 Δεκεμβρίου</a:t>
            </a:r>
            <a:r>
              <a:rPr lang="en-GB" sz="1500" dirty="0">
                <a:solidFill>
                  <a:prstClr val="black"/>
                </a:solidFill>
                <a:latin typeface="Calibri"/>
                <a:cs typeface="Arial" pitchFamily="34" charset="0"/>
              </a:rPr>
              <a:t> </a:t>
            </a:r>
            <a:r>
              <a:rPr lang="el-GR" sz="1500" dirty="0">
                <a:solidFill>
                  <a:prstClr val="black"/>
                </a:solidFill>
                <a:latin typeface="Calibri"/>
                <a:cs typeface="Arial" pitchFamily="34" charset="0"/>
              </a:rPr>
              <a:t>2021, η Επιτροπή ενέκρινε μια σειρά νομοθετικών προτάσεων για την απαλλαγή από τις ανθρακούχες εκπομπές στην αγορά φυσικού αερίου της ΕΕ, διευκολύνοντας τη χρήση ανανεώσιμων αερίων και αερίων χαμηλών ανθρακούχων εκπομπών, συμπεριλαμβανομένου του υδρογόνου. </a:t>
            </a:r>
          </a:p>
        </p:txBody>
      </p:sp>
      <p:sp>
        <p:nvSpPr>
          <p:cNvPr id="8" name="Rectangle 7"/>
          <p:cNvSpPr/>
          <p:nvPr/>
        </p:nvSpPr>
        <p:spPr>
          <a:xfrm>
            <a:off x="323850" y="2209800"/>
            <a:ext cx="8543385" cy="4019550"/>
          </a:xfrm>
          <a:prstGeom prst="rect">
            <a:avLst/>
          </a:prstGeom>
        </p:spPr>
        <p:txBody>
          <a:bodyPr vert="horz" lIns="91440" tIns="45720" rIns="91440" bIns="45720" rtlCol="0" anchor="t">
            <a:noAutofit/>
          </a:bodyPr>
          <a:lstStyle/>
          <a:p>
            <a:pPr marL="515938" marR="0" lvl="0" indent="-233363" algn="just" fontAlgn="auto">
              <a:spcAft>
                <a:spcPts val="1200"/>
              </a:spcAft>
              <a:buClrTx/>
              <a:buSzTx/>
              <a:buFont typeface="Courier New" pitchFamily="49" charset="0"/>
              <a:buChar char="o"/>
              <a:tabLst/>
              <a:defRPr/>
            </a:pPr>
            <a:r>
              <a:rPr lang="el-GR" sz="1500" i="1" u="sng" dirty="0">
                <a:solidFill>
                  <a:prstClr val="black"/>
                </a:solidFill>
                <a:latin typeface="Calibri"/>
                <a:cs typeface="Arial" pitchFamily="34" charset="0"/>
              </a:rPr>
              <a:t>Ανανεώσιμα αέρια</a:t>
            </a:r>
            <a:r>
              <a:rPr lang="el-GR" sz="1500" dirty="0">
                <a:solidFill>
                  <a:prstClr val="black"/>
                </a:solidFill>
                <a:latin typeface="Calibri"/>
                <a:cs typeface="Arial" pitchFamily="34" charset="0"/>
              </a:rPr>
              <a:t>: αυτά που παράγονται από βιομάζα, συμπεριλαμβανομένου του </a:t>
            </a:r>
            <a:r>
              <a:rPr lang="el-GR" sz="1500" dirty="0" err="1">
                <a:solidFill>
                  <a:prstClr val="black"/>
                </a:solidFill>
                <a:latin typeface="Calibri"/>
                <a:cs typeface="Arial" pitchFamily="34" charset="0"/>
              </a:rPr>
              <a:t>βιομεθανίου</a:t>
            </a:r>
            <a:r>
              <a:rPr lang="el-GR" sz="1500" dirty="0">
                <a:solidFill>
                  <a:prstClr val="black"/>
                </a:solidFill>
                <a:latin typeface="Calibri"/>
                <a:cs typeface="Arial" pitchFamily="34" charset="0"/>
              </a:rPr>
              <a:t>, καθώς και το υδρογόνο που παράγεται από ανανεώσιμες πηγές. </a:t>
            </a:r>
          </a:p>
          <a:p>
            <a:pPr marL="515938" marR="0" lvl="0" indent="-233363" algn="just" fontAlgn="auto">
              <a:spcAft>
                <a:spcPts val="1200"/>
              </a:spcAft>
              <a:buClrTx/>
              <a:buSzTx/>
              <a:buFont typeface="Courier New" pitchFamily="49" charset="0"/>
              <a:buChar char="o"/>
              <a:tabLst/>
              <a:defRPr/>
            </a:pPr>
            <a:r>
              <a:rPr lang="el-GR" sz="1500" i="1" u="sng" dirty="0">
                <a:solidFill>
                  <a:prstClr val="black"/>
                </a:solidFill>
                <a:latin typeface="Calibri"/>
                <a:cs typeface="Arial" pitchFamily="34" charset="0"/>
              </a:rPr>
              <a:t>Αέρια χαμηλών ανθρακούχων εκπομπών</a:t>
            </a:r>
            <a:r>
              <a:rPr lang="el-GR" sz="1500" dirty="0">
                <a:solidFill>
                  <a:prstClr val="black"/>
                </a:solidFill>
                <a:latin typeface="Calibri"/>
                <a:cs typeface="Arial" pitchFamily="34" charset="0"/>
              </a:rPr>
              <a:t>: παράγουν κατά τη διάρκεια του κύκλου ζωής τους τουλάχιστον 70 % λιγότερες εκπομπές αερίων του θερμοκηπίου απ' ό,τι το ορυκτό φυσικό αέριο. </a:t>
            </a:r>
          </a:p>
          <a:p>
            <a:pPr marL="515938" indent="-233363" algn="just">
              <a:spcAft>
                <a:spcPts val="1200"/>
              </a:spcAft>
              <a:buFont typeface="Courier New" pitchFamily="49" charset="0"/>
              <a:buChar char="o"/>
              <a:defRPr/>
            </a:pPr>
            <a:r>
              <a:rPr lang="el-GR" sz="1500" dirty="0">
                <a:solidFill>
                  <a:prstClr val="black"/>
                </a:solidFill>
                <a:latin typeface="Calibri"/>
                <a:cs typeface="Arial" pitchFamily="34" charset="0"/>
              </a:rPr>
              <a:t>Αμφότερα συμβάλλουν σημαντικά στον μετριασμό της κλιματικής αλλαγής - τα ανανεώσιμα αέρια έχουν καλύτερες επιδόσεις απ' ό,τι τα αέρια χαμηλών ανθρακούχων εκπομπών.</a:t>
            </a:r>
          </a:p>
          <a:p>
            <a:pPr marL="0" marR="0" lvl="0" indent="0" algn="just" defTabSz="914400" rtl="0" eaLnBrk="1" fontAlgn="auto" latinLnBrk="0" hangingPunct="1">
              <a:spcBef>
                <a:spcPts val="1200"/>
              </a:spcBef>
              <a:spcAft>
                <a:spcPts val="1200"/>
              </a:spcAft>
              <a:buClrTx/>
              <a:buSzTx/>
              <a:buFontTx/>
              <a:buNone/>
              <a:tabLst/>
              <a:defRPr/>
            </a:pPr>
            <a:r>
              <a:rPr lang="el-GR" sz="1500" b="1" dirty="0">
                <a:solidFill>
                  <a:prstClr val="black"/>
                </a:solidFill>
                <a:latin typeface="Calibri"/>
                <a:cs typeface="Arial" pitchFamily="34" charset="0"/>
              </a:rPr>
              <a:t>Η ανακοινωθείσα αυτή δέσμη :</a:t>
            </a:r>
          </a:p>
          <a:p>
            <a:pPr marL="463550" marR="0" lvl="0" indent="-285750" algn="just" defTabSz="914400" rtl="0" eaLnBrk="1" fontAlgn="auto" latinLnBrk="0" hangingPunct="1">
              <a:spcAft>
                <a:spcPts val="1200"/>
              </a:spcAft>
              <a:buClrTx/>
              <a:buSzTx/>
              <a:buFont typeface="Wingdings" panose="05000000000000000000" pitchFamily="2" charset="2"/>
              <a:buChar char="ü"/>
              <a:tabLst/>
              <a:defRPr/>
            </a:pPr>
            <a:r>
              <a:rPr lang="el-GR" sz="1500" dirty="0">
                <a:solidFill>
                  <a:prstClr val="black"/>
                </a:solidFill>
                <a:latin typeface="Calibri"/>
                <a:cs typeface="Arial" pitchFamily="34" charset="0"/>
              </a:rPr>
              <a:t>Α</a:t>
            </a:r>
            <a:r>
              <a:rPr kumimoji="0" lang="el-GR" sz="1500" b="0" i="0" u="none" strike="noStrike" kern="1200" cap="none" spc="0" normalizeH="0" baseline="0" noProof="0" dirty="0" err="1">
                <a:ln>
                  <a:noFill/>
                </a:ln>
                <a:solidFill>
                  <a:prstClr val="black"/>
                </a:solidFill>
                <a:effectLst/>
                <a:uLnTx/>
                <a:uFillTx/>
                <a:latin typeface="Calibri"/>
                <a:ea typeface="+mn-ea"/>
                <a:cs typeface="Arial" pitchFamily="34" charset="0"/>
              </a:rPr>
              <a:t>ποτελεί</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την τέταρτη κατά σειρά νομοθετική πρωτοβουλία στον τομέα του φυσικού αερίου της ΕΕ .</a:t>
            </a:r>
          </a:p>
          <a:p>
            <a:pPr marL="463550" marR="0" lvl="0" indent="-285750" algn="just" defTabSz="914400" rtl="0" eaLnBrk="1" fontAlgn="auto" latinLnBrk="0" hangingPunct="1">
              <a:spcAft>
                <a:spcPts val="1200"/>
              </a:spcAft>
              <a:buClrTx/>
              <a:buSzTx/>
              <a:buFont typeface="Wingdings" panose="05000000000000000000" pitchFamily="2" charset="2"/>
              <a:buChar char="ü"/>
              <a:tabLst/>
              <a:defRPr/>
            </a:pPr>
            <a:r>
              <a:rPr lang="el-GR" sz="1500" dirty="0">
                <a:solidFill>
                  <a:prstClr val="black"/>
                </a:solidFill>
                <a:latin typeface="Calibri"/>
                <a:cs typeface="Arial" pitchFamily="34" charset="0"/>
              </a:rPr>
              <a:t>Ακολουθεί τη λογική του Χειμερινού Πακέτου αντιγράφοντας αρκετές ρυθμίσεις κυρίως αναφορικά με την ενδυνάμωση της θέσης των καταναλωτών αλλά και την ενίσχυση της περιφερειακής συνεργασίας</a:t>
            </a:r>
            <a:r>
              <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rPr>
              <a:t>.</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666666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09464" cy="519116"/>
          </a:xfrm>
          <a:prstGeom prst="rect">
            <a:avLst/>
          </a:prstGeom>
        </p:spPr>
        <p:txBody>
          <a:bodyPr vert="horz" lIns="91440" tIns="45720" rIns="91440" bIns="45720" rtlCol="0" anchor="ctr">
            <a:noAutofit/>
          </a:bodyPr>
          <a:lstStyle/>
          <a:p>
            <a:pPr lvl="0">
              <a:spcBef>
                <a:spcPct val="0"/>
              </a:spcBef>
              <a:defRPr/>
            </a:pPr>
            <a:r>
              <a:rPr lang="el-GR" sz="2600" dirty="0">
                <a:solidFill>
                  <a:prstClr val="black"/>
                </a:solidFill>
              </a:rPr>
              <a:t>Νομοθετική Πρόταση για την </a:t>
            </a:r>
            <a:r>
              <a:rPr lang="el-GR" sz="2600" dirty="0" err="1">
                <a:solidFill>
                  <a:prstClr val="black"/>
                </a:solidFill>
              </a:rPr>
              <a:t>Απανθρακοποίηση</a:t>
            </a:r>
            <a:r>
              <a:rPr lang="el-GR" sz="2600" dirty="0">
                <a:solidFill>
                  <a:prstClr val="black"/>
                </a:solidFill>
              </a:rPr>
              <a:t> στην Αγορά Φυσικού Αερίου (2/2)</a:t>
            </a:r>
          </a:p>
        </p:txBody>
      </p:sp>
      <p:sp>
        <p:nvSpPr>
          <p:cNvPr id="3" name="Rectangle 2"/>
          <p:cNvSpPr/>
          <p:nvPr/>
        </p:nvSpPr>
        <p:spPr>
          <a:xfrm>
            <a:off x="467543" y="1176046"/>
            <a:ext cx="8136905" cy="1908816"/>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l-GR" sz="13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Rectangle 4"/>
          <p:cNvSpPr/>
          <p:nvPr/>
        </p:nvSpPr>
        <p:spPr>
          <a:xfrm>
            <a:off x="363166" y="1214422"/>
            <a:ext cx="8385299" cy="1286407"/>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el-GR" sz="1500" b="1" i="0" u="none" strike="noStrike" kern="1200" cap="none" spc="0" normalizeH="0" baseline="0" noProof="0" dirty="0">
                <a:ln>
                  <a:noFill/>
                </a:ln>
                <a:solidFill>
                  <a:prstClr val="black"/>
                </a:solidFill>
                <a:effectLst/>
                <a:uLnTx/>
                <a:uFillTx/>
                <a:latin typeface="Calibri"/>
                <a:ea typeface="+mn-ea"/>
                <a:cs typeface="Arial" pitchFamily="34" charset="0"/>
              </a:rPr>
              <a:t> </a:t>
            </a:r>
          </a:p>
        </p:txBody>
      </p:sp>
      <p:grpSp>
        <p:nvGrpSpPr>
          <p:cNvPr id="4" name="9 - Ομάδα"/>
          <p:cNvGrpSpPr/>
          <p:nvPr/>
        </p:nvGrpSpPr>
        <p:grpSpPr>
          <a:xfrm>
            <a:off x="323850" y="3048001"/>
            <a:ext cx="8543385" cy="2970212"/>
            <a:chOff x="323850" y="3048001"/>
            <a:chExt cx="8543385" cy="2970212"/>
          </a:xfrm>
        </p:grpSpPr>
        <p:sp>
          <p:nvSpPr>
            <p:cNvPr id="8" name="Rectangle 7"/>
            <p:cNvSpPr/>
            <p:nvPr/>
          </p:nvSpPr>
          <p:spPr>
            <a:xfrm>
              <a:off x="323850" y="3733800"/>
              <a:ext cx="8543385" cy="2284413"/>
            </a:xfrm>
            <a:prstGeom prst="rect">
              <a:avLst/>
            </a:prstGeom>
          </p:spPr>
          <p:txBody>
            <a:bodyPr vert="horz" lIns="91440" tIns="45720" rIns="91440" bIns="45720" rtlCol="0" anchor="t">
              <a:noAutofit/>
            </a:bodyPr>
            <a:lstStyle/>
            <a:p>
              <a:pPr marL="177800" marR="0" lvl="0" algn="just" defTabSz="914400" rtl="0" eaLnBrk="1" fontAlgn="auto" latinLnBrk="0" hangingPunct="1">
                <a:lnSpc>
                  <a:spcPct val="150000"/>
                </a:lnSpc>
                <a:spcBef>
                  <a:spcPts val="600"/>
                </a:spcBef>
                <a:spcAft>
                  <a:spcPts val="0"/>
                </a:spcAft>
                <a:buClrTx/>
                <a:buSzTx/>
                <a:tabLst/>
                <a:defRPr/>
              </a:pPr>
              <a:r>
                <a:rPr lang="el-GR" sz="1500" b="1" dirty="0">
                  <a:solidFill>
                    <a:prstClr val="black"/>
                  </a:solidFill>
                  <a:latin typeface="Calibri"/>
                  <a:cs typeface="Arial" pitchFamily="34" charset="0"/>
                </a:rPr>
                <a:t>Βασικοί στόχοι των </a:t>
              </a:r>
              <a:r>
                <a:rPr lang="el-GR" sz="1500" b="1" dirty="0" err="1">
                  <a:solidFill>
                    <a:prstClr val="black"/>
                  </a:solidFill>
                  <a:latin typeface="Calibri"/>
                  <a:cs typeface="Arial" pitchFamily="34" charset="0"/>
                </a:rPr>
                <a:t>επικαιροποιήσεων</a:t>
              </a:r>
              <a:r>
                <a:rPr lang="el-GR" sz="1500" b="1" dirty="0">
                  <a:solidFill>
                    <a:prstClr val="black"/>
                  </a:solidFill>
                  <a:latin typeface="Calibri"/>
                  <a:cs typeface="Arial" pitchFamily="34" charset="0"/>
                </a:rPr>
                <a:t> είναι:</a:t>
              </a:r>
              <a:endParaRPr lang="en-GB" sz="1500" b="1" dirty="0">
                <a:solidFill>
                  <a:prstClr val="black"/>
                </a:solidFill>
                <a:latin typeface="Calibri"/>
                <a:cs typeface="Arial" pitchFamily="34" charset="0"/>
              </a:endParaRPr>
            </a:p>
            <a:p>
              <a:pPr marL="463550" marR="0" lvl="0" indent="-285750" algn="just" defTabSz="914400" rtl="0" eaLnBrk="1" fontAlgn="auto" latinLnBrk="0" hangingPunct="1">
                <a:lnSpc>
                  <a:spcPct val="150000"/>
                </a:lnSpc>
                <a:spcBef>
                  <a:spcPts val="600"/>
                </a:spcBef>
                <a:spcAft>
                  <a:spcPts val="0"/>
                </a:spcAft>
                <a:buClrTx/>
                <a:buSzTx/>
                <a:buFont typeface="Wingdings" panose="05000000000000000000" pitchFamily="2" charset="2"/>
                <a:buChar char="ü"/>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Δ</a:t>
              </a:r>
              <a:r>
                <a:rPr lang="el-GR" sz="1500" dirty="0" err="1">
                  <a:solidFill>
                    <a:prstClr val="black"/>
                  </a:solidFill>
                  <a:latin typeface="Calibri"/>
                  <a:cs typeface="Arial" pitchFamily="34" charset="0"/>
                </a:rPr>
                <a:t>ημιουργία</a:t>
              </a:r>
              <a:r>
                <a:rPr lang="el-GR" sz="1500" dirty="0">
                  <a:solidFill>
                    <a:prstClr val="black"/>
                  </a:solidFill>
                  <a:latin typeface="Calibri"/>
                  <a:cs typeface="Arial" pitchFamily="34" charset="0"/>
                </a:rPr>
                <a:t> </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νομοθετικής βάσης για </a:t>
              </a:r>
              <a:r>
                <a:rPr lang="el-GR" sz="1500" dirty="0">
                  <a:solidFill>
                    <a:prstClr val="black"/>
                  </a:solidFill>
                  <a:latin typeface="Calibri"/>
                  <a:cs typeface="Arial" pitchFamily="34" charset="0"/>
                </a:rPr>
                <a:t>την απανθρακοποίηση </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των αγορών φυσικού αερίου,</a:t>
              </a:r>
              <a:endPar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50000"/>
                </a:lnSpc>
                <a:spcBef>
                  <a:spcPts val="600"/>
                </a:spcBef>
                <a:spcAft>
                  <a:spcPts val="0"/>
                </a:spcAft>
                <a:buClrTx/>
                <a:buSzTx/>
                <a:buFont typeface="Wingdings" panose="05000000000000000000" pitchFamily="2" charset="2"/>
                <a:buChar char="ü"/>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δημιουργία αγοράς υδρογόνου ,</a:t>
              </a:r>
            </a:p>
            <a:p>
              <a:pPr marL="463550" marR="0" lvl="0" indent="-285750" algn="just" defTabSz="914400" rtl="0" eaLnBrk="1" fontAlgn="auto" latinLnBrk="0" hangingPunct="1">
                <a:lnSpc>
                  <a:spcPct val="150000"/>
                </a:lnSpc>
                <a:spcBef>
                  <a:spcPts val="600"/>
                </a:spcBef>
                <a:spcAft>
                  <a:spcPts val="0"/>
                </a:spcAft>
                <a:buClrTx/>
                <a:buSzTx/>
                <a:buFont typeface="Wingdings" panose="05000000000000000000" pitchFamily="2" charset="2"/>
                <a:buChar char="ü"/>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ενδυνάμωση της θέσης των καταναλωτών αερίου,</a:t>
              </a:r>
              <a:endPar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50000"/>
                </a:lnSpc>
                <a:spcBef>
                  <a:spcPts val="600"/>
                </a:spcBef>
                <a:spcAft>
                  <a:spcPts val="0"/>
                </a:spcAft>
                <a:buClrTx/>
                <a:buSzTx/>
                <a:buFont typeface="Wingdings" panose="05000000000000000000" pitchFamily="2" charset="2"/>
                <a:buChar char="ü"/>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η ασφάλεια του εφοδιασμού, και,</a:t>
              </a:r>
              <a:endPar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50000"/>
                </a:lnSpc>
                <a:spcBef>
                  <a:spcPts val="600"/>
                </a:spcBef>
                <a:spcAft>
                  <a:spcPts val="0"/>
                </a:spcAft>
                <a:buClrTx/>
                <a:buSzTx/>
                <a:buFont typeface="Wingdings" panose="05000000000000000000" pitchFamily="2" charset="2"/>
                <a:buChar char="ü"/>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a:t>
              </a:r>
              <a:r>
                <a:rPr lang="el-GR" sz="1500" dirty="0">
                  <a:solidFill>
                    <a:prstClr val="black"/>
                  </a:solidFill>
                  <a:latin typeface="Calibri"/>
                  <a:cs typeface="Arial" pitchFamily="34" charset="0"/>
                </a:rPr>
                <a:t>η </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ενίσχυση της περιφερειακής συνεργασίας μέσω της σύστασης νέων διακυβερνητικών φορέων.</a:t>
              </a:r>
              <a:endPar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7800" marR="0" lvl="0" algn="just" defTabSz="914400" rtl="0" eaLnBrk="1" fontAlgn="auto" latinLnBrk="0" hangingPunct="1">
                <a:lnSpc>
                  <a:spcPct val="150000"/>
                </a:lnSpc>
                <a:spcBef>
                  <a:spcPts val="600"/>
                </a:spcBef>
                <a:spcAft>
                  <a:spcPts val="0"/>
                </a:spcAft>
                <a:buClrTx/>
                <a:buSzTx/>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13" name="Right Arrow 12"/>
            <p:cNvSpPr/>
            <p:nvPr/>
          </p:nvSpPr>
          <p:spPr>
            <a:xfrm rot="5400000">
              <a:off x="4117110" y="2802797"/>
              <a:ext cx="648976" cy="1139383"/>
            </a:xfrm>
            <a:prstGeom prst="rightArrow">
              <a:avLst>
                <a:gd name="adj1" fmla="val 50000"/>
                <a:gd name="adj2" fmla="val 50000"/>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200" b="0" i="1" u="none" strike="noStrike" kern="1200" cap="none" spc="0" normalizeH="0" baseline="0" noProof="0">
                <a:ln>
                  <a:noFill/>
                </a:ln>
                <a:solidFill>
                  <a:prstClr val="black"/>
                </a:solidFill>
                <a:effectLst/>
                <a:uLnTx/>
                <a:uFillTx/>
                <a:latin typeface="Calibri"/>
                <a:ea typeface="+mn-ea"/>
                <a:cs typeface="Arial" pitchFamily="34" charset="0"/>
              </a:endParaRPr>
            </a:p>
          </p:txBody>
        </p:sp>
      </p:grpSp>
      <p:sp>
        <p:nvSpPr>
          <p:cNvPr id="9" name="Rectangle 7"/>
          <p:cNvSpPr/>
          <p:nvPr/>
        </p:nvSpPr>
        <p:spPr>
          <a:xfrm>
            <a:off x="324256" y="1058659"/>
            <a:ext cx="8543385" cy="2217941"/>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lang="el-GR" sz="1500" b="1" dirty="0">
                <a:solidFill>
                  <a:prstClr val="black"/>
                </a:solidFill>
                <a:latin typeface="Calibri"/>
                <a:cs typeface="Arial" pitchFamily="34" charset="0"/>
              </a:rPr>
              <a:t>Βασικά στοιχεία της δέσμης:</a:t>
            </a:r>
          </a:p>
          <a:p>
            <a:pPr marL="463550" marR="0" lvl="0" indent="-285750" algn="just" defTabSz="914400" rtl="0" eaLnBrk="1" fontAlgn="auto" latinLnBrk="0" hangingPunct="1">
              <a:lnSpc>
                <a:spcPct val="150000"/>
              </a:lnSpc>
              <a:spcBef>
                <a:spcPts val="600"/>
              </a:spcBef>
              <a:spcAft>
                <a:spcPts val="0"/>
              </a:spcAft>
              <a:buClrTx/>
              <a:buSzTx/>
              <a:buFont typeface="Wingdings" panose="05000000000000000000" pitchFamily="2" charset="2"/>
              <a:buChar char="ü"/>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Αναδιατύπωση του Κανονισμού 715/2009 σχετικά με τους όρους πρόσβασης στα δίκτυα μεταφοράς φυσικού αερίου.</a:t>
            </a:r>
          </a:p>
          <a:p>
            <a:pPr marL="463550" marR="0" lvl="0" indent="-285750" algn="just" defTabSz="914400" rtl="0" eaLnBrk="1" fontAlgn="auto" latinLnBrk="0" hangingPunct="1">
              <a:lnSpc>
                <a:spcPct val="150000"/>
              </a:lnSpc>
              <a:spcBef>
                <a:spcPts val="600"/>
              </a:spcBef>
              <a:spcAft>
                <a:spcPts val="0"/>
              </a:spcAft>
              <a:buClrTx/>
              <a:buSzTx/>
              <a:buFont typeface="Wingdings" panose="05000000000000000000" pitchFamily="2" charset="2"/>
              <a:buChar char="ü"/>
              <a:tabLst/>
              <a:defRPr/>
            </a:pPr>
            <a:r>
              <a:rPr lang="el-GR" sz="1500" dirty="0">
                <a:solidFill>
                  <a:prstClr val="black"/>
                </a:solidFill>
                <a:latin typeface="Calibri"/>
                <a:cs typeface="Arial" pitchFamily="34" charset="0"/>
              </a:rPr>
              <a:t>Α</a:t>
            </a:r>
            <a:r>
              <a:rPr kumimoji="0" lang="el-GR" sz="1500" b="0" i="0" u="none" strike="noStrike" kern="1200" cap="none" spc="0" normalizeH="0" baseline="0" noProof="0" dirty="0" err="1">
                <a:ln>
                  <a:noFill/>
                </a:ln>
                <a:solidFill>
                  <a:prstClr val="black"/>
                </a:solidFill>
                <a:effectLst/>
                <a:uLnTx/>
                <a:uFillTx/>
                <a:latin typeface="Calibri"/>
                <a:ea typeface="+mn-ea"/>
                <a:cs typeface="Arial" pitchFamily="34" charset="0"/>
              </a:rPr>
              <a:t>ναδιατύπωση</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της Οδηγίας 2009/73 σχετικά με τους κοινούς κανόνες για την εσωτερική αγορά φυσικού αερίου</a:t>
            </a:r>
            <a:r>
              <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rPr>
              <a:t>.</a:t>
            </a:r>
          </a:p>
        </p:txBody>
      </p:sp>
    </p:spTree>
    <p:extLst>
      <p:ext uri="{BB962C8B-B14F-4D97-AF65-F5344CB8AC3E}">
        <p14:creationId xmlns:p14="http://schemas.microsoft.com/office/powerpoint/2010/main" val="418656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Αναδιατύπωση Κανονισμού 715/2009 &amp; Ασφάλεια εφοδιασμού </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Βασικές τροποποιήσεις του αναδιατυπωμένου </a:t>
            </a:r>
            <a:r>
              <a:rPr lang="el-GR" sz="1600" dirty="0">
                <a:solidFill>
                  <a:prstClr val="black"/>
                </a:solidFill>
                <a:latin typeface="Calibri"/>
                <a:cs typeface="Arial" pitchFamily="34" charset="0"/>
              </a:rPr>
              <a:t>Κανονισμού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αναφορικά με την ασφάλεια εφοδιασμού</a:t>
            </a:r>
            <a:r>
              <a:rPr lang="el-GR" sz="1600" dirty="0">
                <a:solidFill>
                  <a:prstClr val="black"/>
                </a:solidFill>
                <a:latin typeface="Calibri"/>
                <a:cs typeface="Arial" pitchFamily="34" charset="0"/>
              </a:rPr>
              <a:t>:</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Περιγράφονται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μεγαλύτερη σαφήνεια και λεπτομέρεια τα κατάλληλα μέτρα που τα Κράτη-μέλη θα πρέπει να λαμβάνουν αναφορικά με την ασφάλεια εφοδιασμού με φυσικό αέριο.</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πεκτείνεται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πεδίο εφαρμογής του κανονισμού για την ασφάλεια του εφοδιασμού (άρθρο 67) για να καλύψει τα ανανεώσιμα αέρια και τα αέρια χαμηλών εκπομπών άνθρακα.</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Εισάγεται η δυνατότητα λήψης εθελοντικών μέτρων κατόπιν κοινής αξιολόγησης κινδύνου ύστερα από διαβουλεύσεις με τις σχετικές ομάδες κινδύνου για τη διαφύλαξη της ασφάλειας εφοδιασμού.</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Εισάγεται 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πιβολή</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ελάχιστων υποχρεώσεων αποθήκευσης, εισαγωγή κινήτρων για αποθήκευση φυσικού αερίου και δυνατότητα ενσωμάτωσης των αποθεμάτων αυτών στο σύστημα μεταφοράς των φορέων εκμετάλλευσης των δικτύων(άρθρο 7β – (ΕΕ) 2017/1938).</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Κ</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ατά την κατάρτιση των σχεδίων προληπτικής δράσης και των σχεδίων έκτακτης ανάγκης, τα Κράτη-μέλη θα πρέπει να λαμβάνουν και τα κατάλληλα μέτρα σχετικά με την ασφάλεια στον κυβερνοχώρο.</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Τα κράτη μέλη μπορούν να θεσπίσουν μηχανισμό για την από κοινού προμήθεια στρατηγικών αποθεμάτων.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688727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Αναδιατύπωση Κανονισμού 715/2009 &amp; Μηχανισμός Αλληλεγγύης  </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Τροποποιήσεις αναφορικά με τον Μηχανισμό Αλληλεγγύης του άρθρου 13</a:t>
            </a:r>
            <a:r>
              <a:rPr lang="el-GR" sz="1600" dirty="0">
                <a:solidFill>
                  <a:prstClr val="black"/>
                </a:solidFill>
                <a:latin typeface="Calibri"/>
                <a:cs typeface="Arial" pitchFamily="34" charset="0"/>
              </a:rPr>
              <a:t>:</a:t>
            </a:r>
          </a:p>
          <a:p>
            <a:pPr marL="534988" lvl="1" indent="-261938" algn="just">
              <a:lnSpc>
                <a:spcPct val="150000"/>
              </a:lnSpc>
              <a:spcAft>
                <a:spcPts val="600"/>
              </a:spcAft>
              <a:buFont typeface="Wingdings" panose="05000000000000000000" pitchFamily="2" charset="2"/>
              <a:buChar char="ü"/>
              <a:defRPr/>
            </a:pPr>
            <a:r>
              <a:rPr lang="el-GR" sz="1600" dirty="0">
                <a:solidFill>
                  <a:prstClr val="black"/>
                </a:solidFill>
                <a:latin typeface="Calibri"/>
                <a:cs typeface="Arial" pitchFamily="34" charset="0"/>
              </a:rPr>
              <a:t>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ισάγεται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συγκεκριμένο πλαίσιο αναφορικά με τις προϋποθέσεις και τον τρόπο καταβολής αποζημίωσης στο Κράτος-μέλος που ανταποκρίνεται στο αίτημα παροχής αλληλεγγύης από το Κράτος-αποδέκτη της αλληλεγγύης.</a:t>
            </a:r>
            <a:endParaRPr lang="el-GR" sz="1600" dirty="0">
              <a:solidFill>
                <a:prstClr val="black"/>
              </a:solidFill>
              <a:latin typeface="Calibri"/>
              <a:cs typeface="Arial" pitchFamily="34" charset="0"/>
            </a:endParaRPr>
          </a:p>
          <a:p>
            <a:pPr marL="534988" lvl="1" indent="-261938" algn="just">
              <a:lnSpc>
                <a:spcPct val="150000"/>
              </a:lnSpc>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Εισάγεται μηχανισμός ελέγχου του ύψους και των προϋποθέσεων καταβολής της αποζημίωσης αυτής.</a:t>
            </a:r>
          </a:p>
          <a:p>
            <a:pPr marL="534988" lvl="1" indent="-261938" algn="just">
              <a:lnSpc>
                <a:spcPct val="150000"/>
              </a:lnSpc>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Καλύπτεται το κενό αναφορικά με τη συμβατική μορφή που θα έπρεπε να καλύπτει τις "διμερείς ρυθμίσεις" που θα πρέπει να συνάψουν εκ των προτέρων τα Κράτη-μέλη για την εφαρμογή του μηχανισμού αλληλεγγύης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και επί του παρόντος διέπεται από την Σύσταση 2018/177 της Επιτροπής).</a:t>
            </a:r>
          </a:p>
          <a:p>
            <a:pPr marL="534988" lvl="1" indent="-261938" algn="just">
              <a:lnSpc>
                <a:spcPct val="150000"/>
              </a:lnSpc>
              <a:spcAft>
                <a:spcPts val="600"/>
              </a:spcAft>
              <a:buFont typeface="Wingdings" panose="05000000000000000000" pitchFamily="2" charset="2"/>
              <a:buChar char="ü"/>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endParaRPr lang="en-GB" sz="1600" dirty="0">
              <a:solidFill>
                <a:prstClr val="black"/>
              </a:solidFill>
              <a:latin typeface="Calibri"/>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419328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a:spcBef>
                <a:spcPct val="0"/>
              </a:spcBef>
              <a:defRPr/>
            </a:pPr>
            <a:r>
              <a:rPr lang="en-US" sz="2600" dirty="0" err="1">
                <a:solidFill>
                  <a:prstClr val="black"/>
                </a:solidFill>
              </a:rPr>
              <a:t>REPowerEU</a:t>
            </a:r>
            <a:r>
              <a:rPr lang="el-GR" sz="2600" dirty="0">
                <a:solidFill>
                  <a:prstClr val="black"/>
                </a:solidFill>
              </a:rPr>
              <a:t>: Σχέδιο για ταχεία μείωση της εξάρτησης από τα ρωσικά ορυκτά καύσιμα</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
        <p:nvSpPr>
          <p:cNvPr id="6" name="Rectangle 7"/>
          <p:cNvSpPr/>
          <p:nvPr/>
        </p:nvSpPr>
        <p:spPr>
          <a:xfrm>
            <a:off x="324256" y="1058659"/>
            <a:ext cx="8543385" cy="4503941"/>
          </a:xfrm>
          <a:prstGeom prst="rect">
            <a:avLst/>
          </a:prstGeom>
        </p:spPr>
        <p:txBody>
          <a:bodyPr vert="horz" lIns="91440" tIns="45720" rIns="91440" bIns="45720" rtlCol="0" anchor="t">
            <a:noAutofit/>
          </a:bodyPr>
          <a:lstStyle/>
          <a:p>
            <a:pPr marL="463550" indent="-285750" algn="just">
              <a:lnSpc>
                <a:spcPct val="150000"/>
              </a:lnSpc>
              <a:spcBef>
                <a:spcPts val="600"/>
              </a:spcBef>
              <a:buFont typeface="Arial" pitchFamily="34" charset="0"/>
              <a:buChar char="•"/>
              <a:defRPr/>
            </a:pPr>
            <a:r>
              <a:rPr lang="el-GR" sz="1500" dirty="0">
                <a:solidFill>
                  <a:prstClr val="black"/>
                </a:solidFill>
                <a:cs typeface="Arial" pitchFamily="34" charset="0"/>
              </a:rPr>
              <a:t>Στις 18 Μαΐου 2022, η ΕΕ ανακοίνωσε το σχέδιο </a:t>
            </a:r>
            <a:r>
              <a:rPr lang="el-GR" sz="1500" b="1" dirty="0" err="1">
                <a:solidFill>
                  <a:prstClr val="black"/>
                </a:solidFill>
                <a:cs typeface="Arial" pitchFamily="34" charset="0"/>
              </a:rPr>
              <a:t>REPowerEU</a:t>
            </a:r>
            <a:r>
              <a:rPr lang="el-GR" sz="1500" dirty="0">
                <a:solidFill>
                  <a:prstClr val="black"/>
                </a:solidFill>
                <a:cs typeface="Arial" pitchFamily="34" charset="0"/>
              </a:rPr>
              <a:t>, την απάντησή της στις δυσχέρειες και τη διαταραχή της παγκόσμιας αγοράς ενέργειας που προκάλεσε η εισβολή της Ρωσίας στην Ουκρανία. </a:t>
            </a:r>
          </a:p>
          <a:p>
            <a:pPr marL="463550" indent="-285750" algn="just">
              <a:lnSpc>
                <a:spcPct val="150000"/>
              </a:lnSpc>
              <a:spcBef>
                <a:spcPts val="600"/>
              </a:spcBef>
              <a:buFont typeface="Arial" pitchFamily="34" charset="0"/>
              <a:buChar char="•"/>
              <a:defRPr/>
            </a:pPr>
            <a:r>
              <a:rPr lang="el-GR" sz="1500" dirty="0">
                <a:solidFill>
                  <a:prstClr val="black"/>
                </a:solidFill>
                <a:cs typeface="Arial" pitchFamily="34" charset="0"/>
              </a:rPr>
              <a:t>Ο μετασχηματισμός του ενεργειακού συστήματος της Ευρώπης επείγει για δύο λόγους:</a:t>
            </a:r>
          </a:p>
          <a:p>
            <a:pPr marL="692150" indent="-234950" algn="just">
              <a:lnSpc>
                <a:spcPct val="150000"/>
              </a:lnSpc>
              <a:spcBef>
                <a:spcPts val="600"/>
              </a:spcBef>
              <a:buFont typeface="+mj-lt"/>
              <a:buAutoNum type="arabicPeriod"/>
              <a:defRPr/>
            </a:pPr>
            <a:r>
              <a:rPr lang="el-GR" sz="1500" dirty="0">
                <a:solidFill>
                  <a:prstClr val="black"/>
                </a:solidFill>
                <a:cs typeface="Arial" pitchFamily="34" charset="0"/>
              </a:rPr>
              <a:t>Τερματισμός της εξάρτησης της ΕΕ από τα ρωσικά ορυκτά καύσιμα, και,</a:t>
            </a:r>
          </a:p>
          <a:p>
            <a:pPr marL="692150" indent="-234950" algn="just">
              <a:lnSpc>
                <a:spcPct val="150000"/>
              </a:lnSpc>
              <a:spcBef>
                <a:spcPts val="600"/>
              </a:spcBef>
              <a:buFont typeface="+mj-lt"/>
              <a:buAutoNum type="arabicPeriod"/>
              <a:defRPr/>
            </a:pPr>
            <a:r>
              <a:rPr lang="el-GR" sz="1500" dirty="0">
                <a:solidFill>
                  <a:prstClr val="black"/>
                </a:solidFill>
                <a:cs typeface="Arial" pitchFamily="34" charset="0"/>
              </a:rPr>
              <a:t>Αντιμετώπιση της κλιματικής κρίσης. </a:t>
            </a:r>
          </a:p>
          <a:p>
            <a:pPr marL="463550" lvl="0" indent="-285750" algn="just">
              <a:lnSpc>
                <a:spcPct val="150000"/>
              </a:lnSpc>
              <a:spcBef>
                <a:spcPts val="600"/>
              </a:spcBef>
              <a:buFont typeface="Arial" pitchFamily="34" charset="0"/>
              <a:buChar char="•"/>
              <a:defRPr/>
            </a:pPr>
            <a:r>
              <a:rPr lang="el-GR" sz="1500" dirty="0">
                <a:solidFill>
                  <a:prstClr val="black"/>
                </a:solidFill>
                <a:cs typeface="Arial" pitchFamily="34" charset="0"/>
              </a:rPr>
              <a:t>Μέτρα που προβλέπονται:</a:t>
            </a:r>
          </a:p>
          <a:p>
            <a:pPr marL="692150" lvl="0" indent="-234950" algn="just">
              <a:lnSpc>
                <a:spcPct val="150000"/>
              </a:lnSpc>
              <a:spcBef>
                <a:spcPts val="600"/>
              </a:spcBef>
              <a:buFont typeface="+mj-lt"/>
              <a:buAutoNum type="arabicPeriod"/>
              <a:defRPr/>
            </a:pPr>
            <a:r>
              <a:rPr lang="el-GR" sz="1500" dirty="0">
                <a:solidFill>
                  <a:prstClr val="black"/>
                </a:solidFill>
                <a:cs typeface="Arial" pitchFamily="34" charset="0"/>
              </a:rPr>
              <a:t>Εξοικονόμηση ενέργειας,</a:t>
            </a:r>
          </a:p>
          <a:p>
            <a:pPr marL="692150" lvl="0" indent="-234950" algn="just">
              <a:lnSpc>
                <a:spcPct val="150000"/>
              </a:lnSpc>
              <a:spcBef>
                <a:spcPts val="600"/>
              </a:spcBef>
              <a:buFont typeface="+mj-lt"/>
              <a:buAutoNum type="arabicPeriod"/>
              <a:defRPr/>
            </a:pPr>
            <a:r>
              <a:rPr lang="el-GR" sz="1500" dirty="0">
                <a:solidFill>
                  <a:prstClr val="black"/>
                </a:solidFill>
                <a:cs typeface="Arial" pitchFamily="34" charset="0"/>
              </a:rPr>
              <a:t>Διαφοροποίηση του ενεργειακού εφοδιασμού, και,</a:t>
            </a:r>
          </a:p>
          <a:p>
            <a:pPr marL="692150" lvl="0" indent="-234950" algn="just">
              <a:lnSpc>
                <a:spcPct val="150000"/>
              </a:lnSpc>
              <a:spcBef>
                <a:spcPts val="600"/>
              </a:spcBef>
              <a:buFont typeface="+mj-lt"/>
              <a:buAutoNum type="arabicPeriod"/>
              <a:defRPr/>
            </a:pPr>
            <a:r>
              <a:rPr lang="el-GR" sz="1500" dirty="0">
                <a:solidFill>
                  <a:prstClr val="black"/>
                </a:solidFill>
                <a:cs typeface="Arial" pitchFamily="34" charset="0"/>
              </a:rPr>
              <a:t>Επιτάχυνση της ανάπτυξης ανανεώσιμων πηγών ενέργειας για την αντικατάσταση των ορυκτών καυσίμων στις κατοικίες, στη βιομηχανία και στην ηλεκτροπαραγωγή.</a:t>
            </a:r>
          </a:p>
        </p:txBody>
      </p:sp>
    </p:spTree>
    <p:extLst>
      <p:ext uri="{BB962C8B-B14F-4D97-AF65-F5344CB8AC3E}">
        <p14:creationId xmlns:p14="http://schemas.microsoft.com/office/powerpoint/2010/main" val="2419328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a:spcBef>
                <a:spcPct val="0"/>
              </a:spcBef>
              <a:defRPr/>
            </a:pPr>
            <a:r>
              <a:rPr lang="en-US" sz="2600" dirty="0" err="1">
                <a:solidFill>
                  <a:prstClr val="black"/>
                </a:solidFill>
              </a:rPr>
              <a:t>REPowerEU</a:t>
            </a:r>
            <a:r>
              <a:rPr lang="el-GR" sz="2600" dirty="0">
                <a:solidFill>
                  <a:prstClr val="black"/>
                </a:solidFill>
              </a:rPr>
              <a:t>: Προβλεπόμενα Μέτρα</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
        <p:nvSpPr>
          <p:cNvPr id="6" name="Rectangle 7"/>
          <p:cNvSpPr/>
          <p:nvPr/>
        </p:nvSpPr>
        <p:spPr>
          <a:xfrm>
            <a:off x="324256" y="1058659"/>
            <a:ext cx="8543385" cy="5189741"/>
          </a:xfrm>
          <a:prstGeom prst="rect">
            <a:avLst/>
          </a:prstGeom>
        </p:spPr>
        <p:txBody>
          <a:bodyPr vert="horz" lIns="91440" tIns="45720" rIns="91440" bIns="45720" rtlCol="0" anchor="t">
            <a:noAutofit/>
          </a:bodyPr>
          <a:lstStyle/>
          <a:p>
            <a:pPr marL="231775" lvl="0" indent="-174625" algn="just">
              <a:lnSpc>
                <a:spcPct val="150000"/>
              </a:lnSpc>
              <a:spcBef>
                <a:spcPts val="600"/>
              </a:spcBef>
              <a:buFont typeface="Arial" pitchFamily="34" charset="0"/>
              <a:buChar char="•"/>
              <a:defRPr/>
            </a:pPr>
            <a:r>
              <a:rPr lang="el-GR" sz="1500" dirty="0">
                <a:solidFill>
                  <a:prstClr val="black"/>
                </a:solidFill>
                <a:cs typeface="Arial" pitchFamily="34" charset="0"/>
              </a:rPr>
              <a:t>Εξοικονόμηση ενέργειας</a:t>
            </a:r>
          </a:p>
          <a:p>
            <a:pPr marL="463550" indent="-231775" algn="just">
              <a:spcBef>
                <a:spcPts val="600"/>
              </a:spcBef>
              <a:buFont typeface="Wingdings" pitchFamily="2" charset="2"/>
              <a:buChar char="ü"/>
              <a:defRPr/>
            </a:pPr>
            <a:r>
              <a:rPr lang="el-GR" sz="1500" dirty="0">
                <a:solidFill>
                  <a:prstClr val="black"/>
                </a:solidFill>
                <a:cs typeface="Arial" pitchFamily="34" charset="0"/>
              </a:rPr>
              <a:t>Ενίσχυση των μακροπρόθεσμων μέτρων ενεργειακής απόδοσης.</a:t>
            </a:r>
          </a:p>
          <a:p>
            <a:pPr marL="463550" indent="-231775" algn="just">
              <a:spcBef>
                <a:spcPts val="600"/>
              </a:spcBef>
              <a:buFont typeface="Wingdings" pitchFamily="2" charset="2"/>
              <a:buChar char="ü"/>
              <a:defRPr/>
            </a:pPr>
            <a:r>
              <a:rPr lang="el-GR" sz="1500" dirty="0">
                <a:solidFill>
                  <a:prstClr val="black"/>
                </a:solidFill>
                <a:cs typeface="Arial" pitchFamily="34" charset="0"/>
              </a:rPr>
              <a:t>Προτεινόμενες βραχυπρόθεσμες αλλαγές συμπεριφοράς που θα μπορούσαν να μειώσουν τη ζήτηση αερίου και πετρελαίου κατά 5%.</a:t>
            </a:r>
          </a:p>
          <a:p>
            <a:pPr marL="463550" indent="-231775" algn="just">
              <a:spcBef>
                <a:spcPts val="600"/>
              </a:spcBef>
              <a:buFont typeface="Wingdings" pitchFamily="2" charset="2"/>
              <a:buChar char="ü"/>
              <a:defRPr/>
            </a:pPr>
            <a:r>
              <a:rPr lang="el-GR" sz="1500" dirty="0">
                <a:solidFill>
                  <a:prstClr val="black"/>
                </a:solidFill>
                <a:cs typeface="Arial" pitchFamily="34" charset="0"/>
              </a:rPr>
              <a:t>Φορολογικά μέτρα ενθάρρυνσης της εξοικονόμησης ενέργειας (σύσταση προς τα Κράτη-μέλη).</a:t>
            </a:r>
          </a:p>
          <a:p>
            <a:pPr marL="231775" lvl="0" indent="-174625" algn="just">
              <a:lnSpc>
                <a:spcPct val="150000"/>
              </a:lnSpc>
              <a:spcBef>
                <a:spcPts val="600"/>
              </a:spcBef>
              <a:buFont typeface="Arial" pitchFamily="34" charset="0"/>
              <a:buChar char="•"/>
              <a:defRPr/>
            </a:pPr>
            <a:r>
              <a:rPr lang="el-GR" sz="1500" dirty="0">
                <a:solidFill>
                  <a:prstClr val="black"/>
                </a:solidFill>
                <a:cs typeface="Arial" pitchFamily="34" charset="0"/>
              </a:rPr>
              <a:t>Διαφοροποίηση του ενεργειακού εφοδιασμού</a:t>
            </a:r>
          </a:p>
          <a:p>
            <a:pPr marL="463550" indent="-231775" algn="just">
              <a:spcBef>
                <a:spcPts val="600"/>
              </a:spcBef>
              <a:buFont typeface="Wingdings" pitchFamily="2" charset="2"/>
              <a:buChar char="ü"/>
              <a:defRPr/>
            </a:pPr>
            <a:r>
              <a:rPr lang="el-GR" sz="1500" dirty="0">
                <a:solidFill>
                  <a:prstClr val="black"/>
                </a:solidFill>
                <a:cs typeface="Arial" pitchFamily="34" charset="0"/>
              </a:rPr>
              <a:t>Συνεργασία της ΕΕ με διεθνείς εταίρους για τη διαφοροποίηση του εφοδιασμού και έχει εξασφαλίσει επίπεδα-ρεκόρ στις εισαγωγές ΥΦΑ και υψηλότερες παραδόσεις αερίου αγωγών.</a:t>
            </a:r>
          </a:p>
          <a:p>
            <a:pPr marL="463550" indent="-231775" algn="just">
              <a:spcBef>
                <a:spcPts val="600"/>
              </a:spcBef>
              <a:buFont typeface="Wingdings" pitchFamily="2" charset="2"/>
              <a:buChar char="ü"/>
              <a:defRPr/>
            </a:pPr>
            <a:r>
              <a:rPr lang="el-GR" sz="1500" dirty="0">
                <a:solidFill>
                  <a:prstClr val="black"/>
                </a:solidFill>
                <a:cs typeface="Arial" pitchFamily="34" charset="0"/>
              </a:rPr>
              <a:t>Ενδεχόμενη ανάπτυξη ενός «μηχανισμού κοινών αγορών», ο οποίος θα διαπραγματεύεται και θα συνάπτει συμβάσεις για αγορές αερίου και υδρογόνου για λογαριασμό των συμμετεχόντων Κρατών-μελών. </a:t>
            </a:r>
          </a:p>
          <a:p>
            <a:pPr marL="231775" lvl="0" indent="-174625" algn="just">
              <a:lnSpc>
                <a:spcPct val="150000"/>
              </a:lnSpc>
              <a:spcBef>
                <a:spcPts val="600"/>
              </a:spcBef>
              <a:buFont typeface="Arial" pitchFamily="34" charset="0"/>
              <a:buChar char="•"/>
              <a:defRPr/>
            </a:pPr>
            <a:r>
              <a:rPr lang="el-GR" sz="1500" dirty="0">
                <a:solidFill>
                  <a:prstClr val="black"/>
                </a:solidFill>
                <a:cs typeface="Arial" pitchFamily="34" charset="0"/>
              </a:rPr>
              <a:t>Επιτάχυνση της ανάπτυξης ΑΠΕ</a:t>
            </a:r>
          </a:p>
          <a:p>
            <a:pPr marL="463550" lvl="0" indent="-231775" algn="just">
              <a:spcBef>
                <a:spcPts val="600"/>
              </a:spcBef>
              <a:buFont typeface="Wingdings" pitchFamily="2" charset="2"/>
              <a:buChar char="ü"/>
              <a:defRPr/>
            </a:pPr>
            <a:r>
              <a:rPr lang="el-GR" sz="1500" dirty="0">
                <a:solidFill>
                  <a:prstClr val="black"/>
                </a:solidFill>
                <a:cs typeface="Arial" pitchFamily="34" charset="0"/>
              </a:rPr>
              <a:t>Στρατηγική της ΕΕ για τον διπλασιασμό της ηλιακής </a:t>
            </a:r>
            <a:r>
              <a:rPr lang="el-GR" sz="1500" dirty="0" err="1">
                <a:solidFill>
                  <a:prstClr val="black"/>
                </a:solidFill>
                <a:cs typeface="Arial" pitchFamily="34" charset="0"/>
              </a:rPr>
              <a:t>φωτοβολταϊκής</a:t>
            </a:r>
            <a:r>
              <a:rPr lang="el-GR" sz="1500" dirty="0">
                <a:solidFill>
                  <a:prstClr val="black"/>
                </a:solidFill>
                <a:cs typeface="Arial" pitchFamily="34" charset="0"/>
              </a:rPr>
              <a:t> ισχύος έως το 2025.</a:t>
            </a:r>
          </a:p>
          <a:p>
            <a:pPr marL="463550" indent="-231775" algn="just">
              <a:spcBef>
                <a:spcPts val="600"/>
              </a:spcBef>
              <a:buFont typeface="Wingdings" pitchFamily="2" charset="2"/>
              <a:buChar char="ü"/>
              <a:defRPr/>
            </a:pPr>
            <a:r>
              <a:rPr lang="el-GR" sz="1500" dirty="0">
                <a:solidFill>
                  <a:prstClr val="black"/>
                </a:solidFill>
                <a:cs typeface="Arial" pitchFamily="34" charset="0"/>
              </a:rPr>
              <a:t>Σταδιακή θέσπιση νομικής υποχρέωσης εγκατάστασης ηλιακών συλλεκτών σε νέα δημόσια και εμπορικά κτίρια και νέα κτίρια κατοικίας.</a:t>
            </a:r>
          </a:p>
          <a:p>
            <a:pPr marL="463550" indent="-231775" algn="just">
              <a:spcBef>
                <a:spcPts val="600"/>
              </a:spcBef>
              <a:buFont typeface="Wingdings" pitchFamily="2" charset="2"/>
              <a:buChar char="ü"/>
              <a:defRPr/>
            </a:pPr>
            <a:r>
              <a:rPr lang="el-GR" sz="1500" dirty="0">
                <a:solidFill>
                  <a:prstClr val="black"/>
                </a:solidFill>
                <a:cs typeface="Arial" pitchFamily="34" charset="0"/>
              </a:rPr>
              <a:t>Διπλασιασμός του ρυθμού εγκατάστασης αντλιών θερμότητας</a:t>
            </a:r>
          </a:p>
          <a:p>
            <a:pPr marL="463550" indent="-231775" algn="just">
              <a:spcBef>
                <a:spcPts val="600"/>
              </a:spcBef>
              <a:buFont typeface="Wingdings" pitchFamily="2" charset="2"/>
              <a:buChar char="ü"/>
              <a:defRPr/>
            </a:pPr>
            <a:r>
              <a:rPr lang="el-GR" sz="1500" dirty="0">
                <a:solidFill>
                  <a:prstClr val="black"/>
                </a:solidFill>
                <a:cs typeface="Arial" pitchFamily="34" charset="0"/>
              </a:rPr>
              <a:t>Απλοποίηση διαδικασιών για </a:t>
            </a:r>
            <a:r>
              <a:rPr lang="el-GR" sz="1500" dirty="0" err="1">
                <a:solidFill>
                  <a:prstClr val="black"/>
                </a:solidFill>
                <a:cs typeface="Arial" pitchFamily="34" charset="0"/>
              </a:rPr>
              <a:t>αδειοδότηση</a:t>
            </a:r>
            <a:r>
              <a:rPr lang="el-GR" sz="1500" dirty="0">
                <a:solidFill>
                  <a:prstClr val="black"/>
                </a:solidFill>
                <a:cs typeface="Arial" pitchFamily="34" charset="0"/>
              </a:rPr>
              <a:t> εγκαταστάσεων ΑΠΕ.</a:t>
            </a:r>
          </a:p>
          <a:p>
            <a:pPr marL="231775" lvl="0" indent="-174625" algn="just">
              <a:lnSpc>
                <a:spcPct val="150000"/>
              </a:lnSpc>
              <a:spcBef>
                <a:spcPts val="600"/>
              </a:spcBef>
              <a:defRPr/>
            </a:pPr>
            <a:endParaRPr lang="el-GR" sz="1500" dirty="0">
              <a:solidFill>
                <a:prstClr val="black"/>
              </a:solidFill>
              <a:cs typeface="Arial" pitchFamily="34" charset="0"/>
            </a:endParaRPr>
          </a:p>
        </p:txBody>
      </p:sp>
    </p:spTree>
    <p:extLst>
      <p:ext uri="{BB962C8B-B14F-4D97-AF65-F5344CB8AC3E}">
        <p14:creationId xmlns:p14="http://schemas.microsoft.com/office/powerpoint/2010/main" val="241932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Υγροποιημένο Φυσικό </a:t>
            </a:r>
            <a:r>
              <a:rPr lang="el-GR" sz="2600" dirty="0">
                <a:solidFill>
                  <a:prstClr val="black"/>
                </a:solidFill>
                <a:latin typeface="Calibri"/>
              </a:rPr>
              <a:t>Α</a:t>
            </a:r>
            <a:r>
              <a:rPr kumimoji="0" lang="el-GR" sz="2600" b="0" i="0" u="none" strike="noStrike" kern="1200" cap="none" spc="0" normalizeH="0" baseline="0" noProof="0" dirty="0">
                <a:ln>
                  <a:noFill/>
                </a:ln>
                <a:solidFill>
                  <a:prstClr val="black"/>
                </a:solidFill>
                <a:effectLst/>
                <a:uLnTx/>
                <a:uFillTx/>
                <a:latin typeface="Calibri"/>
                <a:ea typeface="+mn-ea"/>
                <a:cs typeface="+mn-cs"/>
              </a:rPr>
              <a:t>έριο (LNG)</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233363" indent="-233363" algn="just">
              <a:spcBef>
                <a:spcPts val="1200"/>
              </a:spcBef>
              <a:spcAft>
                <a:spcPts val="0"/>
              </a:spcAft>
              <a:defRPr/>
            </a:pPr>
            <a:r>
              <a:rPr lang="el-GR" b="1" dirty="0">
                <a:solidFill>
                  <a:prstClr val="black"/>
                </a:solidFill>
                <a:latin typeface="Calibri"/>
                <a:cs typeface="Arial" pitchFamily="34" charset="0"/>
              </a:rPr>
              <a:t>Ορισμός</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Το φυσικό αέριο υγροποιείται στους -160 βαθμούς Κελσίου</a:t>
            </a:r>
          </a:p>
          <a:p>
            <a:pPr marL="233363" indent="-233363" algn="just">
              <a:spcBef>
                <a:spcPts val="600"/>
              </a:spcBef>
              <a:defRPr/>
            </a:pPr>
            <a:r>
              <a:rPr lang="el-GR" b="1" dirty="0">
                <a:solidFill>
                  <a:prstClr val="black"/>
                </a:solidFill>
                <a:latin typeface="Calibri"/>
                <a:cs typeface="Arial" pitchFamily="34" charset="0"/>
              </a:rPr>
              <a:t>Πλεονεκτήματα</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Λόγω της υγροποίησης, η πυκνότητα του </a:t>
            </a:r>
            <a:r>
              <a:rPr lang="en-US" sz="1500" dirty="0">
                <a:solidFill>
                  <a:prstClr val="black"/>
                </a:solidFill>
                <a:latin typeface="Calibri"/>
                <a:cs typeface="Arial" pitchFamily="34" charset="0"/>
              </a:rPr>
              <a:t>LNG</a:t>
            </a:r>
            <a:r>
              <a:rPr lang="el-GR" sz="1500" dirty="0">
                <a:solidFill>
                  <a:prstClr val="black"/>
                </a:solidFill>
                <a:latin typeface="Calibri"/>
                <a:cs typeface="Arial" pitchFamily="34" charset="0"/>
              </a:rPr>
              <a:t> αυξάνεται περίπου 600 φορές σε σχέση με την αέρια κατάσταση. Για παράδειγμα, πρακτικά, αυτό σημαίνει πως για τη μεταφορά 600 </a:t>
            </a:r>
            <a:r>
              <a:rPr lang="en-US" sz="1500" dirty="0">
                <a:solidFill>
                  <a:prstClr val="black"/>
                </a:solidFill>
                <a:latin typeface="Calibri"/>
                <a:cs typeface="Arial" pitchFamily="34" charset="0"/>
              </a:rPr>
              <a:t>m3</a:t>
            </a:r>
            <a:r>
              <a:rPr lang="el-GR" sz="1500" dirty="0">
                <a:solidFill>
                  <a:prstClr val="black"/>
                </a:solidFill>
                <a:latin typeface="Calibri"/>
                <a:cs typeface="Arial" pitchFamily="34" charset="0"/>
              </a:rPr>
              <a:t> φυσικού αερίου, αρκεί μόλις 1</a:t>
            </a:r>
            <a:r>
              <a:rPr lang="en-US" sz="1500" dirty="0">
                <a:solidFill>
                  <a:prstClr val="black"/>
                </a:solidFill>
                <a:latin typeface="Calibri"/>
                <a:cs typeface="Arial" pitchFamily="34" charset="0"/>
              </a:rPr>
              <a:t> m3</a:t>
            </a:r>
            <a:r>
              <a:rPr lang="el-GR" sz="1500" dirty="0">
                <a:solidFill>
                  <a:prstClr val="black"/>
                </a:solidFill>
                <a:latin typeface="Calibri"/>
                <a:cs typeface="Arial" pitchFamily="34" charset="0"/>
              </a:rPr>
              <a:t> σε υγροποιημένη μορφή.</a:t>
            </a:r>
          </a:p>
          <a:p>
            <a:pPr marL="233363" indent="-233363" algn="just">
              <a:spcAft>
                <a:spcPts val="600"/>
              </a:spcAft>
              <a:buFont typeface="Arial" pitchFamily="34" charset="0"/>
              <a:buChar char="•"/>
              <a:defRPr/>
            </a:pPr>
            <a:r>
              <a:rPr lang="el-GR" sz="1500" dirty="0">
                <a:solidFill>
                  <a:prstClr val="black"/>
                </a:solidFill>
                <a:cs typeface="Arial" pitchFamily="34" charset="0"/>
              </a:rPr>
              <a:t>Αυτή η διαφορά στον απαιτούμενο όγκο επιτρέπει την μεταφορά του σε μεγάλες αποστάσεις με πλοία και διευκολύνει αποθήκευσή του</a:t>
            </a:r>
            <a:endParaRPr lang="el-GR" sz="1500" dirty="0">
              <a:solidFill>
                <a:prstClr val="black"/>
              </a:solidFill>
              <a:latin typeface="Calibri"/>
              <a:cs typeface="Arial" pitchFamily="34" charset="0"/>
            </a:endParaRP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cs typeface="Arial" pitchFamily="34" charset="0"/>
              </a:rPr>
              <a:t>Καθαρότερο καύσιμο καθώς περνά από διαδικασία καθαρισμού όπου</a:t>
            </a:r>
            <a:r>
              <a:rPr lang="en-US" sz="1500" dirty="0">
                <a:solidFill>
                  <a:prstClr val="black"/>
                </a:solidFill>
                <a:cs typeface="Arial" pitchFamily="34" charset="0"/>
              </a:rPr>
              <a:t> </a:t>
            </a:r>
            <a:r>
              <a:rPr lang="el-GR" sz="1500" dirty="0">
                <a:solidFill>
                  <a:prstClr val="black"/>
                </a:solidFill>
                <a:cs typeface="Arial" pitchFamily="34" charset="0"/>
              </a:rPr>
              <a:t>αφαιρούνται οι μικροποσότητες αζώτου, οξυγόνου, διοξειδίου του άνθρακα, ενώσεων του θείου και του νερού όπως και ίχνη μολυσματικών ουσιών (πχ. Υδράργυρος)</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cs typeface="Arial" pitchFamily="34" charset="0"/>
              </a:rPr>
              <a:t>Πολύτιμη πηγή εφοδιασμού για χώρες και περιοχές που δεν συνδέονται με κάποιο μεγάλο δίκτυο εξαγωγών ή διανομής φυσικού αερίου μέσω αγωγών (ωστόσο, η αξία αγοράς του μπορεί να ξεπεράσει κατά πολύ το </a:t>
            </a:r>
            <a:r>
              <a:rPr lang="el-GR" sz="1500" dirty="0" err="1">
                <a:solidFill>
                  <a:prstClr val="black"/>
                </a:solidFill>
                <a:cs typeface="Arial" pitchFamily="34" charset="0"/>
              </a:rPr>
              <a:t>φ.α</a:t>
            </a:r>
            <a:r>
              <a:rPr lang="el-GR" sz="1500" dirty="0">
                <a:solidFill>
                  <a:prstClr val="black"/>
                </a:solidFill>
                <a:cs typeface="Arial" pitchFamily="34" charset="0"/>
              </a:rPr>
              <a:t>.)</a:t>
            </a:r>
          </a:p>
          <a:p>
            <a:pPr marL="233363" marR="0" lvl="0" indent="-233363" algn="just" fontAlgn="auto">
              <a:lnSpc>
                <a:spcPct val="100000"/>
              </a:lnSpc>
              <a:spcBef>
                <a:spcPts val="600"/>
              </a:spcBef>
              <a:spcAft>
                <a:spcPts val="600"/>
              </a:spcAft>
              <a:buClrTx/>
              <a:buSzTx/>
              <a:tabLst/>
              <a:defRPr/>
            </a:pPr>
            <a:r>
              <a:rPr lang="el-GR" b="1" dirty="0">
                <a:solidFill>
                  <a:prstClr val="black"/>
                </a:solidFill>
                <a:latin typeface="Calibri"/>
                <a:cs typeface="Arial" pitchFamily="34" charset="0"/>
              </a:rPr>
              <a:t>Λόγοι υψηλού κόστους αγοράς LNG</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cs typeface="Arial" pitchFamily="34" charset="0"/>
              </a:rPr>
              <a:t>Δ</a:t>
            </a:r>
            <a:r>
              <a:rPr lang="el-GR" sz="1500" dirty="0">
                <a:solidFill>
                  <a:prstClr val="black"/>
                </a:solidFill>
                <a:latin typeface="Calibri"/>
                <a:cs typeface="Arial" pitchFamily="34" charset="0"/>
              </a:rPr>
              <a:t>απανηρές εγκαταστάσεις υγροποίησης</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latin typeface="Calibri"/>
                <a:cs typeface="Arial" pitchFamily="34" charset="0"/>
              </a:rPr>
              <a:t>Ανάγκη χρήσης ειδικά σχεδιασμένων πλοίων μεταφοράς</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latin typeface="Calibri"/>
                <a:cs typeface="Arial" pitchFamily="34" charset="0"/>
              </a:rPr>
              <a:t> Αποθήκευση του σε χαμηλές θερμοκρασίες και υπό υψηλή πίεση</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latin typeface="Calibri"/>
                <a:cs typeface="Arial" pitchFamily="34" charset="0"/>
              </a:rPr>
              <a:t>Ανάγκη για κατασκευή εγκαταστάσεων </a:t>
            </a:r>
            <a:r>
              <a:rPr lang="el-GR" sz="1500" dirty="0" err="1">
                <a:solidFill>
                  <a:prstClr val="black"/>
                </a:solidFill>
                <a:latin typeface="Calibri"/>
                <a:cs typeface="Arial" pitchFamily="34" charset="0"/>
              </a:rPr>
              <a:t>επαναεριοποίησης</a:t>
            </a:r>
            <a:endParaRPr lang="el-GR" sz="1500" dirty="0">
              <a:solidFill>
                <a:prstClr val="black"/>
              </a:solidFill>
              <a:latin typeface="Calibri"/>
              <a:cs typeface="Arial" pitchFamily="34" charset="0"/>
            </a:endParaRPr>
          </a:p>
        </p:txBody>
      </p:sp>
      <p:cxnSp>
        <p:nvCxnSpPr>
          <p:cNvPr id="19" name="18 - Ευθεία γραμμή σύνδεσης"/>
          <p:cNvCxnSpPr/>
          <p:nvPr/>
        </p:nvCxnSpPr>
        <p:spPr>
          <a:xfrm>
            <a:off x="11412760" y="3285034"/>
            <a:ext cx="468560" cy="7920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20" name="19 - Ορθογώνιο"/>
          <p:cNvSpPr/>
          <p:nvPr/>
        </p:nvSpPr>
        <p:spPr>
          <a:xfrm>
            <a:off x="9756576" y="1628850"/>
            <a:ext cx="1656184"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Ορθογώνιο"/>
          <p:cNvSpPr/>
          <p:nvPr/>
        </p:nvSpPr>
        <p:spPr>
          <a:xfrm>
            <a:off x="11593352" y="3744638"/>
            <a:ext cx="215516" cy="216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Ορθογώνιο"/>
          <p:cNvSpPr/>
          <p:nvPr/>
        </p:nvSpPr>
        <p:spPr>
          <a:xfrm>
            <a:off x="11665804" y="3858174"/>
            <a:ext cx="215516" cy="216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22 - Ευθεία γραμμή σύνδεσης"/>
          <p:cNvCxnSpPr/>
          <p:nvPr/>
        </p:nvCxnSpPr>
        <p:spPr>
          <a:xfrm>
            <a:off x="11412760" y="1628850"/>
            <a:ext cx="468560" cy="7920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4" name="23 - Ευθεία γραμμή σύνδεσης"/>
          <p:cNvCxnSpPr/>
          <p:nvPr/>
        </p:nvCxnSpPr>
        <p:spPr>
          <a:xfrm>
            <a:off x="9756576" y="1628850"/>
            <a:ext cx="468560" cy="7920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5" name="24 - Ευθεία γραμμή σύνδεσης"/>
          <p:cNvCxnSpPr/>
          <p:nvPr/>
        </p:nvCxnSpPr>
        <p:spPr>
          <a:xfrm>
            <a:off x="9756576" y="3285034"/>
            <a:ext cx="468560" cy="7920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6" name="25 - Ευθεία γραμμή σύνδεσης"/>
          <p:cNvCxnSpPr/>
          <p:nvPr/>
        </p:nvCxnSpPr>
        <p:spPr>
          <a:xfrm>
            <a:off x="11593352" y="3736446"/>
            <a:ext cx="72008" cy="12172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7" name="26 - Ευθεία γραμμή σύνδεσης"/>
          <p:cNvCxnSpPr/>
          <p:nvPr/>
        </p:nvCxnSpPr>
        <p:spPr>
          <a:xfrm>
            <a:off x="11591066" y="3955518"/>
            <a:ext cx="72008" cy="12172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28" name="27 - Ελεύθερη σχεδίαση"/>
          <p:cNvSpPr/>
          <p:nvPr/>
        </p:nvSpPr>
        <p:spPr>
          <a:xfrm>
            <a:off x="11593858" y="3748180"/>
            <a:ext cx="73149" cy="326142"/>
          </a:xfrm>
          <a:custGeom>
            <a:avLst/>
            <a:gdLst>
              <a:gd name="connsiteX0" fmla="*/ 0 w 74295"/>
              <a:gd name="connsiteY0" fmla="*/ 0 h 327660"/>
              <a:gd name="connsiteX1" fmla="*/ 74295 w 74295"/>
              <a:gd name="connsiteY1" fmla="*/ 116205 h 327660"/>
              <a:gd name="connsiteX2" fmla="*/ 70485 w 74295"/>
              <a:gd name="connsiteY2" fmla="*/ 327660 h 327660"/>
              <a:gd name="connsiteX3" fmla="*/ 1905 w 74295"/>
              <a:gd name="connsiteY3" fmla="*/ 217170 h 327660"/>
              <a:gd name="connsiteX4" fmla="*/ 0 w 74295"/>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 h="327660">
                <a:moveTo>
                  <a:pt x="0" y="0"/>
                </a:moveTo>
                <a:lnTo>
                  <a:pt x="74295" y="116205"/>
                </a:lnTo>
                <a:lnTo>
                  <a:pt x="70485" y="327660"/>
                </a:lnTo>
                <a:lnTo>
                  <a:pt x="1905" y="21717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Ελεύθερη σχεδίαση"/>
          <p:cNvSpPr/>
          <p:nvPr/>
        </p:nvSpPr>
        <p:spPr>
          <a:xfrm>
            <a:off x="11594617" y="3744370"/>
            <a:ext cx="283845" cy="114300"/>
          </a:xfrm>
          <a:custGeom>
            <a:avLst/>
            <a:gdLst>
              <a:gd name="connsiteX0" fmla="*/ 0 w 283845"/>
              <a:gd name="connsiteY0" fmla="*/ 0 h 114300"/>
              <a:gd name="connsiteX1" fmla="*/ 217170 w 283845"/>
              <a:gd name="connsiteY1" fmla="*/ 0 h 114300"/>
              <a:gd name="connsiteX2" fmla="*/ 283845 w 283845"/>
              <a:gd name="connsiteY2" fmla="*/ 112395 h 114300"/>
              <a:gd name="connsiteX3" fmla="*/ 78105 w 283845"/>
              <a:gd name="connsiteY3" fmla="*/ 114300 h 114300"/>
              <a:gd name="connsiteX4" fmla="*/ 0 w 283845"/>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5" h="114300">
                <a:moveTo>
                  <a:pt x="0" y="0"/>
                </a:moveTo>
                <a:lnTo>
                  <a:pt x="217170" y="0"/>
                </a:lnTo>
                <a:lnTo>
                  <a:pt x="283845" y="112395"/>
                </a:lnTo>
                <a:lnTo>
                  <a:pt x="78105" y="1143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Ορθογώνιο"/>
          <p:cNvSpPr/>
          <p:nvPr/>
        </p:nvSpPr>
        <p:spPr>
          <a:xfrm>
            <a:off x="10225136" y="2420938"/>
            <a:ext cx="1656184"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32 - Ομάδα"/>
          <p:cNvGrpSpPr/>
          <p:nvPr/>
        </p:nvGrpSpPr>
        <p:grpSpPr>
          <a:xfrm>
            <a:off x="6516216" y="4725144"/>
            <a:ext cx="1608738" cy="1848035"/>
            <a:chOff x="6491654" y="4725144"/>
            <a:chExt cx="1608738" cy="1848035"/>
          </a:xfrm>
        </p:grpSpPr>
        <p:pic>
          <p:nvPicPr>
            <p:cNvPr id="1026" name="Picture 2"/>
            <p:cNvPicPr>
              <a:picLocks noChangeAspect="1" noChangeArrowheads="1"/>
            </p:cNvPicPr>
            <p:nvPr/>
          </p:nvPicPr>
          <p:blipFill>
            <a:blip r:embed="rId2" cstate="print"/>
            <a:srcRect/>
            <a:stretch>
              <a:fillRect/>
            </a:stretch>
          </p:blipFill>
          <p:spPr bwMode="auto">
            <a:xfrm>
              <a:off x="6491654" y="4725144"/>
              <a:ext cx="1608738" cy="1848035"/>
            </a:xfrm>
            <a:prstGeom prst="rect">
              <a:avLst/>
            </a:prstGeom>
            <a:noFill/>
            <a:ln w="9525">
              <a:noFill/>
              <a:miter lim="800000"/>
              <a:headEnd/>
              <a:tailEnd/>
            </a:ln>
            <a:effectLst/>
          </p:spPr>
        </p:pic>
        <p:sp>
          <p:nvSpPr>
            <p:cNvPr id="31" name="30 - Ορθογώνιο"/>
            <p:cNvSpPr/>
            <p:nvPr/>
          </p:nvSpPr>
          <p:spPr>
            <a:xfrm>
              <a:off x="7319917" y="6093296"/>
              <a:ext cx="492443" cy="307777"/>
            </a:xfrm>
            <a:prstGeom prst="rect">
              <a:avLst/>
            </a:prstGeom>
          </p:spPr>
          <p:txBody>
            <a:bodyPr wrap="none">
              <a:spAutoFit/>
            </a:bodyPr>
            <a:lstStyle/>
            <a:p>
              <a:r>
                <a:rPr lang="en-US" sz="1400" b="1" dirty="0">
                  <a:solidFill>
                    <a:schemeClr val="tx2"/>
                  </a:solidFill>
                  <a:cs typeface="Arial" pitchFamily="34" charset="0"/>
                </a:rPr>
                <a:t>LNG</a:t>
              </a:r>
              <a:endParaRPr lang="el-GR" sz="1400" b="1" dirty="0">
                <a:solidFill>
                  <a:schemeClr val="tx2"/>
                </a:solidFill>
              </a:endParaRPr>
            </a:p>
          </p:txBody>
        </p:sp>
        <p:sp>
          <p:nvSpPr>
            <p:cNvPr id="32" name="31 - Ορθογώνιο"/>
            <p:cNvSpPr/>
            <p:nvPr/>
          </p:nvSpPr>
          <p:spPr>
            <a:xfrm>
              <a:off x="6876256" y="5354052"/>
              <a:ext cx="753924" cy="523220"/>
            </a:xfrm>
            <a:prstGeom prst="rect">
              <a:avLst/>
            </a:prstGeom>
          </p:spPr>
          <p:txBody>
            <a:bodyPr wrap="none">
              <a:spAutoFit/>
            </a:bodyPr>
            <a:lstStyle/>
            <a:p>
              <a:pPr algn="ctr"/>
              <a:r>
                <a:rPr lang="el-GR" sz="1400" b="1" dirty="0">
                  <a:solidFill>
                    <a:schemeClr val="tx2"/>
                  </a:solidFill>
                  <a:cs typeface="Arial" pitchFamily="34" charset="0"/>
                </a:rPr>
                <a:t>Φυσικό</a:t>
              </a:r>
            </a:p>
            <a:p>
              <a:pPr algn="ctr"/>
              <a:r>
                <a:rPr lang="el-GR" sz="1400" b="1" dirty="0">
                  <a:solidFill>
                    <a:schemeClr val="tx2"/>
                  </a:solidFill>
                  <a:cs typeface="Arial" pitchFamily="34" charset="0"/>
                </a:rPr>
                <a:t>αέριο</a:t>
              </a:r>
              <a:endParaRPr lang="el-GR" sz="1400" b="1" dirty="0">
                <a:solidFill>
                  <a:schemeClr val="tx2"/>
                </a:solidFill>
              </a:endParaRPr>
            </a:p>
          </p:txBody>
        </p:sp>
      </p:grpSp>
    </p:spTree>
    <p:extLst>
      <p:ext uri="{BB962C8B-B14F-4D97-AF65-F5344CB8AC3E}">
        <p14:creationId xmlns:p14="http://schemas.microsoft.com/office/powerpoint/2010/main" val="1242012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a:spcBef>
                <a:spcPct val="0"/>
              </a:spcBef>
              <a:defRPr/>
            </a:pPr>
            <a:r>
              <a:rPr lang="el-GR" sz="2600" dirty="0">
                <a:solidFill>
                  <a:prstClr val="black"/>
                </a:solidFill>
              </a:rPr>
              <a:t>Παραγωγή Ηλεκτρικής Ενέργειας στην Ελλάδα</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685800" y="1143000"/>
            <a:ext cx="7848600" cy="3233779"/>
          </a:xfrm>
          <a:prstGeom prst="rect">
            <a:avLst/>
          </a:prstGeom>
          <a:noFill/>
          <a:ln w="9525">
            <a:noFill/>
            <a:miter lim="800000"/>
            <a:headEnd/>
            <a:tailEnd/>
          </a:ln>
          <a:effectLst/>
        </p:spPr>
      </p:pic>
      <p:sp>
        <p:nvSpPr>
          <p:cNvPr id="7" name="Rectangle 7"/>
          <p:cNvSpPr/>
          <p:nvPr/>
        </p:nvSpPr>
        <p:spPr>
          <a:xfrm>
            <a:off x="629056" y="4419600"/>
            <a:ext cx="4171544" cy="2057400"/>
          </a:xfrm>
          <a:prstGeom prst="rect">
            <a:avLst/>
          </a:prstGeom>
        </p:spPr>
        <p:txBody>
          <a:bodyPr vert="horz" lIns="91440" tIns="45720" rIns="91440" bIns="45720" rtlCol="0" anchor="t">
            <a:noAutofit/>
          </a:bodyPr>
          <a:lstStyle/>
          <a:p>
            <a:pPr marL="231775" lvl="0" indent="-174625" algn="just">
              <a:lnSpc>
                <a:spcPct val="150000"/>
              </a:lnSpc>
              <a:spcBef>
                <a:spcPts val="600"/>
              </a:spcBef>
              <a:defRPr/>
            </a:pPr>
            <a:r>
              <a:rPr lang="el-GR" sz="1500" dirty="0">
                <a:solidFill>
                  <a:prstClr val="black"/>
                </a:solidFill>
                <a:cs typeface="Arial" pitchFamily="34" charset="0"/>
              </a:rPr>
              <a:t>Πηγές παραγωγής ηλεκτρικής ενέργειας, 2022: </a:t>
            </a:r>
          </a:p>
          <a:p>
            <a:pPr marL="347663" lvl="0" indent="-231775" algn="just">
              <a:spcBef>
                <a:spcPts val="600"/>
              </a:spcBef>
              <a:buFont typeface="Wingdings" pitchFamily="2" charset="2"/>
              <a:buChar char="ü"/>
              <a:defRPr/>
            </a:pPr>
            <a:r>
              <a:rPr lang="el-GR" sz="1500" dirty="0">
                <a:solidFill>
                  <a:prstClr val="black"/>
                </a:solidFill>
                <a:cs typeface="Arial" pitchFamily="34" charset="0"/>
              </a:rPr>
              <a:t>Ορυκτό αέριο: 37.2%</a:t>
            </a:r>
          </a:p>
          <a:p>
            <a:pPr marL="347663" lvl="0" indent="-231775" algn="just">
              <a:spcBef>
                <a:spcPts val="600"/>
              </a:spcBef>
              <a:buFont typeface="Wingdings" pitchFamily="2" charset="2"/>
              <a:buChar char="ü"/>
              <a:defRPr/>
            </a:pPr>
            <a:r>
              <a:rPr lang="el-GR" sz="1500" dirty="0">
                <a:solidFill>
                  <a:prstClr val="black"/>
                </a:solidFill>
                <a:cs typeface="Arial" pitchFamily="34" charset="0"/>
              </a:rPr>
              <a:t>Λιγνίτης: 11.3%</a:t>
            </a:r>
          </a:p>
          <a:p>
            <a:pPr marL="347663" lvl="0" indent="-231775" algn="just">
              <a:spcBef>
                <a:spcPts val="600"/>
              </a:spcBef>
              <a:buFont typeface="Wingdings" pitchFamily="2" charset="2"/>
              <a:buChar char="ü"/>
              <a:defRPr/>
            </a:pPr>
            <a:r>
              <a:rPr lang="el-GR" sz="1500" dirty="0">
                <a:solidFill>
                  <a:prstClr val="black"/>
                </a:solidFill>
                <a:cs typeface="Arial" pitchFamily="34" charset="0"/>
              </a:rPr>
              <a:t>ΑΠΕ: 37.5%</a:t>
            </a:r>
          </a:p>
          <a:p>
            <a:pPr marL="347663" lvl="0" indent="-231775" algn="just">
              <a:spcBef>
                <a:spcPts val="600"/>
              </a:spcBef>
              <a:buFont typeface="Wingdings" pitchFamily="2" charset="2"/>
              <a:buChar char="ü"/>
              <a:defRPr/>
            </a:pPr>
            <a:r>
              <a:rPr lang="el-GR" sz="1500" dirty="0">
                <a:solidFill>
                  <a:prstClr val="black"/>
                </a:solidFill>
                <a:cs typeface="Arial" pitchFamily="34" charset="0"/>
              </a:rPr>
              <a:t>Υδροηλεκτρικά: 8.6%</a:t>
            </a:r>
          </a:p>
          <a:p>
            <a:pPr marL="347663" lvl="0" indent="-231775" algn="just">
              <a:spcBef>
                <a:spcPts val="600"/>
              </a:spcBef>
              <a:buFont typeface="Wingdings" pitchFamily="2" charset="2"/>
              <a:buChar char="ü"/>
              <a:defRPr/>
            </a:pPr>
            <a:r>
              <a:rPr lang="el-GR" sz="1500" dirty="0">
                <a:solidFill>
                  <a:prstClr val="black"/>
                </a:solidFill>
                <a:cs typeface="Arial" pitchFamily="34" charset="0"/>
              </a:rPr>
              <a:t>Καθαρές εισαγωγές: 5.4%</a:t>
            </a:r>
          </a:p>
        </p:txBody>
      </p:sp>
    </p:spTree>
    <p:extLst>
      <p:ext uri="{BB962C8B-B14F-4D97-AF65-F5344CB8AC3E}">
        <p14:creationId xmlns:p14="http://schemas.microsoft.com/office/powerpoint/2010/main" val="2419328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71438" y="836712"/>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IV</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a:t>
            </a: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Case-law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Γερμανία κατά Πολωνίας C-848/19 P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2500041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800" dirty="0"/>
              <a:t>Ιστορικό </a:t>
            </a:r>
            <a:r>
              <a:rPr lang="en-GB" sz="2800" dirty="0"/>
              <a:t>(</a:t>
            </a:r>
            <a:r>
              <a:rPr lang="en-GB" sz="2800" dirty="0" err="1"/>
              <a:t>i</a:t>
            </a:r>
            <a:r>
              <a:rPr lang="en-GB" sz="2800" dirty="0"/>
              <a:t>)</a:t>
            </a:r>
            <a:r>
              <a:rPr lang="el-GR" sz="2800" dirty="0"/>
              <a:t> </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49" y="980728"/>
            <a:ext cx="8496623" cy="554461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αγωγός φυσικού αερίου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Ostseepipeline-Anbindungsleitung</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(OPAL) είναι το χερσαίο τμήμα, στα δυτικά, του αγωγού φυσικού αερίου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Nord</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Stream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1, του οποίου το σημείο εισόδου βρίσκεται στη Γερμανία και το σημείο εξόδου στην Τσεχική Δημοκρατία.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2009, η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BNetzA</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γερμανική εθνική ρυθμιστική αρχή, αποφάσισε να εξαιρέσει, για 22 χρόνια, τον αγωγό OPAL από την εφαρμογή των κανόνων σχετικά με την πρόσβαση των τρίτων και των τιμολογιακών κανόνων που προβλέπονται στο δίκαιο της Ένωσης για την εσωτερική αγορά φυσικού αερίου.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Επιτροπή επέβαλε συγκεκριμένους όρους σε αυτή την εξαίρεση, ιδίως για μια δεσπόζουσα επιχείρηση, σαν την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Gazprom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μην δύναται να δεσμεύσει άνω του 50% της δυναμικότητας μεταφοράς του αγωγού OPAL. </a:t>
            </a:r>
            <a:r>
              <a:rPr kumimoji="0" lang="el-GR" sz="1600" b="0" i="0" u="none" strike="noStrike" kern="1200" cap="none" spc="0" normalizeH="0" baseline="0" noProof="0">
                <a:ln>
                  <a:noFill/>
                </a:ln>
                <a:solidFill>
                  <a:prstClr val="black"/>
                </a:solidFill>
                <a:effectLst/>
                <a:uLnTx/>
                <a:uFillTx/>
                <a:latin typeface="Calibri"/>
                <a:ea typeface="+mn-ea"/>
                <a:cs typeface="Arial" pitchFamily="34" charset="0"/>
              </a:rPr>
              <a:t>Άλλως να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επιτρέπεται η υπέρβαση του ορίου του 50% της δυναμικότητας, εάν η οικεία επιχείρηση παραχωρήσει στην αγορά  αέριο επί του αγωγού OPAL (πρόγραμμα παραχώρησης φυσικού αερίου).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Δεδομένου ότι η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Gazprom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δεν έθεσε σε εφαρμογή το πρόγραμμα αυτό, χρησιμοποιήθηκε μόνον το 50% της δυναμικότητας μεταφοράς του αγωγού OPAL. Το 2016, μετά από αίτημα που υπέβαλαν διάφορες εταιρείες του ομίλου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Gazprom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BNetzA</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γνωστοποίησε στην Επιτροπή την πρόθεσή της να τροποποιήσει ορισμένες διατάξεις της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χορηγηθείσας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2009 εξαιρέσεως.</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Επιτροπή εξέδωσε απόφαση για την τροποποίηση των όρων της απαλλαγής, επιτρέποντας στην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Gazprom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χρησιμοποιεί σχεδόν όλη την δυναμικότητα του αγωγού OPAL.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Αυτό το γεγονός οδήγησε σε μείωση των ροών φυσικού αερίου στην Ευρωπαϊκή Ένωση μέσω Λευκορωσίας και Ουκρανίας, καθώς και σε ενίσχυση της θέσης του ρωσικού ομίλου στις αγορές φυσικού αερίου των χωρών της Κεντρικής και Ανατολικής Ευρώπης.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187646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Ιστορικό (</a:t>
            </a:r>
            <a:r>
              <a:rPr kumimoji="0" lang="en-GB" sz="2800" b="0" i="0" u="none" strike="noStrike" kern="1200" cap="none" spc="0" normalizeH="0" baseline="0" noProof="0" dirty="0">
                <a:ln>
                  <a:noFill/>
                </a:ln>
                <a:solidFill>
                  <a:prstClr val="black"/>
                </a:solidFill>
                <a:effectLst/>
                <a:uLnTx/>
                <a:uFillTx/>
                <a:latin typeface="Calibri"/>
                <a:ea typeface="+mn-ea"/>
                <a:cs typeface="+mn-cs"/>
              </a:rPr>
              <a:t>ii)</a:t>
            </a:r>
            <a:endParaRPr kumimoji="0" lang="el-GR"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Πολωνία προσέφυγε ενώπιον του ΓΔΕΕ, το οποίο, με την απόφαση της 10ης Σεπτεμβρίου 2019, Πολωνία κατά Επιτροπής, T-883/16, ακύρωσε την απόφαση της Επιτροπής του 2016 με την αιτιολογία ότι παραβιάστηκε η αρχή της ενεργειακής αλληλεγγύης βάσει του άρθρου 194 ΣΛΕΕ.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απόφαση αυτή επανάφερε τους κανόνες εξαιρέσεως που εκτίθενται στην απόφαση της Επιτροπής του 2009.</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Γερμανία άσκησε αίτηση αναιρέσεως ενώπιον του ΔΕΕ κατά της αποφάσεως του ΓΔΕΕ, υποστηρίζοντας, κατ’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ουσίαν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ότι η αρχή της ενεργειακής αλληλεγγύης είναι μόνο </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μια πολιτική έννοια και όχι ένα νομικό κριτήριο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από το οποίο μπορούν να προκύψουν συγκεκριμένα δικαιώματα και υποχρεώσεις για την Ένωση ή για τα κράτη μέλη.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Γερμανία ισχυρίζεται επίσης ότι </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η ενεργειακή αλληλεγγύη ενεργοποιεί την υποχρέωση αμοιβαίας βοήθειας μόνο σε καταστάσεις κρίσεως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και ότι η Επιτροπή το έλαβε υπόψη κατά την έκδοση της αποφάσεως του 2016 σχετικά με τον αγωγό φυσικού αερίου OPAL.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Πολωνία, υποστηριζόμενη από τη Λετονία και τη Λιθουανία, υπερασπίζεται την ερμηνεία του ΓΔΕΕ.</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832886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Γερμανία κατά Πολωνίας C-848/19 P</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pic>
        <p:nvPicPr>
          <p:cNvPr id="4" name="Εικόνα 3">
            <a:extLst>
              <a:ext uri="{FF2B5EF4-FFF2-40B4-BE49-F238E27FC236}">
                <a16:creationId xmlns:a16="http://schemas.microsoft.com/office/drawing/2014/main" id="{B416B3D9-37DA-472B-83D7-AA5699D58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1" y="1237111"/>
            <a:ext cx="8534400" cy="4893056"/>
          </a:xfrm>
          <a:prstGeom prst="rect">
            <a:avLst/>
          </a:prstGeom>
        </p:spPr>
      </p:pic>
    </p:spTree>
    <p:extLst>
      <p:ext uri="{BB962C8B-B14F-4D97-AF65-F5344CB8AC3E}">
        <p14:creationId xmlns:p14="http://schemas.microsoft.com/office/powerpoint/2010/main" val="279996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800" dirty="0">
                <a:solidFill>
                  <a:prstClr val="black"/>
                </a:solidFill>
                <a:latin typeface="Calibri"/>
              </a:rPr>
              <a:t>Π</a:t>
            </a:r>
            <a:r>
              <a:rPr kumimoji="0" lang="el-GR" sz="2800" b="0" i="0" u="none" strike="noStrike" kern="1200" cap="none" spc="0" normalizeH="0" baseline="0" noProof="0" dirty="0" err="1">
                <a:ln>
                  <a:noFill/>
                </a:ln>
                <a:solidFill>
                  <a:prstClr val="black"/>
                </a:solidFill>
                <a:effectLst/>
                <a:uLnTx/>
                <a:uFillTx/>
                <a:latin typeface="Calibri"/>
                <a:ea typeface="+mn-ea"/>
                <a:cs typeface="+mn-cs"/>
              </a:rPr>
              <a:t>ροτάσεις</a:t>
            </a:r>
            <a:r>
              <a:rPr kumimoji="0" lang="el-GR" sz="2800" b="0" i="0" u="none" strike="noStrike" kern="1200" cap="none" spc="0" normalizeH="0" baseline="0" noProof="0" dirty="0">
                <a:ln>
                  <a:noFill/>
                </a:ln>
                <a:solidFill>
                  <a:prstClr val="black"/>
                </a:solidFill>
                <a:effectLst/>
                <a:uLnTx/>
                <a:uFillTx/>
                <a:latin typeface="Calibri"/>
                <a:ea typeface="+mn-ea"/>
                <a:cs typeface="+mn-cs"/>
              </a:rPr>
              <a:t> Γεν. Εισαγγελέα ΔΕΕ</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H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αλληλεγγύη εμφανίζεται στο πρωτογενές δίκαιο της Ένωσης, με ισχύ κατ’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ουσίαν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συνταγματική, ως αξία (άρθρο 2 ΣΕΕ) και ως στόχος (άρθρο 3 ΣΕΕ) τον οποίο πρέπει να προωθεί η Ένωση και η οποία καλείται να υπαγορεύσει τις πολιτικές και οικονομικές αποφάσεις της ίδιας της Ένωσης.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αρχή της ενεργειακής αλληλεγγύης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«συνεπάγεται δικαιώματα και υποχρεώσεις τόσο για την Ένωση όσο και για τα κράτη μέλη»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Συνδέεται τόσο με τις οριζόντιες σχέσεις (μεταξύ κρατών μελών, μεταξύ θεσμικών οργάνων, μεταξύ λαών ή γενεών και μεταξύ κρατών μελών και τρίτων χωρών) όσο και με τις κάθετες (μεταξύ της Ένωσης και των κρατών μελών της), σε διαφορετικούς τομείς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Επισημαίνει ότι η κατά το άρθρο 194, παράγραφος 1, ΣΛΕΕ αρχή της ενεργειακής αλληλεγγύης αναπτύσσει έννομα και όχι απλώς πολιτικά αποτελέσματα</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Τονίζει πως το Δικαστήριο χρησιμοποιεί την αρχή της αλληλεγγύης στη νομολογία του όπως στους τομείς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του ασύλου, της μετανάστευσης και του ελέγχου των συνόρων (άρθρο 80 ΣΛΕΕ), όταν κλήθηκε να αποφανθεί επί της κατανομής των ποσοστώσεων αιτούντων διεθνή προστασία μεταξύ των κρατών μελών. </a:t>
            </a: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κρίσιμες νομικές συνέπειες, έως του σημείου να κάνει δεκτές προσφυγές της Επιτροπής κατά των κρατών μελών τα οποία είχαν αθετήσει τις υποχρεώσεις τους στον τομέα αυτό.</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794668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Βασικές Πτυχές της Απόφασης</a:t>
            </a:r>
            <a:r>
              <a:rPr kumimoji="0" lang="en-GB" sz="2600" b="0" i="0" u="none" strike="noStrike" kern="1200" cap="none" spc="0" normalizeH="0" baseline="0" noProof="0" dirty="0">
                <a:ln>
                  <a:noFill/>
                </a:ln>
                <a:solidFill>
                  <a:prstClr val="black"/>
                </a:solidFill>
                <a:effectLst/>
                <a:uLnTx/>
                <a:uFillTx/>
                <a:latin typeface="Calibri"/>
                <a:ea typeface="+mn-ea"/>
                <a:cs typeface="+mn-cs"/>
              </a:rPr>
              <a:t> (</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Δικαστήριο απέρριψε όλους τους λόγους αναίρεσης και επικύρωσε την απόφαση του Γενικού Δικαστηρίου του 2019.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Κατωτέρω συνοψίζονται οι τρεις βασικές πτυχές της απόφασης: </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Πρώτον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Δικαστήριο επικύρωσε το σκεπτικό του </a:t>
            </a:r>
            <a:r>
              <a:rPr lang="el-GR" sz="1600" dirty="0">
                <a:solidFill>
                  <a:prstClr val="black"/>
                </a:solidFill>
                <a:latin typeface="Calibri"/>
                <a:cs typeface="Arial" pitchFamily="34" charset="0"/>
              </a:rPr>
              <a:t>Γεν. Εισαγγελέα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ότι η αλληλεγγύη στο άρθρο 194 </a:t>
            </a:r>
            <a:r>
              <a:rPr lang="el-GR" sz="1600" dirty="0">
                <a:solidFill>
                  <a:prstClr val="black"/>
                </a:solidFill>
                <a:latin typeface="Calibri"/>
                <a:cs typeface="Arial" pitchFamily="34" charset="0"/>
              </a:rPr>
              <a:t> αποτελεί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«ειδική έκφραση, στον τομέα της ενέργειας, της αρχής της αλληλεγγύης, η οποία αποτελεί, αυτή καθαυτή, μία από τις θεμελιώδεις αρχές του δικαίου της Ένωσης»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(Σκέψη 38).</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Υπογράμμισε τη στενή σχέση μεταξύ της αρχής της αλληλεγγύης και της αρχή της καλόπιστης συνεργασίας, η οποία κατοχυρώνεται στο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4 παρ. 3 ΣΕΕ και δυνάμει της οποίας η Ένωση και τα κράτη μέλη εκπληρώνουν τα εκ των Συνθηκών καθήκοντα βάσει αμοιβαίου σεβασμού και αμοιβαίας συνεργασίας. (Σκέψη 41). </a:t>
            </a: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Βάσει της θέσης αυτής το Δικαστήριο θεώρησε υποχρέωση της Επιτροπής να διενεργεί αξιολόγηση της ασφάλειας του εφοδιασμού ως μέρος της διαδικασίας χορήγησης απαλλαγής (του άρθρου 36 της οδηγίας 2009/73) ως έκφανση της αρχής της ενεργειακής αλληλεγγύης, σε συνδυασμό με την αρχή της καλόπιστης συνεργασίας (Σκέψη 52).</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48473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Βασικές Πτυχές της Απόφασης</a:t>
            </a:r>
            <a:r>
              <a:rPr kumimoji="0" lang="en-GB" sz="2600" b="0" i="0" u="none" strike="noStrike" kern="1200" cap="none" spc="0" normalizeH="0" baseline="0" noProof="0" dirty="0">
                <a:ln>
                  <a:noFill/>
                </a:ln>
                <a:solidFill>
                  <a:prstClr val="black"/>
                </a:solidFill>
                <a:effectLst/>
                <a:uLnTx/>
                <a:uFillTx/>
                <a:latin typeface="Calibri"/>
                <a:ea typeface="+mn-ea"/>
                <a:cs typeface="+mn-cs"/>
              </a:rPr>
              <a:t> (ii)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249957" y="872592"/>
            <a:ext cx="8497639" cy="554461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Δεύτερον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Δικαστήριο επικύρωσε τη θέση του Γεν. Εισαγγελέα επί του επιχειρήματος της Γερμανίας περί αφηρημένου χαρακτήρα της αλληλεγγύης (Επιχείρημα που χρησιμοποίησε η Γερμανία προκειμένου να υποστηρίξει ότι η αρχή της αλληλεγγύης αποτελεί πολιτική έννοια και δεν μπορεί να χρησιμοποιηθεί στο πλαίσιο του ελέγχου νομιμότητας των πράξεων της Επιτροπής)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Αναλυτικότερα το Δικαστήριο δέχθηκε πως όπως στο τομέα του Ασύλου που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διέπεται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από την αρχή της αλληλεγγύης σύμφωνα με το άρθρο 80 της ΣΛΕΕ δύναται να απορρέουν υποχρεώσεις για τα Κράτη-μέλη σε θέματα διασυνοριακού ελέγχου και άρα νομικές συνέπειες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«έως του σημείου να κάνει δεκτές το Δικαστήριο προσφυγές της Επιτροπής κατά των κρατών μελών τα οποία είχαν αθετήσει τις υποχρεώσεις τους στον τομέα αυτό.».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ίδιο μπορεί να ισχύσει και στον τομέα της ενέργειας. (Σκέψη 42 &amp; Σκέψη 69 των προτάσεων του Γεν. Εισαγγελέα)</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Συνεπώς, το Δικαστήριο καταλήγει στο συμπέρασμα ότι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«δεν υπάρχει τίποτα που να επιτρέπει το συμπέρασμα ότι η αρχή της αλληλεγγύης που αναφέρεται στο άρθρο 194 παράγραφος 1 της ΣΛΕΕ δεν μπορεί, ως τέτοια, να παράγει δεσμευτικά νομικά αποτελέσματα για τα κράτη μέλη και τα θεσμικά όργανα της Ευρωπαϊκής Ένωσης»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(Σκέψη 43).</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άλλα λόγια το Δικαστήριο</a:t>
            </a:r>
            <a:r>
              <a:rPr lang="el-GR" sz="1600" dirty="0">
                <a:solidFill>
                  <a:prstClr val="black"/>
                </a:solidFill>
                <a:latin typeface="Calibri"/>
                <a:cs typeface="Arial" pitchFamily="34" charset="0"/>
              </a:rPr>
              <a:t>ο αναγνώρισε πως η αρχή της αλληλεγγύης έχει δύο διαστάσεις: οριζόντια (μεταξύ κρατών μελών) και κάθετη (μεταξύ των κρατών μελών και της Ένωσης).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Δικαστήριο επικεντρώθηκε ιδιαίτερα στο τελευταίο, επιβεβαιώνοντας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«ότι οι πράξεις που εκδίδονται από τα θεσμικά όργανα της ΕΕ, συμπεριλαμβανομένης της Επιτροπής στο πλαίσιο αυτής της πολιτικής, πρέπει να ερμηνεύονται και να εκτιμάται η νομιμότητά τους, υπό το φως της αρχής της ενέργειας αλληλεγγύη». </a:t>
            </a:r>
            <a:r>
              <a:rPr kumimoji="0" lang="el-GR" sz="1600" b="0" u="none" strike="noStrike" kern="1200" cap="none" spc="0" normalizeH="0" baseline="0" noProof="0" dirty="0">
                <a:ln>
                  <a:noFill/>
                </a:ln>
                <a:solidFill>
                  <a:prstClr val="black"/>
                </a:solidFill>
                <a:effectLst/>
                <a:uLnTx/>
                <a:uFillTx/>
                <a:latin typeface="Calibri"/>
                <a:ea typeface="+mn-ea"/>
                <a:cs typeface="Arial" pitchFamily="34" charset="0"/>
              </a:rPr>
              <a:t>(Σκέψη 44)</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956652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Βασικές Πτυχές της Απόφασης</a:t>
            </a:r>
            <a:r>
              <a:rPr kumimoji="0" lang="en-GB" sz="2600" b="0" i="0" u="none" strike="noStrike" kern="1200" cap="none" spc="0" normalizeH="0" baseline="0" noProof="0" dirty="0">
                <a:ln>
                  <a:noFill/>
                </a:ln>
                <a:solidFill>
                  <a:prstClr val="black"/>
                </a:solidFill>
                <a:effectLst/>
                <a:uLnTx/>
                <a:uFillTx/>
                <a:latin typeface="Calibri"/>
                <a:ea typeface="+mn-ea"/>
                <a:cs typeface="+mn-cs"/>
              </a:rPr>
              <a:t> (iii)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Μια τρίτη αξιοσημείωτη πτυχή της απόφασης είναι ότι το Δικαστήριο δηλώνει σαφώς ότι, πέρα ​​από το πλαίσιο ενεργειακής ασφάλειας της υπό κρίση υπόθεσης, η ενεργειακή αλληλεγγύη ισχύει για όλους τους στόχους της ενεργειακής πολιτικής της ΕΕ που απαριθμούνται στο άρθρο 194 παράγραφος 1, οι οποίοι περιλαμβάνουν τη λειτουργία της ενιαίας αγοράς ενέργειας, την προώθηση της ενεργειακής απόδοσης και των ανανεώσιμων πηγών ενέργειας και τη διασύνδεση ενεργειακών δικτύων.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Όπως σημειώνει χαρακτηριστικά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το Δικαστήριο : </a:t>
            </a:r>
            <a:r>
              <a:rPr kumimoji="0" lang="el-GR" sz="1600" i="1" u="none" strike="noStrike" kern="1200" cap="none" spc="0" normalizeH="0" baseline="0" noProof="0" dirty="0">
                <a:ln>
                  <a:noFill/>
                </a:ln>
                <a:solidFill>
                  <a:prstClr val="black"/>
                </a:solidFill>
                <a:effectLst/>
                <a:uLnTx/>
                <a:uFillTx/>
                <a:latin typeface="Calibri"/>
                <a:ea typeface="+mn-ea"/>
                <a:cs typeface="Arial" pitchFamily="34" charset="0"/>
              </a:rPr>
              <a:t>«η αλληλεγγύη διαπνέει όλους τους σκοπούς της πολιτικής της Ένωσης στον τομέα της ενέργειας, συνδέοντάς τους και εξασφαλίζοντας τη συνοχή τους» </a:t>
            </a:r>
            <a:r>
              <a:rPr kumimoji="0" lang="el-GR" sz="1600" u="none" strike="noStrike" kern="1200" cap="none" spc="0" normalizeH="0" baseline="0" noProof="0" dirty="0">
                <a:ln>
                  <a:noFill/>
                </a:ln>
                <a:solidFill>
                  <a:prstClr val="black"/>
                </a:solidFill>
                <a:effectLst/>
                <a:uLnTx/>
                <a:uFillTx/>
                <a:latin typeface="Calibri"/>
                <a:ea typeface="+mn-ea"/>
                <a:cs typeface="Arial" pitchFamily="34" charset="0"/>
              </a:rPr>
              <a:t>(</a:t>
            </a:r>
            <a:r>
              <a:rPr lang="el-GR" sz="1600" dirty="0">
                <a:solidFill>
                  <a:prstClr val="black"/>
                </a:solidFill>
                <a:latin typeface="Calibri"/>
                <a:cs typeface="Arial" pitchFamily="34" charset="0"/>
              </a:rPr>
              <a:t>Σκέψη </a:t>
            </a:r>
            <a:r>
              <a:rPr kumimoji="0" lang="el-GR" sz="1600" u="none" strike="noStrike" kern="1200" cap="none" spc="0" normalizeH="0" baseline="0" noProof="0" dirty="0">
                <a:ln>
                  <a:noFill/>
                </a:ln>
                <a:solidFill>
                  <a:prstClr val="black"/>
                </a:solidFill>
                <a:effectLst/>
                <a:uLnTx/>
                <a:uFillTx/>
                <a:latin typeface="Calibri"/>
                <a:ea typeface="+mn-ea"/>
                <a:cs typeface="Arial" pitchFamily="34" charset="0"/>
              </a:rPr>
              <a:t>43)</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538383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600" dirty="0">
                <a:solidFill>
                  <a:prstClr val="black"/>
                </a:solidFill>
                <a:latin typeface="Calibri"/>
              </a:rPr>
              <a:t>Κριτική Επισκόπηση της </a:t>
            </a:r>
            <a:r>
              <a:rPr kumimoji="0" lang="el-GR" sz="2600" b="0" i="0" u="none" strike="noStrike" kern="1200" cap="none" spc="0" normalizeH="0" baseline="0" noProof="0" dirty="0">
                <a:ln>
                  <a:noFill/>
                </a:ln>
                <a:solidFill>
                  <a:prstClr val="black"/>
                </a:solidFill>
                <a:effectLst/>
                <a:uLnTx/>
                <a:uFillTx/>
                <a:latin typeface="Calibri"/>
                <a:ea typeface="+mn-ea"/>
                <a:cs typeface="+mn-cs"/>
              </a:rPr>
              <a:t>Απόφασης</a:t>
            </a: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Αυτή είναι αναμφίβολα μια απόφαση ορόσημο του ΔΕΕ η οποία μαζί με τις προτάσεις του </a:t>
            </a:r>
            <a:r>
              <a:rPr lang="el-GR" sz="1600" dirty="0">
                <a:solidFill>
                  <a:prstClr val="black"/>
                </a:solidFill>
                <a:latin typeface="Calibri"/>
                <a:cs typeface="Arial" pitchFamily="34" charset="0"/>
              </a:rPr>
              <a:t>Γενικού Εισαγγελέα υιοθετούν μια εκτεταμένη εκδοχή της ενεργειακής αλληλεγγύης προσδίδοντας της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τόσο οριζόντια όσο και κάθετη διάσταση.</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Ακόμη επιβεβαιώθηκε πως η αρχή της ενεργειακής αλληλεγγύης θα πρέπει να διέπει κάθε πτυχής της ενεργειακής πολιτικής της ΕΕ.</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διαπίστωση αυτή αναμένεται να ενθαρρύνει την υποβολή νέων προσφυγών για θέματα αλληλεγγύης ενώπιον του Δικαστηρίου.</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Μετά την απόφαση του Γενικού Δικαστηρίου τον Σεπτέμβριο του 2019, η Ευρωπαϊκή Επιτροπή εισήγαγε ένα νέο τμήμα αξιολόγηση της </a:t>
            </a:r>
            <a:r>
              <a:rPr lang="el-GR" sz="1600" dirty="0">
                <a:solidFill>
                  <a:prstClr val="black"/>
                </a:solidFill>
                <a:latin typeface="Calibri"/>
                <a:cs typeface="Arial" pitchFamily="34" charset="0"/>
              </a:rPr>
              <a:t>αρχής της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αλληλεγγύης στις αποφάσεις εξαίρεσής της (για παράδειγμα, στην απόφαση εξαίρεσης της Επιτροπής σχετικά με τον τερματικό σταθμό ΥΦΑ Αλεξανδρούπολης ή τη διασύνδεση μεταξύ Ιταλίας και Αυστρίας στον τομέα της ηλεκτρικής ενέργειας).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Αυτές οι αξιολογήσεις αλληλεγγύης </a:t>
            </a:r>
            <a:r>
              <a:rPr lang="el-GR" sz="1600" dirty="0">
                <a:solidFill>
                  <a:prstClr val="black"/>
                </a:solidFill>
                <a:latin typeface="Calibri"/>
                <a:cs typeface="Arial" pitchFamily="34" charset="0"/>
              </a:rPr>
              <a:t>ωστόσο είναι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σχετικά σύντομες και τυποποιημένες, εστιάζοντας στο κατά πόσο έχει πραγματοποιηθεί επαρκής διαβούλευση με τα ενδιαφερόμενα μέρη (συμπεριλαμβανομένων άλλων </a:t>
            </a:r>
            <a:r>
              <a:rPr lang="el-GR" sz="1600" dirty="0">
                <a:solidFill>
                  <a:prstClr val="black"/>
                </a:solidFill>
                <a:latin typeface="Calibri"/>
                <a:cs typeface="Arial" pitchFamily="34" charset="0"/>
              </a:rPr>
              <a:t>Κ</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ρατών</a:t>
            </a:r>
            <a:r>
              <a:rPr lang="el-GR" sz="1600" dirty="0">
                <a:solidFill>
                  <a:prstClr val="black"/>
                </a:solidFill>
                <a:latin typeface="Calibri"/>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μελών) από τις εθνικές αρχές που χορηγούν εξαιρέσεις.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Θα έχει ενδιαφέρον να παρατηρήσουμε εάν η Επιτροπή θα δει την ανάγκη να προσαρμόσει την αξιολόγησή της αλληλεγγύης υπό το φως της απόφασης του Δικαστηρίου και, μάλιστα, εάν η μεθοδολογία της αυτή μπορεί να αμφισβητηθεί νομικά ή πολιτικά στο μέλλον</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47898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Ιστορικό</a:t>
            </a:r>
          </a:p>
        </p:txBody>
      </p:sp>
      <p:sp>
        <p:nvSpPr>
          <p:cNvPr id="15" name="Rectangle 14"/>
          <p:cNvSpPr/>
          <p:nvPr/>
        </p:nvSpPr>
        <p:spPr>
          <a:xfrm>
            <a:off x="323850" y="1124744"/>
            <a:ext cx="8352607" cy="4895750"/>
          </a:xfrm>
          <a:prstGeom prst="rect">
            <a:avLst/>
          </a:prstGeom>
        </p:spPr>
        <p:txBody>
          <a:bodyPr vert="horz" lIns="91440" tIns="45720" rIns="91440" bIns="45720" rtlCol="0" anchor="t">
            <a:noAutofit/>
          </a:bodyPr>
          <a:lstStyle/>
          <a:p>
            <a:pPr marL="233363" indent="-233363" algn="just">
              <a:spcAft>
                <a:spcPts val="600"/>
              </a:spcAft>
              <a:buFont typeface="Arial" pitchFamily="34" charset="0"/>
              <a:buChar char="•"/>
            </a:pPr>
            <a:r>
              <a:rPr lang="el-GR" sz="1600" dirty="0">
                <a:cs typeface="Arial" pitchFamily="34" charset="0"/>
              </a:rPr>
              <a:t>Οι πρώτες αναφορές για την  ύπαρξη του χρονολογούνται στο 6000 και το 2000 π.Χ. στην περιοχή που σήμερα βρίσκεται το Ιράν. </a:t>
            </a:r>
          </a:p>
          <a:p>
            <a:pPr marL="233363" indent="-233363" algn="just">
              <a:spcAft>
                <a:spcPts val="600"/>
              </a:spcAft>
              <a:buFont typeface="Arial" pitchFamily="34" charset="0"/>
              <a:buChar char="•"/>
            </a:pPr>
            <a:r>
              <a:rPr lang="el-GR" sz="1600" dirty="0">
                <a:cs typeface="Arial" pitchFamily="34" charset="0"/>
              </a:rPr>
              <a:t>Στην Ευρώπη οι πρώτες αναφορές φυσικού αερίου χρονολογούνται το 1659 στην Αγγλία. </a:t>
            </a:r>
          </a:p>
          <a:p>
            <a:pPr marL="233363" indent="-233363" algn="just">
              <a:spcAft>
                <a:spcPts val="600"/>
              </a:spcAft>
              <a:buFont typeface="Arial" pitchFamily="34" charset="0"/>
              <a:buChar char="•"/>
            </a:pPr>
            <a:r>
              <a:rPr lang="el-GR" sz="1600" dirty="0">
                <a:cs typeface="Arial" pitchFamily="34" charset="0"/>
              </a:rPr>
              <a:t>Η χρήση του έγινε ευρεία το 1790, γιατί ήταν πιο εύκολη η μεταφορά, η αποθήκευση και η χρησιμοποίησή του στις μηχανές εσωτερικής καύσεως και στον φωτισμό δρόμων και σπιτιών.</a:t>
            </a:r>
          </a:p>
          <a:p>
            <a:pPr marL="233363" indent="-233363" algn="just">
              <a:spcAft>
                <a:spcPts val="600"/>
              </a:spcAft>
              <a:buFont typeface="Arial" pitchFamily="34" charset="0"/>
              <a:buChar char="•"/>
            </a:pPr>
            <a:r>
              <a:rPr lang="el-GR" sz="1600" dirty="0">
                <a:cs typeface="Arial" pitchFamily="34" charset="0"/>
              </a:rPr>
              <a:t> Το 1821 η πόλη </a:t>
            </a:r>
            <a:r>
              <a:rPr lang="el-GR" sz="1600" dirty="0" err="1">
                <a:cs typeface="Arial" pitchFamily="34" charset="0"/>
              </a:rPr>
              <a:t>Φριντόνια</a:t>
            </a:r>
            <a:r>
              <a:rPr lang="el-GR" sz="1600" dirty="0">
                <a:cs typeface="Arial" pitchFamily="34" charset="0"/>
              </a:rPr>
              <a:t> (</a:t>
            </a:r>
            <a:r>
              <a:rPr lang="el-GR" sz="1600" dirty="0" err="1">
                <a:cs typeface="Arial" pitchFamily="34" charset="0"/>
              </a:rPr>
              <a:t>Fredonia</a:t>
            </a:r>
            <a:r>
              <a:rPr lang="el-GR" sz="1600" dirty="0">
                <a:cs typeface="Arial" pitchFamily="34" charset="0"/>
              </a:rPr>
              <a:t>) στην περιφέρεια της Νέας Υόρκης φωτιζόταν με φυσικό αέριο. Αλλά η χρησιμοποίηση του φυσικού αερίου εξακολουθούσε να είναι περιορισμένη, γιατί δεν υπήρχε τρόπος μεταφοράς του σε μεγάλες αποστάσεις και επί έναν αιώνα το φυσικό αέριο παρέμεινε στο περιθώριο της βιομηχανικής εξέλιξης, που βασίστηκε στον άνθρακα, το πετρέλαιο και τον ηλεκτρισμό.</a:t>
            </a:r>
          </a:p>
          <a:p>
            <a:pPr marL="233363" indent="-233363" algn="just">
              <a:spcAft>
                <a:spcPts val="600"/>
              </a:spcAft>
              <a:buFont typeface="Arial" pitchFamily="34" charset="0"/>
              <a:buChar char="•"/>
            </a:pPr>
            <a:r>
              <a:rPr lang="el-GR" sz="1600" dirty="0">
                <a:cs typeface="Arial" pitchFamily="34" charset="0"/>
              </a:rPr>
              <a:t>Η μεταφορά του βασίζεται κυρίως σε αγωγούς που αναπτύχθηκαν στη δεκαετία του 1920.</a:t>
            </a:r>
          </a:p>
          <a:p>
            <a:pPr marL="233363" indent="-233363" algn="just">
              <a:spcAft>
                <a:spcPts val="600"/>
              </a:spcAft>
              <a:buFont typeface="Arial" pitchFamily="34" charset="0"/>
              <a:buChar char="•"/>
            </a:pPr>
            <a:r>
              <a:rPr lang="el-GR" sz="1600" dirty="0">
                <a:cs typeface="Arial" pitchFamily="34" charset="0"/>
              </a:rPr>
              <a:t> Από το τέλος του Β’ Παγκόσμιο Πολέμου και έπειτα παρατηρείται η ευρεία κατανάλωσή του η οποία συνεχίζεται μέχρι σήμερα.</a:t>
            </a:r>
          </a:p>
          <a:p>
            <a:pPr marL="233363" indent="-233363" algn="just">
              <a:spcAft>
                <a:spcPts val="600"/>
              </a:spcAft>
              <a:buFont typeface="Arial" pitchFamily="34" charset="0"/>
              <a:buChar char="•"/>
            </a:pPr>
            <a:r>
              <a:rPr lang="el-GR" sz="1600" dirty="0">
                <a:cs typeface="Arial" pitchFamily="34" charset="0"/>
              </a:rPr>
              <a:t>Το 1950 το φυσικό αέριο αποτελούσε το 12% της καταναλισκόμενης παγκοσμίως ενέργειας, ένα ποσοστό που αυξήθηκε σε 14,6% το 1960 και σε 25% το 1980.</a:t>
            </a:r>
          </a:p>
          <a:p>
            <a:pPr marL="233363" indent="-233363" algn="just">
              <a:spcAft>
                <a:spcPts val="600"/>
              </a:spcAft>
              <a:buFont typeface="Arial" pitchFamily="34" charset="0"/>
              <a:buChar char="•"/>
            </a:pPr>
            <a:r>
              <a:rPr lang="el-GR" sz="1600" dirty="0">
                <a:cs typeface="Arial" pitchFamily="34" charset="0"/>
              </a:rPr>
              <a:t>Σύμφωνα με τις εκτιμήσεις του Διεθνούς Οργανισμού Ενέργειας (ΔΟΕ) η κατανάλωση φυσικού αερίου θα υπερβεί την κατανάλωση άνθρακα μετά το 2010 και περί το 2030 θα καλύπτει το 1/4 των παγκόσμιων ενεργειακών αναγκών.</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Tree>
    <p:extLst>
      <p:ext uri="{BB962C8B-B14F-4D97-AF65-F5344CB8AC3E}">
        <p14:creationId xmlns:p14="http://schemas.microsoft.com/office/powerpoint/2010/main" val="2078228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V</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Συμπεράσματα</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1939565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Συμπεράσματα </a:t>
            </a:r>
            <a:r>
              <a:rPr lang="en-GB" sz="2600" dirty="0">
                <a:solidFill>
                  <a:prstClr val="black"/>
                </a:solidFill>
                <a:latin typeface="Calibri"/>
              </a:rPr>
              <a:t>(</a:t>
            </a:r>
            <a:r>
              <a:rPr lang="en-GB" sz="2600" dirty="0" err="1">
                <a:solidFill>
                  <a:prstClr val="black"/>
                </a:solidFill>
                <a:latin typeface="Calibri"/>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876024"/>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φυσικό αέριο αποτελεί </a:t>
            </a:r>
            <a:r>
              <a:rPr lang="el-GR" sz="1600" dirty="0">
                <a:solidFill>
                  <a:prstClr val="black"/>
                </a:solidFill>
                <a:latin typeface="Calibri"/>
                <a:cs typeface="Arial" pitchFamily="34" charset="0"/>
              </a:rPr>
              <a:t> την καθαρότερη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πηγή πρωτογενούς ενέργειας μετά τις ανανεώσιμες πηγές ενέργειας (ΑΠΕ).</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υγροποιημένη μορφή του δίνει λύσεις σε χώρες και περιοχές που δεν συνδέονται με κάποιο μεγάλο δίκτυο εξαγωγών ή με αγωγούς.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Ευρώπη σήμερα αποτελεί μία από τις μεγαλύτερες αγορές φυσικού αερίου στον κόσμο, και ταυτόχρονα είναι η μεγαλύτερη αγορά εισαγωγής παγκοσμίως.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πλειοψηφία των χωρών της ΕΕ εξαρτάται πλήρως ή σχεδόν εξ ολοκλήρου από τις εισαγωγές φυσικού αερίου και για πολλές από αυτές ο βασικός προμηθευτής είναι η Ρωσία.</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ενεργειακή ασφάλεια είναι ένας σύνθετος όρος με απολήξεις σε ένα ευρύ φάσμα τομέων και για το λόγο αυτό απαντώνται διάφοροι ορισμοί στη βιβλιογραφία.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Γενικά, όλοι οι ορισμοί περιλαμβάνουν την έννοια της διασφάλισης της διαθεσιμότητας της ενέργειας σχετιζόμενη με τη ζήτηση.</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ασφάλεια εφοδιασμού αποτελεί ξεχωριστή πολιτική αλλά και στόχο της ΕΠΕ και αποτυπώνεται και στο πρωτογενές δίκαιο της Ένωσης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διαφύλαξη </a:t>
            </a:r>
            <a:r>
              <a:rPr kumimoji="0" lang="el-GR" sz="1600" b="0" i="0" u="none" strike="noStrike" kern="1200" cap="none" spc="0" normalizeH="0" baseline="0" noProof="0" dirty="0">
                <a:ln>
                  <a:noFill/>
                </a:ln>
                <a:effectLst/>
                <a:uLnTx/>
                <a:uFillTx/>
                <a:latin typeface="Calibri"/>
                <a:ea typeface="+mn-ea"/>
                <a:cs typeface="Arial" pitchFamily="34" charset="0"/>
              </a:rPr>
              <a:t>της ασφάλειας εφοδιασμού στην </a:t>
            </a:r>
            <a:r>
              <a:rPr kumimoji="0" lang="el-GR" sz="1600" b="0" i="0" u="none" strike="noStrike" kern="1200" cap="none" spc="0" normalizeH="0" baseline="0" noProof="0" dirty="0" err="1">
                <a:ln>
                  <a:noFill/>
                </a:ln>
                <a:effectLst/>
                <a:uLnTx/>
                <a:uFillTx/>
                <a:latin typeface="Calibri"/>
                <a:ea typeface="+mn-ea"/>
                <a:cs typeface="Arial" pitchFamily="34" charset="0"/>
              </a:rPr>
              <a:t>ενωσιακή</a:t>
            </a:r>
            <a:r>
              <a:rPr kumimoji="0" lang="el-GR" sz="1600" b="0" i="0" u="none" strike="noStrike" kern="1200" cap="none" spc="0" normalizeH="0" baseline="0" noProof="0" dirty="0">
                <a:ln>
                  <a:noFill/>
                </a:ln>
                <a:effectLst/>
                <a:uLnTx/>
                <a:uFillTx/>
                <a:latin typeface="Calibri"/>
                <a:ea typeface="+mn-ea"/>
                <a:cs typeface="Arial" pitchFamily="34" charset="0"/>
              </a:rPr>
              <a:t> πραγματικότητα επιχειρήθηκε σταδιακά μέσα από τη διαδοχική αναθεώρηση του παράγωγου δικαίου που αναπτύχθηκε για το σκοπό αυτό. </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540372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Συμπεράσματα</a:t>
            </a:r>
            <a:r>
              <a:rPr lang="en-GB" sz="2600" dirty="0">
                <a:solidFill>
                  <a:prstClr val="black"/>
                </a:solidFill>
                <a:latin typeface="Calibri"/>
              </a:rPr>
              <a:t> (ii)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κατοχύρωση της ασφάλειας εφοδιασμού στην ΕΕ αποτυπώθηκε νομοθετικά αρχικά με την Οδηγία 2004/67/ΕΚ , εν συνεχεία με τον Κανονισμό 994/2010 μέσω του οποίου επιχειρήθηκε ο συντονισμός της δράσης των Κρατών-μελών, σε αντικατάσταση του επικουρικού χαρακτήρα ρυθμίσεων που προσέφερε η Οδηγία και πλέον του Κανονισμού 2017/1938.</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Ο ισχύων Κανονισμός διατήρησε αρκετά από τα στοιχεία του προγενέστερου δικαίου, εστιάζοντας κυρίως στην προετοιμασία της συντονισμένης διαχείρισης πιθανών -κλιμακούμενης έντασης- διαταραχών στην παροχή φυσικού αερίου, μέσα από σενάρια διαταραχών και σχεδίων έκτακτης ανάγκης.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Ο Κανονισμός 2017/1938 δημιούργησε κατάλληλο πλαίσιο για την ανάπτυξη της περιφερειακής συνεργασίας των Κρατών-μελών τα οποία συνεργάζονται πλέον σε ομάδες κινδύνου, διαμοιράζοντας την ευθύνη της ασφάλειας εφοδιασμού σε όλους τους εμπλεκόμενους φορείς περιλαμβανομένων των Κρατών-</a:t>
            </a:r>
            <a:r>
              <a:rPr lang="el-GR" sz="1600" dirty="0" err="1">
                <a:solidFill>
                  <a:prstClr val="black"/>
                </a:solidFill>
                <a:latin typeface="Calibri"/>
                <a:cs typeface="Arial" pitchFamily="34" charset="0"/>
              </a:rPr>
              <a:t>μέλών</a:t>
            </a:r>
            <a:r>
              <a:rPr lang="el-GR" sz="1600" dirty="0">
                <a:solidFill>
                  <a:prstClr val="black"/>
                </a:solidFill>
                <a:latin typeface="Calibri"/>
                <a:cs typeface="Arial" pitchFamily="34" charset="0"/>
              </a:rPr>
              <a:t>, των ανεξάρτητων αρχών αλλά και των θεσμικών οργάνων όπως οι διαχειριστές και εν τέλει των ίδιων των επιχειρήσεων.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πρόσθετη αξία του Κανονισμού έγκειται στην εισαγωγή του "Μηχανισμού Αλληλεγγύης", ο οποίος αποτελεί ορόσημο για την ανάπτυξη της ανθεκτικότητας της ΕΕ στις διαταραχές εφοδιασμού φυσικού αερίου και βοηθά στην υλοποίηση της αρχής της αλληλεγγύης που στηρίζει ευρύτερα την ενεργειακή πολιτική της ΕΕ.</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500" dirty="0">
              <a:solidFill>
                <a:prstClr val="black"/>
              </a:solidFill>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500" dirty="0">
              <a:solidFill>
                <a:prstClr val="black"/>
              </a:solidFill>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500" dirty="0">
              <a:solidFill>
                <a:prstClr val="black"/>
              </a:solidFill>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500" dirty="0">
              <a:solidFill>
                <a:prstClr val="black"/>
              </a:solidFill>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001756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V</a:t>
            </a:r>
            <a:r>
              <a:rPr lang="el-GR"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Ι</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Επίμετρο-Ορισμοί</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1996008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600" dirty="0">
                <a:solidFill>
                  <a:prstClr val="black"/>
                </a:solidFill>
                <a:latin typeface="Calibri"/>
              </a:rPr>
              <a:t>Ορισμοί </a:t>
            </a:r>
            <a:r>
              <a:rPr lang="en-GB" sz="2600" dirty="0">
                <a:solidFill>
                  <a:prstClr val="black"/>
                </a:solidFill>
                <a:latin typeface="Calibri"/>
              </a:rPr>
              <a:t>(</a:t>
            </a:r>
            <a:r>
              <a:rPr lang="en-GB" sz="2600" dirty="0" err="1">
                <a:solidFill>
                  <a:prstClr val="black"/>
                </a:solidFill>
                <a:latin typeface="Calibri"/>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b="1" dirty="0">
                <a:solidFill>
                  <a:prstClr val="black"/>
                </a:solidFill>
                <a:latin typeface="Calibri"/>
                <a:cs typeface="Arial" pitchFamily="34" charset="0"/>
              </a:rPr>
              <a:t>Δ</a:t>
            </a:r>
            <a:r>
              <a:rPr kumimoji="0" lang="el-GR" sz="1600" b="1" i="0" u="none" strike="noStrike" kern="1200" cap="none" spc="0" normalizeH="0" baseline="0" noProof="0" dirty="0" err="1">
                <a:ln>
                  <a:noFill/>
                </a:ln>
                <a:solidFill>
                  <a:prstClr val="black"/>
                </a:solidFill>
                <a:effectLst/>
                <a:uLnTx/>
                <a:uFillTx/>
                <a:latin typeface="Calibri"/>
                <a:ea typeface="+mn-ea"/>
                <a:cs typeface="Arial" pitchFamily="34" charset="0"/>
              </a:rPr>
              <a:t>ιαχειριστής</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 Συστήματος </a:t>
            </a:r>
            <a:r>
              <a:rPr lang="el-GR" sz="1600" b="1" dirty="0">
                <a:solidFill>
                  <a:prstClr val="black"/>
                </a:solidFill>
                <a:latin typeface="Calibri"/>
                <a:cs typeface="Arial" pitchFamily="34" charset="0"/>
              </a:rPr>
              <a:t>Μ</a:t>
            </a:r>
            <a:r>
              <a:rPr kumimoji="0" lang="el-GR" sz="1600" b="1" i="0" u="none" strike="noStrike" kern="1200" cap="none" spc="0" normalizeH="0" baseline="0" noProof="0" dirty="0" err="1">
                <a:ln>
                  <a:noFill/>
                </a:ln>
                <a:solidFill>
                  <a:prstClr val="black"/>
                </a:solidFill>
                <a:effectLst/>
                <a:uLnTx/>
                <a:uFillTx/>
                <a:latin typeface="Calibri"/>
                <a:ea typeface="+mn-ea"/>
                <a:cs typeface="Arial" pitchFamily="34" charset="0"/>
              </a:rPr>
              <a:t>εταφοράς</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κάθε φυσικό ή νομικό πρόσωπο το οποίο είναι υπεύθυνο για τη λειτουργία, τη συντήρηση και, αν είναι αναγκαίο, την ανάπτυξη του συστήματος μεταφοράς σε μία δεδομένη περιοχή και, κατά περίπτωση, των διασυνδέσεών του με άλλα συστήματα, και για τη μακροπρόθεσμη ικανότητα του συστήματος να ανταποκρίνεται στην εύλογη ζήτηση μεταφοράς ηλεκτρικής ενέργειας. (Άρθρο 2 στοιχείο 4 της Οδηγίας 2009/72/ΕK.)</a:t>
            </a:r>
          </a:p>
          <a:p>
            <a:pPr marL="534988" lvl="1" indent="-261938" algn="just">
              <a:spcAft>
                <a:spcPts val="600"/>
              </a:spcAft>
              <a:buFont typeface="Wingdings" panose="05000000000000000000" pitchFamily="2" charset="2"/>
              <a:buChar char="ü"/>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Παρέχουν πρόσβαση στο δίκτυο στους φορείς της αγοράς ηλεκτρικής ενέργειας (δηλ. Εταιρείες παραγωγής, εμπόρους, προμηθευτές, διανομείς και άμεσα συνδεδεμένους πελάτες) σύμφωνα με κανόνες που δεν εισάγουν διακρίσεις και είναι διαφανείς. </a:t>
            </a:r>
          </a:p>
          <a:p>
            <a:pPr marL="534988" lvl="1" indent="-261938" algn="just">
              <a:spcAft>
                <a:spcPts val="600"/>
              </a:spcAft>
              <a:buFont typeface="Wingdings" panose="05000000000000000000" pitchFamily="2" charset="2"/>
              <a:buChar char="ü"/>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Σε πολλές χώρες, οι ΔΣΜ είναι υπεύθυνοι για την ανάπτυξη της υποδομής δικτύου.</a:t>
            </a:r>
            <a:endParaRPr lang="el-GR" sz="1600" b="1"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Διαχειριστής Συστήματος </a:t>
            </a:r>
            <a:r>
              <a:rPr lang="el-GR" sz="1600" b="1" dirty="0">
                <a:solidFill>
                  <a:prstClr val="black"/>
                </a:solidFill>
                <a:latin typeface="Calibri"/>
                <a:cs typeface="Arial" pitchFamily="34" charset="0"/>
              </a:rPr>
              <a:t>Δ</a:t>
            </a:r>
            <a:r>
              <a:rPr kumimoji="0" lang="el-GR" sz="1600" b="1" i="0" u="none" strike="noStrike" kern="1200" cap="none" spc="0" normalizeH="0" baseline="0" noProof="0" dirty="0" err="1">
                <a:ln>
                  <a:noFill/>
                </a:ln>
                <a:solidFill>
                  <a:prstClr val="black"/>
                </a:solidFill>
                <a:effectLst/>
                <a:uLnTx/>
                <a:uFillTx/>
                <a:latin typeface="Calibri"/>
                <a:ea typeface="+mn-ea"/>
                <a:cs typeface="Arial" pitchFamily="34" charset="0"/>
              </a:rPr>
              <a:t>ιανομής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είναι κάθε φυσικό ή νομικό πρόσωπο το οποίο είναι υπεύθυνο για τη λειτουργία, τη συντήρηση και, αν είναι αναγκαίο, την ανάπτυξη του συστήματος διανομής σε μία δεδομένη περιοχή και, κατά περίπτωση, των διασυνδέσεών του με άλλα συστήματα, και για τη μακροπρόθεσμη ικανότητά του συστήματος να ανταποκρίνεται στην εύλογη ζήτηση διανομής ηλεκτρικής ενέργειας. (Άρθρο 2 στοιχείο 6 της Οδηγίας 2009/72/ΕK)</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γγυώνται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πως η ενέργεια φτάνει στον τελικό καταναλωτή με αποδοτικό και οικονομικά βέλτιστο τρόπο χωρίς να δημιουργούνται διακρίσεις μεταξύ των χρηστών του δικτύου με τους οποίους συμβάλλεται ο τελικός καταναλωτής.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297122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Ορισμοί (</a:t>
            </a:r>
            <a:r>
              <a:rPr kumimoji="0" lang="en-GB" sz="2600" b="0" i="0" u="none" strike="noStrike" kern="1200" cap="none" spc="0" normalizeH="0" baseline="0" noProof="0" dirty="0">
                <a:ln>
                  <a:noFill/>
                </a:ln>
                <a:solidFill>
                  <a:prstClr val="black"/>
                </a:solidFill>
                <a:effectLst/>
                <a:uLnTx/>
                <a:uFillTx/>
                <a:latin typeface="Calibri"/>
                <a:ea typeface="+mn-ea"/>
                <a:cs typeface="+mn-cs"/>
              </a:rPr>
              <a:t>ii)</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«Ευρωπαϊκό δίκτυο διαχειριστών συστημάτων μεταφοράς ηλεκτρικής ενέργειας/φυσικού αερίου» (εφεξής «ΕΔΔΣΜ» ή  </a:t>
            </a:r>
            <a:r>
              <a:rPr kumimoji="0" lang="el-GR" sz="1600" b="1" i="0" u="none" strike="noStrike" kern="1200" cap="none" spc="0" normalizeH="0" baseline="0" noProof="0" dirty="0" err="1">
                <a:ln>
                  <a:noFill/>
                </a:ln>
                <a:solidFill>
                  <a:prstClr val="black"/>
                </a:solidFill>
                <a:effectLst/>
                <a:uLnTx/>
                <a:uFillTx/>
                <a:latin typeface="Calibri"/>
                <a:ea typeface="+mn-ea"/>
                <a:cs typeface="Arial" pitchFamily="34" charset="0"/>
              </a:rPr>
              <a:t>ENTSO’s</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στο οποίο συμμετέχουν και συνεργάζονται σε κοινοτικό επίπεδο όλοι οι ανεξάρτητοι διαχειριστές συστημάτων μεταφοράς ηλεκτρικής ενέργειας/φυσικού αερίου από χώρες της ΕΕ με γενικά καθήκοντα:</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Α</a:t>
            </a:r>
            <a:r>
              <a:rPr kumimoji="0" lang="el-GR" sz="1600" i="0" u="none" strike="noStrike" kern="1200" cap="none" spc="0" normalizeH="0" baseline="0" noProof="0" dirty="0" err="1">
                <a:ln>
                  <a:noFill/>
                </a:ln>
                <a:solidFill>
                  <a:prstClr val="black"/>
                </a:solidFill>
                <a:effectLst/>
                <a:uLnTx/>
                <a:uFillTx/>
                <a:latin typeface="Calibri"/>
                <a:ea typeface="+mn-ea"/>
                <a:cs typeface="Arial" pitchFamily="34" charset="0"/>
              </a:rPr>
              <a:t>νάπτυξη</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 κωδικών αγοράς και τεχνικών κωδικών του δικτύου</a:t>
            </a:r>
          </a:p>
          <a:p>
            <a:pPr marL="534988" lvl="1" indent="-261938" algn="just">
              <a:spcAft>
                <a:spcPts val="600"/>
              </a:spcAft>
              <a:buFont typeface="Wingdings" panose="05000000000000000000" pitchFamily="2" charset="2"/>
              <a:buChar char="ü"/>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 Συντονισμός της λειτουργίας του δικτύου</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Σ</a:t>
            </a:r>
            <a:r>
              <a:rPr kumimoji="0" lang="el-GR" sz="1600" i="0" u="none" strike="noStrike" kern="1200" cap="none" spc="0" normalizeH="0" baseline="0" noProof="0" dirty="0" err="1">
                <a:ln>
                  <a:noFill/>
                </a:ln>
                <a:solidFill>
                  <a:prstClr val="black"/>
                </a:solidFill>
                <a:effectLst/>
                <a:uLnTx/>
                <a:uFillTx/>
                <a:latin typeface="Calibri"/>
                <a:ea typeface="+mn-ea"/>
                <a:cs typeface="Arial" pitchFamily="34" charset="0"/>
              </a:rPr>
              <a:t>χεδιασμός</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 επενδύσεων</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600" b="1"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Το ΕΔΔΣΜ για την ηλεκτρική ενέργεια ή </a:t>
            </a:r>
            <a:r>
              <a:rPr lang="en-GB" sz="1600" dirty="0"/>
              <a:t>ENTSO-E </a:t>
            </a:r>
            <a:r>
              <a:rPr lang="el-GR" sz="1600" dirty="0">
                <a:solidFill>
                  <a:prstClr val="black"/>
                </a:solidFill>
                <a:latin typeface="Calibri"/>
                <a:cs typeface="Arial" pitchFamily="34" charset="0"/>
              </a:rPr>
              <a:t>συστάθηκε δια του Κανονισμού (ΕΚ) αριθ.  714/2009 άρθρο 4.</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Το ΕΔΔΣΜ για το φυσικό αέριο ή ENTSO-</a:t>
            </a:r>
            <a:r>
              <a:rPr kumimoji="0" lang="en-GB" sz="1600" i="0" u="none" strike="noStrike" kern="1200" cap="none" spc="0" normalizeH="0" baseline="0" noProof="0" dirty="0">
                <a:ln>
                  <a:noFill/>
                </a:ln>
                <a:solidFill>
                  <a:prstClr val="black"/>
                </a:solidFill>
                <a:effectLst/>
                <a:uLnTx/>
                <a:uFillTx/>
                <a:latin typeface="Calibri"/>
                <a:ea typeface="+mn-ea"/>
                <a:cs typeface="Arial" pitchFamily="34" charset="0"/>
              </a:rPr>
              <a:t>G</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 συστάθηκε δια του Κανονισμού (ΕΚ) αριθ.  715/2009 άρθρο 5.</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R="0" lvl="1" algn="just" defTabSz="914400" rtl="0" eaLnBrk="1" fontAlgn="auto" latinLnBrk="0" hangingPunct="1">
              <a:lnSpc>
                <a:spcPct val="100000"/>
              </a:lnSpc>
              <a:spcBef>
                <a:spcPts val="0"/>
              </a:spcBef>
              <a:spcAft>
                <a:spcPts val="600"/>
              </a:spcAft>
              <a:buClrTx/>
              <a:buSzTx/>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596195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Ορισμοί (</a:t>
            </a:r>
            <a:r>
              <a:rPr kumimoji="0" lang="en-GB" sz="2600" b="0" i="0" u="none" strike="noStrike" kern="1200" cap="none" spc="0" normalizeH="0" baseline="0" noProof="0" dirty="0">
                <a:ln>
                  <a:noFill/>
                </a:ln>
                <a:solidFill>
                  <a:prstClr val="black"/>
                </a:solidFill>
                <a:effectLst/>
                <a:uLnTx/>
                <a:uFillTx/>
                <a:latin typeface="Calibri"/>
                <a:ea typeface="+mn-ea"/>
                <a:cs typeface="+mn-cs"/>
              </a:rPr>
              <a:t>iii)</a:t>
            </a:r>
          </a:p>
        </p:txBody>
      </p:sp>
      <p:sp>
        <p:nvSpPr>
          <p:cNvPr id="15" name="Rectangle 14"/>
          <p:cNvSpPr/>
          <p:nvPr/>
        </p:nvSpPr>
        <p:spPr>
          <a:xfrm>
            <a:off x="323850" y="1124744"/>
            <a:ext cx="8352607" cy="430452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Ρυθμιστικές Αρχές Ενέργειας: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Αποτελούν ανεξάρτητες Αρχές</a:t>
            </a:r>
            <a:r>
              <a:rPr lang="el-GR" sz="1600" dirty="0">
                <a:solidFill>
                  <a:prstClr val="black"/>
                </a:solidFill>
                <a:latin typeface="Calibri"/>
                <a:cs typeface="Arial" pitchFamily="34" charset="0"/>
              </a:rPr>
              <a:t>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που έχουν οριστεί από τις χώρες της ΕΕ για να διασφαλίζουν την ορθή λειτουργία των ενεργειακών αγορών τους, αλλά και να τις εποπτεύουν ως και να λαμβάνουν μέτρα με στόχο την επίτευξη της απελευθέρωσης των αγορών ηλεκτρικής ενέργειας και φυσικού αερίου και να διασφαλίζουν πως οι καταναλωτές λαμβάνουν αξιόπιστες υπηρεσίες σε εύλογη τιμή.</a:t>
            </a:r>
          </a:p>
          <a:p>
            <a:pPr marL="174625" marR="0" lvl="0" indent="-174625" algn="just" defTabSz="914400" rtl="0" eaLnBrk="1" fontAlgn="auto" latinLnBrk="0" hangingPunct="1">
              <a:lnSpc>
                <a:spcPct val="100000"/>
              </a:lnSpc>
              <a:spcBef>
                <a:spcPts val="0"/>
              </a:spcBef>
              <a:spcAft>
                <a:spcPts val="600"/>
              </a:spcAft>
              <a:buClrTx/>
              <a:buSzTx/>
              <a:tabLst/>
              <a:defRPr/>
            </a:pPr>
            <a:endPar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Συστάθηκαν με τις Οδηγίες 2003/54/ΕΚ και 2003/55/ΕΚ για τον ηλεκτρισμό και το φυσικό αέριο</a:t>
            </a:r>
          </a:p>
          <a:p>
            <a:pPr marL="174625" marR="0" lvl="0" indent="-174625" algn="just" defTabSz="914400" rtl="0" eaLnBrk="1" fontAlgn="auto" latinLnBrk="0" hangingPunct="1">
              <a:lnSpc>
                <a:spcPct val="100000"/>
              </a:lnSpc>
              <a:spcBef>
                <a:spcPts val="0"/>
              </a:spcBef>
              <a:spcAft>
                <a:spcPts val="600"/>
              </a:spcAft>
              <a:buClrTx/>
              <a:buSzTx/>
              <a:tabLst/>
              <a:defRPr/>
            </a:pPr>
            <a:endPar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Κανονισμός (ΕΚ) 713/2009 ιδρύει τον Οργανισμό Συνεργασίας των Ρυθμιστικών Αρχών Ενέργεια ο οποίος εν συνεχεία αναδιατυπώθηκε από τον Κανονισμό (ΕΕ) 2019/942.</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Οργανισμός συμπληρώνει και συντονίζει σε επίπεδο ΕΕ τις εργασίες των εθνικών ρυθμιστικών αρχών ενέργειας.</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Διαδραματίζει κεντρικό ρόλο όσον αφορά την ανάπτυξη πανευρωπαϊκού δικτύου και κανόνων της αγοράς ηλεκτρικής ενέργειας και φυσικού αερίου στο πλαίσιο των συνολικών στόχων της ενεργειακής πολιτικής της ΕΕ.</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025975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Ερωτήσεις</a:t>
            </a: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30452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Ποια είναι τα ιδιαίτερα χαρακτηριστικά του φυσικού αερίου και του υγροποιημένου φυσικού αερίου;</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Ποια είναι η έννοια της ενεργειακής ασφάλειας και ποια η θέση της στην ευρωπαϊκή έννομη τάξη; </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Πώς επιχειρήθηκε η διαφύλαξη της ασφάλειας εφοδιασμού στην </a:t>
            </a:r>
            <a:r>
              <a:rPr lang="el-GR" sz="1600" dirty="0" err="1">
                <a:solidFill>
                  <a:prstClr val="black"/>
                </a:solidFill>
                <a:latin typeface="Calibri"/>
                <a:cs typeface="Arial" pitchFamily="34" charset="0"/>
              </a:rPr>
              <a:t>ενωσιακή</a:t>
            </a:r>
            <a:r>
              <a:rPr lang="el-GR" sz="1600" dirty="0">
                <a:solidFill>
                  <a:prstClr val="black"/>
                </a:solidFill>
                <a:latin typeface="Calibri"/>
                <a:cs typeface="Arial" pitchFamily="34" charset="0"/>
              </a:rPr>
              <a:t> πραγματικότητα;</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Ποιες ήταν οι αδυναμίες της Οδηγίας 2004/67/ΕΚ και εν συνεχεία του Κανονισμού 994/2010 αναφορικά με την κατοχύρωση της ασφάλειας εφοδιασμού στην ΕΕ; </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Σε τι συνίσταται η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πρόσθετη αξία του Κανονισμού 2017/1938 ;</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Ποιες είναι οι προϋποθέσεις ενεργοποίησης του μηχανισμού αλληλεγγύης;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749100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p:nvPr/>
        </p:nvSpPr>
        <p:spPr>
          <a:xfrm>
            <a:off x="4283968" y="5301208"/>
            <a:ext cx="4248150" cy="1015663"/>
          </a:xfrm>
          <a:prstGeom prst="rect">
            <a:avLst/>
          </a:prstGeom>
        </p:spPr>
        <p:txBody>
          <a:bodyPr wrap="squar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a:t>
            </a:r>
            <a:r>
              <a:rPr lang="el-GR"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Ευχαριστώ για την προσοχή σας</a:t>
            </a:r>
            <a:endParaRPr kumimoji="0" lang="en-US"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pic>
        <p:nvPicPr>
          <p:cNvPr id="6146" name="Picture 2" descr="C:\Users\name_noone\Desktop\palhs_xekinhma\11.PNG"/>
          <p:cNvPicPr>
            <a:picLocks noChangeAspect="1" noChangeArrowheads="1"/>
          </p:cNvPicPr>
          <p:nvPr/>
        </p:nvPicPr>
        <p:blipFill>
          <a:blip r:embed="rId2" cstate="print"/>
          <a:srcRect/>
          <a:stretch>
            <a:fillRect/>
          </a:stretch>
        </p:blipFill>
        <p:spPr bwMode="auto">
          <a:xfrm>
            <a:off x="1835696" y="1124744"/>
            <a:ext cx="5504742" cy="3817144"/>
          </a:xfrm>
          <a:prstGeom prst="rect">
            <a:avLst/>
          </a:prstGeom>
          <a:noFill/>
        </p:spPr>
      </p:pic>
      <p:sp>
        <p:nvSpPr>
          <p:cNvPr id="5" name="4 - Ορθογώνιο"/>
          <p:cNvSpPr/>
          <p:nvPr/>
        </p:nvSpPr>
        <p:spPr>
          <a:xfrm>
            <a:off x="5310336" y="4952201"/>
            <a:ext cx="206997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a:ea typeface="+mn-ea"/>
                <a:cs typeface="+mn-cs"/>
              </a:rPr>
              <a:t>Αλμπέρτα, Καναδάς 1890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Κατανάλωση</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pic>
        <p:nvPicPr>
          <p:cNvPr id="2050" name="Picture 2" descr="C:\Users\name_noone\Desktop\palhs_xekinhma\01.PNG"/>
          <p:cNvPicPr>
            <a:picLocks noChangeAspect="1" noChangeArrowheads="1"/>
          </p:cNvPicPr>
          <p:nvPr/>
        </p:nvPicPr>
        <p:blipFill>
          <a:blip r:embed="rId2" cstate="print"/>
          <a:srcRect/>
          <a:stretch>
            <a:fillRect/>
          </a:stretch>
        </p:blipFill>
        <p:spPr bwMode="auto">
          <a:xfrm>
            <a:off x="335212" y="1125538"/>
            <a:ext cx="3948756" cy="4479580"/>
          </a:xfrm>
          <a:prstGeom prst="rect">
            <a:avLst/>
          </a:prstGeom>
          <a:noFill/>
        </p:spPr>
      </p:pic>
      <p:pic>
        <p:nvPicPr>
          <p:cNvPr id="2051" name="Picture 3" descr="C:\Users\name_noone\Desktop\palhs_xekinhma\02.PNG"/>
          <p:cNvPicPr>
            <a:picLocks noChangeAspect="1" noChangeArrowheads="1"/>
          </p:cNvPicPr>
          <p:nvPr/>
        </p:nvPicPr>
        <p:blipFill>
          <a:blip r:embed="rId3" cstate="print"/>
          <a:srcRect/>
          <a:stretch>
            <a:fillRect/>
          </a:stretch>
        </p:blipFill>
        <p:spPr bwMode="auto">
          <a:xfrm>
            <a:off x="4791251" y="1125538"/>
            <a:ext cx="4029221" cy="4473576"/>
          </a:xfrm>
          <a:prstGeom prst="rect">
            <a:avLst/>
          </a:prstGeom>
          <a:noFill/>
        </p:spPr>
      </p:pic>
      <p:sp>
        <p:nvSpPr>
          <p:cNvPr id="8" name="7 - Ορθογώνιο"/>
          <p:cNvSpPr/>
          <p:nvPr/>
        </p:nvSpPr>
        <p:spPr>
          <a:xfrm>
            <a:off x="7374939" y="6165850"/>
            <a:ext cx="1518236" cy="276999"/>
          </a:xfrm>
          <a:prstGeom prst="rect">
            <a:avLst/>
          </a:prstGeom>
        </p:spPr>
        <p:txBody>
          <a:bodyPr wrap="none">
            <a:spAutoFit/>
          </a:bodyPr>
          <a:lstStyle/>
          <a:p>
            <a:r>
              <a:rPr lang="en-GB" sz="1200" i="1" dirty="0"/>
              <a:t> https://www.bp.com</a:t>
            </a:r>
          </a:p>
        </p:txBody>
      </p:sp>
    </p:spTree>
    <p:extLst>
      <p:ext uri="{BB962C8B-B14F-4D97-AF65-F5344CB8AC3E}">
        <p14:creationId xmlns:p14="http://schemas.microsoft.com/office/powerpoint/2010/main" val="207822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Αποδεδειγμένα Αποθέματα</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
        <p:nvSpPr>
          <p:cNvPr id="8" name="7 - Ορθογώνιο"/>
          <p:cNvSpPr/>
          <p:nvPr/>
        </p:nvSpPr>
        <p:spPr>
          <a:xfrm>
            <a:off x="7374939" y="6165850"/>
            <a:ext cx="1518236" cy="276999"/>
          </a:xfrm>
          <a:prstGeom prst="rect">
            <a:avLst/>
          </a:prstGeom>
        </p:spPr>
        <p:txBody>
          <a:bodyPr wrap="none">
            <a:spAutoFit/>
          </a:bodyPr>
          <a:lstStyle/>
          <a:p>
            <a:r>
              <a:rPr lang="en-GB" sz="1200" i="1" dirty="0"/>
              <a:t> https://www.bp.com</a:t>
            </a:r>
          </a:p>
        </p:txBody>
      </p:sp>
      <p:pic>
        <p:nvPicPr>
          <p:cNvPr id="3074" name="Picture 2" descr="C:\Users\name_noone\Desktop\palhs_xekinhma\03.PNG"/>
          <p:cNvPicPr>
            <a:picLocks noChangeAspect="1" noChangeArrowheads="1"/>
          </p:cNvPicPr>
          <p:nvPr/>
        </p:nvPicPr>
        <p:blipFill>
          <a:blip r:embed="rId2" cstate="print"/>
          <a:srcRect/>
          <a:stretch>
            <a:fillRect/>
          </a:stretch>
        </p:blipFill>
        <p:spPr bwMode="auto">
          <a:xfrm>
            <a:off x="323528" y="1103872"/>
            <a:ext cx="3840211" cy="4650256"/>
          </a:xfrm>
          <a:prstGeom prst="rect">
            <a:avLst/>
          </a:prstGeom>
          <a:noFill/>
        </p:spPr>
      </p:pic>
      <p:pic>
        <p:nvPicPr>
          <p:cNvPr id="3075" name="Picture 3" descr="C:\Users\name_noone\Desktop\palhs_xekinhma\04.PNG"/>
          <p:cNvPicPr>
            <a:picLocks noChangeAspect="1" noChangeArrowheads="1"/>
          </p:cNvPicPr>
          <p:nvPr/>
        </p:nvPicPr>
        <p:blipFill>
          <a:blip r:embed="rId3" cstate="print"/>
          <a:srcRect/>
          <a:stretch>
            <a:fillRect/>
          </a:stretch>
        </p:blipFill>
        <p:spPr bwMode="auto">
          <a:xfrm>
            <a:off x="4932040" y="1412776"/>
            <a:ext cx="3833960" cy="4242732"/>
          </a:xfrm>
          <a:prstGeom prst="rect">
            <a:avLst/>
          </a:prstGeom>
          <a:noFill/>
        </p:spPr>
      </p:pic>
    </p:spTree>
    <p:extLst>
      <p:ext uri="{BB962C8B-B14F-4D97-AF65-F5344CB8AC3E}">
        <p14:creationId xmlns:p14="http://schemas.microsoft.com/office/powerpoint/2010/main" val="207822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Παραγωγή &amp; Κατανάλωση</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
        <p:nvSpPr>
          <p:cNvPr id="8" name="7 - Ορθογώνιο"/>
          <p:cNvSpPr/>
          <p:nvPr/>
        </p:nvSpPr>
        <p:spPr>
          <a:xfrm>
            <a:off x="7374939" y="6165850"/>
            <a:ext cx="1518236" cy="276999"/>
          </a:xfrm>
          <a:prstGeom prst="rect">
            <a:avLst/>
          </a:prstGeom>
        </p:spPr>
        <p:txBody>
          <a:bodyPr wrap="none">
            <a:spAutoFit/>
          </a:bodyPr>
          <a:lstStyle/>
          <a:p>
            <a:r>
              <a:rPr lang="en-GB" sz="1200" i="1" dirty="0"/>
              <a:t> https://www.bp.com</a:t>
            </a:r>
          </a:p>
        </p:txBody>
      </p:sp>
      <p:pic>
        <p:nvPicPr>
          <p:cNvPr id="4099" name="Picture 3" descr="C:\Users\name_noone\Desktop\palhs_xekinhma\06.PNG"/>
          <p:cNvPicPr>
            <a:picLocks noChangeAspect="1" noChangeArrowheads="1"/>
          </p:cNvPicPr>
          <p:nvPr/>
        </p:nvPicPr>
        <p:blipFill>
          <a:blip r:embed="rId2" cstate="print"/>
          <a:srcRect/>
          <a:stretch>
            <a:fillRect/>
          </a:stretch>
        </p:blipFill>
        <p:spPr bwMode="auto">
          <a:xfrm>
            <a:off x="323528" y="1076897"/>
            <a:ext cx="4004683" cy="4600875"/>
          </a:xfrm>
          <a:prstGeom prst="rect">
            <a:avLst/>
          </a:prstGeom>
          <a:noFill/>
        </p:spPr>
      </p:pic>
      <p:pic>
        <p:nvPicPr>
          <p:cNvPr id="4100" name="Picture 4" descr="C:\Users\name_noone\Desktop\palhs_xekinhma\07.PNG"/>
          <p:cNvPicPr>
            <a:picLocks noChangeAspect="1" noChangeArrowheads="1"/>
          </p:cNvPicPr>
          <p:nvPr/>
        </p:nvPicPr>
        <p:blipFill>
          <a:blip r:embed="rId3" cstate="print"/>
          <a:srcRect/>
          <a:stretch>
            <a:fillRect/>
          </a:stretch>
        </p:blipFill>
        <p:spPr bwMode="auto">
          <a:xfrm>
            <a:off x="4788024" y="1125538"/>
            <a:ext cx="4004683" cy="4538118"/>
          </a:xfrm>
          <a:prstGeom prst="rect">
            <a:avLst/>
          </a:prstGeom>
          <a:noFill/>
        </p:spPr>
      </p:pic>
    </p:spTree>
    <p:extLst>
      <p:ext uri="{BB962C8B-B14F-4D97-AF65-F5344CB8AC3E}">
        <p14:creationId xmlns:p14="http://schemas.microsoft.com/office/powerpoint/2010/main" val="207822827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25567</TotalTime>
  <Words>8587</Words>
  <Application>Microsoft Office PowerPoint</Application>
  <PresentationFormat>Προβολή στην οθόνη (4:3)</PresentationFormat>
  <Paragraphs>594</Paragraphs>
  <Slides>68</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68</vt:i4>
      </vt:variant>
    </vt:vector>
  </HeadingPairs>
  <TitlesOfParts>
    <vt:vector size="73" baseType="lpstr">
      <vt:lpstr>Arial</vt:lpstr>
      <vt:lpstr>Calibri</vt:lpstr>
      <vt:lpstr>Courier New</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Ασφαλεια_Εφοδιασμού_Φυσικό_Αέριο</dc:title>
  <dc:creator>dell1</dc:creator>
  <cp:lastModifiedBy>PANAGIOTIS ARGALIAS</cp:lastModifiedBy>
  <cp:revision>739</cp:revision>
  <dcterms:created xsi:type="dcterms:W3CDTF">2013-06-13T07:12:58Z</dcterms:created>
  <dcterms:modified xsi:type="dcterms:W3CDTF">2022-11-08T19:19:28Z</dcterms:modified>
</cp:coreProperties>
</file>