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70" r:id="rId5"/>
    <p:sldId id="260" r:id="rId6"/>
    <p:sldId id="273" r:id="rId7"/>
    <p:sldId id="261" r:id="rId8"/>
    <p:sldId id="262" r:id="rId9"/>
    <p:sldId id="263" r:id="rId10"/>
    <p:sldId id="264" r:id="rId11"/>
    <p:sldId id="265" r:id="rId12"/>
    <p:sldId id="276" r:id="rId13"/>
    <p:sldId id="266" r:id="rId14"/>
    <p:sldId id="267" r:id="rId15"/>
    <p:sldId id="268" r:id="rId16"/>
    <p:sldId id="280" r:id="rId17"/>
    <p:sldId id="281" r:id="rId18"/>
    <p:sldId id="282" r:id="rId19"/>
    <p:sldId id="285" r:id="rId20"/>
    <p:sldId id="274" r:id="rId21"/>
    <p:sldId id="286" r:id="rId22"/>
    <p:sldId id="288" r:id="rId23"/>
    <p:sldId id="289" r:id="rId24"/>
    <p:sldId id="287" r:id="rId25"/>
    <p:sldId id="290" r:id="rId26"/>
    <p:sldId id="291" r:id="rId27"/>
    <p:sldId id="295" r:id="rId28"/>
    <p:sldId id="293" r:id="rId29"/>
    <p:sldId id="294" r:id="rId3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1" d="100"/>
          <a:sy n="81" d="100"/>
        </p:scale>
        <p:origin x="-105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89E2D7FF-7C50-49BE-860C-9994A10F0661}" type="datetimeFigureOut">
              <a:rPr lang="el-GR" smtClean="0"/>
              <a:pPr/>
              <a:t>19/11/2021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5DC26EF-1AD5-475C-89CF-CE4D9864404C}"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89E2D7FF-7C50-49BE-860C-9994A10F0661}" type="datetimeFigureOut">
              <a:rPr lang="el-GR" smtClean="0"/>
              <a:pPr/>
              <a:t>19/11/2021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5DC26EF-1AD5-475C-89CF-CE4D9864404C}"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89E2D7FF-7C50-49BE-860C-9994A10F0661}" type="datetimeFigureOut">
              <a:rPr lang="el-GR" smtClean="0"/>
              <a:pPr/>
              <a:t>19/11/2021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5DC26EF-1AD5-475C-89CF-CE4D9864404C}"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89E2D7FF-7C50-49BE-860C-9994A10F0661}" type="datetimeFigureOut">
              <a:rPr lang="el-GR" smtClean="0"/>
              <a:pPr/>
              <a:t>19/11/2021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5DC26EF-1AD5-475C-89CF-CE4D9864404C}"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89E2D7FF-7C50-49BE-860C-9994A10F0661}" type="datetimeFigureOut">
              <a:rPr lang="el-GR" smtClean="0"/>
              <a:pPr/>
              <a:t>19/11/2021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5DC26EF-1AD5-475C-89CF-CE4D9864404C}"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89E2D7FF-7C50-49BE-860C-9994A10F0661}" type="datetimeFigureOut">
              <a:rPr lang="el-GR" smtClean="0"/>
              <a:pPr/>
              <a:t>19/11/2021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05DC26EF-1AD5-475C-89CF-CE4D9864404C}"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89E2D7FF-7C50-49BE-860C-9994A10F0661}" type="datetimeFigureOut">
              <a:rPr lang="el-GR" smtClean="0"/>
              <a:pPr/>
              <a:t>19/11/2021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05DC26EF-1AD5-475C-89CF-CE4D9864404C}"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89E2D7FF-7C50-49BE-860C-9994A10F0661}" type="datetimeFigureOut">
              <a:rPr lang="el-GR" smtClean="0"/>
              <a:pPr/>
              <a:t>19/11/2021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05DC26EF-1AD5-475C-89CF-CE4D9864404C}"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89E2D7FF-7C50-49BE-860C-9994A10F0661}" type="datetimeFigureOut">
              <a:rPr lang="el-GR" smtClean="0"/>
              <a:pPr/>
              <a:t>19/11/2021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05DC26EF-1AD5-475C-89CF-CE4D9864404C}"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89E2D7FF-7C50-49BE-860C-9994A10F0661}" type="datetimeFigureOut">
              <a:rPr lang="el-GR" smtClean="0"/>
              <a:pPr/>
              <a:t>19/11/2021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05DC26EF-1AD5-475C-89CF-CE4D9864404C}"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89E2D7FF-7C50-49BE-860C-9994A10F0661}" type="datetimeFigureOut">
              <a:rPr lang="el-GR" smtClean="0"/>
              <a:pPr/>
              <a:t>19/11/2021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05DC26EF-1AD5-475C-89CF-CE4D9864404C}"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E2D7FF-7C50-49BE-860C-9994A10F0661}" type="datetimeFigureOut">
              <a:rPr lang="el-GR" smtClean="0"/>
              <a:pPr/>
              <a:t>19/11/2021</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DC26EF-1AD5-475C-89CF-CE4D9864404C}"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642938"/>
            <a:ext cx="8229600" cy="774700"/>
          </a:xfrm>
        </p:spPr>
        <p:txBody>
          <a:bodyPr rtlCol="0">
            <a:normAutofit fontScale="90000"/>
          </a:bodyPr>
          <a:lstStyle/>
          <a:p>
            <a:pPr eaLnBrk="1" fontAlgn="auto" hangingPunct="1">
              <a:spcAft>
                <a:spcPts val="0"/>
              </a:spcAft>
              <a:defRPr/>
            </a:pPr>
            <a:r>
              <a:rPr lang="el-GR" dirty="0" smtClean="0"/>
              <a:t>«</a:t>
            </a:r>
            <a:r>
              <a:rPr lang="el-GR" dirty="0" err="1" smtClean="0"/>
              <a:t>Πολυαισθητηριακή</a:t>
            </a:r>
            <a:r>
              <a:rPr lang="el-GR" dirty="0" smtClean="0"/>
              <a:t>» και «</a:t>
            </a:r>
            <a:r>
              <a:rPr lang="el-GR" dirty="0" err="1" smtClean="0"/>
              <a:t>διαισθητηριακή</a:t>
            </a:r>
            <a:r>
              <a:rPr lang="el-GR" dirty="0" smtClean="0"/>
              <a:t>» προσέγγιση στον πολιτισμό</a:t>
            </a:r>
            <a:endParaRPr lang="el-GR" dirty="0"/>
          </a:p>
        </p:txBody>
      </p:sp>
      <p:sp>
        <p:nvSpPr>
          <p:cNvPr id="27651" name="2 - Θέση περιεχομένου"/>
          <p:cNvSpPr>
            <a:spLocks noGrp="1"/>
          </p:cNvSpPr>
          <p:nvPr>
            <p:ph idx="1"/>
          </p:nvPr>
        </p:nvSpPr>
        <p:spPr>
          <a:xfrm>
            <a:off x="0" y="2286000"/>
            <a:ext cx="9144000" cy="4572000"/>
          </a:xfrm>
        </p:spPr>
        <p:txBody>
          <a:bodyPr/>
          <a:lstStyle/>
          <a:p>
            <a:pPr eaLnBrk="1" hangingPunct="1">
              <a:buFont typeface="Arial" charset="0"/>
              <a:buNone/>
            </a:pPr>
            <a:r>
              <a:rPr lang="en-US" sz="3600" dirty="0" smtClean="0"/>
              <a:t>   </a:t>
            </a:r>
            <a:r>
              <a:rPr lang="el-GR" sz="3600" dirty="0" smtClean="0"/>
              <a:t>Αναζωπύρωση από το 1980 του ενδιαφέροντος για το «σώμα» αλλά και για τη «σωματοποίηση» (</a:t>
            </a:r>
            <a:r>
              <a:rPr lang="en-US" sz="3600" dirty="0" err="1" smtClean="0"/>
              <a:t>Csordas</a:t>
            </a:r>
            <a:r>
              <a:rPr lang="en-US" sz="3600" dirty="0" smtClean="0"/>
              <a:t>, 1999) </a:t>
            </a:r>
            <a:r>
              <a:rPr lang="el-GR" sz="3600" dirty="0" smtClean="0"/>
              <a:t>οι ανθρωπολόγοι έδωσαν προσοχή στους τρόπους με τους οποίους βιώνουμε τα πράγματα, στην αισθητηριακή και σωματική μας εμπλοκή με αυτόν</a:t>
            </a:r>
            <a:r>
              <a:rPr lang="en-US" sz="3600" dirty="0" smtClean="0"/>
              <a:t>.</a:t>
            </a:r>
            <a:endParaRPr lang="el-GR" sz="3600" dirty="0" smtClean="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4" name="Picture 2" descr="C:\Users\BALIA\Contacts\Pictures\ΑΒΟΡΙΓΙΝΕΣ\page_8.jpg"/>
          <p:cNvPicPr>
            <a:picLocks noGrp="1" noChangeAspect="1" noChangeArrowheads="1"/>
          </p:cNvPicPr>
          <p:nvPr>
            <p:ph idx="1"/>
          </p:nvPr>
        </p:nvPicPr>
        <p:blipFill>
          <a:blip r:embed="rId2"/>
          <a:srcRect/>
          <a:stretch>
            <a:fillRect/>
          </a:stretch>
        </p:blipFill>
        <p:spPr>
          <a:xfrm>
            <a:off x="428596" y="571480"/>
            <a:ext cx="8215370" cy="5929354"/>
          </a:xfrm>
        </p:spPr>
      </p:pic>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Ντιτζεριντού</a:t>
            </a:r>
            <a:endParaRPr lang="el-GR" dirty="0"/>
          </a:p>
        </p:txBody>
      </p:sp>
      <p:pic>
        <p:nvPicPr>
          <p:cNvPr id="4" name="Picture 2" descr="C:\Users\BALIA\Contacts\Pictures\ΑΒΟΡΙΓΙΝΕΣ\8664A818F21738A9B038FD39D204766B.jpg"/>
          <p:cNvPicPr>
            <a:picLocks noGrp="1" noChangeAspect="1" noChangeArrowheads="1"/>
          </p:cNvPicPr>
          <p:nvPr>
            <p:ph idx="1"/>
          </p:nvPr>
        </p:nvPicPr>
        <p:blipFill>
          <a:blip r:embed="rId2"/>
          <a:srcRect/>
          <a:stretch>
            <a:fillRect/>
          </a:stretch>
        </p:blipFill>
        <p:spPr>
          <a:xfrm>
            <a:off x="1609725" y="1357298"/>
            <a:ext cx="5924550" cy="5000660"/>
          </a:xfrm>
        </p:spPr>
      </p:pic>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285720" y="214290"/>
            <a:ext cx="8572560" cy="5911873"/>
          </a:xfrm>
        </p:spPr>
        <p:txBody>
          <a:bodyPr>
            <a:normAutofit lnSpcReduction="10000"/>
          </a:bodyPr>
          <a:lstStyle/>
          <a:p>
            <a:pPr>
              <a:buNone/>
            </a:pPr>
            <a:r>
              <a:rPr lang="el-GR" dirty="0" smtClean="0"/>
              <a:t>Ένα στοιχείο του πολιτισμού των ιθαγενών ήταν το </a:t>
            </a:r>
            <a:r>
              <a:rPr lang="el-GR" dirty="0" err="1" smtClean="0"/>
              <a:t>ντιτζεριντού</a:t>
            </a:r>
            <a:r>
              <a:rPr lang="el-GR" dirty="0" smtClean="0"/>
              <a:t> .</a:t>
            </a:r>
          </a:p>
          <a:p>
            <a:pPr>
              <a:buNone/>
            </a:pPr>
            <a:r>
              <a:rPr lang="el-GR" dirty="0" smtClean="0"/>
              <a:t>Είναι ένα μουσικό όργανο, ένας μεγάλος ξύλινος σωλήνας από τον οποίο με ένα φύσημα παράγεται ένας παράξενος ήχος σαν βούισμα. </a:t>
            </a:r>
          </a:p>
          <a:p>
            <a:pPr>
              <a:buNone/>
            </a:pPr>
            <a:r>
              <a:rPr lang="el-GR" dirty="0" smtClean="0"/>
              <a:t>Πρόκειται για ένα απλό κούφιο κλαδί από ευκάλυπτο, το οποίο λειτουργεί ως αντηχείο, ενισχύοντας τους ήχους που παράγει ο μουσικός με το στόμα του. Ένα όργανο με εντυπωσιακές δυνατότητες παρά την απλότητά του. Το </a:t>
            </a:r>
            <a:r>
              <a:rPr lang="el-GR" dirty="0" err="1" smtClean="0"/>
              <a:t>ντιτζεριντού</a:t>
            </a:r>
            <a:r>
              <a:rPr lang="el-GR" dirty="0" smtClean="0"/>
              <a:t> χρησιμοποιείται ακόμα στις θρησκευτικές γιορτές των </a:t>
            </a:r>
            <a:r>
              <a:rPr lang="el-GR" dirty="0" err="1" smtClean="0"/>
              <a:t>Αβορίγινων</a:t>
            </a:r>
            <a:r>
              <a:rPr lang="el-GR" dirty="0" smtClean="0"/>
              <a:t>.</a:t>
            </a:r>
          </a:p>
          <a:p>
            <a:endParaRPr lang="el-GR" dirty="0"/>
          </a:p>
        </p:txBody>
      </p:sp>
    </p:spTree>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 Τίτλος"/>
          <p:cNvSpPr>
            <a:spLocks noGrp="1"/>
          </p:cNvSpPr>
          <p:nvPr>
            <p:ph type="title"/>
          </p:nvPr>
        </p:nvSpPr>
        <p:spPr/>
        <p:txBody>
          <a:bodyPr/>
          <a:lstStyle/>
          <a:p>
            <a:endParaRPr lang="el-GR" smtClean="0"/>
          </a:p>
        </p:txBody>
      </p:sp>
      <p:pic>
        <p:nvPicPr>
          <p:cNvPr id="8195" name="Picture 2" descr="C:\Users\BALIA\Contacts\Pictures\ΑΒΟΡΙΓΙΝΕΣ\0df7182285dbdd2ec4aeb2d1cd38bd67.jpg"/>
          <p:cNvPicPr>
            <a:picLocks noGrp="1" noChangeAspect="1" noChangeArrowheads="1"/>
          </p:cNvPicPr>
          <p:nvPr>
            <p:ph idx="1"/>
          </p:nvPr>
        </p:nvPicPr>
        <p:blipFill>
          <a:blip r:embed="rId2"/>
          <a:srcRect/>
          <a:stretch>
            <a:fillRect/>
          </a:stretch>
        </p:blipFill>
        <p:spPr>
          <a:xfrm>
            <a:off x="468313" y="260350"/>
            <a:ext cx="8207375" cy="6337300"/>
          </a:xfrm>
        </p:spPr>
      </p:pic>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Για να μην ξεχνάμε…</a:t>
            </a:r>
            <a:endParaRPr lang="el-GR" dirty="0"/>
          </a:p>
        </p:txBody>
      </p:sp>
      <p:pic>
        <p:nvPicPr>
          <p:cNvPr id="4" name="Picture 2" descr="C:\Users\BALIA\Contacts\Pictures\ΑΒΟΡΙΓΙΝΕΣ\aborigines--456x300.jpg"/>
          <p:cNvPicPr>
            <a:picLocks noGrp="1" noChangeAspect="1" noChangeArrowheads="1"/>
          </p:cNvPicPr>
          <p:nvPr>
            <p:ph idx="1"/>
          </p:nvPr>
        </p:nvPicPr>
        <p:blipFill>
          <a:blip r:embed="rId2"/>
          <a:srcRect/>
          <a:stretch>
            <a:fillRect/>
          </a:stretch>
        </p:blipFill>
        <p:spPr>
          <a:xfrm>
            <a:off x="1142976" y="1571612"/>
            <a:ext cx="6786610" cy="4929222"/>
          </a:xfrm>
        </p:spPr>
      </p:pic>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4" name="Picture 2" descr="C:\Users\BALIA\Contacts\Pictures\ΑΒΟΡΙΓΙΝΕΣ\Αβορίγινες.jpg"/>
          <p:cNvPicPr>
            <a:picLocks noGrp="1" noChangeAspect="1" noChangeArrowheads="1"/>
          </p:cNvPicPr>
          <p:nvPr>
            <p:ph idx="1"/>
          </p:nvPr>
        </p:nvPicPr>
        <p:blipFill>
          <a:blip r:embed="rId2"/>
          <a:srcRect/>
          <a:stretch>
            <a:fillRect/>
          </a:stretch>
        </p:blipFill>
        <p:spPr>
          <a:xfrm>
            <a:off x="928662" y="785794"/>
            <a:ext cx="7572428" cy="5572164"/>
          </a:xfrm>
        </p:spPr>
      </p:pic>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785926"/>
            <a:ext cx="9144000" cy="4523434"/>
          </a:xfrm>
        </p:spPr>
        <p:txBody>
          <a:bodyPr>
            <a:noAutofit/>
          </a:bodyPr>
          <a:lstStyle/>
          <a:p>
            <a:r>
              <a:rPr lang="el-GR" sz="3200" dirty="0" smtClean="0"/>
              <a:t>Συστήματα οσμών, (κ)οσμολογίες, οσφρητικά τοπία…</a:t>
            </a:r>
          </a:p>
          <a:p>
            <a:endParaRPr lang="el-GR" sz="3200" dirty="0" smtClean="0"/>
          </a:p>
          <a:p>
            <a:r>
              <a:rPr lang="el-GR" sz="3200" dirty="0" smtClean="0"/>
              <a:t>Πώς είναι να ζει κανείς σε μια κοινωνία η οποία αντιλαμβάνεται τον χρόνο ως μια διαδοχή οσμών;</a:t>
            </a:r>
          </a:p>
          <a:p>
            <a:pPr>
              <a:buNone/>
            </a:pPr>
            <a:endParaRPr lang="el-GR" sz="3200" dirty="0" smtClean="0"/>
          </a:p>
          <a:p>
            <a:r>
              <a:rPr lang="el-GR" sz="3200" dirty="0" smtClean="0"/>
              <a:t>Υπάρχουν πολλά σύμπαντα οσμής αλλά και διαφορετικά συστήματα οσφρητικής ταξινόμησης</a:t>
            </a:r>
          </a:p>
        </p:txBody>
      </p:sp>
      <p:sp>
        <p:nvSpPr>
          <p:cNvPr id="4" name="3 - Τίτλος"/>
          <p:cNvSpPr>
            <a:spLocks noGrp="1"/>
          </p:cNvSpPr>
          <p:nvPr>
            <p:ph type="title"/>
          </p:nvPr>
        </p:nvSpPr>
        <p:spPr/>
        <p:txBody>
          <a:bodyPr>
            <a:normAutofit fontScale="90000"/>
          </a:bodyPr>
          <a:lstStyle/>
          <a:p>
            <a:r>
              <a:rPr lang="el-GR" dirty="0" smtClean="0"/>
              <a:t>Παραδείγματα άλλων τρόπων σκέψης και πολλαπλών παραδόσεων</a:t>
            </a:r>
            <a:endParaRPr lang="el-GR" dirty="0"/>
          </a:p>
        </p:txBody>
      </p:sp>
    </p:spTree>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i="1" dirty="0" smtClean="0"/>
              <a:t>Άρωμα. Η πολιτισμική ιστορία της οσμής, </a:t>
            </a:r>
            <a:r>
              <a:rPr lang="el-GR" dirty="0" smtClean="0"/>
              <a:t>2005, </a:t>
            </a:r>
            <a:r>
              <a:rPr lang="el-GR" dirty="0" err="1" smtClean="0"/>
              <a:t>Constance</a:t>
            </a:r>
            <a:r>
              <a:rPr lang="el-GR" dirty="0" smtClean="0"/>
              <a:t> </a:t>
            </a:r>
            <a:r>
              <a:rPr lang="el-GR" dirty="0" err="1" smtClean="0"/>
              <a:t>Classen</a:t>
            </a:r>
            <a:endParaRPr lang="el-GR" dirty="0"/>
          </a:p>
        </p:txBody>
      </p:sp>
      <p:pic>
        <p:nvPicPr>
          <p:cNvPr id="1026" name="Picture 2" descr="C:\Users\Χρήστης\Desktop\image.jpg"/>
          <p:cNvPicPr>
            <a:picLocks noGrp="1" noChangeAspect="1" noChangeArrowheads="1"/>
          </p:cNvPicPr>
          <p:nvPr>
            <p:ph idx="1"/>
          </p:nvPr>
        </p:nvPicPr>
        <p:blipFill>
          <a:blip r:embed="rId2"/>
          <a:srcRect/>
          <a:stretch>
            <a:fillRect/>
          </a:stretch>
        </p:blipFill>
        <p:spPr bwMode="auto">
          <a:xfrm>
            <a:off x="0" y="1785926"/>
            <a:ext cx="9144000" cy="5072074"/>
          </a:xfrm>
          <a:prstGeom prst="rect">
            <a:avLst/>
          </a:prstGeom>
          <a:noFill/>
        </p:spPr>
      </p:pic>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Στις ζούγκλες των νησιών </a:t>
            </a:r>
            <a:r>
              <a:rPr lang="el-GR" dirty="0" err="1" smtClean="0"/>
              <a:t>Άνταμαν</a:t>
            </a:r>
            <a:endParaRPr lang="el-GR" dirty="0"/>
          </a:p>
        </p:txBody>
      </p:sp>
      <p:sp>
        <p:nvSpPr>
          <p:cNvPr id="3" name="2 - Θέση περιεχομένου"/>
          <p:cNvSpPr>
            <a:spLocks noGrp="1"/>
          </p:cNvSpPr>
          <p:nvPr>
            <p:ph idx="1"/>
          </p:nvPr>
        </p:nvSpPr>
        <p:spPr/>
        <p:txBody>
          <a:bodyPr>
            <a:normAutofit lnSpcReduction="10000"/>
          </a:bodyPr>
          <a:lstStyle/>
          <a:p>
            <a:r>
              <a:rPr lang="el-GR" sz="3600" dirty="0" smtClean="0"/>
              <a:t>Οι κάτοικοι των νησιών έχουν δημιουργήσει το ημερολόγιό τους δίνοντας στις διαφορετικές περιόδους του έτους τα ονόματα λουλουδιών που ανθίζουν τις διαφορετικές εποχές. Το έτος είναι δηλαδή ένας κύκλος οσμών.</a:t>
            </a:r>
          </a:p>
          <a:p>
            <a:r>
              <a:rPr lang="el-GR" sz="3600" dirty="0" smtClean="0"/>
              <a:t>Τα αρώματα αντιπροσωπεύουν τη ζωτική ενέργεια και η όσφρηση δύναμη </a:t>
            </a:r>
            <a:endParaRPr lang="el-GR" sz="3600" dirty="0"/>
          </a:p>
        </p:txBody>
      </p:sp>
    </p:spTree>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a:xfrm>
            <a:off x="0" y="214290"/>
            <a:ext cx="9144000" cy="6643710"/>
          </a:xfrm>
        </p:spPr>
        <p:txBody>
          <a:bodyPr/>
          <a:lstStyle/>
          <a:p>
            <a:pPr>
              <a:buNone/>
            </a:pPr>
            <a:r>
              <a:rPr lang="el-GR" dirty="0" smtClean="0"/>
              <a:t>    </a:t>
            </a:r>
            <a:r>
              <a:rPr lang="el-GR" sz="3600" dirty="0" smtClean="0"/>
              <a:t>Οι μυρωδιές πάντα αψηφούσαν τις απόπειρες λογικής ή αντικειμενικής ταξινόμησης και πιθανόν πάντοτε θα τις αψηφούν. Αλλά ακριβώς επειδή οι οσμολογίες είναι σε τόσο μεγάλο βαθμό φορείς αξιών, είναι και τόσο αποκαλυπτικές όσον αφορά στα ουσιαστικά ενδιαφέροντα μιας κοινωνίας. Η αλήθεια είναι πως τα συστήματα οσφρητικής ταξινόμησης έχουν ένα νόημα, μια λογική, όμως αυτή η λογική είναι τοπική, δική τους και όχι παγκόσμια.</a:t>
            </a:r>
            <a:endParaRPr lang="el-GR" sz="3600" dirty="0"/>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rtlCol="0">
            <a:normAutofit fontScale="90000"/>
          </a:bodyPr>
          <a:lstStyle/>
          <a:p>
            <a:pPr eaLnBrk="1" fontAlgn="auto" hangingPunct="1">
              <a:spcAft>
                <a:spcPts val="0"/>
              </a:spcAft>
              <a:defRPr/>
            </a:pPr>
            <a:r>
              <a:rPr lang="el-GR" dirty="0" smtClean="0"/>
              <a:t>Η σύγκλιση γεωγραφίας και αρχαιολογίας… τώρα πια και ανθρωπολογίας</a:t>
            </a:r>
            <a:endParaRPr lang="el-GR" dirty="0"/>
          </a:p>
        </p:txBody>
      </p:sp>
      <p:sp>
        <p:nvSpPr>
          <p:cNvPr id="3" name="2 - Θέση περιεχομένου"/>
          <p:cNvSpPr>
            <a:spLocks noGrp="1"/>
          </p:cNvSpPr>
          <p:nvPr>
            <p:ph idx="1"/>
          </p:nvPr>
        </p:nvSpPr>
        <p:spPr>
          <a:xfrm>
            <a:off x="179388" y="1773238"/>
            <a:ext cx="8785225" cy="5084762"/>
          </a:xfrm>
        </p:spPr>
        <p:txBody>
          <a:bodyPr rtlCol="0">
            <a:normAutofit fontScale="85000" lnSpcReduction="10000"/>
          </a:bodyPr>
          <a:lstStyle/>
          <a:p>
            <a:pPr eaLnBrk="1" fontAlgn="auto" hangingPunct="1">
              <a:spcAft>
                <a:spcPts val="0"/>
              </a:spcAft>
              <a:buFont typeface="Arial" pitchFamily="34" charset="0"/>
              <a:buNone/>
              <a:defRPr/>
            </a:pPr>
            <a:r>
              <a:rPr lang="el-GR" dirty="0" smtClean="0"/>
              <a:t>    Ο χώρος</a:t>
            </a:r>
            <a:r>
              <a:rPr lang="en-US" dirty="0" smtClean="0"/>
              <a:t>, </a:t>
            </a:r>
            <a:r>
              <a:rPr lang="el-GR" dirty="0" smtClean="0"/>
              <a:t>ο τόπος και το τοπίο προσδίδουν υλική διάσταση στις ταυτότητες. Μετά τη δεκαετία του 1970 παρατηρείται μια σύγκλιση των άνωθεν επιστημών. Η σύγκλιση οδήγησε στη «χωρική στροφή» στα τέλη του 1980 και μια ανανεωμένη ανθρωπογεωγραφία. Ο χώρος δεν είναι αφηρημένος αλλά εξανθρωπισμένος, </a:t>
            </a:r>
            <a:r>
              <a:rPr lang="el-GR" dirty="0" err="1" smtClean="0"/>
              <a:t>νοηματοδοτημένος</a:t>
            </a:r>
            <a:r>
              <a:rPr lang="el-GR" dirty="0" smtClean="0"/>
              <a:t> και άρα εμπλεκόμενος στις ανθρώπινες υποθέσεις και δράσεις (εμπρόθετες). Ο χώρος τελικά είναι κοινωνικό προϊόν που παράγεται και μεταβάλλεται μέσα από την εμπρόθετη δράση ατόμων κα ομάδων. Έμφαση στο </a:t>
            </a:r>
            <a:r>
              <a:rPr lang="el-GR" dirty="0" err="1" smtClean="0"/>
              <a:t>γνωσιακό</a:t>
            </a:r>
            <a:r>
              <a:rPr lang="el-GR" dirty="0" smtClean="0"/>
              <a:t>, το υλικό και συγκινησιακό (</a:t>
            </a:r>
            <a:r>
              <a:rPr lang="en-US" dirty="0" smtClean="0"/>
              <a:t>Christopher Tilley)</a:t>
            </a:r>
            <a:r>
              <a:rPr lang="el-GR" dirty="0" smtClean="0"/>
              <a:t> καθώς και στις έννοιες του μετασχηματισμού, της μεταβολής. </a:t>
            </a:r>
            <a:endParaRPr lang="el-GR" dirty="0"/>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Κ(οσμολογίες) και οσφρητική ταξινόμηση</a:t>
            </a:r>
            <a:endParaRPr lang="el-GR" dirty="0"/>
          </a:p>
        </p:txBody>
      </p:sp>
      <p:sp>
        <p:nvSpPr>
          <p:cNvPr id="3" name="2 - Θέση περιεχομένου"/>
          <p:cNvSpPr>
            <a:spLocks noGrp="1"/>
          </p:cNvSpPr>
          <p:nvPr>
            <p:ph idx="1"/>
          </p:nvPr>
        </p:nvSpPr>
        <p:spPr>
          <a:xfrm>
            <a:off x="457200" y="1600200"/>
            <a:ext cx="8229600" cy="5257800"/>
          </a:xfrm>
        </p:spPr>
        <p:txBody>
          <a:bodyPr>
            <a:normAutofit fontScale="92500" lnSpcReduction="20000"/>
          </a:bodyPr>
          <a:lstStyle/>
          <a:p>
            <a:pPr>
              <a:buNone/>
            </a:pPr>
            <a:r>
              <a:rPr lang="el-GR" dirty="0" smtClean="0"/>
              <a:t>    Η ιστορία θα μπορούσε να ξαναγραφεί μέσα από τις ιστορίες των οσμών. Το νεωτερικό </a:t>
            </a:r>
            <a:r>
              <a:rPr lang="el-GR" dirty="0" err="1" smtClean="0"/>
              <a:t>πρόταγμα</a:t>
            </a:r>
            <a:r>
              <a:rPr lang="el-GR" dirty="0" smtClean="0"/>
              <a:t> και η παγίωση του νεωτερικού, ορθολογικού, αστικού μοντέλου στην Ευρώπη τον 18</a:t>
            </a:r>
            <a:r>
              <a:rPr lang="el-GR" baseline="30000" dirty="0" smtClean="0"/>
              <a:t>ο</a:t>
            </a:r>
            <a:r>
              <a:rPr lang="el-GR" dirty="0" smtClean="0"/>
              <a:t> και τον 19</a:t>
            </a:r>
            <a:r>
              <a:rPr lang="en-US" dirty="0" smtClean="0"/>
              <a:t>o</a:t>
            </a:r>
            <a:r>
              <a:rPr lang="el-GR" dirty="0" smtClean="0"/>
              <a:t> αιώνα πέρασε και μέσα από την εξαφάνιση «προσβλητικών», μολυσματικών και επικίνδυνων για την αστική ζωή οσμών: τα νεκροταφεία απομακρύνθηκαν από τις πόλεις, οι νεκροί θεωρήθηκαν μίασμα και τέθηκε σε εφαρμογή ένα εκτεταμένο δίκτυο αποχέτευσης. Το τελευταίο κρίθηκε αναγκαίο μια και στις μεγάλες πόλεις η αφόδευση θεωρήθηκε δείκτης των κατώτερων ανθρώπινων σωματικών αναγκών </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428604"/>
            <a:ext cx="8229600" cy="6286544"/>
          </a:xfrm>
        </p:spPr>
        <p:txBody>
          <a:bodyPr>
            <a:normAutofit fontScale="77500" lnSpcReduction="20000"/>
          </a:bodyPr>
          <a:lstStyle/>
          <a:p>
            <a:r>
              <a:rPr lang="el-GR" dirty="0" smtClean="0"/>
              <a:t>Πολλά τα καταγεγραμμένα σύμπαντα οσμής σε Αφρικανικές φυλές, στους ιθαγενείς του Αμαζονίου, στους ιθαγενείς της Ν. Γουινέας, στην Ινδονησία, στους κατοίκους  της νήσου </a:t>
            </a:r>
            <a:r>
              <a:rPr lang="en-US" dirty="0" smtClean="0"/>
              <a:t>Bohol</a:t>
            </a:r>
            <a:r>
              <a:rPr lang="el-GR" dirty="0" smtClean="0"/>
              <a:t> στις Φιλιππίνες, σε μεγαλουπόλεις όπως η Βαρσοβία, καθώς και στο Ορθόδοξο Χριστιανικό τελετουργικό.</a:t>
            </a:r>
          </a:p>
          <a:p>
            <a:endParaRPr lang="el-GR" dirty="0" smtClean="0"/>
          </a:p>
          <a:p>
            <a:r>
              <a:rPr lang="el-GR" dirty="0" smtClean="0"/>
              <a:t> Για παράδειγμα, οι </a:t>
            </a:r>
            <a:r>
              <a:rPr lang="el-GR" dirty="0" err="1" smtClean="0"/>
              <a:t>Ντεσάνα</a:t>
            </a:r>
            <a:r>
              <a:rPr lang="el-GR" dirty="0" smtClean="0"/>
              <a:t> στην Κολομβία δίνουν ιδιαίτερη βαρύτητα στην όσφρηση ως μέσο γνώσης και αυτοαποκαλούνται </a:t>
            </a:r>
            <a:r>
              <a:rPr lang="el-GR" i="1" dirty="0" smtClean="0"/>
              <a:t>βίρα</a:t>
            </a:r>
            <a:r>
              <a:rPr lang="el-GR" dirty="0" smtClean="0"/>
              <a:t> δηλαδή «άνθρωποι που μυρίζουν». Για την ομάδα αυτή άνδρες και γυναίκες μυρίζουν διαφορετικά: οι άνδρες μυρίζουν κρέας ενώ οι γυναίκες ψάρι, προσδίδοντας έτσι μια </a:t>
            </a:r>
            <a:r>
              <a:rPr lang="el-GR" dirty="0" err="1" smtClean="0"/>
              <a:t>έμφυλη</a:t>
            </a:r>
            <a:r>
              <a:rPr lang="el-GR" dirty="0" smtClean="0"/>
              <a:t> διάσταση στην οσφρητική ταξινόμηση. Οι νησιώτες </a:t>
            </a:r>
            <a:r>
              <a:rPr lang="el-GR" dirty="0" err="1" smtClean="0"/>
              <a:t>Άνταμαν</a:t>
            </a:r>
            <a:r>
              <a:rPr lang="el-GR" dirty="0" smtClean="0"/>
              <a:t> ασκούν χωρικό έλεγχο και αντιλαμβάνονται την περίμετρο και τα όρια του χωριού τους οσφρητικά. Εντός του τροπικού δάσους στη Ν. Γουινέα οι ιθαγενείς πληθυσμοί χρησιμοποιούν την οσμή για να προσανατολιστούν, αλλά και για να εντοπίσουν ο ένας τον άλλον. </a:t>
            </a: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285728"/>
            <a:ext cx="8229600" cy="6357982"/>
          </a:xfrm>
        </p:spPr>
        <p:txBody>
          <a:bodyPr>
            <a:normAutofit fontScale="70000" lnSpcReduction="20000"/>
          </a:bodyPr>
          <a:lstStyle/>
          <a:p>
            <a:pPr>
              <a:buNone/>
            </a:pPr>
            <a:r>
              <a:rPr lang="el-GR" b="1" dirty="0" smtClean="0"/>
              <a:t>Οσφρητική αποφορά </a:t>
            </a:r>
          </a:p>
          <a:p>
            <a:pPr>
              <a:buNone/>
            </a:pPr>
            <a:endParaRPr lang="el-GR" dirty="0" smtClean="0"/>
          </a:p>
          <a:p>
            <a:pPr>
              <a:buNone/>
            </a:pPr>
            <a:r>
              <a:rPr lang="el-GR" i="1" dirty="0" smtClean="0"/>
              <a:t>Το στρατόπεδο έχει μια ακαθόριστη, ανυπόφορη μυρωδιά</a:t>
            </a:r>
            <a:endParaRPr lang="el-GR" dirty="0" smtClean="0"/>
          </a:p>
          <a:p>
            <a:pPr>
              <a:buNone/>
            </a:pPr>
            <a:r>
              <a:rPr lang="el-GR" i="1" dirty="0" smtClean="0"/>
              <a:t>Μια μυρωδιά καμένης σάρκας</a:t>
            </a:r>
            <a:endParaRPr lang="el-GR" dirty="0" smtClean="0"/>
          </a:p>
          <a:p>
            <a:pPr>
              <a:buNone/>
            </a:pPr>
            <a:r>
              <a:rPr lang="el-GR" i="1" dirty="0" smtClean="0"/>
              <a:t>Αποφορά</a:t>
            </a:r>
            <a:endParaRPr lang="el-GR" dirty="0" smtClean="0"/>
          </a:p>
          <a:p>
            <a:pPr>
              <a:buNone/>
            </a:pPr>
            <a:r>
              <a:rPr lang="el-GR" i="1" dirty="0" smtClean="0"/>
              <a:t>Μια βροχή από στάχτη κάθεται στα άρρωστα, ψειριασμένα κεφάλια μας </a:t>
            </a:r>
            <a:endParaRPr lang="el-GR" dirty="0" smtClean="0"/>
          </a:p>
          <a:p>
            <a:pPr>
              <a:buNone/>
            </a:pPr>
            <a:r>
              <a:rPr lang="el-GR" i="1" dirty="0" smtClean="0"/>
              <a:t>και στα ρουθούνια</a:t>
            </a:r>
            <a:endParaRPr lang="el-GR" dirty="0" smtClean="0"/>
          </a:p>
          <a:p>
            <a:pPr>
              <a:buNone/>
            </a:pPr>
            <a:r>
              <a:rPr lang="el-GR" i="1" dirty="0" smtClean="0"/>
              <a:t>Δεν μπορείς να πάρεις ανάσα</a:t>
            </a:r>
            <a:endParaRPr lang="el-GR" dirty="0" smtClean="0"/>
          </a:p>
          <a:p>
            <a:pPr>
              <a:buNone/>
            </a:pPr>
            <a:r>
              <a:rPr lang="el-GR" i="1" dirty="0" smtClean="0"/>
              <a:t>Οι πόροι φράζουν από σάρκα φίλων και συγγενών</a:t>
            </a:r>
            <a:endParaRPr lang="el-GR" dirty="0" smtClean="0"/>
          </a:p>
          <a:p>
            <a:pPr>
              <a:buNone/>
            </a:pPr>
            <a:r>
              <a:rPr lang="el-GR" i="1" dirty="0" smtClean="0"/>
              <a:t>Και εγώ συνεχίζω να είμαι εδώ, σε μια βδελυρή απουσία</a:t>
            </a:r>
            <a:endParaRPr lang="el-GR" dirty="0" smtClean="0"/>
          </a:p>
          <a:p>
            <a:pPr>
              <a:buNone/>
            </a:pPr>
            <a:r>
              <a:rPr lang="el-GR" i="1" dirty="0" smtClean="0"/>
              <a:t>Και να αναπνέω τον θάνατο ανθρώπων, να μου καίει τα ρουθούνια,</a:t>
            </a:r>
            <a:endParaRPr lang="el-GR" dirty="0" smtClean="0"/>
          </a:p>
          <a:p>
            <a:pPr>
              <a:buNone/>
            </a:pPr>
            <a:r>
              <a:rPr lang="el-GR" i="1" dirty="0" smtClean="0"/>
              <a:t>Να υποφέρω την αποφορά</a:t>
            </a:r>
            <a:endParaRPr lang="el-GR" dirty="0" smtClean="0"/>
          </a:p>
          <a:p>
            <a:pPr>
              <a:buNone/>
            </a:pPr>
            <a:r>
              <a:rPr lang="el-GR" i="1" dirty="0" smtClean="0"/>
              <a:t>Να ζω, μέσα και δίπλα στην οσφρητική αποσύνθεση</a:t>
            </a:r>
            <a:endParaRPr lang="el-GR" dirty="0" smtClean="0"/>
          </a:p>
          <a:p>
            <a:pPr>
              <a:buNone/>
            </a:pPr>
            <a:r>
              <a:rPr lang="el-GR" i="1" dirty="0" smtClean="0"/>
              <a:t>Παρακαλώντας να μη μου δώσει και σήμερα σημασία…</a:t>
            </a:r>
            <a:endParaRPr lang="el-GR" dirty="0" smtClean="0"/>
          </a:p>
          <a:p>
            <a:pPr>
              <a:buNone/>
            </a:pPr>
            <a:r>
              <a:rPr lang="el-GR" i="1" dirty="0" smtClean="0"/>
              <a:t> </a:t>
            </a:r>
            <a:endParaRPr lang="el-GR" dirty="0" smtClean="0"/>
          </a:p>
          <a:p>
            <a:pPr>
              <a:buNone/>
            </a:pPr>
            <a:r>
              <a:rPr lang="el-GR" dirty="0" smtClean="0"/>
              <a:t>(Β. </a:t>
            </a:r>
            <a:r>
              <a:rPr lang="el-GR" dirty="0" err="1" smtClean="0"/>
              <a:t>Κράββα</a:t>
            </a:r>
            <a:r>
              <a:rPr lang="el-GR" dirty="0" smtClean="0"/>
              <a:t>, Ιούλης 2017)</a:t>
            </a:r>
          </a:p>
          <a:p>
            <a:pPr>
              <a:buNone/>
            </a:pPr>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357166"/>
            <a:ext cx="8229600" cy="6215106"/>
          </a:xfrm>
        </p:spPr>
        <p:txBody>
          <a:bodyPr>
            <a:normAutofit fontScale="77500" lnSpcReduction="20000"/>
          </a:bodyPr>
          <a:lstStyle/>
          <a:p>
            <a:r>
              <a:rPr lang="el-GR" dirty="0" smtClean="0"/>
              <a:t>Η μυρωδιά καμένης σάρκας, η επίμονη αποφορά, είναι θέματα που έρχονται και επανέρχονται στα απομνημονεύματα των έγκλειστων στα ναζιστικά στρατόπεδα εξόντωσης και θανάτου. Συμβολικά, η καύση των Εβραίων στα κρεματόρια των στρατοπέδων ισοδυναμούσε με «κάθαρση» και «εξαγνισμό» της δυτικής «οικογένειας» από μια ομάδα ανθρώπων που κυριολεκτικά και μεταφορικά χαρακτηρίζονταν ως «φορείς μικροβίων» και «παράγοντες φυλετικής μόλυνσης».</a:t>
            </a:r>
          </a:p>
          <a:p>
            <a:endParaRPr lang="el-GR" dirty="0" smtClean="0"/>
          </a:p>
          <a:p>
            <a:r>
              <a:rPr lang="el-GR" dirty="0" smtClean="0"/>
              <a:t> Ο ίδιος ο Χίτλερ στο βιβλίο του </a:t>
            </a:r>
            <a:r>
              <a:rPr lang="el-GR" i="1" dirty="0" smtClean="0"/>
              <a:t>Ο Αγών μου</a:t>
            </a:r>
            <a:r>
              <a:rPr lang="el-GR" dirty="0" smtClean="0"/>
              <a:t> περιγράφει αυτή την οσφρητική πολιτική απάνθρωπου αποκλεισμού: οι Εβραίοι για τον ίδιο είναι και σωματικά βρώμικοι (!) αλλά αυτή η σωματική τους βρωμιά  (που όπως γράφει του προκαλούσε ναυτία…) μεταφράζεται και ως ηθική παρέκκλιση γεγονός που τους καθιστά επικίνδυνους, ανεπιθύμητους και τελικά «ύλη εκτός τόπου» για να θυμηθούμε και το</a:t>
            </a:r>
            <a:r>
              <a:rPr lang="el-GR" i="1" dirty="0" smtClean="0"/>
              <a:t> </a:t>
            </a:r>
            <a:r>
              <a:rPr lang="en-US" dirty="0" smtClean="0"/>
              <a:t>matter out of place </a:t>
            </a:r>
            <a:r>
              <a:rPr lang="el-GR" dirty="0" smtClean="0"/>
              <a:t>της </a:t>
            </a:r>
            <a:r>
              <a:rPr lang="en-US" dirty="0" smtClean="0"/>
              <a:t>Mary Douglas</a:t>
            </a:r>
            <a:r>
              <a:rPr lang="el-GR" dirty="0" smtClean="0"/>
              <a:t>.  </a:t>
            </a:r>
          </a:p>
          <a:p>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r>
              <a:rPr lang="el-GR" i="1" dirty="0" smtClean="0"/>
              <a:t>    Εμείς στο </a:t>
            </a:r>
            <a:r>
              <a:rPr lang="el-GR" i="1" dirty="0" err="1" smtClean="0"/>
              <a:t>Μπίρκεναου</a:t>
            </a:r>
            <a:r>
              <a:rPr lang="el-GR" i="1" dirty="0" smtClean="0"/>
              <a:t> είχαμε όπως και να’ χει δει κάποια πράγματα, είχαμε ακούσει πολλά, και ακόμη περισσότερο είχαμε αισθανθεί. Με τη μύτη. Εμείς, οι γυναίκες του </a:t>
            </a:r>
            <a:r>
              <a:rPr lang="el-GR" i="1" dirty="0" err="1" smtClean="0"/>
              <a:t>Μπίρκεναου</a:t>
            </a:r>
            <a:r>
              <a:rPr lang="el-GR" i="1" dirty="0" smtClean="0"/>
              <a:t>, όλο τον καιρό γνωρίζαμε αυτή τη μυρωδιά του καμένου ανακατεμένη με τη δική μας βρώμα. </a:t>
            </a:r>
          </a:p>
          <a:p>
            <a:pPr>
              <a:buNone/>
            </a:pPr>
            <a:r>
              <a:rPr lang="en-US" dirty="0" smtClean="0"/>
              <a:t>(Anne-</a:t>
            </a:r>
            <a:r>
              <a:rPr lang="en-US" dirty="0" err="1" smtClean="0"/>
              <a:t>Lise</a:t>
            </a:r>
            <a:r>
              <a:rPr lang="en-US" dirty="0" smtClean="0"/>
              <a:t> Stern </a:t>
            </a:r>
            <a:r>
              <a:rPr lang="el-GR" dirty="0" smtClean="0"/>
              <a:t>στο </a:t>
            </a:r>
            <a:r>
              <a:rPr lang="el-GR" dirty="0" err="1" smtClean="0"/>
              <a:t>Μπενβενίστε</a:t>
            </a:r>
            <a:r>
              <a:rPr lang="en-US" dirty="0" smtClean="0"/>
              <a:t>, 2017: 77)</a:t>
            </a:r>
            <a:endParaRPr lang="el-GR" dirty="0" smtClean="0"/>
          </a:p>
          <a:p>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428604"/>
            <a:ext cx="8229600" cy="6143668"/>
          </a:xfrm>
        </p:spPr>
        <p:txBody>
          <a:bodyPr>
            <a:normAutofit fontScale="85000" lnSpcReduction="20000"/>
          </a:bodyPr>
          <a:lstStyle/>
          <a:p>
            <a:pPr>
              <a:buNone/>
            </a:pPr>
            <a:r>
              <a:rPr lang="el-GR" dirty="0" smtClean="0"/>
              <a:t>     Τα στρατόπεδα μετατράπηκαν γρήγορα σε τόπους οσφρητικής αποφοράς που και οι ίδιοι οι ναζί ήταν υποχρεωμένοι να εισπνέουν ως έναν βαθμό. Πολλοί ναζί αξιωματούχοι έμειναν στην ιστορία –μεταξύ άλλων- για την καθημερινή χρήση αρωμάτων: Ο γιατρός Γιόζεφ </a:t>
            </a:r>
            <a:r>
              <a:rPr lang="el-GR" dirty="0" err="1" smtClean="0"/>
              <a:t>Μένγκελε</a:t>
            </a:r>
            <a:r>
              <a:rPr lang="el-GR" dirty="0" smtClean="0"/>
              <a:t> μύριζε συνέχεια κολόνια, ενώ η </a:t>
            </a:r>
            <a:r>
              <a:rPr lang="el-GR" dirty="0" err="1" smtClean="0"/>
              <a:t>Ίρμα</a:t>
            </a:r>
            <a:r>
              <a:rPr lang="el-GR" dirty="0" smtClean="0"/>
              <a:t> Γκρίζε, ο λεγόμενος «ξανθός άγγελος», διαβόητη για τα βασανιστήρια που επέβαλε στους κρατούμενους, έφτιαχνε τα δικά της αρωματικά μείγματα. Ακόμη και τα μαλλιά της μύριζαν άρωμα και ίσως με αυτές τις όμορφες, μεθυστικές μυρωδιές «επιδίωκε να βασανίσει οσφρητικά τους κρατούμενους</a:t>
            </a:r>
            <a:r>
              <a:rPr lang="el-GR" dirty="0" smtClean="0"/>
              <a:t>»</a:t>
            </a:r>
          </a:p>
          <a:p>
            <a:pPr>
              <a:buNone/>
            </a:pPr>
            <a:endParaRPr lang="el-GR" dirty="0" smtClean="0"/>
          </a:p>
          <a:p>
            <a:pPr>
              <a:buNone/>
            </a:pPr>
            <a:r>
              <a:rPr lang="el-GR" dirty="0" smtClean="0"/>
              <a:t>. </a:t>
            </a:r>
            <a:r>
              <a:rPr lang="el-GR" dirty="0" smtClean="0"/>
              <a:t>Η οσφρητική πολιτική του ναζισμού φαίνεται πως ήταν μια ακόμη καλά σχεδιασμένη και εκτελεσμένη πολιτική ταπείνωσης και </a:t>
            </a:r>
            <a:r>
              <a:rPr lang="el-GR" dirty="0" err="1" smtClean="0"/>
              <a:t>απανθρωπισμού</a:t>
            </a:r>
            <a:r>
              <a:rPr lang="el-GR" dirty="0" smtClean="0"/>
              <a:t>.</a:t>
            </a:r>
          </a:p>
          <a:p>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Οσμές για κατανάλωση ή οσμές σε έναν καταναλωτικό κόσμο…</a:t>
            </a:r>
            <a:endParaRPr lang="el-GR" dirty="0"/>
          </a:p>
        </p:txBody>
      </p:sp>
      <p:sp>
        <p:nvSpPr>
          <p:cNvPr id="3" name="2 - Θέση περιεχομένου"/>
          <p:cNvSpPr>
            <a:spLocks noGrp="1"/>
          </p:cNvSpPr>
          <p:nvPr>
            <p:ph idx="1"/>
          </p:nvPr>
        </p:nvSpPr>
        <p:spPr/>
        <p:txBody>
          <a:bodyPr>
            <a:normAutofit fontScale="85000" lnSpcReduction="10000"/>
          </a:bodyPr>
          <a:lstStyle/>
          <a:p>
            <a:pPr>
              <a:buNone/>
            </a:pPr>
            <a:r>
              <a:rPr lang="el-GR" dirty="0" smtClean="0"/>
              <a:t>    Η σύγχρονη, χορτασμένη, καταναλωτική κοινωνία είναι μια κοινωνία οσφρητικής απουσίας: ο κόσμος της τηλεόρασης και κυρίως ο κόσμος του </a:t>
            </a:r>
            <a:r>
              <a:rPr lang="en-US" dirty="0" smtClean="0"/>
              <a:t>internet </a:t>
            </a:r>
            <a:r>
              <a:rPr lang="el-GR" dirty="0" smtClean="0"/>
              <a:t>και των ηλεκτρονικών παιχνιδιών είναι ένας κόσμος όπου κυριαρχεί η εικόνα και σε ένα βαθμό και ο ήχος, αλλά την ίδια στιγμή είναι ένας κόσμος χωρίς οσφρητικές εναλλαγές ή συγκινήσεις, ένας κόσμος άοσμος. Τεχνητά αρώματα, αρώματα εμπορεύματα πωλούνται στον σύγχρονο καταναλωτή υπενθυμίζοντάς του ότι για να μην τεθεί εκτός της κοινωνικής συνθήκης πρέπει να μυρίζει ευπρεπώς.</a:t>
            </a:r>
          </a:p>
          <a:p>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pPr>
              <a:buNone/>
            </a:pPr>
            <a:r>
              <a:rPr lang="el-GR" dirty="0" smtClean="0"/>
              <a:t>   Ο έλεγχος των σωματικών οσμών απασχολεί σε πολύ μεγάλο βαθμό τους δυτικούς, οι οποίοι έχουν μετατρέψει τη βιομηχανία αποσμητικών και καλλυντικών σε επιχείρηση δισεκατομμυρίων δολαρίων… Οι «έμποροι ονείρων» της βιομηχανίας αρωμάτων προωθούν αυτές τις ιδανικές ταυτότητες και διαβεβαιώνουν τους καταναλωτές ότι τα καλά συμβαίνουν σε αυτούς που έχουν την κατάλληλη μυρωδιά… </a:t>
            </a:r>
          </a:p>
          <a:p>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Καταναλωτικά οράματα και επιθυμίες σε πρώτο πλάνο στις διαφημίσεις αρωμάτων φαίνεται να στοιχειώνουν για τα καλά τη φαντασία, αλλά και την τσέπη του «επαρκούς» καταναλωτή.</a:t>
            </a:r>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Ο έρωτας περνά μέσα από τη μύτη ή πες μου πως μυρίζεις να σου πω πόσο σε αγαπώ….</a:t>
            </a:r>
            <a:endParaRPr lang="el-GR" dirty="0"/>
          </a:p>
        </p:txBody>
      </p:sp>
      <p:sp>
        <p:nvSpPr>
          <p:cNvPr id="3" name="2 - Θέση περιεχομένου"/>
          <p:cNvSpPr>
            <a:spLocks noGrp="1"/>
          </p:cNvSpPr>
          <p:nvPr>
            <p:ph idx="1"/>
          </p:nvPr>
        </p:nvSpPr>
        <p:spPr>
          <a:xfrm>
            <a:off x="457200" y="2000240"/>
            <a:ext cx="8229600" cy="4857760"/>
          </a:xfrm>
        </p:spPr>
        <p:txBody>
          <a:bodyPr>
            <a:normAutofit fontScale="85000" lnSpcReduction="10000"/>
          </a:bodyPr>
          <a:lstStyle/>
          <a:p>
            <a:pPr>
              <a:buNone/>
            </a:pPr>
            <a:r>
              <a:rPr lang="el-GR" dirty="0" smtClean="0"/>
              <a:t>    </a:t>
            </a:r>
            <a:r>
              <a:rPr lang="el-GR" i="1" dirty="0" smtClean="0"/>
              <a:t>Μια συγκίνηση της όσφρησης, που δεν κατόρθωνα ούτε να ξεχάσω ούτε να κρατήσω στη μνήμη μου, χωρίς αυτή σιγά-σιγά να ξεθωριάζει. Έπρεπε να βιαστώ: ακόμα και στη μνήμη τα αρώματα ξεθυμαίνουν… Σ’ αυτό το πήγαινε-ένα στην κλίμακα των αρωμάτων ένιωθα πως χανόμουν, δεν ήξερα πια να διακρίνω την κατεύθυνση που έπρεπε να ακολουθήσει η ανάμνησή μου, ήξερα μόνο πως σε κάποιο σημείο της κλίμακας ανοιγόταν ένα κενό, μια κρυφή πτυχή στην οποία φώλιαζε εκείνο το άρωμα που για μένα ήταν ολόκληρη μια γυναίκα…</a:t>
            </a:r>
          </a:p>
          <a:p>
            <a:pPr>
              <a:buNone/>
            </a:pPr>
            <a:r>
              <a:rPr lang="el-GR" dirty="0" smtClean="0"/>
              <a:t>(</a:t>
            </a:r>
            <a:r>
              <a:rPr lang="en-US" dirty="0" err="1" smtClean="0"/>
              <a:t>Italo</a:t>
            </a:r>
            <a:r>
              <a:rPr lang="en-US" dirty="0" smtClean="0"/>
              <a:t> Calvino</a:t>
            </a:r>
            <a:r>
              <a:rPr lang="el-GR" dirty="0" smtClean="0"/>
              <a:t>, </a:t>
            </a:r>
            <a:r>
              <a:rPr lang="el-GR" i="1" dirty="0" smtClean="0"/>
              <a:t>Κάτω  από τον Ιαγουάρο Ήλιο</a:t>
            </a:r>
            <a:r>
              <a:rPr lang="el-GR" dirty="0" smtClean="0"/>
              <a:t>, 1994: 30)  </a:t>
            </a:r>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Τίτλος"/>
          <p:cNvSpPr>
            <a:spLocks noGrp="1"/>
          </p:cNvSpPr>
          <p:nvPr>
            <p:ph type="title"/>
          </p:nvPr>
        </p:nvSpPr>
        <p:spPr>
          <a:xfrm>
            <a:off x="457200" y="0"/>
            <a:ext cx="8229600" cy="1000108"/>
          </a:xfrm>
        </p:spPr>
        <p:txBody>
          <a:bodyPr/>
          <a:lstStyle/>
          <a:p>
            <a:pPr eaLnBrk="1" hangingPunct="1"/>
            <a:r>
              <a:rPr lang="el-GR" dirty="0" smtClean="0"/>
              <a:t>Μελέτη της χωρικής εμπειρίας </a:t>
            </a:r>
          </a:p>
        </p:txBody>
      </p:sp>
      <p:sp>
        <p:nvSpPr>
          <p:cNvPr id="3" name="2 - Θέση περιεχομένου"/>
          <p:cNvSpPr>
            <a:spLocks noGrp="1"/>
          </p:cNvSpPr>
          <p:nvPr>
            <p:ph idx="1"/>
          </p:nvPr>
        </p:nvSpPr>
        <p:spPr>
          <a:xfrm>
            <a:off x="428596" y="857232"/>
            <a:ext cx="7929618" cy="6000768"/>
          </a:xfrm>
        </p:spPr>
        <p:txBody>
          <a:bodyPr rtlCol="0">
            <a:noAutofit/>
          </a:bodyPr>
          <a:lstStyle/>
          <a:p>
            <a:pPr eaLnBrk="1" fontAlgn="auto" hangingPunct="1">
              <a:spcAft>
                <a:spcPts val="0"/>
              </a:spcAft>
              <a:buFont typeface="Arial" pitchFamily="34" charset="0"/>
              <a:buChar char="•"/>
              <a:defRPr/>
            </a:pPr>
            <a:r>
              <a:rPr lang="el-GR" sz="2800" dirty="0" smtClean="0"/>
              <a:t>Φαινομενολογικές προσεγγίσεις (δεν υπάρχει διάσταση ανάμεσα στο αντικειμενικό και στο υποκειμενικό)</a:t>
            </a:r>
          </a:p>
          <a:p>
            <a:pPr eaLnBrk="1" fontAlgn="auto" hangingPunct="1">
              <a:spcAft>
                <a:spcPts val="0"/>
              </a:spcAft>
              <a:buNone/>
              <a:defRPr/>
            </a:pPr>
            <a:endParaRPr lang="el-GR" sz="2800" dirty="0" smtClean="0"/>
          </a:p>
          <a:p>
            <a:r>
              <a:rPr lang="el-GR" sz="2800" dirty="0" smtClean="0"/>
              <a:t>Η </a:t>
            </a:r>
            <a:r>
              <a:rPr lang="el-GR" sz="2800" b="1" dirty="0" smtClean="0"/>
              <a:t>φαινομενολογία</a:t>
            </a:r>
            <a:r>
              <a:rPr lang="el-GR" sz="2800" dirty="0" smtClean="0"/>
              <a:t> είναι φιλοσοφικό κίνημα  των αρχών του 20</a:t>
            </a:r>
            <a:r>
              <a:rPr lang="el-GR" sz="2800" baseline="30000" dirty="0" smtClean="0"/>
              <a:t>ου</a:t>
            </a:r>
            <a:r>
              <a:rPr lang="el-GR" sz="2800" dirty="0" smtClean="0"/>
              <a:t> το οποίο βασίζεται στην διερεύνηση των </a:t>
            </a:r>
            <a:r>
              <a:rPr lang="el-GR" sz="2800" i="1" dirty="0" smtClean="0"/>
              <a:t>φαινομένων</a:t>
            </a:r>
            <a:r>
              <a:rPr lang="el-GR" sz="2800" dirty="0" smtClean="0"/>
              <a:t>, δηλαδή των πραγμάτων που γίνονται αντιληπτά ενσυνείδητα μέσω των αισθήσεων, και όχι στην ύπαρξη οποιουδήποτε πράγματος «αυτού καθ' εαυτό», ευρισκόμενου πέρα από τα όρια της ανθρώπινης </a:t>
            </a:r>
            <a:r>
              <a:rPr lang="el-GR" sz="2800" dirty="0" err="1" smtClean="0"/>
              <a:t>συνειδητότητας</a:t>
            </a:r>
            <a:r>
              <a:rPr lang="el-GR" sz="2800" dirty="0" smtClean="0"/>
              <a:t>.</a:t>
            </a:r>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Τόποι εκκίνησης: σύζευξη ανθρωπολογίας και χώρου</a:t>
            </a:r>
            <a:endParaRPr lang="el-GR" dirty="0"/>
          </a:p>
        </p:txBody>
      </p:sp>
      <p:sp>
        <p:nvSpPr>
          <p:cNvPr id="3" name="2 - Θέση περιεχομένου"/>
          <p:cNvSpPr>
            <a:spLocks noGrp="1"/>
          </p:cNvSpPr>
          <p:nvPr>
            <p:ph idx="1"/>
          </p:nvPr>
        </p:nvSpPr>
        <p:spPr>
          <a:xfrm>
            <a:off x="457200" y="1571612"/>
            <a:ext cx="8229600" cy="5072098"/>
          </a:xfrm>
        </p:spPr>
        <p:txBody>
          <a:bodyPr>
            <a:normAutofit lnSpcReduction="10000"/>
          </a:bodyPr>
          <a:lstStyle/>
          <a:p>
            <a:pPr>
              <a:buNone/>
            </a:pPr>
            <a:r>
              <a:rPr lang="el-GR" dirty="0" smtClean="0"/>
              <a:t>    Ο χώρος</a:t>
            </a:r>
            <a:r>
              <a:rPr lang="en-US" dirty="0" smtClean="0"/>
              <a:t>, </a:t>
            </a:r>
            <a:r>
              <a:rPr lang="el-GR" dirty="0" smtClean="0"/>
              <a:t>ο τόπος και το τοπίο προσδίδουν υλική διάσταση στις ταυτότητες. Μετά τη δεκαετία του 1970 παρατηρείται μια σύγκλιση των άνωθεν επιστημών. </a:t>
            </a:r>
          </a:p>
          <a:p>
            <a:pPr>
              <a:buNone/>
            </a:pPr>
            <a:r>
              <a:rPr lang="el-GR" dirty="0" smtClean="0"/>
              <a:t>    Η σύγκλιση οδήγησε στη «χωρική στροφή» στα τέλη του 1980 και μια ανανεωμένη ανθρωπογεωγραφία. Ο χώρος δεν είναι αφηρημένος αλλά εξανθρωπισμένος, </a:t>
            </a:r>
            <a:r>
              <a:rPr lang="el-GR" dirty="0" err="1" smtClean="0"/>
              <a:t>νοηματοδοτημένος</a:t>
            </a:r>
            <a:r>
              <a:rPr lang="el-GR" dirty="0" smtClean="0"/>
              <a:t> και άρα εμπλεκόμενος στις ανθρώπινες υποθέσεις και δράσεις (εμπρόθετες). </a:t>
            </a:r>
            <a:endParaRPr lang="el-GR" dirty="0"/>
          </a:p>
        </p:txBody>
      </p:sp>
    </p:spTree>
  </p:cSld>
  <p:clrMapOvr>
    <a:masterClrMapping/>
  </p:clrMapOvr>
  <p:transition>
    <p:wipe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214290"/>
            <a:ext cx="8229600" cy="5911873"/>
          </a:xfrm>
        </p:spPr>
        <p:txBody>
          <a:bodyPr>
            <a:normAutofit lnSpcReduction="10000"/>
          </a:bodyPr>
          <a:lstStyle/>
          <a:p>
            <a:r>
              <a:rPr lang="el-GR" dirty="0" smtClean="0"/>
              <a:t>Με σημείο εκκίνησης την εμπειρία των φαινομένων (αυτό που αποτυπώνεται ως συνειδητή εμπειρία), επιχειρεί να εξαγάγει τα θεμελιώδη χαρακτηριστικά της αντιληπτικής διαδικασίας και την οντότητα των εμπειριών μας. Έλκει την καταγωγή του στο το έργο του φιλόσοφου του 20ου αιώνα </a:t>
            </a:r>
            <a:r>
              <a:rPr lang="el-GR" dirty="0" err="1" smtClean="0"/>
              <a:t>Έντμουντ</a:t>
            </a:r>
            <a:r>
              <a:rPr lang="el-GR" dirty="0" smtClean="0"/>
              <a:t> </a:t>
            </a:r>
            <a:r>
              <a:rPr lang="el-GR" dirty="0" err="1" smtClean="0"/>
              <a:t>Χούσερλ</a:t>
            </a:r>
            <a:r>
              <a:rPr lang="el-GR" dirty="0" smtClean="0"/>
              <a:t>. H φαινομενολογική σκέψη έπαιξε καθοριστική σημασία στην ανάπτυξη του υπαρξισμού στη Γαλλία και τη Γερμανία, όπως είναι φανερό στο έργο του Ζαν-Πωλ Σαρτρ, του </a:t>
            </a:r>
            <a:r>
              <a:rPr lang="el-GR" dirty="0" err="1" smtClean="0"/>
              <a:t>Μωρίς</a:t>
            </a:r>
            <a:r>
              <a:rPr lang="el-GR" dirty="0" smtClean="0"/>
              <a:t> </a:t>
            </a:r>
            <a:r>
              <a:rPr lang="el-GR" dirty="0" err="1" smtClean="0"/>
              <a:t>Μερλώ</a:t>
            </a:r>
            <a:r>
              <a:rPr lang="el-GR" dirty="0" smtClean="0"/>
              <a:t>-</a:t>
            </a:r>
            <a:r>
              <a:rPr lang="el-GR" dirty="0" err="1" smtClean="0"/>
              <a:t>Ποντύ</a:t>
            </a:r>
            <a:r>
              <a:rPr lang="el-GR" dirty="0" smtClean="0"/>
              <a:t> και του Μάρτιν Χάιντεγκερ</a:t>
            </a:r>
          </a:p>
          <a:p>
            <a:pPr eaLnBrk="1" fontAlgn="auto" hangingPunct="1">
              <a:spcAft>
                <a:spcPts val="0"/>
              </a:spcAft>
              <a:buFont typeface="Arial" pitchFamily="34" charset="0"/>
              <a:buChar char="•"/>
              <a:defRPr/>
            </a:pPr>
            <a:endParaRPr lang="el-GR" dirty="0" smtClean="0"/>
          </a:p>
          <a:p>
            <a:endParaRPr lang="el-GR" dirty="0"/>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r>
              <a:rPr lang="en-US" dirty="0" smtClean="0"/>
              <a:t>   </a:t>
            </a:r>
            <a:r>
              <a:rPr lang="el-GR" dirty="0" smtClean="0"/>
              <a:t>Ο χώρος τελικά είναι κοινωνικό προϊόν που παράγεται και μεταβάλλεται μέσα από την εμπρόθετη δράση ατόμων κα ομάδων. Έμφαση στο </a:t>
            </a:r>
            <a:r>
              <a:rPr lang="el-GR" dirty="0" err="1" smtClean="0"/>
              <a:t>γνωσιακό</a:t>
            </a:r>
            <a:r>
              <a:rPr lang="el-GR" dirty="0" smtClean="0"/>
              <a:t>, το υλικό και συγκινησιακό (</a:t>
            </a:r>
            <a:r>
              <a:rPr lang="en-US" dirty="0" smtClean="0"/>
              <a:t>Christopher Tilley)</a:t>
            </a:r>
            <a:r>
              <a:rPr lang="el-GR" dirty="0" smtClean="0"/>
              <a:t> καθώς και στις έννοιες του μετασχηματισμού, της μεταβολής.</a:t>
            </a:r>
          </a:p>
          <a:p>
            <a:endParaRPr lang="el-GR" dirty="0"/>
          </a:p>
        </p:txBody>
      </p:sp>
    </p:spTree>
  </p:cSld>
  <p:clrMapOvr>
    <a:masterClrMapping/>
  </p:clrMapOvr>
  <p:transition>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Ας μελετήσουμε τις αισθήσεις!</a:t>
            </a:r>
            <a:endParaRPr lang="el-GR" dirty="0"/>
          </a:p>
        </p:txBody>
      </p:sp>
      <p:sp>
        <p:nvSpPr>
          <p:cNvPr id="3" name="2 - Θέση περιεχομένου"/>
          <p:cNvSpPr>
            <a:spLocks noGrp="1"/>
          </p:cNvSpPr>
          <p:nvPr>
            <p:ph idx="1"/>
          </p:nvPr>
        </p:nvSpPr>
        <p:spPr/>
        <p:txBody>
          <a:bodyPr/>
          <a:lstStyle/>
          <a:p>
            <a:r>
              <a:rPr lang="el-GR" dirty="0" smtClean="0"/>
              <a:t>Έμφαση στη μελέτη των αισθήσεων (όρασης, αφής, ακοής) αλλά και στη σύνδεση </a:t>
            </a:r>
            <a:r>
              <a:rPr lang="el-GR" dirty="0" err="1" smtClean="0"/>
              <a:t>σωματικότητας</a:t>
            </a:r>
            <a:r>
              <a:rPr lang="el-GR" dirty="0" smtClean="0"/>
              <a:t> και κίνησης με την ενθύμηση και την προσωπική βίωση (η πρόσφατη επιστημολογική στροφή στην συν-κίνηση και το συναίσθημα, </a:t>
            </a:r>
            <a:r>
              <a:rPr lang="en-US" dirty="0" smtClean="0"/>
              <a:t>affect/affectivity, </a:t>
            </a:r>
            <a:r>
              <a:rPr lang="el-GR" dirty="0" smtClean="0"/>
              <a:t>καθώς και τη συναισθησία</a:t>
            </a:r>
            <a:r>
              <a:rPr lang="en-US" dirty="0" smtClean="0"/>
              <a:t>)</a:t>
            </a:r>
            <a:r>
              <a:rPr lang="el-GR" dirty="0" smtClean="0"/>
              <a:t>  </a:t>
            </a:r>
          </a:p>
          <a:p>
            <a:endParaRPr lang="el-GR" dirty="0"/>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Τίτλος"/>
          <p:cNvSpPr>
            <a:spLocks noGrp="1"/>
          </p:cNvSpPr>
          <p:nvPr>
            <p:ph type="title"/>
          </p:nvPr>
        </p:nvSpPr>
        <p:spPr/>
        <p:txBody>
          <a:bodyPr/>
          <a:lstStyle/>
          <a:p>
            <a:pPr eaLnBrk="1" hangingPunct="1"/>
            <a:r>
              <a:rPr lang="el-GR" smtClean="0"/>
              <a:t>Πολιτική του χώρου</a:t>
            </a:r>
          </a:p>
        </p:txBody>
      </p:sp>
      <p:sp>
        <p:nvSpPr>
          <p:cNvPr id="3" name="2 - Θέση περιεχομένου"/>
          <p:cNvSpPr>
            <a:spLocks noGrp="1"/>
          </p:cNvSpPr>
          <p:nvPr>
            <p:ph idx="1"/>
          </p:nvPr>
        </p:nvSpPr>
        <p:spPr>
          <a:xfrm>
            <a:off x="457200" y="1600200"/>
            <a:ext cx="8229600" cy="5257800"/>
          </a:xfrm>
        </p:spPr>
        <p:txBody>
          <a:bodyPr rtlCol="0">
            <a:normAutofit fontScale="92500" lnSpcReduction="10000"/>
          </a:bodyPr>
          <a:lstStyle/>
          <a:p>
            <a:pPr eaLnBrk="1" fontAlgn="auto" hangingPunct="1">
              <a:spcAft>
                <a:spcPts val="0"/>
              </a:spcAft>
              <a:buFont typeface="Arial" pitchFamily="34" charset="0"/>
              <a:buChar char="•"/>
              <a:defRPr/>
            </a:pPr>
            <a:r>
              <a:rPr lang="el-GR" dirty="0" smtClean="0"/>
              <a:t>Χώρος και αναπαραγωγή ή σύγκρουση ιδεολογιών</a:t>
            </a:r>
          </a:p>
          <a:p>
            <a:pPr eaLnBrk="1" fontAlgn="auto" hangingPunct="1">
              <a:spcAft>
                <a:spcPts val="0"/>
              </a:spcAft>
              <a:buFont typeface="Arial" pitchFamily="34" charset="0"/>
              <a:buChar char="•"/>
              <a:defRPr/>
            </a:pPr>
            <a:endParaRPr lang="el-GR" dirty="0" smtClean="0"/>
          </a:p>
          <a:p>
            <a:pPr eaLnBrk="1" fontAlgn="auto" hangingPunct="1">
              <a:spcAft>
                <a:spcPts val="0"/>
              </a:spcAft>
              <a:buNone/>
              <a:defRPr/>
            </a:pPr>
            <a:endParaRPr lang="el-GR" dirty="0" smtClean="0"/>
          </a:p>
          <a:p>
            <a:pPr eaLnBrk="1" fontAlgn="auto" hangingPunct="1">
              <a:spcAft>
                <a:spcPts val="0"/>
              </a:spcAft>
              <a:buFont typeface="Arial" pitchFamily="34" charset="0"/>
              <a:buChar char="•"/>
              <a:defRPr/>
            </a:pPr>
            <a:r>
              <a:rPr lang="el-GR" dirty="0" smtClean="0"/>
              <a:t>Η σημασία το έργου του </a:t>
            </a:r>
            <a:r>
              <a:rPr lang="en-US" dirty="0" smtClean="0"/>
              <a:t>M. Foucault (1977), </a:t>
            </a:r>
            <a:r>
              <a:rPr lang="el-GR" i="1" dirty="0" smtClean="0"/>
              <a:t>Επιτήρηση και τιμωρία. Η γέννηση της Φυλακής</a:t>
            </a:r>
            <a:r>
              <a:rPr lang="en-US" dirty="0" smtClean="0"/>
              <a:t> </a:t>
            </a:r>
            <a:r>
              <a:rPr lang="el-GR" dirty="0" smtClean="0"/>
              <a:t>και οι νεωτερικές, δυτικές κοινωνίες της πειθάρχησης. Η </a:t>
            </a:r>
            <a:r>
              <a:rPr lang="el-GR" dirty="0" err="1" smtClean="0"/>
              <a:t>ιδρυματοποίηση</a:t>
            </a:r>
            <a:r>
              <a:rPr lang="el-GR" dirty="0" smtClean="0"/>
              <a:t>, η δημιουργία υπάκουων, υποταγμένων σωμάτων και η άσκηση της εξουσίας. Το παράδειγμα των φυλακών, των νοσοκομείων, των σχολείων κτλ.</a:t>
            </a:r>
            <a:endParaRPr lang="el-GR" dirty="0"/>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Οι </a:t>
            </a:r>
            <a:r>
              <a:rPr lang="el-GR" dirty="0" err="1" smtClean="0"/>
              <a:t>Αβορίγινες</a:t>
            </a:r>
            <a:r>
              <a:rPr lang="el-GR" dirty="0" smtClean="0"/>
              <a:t>, ο αυτόχθων πληθυσμός της Αυστραλίας</a:t>
            </a:r>
            <a:endParaRPr lang="el-GR" dirty="0"/>
          </a:p>
        </p:txBody>
      </p:sp>
      <p:sp>
        <p:nvSpPr>
          <p:cNvPr id="3" name="2 - Θέση περιεχομένου"/>
          <p:cNvSpPr>
            <a:spLocks noGrp="1"/>
          </p:cNvSpPr>
          <p:nvPr>
            <p:ph idx="1"/>
          </p:nvPr>
        </p:nvSpPr>
        <p:spPr/>
        <p:txBody>
          <a:bodyPr>
            <a:normAutofit fontScale="92500" lnSpcReduction="10000"/>
          </a:bodyPr>
          <a:lstStyle/>
          <a:p>
            <a:pPr fontAlgn="auto">
              <a:spcAft>
                <a:spcPts val="0"/>
              </a:spcAft>
              <a:buFont typeface="Arial" pitchFamily="34" charset="0"/>
              <a:buChar char="•"/>
              <a:defRPr/>
            </a:pPr>
            <a:r>
              <a:rPr lang="el-GR" dirty="0" smtClean="0"/>
              <a:t>Οι ιθαγενείς αντιλήψεις (</a:t>
            </a:r>
            <a:r>
              <a:rPr lang="el-GR" dirty="0" err="1" smtClean="0"/>
              <a:t>ονειροχρόνος</a:t>
            </a:r>
            <a:r>
              <a:rPr lang="el-GR" dirty="0" smtClean="0"/>
              <a:t>, </a:t>
            </a:r>
            <a:r>
              <a:rPr lang="en-US" dirty="0" smtClean="0"/>
              <a:t>dreamtime)</a:t>
            </a:r>
            <a:r>
              <a:rPr lang="el-GR" dirty="0" smtClean="0"/>
              <a:t> για τη λατρεία που επικράτησαν –παρά τη σφοδρή επίθεση που δέχτηκαν από τον χριστιανισμό- δίνουν ιδιαίτερη σημασία στην παρουσία των προγόνων. </a:t>
            </a:r>
          </a:p>
          <a:p>
            <a:pPr fontAlgn="auto">
              <a:spcAft>
                <a:spcPts val="0"/>
              </a:spcAft>
              <a:buFont typeface="Arial" pitchFamily="34" charset="0"/>
              <a:buChar char="•"/>
              <a:defRPr/>
            </a:pPr>
            <a:r>
              <a:rPr lang="el-GR" dirty="0" smtClean="0"/>
              <a:t>Αυτοί υπάρχουν παντού, κυρίως μέσα στη φύση και έχουν αφήσει τα χνάρια τους δε βράχους, μονοπάτια, νερόλακκους κτλ. Δεν έχουν πεθάνει αλλά ζουν και </a:t>
            </a:r>
            <a:r>
              <a:rPr lang="el-GR" dirty="0" err="1" smtClean="0"/>
              <a:t>διαντιδρούν</a:t>
            </a:r>
            <a:r>
              <a:rPr lang="el-GR" dirty="0" smtClean="0"/>
              <a:t> με τους ανθρώπους μέσα από σημεία της φύσης</a:t>
            </a:r>
          </a:p>
          <a:p>
            <a:endParaRPr lang="el-GR" dirty="0"/>
          </a:p>
        </p:txBody>
      </p:sp>
    </p:spTree>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1707</Words>
  <Application>Microsoft Office PowerPoint</Application>
  <PresentationFormat>Προβολή στην οθόνη (4:3)</PresentationFormat>
  <Paragraphs>75</Paragraphs>
  <Slides>29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29</vt:i4>
      </vt:variant>
    </vt:vector>
  </HeadingPairs>
  <TitlesOfParts>
    <vt:vector size="30" baseType="lpstr">
      <vt:lpstr>Θέμα του Office</vt:lpstr>
      <vt:lpstr>«Πολυαισθητηριακή» και «διαισθητηριακή» προσέγγιση στον πολιτισμό</vt:lpstr>
      <vt:lpstr>Η σύγκλιση γεωγραφίας και αρχαιολογίας… τώρα πια και ανθρωπολογίας</vt:lpstr>
      <vt:lpstr>Μελέτη της χωρικής εμπειρίας </vt:lpstr>
      <vt:lpstr>Τόποι εκκίνησης: σύζευξη ανθρωπολογίας και χώρου</vt:lpstr>
      <vt:lpstr>Διαφάνεια 5</vt:lpstr>
      <vt:lpstr>Διαφάνεια 6</vt:lpstr>
      <vt:lpstr>Ας μελετήσουμε τις αισθήσεις!</vt:lpstr>
      <vt:lpstr>Πολιτική του χώρου</vt:lpstr>
      <vt:lpstr>Οι Αβορίγινες, ο αυτόχθων πληθυσμός της Αυστραλίας</vt:lpstr>
      <vt:lpstr>Διαφάνεια 10</vt:lpstr>
      <vt:lpstr>Ντιτζεριντού</vt:lpstr>
      <vt:lpstr>Διαφάνεια 12</vt:lpstr>
      <vt:lpstr>Διαφάνεια 13</vt:lpstr>
      <vt:lpstr>Για να μην ξεχνάμε…</vt:lpstr>
      <vt:lpstr>Διαφάνεια 15</vt:lpstr>
      <vt:lpstr>Παραδείγματα άλλων τρόπων σκέψης και πολλαπλών παραδόσεων</vt:lpstr>
      <vt:lpstr>Άρωμα. Η πολιτισμική ιστορία της οσμής, 2005, Constance Classen</vt:lpstr>
      <vt:lpstr>Στις ζούγκλες των νησιών Άνταμαν</vt:lpstr>
      <vt:lpstr>Διαφάνεια 19</vt:lpstr>
      <vt:lpstr>Κ(οσμολογίες) και οσφρητική ταξινόμηση</vt:lpstr>
      <vt:lpstr>Διαφάνεια 21</vt:lpstr>
      <vt:lpstr>Διαφάνεια 22</vt:lpstr>
      <vt:lpstr>Διαφάνεια 23</vt:lpstr>
      <vt:lpstr>Διαφάνεια 24</vt:lpstr>
      <vt:lpstr>Διαφάνεια 25</vt:lpstr>
      <vt:lpstr>Οσμές για κατανάλωση ή οσμές σε έναν καταναλωτικό κόσμο…</vt:lpstr>
      <vt:lpstr>Διαφάνεια 27</vt:lpstr>
      <vt:lpstr>Διαφάνεια 28</vt:lpstr>
      <vt:lpstr>Ο έρωτας περνά μέσα από τη μύτη ή πες μου πως μυρίζεις να σου πω πόσο σε αγαπώ….</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«Πολυαισθητηριακή» και «διαισθητηριακή» προσέγγιση στον πολιτισμό</dc:title>
  <dc:creator>Χρήστης</dc:creator>
  <cp:lastModifiedBy>Χρήστης</cp:lastModifiedBy>
  <cp:revision>9</cp:revision>
  <dcterms:created xsi:type="dcterms:W3CDTF">2019-10-18T10:21:39Z</dcterms:created>
  <dcterms:modified xsi:type="dcterms:W3CDTF">2021-11-19T07:02:35Z</dcterms:modified>
</cp:coreProperties>
</file>