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7" r:id="rId2"/>
    <p:sldId id="259" r:id="rId3"/>
    <p:sldId id="260" r:id="rId4"/>
    <p:sldId id="265" r:id="rId5"/>
    <p:sldId id="263" r:id="rId6"/>
    <p:sldId id="266" r:id="rId7"/>
    <p:sldId id="267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 autoAdjust="0"/>
    <p:restoredTop sz="94660"/>
  </p:normalViewPr>
  <p:slideViewPr>
    <p:cSldViewPr>
      <p:cViewPr varScale="1">
        <p:scale>
          <a:sx n="69" d="100"/>
          <a:sy n="69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919D7-8E29-455B-8B60-CE977365C4C9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CBA0F-7EC5-49BD-AC49-595A38421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l-GR" sz="1100" dirty="0"/>
                  <a:t>Για να αποφύγουμε αυτό το πρόβλημα το οποίο προέρχεται από τη μοντελοποίηση του </a:t>
                </a:r>
                <a14:m>
                  <m:oMath xmlns:m="http://schemas.openxmlformats.org/officeDocument/2006/math">
                    <m:r>
                      <a:rPr lang="el-GR" sz="1100" b="1" i="1">
                        <a:latin typeface="Cambria Math"/>
                      </a:rPr>
                      <m:t>𝝅</m:t>
                    </m:r>
                  </m:oMath>
                </a14:m>
                <a:r>
                  <a:rPr lang="el-GR" sz="1100" b="1" dirty="0"/>
                  <a:t>, </a:t>
                </a:r>
                <a:r>
                  <a:rPr lang="el-GR" sz="1100" dirty="0"/>
                  <a:t>επιλέγουμε την κατάλληλη συνάρτηση σύνδεσης έτσι ώστε να πάρουμε τιμές για την εκτίμηση του </a:t>
                </a:r>
                <a14:m>
                  <m:oMath xmlns:m="http://schemas.openxmlformats.org/officeDocument/2006/math">
                    <m:r>
                      <a:rPr lang="el-GR" sz="1100" i="1">
                        <a:latin typeface="Cambria Math"/>
                      </a:rPr>
                      <m:t>𝜋</m:t>
                    </m:r>
                  </m:oMath>
                </a14:m>
                <a:r>
                  <a:rPr lang="el-GR" sz="1100" dirty="0"/>
                  <a:t> μέσα στο διάστημα [0,1]. </a:t>
                </a: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l-GR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Για να αποφύγουμε αυτό το πρόβλημα το οποίο προέρχεται από τη μοντελοποίηση του </a:t>
                </a:r>
                <a:r>
                  <a:rPr lang="el-GR" sz="1200" b="1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𝝅</a:t>
                </a:r>
                <a:r>
                  <a:rPr lang="el-GR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el-G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επιλέγουμε την κατάλληλη συνάρτηση σύνδεσης έτσι ώστε να πάρουμε τιμές για την εκτίμηση του </a:t>
                </a:r>
                <a:r>
                  <a:rPr lang="el-GR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𝜋</a:t>
                </a:r>
                <a:r>
                  <a:rPr lang="el-G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μέσα στο διάστημα [0,1]. 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89E99-7DE4-4FBB-BF23-0207813CC4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25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44083">
              <a:defRPr/>
            </a:pPr>
            <a:r>
              <a:rPr lang="el-GR" sz="1100" dirty="0"/>
              <a:t>Η συμπληρωματική </a:t>
            </a:r>
            <a:r>
              <a:rPr lang="en-US" sz="1100" dirty="0"/>
              <a:t>log</a:t>
            </a:r>
            <a:r>
              <a:rPr lang="el-GR" sz="1100" dirty="0"/>
              <a:t>-</a:t>
            </a:r>
            <a:r>
              <a:rPr lang="en-US" sz="1100" dirty="0"/>
              <a:t>log</a:t>
            </a:r>
            <a:r>
              <a:rPr lang="el-GR" sz="1100" dirty="0"/>
              <a:t> συνάρτηση σύνδεσης χρησιμοποιείται τις περισσότερες φορές σε περιπτώσεις όπου η πιθανότητα να πραγματοποιηθεί ένα συμβάν ή ένα γεγονός είναι είτε πολύ μικρή είτε πολύ μεγάλη. Οι συναρτήσεις οι οποίες αναφέρθηκαν είναι όλες συνεχείς και αύξουσες στο διάστημα (0,1).</a:t>
            </a:r>
            <a:endParaRPr lang="en-US" sz="11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89E99-7DE4-4FBB-BF23-0207813CC4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20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l-GR" dirty="0" smtClean="0"/>
                  <a:t>όπου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l-GR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l-GR" dirty="0"/>
                  <a:t> είναι το «πάτωμα» (</a:t>
                </a:r>
                <a:r>
                  <a:rPr lang="en-US" dirty="0"/>
                  <a:t>floor</a:t>
                </a:r>
                <a:r>
                  <a:rPr lang="el-GR" dirty="0"/>
                  <a:t>) κάτω από το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l-GR" dirty="0"/>
                  <a:t>, δηλαδή ο μεγαλύτερος ακέραιος μικρότερος ή ίσος του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l-GR" dirty="0" smtClean="0"/>
                  <a:t>όπου </a:t>
                </a:r>
                <a:r>
                  <a:rPr lang="en-US" i="0">
                    <a:latin typeface="Cambria Math"/>
                  </a:rPr>
                  <a:t>|</a:t>
                </a:r>
                <a:r>
                  <a:rPr lang="el-GR" i="0">
                    <a:latin typeface="Cambria Math"/>
                  </a:rPr>
                  <a:t>𝑦</a:t>
                </a:r>
                <a:r>
                  <a:rPr lang="en-US" i="0">
                    <a:latin typeface="Cambria Math"/>
                  </a:rPr>
                  <a:t>_</a:t>
                </a:r>
                <a:r>
                  <a:rPr lang="el-GR" i="0">
                    <a:latin typeface="Cambria Math"/>
                  </a:rPr>
                  <a:t>𝑖 |</a:t>
                </a:r>
                <a:r>
                  <a:rPr lang="el-GR" dirty="0"/>
                  <a:t> είναι το «πάτωμα» (</a:t>
                </a:r>
                <a:r>
                  <a:rPr lang="en-US" dirty="0"/>
                  <a:t>floor</a:t>
                </a:r>
                <a:r>
                  <a:rPr lang="el-GR" dirty="0"/>
                  <a:t>) κάτω από το </a:t>
                </a:r>
                <a:r>
                  <a:rPr lang="el-GR" i="0">
                    <a:latin typeface="Cambria Math"/>
                  </a:rPr>
                  <a:t>𝑦</a:t>
                </a:r>
                <a:r>
                  <a:rPr lang="en-US" i="0">
                    <a:latin typeface="Cambria Math"/>
                  </a:rPr>
                  <a:t>_</a:t>
                </a:r>
                <a:r>
                  <a:rPr lang="el-GR" i="0">
                    <a:latin typeface="Cambria Math"/>
                  </a:rPr>
                  <a:t>𝑖</a:t>
                </a:r>
                <a:r>
                  <a:rPr lang="el-GR" dirty="0"/>
                  <a:t>, δηλαδή ο μεγαλύτερος ακέραιος μικρότερος ή ίσος του </a:t>
                </a:r>
                <a:r>
                  <a:rPr lang="el-GR" i="0">
                    <a:latin typeface="Cambria Math"/>
                  </a:rPr>
                  <a:t>𝑦</a:t>
                </a:r>
                <a:r>
                  <a:rPr lang="en-US" i="0">
                    <a:latin typeface="Cambria Math"/>
                  </a:rPr>
                  <a:t>_</a:t>
                </a:r>
                <a:r>
                  <a:rPr lang="el-GR" i="0">
                    <a:latin typeface="Cambria Math"/>
                  </a:rPr>
                  <a:t>𝑖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89E99-7DE4-4FBB-BF23-0207813CC4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98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8970293-EDE4-4E94-BBDA-0E6A3256E387}" type="datetimeFigureOut">
              <a:rPr lang="en-US" smtClean="0"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46E475B-C36D-440A-A3F3-23C7455991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06896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700" b="1" cap="all" dirty="0" smtClean="0"/>
              <a:t/>
            </a:r>
            <a:br>
              <a:rPr lang="el-GR" sz="2700" b="1" cap="all" dirty="0" smtClean="0"/>
            </a:br>
            <a:r>
              <a:rPr lang="el-GR" sz="2700" b="1" dirty="0"/>
              <a:t/>
            </a:r>
            <a:br>
              <a:rPr lang="el-GR" sz="2700" b="1" dirty="0"/>
            </a:br>
            <a:r>
              <a:rPr lang="el-GR" sz="2700" b="1" dirty="0" smtClean="0"/>
              <a:t/>
            </a:r>
            <a:br>
              <a:rPr lang="el-GR" sz="2700" b="1" dirty="0" smtClean="0"/>
            </a:br>
            <a:r>
              <a:rPr lang="el-GR" sz="2700" b="1" cap="all" dirty="0" smtClean="0"/>
              <a:t>ΔΗΜΟΚΡΙΤΕΙΟ ΠΑΝΕΠΙΣΤΗΜΙΟ ΘΡΑΚΗΣ           </a:t>
            </a:r>
            <a:br>
              <a:rPr lang="el-GR" sz="2700" b="1" cap="all" dirty="0" smtClean="0"/>
            </a:br>
            <a:r>
              <a:rPr lang="el-GR" sz="2700" b="1" cap="all" dirty="0" smtClean="0"/>
              <a:t>ΤΜΗΜΑ ΗΛΕΚΤΡΟΛΟΓΩΝ ΜΗΧΑΝΙΚΩΝ ΚΑΙ ΜΗΧΑΝΙΚΩΝ ΥΠΟΛΟΓΙΣΤΩΝ </a:t>
            </a:r>
            <a:br>
              <a:rPr lang="el-GR" sz="2700" b="1" cap="all" dirty="0" smtClean="0"/>
            </a:br>
            <a:r>
              <a:rPr lang="el-GR" sz="2700" b="1" cap="all" dirty="0" smtClean="0"/>
              <a:t>ΤΟΜΕΑΣ ΤΗΛΕΠΙΚΟΙΝΩΝΙΩΝ ΚΑΙ ΔΙΑΣΤΗΜΙΚΗΣ</a:t>
            </a:r>
            <a:r>
              <a:rPr lang="el-GR" sz="2700" dirty="0" smtClean="0"/>
              <a:t/>
            </a:r>
            <a:br>
              <a:rPr lang="el-GR" sz="2700" dirty="0" smtClean="0"/>
            </a:br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n-US" sz="3200" b="1" dirty="0" smtClean="0"/>
              <a:t>  </a:t>
            </a:r>
            <a:r>
              <a:rPr lang="el-GR" sz="3200" b="1" dirty="0" smtClean="0"/>
              <a:t>Βιοϊατρική Τεχνολογία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9</a:t>
            </a:r>
            <a:r>
              <a:rPr lang="el-GR" sz="3200" b="1" baseline="30000" dirty="0" smtClean="0"/>
              <a:t>ο</a:t>
            </a:r>
            <a:r>
              <a:rPr lang="el-GR" sz="3200" b="1" dirty="0" smtClean="0"/>
              <a:t> Εξάμηνο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637" y="4653136"/>
            <a:ext cx="7560840" cy="1752600"/>
          </a:xfrm>
        </p:spPr>
        <p:txBody>
          <a:bodyPr/>
          <a:lstStyle/>
          <a:p>
            <a:pPr algn="ctr"/>
            <a:r>
              <a:rPr lang="el-GR" b="1" dirty="0" smtClean="0"/>
              <a:t>Διδάσκων: Καθηγητής Αλέξανδρος Ρήγας</a:t>
            </a:r>
            <a:endParaRPr lang="en-US" b="1" dirty="0" smtClean="0"/>
          </a:p>
          <a:p>
            <a:pPr algn="ctr"/>
            <a:r>
              <a:rPr lang="el-GR" sz="2800" b="1" dirty="0" smtClean="0"/>
              <a:t>Συνεπικουρία: Σπύρογλου Ιωάννης</a:t>
            </a:r>
            <a:endParaRPr lang="en-US" sz="2800" b="1" dirty="0" smtClean="0"/>
          </a:p>
          <a:p>
            <a:pPr algn="ctr"/>
            <a:endParaRPr lang="en-US" dirty="0"/>
          </a:p>
        </p:txBody>
      </p:sp>
      <p:pic>
        <p:nvPicPr>
          <p:cNvPr id="8" name="Picture 7" descr="C:\Users\kotis\Desktop\dimokriteio_1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04664"/>
            <a:ext cx="1287543" cy="9745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185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846" y="300318"/>
            <a:ext cx="8521626" cy="968442"/>
          </a:xfrm>
        </p:spPr>
        <p:txBody>
          <a:bodyPr/>
          <a:lstStyle/>
          <a:p>
            <a:pPr algn="ctr"/>
            <a:r>
              <a:rPr lang="el-GR" dirty="0"/>
              <a:t>Διωνυμική λογιστική παλινδρόμηση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0284" y="1290918"/>
                <a:ext cx="8450188" cy="5186082"/>
              </a:xfrm>
            </p:spPr>
            <p:txBody>
              <a:bodyPr>
                <a:normAutofit fontScale="92500"/>
              </a:bodyPr>
              <a:lstStyle/>
              <a:p>
                <a:r>
                  <a:rPr lang="el-GR" dirty="0" smtClean="0"/>
                  <a:t>Σκοπός εδώ είναι να μελετήσουμε γενικευμένα γραμμικά μοντέλα στα οποία η μεταβλητή απόκρισης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</a:rPr>
                      <m:t>𝑌</m:t>
                    </m:r>
                  </m:oMath>
                </a14:m>
                <a:r>
                  <a:rPr lang="el-GR" dirty="0"/>
                  <a:t> είναι μία δυαδική μεταβλητή, παίρνει δηλαδή δύο δυνατές τιμές. </a:t>
                </a:r>
                <a:endParaRPr lang="el-GR" dirty="0" smtClean="0"/>
              </a:p>
              <a:p>
                <a:r>
                  <a:rPr lang="el-GR" dirty="0"/>
                  <a:t>Έστω τώρα, ότι έχουμε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</a:rPr>
                      <m:t>𝛮</m:t>
                    </m:r>
                  </m:oMath>
                </a14:m>
                <a:r>
                  <a:rPr lang="el-GR" dirty="0"/>
                  <a:t> ανεξάρτητες μεταβλητές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l-GR" dirty="0"/>
                  <a:t>, για τις οποίες ισχύει ότι: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l-GR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~</m:t>
                      </m:r>
                      <m:r>
                        <a:rPr lang="el-GR" i="1">
                          <a:latin typeface="Cambria Math"/>
                        </a:rPr>
                        <m:t>𝐵𝑖𝑛𝑜𝑚𝑖𝑎𝑙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l-G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l-GR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l-GR" i="1">
                          <a:latin typeface="Cambria Math"/>
                        </a:rPr>
                        <m:t>.    (</m:t>
                      </m:r>
                      <m:r>
                        <a:rPr lang="el-GR" i="1">
                          <a:latin typeface="Cambria Math"/>
                        </a:rPr>
                        <m:t>𝜎𝜐𝜈𝜂𝜃𝜔𝜍</m:t>
                      </m:r>
                      <m:r>
                        <a:rPr lang="el-GR" i="1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e>
                        <m:sub>
                          <m:r>
                            <a:rPr lang="el-GR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  <a:p>
                <a:r>
                  <a:rPr lang="el-GR" dirty="0"/>
                  <a:t>Αυτό που θέλουμε είναι να εξετάσουμε </a:t>
                </a:r>
                <a:r>
                  <a:rPr lang="el-GR" dirty="0" smtClean="0"/>
                  <a:t>τη </a:t>
                </a:r>
                <a:r>
                  <a:rPr lang="el-GR" dirty="0"/>
                  <a:t>σχέση μεταξύ της επεξηγηματικής μεταβλητής και της πιθανότητας των </a:t>
                </a:r>
                <a:r>
                  <a:rPr lang="el-GR" dirty="0" smtClean="0"/>
                  <a:t>επιτυχιών.</a:t>
                </a:r>
                <a:endParaRPr lang="en-US" dirty="0"/>
              </a:p>
              <a:p>
                <a:r>
                  <a:rPr lang="el-GR" dirty="0"/>
                  <a:t>Αυτό μπορεί να γίνει μοντελοποιώντας τις πιθανότητες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l-GR" dirty="0"/>
                  <a:t> ως εξής: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𝑇</m:t>
                          </m:r>
                        </m:sup>
                      </m:sSubSup>
                      <m:r>
                        <a:rPr lang="en-US" b="1" i="1">
                          <a:latin typeface="Cambria Math"/>
                        </a:rPr>
                        <m:t>𝒃</m:t>
                      </m:r>
                      <m:r>
                        <a:rPr lang="en-US" b="1" i="1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en-US" dirty="0"/>
              </a:p>
              <a:p>
                <a:r>
                  <a:rPr lang="el-GR" dirty="0"/>
                  <a:t>όπου το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</a:rPr>
                      <m:t>𝑔</m:t>
                    </m:r>
                  </m:oMath>
                </a14:m>
                <a:r>
                  <a:rPr lang="el-GR" dirty="0"/>
                  <a:t> είναι η συνάρτηση σύνδεσης, το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l-GR" b="1" dirty="0"/>
                  <a:t> </a:t>
                </a:r>
                <a:r>
                  <a:rPr lang="el-GR" dirty="0"/>
                  <a:t>είναι το διάνυσμα των επεξηγηματικών μεταβλητών και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𝒃</m:t>
                    </m:r>
                  </m:oMath>
                </a14:m>
                <a:r>
                  <a:rPr lang="en-US" b="1" dirty="0"/>
                  <a:t> </a:t>
                </a:r>
                <a:r>
                  <a:rPr lang="el-GR" dirty="0"/>
                  <a:t>είναι το διάνυσμα των παραμέτρων.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0284" y="1290918"/>
                <a:ext cx="8450188" cy="5186082"/>
              </a:xfrm>
              <a:blipFill rotWithShape="1">
                <a:blip r:embed="rId3"/>
                <a:stretch>
                  <a:fillRect l="-505" t="-588" r="-1732" b="-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34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858" y="395568"/>
            <a:ext cx="8277598" cy="945200"/>
          </a:xfrm>
        </p:spPr>
        <p:txBody>
          <a:bodyPr>
            <a:normAutofit/>
          </a:bodyPr>
          <a:lstStyle/>
          <a:p>
            <a:pPr algn="ctr"/>
            <a:r>
              <a:rPr lang="el-GR" dirty="0"/>
              <a:t>Διωνυμική λογιστική παλινδρόμηση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71488" y="1276351"/>
                <a:ext cx="7844928" cy="4972049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l-GR" dirty="0" smtClean="0"/>
                  <a:t>Οι τρεις συναρτήσεις σύνδεσης που χρησιμοποιούνται ευρέως στην πράξη είναι:</a:t>
                </a:r>
                <a:endParaRPr lang="en-US" dirty="0"/>
              </a:p>
              <a:p>
                <a:pPr lvl="0"/>
                <a:r>
                  <a:rPr lang="en-US" dirty="0" err="1"/>
                  <a:t>Logit</a:t>
                </a:r>
                <a:r>
                  <a:rPr lang="en-US" dirty="0"/>
                  <a:t> </a:t>
                </a:r>
                <a:r>
                  <a:rPr lang="el-GR" dirty="0"/>
                  <a:t>ή</a:t>
                </a:r>
                <a:r>
                  <a:rPr lang="en-US" dirty="0"/>
                  <a:t> logistic: </a:t>
                </a:r>
                <a:endParaRPr lang="el-GR" dirty="0" smtClean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</m:t>
                          </m:r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𝜋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𝜋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pPr lvl="0"/>
                <a:r>
                  <a:rPr lang="en-US" dirty="0" err="1"/>
                  <a:t>Probit</a:t>
                </a:r>
                <a:r>
                  <a:rPr lang="el-GR" dirty="0"/>
                  <a:t>: 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l-GR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i="1">
                              <a:latin typeface="Cambria Math"/>
                            </a:rPr>
                            <m:t>𝛷</m:t>
                          </m:r>
                        </m:e>
                        <m:sup>
                          <m:r>
                            <a:rPr lang="el-GR" i="1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l-GR" i="1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r>
                  <a:rPr lang="el-GR" dirty="0"/>
                  <a:t>όπου με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i="1">
                            <a:latin typeface="Cambria Math"/>
                          </a:rPr>
                          <m:t>𝛷</m:t>
                        </m:r>
                      </m:e>
                      <m:sup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l-GR" dirty="0"/>
                  <a:t>συμβολίζεται η αντίστροφη συνάρτηση της συνάρτησης κατανομής μίας τυπικής κανονικής τυχαίας </a:t>
                </a:r>
                <a:r>
                  <a:rPr lang="el-GR" dirty="0" smtClean="0"/>
                  <a:t>μεταβλητής.</a:t>
                </a:r>
                <a:r>
                  <a:rPr lang="el-GR" dirty="0"/>
                  <a:t> </a:t>
                </a:r>
                <a:endParaRPr lang="en-US" dirty="0"/>
              </a:p>
              <a:p>
                <a:pPr marL="0" indent="0" algn="ctr">
                  <a:buNone/>
                </a:pPr>
                <a:r>
                  <a:rPr lang="el-GR" dirty="0" smtClean="0"/>
                  <a:t>Επομένως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i="1">
                        <a:latin typeface="Cambria Math"/>
                      </a:rPr>
                      <m:t>𝛷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l-GR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l-GR" dirty="0" smtClean="0"/>
              </a:p>
              <a:p>
                <a:pPr marL="0" indent="0">
                  <a:buNone/>
                </a:pPr>
                <a:r>
                  <a:rPr lang="el-GR" dirty="0"/>
                  <a:t>ό</a:t>
                </a:r>
                <a:r>
                  <a:rPr lang="el-GR" dirty="0" smtClean="0"/>
                  <a:t>που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l-GR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𝑋𝑏</m:t>
                    </m:r>
                  </m:oMath>
                </a14:m>
                <a:endParaRPr lang="en-US" dirty="0"/>
              </a:p>
              <a:p>
                <a:pPr lvl="0"/>
                <a:r>
                  <a:rPr lang="el-GR" dirty="0"/>
                  <a:t>Συμπληρωματική </a:t>
                </a:r>
                <a:r>
                  <a:rPr lang="en-US" dirty="0" smtClean="0"/>
                  <a:t>log-log (</a:t>
                </a:r>
                <a:r>
                  <a:rPr lang="el-GR" dirty="0" smtClean="0"/>
                  <a:t>Σπάνια) 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l-GR" i="1">
                                              <a:latin typeface="Cambria Math"/>
                                            </a:rPr>
                                            <m:t>𝜋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r>
                  <a:rPr lang="el-GR" dirty="0"/>
                  <a:t>οπότε: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=1−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l-GR" i="1">
                              <a:latin typeface="Cambria Math"/>
                            </a:rPr>
                            <m:t>(−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l-GR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l-GR" i="1">
                                  <a:latin typeface="Cambria Math"/>
                                </a:rPr>
                                <m:t>)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1488" y="1276351"/>
                <a:ext cx="7844928" cy="4972049"/>
              </a:xfrm>
              <a:blipFill rotWithShape="1">
                <a:blip r:embed="rId3"/>
                <a:stretch>
                  <a:fillRect l="-777" t="-1716" b="-6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9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Διωνυμική λογιστική παλινδρόμηση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532218"/>
                <a:ext cx="8208911" cy="5137142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l-GR" dirty="0"/>
                  <a:t>Ας υποθέσουμε ότι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l-GR" i="1">
                        <a:latin typeface="Cambria Math"/>
                      </a:rPr>
                      <m:t>,   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l-GR" i="1">
                        <a:latin typeface="Cambria Math"/>
                      </a:rPr>
                      <m:t>=1,…,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l-GR" dirty="0"/>
                  <a:t> είναι η δυαδική εξαρτημένη μεταβλητή που θέλουμε να μελετήσουμε. Τότε το μοντέλο λογιστικής παλινδρόμησης δίνεται από τη σχέση: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{1+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∙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  <m:r>
                            <a:rPr lang="en-US" i="1">
                              <a:latin typeface="Cambria Math"/>
                            </a:rPr>
                            <m:t>}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, </m:t>
                      </m:r>
                    </m:oMath>
                  </m:oMathPara>
                </a14:m>
                <a:endParaRPr lang="el-GR" dirty="0" smtClean="0"/>
              </a:p>
              <a:p>
                <a:r>
                  <a:rPr lang="el-GR" dirty="0"/>
                  <a:t>όπου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𝛽</m:t>
                    </m:r>
                  </m:oMath>
                </a14:m>
                <a:r>
                  <a:rPr lang="el-GR" dirty="0"/>
                  <a:t> είναι το διάνυσμα των συντελεστών </a:t>
                </a:r>
                <a:r>
                  <a:rPr lang="el-GR" dirty="0" smtClean="0"/>
                  <a:t>παλινδρόμησης. </a:t>
                </a:r>
                <a:r>
                  <a:rPr lang="el-GR" dirty="0"/>
                  <a:t>Οι εκτιμητές μέγιστης πιθανοφάνειας των παραμέτρων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l-GR" i="1">
                        <a:latin typeface="Cambria Math"/>
                      </a:rPr>
                      <m:t>,  </m:t>
                    </m:r>
                    <m:r>
                      <a:rPr lang="en-US" i="1">
                        <a:latin typeface="Cambria Math"/>
                      </a:rPr>
                      <m:t>𝑗</m:t>
                    </m:r>
                    <m:r>
                      <a:rPr lang="el-GR" i="1">
                        <a:latin typeface="Cambria Math"/>
                      </a:rPr>
                      <m:t>=1,…,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</m:oMath>
                </a14:m>
                <a:r>
                  <a:rPr lang="el-GR" dirty="0"/>
                  <a:t> και συνεπώς των πιθανοτήτων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l-GR" dirty="0"/>
                  <a:t>, λαμβάνονται από τη μεγιστοποίηση της συνάρτησης πιθανοφάνειας: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𝐿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𝛽</m:t>
                          </m:r>
                        </m:e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nary>
                        <m:naryPr>
                          <m:chr m:val="∏"/>
                          <m:limLoc m:val="undOvr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𝜋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</m:sSup>
                        </m:e>
                      </m:nary>
                      <m:r>
                        <a:rPr lang="en-US" i="1">
                          <a:latin typeface="Cambria Math"/>
                        </a:rPr>
                        <m:t>,   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=0,1 </m:t>
                      </m:r>
                    </m:oMath>
                  </m:oMathPara>
                </a14:m>
                <a:endParaRPr lang="el-GR" dirty="0" smtClean="0"/>
              </a:p>
              <a:p>
                <a:r>
                  <a:rPr lang="el-GR" dirty="0"/>
                  <a:t>ή από τη λογαριθμική συνάρτηση πιθανοφάνειας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𝑙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𝛽</m:t>
                        </m:r>
                      </m:e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l-GR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𝐿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𝛽</m:t>
                            </m:r>
                          </m:e>
                          <m:e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el-GR" i="1">
                            <a:latin typeface="Cambria Math"/>
                          </a:rPr>
                          <m:t>,</m:t>
                        </m:r>
                      </m:e>
                    </m:func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𝑙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𝛽</m:t>
                          </m:r>
                        </m:e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1+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>
                                                  <a:latin typeface="Cambria Math"/>
                                                </a:rPr>
                                                <m:t>exp</m:t>
                                              </m:r>
                                            </m:fName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−</m:t>
                                                  </m:r>
                                                  <m:sSubSup>
                                                    <m:sSubSupPr>
                                                      <m:ctrlP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SupPr>
                                                    <m:e>
                                                      <m: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  <m:t>𝑥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  <m:sup>
                                                      <m: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  <m:t>𝑇</m:t>
                                                      </m:r>
                                                    </m:sup>
                                                  </m:sSubSup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𝛽</m:t>
                                                  </m:r>
                                                </m:e>
                                              </m:d>
                                            </m:e>
                                          </m:func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func>
                                <m:func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1−</m:t>
                                      </m:r>
                                      <m:f>
                                        <m:f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1+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>
                                                  <a:latin typeface="Cambria Math"/>
                                                </a:rPr>
                                                <m:t>exp</m:t>
                                              </m:r>
                                            </m:fName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bSup>
                                                    <m:sSubSupPr>
                                                      <m:ctrlP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SupPr>
                                                    <m:e>
                                                      <m: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  <m:t>−</m:t>
                                                      </m:r>
                                                      <m: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  <m:t>𝑥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  <m:sup>
                                                      <m:r>
                                                        <a:rPr lang="en-US" i="1">
                                                          <a:latin typeface="Cambria Math"/>
                                                        </a:rPr>
                                                        <m:t>𝑇</m:t>
                                                      </m:r>
                                                    </m:sup>
                                                  </m:sSubSup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𝛽</m:t>
                                                  </m:r>
                                                </m:e>
                                              </m:d>
                                            </m:e>
                                          </m:func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532218"/>
                <a:ext cx="8208911" cy="5137142"/>
              </a:xfrm>
              <a:blipFill rotWithShape="1">
                <a:blip r:embed="rId2"/>
                <a:stretch>
                  <a:fillRect l="-297" t="-1068" r="-12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53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20" y="476671"/>
            <a:ext cx="8660559" cy="936105"/>
          </a:xfrm>
        </p:spPr>
        <p:txBody>
          <a:bodyPr/>
          <a:lstStyle/>
          <a:p>
            <a:pPr algn="ctr"/>
            <a:r>
              <a:rPr lang="el-GR" dirty="0" smtClean="0"/>
              <a:t>Υπόλοιπα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22610" y="1412776"/>
                <a:ext cx="8469870" cy="5256584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l-GR" dirty="0" smtClean="0"/>
                  <a:t>Μπορούμε να εκφράσουμε την εξαρτημένη μεταβλητή στη μορφή: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>
                          <a:latin typeface="Cambria Math"/>
                        </a:rPr>
                        <m:t>𝑦</m:t>
                      </m:r>
                      <m:r>
                        <a:rPr lang="el-GR" i="1"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i="1">
                              <a:latin typeface="Cambria Math"/>
                            </a:rPr>
                            <m:t>𝜇</m:t>
                          </m:r>
                        </m:e>
                      </m:acc>
                      <m:r>
                        <a:rPr lang="el-GR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̂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𝜇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l-GR" dirty="0"/>
                  <a:t>Δηλαδή: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>
                          <a:latin typeface="Cambria Math"/>
                        </a:rPr>
                        <m:t>𝛥𝜀𝛿𝜊𝜇</m:t>
                      </m:r>
                      <m:r>
                        <a:rPr lang="el-GR" b="0" i="1" smtClean="0">
                          <a:latin typeface="Cambria Math"/>
                        </a:rPr>
                        <m:t>𝜀</m:t>
                      </m:r>
                      <m:r>
                        <a:rPr lang="el-GR" i="1">
                          <a:latin typeface="Cambria Math"/>
                        </a:rPr>
                        <m:t>𝜈𝜊</m:t>
                      </m:r>
                      <m:r>
                        <a:rPr lang="el-GR" i="1">
                          <a:latin typeface="Cambria Math"/>
                        </a:rPr>
                        <m:t>=</m:t>
                      </m:r>
                      <m:r>
                        <a:rPr lang="el-GR" i="1">
                          <a:latin typeface="Cambria Math"/>
                        </a:rPr>
                        <m:t>𝜋𝜌𝜊𝜎𝛼𝜌𝜇𝜊𝜎𝜇𝜀𝜈𝜂</m:t>
                      </m:r>
                      <m:r>
                        <a:rPr lang="el-GR" i="1">
                          <a:latin typeface="Cambria Math"/>
                        </a:rPr>
                        <m:t> </m:t>
                      </m:r>
                      <m:r>
                        <a:rPr lang="el-GR" i="1">
                          <a:latin typeface="Cambria Math"/>
                        </a:rPr>
                        <m:t>𝜏𝜄𝜇𝜂</m:t>
                      </m:r>
                      <m:r>
                        <a:rPr lang="el-GR" i="1">
                          <a:latin typeface="Cambria Math"/>
                        </a:rPr>
                        <m:t>+</m:t>
                      </m:r>
                      <m:r>
                        <a:rPr lang="el-GR" i="1">
                          <a:latin typeface="Cambria Math"/>
                        </a:rPr>
                        <m:t>𝜐𝜋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</a:rPr>
                        <m:t>ό</m:t>
                      </m:r>
                      <m:r>
                        <a:rPr lang="el-GR" i="1">
                          <a:latin typeface="Cambria Math"/>
                        </a:rPr>
                        <m:t>𝜆𝜊𝜄𝜋𝜊</m:t>
                      </m:r>
                    </m:oMath>
                  </m:oMathPara>
                </a14:m>
                <a:endParaRPr lang="el-GR" dirty="0" smtClean="0"/>
              </a:p>
              <a:p>
                <a:pPr algn="just"/>
                <a:r>
                  <a:rPr lang="el-GR" dirty="0"/>
                  <a:t>Τα υπόλοιπα </a:t>
                </a:r>
                <a:r>
                  <a:rPr lang="el-GR" dirty="0" smtClean="0"/>
                  <a:t>μπορούν να </a:t>
                </a:r>
                <a:r>
                  <a:rPr lang="el-GR" dirty="0"/>
                  <a:t>χρησιμοποιηθούν για να ερευνήσουμε την επάρκεια της προσαρμογής ενός μοντέλου. </a:t>
                </a:r>
                <a:endParaRPr lang="el-GR" dirty="0" smtClean="0"/>
              </a:p>
              <a:p>
                <a:pPr marL="0" indent="0" algn="just">
                  <a:buNone/>
                </a:pPr>
                <a:endParaRPr lang="el-GR" dirty="0" smtClean="0"/>
              </a:p>
              <a:p>
                <a:r>
                  <a:rPr lang="el-GR" i="1" u="sng" dirty="0"/>
                  <a:t>Υπόλοιπα </a:t>
                </a:r>
                <a:r>
                  <a:rPr lang="en-US" i="1" u="sng" dirty="0"/>
                  <a:t>Pearson</a:t>
                </a:r>
                <a:endParaRPr lang="en-US" dirty="0"/>
              </a:p>
              <a:p>
                <a:pPr marL="0" indent="0">
                  <a:buNone/>
                </a:pPr>
                <a:r>
                  <a:rPr lang="el-GR" dirty="0" smtClean="0"/>
                  <a:t>Στην </a:t>
                </a:r>
                <a:r>
                  <a:rPr lang="el-GR" dirty="0"/>
                  <a:t>περίπτωση μοντέλων λογιστικής παλινδρόμησης με δυαδική μεταβλητή απόκρισης, τα υπόλοιπα </a:t>
                </a:r>
                <a:r>
                  <a:rPr lang="en-US" dirty="0"/>
                  <a:t>Pearson </a:t>
                </a:r>
                <a:r>
                  <a:rPr lang="el-GR" dirty="0"/>
                  <a:t>ορίζονται από την παρακάτω σχέση</a:t>
                </a:r>
                <a:r>
                  <a:rPr lang="el-GR" dirty="0" smtClean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l-GR" i="1">
                              <a:latin typeface="Cambria Math"/>
                            </a:rPr>
                            <m:t>𝑝</m:t>
                          </m:r>
                          <m:r>
                            <a:rPr lang="el-GR" i="1">
                              <a:latin typeface="Cambria Math"/>
                            </a:rPr>
                            <m:t>,</m:t>
                          </m:r>
                          <m:r>
                            <a:rPr lang="el-GR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=(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l-GR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𝜋</m:t>
                              </m:r>
                            </m:e>
                          </m:acc>
                        </m:e>
                        <m:sub>
                          <m:r>
                            <a:rPr lang="el-GR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)/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𝜋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el-GR" i="1">
                              <a:latin typeface="Cambria Math"/>
                            </a:rPr>
                            <m:t> </m:t>
                          </m:r>
                        </m:e>
                      </m:rad>
                      <m:r>
                        <a:rPr lang="el-GR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 smtClean="0"/>
              </a:p>
              <a:p>
                <a:r>
                  <a:rPr lang="el-GR" i="1" u="sng" dirty="0"/>
                  <a:t>Υπόλοιπα </a:t>
                </a:r>
                <a:r>
                  <a:rPr lang="el-GR" i="1" u="sng" dirty="0" smtClean="0"/>
                  <a:t>Απόκλισης</a:t>
                </a: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Επίσης για ένα μοντέλο λογιστικής παλινδρόμησης έχουμε:</a:t>
                </a:r>
              </a:p>
              <a:p>
                <a:pPr marL="0" indent="0">
                  <a:buNone/>
                </a:pPr>
                <a:r>
                  <a:rPr lang="el-GR" dirty="0"/>
                  <a:t>	 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l-GR" i="1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=</m:t>
                      </m:r>
                      <m:r>
                        <a:rPr lang="el-GR" i="1">
                          <a:latin typeface="Cambria Math"/>
                        </a:rPr>
                        <m:t>𝑠𝑖𝑔𝑛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l-G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l-G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ad>
                        <m:radPr>
                          <m:degHide m:val="on"/>
                          <m:ctrlPr>
                            <a:rPr lang="en-US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l-GR" i="1">
                              <a:latin typeface="Cambria Math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l-G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l-GR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l-GR" i="1">
                                              <a:latin typeface="Cambria Math"/>
                                            </a:rPr>
                                            <m:t>𝜋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  <m:r>
                            <a:rPr lang="el-GR" i="1">
                              <a:latin typeface="Cambria Math"/>
                            </a:rPr>
                            <m:t>+2(1−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l-G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l-GR" i="1">
                              <a:latin typeface="Cambria Math"/>
                            </a:rPr>
                            <m:t>)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l-GR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1−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l-GR" i="1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l-GR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1−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l-GR" i="1">
                                                  <a:latin typeface="Cambria Math"/>
                                                </a:rPr>
                                                <m:t>𝜋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2610" y="1412776"/>
                <a:ext cx="8469870" cy="5256584"/>
              </a:xfrm>
              <a:blipFill rotWithShape="1">
                <a:blip r:embed="rId2"/>
                <a:stretch>
                  <a:fillRect l="-647" t="-1740" r="-1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/>
              <a:t>Απόδοση του προτεινόμενου μοντέλου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l-GR" dirty="0" smtClean="0"/>
                  <a:t>Μετά τον έλεγχο εγκυρότητας είναι πάντα πολύ σημαντικό, αν μπορούμε, να εξετάσουμε την απόδοση του μοντέλου σε νέα</a:t>
                </a:r>
                <a:r>
                  <a:rPr lang="en-US" dirty="0" smtClean="0"/>
                  <a:t> </a:t>
                </a:r>
                <a:r>
                  <a:rPr lang="el-GR" dirty="0" smtClean="0"/>
                  <a:t>δεδομένα</a:t>
                </a:r>
                <a:r>
                  <a:rPr lang="en-US" dirty="0" smtClean="0"/>
                  <a:t>.</a:t>
                </a:r>
              </a:p>
              <a:p>
                <a:r>
                  <a:rPr lang="el-GR" dirty="0"/>
                  <a:t>Έχουμε λοιπόν τα παρακάτω μέτρα ακρίβειας: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𝑃𝑜𝑠𝑖𝑡𝑖𝑣𝑒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𝑃𝑟𝑒𝑑</m:t>
                      </m:r>
                      <m:r>
                        <a:rPr lang="en-US" i="1">
                          <a:latin typeface="Cambria Math"/>
                        </a:rPr>
                        <m:t>. </m:t>
                      </m:r>
                      <m:r>
                        <a:rPr lang="en-US" i="1">
                          <a:latin typeface="Cambria Math"/>
                        </a:rPr>
                        <m:t>𝑉𝑎𝑙𝑢𝑒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𝑇𝑃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𝑇𝑃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𝐹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/>
                        </a:rPr>
                        <m:t>×100,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𝑁𝑒𝑔𝑎𝑡𝑖𝑣𝑒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𝑃𝑟𝑒𝑑</m:t>
                      </m:r>
                      <m:r>
                        <a:rPr lang="en-US" i="1">
                          <a:latin typeface="Cambria Math"/>
                        </a:rPr>
                        <m:t>. </m:t>
                      </m:r>
                      <m:r>
                        <a:rPr lang="en-US" i="1">
                          <a:latin typeface="Cambria Math"/>
                        </a:rPr>
                        <m:t>𝑉𝑎𝑙𝑢𝑒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𝑇𝑁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𝑇𝑁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𝐹</m:t>
                              </m:r>
                              <m:r>
                                <m:rPr>
                                  <m:sty m:val="p"/>
                                </m:rPr>
                                <a:rPr lang="el-GR" b="0" i="0" smtClean="0">
                                  <a:latin typeface="Cambria Math"/>
                                </a:rPr>
                                <m:t>Ν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/>
                        </a:rPr>
                        <m:t>×100,    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𝐴𝑐𝑐𝑢𝑟𝑎𝑐𝑦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𝑇𝑃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𝑇𝑁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𝑇𝑃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𝑇𝑁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𝐹𝑃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𝐹𝑁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/>
                        </a:rPr>
                        <m:t>×100</m:t>
                      </m:r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NPV </a:t>
                </a:r>
                <a:r>
                  <a:rPr lang="el-GR" dirty="0" smtClean="0"/>
                  <a:t>ουσιαστικά δηλώνει την πιθανότητα να μην έχεις την ασθένεια ή επιμονή της ασθένειας δοθέντος αρνητικού τεστ.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1625" r="-2000" b="-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299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Δεδομένα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dirty="0" smtClean="0"/>
              <a:t>Τ</a:t>
            </a:r>
            <a:r>
              <a:rPr lang="en-US" sz="1800" dirty="0" smtClean="0"/>
              <a:t>his </a:t>
            </a:r>
            <a:r>
              <a:rPr lang="en-US" sz="1800" dirty="0"/>
              <a:t>dataset is from the Duke University Cardiovascular Disease Databank and consists of 3504 patients and 6 variables. The patients were referred to Duke University Medical Center for chest pain. Some interesting analyses include predicting the probability of significant </a:t>
            </a:r>
            <a:r>
              <a:rPr lang="en-US" sz="1800" dirty="0" smtClean="0"/>
              <a:t>coronary </a:t>
            </a:r>
            <a:r>
              <a:rPr lang="en-US" sz="1800" dirty="0"/>
              <a:t>disease, and predicting the probability of severe coronary disease given that some significant disease is "ruled in." The first analysis would use </a:t>
            </a:r>
            <a:r>
              <a:rPr lang="en-US" sz="1800" dirty="0" err="1"/>
              <a:t>sigdz</a:t>
            </a:r>
            <a:r>
              <a:rPr lang="en-US" sz="1800" dirty="0"/>
              <a:t> as a response variable, and the second would use </a:t>
            </a:r>
            <a:r>
              <a:rPr lang="en-US" sz="1800" dirty="0" err="1"/>
              <a:t>tvdlm</a:t>
            </a:r>
            <a:r>
              <a:rPr lang="en-US" sz="1800" dirty="0"/>
              <a:t> on the subset of patients having </a:t>
            </a:r>
            <a:r>
              <a:rPr lang="en-US" sz="1800" dirty="0" err="1"/>
              <a:t>sigdz</a:t>
            </a:r>
            <a:r>
              <a:rPr lang="en-US" sz="1800" dirty="0"/>
              <a:t>=1. Severe coronary disease is defined as three-vessel or left main disease and is denoted by </a:t>
            </a:r>
            <a:r>
              <a:rPr lang="en-US" sz="1800" dirty="0" err="1"/>
              <a:t>tvdlm</a:t>
            </a:r>
            <a:r>
              <a:rPr lang="en-US" sz="1800" dirty="0"/>
              <a:t>=1. sex=0 for males, 1 for females</a:t>
            </a:r>
            <a:r>
              <a:rPr lang="en-US" sz="1800" dirty="0" smtClean="0"/>
              <a:t>.</a:t>
            </a:r>
            <a:endParaRPr lang="el-GR" sz="1800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437112"/>
            <a:ext cx="5210175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621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86" y="548680"/>
            <a:ext cx="8613502" cy="720080"/>
          </a:xfrm>
        </p:spPr>
        <p:txBody>
          <a:bodyPr/>
          <a:lstStyle/>
          <a:p>
            <a:pPr algn="ctr"/>
            <a:r>
              <a:rPr lang="el-GR" dirty="0"/>
              <a:t>Υπόλοιπα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97944" y="1245396"/>
                <a:ext cx="8106504" cy="5212554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l-GR" i="1" u="sng" dirty="0" smtClean="0"/>
                  <a:t>Τυχαιοποιημένα </a:t>
                </a:r>
                <a:r>
                  <a:rPr lang="en-US" i="1" u="sng" dirty="0"/>
                  <a:t>Quantile</a:t>
                </a:r>
                <a:r>
                  <a:rPr lang="el-GR" i="1" u="sng" dirty="0"/>
                  <a:t> </a:t>
                </a:r>
                <a:r>
                  <a:rPr lang="el-GR" i="1" u="sng" dirty="0" smtClean="0"/>
                  <a:t>Υπόλοιπα</a:t>
                </a:r>
                <a:endParaRPr lang="en-US" i="1" u="sng" dirty="0" smtClean="0"/>
              </a:p>
              <a:p>
                <a:r>
                  <a:rPr lang="el-GR" dirty="0"/>
                  <a:t>Στην περίπτωση όμως της λογιστικής παλινδρόμησης με δυαδική μεταβλητή απόκρισης, οι κατανομές των υπολοίπων </a:t>
                </a:r>
                <a:r>
                  <a:rPr lang="en-US" dirty="0"/>
                  <a:t>Pearson </a:t>
                </a:r>
                <a:r>
                  <a:rPr lang="el-GR" dirty="0"/>
                  <a:t>και απόκλισης δεν προσεγγίζουν σε καμία περίπτωση την κανονική κατανομή που </a:t>
                </a:r>
                <a:r>
                  <a:rPr lang="el-GR" dirty="0" smtClean="0"/>
                  <a:t>θέλουμε.</a:t>
                </a:r>
                <a:endParaRPr lang="en-US" dirty="0"/>
              </a:p>
              <a:p>
                <a:r>
                  <a:rPr lang="el-GR" dirty="0"/>
                  <a:t>Ας υποθέσουμε ότι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l-GR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l-GR" i="1">
                            <a:latin typeface="Cambria Math"/>
                          </a:rPr>
                          <m:t>;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𝜋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l-GR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l-GR" i="1">
                            <a:latin typeface="Cambria Math"/>
                          </a:rPr>
                          <m:t>≤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l-GR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l-GR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l-GR" i="1">
                            <a:latin typeface="Cambria Math"/>
                          </a:rPr>
                          <m:t>𝑚</m:t>
                        </m:r>
                        <m:r>
                          <a:rPr lang="el-GR" i="1">
                            <a:latin typeface="Cambria Math"/>
                          </a:rPr>
                          <m:t>=0</m:t>
                        </m:r>
                      </m:sub>
                      <m:sup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l-GR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sup>
                      <m:e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l-GR" i="1">
                                <a:latin typeface="Cambria Math"/>
                              </a:rPr>
                              <m:t>𝜋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  <m:sup>
                            <m:r>
                              <a:rPr lang="el-GR" i="1">
                                <a:latin typeface="Cambria Math"/>
                              </a:rPr>
                              <m:t>𝑚</m:t>
                            </m:r>
                          </m:sup>
                        </m:sSubSup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/>
                              </a:rPr>
                              <m:t>(1−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𝜋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l-GR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l-GR" i="1">
                                <a:latin typeface="Cambria Math"/>
                              </a:rPr>
                              <m:t>1−</m:t>
                            </m:r>
                            <m:r>
                              <a:rPr lang="el-GR" i="1">
                                <a:latin typeface="Cambria Math"/>
                              </a:rPr>
                              <m:t>𝑚</m:t>
                            </m:r>
                          </m:sup>
                        </m:sSup>
                      </m:e>
                    </m:nary>
                  </m:oMath>
                </a14:m>
                <a:r>
                  <a:rPr lang="el-GR" dirty="0"/>
                  <a:t> είναι η αθροιστική Διωνυμική Κατανομή της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</a:rPr>
                      <m:t>𝑖</m:t>
                    </m:r>
                    <m:r>
                      <a:rPr lang="el-GR" i="1">
                        <a:latin typeface="Cambria Math"/>
                      </a:rPr>
                      <m:t>−</m:t>
                    </m:r>
                    <m:r>
                      <a:rPr lang="el-GR" i="1">
                        <a:latin typeface="Cambria Math"/>
                      </a:rPr>
                      <m:t>𝜊𝜎𝜏𝜂𝜍</m:t>
                    </m:r>
                  </m:oMath>
                </a14:m>
                <a:r>
                  <a:rPr lang="el-GR" dirty="0"/>
                  <a:t> δυαδικής </a:t>
                </a:r>
                <a:r>
                  <a:rPr lang="el-GR" dirty="0" smtClean="0"/>
                  <a:t>απόκρισης. </a:t>
                </a:r>
                <a:r>
                  <a:rPr lang="el-GR" dirty="0"/>
                  <a:t>Τότε τα τυχαιοποιημένα υπόλοιπα ορίζονται από: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l-GR" i="1">
                              <a:latin typeface="Cambria Math"/>
                            </a:rPr>
                            <m:t>𝑟𝑞</m:t>
                          </m:r>
                          <m:r>
                            <a:rPr lang="el-GR" i="1">
                              <a:latin typeface="Cambria Math"/>
                            </a:rPr>
                            <m:t>, </m:t>
                          </m:r>
                          <m:r>
                            <a:rPr lang="el-GR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l-GR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i="1">
                              <a:latin typeface="Cambria Math"/>
                            </a:rPr>
                            <m:t>𝛷</m:t>
                          </m:r>
                        </m:e>
                        <m:sup>
                          <m:r>
                            <a:rPr lang="el-GR" i="1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begChr m:val="{"/>
                          <m:endChr m:val="}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l-GR" i="1">
                              <a:latin typeface="Cambria Math"/>
                            </a:rPr>
                            <m:t>𝑢</m:t>
                          </m:r>
                        </m:e>
                      </m:d>
                      <m:r>
                        <a:rPr lang="el-GR" i="1">
                          <a:latin typeface="Cambria Math"/>
                        </a:rPr>
                        <m:t>, </m:t>
                      </m:r>
                    </m:oMath>
                  </m:oMathPara>
                </a14:m>
                <a:endParaRPr lang="el-GR" dirty="0" smtClean="0"/>
              </a:p>
              <a:p>
                <a:r>
                  <a:rPr lang="el-GR" dirty="0"/>
                  <a:t>όπου,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</a:rPr>
                      <m:t>𝛷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l-GR" i="1">
                            <a:latin typeface="Cambria Math"/>
                          </a:rPr>
                          <m:t>∙</m:t>
                        </m:r>
                      </m:e>
                    </m:d>
                  </m:oMath>
                </a14:m>
                <a:r>
                  <a:rPr lang="el-GR" dirty="0"/>
                  <a:t> είναι η αθροιστική κατανομή της τυπικής κανονικής κατανομής, και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l-GR" dirty="0"/>
                  <a:t> είναι μία ομοιόμορφη τυχαία μεταβλητή στο διάστημα,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↑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𝐹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;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𝜋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,</m:t>
                              </m:r>
                            </m:e>
                          </m:func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;</m:t>
                              </m:r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𝜋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acc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              ≈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/>
                                </a:rPr>
                                <m:t>−1;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i="1">
                                          <a:latin typeface="Cambria Math"/>
                                        </a:rPr>
                                        <m:t>𝜋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, </m:t>
                          </m:r>
                          <m:r>
                            <a:rPr lang="en-US" i="1">
                              <a:latin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;</m:t>
                              </m:r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𝜋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acc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7944" y="1245396"/>
                <a:ext cx="8106504" cy="5212554"/>
              </a:xfrm>
              <a:blipFill rotWithShape="1">
                <a:blip r:embed="rId3"/>
                <a:stretch>
                  <a:fillRect l="-978" t="-1871" r="-1881" b="-90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5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1646</TotalTime>
  <Words>1211</Words>
  <Application>Microsoft Office PowerPoint</Application>
  <PresentationFormat>On-screen Show (4:3)</PresentationFormat>
  <Paragraphs>74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   ΔΗΜΟΚΡΙΤΕΙΟ ΠΑΝΕΠΙΣΤΗΜΙΟ ΘΡΑΚΗΣ            ΤΜΗΜΑ ΗΛΕΚΤΡΟΛΟΓΩΝ ΜΗΧΑΝΙΚΩΝ ΚΑΙ ΜΗΧΑΝΙΚΩΝ ΥΠΟΛΟΓΙΣΤΩΝ  ΤΟΜΕΑΣ ΤΗΛΕΠΙΚΟΙΝΩΝΙΩΝ ΚΑΙ ΔΙΑΣΤΗΜΙΚΗΣ    Βιοϊατρική Τεχνολογία 9ο Εξάμηνο </vt:lpstr>
      <vt:lpstr>Διωνυμική λογιστική παλινδρόμηση</vt:lpstr>
      <vt:lpstr>Διωνυμική λογιστική παλινδρόμηση</vt:lpstr>
      <vt:lpstr>Διωνυμική λογιστική παλινδρόμηση</vt:lpstr>
      <vt:lpstr>Υπόλοιπα</vt:lpstr>
      <vt:lpstr>Απόδοση του προτεινόμενου μοντέλου</vt:lpstr>
      <vt:lpstr>Δεδομένα</vt:lpstr>
      <vt:lpstr>Υπόλοιπα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ΔΗΜΟΚΡΙΤΕΙΟ ΠΑΝΕΠΙΣΤΗΜΙΟ ΘΡΑΚΗΣ            ΤΜΗΜΑ ΗΛΕΚΤΡΟΛΟΓΩΝ ΜΗΧΑΝΙΚΩΝ ΚΑΙ ΜΗΧΑΝΙΚΩΝ ΥΠΟΛΟΓΙΣΤΩΝ  ΤΟΜΕΑΣ ΤΗΛΕΠΙΚΟΙΝΩΝΙΩΝ ΚΑΙ ΔΙΑΣΤΗΜΙΚΗΣ    Βιοϊατρική Τεχνολογία 9ο Εξάμηνο</dc:title>
  <dc:creator>kotis</dc:creator>
  <cp:lastModifiedBy>kotis</cp:lastModifiedBy>
  <cp:revision>12</cp:revision>
  <dcterms:created xsi:type="dcterms:W3CDTF">2015-11-05T07:46:59Z</dcterms:created>
  <dcterms:modified xsi:type="dcterms:W3CDTF">2016-10-15T07:56:04Z</dcterms:modified>
</cp:coreProperties>
</file>