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47"/>
  </p:notesMasterIdLst>
  <p:sldIdLst>
    <p:sldId id="304" r:id="rId4"/>
    <p:sldId id="327" r:id="rId5"/>
    <p:sldId id="301" r:id="rId6"/>
    <p:sldId id="261" r:id="rId7"/>
    <p:sldId id="259" r:id="rId8"/>
    <p:sldId id="370" r:id="rId9"/>
    <p:sldId id="339" r:id="rId10"/>
    <p:sldId id="351" r:id="rId11"/>
    <p:sldId id="305" r:id="rId12"/>
    <p:sldId id="260" r:id="rId13"/>
    <p:sldId id="296" r:id="rId14"/>
    <p:sldId id="348" r:id="rId15"/>
    <p:sldId id="349" r:id="rId16"/>
    <p:sldId id="350" r:id="rId17"/>
    <p:sldId id="369" r:id="rId18"/>
    <p:sldId id="353" r:id="rId19"/>
    <p:sldId id="365" r:id="rId20"/>
    <p:sldId id="273" r:id="rId21"/>
    <p:sldId id="368" r:id="rId22"/>
    <p:sldId id="366" r:id="rId23"/>
    <p:sldId id="286" r:id="rId24"/>
    <p:sldId id="266" r:id="rId25"/>
    <p:sldId id="289" r:id="rId26"/>
    <p:sldId id="374" r:id="rId27"/>
    <p:sldId id="292" r:id="rId28"/>
    <p:sldId id="367" r:id="rId29"/>
    <p:sldId id="281" r:id="rId30"/>
    <p:sldId id="328" r:id="rId31"/>
    <p:sldId id="293" r:id="rId32"/>
    <p:sldId id="354" r:id="rId33"/>
    <p:sldId id="329" r:id="rId34"/>
    <p:sldId id="332" r:id="rId35"/>
    <p:sldId id="340" r:id="rId36"/>
    <p:sldId id="341" r:id="rId37"/>
    <p:sldId id="335" r:id="rId38"/>
    <p:sldId id="262" r:id="rId39"/>
    <p:sldId id="270" r:id="rId40"/>
    <p:sldId id="355" r:id="rId41"/>
    <p:sldId id="324" r:id="rId42"/>
    <p:sldId id="371" r:id="rId43"/>
    <p:sldId id="356" r:id="rId44"/>
    <p:sldId id="342" r:id="rId45"/>
    <p:sldId id="37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C138A-2ED1-4983-9421-E8566B4EC2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A61E7-5C69-459F-A3D5-B4AC88E2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Όχι απλή η χρονική</a:t>
            </a:r>
            <a:r>
              <a:rPr lang="el-GR" baseline="0" dirty="0"/>
              <a:t> οριοθέτηση, τόσο ως προς την αρχή όσο και ως προς το τέλος. Έχουμε πληροφορίες από τις πινακίδες των μυκηναϊκών χρόνων, έως και τις διατάξεις των άρθρων 1403-1437 ΑΚ που ρύθμιζαν την προίκα έως το 1983.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C2F6A-C287-4DF0-93B6-D9FEE2BFCEC6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63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7709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700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054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B130-D362-4B0E-9699-6CEC7E7A6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53EA-82EA-49E2-9F20-4C0EB1428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A51-C952-4FB8-B126-CB0EBA88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0C260-5950-479C-A232-A3B4E23E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099A9-058F-4ADE-84AA-1429B0A4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518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C366-E444-4DED-B9B1-AE32D271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E7F70-DB25-4CA9-97E6-2DCF2141D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D8892-1017-4FED-AC71-24DF36F8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A154D-1DBD-49F7-B086-63BFF994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D853A-CD62-4ADB-A0D5-B9600026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145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6B6-1F8B-4686-9FD2-253232BF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8C2A1-B497-4472-B4F7-005596B9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698B1-1356-48AF-9C7A-806D1CEB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4B74D-0F11-40C3-A696-10046AAD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61878-C053-4F7D-9E63-090F69E8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861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9D98-69FA-4012-9C2D-EF7DD1DF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B2A4-2637-4504-828E-ECC58999C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3B2DB-4874-4ACA-91D8-D4F8ABD7F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6AF3B-AF8D-4506-A8A7-3E561B5F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468C5-4C24-42EB-B072-B6DFEFC3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F1D07-E001-46FC-8DD8-6DDDD1A5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4922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194A-1BB6-4195-9BF8-3BFA1249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0E940-1DF3-4F42-8BC5-547B12EA3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002A4-5DF9-4065-910C-2BE2D5966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3EA97-6FF5-424A-AF43-EBAD784BA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813D-86D5-4C4E-9428-603271BD7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33956-8A79-41EB-90B9-E00F78C3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3B1D1-6589-4498-8F51-7DAB4302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267C0-F404-42CB-801F-03A71F8B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9191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7AE2-B644-429C-9218-BD77B6EB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41B01-6568-42BB-86AB-745B4B3B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792EB-43BA-490F-971E-B0434876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7016E-792C-48EC-8FA6-5E7AD61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8689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5FF81-F7CC-4B22-BA34-A331F6BD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08DAF-3CED-4BB7-B033-ACB62639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D2A07-A5BF-45F5-9A4B-CA10F314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9204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4925-01B9-4C9E-B169-4F6A2F64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A2B61-377C-4CEA-B189-E99A9465D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BDD14-2A85-45D0-927E-D63214954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8547A-C276-4180-AABC-53E35F1C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ED79A-47B5-469B-BDC7-FDAB3913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A4263-0FDD-481F-854B-D9FE39E3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076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43358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6784B-EF44-4EF3-8696-7807AC26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2CEF9-164F-4E17-8714-A0C50B161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D7EB7-0E12-4228-87EA-67B1ECED7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748F3-5E6E-4A75-8FA5-FB046E9C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C9018-28C2-4BF2-9766-3AB80DF7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AB8CB-60F1-4E67-91D2-ACD1FA27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63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C9CD-5B53-4FDB-B71A-656B9C7B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E280F-3328-49E7-AF5C-23C862DAA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43C02-375A-41B4-94EC-BC59DE42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7878C-5827-4409-A019-D0A24F4C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5C3DA-80C4-45B9-AEC2-D3015CBE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1776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68D26-CD14-4059-AE2D-5422CD091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EC1FD-2A5F-4DE2-A581-1A075480D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EDB61-7D3F-4FD9-A2FC-80089E36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A300E-0823-47CA-AABD-9E3C7107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46EB7-803A-4622-BBB3-92C63C8E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11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Ορθογώνιο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- Ορθογώνιο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1774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9150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872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937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57063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7769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391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716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20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Ορθογώνιο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3602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855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847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12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22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82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495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5A921ACE-461C-4E88-9B74-F250BF8765EC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7940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383F96-C314-42EA-A168-47C73EDD2EDF}" type="datetimeFigureOut">
              <a:rPr lang="el-GR" smtClean="0">
                <a:solidFill>
                  <a:srgbClr val="E3DED1">
                    <a:shade val="50000"/>
                  </a:srgbClr>
                </a:solidFill>
              </a:rPr>
              <a:pPr/>
              <a:t>2/10/2023</a:t>
            </a:fld>
            <a:endParaRPr lang="el-GR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007648E-E6AB-4186-BC8A-DEA7AD0E6201}" type="slidenum">
              <a:rPr lang="el-GR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l-GR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8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AD42A-B4D4-4231-A897-0789D3DF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0F76D-255B-4ABD-A011-020BB98C4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4095-90C9-4B15-A720-9B3FFC6C2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DFF91-0C43-48C8-B982-9DCA079182C1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0E9E-D7B0-4A2D-A0C6-0859FB9F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CB993-9A0B-4598-894D-E34A4BE8E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23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5BCE47B-D53C-4765-B198-AE284F2CC478}" type="datetimeFigureOut">
              <a:rPr lang="el-GR" smtClean="0"/>
              <a:pPr/>
              <a:t>2/10/2023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9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mayouni@law.duth.g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mayouni@law.duth.gr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B218C4-8400-415A-9DB8-711C1010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500188"/>
          </a:xfrm>
        </p:spPr>
        <p:txBody>
          <a:bodyPr>
            <a:normAutofit/>
          </a:bodyPr>
          <a:lstStyle/>
          <a:p>
            <a:pPr algn="ctr"/>
            <a:r>
              <a:rPr lang="el-GR" sz="6600" b="1" dirty="0">
                <a:solidFill>
                  <a:srgbClr val="7030A0"/>
                </a:solidFill>
              </a:rPr>
              <a:t>Ιστορία Δικαίου</a:t>
            </a:r>
            <a:endParaRPr lang="en-US" sz="6600" b="1" dirty="0">
              <a:solidFill>
                <a:srgbClr val="7030A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F2606-F00E-447D-8992-B7A1F109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2909"/>
            <a:ext cx="10515600" cy="2236741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Α΄ εξάμηνο Νομικής Σχολής Δ.Π.Θ.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A907F-E531-4B4F-AD85-3A8BC7AE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54" y="5275401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0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111500" y="692150"/>
            <a:ext cx="7556500" cy="3600450"/>
          </a:xfrm>
        </p:spPr>
        <p:txBody>
          <a:bodyPr>
            <a:normAutofit/>
          </a:bodyPr>
          <a:lstStyle/>
          <a:p>
            <a:pPr algn="l"/>
            <a:r>
              <a:rPr lang="el-GR" sz="4800" dirty="0">
                <a:solidFill>
                  <a:srgbClr val="7030A0"/>
                </a:solidFill>
              </a:rPr>
              <a:t>Ας δούμε τώρα τις περιόδους του Δικαίου στην Ελλάδα…</a:t>
            </a:r>
            <a:br>
              <a:rPr lang="el-GR" sz="4800" dirty="0">
                <a:solidFill>
                  <a:srgbClr val="7030A0"/>
                </a:solidFill>
              </a:rPr>
            </a:br>
            <a:endParaRPr lang="el-GR" sz="4800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2060576"/>
            <a:ext cx="3455988" cy="3889375"/>
          </a:xfrm>
        </p:spPr>
        <p:txBody>
          <a:bodyPr>
            <a:normAutofit/>
          </a:bodyPr>
          <a:lstStyle/>
          <a:p>
            <a:pPr marL="514350" indent="-514350"/>
            <a:r>
              <a:rPr lang="el-GR" dirty="0">
                <a:solidFill>
                  <a:schemeClr val="tx1"/>
                </a:solidFill>
              </a:rPr>
              <a:t> </a:t>
            </a:r>
          </a:p>
          <a:p>
            <a:pPr marL="514350" indent="-514350"/>
            <a:endParaRPr lang="el-GR" dirty="0">
              <a:solidFill>
                <a:schemeClr val="tx1"/>
              </a:solidFill>
            </a:endParaRPr>
          </a:p>
          <a:p>
            <a:pPr marL="514350" indent="-514350"/>
            <a:endParaRPr lang="el-GR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el-GR" dirty="0"/>
          </a:p>
          <a:p>
            <a:pPr marL="514350" indent="-514350">
              <a:buAutoNum type="arabicPeriod"/>
            </a:pP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004B0-0687-46F7-9616-84AAAA9F7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19"/>
          <a:stretch/>
        </p:blipFill>
        <p:spPr>
          <a:xfrm>
            <a:off x="8601075" y="0"/>
            <a:ext cx="2066925" cy="158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24E4F-2B35-4928-A9D7-7C5139D2A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84" y="4369264"/>
            <a:ext cx="2505673" cy="1646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AEEB56-4321-4B0D-8C70-8FCDABF78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314" y="4263032"/>
            <a:ext cx="3267739" cy="1828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1A47D-36A5-4E55-B6C1-F9235EA46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143" y="3216249"/>
            <a:ext cx="1664352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5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7030A0"/>
                </a:solidFill>
              </a:rPr>
              <a:t>Πριν από την εμφάνιση του αλφαβήτου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710214" y="1553592"/>
            <a:ext cx="9957786" cy="530440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Μυκηναϊκοί χρόνοι (1600 - 1200 π.Χ.)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Το δίκαιο ήταν άγραφο. Αποτελούνταν από:</a:t>
            </a:r>
          </a:p>
          <a:p>
            <a:pPr lvl="2"/>
            <a:r>
              <a:rPr lang="el-GR" dirty="0">
                <a:solidFill>
                  <a:srgbClr val="0070C0"/>
                </a:solidFill>
              </a:rPr>
              <a:t>Εθιμικούς κανόνες</a:t>
            </a:r>
          </a:p>
          <a:p>
            <a:pPr lvl="2"/>
            <a:r>
              <a:rPr lang="el-GR" dirty="0">
                <a:solidFill>
                  <a:srgbClr val="0070C0"/>
                </a:solidFill>
              </a:rPr>
              <a:t>Τις</a:t>
            </a:r>
            <a:r>
              <a:rPr lang="el-GR" dirty="0"/>
              <a:t> </a:t>
            </a:r>
            <a:r>
              <a:rPr lang="el-GR" i="1" dirty="0">
                <a:solidFill>
                  <a:srgbClr val="0070C0"/>
                </a:solidFill>
              </a:rPr>
              <a:t>Θέμιστες,</a:t>
            </a:r>
            <a:r>
              <a:rPr lang="el-GR" dirty="0">
                <a:solidFill>
                  <a:srgbClr val="0070C0"/>
                </a:solidFill>
              </a:rPr>
              <a:t> γενικούς κανόνες που εκπορεύονται από τον βασιλέα, με θεϊκή συναίνεση 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Πηγές για το δίκαιο των μυκηναϊκών χρόνων:</a:t>
            </a:r>
          </a:p>
          <a:p>
            <a:pPr lvl="2">
              <a:buClr>
                <a:srgbClr val="DD8047"/>
              </a:buClr>
              <a:defRPr/>
            </a:pPr>
            <a:r>
              <a:rPr lang="el-GR" dirty="0">
                <a:solidFill>
                  <a:srgbClr val="0070C0"/>
                </a:solidFill>
              </a:rPr>
              <a:t>Πινακίδες γραμμικής Β’ γραφής </a:t>
            </a:r>
          </a:p>
          <a:p>
            <a:pPr lvl="2">
              <a:buClr>
                <a:srgbClr val="DD8047"/>
              </a:buClr>
              <a:defRPr/>
            </a:pPr>
            <a:r>
              <a:rPr lang="el-GR" dirty="0">
                <a:solidFill>
                  <a:srgbClr val="0070C0"/>
                </a:solidFill>
              </a:rPr>
              <a:t>Ομηρικά έπη</a:t>
            </a:r>
          </a:p>
          <a:p>
            <a:pPr lvl="2">
              <a:buClr>
                <a:srgbClr val="DD8047"/>
              </a:buClr>
              <a:defRPr/>
            </a:pPr>
            <a:r>
              <a:rPr lang="el-GR" dirty="0">
                <a:solidFill>
                  <a:srgbClr val="0070C0"/>
                </a:solidFill>
              </a:rPr>
              <a:t>Τραγικοί ποιητές</a:t>
            </a:r>
            <a:r>
              <a:rPr lang="el-GR" dirty="0"/>
              <a:t>	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l-GR" dirty="0"/>
              <a:t>«Σκοτεινοί» χρόνοι (1200 - 8</a:t>
            </a:r>
            <a:r>
              <a:rPr lang="el-GR" baseline="30000" dirty="0"/>
              <a:t>ος</a:t>
            </a:r>
            <a:r>
              <a:rPr lang="el-GR" dirty="0"/>
              <a:t> αι. π.Χ.)</a:t>
            </a:r>
          </a:p>
          <a:p>
            <a:pPr lvl="1"/>
            <a:r>
              <a:rPr lang="el-GR" sz="2300" dirty="0">
                <a:solidFill>
                  <a:srgbClr val="002060"/>
                </a:solidFill>
              </a:rPr>
              <a:t>Εξαφάνιση μυκηναϊκού πολιτισμού</a:t>
            </a:r>
          </a:p>
          <a:p>
            <a:pPr lvl="1"/>
            <a:r>
              <a:rPr lang="el-GR" sz="2300" dirty="0">
                <a:solidFill>
                  <a:srgbClr val="002060"/>
                </a:solidFill>
              </a:rPr>
              <a:t>Εξαφάνιση γραφής</a:t>
            </a:r>
          </a:p>
          <a:p>
            <a:pPr lvl="1"/>
            <a:r>
              <a:rPr lang="el-GR" sz="2300" dirty="0">
                <a:solidFill>
                  <a:srgbClr val="002060"/>
                </a:solidFill>
              </a:rPr>
              <a:t>Μετακινήσεις πληθυσμών</a:t>
            </a:r>
          </a:p>
          <a:p>
            <a:pPr lvl="1"/>
            <a:endParaRPr lang="el-G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08" y="3725291"/>
            <a:ext cx="404049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03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3F11-6EDD-4AFF-8735-3A35E2F2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l-GR" b="1" dirty="0">
                <a:solidFill>
                  <a:srgbClr val="7030A0"/>
                </a:solidFill>
              </a:rPr>
            </a:br>
            <a:r>
              <a:rPr lang="el-GR" b="1" dirty="0">
                <a:solidFill>
                  <a:srgbClr val="7030A0"/>
                </a:solidFill>
              </a:rPr>
              <a:t>Η υιοθέτηση του </a:t>
            </a:r>
            <a:r>
              <a:rPr lang="el-GR" b="1" dirty="0">
                <a:solidFill>
                  <a:srgbClr val="C00000"/>
                </a:solidFill>
              </a:rPr>
              <a:t>αλφαβήτου</a:t>
            </a:r>
            <a:r>
              <a:rPr lang="el-GR" b="1" dirty="0">
                <a:solidFill>
                  <a:srgbClr val="7030A0"/>
                </a:solidFill>
              </a:rPr>
              <a:t> είναι αυτή που κάνει τη διαφορά…</a:t>
            </a:r>
            <a:br>
              <a:rPr lang="el-GR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F9CC47-3AF5-4C2E-9BA0-851EFED40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kumimoji="0" lang="el-G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Ἐτσι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δημιουργείται ο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γραπτός νόμος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8409D-0FBE-4BE6-888F-6F10CD46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75" y="2652395"/>
            <a:ext cx="2765144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06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BF71-7F06-46C5-8A43-AF7C7EE5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Μετά την εμφάνιση του αλφαβήτου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5069B-6DB7-449A-AE40-C245E5F380D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03212" y="1600200"/>
            <a:ext cx="11388788" cy="5257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l-GR" sz="3600" dirty="0">
                <a:solidFill>
                  <a:srgbClr val="0070C0"/>
                </a:solidFill>
              </a:rPr>
              <a:t>1. Περίοδος αρχαιοελληνικών δικαίων </a:t>
            </a:r>
          </a:p>
          <a:p>
            <a:pPr marL="365760" lvl="1" indent="0">
              <a:spcBef>
                <a:spcPts val="0"/>
              </a:spcBef>
              <a:buNone/>
            </a:pPr>
            <a:r>
              <a:rPr lang="el-GR" sz="3000" dirty="0">
                <a:solidFill>
                  <a:srgbClr val="0070C0"/>
                </a:solidFill>
              </a:rPr>
              <a:t>    (8</a:t>
            </a:r>
            <a:r>
              <a:rPr lang="el-GR" sz="3000" baseline="30000" dirty="0">
                <a:solidFill>
                  <a:srgbClr val="0070C0"/>
                </a:solidFill>
              </a:rPr>
              <a:t>ος</a:t>
            </a:r>
            <a:r>
              <a:rPr lang="el-GR" sz="3000" dirty="0">
                <a:solidFill>
                  <a:srgbClr val="0070C0"/>
                </a:solidFill>
              </a:rPr>
              <a:t> αι. – 146 π.Χ.)</a:t>
            </a:r>
          </a:p>
          <a:p>
            <a:pPr>
              <a:spcBef>
                <a:spcPts val="0"/>
              </a:spcBef>
            </a:pPr>
            <a:r>
              <a:rPr lang="el-GR" sz="3600" dirty="0">
                <a:solidFill>
                  <a:srgbClr val="00B050"/>
                </a:solidFill>
              </a:rPr>
              <a:t>2. Περίοδος ρωμαιοκρατίας </a:t>
            </a:r>
          </a:p>
          <a:p>
            <a:pPr marL="365760" lvl="1" indent="0">
              <a:spcBef>
                <a:spcPts val="0"/>
              </a:spcBef>
              <a:buNone/>
            </a:pPr>
            <a:r>
              <a:rPr lang="el-GR" sz="3000" dirty="0">
                <a:solidFill>
                  <a:srgbClr val="00B050"/>
                </a:solidFill>
              </a:rPr>
              <a:t>    (146 π.Χ. – 330 μ.Χ)</a:t>
            </a:r>
          </a:p>
          <a:p>
            <a:pPr>
              <a:spcBef>
                <a:spcPts val="0"/>
              </a:spcBef>
            </a:pPr>
            <a:r>
              <a:rPr lang="el-GR" sz="3600" dirty="0">
                <a:solidFill>
                  <a:srgbClr val="C00000"/>
                </a:solidFill>
              </a:rPr>
              <a:t>3. Βυζαντινή περίοδος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600" dirty="0">
                <a:solidFill>
                  <a:srgbClr val="C00000"/>
                </a:solidFill>
              </a:rPr>
              <a:t>       </a:t>
            </a:r>
            <a:r>
              <a:rPr lang="el-GR" sz="3000" dirty="0">
                <a:solidFill>
                  <a:srgbClr val="C00000"/>
                </a:solidFill>
              </a:rPr>
              <a:t>(330 – 1453)</a:t>
            </a:r>
          </a:p>
          <a:p>
            <a:pPr>
              <a:spcBef>
                <a:spcPts val="0"/>
              </a:spcBef>
            </a:pPr>
            <a:r>
              <a:rPr lang="el-GR" sz="3600" dirty="0">
                <a:solidFill>
                  <a:srgbClr val="7030A0"/>
                </a:solidFill>
              </a:rPr>
              <a:t>4. Μεταβυζαντινή περίοδος </a:t>
            </a:r>
          </a:p>
          <a:p>
            <a:pPr marL="365760" lvl="1" indent="0">
              <a:spcBef>
                <a:spcPts val="0"/>
              </a:spcBef>
              <a:buNone/>
            </a:pPr>
            <a:r>
              <a:rPr lang="el-GR" sz="3000" dirty="0">
                <a:solidFill>
                  <a:srgbClr val="7030A0"/>
                </a:solidFill>
              </a:rPr>
              <a:t>    (1453 – 1821)</a:t>
            </a:r>
          </a:p>
          <a:p>
            <a:pPr>
              <a:spcBef>
                <a:spcPts val="0"/>
              </a:spcBef>
            </a:pPr>
            <a:r>
              <a:rPr lang="el-GR" sz="3600" dirty="0">
                <a:solidFill>
                  <a:schemeClr val="accent4">
                    <a:lumMod val="50000"/>
                  </a:schemeClr>
                </a:solidFill>
              </a:rPr>
              <a:t>5. Νεότερη περίοδος </a:t>
            </a:r>
          </a:p>
          <a:p>
            <a:pPr marL="365760" lvl="1" indent="0">
              <a:spcBef>
                <a:spcPts val="0"/>
              </a:spcBef>
              <a:buNone/>
            </a:pPr>
            <a:r>
              <a:rPr lang="el-GR" sz="3000" dirty="0">
                <a:solidFill>
                  <a:schemeClr val="accent4">
                    <a:lumMod val="50000"/>
                  </a:schemeClr>
                </a:solidFill>
              </a:rPr>
              <a:t>    (1821 -&gt;)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5AC54B-5F19-4A92-89D5-A88A4C43E112}"/>
              </a:ext>
            </a:extLst>
          </p:cNvPr>
          <p:cNvSpPr/>
          <p:nvPr/>
        </p:nvSpPr>
        <p:spPr>
          <a:xfrm>
            <a:off x="9072979" y="2329964"/>
            <a:ext cx="28852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D8047"/>
              </a:buClr>
            </a:pPr>
            <a:r>
              <a:rPr lang="en-US" sz="2000" dirty="0">
                <a:solidFill>
                  <a:srgbClr val="775F55"/>
                </a:solidFill>
              </a:rPr>
              <a:t>*</a:t>
            </a:r>
            <a:r>
              <a:rPr lang="el-GR" dirty="0">
                <a:solidFill>
                  <a:srgbClr val="775F55"/>
                </a:solidFill>
              </a:rPr>
              <a:t>Προσοχή: Οι χρονολογίες είναι ενδεικτικές</a:t>
            </a:r>
            <a:r>
              <a:rPr lang="en-US" dirty="0">
                <a:solidFill>
                  <a:srgbClr val="775F55"/>
                </a:solidFill>
              </a:rPr>
              <a:t>!</a:t>
            </a:r>
            <a:endParaRPr lang="el-GR" dirty="0">
              <a:solidFill>
                <a:srgbClr val="775F55"/>
              </a:solidFill>
            </a:endParaRPr>
          </a:p>
          <a:p>
            <a:pPr lvl="0">
              <a:buClr>
                <a:srgbClr val="DD8047"/>
              </a:buClr>
            </a:pPr>
            <a:r>
              <a:rPr lang="en-US" dirty="0">
                <a:solidFill>
                  <a:srgbClr val="775F55"/>
                </a:solidFill>
              </a:rPr>
              <a:t>*</a:t>
            </a:r>
            <a:r>
              <a:rPr lang="el-GR" dirty="0">
                <a:solidFill>
                  <a:srgbClr val="775F55"/>
                </a:solidFill>
              </a:rPr>
              <a:t>Τα χρονικά όρια μπορεί να </a:t>
            </a:r>
          </a:p>
          <a:p>
            <a:pPr lvl="0">
              <a:buClr>
                <a:srgbClr val="DD8047"/>
              </a:buClr>
            </a:pPr>
            <a:r>
              <a:rPr lang="el-GR" dirty="0">
                <a:solidFill>
                  <a:srgbClr val="775F55"/>
                </a:solidFill>
              </a:rPr>
              <a:t>διαφέρουν από περιοχή σε περιοχή, </a:t>
            </a:r>
          </a:p>
          <a:p>
            <a:pPr lvl="0">
              <a:buClr>
                <a:srgbClr val="DD8047"/>
              </a:buClr>
            </a:pPr>
            <a:r>
              <a:rPr lang="el-GR" dirty="0">
                <a:solidFill>
                  <a:srgbClr val="775F55"/>
                </a:solidFill>
              </a:rPr>
              <a:t>π.χ. η αρχή ή το τέλος της Μεταβυζαντινής περιόδου,</a:t>
            </a:r>
          </a:p>
          <a:p>
            <a:pPr lvl="0">
              <a:buClr>
                <a:srgbClr val="DD8047"/>
              </a:buClr>
            </a:pPr>
            <a:r>
              <a:rPr lang="el-GR" dirty="0">
                <a:solidFill>
                  <a:srgbClr val="775F55"/>
                </a:solidFill>
              </a:rPr>
              <a:t>ανάλογα με το πότε κατακτήθηκε ή απελευθερώθηκε μια περιοχή.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EEE86-6AB9-48D6-9B61-4CE49A3E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116" y="1530974"/>
            <a:ext cx="92667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5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C7934-E11B-4D4F-B40C-85797DD2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0"/>
            <a:ext cx="108712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1. Περίοδος Αρχαιοελληνικών Δικαίων</a:t>
            </a:r>
            <a:br>
              <a:rPr lang="el-GR" dirty="0">
                <a:solidFill>
                  <a:srgbClr val="FF0000"/>
                </a:solidFill>
              </a:rPr>
            </a:br>
            <a:r>
              <a:rPr lang="el-GR" sz="4000" dirty="0">
                <a:solidFill>
                  <a:srgbClr val="FF0000"/>
                </a:solidFill>
              </a:rPr>
              <a:t>(8</a:t>
            </a:r>
            <a:r>
              <a:rPr lang="el-GR" sz="4000" baseline="30000" dirty="0">
                <a:solidFill>
                  <a:srgbClr val="FF0000"/>
                </a:solidFill>
              </a:rPr>
              <a:t>ος</a:t>
            </a:r>
            <a:r>
              <a:rPr lang="el-GR" sz="4000" dirty="0">
                <a:solidFill>
                  <a:srgbClr val="FF0000"/>
                </a:solidFill>
              </a:rPr>
              <a:t> αι. π.Χ. – 2</a:t>
            </a:r>
            <a:r>
              <a:rPr lang="el-GR" sz="4000" baseline="30000" dirty="0">
                <a:solidFill>
                  <a:srgbClr val="FF0000"/>
                </a:solidFill>
              </a:rPr>
              <a:t>ος</a:t>
            </a:r>
            <a:r>
              <a:rPr lang="el-GR" sz="4000" dirty="0">
                <a:solidFill>
                  <a:srgbClr val="FF0000"/>
                </a:solidFill>
              </a:rPr>
              <a:t> αι. π.Χ.)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9D087-3A07-46A0-AC6A-A8EC330CD0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775534"/>
            <a:ext cx="10871200" cy="4320466"/>
          </a:xfrm>
        </p:spPr>
        <p:txBody>
          <a:bodyPr/>
          <a:lstStyle/>
          <a:p>
            <a:r>
              <a:rPr lang="el-GR" sz="3600" dirty="0"/>
              <a:t>Χωρίζεται σε τρεις περιόδους:</a:t>
            </a:r>
            <a:endParaRPr lang="en-US" sz="3600" dirty="0"/>
          </a:p>
          <a:p>
            <a:endParaRPr lang="en-US" sz="3600" dirty="0"/>
          </a:p>
          <a:p>
            <a:r>
              <a:rPr lang="el-GR" sz="3600" dirty="0"/>
              <a:t>Αρχαϊκοί χρόνοι (8</a:t>
            </a:r>
            <a:r>
              <a:rPr lang="el-GR" sz="3600" baseline="30000" dirty="0"/>
              <a:t>ος</a:t>
            </a:r>
            <a:r>
              <a:rPr lang="el-GR" sz="3600" dirty="0"/>
              <a:t> – 6</a:t>
            </a:r>
            <a:r>
              <a:rPr lang="el-GR" sz="3600" baseline="30000" dirty="0"/>
              <a:t>ος</a:t>
            </a:r>
            <a:r>
              <a:rPr lang="el-GR" sz="3600" dirty="0"/>
              <a:t> αι.)</a:t>
            </a:r>
          </a:p>
          <a:p>
            <a:r>
              <a:rPr lang="el-GR" sz="3600" dirty="0"/>
              <a:t>Κλασικοί χρόνοι (5</a:t>
            </a:r>
            <a:r>
              <a:rPr lang="el-GR" sz="3600" baseline="30000" dirty="0"/>
              <a:t>ος</a:t>
            </a:r>
            <a:r>
              <a:rPr lang="el-GR" sz="3600" dirty="0"/>
              <a:t> – 4</a:t>
            </a:r>
            <a:r>
              <a:rPr lang="el-GR" sz="3600" baseline="30000" dirty="0"/>
              <a:t>ος</a:t>
            </a:r>
            <a:r>
              <a:rPr lang="el-GR" sz="3600" dirty="0"/>
              <a:t> αι.)</a:t>
            </a:r>
          </a:p>
          <a:p>
            <a:r>
              <a:rPr lang="el-GR" sz="3600" dirty="0"/>
              <a:t>Ελληνιστικοί χρόνοι (301 – 146)</a:t>
            </a:r>
          </a:p>
          <a:p>
            <a:endParaRPr lang="el-GR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9852B-1634-4542-936C-07BD43BF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015" y="2684924"/>
            <a:ext cx="1755800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8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228600"/>
            <a:ext cx="11474824" cy="99060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Τι δίκαιο ίσχυε στην αρχαία Ελλάδα;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6847" y="1600200"/>
            <a:ext cx="11645153" cy="5257800"/>
          </a:xfrm>
        </p:spPr>
        <p:txBody>
          <a:bodyPr>
            <a:normAutofit/>
          </a:bodyPr>
          <a:lstStyle/>
          <a:p>
            <a:r>
              <a:rPr lang="el-GR" dirty="0"/>
              <a:t>Η Ελλάδα δεν αποτελούσε ενιαίο κράτος.</a:t>
            </a:r>
          </a:p>
          <a:p>
            <a:r>
              <a:rPr lang="el-GR" dirty="0"/>
              <a:t>Πολυάριθμες </a:t>
            </a:r>
            <a:r>
              <a:rPr lang="el-GR" i="1" dirty="0">
                <a:solidFill>
                  <a:srgbClr val="0070C0"/>
                </a:solidFill>
              </a:rPr>
              <a:t>πόλεις</a:t>
            </a:r>
            <a:r>
              <a:rPr lang="el-GR" dirty="0"/>
              <a:t> (ή πόλεις-κράτη, όπως λέγονταν παλαιότερα) ήταν διεσπαρμένες στις ελληνόφωνες περιοχές.</a:t>
            </a:r>
          </a:p>
          <a:p>
            <a:r>
              <a:rPr lang="el-GR" dirty="0"/>
              <a:t>Η κάθε </a:t>
            </a:r>
            <a:r>
              <a:rPr lang="el-GR" i="1" dirty="0">
                <a:solidFill>
                  <a:srgbClr val="0070C0"/>
                </a:solidFill>
              </a:rPr>
              <a:t>πόλις</a:t>
            </a:r>
            <a:r>
              <a:rPr lang="el-GR" dirty="0"/>
              <a:t> είχε τη δική της νομοθεσία στο δημόσιο και το ιδιωτικό δίκαιο.</a:t>
            </a:r>
          </a:p>
          <a:p>
            <a:r>
              <a:rPr lang="el-GR" dirty="0"/>
              <a:t>Οι νομοθεσίες αυτές είχαν πολλά κοινά χαρακτηριστικά, αλλά και αρκετές διαφορές.</a:t>
            </a:r>
          </a:p>
        </p:txBody>
      </p:sp>
    </p:spTree>
    <p:extLst>
      <p:ext uri="{BB962C8B-B14F-4D97-AF65-F5344CB8AC3E}">
        <p14:creationId xmlns:p14="http://schemas.microsoft.com/office/powerpoint/2010/main" val="1743197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12233-2D36-453E-A65F-43F1FD85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2"/>
                    </a14:imgEffect>
                    <a14:imgEffect>
                      <a14:saturation sat="2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27343" cy="69494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11" y="106532"/>
            <a:ext cx="10247790" cy="4563122"/>
          </a:xfrm>
        </p:spPr>
        <p:txBody>
          <a:bodyPr>
            <a:normAutofit fontScale="90000"/>
          </a:bodyPr>
          <a:lstStyle/>
          <a:p>
            <a:br>
              <a:rPr lang="el-GR" sz="5400" b="1" dirty="0"/>
            </a:br>
            <a:r>
              <a:rPr lang="el-GR" sz="5400" b="1" dirty="0"/>
              <a:t>Το χωρικό πλαίσιο </a:t>
            </a:r>
            <a:br>
              <a:rPr lang="el-GR" sz="4000" b="1" dirty="0"/>
            </a:br>
            <a:br>
              <a:rPr lang="el-GR" sz="4000" b="1" dirty="0"/>
            </a:br>
            <a:br>
              <a:rPr lang="el-GR" sz="4000" b="1" dirty="0"/>
            </a:br>
            <a:br>
              <a:rPr lang="el-GR" sz="4000" b="1" dirty="0"/>
            </a:br>
            <a:br>
              <a:rPr lang="el-GR" dirty="0"/>
            </a:br>
            <a:endParaRPr lang="el-GR" sz="2800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94560"/>
          </a:xfrm>
        </p:spPr>
        <p:txBody>
          <a:bodyPr>
            <a:normAutofit/>
          </a:bodyPr>
          <a:lstStyle/>
          <a:p>
            <a:endParaRPr lang="el-GR" dirty="0">
              <a:solidFill>
                <a:srgbClr val="F7B615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530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4DBBB-5681-4766-97DD-D61B7207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  <a:t>2. Περίοδος Ρωμαιοκρατίας</a:t>
            </a:r>
            <a:b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</a:rPr>
              <a:t>(2</a:t>
            </a:r>
            <a:r>
              <a:rPr lang="el-GR" sz="3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ος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</a:rPr>
              <a:t> αι. π.Χ. – 4</a:t>
            </a:r>
            <a:r>
              <a:rPr lang="el-GR" sz="3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ος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</a:rPr>
              <a:t> αι. μ.Χ.)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33806-A63A-488F-B3D7-8607D07F3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Από τον 2</a:t>
            </a:r>
            <a:r>
              <a:rPr lang="el-GR" baseline="30000" dirty="0"/>
              <a:t>ο</a:t>
            </a:r>
            <a:r>
              <a:rPr lang="el-GR" dirty="0"/>
              <a:t> αι. π.Χ. οι Ρωμαίοι κατέκτησαν σταδιακά τις ελληνικές περιοχές και τις προσάρτησαν στο ρωμαϊκό κράτος:</a:t>
            </a:r>
          </a:p>
          <a:p>
            <a:pPr lvl="1"/>
            <a:r>
              <a:rPr lang="el-GR" dirty="0"/>
              <a:t>Το 168 π.Χ. κατάκτηση της Μακεδονίας</a:t>
            </a:r>
            <a:r>
              <a:rPr lang="en-US" dirty="0"/>
              <a:t>.</a:t>
            </a:r>
            <a:r>
              <a:rPr lang="el-GR" dirty="0"/>
              <a:t> Το 148 π.Χ. δημιουργείται η ρωμαϊκή επαρχία της Μακεδονίας.</a:t>
            </a:r>
          </a:p>
          <a:p>
            <a:pPr lvl="1"/>
            <a:r>
              <a:rPr lang="el-GR" dirty="0"/>
              <a:t>Το 146 π.Χ. κατάκτηση της νότιας Ελλάδας. Το </a:t>
            </a:r>
            <a:r>
              <a:rPr lang="el-GR" dirty="0">
                <a:solidFill>
                  <a:prstClr val="black"/>
                </a:solidFill>
                <a:latin typeface="Calibri" panose="020F0502020204030204" pitchFamily="34" charset="0"/>
              </a:rPr>
              <a:t>27 </a:t>
            </a:r>
            <a:r>
              <a:rPr lang="el-GR" dirty="0" err="1">
                <a:solidFill>
                  <a:prstClr val="black"/>
                </a:solidFill>
                <a:latin typeface="Calibri" panose="020F0502020204030204" pitchFamily="34" charset="0"/>
              </a:rPr>
              <a:t>π.Χ.η</a:t>
            </a:r>
            <a:r>
              <a:rPr lang="el-GR" dirty="0">
                <a:solidFill>
                  <a:prstClr val="black"/>
                </a:solidFill>
                <a:latin typeface="Calibri" panose="020F0502020204030204" pitchFamily="34" charset="0"/>
              </a:rPr>
              <a:t> νότια Ελλάδα αποσπάται από τη Μακεδονία  και δημιουργείται η ρωμαϊκή Επαρχία της Αχαΐας.</a:t>
            </a:r>
          </a:p>
          <a:p>
            <a:pPr lvl="1"/>
            <a:r>
              <a:rPr lang="el-GR" dirty="0"/>
              <a:t>Το </a:t>
            </a:r>
            <a:r>
              <a:rPr lang="el-GR" dirty="0">
                <a:solidFill>
                  <a:prstClr val="black"/>
                </a:solidFill>
                <a:latin typeface="Calibri" panose="020F0502020204030204" pitchFamily="34" charset="0"/>
              </a:rPr>
              <a:t>133 π.Χ. ο βασιλεύς της Περγάμου </a:t>
            </a:r>
            <a:r>
              <a:rPr lang="el-GR" dirty="0" err="1">
                <a:solidFill>
                  <a:prstClr val="black"/>
                </a:solidFill>
                <a:latin typeface="Calibri" panose="020F0502020204030204" pitchFamily="34" charset="0"/>
              </a:rPr>
              <a:t>Άτταλος</a:t>
            </a:r>
            <a:r>
              <a:rPr lang="el-GR" dirty="0">
                <a:solidFill>
                  <a:prstClr val="black"/>
                </a:solidFill>
                <a:latin typeface="Calibri" panose="020F0502020204030204" pitchFamily="34" charset="0"/>
              </a:rPr>
              <a:t> Γ΄ καταλείπει με διαθήκη τα κράτη του στη Ρώμη. Το 129 π.Χ. δημιουργείται η ρωμαϊκή Επαρχία της Ασίας. </a:t>
            </a:r>
            <a:endParaRPr lang="el-GR" dirty="0"/>
          </a:p>
          <a:p>
            <a:pPr lvl="1"/>
            <a:r>
              <a:rPr lang="el-GR" dirty="0"/>
              <a:t>Το 31 π.Χ. κατάκτηση της ελληνιστικής Αιγύπτου</a:t>
            </a:r>
            <a:r>
              <a:rPr lang="en-US" dirty="0"/>
              <a:t>.</a:t>
            </a:r>
            <a:endParaRPr lang="el-GR" dirty="0"/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282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Ρωμαίοι και ξένοι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86871" y="1600200"/>
            <a:ext cx="11905129" cy="5257800"/>
          </a:xfrm>
        </p:spPr>
        <p:txBody>
          <a:bodyPr>
            <a:normAutofit/>
          </a:bodyPr>
          <a:lstStyle/>
          <a:p>
            <a:r>
              <a:rPr lang="el-GR" dirty="0"/>
              <a:t>Οι κάτοικοι του ρωμαϊκού κράτους διακρίνονταν σε Ρωμαίους </a:t>
            </a:r>
            <a:r>
              <a:rPr lang="en-US" dirty="0"/>
              <a:t>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cives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romani</a:t>
            </a:r>
            <a:r>
              <a:rPr lang="en-US" dirty="0"/>
              <a:t>) </a:t>
            </a:r>
            <a:r>
              <a:rPr lang="el-GR" dirty="0"/>
              <a:t>και Ξένους </a:t>
            </a:r>
            <a:r>
              <a:rPr lang="en-US" dirty="0"/>
              <a:t>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peregrini</a:t>
            </a:r>
            <a:r>
              <a:rPr lang="en-US" dirty="0"/>
              <a:t>)</a:t>
            </a:r>
            <a:r>
              <a:rPr lang="el-GR" dirty="0"/>
              <a:t>.</a:t>
            </a:r>
          </a:p>
          <a:p>
            <a:r>
              <a:rPr lang="el-GR" dirty="0"/>
              <a:t>Οι κάτοικοι των επαρχιών που </a:t>
            </a:r>
            <a:r>
              <a:rPr lang="el-GR" dirty="0" err="1"/>
              <a:t>προσαρτώνταν</a:t>
            </a:r>
            <a:r>
              <a:rPr lang="el-GR" dirty="0"/>
              <a:t> στο ρωμαϊκό κράτος δεν γίνονται Ρωμαίοι πολίτες. Διατηρούσαν την εθνικότητά τους και παρέμεναν </a:t>
            </a:r>
            <a:r>
              <a:rPr lang="el-GR" dirty="0">
                <a:solidFill>
                  <a:srgbClr val="0070C0"/>
                </a:solidFill>
              </a:rPr>
              <a:t>ξένοι</a:t>
            </a:r>
            <a:r>
              <a:rPr lang="el-GR" dirty="0"/>
              <a:t>, εκτός αν τους είχε απονεμηθεί η ρωμαϊκή πολιτεία.</a:t>
            </a:r>
          </a:p>
          <a:p>
            <a:pPr lvl="1"/>
            <a:r>
              <a:rPr lang="el-GR" dirty="0"/>
              <a:t>Αυτό σημαίνει ότι εξακολουθούσαν να εφαρμόζουν το δικό τους ιδιωτικό δίκαιο και όχι το ρωμαϊκό.</a:t>
            </a:r>
          </a:p>
          <a:p>
            <a:r>
              <a:rPr lang="el-GR" dirty="0"/>
              <a:t>Η ρωμαϊκή πολιτεία μπορούσε να απονεμηθεί ατομικά ή συλλογικά.</a:t>
            </a:r>
          </a:p>
          <a:p>
            <a:r>
              <a:rPr lang="el-GR" dirty="0"/>
              <a:t>Το </a:t>
            </a:r>
            <a:r>
              <a:rPr lang="el-GR" dirty="0">
                <a:solidFill>
                  <a:srgbClr val="FF0000"/>
                </a:solidFill>
              </a:rPr>
              <a:t>212 </a:t>
            </a:r>
            <a:r>
              <a:rPr lang="el-GR" dirty="0" err="1">
                <a:solidFill>
                  <a:srgbClr val="FF0000"/>
                </a:solidFill>
              </a:rPr>
              <a:t>μ.Χ</a:t>
            </a:r>
            <a:r>
              <a:rPr lang="el-GR" dirty="0">
                <a:solidFill>
                  <a:srgbClr val="FF0000"/>
                </a:solidFill>
              </a:rPr>
              <a:t>. </a:t>
            </a:r>
            <a:r>
              <a:rPr lang="el-GR" dirty="0"/>
              <a:t>ο </a:t>
            </a:r>
            <a:r>
              <a:rPr lang="el-GR" dirty="0" err="1"/>
              <a:t>Καρακάλλας</a:t>
            </a:r>
            <a:r>
              <a:rPr lang="el-GR" dirty="0"/>
              <a:t> απονέμει τη ρωμαϊκή πολιτεία σε όλους τους κατοίκους της αυτοκρατορίας (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Constitutio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Antoniniana</a:t>
            </a:r>
            <a:r>
              <a:rPr lang="en-US" dirty="0"/>
              <a:t>)</a:t>
            </a:r>
            <a:r>
              <a:rPr lang="el-GR" dirty="0"/>
              <a:t>. Έτσι, σχεδόν όλοι οι κάτοικοι της αυτοκρατορίας έγιναν Ρωμαίοι πολίτες.</a:t>
            </a:r>
          </a:p>
        </p:txBody>
      </p:sp>
    </p:spTree>
    <p:extLst>
      <p:ext uri="{BB962C8B-B14F-4D97-AF65-F5344CB8AC3E}">
        <p14:creationId xmlns:p14="http://schemas.microsoft.com/office/powerpoint/2010/main" val="919068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228600"/>
            <a:ext cx="11474824" cy="990600"/>
          </a:xfrm>
        </p:spPr>
        <p:txBody>
          <a:bodyPr>
            <a:normAutofit/>
          </a:bodyPr>
          <a:lstStyle/>
          <a:p>
            <a:r>
              <a:rPr lang="el-GR" dirty="0"/>
              <a:t>Τι δίκαιο ίσχυε στην Ελλάδα επί Ρωμαιοκρατίας;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6847" y="1600200"/>
            <a:ext cx="11645153" cy="5257800"/>
          </a:xfrm>
        </p:spPr>
        <p:txBody>
          <a:bodyPr>
            <a:normAutofit/>
          </a:bodyPr>
          <a:lstStyle/>
          <a:p>
            <a:r>
              <a:rPr lang="el-GR" dirty="0"/>
              <a:t>Αλλαγές στο δημόσιο δίκαιο:</a:t>
            </a:r>
          </a:p>
          <a:p>
            <a:pPr lvl="1"/>
            <a:r>
              <a:rPr lang="el-GR" dirty="0"/>
              <a:t>Περιορισμός εξουσιών των οργάνων των πόλεων</a:t>
            </a:r>
          </a:p>
          <a:p>
            <a:pPr lvl="1"/>
            <a:r>
              <a:rPr lang="el-GR" dirty="0"/>
              <a:t>Αντικατάσταση μοναρχών από ρωμαίους αξιωματούχους</a:t>
            </a:r>
          </a:p>
          <a:p>
            <a:pPr lvl="1"/>
            <a:r>
              <a:rPr lang="el-GR" dirty="0"/>
              <a:t>Εφαρμόζεται ρωμαϊκό δίκαιο στην διοίκηση</a:t>
            </a:r>
          </a:p>
          <a:p>
            <a:r>
              <a:rPr lang="el-GR" dirty="0"/>
              <a:t>Ιδιωτικό δίκαιο: </a:t>
            </a:r>
          </a:p>
          <a:p>
            <a:pPr lvl="1"/>
            <a:r>
              <a:rPr lang="el-GR" dirty="0"/>
              <a:t>Μέχρι το 212 μ.Χ. οι Έλληνες κάτοικοι εφάρμοζαν τα ελληνικά τοπικά δίκαια. </a:t>
            </a:r>
          </a:p>
          <a:p>
            <a:pPr lvl="1"/>
            <a:r>
              <a:rPr lang="el-GR" dirty="0"/>
              <a:t>Μετά το 212 όλοι οι κάτοικοι της αυτοκρατορίας εφαρμόζουν το Ρωμαϊκό ιδιωτικό δίκαιο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civile</a:t>
            </a:r>
            <a:r>
              <a:rPr lang="el-GR" dirty="0"/>
              <a:t>).</a:t>
            </a:r>
          </a:p>
          <a:p>
            <a:pPr lvl="2"/>
            <a:r>
              <a:rPr lang="el-GR" dirty="0"/>
              <a:t>Βάσει του διατάγματος του Καρακάλλα (</a:t>
            </a:r>
            <a:r>
              <a:rPr lang="en-US" dirty="0" err="1"/>
              <a:t>Constitutio</a:t>
            </a:r>
            <a:r>
              <a:rPr lang="en-US" dirty="0"/>
              <a:t> </a:t>
            </a:r>
            <a:r>
              <a:rPr lang="en-US" dirty="0" err="1"/>
              <a:t>Antoniniana</a:t>
            </a:r>
            <a:r>
              <a:rPr lang="el-GR" dirty="0"/>
              <a:t>), με το οποίο έγιναν Ρωμαίοι πολίτες.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867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86200" y="764704"/>
            <a:ext cx="6477000" cy="5102696"/>
          </a:xfrm>
        </p:spPr>
        <p:txBody>
          <a:bodyPr>
            <a:normAutofit/>
          </a:bodyPr>
          <a:lstStyle/>
          <a:p>
            <a:r>
              <a:rPr lang="el-GR" sz="4000" b="1" dirty="0"/>
              <a:t>Μαρία Γιούνη  </a:t>
            </a:r>
            <a:br>
              <a:rPr lang="el-GR" sz="4000" dirty="0"/>
            </a:br>
            <a:r>
              <a:rPr lang="el-GR" sz="3600" dirty="0"/>
              <a:t>Καθηγήτρια</a:t>
            </a:r>
            <a:br>
              <a:rPr lang="el-GR" sz="4000" dirty="0"/>
            </a:br>
            <a:r>
              <a:rPr 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mayouni@law.duth.gr</a:t>
            </a:r>
            <a:r>
              <a:rPr lang="en-US" sz="2000" dirty="0">
                <a:solidFill>
                  <a:srgbClr val="0070C0"/>
                </a:solidFill>
              </a:rPr>
              <a:t>  </a:t>
            </a:r>
            <a:br>
              <a:rPr lang="el-GR" sz="4000" dirty="0">
                <a:solidFill>
                  <a:srgbClr val="0070C0"/>
                </a:solidFill>
              </a:rPr>
            </a:br>
            <a:br>
              <a:rPr lang="el-GR" sz="4000" dirty="0"/>
            </a:br>
            <a:r>
              <a:rPr lang="el-GR" sz="4000" b="1" dirty="0"/>
              <a:t>Αθανάσιος Δέλιος</a:t>
            </a:r>
            <a:br>
              <a:rPr lang="el-GR" sz="4000" dirty="0"/>
            </a:br>
            <a:r>
              <a:rPr lang="el-GR" sz="3600" dirty="0"/>
              <a:t>Επ. Καθηγητής</a:t>
            </a:r>
            <a:br>
              <a:rPr lang="el-GR" dirty="0"/>
            </a:br>
            <a:br>
              <a:rPr lang="el-GR" dirty="0"/>
            </a:br>
            <a:r>
              <a:rPr lang="el-GR" sz="2800" dirty="0">
                <a:solidFill>
                  <a:srgbClr val="002060"/>
                </a:solidFill>
              </a:rPr>
              <a:t>Τομἐας Ιδιωτικού Δικαίου  </a:t>
            </a:r>
            <a:br>
              <a:rPr lang="el-GR" sz="2800" dirty="0">
                <a:solidFill>
                  <a:srgbClr val="002060"/>
                </a:solidFill>
              </a:rPr>
            </a:br>
            <a:r>
              <a:rPr lang="el-GR" sz="2800" dirty="0">
                <a:solidFill>
                  <a:srgbClr val="002060"/>
                </a:solidFill>
              </a:rPr>
              <a:t>2</a:t>
            </a:r>
            <a:r>
              <a:rPr lang="el-GR" sz="2800" baseline="30000" dirty="0">
                <a:solidFill>
                  <a:srgbClr val="002060"/>
                </a:solidFill>
              </a:rPr>
              <a:t>ος</a:t>
            </a:r>
            <a:r>
              <a:rPr lang="el-GR" sz="2800" dirty="0">
                <a:solidFill>
                  <a:srgbClr val="002060"/>
                </a:solidFill>
              </a:rPr>
              <a:t> όροφος Νομικής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l-GR" dirty="0">
              <a:solidFill>
                <a:srgbClr val="F7B615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453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B41F-74FE-491A-A9EF-4530AD3B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  <a:t>3. Περίοδος Βυζαντινού Δικαίου</a:t>
            </a:r>
            <a:b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</a:rPr>
              <a:t>336 - 1453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5180E-8163-4546-9743-C057E3F0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 err="1"/>
              <a:t>Πρωτοβυζαντινή</a:t>
            </a:r>
            <a:r>
              <a:rPr lang="el-GR" dirty="0"/>
              <a:t> Περίοδος (324 - 867 μ.Χ.)</a:t>
            </a:r>
          </a:p>
          <a:p>
            <a:r>
              <a:rPr lang="el-GR" dirty="0" err="1"/>
              <a:t>Μεσοβυζαντινή</a:t>
            </a:r>
            <a:r>
              <a:rPr lang="el-GR" dirty="0"/>
              <a:t> Περίοδος (867 - 1204 μ.Χ.)</a:t>
            </a:r>
          </a:p>
          <a:p>
            <a:r>
              <a:rPr lang="el-GR" dirty="0"/>
              <a:t>Υστεροβυζαντινή Περίοδος (1204 - 1453 μ.Χ.)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43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Πρωτοβυζαντινή περίοδος </a:t>
            </a:r>
            <a:br>
              <a:rPr lang="el-GR" dirty="0"/>
            </a:br>
            <a:r>
              <a:rPr lang="el-GR" dirty="0"/>
              <a:t>(4</a:t>
            </a:r>
            <a:r>
              <a:rPr lang="el-GR" baseline="30000" dirty="0"/>
              <a:t>ος</a:t>
            </a:r>
            <a:r>
              <a:rPr lang="el-GR" dirty="0"/>
              <a:t> – 7</a:t>
            </a:r>
            <a:r>
              <a:rPr lang="el-GR" baseline="30000" dirty="0"/>
              <a:t>ος</a:t>
            </a:r>
            <a:r>
              <a:rPr lang="el-GR" dirty="0"/>
              <a:t> αι.)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5082" y="1585890"/>
            <a:ext cx="10273553" cy="5043510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Αποτελεί καθ’ όλα συνέχεια της ρωμαϊκής περιόδου.</a:t>
            </a:r>
          </a:p>
          <a:p>
            <a:r>
              <a:rPr lang="el-GR" dirty="0"/>
              <a:t>Συμπίπτει με την μετακλασική περίοδο του ρωμαϊκού δικαίου.</a:t>
            </a:r>
          </a:p>
          <a:p>
            <a:r>
              <a:rPr lang="el-GR" dirty="0"/>
              <a:t>Εφαρμόζεται το ρωμαϊκό δίκαιο (δημόσιο και ιδιωτικό).</a:t>
            </a:r>
          </a:p>
          <a:p>
            <a:r>
              <a:rPr lang="el-GR" dirty="0"/>
              <a:t>Το ρωμαϊκό δίκαιο επηρεάζεται από τα διάφορα τοπικά δίκαια. </a:t>
            </a:r>
          </a:p>
          <a:p>
            <a:r>
              <a:rPr lang="el-GR" dirty="0"/>
              <a:t>Το δίκαιο επηρεάζεται από τον Χριστιανισμό.</a:t>
            </a:r>
          </a:p>
          <a:p>
            <a:r>
              <a:rPr lang="el-GR" dirty="0"/>
              <a:t>Σημαντικότερο γεγονός: Ιουστινιάνεια Κωδικοποίηση.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399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κωδικοποίηση του Ιουστινιανού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717" y="1550894"/>
            <a:ext cx="12057529" cy="5164254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Τον 6</a:t>
            </a:r>
            <a:r>
              <a:rPr lang="el-GR" baseline="30000" dirty="0"/>
              <a:t>ο</a:t>
            </a:r>
            <a:r>
              <a:rPr lang="el-GR" dirty="0"/>
              <a:t> αι. ο Ιουστινιανός αναλαμβάνει το τεράστιο έργο της κωδικοποίησης των πηγών του δικαίου (αυτοκρατορικών διατάξεων - έργου των νομικών).</a:t>
            </a:r>
          </a:p>
          <a:p>
            <a:r>
              <a:rPr lang="el-GR" dirty="0"/>
              <a:t>Διορίζει επιτροπή νομικών με επικεφαλής τον Τριβωνιανό</a:t>
            </a:r>
          </a:p>
          <a:p>
            <a:r>
              <a:rPr lang="el-GR" dirty="0"/>
              <a:t>Μετά από μακρά επεξεργασία, προκύπτει η κωδικοποίηση (</a:t>
            </a:r>
            <a:r>
              <a:rPr lang="en-US" b="1" i="1" dirty="0">
                <a:latin typeface="Calibri" pitchFamily="34" charset="0"/>
              </a:rPr>
              <a:t>Corpus </a:t>
            </a:r>
            <a:r>
              <a:rPr lang="en-US" b="1" i="1" dirty="0" err="1">
                <a:latin typeface="Calibri" pitchFamily="34" charset="0"/>
              </a:rPr>
              <a:t>Iuris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Civilis</a:t>
            </a:r>
            <a:r>
              <a:rPr lang="el-GR" dirty="0">
                <a:latin typeface="Calibri" pitchFamily="34" charset="0"/>
              </a:rPr>
              <a:t>) που</a:t>
            </a:r>
            <a:r>
              <a:rPr lang="el-GR" b="1" i="1" dirty="0">
                <a:latin typeface="Calibri" pitchFamily="34" charset="0"/>
              </a:rPr>
              <a:t> </a:t>
            </a:r>
            <a:r>
              <a:rPr lang="el-GR" dirty="0"/>
              <a:t>αποτελείται από 4 έργα:</a:t>
            </a:r>
            <a:endParaRPr lang="en-US" i="1" dirty="0"/>
          </a:p>
          <a:p>
            <a:pPr lvl="1"/>
            <a:r>
              <a:rPr lang="el-GR" dirty="0">
                <a:solidFill>
                  <a:srgbClr val="0070C0"/>
                </a:solidFill>
              </a:rPr>
              <a:t>Πανδέκτης</a:t>
            </a:r>
            <a:r>
              <a:rPr lang="el-GR" dirty="0"/>
              <a:t> (</a:t>
            </a:r>
            <a:r>
              <a:rPr lang="en-US" i="1" dirty="0"/>
              <a:t>Digesta</a:t>
            </a:r>
            <a:r>
              <a:rPr lang="el-GR" i="1" dirty="0"/>
              <a:t>)</a:t>
            </a:r>
          </a:p>
          <a:p>
            <a:pPr lvl="2"/>
            <a:r>
              <a:rPr lang="el-GR" dirty="0"/>
              <a:t>Περιλαμβάνει έργα Ρωμαίων νομικών.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Κώδικας</a:t>
            </a:r>
            <a:r>
              <a:rPr lang="el-GR" dirty="0"/>
              <a:t> (</a:t>
            </a:r>
            <a:r>
              <a:rPr lang="en-US" i="1" dirty="0"/>
              <a:t>Codex</a:t>
            </a:r>
            <a:r>
              <a:rPr lang="en-US" dirty="0"/>
              <a:t>)</a:t>
            </a:r>
            <a:r>
              <a:rPr lang="el-GR" dirty="0"/>
              <a:t> </a:t>
            </a:r>
          </a:p>
          <a:p>
            <a:pPr lvl="2"/>
            <a:r>
              <a:rPr lang="el-GR" dirty="0"/>
              <a:t>Περιλαμβάνει </a:t>
            </a:r>
            <a:r>
              <a:rPr lang="el-GR" i="1" dirty="0"/>
              <a:t>ν</a:t>
            </a:r>
            <a:r>
              <a:rPr lang="el-GR" dirty="0"/>
              <a:t>ομοθετικές διατάξεις Ρωμαίων αυτοκρατόρων.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Εισηγήσεις</a:t>
            </a:r>
            <a:r>
              <a:rPr lang="el-GR" dirty="0"/>
              <a:t> </a:t>
            </a:r>
            <a:r>
              <a:rPr lang="en-US" i="1" dirty="0"/>
              <a:t>(</a:t>
            </a:r>
            <a:r>
              <a:rPr lang="en-US" i="1" dirty="0" err="1"/>
              <a:t>Institutiones</a:t>
            </a:r>
            <a:r>
              <a:rPr lang="en-US" dirty="0"/>
              <a:t>)</a:t>
            </a:r>
            <a:r>
              <a:rPr lang="el-GR" dirty="0"/>
              <a:t> </a:t>
            </a:r>
          </a:p>
          <a:p>
            <a:pPr lvl="2"/>
            <a:r>
              <a:rPr lang="el-GR" dirty="0"/>
              <a:t>Αποτελεί διδακτικό </a:t>
            </a:r>
            <a:r>
              <a:rPr lang="el-GR" i="1" dirty="0"/>
              <a:t>ε</a:t>
            </a:r>
            <a:r>
              <a:rPr lang="el-GR" dirty="0"/>
              <a:t>γχειρίδιο με ισχύ νόμου.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Νεαρές</a:t>
            </a:r>
            <a:r>
              <a:rPr lang="el-GR" i="1" dirty="0"/>
              <a:t> (</a:t>
            </a:r>
            <a:r>
              <a:rPr lang="en-US" i="1" dirty="0" err="1"/>
              <a:t>Novellae</a:t>
            </a:r>
            <a:r>
              <a:rPr lang="el-GR" i="1" dirty="0"/>
              <a:t> </a:t>
            </a:r>
            <a:r>
              <a:rPr lang="en-US" i="1" dirty="0" err="1"/>
              <a:t>Constitutiones</a:t>
            </a:r>
            <a:r>
              <a:rPr lang="en-US" i="1" dirty="0"/>
              <a:t>)</a:t>
            </a:r>
            <a:r>
              <a:rPr lang="el-GR" dirty="0"/>
              <a:t> </a:t>
            </a:r>
          </a:p>
          <a:p>
            <a:pPr lvl="2"/>
            <a:r>
              <a:rPr lang="el-GR" dirty="0"/>
              <a:t>Περιλαμβάνει </a:t>
            </a:r>
            <a:r>
              <a:rPr lang="en-US" dirty="0"/>
              <a:t> </a:t>
            </a:r>
            <a:r>
              <a:rPr lang="el-GR" dirty="0"/>
              <a:t>νομοθετικές διατάξεις  του Ιουστινιανού.</a:t>
            </a:r>
          </a:p>
          <a:p>
            <a:pPr lvl="1"/>
            <a:endParaRPr lang="el-GR" dirty="0"/>
          </a:p>
        </p:txBody>
      </p:sp>
      <p:pic>
        <p:nvPicPr>
          <p:cNvPr id="4" name="Picture 2" descr="http://traumwerk.stanford.edu/philolog/Justini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3959" y="3953948"/>
            <a:ext cx="1642770" cy="230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Μεσοβυζαντινή περίοδος </a:t>
            </a:r>
            <a:br>
              <a:rPr lang="el-GR" dirty="0"/>
            </a:br>
            <a:r>
              <a:rPr lang="el-GR" dirty="0"/>
              <a:t>(8</a:t>
            </a:r>
            <a:r>
              <a:rPr lang="el-GR" baseline="30000" dirty="0"/>
              <a:t>ος</a:t>
            </a:r>
            <a:r>
              <a:rPr lang="el-GR" dirty="0"/>
              <a:t> αι. -12</a:t>
            </a:r>
            <a:r>
              <a:rPr lang="el-GR" baseline="30000" dirty="0"/>
              <a:t>ος</a:t>
            </a:r>
            <a:r>
              <a:rPr lang="el-GR" dirty="0"/>
              <a:t> αι.)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43435" y="1452281"/>
            <a:ext cx="11544629" cy="5593977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Περιλαμβάνει δύο σημαντικές νομοθεσίες:</a:t>
            </a:r>
          </a:p>
          <a:p>
            <a:r>
              <a:rPr lang="el-GR" dirty="0"/>
              <a:t>Νομοθεσία Ισαύρων (8</a:t>
            </a:r>
            <a:r>
              <a:rPr lang="el-GR" baseline="30000" dirty="0"/>
              <a:t>ος</a:t>
            </a:r>
            <a:r>
              <a:rPr lang="el-GR" dirty="0"/>
              <a:t> αι.)</a:t>
            </a:r>
          </a:p>
          <a:p>
            <a:pPr lvl="1"/>
            <a:r>
              <a:rPr lang="el-GR" i="1" dirty="0">
                <a:solidFill>
                  <a:srgbClr val="C00000"/>
                </a:solidFill>
              </a:rPr>
              <a:t>Εκλογή</a:t>
            </a:r>
            <a:r>
              <a:rPr lang="el-GR" dirty="0">
                <a:solidFill>
                  <a:srgbClr val="C00000"/>
                </a:solidFill>
              </a:rPr>
              <a:t> των Νόμων </a:t>
            </a:r>
            <a:r>
              <a:rPr lang="el-GR" dirty="0"/>
              <a:t>(741):</a:t>
            </a:r>
          </a:p>
          <a:p>
            <a:pPr lvl="2"/>
            <a:r>
              <a:rPr lang="el-GR" dirty="0"/>
              <a:t>Αποτελεί απλουστευμένη νομοθεσία σε </a:t>
            </a:r>
            <a:r>
              <a:rPr lang="el-GR" dirty="0">
                <a:solidFill>
                  <a:srgbClr val="0070C0"/>
                </a:solidFill>
              </a:rPr>
              <a:t>ελληνική</a:t>
            </a:r>
            <a:r>
              <a:rPr lang="el-GR" dirty="0"/>
              <a:t> γλώσσα, με σύντομη διατύπωση.</a:t>
            </a:r>
          </a:p>
          <a:p>
            <a:pPr lvl="2"/>
            <a:r>
              <a:rPr lang="el-GR" dirty="0">
                <a:solidFill>
                  <a:srgbClr val="0070C0"/>
                </a:solidFill>
              </a:rPr>
              <a:t>Απομάκρυνση από Ιουστινιάνεια κωδικοποίηση.</a:t>
            </a:r>
          </a:p>
          <a:p>
            <a:pPr lvl="2"/>
            <a:r>
              <a:rPr lang="el-GR" dirty="0"/>
              <a:t>Αλλαγές στο οικογενειακό, κληρονομικό και ποινικό δίκαιο.</a:t>
            </a:r>
          </a:p>
          <a:p>
            <a:pPr lvl="2"/>
            <a:r>
              <a:rPr lang="el-GR" dirty="0"/>
              <a:t>Επίδραση χριστιανισμού (εικονομάχοι αυτοκράτορες).</a:t>
            </a:r>
          </a:p>
          <a:p>
            <a:r>
              <a:rPr lang="el-GR" dirty="0"/>
              <a:t>Νομοθεσία Μακεδόνων (9</a:t>
            </a:r>
            <a:r>
              <a:rPr lang="el-GR" baseline="30000" dirty="0"/>
              <a:t>ος</a:t>
            </a:r>
            <a:r>
              <a:rPr lang="el-GR" dirty="0"/>
              <a:t> αι.) </a:t>
            </a:r>
          </a:p>
          <a:p>
            <a:pPr lvl="1"/>
            <a:r>
              <a:rPr lang="el-GR" i="1" dirty="0"/>
              <a:t>Εισαγωγή </a:t>
            </a:r>
            <a:r>
              <a:rPr lang="el-GR" dirty="0"/>
              <a:t>(Βασίλειος Α΄, 886)</a:t>
            </a:r>
          </a:p>
          <a:p>
            <a:pPr lvl="2"/>
            <a:r>
              <a:rPr lang="el-GR" dirty="0"/>
              <a:t>Κωδικοποίηση σε 40 βιβλία</a:t>
            </a:r>
          </a:p>
          <a:p>
            <a:pPr lvl="2"/>
            <a:r>
              <a:rPr lang="el-GR" dirty="0"/>
              <a:t>Έκδηλη επίδραση εκκλησίας (Φώτιος), Θεωρία δύο εξουσιών (αυτοκράτορας – πατριάρχης ισοδύναμοι) </a:t>
            </a:r>
          </a:p>
          <a:p>
            <a:pPr lvl="1"/>
            <a:r>
              <a:rPr lang="el-GR" i="1" dirty="0">
                <a:solidFill>
                  <a:srgbClr val="C00000"/>
                </a:solidFill>
              </a:rPr>
              <a:t>Βασιλικά</a:t>
            </a:r>
            <a:r>
              <a:rPr lang="el-GR" i="1" dirty="0"/>
              <a:t> </a:t>
            </a:r>
            <a:r>
              <a:rPr lang="el-GR" dirty="0"/>
              <a:t>(Λέων </a:t>
            </a:r>
            <a:r>
              <a:rPr lang="el-GR" dirty="0" err="1"/>
              <a:t>Στ</a:t>
            </a:r>
            <a:r>
              <a:rPr lang="el-GR" dirty="0"/>
              <a:t>΄ Σοφός, 889)</a:t>
            </a:r>
          </a:p>
          <a:p>
            <a:pPr lvl="2"/>
            <a:r>
              <a:rPr lang="el-GR" dirty="0"/>
              <a:t>Αποτελείται από 60 βιβλία</a:t>
            </a:r>
          </a:p>
          <a:p>
            <a:pPr lvl="2"/>
            <a:r>
              <a:rPr lang="el-GR" dirty="0"/>
              <a:t>Συνενώνει Ιουστινιάνειο δίκαιο (</a:t>
            </a:r>
            <a:r>
              <a:rPr lang="el-GR" i="1" dirty="0"/>
              <a:t>Κώδικας, Πανδέκτης</a:t>
            </a:r>
            <a:r>
              <a:rPr lang="el-GR" dirty="0"/>
              <a:t>) και το μεταφράζει στα ελληνικά</a:t>
            </a:r>
          </a:p>
        </p:txBody>
      </p:sp>
    </p:spTree>
    <p:extLst>
      <p:ext uri="{BB962C8B-B14F-4D97-AF65-F5344CB8AC3E}">
        <p14:creationId xmlns:p14="http://schemas.microsoft.com/office/powerpoint/2010/main" val="2369051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D2BE-76B7-4390-8C64-EDC0BF95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Τι δίκαιο ίσχυε στο Βυζάντιο;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6B0C-1EBA-4022-B7A0-AFF8F7CA223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8597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Υστεροβυζαντινή Περίοδος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6871" y="1600200"/>
            <a:ext cx="11905129" cy="5257800"/>
          </a:xfrm>
        </p:spPr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i="1" dirty="0" err="1">
                <a:solidFill>
                  <a:srgbClr val="0070C0"/>
                </a:solidFill>
              </a:rPr>
              <a:t>Εξάβιβλος</a:t>
            </a:r>
            <a:r>
              <a:rPr lang="el-GR" dirty="0"/>
              <a:t> του </a:t>
            </a:r>
            <a:r>
              <a:rPr lang="el-GR" dirty="0" err="1"/>
              <a:t>Αρμενοπούλου</a:t>
            </a:r>
            <a:r>
              <a:rPr lang="el-GR" dirty="0"/>
              <a:t>, 1345.</a:t>
            </a:r>
          </a:p>
          <a:p>
            <a:pPr lvl="1"/>
            <a:r>
              <a:rPr lang="el-GR" dirty="0"/>
              <a:t>Ο Κωνσταντίνος Αρμενόπουλος ήταν ανώτερος δικαστής Θεσσαλονίκης.</a:t>
            </a:r>
          </a:p>
          <a:p>
            <a:pPr lvl="1"/>
            <a:r>
              <a:rPr lang="el-GR" dirty="0"/>
              <a:t>Εκπόνησε σημαντική νομοθετική συλλογή, την Εξάβιβλο, απευθυνόμενη σε δικαστές.</a:t>
            </a:r>
          </a:p>
          <a:p>
            <a:r>
              <a:rPr lang="el-GR" dirty="0"/>
              <a:t>Η Εξάβιβλος</a:t>
            </a:r>
          </a:p>
          <a:p>
            <a:pPr lvl="1"/>
            <a:r>
              <a:rPr lang="el-GR" dirty="0"/>
              <a:t>Αποτελείται από έξι βιβλία με παράρτημα.</a:t>
            </a:r>
          </a:p>
          <a:p>
            <a:pPr lvl="1"/>
            <a:r>
              <a:rPr lang="el-GR" dirty="0"/>
              <a:t>Τα 5 βιβλία περιέχουν όλη την ύλη του αστικού και αστικού δικονομικού δικαίου, ενώ το 6</a:t>
            </a:r>
            <a:r>
              <a:rPr lang="el-GR" baseline="30000" dirty="0"/>
              <a:t>ο</a:t>
            </a:r>
            <a:r>
              <a:rPr lang="el-GR" dirty="0"/>
              <a:t> περιέχει ποινικό δίκαιο.</a:t>
            </a:r>
          </a:p>
          <a:p>
            <a:pPr lvl="1"/>
            <a:r>
              <a:rPr lang="el-GR" dirty="0"/>
              <a:t>Το κείμενο συνοδεύεται από πολλά σχόλια.</a:t>
            </a:r>
          </a:p>
          <a:p>
            <a:pPr lvl="1"/>
            <a:r>
              <a:rPr lang="el-GR" dirty="0"/>
              <a:t>Μεταγενέστερα προστέθηκαν και πολλά άλλα σχόλια (Αυξημένη </a:t>
            </a:r>
            <a:r>
              <a:rPr lang="el-GR" dirty="0" err="1"/>
              <a:t>Εξάβιβλος</a:t>
            </a:r>
            <a:r>
              <a:rPr lang="el-G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12310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0285-CEA8-4B94-8C40-2DD19553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  <a:t>Περίοδος Μεταβυζαντινού δικαίου</a:t>
            </a:r>
            <a:b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</a:rPr>
              <a:t>336 - 1453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1BEA-BDBA-4309-A662-8B797469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06" y="1825625"/>
            <a:ext cx="11075894" cy="4351338"/>
          </a:xfr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l-GR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Οι περιοχές της Βυζαντινής αυτοκρατορίας περιέρχονται σε διάφορους ξένους κατακτητές (Οθωμανούς, Ενετούς, Φράγκους).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l-GR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Στις κατακτημένες περιοχές εφαρμόζεται 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Το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δημόσιο δίκαιο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του κατακτητή. 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Το παλιό τοπικό δίκαιο εφαρμόζεται από τους υπηκόους στις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ιδιωτικές τους  διαφορές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BC74C-F7FD-4EDA-8CDE-A7D23B94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69" y="4388532"/>
            <a:ext cx="288785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8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228600"/>
            <a:ext cx="11582400" cy="990600"/>
          </a:xfrm>
        </p:spPr>
        <p:txBody>
          <a:bodyPr/>
          <a:lstStyle/>
          <a:p>
            <a:pPr algn="ctr"/>
            <a:r>
              <a:rPr lang="el-GR" sz="4400" dirty="0">
                <a:solidFill>
                  <a:srgbClr val="0070C0"/>
                </a:solidFill>
                <a:latin typeface="+mn-lt"/>
              </a:rPr>
              <a:t>Ποιο δίκαιο εφαρμοζόταν επί Τουρκοκρατίας;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6847" y="1772816"/>
            <a:ext cx="10605248" cy="4856584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Αναφορικά με το ιδιωτικό δίκαιο, στην κυρίως Ελλάδα ισχύουν παράλληλα:</a:t>
            </a:r>
          </a:p>
          <a:p>
            <a:pPr lvl="1"/>
            <a:r>
              <a:rPr lang="el-GR" sz="2800" dirty="0"/>
              <a:t>Τουρκικό δίκαιο. Εφαρμόζεται από τα τουρκικά δικαστήρια.</a:t>
            </a:r>
          </a:p>
          <a:p>
            <a:pPr lvl="1"/>
            <a:r>
              <a:rPr lang="el-GR" sz="2800" dirty="0"/>
              <a:t>Βυζαντινό δίκαιο (</a:t>
            </a:r>
            <a:r>
              <a:rPr lang="el-GR" sz="2800" dirty="0" err="1"/>
              <a:t>Εξάβιβλος</a:t>
            </a:r>
            <a:r>
              <a:rPr lang="el-GR" sz="2800" dirty="0"/>
              <a:t> + </a:t>
            </a:r>
            <a:r>
              <a:rPr lang="el-GR" sz="2800" dirty="0" err="1"/>
              <a:t>νομοκάνονες</a:t>
            </a:r>
            <a:r>
              <a:rPr lang="el-GR" sz="2800" dirty="0"/>
              <a:t>). Εφαρμόζεται από τα εκκλησιαστικά δικαστήρια.</a:t>
            </a:r>
          </a:p>
          <a:p>
            <a:pPr lvl="1"/>
            <a:r>
              <a:rPr lang="el-GR" sz="2800" dirty="0"/>
              <a:t>Εθιμικό δίκαιο (άνθηση από τον 18</a:t>
            </a:r>
            <a:r>
              <a:rPr lang="el-GR" sz="2800" baseline="30000" dirty="0"/>
              <a:t>ο</a:t>
            </a:r>
            <a:r>
              <a:rPr lang="el-GR" sz="2800" dirty="0"/>
              <a:t> αι.). Εφαρμόζεται από τα κοινοτικά δικαστήρια.</a:t>
            </a:r>
          </a:p>
          <a:p>
            <a:pPr lvl="1"/>
            <a:endParaRPr lang="el-GR" dirty="0"/>
          </a:p>
          <a:p>
            <a:r>
              <a:rPr lang="el-GR" dirty="0"/>
              <a:t>Στις Παραδουνάβιες ηγεμονίες, οι </a:t>
            </a:r>
            <a:r>
              <a:rPr lang="el-GR" dirty="0" err="1"/>
              <a:t>Φαναριώτες</a:t>
            </a:r>
            <a:r>
              <a:rPr lang="el-GR" dirty="0"/>
              <a:t> ηγεμόνες διαφυλάσσουν  τη βυζαντινή νομική παράδοση και εκδίδουν </a:t>
            </a:r>
            <a:r>
              <a:rPr lang="el-GR" dirty="0" err="1"/>
              <a:t>κωδικοποιητικά</a:t>
            </a:r>
            <a:r>
              <a:rPr lang="el-GR" dirty="0"/>
              <a:t> έργα.</a:t>
            </a:r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7414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Ποια η σχέση του Ελληνικού με το Οθωμανικό Δίκαιο;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5017" y="1600200"/>
            <a:ext cx="9362983" cy="4495800"/>
          </a:xfrm>
        </p:spPr>
        <p:txBody>
          <a:bodyPr>
            <a:normAutofit/>
          </a:bodyPr>
          <a:lstStyle/>
          <a:p>
            <a:r>
              <a:rPr lang="el-GR" dirty="0"/>
              <a:t>Το οθωμανικό </a:t>
            </a:r>
            <a:r>
              <a:rPr lang="el-GR" dirty="0">
                <a:solidFill>
                  <a:srgbClr val="0070C0"/>
                </a:solidFill>
              </a:rPr>
              <a:t>Δημόσιο Δίκαιο </a:t>
            </a:r>
            <a:r>
              <a:rPr lang="el-GR" dirty="0"/>
              <a:t>επιβλήθηκε στις ελληνικές περιοχές με την οθωμανική κατάκτηση (1453).</a:t>
            </a:r>
          </a:p>
          <a:p>
            <a:r>
              <a:rPr lang="el-GR" dirty="0"/>
              <a:t>Στις </a:t>
            </a:r>
            <a:r>
              <a:rPr lang="el-GR" dirty="0">
                <a:solidFill>
                  <a:srgbClr val="0070C0"/>
                </a:solidFill>
              </a:rPr>
              <a:t>ιδιωτικές</a:t>
            </a:r>
            <a:r>
              <a:rPr lang="el-GR" dirty="0"/>
              <a:t> σχέσεις οι χριστιανοί υπήκοοι εφάρμοζαν το δικό τους δίκαιο, ως εθιμικό. </a:t>
            </a:r>
          </a:p>
          <a:p>
            <a:r>
              <a:rPr lang="el-GR" dirty="0"/>
              <a:t>Τα δύο συστήματα δεν είχαν καμιά αλληλεπίδραση.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4954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746" y="0"/>
            <a:ext cx="9313504" cy="1484784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  <a:latin typeface="+mn-lt"/>
              </a:rPr>
              <a:t>Νεότεροι</a:t>
            </a:r>
            <a:r>
              <a:rPr lang="el-GR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sz="4000" dirty="0">
                <a:solidFill>
                  <a:srgbClr val="FF0000"/>
                </a:solidFill>
                <a:latin typeface="+mn-lt"/>
              </a:rPr>
              <a:t>χρόνοι</a:t>
            </a:r>
            <a:r>
              <a:rPr lang="el-GR" sz="40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l-GR" b="1" dirty="0">
                <a:solidFill>
                  <a:srgbClr val="FF0000"/>
                </a:solidFill>
                <a:latin typeface="+mn-lt"/>
              </a:rPr>
            </a:br>
            <a:r>
              <a:rPr lang="el-GR" sz="3600" dirty="0">
                <a:solidFill>
                  <a:srgbClr val="FF0000"/>
                </a:solidFill>
                <a:latin typeface="+mn-lt"/>
              </a:rPr>
              <a:t>(1821-&gt;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063" y="1484784"/>
            <a:ext cx="11700769" cy="537321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Ελληνική επανάσταση 1821</a:t>
            </a:r>
          </a:p>
          <a:p>
            <a:r>
              <a:rPr lang="el-GR" dirty="0"/>
              <a:t>Ίδρυση του Ελληνικού κράτους: 1830</a:t>
            </a:r>
          </a:p>
          <a:p>
            <a:r>
              <a:rPr lang="el-GR" dirty="0"/>
              <a:t>Για κάθε περιοχή η περίοδος αρχίζει από την ενσωμἀτωση στο ελληνικό κράτος: </a:t>
            </a:r>
          </a:p>
          <a:p>
            <a:pPr lvl="1"/>
            <a:r>
              <a:rPr lang="el-GR" dirty="0"/>
              <a:t>Ιόνιος Πολιτεία 1841, Σάμος 1897, Κρήτη 1903, Θεσσαλονίκη 1912, Ιωάννινα 1913, Θράκη 1920.</a:t>
            </a:r>
          </a:p>
          <a:p>
            <a:r>
              <a:rPr lang="el-GR" dirty="0"/>
              <a:t>Οι Εθνικές και τοπικές συνελεύσεις αντιμετώπισαν εξ αρχής το ζήτημα του εφαρμοστέου δικαίου.</a:t>
            </a:r>
          </a:p>
          <a:p>
            <a:r>
              <a:rPr lang="el-GR" dirty="0"/>
              <a:t>Προκρίθηκε η εφαρμογή του </a:t>
            </a:r>
            <a:r>
              <a:rPr lang="el-GR" dirty="0" err="1"/>
              <a:t>βυζαντινορωμαϊκού</a:t>
            </a:r>
            <a:r>
              <a:rPr lang="el-GR" dirty="0"/>
              <a:t> δικαίου (το δίκαιο των ‘αειμνήστων ημών αυτοκρατόρων’) μέχρι να εκπονηθούν νέοι κώδικες.</a:t>
            </a:r>
          </a:p>
          <a:p>
            <a:r>
              <a:rPr lang="el-GR" dirty="0"/>
              <a:t>Στην πράξη χρησιμοποιείται η </a:t>
            </a:r>
            <a:r>
              <a:rPr lang="el-GR" i="1" dirty="0">
                <a:solidFill>
                  <a:srgbClr val="0070C0"/>
                </a:solidFill>
              </a:rPr>
              <a:t>Εξάβιβλος</a:t>
            </a:r>
            <a:r>
              <a:rPr lang="el-GR" dirty="0"/>
              <a:t> του </a:t>
            </a:r>
            <a:r>
              <a:rPr lang="el-GR" dirty="0" err="1"/>
              <a:t>Αρμενοπούλου</a:t>
            </a:r>
            <a:r>
              <a:rPr lang="el-GR" dirty="0"/>
              <a:t>.</a:t>
            </a:r>
          </a:p>
        </p:txBody>
      </p:sp>
      <p:pic>
        <p:nvPicPr>
          <p:cNvPr id="39938" name="Picture 2" descr="http://www.parliament.gr/1821/images/ekthemata/small/f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3528" y="228600"/>
            <a:ext cx="2693040" cy="17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185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C00000"/>
                </a:solidFill>
              </a:rPr>
              <a:t>Τι εξετάζει η Ιστορία του Δικαίου;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l-GR" dirty="0"/>
          </a:p>
          <a:p>
            <a:r>
              <a:rPr lang="el-GR" sz="2800" dirty="0"/>
              <a:t>Η Ιστορία του Δικαίου μελετά την </a:t>
            </a:r>
            <a:r>
              <a:rPr lang="el-GR" sz="2800" dirty="0">
                <a:solidFill>
                  <a:srgbClr val="C00000"/>
                </a:solidFill>
              </a:rPr>
              <a:t>καταγωγή</a:t>
            </a:r>
            <a:r>
              <a:rPr lang="el-GR" sz="2800" dirty="0"/>
              <a:t> των κανόνων Δικαίου και τις </a:t>
            </a:r>
            <a:r>
              <a:rPr lang="el-GR" sz="2800" dirty="0">
                <a:solidFill>
                  <a:srgbClr val="C00000"/>
                </a:solidFill>
              </a:rPr>
              <a:t>διεργασίες</a:t>
            </a:r>
            <a:r>
              <a:rPr lang="el-GR" sz="2800" dirty="0"/>
              <a:t> μέσα από τις οποίες διαμορφώνεται το Δίκαιο.</a:t>
            </a:r>
            <a:endParaRPr lang="en-US" sz="2800" dirty="0"/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544A3-2ADC-4DEC-89E8-59140620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775" y="3848100"/>
            <a:ext cx="5318449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8600"/>
            <a:ext cx="12191999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Υπάρχει συνέχεια στην εξέλιξη του Ελληνικού Δικαίου;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12192000" cy="5257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δίκαιο στον ελλαδικό χώρο δεν εξελίχθηκε σε απομόνωση.</a:t>
            </a:r>
          </a:p>
          <a:p>
            <a:r>
              <a:rPr lang="el-GR" dirty="0"/>
              <a:t>Οι κατακτήσεις των ελληνικών περιοχών είχαν ως αποτέλεσμα τη βίαιη επιβολή ξένων δικαιικών συστημάτων. </a:t>
            </a:r>
          </a:p>
          <a:p>
            <a:r>
              <a:rPr lang="el-GR" dirty="0"/>
              <a:t>Έτσι, για μεγάλες περιόδους το ελληνικό δίκαιο βρέθηκε σε συνύπαρξη με άλλα δίκαια (Ρωμαϊκό, Οθωμανικό).</a:t>
            </a:r>
          </a:p>
          <a:p>
            <a:r>
              <a:rPr lang="el-GR" dirty="0"/>
              <a:t>Το σημαντικότερο από τα δίκαια με τα οποία «συμβίωσε» είναι το Ρωμαϊκό Δίκαιο.</a:t>
            </a:r>
          </a:p>
          <a:p>
            <a:r>
              <a:rPr lang="el-GR" dirty="0"/>
              <a:t>Σε τέτοιες συνθήκες μπορεί να υπάρξει επιρροή του ενός συστήματος στο άλλο, με την υιοθέτηση θεσμών.</a:t>
            </a:r>
          </a:p>
          <a:p>
            <a:r>
              <a:rPr lang="el-GR" dirty="0"/>
              <a:t>Αυτό συνέβη μεταξύ Ελληνικού και Ρωμαϊκού δικαίου, όχι όμως μεταξύ Ελληνικού και Οθωμανικού.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1099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C93B23-4029-4305-8EE2-3931D889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82"/>
            <a:ext cx="10515600" cy="322729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C00000"/>
                </a:solidFill>
              </a:rPr>
              <a:t>Ποια είναι η καταγωγή του δικαίου που εφαρμόζεται στη χώρα μας;</a:t>
            </a:r>
            <a:br>
              <a:rPr lang="el-GR" dirty="0">
                <a:solidFill>
                  <a:srgbClr val="C00000"/>
                </a:solidFill>
              </a:rPr>
            </a:br>
            <a:br>
              <a:rPr lang="el-GR" dirty="0">
                <a:solidFill>
                  <a:srgbClr val="C00000"/>
                </a:solidFill>
              </a:rPr>
            </a:br>
            <a:r>
              <a:rPr lang="el-GR" dirty="0">
                <a:solidFill>
                  <a:srgbClr val="C00000"/>
                </a:solidFill>
              </a:rPr>
              <a:t>Από πού προέρχονται οι πολιτικοί θεσμοί της σύγχρονης Ελλάδας;</a:t>
            </a:r>
            <a:br>
              <a:rPr lang="el-GR" dirty="0">
                <a:solidFill>
                  <a:srgbClr val="C00000"/>
                </a:solidFill>
              </a:rPr>
            </a:b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0685-7281-4A66-BF29-9AE6F770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9717"/>
            <a:ext cx="10515600" cy="33731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r>
              <a:rPr lang="en-US" sz="3200" dirty="0"/>
              <a:t>O</a:t>
            </a:r>
            <a:r>
              <a:rPr lang="el-GR" sz="3200" dirty="0"/>
              <a:t>ι πολιτικοί και δικαιικοί θεσμοί της Ευρώπης</a:t>
            </a:r>
            <a:r>
              <a:rPr lang="en-US" sz="3200" dirty="0"/>
              <a:t> </a:t>
            </a:r>
            <a:r>
              <a:rPr lang="el-GR" sz="3200" dirty="0"/>
              <a:t>έχουν τις ρίζες τους</a:t>
            </a:r>
            <a:r>
              <a:rPr lang="en-US" sz="3200" dirty="0"/>
              <a:t> </a:t>
            </a:r>
            <a:r>
              <a:rPr lang="el-GR" sz="3200" dirty="0"/>
              <a:t>στην </a:t>
            </a:r>
            <a:r>
              <a:rPr lang="el-GR" sz="3200" dirty="0">
                <a:solidFill>
                  <a:srgbClr val="0070C0"/>
                </a:solidFill>
              </a:rPr>
              <a:t>ελληνική και ρωμαϊκή αρχαιότητα</a:t>
            </a:r>
            <a:r>
              <a:rPr lang="el-GR" sz="3200" dirty="0"/>
              <a:t>.</a:t>
            </a:r>
            <a:endParaRPr lang="en-US" sz="3200" dirty="0"/>
          </a:p>
          <a:p>
            <a:r>
              <a:rPr lang="el-GR" sz="3200" dirty="0"/>
              <a:t>Το Δίκαιο και οι Πολιτικοί Θεσμοί που κατάγονται από τον ελληνο-ρωμαϊκό πολιτισμό, καλλιεργήθηκαν στην Ευρώπη μετά την Αναγέννηση και στη συνέχεια διαδόθηκαν σε όλο τον πλανήτη.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6197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063B-A95A-4932-8301-D72B0622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8070"/>
            <a:ext cx="12192000" cy="57113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ιστορία του Αστικού μας Δικαίου ξεκινά </a:t>
            </a:r>
            <a:br>
              <a:rPr lang="el-GR" dirty="0"/>
            </a:br>
            <a:r>
              <a:rPr lang="el-GR" dirty="0"/>
              <a:t>στην αρχαία Ρώμη…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B4FB-5127-496E-ABF7-7DCA537F2C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600200"/>
            <a:ext cx="12402106" cy="5257800"/>
          </a:xfrm>
        </p:spPr>
        <p:txBody>
          <a:bodyPr>
            <a:normAutofit/>
          </a:bodyPr>
          <a:lstStyle/>
          <a:p>
            <a:r>
              <a:rPr lang="el-GR" dirty="0"/>
              <a:t>Τον </a:t>
            </a:r>
            <a:r>
              <a:rPr lang="el-GR" dirty="0">
                <a:solidFill>
                  <a:srgbClr val="0070C0"/>
                </a:solidFill>
              </a:rPr>
              <a:t>2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π.Χ.</a:t>
            </a:r>
            <a:r>
              <a:rPr lang="el-GR" dirty="0"/>
              <a:t>, οι Ρωμαίοι νομικοί αρχίζουν να ασχολούνται με θεωρητικά ζητήματα.</a:t>
            </a:r>
          </a:p>
          <a:p>
            <a:pPr lvl="1"/>
            <a:r>
              <a:rPr lang="el-GR" dirty="0"/>
              <a:t>Από τον </a:t>
            </a:r>
            <a:r>
              <a:rPr lang="el-GR" dirty="0">
                <a:solidFill>
                  <a:srgbClr val="0070C0"/>
                </a:solidFill>
              </a:rPr>
              <a:t>2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π.Χ. μέχρι τον 3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μ.Χ. </a:t>
            </a:r>
            <a:r>
              <a:rPr lang="el-GR" dirty="0"/>
              <a:t>παράγουν σημαντικό συγγραφικό έργο</a:t>
            </a:r>
          </a:p>
          <a:p>
            <a:r>
              <a:rPr lang="el-GR" dirty="0"/>
              <a:t>Τον </a:t>
            </a:r>
            <a:r>
              <a:rPr lang="el-GR" dirty="0">
                <a:solidFill>
                  <a:srgbClr val="0070C0"/>
                </a:solidFill>
              </a:rPr>
              <a:t>6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μ.Χ.</a:t>
            </a:r>
            <a:r>
              <a:rPr lang="el-GR" dirty="0"/>
              <a:t> ο αυτοκράτορας Ιουστινιανός αποφασίζει να κωδικοποιήσει το δίκαιο, που μέχρι τότε ήταν διάσπαρτο.</a:t>
            </a:r>
          </a:p>
          <a:p>
            <a:r>
              <a:rPr lang="el-GR" dirty="0"/>
              <a:t>Ένα από τα έργα της κωδικοποίησης του Ιουστινιανού είναι ο </a:t>
            </a:r>
            <a:r>
              <a:rPr lang="el-GR" i="1" dirty="0">
                <a:solidFill>
                  <a:srgbClr val="0070C0"/>
                </a:solidFill>
              </a:rPr>
              <a:t>Πανδέκτης</a:t>
            </a:r>
            <a:r>
              <a:rPr lang="el-GR" dirty="0"/>
              <a:t>, που περιλαμβάνει αποσπάσματα από τα έργα των παλαιών νομομαθών: </a:t>
            </a:r>
          </a:p>
          <a:p>
            <a:pPr lvl="1"/>
            <a:r>
              <a:rPr lang="el-GR" dirty="0"/>
              <a:t>Αποσπάσματα του έργου 38 νομικών, από τον Μούκιο Σκαιβόλα (2</a:t>
            </a:r>
            <a:r>
              <a:rPr lang="el-GR" baseline="30000" dirty="0"/>
              <a:t>ος</a:t>
            </a:r>
            <a:r>
              <a:rPr lang="el-GR" dirty="0"/>
              <a:t> αι. π.Χ.) ως τον Ερμογενιανό (3</a:t>
            </a:r>
            <a:r>
              <a:rPr lang="el-GR" baseline="30000" dirty="0"/>
              <a:t>ος</a:t>
            </a:r>
            <a:r>
              <a:rPr lang="el-GR" dirty="0"/>
              <a:t> αι. μ.Χ.), κυρίως όμως από τον Γάιο, Παύλο, Παπινιανό και Ουλπιανό.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56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5F2D-E229-4E9E-97C6-3C58D2A5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συνεχίζεται στο Βυζάντιο…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C702-314E-4784-AFA7-94A5E23916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9899" y="1713390"/>
            <a:ext cx="12112101" cy="5144610"/>
          </a:xfrm>
        </p:spPr>
        <p:txBody>
          <a:bodyPr>
            <a:normAutofit fontScale="77500" lnSpcReduction="20000"/>
          </a:bodyPr>
          <a:lstStyle/>
          <a:p>
            <a:r>
              <a:rPr lang="el-GR" sz="3400" dirty="0"/>
              <a:t>Τον </a:t>
            </a:r>
            <a:r>
              <a:rPr lang="el-GR" sz="3400" dirty="0">
                <a:solidFill>
                  <a:srgbClr val="0070C0"/>
                </a:solidFill>
              </a:rPr>
              <a:t>9</a:t>
            </a:r>
            <a:r>
              <a:rPr lang="el-GR" sz="3400" baseline="30000" dirty="0">
                <a:solidFill>
                  <a:srgbClr val="0070C0"/>
                </a:solidFill>
              </a:rPr>
              <a:t>ο</a:t>
            </a:r>
            <a:r>
              <a:rPr lang="el-GR" sz="3400" dirty="0">
                <a:solidFill>
                  <a:srgbClr val="0070C0"/>
                </a:solidFill>
              </a:rPr>
              <a:t> αιώνα</a:t>
            </a:r>
            <a:r>
              <a:rPr lang="el-GR" sz="3400" dirty="0"/>
              <a:t>, ο Βυζαντινός αυτοκράτορας </a:t>
            </a:r>
            <a:r>
              <a:rPr lang="el-GR" sz="3400" dirty="0">
                <a:solidFill>
                  <a:prstClr val="black"/>
                </a:solidFill>
              </a:rPr>
              <a:t>Λέων Στ΄ Σοφός εκδίδει τα </a:t>
            </a:r>
            <a:r>
              <a:rPr lang="el-GR" sz="3400" i="1" dirty="0">
                <a:solidFill>
                  <a:srgbClr val="0070C0"/>
                </a:solidFill>
              </a:rPr>
              <a:t>Βασιλικά</a:t>
            </a:r>
            <a:r>
              <a:rPr lang="el-GR" sz="3400" dirty="0"/>
              <a:t>. </a:t>
            </a:r>
          </a:p>
          <a:p>
            <a:r>
              <a:rPr lang="el-GR" sz="3400" dirty="0"/>
              <a:t>Το Δίκαιο που περιέχουν τα </a:t>
            </a:r>
            <a:r>
              <a:rPr lang="el-GR" sz="3400" i="1" dirty="0">
                <a:solidFill>
                  <a:srgbClr val="0070C0"/>
                </a:solidFill>
              </a:rPr>
              <a:t>Βασιλικά</a:t>
            </a:r>
            <a:r>
              <a:rPr lang="el-GR" sz="3400" dirty="0"/>
              <a:t> προέρχεται από τα δύο μεγάλα έργα της κωδικοποίησης του Ιουστινιανού, τον </a:t>
            </a:r>
            <a:r>
              <a:rPr lang="el-GR" sz="3400" i="1" dirty="0">
                <a:solidFill>
                  <a:srgbClr val="0070C0"/>
                </a:solidFill>
              </a:rPr>
              <a:t>Πανδέκτη</a:t>
            </a:r>
            <a:r>
              <a:rPr lang="el-GR" sz="3400" dirty="0"/>
              <a:t> και τον </a:t>
            </a:r>
            <a:r>
              <a:rPr lang="el-GR" sz="3400" i="1" dirty="0">
                <a:solidFill>
                  <a:srgbClr val="0070C0"/>
                </a:solidFill>
              </a:rPr>
              <a:t>Κώδικα.</a:t>
            </a:r>
          </a:p>
          <a:p>
            <a:r>
              <a:rPr lang="el-GR" sz="3400" dirty="0"/>
              <a:t>Οι διατάξεις είναι μεταφρασμένες στα ελληνικά.</a:t>
            </a:r>
          </a:p>
          <a:p>
            <a:r>
              <a:rPr lang="el-GR" sz="3400" dirty="0"/>
              <a:t>Τον </a:t>
            </a:r>
            <a:r>
              <a:rPr lang="el-GR" sz="3400" dirty="0">
                <a:solidFill>
                  <a:srgbClr val="0070C0"/>
                </a:solidFill>
              </a:rPr>
              <a:t>14</a:t>
            </a:r>
            <a:r>
              <a:rPr lang="el-GR" sz="3400" baseline="30000" dirty="0">
                <a:solidFill>
                  <a:srgbClr val="0070C0"/>
                </a:solidFill>
              </a:rPr>
              <a:t>ο</a:t>
            </a:r>
            <a:r>
              <a:rPr lang="el-GR" sz="3400" dirty="0">
                <a:solidFill>
                  <a:srgbClr val="0070C0"/>
                </a:solidFill>
              </a:rPr>
              <a:t> αιώνα</a:t>
            </a:r>
            <a:r>
              <a:rPr lang="el-GR" sz="3400" dirty="0"/>
              <a:t>, ο ανώτατος δικαστής της Θεσσαλονίκης Κωνσταντίνος</a:t>
            </a:r>
          </a:p>
          <a:p>
            <a:pPr marL="0" indent="0">
              <a:buNone/>
            </a:pPr>
            <a:r>
              <a:rPr lang="el-GR" sz="3400" dirty="0"/>
              <a:t>      Αρμενόπουλος εκπονεί την </a:t>
            </a:r>
            <a:r>
              <a:rPr lang="el-GR" sz="3400" i="1" dirty="0">
                <a:solidFill>
                  <a:srgbClr val="0070C0"/>
                </a:solidFill>
              </a:rPr>
              <a:t>Εξάβιβλο</a:t>
            </a:r>
            <a:r>
              <a:rPr lang="el-GR" sz="3400" dirty="0"/>
              <a:t>.</a:t>
            </a:r>
          </a:p>
          <a:p>
            <a:r>
              <a:rPr lang="el-GR" sz="3400" dirty="0"/>
              <a:t>Η </a:t>
            </a:r>
            <a:r>
              <a:rPr lang="el-GR" sz="3400" i="1" dirty="0">
                <a:solidFill>
                  <a:srgbClr val="0070C0"/>
                </a:solidFill>
              </a:rPr>
              <a:t>Εξάβιβλος</a:t>
            </a:r>
            <a:r>
              <a:rPr lang="el-GR" sz="3400" dirty="0"/>
              <a:t> αποτελεί επιτομή των </a:t>
            </a:r>
            <a:r>
              <a:rPr lang="el-GR" sz="3400" dirty="0">
                <a:solidFill>
                  <a:srgbClr val="0070C0"/>
                </a:solidFill>
              </a:rPr>
              <a:t>Βασιλικών</a:t>
            </a:r>
            <a:r>
              <a:rPr lang="el-GR" sz="3400" dirty="0"/>
              <a:t>, αλλά και πολλών </a:t>
            </a:r>
          </a:p>
          <a:p>
            <a:pPr marL="0" indent="0">
              <a:buNone/>
            </a:pPr>
            <a:r>
              <a:rPr lang="el-GR" sz="3400" dirty="0"/>
              <a:t>     άλλων νομοθετημάτων της βυζαντινής περιόδου.</a:t>
            </a:r>
          </a:p>
          <a:p>
            <a:r>
              <a:rPr lang="el-GR" sz="3400" dirty="0"/>
              <a:t>Η </a:t>
            </a:r>
            <a:r>
              <a:rPr lang="el-GR" sz="3400" i="1" dirty="0"/>
              <a:t>Εξάβιβλος</a:t>
            </a:r>
            <a:r>
              <a:rPr lang="el-GR" sz="3400" dirty="0"/>
              <a:t> ήταν πολύτιμο έργο για τους εφαρμοστές του </a:t>
            </a:r>
          </a:p>
          <a:p>
            <a:pPr marL="0" indent="0">
              <a:buNone/>
            </a:pPr>
            <a:r>
              <a:rPr lang="el-GR" sz="3400" dirty="0"/>
              <a:t>      δικαίου, ιδίως τους δικαστές, επειδή τα </a:t>
            </a:r>
            <a:r>
              <a:rPr lang="el-GR" sz="3400" i="1" dirty="0"/>
              <a:t>Βασιλικά </a:t>
            </a:r>
            <a:r>
              <a:rPr lang="el-GR" sz="3400" dirty="0"/>
              <a:t>και τα </a:t>
            </a:r>
          </a:p>
          <a:p>
            <a:pPr marL="0" indent="0">
              <a:buNone/>
            </a:pPr>
            <a:r>
              <a:rPr lang="el-GR" sz="3400" dirty="0"/>
              <a:t>      άλλα νομοθετήματα ήταν δυσεύρετα.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0DB25-33FD-4DFD-9E6F-07430D39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29" y="4025333"/>
            <a:ext cx="202404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2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EAD6-41D0-4C1F-8195-F82B2921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Μετά την Επανάσταση…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F1015-20F8-4E03-9DAA-544C068F65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5410" y="1600200"/>
            <a:ext cx="12076590" cy="5257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Στις 23 Φεβρουαρίου 1835 εκδόθηκε το Διάταγμα της Αντιβασιλείας του Όθωνα, που όριζε: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DD8047"/>
              </a:buClr>
              <a:buSzTx/>
              <a:buFont typeface="Arial" panose="020B0604020202020204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Calibri" panose="020F0502020204030204"/>
              </a:rPr>
              <a:t>«</a:t>
            </a:r>
            <a:r>
              <a:rPr lang="el-GR" sz="2600" i="1" dirty="0">
                <a:solidFill>
                  <a:srgbClr val="002060"/>
                </a:solidFill>
                <a:latin typeface="Calibri" panose="020F0502020204030204"/>
              </a:rPr>
              <a:t>Οἱ πολιτικοὶ νόμοι τῶν Βυζαντινῶν Αὐτοκρατόρων, οἱ περιεχόμενοι εἰς τὴν Ἑξάβιβλον τοῦ Ἀρμενοπούλου, θέλουν ἰσχύει μέχρις οὗ δημοσιευθεῖ ὁ Πολιτικὸς Κώδιξ, τοῦ ὁποίου τὴν σύνταξιν διετάξαμεν ἤδη. Τὰ ἔθιμα ὅμως ὑπερισχύουν ὅπου ἐπικράτησαν</a:t>
            </a:r>
            <a:r>
              <a:rPr lang="el-GR" sz="2600" dirty="0">
                <a:solidFill>
                  <a:prstClr val="black"/>
                </a:solidFill>
                <a:latin typeface="Calibri" panose="020F0502020204030204"/>
              </a:rPr>
              <a:t>».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Όριζε δηλαδή ότι θα ισχύει το βυζαντινό Αστικό Δίκαιο μέχρι να συνταχθεί Αστικός Κώδικας.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Η επιτροπή υπό τον φον Μάουρερ είχε ξεκινήσει τις εργασίες για τη σύνταξη Αστικού Κώδικα, δεν πρόλαβε όμως να τελειώσει.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Το Διάταγμα ίσχυσε μέχρι την εισαγωγή του ΑΚ το 1940.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99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304A-6FC4-46BB-ACF2-EB4F8E77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88777"/>
            <a:ext cx="11452194" cy="1056443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Πώς έφτασε το Ρωμαϊκό Δίκαιο στον 20ό αιώνα;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AD576-D70B-4AB0-A426-E1E6C2D3E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358283"/>
            <a:ext cx="11549848" cy="4818680"/>
          </a:xfrm>
        </p:spPr>
        <p:txBody>
          <a:bodyPr>
            <a:normAutofit/>
          </a:bodyPr>
          <a:lstStyle/>
          <a:p>
            <a:r>
              <a:rPr lang="el-GR" dirty="0"/>
              <a:t>Έργα </a:t>
            </a:r>
            <a:r>
              <a:rPr lang="el-GR" dirty="0">
                <a:solidFill>
                  <a:srgbClr val="C00000"/>
                </a:solidFill>
              </a:rPr>
              <a:t>Ρωμαίων νομικών </a:t>
            </a:r>
            <a:r>
              <a:rPr lang="el-GR" dirty="0"/>
              <a:t>(2</a:t>
            </a:r>
            <a:r>
              <a:rPr lang="el-GR" baseline="30000" dirty="0"/>
              <a:t>ος</a:t>
            </a:r>
            <a:r>
              <a:rPr lang="el-GR" dirty="0"/>
              <a:t> αι. π.Χ. – 3</a:t>
            </a:r>
            <a:r>
              <a:rPr lang="el-GR" baseline="30000" dirty="0"/>
              <a:t>ος</a:t>
            </a:r>
            <a:r>
              <a:rPr lang="el-GR" dirty="0"/>
              <a:t> αι. μ.Χ.) στα λατινικά</a:t>
            </a:r>
            <a:r>
              <a:rPr lang="el-GR" dirty="0">
                <a:sym typeface="Wingdings" panose="05000000000000000000" pitchFamily="2" charset="2"/>
              </a:rPr>
              <a:t></a:t>
            </a:r>
            <a:endParaRPr lang="el-GR" dirty="0"/>
          </a:p>
          <a:p>
            <a:pPr lvl="1"/>
            <a:r>
              <a:rPr lang="el-GR" sz="2800" i="1" dirty="0">
                <a:solidFill>
                  <a:srgbClr val="C00000"/>
                </a:solidFill>
              </a:rPr>
              <a:t>Πανδέκτης</a:t>
            </a:r>
            <a:r>
              <a:rPr lang="el-GR" sz="2800" dirty="0"/>
              <a:t> επί Ιουστινιανού (6</a:t>
            </a:r>
            <a:r>
              <a:rPr lang="el-GR" sz="2800" baseline="30000" dirty="0"/>
              <a:t>ος</a:t>
            </a:r>
            <a:r>
              <a:rPr lang="el-GR" sz="2800" dirty="0"/>
              <a:t> αι.) στα λατινικά </a:t>
            </a:r>
            <a:r>
              <a:rPr lang="el-GR" sz="2800" dirty="0">
                <a:sym typeface="Wingdings" panose="05000000000000000000" pitchFamily="2" charset="2"/>
              </a:rPr>
              <a:t></a:t>
            </a:r>
          </a:p>
          <a:p>
            <a:pPr lvl="2"/>
            <a:r>
              <a:rPr lang="el-GR" sz="2800" i="1" dirty="0">
                <a:solidFill>
                  <a:srgbClr val="0070C0"/>
                </a:solidFill>
                <a:sym typeface="Wingdings" panose="05000000000000000000" pitchFamily="2" charset="2"/>
              </a:rPr>
              <a:t>Βασιλικά</a:t>
            </a:r>
            <a:r>
              <a:rPr lang="el-GR" sz="2800" dirty="0">
                <a:sym typeface="Wingdings" panose="05000000000000000000" pitchFamily="2" charset="2"/>
              </a:rPr>
              <a:t> επί Λέοντος Στ’ (9</a:t>
            </a:r>
            <a:r>
              <a:rPr lang="el-GR" sz="2800" baseline="30000" dirty="0">
                <a:sym typeface="Wingdings" panose="05000000000000000000" pitchFamily="2" charset="2"/>
              </a:rPr>
              <a:t>ος</a:t>
            </a:r>
            <a:r>
              <a:rPr lang="el-GR" sz="2800" dirty="0">
                <a:sym typeface="Wingdings" panose="05000000000000000000" pitchFamily="2" charset="2"/>
              </a:rPr>
              <a:t> αι.) στα ελληνικά </a:t>
            </a:r>
          </a:p>
          <a:p>
            <a:pPr lvl="3"/>
            <a:r>
              <a:rPr lang="el-GR" sz="2800" i="1" dirty="0">
                <a:solidFill>
                  <a:srgbClr val="0070C0"/>
                </a:solidFill>
                <a:sym typeface="Wingdings" panose="05000000000000000000" pitchFamily="2" charset="2"/>
              </a:rPr>
              <a:t>Εξάβιβλος</a:t>
            </a:r>
            <a:r>
              <a:rPr lang="el-GR" sz="2800" dirty="0">
                <a:sym typeface="Wingdings" panose="05000000000000000000" pitchFamily="2" charset="2"/>
              </a:rPr>
              <a:t> του Αρμενόπουλου (14</a:t>
            </a:r>
            <a:r>
              <a:rPr lang="el-GR" sz="2800" baseline="30000" dirty="0">
                <a:sym typeface="Wingdings" panose="05000000000000000000" pitchFamily="2" charset="2"/>
              </a:rPr>
              <a:t>ος</a:t>
            </a:r>
            <a:r>
              <a:rPr lang="el-GR" sz="2800" dirty="0">
                <a:sym typeface="Wingdings" panose="05000000000000000000" pitchFamily="2" charset="2"/>
              </a:rPr>
              <a:t> αι.) </a:t>
            </a:r>
          </a:p>
          <a:p>
            <a:pPr lvl="4"/>
            <a:r>
              <a:rPr lang="el-GR" sz="2800" dirty="0">
                <a:sym typeface="Wingdings" panose="05000000000000000000" pitchFamily="2" charset="2"/>
              </a:rPr>
              <a:t>Αστικό Δίκαιο που ίσχυσε στο Ελληνικό κράτος μέχρι το 1940.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7FBF2-F434-4028-9720-DFA0349C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628" y="4305670"/>
            <a:ext cx="5194242" cy="25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46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4666-2F95-4FAD-9670-077D5028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Αλλά και μετά τον Αστικό Κώδικα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32F3-C09F-47D2-A20A-75BF5923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</a:t>
            </a:r>
            <a:r>
              <a:rPr lang="el-GR" dirty="0">
                <a:solidFill>
                  <a:srgbClr val="C00000"/>
                </a:solidFill>
              </a:rPr>
              <a:t>Αστικός Κώδικας </a:t>
            </a:r>
            <a:r>
              <a:rPr lang="el-GR" dirty="0"/>
              <a:t>εισήχθη στη χώρα μας το 1940 </a:t>
            </a:r>
          </a:p>
          <a:p>
            <a:pPr marL="0" indent="0">
              <a:buNone/>
            </a:pPr>
            <a:r>
              <a:rPr lang="el-GR" dirty="0"/>
              <a:t>    και ουσιαστικά τέθηκε σε ισχύ το 1946.</a:t>
            </a:r>
          </a:p>
          <a:p>
            <a:pPr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Είχε ως πρότυπο τον γερμανικό Αστικό Κώδικα του 1900.</a:t>
            </a:r>
          </a:p>
          <a:p>
            <a:pPr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Ο γερμανικός Αστικός Κώδικας στηριζόταν στην </a:t>
            </a:r>
          </a:p>
          <a:p>
            <a:pPr marL="0" indent="0">
              <a:buClr>
                <a:srgbClr val="DD8047"/>
              </a:buClr>
              <a:buNone/>
            </a:pPr>
            <a:r>
              <a:rPr lang="el-GR" dirty="0">
                <a:solidFill>
                  <a:prstClr val="black"/>
                </a:solidFill>
              </a:rPr>
              <a:t>    επεξεργασία του </a:t>
            </a:r>
            <a:r>
              <a:rPr lang="el-GR" dirty="0">
                <a:solidFill>
                  <a:srgbClr val="0070C0"/>
                </a:solidFill>
              </a:rPr>
              <a:t>Πανδέκτη</a:t>
            </a:r>
            <a:r>
              <a:rPr lang="el-GR" dirty="0">
                <a:solidFill>
                  <a:prstClr val="black"/>
                </a:solidFill>
              </a:rPr>
              <a:t> του Ιουστινιανού.</a:t>
            </a:r>
          </a:p>
          <a:p>
            <a:pPr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Έτσι το Ρωμαϊκό αστικό δίκαιο έφτασε στο σήμερα.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6D974-ECE9-4771-929A-99E4A4DA6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153" y="1836420"/>
            <a:ext cx="291083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09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5217-ED83-4B7A-AC8A-54F84F3B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506027"/>
            <a:ext cx="11114103" cy="1580225"/>
          </a:xfrm>
        </p:spPr>
        <p:txBody>
          <a:bodyPr/>
          <a:lstStyle/>
          <a:p>
            <a:r>
              <a:rPr lang="el-GR" dirty="0">
                <a:solidFill>
                  <a:srgbClr val="7030A0"/>
                </a:solidFill>
              </a:rPr>
              <a:t>Γιατί μας ενδιαφέρει το δίκαιο </a:t>
            </a:r>
            <a:br>
              <a:rPr lang="el-GR" dirty="0">
                <a:solidFill>
                  <a:srgbClr val="7030A0"/>
                </a:solidFill>
              </a:rPr>
            </a:br>
            <a:r>
              <a:rPr lang="el-GR" dirty="0">
                <a:solidFill>
                  <a:srgbClr val="7030A0"/>
                </a:solidFill>
              </a:rPr>
              <a:t>που ίσχυσε πριν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l-GR" dirty="0">
                <a:solidFill>
                  <a:srgbClr val="7030A0"/>
                </a:solidFill>
              </a:rPr>
              <a:t>τον ΑΚ;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85EAA-445E-418B-9B44-0DE44C44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2769833"/>
            <a:ext cx="10871200" cy="3710865"/>
          </a:xfrm>
        </p:spPr>
        <p:txBody>
          <a:bodyPr>
            <a:normAutofit/>
          </a:bodyPr>
          <a:lstStyle/>
          <a:p>
            <a:r>
              <a:rPr lang="el-GR" sz="3000" dirty="0"/>
              <a:t>Το δίκαιο που ίσχυε παλαιότερα μας ενδιαφέρει επειδή, ακόμη και πολλές δεκαετίες μετά την εισαγωγή του ΑΚ το 1940/46, δικαστές και δικηγόροι χρειάστηκε να χειριστούν υποθέσεις σύμφωνα με το προϊσχύσαν δίκαιο.</a:t>
            </a:r>
          </a:p>
          <a:p>
            <a:pPr>
              <a:spcBef>
                <a:spcPts val="0"/>
              </a:spcBef>
            </a:pPr>
            <a:r>
              <a:rPr lang="el-GR" sz="3000" dirty="0"/>
              <a:t>Έχει συνεπώς πρακτική σημασία η ερμηνεία του παλιότερου Δικαίου, ώστε να καταλήξουμε ποιο είναι το εφαρμοστέο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000" dirty="0"/>
              <a:t>   δίκαιο στην κάθε συγκεκριμένη υπόθεση.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000" dirty="0"/>
              <a:t>   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DBE02-6F01-469E-8EFB-F8111B150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78" y="155261"/>
            <a:ext cx="434682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287"/>
            <a:ext cx="12192000" cy="109491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Ποια είναι η σχέση του Ελληνικού με το Ρωμαϊκό Δίκαιο;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6038" y="1600200"/>
            <a:ext cx="8930937" cy="44958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Περίπλοκη!</a:t>
            </a:r>
          </a:p>
          <a:p>
            <a:r>
              <a:rPr lang="el-GR" dirty="0"/>
              <a:t>Από τη μια πλευρά, το Ρωμαϊκό Δίκαιο διαμορφώθηκε υπό την επιρροή της ελληνικής φιλοσοφίας και ρητορικής. </a:t>
            </a:r>
            <a:endParaRPr lang="en-US" dirty="0"/>
          </a:p>
          <a:p>
            <a:r>
              <a:rPr lang="el-GR" dirty="0"/>
              <a:t>Από την άλλη, η εφαρμογή του Ρωμαϊκού Δικαίου επιβλήθηκε στην Ελλάδα επί πολλούς αιώνες.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8131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287"/>
            <a:ext cx="12192000" cy="1094913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επιβολή του Ρωμαϊκού Δικαίου στην Ελλάδα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12192000" cy="4495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ρωμαϊκό </a:t>
            </a:r>
            <a:r>
              <a:rPr lang="el-GR" dirty="0">
                <a:solidFill>
                  <a:srgbClr val="0070C0"/>
                </a:solidFill>
              </a:rPr>
              <a:t>Δημόσιο Δίκαιο </a:t>
            </a:r>
            <a:r>
              <a:rPr lang="el-GR" dirty="0"/>
              <a:t>επιβλήθηκε στις ελληνικές περιοχές με τη ρωμαϊκή κατάκτηση των ελληνικών περιοχών </a:t>
            </a:r>
          </a:p>
          <a:p>
            <a:pPr lvl="1"/>
            <a:r>
              <a:rPr lang="el-GR" dirty="0"/>
              <a:t>από το </a:t>
            </a:r>
            <a:r>
              <a:rPr lang="el-GR" dirty="0">
                <a:solidFill>
                  <a:srgbClr val="C00000"/>
                </a:solidFill>
              </a:rPr>
              <a:t>168 π.Χ.</a:t>
            </a:r>
            <a:r>
              <a:rPr lang="el-GR" dirty="0"/>
              <a:t> και μετά.</a:t>
            </a:r>
          </a:p>
          <a:p>
            <a:r>
              <a:rPr lang="el-GR" dirty="0"/>
              <a:t>Το ρωμαϊκό </a:t>
            </a:r>
            <a:r>
              <a:rPr lang="el-GR" dirty="0">
                <a:solidFill>
                  <a:srgbClr val="0070C0"/>
                </a:solidFill>
              </a:rPr>
              <a:t>Ιδιωτικό Δίκαιο </a:t>
            </a:r>
            <a:r>
              <a:rPr lang="el-GR" dirty="0"/>
              <a:t>επιβλήθηκε στις κατακτημένες περιοχές πολύ αργότερα, με το διάταγμα του Καρακάλλα </a:t>
            </a:r>
          </a:p>
          <a:p>
            <a:pPr lvl="1"/>
            <a:r>
              <a:rPr lang="el-GR" dirty="0"/>
              <a:t>το </a:t>
            </a:r>
            <a:r>
              <a:rPr lang="el-GR" dirty="0">
                <a:solidFill>
                  <a:srgbClr val="C00000"/>
                </a:solidFill>
              </a:rPr>
              <a:t>212 μ.Χ. </a:t>
            </a:r>
          </a:p>
          <a:p>
            <a:r>
              <a:rPr lang="el-GR" dirty="0"/>
              <a:t>Το ρωμαϊκό δίκαιο εξακολούθησε να εφαρμόζεται στον ελλαδικό χώρο σε όλη τη διάρκεια της </a:t>
            </a:r>
            <a:r>
              <a:rPr lang="el-GR" dirty="0">
                <a:solidFill>
                  <a:srgbClr val="0070C0"/>
                </a:solidFill>
              </a:rPr>
              <a:t>βυζαντινής</a:t>
            </a:r>
            <a:r>
              <a:rPr lang="el-GR" dirty="0"/>
              <a:t> περιόδου.</a:t>
            </a:r>
          </a:p>
          <a:p>
            <a:r>
              <a:rPr lang="el-GR" dirty="0"/>
              <a:t>Ωστόσο, πολλοί ελληνικοί θεσμοί επιβίωσαν ως </a:t>
            </a:r>
            <a:r>
              <a:rPr lang="el-GR" dirty="0">
                <a:solidFill>
                  <a:srgbClr val="0070C0"/>
                </a:solidFill>
              </a:rPr>
              <a:t>έθιμα</a:t>
            </a:r>
            <a:r>
              <a:rPr lang="el-GR" dirty="0"/>
              <a:t> για πολλούς αιώνες μετά τη ρωμαϊκή κατάκτηση.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07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E28F4-DBDD-4C7B-AC4D-81C0A98B1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</a:rPr>
              <a:t>Και σε τι μας χρησιμεύει;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F00D-4F1E-4D2F-913A-01B66239273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0635" y="1597981"/>
            <a:ext cx="11120730" cy="5100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Η </a:t>
            </a:r>
            <a:r>
              <a:rPr lang="el-GR" dirty="0">
                <a:solidFill>
                  <a:srgbClr val="0070C0"/>
                </a:solidFill>
              </a:rPr>
              <a:t>Ιστορία του Δικαίου </a:t>
            </a:r>
            <a:r>
              <a:rPr lang="el-GR" dirty="0"/>
              <a:t>αποτελεί σημαντικό εργαλείο για την κατανόηση των μεθόδων, των μηχανισμών και των διαδικασιών θέσπισης των κανόνων δικαίου.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Ο/η νομικός χρειάζεται όχι απλώς να μάθει </a:t>
            </a:r>
            <a:r>
              <a:rPr lang="el-GR" dirty="0">
                <a:solidFill>
                  <a:srgbClr val="C00000"/>
                </a:solidFill>
              </a:rPr>
              <a:t>ποιοι</a:t>
            </a:r>
            <a:r>
              <a:rPr lang="el-GR" dirty="0"/>
              <a:t> είναι οι κανόνες δικαίου, αλλά κυρίως να μάθει και να καταλάβει τους </a:t>
            </a:r>
            <a:r>
              <a:rPr lang="el-GR" dirty="0">
                <a:solidFill>
                  <a:srgbClr val="C00000"/>
                </a:solidFill>
              </a:rPr>
              <a:t>μηχανισμούς</a:t>
            </a:r>
            <a:r>
              <a:rPr lang="el-GR" dirty="0"/>
              <a:t> και τις </a:t>
            </a:r>
            <a:r>
              <a:rPr lang="el-GR" dirty="0">
                <a:solidFill>
                  <a:srgbClr val="C00000"/>
                </a:solidFill>
              </a:rPr>
              <a:t>διαδικασίες</a:t>
            </a:r>
            <a:r>
              <a:rPr lang="el-GR" dirty="0"/>
              <a:t> μέσα από τις οποίες οι κανόνες δικαίου θεσπίζονται και αλλάζουν.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Έτσι θα μπορεί να κατανοήσει καλύτερα και να εφαρμόσει αποτελεσματικότερα τους κανόνες Δικαίου.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9B33B-6337-4949-A586-255CC138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906" y="5260019"/>
            <a:ext cx="137781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1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891F-62A3-4AFE-82D2-23115E0C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επίδραση της Ελληνικής σκέψης στο Ρωμαϊκό δίκαιο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591B-9899-4918-8C17-63D9D54AFE2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526959"/>
            <a:ext cx="12191999" cy="5331041"/>
          </a:xfrm>
        </p:spPr>
        <p:txBody>
          <a:bodyPr>
            <a:normAutofit/>
          </a:bodyPr>
          <a:lstStyle/>
          <a:p>
            <a:r>
              <a:rPr lang="el-GR" dirty="0"/>
              <a:t>Σύμφωνα με τη ρωμαϊκή παράδοση, ο πρώτος γραπτός νόμος της Ρώμης, ο Δωδεκάδελτος Νόμος (450 π.Χ.), δημιουργήθηκε</a:t>
            </a:r>
            <a:r>
              <a:rPr lang="en-US" dirty="0"/>
              <a:t> </a:t>
            </a:r>
            <a:r>
              <a:rPr lang="el-GR" dirty="0"/>
              <a:t>με την επίδραση των ελληνικών νομοθεσιών, ιδίως της νομοθεσίας του Σόλωνα στην Αθήνα (594 π.Χ.).</a:t>
            </a:r>
          </a:p>
          <a:p>
            <a:pPr lvl="1"/>
            <a:r>
              <a:rPr lang="el-GR" sz="2700" dirty="0"/>
              <a:t>Πιθανώς οι Ρωμαίοι υιοθέτησαν γραπτούς νόμους επηρεασμένοι από τους Έλληνες, που τους χρησιμοποιούσαν από αιώνες πριν.</a:t>
            </a:r>
          </a:p>
          <a:p>
            <a:pPr lvl="1"/>
            <a:r>
              <a:rPr lang="el-GR" sz="2700" dirty="0"/>
              <a:t>Όμως, το περιεχόμενο του ρωμαϊκού Δωδεκάδελτου είναι πολύ αρχαϊκό σε σχέση με τις εξελιγμένες ελληνικές νομοθεσίες της εποχής (5</a:t>
            </a:r>
            <a:r>
              <a:rPr lang="el-GR" sz="2700" baseline="30000" dirty="0"/>
              <a:t>ος</a:t>
            </a:r>
            <a:r>
              <a:rPr lang="el-GR" sz="2700" dirty="0"/>
              <a:t> αιώνας π.Χ.).</a:t>
            </a:r>
          </a:p>
          <a:p>
            <a:r>
              <a:rPr lang="el-GR" dirty="0"/>
              <a:t>Με την επαφή των δύο λαών αργότερα, υπήρξε διείσδυση ελληνικών </a:t>
            </a:r>
            <a:r>
              <a:rPr lang="el-GR" dirty="0">
                <a:solidFill>
                  <a:srgbClr val="C00000"/>
                </a:solidFill>
              </a:rPr>
              <a:t>δικαιικών πρακτικών </a:t>
            </a:r>
            <a:r>
              <a:rPr lang="el-GR" dirty="0"/>
              <a:t>στο Ρωμαϊκό δίκαιο, περιορισμένη όμως, ιδίως στο Δίκαιο των συναλλαγών. </a:t>
            </a:r>
          </a:p>
        </p:txBody>
      </p:sp>
    </p:spTree>
    <p:extLst>
      <p:ext uri="{BB962C8B-B14F-4D97-AF65-F5344CB8AC3E}">
        <p14:creationId xmlns:p14="http://schemas.microsoft.com/office/powerpoint/2010/main" val="3383879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891F-62A3-4AFE-82D2-23115E0C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επίδραση της Ελληνικής σκέψης στο Ρωμαϊκό δίκαιο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591B-9899-4918-8C17-63D9D54AFE2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526959"/>
            <a:ext cx="12191999" cy="5331041"/>
          </a:xfrm>
        </p:spPr>
        <p:txBody>
          <a:bodyPr>
            <a:normAutofit lnSpcReduction="10000"/>
          </a:bodyPr>
          <a:lstStyle/>
          <a:p>
            <a:r>
              <a:rPr lang="el-GR" sz="3000" dirty="0"/>
              <a:t>Η σημαντικότερη επίδραση στο Ρωμαϊκό δίκαιο οφείλεται στην ελληνική </a:t>
            </a:r>
            <a:r>
              <a:rPr lang="el-GR" sz="3000" dirty="0">
                <a:solidFill>
                  <a:srgbClr val="0070C0"/>
                </a:solidFill>
              </a:rPr>
              <a:t>Φιλοσοφία</a:t>
            </a:r>
            <a:r>
              <a:rPr lang="el-GR" sz="3000" dirty="0"/>
              <a:t> και </a:t>
            </a:r>
            <a:r>
              <a:rPr lang="el-GR" sz="3000" dirty="0">
                <a:solidFill>
                  <a:srgbClr val="0070C0"/>
                </a:solidFill>
              </a:rPr>
              <a:t>Ρητορική</a:t>
            </a:r>
            <a:r>
              <a:rPr lang="el-GR" sz="3000" dirty="0"/>
              <a:t>.</a:t>
            </a:r>
          </a:p>
          <a:p>
            <a:r>
              <a:rPr lang="el-GR" sz="3000" dirty="0"/>
              <a:t>Οι πρώτοι Ρωμαίοι νομικοί στηρίχθηκαν στην ελληνική επιστημονική σκέψη και μεθοδολογία για να διαμορφώσουν τη ρωμαϊκή νομική επιστήμη.</a:t>
            </a:r>
            <a:endParaRPr lang="en-US" sz="3000" dirty="0"/>
          </a:p>
          <a:p>
            <a:pPr lvl="1"/>
            <a:r>
              <a:rPr lang="el-GR" sz="2700" dirty="0">
                <a:cs typeface="Calibri" panose="020F0502020204030204" pitchFamily="34" charset="0"/>
              </a:rPr>
              <a:t>Οράτιος: «</a:t>
            </a:r>
            <a:r>
              <a:rPr lang="el-GR" sz="2700" i="1" dirty="0">
                <a:cs typeface="Calibri" panose="020F0502020204030204" pitchFamily="34" charset="0"/>
              </a:rPr>
              <a:t>Η κατακτημένη Ελλάδα κατέκτησε τον άγριο νικητή και έφερε τις τέχνες στο αγροτικό Λάτιο</a:t>
            </a:r>
            <a:r>
              <a:rPr lang="el-GR" sz="2700" dirty="0">
                <a:cs typeface="Calibri" panose="020F0502020204030204" pitchFamily="34" charset="0"/>
              </a:rPr>
              <a:t>» (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Graecia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capta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ferum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victorem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cepit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artes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intulit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agresti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Lati</a:t>
            </a:r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ο).</a:t>
            </a:r>
          </a:p>
          <a:p>
            <a:pPr lvl="1"/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Πολλοί σημαντικοί Έλληνες αιχμάλωτοι στη Ρώμη δίδαξαν σε φιλοσοφικούς κύκλους (π.χ. Πολύβιος).</a:t>
            </a:r>
          </a:p>
          <a:p>
            <a:pPr lvl="1"/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Σπουδαίοι Ρωμαίοι νομομαθείς, πολιτικοί και δικηγόροι μαθήτευσαν στις ελληνικές φιλοσοφικές και ρητορικές σχολές.</a:t>
            </a:r>
          </a:p>
        </p:txBody>
      </p:sp>
    </p:spTree>
    <p:extLst>
      <p:ext uri="{BB962C8B-B14F-4D97-AF65-F5344CB8AC3E}">
        <p14:creationId xmlns:p14="http://schemas.microsoft.com/office/powerpoint/2010/main" val="1317534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0FDA-FFB2-466E-AD2B-8E0F069A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πού κατάγονται οι πολιτικοί μας θεσμοί;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2A4B-39F5-4DAD-9601-ADAB71E243F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4186" y="1600200"/>
            <a:ext cx="11987814" cy="525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sz="3200" dirty="0"/>
              <a:t>Κατάγονται και οι </a:t>
            </a:r>
            <a:r>
              <a:rPr lang="el-GR" sz="3200" dirty="0">
                <a:solidFill>
                  <a:srgbClr val="0070C0"/>
                </a:solidFill>
              </a:rPr>
              <a:t>πολιτικοί</a:t>
            </a:r>
            <a:r>
              <a:rPr lang="el-GR" sz="3200" dirty="0"/>
              <a:t> μας θεσμοί από τη Βυζαντινή και Ρωμαϊκή αυτοκρατορία;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Όχι! Το βυζαντινό πολίτευμα είναι απόλυτη μοναρχία.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Για να βρούμε την καταγωγή της </a:t>
            </a:r>
            <a:r>
              <a:rPr lang="el-GR" sz="3200" dirty="0">
                <a:solidFill>
                  <a:srgbClr val="C00000"/>
                </a:solidFill>
              </a:rPr>
              <a:t>δημοκρατίας</a:t>
            </a:r>
            <a:r>
              <a:rPr lang="el-GR" sz="3200" dirty="0"/>
              <a:t> και του </a:t>
            </a:r>
            <a:r>
              <a:rPr lang="el-GR" sz="3200" dirty="0">
                <a:solidFill>
                  <a:srgbClr val="C00000"/>
                </a:solidFill>
              </a:rPr>
              <a:t>κοινοβουλευτισμού</a:t>
            </a:r>
            <a:r>
              <a:rPr lang="el-GR" sz="3200" dirty="0"/>
              <a:t> θα πρέπει να πάμε ακόμη πιο πίσω στο χρόνο: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Στην </a:t>
            </a:r>
            <a:r>
              <a:rPr lang="el-GR" sz="3200" dirty="0">
                <a:solidFill>
                  <a:srgbClr val="C00000"/>
                </a:solidFill>
              </a:rPr>
              <a:t>αρχαία Ελλάδα</a:t>
            </a:r>
            <a:r>
              <a:rPr lang="el-GR" sz="3200" dirty="0"/>
              <a:t> και στην </a:t>
            </a:r>
            <a:r>
              <a:rPr lang="el-GR" sz="3200" dirty="0">
                <a:solidFill>
                  <a:srgbClr val="C00000"/>
                </a:solidFill>
              </a:rPr>
              <a:t>αρχαία Ρώμη</a:t>
            </a:r>
            <a:r>
              <a:rPr lang="el-GR" sz="3200" dirty="0"/>
              <a:t>.</a:t>
            </a:r>
            <a:endParaRPr lang="en-US" sz="3200" dirty="0"/>
          </a:p>
          <a:p>
            <a:pPr>
              <a:spcBef>
                <a:spcPts val="0"/>
              </a:spcBef>
            </a:pPr>
            <a:r>
              <a:rPr lang="el-GR" sz="3200" dirty="0"/>
              <a:t>Η έννοια της </a:t>
            </a:r>
            <a:r>
              <a:rPr lang="el-GR" sz="3200" dirty="0">
                <a:solidFill>
                  <a:srgbClr val="0070C0"/>
                </a:solidFill>
              </a:rPr>
              <a:t>πολιτικής</a:t>
            </a:r>
            <a:r>
              <a:rPr lang="el-GR" sz="3200" dirty="0"/>
              <a:t> δημιουργήθηκε στην</a:t>
            </a:r>
            <a:endParaRPr lang="en-US" sz="3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   </a:t>
            </a:r>
            <a:r>
              <a:rPr lang="el-GR" sz="3200" dirty="0"/>
              <a:t>Ελλάδα με τη γένεση των </a:t>
            </a:r>
            <a:r>
              <a:rPr lang="el-GR" sz="3200" dirty="0">
                <a:solidFill>
                  <a:srgbClr val="0070C0"/>
                </a:solidFill>
              </a:rPr>
              <a:t>πόλεων</a:t>
            </a:r>
            <a:r>
              <a:rPr lang="el-GR" sz="3200" dirty="0"/>
              <a:t>.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Οι σύγχρονοι πολιτικοί θεσμοί προέρχονται </a:t>
            </a:r>
            <a:endParaRPr lang="en-US" sz="3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   </a:t>
            </a:r>
            <a:r>
              <a:rPr lang="el-GR" sz="3200" dirty="0"/>
              <a:t>από την ελληνορωμαϊκή αρχαιότητα.</a:t>
            </a:r>
            <a:endParaRPr lang="en-US" sz="3200" dirty="0"/>
          </a:p>
          <a:p>
            <a:endParaRPr lang="el-GR" sz="3200" dirty="0"/>
          </a:p>
          <a:p>
            <a:endParaRPr lang="el-GR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FE9FA-6EF0-4CD2-B8EA-1BCA3335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56" y="4229100"/>
            <a:ext cx="368230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1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5656-2346-4930-BDE7-9A4B7FEB6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228600"/>
            <a:ext cx="11356370" cy="99060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Όλα αυτά θα τα εξετάσουμε σε αυτό το μάθημα;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C367-8312-4341-8B93-058C478362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10871200" cy="5195047"/>
          </a:xfrm>
        </p:spPr>
        <p:txBody>
          <a:bodyPr>
            <a:normAutofit fontScale="92500"/>
          </a:bodyPr>
          <a:lstStyle/>
          <a:p>
            <a:r>
              <a:rPr lang="el-GR" dirty="0"/>
              <a:t>Τα καλά νέα: Όχι!</a:t>
            </a:r>
          </a:p>
          <a:p>
            <a:r>
              <a:rPr lang="el-GR" dirty="0"/>
              <a:t>Αυτό το εξάμηνο θα ασχοληθούμε αποκλειστικά με το πώς ξεκίνησαν όλα, με την αφετηρία του δυτικού νομικού πολιτισμού: </a:t>
            </a:r>
          </a:p>
          <a:p>
            <a:r>
              <a:rPr lang="el-GR" dirty="0"/>
              <a:t>Δηλαδή, με τους </a:t>
            </a:r>
            <a:r>
              <a:rPr lang="el-GR" dirty="0" err="1"/>
              <a:t>δικαιικούς</a:t>
            </a:r>
            <a:r>
              <a:rPr lang="el-GR" dirty="0"/>
              <a:t> και πολιτικούς θεσμούς όπως δημιουργήθηκαν και εξελίχθηκαν στην αρχαία Ελλάδα και στην αρχαία Ρώμη, μέχρι την εποχή του Αυγούστου.</a:t>
            </a:r>
          </a:p>
          <a:p>
            <a:r>
              <a:rPr lang="el-GR" dirty="0"/>
              <a:t>Οι θεσμοί του Αρχαίου Ελληνικού Δικαίου, του Ρωμαϊκού Δικαίου και του Βυζαντινού Δικαίου εξετάζονται σε βάθος σε τρία ειδικά μαθήματα.</a:t>
            </a:r>
          </a:p>
          <a:p>
            <a:pPr lvl="1"/>
            <a:r>
              <a:rPr lang="el-GR" dirty="0"/>
              <a:t>Ρωμαϊκό Δίκαιο (γ΄ εξάμηνο)</a:t>
            </a:r>
          </a:p>
          <a:p>
            <a:pPr lvl="1"/>
            <a:r>
              <a:rPr lang="el-GR" dirty="0"/>
              <a:t>Αρχαίο Ελληνικό Δίκαιο (δ’ εξάμηνο)</a:t>
            </a:r>
          </a:p>
          <a:p>
            <a:pPr lvl="1"/>
            <a:r>
              <a:rPr lang="el-GR" dirty="0"/>
              <a:t>Βυζαντινό Δίκαιο (</a:t>
            </a:r>
            <a:r>
              <a:rPr lang="el-GR" dirty="0" err="1"/>
              <a:t>στ</a:t>
            </a:r>
            <a:r>
              <a:rPr lang="el-GR" dirty="0"/>
              <a:t>΄ εξάμηνο)</a:t>
            </a:r>
          </a:p>
        </p:txBody>
      </p:sp>
    </p:spTree>
    <p:extLst>
      <p:ext uri="{BB962C8B-B14F-4D97-AF65-F5344CB8AC3E}">
        <p14:creationId xmlns:p14="http://schemas.microsoft.com/office/powerpoint/2010/main" val="278518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C96C-0A1A-42CD-8EAB-A479DBBC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C00000"/>
                </a:solidFill>
              </a:rPr>
              <a:t>Γιατί συμβαίνει αυτό;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D7E2C-1EC0-4C2E-8F29-97A7E595FF0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0819" y="1553592"/>
            <a:ext cx="11961181" cy="530440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Επειδή το Δίκαιο δεν είναι ένα σύστημα στατικό, αλλά ένας ζωντανός οργανισμός που συμβαδίζει με τις ανάγκες της κάθε κοινωνίας:</a:t>
            </a:r>
          </a:p>
          <a:p>
            <a:r>
              <a:rPr lang="el-GR" dirty="0"/>
              <a:t>Πολλοί κανόνες Δικαίου παραμένουν οι ίδιοι εδώ και αιώνες, ακόμη και από την αρχαιότητα.</a:t>
            </a:r>
          </a:p>
          <a:p>
            <a:r>
              <a:rPr lang="el-GR" dirty="0"/>
              <a:t>Από την άλλη μεριά, οι κοινωνικές, οικονομικές και πολιτικές μεταβολές στην ιστορία της ανθρωπότητας είναι σημαντικές στο πέρασμα των αιώνων. </a:t>
            </a:r>
          </a:p>
          <a:p>
            <a:r>
              <a:rPr lang="el-GR" dirty="0"/>
              <a:t>Αυτό συμβαίνει πολύ περισσότερο στη σύγχρονη κοινωνία, από τον 20ό αιώνα και μετά, που οι επιστημονικές εξελίξεις είναι ραγδαίες.</a:t>
            </a:r>
          </a:p>
          <a:p>
            <a:r>
              <a:rPr lang="el-GR" dirty="0"/>
              <a:t>Οι εξελίξεις αυτές έχουν άμεση επίδραση στη νομοθεσία, η οποία είναι υποχρεωμένη να τις ακολουθεί. </a:t>
            </a:r>
          </a:p>
          <a:p>
            <a:r>
              <a:rPr lang="el-GR" dirty="0"/>
              <a:t>Έτσι οι αλλαγές στους κανόνες Δικαίου είναι διαρκείς.</a:t>
            </a:r>
          </a:p>
          <a:p>
            <a:r>
              <a:rPr lang="el-GR" dirty="0"/>
              <a:t>Οι αλλαγές σε άλλους τομείς του Δικαίου είναι μικρές, σε άλλους όμως είναι ριζικές. </a:t>
            </a:r>
          </a:p>
          <a:p>
            <a:r>
              <a:rPr lang="el-GR" dirty="0"/>
              <a:t>Παράλληλα, πολλές διατάξεις καταργούνται ως αναχρονιστικές, ενώ ταυτόχρονα δημιουργούνται νέοι τομείς του Δικαίου.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7286E-D147-43A5-8630-802E5870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347" y="380556"/>
            <a:ext cx="151150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3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C96C-0A1A-42CD-8EAB-A479DBBC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C00000"/>
                </a:solidFill>
              </a:rPr>
              <a:t>Ειδικότερα: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D7E2C-1EC0-4C2E-8F29-97A7E595FF0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0819" y="1553592"/>
            <a:ext cx="11961181" cy="530440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Ορισμένα πεδία του Δικαίου παραμένουν ουσιαστικά </a:t>
            </a:r>
            <a:r>
              <a:rPr lang="el-GR" dirty="0">
                <a:solidFill>
                  <a:srgbClr val="0070C0"/>
                </a:solidFill>
              </a:rPr>
              <a:t>τα ίδια </a:t>
            </a:r>
            <a:r>
              <a:rPr lang="el-GR" dirty="0"/>
              <a:t>και διατηρούν τις ίδιες ρυθμίσεις εδώ και αιώνες.</a:t>
            </a:r>
          </a:p>
          <a:p>
            <a:pPr lvl="1"/>
            <a:r>
              <a:rPr lang="el-GR" dirty="0"/>
              <a:t>Αυτό ισχύει π.χ. για το Εμπράγματο Δίκαιο.</a:t>
            </a:r>
          </a:p>
          <a:p>
            <a:r>
              <a:rPr lang="el-GR" dirty="0"/>
              <a:t>Εδώ η Ιστορία του Δικαίου μας προσφέρει άμεση γνώση της καταγωγής τους.</a:t>
            </a:r>
          </a:p>
          <a:p>
            <a:r>
              <a:rPr lang="el-GR" dirty="0"/>
              <a:t>Άλλα πεδία του Δικαίου </a:t>
            </a:r>
            <a:r>
              <a:rPr lang="el-GR" dirty="0">
                <a:solidFill>
                  <a:srgbClr val="0070C0"/>
                </a:solidFill>
              </a:rPr>
              <a:t>μεταβάλλονται</a:t>
            </a:r>
            <a:r>
              <a:rPr lang="el-GR" dirty="0"/>
              <a:t> ακολουθώντας τις κοινωνικές, οικονομικές και πολιτικές μεταβολές. </a:t>
            </a:r>
          </a:p>
          <a:p>
            <a:pPr lvl="1"/>
            <a:r>
              <a:rPr lang="el-GR" dirty="0"/>
              <a:t>Κάποια αλλάζουν ριζικά, όπως π.χ. το Οικογενειακό Δίκαιο. </a:t>
            </a:r>
          </a:p>
          <a:p>
            <a:r>
              <a:rPr lang="el-GR" dirty="0"/>
              <a:t>Η εξέλιξη της τεχνολογίας δημιουργεί </a:t>
            </a:r>
            <a:r>
              <a:rPr lang="el-GR" dirty="0">
                <a:solidFill>
                  <a:srgbClr val="0070C0"/>
                </a:solidFill>
              </a:rPr>
              <a:t>νέα</a:t>
            </a:r>
            <a:r>
              <a:rPr lang="el-GR" dirty="0"/>
              <a:t> αντικείμενα, </a:t>
            </a:r>
          </a:p>
          <a:p>
            <a:pPr lvl="1"/>
            <a:r>
              <a:rPr lang="el-GR" dirty="0"/>
              <a:t>Όπως π.χ. το δίκαιο της πνευματικής ιδιοκτησίας, η νομοθεσία σχετικά με την πληροφορική και την τεχνητή νοημοσύνη.</a:t>
            </a:r>
          </a:p>
          <a:p>
            <a:r>
              <a:rPr lang="el-GR" dirty="0"/>
              <a:t>Εδώ η Ιστορία του Δικαίου μας προσφέρει τα εργαλεία για την κατανόηση του </a:t>
            </a:r>
            <a:r>
              <a:rPr lang="el-GR" dirty="0">
                <a:solidFill>
                  <a:srgbClr val="C00000"/>
                </a:solidFill>
              </a:rPr>
              <a:t>γιατί</a:t>
            </a:r>
            <a:r>
              <a:rPr lang="el-GR" dirty="0"/>
              <a:t> και </a:t>
            </a:r>
            <a:r>
              <a:rPr lang="el-GR" dirty="0">
                <a:solidFill>
                  <a:srgbClr val="C00000"/>
                </a:solidFill>
              </a:rPr>
              <a:t>πώς</a:t>
            </a:r>
            <a:r>
              <a:rPr lang="el-GR" dirty="0"/>
              <a:t> μεταβάλλονται, και του </a:t>
            </a:r>
            <a:r>
              <a:rPr lang="el-GR" dirty="0">
                <a:solidFill>
                  <a:srgbClr val="C00000"/>
                </a:solidFill>
              </a:rPr>
              <a:t>λόγου</a:t>
            </a:r>
            <a:r>
              <a:rPr lang="el-GR" dirty="0"/>
              <a:t> της θέσπισής τους.</a:t>
            </a:r>
          </a:p>
        </p:txBody>
      </p:sp>
    </p:spTree>
    <p:extLst>
      <p:ext uri="{BB962C8B-B14F-4D97-AF65-F5344CB8AC3E}">
        <p14:creationId xmlns:p14="http://schemas.microsoft.com/office/powerpoint/2010/main" val="280281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7EEB-C2FF-4D42-ABC1-8A3BE82B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Τι εξετάζει η ιστορία του ελληνικού Δικαίου;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4E68B-F0C4-4379-97E5-B6D2CAE8A44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929532"/>
            <a:ext cx="10871200" cy="4166468"/>
          </a:xfrm>
        </p:spPr>
        <p:txBody>
          <a:bodyPr/>
          <a:lstStyle/>
          <a:p>
            <a:r>
              <a:rPr lang="el-GR" sz="3200" dirty="0">
                <a:solidFill>
                  <a:srgbClr val="0070C0"/>
                </a:solidFill>
              </a:rPr>
              <a:t>Η Ιστορία του Ελληνικού Δικαίου είναι η διαχρονική εξέταση των δικαιικών και πολιτικών θεσμών που ίσχυσαν στον ευρύτερο ελλαδικό χώρο, από την αρχαιότητα (πρώτες γραπτές μαρτυρίες) μέχρι τη νεότερη εποχή.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1F50C-38FF-414B-85B0-8219CE51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654" y="4611772"/>
            <a:ext cx="3177787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282" y="228600"/>
            <a:ext cx="8929718" cy="990600"/>
          </a:xfrm>
        </p:spPr>
        <p:txBody>
          <a:bodyPr>
            <a:normAutofit fontScale="90000"/>
          </a:bodyPr>
          <a:lstStyle/>
          <a:p>
            <a:r>
              <a:rPr lang="el-GR" dirty="0"/>
              <a:t>Εύρος της Ιστορίας του Ελληνικού Δικαίου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10014012" cy="52578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0B0F0"/>
                </a:solidFill>
              </a:rPr>
              <a:t>Χρονικά:</a:t>
            </a:r>
          </a:p>
          <a:p>
            <a:pPr>
              <a:buNone/>
            </a:pPr>
            <a:r>
              <a:rPr lang="el-GR" dirty="0"/>
              <a:t>   Καλύπτει χρονική περίοδο σχεδόν τριών χιλιετηρίδων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>
                <a:solidFill>
                  <a:srgbClr val="00B0F0"/>
                </a:solidFill>
              </a:rPr>
              <a:t>Χωρικά:</a:t>
            </a:r>
          </a:p>
          <a:p>
            <a:pPr>
              <a:buNone/>
            </a:pPr>
            <a:r>
              <a:rPr lang="el-GR" dirty="0"/>
              <a:t>   Καλύπτει τεράστια έκταση, λόγω της μεγάλης εξάπλωσης των ελληνικών πληθυσμών σε πολλές ιστορικές περιόδους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>
                <a:solidFill>
                  <a:srgbClr val="00B0F0"/>
                </a:solidFill>
              </a:rPr>
              <a:t>Ως προς το αντικείμενο:</a:t>
            </a:r>
          </a:p>
          <a:p>
            <a:pPr marL="0" indent="0">
              <a:buNone/>
            </a:pPr>
            <a:r>
              <a:rPr lang="el-GR" dirty="0"/>
              <a:t>    Εξετάζει όλα τα γνωστικά πεδία του δικαίου: </a:t>
            </a:r>
            <a:endParaRPr lang="el-GR" dirty="0">
              <a:solidFill>
                <a:srgbClr val="00B0F0"/>
              </a:solidFill>
            </a:endParaRPr>
          </a:p>
          <a:p>
            <a:pPr lvl="1"/>
            <a:r>
              <a:rPr lang="el-GR" dirty="0"/>
              <a:t>ιδιωτικό δίκαιο</a:t>
            </a:r>
          </a:p>
          <a:p>
            <a:pPr lvl="1"/>
            <a:r>
              <a:rPr lang="el-GR" dirty="0"/>
              <a:t>δημόσιο δίκαιο</a:t>
            </a:r>
          </a:p>
          <a:p>
            <a:pPr lvl="1"/>
            <a:r>
              <a:rPr lang="el-GR" dirty="0"/>
              <a:t>διεθνές δίκαιο.</a:t>
            </a:r>
            <a:endParaRPr lang="el-GR" dirty="0">
              <a:solidFill>
                <a:srgbClr val="00B0F0"/>
              </a:solidFill>
            </a:endParaRPr>
          </a:p>
          <a:p>
            <a:pPr lvl="1"/>
            <a:endParaRPr lang="el-GR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486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9072F-E187-409B-97BD-13FF1E5E0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09" y="3291840"/>
            <a:ext cx="5560291" cy="356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648" y="0"/>
            <a:ext cx="8153400" cy="127838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Ποια είναι τα χρονικά όρια </a:t>
            </a:r>
            <a:br>
              <a:rPr lang="el-GR" dirty="0"/>
            </a:br>
            <a:r>
              <a:rPr lang="el-GR" dirty="0"/>
              <a:t>της Ιστορίας του Ελληνικού Δικαίου;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6027" y="1847850"/>
            <a:ext cx="11685973" cy="4533478"/>
          </a:xfrm>
        </p:spPr>
        <p:txBody>
          <a:bodyPr>
            <a:normAutofit/>
          </a:bodyPr>
          <a:lstStyle/>
          <a:p>
            <a:r>
              <a:rPr lang="el-GR" dirty="0"/>
              <a:t>Από πότε αρχίζει;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Από τότε που σώζονται γραπτές μαρτυρίες, δηλαδή από τον </a:t>
            </a:r>
            <a:r>
              <a:rPr lang="el-GR" dirty="0">
                <a:solidFill>
                  <a:srgbClr val="C00000"/>
                </a:solidFill>
              </a:rPr>
              <a:t>8</a:t>
            </a:r>
            <a:r>
              <a:rPr lang="el-GR" baseline="30000" dirty="0">
                <a:solidFill>
                  <a:srgbClr val="C00000"/>
                </a:solidFill>
              </a:rPr>
              <a:t>ο</a:t>
            </a:r>
            <a:r>
              <a:rPr lang="el-GR" dirty="0">
                <a:solidFill>
                  <a:srgbClr val="C00000"/>
                </a:solidFill>
              </a:rPr>
              <a:t> αιώνα π.Χ</a:t>
            </a:r>
            <a:r>
              <a:rPr lang="el-GR" dirty="0"/>
              <a:t>.</a:t>
            </a:r>
            <a:endParaRPr lang="en-US" dirty="0"/>
          </a:p>
          <a:p>
            <a:r>
              <a:rPr lang="el-GR" dirty="0"/>
              <a:t>Πότε τελειώνει; </a:t>
            </a:r>
          </a:p>
          <a:p>
            <a:pPr marL="0" indent="0">
              <a:buNone/>
            </a:pPr>
            <a:r>
              <a:rPr lang="el-GR" dirty="0"/>
              <a:t>    Ποτέ! </a:t>
            </a:r>
          </a:p>
          <a:p>
            <a:pPr marL="0" indent="0">
              <a:buNone/>
            </a:pPr>
            <a:r>
              <a:rPr lang="el-GR" dirty="0"/>
              <a:t>  Ουσιαστικά, μέχρι τον τελευταίο νόμο </a:t>
            </a:r>
          </a:p>
          <a:p>
            <a:pPr marL="0" indent="0">
              <a:buNone/>
            </a:pPr>
            <a:r>
              <a:rPr lang="el-GR" dirty="0"/>
              <a:t>  που έπαψε να ισχύει.</a:t>
            </a:r>
          </a:p>
        </p:txBody>
      </p:sp>
    </p:spTree>
    <p:extLst>
      <p:ext uri="{BB962C8B-B14F-4D97-AF65-F5344CB8AC3E}">
        <p14:creationId xmlns:p14="http://schemas.microsoft.com/office/powerpoint/2010/main" val="23270264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Διάμεσος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6848</TotalTime>
  <Words>3210</Words>
  <Application>Microsoft Office PowerPoint</Application>
  <PresentationFormat>Widescreen</PresentationFormat>
  <Paragraphs>284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Tw Cen MT</vt:lpstr>
      <vt:lpstr>Wingdings</vt:lpstr>
      <vt:lpstr>Wingdings 2</vt:lpstr>
      <vt:lpstr>Median</vt:lpstr>
      <vt:lpstr>Office Theme</vt:lpstr>
      <vt:lpstr>Διάμεσος</vt:lpstr>
      <vt:lpstr>Ιστορία Δικαίου</vt:lpstr>
      <vt:lpstr>Μαρία Γιούνη   Καθηγήτρια mayouni@law.duth.gr    Αθανάσιος Δέλιος Επ. Καθηγητής  Τομἐας Ιδιωτικού Δικαίου   2ος όροφος Νομικής</vt:lpstr>
      <vt:lpstr>Τι εξετάζει η Ιστορία του Δικαίου;</vt:lpstr>
      <vt:lpstr>Και σε τι μας χρησιμεύει;</vt:lpstr>
      <vt:lpstr>Γιατί συμβαίνει αυτό;</vt:lpstr>
      <vt:lpstr>Ειδικότερα:</vt:lpstr>
      <vt:lpstr>Τι εξετάζει η ιστορία του ελληνικού Δικαίου;</vt:lpstr>
      <vt:lpstr>Εύρος της Ιστορίας του Ελληνικού Δικαίου</vt:lpstr>
      <vt:lpstr>Ποια είναι τα χρονικά όρια  της Ιστορίας του Ελληνικού Δικαίου;</vt:lpstr>
      <vt:lpstr>Ας δούμε τώρα τις περιόδους του Δικαίου στην Ελλάδα… </vt:lpstr>
      <vt:lpstr>Πριν από την εμφάνιση του αλφαβήτου</vt:lpstr>
      <vt:lpstr> Η υιοθέτηση του αλφαβήτου είναι αυτή που κάνει τη διαφορά… </vt:lpstr>
      <vt:lpstr>Μετά την εμφάνιση του αλφαβήτου</vt:lpstr>
      <vt:lpstr>1. Περίοδος Αρχαιοελληνικών Δικαίων (8ος αι. π.Χ. – 2ος αι. π.Χ.) </vt:lpstr>
      <vt:lpstr>Τι δίκαιο ίσχυε στην αρχαία Ελλάδα;</vt:lpstr>
      <vt:lpstr> Το χωρικό πλαίσιο      </vt:lpstr>
      <vt:lpstr>2. Περίοδος Ρωμαιοκρατίας (2ος αι. π.Χ. – 4ος αι. μ.Χ.) </vt:lpstr>
      <vt:lpstr>Ρωμαίοι και ξένοι</vt:lpstr>
      <vt:lpstr>Τι δίκαιο ίσχυε στην Ελλάδα επί Ρωμαιοκρατίας;</vt:lpstr>
      <vt:lpstr>3. Περίοδος Βυζαντινού Δικαίου 336 - 1453</vt:lpstr>
      <vt:lpstr>Πρωτοβυζαντινή περίοδος  (4ος – 7ος αι.) </vt:lpstr>
      <vt:lpstr>Η κωδικοποίηση του Ιουστινιανού</vt:lpstr>
      <vt:lpstr>Μεσοβυζαντινή περίοδος  (8ος αι. -12ος αι.) </vt:lpstr>
      <vt:lpstr>Τι δίκαιο ίσχυε στο Βυζάντιο;</vt:lpstr>
      <vt:lpstr>Υστεροβυζαντινή Περίοδος</vt:lpstr>
      <vt:lpstr>Περίοδος Μεταβυζαντινού δικαίου 336 - 1453</vt:lpstr>
      <vt:lpstr>Ποιο δίκαιο εφαρμοζόταν επί Τουρκοκρατίας; </vt:lpstr>
      <vt:lpstr>Ποια η σχέση του Ελληνικού με το Οθωμανικό Δίκαιο;</vt:lpstr>
      <vt:lpstr>Νεότεροι χρόνοι  (1821-&gt;</vt:lpstr>
      <vt:lpstr>Υπάρχει συνέχεια στην εξέλιξη του Ελληνικού Δικαίου;</vt:lpstr>
      <vt:lpstr>Ποια είναι η καταγωγή του δικαίου που εφαρμόζεται στη χώρα μας;  Από πού προέρχονται οι πολιτικοί θεσμοί της σύγχρονης Ελλάδας; </vt:lpstr>
      <vt:lpstr>Η ιστορία του Αστικού μας Δικαίου ξεκινά  στην αρχαία Ρώμη… </vt:lpstr>
      <vt:lpstr>Και συνεχίζεται στο Βυζάντιο…</vt:lpstr>
      <vt:lpstr>Μετά την Επανάσταση…</vt:lpstr>
      <vt:lpstr>Πώς έφτασε το Ρωμαϊκό Δίκαιο στον 20ό αιώνα;</vt:lpstr>
      <vt:lpstr>Αλλά και μετά τον Αστικό Κώδικα</vt:lpstr>
      <vt:lpstr>Γιατί μας ενδιαφέρει το δίκαιο  που ίσχυσε πριν τον ΑΚ;</vt:lpstr>
      <vt:lpstr>Ποια είναι η σχέση του Ελληνικού με το Ρωμαϊκό Δίκαιο;</vt:lpstr>
      <vt:lpstr>Η επιβολή του Ρωμαϊκού Δικαίου στην Ελλάδα</vt:lpstr>
      <vt:lpstr>Η επίδραση της Ελληνικής σκέψης στο Ρωμαϊκό δίκαιο</vt:lpstr>
      <vt:lpstr>Η επίδραση της Ελληνικής σκέψης στο Ρωμαϊκό δίκαιο</vt:lpstr>
      <vt:lpstr>Από πού κατάγονται οι πολιτικοί μας θεσμοί;</vt:lpstr>
      <vt:lpstr>Όλα αυτά θα τα εξετάσουμε σε αυτό το μάθημα;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Απο την αρχαιοτητα στο βυζαντιο</dc:title>
  <dc:creator>Youni Maria</dc:creator>
  <cp:lastModifiedBy>Danai Youni</cp:lastModifiedBy>
  <cp:revision>121</cp:revision>
  <dcterms:created xsi:type="dcterms:W3CDTF">2021-10-07T16:30:24Z</dcterms:created>
  <dcterms:modified xsi:type="dcterms:W3CDTF">2023-10-02T10:19:08Z</dcterms:modified>
</cp:coreProperties>
</file>