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96" r:id="rId12"/>
    <p:sldId id="266" r:id="rId13"/>
    <p:sldId id="297"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98" r:id="rId33"/>
    <p:sldId id="285" r:id="rId34"/>
    <p:sldId id="299" r:id="rId35"/>
    <p:sldId id="286" r:id="rId36"/>
    <p:sldId id="300" r:id="rId37"/>
    <p:sldId id="287" r:id="rId38"/>
    <p:sldId id="288" r:id="rId39"/>
    <p:sldId id="289" r:id="rId40"/>
    <p:sldId id="290" r:id="rId41"/>
    <p:sldId id="301" r:id="rId42"/>
    <p:sldId id="304" r:id="rId43"/>
    <p:sldId id="307" r:id="rId44"/>
    <p:sldId id="291" r:id="rId45"/>
    <p:sldId id="302" r:id="rId46"/>
    <p:sldId id="305" r:id="rId47"/>
    <p:sldId id="308" r:id="rId48"/>
    <p:sldId id="292" r:id="rId49"/>
    <p:sldId id="303" r:id="rId50"/>
    <p:sldId id="306" r:id="rId51"/>
    <p:sldId id="309" r:id="rId52"/>
    <p:sldId id="311" r:id="rId53"/>
    <p:sldId id="293" r:id="rId54"/>
    <p:sldId id="310"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05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23/11/2018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23/11/2018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23/11/2018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23/11/2018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23/11/2018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23/11/2018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23/11/2018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23/11/2018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23/11/2018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23/11/2018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23/11/2018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23/11/2018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endParaRPr lang="el-GR"/>
          </a:p>
        </p:txBody>
      </p:sp>
      <p:sp>
        <p:nvSpPr>
          <p:cNvPr id="5" name="4 - Θέση περιεχομένου"/>
          <p:cNvSpPr>
            <a:spLocks noGrp="1"/>
          </p:cNvSpPr>
          <p:nvPr>
            <p:ph idx="1"/>
          </p:nvPr>
        </p:nvSpPr>
        <p:spPr>
          <a:blipFill>
            <a:blip r:embed="rId2"/>
            <a:tile tx="0" ty="0" sx="100000" sy="100000" flip="none" algn="tl"/>
          </a:blipFill>
        </p:spPr>
        <p:txBody>
          <a:bodyPr/>
          <a:lstStyle/>
          <a:p>
            <a:pPr>
              <a:buNone/>
            </a:pPr>
            <a:endParaRPr lang="en-US" b="1" dirty="0" smtClean="0"/>
          </a:p>
          <a:p>
            <a:pPr>
              <a:buNone/>
            </a:pPr>
            <a:endParaRPr lang="en-US" b="1" dirty="0" smtClean="0"/>
          </a:p>
          <a:p>
            <a:pPr algn="ctr">
              <a:buNone/>
            </a:pPr>
            <a:r>
              <a:rPr lang="el-GR" sz="5400" b="1" dirty="0" smtClean="0">
                <a:solidFill>
                  <a:srgbClr val="FF0000"/>
                </a:solidFill>
              </a:rPr>
              <a:t>Κανόνας και Εξαίρεση</a:t>
            </a:r>
            <a:endParaRPr lang="el-GR" sz="5400" dirty="0" smtClean="0">
              <a:solidFill>
                <a:srgbClr val="FF0000"/>
              </a:solidFill>
            </a:endParaRPr>
          </a:p>
          <a:p>
            <a:pPr>
              <a:buNone/>
            </a:pPr>
            <a:endParaRPr lang="el-GR"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buNone/>
            </a:pPr>
            <a:r>
              <a:rPr lang="el-GR" dirty="0" smtClean="0"/>
              <a:t>	</a:t>
            </a:r>
            <a:r>
              <a:rPr lang="el-GR" sz="4000" dirty="0" smtClean="0"/>
              <a:t>Εδώ θα προσπαθήσουμε να εντοπίσουμε τη μαθηματική δομή των κανόνων, η οποία, εφόσον διαπιστωθεί και εντοπισθεί, θα μπορούσε να οδηγήσει σε μία πρόταση για τη χρήση τους στη γλωσσική διδασκαλία</a:t>
            </a:r>
            <a:endParaRPr lang="el-GR"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Από θεωρητικής πλευράς το θέμα κυρίως εντοπίζεται στον καθορισμό ενός συνόλου αντικειμένων το οποίο, επίσης στα Μαθηματικά, είναι πρωταρχικό στοιχείο.</a:t>
            </a:r>
          </a:p>
          <a:p>
            <a:endParaRPr lang="el-GR" sz="4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Δηλαδή, αναφέρεται κανείς σε μία «αρχική έννοια» που είναι η έννοια του συνόλου, δεδομένου  ότι τα στοιχεία ενός συνόλου δίνονται με αναγραφή τους ή με την περιγραφή της  ιδιότητας ή των ιδιοτήτων τους. </a:t>
            </a:r>
            <a:endParaRPr lang="el-GR"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r>
              <a:rPr lang="el-GR" sz="4400" dirty="0" smtClean="0"/>
              <a:t>Η αναγραφή κυρίως αναφέρεται σε σύνολα με μικρό πλήθος στοιχείων, ενώ, όταν αναφέρεται κανείς σε σύνολα με πολλά στοιχεία, είναι επιτακτική η ανάγκη της περιγραφής, δηλαδή της αναζήτησης του κανόνα.</a:t>
            </a:r>
            <a:endParaRPr lang="el-GR" sz="4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 Από την άλλη πλευρά, κι όχι μόνο κατά τη δική μας άποψη, η διδασκαλία ενός αντικειμένου δεν πρέπει να γίνεται μ’ ένα «δάσος κανόνων» (ως ο </a:t>
            </a:r>
            <a:r>
              <a:rPr lang="en-US" sz="3600" dirty="0" smtClean="0"/>
              <a:t>Panini).</a:t>
            </a:r>
            <a:r>
              <a:rPr lang="el-GR" sz="3600" dirty="0" smtClean="0"/>
              <a:t> Κατά συνέπεια, είναι υποχρέωση του διδάσκοντα να παλέψει μ’ αυτές τις δύο αντίρροπες τάσεις. </a:t>
            </a:r>
          </a:p>
          <a:p>
            <a:pPr>
              <a:buNone/>
            </a:pPr>
            <a:endParaRPr lang="el-GR"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Θα προσπαθήσουμε, λοιπόν, να επαναδιατυπώσουμε τον ορισμό του</a:t>
            </a:r>
            <a:r>
              <a:rPr lang="el-GR" i="1" dirty="0" smtClean="0"/>
              <a:t> κανόνα και της εξαίρεσης</a:t>
            </a:r>
            <a:r>
              <a:rPr lang="el-GR" dirty="0" smtClean="0"/>
              <a:t> θεωρώντας ότι κανόνας είναι η έκφραση των στοιχείων ενός συνόλου με ενιαίο τρόπο και, όπως θα δούμε παρακάτω, η διαδικασία αυτή συνδέεται άμεσα με τον καθορισμό πηλίκου. Αν, τώρα,  ο τρόπος αυτός δεν καλύπτει όλο το σύνολο, τότε προκύπτουν οι εξαιρέσεις. </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Ακόμη, και σε </a:t>
            </a:r>
            <a:r>
              <a:rPr lang="el-GR" dirty="0" err="1" smtClean="0"/>
              <a:t>ό,τι</a:t>
            </a:r>
            <a:r>
              <a:rPr lang="el-GR" dirty="0" smtClean="0"/>
              <a:t> αφορά στην εκμάθηση δεύτερης γλώσσας, κατά τη γνώμη μας, οι καλύτεροι κανόνες που πρέπει να χρησιμοποιούνται είναι οι κανόνες της πρώτης γλώσσας που μεταφέρονται ολόκληροι ή τμήματά τους στην ξένη γλώσσα, δηλαδή η δημιουργία </a:t>
            </a:r>
            <a:r>
              <a:rPr lang="el-GR" i="1" dirty="0" smtClean="0"/>
              <a:t>αναλλοίωτων</a:t>
            </a:r>
            <a:r>
              <a:rPr lang="el-GR" dirty="0" smtClean="0"/>
              <a:t> με τη θεώρηση των δύο γλωσσών, ει δυνατόν, ως μία ενότητα. Επομένως, εδώ έχουμε και την εμπλοκή του πέμπτου σταδίου του 1</a:t>
            </a:r>
            <a:r>
              <a:rPr lang="el-GR" baseline="30000" dirty="0" smtClean="0"/>
              <a:t>ου</a:t>
            </a:r>
            <a:r>
              <a:rPr lang="el-GR" dirty="0" smtClean="0"/>
              <a:t> Προτύπου μας, αυτό του εντοπισμού των αναλλοίωτων στοιχείων. </a:t>
            </a:r>
          </a:p>
          <a:p>
            <a:pPr>
              <a:buNone/>
            </a:pP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Πριν προχωρήσουμε στην </a:t>
            </a:r>
            <a:r>
              <a:rPr lang="el-GR" sz="3600" dirty="0" err="1" smtClean="0"/>
              <a:t>επαναδιατύπωση</a:t>
            </a:r>
            <a:r>
              <a:rPr lang="el-GR" sz="3600" dirty="0" smtClean="0"/>
              <a:t> του κανόνα και της εξαίρεσης, ας δούμε πώς ορίζονται μέσα σε επιλεγμένα λεξικά της ελληνικής, τρία της κοινής και ένα της διαχρονικής ελληνικής προκειμένου να κάνουμε τις συγκρίσεις μας.</a:t>
            </a:r>
          </a:p>
          <a:p>
            <a:endParaRPr lang="el-GR" sz="36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lstStyle/>
          <a:p>
            <a:pPr>
              <a:buNone/>
            </a:pPr>
            <a:endParaRPr lang="el-GR" b="1" dirty="0" smtClean="0"/>
          </a:p>
          <a:p>
            <a:pPr>
              <a:buNone/>
            </a:pPr>
            <a:endParaRPr lang="el-GR" b="1" dirty="0" smtClean="0"/>
          </a:p>
          <a:p>
            <a:pPr algn="ctr">
              <a:buNone/>
            </a:pPr>
            <a:endParaRPr lang="el-GR" b="1" dirty="0" smtClean="0"/>
          </a:p>
          <a:p>
            <a:pPr algn="ctr">
              <a:buNone/>
            </a:pPr>
            <a:r>
              <a:rPr lang="el-GR" b="1" dirty="0" smtClean="0"/>
              <a:t> </a:t>
            </a:r>
            <a:r>
              <a:rPr lang="el-GR" sz="3600" b="1" dirty="0" smtClean="0">
                <a:solidFill>
                  <a:srgbClr val="FF0000"/>
                </a:solidFill>
              </a:rPr>
              <a:t>Ορισμοί των όρων ‘κανόνας’ και ‘εξαίρεση’ σε  λεξικά της ελληνικής</a:t>
            </a:r>
            <a:endParaRPr lang="el-GR" sz="3600"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el-GR" b="1" i="1" dirty="0" smtClean="0"/>
              <a:t/>
            </a:r>
            <a:br>
              <a:rPr lang="el-GR" b="1" i="1" dirty="0" smtClean="0"/>
            </a:br>
            <a:r>
              <a:rPr lang="el-GR" b="1" i="1" dirty="0" smtClean="0"/>
              <a:t>(</a:t>
            </a:r>
            <a:r>
              <a:rPr lang="el-GR" sz="4000" b="1" i="1" dirty="0" smtClean="0"/>
              <a:t>1) Λεξικό της Κοινής Νεοελληνικής  (Ι.Ν.Σ.)</a:t>
            </a:r>
            <a:r>
              <a:rPr lang="el-GR" sz="4000" dirty="0" smtClean="0"/>
              <a:t/>
            </a:r>
            <a:br>
              <a:rPr lang="el-GR" sz="4000" dirty="0" smtClean="0"/>
            </a:br>
            <a:endParaRPr lang="el-GR" sz="4000" dirty="0"/>
          </a:p>
        </p:txBody>
      </p:sp>
      <p:sp>
        <p:nvSpPr>
          <p:cNvPr id="3" name="2 - Θέση περιεχομένου"/>
          <p:cNvSpPr>
            <a:spLocks noGrp="1"/>
          </p:cNvSpPr>
          <p:nvPr>
            <p:ph idx="1"/>
          </p:nvPr>
        </p:nvSpPr>
        <p:spPr/>
        <p:txBody>
          <a:bodyPr>
            <a:normAutofit lnSpcReduction="10000"/>
          </a:bodyPr>
          <a:lstStyle/>
          <a:p>
            <a:pPr>
              <a:buNone/>
            </a:pPr>
            <a:r>
              <a:rPr lang="el-GR" i="1" dirty="0" smtClean="0">
                <a:solidFill>
                  <a:srgbClr val="FF0000"/>
                </a:solidFill>
              </a:rPr>
              <a:t>	Κανόνας</a:t>
            </a:r>
          </a:p>
          <a:p>
            <a:r>
              <a:rPr lang="el-GR" dirty="0" smtClean="0"/>
              <a:t>«</a:t>
            </a:r>
            <a:r>
              <a:rPr lang="el-GR" b="1" i="1" dirty="0" smtClean="0"/>
              <a:t>α. </a:t>
            </a:r>
            <a:r>
              <a:rPr lang="el-GR" i="1" dirty="0" smtClean="0"/>
              <a:t>γενική διατύπωση που αφορά τη μορφή και τις σχέσεις όμοιων </a:t>
            </a:r>
            <a:r>
              <a:rPr lang="el-GR" i="1" dirty="0" err="1" smtClean="0"/>
              <a:t>φαινομένων</a:t>
            </a:r>
            <a:r>
              <a:rPr lang="el-GR" i="1" dirty="0" err="1" smtClean="0">
                <a:sym typeface="Symbol"/>
              </a:rPr>
              <a:t></a:t>
            </a:r>
            <a:r>
              <a:rPr lang="el-GR" i="1" dirty="0" smtClean="0"/>
              <a:t> (πρβ. νόμος): Γραμματικοί/ συντακτικοί κανόνες … (</a:t>
            </a:r>
            <a:r>
              <a:rPr lang="el-GR" i="1" dirty="0" err="1" smtClean="0"/>
              <a:t>εκφρ</a:t>
            </a:r>
            <a:r>
              <a:rPr lang="el-GR" i="1" dirty="0" smtClean="0"/>
              <a:t>.) κάθε κανόνας έχει τις εξαιρέσεις του, για να δηλώσουμε ότι τίποτε δεν είναι απόλυτο, η εξαίρεση επιβεβαιώνει τον κανόνα, για να δηλώσουμε τη γενική ισχύ που έχει μία κρίση, μία άποψη…».</a:t>
            </a:r>
            <a:endParaRPr lang="el-GR" dirty="0" smtClean="0"/>
          </a:p>
          <a:p>
            <a:pPr>
              <a:buNone/>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400" dirty="0" smtClean="0"/>
              <a:t>Σ’ αυτό το κεφάλαιο θα χρησιμοποιηθούν και τα δύο Γενικά Μαθηματικά Πρότυπα για την </a:t>
            </a:r>
            <a:r>
              <a:rPr lang="el-GR" sz="4400" dirty="0" err="1" smtClean="0"/>
              <a:t>επαναδιατύπωση</a:t>
            </a:r>
            <a:r>
              <a:rPr lang="el-GR" sz="4400" dirty="0" smtClean="0"/>
              <a:t> του </a:t>
            </a:r>
            <a:r>
              <a:rPr lang="el-GR" sz="4400" i="1" dirty="0" smtClean="0"/>
              <a:t>κανόνα και της εξαίρεσης.</a:t>
            </a:r>
            <a:r>
              <a:rPr lang="el-GR" sz="4400" dirty="0" smtClean="0"/>
              <a:t> </a:t>
            </a:r>
            <a:endParaRPr lang="el-GR" sz="4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i="1" dirty="0" smtClean="0">
                <a:solidFill>
                  <a:srgbClr val="FF0000"/>
                </a:solidFill>
              </a:rPr>
              <a:t>Εξαίρεση</a:t>
            </a:r>
            <a:r>
              <a:rPr lang="el-GR" dirty="0" smtClean="0">
                <a:solidFill>
                  <a:srgbClr val="FF0000"/>
                </a:solidFill>
              </a:rPr>
              <a:t>: </a:t>
            </a:r>
            <a:r>
              <a:rPr lang="el-GR" dirty="0" smtClean="0"/>
              <a:t>Η χρήση στη γραμματική, που μας ενδιαφέρει, παρατίθεται τελευταία (σελ. 479): «</a:t>
            </a:r>
            <a:r>
              <a:rPr lang="el-GR" i="1" dirty="0" smtClean="0"/>
              <a:t>παρέκκλιση από συγκεκριμένο κανόνα: Έμαθε όχι μόνο τους κανόνες της γραμματικής αλλά και τις εξαιρέσεις τους</a:t>
            </a:r>
            <a:r>
              <a:rPr lang="el-GR" dirty="0" smtClean="0"/>
              <a:t>». Ενδιαφέρον παρουσιάζει η διατύπωση στο 1α</a:t>
            </a:r>
            <a:r>
              <a:rPr lang="el-GR" b="1" dirty="0" smtClean="0"/>
              <a:t>,</a:t>
            </a:r>
            <a:r>
              <a:rPr lang="el-GR" dirty="0" smtClean="0"/>
              <a:t> «</a:t>
            </a:r>
            <a:r>
              <a:rPr lang="el-GR" i="1" dirty="0" smtClean="0"/>
              <a:t>ο διαχωρισμός (προσώπου ή πράγματος) από το σύνολο στο οποίο ανήκει, η μη απόδοση σ’ αυτό(ν) των στοιχείων που χαρακτηρίζουν τα υπόλοιπα μέλη του συνόλου</a:t>
            </a:r>
            <a:r>
              <a:rPr lang="el-GR" dirty="0" smtClean="0"/>
              <a:t>», επειδή έχει ένα τύπο «μαθηματικής» περιγραφής. </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el-GR" sz="4000" b="1" i="1" dirty="0" smtClean="0"/>
              <a:t/>
            </a:r>
            <a:br>
              <a:rPr lang="el-GR" sz="4000" b="1" i="1" dirty="0" smtClean="0"/>
            </a:br>
            <a:r>
              <a:rPr lang="el-GR" sz="4000" b="1" i="1" dirty="0" smtClean="0"/>
              <a:t>(2) Λεξικό της Νέας Ελληνικής Γλώσσας  (Μπαμπινιώτη)</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i="1" dirty="0" smtClean="0">
                <a:solidFill>
                  <a:srgbClr val="FF0000"/>
                </a:solidFill>
              </a:rPr>
              <a:t>Κανόνας:</a:t>
            </a:r>
            <a:r>
              <a:rPr lang="el-GR" b="1" i="1" dirty="0" smtClean="0">
                <a:solidFill>
                  <a:srgbClr val="FF0000"/>
                </a:solidFill>
              </a:rPr>
              <a:t> </a:t>
            </a:r>
            <a:r>
              <a:rPr lang="el-GR" dirty="0" smtClean="0"/>
              <a:t>Η σημασία</a:t>
            </a:r>
            <a:r>
              <a:rPr lang="el-GR" b="1" i="1" dirty="0" smtClean="0"/>
              <a:t> </a:t>
            </a:r>
            <a:r>
              <a:rPr lang="el-GR" i="1" dirty="0" smtClean="0"/>
              <a:t>‘τιμωρία-</a:t>
            </a:r>
            <a:r>
              <a:rPr lang="el-GR" i="1" dirty="0" err="1" smtClean="0"/>
              <a:t>ποιν</a:t>
            </a:r>
            <a:r>
              <a:rPr lang="el-GR" i="1" dirty="0" smtClean="0"/>
              <a:t>ή που επιβάλλεται από πνευματικό’</a:t>
            </a:r>
            <a:r>
              <a:rPr lang="el-GR" dirty="0" smtClean="0"/>
              <a:t> δίδεται σε χωριστό λήμμα, χωρίζονται λεπτομερέστερες υποπεριπτώσεις και ακολουθείται διαφορετική σειρά συχνότητας: η περίπτωση που μας ενδιαφέρει δίδεται 4</a:t>
            </a:r>
            <a:r>
              <a:rPr lang="el-GR" baseline="30000" dirty="0" smtClean="0"/>
              <a:t>η</a:t>
            </a:r>
            <a:r>
              <a:rPr lang="el-GR" dirty="0" smtClean="0"/>
              <a:t> στη σειρά και αξιολογείται μεταφορική (σ. 836): «4. (μτφ.) </a:t>
            </a:r>
            <a:r>
              <a:rPr lang="el-GR" i="1" dirty="0" smtClean="0"/>
              <a:t>γενική αρχή, πρότυπο, υπόδειγμα, σύμφωνα με το οποίο σχηματίζεται, λειτουργεί ή κινείται κάτι: γραμματικός / φυσικός / μαθηματικός …».</a:t>
            </a:r>
            <a:endParaRPr lang="el-GR" dirty="0" smtClean="0"/>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3600" i="1" dirty="0" smtClean="0">
                <a:solidFill>
                  <a:srgbClr val="FF0000"/>
                </a:solidFill>
              </a:rPr>
              <a:t>Εξαίρεση:</a:t>
            </a:r>
            <a:r>
              <a:rPr lang="el-GR" sz="3600" dirty="0" smtClean="0">
                <a:solidFill>
                  <a:srgbClr val="FF0000"/>
                </a:solidFill>
              </a:rPr>
              <a:t> </a:t>
            </a:r>
            <a:r>
              <a:rPr lang="el-GR" sz="3600" dirty="0" smtClean="0"/>
              <a:t>Διακρίνονται τρεις περιπτώσεις, όπως και στο λεξικό </a:t>
            </a:r>
            <a:r>
              <a:rPr lang="el-GR" sz="3600" dirty="0" err="1" smtClean="0"/>
              <a:t>Κριαρά</a:t>
            </a:r>
            <a:r>
              <a:rPr lang="el-GR" sz="3600" dirty="0" smtClean="0"/>
              <a:t>. Η σημασία που μας ενδιαφέρει είναι 2</a:t>
            </a:r>
            <a:r>
              <a:rPr lang="el-GR" sz="3600" baseline="30000" dirty="0" smtClean="0"/>
              <a:t>η</a:t>
            </a:r>
            <a:r>
              <a:rPr lang="el-GR" sz="3600" dirty="0" smtClean="0"/>
              <a:t> (σελ. 628): « 2. Γλωσσ. </a:t>
            </a:r>
            <a:r>
              <a:rPr lang="el-GR" sz="3600" i="1" dirty="0" smtClean="0"/>
              <a:t>η παρέκκλιση γλωσσικού στοιχείου από το γενικό γλωσσικό κανόνα, ο οποίος διέπει ομοειδή στοιχεία..». </a:t>
            </a:r>
            <a:endParaRPr lang="el-GR" sz="3600" dirty="0" smtClean="0"/>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a:tile tx="0" ty="0" sx="100000" sy="100000" flip="none" algn="tl"/>
          </a:blipFill>
        </p:spPr>
        <p:txBody>
          <a:bodyPr>
            <a:normAutofit fontScale="90000"/>
          </a:bodyPr>
          <a:lstStyle/>
          <a:p>
            <a:r>
              <a:rPr lang="el-GR" i="1" dirty="0" smtClean="0">
                <a:solidFill>
                  <a:srgbClr val="FF0000"/>
                </a:solidFill>
              </a:rPr>
              <a:t>Ένα πρότυπο του κανόνα και της εξαίρεσης</a:t>
            </a:r>
            <a:endParaRPr lang="el-GR" dirty="0">
              <a:solidFill>
                <a:srgbClr val="FF0000"/>
              </a:solidFill>
            </a:endParaRPr>
          </a:p>
        </p:txBody>
      </p:sp>
      <p:sp>
        <p:nvSpPr>
          <p:cNvPr id="3" name="2 - Θέση περιεχομένου"/>
          <p:cNvSpPr>
            <a:spLocks noGrp="1"/>
          </p:cNvSpPr>
          <p:nvPr>
            <p:ph idx="1"/>
          </p:nvPr>
        </p:nvSpPr>
        <p:spPr/>
        <p:txBody>
          <a:bodyPr>
            <a:normAutofit/>
          </a:bodyPr>
          <a:lstStyle/>
          <a:p>
            <a:pPr algn="ctr">
              <a:buNone/>
            </a:pPr>
            <a:endParaRPr lang="el-GR" dirty="0" smtClean="0"/>
          </a:p>
          <a:p>
            <a:pPr algn="ctr">
              <a:buNone/>
            </a:pPr>
            <a:r>
              <a:rPr lang="el-GR" dirty="0" smtClean="0"/>
              <a:t>Τώρα μπορούμε να προχωρήσουμε στον ορισμό, ή μάλλον στην </a:t>
            </a:r>
            <a:r>
              <a:rPr lang="el-GR" dirty="0" err="1" smtClean="0"/>
              <a:t>επαναδιατύπωση</a:t>
            </a:r>
            <a:r>
              <a:rPr lang="el-GR" dirty="0" smtClean="0"/>
              <a:t> του ορισμού του κανόνα και της εξαίρεσης όπως τον αντιλαμβανόμαστε μέσα από τα μαθηματικά πρότυπα.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Όταν, στην προσπάθειά μας να χαρακτηρίσουμε μια ενότητα αντικειμένων, καταφέρουμε να βρούμε ένα κριτήριο που διακρίνει το κάθε στοιχείο του συνόλου μας από τα υπόλοιπα, τότε έχουμε διατυπώσει έναν κανόνα </a:t>
            </a:r>
            <a:r>
              <a:rPr lang="el-GR" sz="3600" i="1" dirty="0" smtClean="0"/>
              <a:t>σαφή </a:t>
            </a:r>
            <a:r>
              <a:rPr lang="el-GR" sz="3600" dirty="0" smtClean="0"/>
              <a:t>και </a:t>
            </a:r>
            <a:r>
              <a:rPr lang="el-GR" sz="3600" i="1" dirty="0" smtClean="0"/>
              <a:t>απόλυτο</a:t>
            </a:r>
            <a:r>
              <a:rPr lang="el-GR" sz="3600" b="1" i="1" dirty="0" smtClean="0"/>
              <a:t>.</a:t>
            </a:r>
            <a:endParaRPr lang="el-GR" sz="3600" dirty="0" smtClean="0"/>
          </a:p>
          <a:p>
            <a:pPr>
              <a:buNone/>
            </a:pPr>
            <a:endParaRPr lang="el-GR" sz="3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b="1" i="1" dirty="0" smtClean="0"/>
              <a:t> </a:t>
            </a:r>
            <a:r>
              <a:rPr lang="el-GR" sz="3600" dirty="0" smtClean="0"/>
              <a:t>Όταν όμως ο κανόνας μας χαρακτηρίζει μεν την πλειοψηφία των στοιχείων μας, το μεγαλύτερο, δηλαδή,  τμήμα του συνόλου, αλλά  όχι όλα τα στοιχεία που θέλουμε να διακρίνουμε, τότε εστιάζουμε στο υπόλοιπο σύνολο, στα υπόλοιπα στοιχεία. </a:t>
            </a:r>
            <a:endParaRPr lang="el-GR" sz="3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3600" dirty="0" smtClean="0"/>
              <a:t>Τα στοιχεία αυτά, τώρα, προσπαθούμε να τα διακρίνουμε με βάση κάποια άλλη ιδιότητα είτε αρνητική είτε θετική και, οπωσδήποτε, ανεξάρτητη από την πρώτη, οπότε «βελτιώνουμε» τη διατύπωση  (χαρακτηρισμό) του συνόλου μας, παραθέτοντας μαζί και τις δύο ιδιότητες</a:t>
            </a:r>
            <a:r>
              <a:rPr lang="el-GR" dirty="0" smtClean="0"/>
              <a:t>.</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Είναι σαφές ότι αυτό δεν μπορεί να γίνει με πολύ μεγάλο αριθμό τέτοιων προτάσεων, ή, μάλλον, επιβάλλεται να γίνει με μικρό αριθμό προτάσεων, κι αυτό επειδή ένας κανόνας με πληθώρα διατυπώσεων χάνει το νόημά του</a:t>
            </a:r>
            <a:endParaRPr lang="el-GR" sz="3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 Αν και μετά από αυτό περισσεύουν στοιχεία, δηλαδή δεν περιγράφονται ορισμένες ιδιότητες, ή με μαθηματικούς όρους, σε οποιοδήποτε πηλίκο η κλάση τους είναι </a:t>
            </a:r>
            <a:r>
              <a:rPr lang="el-GR" i="1" dirty="0" err="1" smtClean="0"/>
              <a:t>μονοστοιχειακό</a:t>
            </a:r>
            <a:r>
              <a:rPr lang="el-GR" i="1" dirty="0" smtClean="0"/>
              <a:t> σύνολο, </a:t>
            </a:r>
            <a:r>
              <a:rPr lang="el-GR" dirty="0" smtClean="0"/>
              <a:t>που σημαίνει ότι σε οποιαδήποτε </a:t>
            </a:r>
            <a:r>
              <a:rPr lang="el-GR" dirty="0" err="1" smtClean="0"/>
              <a:t>διαμέριση</a:t>
            </a:r>
            <a:r>
              <a:rPr lang="el-GR" dirty="0" smtClean="0"/>
              <a:t> αποτελείται από ένα μόνο στοιχείο, τότε τα υπόλοιπα στοιχεία απαριθμούνται και αποτελούν τις</a:t>
            </a:r>
            <a:r>
              <a:rPr lang="el-GR" dirty="0" smtClean="0">
                <a:solidFill>
                  <a:srgbClr val="FF0000"/>
                </a:solidFill>
              </a:rPr>
              <a:t> </a:t>
            </a:r>
            <a:r>
              <a:rPr lang="el-GR" b="1" i="1" dirty="0" smtClean="0">
                <a:solidFill>
                  <a:srgbClr val="002060"/>
                </a:solidFill>
              </a:rPr>
              <a:t>εξαιρέσεις</a:t>
            </a:r>
            <a:endParaRPr lang="el-GR" b="1" dirty="0" smtClean="0">
              <a:solidFill>
                <a:srgbClr val="002060"/>
              </a:solidFill>
            </a:endParaRPr>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i="1" dirty="0" smtClean="0">
                <a:solidFill>
                  <a:srgbClr val="002060"/>
                </a:solidFill>
              </a:rPr>
              <a:t> </a:t>
            </a:r>
            <a:r>
              <a:rPr lang="el-GR" sz="4000" dirty="0" smtClean="0">
                <a:solidFill>
                  <a:srgbClr val="002060"/>
                </a:solidFill>
              </a:rPr>
              <a:t>Πολλές φορές, όταν οι εξαιρέσεις είναι πολλές θα μπορούσαμε να ζητήσουμε και τη διατύπωση ειδικού κανόνα, του </a:t>
            </a:r>
            <a:r>
              <a:rPr lang="el-GR" sz="4000" i="1" dirty="0" smtClean="0">
                <a:solidFill>
                  <a:srgbClr val="002060"/>
                </a:solidFill>
              </a:rPr>
              <a:t>«κανόνα των εξαιρέσεων».</a:t>
            </a:r>
            <a:endParaRPr lang="el-GR" sz="4000" dirty="0" smtClean="0">
              <a:solidFill>
                <a:srgbClr val="002060"/>
              </a:solidFill>
            </a:endParaRPr>
          </a:p>
          <a:p>
            <a:endParaRPr lang="el-GR" sz="4000"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n-US" dirty="0" smtClean="0"/>
              <a:t>	</a:t>
            </a:r>
            <a:r>
              <a:rPr lang="el-GR" sz="3600" dirty="0" smtClean="0"/>
              <a:t>Συγκεκριμένα, από το 1</a:t>
            </a:r>
            <a:r>
              <a:rPr lang="el-GR" sz="3600" baseline="30000" dirty="0" smtClean="0"/>
              <a:t>ο</a:t>
            </a:r>
            <a:r>
              <a:rPr lang="el-GR" sz="3600" dirty="0" smtClean="0"/>
              <a:t> Γενικό Μαθηματικό Πρότυπο θα εφαρμοστεί η διαδικασία του ορισμού του συνόλου, δηλαδή το πρώτο από τα πέντε στάδια, ενώ από το 2</a:t>
            </a:r>
            <a:r>
              <a:rPr lang="el-GR" sz="3600" baseline="30000" dirty="0" smtClean="0"/>
              <a:t>ο</a:t>
            </a:r>
            <a:r>
              <a:rPr lang="el-GR" sz="3600" dirty="0" smtClean="0"/>
              <a:t> Γενικό Μαθηματικό Πρότυπο θα απαιτηθεί η διαδικασία του πηλίκου</a:t>
            </a:r>
            <a:r>
              <a:rPr lang="el-GR" dirty="0" smtClean="0"/>
              <a:t>.</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Θα προσπαθήσουμε, τώρα, να διατυπώσουμε έναν ορισμό του </a:t>
            </a:r>
            <a:r>
              <a:rPr lang="el-GR" i="1" dirty="0" smtClean="0"/>
              <a:t>κανόνα και της εξαίρεσης</a:t>
            </a:r>
            <a:r>
              <a:rPr lang="el-GR" dirty="0" smtClean="0"/>
              <a:t> χρησιμοποιώντας μαθηματικά πρότυπα και κυρίως το δεύτερο γενικό πρότυπο, δηλαδή το δίπολο γινόμενο-πηλίκο. Θα βασιστούμε στο γεγονός ότι από τα μαθηματικά, πηλίκο προκύπτει με κάθε αυθαίρετη </a:t>
            </a:r>
            <a:r>
              <a:rPr lang="el-GR" dirty="0" err="1" smtClean="0"/>
              <a:t>διαμέριση</a:t>
            </a:r>
            <a:r>
              <a:rPr lang="el-GR" dirty="0" smtClean="0"/>
              <a:t> (</a:t>
            </a:r>
            <a:r>
              <a:rPr lang="el-GR" dirty="0" err="1" smtClean="0"/>
              <a:t>Καμπάκη</a:t>
            </a:r>
            <a:r>
              <a:rPr lang="el-GR" dirty="0" smtClean="0"/>
              <a:t>-</a:t>
            </a:r>
            <a:r>
              <a:rPr lang="el-GR" dirty="0" err="1" smtClean="0"/>
              <a:t>Βουγιουκλή</a:t>
            </a:r>
            <a:r>
              <a:rPr lang="el-GR" dirty="0" smtClean="0"/>
              <a:t> 2008). </a:t>
            </a:r>
          </a:p>
          <a:p>
            <a:pPr>
              <a:buNone/>
            </a:pP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Το αυθαίρετο στη </a:t>
            </a:r>
            <a:r>
              <a:rPr lang="el-GR" sz="4000" dirty="0" err="1" smtClean="0"/>
              <a:t>διαμέριση</a:t>
            </a:r>
            <a:r>
              <a:rPr lang="el-GR" sz="4000" dirty="0" smtClean="0"/>
              <a:t> μπορεί να αφορά την ανομοιομορφία λόγω διαφορετικού πλήθους στοιχείων από τα οποία αποτελούνται τα σύνολα της </a:t>
            </a:r>
            <a:r>
              <a:rPr lang="el-GR" sz="4000" dirty="0" err="1" smtClean="0"/>
              <a:t>διαμέρισης</a:t>
            </a:r>
            <a:r>
              <a:rPr lang="el-GR" sz="4000" dirty="0" smtClean="0"/>
              <a:t>. </a:t>
            </a:r>
            <a:endParaRPr lang="el-GR" sz="4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Από αυτήν την άποψη έχουμε δύο ακραίες περιπτώσεις </a:t>
            </a:r>
            <a:r>
              <a:rPr lang="el-GR" sz="4000" dirty="0" err="1" smtClean="0"/>
              <a:t>διαμέρισης</a:t>
            </a:r>
            <a:r>
              <a:rPr lang="el-GR" sz="4000" dirty="0" smtClean="0"/>
              <a:t>:</a:t>
            </a:r>
          </a:p>
          <a:p>
            <a:pPr>
              <a:buFontTx/>
              <a:buChar char="-"/>
            </a:pPr>
            <a:r>
              <a:rPr lang="el-GR" sz="4000" dirty="0" smtClean="0"/>
              <a:t>η πρώτη είναι μόνο ένα σύνολο και </a:t>
            </a:r>
          </a:p>
          <a:p>
            <a:pPr>
              <a:buFontTx/>
              <a:buChar char="-"/>
            </a:pPr>
            <a:r>
              <a:rPr lang="el-GR" sz="4000" dirty="0" smtClean="0"/>
              <a:t>η δεύτερη είναι η </a:t>
            </a:r>
            <a:r>
              <a:rPr lang="el-GR" sz="4000" dirty="0" err="1" smtClean="0"/>
              <a:t>διαμέριση</a:t>
            </a:r>
            <a:r>
              <a:rPr lang="el-GR" sz="4000" dirty="0" smtClean="0"/>
              <a:t> στην οποία κάθε στοιχείο αποτελεί μόνο του ένα σύνολο. </a:t>
            </a:r>
          </a:p>
          <a:p>
            <a:endParaRPr lang="el-GR" sz="4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 </a:t>
            </a:r>
            <a:r>
              <a:rPr lang="el-GR" sz="4000" dirty="0" smtClean="0"/>
              <a:t>Η πρώτη </a:t>
            </a:r>
            <a:r>
              <a:rPr lang="el-GR" sz="4000" dirty="0" err="1" smtClean="0"/>
              <a:t>διαμέριση</a:t>
            </a:r>
            <a:r>
              <a:rPr lang="el-GR" sz="4000" dirty="0" smtClean="0"/>
              <a:t> ουσιαστικά χαρακτηρίζεται από ‘απουσία’ </a:t>
            </a:r>
            <a:r>
              <a:rPr lang="el-GR" sz="4000" dirty="0" err="1" smtClean="0"/>
              <a:t>διαμέρισης</a:t>
            </a:r>
            <a:r>
              <a:rPr lang="el-GR" sz="4000" dirty="0" smtClean="0"/>
              <a:t>, ενώ η δεύτερη μπορεί να περιγραφεί μόνο με αναλυτική αναγραφή των στοιχείων. </a:t>
            </a:r>
          </a:p>
          <a:p>
            <a:endParaRPr lang="el-GR" sz="4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4000" dirty="0" smtClean="0"/>
              <a:t>Στις ενδιάμεσες περιπτώσεις ενδιαφερόμαστε να χαρακτηρίσουμε, να ονομάσουμε και να διατυπώσουμε τη </a:t>
            </a:r>
            <a:r>
              <a:rPr lang="el-GR" sz="4000" dirty="0" err="1" smtClean="0"/>
              <a:t>διαμέριση</a:t>
            </a:r>
            <a:r>
              <a:rPr lang="el-GR" sz="4000" dirty="0" smtClean="0"/>
              <a:t> με όσο το δυνατόν και συντομότερο τρόπο, εφόσον, βέβαια, κάτι τέτοιο είναι δυνατόν και εφικτό</a:t>
            </a:r>
            <a:r>
              <a:rPr lang="el-GR" dirty="0" smtClean="0"/>
              <a:t>.</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buFontTx/>
              <a:buChar char="-"/>
            </a:pPr>
            <a:r>
              <a:rPr lang="el-GR" sz="4000" dirty="0" smtClean="0"/>
              <a:t>Όλες τις διαμερίσεις </a:t>
            </a:r>
            <a:r>
              <a:rPr lang="el-GR" sz="4000" dirty="0" smtClean="0">
                <a:solidFill>
                  <a:srgbClr val="FF0000"/>
                </a:solidFill>
              </a:rPr>
              <a:t>εκτός των δύο  ακραίων περιπτώσεων, δηλ. αυτή με μόνο ένα σύνολο και αυτή  όπου κάθε στοιχείο αποτελεί μόνο του ένα </a:t>
            </a:r>
            <a:r>
              <a:rPr lang="el-GR" sz="4000" dirty="0" err="1" smtClean="0">
                <a:solidFill>
                  <a:srgbClr val="FF0000"/>
                </a:solidFill>
              </a:rPr>
              <a:t>σύνολο,</a:t>
            </a:r>
            <a:r>
              <a:rPr lang="el-GR" sz="4000" dirty="0" err="1" smtClean="0"/>
              <a:t>θα</a:t>
            </a:r>
            <a:r>
              <a:rPr lang="el-GR" sz="4000" dirty="0" smtClean="0"/>
              <a:t> τις ονομάζουμε εδώ </a:t>
            </a:r>
            <a:r>
              <a:rPr lang="el-GR" sz="5400" i="1" dirty="0" smtClean="0">
                <a:solidFill>
                  <a:srgbClr val="002060"/>
                </a:solidFill>
              </a:rPr>
              <a:t>κύριες</a:t>
            </a:r>
            <a:r>
              <a:rPr lang="el-GR" sz="5400" dirty="0" smtClean="0">
                <a:solidFill>
                  <a:srgbClr val="002060"/>
                </a:solidFill>
              </a:rPr>
              <a:t> διαμερίσεις.</a:t>
            </a:r>
            <a:endParaRPr lang="el-GR" sz="5400" dirty="0">
              <a:solidFill>
                <a:srgbClr val="00206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dirty="0" smtClean="0"/>
              <a:t> </a:t>
            </a:r>
            <a:br>
              <a:rPr lang="el-GR" sz="3600" dirty="0" smtClean="0"/>
            </a:br>
            <a:r>
              <a:rPr lang="el-GR" sz="3600" dirty="0" smtClean="0"/>
              <a:t>Η απλούστερη </a:t>
            </a:r>
            <a:r>
              <a:rPr lang="el-GR" sz="3600" b="1" dirty="0" smtClean="0">
                <a:solidFill>
                  <a:srgbClr val="002060"/>
                </a:solidFill>
              </a:rPr>
              <a:t>κύρια </a:t>
            </a:r>
            <a:r>
              <a:rPr lang="el-GR" sz="3600" b="1" dirty="0" err="1" smtClean="0">
                <a:solidFill>
                  <a:srgbClr val="002060"/>
                </a:solidFill>
              </a:rPr>
              <a:t>διαμέριση</a:t>
            </a:r>
            <a:r>
              <a:rPr lang="el-GR" sz="3600" b="1" dirty="0" smtClean="0">
                <a:solidFill>
                  <a:srgbClr val="002060"/>
                </a:solidFill>
              </a:rPr>
              <a:t> </a:t>
            </a:r>
            <a:r>
              <a:rPr lang="el-GR" sz="3600" dirty="0" smtClean="0"/>
              <a:t>είναι βεβαίως η αποτελούμενη από δύο σύνολα.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buNone/>
            </a:pPr>
            <a:r>
              <a:rPr lang="el-GR" sz="3600" dirty="0" smtClean="0"/>
              <a:t>	</a:t>
            </a:r>
            <a:r>
              <a:rPr lang="el-GR" sz="4000" dirty="0" smtClean="0"/>
              <a:t> Σε αυτήν την περίπτωση, όπως και σε </a:t>
            </a:r>
            <a:r>
              <a:rPr lang="el-GR" sz="4000" b="1" dirty="0" smtClean="0">
                <a:solidFill>
                  <a:srgbClr val="002060"/>
                </a:solidFill>
              </a:rPr>
              <a:t>όλες τις κύριες διαμερίσεις,  </a:t>
            </a:r>
            <a:r>
              <a:rPr lang="el-GR" sz="4000" dirty="0" smtClean="0"/>
              <a:t>μας ενδιαφέρει να χαρακτηρίσουμε, δηλαδή να περιγράψουμε τις αποκλειστικές ιδιότητες του </a:t>
            </a:r>
            <a:r>
              <a:rPr lang="el-GR" sz="4000" b="1" dirty="0" smtClean="0">
                <a:solidFill>
                  <a:srgbClr val="002060"/>
                </a:solidFill>
              </a:rPr>
              <a:t>ενός από τα δύο σύνολα </a:t>
            </a:r>
            <a:r>
              <a:rPr lang="el-GR" sz="4000" dirty="0" smtClean="0"/>
              <a:t>με σαφή και λιτό τρόπο. </a:t>
            </a:r>
          </a:p>
          <a:p>
            <a:endParaRPr lang="el-GR" sz="3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Μερικοί όροι</a:t>
            </a:r>
            <a:endParaRPr lang="el-GR" dirty="0"/>
          </a:p>
        </p:txBody>
      </p:sp>
      <p:sp>
        <p:nvSpPr>
          <p:cNvPr id="3" name="2 - Θέση περιεχομένου"/>
          <p:cNvSpPr>
            <a:spLocks noGrp="1"/>
          </p:cNvSpPr>
          <p:nvPr>
            <p:ph idx="1"/>
          </p:nvPr>
        </p:nvSpPr>
        <p:spPr/>
        <p:txBody>
          <a:bodyPr>
            <a:normAutofit/>
          </a:bodyPr>
          <a:lstStyle/>
          <a:p>
            <a:r>
              <a:rPr lang="el-GR" sz="3600" dirty="0" smtClean="0"/>
              <a:t>Το σύνολο το οποίο θέλουμε να περιγράψουμε ας το ονομάσουμε  </a:t>
            </a:r>
            <a:r>
              <a:rPr lang="el-GR" sz="3600" b="1" i="1" dirty="0" smtClean="0">
                <a:solidFill>
                  <a:srgbClr val="002060"/>
                </a:solidFill>
              </a:rPr>
              <a:t>Σ</a:t>
            </a:r>
            <a:r>
              <a:rPr lang="el-GR" sz="3600" dirty="0" smtClean="0">
                <a:solidFill>
                  <a:srgbClr val="002060"/>
                </a:solidFill>
              </a:rPr>
              <a:t>,  </a:t>
            </a:r>
            <a:r>
              <a:rPr lang="el-GR" sz="3600" dirty="0" smtClean="0"/>
              <a:t>από το πρώτο γράμμα της λέξης </a:t>
            </a:r>
            <a:r>
              <a:rPr lang="el-GR" sz="3600" i="1" dirty="0" smtClean="0"/>
              <a:t>σύνολο.</a:t>
            </a:r>
            <a:r>
              <a:rPr lang="el-GR" sz="3600" dirty="0" smtClean="0"/>
              <a:t> Την περιγραφή των στοιχείων του συνόλου</a:t>
            </a:r>
            <a:r>
              <a:rPr lang="el-GR" sz="3600" dirty="0" smtClean="0">
                <a:solidFill>
                  <a:srgbClr val="002060"/>
                </a:solidFill>
              </a:rPr>
              <a:t> </a:t>
            </a:r>
            <a:r>
              <a:rPr lang="el-GR" sz="3600" b="1" i="1" dirty="0" smtClean="0">
                <a:solidFill>
                  <a:srgbClr val="002060"/>
                </a:solidFill>
              </a:rPr>
              <a:t>Σ  </a:t>
            </a:r>
            <a:r>
              <a:rPr lang="el-GR" sz="3600" dirty="0" smtClean="0"/>
              <a:t>την ονομάζουμε εδώ </a:t>
            </a:r>
            <a:r>
              <a:rPr lang="el-GR" sz="3600" b="1" i="1" dirty="0" smtClean="0">
                <a:solidFill>
                  <a:srgbClr val="002060"/>
                </a:solidFill>
              </a:rPr>
              <a:t>κανόνα</a:t>
            </a:r>
            <a:r>
              <a:rPr lang="el-GR" sz="3600" i="1" dirty="0" smtClean="0">
                <a:solidFill>
                  <a:srgbClr val="002060"/>
                </a:solidFill>
              </a:rPr>
              <a:t>, </a:t>
            </a:r>
            <a:r>
              <a:rPr lang="el-GR" sz="3600" dirty="0" smtClean="0"/>
              <a:t>τον οποίον θα συμβολίζουμε με  </a:t>
            </a:r>
            <a:r>
              <a:rPr lang="el-GR" sz="3600" b="1" i="1" dirty="0" smtClean="0">
                <a:solidFill>
                  <a:srgbClr val="002060"/>
                </a:solidFill>
              </a:rPr>
              <a:t>Κ</a:t>
            </a:r>
            <a:r>
              <a:rPr lang="el-GR" sz="3600" dirty="0" smtClean="0">
                <a:solidFill>
                  <a:srgbClr val="002060"/>
                </a:solidFill>
              </a:rPr>
              <a:t>, </a:t>
            </a:r>
            <a:r>
              <a:rPr lang="el-GR" sz="3600" dirty="0" smtClean="0"/>
              <a:t>από το πρώτο γράμμα της λέξης </a:t>
            </a:r>
            <a:r>
              <a:rPr lang="el-GR" sz="3600" i="1" dirty="0" smtClean="0"/>
              <a:t>κανόνας.</a:t>
            </a:r>
            <a:r>
              <a:rPr lang="el-GR" sz="3600" dirty="0" smtClean="0"/>
              <a:t>  </a:t>
            </a:r>
            <a:endParaRPr lang="el-GR" sz="36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Η διατύπωση ενός κανόνα πρέπει να είναι όσο το δυνατόν συντομότερη και σαφής ώστε ο κανόνας να είναι εύχρηστος. Βέβαια, με τον κανόνα περιγράφονται οι ιδιότητες των στοιχείων του συνόλου </a:t>
            </a:r>
            <a:r>
              <a:rPr lang="el-GR" b="1" i="1" dirty="0" smtClean="0">
                <a:solidFill>
                  <a:srgbClr val="002060"/>
                </a:solidFill>
              </a:rPr>
              <a:t>Σ</a:t>
            </a:r>
            <a:r>
              <a:rPr lang="el-GR" dirty="0" smtClean="0"/>
              <a:t>. Οι ιδιότητες αυτές συνήθως είναι περισσότερες της μίας και ως επί το πλείστον περιγράφουν υποσύνολα του συνόλου </a:t>
            </a:r>
            <a:r>
              <a:rPr lang="el-GR" b="1" i="1" dirty="0" smtClean="0">
                <a:solidFill>
                  <a:srgbClr val="002060"/>
                </a:solidFill>
              </a:rPr>
              <a:t>Σ</a:t>
            </a:r>
            <a:r>
              <a:rPr lang="el-GR" dirty="0" smtClean="0">
                <a:solidFill>
                  <a:srgbClr val="002060"/>
                </a:solidFill>
              </a:rPr>
              <a:t>. </a:t>
            </a:r>
            <a:endParaRPr lang="el-GR" dirty="0">
              <a:solidFill>
                <a:srgbClr val="00206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Επειδή αυτό που κυρίως μας ενδιαφέρει είναι το μικρό πλήθος ιδιοτήτων, πολλές φορές διατυπώνουμε μία ιδιότητα η οποία δεν εκφράζει υποσύνολο του </a:t>
            </a:r>
            <a:r>
              <a:rPr lang="el-GR" b="1" i="1" dirty="0" smtClean="0">
                <a:solidFill>
                  <a:srgbClr val="002060"/>
                </a:solidFill>
              </a:rPr>
              <a:t>Σ </a:t>
            </a:r>
            <a:r>
              <a:rPr lang="el-GR" dirty="0" smtClean="0"/>
              <a:t> αλλά  περιέχει και μικρό αριθμό στοιχείων εκτός του</a:t>
            </a:r>
            <a:r>
              <a:rPr lang="el-GR" dirty="0" smtClean="0">
                <a:solidFill>
                  <a:srgbClr val="002060"/>
                </a:solidFill>
              </a:rPr>
              <a:t> </a:t>
            </a:r>
            <a:r>
              <a:rPr lang="el-GR" b="1" i="1" dirty="0" smtClean="0">
                <a:solidFill>
                  <a:srgbClr val="002060"/>
                </a:solidFill>
              </a:rPr>
              <a:t>Σ</a:t>
            </a:r>
            <a:r>
              <a:rPr lang="el-GR" dirty="0" smtClean="0">
                <a:solidFill>
                  <a:srgbClr val="002060"/>
                </a:solidFill>
              </a:rPr>
              <a:t>.  </a:t>
            </a:r>
            <a:r>
              <a:rPr lang="el-GR" dirty="0" smtClean="0"/>
              <a:t>Εμφανίζονται επομένως τρεις τύποι περιγραφής του συνόλου </a:t>
            </a:r>
            <a:r>
              <a:rPr lang="el-GR" b="1" i="1" dirty="0" smtClean="0">
                <a:solidFill>
                  <a:srgbClr val="002060"/>
                </a:solidFill>
              </a:rPr>
              <a:t>Σ</a:t>
            </a:r>
            <a:r>
              <a:rPr lang="el-GR" dirty="0" smtClean="0">
                <a:solidFill>
                  <a:srgbClr val="002060"/>
                </a:solidFill>
              </a:rPr>
              <a:t>, </a:t>
            </a:r>
            <a:r>
              <a:rPr lang="el-GR" dirty="0" smtClean="0"/>
              <a:t>δηλαδή τρεις τύποι κανόνων: </a:t>
            </a:r>
          </a:p>
          <a:p>
            <a:pPr>
              <a:buNone/>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a:tile tx="0" ty="0" sx="100000" sy="100000" flip="none" algn="tl"/>
          </a:blipFill>
        </p:spPr>
        <p:txBody>
          <a:bodyPr/>
          <a:lstStyle/>
          <a:p>
            <a:r>
              <a:rPr lang="el-GR" i="1" dirty="0" smtClean="0"/>
              <a:t>μικρά μαθηματικά πρότυπα</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Όμως, πρέπει να γίνει σαφές ότι και οι δύο αυτές διαδικασίες θα εφαρμοστούν αλλεπάλληλα, όπως συμβαίνει σε κάθε ερευνητική ή διδακτική διαδικασία. Πρόκειται, δηλαδή, για την εφαρμογή των λεγόμενων ‘</a:t>
            </a:r>
            <a:r>
              <a:rPr lang="el-GR" i="1" dirty="0" smtClean="0"/>
              <a:t>μικρών μαθηματικών προτύπων’.</a:t>
            </a:r>
            <a:r>
              <a:rPr lang="el-GR" dirty="0" smtClean="0"/>
              <a:t> </a:t>
            </a:r>
          </a:p>
          <a:p>
            <a:r>
              <a:rPr lang="el-GR" dirty="0" smtClean="0"/>
              <a:t>Με τον  όρο αυτό προσδιορίζονται τμήματα μαθηματικών μοντέλων τα οποία εφαρμόζονται πολλές φορές χωρίς να υπάρχει η ανάγκη διάκρισής τους κάθε φορά, επειδή γίνεται ασυνείδητα.</a:t>
            </a: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800" b="1" i="1" dirty="0" smtClean="0">
                <a:solidFill>
                  <a:srgbClr val="002060"/>
                </a:solidFill>
              </a:rPr>
              <a:t>Κ+</a:t>
            </a:r>
            <a:endParaRPr lang="el-GR" sz="4800" dirty="0">
              <a:solidFill>
                <a:srgbClr val="002060"/>
              </a:solidFill>
            </a:endParaRPr>
          </a:p>
        </p:txBody>
      </p:sp>
      <p:sp>
        <p:nvSpPr>
          <p:cNvPr id="3" name="2 - Θέση περιεχομένου"/>
          <p:cNvSpPr>
            <a:spLocks noGrp="1"/>
          </p:cNvSpPr>
          <p:nvPr>
            <p:ph idx="1"/>
          </p:nvPr>
        </p:nvSpPr>
        <p:spPr/>
        <p:txBody>
          <a:bodyPr/>
          <a:lstStyle/>
          <a:p>
            <a:pPr>
              <a:buNone/>
            </a:pPr>
            <a:endParaRPr lang="el-GR" dirty="0" smtClean="0"/>
          </a:p>
          <a:p>
            <a:pPr>
              <a:buNone/>
            </a:pPr>
            <a:r>
              <a:rPr lang="el-GR" dirty="0" smtClean="0"/>
              <a:t>(α</a:t>
            </a:r>
            <a:r>
              <a:rPr lang="el-GR" sz="4000" dirty="0" smtClean="0"/>
              <a:t>) ο πρώτος περιγράφει όλο το σύνολο </a:t>
            </a:r>
            <a:r>
              <a:rPr lang="el-GR" sz="4000" b="1" i="1" dirty="0" smtClean="0"/>
              <a:t>Σ</a:t>
            </a:r>
            <a:r>
              <a:rPr lang="el-GR" sz="4000" dirty="0" smtClean="0"/>
              <a:t> και μερικά επιπλέον στοιχεία και αυτόν θα τον ονομάσουμε κανόνα </a:t>
            </a:r>
            <a:r>
              <a:rPr lang="el-GR" sz="4000" b="1" i="1" dirty="0" smtClean="0"/>
              <a:t>Κ+</a:t>
            </a:r>
            <a:r>
              <a:rPr lang="el-GR" sz="4000" dirty="0" smtClean="0"/>
              <a:t> </a:t>
            </a:r>
          </a:p>
          <a:p>
            <a:endParaRPr lang="el-GR" sz="40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Κανόνας +</a:t>
            </a:r>
            <a:endParaRPr lang="el-GR" dirty="0"/>
          </a:p>
        </p:txBody>
      </p:sp>
      <p:sp>
        <p:nvSpPr>
          <p:cNvPr id="4" name="3 - Έλλειψη"/>
          <p:cNvSpPr/>
          <p:nvPr/>
        </p:nvSpPr>
        <p:spPr>
          <a:xfrm>
            <a:off x="1500166" y="2357430"/>
            <a:ext cx="6000792" cy="3000396"/>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13 - Τόξο"/>
          <p:cNvSpPr/>
          <p:nvPr/>
        </p:nvSpPr>
        <p:spPr>
          <a:xfrm>
            <a:off x="2786050" y="2500306"/>
            <a:ext cx="1296000" cy="2786082"/>
          </a:xfrm>
          <a:prstGeom prst="arc">
            <a:avLst>
              <a:gd name="adj1" fmla="val 16200000"/>
              <a:gd name="adj2" fmla="val 5304822"/>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7" name="16 - Τόξο"/>
          <p:cNvSpPr/>
          <p:nvPr/>
        </p:nvSpPr>
        <p:spPr>
          <a:xfrm>
            <a:off x="3929058" y="2428868"/>
            <a:ext cx="642942" cy="1000132"/>
          </a:xfrm>
          <a:prstGeom prst="arc">
            <a:avLst>
              <a:gd name="adj1" fmla="val 16200000"/>
              <a:gd name="adj2" fmla="val 7198040"/>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9" name="18 - Θέση περιεχομένου"/>
          <p:cNvSpPr>
            <a:spLocks noGrp="1"/>
          </p:cNvSpPr>
          <p:nvPr>
            <p:ph idx="1"/>
          </p:nvPr>
        </p:nvSpPr>
        <p:spPr>
          <a:noFill/>
        </p:spPr>
        <p:txBody>
          <a:bodyPr/>
          <a:lstStyle/>
          <a:p>
            <a:endParaRPr lang="el-GR" dirty="0" smtClean="0"/>
          </a:p>
          <a:p>
            <a:pPr>
              <a:buNone/>
            </a:pPr>
            <a:endParaRPr lang="el-GR" dirty="0" smtClean="0"/>
          </a:p>
          <a:p>
            <a:pPr>
              <a:buNone/>
            </a:pPr>
            <a:r>
              <a:rPr lang="el-GR" dirty="0" smtClean="0"/>
              <a:t>                                     </a:t>
            </a:r>
            <a:r>
              <a:rPr lang="el-GR" dirty="0" smtClean="0">
                <a:solidFill>
                  <a:srgbClr val="FF0000"/>
                </a:solidFill>
              </a:rPr>
              <a:t> </a:t>
            </a:r>
            <a:r>
              <a:rPr lang="el-GR" b="1" dirty="0" smtClean="0">
                <a:solidFill>
                  <a:srgbClr val="FF0000"/>
                </a:solidFill>
              </a:rPr>
              <a:t>Κ+</a:t>
            </a:r>
          </a:p>
          <a:p>
            <a:pPr lvl="4">
              <a:buNone/>
            </a:pPr>
            <a:r>
              <a:rPr lang="el-GR" sz="5400" b="1" dirty="0" smtClean="0">
                <a:solidFill>
                  <a:srgbClr val="0070C0"/>
                </a:solidFill>
              </a:rPr>
              <a:t>Κ</a:t>
            </a:r>
            <a:endParaRPr lang="el-GR" sz="5400" b="1" dirty="0">
              <a:solidFill>
                <a:srgbClr val="0070C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Στη διατύπωση του κανόνα </a:t>
            </a:r>
            <a:r>
              <a:rPr lang="el-GR" b="1" i="1" dirty="0" smtClean="0"/>
              <a:t>Κ+</a:t>
            </a:r>
            <a:r>
              <a:rPr lang="el-GR" dirty="0" smtClean="0"/>
              <a:t> αφαιρούμε, συνήθως με αναγραφή, τα επιπλέον στοιχεία λέγοντας ‘εκτός των’</a:t>
            </a:r>
          </a:p>
          <a:p>
            <a:r>
              <a:rPr lang="el-GR" dirty="0" smtClean="0"/>
              <a:t>Παράδειγμα:</a:t>
            </a:r>
          </a:p>
          <a:p>
            <a:pPr>
              <a:buNone/>
            </a:pPr>
            <a:r>
              <a:rPr lang="el-GR" dirty="0" smtClean="0"/>
              <a:t> ‘</a:t>
            </a:r>
            <a:r>
              <a:rPr lang="el-GR" i="1" dirty="0" smtClean="0"/>
              <a:t>τα προτακτικά γράφονται χωρίς τόνο και παίρνουν ενωτικό’</a:t>
            </a:r>
            <a:r>
              <a:rPr lang="el-GR" dirty="0" smtClean="0"/>
              <a:t> είναι τύπου</a:t>
            </a:r>
            <a:r>
              <a:rPr lang="el-GR" b="1" i="1" dirty="0" smtClean="0"/>
              <a:t> Κ+</a:t>
            </a:r>
          </a:p>
          <a:p>
            <a:pPr>
              <a:buNone/>
            </a:pPr>
            <a:endParaRPr lang="el-GR" b="1" i="1" dirty="0" smtClean="0"/>
          </a:p>
          <a:p>
            <a:pPr>
              <a:buNone/>
            </a:pPr>
            <a:r>
              <a:rPr lang="el-GR" b="1" i="1" dirty="0" smtClean="0"/>
              <a:t>Γιατί;</a:t>
            </a:r>
          </a:p>
          <a:p>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Γιατί;</a:t>
            </a:r>
            <a:endParaRPr lang="el-GR" dirty="0"/>
          </a:p>
        </p:txBody>
      </p:sp>
      <p:sp>
        <p:nvSpPr>
          <p:cNvPr id="3" name="2 - Θέση περιεχομένου"/>
          <p:cNvSpPr>
            <a:spLocks noGrp="1"/>
          </p:cNvSpPr>
          <p:nvPr>
            <p:ph idx="1"/>
          </p:nvPr>
        </p:nvSpPr>
        <p:spPr/>
        <p:txBody>
          <a:bodyPr>
            <a:normAutofit/>
          </a:bodyPr>
          <a:lstStyle/>
          <a:p>
            <a:pPr>
              <a:buNone/>
            </a:pPr>
            <a:r>
              <a:rPr lang="el-GR" dirty="0" smtClean="0"/>
              <a:t>	Λείπουν τα καπετάν και πάτερ που ΔΕΝ παίρνουν ενωτικό!</a:t>
            </a:r>
          </a:p>
          <a:p>
            <a:r>
              <a:rPr lang="el-GR" dirty="0" smtClean="0"/>
              <a:t>Άρα ο προηγούμενος κανόνας μπορεί να γίνει κανόνας τύπου </a:t>
            </a:r>
            <a:r>
              <a:rPr lang="el-GR" b="1" i="1" dirty="0" smtClean="0"/>
              <a:t>Κ</a:t>
            </a:r>
            <a:r>
              <a:rPr lang="el-GR" dirty="0" smtClean="0"/>
              <a:t> αν διατυπωθεί ως εξής </a:t>
            </a:r>
          </a:p>
          <a:p>
            <a:r>
              <a:rPr lang="el-GR" dirty="0" smtClean="0"/>
              <a:t>‘</a:t>
            </a:r>
            <a:r>
              <a:rPr lang="el-GR" b="1" i="1" dirty="0" smtClean="0">
                <a:solidFill>
                  <a:srgbClr val="002060"/>
                </a:solidFill>
              </a:rPr>
              <a:t>τα προτακτικά γράφονται χωρίς τόνο και παίρνουν ενωτικό, εκτός των καπετάν και πάτερ’,</a:t>
            </a:r>
            <a:endParaRPr lang="el-GR" b="1" dirty="0" smtClean="0">
              <a:solidFill>
                <a:srgbClr val="002060"/>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800" dirty="0" smtClean="0"/>
              <a:t> </a:t>
            </a:r>
            <a:r>
              <a:rPr lang="el-GR" sz="4800" b="1" i="1" dirty="0" smtClean="0">
                <a:solidFill>
                  <a:srgbClr val="002060"/>
                </a:solidFill>
              </a:rPr>
              <a:t>Κ-</a:t>
            </a:r>
            <a:r>
              <a:rPr lang="el-GR" sz="4800" dirty="0" smtClean="0"/>
              <a:t> </a:t>
            </a:r>
            <a:endParaRPr lang="el-GR" sz="4800" dirty="0"/>
          </a:p>
        </p:txBody>
      </p:sp>
      <p:sp>
        <p:nvSpPr>
          <p:cNvPr id="3" name="2 - Θέση περιεχομένου"/>
          <p:cNvSpPr>
            <a:spLocks noGrp="1"/>
          </p:cNvSpPr>
          <p:nvPr>
            <p:ph idx="1"/>
          </p:nvPr>
        </p:nvSpPr>
        <p:spPr/>
        <p:txBody>
          <a:bodyPr/>
          <a:lstStyle/>
          <a:p>
            <a:pPr>
              <a:buNone/>
            </a:pPr>
            <a:endParaRPr lang="el-GR" sz="4000" dirty="0" smtClean="0"/>
          </a:p>
          <a:p>
            <a:pPr>
              <a:buNone/>
            </a:pPr>
            <a:r>
              <a:rPr lang="el-GR" sz="4000" dirty="0" smtClean="0"/>
              <a:t>	(β) ο δεύτερος περιγράφει όλο το σύνολο  </a:t>
            </a:r>
            <a:r>
              <a:rPr lang="el-GR" sz="4000" b="1" i="1" dirty="0" smtClean="0"/>
              <a:t>Σ  </a:t>
            </a:r>
            <a:r>
              <a:rPr lang="el-GR" sz="4000" dirty="0" smtClean="0"/>
              <a:t>εκτός από μερικά στοιχεία του και αυτόν θα τον ονομάσουμε κανόνα </a:t>
            </a:r>
            <a:r>
              <a:rPr lang="el-GR" sz="4000" b="1" i="1" dirty="0" smtClean="0"/>
              <a:t>Κ-</a:t>
            </a:r>
            <a:r>
              <a:rPr lang="el-GR" sz="4000" dirty="0" smtClean="0"/>
              <a:t>   </a:t>
            </a:r>
          </a:p>
          <a:p>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4" name="3 - Έλλειψη"/>
          <p:cNvSpPr/>
          <p:nvPr/>
        </p:nvSpPr>
        <p:spPr>
          <a:xfrm>
            <a:off x="1428728" y="2500306"/>
            <a:ext cx="5786478" cy="278608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5" name="4 - Τόξο"/>
          <p:cNvSpPr/>
          <p:nvPr/>
        </p:nvSpPr>
        <p:spPr>
          <a:xfrm>
            <a:off x="3714744" y="2571744"/>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9" name="8 - Τόξο"/>
          <p:cNvSpPr/>
          <p:nvPr/>
        </p:nvSpPr>
        <p:spPr>
          <a:xfrm>
            <a:off x="3571868" y="2571744"/>
            <a:ext cx="571504" cy="5286412"/>
          </a:xfrm>
          <a:prstGeom prst="arc">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1" name="10 - Ελεύθερη σχεδίαση"/>
          <p:cNvSpPr/>
          <p:nvPr/>
        </p:nvSpPr>
        <p:spPr>
          <a:xfrm>
            <a:off x="3332104" y="4000504"/>
            <a:ext cx="788340" cy="1243659"/>
          </a:xfrm>
          <a:custGeom>
            <a:avLst/>
            <a:gdLst>
              <a:gd name="connsiteX0" fmla="*/ 788340 w 788340"/>
              <a:gd name="connsiteY0" fmla="*/ 0 h 1243659"/>
              <a:gd name="connsiteX1" fmla="*/ 223896 w 788340"/>
              <a:gd name="connsiteY1" fmla="*/ 237066 h 1243659"/>
              <a:gd name="connsiteX2" fmla="*/ 31985 w 788340"/>
              <a:gd name="connsiteY2" fmla="*/ 1106311 h 1243659"/>
              <a:gd name="connsiteX3" fmla="*/ 31985 w 788340"/>
              <a:gd name="connsiteY3" fmla="*/ 1061155 h 1243659"/>
              <a:gd name="connsiteX4" fmla="*/ 31985 w 788340"/>
              <a:gd name="connsiteY4" fmla="*/ 1049866 h 1243659"/>
              <a:gd name="connsiteX5" fmla="*/ 20696 w 788340"/>
              <a:gd name="connsiteY5" fmla="*/ 1061155 h 124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8340" h="1243659">
                <a:moveTo>
                  <a:pt x="788340" y="0"/>
                </a:moveTo>
                <a:cubicBezTo>
                  <a:pt x="569147" y="26340"/>
                  <a:pt x="349955" y="52681"/>
                  <a:pt x="223896" y="237066"/>
                </a:cubicBezTo>
                <a:cubicBezTo>
                  <a:pt x="97837" y="421451"/>
                  <a:pt x="63970" y="968963"/>
                  <a:pt x="31985" y="1106311"/>
                </a:cubicBezTo>
                <a:cubicBezTo>
                  <a:pt x="0" y="1243659"/>
                  <a:pt x="31985" y="1061155"/>
                  <a:pt x="31985" y="1061155"/>
                </a:cubicBezTo>
                <a:cubicBezTo>
                  <a:pt x="31985" y="1051748"/>
                  <a:pt x="33866" y="1049866"/>
                  <a:pt x="31985" y="1049866"/>
                </a:cubicBezTo>
                <a:cubicBezTo>
                  <a:pt x="30104" y="1049866"/>
                  <a:pt x="25400" y="1055510"/>
                  <a:pt x="20696" y="1061155"/>
                </a:cubicBezTo>
              </a:path>
            </a:pathLst>
          </a:cu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8" name="7 - Θέση περιεχομένου"/>
          <p:cNvSpPr>
            <a:spLocks noGrp="1"/>
          </p:cNvSpPr>
          <p:nvPr>
            <p:ph idx="1"/>
          </p:nvPr>
        </p:nvSpPr>
        <p:spPr/>
        <p:txBody>
          <a:bodyPr/>
          <a:lstStyle/>
          <a:p>
            <a:endParaRPr lang="el-GR" dirty="0" smtClean="0"/>
          </a:p>
          <a:p>
            <a:endParaRPr lang="el-GR" dirty="0" smtClean="0"/>
          </a:p>
          <a:p>
            <a:endParaRPr lang="el-GR" dirty="0" smtClean="0"/>
          </a:p>
          <a:p>
            <a:pPr lvl="4">
              <a:buNone/>
            </a:pPr>
            <a:r>
              <a:rPr lang="el-GR" sz="4000" dirty="0" smtClean="0">
                <a:solidFill>
                  <a:srgbClr val="002060"/>
                </a:solidFill>
              </a:rPr>
              <a:t>κ</a:t>
            </a:r>
          </a:p>
          <a:p>
            <a:endParaRPr lang="el-GR" dirty="0" smtClean="0"/>
          </a:p>
          <a:p>
            <a:pPr lvl="6">
              <a:buNone/>
            </a:pPr>
            <a:r>
              <a:rPr lang="el-GR" dirty="0" smtClean="0"/>
              <a:t>       </a:t>
            </a:r>
            <a:r>
              <a:rPr lang="el-GR" sz="2400" dirty="0" smtClean="0">
                <a:solidFill>
                  <a:srgbClr val="FF0000"/>
                </a:solidFill>
              </a:rPr>
              <a:t> κ-</a:t>
            </a:r>
            <a:endParaRPr lang="el-GR" sz="2400" dirty="0">
              <a:solidFill>
                <a:srgbClr val="FF00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Στη διατύπωση του κανόνα </a:t>
            </a:r>
            <a:r>
              <a:rPr lang="el-GR" b="1" i="1" dirty="0" smtClean="0"/>
              <a:t>Κ-</a:t>
            </a:r>
            <a:r>
              <a:rPr lang="el-GR" dirty="0" smtClean="0"/>
              <a:t>  προσθέτουμε, συνήθως με αναγραφή, τα στοιχεία που απαιτούνται ώστε να συμπληρωθεί το </a:t>
            </a:r>
            <a:r>
              <a:rPr lang="el-GR" b="1" i="1" dirty="0" smtClean="0"/>
              <a:t>Σ</a:t>
            </a:r>
          </a:p>
          <a:p>
            <a:r>
              <a:rPr lang="el-GR" dirty="0" smtClean="0"/>
              <a:t>Πχ, ο κανόνας ‘</a:t>
            </a:r>
            <a:r>
              <a:rPr lang="el-GR" i="1" dirty="0" smtClean="0"/>
              <a:t>οι εγκλίσεις είναι τρεις, η οριστική, η υποτακτική, και η προστακτική’</a:t>
            </a:r>
            <a:r>
              <a:rPr lang="el-GR" dirty="0" smtClean="0"/>
              <a:t> είναι τύπου </a:t>
            </a:r>
            <a:r>
              <a:rPr lang="el-GR" b="1" i="1" dirty="0" smtClean="0"/>
              <a:t>Κ-, </a:t>
            </a:r>
            <a:r>
              <a:rPr lang="el-GR" dirty="0" smtClean="0"/>
              <a:t>διότι ως εγκλίσεις λογαριάζουμε και το απαρέμφατο και τη μετοχή.  ΑΡΑ ΛΕΙΠΟΥΝ (Κ-) ΚΑΙ ΠΡΕΠΕΙ ΝΑ ΠΡΟΣΤΕΘΟΥΝ</a:t>
            </a:r>
          </a:p>
          <a:p>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Ακόμη,</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ο κανόνας ‘</a:t>
            </a:r>
            <a:r>
              <a:rPr lang="el-GR" i="1" dirty="0" smtClean="0"/>
              <a:t>όλες οι λέξεις της Κοινής Νεοελληνικής  τελειώνουν σε φωνήεν</a:t>
            </a:r>
            <a:r>
              <a:rPr lang="el-GR" dirty="0" smtClean="0"/>
              <a:t> </a:t>
            </a:r>
            <a:r>
              <a:rPr lang="el-GR" i="1" dirty="0" smtClean="0"/>
              <a:t>ή σε ένα από τα σύμφωνα &lt;ν&gt; και &lt;ς&gt; </a:t>
            </a:r>
            <a:r>
              <a:rPr lang="el-GR" dirty="0" smtClean="0"/>
              <a:t>είναι τύπου </a:t>
            </a:r>
            <a:r>
              <a:rPr lang="el-GR" b="1" i="1" dirty="0" smtClean="0"/>
              <a:t>Κ-, </a:t>
            </a:r>
            <a:r>
              <a:rPr lang="el-GR" dirty="0" smtClean="0"/>
              <a:t> διότι υπάρχουν και λέξεις που τελειώνουν σε &lt;</a:t>
            </a:r>
            <a:r>
              <a:rPr lang="el-GR" i="1" dirty="0" smtClean="0"/>
              <a:t>ρ&gt;, &lt;ξ&gt;, &lt;ψ&gt; α</a:t>
            </a:r>
            <a:r>
              <a:rPr lang="el-GR" dirty="0" smtClean="0"/>
              <a:t>πό τη αρχαία ελληνική αλλά και την αγγλική ή/και τη γαλλική, καθώς και σε </a:t>
            </a:r>
            <a:r>
              <a:rPr lang="el-GR" i="1" dirty="0" smtClean="0"/>
              <a:t>&lt;ζ&gt;,  &lt;τζ&gt;, </a:t>
            </a:r>
            <a:r>
              <a:rPr lang="el-GR" dirty="0" smtClean="0"/>
              <a:t>κτλ, από δάνειες λέξεις από ξένες γλώσσες.   </a:t>
            </a:r>
          </a:p>
          <a:p>
            <a:r>
              <a:rPr lang="el-GR" i="1" dirty="0" smtClean="0"/>
              <a:t>Φυσικά τα ‘ξ’ και ‘ψ’ φωνητικά συμβολίζονται ως [</a:t>
            </a:r>
            <a:r>
              <a:rPr lang="en-US" i="1" dirty="0" err="1" smtClean="0"/>
              <a:t>ks</a:t>
            </a:r>
            <a:r>
              <a:rPr lang="el-GR" i="1" dirty="0" smtClean="0"/>
              <a:t>] και [</a:t>
            </a:r>
            <a:r>
              <a:rPr lang="en-US" i="1" dirty="0" err="1" smtClean="0"/>
              <a:t>ps</a:t>
            </a:r>
            <a:r>
              <a:rPr lang="el-GR" i="1" dirty="0" smtClean="0"/>
              <a:t>]  αντίστοιχα,  άρα ούτως ή άλλως εμπεριέχουν το ‘ς’.</a:t>
            </a:r>
            <a:endParaRPr lang="el-GR" dirty="0" smtClean="0"/>
          </a:p>
          <a:p>
            <a:r>
              <a:rPr lang="el-GR" i="1" dirty="0" smtClean="0"/>
              <a:t>Βλ. ‘Αντίστροφο Λεξικό της νέας ελληνικής’ Α. Συμεωνίδη</a:t>
            </a:r>
            <a:endParaRPr lang="el-GR" dirty="0" smtClean="0"/>
          </a:p>
          <a:p>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800" b="1" i="1" dirty="0" smtClean="0"/>
              <a:t>Κ</a:t>
            </a:r>
            <a:r>
              <a:rPr lang="el-GR" sz="4800" b="1" i="1" dirty="0" smtClean="0">
                <a:sym typeface="Symbol"/>
              </a:rPr>
              <a:t></a:t>
            </a:r>
            <a:endParaRPr lang="el-GR" sz="4800" dirty="0"/>
          </a:p>
        </p:txBody>
      </p:sp>
      <p:sp>
        <p:nvSpPr>
          <p:cNvPr id="3" name="2 - Θέση περιεχομένου"/>
          <p:cNvSpPr>
            <a:spLocks noGrp="1"/>
          </p:cNvSpPr>
          <p:nvPr>
            <p:ph idx="1"/>
          </p:nvPr>
        </p:nvSpPr>
        <p:spPr/>
        <p:txBody>
          <a:bodyPr>
            <a:normAutofit fontScale="92500" lnSpcReduction="10000"/>
          </a:bodyPr>
          <a:lstStyle/>
          <a:p>
            <a:pPr>
              <a:buNone/>
            </a:pPr>
            <a:endParaRPr lang="el-GR" dirty="0" smtClean="0"/>
          </a:p>
          <a:p>
            <a:pPr>
              <a:buNone/>
            </a:pPr>
            <a:endParaRPr lang="el-GR" dirty="0" smtClean="0"/>
          </a:p>
          <a:p>
            <a:r>
              <a:rPr lang="el-GR" sz="4000" dirty="0" smtClean="0"/>
              <a:t>(γ) ο τρίτος περιγράφει όλα τα στοιχεία του συνόλου </a:t>
            </a:r>
            <a:r>
              <a:rPr lang="el-GR" sz="4000" b="1" i="1" dirty="0" smtClean="0"/>
              <a:t>Σ</a:t>
            </a:r>
            <a:r>
              <a:rPr lang="el-GR" sz="4000" dirty="0" smtClean="0"/>
              <a:t>, εκτός από ορισμένα, και, ταυτόχρονα, περιέχει στοιχεία που δεν ανήκουν στο </a:t>
            </a:r>
            <a:r>
              <a:rPr lang="el-GR" sz="4000" b="1" i="1" dirty="0" smtClean="0"/>
              <a:t>Σ</a:t>
            </a:r>
            <a:r>
              <a:rPr lang="el-GR" sz="4000" dirty="0" smtClean="0"/>
              <a:t>, αυτόν θα τον ονομάσουμε </a:t>
            </a:r>
            <a:r>
              <a:rPr lang="el-GR" sz="4000" b="1" i="1" dirty="0" smtClean="0"/>
              <a:t>Κ</a:t>
            </a:r>
            <a:r>
              <a:rPr lang="el-GR" sz="4000" b="1" i="1" dirty="0" smtClean="0">
                <a:sym typeface="Symbol"/>
              </a:rPr>
              <a:t></a:t>
            </a:r>
            <a:r>
              <a:rPr lang="el-GR" sz="4000" dirty="0" smtClean="0"/>
              <a:t> </a:t>
            </a:r>
          </a:p>
          <a:p>
            <a:pPr>
              <a:buNone/>
            </a:pPr>
            <a:r>
              <a:rPr lang="el-GR" sz="4000" dirty="0" smtClean="0"/>
              <a:t> </a:t>
            </a:r>
          </a:p>
          <a:p>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l-GR" dirty="0" smtClean="0"/>
          </a:p>
          <a:p>
            <a:pPr>
              <a:buNone/>
            </a:pPr>
            <a:r>
              <a:rPr lang="el-GR" dirty="0" smtClean="0"/>
              <a:t>	                                     </a:t>
            </a:r>
            <a:r>
              <a:rPr lang="el-GR" sz="3600" b="1" dirty="0" smtClean="0">
                <a:solidFill>
                  <a:srgbClr val="FF0000"/>
                </a:solidFill>
              </a:rPr>
              <a:t>κ+</a:t>
            </a:r>
            <a:r>
              <a:rPr lang="el-GR" b="1" dirty="0" smtClean="0">
                <a:solidFill>
                  <a:srgbClr val="FF0000"/>
                </a:solidFill>
              </a:rPr>
              <a:t>           </a:t>
            </a:r>
          </a:p>
          <a:p>
            <a:pPr>
              <a:buNone/>
            </a:pPr>
            <a:r>
              <a:rPr lang="el-GR" dirty="0" smtClean="0"/>
              <a:t>                       </a:t>
            </a:r>
            <a:r>
              <a:rPr lang="el-GR" sz="5400" b="1" dirty="0" smtClean="0">
                <a:solidFill>
                  <a:srgbClr val="0070C0"/>
                </a:solidFill>
              </a:rPr>
              <a:t>κ</a:t>
            </a:r>
          </a:p>
          <a:p>
            <a:pPr>
              <a:buNone/>
            </a:pPr>
            <a:r>
              <a:rPr lang="el-GR" dirty="0" smtClean="0"/>
              <a:t>                                   </a:t>
            </a:r>
          </a:p>
          <a:p>
            <a:pPr>
              <a:buNone/>
            </a:pPr>
            <a:r>
              <a:rPr lang="el-GR" dirty="0" smtClean="0"/>
              <a:t>                                   </a:t>
            </a:r>
            <a:r>
              <a:rPr lang="el-GR" sz="3600" b="1" dirty="0" smtClean="0">
                <a:solidFill>
                  <a:srgbClr val="FF0000"/>
                </a:solidFill>
              </a:rPr>
              <a:t>κ-</a:t>
            </a:r>
            <a:r>
              <a:rPr lang="el-GR" dirty="0" smtClean="0"/>
              <a:t>				</a:t>
            </a:r>
            <a:endParaRPr lang="el-GR" dirty="0"/>
          </a:p>
        </p:txBody>
      </p:sp>
      <p:sp>
        <p:nvSpPr>
          <p:cNvPr id="4" name="3 - Έλλειψη"/>
          <p:cNvSpPr/>
          <p:nvPr/>
        </p:nvSpPr>
        <p:spPr>
          <a:xfrm>
            <a:off x="1643042" y="2285992"/>
            <a:ext cx="5786478" cy="2928958"/>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9 - Τόξο"/>
          <p:cNvSpPr/>
          <p:nvPr/>
        </p:nvSpPr>
        <p:spPr>
          <a:xfrm>
            <a:off x="3714744" y="2285992"/>
            <a:ext cx="571504" cy="2928958"/>
          </a:xfrm>
          <a:prstGeom prst="arc">
            <a:avLst>
              <a:gd name="adj1" fmla="val 16200000"/>
              <a:gd name="adj2" fmla="val 5323568"/>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1" name="10 - Ελεύθερη σχεδίαση"/>
          <p:cNvSpPr/>
          <p:nvPr/>
        </p:nvSpPr>
        <p:spPr>
          <a:xfrm>
            <a:off x="3390429" y="2291644"/>
            <a:ext cx="1563512" cy="2912534"/>
          </a:xfrm>
          <a:custGeom>
            <a:avLst/>
            <a:gdLst>
              <a:gd name="connsiteX0" fmla="*/ 1362193 w 1563512"/>
              <a:gd name="connsiteY0" fmla="*/ 0 h 2912534"/>
              <a:gd name="connsiteX1" fmla="*/ 1486371 w 1563512"/>
              <a:gd name="connsiteY1" fmla="*/ 756356 h 2912534"/>
              <a:gd name="connsiteX2" fmla="*/ 899349 w 1563512"/>
              <a:gd name="connsiteY2" fmla="*/ 1343378 h 2912534"/>
              <a:gd name="connsiteX3" fmla="*/ 120415 w 1563512"/>
              <a:gd name="connsiteY3" fmla="*/ 2336800 h 2912534"/>
              <a:gd name="connsiteX4" fmla="*/ 176860 w 1563512"/>
              <a:gd name="connsiteY4" fmla="*/ 2833512 h 2912534"/>
              <a:gd name="connsiteX5" fmla="*/ 165571 w 1563512"/>
              <a:gd name="connsiteY5" fmla="*/ 2810934 h 2912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3512" h="2912534">
                <a:moveTo>
                  <a:pt x="1362193" y="0"/>
                </a:moveTo>
                <a:cubicBezTo>
                  <a:pt x="1462852" y="266230"/>
                  <a:pt x="1563512" y="532460"/>
                  <a:pt x="1486371" y="756356"/>
                </a:cubicBezTo>
                <a:cubicBezTo>
                  <a:pt x="1409230" y="980252"/>
                  <a:pt x="1127008" y="1079971"/>
                  <a:pt x="899349" y="1343378"/>
                </a:cubicBezTo>
                <a:cubicBezTo>
                  <a:pt x="671690" y="1606785"/>
                  <a:pt x="240830" y="2088444"/>
                  <a:pt x="120415" y="2336800"/>
                </a:cubicBezTo>
                <a:cubicBezTo>
                  <a:pt x="0" y="2585156"/>
                  <a:pt x="169334" y="2754490"/>
                  <a:pt x="176860" y="2833512"/>
                </a:cubicBezTo>
                <a:cubicBezTo>
                  <a:pt x="184386" y="2912534"/>
                  <a:pt x="174978" y="2861734"/>
                  <a:pt x="165571" y="2810934"/>
                </a:cubicBezTo>
              </a:path>
            </a:pathLst>
          </a:cu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Χαρακτηριστική περίπτωση εφαρμογής μικρών μαθηματικών προτύπων αλλεπάλληλες φορές είναι οι αλγόριθμοι. Έτσι, για παράδειγμα,  κατά τη χρήση λεξικού, γίνεται διαρκής και πολλαπλή εφαρμογή του αλγορίθμου της λεξικογραφικής διάταξης. </a:t>
            </a:r>
            <a:endParaRPr lang="el-GR" sz="36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Τέλος, στη διατύπωση του κανόνα  </a:t>
            </a:r>
            <a:r>
              <a:rPr lang="el-GR" sz="4000" b="1" i="1" dirty="0" smtClean="0"/>
              <a:t>Κ</a:t>
            </a:r>
            <a:r>
              <a:rPr lang="el-GR" sz="4000" b="1" i="1" dirty="0" smtClean="0">
                <a:sym typeface="Symbol"/>
              </a:rPr>
              <a:t></a:t>
            </a:r>
            <a:r>
              <a:rPr lang="el-GR" sz="4000" b="1" i="1" dirty="0" smtClean="0"/>
              <a:t> </a:t>
            </a:r>
            <a:r>
              <a:rPr lang="el-GR" sz="4000" dirty="0" smtClean="0"/>
              <a:t> αναγράφουμε τις εξαιρέσεις είτε ανήκουν είτε όχι στο </a:t>
            </a:r>
            <a:r>
              <a:rPr lang="el-GR" sz="4000" b="1" i="1" dirty="0" smtClean="0"/>
              <a:t>Σ</a:t>
            </a:r>
            <a:r>
              <a:rPr lang="el-GR" sz="4000" dirty="0" smtClean="0"/>
              <a: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Κανόνας </a:t>
            </a:r>
            <a:r>
              <a:rPr lang="el-GR" b="1" i="1" dirty="0" smtClean="0"/>
              <a:t>Κ</a:t>
            </a:r>
            <a:r>
              <a:rPr lang="el-GR" b="1" i="1" dirty="0" smtClean="0">
                <a:sym typeface="Symbol"/>
              </a:rPr>
              <a:t></a:t>
            </a:r>
            <a:r>
              <a:rPr lang="el-GR" b="1" i="1" dirty="0" smtClean="0"/>
              <a:t> </a:t>
            </a:r>
            <a:r>
              <a:rPr lang="el-GR" dirty="0" smtClean="0"/>
              <a:t> :</a:t>
            </a:r>
            <a:br>
              <a:rPr lang="el-GR" dirty="0" smtClean="0"/>
            </a:br>
            <a:r>
              <a:rPr lang="el-GR" dirty="0" smtClean="0"/>
              <a:t>Ουσιαστικά σε -ία</a:t>
            </a:r>
            <a:br>
              <a:rPr lang="el-GR" dirty="0" smtClean="0"/>
            </a:br>
            <a:endParaRPr lang="el-GR" dirty="0"/>
          </a:p>
        </p:txBody>
      </p:sp>
      <p:sp>
        <p:nvSpPr>
          <p:cNvPr id="3" name="2 - Θέση περιεχομένου"/>
          <p:cNvSpPr>
            <a:spLocks noGrp="1"/>
          </p:cNvSpPr>
          <p:nvPr>
            <p:ph idx="1"/>
          </p:nvPr>
        </p:nvSpPr>
        <p:spPr/>
        <p:txBody>
          <a:bodyPr>
            <a:noAutofit/>
          </a:bodyPr>
          <a:lstStyle/>
          <a:p>
            <a:pPr>
              <a:buNone/>
            </a:pPr>
            <a:r>
              <a:rPr lang="el-GR" sz="2900" i="1" dirty="0" smtClean="0"/>
              <a:t>	</a:t>
            </a:r>
            <a:r>
              <a:rPr lang="el-GR" sz="2600" i="1" dirty="0" smtClean="0"/>
              <a:t>εφόσον τονίζονται στην παραλήγουσα, γράφονται με &lt;-ι&gt; (-ια), πχ </a:t>
            </a:r>
            <a:r>
              <a:rPr lang="el-GR" sz="2600" i="1" dirty="0" err="1" smtClean="0"/>
              <a:t>αδικ</a:t>
            </a:r>
            <a:r>
              <a:rPr lang="el-GR" sz="2600" i="1" dirty="0" smtClean="0"/>
              <a:t>-ία, </a:t>
            </a:r>
            <a:r>
              <a:rPr lang="el-GR" sz="2600" i="1" dirty="0" err="1" smtClean="0"/>
              <a:t>κακ</a:t>
            </a:r>
            <a:r>
              <a:rPr lang="el-GR" sz="2600" i="1" dirty="0" smtClean="0"/>
              <a:t>-ία, </a:t>
            </a:r>
            <a:r>
              <a:rPr lang="el-GR" sz="2600" i="1" dirty="0" err="1" smtClean="0"/>
              <a:t>αφθον</a:t>
            </a:r>
            <a:r>
              <a:rPr lang="el-GR" sz="2600" i="1" dirty="0" smtClean="0"/>
              <a:t>-ία, </a:t>
            </a:r>
            <a:r>
              <a:rPr lang="el-GR" sz="2600" i="1" dirty="0" err="1" smtClean="0"/>
              <a:t>προεδρ</a:t>
            </a:r>
            <a:r>
              <a:rPr lang="el-GR" sz="2600" i="1" dirty="0" smtClean="0"/>
              <a:t>-ία </a:t>
            </a:r>
            <a:r>
              <a:rPr lang="el-GR" sz="2600" dirty="0" smtClean="0"/>
              <a:t>(κανόνας </a:t>
            </a:r>
            <a:r>
              <a:rPr lang="el-GR" sz="2600" b="1" i="1" dirty="0" smtClean="0"/>
              <a:t>Κ </a:t>
            </a:r>
            <a:r>
              <a:rPr lang="el-GR" sz="2600" dirty="0" smtClean="0"/>
              <a:t>).  Επίσης τα παρασύνθετα όπως </a:t>
            </a:r>
            <a:r>
              <a:rPr lang="el-GR" sz="2600" i="1" dirty="0" err="1" smtClean="0"/>
              <a:t>πρωτιοπορ</a:t>
            </a:r>
            <a:r>
              <a:rPr lang="el-GR" sz="2600" i="1" dirty="0" smtClean="0"/>
              <a:t>-ία, </a:t>
            </a:r>
            <a:r>
              <a:rPr lang="el-GR" sz="2600" i="1" dirty="0" err="1" smtClean="0"/>
              <a:t>αεροπορ</a:t>
            </a:r>
            <a:r>
              <a:rPr lang="el-GR" sz="2600" i="1" dirty="0" smtClean="0"/>
              <a:t>-ία, </a:t>
            </a:r>
            <a:r>
              <a:rPr lang="el-GR" sz="2600" i="1" dirty="0" err="1" smtClean="0"/>
              <a:t>πατριδοκαπηλ</a:t>
            </a:r>
            <a:r>
              <a:rPr lang="el-GR" sz="2600" i="1" dirty="0" smtClean="0"/>
              <a:t>-ία, </a:t>
            </a:r>
            <a:r>
              <a:rPr lang="el-GR" sz="2600" i="1" dirty="0" err="1" smtClean="0"/>
              <a:t>μοιρολατρ</a:t>
            </a:r>
            <a:r>
              <a:rPr lang="el-GR" sz="2600" i="1" dirty="0" smtClean="0"/>
              <a:t>-ία, </a:t>
            </a:r>
            <a:r>
              <a:rPr lang="el-GR" sz="2600" i="1" dirty="0" err="1" smtClean="0"/>
              <a:t>κοιλιοδουλ</a:t>
            </a:r>
            <a:r>
              <a:rPr lang="el-GR" sz="2600" i="1" dirty="0" smtClean="0"/>
              <a:t>-ία,  </a:t>
            </a:r>
            <a:r>
              <a:rPr lang="el-GR" sz="2600" i="1" dirty="0" err="1" smtClean="0"/>
              <a:t>χειρομαντ</a:t>
            </a:r>
            <a:r>
              <a:rPr lang="el-GR" sz="2600" i="1" dirty="0" smtClean="0"/>
              <a:t>-ία </a:t>
            </a:r>
            <a:r>
              <a:rPr lang="el-GR" sz="2600" dirty="0" smtClean="0"/>
              <a:t>και οι λέξεις </a:t>
            </a:r>
            <a:r>
              <a:rPr lang="el-GR" sz="2600" i="1" dirty="0" smtClean="0"/>
              <a:t>ταινία, ζημία, Ιταλία, Λευκωσία </a:t>
            </a:r>
            <a:r>
              <a:rPr lang="el-GR" sz="2600" dirty="0" smtClean="0"/>
              <a:t>κτλ. (κανόνας </a:t>
            </a:r>
            <a:r>
              <a:rPr lang="el-GR" sz="2600" b="1" i="1" dirty="0" smtClean="0"/>
              <a:t>Κ+</a:t>
            </a:r>
            <a:r>
              <a:rPr lang="el-GR" sz="2600" dirty="0" smtClean="0"/>
              <a:t>).  </a:t>
            </a:r>
          </a:p>
          <a:p>
            <a:pPr>
              <a:buNone/>
            </a:pPr>
            <a:r>
              <a:rPr lang="el-GR" sz="2600" dirty="0" smtClean="0"/>
              <a:t>	</a:t>
            </a:r>
            <a:r>
              <a:rPr lang="el-GR" sz="2600" dirty="0" smtClean="0">
                <a:solidFill>
                  <a:srgbClr val="FF0000"/>
                </a:solidFill>
              </a:rPr>
              <a:t>Εξαιρούνται και γράφονται με &lt;ει&gt; (-</a:t>
            </a:r>
            <a:r>
              <a:rPr lang="el-GR" sz="2600" dirty="0" err="1" smtClean="0">
                <a:solidFill>
                  <a:srgbClr val="FF0000"/>
                </a:solidFill>
              </a:rPr>
              <a:t>εία</a:t>
            </a:r>
            <a:r>
              <a:rPr lang="el-GR" sz="2600" dirty="0" smtClean="0">
                <a:solidFill>
                  <a:srgbClr val="FF0000"/>
                </a:solidFill>
              </a:rPr>
              <a:t>) </a:t>
            </a:r>
            <a:r>
              <a:rPr lang="el-GR" sz="2600" dirty="0" smtClean="0"/>
              <a:t>τα ουσιαστικά που παράγονται  από ρήματα σε -</a:t>
            </a:r>
            <a:r>
              <a:rPr lang="el-GR" sz="2600" dirty="0" err="1" smtClean="0"/>
              <a:t>εύω</a:t>
            </a:r>
            <a:r>
              <a:rPr lang="el-GR" sz="2600" dirty="0" smtClean="0"/>
              <a:t>, πχ </a:t>
            </a:r>
            <a:r>
              <a:rPr lang="el-GR" sz="2600" i="1" dirty="0" err="1" smtClean="0"/>
              <a:t>δουλ</a:t>
            </a:r>
            <a:r>
              <a:rPr lang="el-GR" sz="2600" i="1" dirty="0" smtClean="0"/>
              <a:t>-</a:t>
            </a:r>
            <a:r>
              <a:rPr lang="el-GR" sz="2600" i="1" dirty="0" err="1" smtClean="0"/>
              <a:t>εία</a:t>
            </a:r>
            <a:r>
              <a:rPr lang="el-GR" sz="2600" i="1" dirty="0" smtClean="0"/>
              <a:t> (δουλεύω), </a:t>
            </a:r>
            <a:r>
              <a:rPr lang="el-GR" sz="2600" i="1" dirty="0" err="1" smtClean="0"/>
              <a:t>νηστ</a:t>
            </a:r>
            <a:r>
              <a:rPr lang="el-GR" sz="2600" i="1" dirty="0" smtClean="0"/>
              <a:t>-</a:t>
            </a:r>
            <a:r>
              <a:rPr lang="el-GR" sz="2600" i="1" dirty="0" err="1" smtClean="0"/>
              <a:t>εία</a:t>
            </a:r>
            <a:r>
              <a:rPr lang="el-GR" sz="2600" i="1" dirty="0" smtClean="0"/>
              <a:t> (νηστεύω), </a:t>
            </a:r>
            <a:r>
              <a:rPr lang="el-GR" sz="2600" i="1" dirty="0" err="1" smtClean="0"/>
              <a:t>παιδ</a:t>
            </a:r>
            <a:r>
              <a:rPr lang="el-GR" sz="2600" i="1" dirty="0" smtClean="0"/>
              <a:t>-</a:t>
            </a:r>
            <a:r>
              <a:rPr lang="el-GR" sz="2600" i="1" dirty="0" err="1" smtClean="0"/>
              <a:t>εία</a:t>
            </a:r>
            <a:r>
              <a:rPr lang="el-GR" sz="2600" i="1" dirty="0" smtClean="0"/>
              <a:t> (παιδεύω). </a:t>
            </a:r>
            <a:r>
              <a:rPr lang="el-GR" sz="2600" dirty="0" smtClean="0"/>
              <a:t>Ακόμη οι λέξεις</a:t>
            </a:r>
            <a:r>
              <a:rPr lang="el-GR" sz="2600" i="1" dirty="0" smtClean="0"/>
              <a:t> </a:t>
            </a:r>
            <a:r>
              <a:rPr lang="el-GR" sz="2600" dirty="0" smtClean="0"/>
              <a:t> </a:t>
            </a:r>
            <a:r>
              <a:rPr lang="el-GR" sz="2600" i="1" dirty="0" smtClean="0"/>
              <a:t>μνεία, λεία, χρεία, ανδρεία, τελεία, εταιρεία. </a:t>
            </a:r>
            <a:r>
              <a:rPr lang="el-GR" sz="2600" dirty="0" smtClean="0"/>
              <a:t>(κανόνας </a:t>
            </a:r>
            <a:r>
              <a:rPr lang="el-GR" sz="2600" b="1" i="1" dirty="0" smtClean="0"/>
              <a:t>Κ-</a:t>
            </a:r>
            <a:r>
              <a:rPr lang="el-GR" sz="2600" dirty="0" smtClean="0"/>
              <a:t>).</a:t>
            </a:r>
          </a:p>
          <a:p>
            <a:pPr>
              <a:buNone/>
            </a:pPr>
            <a:endParaRPr lang="el-GR" sz="28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Ανακεφαλαώνοντας</a:t>
            </a:r>
            <a:r>
              <a:rPr lang="el-GR" dirty="0" smtClean="0"/>
              <a:t> </a:t>
            </a:r>
            <a:endParaRPr lang="el-GR" dirty="0"/>
          </a:p>
        </p:txBody>
      </p:sp>
      <p:sp>
        <p:nvSpPr>
          <p:cNvPr id="3" name="2 - Θέση περιεχομένου"/>
          <p:cNvSpPr>
            <a:spLocks noGrp="1"/>
          </p:cNvSpPr>
          <p:nvPr>
            <p:ph idx="1"/>
          </p:nvPr>
        </p:nvSpPr>
        <p:spPr/>
        <p:txBody>
          <a:bodyPr/>
          <a:lstStyle/>
          <a:p>
            <a:pPr>
              <a:buNone/>
            </a:pPr>
            <a:r>
              <a:rPr lang="en-US" dirty="0" smtClean="0"/>
              <a:t>    </a:t>
            </a:r>
            <a:r>
              <a:rPr lang="el-GR" dirty="0" smtClean="0"/>
              <a:t>…στη </a:t>
            </a:r>
            <a:r>
              <a:rPr lang="el-GR" dirty="0" smtClean="0"/>
              <a:t>διατύπωση του κανόνα </a:t>
            </a:r>
            <a:r>
              <a:rPr lang="el-GR" b="1" i="1" dirty="0" smtClean="0"/>
              <a:t>Κ-</a:t>
            </a:r>
            <a:r>
              <a:rPr lang="el-GR" dirty="0" smtClean="0"/>
              <a:t>  προσθέτουμε, συνήθως με αναγραφή, τα στοιχεία που απαιτούνται ώστε να συμπληρωθεί το </a:t>
            </a:r>
            <a:r>
              <a:rPr lang="el-GR" b="1" i="1" dirty="0" smtClean="0"/>
              <a:t>Σ</a:t>
            </a:r>
            <a:r>
              <a:rPr lang="el-GR" dirty="0" smtClean="0"/>
              <a:t>.  Στη διατύπωση του κανόνα </a:t>
            </a:r>
            <a:r>
              <a:rPr lang="el-GR" b="1" i="1" dirty="0" smtClean="0"/>
              <a:t>Κ+</a:t>
            </a:r>
            <a:r>
              <a:rPr lang="el-GR" dirty="0" smtClean="0"/>
              <a:t> αφαιρούμε, συνήθως με αναγραφή, τα επιπλέον στοιχεία λέγοντας ‘εκτός των …’.  Τέλος, στη διατύπωση του κανόνα  </a:t>
            </a:r>
            <a:r>
              <a:rPr lang="el-GR" b="1" i="1" dirty="0" smtClean="0"/>
              <a:t>Κ</a:t>
            </a:r>
            <a:r>
              <a:rPr lang="el-GR" b="1" i="1" dirty="0" smtClean="0">
                <a:sym typeface="Symbol"/>
              </a:rPr>
              <a:t></a:t>
            </a:r>
            <a:r>
              <a:rPr lang="el-GR" b="1" i="1" dirty="0" smtClean="0"/>
              <a:t> </a:t>
            </a:r>
            <a:r>
              <a:rPr lang="el-GR" dirty="0" smtClean="0"/>
              <a:t> αναγράφουμε τις εξαιρέσεις είτε ανήκουν είτε όχι στο </a:t>
            </a:r>
            <a:r>
              <a:rPr lang="el-GR" b="1" i="1" dirty="0" smtClean="0"/>
              <a:t>Σ</a:t>
            </a:r>
            <a:r>
              <a:rPr lang="el-GR" dirty="0" smtClean="0"/>
              <a:t>. </a:t>
            </a:r>
          </a:p>
          <a:p>
            <a:endParaRPr lang="el-GR" dirty="0" smtClean="0"/>
          </a:p>
          <a:p>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Δηλαδή,</a:t>
            </a:r>
            <a:endParaRPr lang="el-GR" dirty="0"/>
          </a:p>
        </p:txBody>
      </p:sp>
      <p:sp>
        <p:nvSpPr>
          <p:cNvPr id="3" name="2 - Θέση περιεχομένου"/>
          <p:cNvSpPr>
            <a:spLocks noGrp="1"/>
          </p:cNvSpPr>
          <p:nvPr>
            <p:ph idx="1"/>
          </p:nvPr>
        </p:nvSpPr>
        <p:spPr/>
        <p:txBody>
          <a:bodyPr/>
          <a:lstStyle/>
          <a:p>
            <a:pPr>
              <a:buNone/>
            </a:pPr>
            <a:endParaRPr lang="el-GR" dirty="0" smtClean="0"/>
          </a:p>
          <a:p>
            <a:pPr>
              <a:buNone/>
            </a:pPr>
            <a:endParaRPr lang="el-GR" dirty="0" smtClean="0"/>
          </a:p>
          <a:p>
            <a:pPr>
              <a:buNone/>
            </a:pPr>
            <a:r>
              <a:rPr lang="el-GR" dirty="0" smtClean="0"/>
              <a:t>	</a:t>
            </a:r>
            <a:r>
              <a:rPr lang="el-GR" sz="3600" dirty="0" smtClean="0"/>
              <a:t>σε </a:t>
            </a:r>
            <a:r>
              <a:rPr lang="el-GR" sz="3600" dirty="0" smtClean="0"/>
              <a:t>όλες τις παραπάνω περιπτώσεις για να εκφραστεί ακριβώς το σύνολο </a:t>
            </a:r>
            <a:r>
              <a:rPr lang="el-GR" sz="3600" b="1" i="1" dirty="0" smtClean="0"/>
              <a:t>Σ</a:t>
            </a:r>
            <a:r>
              <a:rPr lang="el-GR" sz="3600" dirty="0" smtClean="0"/>
              <a:t>, πρέπει να επισημανθούν τα διαφορετικά στοιχεία τα οποία ονομάζουμε </a:t>
            </a:r>
            <a:r>
              <a:rPr lang="el-GR" sz="3600" b="1" i="1" dirty="0" smtClean="0"/>
              <a:t>εξαιρέσεις</a:t>
            </a:r>
            <a:r>
              <a:rPr lang="el-GR" dirty="0" smtClean="0"/>
              <a:t>.</a:t>
            </a:r>
            <a:endParaRPr lang="el-G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Φυσικά,</a:t>
            </a:r>
            <a:endParaRPr lang="el-GR" dirty="0"/>
          </a:p>
        </p:txBody>
      </p:sp>
      <p:sp>
        <p:nvSpPr>
          <p:cNvPr id="3" name="2 - Θέση περιεχομένου"/>
          <p:cNvSpPr>
            <a:spLocks noGrp="1"/>
          </p:cNvSpPr>
          <p:nvPr>
            <p:ph idx="1"/>
          </p:nvPr>
        </p:nvSpPr>
        <p:spPr/>
        <p:txBody>
          <a:bodyPr/>
          <a:lstStyle/>
          <a:p>
            <a:r>
              <a:rPr lang="el-GR" dirty="0" smtClean="0"/>
              <a:t>αν </a:t>
            </a:r>
            <a:r>
              <a:rPr lang="el-GR" dirty="0" smtClean="0"/>
              <a:t>ο αριθμός των εξαιρέσεων είναι μεγάλος θα μπορούσε να διατυπωθεί μερικός κανόνας και για αυτές. Επίσης, μερικές φορές ίσως είναι χρησιμότερο να διατυπώσει κανείς </a:t>
            </a:r>
            <a:r>
              <a:rPr lang="el-GR" dirty="0" smtClean="0">
                <a:solidFill>
                  <a:srgbClr val="002060"/>
                </a:solidFill>
              </a:rPr>
              <a:t>αρνητικά</a:t>
            </a:r>
            <a:r>
              <a:rPr lang="el-GR" dirty="0" smtClean="0"/>
              <a:t> τον κανόνα, δηλαδή να ορίσει το συμπληρωματικό σύνολο του </a:t>
            </a:r>
            <a:r>
              <a:rPr lang="el-GR" b="1" i="1" dirty="0" smtClean="0"/>
              <a:t>Κ, </a:t>
            </a:r>
            <a:r>
              <a:rPr lang="el-GR" dirty="0" smtClean="0"/>
              <a:t>όπως: </a:t>
            </a:r>
            <a:endParaRPr lang="el-GR" dirty="0" smtClean="0"/>
          </a:p>
          <a:p>
            <a:pPr>
              <a:buNone/>
            </a:pPr>
            <a:r>
              <a:rPr lang="el-GR" dirty="0" smtClean="0"/>
              <a:t>	</a:t>
            </a:r>
            <a:r>
              <a:rPr lang="el-GR" dirty="0" smtClean="0"/>
              <a:t>«</a:t>
            </a:r>
            <a:r>
              <a:rPr lang="el-GR" b="1" i="1" dirty="0" smtClean="0">
                <a:solidFill>
                  <a:srgbClr val="002060"/>
                </a:solidFill>
              </a:rPr>
              <a:t>Δεν </a:t>
            </a:r>
            <a:r>
              <a:rPr lang="el-GR" i="1" dirty="0" smtClean="0"/>
              <a:t>παίρνουν το ‘ν’ της αιτιατικής </a:t>
            </a:r>
            <a:r>
              <a:rPr lang="el-GR" i="1" dirty="0" smtClean="0"/>
              <a:t>τα θηλυκά  </a:t>
            </a:r>
            <a:r>
              <a:rPr lang="el-GR" i="1" dirty="0" smtClean="0"/>
              <a:t>από β, γ, δ, ζ, θ, λ, μ, ν, ρ, σ, φ, χ».</a:t>
            </a:r>
            <a:endParaRPr lang="el-GR" dirty="0" smtClean="0"/>
          </a:p>
          <a:p>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t>Συνοψίζοντας</a:t>
            </a:r>
            <a:r>
              <a:rPr lang="el-GR" sz="3600" dirty="0" smtClean="0"/>
              <a:t>, ας διατυπώσουμε τον ακόλουθο ορισμό:</a:t>
            </a:r>
            <a:r>
              <a:rPr lang="el-GR" dirty="0" smtClean="0"/>
              <a:t/>
            </a:r>
            <a:br>
              <a:rPr lang="el-GR" dirty="0" smtClean="0"/>
            </a:br>
            <a:r>
              <a:rPr lang="el-GR" dirty="0" smtClean="0"/>
              <a:t> </a:t>
            </a:r>
            <a:br>
              <a:rPr lang="el-GR" dirty="0" smtClean="0"/>
            </a:br>
            <a:endParaRPr lang="el-GR" dirty="0"/>
          </a:p>
        </p:txBody>
      </p:sp>
      <p:sp>
        <p:nvSpPr>
          <p:cNvPr id="3" name="2 - Θέση περιεχομένου"/>
          <p:cNvSpPr>
            <a:spLocks noGrp="1"/>
          </p:cNvSpPr>
          <p:nvPr>
            <p:ph idx="1"/>
          </p:nvPr>
        </p:nvSpPr>
        <p:spPr/>
        <p:txBody>
          <a:bodyPr/>
          <a:lstStyle/>
          <a:p>
            <a:pPr>
              <a:buNone/>
            </a:pPr>
            <a:r>
              <a:rPr lang="el-GR" b="1" i="1" dirty="0" smtClean="0"/>
              <a:t>	</a:t>
            </a:r>
            <a:endParaRPr lang="el-GR" b="1" i="1" dirty="0" smtClean="0"/>
          </a:p>
          <a:p>
            <a:pPr>
              <a:buNone/>
            </a:pPr>
            <a:endParaRPr lang="el-GR" b="1" i="1" dirty="0" smtClean="0"/>
          </a:p>
          <a:p>
            <a:pPr>
              <a:buNone/>
            </a:pPr>
            <a:r>
              <a:rPr lang="el-GR" b="1" i="1" dirty="0" smtClean="0"/>
              <a:t>	</a:t>
            </a:r>
            <a:r>
              <a:rPr lang="el-GR" sz="3600" b="1" i="1" dirty="0" smtClean="0"/>
              <a:t>Κανόνας</a:t>
            </a:r>
            <a:r>
              <a:rPr lang="el-GR" sz="3600" i="1" dirty="0" smtClean="0"/>
              <a:t> </a:t>
            </a:r>
            <a:r>
              <a:rPr lang="el-GR" sz="3600" i="1" dirty="0" smtClean="0"/>
              <a:t>είναι η έκφραση των στοιχείων ενός συνόλου με ενιαίο τρόπο, με περιγραφή. Αν ο τρόπος αυτός δεν καλύπτει όλο το σύνολο, τότε προκύπτουν οι </a:t>
            </a:r>
            <a:r>
              <a:rPr lang="el-GR" sz="3600" b="1" i="1" dirty="0" smtClean="0"/>
              <a:t>εξαιρέσεις</a:t>
            </a:r>
            <a:endParaRPr lang="el-GR" sz="36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Εδώ θα πρέπει να τονιστεί και πάλι ότι η διατύπωση ενός κανόνα έχει να συναγωνιστεί το πλήθος των στοιχείων του συνόλου που θέλουμε να ορίσουμε, δηλαδή αν είναι μικρό το πλήθος, τότε γίνεται απλή αναγραφή των στοιχείων του συνόλου αντί της θεωρητικής διατύπωσης τού κανόνα.</a:t>
            </a:r>
            <a:endParaRPr lang="el-GR" sz="36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Γ</a:t>
            </a:r>
            <a:br>
              <a:rPr lang="el-GR" sz="3200" dirty="0" smtClean="0"/>
            </a:br>
            <a:r>
              <a:rPr lang="el-GR" sz="3200" dirty="0" smtClean="0"/>
              <a:t>Γ</a:t>
            </a:r>
            <a:r>
              <a:rPr lang="el-GR" sz="3200" dirty="0" smtClean="0"/>
              <a:t>ια </a:t>
            </a:r>
            <a:r>
              <a:rPr lang="el-GR" sz="3200" dirty="0" smtClean="0"/>
              <a:t>παράδειγμα, ο ορισμός της έννοιας ‘φωνήεν’ ως:</a:t>
            </a:r>
            <a:br>
              <a:rPr lang="el-GR" sz="3200" dirty="0" smtClean="0"/>
            </a:br>
            <a:endParaRPr lang="el-GR" sz="3200" dirty="0"/>
          </a:p>
        </p:txBody>
      </p:sp>
      <p:sp>
        <p:nvSpPr>
          <p:cNvPr id="3" name="2 - Θέση περιεχομένου"/>
          <p:cNvSpPr>
            <a:spLocks noGrp="1"/>
          </p:cNvSpPr>
          <p:nvPr>
            <p:ph idx="1"/>
          </p:nvPr>
        </p:nvSpPr>
        <p:spPr/>
        <p:txBody>
          <a:bodyPr>
            <a:normAutofit fontScale="92500" lnSpcReduction="20000"/>
          </a:bodyPr>
          <a:lstStyle/>
          <a:p>
            <a:r>
              <a:rPr lang="el-GR" i="1" dirty="0" smtClean="0"/>
              <a:t>«‘Φωνήεν’ είναι ο φθόγγος  που παράγεται όταν οι φωνητικές χορδές έχουν πλησιάσει πολύ μεταξύ τους, έτσι η γλωσσίδα είναι κλειστή, ο αέρας δυσκολεύεται να περάσει ανάμεσά τους και καθώς περνάει προκαλεί την έντονη παλμική τους κίνηση, παράγοντας κατ’ αυτόν τον τρόπο (δυνατό) ήχο. Επιπλέον, δεν απαιτείται η προσέγγιση δύο αρθρωτών, όπως γίνεται στα σύμφωνα, δεν δημιουργείται εμπόδιο πουθενά μέσα στη στοματική κοιλότητα και κατά συνέπεια  η ροή του αέρα είναι  απρόσκοπτη κατά την έξοδό της από το στόμα ή τη μύτη»</a:t>
            </a:r>
            <a:endParaRPr lang="el-GR" dirty="0" smtClean="0"/>
          </a:p>
          <a:p>
            <a:endParaRPr lang="el-GR" dirty="0"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428596" y="1643050"/>
            <a:ext cx="8229600" cy="4525963"/>
          </a:xfrm>
        </p:spPr>
        <p:txBody>
          <a:bodyPr>
            <a:normAutofit fontScale="92500" lnSpcReduction="10000"/>
          </a:bodyPr>
          <a:lstStyle/>
          <a:p>
            <a:pPr>
              <a:buNone/>
            </a:pPr>
            <a:r>
              <a:rPr lang="el-GR" dirty="0" smtClean="0"/>
              <a:t>	</a:t>
            </a:r>
          </a:p>
          <a:p>
            <a:pPr>
              <a:buNone/>
            </a:pPr>
            <a:endParaRPr lang="el-GR" sz="4000" dirty="0" smtClean="0"/>
          </a:p>
          <a:p>
            <a:pPr>
              <a:buNone/>
            </a:pPr>
            <a:r>
              <a:rPr lang="el-GR" sz="4000" dirty="0" smtClean="0"/>
              <a:t> </a:t>
            </a:r>
            <a:r>
              <a:rPr lang="el-GR" sz="4000" dirty="0" smtClean="0"/>
              <a:t>  …είναι προφανώς δύσχρηστος και ακατανόητος, γι’ αυτό και δεν χρησιμοποιείται. </a:t>
            </a:r>
            <a:r>
              <a:rPr lang="el-GR" sz="4000" dirty="0" err="1" smtClean="0"/>
              <a:t>Αντ</a:t>
            </a:r>
            <a:r>
              <a:rPr lang="el-GR" sz="4000" dirty="0" smtClean="0"/>
              <a:t>’ αυτού, προτιμάμε την απαρίθμηση των στοιχείων, και μάλιστα αναφέρουμε το σύνολο των φωνηέντων,  ως εξής: </a:t>
            </a:r>
          </a:p>
          <a:p>
            <a:endParaRPr lang="el-GR" dirty="0"/>
          </a:p>
        </p:txBody>
      </p:sp>
      <p:pic>
        <p:nvPicPr>
          <p:cNvPr id="8" name="Picture 3" descr="C:\Users\ΚΑΜΠΑΚΗ\Desktop\ΣΚΙΤΣΑ ΕΙΚΟΝΙΔΑ\B5F8BDBC-5B10-4E0E-AAEB-514A6263B20B.jpeg"/>
          <p:cNvPicPr>
            <a:picLocks noChangeAspect="1" noChangeArrowheads="1"/>
          </p:cNvPicPr>
          <p:nvPr/>
        </p:nvPicPr>
        <p:blipFill>
          <a:blip r:embed="rId2"/>
          <a:srcRect/>
          <a:stretch>
            <a:fillRect/>
          </a:stretch>
        </p:blipFill>
        <p:spPr bwMode="auto">
          <a:xfrm>
            <a:off x="642910" y="0"/>
            <a:ext cx="2009417" cy="2304000"/>
          </a:xfrm>
          <a:prstGeom prst="rect">
            <a:avLst/>
          </a:prstGeom>
          <a:noFill/>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algn="ctr">
              <a:buNone/>
            </a:pPr>
            <a:r>
              <a:rPr lang="en-US" i="1" dirty="0" smtClean="0"/>
              <a:t>		</a:t>
            </a:r>
            <a:r>
              <a:rPr lang="el-GR" sz="5400" i="1" dirty="0" smtClean="0"/>
              <a:t>Τα </a:t>
            </a:r>
            <a:r>
              <a:rPr lang="el-GR" sz="5400" i="1" dirty="0" smtClean="0"/>
              <a:t>φωνήεντα </a:t>
            </a:r>
            <a:r>
              <a:rPr lang="el-GR" sz="5400" i="1" dirty="0" smtClean="0"/>
              <a:t>της </a:t>
            </a:r>
            <a:r>
              <a:rPr lang="en-US" sz="5400" i="1" dirty="0" smtClean="0"/>
              <a:t>K</a:t>
            </a:r>
            <a:r>
              <a:rPr lang="el-GR" sz="5400" i="1" dirty="0" err="1" smtClean="0"/>
              <a:t>οινής</a:t>
            </a:r>
            <a:r>
              <a:rPr lang="el-GR" sz="5400" i="1" dirty="0" smtClean="0"/>
              <a:t> Νεοελληνικής  </a:t>
            </a:r>
            <a:r>
              <a:rPr lang="el-GR" sz="5400" i="1" dirty="0" smtClean="0"/>
              <a:t>είναι </a:t>
            </a:r>
            <a:r>
              <a:rPr lang="el-GR" sz="5400" i="1" dirty="0" smtClean="0"/>
              <a:t>πέντε: </a:t>
            </a:r>
          </a:p>
          <a:p>
            <a:pPr algn="ctr">
              <a:buNone/>
            </a:pPr>
            <a:r>
              <a:rPr lang="en-US" sz="5400" b="1" i="1" dirty="0" smtClean="0">
                <a:solidFill>
                  <a:srgbClr val="0070C0"/>
                </a:solidFill>
              </a:rPr>
              <a:t>	a, e, o, </a:t>
            </a:r>
            <a:r>
              <a:rPr lang="en-US" sz="5400" b="1" i="1" dirty="0" err="1" smtClean="0">
                <a:solidFill>
                  <a:srgbClr val="0070C0"/>
                </a:solidFill>
              </a:rPr>
              <a:t>i</a:t>
            </a:r>
            <a:r>
              <a:rPr lang="en-US" sz="5400" b="1" i="1" dirty="0" smtClean="0">
                <a:solidFill>
                  <a:srgbClr val="0070C0"/>
                </a:solidFill>
              </a:rPr>
              <a:t>, u</a:t>
            </a:r>
            <a:endParaRPr lang="el-GR" sz="5400" b="1" dirty="0" smtClean="0">
              <a:solidFill>
                <a:srgbClr val="0070C0"/>
              </a:solidFill>
            </a:endParaRPr>
          </a:p>
          <a:p>
            <a:pPr>
              <a:buNone/>
            </a:pPr>
            <a:endParaRPr lang="el-GR" sz="5400" dirty="0" smtClean="0"/>
          </a:p>
        </p:txBody>
      </p:sp>
      <p:pic>
        <p:nvPicPr>
          <p:cNvPr id="2050" name="Picture 2" descr="C:\Users\ΚΑΜΠΑΚΗ\Desktop\ΣΚΙΤΣΑ ΕΙΚΟΝΙΔΑ\D0AD67A1-92BE-4D74-88D1-EFA735C3701D.jpeg"/>
          <p:cNvPicPr>
            <a:picLocks noChangeAspect="1" noChangeArrowheads="1"/>
          </p:cNvPicPr>
          <p:nvPr/>
        </p:nvPicPr>
        <p:blipFill>
          <a:blip r:embed="rId2"/>
          <a:srcRect/>
          <a:stretch>
            <a:fillRect/>
          </a:stretch>
        </p:blipFill>
        <p:spPr bwMode="auto">
          <a:xfrm>
            <a:off x="6072198" y="4214818"/>
            <a:ext cx="2345250" cy="2124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Η εφαρμογή, λοιπόν, των μικρών μαθηματικών μοντέλων είναι μία διαδικασία ιδιαιτέρως χρήσιμη στην έρευνα και στη διδασκαλία και σ’ αυτήν την  κατηγορία θα μπορούσε να ενταχθεί και το θέμα του </a:t>
            </a:r>
            <a:r>
              <a:rPr lang="el-GR" i="1" dirty="0" smtClean="0">
                <a:solidFill>
                  <a:srgbClr val="002060"/>
                </a:solidFill>
              </a:rPr>
              <a:t>κανόνα και της εξαίρεσης</a:t>
            </a:r>
            <a:r>
              <a:rPr lang="el-GR" dirty="0" smtClean="0">
                <a:solidFill>
                  <a:srgbClr val="002060"/>
                </a:solidFill>
              </a:rPr>
              <a:t> </a:t>
            </a:r>
            <a:r>
              <a:rPr lang="el-GR" dirty="0" smtClean="0"/>
              <a:t>κατά τη διδασκαλία της γλώσσας μέσα από ένα σχολικό εγχειρίδιο.</a:t>
            </a:r>
            <a:endParaRPr lang="el-G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blipFill>
            <a:blip r:embed="rId2"/>
            <a:tile tx="0" ty="0" sx="100000" sy="100000" flip="none" algn="tl"/>
          </a:blipFill>
        </p:spPr>
        <p:txBody>
          <a:bodyPr/>
          <a:lstStyle/>
          <a:p>
            <a:pPr algn="ctr">
              <a:buNone/>
            </a:pPr>
            <a:r>
              <a:rPr lang="el-GR" b="1" dirty="0" smtClean="0"/>
              <a:t>	</a:t>
            </a:r>
            <a:r>
              <a:rPr lang="el-GR" sz="5400" dirty="0" smtClean="0"/>
              <a:t> </a:t>
            </a:r>
            <a:r>
              <a:rPr lang="el-GR" sz="5400" dirty="0" smtClean="0"/>
              <a:t>Εφαρμογές του «κανόνα και της εξαίρεσης» στην έρευνα και  τη διδασκαλία της γλώσσας</a:t>
            </a:r>
            <a:endParaRPr lang="el-GR" sz="5400" i="1" dirty="0" smtClean="0"/>
          </a:p>
          <a:p>
            <a:endParaRPr lang="el-G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pPr>
              <a:buNone/>
            </a:pPr>
            <a:r>
              <a:rPr lang="el-GR" dirty="0" smtClean="0"/>
              <a:t>	Στη </a:t>
            </a:r>
            <a:r>
              <a:rPr lang="el-GR" dirty="0" smtClean="0"/>
              <a:t>γλώσσα, όπως και σε άλλα γνωστικά ή φυσικά φαινόμενα, ο κανόνας, λέμε, έχει τις εξαιρέσεις του. </a:t>
            </a:r>
            <a:endParaRPr lang="el-GR" dirty="0" smtClean="0"/>
          </a:p>
          <a:p>
            <a:pPr>
              <a:buNone/>
            </a:pPr>
            <a:r>
              <a:rPr lang="el-GR" dirty="0" smtClean="0"/>
              <a:t>Τι </a:t>
            </a:r>
            <a:r>
              <a:rPr lang="el-GR" dirty="0" smtClean="0"/>
              <a:t>σημαίνει αυτό; </a:t>
            </a:r>
            <a:endParaRPr lang="el-GR" dirty="0" smtClean="0"/>
          </a:p>
          <a:p>
            <a:pPr>
              <a:buNone/>
            </a:pPr>
            <a:r>
              <a:rPr lang="el-GR" dirty="0" smtClean="0"/>
              <a:t>    </a:t>
            </a:r>
            <a:r>
              <a:rPr lang="el-GR" dirty="0" smtClean="0"/>
              <a:t>Σύμφωνα με τα παραπάνω, κανόνας σημαίνει κάτι το οποίο </a:t>
            </a:r>
            <a:r>
              <a:rPr lang="el-GR" u="sng" dirty="0" smtClean="0"/>
              <a:t>δεν</a:t>
            </a:r>
            <a:r>
              <a:rPr lang="el-GR" dirty="0" smtClean="0"/>
              <a:t> έχει εξαιρέσεις, τουλάχιστον στην περίπτωση </a:t>
            </a:r>
            <a:r>
              <a:rPr lang="el-GR" b="1" i="1" dirty="0" smtClean="0"/>
              <a:t>Κ</a:t>
            </a:r>
            <a:r>
              <a:rPr lang="el-GR" dirty="0" smtClean="0"/>
              <a:t> ή στις υπόλοιπες περιπτώσεις όπου περιλαμβάνονται στον κανόνα οι εξαιρέσεις.</a:t>
            </a:r>
            <a:endParaRPr lang="el-G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r>
              <a:rPr lang="el-GR" sz="3600" dirty="0" smtClean="0"/>
              <a:t>Αν επομένως  θέλουμε για την οικονομία της επικοινωνίας να κάνουμε κάποια «έκπτωση» ή «διευκόλυνση» στην αυστηρότητα του κανόνα, δηλαδή να συμπεριλάβουμε και εξαιρέσεις, τότε ταυτόχρονα θα πρέπει να είμαστε δεκτικοί σε όλες τις παραβιάσεις </a:t>
            </a:r>
            <a:r>
              <a:rPr lang="el-GR" sz="3600" dirty="0" smtClean="0"/>
              <a:t>του!!!!!</a:t>
            </a:r>
            <a:endParaRPr lang="el-GR" sz="36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buNone/>
            </a:pPr>
            <a:r>
              <a:rPr lang="el-GR" sz="4000" dirty="0" smtClean="0"/>
              <a:t>	 </a:t>
            </a:r>
            <a:r>
              <a:rPr lang="el-GR" sz="4000" dirty="0" smtClean="0"/>
              <a:t>Έτσι, στην περίπτωση των νόμων του κράτους, αν ένας νόμος έχει «παραθυράκια» δεν πρέπει να μας εκπλήσσουν οι παραβιάσεις του, οι οποίες, μάλιστα, μπορεί να γίνονται σε τέτοιο βαθμό που στο τέλος η εξαίρεση να καταντήσει κανόνας. </a:t>
            </a:r>
          </a:p>
          <a:p>
            <a:endParaRPr lang="el-GR" sz="40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Κάτι ανάλογο θα μπορούσαμε να πούμε ισχύει και για τη γλώσσα. Αν, δηλαδή, ο συγγραφέας ενός λογοτεχνικού κειμένου, που θεωρείται υψηλής λογοτεχνικής αξίας, «καταστρατηγεί» έναν ή περισσότερους κανόνες και χρησιμοποιεί ένα δικό του ο οποίος, όμως, αποτελεί το προσωπικό ύφος του συγγραφέα, την ποιητική γραμματική του, όπως ο Ελύτης, ο Καζαντζάκης, ο Σεφέρης, ο Ρίτσος, ο </a:t>
            </a:r>
            <a:r>
              <a:rPr lang="el-GR" dirty="0" err="1" smtClean="0"/>
              <a:t>Λαπαθιώτης</a:t>
            </a:r>
            <a:r>
              <a:rPr lang="el-GR" dirty="0" smtClean="0"/>
              <a:t>, ο </a:t>
            </a:r>
            <a:r>
              <a:rPr lang="el-GR" dirty="0" err="1" smtClean="0"/>
              <a:t>Τακόπουλος</a:t>
            </a:r>
            <a:r>
              <a:rPr lang="el-GR" dirty="0" smtClean="0"/>
              <a:t> ( Μπαμπινιώτης, 1980), και πιο πρόσφατα ο Παναγιωτόπουλος και ο </a:t>
            </a:r>
            <a:r>
              <a:rPr lang="el-GR" dirty="0" err="1" smtClean="0"/>
              <a:t>Τριβιζάς</a:t>
            </a:r>
            <a:r>
              <a:rPr lang="el-GR" dirty="0" smtClean="0"/>
              <a:t>, τότε πρέπει να αποδεχόμαστε αυτή την ιδιαιτερότητα.  </a:t>
            </a:r>
            <a:endParaRPr lang="el-G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Ακόμη, αν ο λόγος απαιτεί την ύπαρξη μέτρου, τότε οι παραβιάσεις των κανόνων είναι συνηθισμένο φαινόμενο, το οποίο καλύπτεται από την ομπρέλα του «ποιητική αδεία». Θα μπορούσε ακόμη να θεωρηθεί υπέρβαση. </a:t>
            </a:r>
            <a:endParaRPr lang="el-GR" dirty="0" smtClean="0"/>
          </a:p>
          <a:p>
            <a:r>
              <a:rPr lang="el-GR" dirty="0" smtClean="0"/>
              <a:t>Για </a:t>
            </a:r>
            <a:r>
              <a:rPr lang="el-GR" dirty="0" smtClean="0"/>
              <a:t>παράδειγμα, είναι δυνατό να μπει κόμμα ακόμη και στη μέση της </a:t>
            </a:r>
            <a:r>
              <a:rPr lang="el-GR" dirty="0" smtClean="0"/>
              <a:t>λέξης!!!</a:t>
            </a:r>
            <a:endParaRPr lang="el-GR" dirty="0"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a:buNone/>
            </a:pPr>
            <a:endParaRPr lang="el-GR" i="1" dirty="0" smtClean="0"/>
          </a:p>
          <a:p>
            <a:pPr>
              <a:buNone/>
            </a:pPr>
            <a:endParaRPr lang="el-GR" i="1" dirty="0" smtClean="0"/>
          </a:p>
          <a:p>
            <a:pPr>
              <a:buNone/>
            </a:pPr>
            <a:r>
              <a:rPr lang="el-GR" sz="3600" i="1" dirty="0" smtClean="0"/>
              <a:t>    Πώς </a:t>
            </a:r>
            <a:r>
              <a:rPr lang="el-GR" sz="3600" i="1" dirty="0" smtClean="0"/>
              <a:t>το </a:t>
            </a:r>
            <a:r>
              <a:rPr lang="el-GR" sz="3600" i="1" dirty="0" err="1" smtClean="0"/>
              <a:t>τρι</a:t>
            </a:r>
            <a:r>
              <a:rPr lang="el-GR" sz="3600" i="1" dirty="0" smtClean="0"/>
              <a:t>,  πώς το </a:t>
            </a:r>
            <a:r>
              <a:rPr lang="el-GR" sz="3600" i="1" dirty="0" err="1" smtClean="0"/>
              <a:t>τρι</a:t>
            </a:r>
            <a:r>
              <a:rPr lang="el-GR" sz="3600" i="1" dirty="0" smtClean="0"/>
              <a:t>, πώς το τρίβουν το πιπέρι.</a:t>
            </a:r>
            <a:endParaRPr lang="el-GR" sz="3600" dirty="0" smtClean="0"/>
          </a:p>
          <a:p>
            <a:pPr>
              <a:buNone/>
            </a:pPr>
            <a:endParaRPr lang="el-GR" dirty="0"/>
          </a:p>
        </p:txBody>
      </p:sp>
      <p:pic>
        <p:nvPicPr>
          <p:cNvPr id="3074" name="Picture 2" descr="C:\Users\ΚΑΜΠΑΚΗ\Desktop\ΣΚΙΤΣΑ ΕΙΚΟΝΙΔΑ\270442D3-408E-4152-B8C4-9D21AABCC156.png"/>
          <p:cNvPicPr>
            <a:picLocks noChangeAspect="1" noChangeArrowheads="1"/>
          </p:cNvPicPr>
          <p:nvPr/>
        </p:nvPicPr>
        <p:blipFill>
          <a:blip r:embed="rId2"/>
          <a:srcRect/>
          <a:stretch>
            <a:fillRect/>
          </a:stretch>
        </p:blipFill>
        <p:spPr bwMode="auto">
          <a:xfrm>
            <a:off x="4500562" y="3643314"/>
            <a:ext cx="2280000" cy="2736000"/>
          </a:xfrm>
          <a:prstGeom prst="rect">
            <a:avLst/>
          </a:prstGeom>
          <a:noFill/>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Όταν θέλουμε να χαρακτηρίσουμε μία ενότητα αντικειμένων  και να βρούμε ένα κριτήριο που διακρίνει το κάθε στοιχείο από τα υπόλοιπα, τότε έχουμε διατυπώσει έναν κανόνα σαφή και απόλυτο. </a:t>
            </a:r>
            <a:endParaRPr lang="el-GR" sz="40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a:bodyPr>
          <a:lstStyle/>
          <a:p>
            <a:pPr>
              <a:buNone/>
            </a:pPr>
            <a:endParaRPr lang="el-GR" sz="4000" dirty="0" smtClean="0"/>
          </a:p>
          <a:p>
            <a:pPr>
              <a:buNone/>
            </a:pPr>
            <a:r>
              <a:rPr lang="el-GR" sz="4000" dirty="0" smtClean="0"/>
              <a:t> </a:t>
            </a:r>
          </a:p>
          <a:p>
            <a:pPr>
              <a:buNone/>
            </a:pPr>
            <a:r>
              <a:rPr lang="el-GR" sz="4000" dirty="0" smtClean="0"/>
              <a:t>Όταν </a:t>
            </a:r>
            <a:r>
              <a:rPr lang="el-GR" sz="4000" dirty="0" smtClean="0"/>
              <a:t>όμως  </a:t>
            </a:r>
            <a:r>
              <a:rPr lang="el-GR" sz="4000" dirty="0" smtClean="0"/>
              <a:t>ο </a:t>
            </a:r>
            <a:r>
              <a:rPr lang="el-GR" sz="4000" dirty="0" smtClean="0"/>
              <a:t>κανόνας μας χαρακτηρίζει μεν την πλειοψηφία των στοιχείων μας, το μεγαλύτερο τμήμα του συνόλου, αλλά  όχι όλα τα στοιχεία που θέλουμε να διακρίνουμε</a:t>
            </a:r>
            <a:r>
              <a:rPr lang="el-GR" dirty="0" smtClean="0"/>
              <a:t>, </a:t>
            </a:r>
            <a:endParaRPr lang="el-GR" dirty="0"/>
          </a:p>
        </p:txBody>
      </p:sp>
      <p:pic>
        <p:nvPicPr>
          <p:cNvPr id="4098" name="Picture 2" descr="C:\Users\ΚΑΜΠΑΚΗ\Desktop\ΣΚΙΤΣΑ ΕΙΚΟΝΙΔΑ\B5F8BDBC-5B10-4E0E-AAEB-514A6263B20B.jpeg"/>
          <p:cNvPicPr>
            <a:picLocks noChangeAspect="1" noChangeArrowheads="1"/>
          </p:cNvPicPr>
          <p:nvPr/>
        </p:nvPicPr>
        <p:blipFill>
          <a:blip r:embed="rId2"/>
          <a:srcRect/>
          <a:stretch>
            <a:fillRect/>
          </a:stretch>
        </p:blipFill>
        <p:spPr bwMode="auto">
          <a:xfrm>
            <a:off x="285720" y="571480"/>
            <a:ext cx="2551500" cy="2160000"/>
          </a:xfrm>
          <a:prstGeom prst="rect">
            <a:avLst/>
          </a:prstGeom>
          <a:noFill/>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lnSpcReduction="10000"/>
          </a:bodyPr>
          <a:lstStyle/>
          <a:p>
            <a:pPr>
              <a:buNone/>
            </a:pPr>
            <a:endParaRPr lang="el-GR" dirty="0" smtClean="0"/>
          </a:p>
          <a:p>
            <a:pPr>
              <a:buNone/>
            </a:pPr>
            <a:r>
              <a:rPr lang="el-GR" dirty="0" smtClean="0"/>
              <a:t>….τότε </a:t>
            </a:r>
            <a:r>
              <a:rPr lang="el-GR" dirty="0" smtClean="0"/>
              <a:t>εστιάζουμε στο υπόλοιπο σύνολο, στα υπόλοιπα στοιχεία, τα οποία τώρα προσπαθούμε να διακρίνουμε με βάση κάποια άλλη ιδιότητα είτε αρνητική είτε θετική και, οπωσδήποτε, ανεξάρτητη από την πρώτη, οπότε «βελτιώνουμε» τη διατύπωση  (χαρακτηρισμό) του συνόλου μας, παραθέτοντας μαζί και τις δύο </a:t>
            </a:r>
            <a:r>
              <a:rPr lang="el-GR" dirty="0" smtClean="0"/>
              <a:t>ιδιότητες</a:t>
            </a:r>
            <a:endParaRPr lang="el-GR" dirty="0"/>
          </a:p>
        </p:txBody>
      </p:sp>
      <p:pic>
        <p:nvPicPr>
          <p:cNvPr id="5124" name="Picture 4" descr="C:\Users\ΚΑΜΠΑΚΗ\Desktop\ΣΚΙΤΣΑ ΕΙΚΟΝΙΔΑ\705B9B9C-D348-4B3D-B362-A45FDFF0EBBC.jpeg"/>
          <p:cNvPicPr>
            <a:picLocks noChangeAspect="1" noChangeArrowheads="1"/>
          </p:cNvPicPr>
          <p:nvPr/>
        </p:nvPicPr>
        <p:blipFill>
          <a:blip r:embed="rId2"/>
          <a:srcRect/>
          <a:stretch>
            <a:fillRect/>
          </a:stretch>
        </p:blipFill>
        <p:spPr bwMode="auto">
          <a:xfrm>
            <a:off x="285720" y="285728"/>
            <a:ext cx="2695600" cy="1512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Είναι γεγονός αδιαμφισβήτητο ότι ο κανόνας και η εξαίρεση αποτελούν ένα τεράστιο τμήμα μιας σχολικής γραμματικής. Άλλωστε, η κατασκευή μιας γραμματικής με ευέλικτους κανόνες αποτελούσε πάντα το ζητούμενο για όλους τους γλωσσολόγους.</a:t>
            </a:r>
            <a:endParaRPr lang="el-GR" sz="36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Αυτό δεν μπορεί να γίνει με πολύ μεγάλο αριθμό τέτοιων προτάσεων,  ή, μάλλον, πρέπει να γίνει με μικρό αριθμό προτάσεων, κι αυτό επειδή διαφορετικά ο κανόνας χάνει το νόημά του. </a:t>
            </a:r>
            <a:endParaRPr lang="el-GR" sz="40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dirty="0" smtClean="0"/>
              <a:t>	</a:t>
            </a:r>
            <a:r>
              <a:rPr lang="el-GR" dirty="0" smtClean="0"/>
              <a:t>Αν </a:t>
            </a:r>
            <a:r>
              <a:rPr lang="el-GR" dirty="0" smtClean="0"/>
              <a:t>και μετά από αυτό περισσεύουν  στοιχεία, δηλαδή δεν περιγράφονται ορισμένες ιδιότητες, ή με μαθηματικούς όρους, σε οποιοδήποτε πηλίκο η κλάση τους είναι </a:t>
            </a:r>
            <a:r>
              <a:rPr lang="el-GR" i="1" dirty="0" err="1" smtClean="0"/>
              <a:t>μονοστοιχειακό</a:t>
            </a:r>
            <a:r>
              <a:rPr lang="el-GR" i="1" dirty="0" smtClean="0"/>
              <a:t> σύνολο, </a:t>
            </a:r>
            <a:r>
              <a:rPr lang="el-GR" dirty="0" smtClean="0"/>
              <a:t>που σημαίνει ότι σε οποιαδήποτε </a:t>
            </a:r>
            <a:r>
              <a:rPr lang="el-GR" dirty="0" err="1" smtClean="0"/>
              <a:t>διαμέριση</a:t>
            </a:r>
            <a:r>
              <a:rPr lang="el-GR" dirty="0" smtClean="0"/>
              <a:t> αποτελείται από ένα μόνο στοιχείο, τότε τα υπόλοιπα στοιχεία απαριθμούνται και αποτελούν τις εξαιρέσεις.</a:t>
            </a:r>
            <a:endParaRPr lang="el-G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dirty="0" smtClean="0"/>
              <a:t>	</a:t>
            </a:r>
            <a:r>
              <a:rPr lang="el-GR" sz="4000" dirty="0" smtClean="0"/>
              <a:t>Πολλές </a:t>
            </a:r>
            <a:r>
              <a:rPr lang="el-GR" sz="4000" dirty="0" smtClean="0"/>
              <a:t>φορές, όταν οι εξαιρέσεις είναι πολλές, μπορούμε να ζητήσουμε και τη διατύπωση ειδικού κανόνα, του «κανόνα των εξαιρέσεων».</a:t>
            </a:r>
          </a:p>
          <a:p>
            <a:endParaRPr lang="el-GR" sz="40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Στο μονοτονικό θα μπορούσαμε, υποθετικά, να αποφασίσουμε να ξεχωρίζουμε τις λέξεις με ένα κενό, μία παύλα ή ένα ίσον, όπου το κενό να σήμαινε τονισμό στη λήγουσα, η παύλα στην παραλήγουσα και το ίσον στην προπαραλήγουσα. Τότε η εξαίρεση θα ήταν οι εγκλιτικές λέξεις.</a:t>
            </a:r>
          </a:p>
          <a:p>
            <a:pPr>
              <a:buNone/>
            </a:pPr>
            <a:endParaRPr lang="el-GR" dirty="0"/>
          </a:p>
        </p:txBody>
      </p:sp>
      <p:pic>
        <p:nvPicPr>
          <p:cNvPr id="6146" name="Picture 2" descr="C:\Users\ΚΑΜΠΑΚΗ\Desktop\ΣΚΙΤΣΑ ΕΙΚΟΝΙΔΑ\4BB7CAF5-7140-4063-BADB-313D59C5062C.jpeg"/>
          <p:cNvPicPr>
            <a:picLocks noChangeAspect="1" noChangeArrowheads="1"/>
          </p:cNvPicPr>
          <p:nvPr/>
        </p:nvPicPr>
        <p:blipFill>
          <a:blip r:embed="rId2"/>
          <a:srcRect/>
          <a:stretch>
            <a:fillRect/>
          </a:stretch>
        </p:blipFill>
        <p:spPr bwMode="auto">
          <a:xfrm>
            <a:off x="6072198" y="4572008"/>
            <a:ext cx="2400000" cy="1800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Ο Διονύσιος ο </a:t>
            </a:r>
            <a:r>
              <a:rPr lang="el-GR" sz="4000" dirty="0" err="1" smtClean="0"/>
              <a:t>Θράξ</a:t>
            </a:r>
            <a:r>
              <a:rPr lang="el-GR" sz="4000" dirty="0" smtClean="0"/>
              <a:t> όμως είναι, ίσως, ο μόνος που κατάφερε να κάνει μια τόσο σύντομη και ακριβή γραμματική, αξεπέραστη, ως προς την τεχνική, μέχρι σήμερα, την </a:t>
            </a:r>
            <a:r>
              <a:rPr lang="el-GR" sz="4000" i="1" dirty="0" smtClean="0"/>
              <a:t>Τέχνη Γραμματική.</a:t>
            </a:r>
            <a:r>
              <a:rPr lang="el-GR" sz="4000" dirty="0" smtClean="0"/>
              <a:t> </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Οι γενετιστές του </a:t>
            </a:r>
            <a:r>
              <a:rPr lang="en-US" sz="3600" dirty="0" smtClean="0"/>
              <a:t>Chomsky</a:t>
            </a:r>
            <a:r>
              <a:rPr lang="el-GR" sz="3600" dirty="0" smtClean="0"/>
              <a:t> εργάσθηκαν και συνεχίζουν να εργάζονται προς αυτή την κατεύθυνση με αρκετά μεγάλη επιτυχία βασιζόμενοι σαφώς σε μαθηματικά πρότυπα και κατασκευάζοντας συνειδητά όσο το δυνατόν λιγότερους κανόνες αλλά με ευρύτητα εφαρμογών.</a:t>
            </a:r>
            <a:endParaRPr lang="el-GR" sz="3600"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1356</TotalTime>
  <Words>2418</Words>
  <PresentationFormat>Προβολή στην οθόνη (4:3)</PresentationFormat>
  <Paragraphs>144</Paragraphs>
  <Slides>73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73</vt:i4>
      </vt:variant>
    </vt:vector>
  </HeadingPairs>
  <TitlesOfParts>
    <vt:vector size="74" baseType="lpstr">
      <vt:lpstr>Θέμα του Office</vt:lpstr>
      <vt:lpstr>Διαφάνεια 1</vt:lpstr>
      <vt:lpstr>Διαφάνεια 2</vt:lpstr>
      <vt:lpstr>Διαφάνεια 3</vt:lpstr>
      <vt:lpstr>μικρά μαθηματικά πρότυπα</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 (1) Λεξικό της Κοινής Νεοελληνικής  (Ι.Ν.Σ.) </vt:lpstr>
      <vt:lpstr>Διαφάνεια 20</vt:lpstr>
      <vt:lpstr> (2) Λεξικό της Νέας Ελληνικής Γλώσσας  (Μπαμπινιώτη) </vt:lpstr>
      <vt:lpstr>Διαφάνεια 22</vt:lpstr>
      <vt:lpstr>Ένα πρότυπο του κανόνα και της εξαίρεσης</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  Η απλούστερη κύρια διαμέριση είναι βεβαίως η αποτελούμενη από δύο σύνολα. </vt:lpstr>
      <vt:lpstr>Μερικοί όροι</vt:lpstr>
      <vt:lpstr>Διαφάνεια 38</vt:lpstr>
      <vt:lpstr>Διαφάνεια 39</vt:lpstr>
      <vt:lpstr>Κ+</vt:lpstr>
      <vt:lpstr>Κανόνας +</vt:lpstr>
      <vt:lpstr>Διαφάνεια 42</vt:lpstr>
      <vt:lpstr>Γιατί;</vt:lpstr>
      <vt:lpstr> Κ- </vt:lpstr>
      <vt:lpstr>Διαφάνεια 45</vt:lpstr>
      <vt:lpstr>Διαφάνεια 46</vt:lpstr>
      <vt:lpstr>Ακόμη,</vt:lpstr>
      <vt:lpstr>Κ</vt:lpstr>
      <vt:lpstr>Διαφάνεια 49</vt:lpstr>
      <vt:lpstr>Διαφάνεια 50</vt:lpstr>
      <vt:lpstr>Κανόνας Κ  : Ουσιαστικά σε -ία </vt:lpstr>
      <vt:lpstr>Ανακεφαλαώνοντας </vt:lpstr>
      <vt:lpstr>Δηλαδή,</vt:lpstr>
      <vt:lpstr>Φυσικά,</vt:lpstr>
      <vt:lpstr>   Συνοψίζοντας, ας διατυπώσουμε τον ακόλουθο ορισμό:   </vt:lpstr>
      <vt:lpstr>Διαφάνεια 56</vt:lpstr>
      <vt:lpstr>Γ Για παράδειγμα, ο ορισμός της έννοιας ‘φωνήεν’ ως: </vt:lpstr>
      <vt:lpstr>Διαφάνεια 58</vt:lpstr>
      <vt:lpstr>Διαφάνεια 59</vt:lpstr>
      <vt:lpstr>Διαφάνεια 60</vt:lpstr>
      <vt:lpstr>Διαφάνεια 61</vt:lpstr>
      <vt:lpstr>Διαφάνεια 62</vt:lpstr>
      <vt:lpstr>Διαφάνεια 63</vt:lpstr>
      <vt:lpstr>Διαφάνεια 64</vt:lpstr>
      <vt:lpstr>Διαφάνεια 65</vt:lpstr>
      <vt:lpstr>Διαφάνεια 66</vt:lpstr>
      <vt:lpstr>Διαφάνεια 67</vt:lpstr>
      <vt:lpstr>Διαφάνεια 68</vt:lpstr>
      <vt:lpstr>Διαφάνεια 69</vt:lpstr>
      <vt:lpstr>Διαφάνεια 70</vt:lpstr>
      <vt:lpstr>Διαφάνεια 71</vt:lpstr>
      <vt:lpstr>Διαφάνεια 72</vt:lpstr>
      <vt:lpstr>Διαφάνεια 73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ΚΑΜΠΑΚΗ</dc:creator>
  <cp:lastModifiedBy>ΚΑΜΠΑΚΗ</cp:lastModifiedBy>
  <cp:revision>41</cp:revision>
  <dcterms:created xsi:type="dcterms:W3CDTF">2018-11-09T08:11:25Z</dcterms:created>
  <dcterms:modified xsi:type="dcterms:W3CDTF">2018-11-23T15:47:48Z</dcterms:modified>
</cp:coreProperties>
</file>