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D59956-3E8E-489A-AE22-50333B305E4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3A798F1B-98B3-42A5-8616-A6358FE221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5D0A277B-9177-4529-81FE-509AB1DCC7F7}"/>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5" name="Θέση υποσέλιδου 4">
            <a:extLst>
              <a:ext uri="{FF2B5EF4-FFF2-40B4-BE49-F238E27FC236}">
                <a16:creationId xmlns:a16="http://schemas.microsoft.com/office/drawing/2014/main" id="{0FF15331-6A4F-4122-BFC2-4E1608551367}"/>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E2AA5A83-5213-48E6-962B-397773ED1F4F}"/>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135459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70135E-270F-4AA0-BA0C-E8D92E9CB579}"/>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9D699B57-7187-46B0-8A00-EDCF66C8C8C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5E7A3E2F-306C-4C04-9799-55783F839D21}"/>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5" name="Θέση υποσέλιδου 4">
            <a:extLst>
              <a:ext uri="{FF2B5EF4-FFF2-40B4-BE49-F238E27FC236}">
                <a16:creationId xmlns:a16="http://schemas.microsoft.com/office/drawing/2014/main" id="{7D2ECC4B-D33A-45BA-BDBF-9B285A5405E8}"/>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17B222C3-6ECC-4356-8152-4A04EC95E070}"/>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2255261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84A3280-A794-4AA3-86BC-F52F52B9A8E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E022BF3E-BBB3-4D1E-A57F-3AEC0DB92C5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B20584D1-60AD-4187-970F-8E150BC5882F}"/>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5" name="Θέση υποσέλιδου 4">
            <a:extLst>
              <a:ext uri="{FF2B5EF4-FFF2-40B4-BE49-F238E27FC236}">
                <a16:creationId xmlns:a16="http://schemas.microsoft.com/office/drawing/2014/main" id="{D161BE12-7726-4139-BEFF-50D129E34179}"/>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973ECB7B-570D-40C9-8869-012300399F48}"/>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184693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2D8DF9-4189-4200-BDFE-1136A4CDA4F1}"/>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517D18C4-4488-453D-852E-E9211291B1C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CDD29B28-7509-4D69-A296-30DF13BC0156}"/>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5" name="Θέση υποσέλιδου 4">
            <a:extLst>
              <a:ext uri="{FF2B5EF4-FFF2-40B4-BE49-F238E27FC236}">
                <a16:creationId xmlns:a16="http://schemas.microsoft.com/office/drawing/2014/main" id="{D103756F-B065-4D55-B77D-FA2DD8B32001}"/>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C33844CE-044F-49CF-A8B0-08E844614912}"/>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2955356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8DCE95-6571-409B-8EDE-580C63F93E2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2993A653-0A22-4463-9A41-1FE74A026D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4777C27-D48A-4829-931A-F0AF72A35B41}"/>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5" name="Θέση υποσέλιδου 4">
            <a:extLst>
              <a:ext uri="{FF2B5EF4-FFF2-40B4-BE49-F238E27FC236}">
                <a16:creationId xmlns:a16="http://schemas.microsoft.com/office/drawing/2014/main" id="{5D80717D-0CA2-4734-AF98-372EB6541E17}"/>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445F712D-97B3-400A-94BF-B5CE9EE003E9}"/>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390720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416C5B-17CD-4524-A0A5-67A65C14CF7C}"/>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1309BE08-D9AD-45CA-B1D3-E5AC983497A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id="{2C16B5F5-7256-4189-BBEE-5BD1714F3B6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id="{F4E6D044-2101-4985-9773-43AC87128E92}"/>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6" name="Θέση υποσέλιδου 5">
            <a:extLst>
              <a:ext uri="{FF2B5EF4-FFF2-40B4-BE49-F238E27FC236}">
                <a16:creationId xmlns:a16="http://schemas.microsoft.com/office/drawing/2014/main" id="{FAEEA2F6-BF83-4C72-8E28-A30BC4B125FB}"/>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1470211A-DB22-419D-9B35-7E83047151E2}"/>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396043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72B233-0E03-4502-9899-54996282DB4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F8A60E69-6B37-4EE0-9757-0C6D006434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1F585E1-4E2C-4DC4-BA99-30D5D2D9F7E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id="{ABEBCCC4-7509-4142-B242-E3BD0DE08A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4DF2594-B95C-43DC-924C-354B969FDAE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id="{ED93BE2B-BB2F-4C3A-8D93-E5B28C7B6983}"/>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8" name="Θέση υποσέλιδου 7">
            <a:extLst>
              <a:ext uri="{FF2B5EF4-FFF2-40B4-BE49-F238E27FC236}">
                <a16:creationId xmlns:a16="http://schemas.microsoft.com/office/drawing/2014/main" id="{93AF5E1F-3688-45CC-AB7C-A70DC25EA61B}"/>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id="{F8F7F634-E863-4C97-9AAA-E7955BF4FA35}"/>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1966648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E9E80A-52CC-41A3-852E-D67D151ECC17}"/>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F0D4BC9C-03CD-498B-B168-39B84B86A957}"/>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4" name="Θέση υποσέλιδου 3">
            <a:extLst>
              <a:ext uri="{FF2B5EF4-FFF2-40B4-BE49-F238E27FC236}">
                <a16:creationId xmlns:a16="http://schemas.microsoft.com/office/drawing/2014/main" id="{559F33DA-0F8E-4FE1-B6D5-7B0F92764B48}"/>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id="{013F0AED-7A07-4DC9-A140-B64EA01C2C31}"/>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2265025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31DEF3E-98C5-4779-A6F0-915F13875DA0}"/>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3" name="Θέση υποσέλιδου 2">
            <a:extLst>
              <a:ext uri="{FF2B5EF4-FFF2-40B4-BE49-F238E27FC236}">
                <a16:creationId xmlns:a16="http://schemas.microsoft.com/office/drawing/2014/main" id="{C8A51AB8-97F9-4B9D-A337-589E6A1ABC1E}"/>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id="{4869BC23-D609-4BBD-9586-A07158A1180A}"/>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3654107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3C67DE-1B2A-4E8D-95A1-F0ECDFB70E8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626030E5-65EB-412C-B7D0-B8C62A2496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id="{A0ABC5FB-77C7-46A3-BEDC-620C0BB857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F2FD807-15CF-4810-9713-E3AD6A6A2FBB}"/>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6" name="Θέση υποσέλιδου 5">
            <a:extLst>
              <a:ext uri="{FF2B5EF4-FFF2-40B4-BE49-F238E27FC236}">
                <a16:creationId xmlns:a16="http://schemas.microsoft.com/office/drawing/2014/main" id="{87F211BE-1516-4160-BA64-A6D2688F377D}"/>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C3A94DAF-6FDC-4E23-94DC-29EAD6A3C892}"/>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2319763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5527AE-EF33-437A-84FF-90D803D1E6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34697EA2-2011-4313-8CF0-23BB3A9955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F8B696EC-189C-47EA-8D09-98D41276B9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466EBDA-536C-445F-9E6C-ECDC541D3501}"/>
              </a:ext>
            </a:extLst>
          </p:cNvPr>
          <p:cNvSpPr>
            <a:spLocks noGrp="1"/>
          </p:cNvSpPr>
          <p:nvPr>
            <p:ph type="dt" sz="half" idx="10"/>
          </p:nvPr>
        </p:nvSpPr>
        <p:spPr/>
        <p:txBody>
          <a:bodyPr/>
          <a:lstStyle/>
          <a:p>
            <a:fld id="{E71F7566-E86D-492E-AB66-DDBCA9943A09}" type="datetimeFigureOut">
              <a:rPr lang="en-US" smtClean="0"/>
              <a:t>4/10/2020</a:t>
            </a:fld>
            <a:endParaRPr lang="en-US"/>
          </a:p>
        </p:txBody>
      </p:sp>
      <p:sp>
        <p:nvSpPr>
          <p:cNvPr id="6" name="Θέση υποσέλιδου 5">
            <a:extLst>
              <a:ext uri="{FF2B5EF4-FFF2-40B4-BE49-F238E27FC236}">
                <a16:creationId xmlns:a16="http://schemas.microsoft.com/office/drawing/2014/main" id="{3E053131-E225-4CF2-BD04-8C7184B6A44A}"/>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2B61C6EA-6E77-4375-B11A-86C2A3A1CFED}"/>
              </a:ext>
            </a:extLst>
          </p:cNvPr>
          <p:cNvSpPr>
            <a:spLocks noGrp="1"/>
          </p:cNvSpPr>
          <p:nvPr>
            <p:ph type="sldNum" sz="quarter" idx="12"/>
          </p:nvPr>
        </p:nvSpPr>
        <p:spPr/>
        <p:txBody>
          <a:bodyPr/>
          <a:lstStyle/>
          <a:p>
            <a:fld id="{C008592E-3458-4209-BDCF-D23832D36380}" type="slidenum">
              <a:rPr lang="en-US" smtClean="0"/>
              <a:t>‹#›</a:t>
            </a:fld>
            <a:endParaRPr lang="en-US"/>
          </a:p>
        </p:txBody>
      </p:sp>
    </p:spTree>
    <p:extLst>
      <p:ext uri="{BB962C8B-B14F-4D97-AF65-F5344CB8AC3E}">
        <p14:creationId xmlns:p14="http://schemas.microsoft.com/office/powerpoint/2010/main" val="1591957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FD60C01-CBE3-4975-9D3B-47E5E8B637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56A5F218-4879-4BCD-ACC8-7E386D1877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6717C11E-0680-4991-9F39-4C00649E86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1F7566-E86D-492E-AB66-DDBCA9943A09}" type="datetimeFigureOut">
              <a:rPr lang="en-US" smtClean="0"/>
              <a:t>4/10/2020</a:t>
            </a:fld>
            <a:endParaRPr lang="en-US"/>
          </a:p>
        </p:txBody>
      </p:sp>
      <p:sp>
        <p:nvSpPr>
          <p:cNvPr id="5" name="Θέση υποσέλιδου 4">
            <a:extLst>
              <a:ext uri="{FF2B5EF4-FFF2-40B4-BE49-F238E27FC236}">
                <a16:creationId xmlns:a16="http://schemas.microsoft.com/office/drawing/2014/main" id="{C7E21228-5A23-4693-A240-AF2007ED7A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id="{5411A70E-B6F3-46B5-8C72-9A0CD7C082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08592E-3458-4209-BDCF-D23832D36380}" type="slidenum">
              <a:rPr lang="en-US" smtClean="0"/>
              <a:t>‹#›</a:t>
            </a:fld>
            <a:endParaRPr lang="en-US"/>
          </a:p>
        </p:txBody>
      </p:sp>
    </p:spTree>
    <p:extLst>
      <p:ext uri="{BB962C8B-B14F-4D97-AF65-F5344CB8AC3E}">
        <p14:creationId xmlns:p14="http://schemas.microsoft.com/office/powerpoint/2010/main" val="27883789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CF7C96-0CE5-4071-BFE5-30742D5F9980}"/>
              </a:ext>
            </a:extLst>
          </p:cNvPr>
          <p:cNvSpPr>
            <a:spLocks noGrp="1"/>
          </p:cNvSpPr>
          <p:nvPr>
            <p:ph type="ctrTitle"/>
          </p:nvPr>
        </p:nvSpPr>
        <p:spPr/>
        <p:txBody>
          <a:bodyPr/>
          <a:lstStyle/>
          <a:p>
            <a:r>
              <a:rPr lang="el-GR" dirty="0"/>
              <a:t>Διάλεξη 4</a:t>
            </a:r>
            <a:endParaRPr lang="en-US" dirty="0"/>
          </a:p>
        </p:txBody>
      </p:sp>
      <p:sp>
        <p:nvSpPr>
          <p:cNvPr id="3" name="Υπότιτλος 2">
            <a:extLst>
              <a:ext uri="{FF2B5EF4-FFF2-40B4-BE49-F238E27FC236}">
                <a16:creationId xmlns:a16="http://schemas.microsoft.com/office/drawing/2014/main" id="{E449DA81-EE45-4F45-99A5-70CC47951D53}"/>
              </a:ext>
            </a:extLst>
          </p:cNvPr>
          <p:cNvSpPr>
            <a:spLocks noGrp="1"/>
          </p:cNvSpPr>
          <p:nvPr>
            <p:ph type="subTitle" idx="1"/>
          </p:nvPr>
        </p:nvSpPr>
        <p:spPr/>
        <p:txBody>
          <a:bodyPr>
            <a:normAutofit/>
          </a:bodyPr>
          <a:lstStyle/>
          <a:p>
            <a:r>
              <a:rPr lang="el-GR" sz="3200" dirty="0"/>
              <a:t>Οδυσσέας </a:t>
            </a:r>
            <a:r>
              <a:rPr lang="el-GR" sz="3200" dirty="0" err="1"/>
              <a:t>Μανωλιαδης</a:t>
            </a:r>
            <a:endParaRPr lang="en-US" sz="3200" dirty="0"/>
          </a:p>
        </p:txBody>
      </p:sp>
    </p:spTree>
    <p:extLst>
      <p:ext uri="{BB962C8B-B14F-4D97-AF65-F5344CB8AC3E}">
        <p14:creationId xmlns:p14="http://schemas.microsoft.com/office/powerpoint/2010/main" val="2474100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B26327-4AB0-4F54-AA46-A2B3115775B2}"/>
              </a:ext>
            </a:extLst>
          </p:cNvPr>
          <p:cNvSpPr>
            <a:spLocks noGrp="1"/>
          </p:cNvSpPr>
          <p:nvPr>
            <p:ph type="title"/>
          </p:nvPr>
        </p:nvSpPr>
        <p:spPr/>
        <p:txBody>
          <a:bodyPr>
            <a:normAutofit fontScale="90000"/>
          </a:bodyPr>
          <a:lstStyle/>
          <a:p>
            <a:r>
              <a:rPr lang="el-GR" b="1" dirty="0"/>
              <a:t>Περιοχή [10.001,15.000]</a:t>
            </a:r>
            <a:br>
              <a:rPr lang="en-US" dirty="0"/>
            </a:br>
            <a:r>
              <a:rPr lang="el-GR" sz="1600" dirty="0"/>
              <a:t>Τιμή πώλησης: 18€/</a:t>
            </a:r>
            <a:r>
              <a:rPr lang="el-GR" sz="1600" dirty="0" err="1"/>
              <a:t>μον</a:t>
            </a:r>
            <a:r>
              <a:rPr lang="el-GR" sz="1600" dirty="0"/>
              <a:t>.</a:t>
            </a:r>
            <a:br>
              <a:rPr lang="el-GR" sz="1600" dirty="0"/>
            </a:br>
            <a:r>
              <a:rPr lang="el-GR" sz="1600" dirty="0"/>
              <a:t>Συνολικά έσοδα = Σταθερό Κόστος + Μεταβλητό Κόστος </a:t>
            </a:r>
            <a:br>
              <a:rPr lang="el-GR" sz="1600" dirty="0"/>
            </a:br>
            <a:r>
              <a:rPr lang="el-GR" sz="1600" dirty="0"/>
              <a:t>20*10.000 + 18*(Q-10.000)= 35.000 + 15Q  Q= 5.000μον. (MH ΑΠΟΔΕΚΤΟ)</a:t>
            </a:r>
            <a:br>
              <a:rPr lang="el-GR" sz="1600" dirty="0"/>
            </a:br>
            <a:endParaRPr lang="en-US" sz="1600" dirty="0"/>
          </a:p>
        </p:txBody>
      </p:sp>
      <p:graphicFrame>
        <p:nvGraphicFramePr>
          <p:cNvPr id="7" name="Θέση περιεχομένου 6">
            <a:extLst>
              <a:ext uri="{FF2B5EF4-FFF2-40B4-BE49-F238E27FC236}">
                <a16:creationId xmlns:a16="http://schemas.microsoft.com/office/drawing/2014/main" id="{DB0CD040-F11D-4E8D-82C9-C21ACB633BE1}"/>
              </a:ext>
            </a:extLst>
          </p:cNvPr>
          <p:cNvGraphicFramePr>
            <a:graphicFrameLocks noGrp="1"/>
          </p:cNvGraphicFramePr>
          <p:nvPr>
            <p:ph idx="1"/>
            <p:extLst>
              <p:ext uri="{D42A27DB-BD31-4B8C-83A1-F6EECF244321}">
                <p14:modId xmlns:p14="http://schemas.microsoft.com/office/powerpoint/2010/main" val="127619925"/>
              </p:ext>
            </p:extLst>
          </p:nvPr>
        </p:nvGraphicFramePr>
        <p:xfrm>
          <a:off x="2138289" y="2096086"/>
          <a:ext cx="6663446" cy="3353006"/>
        </p:xfrm>
        <a:graphic>
          <a:graphicData uri="http://schemas.openxmlformats.org/drawingml/2006/table">
            <a:tbl>
              <a:tblPr firstRow="1" firstCol="1" bandRow="1" bandCol="1">
                <a:tableStyleId>{5C22544A-7EE6-4342-B048-85BDC9FD1C3A}</a:tableStyleId>
              </a:tblPr>
              <a:tblGrid>
                <a:gridCol w="1750699">
                  <a:extLst>
                    <a:ext uri="{9D8B030D-6E8A-4147-A177-3AD203B41FA5}">
                      <a16:colId xmlns:a16="http://schemas.microsoft.com/office/drawing/2014/main" val="1515410526"/>
                    </a:ext>
                  </a:extLst>
                </a:gridCol>
                <a:gridCol w="2347297">
                  <a:extLst>
                    <a:ext uri="{9D8B030D-6E8A-4147-A177-3AD203B41FA5}">
                      <a16:colId xmlns:a16="http://schemas.microsoft.com/office/drawing/2014/main" val="1674354931"/>
                    </a:ext>
                  </a:extLst>
                </a:gridCol>
                <a:gridCol w="2565450">
                  <a:extLst>
                    <a:ext uri="{9D8B030D-6E8A-4147-A177-3AD203B41FA5}">
                      <a16:colId xmlns:a16="http://schemas.microsoft.com/office/drawing/2014/main" val="3450423281"/>
                    </a:ext>
                  </a:extLst>
                </a:gridCol>
              </a:tblGrid>
              <a:tr h="176474">
                <a:tc>
                  <a:txBody>
                    <a:bodyPr/>
                    <a:lstStyle/>
                    <a:p>
                      <a:pPr marL="0" marR="0" algn="ctr">
                        <a:spcBef>
                          <a:spcPts val="0"/>
                        </a:spcBef>
                        <a:spcAft>
                          <a:spcPts val="0"/>
                        </a:spcAft>
                      </a:pPr>
                      <a:r>
                        <a:rPr lang="el-GR" sz="1000">
                          <a:effectLst/>
                        </a:rPr>
                        <a:t>Στοιχείο κόστους</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Σταθερό (</a:t>
                      </a:r>
                      <a:r>
                        <a:rPr lang="en-US" sz="1000">
                          <a:effectLst/>
                        </a:rPr>
                        <a:t>FC</a:t>
                      </a:r>
                      <a:r>
                        <a:rPr lang="el-GR" sz="1000">
                          <a:effectLst/>
                        </a:rPr>
                        <a:t>) -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Μεταβλητό (</a:t>
                      </a:r>
                      <a:r>
                        <a:rPr lang="en-US" sz="1000">
                          <a:effectLst/>
                        </a:rPr>
                        <a:t>v</a:t>
                      </a:r>
                      <a:r>
                        <a:rPr lang="el-GR" sz="1000">
                          <a:effectLst/>
                        </a:rPr>
                        <a:t>) - €/μον. εξαρτ.</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53327905"/>
                  </a:ext>
                </a:extLst>
              </a:tr>
              <a:tr h="529422">
                <a:tc>
                  <a:txBody>
                    <a:bodyPr/>
                    <a:lstStyle/>
                    <a:p>
                      <a:pPr marL="0" marR="0" algn="just">
                        <a:spcBef>
                          <a:spcPts val="0"/>
                        </a:spcBef>
                        <a:spcAft>
                          <a:spcPts val="0"/>
                        </a:spcAft>
                      </a:pPr>
                      <a:r>
                        <a:rPr lang="el-GR" sz="1000">
                          <a:effectLst/>
                        </a:rPr>
                        <a:t>Υλικό Α (ποσότητα συμμετοχής στο Π=2μον)</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2 μον. * 5 €/μον = 10€</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91125732"/>
                  </a:ext>
                </a:extLst>
              </a:tr>
              <a:tr h="529422">
                <a:tc>
                  <a:txBody>
                    <a:bodyPr/>
                    <a:lstStyle/>
                    <a:p>
                      <a:pPr marL="0" marR="0" algn="just">
                        <a:spcBef>
                          <a:spcPts val="0"/>
                        </a:spcBef>
                        <a:spcAft>
                          <a:spcPts val="0"/>
                        </a:spcAft>
                      </a:pPr>
                      <a:r>
                        <a:rPr lang="el-GR" sz="1000">
                          <a:effectLst/>
                        </a:rPr>
                        <a:t>Υλικό Β (ποσότητα συμμετοχής στο Π=1μον)</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3παρτίδες*1.000=3.000 </a:t>
                      </a:r>
                      <a:r>
                        <a:rPr lang="el-GR" sz="900">
                          <a:effectLst/>
                        </a:rPr>
                        <a:t>(απαιτούνται 10.001-15.000 εξαρτήματα Β)</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29947878"/>
                  </a:ext>
                </a:extLst>
              </a:tr>
              <a:tr h="529422">
                <a:tc>
                  <a:txBody>
                    <a:bodyPr/>
                    <a:lstStyle/>
                    <a:p>
                      <a:pPr marL="0" marR="0" algn="just">
                        <a:spcBef>
                          <a:spcPts val="0"/>
                        </a:spcBef>
                        <a:spcAft>
                          <a:spcPts val="0"/>
                        </a:spcAft>
                      </a:pPr>
                      <a:r>
                        <a:rPr lang="el-GR" sz="1000">
                          <a:effectLst/>
                        </a:rPr>
                        <a:t>Υλικό Δ (ποσότητα συμμετοχής στο Π=2μον)</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3παρτίδες*4.000=12.000 </a:t>
                      </a:r>
                      <a:r>
                        <a:rPr lang="el-GR" sz="900">
                          <a:effectLst/>
                        </a:rPr>
                        <a:t>(απαιτούνται 20.002 – 30.000) εξαρτήματα Δ)</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48991323"/>
                  </a:ext>
                </a:extLst>
              </a:tr>
              <a:tr h="352948">
                <a:tc>
                  <a:txBody>
                    <a:bodyPr/>
                    <a:lstStyle/>
                    <a:p>
                      <a:pPr marL="0" marR="0" algn="just">
                        <a:spcBef>
                          <a:spcPts val="0"/>
                        </a:spcBef>
                        <a:spcAft>
                          <a:spcPts val="0"/>
                        </a:spcAft>
                      </a:pPr>
                      <a:r>
                        <a:rPr lang="el-GR" sz="1000">
                          <a:effectLst/>
                        </a:rPr>
                        <a:t>Άμεσο κόστος εργατικών</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30.000/10.000=45.000/15.000= 3€/μον</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66865982"/>
                  </a:ext>
                </a:extLst>
              </a:tr>
              <a:tr h="352948">
                <a:tc>
                  <a:txBody>
                    <a:bodyPr/>
                    <a:lstStyle/>
                    <a:p>
                      <a:pPr marL="0" marR="0" algn="just">
                        <a:spcBef>
                          <a:spcPts val="0"/>
                        </a:spcBef>
                        <a:spcAft>
                          <a:spcPts val="0"/>
                        </a:spcAft>
                      </a:pPr>
                      <a:r>
                        <a:rPr lang="el-GR" sz="1000">
                          <a:effectLst/>
                        </a:rPr>
                        <a:t>Γενικά Έξοδα παραγωγής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5.000</a:t>
                      </a:r>
                      <a:endParaRPr lang="en-US" sz="1200">
                        <a:effectLst/>
                      </a:endParaRPr>
                    </a:p>
                    <a:p>
                      <a:pPr marL="0" marR="0" algn="ctr">
                        <a:spcBef>
                          <a:spcPts val="0"/>
                        </a:spcBef>
                        <a:spcAft>
                          <a:spcPts val="0"/>
                        </a:spcAft>
                      </a:pPr>
                      <a:r>
                        <a:rPr lang="el-GR" sz="900">
                          <a:effectLst/>
                        </a:rPr>
                        <a:t>(βλ. παραπάνω ανάλυση)</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2€/μον</a:t>
                      </a:r>
                      <a:endParaRPr lang="en-US" sz="1200">
                        <a:effectLst/>
                      </a:endParaRPr>
                    </a:p>
                    <a:p>
                      <a:pPr marL="0" marR="0" algn="ctr">
                        <a:spcBef>
                          <a:spcPts val="0"/>
                        </a:spcBef>
                        <a:spcAft>
                          <a:spcPts val="0"/>
                        </a:spcAft>
                      </a:pPr>
                      <a:r>
                        <a:rPr lang="el-GR" sz="900">
                          <a:effectLst/>
                        </a:rPr>
                        <a:t>(βλ. παραπάνω ανάλυση)</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63642069"/>
                  </a:ext>
                </a:extLst>
              </a:tr>
              <a:tr h="352948">
                <a:tc>
                  <a:txBody>
                    <a:bodyPr/>
                    <a:lstStyle/>
                    <a:p>
                      <a:pPr marL="0" marR="0" algn="just">
                        <a:spcBef>
                          <a:spcPts val="0"/>
                        </a:spcBef>
                        <a:spcAft>
                          <a:spcPts val="0"/>
                        </a:spcAft>
                      </a:pPr>
                      <a:r>
                        <a:rPr lang="el-GR" sz="1000">
                          <a:effectLst/>
                        </a:rPr>
                        <a:t>Γενικά έξοδα Διοίκησης (€)</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1000">
                          <a:effectLst/>
                        </a:rPr>
                        <a:t>10.000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42907360"/>
                  </a:ext>
                </a:extLst>
              </a:tr>
              <a:tr h="352948">
                <a:tc>
                  <a:txBody>
                    <a:bodyPr/>
                    <a:lstStyle/>
                    <a:p>
                      <a:pPr marL="0" marR="0" algn="just">
                        <a:spcBef>
                          <a:spcPts val="0"/>
                        </a:spcBef>
                        <a:spcAft>
                          <a:spcPts val="0"/>
                        </a:spcAft>
                      </a:pPr>
                      <a:r>
                        <a:rPr lang="el-GR" sz="1000">
                          <a:effectLst/>
                        </a:rPr>
                        <a:t>Γενικά έξοδα Διάθεσης (€)</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1000">
                          <a:effectLst/>
                        </a:rPr>
                        <a:t>5.000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78714385"/>
                  </a:ext>
                </a:extLst>
              </a:tr>
              <a:tr h="176474">
                <a:tc>
                  <a:txBody>
                    <a:bodyPr/>
                    <a:lstStyle/>
                    <a:p>
                      <a:pPr marL="0" marR="0" algn="r">
                        <a:spcBef>
                          <a:spcPts val="0"/>
                        </a:spcBef>
                        <a:spcAft>
                          <a:spcPts val="0"/>
                        </a:spcAft>
                      </a:pPr>
                      <a:r>
                        <a:rPr lang="el-GR" sz="1000">
                          <a:effectLst/>
                        </a:rPr>
                        <a:t>Σύνολο</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35.000</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dirty="0">
                          <a:effectLst/>
                        </a:rPr>
                        <a:t>15</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54574526"/>
                  </a:ext>
                </a:extLst>
              </a:tr>
            </a:tbl>
          </a:graphicData>
        </a:graphic>
      </p:graphicFrame>
    </p:spTree>
    <p:extLst>
      <p:ext uri="{BB962C8B-B14F-4D97-AF65-F5344CB8AC3E}">
        <p14:creationId xmlns:p14="http://schemas.microsoft.com/office/powerpoint/2010/main" val="2105454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D3A989-7332-4B21-90ED-297C3391871E}"/>
              </a:ext>
            </a:extLst>
          </p:cNvPr>
          <p:cNvSpPr>
            <a:spLocks noGrp="1"/>
          </p:cNvSpPr>
          <p:nvPr>
            <p:ph type="title"/>
          </p:nvPr>
        </p:nvSpPr>
        <p:spPr/>
        <p:txBody>
          <a:bodyPr/>
          <a:lstStyle/>
          <a:p>
            <a:endParaRPr lang="en-US"/>
          </a:p>
        </p:txBody>
      </p:sp>
      <p:pic>
        <p:nvPicPr>
          <p:cNvPr id="6147" name="Εικόνα 12">
            <a:extLst>
              <a:ext uri="{FF2B5EF4-FFF2-40B4-BE49-F238E27FC236}">
                <a16:creationId xmlns:a16="http://schemas.microsoft.com/office/drawing/2014/main" id="{96270A39-90E9-45AB-83D7-DF9A638D5F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7984" y="2084822"/>
            <a:ext cx="8534400" cy="514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856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553785-5E97-4C35-AB33-D245B0AB05C7}"/>
              </a:ext>
            </a:extLst>
          </p:cNvPr>
          <p:cNvSpPr>
            <a:spLocks noGrp="1"/>
          </p:cNvSpPr>
          <p:nvPr>
            <p:ph type="title"/>
          </p:nvPr>
        </p:nvSpPr>
        <p:spPr/>
        <p:txBody>
          <a:bodyPr/>
          <a:lstStyle/>
          <a:p>
            <a:r>
              <a:rPr lang="el-GR"/>
              <a:t>Ασκηση</a:t>
            </a:r>
            <a:endParaRPr lang="en-US"/>
          </a:p>
        </p:txBody>
      </p:sp>
      <p:sp>
        <p:nvSpPr>
          <p:cNvPr id="3" name="Θέση περιεχομένου 2">
            <a:extLst>
              <a:ext uri="{FF2B5EF4-FFF2-40B4-BE49-F238E27FC236}">
                <a16:creationId xmlns:a16="http://schemas.microsoft.com/office/drawing/2014/main" id="{5714A737-E0AB-4123-9AA9-817BBD374C2B}"/>
              </a:ext>
            </a:extLst>
          </p:cNvPr>
          <p:cNvSpPr>
            <a:spLocks noGrp="1"/>
          </p:cNvSpPr>
          <p:nvPr>
            <p:ph idx="1"/>
          </p:nvPr>
        </p:nvSpPr>
        <p:spPr/>
        <p:txBody>
          <a:bodyPr>
            <a:normAutofit fontScale="92500" lnSpcReduction="10000"/>
          </a:bodyPr>
          <a:lstStyle/>
          <a:p>
            <a:r>
              <a:rPr lang="el-GR" dirty="0"/>
              <a:t>Η ΧΗΜΙΚΑ Α.Ε. είναι μια μικρή εταιρεία παραγωγής χημικών προϊόντων με έδρα το Βόλο, η οποία κατασκευάζει το προϊόν Π, έχοντας δυναμικότητα παραγωγής 15.000 μονάδες ετησίως. Η παραγωγή του προϊόντος γίνεται στις εγκαταστάσεις της εταιρείας με χρήση τριών υλικών Α, Β και Δ που η ΧΗΜΙΚΑ Α.Ε. παραλαμβάνει από προμηθευτές και συγκεκριμένα τις εταιρείες ΑΛΦΑ, ΒΗΤΑ και ΔΕΛΤΑ. Για την παραγωγή μιας μονάδας προϊόντος Π απαιτούνται 2 μονάδες του υλικού Α, 1 μονάδα Β και 2 μονάδες Δ. </a:t>
            </a:r>
            <a:endParaRPr lang="en-US" dirty="0"/>
          </a:p>
          <a:p>
            <a:r>
              <a:rPr lang="el-GR" dirty="0"/>
              <a:t>Η ΑΛΦΑ προμηθεύει τη ΧΗΜΙΚΑ Α.Ε. με οποιονδήποτε αριθμό υλικού Α ζητηθεί, με κόστος 5€/μονάδα. Η ΒΗΤΑ προμηθεύει το υλικό Β, σε παρτίδες των 5.000 μονάδων, με κόστος 1.000€/ παρτίδα. Τέλος, η ΔΕΛΤΑ προμηθεύει το υλικό Δ σε παρτίδες των 10.000 μονάδων, με κόστος 4.000€/παρτίδα. </a:t>
            </a:r>
            <a:endParaRPr lang="en-US" dirty="0"/>
          </a:p>
          <a:p>
            <a:endParaRPr lang="en-US" dirty="0"/>
          </a:p>
        </p:txBody>
      </p:sp>
    </p:spTree>
    <p:extLst>
      <p:ext uri="{BB962C8B-B14F-4D97-AF65-F5344CB8AC3E}">
        <p14:creationId xmlns:p14="http://schemas.microsoft.com/office/powerpoint/2010/main" val="3036563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16:creationId xmlns:a16="http://schemas.microsoft.com/office/drawing/2014/main" id="{5B17AD46-3138-4516-B322-FF47A0C536B5}"/>
              </a:ext>
            </a:extLst>
          </p:cNvPr>
          <p:cNvGraphicFramePr>
            <a:graphicFrameLocks noGrp="1"/>
          </p:cNvGraphicFramePr>
          <p:nvPr>
            <p:ph idx="1"/>
          </p:nvPr>
        </p:nvGraphicFramePr>
        <p:xfrm>
          <a:off x="3255962" y="3244056"/>
          <a:ext cx="5680075" cy="1514475"/>
        </p:xfrm>
        <a:graphic>
          <a:graphicData uri="http://schemas.openxmlformats.org/drawingml/2006/table">
            <a:tbl>
              <a:tblPr firstRow="1" firstCol="1" bandRow="1">
                <a:tableStyleId>{5C22544A-7EE6-4342-B048-85BDC9FD1C3A}</a:tableStyleId>
              </a:tblPr>
              <a:tblGrid>
                <a:gridCol w="2349500">
                  <a:extLst>
                    <a:ext uri="{9D8B030D-6E8A-4147-A177-3AD203B41FA5}">
                      <a16:colId xmlns:a16="http://schemas.microsoft.com/office/drawing/2014/main" val="983959487"/>
                    </a:ext>
                  </a:extLst>
                </a:gridCol>
                <a:gridCol w="1384935">
                  <a:extLst>
                    <a:ext uri="{9D8B030D-6E8A-4147-A177-3AD203B41FA5}">
                      <a16:colId xmlns:a16="http://schemas.microsoft.com/office/drawing/2014/main" val="466764187"/>
                    </a:ext>
                  </a:extLst>
                </a:gridCol>
                <a:gridCol w="1945640">
                  <a:extLst>
                    <a:ext uri="{9D8B030D-6E8A-4147-A177-3AD203B41FA5}">
                      <a16:colId xmlns:a16="http://schemas.microsoft.com/office/drawing/2014/main" val="3542449861"/>
                    </a:ext>
                  </a:extLst>
                </a:gridCol>
              </a:tblGrid>
              <a:tr h="180975">
                <a:tc>
                  <a:txBody>
                    <a:bodyPr/>
                    <a:lstStyle/>
                    <a:p>
                      <a:pPr marL="0" marR="0">
                        <a:spcBef>
                          <a:spcPts val="0"/>
                        </a:spcBef>
                        <a:spcAft>
                          <a:spcPts val="0"/>
                        </a:spcAft>
                      </a:pPr>
                      <a:r>
                        <a:rPr lang="el-GR" sz="900">
                          <a:effectLst/>
                        </a:rPr>
                        <a:t>ΣΤΟΙΧΕΙΟ ΚΟΣΤΟΥΣ</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9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9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33742182"/>
                  </a:ext>
                </a:extLst>
              </a:tr>
              <a:tr h="190500">
                <a:tc>
                  <a:txBody>
                    <a:bodyPr/>
                    <a:lstStyle/>
                    <a:p>
                      <a:pPr marL="0" marR="0">
                        <a:spcBef>
                          <a:spcPts val="0"/>
                        </a:spcBef>
                        <a:spcAft>
                          <a:spcPts val="0"/>
                        </a:spcAft>
                      </a:pPr>
                      <a:r>
                        <a:rPr lang="el-GR" sz="900">
                          <a:effectLst/>
                        </a:rPr>
                        <a:t>Όγκος Παραγωγής (μον. προϊόντος Π)</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900">
                          <a:effectLst/>
                        </a:rPr>
                        <a:t>10.000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l-GR" sz="900">
                          <a:effectLst/>
                        </a:rPr>
                        <a:t>15.000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670664316"/>
                  </a:ext>
                </a:extLst>
              </a:tr>
              <a:tr h="190500">
                <a:tc>
                  <a:txBody>
                    <a:bodyPr/>
                    <a:lstStyle/>
                    <a:p>
                      <a:pPr marL="0" marR="0">
                        <a:spcBef>
                          <a:spcPts val="0"/>
                        </a:spcBef>
                        <a:spcAft>
                          <a:spcPts val="0"/>
                        </a:spcAft>
                      </a:pPr>
                      <a:r>
                        <a:rPr lang="el-GR" sz="900">
                          <a:effectLst/>
                        </a:rPr>
                        <a:t>Κόστος Παραγωγής</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9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l-GR" sz="9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046729005"/>
                  </a:ext>
                </a:extLst>
              </a:tr>
              <a:tr h="190500">
                <a:tc>
                  <a:txBody>
                    <a:bodyPr/>
                    <a:lstStyle/>
                    <a:p>
                      <a:pPr marL="0" marR="0" indent="114300">
                        <a:spcBef>
                          <a:spcPts val="0"/>
                        </a:spcBef>
                        <a:spcAft>
                          <a:spcPts val="0"/>
                        </a:spcAft>
                      </a:pPr>
                      <a:r>
                        <a:rPr lang="el-GR" sz="900">
                          <a:effectLst/>
                        </a:rPr>
                        <a:t>Άμεσο κόστος υλικών </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gridSpan="2">
                  <a:txBody>
                    <a:bodyPr/>
                    <a:lstStyle/>
                    <a:p>
                      <a:pPr marL="0" marR="0" algn="ctr">
                        <a:spcBef>
                          <a:spcPts val="0"/>
                        </a:spcBef>
                        <a:spcAft>
                          <a:spcPts val="0"/>
                        </a:spcAft>
                      </a:pPr>
                      <a:r>
                        <a:rPr lang="el-GR" sz="900">
                          <a:effectLst/>
                        </a:rPr>
                        <a:t>Όπως περιγράφηκε παραπάνω για τα υλικά Α, Β, Δ</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4134331429"/>
                  </a:ext>
                </a:extLst>
              </a:tr>
              <a:tr h="190500">
                <a:tc>
                  <a:txBody>
                    <a:bodyPr/>
                    <a:lstStyle/>
                    <a:p>
                      <a:pPr marL="0" marR="0" indent="114300">
                        <a:spcBef>
                          <a:spcPts val="0"/>
                        </a:spcBef>
                        <a:spcAft>
                          <a:spcPts val="0"/>
                        </a:spcAft>
                      </a:pPr>
                      <a:r>
                        <a:rPr lang="el-GR" sz="900">
                          <a:effectLst/>
                        </a:rPr>
                        <a:t>Άμεσο κόστος εργατικών (€) </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900">
                          <a:effectLst/>
                        </a:rPr>
                        <a:t>30.000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l-GR" sz="900">
                          <a:effectLst/>
                        </a:rPr>
                        <a:t>45.000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66949732"/>
                  </a:ext>
                </a:extLst>
              </a:tr>
              <a:tr h="190500">
                <a:tc>
                  <a:txBody>
                    <a:bodyPr/>
                    <a:lstStyle/>
                    <a:p>
                      <a:pPr marL="0" marR="0" indent="114300">
                        <a:spcBef>
                          <a:spcPts val="0"/>
                        </a:spcBef>
                        <a:spcAft>
                          <a:spcPts val="0"/>
                        </a:spcAft>
                      </a:pPr>
                      <a:r>
                        <a:rPr lang="el-GR" sz="900">
                          <a:effectLst/>
                        </a:rPr>
                        <a:t>Γενικά έξοδα παραγωγής (€)</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900">
                          <a:effectLst/>
                        </a:rPr>
                        <a:t>25.000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l-GR" sz="900">
                          <a:effectLst/>
                        </a:rPr>
                        <a:t>35.000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794199975"/>
                  </a:ext>
                </a:extLst>
              </a:tr>
              <a:tr h="190500">
                <a:tc>
                  <a:txBody>
                    <a:bodyPr/>
                    <a:lstStyle/>
                    <a:p>
                      <a:pPr marL="0" marR="0">
                        <a:spcBef>
                          <a:spcPts val="0"/>
                        </a:spcBef>
                        <a:spcAft>
                          <a:spcPts val="0"/>
                        </a:spcAft>
                      </a:pPr>
                      <a:r>
                        <a:rPr lang="el-GR" sz="900">
                          <a:effectLst/>
                        </a:rPr>
                        <a:t>Γενικά έξοδα Διοίκησης (€)</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gridSpan="2">
                  <a:txBody>
                    <a:bodyPr/>
                    <a:lstStyle/>
                    <a:p>
                      <a:pPr marL="0" marR="0" algn="ctr">
                        <a:spcBef>
                          <a:spcPts val="0"/>
                        </a:spcBef>
                        <a:spcAft>
                          <a:spcPts val="0"/>
                        </a:spcAft>
                      </a:pPr>
                      <a:r>
                        <a:rPr lang="el-GR" sz="900">
                          <a:effectLst/>
                        </a:rPr>
                        <a:t>10.000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745776425"/>
                  </a:ext>
                </a:extLst>
              </a:tr>
              <a:tr h="190500">
                <a:tc>
                  <a:txBody>
                    <a:bodyPr/>
                    <a:lstStyle/>
                    <a:p>
                      <a:pPr marL="0" marR="0">
                        <a:spcBef>
                          <a:spcPts val="0"/>
                        </a:spcBef>
                        <a:spcAft>
                          <a:spcPts val="0"/>
                        </a:spcAft>
                      </a:pPr>
                      <a:r>
                        <a:rPr lang="el-GR" sz="900">
                          <a:effectLst/>
                        </a:rPr>
                        <a:t>Γενικά έξοδα Διάθεσης (€)</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gridSpan="2">
                  <a:txBody>
                    <a:bodyPr/>
                    <a:lstStyle/>
                    <a:p>
                      <a:pPr marL="0" marR="0" algn="ctr">
                        <a:spcBef>
                          <a:spcPts val="0"/>
                        </a:spcBef>
                        <a:spcAft>
                          <a:spcPts val="0"/>
                        </a:spcAft>
                      </a:pPr>
                      <a:r>
                        <a:rPr lang="el-GR" sz="900" dirty="0">
                          <a:effectLst/>
                        </a:rPr>
                        <a:t>5.000</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99869828"/>
                  </a:ext>
                </a:extLst>
              </a:tr>
            </a:tbl>
          </a:graphicData>
        </a:graphic>
      </p:graphicFrame>
      <p:sp>
        <p:nvSpPr>
          <p:cNvPr id="5" name="Rectangle 1">
            <a:extLst>
              <a:ext uri="{FF2B5EF4-FFF2-40B4-BE49-F238E27FC236}">
                <a16:creationId xmlns:a16="http://schemas.microsoft.com/office/drawing/2014/main" id="{D1D39B42-7D3E-4C0F-8296-9CD761696CEF}"/>
              </a:ext>
            </a:extLst>
          </p:cNvPr>
          <p:cNvSpPr>
            <a:spLocks noChangeArrowheads="1"/>
          </p:cNvSpPr>
          <p:nvPr/>
        </p:nvSpPr>
        <p:spPr bwMode="auto">
          <a:xfrm>
            <a:off x="1880315" y="1644852"/>
            <a:ext cx="7830355"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143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14300" algn="l" defTabSz="914400" rtl="0" eaLnBrk="0" fontAlgn="base" latinLnBrk="0" hangingPunct="0">
              <a:lnSpc>
                <a:spcPct val="100000"/>
              </a:lnSpc>
              <a:spcBef>
                <a:spcPct val="0"/>
              </a:spcBef>
              <a:spcAft>
                <a:spcPct val="0"/>
              </a:spcAft>
              <a:buClrTx/>
              <a:buSzTx/>
              <a:buFontTx/>
              <a:buNone/>
              <a:tabLst/>
            </a:pPr>
            <a:r>
              <a:rPr kumimoji="0" lang="el-GR" altLang="en-US" sz="1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cs typeface="ArialMT"/>
              </a:rPr>
              <a:t>Η ΧΗΜΙΚΑ Α.Ε. είναι αναγκασμένη στο τέλος του έτους να αχρηστεύει τις ποσότητες των υλικών Β και Δ που δεν κατορθώνει να χρησιμοποιήσει. Η τιμή πώλησης του κάθε προϊόντος Π ανέρχεται σε 20€ για ύψος παραγωγής μέχρι 10.000 μονάδες. Οι επιπλέον των 10.000 μονάδες (και μέχρι τις 15.000) πωλούνται με τιμή 18€ η μία. Τα υπόλοιπα οικονομικά στοιχεία της εταιρείας συνοψίζονται στον παρακάτω πίνακα:</a:t>
            </a:r>
            <a:endParaRPr kumimoji="0" lang="en-US" altLang="en-US" sz="1100" b="0" i="0" u="none" strike="noStrike" cap="none" normalizeH="0" baseline="0" dirty="0">
              <a:ln>
                <a:noFill/>
              </a:ln>
              <a:solidFill>
                <a:schemeClr val="tx1"/>
              </a:solidFill>
              <a:effectLst/>
            </a:endParaRPr>
          </a:p>
          <a:p>
            <a:pPr marL="0" marR="0" lvl="0" indent="1143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06478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8F7DFA0-392C-4441-BBB5-75DAFD841182}"/>
              </a:ext>
            </a:extLst>
          </p:cNvPr>
          <p:cNvSpPr>
            <a:spLocks noGrp="1"/>
          </p:cNvSpPr>
          <p:nvPr>
            <p:ph idx="1"/>
          </p:nvPr>
        </p:nvSpPr>
        <p:spPr/>
        <p:txBody>
          <a:bodyPr/>
          <a:lstStyle/>
          <a:p>
            <a:pPr marL="0" indent="0">
              <a:buNone/>
            </a:pPr>
            <a:r>
              <a:rPr lang="el-GR" dirty="0"/>
              <a:t>Να υπολογίσετε το Νεκρό Σημείο της παραγωγής της εταιρείας. Αν εντοπίσετε περισσότερα του ενός Νεκρά Σημεία να δικαιολογήσετε την ύπαρξή τους. Να σχεδιάσετε το Διάγραμμα Νεκρού Σημείου, για την ετήσια παραγωγή της εταιρείας για όλο το φάσμα παραγωγής. Ποιο είναι το ύψος παραγωγής το οποίο βελτιστοποιεί το κέρδος της εταιρείας</a:t>
            </a:r>
            <a:endParaRPr lang="en-US" dirty="0"/>
          </a:p>
        </p:txBody>
      </p:sp>
    </p:spTree>
    <p:extLst>
      <p:ext uri="{BB962C8B-B14F-4D97-AF65-F5344CB8AC3E}">
        <p14:creationId xmlns:p14="http://schemas.microsoft.com/office/powerpoint/2010/main" val="4117091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Αντικείμενο 1">
            <a:extLst>
              <a:ext uri="{FF2B5EF4-FFF2-40B4-BE49-F238E27FC236}">
                <a16:creationId xmlns:a16="http://schemas.microsoft.com/office/drawing/2014/main" id="{A7AD7EC2-6FBB-4D56-8C09-297C2F8EE823}"/>
              </a:ext>
            </a:extLst>
          </p:cNvPr>
          <p:cNvPicPr>
            <a:picLocks noChangeArrowheads="1"/>
          </p:cNvPicPr>
          <p:nvPr/>
        </p:nvPicPr>
        <p:blipFill>
          <a:blip r:embed="rId2">
            <a:extLst>
              <a:ext uri="{28A0092B-C50C-407E-A947-70E740481C1C}">
                <a14:useLocalDpi xmlns:a14="http://schemas.microsoft.com/office/drawing/2010/main" val="0"/>
              </a:ext>
            </a:extLst>
          </a:blip>
          <a:srcRect b="-438"/>
          <a:stretch>
            <a:fillRect/>
          </a:stretch>
        </p:blipFill>
        <p:spPr bwMode="auto">
          <a:xfrm>
            <a:off x="2989704" y="2033586"/>
            <a:ext cx="3209925" cy="14573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2">
            <a:extLst>
              <a:ext uri="{FF2B5EF4-FFF2-40B4-BE49-F238E27FC236}">
                <a16:creationId xmlns:a16="http://schemas.microsoft.com/office/drawing/2014/main" id="{C26B1963-C1CF-44D5-BB09-FD9F3130378B}"/>
              </a:ext>
            </a:extLst>
          </p:cNvPr>
          <p:cNvSpPr>
            <a:spLocks noChangeArrowheads="1"/>
          </p:cNvSpPr>
          <p:nvPr/>
        </p:nvSpPr>
        <p:spPr bwMode="auto">
          <a:xfrm>
            <a:off x="4209804" y="1181844"/>
            <a:ext cx="1025525" cy="663575"/>
          </a:xfrm>
          <a:prstGeom prst="rect">
            <a:avLst/>
          </a:prstGeom>
          <a:solidFill>
            <a:srgbClr val="C0504D"/>
          </a:solidFill>
          <a:ln w="38100">
            <a:solidFill>
              <a:srgbClr val="F2F2F2"/>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Τελικό Προϊόν (Π)</a:t>
            </a:r>
            <a:endParaRPr kumimoji="0" lang="el-GR" altLang="en-US" sz="11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(1 </a:t>
            </a:r>
            <a:r>
              <a:rPr kumimoji="0" lang="el-GR" altLang="en-US" sz="1200"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μον</a:t>
            </a:r>
            <a:r>
              <a:rPr kumimoji="0" lang="el-GR"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t>
            </a:r>
            <a:endParaRPr kumimoji="0" lang="el-GR"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3">
            <a:extLst>
              <a:ext uri="{FF2B5EF4-FFF2-40B4-BE49-F238E27FC236}">
                <a16:creationId xmlns:a16="http://schemas.microsoft.com/office/drawing/2014/main" id="{2000EF01-3103-4D9D-83CD-35A4383F24EF}"/>
              </a:ext>
            </a:extLst>
          </p:cNvPr>
          <p:cNvSpPr>
            <a:spLocks noChangeArrowheads="1"/>
          </p:cNvSpPr>
          <p:nvPr/>
        </p:nvSpPr>
        <p:spPr bwMode="auto">
          <a:xfrm>
            <a:off x="1893194" y="504736"/>
            <a:ext cx="6409385"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n-US" sz="1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rPr>
              <a:t>Το τελικό προϊόν, αποτελείται από τα υλικά Α, Β, Δ, τα οποία συμμετέχουν με τις παρακάτω αναγραφόμενες ποσότητες σε κάθε μονάδα προϊόντος Π:</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6D435725-DD11-4107-B797-49B687890EC2}"/>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6">
            <a:extLst>
              <a:ext uri="{FF2B5EF4-FFF2-40B4-BE49-F238E27FC236}">
                <a16:creationId xmlns:a16="http://schemas.microsoft.com/office/drawing/2014/main" id="{24096EF6-F7D6-4A1D-991F-831D9A17C9AD}"/>
              </a:ext>
            </a:extLst>
          </p:cNvPr>
          <p:cNvSpPr>
            <a:spLocks noChangeArrowheads="1"/>
          </p:cNvSpPr>
          <p:nvPr/>
        </p:nvSpPr>
        <p:spPr bwMode="auto">
          <a:xfrm rot="10800000" flipV="1">
            <a:off x="2989705" y="3425824"/>
            <a:ext cx="3465726" cy="2985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n-US" sz="1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rPr>
              <a:t>Η προμήθεια των υλικών Β και Δ σε παρτίδες, υπό την θεώρηση ότι η ποσότητες που δεν χρησιμοποιούνται στην παραγωγή καταστρέφονται, δημιουργεί προβλήματα στον προσδιορισμό των σταθερών και μεταβλητών στοιχείων κόστους. Έτσι, παρά το γεγονός ότι π.χ. το εξάρτημα Β αποτελεί άμεσο υλικό του τελικού προϊόντος είναι εσφαλμένος ο επιμερισμός του κόστους της παρτίδας στη μονάδα (5.000/1.000=5) και η χρήση αυτού ως μεταβλητό στοιχείο κόστους. Ο λόγος είναι ότι π.χ. για την περιοχή [0, 5.000] </a:t>
            </a:r>
            <a:r>
              <a:rPr kumimoji="0" lang="el-GR" altLang="en-US" sz="1000" b="0" i="0" u="none" strike="noStrike" cap="none" normalizeH="0" baseline="0" dirty="0" err="1">
                <a:ln>
                  <a:noFill/>
                </a:ln>
                <a:solidFill>
                  <a:schemeClr val="tx1"/>
                </a:solidFill>
                <a:effectLst/>
                <a:latin typeface="Comic Sans MS" panose="030F0702030302020204" pitchFamily="66" charset="0"/>
                <a:ea typeface="Times New Roman" panose="02020603050405020304" pitchFamily="18" charset="0"/>
              </a:rPr>
              <a:t>μον</a:t>
            </a:r>
            <a:r>
              <a:rPr kumimoji="0" lang="el-GR" altLang="en-US" sz="1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rPr>
              <a:t>. ανεξαρτήτως της ποσότητας παραγωγής, το κόστος προμήθειας του εξαρτήματος Β είναι ίσο με το κόστος προμήθειας μιας παρτίδας 5.000μονάδων (όσα εξ αυτών περισσέψουν καταστρέφονται) και όχι (5.000/1.000)*</a:t>
            </a:r>
            <a:r>
              <a:rPr kumimoji="0" lang="en-US" altLang="en-US" sz="1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rPr>
              <a:t>Q</a:t>
            </a:r>
            <a:r>
              <a:rPr kumimoji="0" lang="el-GR" altLang="en-US" sz="1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rPr>
              <a:t>. Συνεπώς για τη συγκεκριμένη περιοχή το κόστος προμήθειας Β λαμβάνεται υπόψη ως σταθερό και όχι ως μεταβλητό στοιχείο κόστους.</a:t>
            </a:r>
            <a:endParaRPr kumimoji="0" lang="el-GR"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54593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D36A30C-213B-4295-88D4-BF0F48A59680}"/>
              </a:ext>
            </a:extLst>
          </p:cNvPr>
          <p:cNvSpPr>
            <a:spLocks noGrp="1"/>
          </p:cNvSpPr>
          <p:nvPr>
            <p:ph idx="1"/>
          </p:nvPr>
        </p:nvSpPr>
        <p:spPr/>
        <p:txBody>
          <a:bodyPr/>
          <a:lstStyle/>
          <a:p>
            <a:r>
              <a:rPr lang="el-GR" dirty="0"/>
              <a:t>Με το σκεπτικό αυτό η άσκηση θα πρέπει να αντιμετωπιστεί με κατάλληλη διάκριση και ανάλυση περιοχών παραγωγής:</a:t>
            </a:r>
            <a:endParaRPr lang="en-US" dirty="0"/>
          </a:p>
          <a:p>
            <a:r>
              <a:rPr lang="el-GR" dirty="0"/>
              <a:t>[0,5000]</a:t>
            </a:r>
            <a:r>
              <a:rPr lang="el-GR" dirty="0" err="1"/>
              <a:t>μον</a:t>
            </a:r>
            <a:r>
              <a:rPr lang="el-GR" dirty="0"/>
              <a:t>.: το επιβάλει η προμήθεια του Β σε παρτίδες των 5.000μον.</a:t>
            </a:r>
            <a:endParaRPr lang="en-US" dirty="0"/>
          </a:p>
          <a:p>
            <a:r>
              <a:rPr lang="el-GR" dirty="0"/>
              <a:t>[5.001, 10.000]</a:t>
            </a:r>
            <a:r>
              <a:rPr lang="el-GR" dirty="0" err="1"/>
              <a:t>μον</a:t>
            </a:r>
            <a:r>
              <a:rPr lang="el-GR" dirty="0"/>
              <a:t>.: το επιβάλει η προμήθεια του Β σε παρτίδες των 5.000μον. και του Δ σε παρτίδες των 10.000μον.</a:t>
            </a:r>
            <a:endParaRPr lang="en-US" dirty="0"/>
          </a:p>
          <a:p>
            <a:r>
              <a:rPr lang="el-GR" dirty="0"/>
              <a:t>[10.001, 15.000]</a:t>
            </a:r>
            <a:r>
              <a:rPr lang="el-GR" dirty="0" err="1"/>
              <a:t>μον</a:t>
            </a:r>
            <a:r>
              <a:rPr lang="el-GR" dirty="0"/>
              <a:t>: για τους παραπάνω λόγους καθώς και από την διαφοροποίηση τιμής πώλησης.</a:t>
            </a:r>
            <a:endParaRPr lang="en-US" dirty="0"/>
          </a:p>
          <a:p>
            <a:endParaRPr lang="en-US" dirty="0"/>
          </a:p>
        </p:txBody>
      </p:sp>
    </p:spTree>
    <p:extLst>
      <p:ext uri="{BB962C8B-B14F-4D97-AF65-F5344CB8AC3E}">
        <p14:creationId xmlns:p14="http://schemas.microsoft.com/office/powerpoint/2010/main" val="2864416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49A755-FF1B-4F6A-A999-151D8833A7F5}"/>
              </a:ext>
            </a:extLst>
          </p:cNvPr>
          <p:cNvSpPr>
            <a:spLocks noGrp="1"/>
          </p:cNvSpPr>
          <p:nvPr>
            <p:ph type="title"/>
          </p:nvPr>
        </p:nvSpPr>
        <p:spPr/>
        <p:txBody>
          <a:bodyPr/>
          <a:lstStyle/>
          <a:p>
            <a:r>
              <a:rPr lang="el-GR" b="1" dirty="0"/>
              <a:t>Περιοχή [0,5.000]</a:t>
            </a:r>
            <a:br>
              <a:rPr lang="en-US" dirty="0"/>
            </a:br>
            <a:endParaRPr lang="en-US" dirty="0"/>
          </a:p>
        </p:txBody>
      </p:sp>
      <p:graphicFrame>
        <p:nvGraphicFramePr>
          <p:cNvPr id="4" name="Θέση περιεχομένου 3">
            <a:extLst>
              <a:ext uri="{FF2B5EF4-FFF2-40B4-BE49-F238E27FC236}">
                <a16:creationId xmlns:a16="http://schemas.microsoft.com/office/drawing/2014/main" id="{A0CC4C05-8786-42C4-830E-1FDC1BDA10D0}"/>
              </a:ext>
            </a:extLst>
          </p:cNvPr>
          <p:cNvGraphicFramePr>
            <a:graphicFrameLocks noGrp="1"/>
          </p:cNvGraphicFramePr>
          <p:nvPr>
            <p:ph idx="1"/>
            <p:extLst>
              <p:ext uri="{D42A27DB-BD31-4B8C-83A1-F6EECF244321}">
                <p14:modId xmlns:p14="http://schemas.microsoft.com/office/powerpoint/2010/main" val="856244381"/>
              </p:ext>
            </p:extLst>
          </p:nvPr>
        </p:nvGraphicFramePr>
        <p:xfrm>
          <a:off x="1378226" y="2055813"/>
          <a:ext cx="9303027" cy="5003732"/>
        </p:xfrm>
        <a:graphic>
          <a:graphicData uri="http://schemas.openxmlformats.org/drawingml/2006/table">
            <a:tbl>
              <a:tblPr firstRow="1" firstCol="1" bandRow="1" bandCol="1">
                <a:tableStyleId>{5C22544A-7EE6-4342-B048-85BDC9FD1C3A}</a:tableStyleId>
              </a:tblPr>
              <a:tblGrid>
                <a:gridCol w="2235697">
                  <a:extLst>
                    <a:ext uri="{9D8B030D-6E8A-4147-A177-3AD203B41FA5}">
                      <a16:colId xmlns:a16="http://schemas.microsoft.com/office/drawing/2014/main" val="416472139"/>
                    </a:ext>
                  </a:extLst>
                </a:gridCol>
                <a:gridCol w="3571873">
                  <a:extLst>
                    <a:ext uri="{9D8B030D-6E8A-4147-A177-3AD203B41FA5}">
                      <a16:colId xmlns:a16="http://schemas.microsoft.com/office/drawing/2014/main" val="3187649368"/>
                    </a:ext>
                  </a:extLst>
                </a:gridCol>
                <a:gridCol w="3495457">
                  <a:extLst>
                    <a:ext uri="{9D8B030D-6E8A-4147-A177-3AD203B41FA5}">
                      <a16:colId xmlns:a16="http://schemas.microsoft.com/office/drawing/2014/main" val="4097220976"/>
                    </a:ext>
                  </a:extLst>
                </a:gridCol>
              </a:tblGrid>
              <a:tr h="265651">
                <a:tc>
                  <a:txBody>
                    <a:bodyPr/>
                    <a:lstStyle/>
                    <a:p>
                      <a:pPr marL="0" marR="0" algn="ctr">
                        <a:spcBef>
                          <a:spcPts val="0"/>
                        </a:spcBef>
                        <a:spcAft>
                          <a:spcPts val="0"/>
                        </a:spcAft>
                      </a:pPr>
                      <a:r>
                        <a:rPr lang="el-GR" sz="1600" dirty="0">
                          <a:effectLst/>
                        </a:rPr>
                        <a:t>Στοιχείο κόστους</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Σταθερό (</a:t>
                      </a:r>
                      <a:r>
                        <a:rPr lang="en-US" sz="1600">
                          <a:effectLst/>
                        </a:rPr>
                        <a:t>FC)</a:t>
                      </a:r>
                      <a:r>
                        <a:rPr lang="el-GR" sz="1600">
                          <a:effectLst/>
                        </a:rPr>
                        <a:t> - €</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Μεταβλητό (</a:t>
                      </a:r>
                      <a:r>
                        <a:rPr lang="en-US" sz="1600">
                          <a:effectLst/>
                        </a:rPr>
                        <a:t>V</a:t>
                      </a:r>
                      <a:r>
                        <a:rPr lang="el-GR" sz="1600">
                          <a:effectLst/>
                        </a:rPr>
                        <a:t>) - €/μον.Π</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33777052"/>
                  </a:ext>
                </a:extLst>
              </a:tr>
              <a:tr h="796950">
                <a:tc>
                  <a:txBody>
                    <a:bodyPr/>
                    <a:lstStyle/>
                    <a:p>
                      <a:pPr marL="0" marR="0" algn="just">
                        <a:spcBef>
                          <a:spcPts val="0"/>
                        </a:spcBef>
                        <a:spcAft>
                          <a:spcPts val="0"/>
                        </a:spcAft>
                      </a:pPr>
                      <a:r>
                        <a:rPr lang="el-GR" sz="1600" dirty="0">
                          <a:effectLst/>
                        </a:rPr>
                        <a:t>Υλικό Α (ποσότητα συμμετοχής στο Π=2μον)</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2 * 5 €/μον = 10€/μον</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50623828"/>
                  </a:ext>
                </a:extLst>
              </a:tr>
              <a:tr h="796950">
                <a:tc>
                  <a:txBody>
                    <a:bodyPr/>
                    <a:lstStyle/>
                    <a:p>
                      <a:pPr marL="0" marR="0" algn="just">
                        <a:spcBef>
                          <a:spcPts val="0"/>
                        </a:spcBef>
                        <a:spcAft>
                          <a:spcPts val="0"/>
                        </a:spcAft>
                      </a:pPr>
                      <a:r>
                        <a:rPr lang="el-GR" sz="1600" dirty="0">
                          <a:effectLst/>
                        </a:rPr>
                        <a:t>Υλικό Β (ποσότητα συμμετοχής στο Π=1μον)</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1παρτίδα*1.000€/παρτίδα=1.000€ (απαιτούνται 0-5.000 εξαρτήματα Β)</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69289686"/>
                  </a:ext>
                </a:extLst>
              </a:tr>
              <a:tr h="796950">
                <a:tc>
                  <a:txBody>
                    <a:bodyPr/>
                    <a:lstStyle/>
                    <a:p>
                      <a:pPr marL="0" marR="0" algn="just">
                        <a:spcBef>
                          <a:spcPts val="0"/>
                        </a:spcBef>
                        <a:spcAft>
                          <a:spcPts val="0"/>
                        </a:spcAft>
                      </a:pPr>
                      <a:r>
                        <a:rPr lang="el-GR" sz="1600" dirty="0">
                          <a:effectLst/>
                        </a:rPr>
                        <a:t>Υλικό Δ (ποσότητα συμμετοχής στο Π=2μον)</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1παρτίδα*4.000€/παρτίδα =4.000€ (απαιτούνται 0-10.000 εξαρτήματα Δ)</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10859639"/>
                  </a:ext>
                </a:extLst>
              </a:tr>
              <a:tr h="531300">
                <a:tc>
                  <a:txBody>
                    <a:bodyPr/>
                    <a:lstStyle/>
                    <a:p>
                      <a:pPr marL="0" marR="0" algn="just">
                        <a:spcBef>
                          <a:spcPts val="0"/>
                        </a:spcBef>
                        <a:spcAft>
                          <a:spcPts val="0"/>
                        </a:spcAft>
                      </a:pPr>
                      <a:r>
                        <a:rPr lang="el-GR" sz="1600" dirty="0">
                          <a:effectLst/>
                        </a:rPr>
                        <a:t>Άμεσο κόστος εργατικών</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30.000/10.000=45.000/15.000= 3€/μον</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96638368"/>
                  </a:ext>
                </a:extLst>
              </a:tr>
              <a:tr h="531300">
                <a:tc>
                  <a:txBody>
                    <a:bodyPr/>
                    <a:lstStyle/>
                    <a:p>
                      <a:pPr marL="0" marR="0" algn="just">
                        <a:spcBef>
                          <a:spcPts val="0"/>
                        </a:spcBef>
                        <a:spcAft>
                          <a:spcPts val="0"/>
                        </a:spcAft>
                      </a:pPr>
                      <a:r>
                        <a:rPr lang="el-GR" sz="1600" dirty="0">
                          <a:effectLst/>
                        </a:rPr>
                        <a:t>Γενικά Έξοδα παραγωγής</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dirty="0">
                          <a:effectLst/>
                        </a:rPr>
                        <a:t>5.000</a:t>
                      </a:r>
                      <a:endParaRPr lang="en-US" sz="1600" dirty="0">
                        <a:effectLst/>
                      </a:endParaRPr>
                    </a:p>
                    <a:p>
                      <a:pPr marL="0" marR="0" algn="ctr">
                        <a:spcBef>
                          <a:spcPts val="0"/>
                        </a:spcBef>
                        <a:spcAft>
                          <a:spcPts val="0"/>
                        </a:spcAft>
                      </a:pPr>
                      <a:r>
                        <a:rPr lang="el-GR" sz="1600" dirty="0">
                          <a:effectLst/>
                        </a:rPr>
                        <a:t>(βλ. παρακάτω ανάλυση)</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2€/μον</a:t>
                      </a:r>
                      <a:endParaRPr lang="en-US" sz="1600">
                        <a:effectLst/>
                      </a:endParaRPr>
                    </a:p>
                    <a:p>
                      <a:pPr marL="0" marR="0" algn="ctr">
                        <a:spcBef>
                          <a:spcPts val="0"/>
                        </a:spcBef>
                        <a:spcAft>
                          <a:spcPts val="0"/>
                        </a:spcAft>
                      </a:pPr>
                      <a:r>
                        <a:rPr lang="el-GR" sz="1600">
                          <a:effectLst/>
                        </a:rPr>
                        <a:t>(βλ. παρακάτω ανάλυση)</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9177192"/>
                  </a:ext>
                </a:extLst>
              </a:tr>
              <a:tr h="531300">
                <a:tc>
                  <a:txBody>
                    <a:bodyPr/>
                    <a:lstStyle/>
                    <a:p>
                      <a:pPr marL="0" marR="0" algn="just">
                        <a:spcBef>
                          <a:spcPts val="0"/>
                        </a:spcBef>
                        <a:spcAft>
                          <a:spcPts val="0"/>
                        </a:spcAft>
                      </a:pPr>
                      <a:r>
                        <a:rPr lang="el-GR" sz="1600">
                          <a:effectLst/>
                        </a:rPr>
                        <a:t>Γενικά έξοδα Διοίκησης (€)</a:t>
                      </a:r>
                      <a:endParaRPr lang="en-US" sz="16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1600" dirty="0">
                          <a:effectLst/>
                        </a:rPr>
                        <a:t>10.000</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31469317"/>
                  </a:ext>
                </a:extLst>
              </a:tr>
              <a:tr h="359629">
                <a:tc>
                  <a:txBody>
                    <a:bodyPr/>
                    <a:lstStyle/>
                    <a:p>
                      <a:pPr marL="0" marR="0" algn="just">
                        <a:spcBef>
                          <a:spcPts val="0"/>
                        </a:spcBef>
                        <a:spcAft>
                          <a:spcPts val="0"/>
                        </a:spcAft>
                      </a:pPr>
                      <a:r>
                        <a:rPr lang="el-GR" sz="1600">
                          <a:effectLst/>
                        </a:rPr>
                        <a:t>Γενικά έξοδα Διάθεσης (€)</a:t>
                      </a:r>
                      <a:endParaRPr lang="en-US" sz="160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1600" dirty="0">
                          <a:effectLst/>
                        </a:rPr>
                        <a:t>5.000</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33824001"/>
                  </a:ext>
                </a:extLst>
              </a:tr>
              <a:tr h="265651">
                <a:tc>
                  <a:txBody>
                    <a:bodyPr/>
                    <a:lstStyle/>
                    <a:p>
                      <a:pPr marL="0" marR="0" algn="r">
                        <a:spcBef>
                          <a:spcPts val="0"/>
                        </a:spcBef>
                        <a:spcAft>
                          <a:spcPts val="0"/>
                        </a:spcAft>
                      </a:pPr>
                      <a:r>
                        <a:rPr lang="el-GR" sz="1600">
                          <a:effectLst/>
                        </a:rPr>
                        <a:t>Σύνολο</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dirty="0">
                          <a:effectLst/>
                        </a:rPr>
                        <a:t>25.000</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600" dirty="0">
                          <a:effectLst/>
                        </a:rPr>
                        <a:t>15</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18691082"/>
                  </a:ext>
                </a:extLst>
              </a:tr>
            </a:tbl>
          </a:graphicData>
        </a:graphic>
      </p:graphicFrame>
      <p:sp>
        <p:nvSpPr>
          <p:cNvPr id="5" name="Rectangle 1">
            <a:extLst>
              <a:ext uri="{FF2B5EF4-FFF2-40B4-BE49-F238E27FC236}">
                <a16:creationId xmlns:a16="http://schemas.microsoft.com/office/drawing/2014/main" id="{872BB813-5454-4963-9AC9-4FDE589A267C}"/>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91249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813FDA-45AA-402A-9D1C-3CFF49189132}"/>
              </a:ext>
            </a:extLst>
          </p:cNvPr>
          <p:cNvSpPr>
            <a:spLocks noGrp="1"/>
          </p:cNvSpPr>
          <p:nvPr>
            <p:ph type="title"/>
          </p:nvPr>
        </p:nvSpPr>
        <p:spPr/>
        <p:txBody>
          <a:bodyPr/>
          <a:lstStyle/>
          <a:p>
            <a:r>
              <a:rPr lang="el-GR" dirty="0" err="1"/>
              <a:t>Αναλυση</a:t>
            </a:r>
            <a:endParaRPr lang="en-US" dirty="0"/>
          </a:p>
        </p:txBody>
      </p:sp>
      <p:sp>
        <p:nvSpPr>
          <p:cNvPr id="3" name="Θέση περιεχομένου 2">
            <a:extLst>
              <a:ext uri="{FF2B5EF4-FFF2-40B4-BE49-F238E27FC236}">
                <a16:creationId xmlns:a16="http://schemas.microsoft.com/office/drawing/2014/main" id="{FFE0DB92-5B2F-4F4D-BD24-F5626B415334}"/>
              </a:ext>
            </a:extLst>
          </p:cNvPr>
          <p:cNvSpPr>
            <a:spLocks noGrp="1"/>
          </p:cNvSpPr>
          <p:nvPr>
            <p:ph idx="1"/>
          </p:nvPr>
        </p:nvSpPr>
        <p:spPr/>
        <p:txBody>
          <a:bodyPr>
            <a:normAutofit fontScale="62500" lnSpcReduction="20000"/>
          </a:bodyPr>
          <a:lstStyle/>
          <a:p>
            <a:pPr marL="0" indent="0">
              <a:buNone/>
            </a:pPr>
            <a:r>
              <a:rPr lang="el-GR" sz="3800" dirty="0"/>
              <a:t>Παρατηρούμε ότι τα </a:t>
            </a:r>
            <a:r>
              <a:rPr lang="el-GR" sz="3800" b="1" dirty="0"/>
              <a:t>Γενικά Έξοδα Παραγωγής</a:t>
            </a:r>
            <a:r>
              <a:rPr lang="el-GR" sz="3800" dirty="0"/>
              <a:t> δεν παραμένουν σταθερά με την αύξηση της ποσότητας παραγωγής.</a:t>
            </a:r>
            <a:endParaRPr lang="en-US" sz="3800" dirty="0"/>
          </a:p>
          <a:p>
            <a:pPr marL="0" indent="0">
              <a:buNone/>
            </a:pPr>
            <a:r>
              <a:rPr lang="el-GR" sz="3800" dirty="0"/>
              <a:t>Με τη θεώρηση ότι δεν μεταβάλλονται οι συντελεστές παραγωγής και ότι το συγκεκριμένο στοιχείο κόστους έχει γραμμική συμπεριφορά σε σχέση με την παραγόμενη ποσότητα τότε: </a:t>
            </a:r>
            <a:endParaRPr lang="en-US" sz="3800" dirty="0"/>
          </a:p>
          <a:p>
            <a:pPr marL="0" indent="0">
              <a:buNone/>
            </a:pPr>
            <a:r>
              <a:rPr lang="el-GR" sz="3800" u="sng" dirty="0"/>
              <a:t>Γενικά έξοδα παραγωγής:</a:t>
            </a:r>
            <a:endParaRPr lang="en-US" sz="3800" dirty="0"/>
          </a:p>
          <a:p>
            <a:pPr marL="0" indent="0">
              <a:buNone/>
            </a:pPr>
            <a:r>
              <a:rPr lang="en-US" sz="3800" dirty="0"/>
              <a:t>C</a:t>
            </a:r>
            <a:r>
              <a:rPr lang="el-GR" sz="3800" baseline="-25000" dirty="0"/>
              <a:t>π</a:t>
            </a:r>
            <a:r>
              <a:rPr lang="el-GR" sz="3800" dirty="0"/>
              <a:t>*10.000 + </a:t>
            </a:r>
            <a:r>
              <a:rPr lang="en-US" sz="3800" dirty="0"/>
              <a:t>FC</a:t>
            </a:r>
            <a:r>
              <a:rPr lang="el-GR" sz="3800" baseline="-25000" dirty="0"/>
              <a:t>π­</a:t>
            </a:r>
            <a:r>
              <a:rPr lang="el-GR" sz="3800" dirty="0"/>
              <a:t>= 25.000</a:t>
            </a:r>
            <a:endParaRPr lang="en-US" sz="3800" dirty="0"/>
          </a:p>
          <a:p>
            <a:pPr marL="0" indent="0">
              <a:buNone/>
            </a:pPr>
            <a:r>
              <a:rPr lang="en-US" sz="3800" dirty="0"/>
              <a:t>C</a:t>
            </a:r>
            <a:r>
              <a:rPr lang="el-GR" sz="3800" baseline="-25000" dirty="0"/>
              <a:t>π</a:t>
            </a:r>
            <a:r>
              <a:rPr lang="el-GR" sz="3800" dirty="0"/>
              <a:t>*15.000 + </a:t>
            </a:r>
            <a:r>
              <a:rPr lang="en-US" sz="3800" dirty="0"/>
              <a:t>FC</a:t>
            </a:r>
            <a:r>
              <a:rPr lang="el-GR" sz="3800" baseline="-25000" dirty="0"/>
              <a:t>π­</a:t>
            </a:r>
            <a:r>
              <a:rPr lang="el-GR" sz="3800" dirty="0"/>
              <a:t>= 35.000</a:t>
            </a:r>
            <a:endParaRPr lang="en-US" sz="3800" dirty="0"/>
          </a:p>
          <a:p>
            <a:pPr marL="0" indent="0">
              <a:buNone/>
            </a:pPr>
            <a:r>
              <a:rPr lang="el-GR" sz="3800" dirty="0"/>
              <a:t>Από την επίλυση των εξισώσεων προκύπτει </a:t>
            </a:r>
            <a:r>
              <a:rPr lang="en-US" sz="3800" b="1" dirty="0"/>
              <a:t>C</a:t>
            </a:r>
            <a:r>
              <a:rPr lang="el-GR" sz="3800" b="1" baseline="-25000" dirty="0"/>
              <a:t>π</a:t>
            </a:r>
            <a:r>
              <a:rPr lang="el-GR" sz="3800" b="1" dirty="0"/>
              <a:t>=2€/</a:t>
            </a:r>
            <a:r>
              <a:rPr lang="el-GR" sz="3800" b="1" dirty="0" err="1"/>
              <a:t>μον</a:t>
            </a:r>
            <a:r>
              <a:rPr lang="el-GR" sz="3800" dirty="0"/>
              <a:t> και </a:t>
            </a:r>
            <a:r>
              <a:rPr lang="en-US" sz="3800" b="1" dirty="0"/>
              <a:t>FC</a:t>
            </a:r>
            <a:r>
              <a:rPr lang="el-GR" sz="3800" b="1" baseline="-25000" dirty="0"/>
              <a:t>π­</a:t>
            </a:r>
            <a:r>
              <a:rPr lang="el-GR" sz="3800" b="1" dirty="0"/>
              <a:t>= 5.000€</a:t>
            </a:r>
            <a:endParaRPr lang="en-US" sz="3800" dirty="0"/>
          </a:p>
          <a:p>
            <a:pPr marL="0" indent="0">
              <a:buNone/>
            </a:pPr>
            <a:r>
              <a:rPr lang="el-GR" sz="3800" dirty="0"/>
              <a:t>Τιμή πώλησης: 20€/</a:t>
            </a:r>
            <a:r>
              <a:rPr lang="el-GR" sz="3800" dirty="0" err="1"/>
              <a:t>μον</a:t>
            </a:r>
            <a:r>
              <a:rPr lang="el-GR" sz="3800" dirty="0"/>
              <a:t>.</a:t>
            </a:r>
            <a:endParaRPr lang="en-US" sz="3800" dirty="0"/>
          </a:p>
          <a:p>
            <a:pPr marL="0" indent="0">
              <a:buNone/>
            </a:pPr>
            <a:r>
              <a:rPr lang="el-GR" sz="3800" dirty="0"/>
              <a:t>Συνολικά έσοδα = Σταθερό Κόστος + Μεταβλητό Κόστος </a:t>
            </a:r>
            <a:r>
              <a:rPr lang="el-GR" sz="3800" dirty="0">
                <a:sym typeface="Wingdings" panose="05000000000000000000" pitchFamily="2" charset="2"/>
              </a:rPr>
              <a:t></a:t>
            </a:r>
            <a:endParaRPr lang="en-US" sz="3800" dirty="0"/>
          </a:p>
          <a:p>
            <a:pPr marL="0" indent="0">
              <a:buNone/>
            </a:pPr>
            <a:r>
              <a:rPr lang="el-GR" sz="3800" dirty="0"/>
              <a:t>20*Q = 25.000 + 15Q </a:t>
            </a:r>
            <a:r>
              <a:rPr lang="el-GR" sz="3800" dirty="0">
                <a:sym typeface="Wingdings" panose="05000000000000000000" pitchFamily="2" charset="2"/>
              </a:rPr>
              <a:t></a:t>
            </a:r>
            <a:r>
              <a:rPr lang="el-GR" sz="3800" dirty="0"/>
              <a:t> </a:t>
            </a:r>
            <a:r>
              <a:rPr lang="el-GR" sz="3800" b="1" dirty="0"/>
              <a:t>Q= 5.000μον. (ΑΠΟΔΕΚΤΟ)</a:t>
            </a:r>
            <a:endParaRPr lang="en-US" sz="3800" dirty="0"/>
          </a:p>
          <a:p>
            <a:endParaRPr lang="en-US" dirty="0"/>
          </a:p>
        </p:txBody>
      </p:sp>
    </p:spTree>
    <p:extLst>
      <p:ext uri="{BB962C8B-B14F-4D97-AF65-F5344CB8AC3E}">
        <p14:creationId xmlns:p14="http://schemas.microsoft.com/office/powerpoint/2010/main" val="3734539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1FCBA5-B0FF-4719-ADEE-2A3E61241004}"/>
              </a:ext>
            </a:extLst>
          </p:cNvPr>
          <p:cNvSpPr>
            <a:spLocks noGrp="1"/>
          </p:cNvSpPr>
          <p:nvPr>
            <p:ph type="title"/>
          </p:nvPr>
        </p:nvSpPr>
        <p:spPr/>
        <p:txBody>
          <a:bodyPr>
            <a:normAutofit fontScale="90000"/>
          </a:bodyPr>
          <a:lstStyle/>
          <a:p>
            <a:r>
              <a:rPr lang="el-GR" b="1" dirty="0"/>
              <a:t>Περιοχή [5.001,10.000]</a:t>
            </a:r>
            <a:r>
              <a:rPr lang="el-GR" sz="2200" b="1" dirty="0"/>
              <a:t> </a:t>
            </a:r>
            <a:br>
              <a:rPr lang="el-GR" sz="2200" b="1" dirty="0"/>
            </a:br>
            <a:br>
              <a:rPr lang="el-GR" sz="2200" b="1" dirty="0"/>
            </a:br>
            <a:r>
              <a:rPr lang="el-GR" sz="2200" dirty="0"/>
              <a:t>Τιμή πώλησης: 20€/</a:t>
            </a:r>
            <a:r>
              <a:rPr lang="el-GR" sz="2200" dirty="0" err="1"/>
              <a:t>μον</a:t>
            </a:r>
            <a:r>
              <a:rPr lang="el-GR" sz="2200" dirty="0"/>
              <a:t>.</a:t>
            </a:r>
            <a:br>
              <a:rPr lang="en-US" sz="2200" dirty="0"/>
            </a:br>
            <a:r>
              <a:rPr lang="el-GR" sz="2200" dirty="0"/>
              <a:t> Συνολικά έσοδα = Σταθερό Κόστος + Μεταβλητό Κόστος </a:t>
            </a:r>
            <a:r>
              <a:rPr lang="el-GR" sz="2200" dirty="0">
                <a:sym typeface="Wingdings" panose="05000000000000000000" pitchFamily="2" charset="2"/>
              </a:rPr>
              <a:t></a:t>
            </a:r>
            <a:br>
              <a:rPr lang="en-US" sz="2200" dirty="0"/>
            </a:br>
            <a:r>
              <a:rPr lang="el-GR" sz="2200" dirty="0"/>
              <a:t>20*Q = 30.000 + 15Q </a:t>
            </a:r>
            <a:r>
              <a:rPr lang="el-GR" sz="2200" dirty="0">
                <a:sym typeface="Wingdings" panose="05000000000000000000" pitchFamily="2" charset="2"/>
              </a:rPr>
              <a:t></a:t>
            </a:r>
            <a:r>
              <a:rPr lang="el-GR" sz="2200" dirty="0"/>
              <a:t> </a:t>
            </a:r>
            <a:r>
              <a:rPr lang="el-GR" sz="2200" b="1" dirty="0"/>
              <a:t>Q= 6.000μον. (ΑΠΟΔΕΚΤΟ)</a:t>
            </a:r>
            <a:br>
              <a:rPr lang="en-US" dirty="0"/>
            </a:br>
            <a:endParaRPr lang="en-US" dirty="0"/>
          </a:p>
        </p:txBody>
      </p:sp>
      <p:graphicFrame>
        <p:nvGraphicFramePr>
          <p:cNvPr id="4" name="Θέση περιεχομένου 3">
            <a:extLst>
              <a:ext uri="{FF2B5EF4-FFF2-40B4-BE49-F238E27FC236}">
                <a16:creationId xmlns:a16="http://schemas.microsoft.com/office/drawing/2014/main" id="{EE036086-BCF8-45AD-8396-E5419E6B6D5B}"/>
              </a:ext>
            </a:extLst>
          </p:cNvPr>
          <p:cNvGraphicFramePr>
            <a:graphicFrameLocks noGrp="1"/>
          </p:cNvGraphicFramePr>
          <p:nvPr>
            <p:ph idx="1"/>
            <p:extLst>
              <p:ext uri="{D42A27DB-BD31-4B8C-83A1-F6EECF244321}">
                <p14:modId xmlns:p14="http://schemas.microsoft.com/office/powerpoint/2010/main" val="340326447"/>
              </p:ext>
            </p:extLst>
          </p:nvPr>
        </p:nvGraphicFramePr>
        <p:xfrm>
          <a:off x="838200" y="1733221"/>
          <a:ext cx="6848061" cy="7185709"/>
        </p:xfrm>
        <a:graphic>
          <a:graphicData uri="http://schemas.openxmlformats.org/drawingml/2006/table">
            <a:tbl>
              <a:tblPr firstRow="1" firstCol="1" bandRow="1" bandCol="1">
                <a:tableStyleId>{5C22544A-7EE6-4342-B048-85BDC9FD1C3A}</a:tableStyleId>
              </a:tblPr>
              <a:tblGrid>
                <a:gridCol w="2082144">
                  <a:extLst>
                    <a:ext uri="{9D8B030D-6E8A-4147-A177-3AD203B41FA5}">
                      <a16:colId xmlns:a16="http://schemas.microsoft.com/office/drawing/2014/main" val="1800299926"/>
                    </a:ext>
                  </a:extLst>
                </a:gridCol>
                <a:gridCol w="2760115">
                  <a:extLst>
                    <a:ext uri="{9D8B030D-6E8A-4147-A177-3AD203B41FA5}">
                      <a16:colId xmlns:a16="http://schemas.microsoft.com/office/drawing/2014/main" val="2493254725"/>
                    </a:ext>
                  </a:extLst>
                </a:gridCol>
                <a:gridCol w="2005802">
                  <a:extLst>
                    <a:ext uri="{9D8B030D-6E8A-4147-A177-3AD203B41FA5}">
                      <a16:colId xmlns:a16="http://schemas.microsoft.com/office/drawing/2014/main" val="786442403"/>
                    </a:ext>
                  </a:extLst>
                </a:gridCol>
              </a:tblGrid>
              <a:tr h="175309">
                <a:tc>
                  <a:txBody>
                    <a:bodyPr/>
                    <a:lstStyle/>
                    <a:p>
                      <a:pPr marL="0" marR="0" algn="ctr">
                        <a:spcBef>
                          <a:spcPts val="0"/>
                        </a:spcBef>
                        <a:spcAft>
                          <a:spcPts val="0"/>
                        </a:spcAft>
                      </a:pPr>
                      <a:r>
                        <a:rPr lang="el-GR" sz="1000">
                          <a:effectLst/>
                        </a:rPr>
                        <a:t>Στοιχείο κόστους</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Σταθερό (</a:t>
                      </a:r>
                      <a:r>
                        <a:rPr lang="en-US" sz="1000">
                          <a:effectLst/>
                        </a:rPr>
                        <a:t>FC</a:t>
                      </a:r>
                      <a:r>
                        <a:rPr lang="el-GR" sz="1000">
                          <a:effectLst/>
                        </a:rPr>
                        <a:t>) -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1000">
                          <a:effectLst/>
                        </a:rPr>
                        <a:t>Μεταβλητό (</a:t>
                      </a:r>
                      <a:r>
                        <a:rPr lang="en-US" sz="1000">
                          <a:effectLst/>
                        </a:rPr>
                        <a:t>v</a:t>
                      </a:r>
                      <a:r>
                        <a:rPr lang="el-GR" sz="1000">
                          <a:effectLst/>
                        </a:rPr>
                        <a:t>) - €/μον. εξαρτ.</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89930524"/>
                  </a:ext>
                </a:extLst>
              </a:tr>
              <a:tr h="1096458">
                <a:tc>
                  <a:txBody>
                    <a:bodyPr/>
                    <a:lstStyle/>
                    <a:p>
                      <a:pPr marL="0" marR="0" algn="just">
                        <a:spcBef>
                          <a:spcPts val="0"/>
                        </a:spcBef>
                        <a:spcAft>
                          <a:spcPts val="0"/>
                        </a:spcAft>
                      </a:pPr>
                      <a:r>
                        <a:rPr lang="el-GR" sz="2000" dirty="0">
                          <a:effectLst/>
                        </a:rPr>
                        <a:t>Υλικό Α (ποσότητα συμμετοχής στο Π=2μον)</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dirty="0">
                          <a:effectLst/>
                        </a:rPr>
                        <a:t> </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2 μον. * 5 €/μον = 10€</a:t>
                      </a:r>
                      <a:endParaRPr lang="en-US"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27148358"/>
                  </a:ext>
                </a:extLst>
              </a:tr>
              <a:tr h="1096458">
                <a:tc>
                  <a:txBody>
                    <a:bodyPr/>
                    <a:lstStyle/>
                    <a:p>
                      <a:pPr marL="0" marR="0" algn="just">
                        <a:spcBef>
                          <a:spcPts val="0"/>
                        </a:spcBef>
                        <a:spcAft>
                          <a:spcPts val="0"/>
                        </a:spcAft>
                      </a:pPr>
                      <a:r>
                        <a:rPr lang="el-GR" sz="2000">
                          <a:effectLst/>
                        </a:rPr>
                        <a:t>Υλικό Β (ποσότητα συμμετοχής στο Π=1μον)</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2παρτίδες*1.000=2.000 (απαιτούνται 5.001-10.000 εξαρτήματα Β)</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 </a:t>
                      </a:r>
                      <a:endParaRPr lang="en-US"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5397575"/>
                  </a:ext>
                </a:extLst>
              </a:tr>
              <a:tr h="1096458">
                <a:tc>
                  <a:txBody>
                    <a:bodyPr/>
                    <a:lstStyle/>
                    <a:p>
                      <a:pPr marL="0" marR="0" algn="just">
                        <a:spcBef>
                          <a:spcPts val="0"/>
                        </a:spcBef>
                        <a:spcAft>
                          <a:spcPts val="0"/>
                        </a:spcAft>
                      </a:pPr>
                      <a:r>
                        <a:rPr lang="el-GR" sz="2000">
                          <a:effectLst/>
                        </a:rPr>
                        <a:t>Υλικό Δ (ποσότητα συμμετοχής στο Π=2μον)</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2παρτίδες*4.000=8.000 (απαιτούνται 10.002 – 20.000) εξαρτήματα Δ)</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 </a:t>
                      </a:r>
                      <a:endParaRPr lang="en-US"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77785295"/>
                  </a:ext>
                </a:extLst>
              </a:tr>
              <a:tr h="548229">
                <a:tc>
                  <a:txBody>
                    <a:bodyPr/>
                    <a:lstStyle/>
                    <a:p>
                      <a:pPr marL="0" marR="0" algn="just">
                        <a:spcBef>
                          <a:spcPts val="0"/>
                        </a:spcBef>
                        <a:spcAft>
                          <a:spcPts val="0"/>
                        </a:spcAft>
                      </a:pPr>
                      <a:r>
                        <a:rPr lang="el-GR" sz="2000">
                          <a:effectLst/>
                        </a:rPr>
                        <a:t>Άμεσο κόστος εργατικών</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 </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30.000/10.000=45.000/15.000= 3€/μον</a:t>
                      </a:r>
                      <a:endParaRPr lang="en-US"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37285429"/>
                  </a:ext>
                </a:extLst>
              </a:tr>
              <a:tr h="822344">
                <a:tc>
                  <a:txBody>
                    <a:bodyPr/>
                    <a:lstStyle/>
                    <a:p>
                      <a:pPr marL="0" marR="0" algn="just">
                        <a:spcBef>
                          <a:spcPts val="0"/>
                        </a:spcBef>
                        <a:spcAft>
                          <a:spcPts val="0"/>
                        </a:spcAft>
                      </a:pPr>
                      <a:r>
                        <a:rPr lang="el-GR" sz="2000">
                          <a:effectLst/>
                        </a:rPr>
                        <a:t>Γενικά Έξοδα παραγωγής (€)</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5.000</a:t>
                      </a:r>
                      <a:endParaRPr lang="en-US" sz="2000">
                        <a:effectLst/>
                      </a:endParaRPr>
                    </a:p>
                    <a:p>
                      <a:pPr marL="0" marR="0" algn="ctr">
                        <a:spcBef>
                          <a:spcPts val="0"/>
                        </a:spcBef>
                        <a:spcAft>
                          <a:spcPts val="0"/>
                        </a:spcAft>
                      </a:pPr>
                      <a:r>
                        <a:rPr lang="el-GR" sz="2000">
                          <a:effectLst/>
                        </a:rPr>
                        <a:t>(βλ. παραπάνω ανάλυση)</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2€/μον</a:t>
                      </a:r>
                      <a:endParaRPr lang="en-US" sz="2000">
                        <a:effectLst/>
                      </a:endParaRPr>
                    </a:p>
                    <a:p>
                      <a:pPr marL="0" marR="0" algn="ctr">
                        <a:spcBef>
                          <a:spcPts val="0"/>
                        </a:spcBef>
                        <a:spcAft>
                          <a:spcPts val="0"/>
                        </a:spcAft>
                      </a:pPr>
                      <a:r>
                        <a:rPr lang="el-GR" sz="2000">
                          <a:effectLst/>
                        </a:rPr>
                        <a:t>(βλ. παραπάνω ανάλυση)</a:t>
                      </a:r>
                      <a:endParaRPr lang="en-US"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178572756"/>
                  </a:ext>
                </a:extLst>
              </a:tr>
              <a:tr h="548229">
                <a:tc>
                  <a:txBody>
                    <a:bodyPr/>
                    <a:lstStyle/>
                    <a:p>
                      <a:pPr marL="0" marR="0" algn="just">
                        <a:spcBef>
                          <a:spcPts val="0"/>
                        </a:spcBef>
                        <a:spcAft>
                          <a:spcPts val="0"/>
                        </a:spcAft>
                      </a:pPr>
                      <a:r>
                        <a:rPr lang="el-GR" sz="2000" dirty="0">
                          <a:effectLst/>
                        </a:rPr>
                        <a:t>Γενικά έξοδα Διοίκησης (€)</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2000">
                          <a:effectLst/>
                        </a:rPr>
                        <a:t>10.000</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a:effectLst/>
                        </a:rPr>
                        <a:t> </a:t>
                      </a:r>
                      <a:endParaRPr lang="en-US"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11602227"/>
                  </a:ext>
                </a:extLst>
              </a:tr>
              <a:tr h="548229">
                <a:tc>
                  <a:txBody>
                    <a:bodyPr/>
                    <a:lstStyle/>
                    <a:p>
                      <a:pPr marL="0" marR="0" algn="just">
                        <a:spcBef>
                          <a:spcPts val="0"/>
                        </a:spcBef>
                        <a:spcAft>
                          <a:spcPts val="0"/>
                        </a:spcAft>
                      </a:pPr>
                      <a:r>
                        <a:rPr lang="el-GR" sz="2000" dirty="0">
                          <a:effectLst/>
                        </a:rPr>
                        <a:t>Γενικά έξοδα Διάθεσης (€)</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l-GR" sz="2000" dirty="0">
                          <a:effectLst/>
                        </a:rPr>
                        <a:t>5.000</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dirty="0">
                          <a:effectLst/>
                        </a:rPr>
                        <a:t> </a:t>
                      </a:r>
                      <a:endParaRPr lang="en-US"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45996803"/>
                  </a:ext>
                </a:extLst>
              </a:tr>
              <a:tr h="274115">
                <a:tc>
                  <a:txBody>
                    <a:bodyPr/>
                    <a:lstStyle/>
                    <a:p>
                      <a:pPr marL="0" marR="0" algn="r">
                        <a:spcBef>
                          <a:spcPts val="0"/>
                        </a:spcBef>
                        <a:spcAft>
                          <a:spcPts val="0"/>
                        </a:spcAft>
                      </a:pPr>
                      <a:r>
                        <a:rPr lang="el-GR" sz="2000">
                          <a:effectLst/>
                        </a:rPr>
                        <a:t>Σύνολο</a:t>
                      </a:r>
                      <a:endParaRPr lang="en-US"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dirty="0">
                          <a:effectLst/>
                        </a:rPr>
                        <a:t>30.000</a:t>
                      </a:r>
                      <a:endParaRPr lang="en-US"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l-GR" sz="2000" dirty="0">
                          <a:effectLst/>
                        </a:rPr>
                        <a:t>15</a:t>
                      </a:r>
                      <a:endParaRPr lang="en-US"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12072136"/>
                  </a:ext>
                </a:extLst>
              </a:tr>
            </a:tbl>
          </a:graphicData>
        </a:graphic>
      </p:graphicFrame>
    </p:spTree>
    <p:extLst>
      <p:ext uri="{BB962C8B-B14F-4D97-AF65-F5344CB8AC3E}">
        <p14:creationId xmlns:p14="http://schemas.microsoft.com/office/powerpoint/2010/main" val="262894447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1134</Words>
  <Application>Microsoft Office PowerPoint</Application>
  <PresentationFormat>Ευρεία οθόνη</PresentationFormat>
  <Paragraphs>139</Paragraphs>
  <Slides>11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11</vt:i4>
      </vt:variant>
    </vt:vector>
  </HeadingPairs>
  <TitlesOfParts>
    <vt:vector size="17" baseType="lpstr">
      <vt:lpstr>Arial</vt:lpstr>
      <vt:lpstr>Calibri</vt:lpstr>
      <vt:lpstr>Calibri Light</vt:lpstr>
      <vt:lpstr>Comic Sans MS</vt:lpstr>
      <vt:lpstr>Times New Roman</vt:lpstr>
      <vt:lpstr>Θέμα του Office</vt:lpstr>
      <vt:lpstr>Διάλεξη 4</vt:lpstr>
      <vt:lpstr>Ασκηση</vt:lpstr>
      <vt:lpstr>Παρουσίαση του PowerPoint</vt:lpstr>
      <vt:lpstr>Παρουσίαση του PowerPoint</vt:lpstr>
      <vt:lpstr>Παρουσίαση του PowerPoint</vt:lpstr>
      <vt:lpstr>Παρουσίαση του PowerPoint</vt:lpstr>
      <vt:lpstr>Περιοχή [0,5.000] </vt:lpstr>
      <vt:lpstr>Αναλυση</vt:lpstr>
      <vt:lpstr>Περιοχή [5.001,10.000]   Τιμή πώλησης: 20€/μον.  Συνολικά έσοδα = Σταθερό Κόστος + Μεταβλητό Κόστος  20*Q = 30.000 + 15Q  Q= 6.000μον. (ΑΠΟΔΕΚΤΟ) </vt:lpstr>
      <vt:lpstr>Περιοχή [10.001,15.000] Τιμή πώλησης: 18€/μον. Συνολικά έσοδα = Σταθερό Κόστος + Μεταβλητό Κόστος  20*10.000 + 18*(Q-10.000)= 35.000 + 15Q  Q= 5.000μον. (MH ΑΠΟΔΕΚΤΟ)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Διάλεξη 4</dc:title>
  <dc:creator>o m</dc:creator>
  <cp:lastModifiedBy>o m</cp:lastModifiedBy>
  <cp:revision>4</cp:revision>
  <dcterms:created xsi:type="dcterms:W3CDTF">2020-04-10T10:30:19Z</dcterms:created>
  <dcterms:modified xsi:type="dcterms:W3CDTF">2020-04-10T10:50:03Z</dcterms:modified>
</cp:coreProperties>
</file>