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00" r:id="rId1"/>
  </p:sldMasterIdLst>
  <p:sldIdLst>
    <p:sldId id="256" r:id="rId2"/>
    <p:sldId id="258" r:id="rId3"/>
    <p:sldId id="257"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65"/>
  </p:normalViewPr>
  <p:slideViewPr>
    <p:cSldViewPr snapToGrid="0">
      <p:cViewPr varScale="1">
        <p:scale>
          <a:sx n="107" d="100"/>
          <a:sy n="107" d="100"/>
        </p:scale>
        <p:origin x="64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DDA51639-B2D6-4652-B8C3-1B4C224A7BAF}" type="datetimeFigureOut">
              <a:rPr lang="en-US" smtClean="0"/>
              <a:t>2/8/26</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42172246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smtClean="0"/>
              <a:t>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366925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smtClean="0"/>
              <a:t>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888639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2FF5DD9-2C52-442D-92E2-8072C0C3D7CD}" type="datetimeFigureOut">
              <a:rPr lang="en-US" smtClean="0"/>
              <a:t>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4616765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8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C44961B7-6B89-48AB-966F-622E2788EECC}" type="datetimeFigureOut">
              <a:rPr lang="en-US" smtClean="0"/>
              <a:t>2/8/26</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70667910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smtClean="0"/>
              <a:t>2/8/26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467736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smtClean="0"/>
              <a:t>2/8/26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696116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smtClean="0"/>
              <a:t>2/8/26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433360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smtClean="0"/>
              <a:t>2/8/26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176055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8" name="Date Placeholder 7"/>
          <p:cNvSpPr>
            <a:spLocks noGrp="1"/>
          </p:cNvSpPr>
          <p:nvPr>
            <p:ph type="dt" sz="half" idx="10"/>
          </p:nvPr>
        </p:nvSpPr>
        <p:spPr/>
        <p:txBody>
          <a:bodyPr/>
          <a:lstStyle/>
          <a:p>
            <a:fld id="{1CF131DD-A141-4471-BCF9-C6073EDD7E20}" type="datetimeFigureOut">
              <a:rPr lang="en-US" smtClean="0"/>
              <a:t>2/8/26</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6728" y="6227064"/>
            <a:ext cx="1463040" cy="256032"/>
          </a:xfrm>
        </p:spPr>
        <p:txBody>
          <a:bodyPr/>
          <a:lstStyle/>
          <a:p>
            <a:fld id="{4FAB73BC-B049-4115-A692-8D63A059BFB8}" type="slidenum">
              <a:rPr lang="en-US" smtClean="0"/>
              <a:pPr/>
              <a:t>‹#›</a:t>
            </a:fld>
            <a:endParaRPr lang="en-US" dirty="0"/>
          </a:p>
        </p:txBody>
      </p:sp>
      <p:sp>
        <p:nvSpPr>
          <p:cNvPr id="12" name="Rectangle 11"/>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06220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AB334A90-EB03-42F3-8859-2C2B2724C058}" type="datetimeFigureOut">
              <a:rPr lang="en-US" smtClean="0"/>
              <a:t>2/8/26</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56032"/>
          </a:xfrm>
        </p:spPr>
        <p:txBody>
          <a:bodyPr/>
          <a:lstStyle/>
          <a:p>
            <a:fld id="{4FAB73BC-B049-4115-A692-8D63A059BFB8}" type="slidenum">
              <a:rPr lang="en-US" smtClean="0"/>
              <a:pPr/>
              <a:t>‹#›</a:t>
            </a:fld>
            <a:endParaRPr lang="en-US" dirty="0"/>
          </a:p>
        </p:txBody>
      </p:sp>
      <p:sp>
        <p:nvSpPr>
          <p:cNvPr id="10" name="Rectangle 9"/>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95493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smtClean="0"/>
              <a:t>2/8/26</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smtClean="0"/>
              <a:pPr/>
              <a:t>‹#›</a:t>
            </a:fld>
            <a:endParaRPr lang="en-US" dirty="0"/>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extLst>
      <p:ext uri="{BB962C8B-B14F-4D97-AF65-F5344CB8AC3E}">
        <p14:creationId xmlns:p14="http://schemas.microsoft.com/office/powerpoint/2010/main" val="2370154119"/>
      </p:ext>
    </p:extLst>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BA29DD-ED9D-769F-BD13-18E33A271D0F}"/>
              </a:ext>
            </a:extLst>
          </p:cNvPr>
          <p:cNvSpPr>
            <a:spLocks noGrp="1"/>
          </p:cNvSpPr>
          <p:nvPr>
            <p:ph type="ctrTitle"/>
          </p:nvPr>
        </p:nvSpPr>
        <p:spPr/>
        <p:txBody>
          <a:bodyPr/>
          <a:lstStyle/>
          <a:p>
            <a:r>
              <a:rPr lang="el-GR" sz="5400" dirty="0" err="1"/>
              <a:t>Εισαγωγη</a:t>
            </a:r>
            <a:r>
              <a:rPr lang="el-GR" sz="5400" dirty="0"/>
              <a:t> στην </a:t>
            </a:r>
            <a:r>
              <a:rPr lang="el-GR" sz="5400" dirty="0" err="1"/>
              <a:t>παιδικη</a:t>
            </a:r>
            <a:r>
              <a:rPr lang="el-GR" sz="5400" dirty="0"/>
              <a:t> </a:t>
            </a:r>
            <a:r>
              <a:rPr lang="el-GR" sz="5400" dirty="0" err="1"/>
              <a:t>λογοτεχνια</a:t>
            </a:r>
            <a:r>
              <a:rPr lang="el-GR" sz="5400" dirty="0"/>
              <a:t> </a:t>
            </a:r>
          </a:p>
        </p:txBody>
      </p:sp>
      <p:sp>
        <p:nvSpPr>
          <p:cNvPr id="3" name="Υπότιτλος 2">
            <a:extLst>
              <a:ext uri="{FF2B5EF4-FFF2-40B4-BE49-F238E27FC236}">
                <a16:creationId xmlns:a16="http://schemas.microsoft.com/office/drawing/2014/main" id="{992B2578-7038-8C09-E8DC-89C00E07A8FF}"/>
              </a:ext>
            </a:extLst>
          </p:cNvPr>
          <p:cNvSpPr>
            <a:spLocks noGrp="1"/>
          </p:cNvSpPr>
          <p:nvPr>
            <p:ph type="subTitle" idx="1"/>
          </p:nvPr>
        </p:nvSpPr>
        <p:spPr/>
        <p:txBody>
          <a:bodyPr>
            <a:noAutofit/>
          </a:bodyPr>
          <a:lstStyle/>
          <a:p>
            <a:r>
              <a:rPr lang="el-GR" sz="2000" dirty="0" err="1"/>
              <a:t>Θεοπούλα</a:t>
            </a:r>
            <a:r>
              <a:rPr lang="el-GR" sz="2000" dirty="0"/>
              <a:t> </a:t>
            </a:r>
            <a:r>
              <a:rPr lang="el-GR" sz="2000" dirty="0" err="1"/>
              <a:t>Καρανικολάου</a:t>
            </a:r>
            <a:endParaRPr lang="el-GR" sz="2000" dirty="0"/>
          </a:p>
          <a:p>
            <a:r>
              <a:rPr lang="el-GR" sz="2000" dirty="0" err="1"/>
              <a:t>Διδακτόρισσα</a:t>
            </a:r>
            <a:r>
              <a:rPr lang="el-GR" sz="2000" dirty="0"/>
              <a:t> ΔΠΘ </a:t>
            </a:r>
          </a:p>
        </p:txBody>
      </p:sp>
    </p:spTree>
    <p:extLst>
      <p:ext uri="{BB962C8B-B14F-4D97-AF65-F5344CB8AC3E}">
        <p14:creationId xmlns:p14="http://schemas.microsoft.com/office/powerpoint/2010/main" val="31498549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E0BBCB6-C853-7993-D4DA-E33EDC7FB5C3}"/>
              </a:ext>
            </a:extLst>
          </p:cNvPr>
          <p:cNvSpPr>
            <a:spLocks noGrp="1"/>
          </p:cNvSpPr>
          <p:nvPr>
            <p:ph idx="1"/>
          </p:nvPr>
        </p:nvSpPr>
        <p:spPr>
          <a:xfrm>
            <a:off x="1066800" y="855023"/>
            <a:ext cx="10058400" cy="5180017"/>
          </a:xfrm>
        </p:spPr>
        <p:txBody>
          <a:bodyPr>
            <a:normAutofit lnSpcReduction="10000"/>
          </a:bodyPr>
          <a:lstStyle/>
          <a:p>
            <a:pPr algn="just"/>
            <a:r>
              <a:rPr lang="el-GR" sz="2400" dirty="0">
                <a:latin typeface="Times New Roman" panose="02020603050405020304" pitchFamily="18" charset="0"/>
                <a:cs typeface="Times New Roman" panose="02020603050405020304" pitchFamily="18" charset="0"/>
              </a:rPr>
              <a:t>Άρα το παιδί ως προ-αναγνώστης αλλά και ως πρώιμος αναγνώστης φέρει ιδιαίτερα χαρακτηριστικά και προσληπτικές ικανότητες στα οποία η παιδική λογοτεχνία καλείται να ανταποκριθεί </a:t>
            </a:r>
          </a:p>
          <a:p>
            <a:pPr algn="just"/>
            <a:r>
              <a:rPr lang="el-GR" sz="2400" dirty="0">
                <a:latin typeface="Times New Roman" panose="02020603050405020304" pitchFamily="18" charset="0"/>
                <a:cs typeface="Times New Roman" panose="02020603050405020304" pitchFamily="18" charset="0"/>
              </a:rPr>
              <a:t>Για τον λόγο αυτό πιθανώς, από τη δεκαετία του 1960 και έπειτα η παιδική λογοτεχνία επηρεάζεται από την εξέλιξη του κλάδου της ψυχολογίας, στην προσπάθεια της να κατανοήσει τα συναισθήματα, τον τρόπο σκέψης και τις αντιδράσεις των μικρών παιδιών </a:t>
            </a:r>
          </a:p>
          <a:p>
            <a:pPr algn="just"/>
            <a:r>
              <a:rPr lang="el-GR" sz="2400" dirty="0">
                <a:latin typeface="Times New Roman" panose="02020603050405020304" pitchFamily="18" charset="0"/>
                <a:cs typeface="Times New Roman" panose="02020603050405020304" pitchFamily="18" charset="0"/>
              </a:rPr>
              <a:t>Η ψυχολογική κριτική συνέβαλε σημαντικά στην εξέλιξη του παιδικού βιβλίου εφόσον συσχέτισε την διαμόρφωση του παιδικού χαρακτήρα με το κοινωνικό περιβάλλον που αποτυπώνεται στις ρεαλιστικές από ψυχολογική άποψη αφηγήσεις </a:t>
            </a:r>
          </a:p>
          <a:p>
            <a:pPr algn="just"/>
            <a:r>
              <a:rPr lang="el-GR" sz="2400" dirty="0">
                <a:latin typeface="Times New Roman" panose="02020603050405020304" pitchFamily="18" charset="0"/>
                <a:cs typeface="Times New Roman" panose="02020603050405020304" pitchFamily="18" charset="0"/>
              </a:rPr>
              <a:t>Σύμφωνα με όλα τα παραπάνω, πώς απεικονίζονται οι νοητικές, ψυχολογικές, κοινωνικές και εσωτερικές διεργασίες του μικρού παιδιού στα κείμενα παιδικής λογοτεχνίας για μικρά παιδιά;</a:t>
            </a:r>
          </a:p>
        </p:txBody>
      </p:sp>
    </p:spTree>
    <p:extLst>
      <p:ext uri="{BB962C8B-B14F-4D97-AF65-F5344CB8AC3E}">
        <p14:creationId xmlns:p14="http://schemas.microsoft.com/office/powerpoint/2010/main" val="3851500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83D1936-E220-436D-EEE8-08C666DB149B}"/>
              </a:ext>
            </a:extLst>
          </p:cNvPr>
          <p:cNvSpPr>
            <a:spLocks noGrp="1"/>
          </p:cNvSpPr>
          <p:nvPr>
            <p:ph type="title"/>
          </p:nvPr>
        </p:nvSpPr>
        <p:spPr>
          <a:xfrm>
            <a:off x="1066800" y="642594"/>
            <a:ext cx="10058400" cy="1186206"/>
          </a:xfrm>
        </p:spPr>
        <p:txBody>
          <a:bodyPr>
            <a:normAutofit/>
          </a:bodyPr>
          <a:lstStyle/>
          <a:p>
            <a:pPr algn="ctr"/>
            <a:r>
              <a:rPr lang="el-GR" sz="3600" dirty="0">
                <a:latin typeface="Times New Roman" panose="02020603050405020304" pitchFamily="18" charset="0"/>
                <a:cs typeface="Times New Roman" panose="02020603050405020304" pitchFamily="18" charset="0"/>
              </a:rPr>
              <a:t>Η παιδική λογοτεχνία και οι δυσκολίες ορισμού της </a:t>
            </a:r>
          </a:p>
        </p:txBody>
      </p:sp>
      <p:sp>
        <p:nvSpPr>
          <p:cNvPr id="3" name="Θέση περιεχομένου 2">
            <a:extLst>
              <a:ext uri="{FF2B5EF4-FFF2-40B4-BE49-F238E27FC236}">
                <a16:creationId xmlns:a16="http://schemas.microsoft.com/office/drawing/2014/main" id="{4E22AD9E-4570-D805-8E9C-81E4778105EC}"/>
              </a:ext>
            </a:extLst>
          </p:cNvPr>
          <p:cNvSpPr>
            <a:spLocks noGrp="1"/>
          </p:cNvSpPr>
          <p:nvPr>
            <p:ph idx="1"/>
          </p:nvPr>
        </p:nvSpPr>
        <p:spPr>
          <a:xfrm>
            <a:off x="1066800" y="1828800"/>
            <a:ext cx="10058400" cy="4206240"/>
          </a:xfrm>
        </p:spPr>
        <p:txBody>
          <a:bodyPr>
            <a:normAutofit fontScale="92500" lnSpcReduction="20000"/>
          </a:bodyPr>
          <a:lstStyle/>
          <a:p>
            <a:pPr algn="just"/>
            <a:r>
              <a:rPr lang="el-GR" sz="2400" dirty="0">
                <a:latin typeface="Times New Roman" panose="02020603050405020304" pitchFamily="18" charset="0"/>
                <a:cs typeface="Times New Roman" panose="02020603050405020304" pitchFamily="18" charset="0"/>
              </a:rPr>
              <a:t>Η παιδική λογοτεχνία αποτελεί ένα αφηγηματικό είδος ιδιαίτερα διαδεδομένο και αγαπητό</a:t>
            </a:r>
          </a:p>
          <a:p>
            <a:pPr algn="just"/>
            <a:r>
              <a:rPr lang="el-GR" sz="2400" dirty="0">
                <a:latin typeface="Times New Roman" panose="02020603050405020304" pitchFamily="18" charset="0"/>
                <a:cs typeface="Times New Roman" panose="02020603050405020304" pitchFamily="18" charset="0"/>
              </a:rPr>
              <a:t>Οι κριτικοί και οι θεωρητικοί της παιδικής λογοτεχνίας αναλύουν τα παιδικά βιβλία μέσα από διαφορετικά πρίσματα, αναδεικνύοντας τις διάφορες όψεις και λειτουργίες του είδους</a:t>
            </a:r>
          </a:p>
          <a:p>
            <a:pPr algn="just"/>
            <a:r>
              <a:rPr lang="el-GR" sz="2400" dirty="0">
                <a:latin typeface="Times New Roman" panose="02020603050405020304" pitchFamily="18" charset="0"/>
                <a:cs typeface="Times New Roman" panose="02020603050405020304" pitchFamily="18" charset="0"/>
              </a:rPr>
              <a:t>Το αρχικό ερώτημα όμως που προηγείται κάθε ανάλυσης είναι τι καθιστά ένα παιδικό βιβλίο, με άλλα λόγια, πώς ορίζεται η παιδική λογοτεχνία; </a:t>
            </a:r>
          </a:p>
          <a:p>
            <a:pPr algn="just"/>
            <a:r>
              <a:rPr lang="el-GR" sz="2400" dirty="0">
                <a:latin typeface="Times New Roman" panose="02020603050405020304" pitchFamily="18" charset="0"/>
                <a:cs typeface="Times New Roman" panose="02020603050405020304" pitchFamily="18" charset="0"/>
              </a:rPr>
              <a:t>Με δεδομένο ότι τα βιβλία αυτά απευθύνονται σε παιδιά, αρχικά πρέπει να αποσαφηνίσουμε τι εννοούμε με τον όρο παιδί </a:t>
            </a:r>
          </a:p>
          <a:p>
            <a:pPr algn="just"/>
            <a:r>
              <a:rPr lang="el-GR" sz="2400" dirty="0">
                <a:latin typeface="Times New Roman" panose="02020603050405020304" pitchFamily="18" charset="0"/>
                <a:cs typeface="Times New Roman" panose="02020603050405020304" pitchFamily="18" charset="0"/>
              </a:rPr>
              <a:t>Η έννοια της παιδικότητας δεν είναι σταθερή στον χώρο και στον χρόνο </a:t>
            </a:r>
          </a:p>
          <a:p>
            <a:pPr algn="just"/>
            <a:r>
              <a:rPr lang="el-GR" sz="2400" dirty="0">
                <a:latin typeface="Times New Roman" panose="02020603050405020304" pitchFamily="18" charset="0"/>
                <a:cs typeface="Times New Roman" panose="02020603050405020304" pitchFamily="18" charset="0"/>
              </a:rPr>
              <a:t>Ορισμένοι προσπάθησαν να δώσουν έναν διαχρονικό και καθολικό ορισμό της παιδικότητας </a:t>
            </a:r>
          </a:p>
          <a:p>
            <a:pPr algn="just"/>
            <a:endParaRPr lang="el-GR" sz="2400" dirty="0">
              <a:latin typeface="Times New Roman" panose="02020603050405020304" pitchFamily="18" charset="0"/>
              <a:cs typeface="Times New Roman" panose="02020603050405020304" pitchFamily="18" charset="0"/>
            </a:endParaRPr>
          </a:p>
          <a:p>
            <a:pPr algn="just"/>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46945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B01AEC82-4A1D-7B29-FBCC-6C4A4F0B8BFF}"/>
              </a:ext>
            </a:extLst>
          </p:cNvPr>
          <p:cNvSpPr>
            <a:spLocks noGrp="1"/>
          </p:cNvSpPr>
          <p:nvPr>
            <p:ph idx="1"/>
          </p:nvPr>
        </p:nvSpPr>
        <p:spPr>
          <a:xfrm>
            <a:off x="1066800" y="843148"/>
            <a:ext cx="10058400" cy="5191892"/>
          </a:xfrm>
        </p:spPr>
        <p:txBody>
          <a:bodyPr>
            <a:normAutofit fontScale="92500" lnSpcReduction="10000"/>
          </a:bodyPr>
          <a:lstStyle/>
          <a:p>
            <a:pPr algn="just"/>
            <a:r>
              <a:rPr lang="el-GR" sz="2400" dirty="0">
                <a:latin typeface="Times New Roman" panose="02020603050405020304" pitchFamily="18" charset="0"/>
                <a:cs typeface="Times New Roman" panose="02020603050405020304" pitchFamily="18" charset="0"/>
              </a:rPr>
              <a:t>Για τον </a:t>
            </a:r>
            <a:r>
              <a:rPr lang="en-US" sz="2400" dirty="0">
                <a:latin typeface="Times New Roman" panose="02020603050405020304" pitchFamily="18" charset="0"/>
                <a:cs typeface="Times New Roman" panose="02020603050405020304" pitchFamily="18" charset="0"/>
              </a:rPr>
              <a:t>Tucker </a:t>
            </a:r>
            <a:r>
              <a:rPr lang="el-GR" sz="2400" dirty="0">
                <a:latin typeface="Times New Roman" panose="02020603050405020304" pitchFamily="18" charset="0"/>
                <a:cs typeface="Times New Roman" panose="02020603050405020304" pitchFamily="18" charset="0"/>
              </a:rPr>
              <a:t>τα παιδιά χαρακτηρίζονται από αυθορμητισμό, σωματικούς περιορισμούς, δεκτικότητα, σεξουαλική ανωριμότητα, προσκόλληση στον ενήλικα, αδυναμία αφηρημένης σκέψης και συγκέντρωσης </a:t>
            </a:r>
          </a:p>
          <a:p>
            <a:pPr algn="just"/>
            <a:r>
              <a:rPr lang="el-GR" sz="2400" dirty="0">
                <a:latin typeface="Times New Roman" panose="02020603050405020304" pitchFamily="18" charset="0"/>
                <a:cs typeface="Times New Roman" panose="02020603050405020304" pitchFamily="18" charset="0"/>
              </a:rPr>
              <a:t>Με την άποψη αυτή διαφώνησαν αρκετοί ανθρωπολόγοι, όπως η </a:t>
            </a:r>
            <a:r>
              <a:rPr lang="en-US" sz="2400" dirty="0">
                <a:latin typeface="Times New Roman" panose="02020603050405020304" pitchFamily="18" charset="0"/>
                <a:cs typeface="Times New Roman" panose="02020603050405020304" pitchFamily="18" charset="0"/>
              </a:rPr>
              <a:t>Margaret Mead </a:t>
            </a:r>
            <a:r>
              <a:rPr lang="el-GR" sz="2400" dirty="0">
                <a:latin typeface="Times New Roman" panose="02020603050405020304" pitchFamily="18" charset="0"/>
                <a:cs typeface="Times New Roman" panose="02020603050405020304" pitchFamily="18" charset="0"/>
              </a:rPr>
              <a:t>η οποία υποστήριξε ότι για την παιδικότητα έχουν δοθεί πολλοί διαφορετικοί ορισμοί ανάλογα με την εποχή και την κοινωνία που την ορίζει </a:t>
            </a:r>
          </a:p>
          <a:p>
            <a:pPr algn="just"/>
            <a:r>
              <a:rPr lang="el-GR" sz="2400" dirty="0">
                <a:latin typeface="Times New Roman" panose="02020603050405020304" pitchFamily="18" charset="0"/>
                <a:cs typeface="Times New Roman" panose="02020603050405020304" pitchFamily="18" charset="0"/>
              </a:rPr>
              <a:t>Όμοια η </a:t>
            </a:r>
            <a:r>
              <a:rPr lang="en-US" sz="2400" dirty="0">
                <a:latin typeface="Times New Roman" panose="02020603050405020304" pitchFamily="18" charset="0"/>
                <a:cs typeface="Times New Roman" panose="02020603050405020304" pitchFamily="18" charset="0"/>
              </a:rPr>
              <a:t>Jacqueline Rose</a:t>
            </a:r>
            <a:r>
              <a:rPr lang="el-GR" sz="2400" dirty="0">
                <a:latin typeface="Times New Roman" panose="02020603050405020304" pitchFamily="18" charset="0"/>
                <a:cs typeface="Times New Roman" panose="02020603050405020304" pitchFamily="18" charset="0"/>
              </a:rPr>
              <a:t>, μεταξύ άλλων, επισήμανε ότι η παιδικότητα ως έννοια είναι κοινωνικά κατασκευασμένη και ως εκ τούτου αντικατοπτρίζει τις κυρίαρχες αντιλήψεις της εκάστοτε κοινωνίας σε μια δεδομ</a:t>
            </a:r>
            <a:r>
              <a:rPr lang="en-US" sz="2400" dirty="0" err="1">
                <a:latin typeface="Times New Roman" panose="02020603050405020304" pitchFamily="18" charset="0"/>
                <a:cs typeface="Times New Roman" panose="02020603050405020304" pitchFamily="18" charset="0"/>
              </a:rPr>
              <a:t>έ</a:t>
            </a:r>
            <a:r>
              <a:rPr lang="el-GR" sz="2400" dirty="0">
                <a:latin typeface="Times New Roman" panose="02020603050405020304" pitchFamily="18" charset="0"/>
                <a:cs typeface="Times New Roman" panose="02020603050405020304" pitchFamily="18" charset="0"/>
              </a:rPr>
              <a:t>νη χρονική περίοδο </a:t>
            </a:r>
          </a:p>
          <a:p>
            <a:pPr algn="just"/>
            <a:r>
              <a:rPr lang="el-GR" sz="2400" dirty="0">
                <a:latin typeface="Times New Roman" panose="02020603050405020304" pitchFamily="18" charset="0"/>
                <a:cs typeface="Times New Roman" panose="02020603050405020304" pitchFamily="18" charset="0"/>
              </a:rPr>
              <a:t>Άρα λοιπόν η παιδικότητα αλλάζει με το πέρασμα των χρόνων. Διαφορετική σημασία είχε η έννοια ‘παιδί’ τον μεσαίωνα και διαφορετική έχει σήμερα </a:t>
            </a:r>
          </a:p>
          <a:p>
            <a:pPr algn="just"/>
            <a:r>
              <a:rPr lang="el-GR" sz="2400" dirty="0">
                <a:latin typeface="Times New Roman" panose="02020603050405020304" pitchFamily="18" charset="0"/>
                <a:cs typeface="Times New Roman" panose="02020603050405020304" pitchFamily="18" charset="0"/>
              </a:rPr>
              <a:t>Ακόμη όμως και σήμερα όταν χρησιμοποιούμε τον όρο ‘παιδί’ εννοούμε το ίδιο πράγμα σε όλα τα σημεία της γης; Είναι όλα τα σημερινά παιδιά ίδια; </a:t>
            </a:r>
          </a:p>
          <a:p>
            <a:pPr algn="just"/>
            <a:r>
              <a:rPr lang="el-GR" sz="2400" dirty="0">
                <a:latin typeface="Times New Roman" panose="02020603050405020304" pitchFamily="18" charset="0"/>
                <a:cs typeface="Times New Roman" panose="02020603050405020304" pitchFamily="18" charset="0"/>
              </a:rPr>
              <a:t>Σε τι διαφέρουν τα σημερινά παιδιά μεταξύ τους; (ηλικία, φύλο, φυλή, εθνότητα-γλώσσα-πολιτισμός, θρησκεία, υγεία, κοινωνική τάξη)</a:t>
            </a:r>
          </a:p>
          <a:p>
            <a:pPr algn="just"/>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7990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A24ADF2-B801-8595-93EB-E96EB319AC0D}"/>
              </a:ext>
            </a:extLst>
          </p:cNvPr>
          <p:cNvSpPr>
            <a:spLocks noGrp="1"/>
          </p:cNvSpPr>
          <p:nvPr>
            <p:ph idx="1"/>
          </p:nvPr>
        </p:nvSpPr>
        <p:spPr>
          <a:xfrm>
            <a:off x="1066800" y="855023"/>
            <a:ext cx="10058400" cy="5180017"/>
          </a:xfrm>
        </p:spPr>
        <p:txBody>
          <a:bodyPr>
            <a:normAutofit fontScale="92500" lnSpcReduction="10000"/>
          </a:bodyPr>
          <a:lstStyle/>
          <a:p>
            <a:pPr algn="just"/>
            <a:r>
              <a:rPr lang="el-GR" sz="2400" dirty="0">
                <a:latin typeface="Times New Roman" panose="02020603050405020304" pitchFamily="18" charset="0"/>
                <a:cs typeface="Times New Roman" panose="02020603050405020304" pitchFamily="18" charset="0"/>
              </a:rPr>
              <a:t>Εφόσον λοιπόν η παιδικότητα είναι μία έννοια μεταβαλλόμενη, άρα και η παιδική λογοτεχνία η οποία προσδιορίζεται κατά βάση από το αναγνωστικό της κοινό, αποτελεί μια έννοια μη σταθερή </a:t>
            </a:r>
          </a:p>
          <a:p>
            <a:pPr algn="just"/>
            <a:r>
              <a:rPr lang="el-GR" sz="2400" dirty="0">
                <a:latin typeface="Times New Roman" panose="02020603050405020304" pitchFamily="18" charset="0"/>
                <a:cs typeface="Times New Roman" panose="02020603050405020304" pitchFamily="18" charset="0"/>
              </a:rPr>
              <a:t>Όπως ανέφερε η </a:t>
            </a:r>
            <a:r>
              <a:rPr lang="en-US" sz="2400" dirty="0">
                <a:latin typeface="Times New Roman" panose="02020603050405020304" pitchFamily="18" charset="0"/>
                <a:cs typeface="Times New Roman" panose="02020603050405020304" pitchFamily="18" charset="0"/>
              </a:rPr>
              <a:t>Pamela Travers: </a:t>
            </a:r>
          </a:p>
          <a:p>
            <a:pPr marL="0" indent="0" algn="ctr">
              <a:buNone/>
            </a:pPr>
            <a:r>
              <a:rPr lang="en-US" sz="2400" dirty="0">
                <a:latin typeface="Times New Roman" panose="02020603050405020304" pitchFamily="18" charset="0"/>
                <a:cs typeface="Times New Roman" panose="02020603050405020304" pitchFamily="18" charset="0"/>
              </a:rPr>
              <a:t>“</a:t>
            </a:r>
            <a:r>
              <a:rPr lang="el-GR" sz="2400" dirty="0">
                <a:latin typeface="Times New Roman" panose="02020603050405020304" pitchFamily="18" charset="0"/>
                <a:cs typeface="Times New Roman" panose="02020603050405020304" pitchFamily="18" charset="0"/>
              </a:rPr>
              <a:t>Δεν μπορείς να κόψεις ένα τμήμα της φαντασιακής σου υπόστασης και να δημιουργήσεις ένα βιβλίο αμιγώς για παιδιά -αν είσαι ειλικρινής- στην πραγματικότητα δεν έχεις ιδέα που τελειώνει η παιδικότητα και που αρχίζει η ωριμότητα. Είναι όλο ατελείωτο και ενιαίο’’ (</a:t>
            </a:r>
            <a:r>
              <a:rPr lang="en-US" sz="2400" dirty="0" err="1">
                <a:latin typeface="Times New Roman" panose="02020603050405020304" pitchFamily="18" charset="0"/>
                <a:cs typeface="Times New Roman" panose="02020603050405020304" pitchFamily="18" charset="0"/>
              </a:rPr>
              <a:t>Cott</a:t>
            </a:r>
            <a:r>
              <a:rPr lang="en-US" sz="2400" dirty="0">
                <a:latin typeface="Times New Roman" panose="02020603050405020304" pitchFamily="18" charset="0"/>
                <a:cs typeface="Times New Roman" panose="02020603050405020304" pitchFamily="18" charset="0"/>
              </a:rPr>
              <a:t>, 1984: xxii)</a:t>
            </a:r>
            <a:endParaRPr lang="el-GR" sz="2400" dirty="0">
              <a:latin typeface="Times New Roman" panose="02020603050405020304" pitchFamily="18" charset="0"/>
              <a:cs typeface="Times New Roman" panose="02020603050405020304" pitchFamily="18" charset="0"/>
            </a:endParaRPr>
          </a:p>
          <a:p>
            <a:pPr algn="just"/>
            <a:r>
              <a:rPr lang="el-GR" sz="2400" dirty="0">
                <a:latin typeface="Times New Roman" panose="02020603050405020304" pitchFamily="18" charset="0"/>
                <a:cs typeface="Times New Roman" panose="02020603050405020304" pitchFamily="18" charset="0"/>
              </a:rPr>
              <a:t>Άρα η παιδική λογοτεχνία</a:t>
            </a:r>
            <a:r>
              <a:rPr lang="en-US" sz="2400" dirty="0">
                <a:latin typeface="Times New Roman" panose="02020603050405020304" pitchFamily="18" charset="0"/>
                <a:cs typeface="Times New Roman" panose="02020603050405020304" pitchFamily="18" charset="0"/>
              </a:rPr>
              <a:t>, </a:t>
            </a:r>
            <a:r>
              <a:rPr lang="el-GR" sz="2400" dirty="0">
                <a:latin typeface="Times New Roman" panose="02020603050405020304" pitchFamily="18" charset="0"/>
                <a:cs typeface="Times New Roman" panose="02020603050405020304" pitchFamily="18" charset="0"/>
              </a:rPr>
              <a:t>φαίνεται να διαφέρει από αυτή των ενηλίκων στον βαθμό και όχι στο είδος, εφόσον βασική λειτουργία και των δύο είναι να παρέχουν ευχαρίστηση και κατανόηση στον αναγνώστη (</a:t>
            </a:r>
            <a:r>
              <a:rPr lang="en-US" sz="2400" dirty="0">
                <a:latin typeface="Times New Roman" panose="02020603050405020304" pitchFamily="18" charset="0"/>
                <a:cs typeface="Times New Roman" panose="02020603050405020304" pitchFamily="18" charset="0"/>
              </a:rPr>
              <a:t>Lukens</a:t>
            </a:r>
            <a:r>
              <a:rPr lang="el-GR" sz="2400" dirty="0">
                <a:latin typeface="Times New Roman" panose="02020603050405020304" pitchFamily="18" charset="0"/>
                <a:cs typeface="Times New Roman" panose="02020603050405020304" pitchFamily="18" charset="0"/>
              </a:rPr>
              <a:t>)</a:t>
            </a:r>
          </a:p>
          <a:p>
            <a:pPr algn="just"/>
            <a:r>
              <a:rPr lang="el-GR" sz="2400" dirty="0">
                <a:latin typeface="Times New Roman" panose="02020603050405020304" pitchFamily="18" charset="0"/>
                <a:cs typeface="Times New Roman" panose="02020603050405020304" pitchFamily="18" charset="0"/>
              </a:rPr>
              <a:t>Σε μια πρακτική προσέγγιση του όρου η </a:t>
            </a:r>
            <a:r>
              <a:rPr lang="el-GR" sz="2400" dirty="0" err="1">
                <a:latin typeface="Times New Roman" panose="02020603050405020304" pitchFamily="18" charset="0"/>
                <a:cs typeface="Times New Roman" panose="02020603050405020304" pitchFamily="18" charset="0"/>
              </a:rPr>
              <a:t>Λότη</a:t>
            </a:r>
            <a:r>
              <a:rPr lang="el-GR" sz="2400" dirty="0">
                <a:latin typeface="Times New Roman" panose="02020603050405020304" pitchFamily="18" charset="0"/>
                <a:cs typeface="Times New Roman" panose="02020603050405020304" pitchFamily="18" charset="0"/>
              </a:rPr>
              <a:t> </a:t>
            </a:r>
            <a:r>
              <a:rPr lang="el-GR" sz="2400" dirty="0" err="1">
                <a:latin typeface="Times New Roman" panose="02020603050405020304" pitchFamily="18" charset="0"/>
                <a:cs typeface="Times New Roman" panose="02020603050405020304" pitchFamily="18" charset="0"/>
              </a:rPr>
              <a:t>Πέτροβιτς</a:t>
            </a:r>
            <a:r>
              <a:rPr lang="el-GR" sz="2400" dirty="0">
                <a:latin typeface="Times New Roman" panose="02020603050405020304" pitchFamily="18" charset="0"/>
                <a:cs typeface="Times New Roman" panose="02020603050405020304" pitchFamily="18" charset="0"/>
              </a:rPr>
              <a:t>-Ανδρουτσοπούλου αναφέρει πως στα βιβλία παιδικής λογοτεχνίας η αφήγηση αποτυπώνεται άμεσα, με απλό και σύντομο λόγο, χωρίς βωμολοχίες, οι ήρωες δεν αναλύονται σε βάθος, η πλοκή εκτυλίσσεται γρήγορα και ξεκάθαρα με έντονο το στοιχείο της κάθαρσης. </a:t>
            </a:r>
          </a:p>
          <a:p>
            <a:pPr algn="just"/>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8755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96944D6-6FA6-AACF-2DDC-C47C7039B1BF}"/>
              </a:ext>
            </a:extLst>
          </p:cNvPr>
          <p:cNvSpPr>
            <a:spLocks noGrp="1"/>
          </p:cNvSpPr>
          <p:nvPr>
            <p:ph type="title"/>
          </p:nvPr>
        </p:nvSpPr>
        <p:spPr>
          <a:xfrm>
            <a:off x="1066800" y="642594"/>
            <a:ext cx="10058400" cy="901198"/>
          </a:xfrm>
        </p:spPr>
        <p:txBody>
          <a:bodyPr>
            <a:normAutofit/>
          </a:bodyPr>
          <a:lstStyle/>
          <a:p>
            <a:pPr algn="ctr"/>
            <a:r>
              <a:rPr lang="el-GR" sz="3600" dirty="0">
                <a:latin typeface="Times New Roman" panose="02020603050405020304" pitchFamily="18" charset="0"/>
                <a:cs typeface="Times New Roman" panose="02020603050405020304" pitchFamily="18" charset="0"/>
              </a:rPr>
              <a:t>Τα παιδιά ως αναγνωστικό κοινό</a:t>
            </a:r>
          </a:p>
        </p:txBody>
      </p:sp>
      <p:sp>
        <p:nvSpPr>
          <p:cNvPr id="3" name="Θέση περιεχομένου 2">
            <a:extLst>
              <a:ext uri="{FF2B5EF4-FFF2-40B4-BE49-F238E27FC236}">
                <a16:creationId xmlns:a16="http://schemas.microsoft.com/office/drawing/2014/main" id="{57FBCCA2-5812-7997-C9AD-A13293989B15}"/>
              </a:ext>
            </a:extLst>
          </p:cNvPr>
          <p:cNvSpPr>
            <a:spLocks noGrp="1"/>
          </p:cNvSpPr>
          <p:nvPr>
            <p:ph idx="1"/>
          </p:nvPr>
        </p:nvSpPr>
        <p:spPr>
          <a:xfrm>
            <a:off x="1066800" y="1448790"/>
            <a:ext cx="10058400" cy="4586250"/>
          </a:xfrm>
        </p:spPr>
        <p:txBody>
          <a:bodyPr>
            <a:normAutofit fontScale="92500" lnSpcReduction="10000"/>
          </a:bodyPr>
          <a:lstStyle/>
          <a:p>
            <a:pPr algn="just"/>
            <a:r>
              <a:rPr lang="el-GR" sz="2400" dirty="0">
                <a:latin typeface="Times New Roman" panose="02020603050405020304" pitchFamily="18" charset="0"/>
                <a:cs typeface="Times New Roman" panose="02020603050405020304" pitchFamily="18" charset="0"/>
              </a:rPr>
              <a:t>Σε ποιους απευθύνεται η παιδική λογοτεχνία; </a:t>
            </a:r>
          </a:p>
          <a:p>
            <a:pPr algn="just"/>
            <a:r>
              <a:rPr lang="el-GR" sz="2400" dirty="0">
                <a:latin typeface="Times New Roman" panose="02020603050405020304" pitchFamily="18" charset="0"/>
                <a:cs typeface="Times New Roman" panose="02020603050405020304" pitchFamily="18" charset="0"/>
              </a:rPr>
              <a:t>Υπάρχει μία απόσταση τουλάχιστον μίας γενιάς μεταξύ του ενήλικου συγγραφέα και του παιδιού αναγνώστη του </a:t>
            </a:r>
          </a:p>
          <a:p>
            <a:pPr algn="just"/>
            <a:r>
              <a:rPr lang="el-GR" sz="2400" dirty="0">
                <a:latin typeface="Times New Roman" panose="02020603050405020304" pitchFamily="18" charset="0"/>
                <a:cs typeface="Times New Roman" panose="02020603050405020304" pitchFamily="18" charset="0"/>
              </a:rPr>
              <a:t>Συχνά ο ενήλικος συγγραφέας δεν γνωρίζει το παιδί στο οποίο απευθύνεται </a:t>
            </a:r>
          </a:p>
          <a:p>
            <a:pPr algn="just"/>
            <a:r>
              <a:rPr lang="el-GR" sz="2400" dirty="0">
                <a:latin typeface="Times New Roman" panose="02020603050405020304" pitchFamily="18" charset="0"/>
                <a:cs typeface="Times New Roman" panose="02020603050405020304" pitchFamily="18" charset="0"/>
              </a:rPr>
              <a:t>Έτσι μπορεί να απευθύνεται σε ένα σημερινό παιδί, στο παιδί όπως το φαντάζεται, στο παιδί όπως θα ήθελε ο ίδιος/η ίδια να είναι τα παιδιά, ακόμη και σε ένα παιδί όπως το παιδί που υπήρξε κάποτε ο ίδιος/η ίδια </a:t>
            </a:r>
          </a:p>
          <a:p>
            <a:pPr algn="just"/>
            <a:r>
              <a:rPr lang="el-GR" sz="2400" dirty="0">
                <a:latin typeface="Times New Roman" panose="02020603050405020304" pitchFamily="18" charset="0"/>
                <a:cs typeface="Times New Roman" panose="02020603050405020304" pitchFamily="18" charset="0"/>
              </a:rPr>
              <a:t>Αυτό το ηλικιακό χάσμα μεταξύ συγγραφέα και αναγνώστη συχνά έχει ως αποτέλεσμα παιδικά βιβλία τα οποία υποτιμούν ή υπερεκτιμούν τις ικανότητες των αναγνωστών τους. Ως εκ τούτου προκύπτουν βιβλία ανιαρά και παιδαριώδη ή αντίθετα δύσκολα και ‘</a:t>
            </a:r>
            <a:r>
              <a:rPr lang="el-GR" sz="2400" dirty="0" err="1">
                <a:latin typeface="Times New Roman" panose="02020603050405020304" pitchFamily="18" charset="0"/>
                <a:cs typeface="Times New Roman" panose="02020603050405020304" pitchFamily="18" charset="0"/>
              </a:rPr>
              <a:t>μεγαλίστικα</a:t>
            </a:r>
            <a:r>
              <a:rPr lang="el-GR" sz="2400" dirty="0">
                <a:latin typeface="Times New Roman" panose="02020603050405020304" pitchFamily="18" charset="0"/>
                <a:cs typeface="Times New Roman" panose="02020603050405020304" pitchFamily="18" charset="0"/>
              </a:rPr>
              <a:t>’ </a:t>
            </a:r>
          </a:p>
          <a:p>
            <a:pPr algn="just"/>
            <a:r>
              <a:rPr lang="el-GR" sz="2400" dirty="0">
                <a:latin typeface="Times New Roman" panose="02020603050405020304" pitchFamily="18" charset="0"/>
                <a:cs typeface="Times New Roman" panose="02020603050405020304" pitchFamily="18" charset="0"/>
              </a:rPr>
              <a:t>Άρα σύμφωνα με τα παραπάνω όταν επιλέγουμε ένα βιβλίο κρίνεται σκόπιμο να λαμβάνουμε υπόψη το είδος του αναγνωστικού κοινού που έχουμε κατά νου </a:t>
            </a:r>
          </a:p>
          <a:p>
            <a:pPr marL="0" indent="0" algn="just">
              <a:buNone/>
            </a:pPr>
            <a:endParaRPr lang="el-GR" sz="2400" dirty="0">
              <a:latin typeface="Times New Roman" panose="02020603050405020304" pitchFamily="18" charset="0"/>
              <a:cs typeface="Times New Roman" panose="02020603050405020304" pitchFamily="18" charset="0"/>
            </a:endParaRPr>
          </a:p>
          <a:p>
            <a:pPr marL="0" indent="0" algn="just">
              <a:buNone/>
            </a:pPr>
            <a:endParaRPr lang="el-GR" sz="2400" dirty="0">
              <a:latin typeface="Times New Roman" panose="02020603050405020304" pitchFamily="18" charset="0"/>
              <a:cs typeface="Times New Roman" panose="02020603050405020304" pitchFamily="18" charset="0"/>
            </a:endParaRPr>
          </a:p>
          <a:p>
            <a:pPr algn="just"/>
            <a:endParaRPr lang="el-GR" sz="2400" dirty="0">
              <a:latin typeface="Times New Roman" panose="02020603050405020304" pitchFamily="18" charset="0"/>
              <a:cs typeface="Times New Roman" panose="02020603050405020304" pitchFamily="18" charset="0"/>
            </a:endParaRPr>
          </a:p>
          <a:p>
            <a:pPr algn="just"/>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41134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FF437FC-0A86-E674-B230-DA1B31E7A9C3}"/>
              </a:ext>
            </a:extLst>
          </p:cNvPr>
          <p:cNvSpPr>
            <a:spLocks noGrp="1"/>
          </p:cNvSpPr>
          <p:nvPr>
            <p:ph idx="1"/>
          </p:nvPr>
        </p:nvSpPr>
        <p:spPr>
          <a:xfrm>
            <a:off x="1066800" y="902525"/>
            <a:ext cx="10058400" cy="5132515"/>
          </a:xfrm>
        </p:spPr>
        <p:txBody>
          <a:bodyPr>
            <a:normAutofit fontScale="92500" lnSpcReduction="20000"/>
          </a:bodyPr>
          <a:lstStyle/>
          <a:p>
            <a:pPr algn="just"/>
            <a:r>
              <a:rPr lang="el-GR" sz="2400" dirty="0">
                <a:latin typeface="Times New Roman" panose="02020603050405020304" pitchFamily="18" charset="0"/>
                <a:cs typeface="Times New Roman" panose="02020603050405020304" pitchFamily="18" charset="0"/>
              </a:rPr>
              <a:t>Βέβαια, προκειμένου να μπορέσει να απευθυνθεί με επιτυχία στο αναγνωστικό του κοινό (να του προκαλέσει το ενδιαφέρον και την ταύτιση με όσα διαβάζει) ο συγγραφέας παιδικής λογοτεχνίας προσπαθεί συνήθως να πλάσει το μυθοπλαστικό του παιδί με κάποια γενικά και αντιπροσωπευτικά χαρακτηριστικά τα οποία απαντώνται στα περισσότερα παιδιά της ίδιας ηλικιακής φάσης </a:t>
            </a:r>
          </a:p>
          <a:p>
            <a:pPr algn="just"/>
            <a:r>
              <a:rPr lang="el-GR" sz="2400" dirty="0">
                <a:latin typeface="Times New Roman" panose="02020603050405020304" pitchFamily="18" charset="0"/>
                <a:cs typeface="Times New Roman" panose="02020603050405020304" pitchFamily="18" charset="0"/>
              </a:rPr>
              <a:t>Αυτή η ομογενοποίηση των αναγνωστών αν και συμβατική αποτελεί μια αναπόδραστη σε έναν βαθμό συνθήκη που αποδέχονται και όσοι μελετούν την παιδική λογοτεχνία </a:t>
            </a:r>
          </a:p>
          <a:p>
            <a:pPr algn="just"/>
            <a:r>
              <a:rPr lang="el-GR" sz="2400" dirty="0">
                <a:latin typeface="Times New Roman" panose="02020603050405020304" pitchFamily="18" charset="0"/>
                <a:cs typeface="Times New Roman" panose="02020603050405020304" pitchFamily="18" charset="0"/>
              </a:rPr>
              <a:t>Η παιδική λογοτεχνία λοιπόν ορίζεται πρωτίστως (αν και όχι μόνο) ηλικιακά γεγονός που αναπόφευκτα συνυποδηλώνει την προσληπτική ικανότητα του παιδιού αναγνώστη, αλλά συνδέεται και με το ζήτημα της διαμόρφωσης ταυτότητας του παιδιού μέσω της διαδικασίας της ταύτισης με τα όσα διαβάζει</a:t>
            </a:r>
          </a:p>
          <a:p>
            <a:pPr algn="just"/>
            <a:r>
              <a:rPr lang="el-GR" sz="2400" dirty="0">
                <a:latin typeface="Times New Roman" panose="02020603050405020304" pitchFamily="18" charset="0"/>
                <a:cs typeface="Times New Roman" panose="02020603050405020304" pitchFamily="18" charset="0"/>
              </a:rPr>
              <a:t>Με τον όρο παιδική λογοτεχνία όμως αναφερόμαστε σε βιβλία που απευθύνονται σε παιδιά από πολύ μικρή ηλικία (από τότε που μπορούν να αντιληφθούν τις αφηγήσεις) έως και την εφηβεία</a:t>
            </a:r>
          </a:p>
          <a:p>
            <a:pPr algn="just"/>
            <a:r>
              <a:rPr lang="el-GR" sz="2400" dirty="0">
                <a:latin typeface="Times New Roman" panose="02020603050405020304" pitchFamily="18" charset="0"/>
                <a:cs typeface="Times New Roman" panose="02020603050405020304" pitchFamily="18" charset="0"/>
              </a:rPr>
              <a:t>Κατά τη διάρκεια αυτού του μεγάλου διαστήματος το παιδί παρουσιάζει μεγάλη εξέλιξη γνωστικά</a:t>
            </a:r>
          </a:p>
          <a:p>
            <a:pPr marL="0" indent="0" algn="just">
              <a:buNone/>
            </a:pPr>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341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83FA7D31-A0B6-BED6-DAB5-24EFBCF19401}"/>
              </a:ext>
            </a:extLst>
          </p:cNvPr>
          <p:cNvSpPr>
            <a:spLocks noGrp="1"/>
          </p:cNvSpPr>
          <p:nvPr>
            <p:ph idx="1"/>
          </p:nvPr>
        </p:nvSpPr>
        <p:spPr>
          <a:xfrm>
            <a:off x="1066800" y="807522"/>
            <a:ext cx="10058400" cy="5581403"/>
          </a:xfrm>
        </p:spPr>
        <p:txBody>
          <a:bodyPr>
            <a:normAutofit fontScale="92500" lnSpcReduction="20000"/>
          </a:bodyPr>
          <a:lstStyle/>
          <a:p>
            <a:pPr algn="just"/>
            <a:r>
              <a:rPr lang="el-GR" sz="2400" dirty="0">
                <a:latin typeface="Times New Roman" panose="02020603050405020304" pitchFamily="18" charset="0"/>
                <a:cs typeface="Times New Roman" panose="02020603050405020304" pitchFamily="18" charset="0"/>
              </a:rPr>
              <a:t>Κατ’ επέκταση και τα αναγνώσματα της κάθε ηλικιακής φάσης του φάσματος της παιδικής ηλικίας διαφέρουν </a:t>
            </a:r>
          </a:p>
          <a:p>
            <a:pPr algn="just"/>
            <a:r>
              <a:rPr lang="el-GR" sz="2400" dirty="0">
                <a:latin typeface="Times New Roman" panose="02020603050405020304" pitchFamily="18" charset="0"/>
                <a:cs typeface="Times New Roman" panose="02020603050405020304" pitchFamily="18" charset="0"/>
              </a:rPr>
              <a:t>Παρόλα αυτά η παιδική λογοτεχνία αντιμετωπίζεται από τους μελετητές της ως όλον και κυρίως συγκρίνεται με αυτή των ενηλίκων </a:t>
            </a:r>
          </a:p>
          <a:p>
            <a:pPr algn="just"/>
            <a:r>
              <a:rPr lang="el-GR" sz="2400" dirty="0">
                <a:latin typeface="Times New Roman" panose="02020603050405020304" pitchFamily="18" charset="0"/>
                <a:cs typeface="Times New Roman" panose="02020603050405020304" pitchFamily="18" charset="0"/>
              </a:rPr>
              <a:t>Η λογοτεχνία που απευθύνεται σε νήπια και παιδιά μικρής ηλικίας δεν έχει αποτελέσει μέχρι στιγμής αντικείμενο ξεχωριστής και επισταμένης μελέτης </a:t>
            </a:r>
          </a:p>
          <a:p>
            <a:pPr algn="just"/>
            <a:r>
              <a:rPr lang="el-GR" sz="2400" dirty="0">
                <a:latin typeface="Times New Roman" panose="02020603050405020304" pitchFamily="18" charset="0"/>
                <a:cs typeface="Times New Roman" panose="02020603050405020304" pitchFamily="18" charset="0"/>
              </a:rPr>
              <a:t>Αυτό βέβαια δεν σημαίνει ότι η παιδική λογοτεχνία θα έπρεπε να κατακερματιστεί σε είδη ανάλογα με το ηλικιακό της κοινό και να προκύψουν νέες κατηγορίες βιβλίων, όμως σε κάθε περίπτωση θα πρέπει να λάβουμε υπόψη ότι το μικρό παιδί βιώνει διαφορετικές εμπειρίες και έχει διαφορετικές αντιληπτικές ικανότητες σε σχέση με τα παιδιά μεγαλύτερων ηλικιών </a:t>
            </a:r>
          </a:p>
          <a:p>
            <a:pPr algn="just"/>
            <a:r>
              <a:rPr lang="el-GR" sz="2400" dirty="0">
                <a:latin typeface="Times New Roman" panose="02020603050405020304" pitchFamily="18" charset="0"/>
                <a:cs typeface="Times New Roman" panose="02020603050405020304" pitchFamily="18" charset="0"/>
              </a:rPr>
              <a:t>Μια πρώτη παράμετρος ανάλυσης ενός κειμένου που απευθύνεται σε μικρά παιδιά είναι η διάκριση των αναγνωστών του σε αναγνώστες και προ-αναγνώστες </a:t>
            </a:r>
          </a:p>
          <a:p>
            <a:pPr algn="just"/>
            <a:r>
              <a:rPr lang="el-GR" sz="2400" dirty="0">
                <a:latin typeface="Times New Roman" panose="02020603050405020304" pitchFamily="18" charset="0"/>
                <a:cs typeface="Times New Roman" panose="02020603050405020304" pitchFamily="18" charset="0"/>
              </a:rPr>
              <a:t>Προ-αναγνώστης καλείται εκείνος που δεν έχει γίνει ακόμη αναγνώστης </a:t>
            </a:r>
          </a:p>
          <a:p>
            <a:pPr algn="just"/>
            <a:r>
              <a:rPr lang="el-GR" sz="2400" dirty="0">
                <a:latin typeface="Times New Roman" panose="02020603050405020304" pitchFamily="18" charset="0"/>
                <a:cs typeface="Times New Roman" panose="02020603050405020304" pitchFamily="18" charset="0"/>
              </a:rPr>
              <a:t>Ο προ-αναγνώστης μπορεί να συμμετέχει σε μία προφορική λογοτεχνία και ακόμη και αν δεν γνωρίζει τον γραπτό λόγο και τους κανόνες του, μπορεί να έχει ήδη εκτεθεί στην λογοτεχνία και τις συμβάσεις της </a:t>
            </a:r>
          </a:p>
          <a:p>
            <a:pPr algn="just"/>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0577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FE55758-D409-35ED-A501-2364F8C24023}"/>
              </a:ext>
            </a:extLst>
          </p:cNvPr>
          <p:cNvSpPr>
            <a:spLocks noGrp="1"/>
          </p:cNvSpPr>
          <p:nvPr>
            <p:ph idx="1"/>
          </p:nvPr>
        </p:nvSpPr>
        <p:spPr>
          <a:xfrm>
            <a:off x="1066800" y="831273"/>
            <a:ext cx="10058400" cy="5203767"/>
          </a:xfrm>
        </p:spPr>
        <p:txBody>
          <a:bodyPr>
            <a:normAutofit lnSpcReduction="10000"/>
          </a:bodyPr>
          <a:lstStyle/>
          <a:p>
            <a:pPr algn="just"/>
            <a:r>
              <a:rPr lang="el-GR" sz="2400" dirty="0">
                <a:latin typeface="Times New Roman" panose="02020603050405020304" pitchFamily="18" charset="0"/>
                <a:cs typeface="Times New Roman" panose="02020603050405020304" pitchFamily="18" charset="0"/>
              </a:rPr>
              <a:t>Οι </a:t>
            </a:r>
            <a:r>
              <a:rPr lang="en-US" sz="2400" dirty="0">
                <a:latin typeface="Times New Roman" panose="02020603050405020304" pitchFamily="18" charset="0"/>
                <a:cs typeface="Times New Roman" panose="02020603050405020304" pitchFamily="18" charset="0"/>
              </a:rPr>
              <a:t>Barbara </a:t>
            </a:r>
            <a:r>
              <a:rPr lang="el-GR" sz="2400" dirty="0">
                <a:latin typeface="Times New Roman" panose="02020603050405020304" pitchFamily="18" charset="0"/>
                <a:cs typeface="Times New Roman" panose="02020603050405020304" pitchFamily="18" charset="0"/>
              </a:rPr>
              <a:t>και </a:t>
            </a:r>
            <a:r>
              <a:rPr lang="en-US" sz="2400" dirty="0">
                <a:latin typeface="Times New Roman" panose="02020603050405020304" pitchFamily="18" charset="0"/>
                <a:cs typeface="Times New Roman" panose="02020603050405020304" pitchFamily="18" charset="0"/>
              </a:rPr>
              <a:t>John Travers</a:t>
            </a:r>
            <a:r>
              <a:rPr lang="el-GR" sz="2400" dirty="0">
                <a:latin typeface="Times New Roman" panose="02020603050405020304" pitchFamily="18" charset="0"/>
                <a:cs typeface="Times New Roman" panose="02020603050405020304" pitchFamily="18" charset="0"/>
              </a:rPr>
              <a:t> (2008), που μελετούν την παιδική λογοτεχνία υιοθετώντας την αναπτυξιακή προσέγγιση, καταλήγουν στα παρακάτω αναπτυξιακά χαρακτηριστικά των παιδιών ηλικίας </a:t>
            </a:r>
            <a:r>
              <a:rPr lang="el-GR" sz="2400" u="sng" dirty="0">
                <a:latin typeface="Times New Roman" panose="02020603050405020304" pitchFamily="18" charset="0"/>
                <a:cs typeface="Times New Roman" panose="02020603050405020304" pitchFamily="18" charset="0"/>
              </a:rPr>
              <a:t>2-5 ετών</a:t>
            </a:r>
            <a:r>
              <a:rPr lang="el-GR" sz="2400" dirty="0">
                <a:latin typeface="Times New Roman" panose="02020603050405020304" pitchFamily="18" charset="0"/>
                <a:cs typeface="Times New Roman" panose="02020603050405020304" pitchFamily="18" charset="0"/>
              </a:rPr>
              <a:t>: </a:t>
            </a:r>
          </a:p>
          <a:p>
            <a:pPr marL="731520" lvl="1" indent="-457200" algn="just">
              <a:buAutoNum type="arabicPeriod"/>
            </a:pPr>
            <a:r>
              <a:rPr lang="el-GR" sz="2200" dirty="0">
                <a:latin typeface="Times New Roman" panose="02020603050405020304" pitchFamily="18" charset="0"/>
                <a:cs typeface="Times New Roman" panose="02020603050405020304" pitchFamily="18" charset="0"/>
              </a:rPr>
              <a:t>Το σώμα τους μεγαλώνει ταχέως και η κίνησή τους γίνεται όλο και πιο συντονισμένη </a:t>
            </a:r>
          </a:p>
          <a:p>
            <a:pPr marL="731520" lvl="1" indent="-457200" algn="just">
              <a:buAutoNum type="arabicPeriod"/>
            </a:pPr>
            <a:r>
              <a:rPr lang="el-GR" sz="2200" dirty="0">
                <a:latin typeface="Times New Roman" panose="02020603050405020304" pitchFamily="18" charset="0"/>
                <a:cs typeface="Times New Roman" panose="02020603050405020304" pitchFamily="18" charset="0"/>
              </a:rPr>
              <a:t>Νοητικά αντιλαμβάνονται όλο και περισσότερες αφηρημένες έννοιες </a:t>
            </a:r>
          </a:p>
          <a:p>
            <a:pPr marL="731520" lvl="1" indent="-457200" algn="just">
              <a:buAutoNum type="arabicPeriod"/>
            </a:pPr>
            <a:r>
              <a:rPr lang="el-GR" sz="2200" dirty="0">
                <a:latin typeface="Times New Roman" panose="02020603050405020304" pitchFamily="18" charset="0"/>
                <a:cs typeface="Times New Roman" panose="02020603050405020304" pitchFamily="18" charset="0"/>
              </a:rPr>
              <a:t>Βελτιώνονται γνωστικά αλλά ο εγωκεντρισμός παραμένει στη σκέψη τους </a:t>
            </a:r>
          </a:p>
          <a:p>
            <a:pPr marL="731520" lvl="1" indent="-457200" algn="just">
              <a:buAutoNum type="arabicPeriod"/>
            </a:pPr>
            <a:r>
              <a:rPr lang="el-GR" sz="2200" dirty="0">
                <a:latin typeface="Times New Roman" panose="02020603050405020304" pitchFamily="18" charset="0"/>
                <a:cs typeface="Times New Roman" panose="02020603050405020304" pitchFamily="18" charset="0"/>
              </a:rPr>
              <a:t>Εξελίσσονται γλωσσικά διευρύνοντας το λεξιλόγιο τους </a:t>
            </a:r>
          </a:p>
          <a:p>
            <a:pPr marL="731520" lvl="1" indent="-457200" algn="just">
              <a:buAutoNum type="arabicPeriod"/>
            </a:pPr>
            <a:r>
              <a:rPr lang="el-GR" sz="2200" dirty="0">
                <a:latin typeface="Times New Roman" panose="02020603050405020304" pitchFamily="18" charset="0"/>
                <a:cs typeface="Times New Roman" panose="02020603050405020304" pitchFamily="18" charset="0"/>
              </a:rPr>
              <a:t>Συνήθως βιώνουν σημαντικές αλλαγές στις στενές τους σχέσεις (καινούργια αδέρφια, διαζύγια/δεύτεροι γάμοι γονέων, παππούδες και γιαγιάδες αποτελούν μέρος της καθημερινότητάς τους)</a:t>
            </a:r>
          </a:p>
          <a:p>
            <a:pPr marL="731520" lvl="1" indent="-457200" algn="just">
              <a:buAutoNum type="arabicPeriod"/>
            </a:pPr>
            <a:r>
              <a:rPr lang="el-GR" sz="2200" dirty="0">
                <a:latin typeface="Times New Roman" panose="02020603050405020304" pitchFamily="18" charset="0"/>
                <a:cs typeface="Times New Roman" panose="02020603050405020304" pitchFamily="18" charset="0"/>
              </a:rPr>
              <a:t>Πηγαίνουν στο σχολείο  (παιδικός σταθμός, νηπιαγωγείο) και αναπτύσσουν σχέσεις με συνομήλικα παιδιά</a:t>
            </a:r>
          </a:p>
          <a:p>
            <a:pPr marL="731520" lvl="1" indent="-457200" algn="just">
              <a:buAutoNum type="arabicPeriod"/>
            </a:pPr>
            <a:r>
              <a:rPr lang="el-GR" sz="2200" dirty="0">
                <a:latin typeface="Times New Roman" panose="02020603050405020304" pitchFamily="18" charset="0"/>
                <a:cs typeface="Times New Roman" panose="02020603050405020304" pitchFamily="18" charset="0"/>
              </a:rPr>
              <a:t>Η αυτοαντίληψή τους αλλάζει, γίνονται πιο ανταγωνιστικά, μετρούν τις δυνάμεις τους </a:t>
            </a:r>
          </a:p>
          <a:p>
            <a:pPr marL="731520" lvl="1" indent="-457200" algn="just">
              <a:buAutoNum type="arabicPeriod"/>
            </a:pPr>
            <a:endParaRPr lang="el-G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93303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419329A-2E1E-3A9D-A163-9955770E2228}"/>
              </a:ext>
            </a:extLst>
          </p:cNvPr>
          <p:cNvSpPr>
            <a:spLocks noGrp="1"/>
          </p:cNvSpPr>
          <p:nvPr>
            <p:ph idx="1"/>
          </p:nvPr>
        </p:nvSpPr>
        <p:spPr>
          <a:xfrm>
            <a:off x="1066800" y="926275"/>
            <a:ext cx="10058400" cy="5108765"/>
          </a:xfrm>
        </p:spPr>
        <p:txBody>
          <a:bodyPr>
            <a:normAutofit lnSpcReduction="10000"/>
          </a:bodyPr>
          <a:lstStyle/>
          <a:p>
            <a:pPr algn="just"/>
            <a:r>
              <a:rPr lang="el-GR" sz="2400" dirty="0">
                <a:latin typeface="Times New Roman" panose="02020603050405020304" pitchFamily="18" charset="0"/>
                <a:cs typeface="Times New Roman" panose="02020603050405020304" pitchFamily="18" charset="0"/>
              </a:rPr>
              <a:t>Αντίστοιχα για τα παιδιά πρώτης σχολικής ηλικίας, </a:t>
            </a:r>
            <a:r>
              <a:rPr lang="el-GR" sz="2400" u="sng" dirty="0">
                <a:latin typeface="Times New Roman" panose="02020603050405020304" pitchFamily="18" charset="0"/>
                <a:cs typeface="Times New Roman" panose="02020603050405020304" pitchFamily="18" charset="0"/>
              </a:rPr>
              <a:t>5-7 ετών</a:t>
            </a:r>
            <a:r>
              <a:rPr lang="el-GR" sz="2400" dirty="0">
                <a:latin typeface="Times New Roman" panose="02020603050405020304" pitchFamily="18" charset="0"/>
                <a:cs typeface="Times New Roman" panose="02020603050405020304" pitchFamily="18" charset="0"/>
              </a:rPr>
              <a:t> αναφέρουν: </a:t>
            </a:r>
          </a:p>
          <a:p>
            <a:pPr marL="731520" lvl="1" indent="-457200" algn="just">
              <a:buAutoNum type="arabicPeriod"/>
            </a:pPr>
            <a:r>
              <a:rPr lang="el-GR" sz="2200" dirty="0">
                <a:latin typeface="Times New Roman" panose="02020603050405020304" pitchFamily="18" charset="0"/>
                <a:cs typeface="Times New Roman" panose="02020603050405020304" pitchFamily="18" charset="0"/>
              </a:rPr>
              <a:t>Σωματικά το παιδί γίνεται πιο λεπτό, πιο δυνατό και με καλύτερο συντονισμό του σώματός τους </a:t>
            </a:r>
          </a:p>
          <a:p>
            <a:pPr marL="731520" lvl="1" indent="-457200" algn="just">
              <a:buAutoNum type="arabicPeriod"/>
            </a:pPr>
            <a:r>
              <a:rPr lang="el-GR" sz="2200" dirty="0">
                <a:latin typeface="Times New Roman" panose="02020603050405020304" pitchFamily="18" charset="0"/>
                <a:cs typeface="Times New Roman" panose="02020603050405020304" pitchFamily="18" charset="0"/>
              </a:rPr>
              <a:t>Βελτιώνονται οι κινητικές τους δεξιότητες </a:t>
            </a:r>
          </a:p>
          <a:p>
            <a:pPr marL="731520" lvl="1" indent="-457200" algn="just">
              <a:buAutoNum type="arabicPeriod"/>
            </a:pPr>
            <a:r>
              <a:rPr lang="el-GR" sz="2200" dirty="0">
                <a:latin typeface="Times New Roman" panose="02020603050405020304" pitchFamily="18" charset="0"/>
                <a:cs typeface="Times New Roman" panose="02020603050405020304" pitchFamily="18" charset="0"/>
              </a:rPr>
              <a:t>Αυξάνεται η μνήμη και το εύρος προσοχής τους </a:t>
            </a:r>
          </a:p>
          <a:p>
            <a:pPr marL="731520" lvl="1" indent="-457200" algn="just">
              <a:buAutoNum type="arabicPeriod"/>
            </a:pPr>
            <a:r>
              <a:rPr lang="el-GR" sz="2200" dirty="0">
                <a:latin typeface="Times New Roman" panose="02020603050405020304" pitchFamily="18" charset="0"/>
                <a:cs typeface="Times New Roman" panose="02020603050405020304" pitchFamily="18" charset="0"/>
              </a:rPr>
              <a:t>Οι νοητικές διαδικασίες και διασυνδέσεις τους πολλαπλασιάζονται, το ίδιο και η συμβολική τους ικανότητα </a:t>
            </a:r>
          </a:p>
          <a:p>
            <a:pPr marL="731520" lvl="1" indent="-457200" algn="just">
              <a:buAutoNum type="arabicPeriod"/>
            </a:pPr>
            <a:r>
              <a:rPr lang="el-GR" sz="2200" dirty="0">
                <a:latin typeface="Times New Roman" panose="02020603050405020304" pitchFamily="18" charset="0"/>
                <a:cs typeface="Times New Roman" panose="02020603050405020304" pitchFamily="18" charset="0"/>
              </a:rPr>
              <a:t>Ξεκινούν να μαθαίνουν ανάγνωση </a:t>
            </a:r>
          </a:p>
          <a:p>
            <a:pPr marL="731520" lvl="1" indent="-457200" algn="just">
              <a:buAutoNum type="arabicPeriod"/>
            </a:pPr>
            <a:r>
              <a:rPr lang="el-GR" sz="2200" dirty="0">
                <a:latin typeface="Times New Roman" panose="02020603050405020304" pitchFamily="18" charset="0"/>
                <a:cs typeface="Times New Roman" panose="02020603050405020304" pitchFamily="18" charset="0"/>
              </a:rPr>
              <a:t>Βελτιώνονται γλωσσικά </a:t>
            </a:r>
          </a:p>
          <a:p>
            <a:pPr marL="731520" lvl="1" indent="-457200" algn="just">
              <a:buAutoNum type="arabicPeriod"/>
            </a:pPr>
            <a:r>
              <a:rPr lang="el-GR" sz="2200" dirty="0">
                <a:latin typeface="Times New Roman" panose="02020603050405020304" pitchFamily="18" charset="0"/>
                <a:cs typeface="Times New Roman" panose="02020603050405020304" pitchFamily="18" charset="0"/>
              </a:rPr>
              <a:t>Εξακολουθούν να έχουν εγωκεντρική σκέψη </a:t>
            </a:r>
          </a:p>
          <a:p>
            <a:pPr marL="731520" lvl="1" indent="-457200" algn="just">
              <a:buAutoNum type="arabicPeriod"/>
            </a:pPr>
            <a:r>
              <a:rPr lang="el-GR" sz="2200" dirty="0">
                <a:latin typeface="Times New Roman" panose="02020603050405020304" pitchFamily="18" charset="0"/>
                <a:cs typeface="Times New Roman" panose="02020603050405020304" pitchFamily="18" charset="0"/>
              </a:rPr>
              <a:t>Κοινωνικά υιοθετούν ρόλους, κυρίως </a:t>
            </a:r>
            <a:r>
              <a:rPr lang="el-GR" sz="2200" dirty="0" err="1">
                <a:latin typeface="Times New Roman" panose="02020603050405020304" pitchFamily="18" charset="0"/>
                <a:cs typeface="Times New Roman" panose="02020603050405020304" pitchFamily="18" charset="0"/>
              </a:rPr>
              <a:t>έμφυλους</a:t>
            </a:r>
            <a:r>
              <a:rPr lang="el-GR" sz="2200" dirty="0">
                <a:latin typeface="Times New Roman" panose="02020603050405020304" pitchFamily="18" charset="0"/>
                <a:cs typeface="Times New Roman" panose="02020603050405020304" pitchFamily="18" charset="0"/>
              </a:rPr>
              <a:t> </a:t>
            </a:r>
          </a:p>
          <a:p>
            <a:pPr marL="731520" lvl="1" indent="-457200" algn="just">
              <a:buAutoNum type="arabicPeriod"/>
            </a:pPr>
            <a:r>
              <a:rPr lang="el-GR" sz="2200" dirty="0">
                <a:latin typeface="Times New Roman" panose="02020603050405020304" pitchFamily="18" charset="0"/>
                <a:cs typeface="Times New Roman" panose="02020603050405020304" pitchFamily="18" charset="0"/>
              </a:rPr>
              <a:t>Αναπτύσσουν μια πιο εκλεπτυσμένη αυτοαντίληψη </a:t>
            </a:r>
          </a:p>
          <a:p>
            <a:pPr marL="731520" lvl="1" indent="-457200" algn="just">
              <a:buAutoNum type="arabicPeriod"/>
            </a:pPr>
            <a:r>
              <a:rPr lang="el-GR" sz="2200" dirty="0">
                <a:latin typeface="Times New Roman" panose="02020603050405020304" pitchFamily="18" charset="0"/>
                <a:cs typeface="Times New Roman" panose="02020603050405020304" pitchFamily="18" charset="0"/>
              </a:rPr>
              <a:t>Η τηλεόραση γίνεται πιο σημαντική </a:t>
            </a:r>
          </a:p>
          <a:p>
            <a:pPr marL="731520" lvl="1" indent="-457200" algn="just">
              <a:buAutoNum type="arabicPeriod"/>
            </a:pPr>
            <a:r>
              <a:rPr lang="el-GR" sz="2200" dirty="0">
                <a:latin typeface="Times New Roman" panose="02020603050405020304" pitchFamily="18" charset="0"/>
                <a:cs typeface="Times New Roman" panose="02020603050405020304" pitchFamily="18" charset="0"/>
              </a:rPr>
              <a:t>Οι σχέσεις επηρεάζουν την ανάπτυξή τους </a:t>
            </a:r>
          </a:p>
          <a:p>
            <a:pPr marL="731520" lvl="1" indent="-457200" algn="just">
              <a:buAutoNum type="arabicPeriod"/>
            </a:pPr>
            <a:endParaRPr lang="el-GR" sz="2200" dirty="0">
              <a:latin typeface="Times New Roman" panose="02020603050405020304" pitchFamily="18" charset="0"/>
              <a:cs typeface="Times New Roman" panose="02020603050405020304" pitchFamily="18" charset="0"/>
            </a:endParaRPr>
          </a:p>
          <a:p>
            <a:pPr marL="731520" lvl="1" indent="-457200" algn="just">
              <a:buAutoNum type="arabicPeriod"/>
            </a:pPr>
            <a:endParaRPr lang="el-G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55911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Σαπούνι">
  <a:themeElements>
    <a:clrScheme name="Σαπούνι">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Σαπούνι">
      <a:maj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Σαπούνι">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3F20CFC1-E34F-405B-AA49-5BE0E194F1B3}"/>
    </a:ext>
  </a:extLst>
</a:theme>
</file>

<file path=docProps/app.xml><?xml version="1.0" encoding="utf-8"?>
<Properties xmlns="http://schemas.openxmlformats.org/officeDocument/2006/extended-properties" xmlns:vt="http://schemas.openxmlformats.org/officeDocument/2006/docPropsVTypes">
  <Template>{062E667A-4381-C746-B14A-00882CB58BA3}tf10001067</Template>
  <TotalTime>1401</TotalTime>
  <Words>1284</Words>
  <Application>Microsoft Macintosh PowerPoint</Application>
  <PresentationFormat>Ευρεία οθόνη</PresentationFormat>
  <Paragraphs>66</Paragraphs>
  <Slides>10</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10</vt:i4>
      </vt:variant>
    </vt:vector>
  </HeadingPairs>
  <TitlesOfParts>
    <vt:vector size="13" baseType="lpstr">
      <vt:lpstr>Garamond</vt:lpstr>
      <vt:lpstr>Times New Roman</vt:lpstr>
      <vt:lpstr>Σαπούνι</vt:lpstr>
      <vt:lpstr>Εισαγωγη στην παιδικη λογοτεχνια </vt:lpstr>
      <vt:lpstr>Η παιδική λογοτεχνία και οι δυσκολίες ορισμού της </vt:lpstr>
      <vt:lpstr>Παρουσίαση του PowerPoint</vt:lpstr>
      <vt:lpstr>Παρουσίαση του PowerPoint</vt:lpstr>
      <vt:lpstr>Τα παιδιά ως αναγνωστικό κοινό</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Το παιδι ως αναγνωστησ </dc:title>
  <dc:creator>Lina Karanikolaou</dc:creator>
  <cp:lastModifiedBy>Lina Karanikolaou</cp:lastModifiedBy>
  <cp:revision>7</cp:revision>
  <dcterms:created xsi:type="dcterms:W3CDTF">2024-10-02T07:24:20Z</dcterms:created>
  <dcterms:modified xsi:type="dcterms:W3CDTF">2026-02-08T12:52:56Z</dcterms:modified>
</cp:coreProperties>
</file>