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73" r:id="rId30"/>
    <p:sldId id="274" r:id="rId31"/>
    <p:sldId id="275" r:id="rId32"/>
    <p:sldId id="276" r:id="rId33"/>
    <p:sldId id="277" r:id="rId34"/>
    <p:sldId id="290"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BE087A51-CD9D-489C-A116-D2205D6065A8}" type="datetimeFigureOut">
              <a:rPr lang="el-GR" smtClean="0"/>
              <a:pPr/>
              <a:t>1/3/2025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B85C7FC-A2D1-4E75-8754-E8AE5238AA5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BE087A51-CD9D-489C-A116-D2205D6065A8}" type="datetimeFigureOut">
              <a:rPr lang="el-GR" smtClean="0"/>
              <a:pPr/>
              <a:t>1/3/2025</a:t>
            </a:fld>
            <a:endParaRPr lang="el-GR"/>
          </a:p>
        </p:txBody>
      </p:sp>
      <p:sp>
        <p:nvSpPr>
          <p:cNvPr id="27" name="26 - Θέση αριθμού διαφάνειας"/>
          <p:cNvSpPr>
            <a:spLocks noGrp="1"/>
          </p:cNvSpPr>
          <p:nvPr>
            <p:ph type="sldNum" sz="quarter" idx="11"/>
          </p:nvPr>
        </p:nvSpPr>
        <p:spPr/>
        <p:txBody>
          <a:bodyPr rtlCol="0"/>
          <a:lstStyle/>
          <a:p>
            <a:fld id="{9B85C7FC-A2D1-4E75-8754-E8AE5238AA59}"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BE087A51-CD9D-489C-A116-D2205D6065A8}" type="datetimeFigureOut">
              <a:rPr lang="el-GR" smtClean="0"/>
              <a:pPr/>
              <a:t>1/3/2025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9B85C7FC-A2D1-4E75-8754-E8AE5238AA5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087A51-CD9D-489C-A116-D2205D6065A8}"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85C7FC-A2D1-4E75-8754-E8AE5238AA5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E087A51-CD9D-489C-A116-D2205D6065A8}" type="datetimeFigureOut">
              <a:rPr lang="el-GR" smtClean="0"/>
              <a:pPr/>
              <a:t>1/3/2025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B85C7FC-A2D1-4E75-8754-E8AE5238AA5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Δίκαιο της Ευρωπαϊκής Ένωσης Ι</a:t>
            </a:r>
            <a:endParaRPr lang="el-GR" dirty="0"/>
          </a:p>
        </p:txBody>
      </p:sp>
      <p:sp>
        <p:nvSpPr>
          <p:cNvPr id="3" name="2 - Υπότιτλος"/>
          <p:cNvSpPr>
            <a:spLocks noGrp="1"/>
          </p:cNvSpPr>
          <p:nvPr>
            <p:ph type="subTitle" idx="1"/>
          </p:nvPr>
        </p:nvSpPr>
        <p:spPr/>
        <p:txBody>
          <a:bodyPr/>
          <a:lstStyle/>
          <a:p>
            <a:r>
              <a:rPr lang="el-GR" dirty="0" smtClean="0"/>
              <a:t>Η Ευρωπαϊκή Επιτροπή</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Ειδικότερα η ΚΕΠΠΑ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Περιορισμένη παραμένει τυπικά η δράση της Επιτροπής και μετά τη Συνθήκη της Λισαβόνας στα ζητήματα της ΚΕΠΠΑ</a:t>
            </a:r>
          </a:p>
          <a:p>
            <a:r>
              <a:rPr lang="el-GR" sz="2000" dirty="0" smtClean="0"/>
              <a:t>Μόνο σε αυτές τις πολιτικές του πρώην δευτέρου πυλώνα της ΕΕ δεν ασκεί η Επιτροπή την σχεδόν «μονοπωλιακή» νομοθετική της πρωτοβουλία και δεν αναπτύσσει την έντονη εκτελεστική της αρμοδιότητα</a:t>
            </a:r>
          </a:p>
          <a:p>
            <a:r>
              <a:rPr lang="el-GR" sz="2000" dirty="0" smtClean="0"/>
              <a:t>Στην ΚΕΠΠΑ διατηρείται το έντονο διακυβερνητικό στοιχείο επομένως το Συμβούλιο κυριαρχεί πολιτικά, υπό τις κατευθύνσεις του Ευρωπαϊκού Συμβουλίου, που είναι πια θεσμικό όργανο της ΕΕ</a:t>
            </a:r>
          </a:p>
          <a:p>
            <a:r>
              <a:rPr lang="el-GR" sz="2000" dirty="0" smtClean="0"/>
              <a:t>Η Επιτροπή ως συλλογικό όργανο, ως σώμα, δεν έχει κρίσιμη παρουσία στην ΚΕΠΠΑ, ωστόσο είναι εμμέσως παρούσα και συμμέτοχος δια του Αντιπροέδρου της, Υπάτου εκπροσώπου, που είναι ο επικεφαλής του Συμβουλίου Εξωτερικών Σχέσεων</a:t>
            </a:r>
            <a:endParaRPr lang="el-G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Η προώθηση του ευρωπαϊκού</a:t>
            </a:r>
            <a:br>
              <a:rPr lang="el-GR" sz="3200" dirty="0" smtClean="0"/>
            </a:br>
            <a:r>
              <a:rPr lang="el-GR" sz="3200" dirty="0" smtClean="0"/>
              <a:t>συμφέροντος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Όλες οι αρμοδιότητες της Επιτροπής διέπονται από αυτήν την αρχή</a:t>
            </a:r>
          </a:p>
          <a:p>
            <a:r>
              <a:rPr lang="el-GR" sz="2000" dirty="0" smtClean="0"/>
              <a:t>Η προώθηση του γενικού συμφέροντος της ΕΕ αποτελεί το γενικό στόχο σε όλα τα πεδία δράσης της Επιτροπής (νομοθετικές προτάσεις, εκτέλεση νομοθεσίας, έλεγχος τήρησης της νομοθεσίας από τα κράτη μέλη, εξωτερική εκπροσώπηση της ΕΕ κτλ.)</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Νομοθετική πρωτοβουλία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πιο χαρακτηριστική αρμοδιότητα της πολιτικής φυσιογνωμίας της ως </a:t>
            </a:r>
            <a:r>
              <a:rPr lang="el-GR" sz="2000" dirty="0" err="1" smtClean="0"/>
              <a:t>ενωσιακού</a:t>
            </a:r>
            <a:r>
              <a:rPr lang="el-GR" sz="2000" dirty="0" smtClean="0"/>
              <a:t> οργάνου</a:t>
            </a:r>
          </a:p>
          <a:p>
            <a:r>
              <a:rPr lang="el-GR" sz="2000" dirty="0" smtClean="0"/>
              <a:t>Το παράγωγο ευρωπαϊκό δίκαιο μελετάται, σχεδιάζεται και προτείνεται προς ψήφιση από την Επιτροπή</a:t>
            </a:r>
          </a:p>
          <a:p>
            <a:r>
              <a:rPr lang="el-GR" sz="2000" dirty="0" smtClean="0"/>
              <a:t>Η απαραίτητη </a:t>
            </a:r>
            <a:r>
              <a:rPr lang="el-GR" sz="2000" dirty="0" err="1" smtClean="0"/>
              <a:t>νομικοπολιτική</a:t>
            </a:r>
            <a:r>
              <a:rPr lang="el-GR" sz="2000" dirty="0" smtClean="0"/>
              <a:t> ισορροπία μεταξύ των βασικών πολιτικών οργάνων ακολουθεί τον κανόνα: Η Επιτροπή σχεδιάζει, προτείνει, εισηγείται «νομοσχέδια», το Συμβούλιο σε συνεργασία με το Ευρωπαϊκό Κοινοβούλιο (συνήθης νομοθετική διαδικασία) ως νομοθετικά σώματα θεσπίζουν το παράγωγο ευρωπαϊκό δίκαιο, η Επιτροπή ως εκτελεστική εξουσία εκτελεί τις νομικές ρυθμίσεις και μεριμνά για την τήρησή τους</a:t>
            </a:r>
            <a:endParaRPr lang="el-G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Νομοθετική πρωτοβουλία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νομοθετική πρωτοβουλία συγκροτείται σε τέσσερα δεδομένα:</a:t>
            </a:r>
          </a:p>
          <a:p>
            <a:r>
              <a:rPr lang="el-GR" sz="2000" dirty="0" smtClean="0"/>
              <a:t>Είναι γενική </a:t>
            </a:r>
            <a:r>
              <a:rPr lang="el-GR" sz="2000" dirty="0" err="1" smtClean="0"/>
              <a:t>δικαιοεισηγητική</a:t>
            </a:r>
            <a:r>
              <a:rPr lang="el-GR" sz="2000" dirty="0" smtClean="0"/>
              <a:t> αρμοδιότητα εκτεινόμενη σε όλες τις απόπειρες θέσπισης ευρωπαϊκών νομικών κανόνων (εξαίρεση κατά κανόνα η ΚΕΠΠΑ)</a:t>
            </a:r>
          </a:p>
          <a:p>
            <a:r>
              <a:rPr lang="el-GR" sz="2000" dirty="0" smtClean="0"/>
              <a:t>Είναι κατά κανόνα αποκλειστική αρμοδιότητα της Επιτροπής στην άσκηση της οποίας μόνο εξαιρετικά μπορούν να την πιέσουν το Συμβούλιο, το Ευρωπαϊκό Κοινοβούλιο και ένας αριθμός Ευρωπαίων Πολιτών</a:t>
            </a:r>
          </a:p>
          <a:p>
            <a:r>
              <a:rPr lang="el-GR" sz="2000" dirty="0" smtClean="0"/>
              <a:t>Η Επιτροπή έχει δικαίωμα τροποποίησης και απόσυρσης της νομοθετικής της προτάσεως ενόσω δεν έχει θεσπιστεί κανόνας δευτερογενούς ευρωπαϊκού δικαίου</a:t>
            </a:r>
          </a:p>
          <a:p>
            <a:r>
              <a:rPr lang="el-GR" sz="2000" dirty="0" smtClean="0"/>
              <a:t>Το Συμβούλιο μπορεί να τροποποιήσει την πρόταση της Επιτροπής μόνο με ομόφωνη απόφαση των μελών του</a:t>
            </a:r>
            <a:endParaRPr lang="el-G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Νομοθετική πρωτοβουλία (πρόταση ανάληψης)</a:t>
            </a: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sz="2000" dirty="0" smtClean="0"/>
              <a:t>Η προϋπόθεση της νομοθετικής προτάσεως της Επιτροπής είναι πλήρως δεσμευτική για τα νομοθετικά σώματα της ΕΕ</a:t>
            </a:r>
          </a:p>
          <a:p>
            <a:r>
              <a:rPr lang="el-GR" sz="2000" dirty="0" smtClean="0"/>
              <a:t>Το Ευρωπαϊκό Κοινοβούλιο μπορεί, με την πλειοψηφία των μελών που το απαρτίζουν, να ζητάει από την Επιτροπή να υποβάλλει κατάλληλες προτάσεις για θέματα για τα οποία χρειάζεται κατά τη γνώμη του να εκπονηθούν πράξεις της Ένωσης προκειμένου να υλοποιηθούν οι Συνθήκες (άρθρο 225 ΣΛΕΕ)</a:t>
            </a:r>
          </a:p>
          <a:p>
            <a:r>
              <a:rPr lang="el-GR" sz="2000" dirty="0" smtClean="0"/>
              <a:t>Το Συμβούλιο, αποφασίζοντας με απλή πλειοψηφία, δύναται να ζητήσει από την Επιτροπή να διεξαγάγει τις κατά την άποψή του πρόσφορες έρευνες για την πραγματοποίηση των κοινών σκοπών και να του υποβάλει τις κατάλληλες προτάσεις (άρθρο 241 ΣΛΕΕ)</a:t>
            </a:r>
          </a:p>
          <a:p>
            <a:r>
              <a:rPr lang="el-GR" sz="2000" dirty="0" smtClean="0"/>
              <a:t>Πολίτες της ΕΕ, εφόσον συγκεντρωθεί αριθμός τουλάχιστον ενός εκατομμυρίου, υπήκοοι σημαντικού αριθμού κρατών μελών, μπορούν να λαμβάνουν την πρωτοβουλία να καλούν την Επιτροπή, στο πλαίσιο των αρμοδιοτήτων της, να υποβάλλει κατάλληλες προτάσεις επί θεμάτων στα οποία οι εν λόγω πολίτες θεωρούν ότι απαιτείται νομική πράξη της ΕΕ για την εφαρμογή των Συνθηκών (άρθρο 11, παρ. 4 ΣΕΕ)</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Νομοθετική πρωτοβουλία (πρόταση ανάληψης)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Έκφανση της θεσμοποιημένης επικοινωνίας και του </a:t>
            </a:r>
            <a:r>
              <a:rPr lang="el-GR" sz="2000" dirty="0" err="1" smtClean="0"/>
              <a:t>αλληλοελέγχου</a:t>
            </a:r>
            <a:r>
              <a:rPr lang="el-GR" sz="2000" dirty="0" smtClean="0"/>
              <a:t> μεταξύ των τριών κύριων πολιτικών οργάνων της ΕΕ</a:t>
            </a:r>
          </a:p>
          <a:p>
            <a:r>
              <a:rPr lang="el-GR" sz="2000" dirty="0" smtClean="0"/>
              <a:t>Έκφανση της θεσμοθέτησης θεσμών συμμετοχικής δημοκρατίας </a:t>
            </a:r>
            <a:r>
              <a:rPr lang="el-GR" sz="2000" smtClean="0"/>
              <a:t>(ΕΠΠ</a:t>
            </a:r>
            <a:r>
              <a:rPr lang="el-GR" sz="2000" dirty="0" smtClean="0"/>
              <a:t>)</a:t>
            </a:r>
          </a:p>
          <a:p>
            <a:r>
              <a:rPr lang="el-GR" sz="2000" dirty="0" smtClean="0"/>
              <a:t>Επιβεβαιώνεται η κατά κανόνα αποκλειστική αρμοδιότητα της Επιτροπής στην ενεργοποίηση της ευρωπαϊκής νομοθετικής διαδικασίας</a:t>
            </a:r>
          </a:p>
          <a:p>
            <a:r>
              <a:rPr lang="el-GR" sz="2000" dirty="0" smtClean="0"/>
              <a:t>Βάσει της αρχής της καλόπιστης συνεργασίας των ευρωπαϊκών οργάνων γίνεται δεκτό ότι υφίσταται υποχρέωση της Επιτροπής να εξετάζει εμπεριστατωμένα και με θετική προδιάθεση τις θεσμικές παραινέσεις για ανάληψη νομοθετικής πρωτοβουλίας από το Ευρωπαϊκό Κοινοβούλιο και το Συμβούλιο</a:t>
            </a:r>
            <a:endParaRPr lang="el-G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Δυνατότητα τροποποίησης πρότασης της Επιτροπής</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Όταν, δυνάμει των Συνθηκών, το Συμβούλιο αποφασίζει μετά από πρόταση της Επιτροπής, το Συμβούλιο μπορεί να τροποποιεί την πρόταση αυτή μόνον ομόφωνα, εκτός από ρητά αναφερόμενες εξαιρέσεις (άρθρο 293, παρ. 1 ΣΛΕΕ)</a:t>
            </a:r>
          </a:p>
          <a:p>
            <a:r>
              <a:rPr lang="el-GR" sz="2000" dirty="0" smtClean="0"/>
              <a:t>Η απαίτηση της ομοφωνίας ως άνω, κάμπτεται κυρίως όταν συγκροτείται επιτροπή συνδιαλλαγής και όταν εξετάζονται δημοσιονομικά θέματα της ΕΕ</a:t>
            </a:r>
          </a:p>
          <a:p>
            <a:r>
              <a:rPr lang="el-GR" sz="2000" dirty="0" smtClean="0"/>
              <a:t>Η ομοφωνία ως κανόνας θεσπίζεται μόνο για την τροποποίηση πρότασης της Επιτροπής από το Συμβούλιο, όχι για την υιοθέτηση της προτάσεως της Επιτροπής ως έχει ή την απόρριψή της</a:t>
            </a:r>
          </a:p>
          <a:p>
            <a:r>
              <a:rPr lang="el-GR" sz="2000" dirty="0" smtClean="0"/>
              <a:t>Εφόσον το Συμβούλιο δεν έχει αποφασίσει, η Επιτροπή μπορεί να τροποποιήσει την πρότασή της καθ’ όλη τη διάρκεια των διαδικασιών που οδηγούν στη θέσπιση πράξης της ΕΕ (άρθρο 293, παρ. 2 ΣΛΕΕ)</a:t>
            </a:r>
            <a:endParaRPr lang="el-G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Εκτελεστική αρμοδιότητα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Γενική εκτελεστική, συντονιστική και διαχειριστική αρμοδιότητα της Επιτροπής (άρθρο 17, παρ. 1, </a:t>
            </a:r>
            <a:r>
              <a:rPr lang="el-GR" sz="2000" dirty="0" err="1" smtClean="0"/>
              <a:t>εδ</a:t>
            </a:r>
            <a:r>
              <a:rPr lang="el-GR" sz="2000" dirty="0" smtClean="0"/>
              <a:t>. δ ΣΕΕ)</a:t>
            </a:r>
          </a:p>
          <a:p>
            <a:r>
              <a:rPr lang="el-GR" sz="2000" dirty="0" smtClean="0"/>
              <a:t>Η εκτελεστική λειτουργία της Επιτροπής αναλύεται:</a:t>
            </a:r>
          </a:p>
          <a:p>
            <a:pPr>
              <a:buFont typeface="Wingdings" pitchFamily="2" charset="2"/>
              <a:buChar char="Ø"/>
            </a:pPr>
            <a:r>
              <a:rPr lang="el-GR" sz="2000" dirty="0" smtClean="0"/>
              <a:t>σε εκτελεστική εξειδίκευση των γενικών ρυθμίσεων των νομοθετικών σωμάτων (Συμβούλιο, Κοινοβούλιο)</a:t>
            </a:r>
          </a:p>
          <a:p>
            <a:pPr>
              <a:buFont typeface="Wingdings" pitchFamily="2" charset="2"/>
              <a:buChar char="Ø"/>
            </a:pPr>
            <a:r>
              <a:rPr lang="el-GR" sz="2000" dirty="0" smtClean="0"/>
              <a:t>σε υλική και διαχειριστική μέριμνα για την εφαρμογή της ευρωπαϊκής νομοθεσίας στην πράξη</a:t>
            </a:r>
            <a:endParaRPr lang="el-G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Εκτελεστική αρμοδιότητα (άρθρο 290 ΣΛΕΕ)</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Με νομοθετική πράξη μπορεί να ανατίθεται στην Επιτροπή η εξουσία έκδοσης μη νομοθετικών πράξεων γενικής ισχύος που συμπληρώνουν ή τροποποιούν ορισμένα μη ουσιώδη στοιχεία της νομοθετικής πράξης</a:t>
            </a:r>
          </a:p>
          <a:p>
            <a:r>
              <a:rPr lang="el-GR" sz="2000" dirty="0" smtClean="0"/>
              <a:t>Οι νομοθετικές πράξεις οριοθετούν σαφώς τους στόχους, το περιεχόμενο, την έκταση και τη διάρκεια της εξουσιοδότησης. Τα ουσιώδη στοιχεία ενός τομέα ρυθμίζονται αποκλειστικά με νομοθετική πράξη και δεν μπορούν, συνεπώς, να αποτελέσουν αντικείμενο εξουσιοδότησης</a:t>
            </a:r>
          </a:p>
          <a:p>
            <a:r>
              <a:rPr lang="el-GR" sz="2000" dirty="0" smtClean="0"/>
              <a:t>Οι νομοθετικές πράξεις καθορίζουν σαφώς τις προϋποθέσεις στις οποίες υπόκειται η εξουσιοδότηση, οι οποίες μπορούν να είναι οι εξής:</a:t>
            </a:r>
          </a:p>
          <a:p>
            <a:pPr>
              <a:buFont typeface="Wingdings" pitchFamily="2" charset="2"/>
              <a:buChar char="Ø"/>
            </a:pPr>
            <a:r>
              <a:rPr lang="el-GR" sz="2000" dirty="0" smtClean="0"/>
              <a:t>το Ευρωπαϊκό Κοινοβούλιο ή το Συμβούλιο μπορεί να αποφασίσει την ανάκληση της εξουσιοδότησης</a:t>
            </a:r>
          </a:p>
          <a:p>
            <a:pPr>
              <a:buFont typeface="Wingdings" pitchFamily="2" charset="2"/>
              <a:buChar char="Ø"/>
            </a:pPr>
            <a:r>
              <a:rPr lang="el-GR" sz="2000" dirty="0" smtClean="0"/>
              <a:t>η κατ’ εξουσιοδότηση πράξη μπορεί να τεθεί σε ισχύ μόνον εφόσον το Ευρωπαϊκό Κοινοβούλιο ή το Συμβούλιο δεν εκφράσει αντιρρήσεις εντός της προθεσμίας που καθορίζει η νομοθετική πράξη</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συνεχόμενες με τον προϋπολογισμό της 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Επιτροπή συμμετέχει ενεργά στην σχεδίαση και στην εφαρμογή του προϋπολογισμού της Ευρωπαϊκής Ένωσης</a:t>
            </a:r>
          </a:p>
          <a:p>
            <a:r>
              <a:rPr lang="el-GR" sz="2000" dirty="0" smtClean="0"/>
              <a:t>Η Επιτροπή καταθέτει πρόταση που περιέχει το σχέδιο προϋπολογισμού στο Ευρωπαϊκό Κοινοβούλιο και το Συμβούλιο</a:t>
            </a:r>
          </a:p>
          <a:p>
            <a:r>
              <a:rPr lang="el-GR" sz="2000" dirty="0" smtClean="0"/>
              <a:t>Η Επιτροπή είναι επίσης το μόνο αρμόδιο όργανο για την εκτέλεση του προϋπολογισμού, ελέγχεται ενώπιον του Ευρωπαϊκού Κοινοβουλίου</a:t>
            </a:r>
            <a:endParaRPr lang="el-G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Η Επιτροπή (άρθρο 17 ΣΕΕ, άρθρα 244-250 ΣΛΕΕ</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Τα μέλη της Επιτροπής και οι αποφάσεις της εκφράζουν απευθείας της Ευρωπαϊκή Ένωση. Δεν ανάγονται στα κράτη μέλη και στις κυβερνήσεις της Ευρωπαϊκής Ένωσης</a:t>
            </a:r>
          </a:p>
          <a:p>
            <a:r>
              <a:rPr lang="el-GR" sz="2000" dirty="0" smtClean="0"/>
              <a:t>Τα μέλη της Επιτροπής είναι εκπρόσωποι της ΕΕ και όχι των κρατών μελών των οποίων είναι υπήκοοι</a:t>
            </a:r>
          </a:p>
          <a:p>
            <a:r>
              <a:rPr lang="el-GR" sz="2000" dirty="0" smtClean="0"/>
              <a:t>Σε επίπεδο ΕΕ η Επιτροπή είναι το όργανο που προσομοιάζει περισσότερο ότι ασκεί εκτελεστική εξουσία (κυβέρνηση)</a:t>
            </a:r>
          </a:p>
          <a:p>
            <a:r>
              <a:rPr lang="el-GR" sz="2000" dirty="0" smtClean="0"/>
              <a:t>Τρεις κύριες λειτουργίες:</a:t>
            </a:r>
          </a:p>
          <a:p>
            <a:pPr>
              <a:buFont typeface="Wingdings" pitchFamily="2" charset="2"/>
              <a:buChar char="Ø"/>
            </a:pPr>
            <a:r>
              <a:rPr lang="el-GR" sz="2000" dirty="0" smtClean="0"/>
              <a:t>Η νομοθετική πρωτοβουλία και η υποβολή νομοθετικών προτάσεων στα αποφασιστικά - νομοθετικά όργανα της ΕΕ</a:t>
            </a:r>
          </a:p>
          <a:p>
            <a:pPr>
              <a:buFont typeface="Wingdings" pitchFamily="2" charset="2"/>
              <a:buChar char="Ø"/>
            </a:pPr>
            <a:r>
              <a:rPr lang="el-GR" sz="2000" dirty="0" smtClean="0"/>
              <a:t>Η εκτέλεση - εφαρμογή των ευρωπαϊκής νομοθεσίας (και του προϋπολογισμού της ΕΕ)</a:t>
            </a:r>
          </a:p>
          <a:p>
            <a:pPr>
              <a:buFont typeface="Wingdings" pitchFamily="2" charset="2"/>
              <a:buChar char="Ø"/>
            </a:pPr>
            <a:r>
              <a:rPr lang="el-GR" sz="2000" dirty="0" smtClean="0"/>
              <a:t>Η επίβλεψη με κυρωτικές δυνατότητες της τήρησης της ευρωπαϊκής νομιμότητας από τα κράτη μέλη</a:t>
            </a:r>
          </a:p>
          <a:p>
            <a:endParaRPr lang="el-GR"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Διεθνής εκπροσώπηση της 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Γενικά περιορισμένος ρόλος</a:t>
            </a:r>
          </a:p>
          <a:p>
            <a:r>
              <a:rPr lang="el-GR" sz="2000" dirty="0" smtClean="0"/>
              <a:t>Συμμετοχή της Επιτροπής στη σύναψη διεθνών συμφωνιών με την υποβολή συστάσεων προς το Συμβούλιο</a:t>
            </a:r>
          </a:p>
          <a:p>
            <a:r>
              <a:rPr lang="el-GR" sz="2000" dirty="0" smtClean="0"/>
              <a:t>Προτείνει στο Συμβούλιο την αναστολή της εφαρμογής μιας συμφωνίας</a:t>
            </a:r>
            <a:endParaRPr lang="el-GR"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Ελεγκτικός ρόλος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Ο ελεγκτικός ρόλος της</a:t>
            </a:r>
            <a:r>
              <a:rPr lang="en-US" sz="2000" dirty="0" smtClean="0"/>
              <a:t> </a:t>
            </a:r>
            <a:r>
              <a:rPr lang="el-GR" sz="2000" dirty="0" smtClean="0"/>
              <a:t>Επιτροπής αρθρώνεται, με κοινό μέλημα την τήρηση του ευρωπαϊκού δικαίου, σε τρία επίπεδα και είναι:</a:t>
            </a:r>
            <a:endParaRPr lang="en-US" sz="2000" dirty="0" smtClean="0"/>
          </a:p>
          <a:p>
            <a:pPr>
              <a:buFont typeface="Wingdings" pitchFamily="2" charset="2"/>
              <a:buChar char="Ø"/>
            </a:pPr>
            <a:r>
              <a:rPr lang="el-GR" sz="2000" dirty="0" smtClean="0"/>
              <a:t>Έλεγχος των κρατών μελών της Ευρωπαϊκής Ένωσης</a:t>
            </a:r>
            <a:endParaRPr lang="en-US" sz="2000" dirty="0" smtClean="0"/>
          </a:p>
          <a:p>
            <a:pPr>
              <a:buFont typeface="Wingdings" pitchFamily="2" charset="2"/>
              <a:buChar char="Ø"/>
            </a:pPr>
            <a:r>
              <a:rPr lang="el-GR" sz="2000" dirty="0" smtClean="0"/>
              <a:t>Έλεγχος των οργάνων</a:t>
            </a:r>
            <a:r>
              <a:rPr lang="en-US" sz="2000" dirty="0" smtClean="0"/>
              <a:t> </a:t>
            </a:r>
            <a:r>
              <a:rPr lang="el-GR" sz="2000" dirty="0" smtClean="0"/>
              <a:t>της Ευρωπαϊκής Ένωσης</a:t>
            </a:r>
            <a:endParaRPr lang="en-US" sz="2000" dirty="0" smtClean="0"/>
          </a:p>
          <a:p>
            <a:pPr>
              <a:buFont typeface="Wingdings" pitchFamily="2" charset="2"/>
              <a:buChar char="Ø"/>
            </a:pPr>
            <a:r>
              <a:rPr lang="el-GR" sz="2000" dirty="0" smtClean="0"/>
              <a:t>Έλεγχος των φυσικών και νομικών προσώπων</a:t>
            </a:r>
            <a:r>
              <a:rPr lang="en-US" sz="2000" dirty="0" smtClean="0"/>
              <a:t> </a:t>
            </a:r>
            <a:r>
              <a:rPr lang="el-GR" sz="2000" dirty="0" smtClean="0"/>
              <a:t>–</a:t>
            </a:r>
            <a:r>
              <a:rPr lang="en-US" sz="2000" dirty="0" smtClean="0"/>
              <a:t> </a:t>
            </a:r>
            <a:r>
              <a:rPr lang="el-GR" sz="2000" dirty="0" smtClean="0"/>
              <a:t>επιχειρήσεων ειδικότερα σε θέματα ανταγωνισμού</a:t>
            </a:r>
            <a:endParaRPr lang="el-GR"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Έλεγχος των κρατών μελών</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Η Επιτροπή, ως φύλακας των Συνθηκών, μπορεί, εφόσον ένα κράτος μέλος της ΕΕ παραβιάζει της υποχρεώσεις του που απορρέουν από το ευρωπαϊκό δίκαιο να θέσει σε εφαρμογή την διαδικασία παραβιάσεως του άρθρου 258 ΣΛΕΕ</a:t>
            </a:r>
          </a:p>
          <a:p>
            <a:r>
              <a:rPr lang="el-GR" sz="2000" dirty="0" smtClean="0"/>
              <a:t>Αν η Επιτροπή κρίνει ότι ένα κράτος μέλος έχει παραβεί υποχρέωσή του εκ των Συνθηκών, διατυπώνει αιτιολογημένη γνώμη επί του θέματος, αφού προηγουμένως παρέχει τη δυνατότητα στο κράτος αυτό να διατυπώσει τις παρατηρήσεις του</a:t>
            </a:r>
          </a:p>
          <a:p>
            <a:r>
              <a:rPr lang="el-GR" sz="2000" dirty="0" smtClean="0"/>
              <a:t>Αν το κράτος δεν συμμορφωθεί με τη γνώμη αυτή εντός της προθεσμίας που του τάσσει η Επιτροπή, η τελευταία δύναται να προσφύγει στο ΔΕΕ</a:t>
            </a:r>
          </a:p>
          <a:p>
            <a:r>
              <a:rPr lang="el-GR" sz="2000" dirty="0" smtClean="0"/>
              <a:t>Βάσει αυτής της νομικής βάσης η Επιτροπή αναμιγνύεται συχνά στη νομοθετική πολιτική των εθνικών κυβερνήσεων, αναλαμβάνοντας στην πράξη ένα ρόλο επόπτη της ευρωπαϊκής νομιμότητας</a:t>
            </a:r>
            <a:endParaRPr lang="el-GR"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Έλεγχος των οργάνων</a:t>
            </a:r>
            <a:r>
              <a:rPr lang="en-US" sz="3200" dirty="0" smtClean="0"/>
              <a:t> </a:t>
            </a:r>
            <a:r>
              <a:rPr lang="el-GR" sz="3200" dirty="0" smtClean="0"/>
              <a:t>της Ευρωπαϊκής Ένωσης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Επιτροπή έχει παράλληλα δικαίωμα ασκήσεως προσφυγής ενώπιον του ΔΕΕ κατά των νομικά δεσμευτικών πράξεων της ΕΕ</a:t>
            </a:r>
          </a:p>
          <a:p>
            <a:r>
              <a:rPr lang="el-GR" sz="2000" dirty="0" smtClean="0"/>
              <a:t>Το ΔΕΕ είναι αρμόδιο να αποφαίνεται επί προσφυγών που ασκούνται από κράτος μέλος, το Ευρωπαϊκό Κοινοβούλιο, το Συμβούλιο ή την Επιτροπή, λόγω </a:t>
            </a:r>
            <a:r>
              <a:rPr lang="el-GR" sz="2000" dirty="0" err="1" smtClean="0"/>
              <a:t>αναρμοδιότητος</a:t>
            </a:r>
            <a:r>
              <a:rPr lang="el-GR" sz="2000" dirty="0" smtClean="0"/>
              <a:t>, παραβάσεως ουσιώδους τύπου, παραβάσεως των Συνθηκών ή οποιουδήποτε κανόνα δικαίου σχετικού με την εφαρμογή της ή λόγω καταχρήσεως εξουσίας</a:t>
            </a:r>
            <a:endParaRPr lang="el-GR"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
            </a:r>
            <a:br>
              <a:rPr lang="el-GR" sz="3200" dirty="0" smtClean="0"/>
            </a:br>
            <a:r>
              <a:rPr lang="el-GR" sz="3200" dirty="0" smtClean="0"/>
              <a:t>Έλεγχος των φυσικών και νομικών προσώπων ειδικότερα σε θέματα ανταγωνισμού</a:t>
            </a:r>
            <a:br>
              <a:rPr lang="el-GR" sz="3200" dirty="0" smtClean="0"/>
            </a:b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Επιτροπή έχει ελεγκτικό - κυρωτικό ρόλο κατά πράξεων φυσικών προσώπων και επιχειρήσεων που παραβιάζουν τους ευρωπαϊκούς κανόνες του ανταγωνισμού</a:t>
            </a:r>
            <a:endParaRPr lang="el-GR"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Λοιπές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Θεσπίζει τον εσωτερικό κανονισμό λειτουργίας της</a:t>
            </a:r>
          </a:p>
          <a:p>
            <a:r>
              <a:rPr lang="el-GR" sz="2000" dirty="0" smtClean="0"/>
              <a:t>Δημοσιεύει ετήσια έκθεση για τη γενική δραστηριότητα της ΕΕ</a:t>
            </a:r>
          </a:p>
          <a:p>
            <a:r>
              <a:rPr lang="el-GR" sz="2000" dirty="0" smtClean="0"/>
              <a:t>Στην έκθεση αυτή, που αναπτύσσεται απολογιστικά η δραστηριότητα της ΕΕ την χρονιά που πέρασε, περιλαμβάνεται υποχρεωτικά κεφάλαιο για την εξέλιξη της κοινωνικής κατάστασης εντός της ΕΕ</a:t>
            </a:r>
          </a:p>
          <a:p>
            <a:r>
              <a:rPr lang="el-GR" sz="2000" dirty="0" smtClean="0"/>
              <a:t>Μετά αίτηση του Ευρωπαϊκού Κοινοβουλίου η Επιτροπή υποχρεούται να συντάξει εκθέσεις και για ειδικότερα κοινωνικά θέματα</a:t>
            </a:r>
          </a:p>
          <a:p>
            <a:r>
              <a:rPr lang="el-GR" sz="2000" dirty="0" smtClean="0"/>
              <a:t>Κατ’ εξαίρεση και σε ειδικές περιπτώσεις που προβλέπονται από τις Συνθήκες διατυπώνει συστάσεις</a:t>
            </a:r>
            <a:endParaRPr lang="el-GR"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Ύπατος εκπρόσωπος της ΕΕ για θέματα ΚΕΠΠΑ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Ο Ύπατος εκπρόσωπος της ΕΕ για θέματα εξωτερικής πολιτικής και πολιτικής ασφαλείας είναι μέλος τόσο του Συμβουλίου όσο και της Επιτροπής: Πρόεδρος του Συμβουλίου Εξωτερικών Υποθέσεων και Αντιπρόεδρος της Επιτροπής. Συμμετέχει και στο Ευρωπαϊκό Συμβούλιο</a:t>
            </a:r>
          </a:p>
          <a:p>
            <a:r>
              <a:rPr lang="el-GR" sz="2000" dirty="0" smtClean="0"/>
              <a:t>Διορίζεται και παύεται από το Ευρωπαϊκό Συμβούλιο με ειδική πλειοψηφία, αλλά πάντα με τη σύμφωνη γνώμη του Προέδρου της Επιτροπής</a:t>
            </a:r>
          </a:p>
          <a:p>
            <a:r>
              <a:rPr lang="el-GR" sz="2000" dirty="0" smtClean="0"/>
              <a:t>Ενίσχυση στον τομέα της εξωτερικής πολιτικής με τη θεσμοθέτηση θέσης που αναμειγνύεται στις διεργασίες περισσότερων θεσμικών οργάνων</a:t>
            </a:r>
            <a:endParaRPr lang="el-GR"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Ασκεί την κοινή εξωτερική πολιτική και πολιτική ασφαλείας της Ένωσης. Συμβάλλει με τις προτάσεις του στον σχεδιασμό της πολιτικής αυτής, την οποία και εκτελεί ως εντολοδόχος του Συμβουλίου. Ενεργεί κατά τον ίδιο τρόπο για την κοινή πολιτική ασφάλειας και άμυνας</a:t>
            </a:r>
          </a:p>
          <a:p>
            <a:r>
              <a:rPr lang="el-GR" sz="2000" dirty="0" smtClean="0"/>
              <a:t>Προεδρεύει του Συμβουλίου Εξωτερικών Υποθέσεων</a:t>
            </a:r>
          </a:p>
          <a:p>
            <a:r>
              <a:rPr lang="el-GR" sz="2000" dirty="0" smtClean="0"/>
              <a:t>Κατέχει μια εκ των θέσεων αντιπροέδρου της Επιτροπής. Μεριμνά για τη συνοχή της εξωτερικής δράσης της Ένωσης. Είναι επιφορτισμένος, εντός της Επιτροπής, για την άσκηση των καθηκόντων της στον τομέα των εξωτερικών σχέσεων και για τον συντονισμό των άλλων πτυχών της εξωτερικής δράσης της Ένωσης</a:t>
            </a:r>
            <a:endParaRPr lang="el-GR"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Διασφαλίζει την εφαρμογή των αποφάσεων που εκδίδουν το Ευρωπαϊκό Συμβούλιο και το Συμβούλιο</a:t>
            </a:r>
          </a:p>
          <a:p>
            <a:r>
              <a:rPr lang="el-GR" sz="2000" dirty="0" smtClean="0"/>
              <a:t>Εκπροσωπεί την Ένωση για ζητήματα που εμπίπτουν στην κοινή εξωτερική πολιτική και πολιτική ασφαλείας. Διεξάγει τον πολιτικό διάλογο με τρίτους εξ ονόματος της Ένωσης και εκφράζει τη θέση της Ένωσης στους διεθνείς οργανισμούς και στις διεθνείς διασκέψεις</a:t>
            </a:r>
          </a:p>
          <a:p>
            <a:r>
              <a:rPr lang="el-GR" sz="2000" dirty="0" smtClean="0"/>
              <a:t>Επικουρείται από ευρωπαϊκή υπηρεσία εξωτερικής δράσης. Η υπηρεσία αυτή συνεργάζεται στενά με τις διπλωματικές υπηρεσίες των κρατών μελών</a:t>
            </a:r>
            <a:endParaRPr lang="el-GR"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Συνήθης νομοθετική διαδικασία</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Η Επιτροπή υποβάλλει πρόταση στο ΕΚ και στο Συμβούλιο</a:t>
            </a:r>
          </a:p>
          <a:p>
            <a:pPr>
              <a:buNone/>
            </a:pPr>
            <a:r>
              <a:rPr lang="el-GR" sz="2000" dirty="0" smtClean="0"/>
              <a:t>Πρώτη ανάγνωση</a:t>
            </a:r>
          </a:p>
          <a:p>
            <a:r>
              <a:rPr lang="el-GR" sz="2000" dirty="0" smtClean="0"/>
              <a:t>Το Ευρωπαϊκό Κοινοβούλιο καθορίζει τη θέση του σε πρώτη ανάγνωση και τη διαβιβάζει στο Συμβούλιο</a:t>
            </a:r>
          </a:p>
          <a:p>
            <a:r>
              <a:rPr lang="el-GR" sz="2000" dirty="0" smtClean="0"/>
              <a:t>Εάν το Συμβούλιο εγκρίνει τη θέση του Ευρωπαϊκού Κοινοβουλίου, εκδίδεται η σχετική πράξη με τη διατύπωση που αποδίδει τη θέση του Ευρωπαϊκού Κοινοβουλίου</a:t>
            </a:r>
          </a:p>
          <a:p>
            <a:r>
              <a:rPr lang="el-GR" sz="2000" dirty="0" smtClean="0"/>
              <a:t>Εάν το Συμβούλιο δεν εγκρίνει τη θέση του Ευρωπαϊκού Κοινοβουλίου, καθορίζει τη θέση του σε πρώτη ανάγνωση και τη διαβιβάζει στο Ευρωπαϊκό Κοινοβούλιο</a:t>
            </a:r>
          </a:p>
          <a:p>
            <a:r>
              <a:rPr lang="el-GR" sz="2000" dirty="0" smtClean="0"/>
              <a:t>Το Συμβούλιο ενημερώνει πλήρως το Ευρωπαϊκό Κοινοβούλιο για τους λόγους που το οδήγησαν να καθορίσει τη θέση του σε πρώτη ανάγνωση. Η Επιτροπή ενημερώνει πλήρως το Ευρωπαϊκό Κοινοβούλιο για τη θέση της</a:t>
            </a:r>
            <a:endParaRPr lang="el-G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Αρχή της συλλογικής δράσης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Ευρωπαϊκή Επιτροπή είναι συλλογικό όργανο που αποφασίζει με την πλειοψηφία των μελών της</a:t>
            </a:r>
          </a:p>
          <a:p>
            <a:r>
              <a:rPr lang="el-GR" sz="2000" dirty="0" smtClean="0"/>
              <a:t>Όλα τα μέλη της Επιτροπής ψηφίζουν και συναποφασίζουν για τα συλλογικώς συζητούμενα ζητήματα της ΕΕ</a:t>
            </a:r>
          </a:p>
          <a:p>
            <a:r>
              <a:rPr lang="el-GR" sz="2000" dirty="0" smtClean="0"/>
              <a:t>Η αρχή της συλλογικής απόφασης και της συλλογικής ευθύνης της Επιτροπής θεμελιώνεται σύμφωνα με τη νομολογία του ΔΕΕ «στην ισότητα των μελών της Επιτροπής κατά τη συμμετοχή τους στη λήψη αποφάσεων, συνεπάγεται δε ιδίως ότι οι αποφάσεις λαμβάνονται από όλα τα μέλη του συλλογικού οργάνου τα οποία ευθύνονται συλλογικά στο πολιτικό επίπεδο για όλες τις αποφάσεις» (</a:t>
            </a:r>
            <a:r>
              <a:rPr lang="fr-FR" sz="2000" dirty="0" smtClean="0"/>
              <a:t>C-191/95 </a:t>
            </a:r>
            <a:r>
              <a:rPr lang="el-GR" sz="2000" dirty="0" smtClean="0"/>
              <a:t>Επιτροπή κατά Γερμανίας)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Συνήθης νομοθετική διαδικασία</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Δεύτερη ανάγνωση</a:t>
            </a:r>
          </a:p>
          <a:p>
            <a:r>
              <a:rPr lang="el-GR" sz="2000" dirty="0" smtClean="0"/>
              <a:t>Εάν, εντός τριών μηνών από τη διαβίβαση της θέσης, το Ευρωπαϊκό Κοινοβούλιο:</a:t>
            </a:r>
          </a:p>
          <a:p>
            <a:pPr>
              <a:buFont typeface="Wingdings" pitchFamily="2" charset="2"/>
              <a:buChar char="Ø"/>
            </a:pPr>
            <a:r>
              <a:rPr lang="el-GR" sz="2000" dirty="0" smtClean="0"/>
              <a:t>εγκρίνει τη θέση του Συμβουλίου σε πρώτη ανάγνωση ή δεν διατυπώσει γνώμη, η σχετική πράξη θεωρείται ότι εκδόθηκε με τη διατύπωση που αποδίδει τη θέση του Συμβουλίου</a:t>
            </a:r>
          </a:p>
          <a:p>
            <a:pPr>
              <a:buFont typeface="Wingdings" pitchFamily="2" charset="2"/>
              <a:buChar char="Ø"/>
            </a:pPr>
            <a:r>
              <a:rPr lang="el-GR" sz="2000" dirty="0" smtClean="0"/>
              <a:t>απορρίψει με την πλειοψηφία του όλου αριθμού των μελών του τη θέση του Συμβουλίου σε πρώτη ανάγνωση, η σχετική πράξη θεωρείται ότι δεν εκδόθηκε</a:t>
            </a:r>
          </a:p>
          <a:p>
            <a:pPr>
              <a:buFont typeface="Wingdings" pitchFamily="2" charset="2"/>
              <a:buChar char="Ø"/>
            </a:pPr>
            <a:r>
              <a:rPr lang="el-GR" sz="2000" dirty="0" smtClean="0"/>
              <a:t>προτείνει, με την πλειοψηφία των μελών του που το απαρτίζουν, τροπολογίες επί της θέσης του Συμβουλίου σε πρώτη ανάγνωση, το ούτως τροποποιημένο κείμενο διαβιβάζεται στο Συμβούλιο και στην Επιτροπή, η οποία γνωμοδοτεί για τις τροπολογίες αυτές</a:t>
            </a:r>
            <a:endParaRPr lang="el-GR"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Συνήθης νομοθετική διαδικασία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Εάν, εντός τριών μηνών από την παραλαβή των τροπολογιών του Ευρωπαϊκού Κοινοβουλίου, το Συμβούλιο, αποφασίζοντας με ειδική πλειοψηφία:</a:t>
            </a:r>
          </a:p>
          <a:p>
            <a:pPr>
              <a:buFont typeface="Wingdings" pitchFamily="2" charset="2"/>
              <a:buChar char="Ø"/>
            </a:pPr>
            <a:r>
              <a:rPr lang="el-GR" sz="2000" dirty="0" smtClean="0"/>
              <a:t>εγκρίνει όλες τις εν λόγω τροπολογίες, η σχετική πράξη θεωρείται ότι εκδόθηκε</a:t>
            </a:r>
          </a:p>
          <a:p>
            <a:pPr>
              <a:buFont typeface="Wingdings" pitchFamily="2" charset="2"/>
              <a:buChar char="Ø"/>
            </a:pPr>
            <a:r>
              <a:rPr lang="el-GR" sz="2000" dirty="0" smtClean="0"/>
              <a:t>δεν εγκρίνει όλες τις τροπολογίες, ο πρόεδρος του Συμβουλίου, σε συμφωνία με τον πρόεδρο του Ευρωπαϊκού Κοινοβουλίου, συγκαλεί την επιτροπή συνδιαλλαγής εντός έξι εβδομάδων</a:t>
            </a:r>
          </a:p>
          <a:p>
            <a:pPr>
              <a:buFont typeface="Wingdings" pitchFamily="2" charset="2"/>
              <a:buChar char="Ø"/>
            </a:pPr>
            <a:endParaRPr lang="el-GR" sz="2000" dirty="0" smtClean="0"/>
          </a:p>
          <a:p>
            <a:r>
              <a:rPr lang="el-GR" sz="2000" dirty="0" smtClean="0"/>
              <a:t>Το Συμβούλιο αποφασίζει ομόφωνα για τις τροπολογίες για τις οποίες η Επιτροπή έχει εκφέρει αρνητική γνώμη</a:t>
            </a:r>
            <a:endParaRPr lang="el-GR"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Συνήθης νομοθετική διαδικασία</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buNone/>
            </a:pPr>
            <a:r>
              <a:rPr lang="el-GR" sz="2000" dirty="0" smtClean="0"/>
              <a:t>Συνδιαλλαγή</a:t>
            </a:r>
          </a:p>
          <a:p>
            <a:r>
              <a:rPr lang="el-GR" sz="2000" dirty="0" smtClean="0"/>
              <a:t>Η επιτροπή συνδιαλλαγής, που αποτελείται από τα μέλη του Συμβουλίου ή τους αντιπροσώπους τους και από ισάριθμους αντιπροσώπους του Ευρωπαϊκού Κοινοβουλίου, έχει ως αποστολή την επίτευξη συμφωνίας επί κοινού σχεδίου, με την ειδική πλειοψηφία των μελών του Συμβουλίου ή των αντιπροσώπων τους και με την πλειοψηφία των αντιπροσώπων του Ευρωπαϊκού Κοινοβουλίου, εντός έξι εβδομάδων από τη σύγκλησή της, βάσει των θέσεων του Ευρωπαϊκού Κοινοβουλίου και του Συμβουλίου σε δεύτερη ανάγνωση</a:t>
            </a:r>
          </a:p>
          <a:p>
            <a:r>
              <a:rPr lang="el-GR" sz="2000" dirty="0" smtClean="0"/>
              <a:t>Η Επιτροπή συμμετέχει στις εργασίες της επιτροπής συνδιαλλαγής και αναλαμβάνει όλες τις αναγκαίες πρωτοβουλίες με σκοπό την προσέγγιση των θέσεων του Ευρωπαϊκού Κοινοβουλίου και του Συμβουλίου</a:t>
            </a:r>
          </a:p>
          <a:p>
            <a:r>
              <a:rPr lang="el-GR" sz="2000" dirty="0" smtClean="0"/>
              <a:t>Εάν, εντός έξι εβδομάδων από τη σύγκλησή της, η επιτροπή συνδιαλλαγής δεν εγκρίνει κοινό σχέδιο, θεωρείται ότι η προτεινόμενη πράξη δεν εκδόθηκε</a:t>
            </a:r>
            <a:endParaRPr lang="el-GR"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Συνήθης νομοθετική διαδικασία</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Τρίτη ανάγνωση</a:t>
            </a:r>
          </a:p>
          <a:p>
            <a:r>
              <a:rPr lang="el-GR" sz="2000" dirty="0" smtClean="0"/>
              <a:t>Εάν, εντός της προθεσμίας αυτής, η επιτροπή συνδιαλλαγής εγκρίνει κοινό σχέδιο, το Ευρωπαϊκό Κοινοβούλιο και το Συμβούλιο διαθέτουν έκαστο προθεσμία έξι εβδομάδων από την έγκριση αυτή για να εκδώσουν την οικεία πράξη σύμφωνα με το εν λόγω σχέδιο, με την πλειοψηφία των ψηφισάντων όσον αφορά το Ευρωπαϊκό Κοινοβούλιο και με ειδική πλειοψηφία όσον αφορά το Συμβούλιο. Σε αντίθετη περίπτωση, θεωρείται ότι η προτεινόμενη πράξη </a:t>
            </a:r>
            <a:r>
              <a:rPr lang="el-GR" sz="2000" smtClean="0"/>
              <a:t>δεν εκδόθηκε</a:t>
            </a:r>
            <a:endParaRPr lang="el-GR" sz="2000" dirty="0" smtClean="0"/>
          </a:p>
          <a:p>
            <a:r>
              <a:rPr lang="el-GR" sz="2000" dirty="0" smtClean="0"/>
              <a:t>Οι προθεσμίες των τριών μηνών και των έξι εβδομάδων που αναφέρει το παρόν άρθρο παρατείνονται αντίστοιχα κατά ένα μήνα ή κατά δύο εβδομάδες το πολύ με πρωτοβουλία του Ευρωπαϊκού Κοινοβουλίου ή του Συμβουλίου</a:t>
            </a:r>
            <a:endParaRPr lang="el-GR"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Ερωτήσεις – θέματα προς συζήτηση</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Σε ποιο βαθμό πρέπει κατά τη γνώμη σας να λαμβάνονται υπόψη οι εκλογές για την ανάδειξη των μελών του Ευρωπαϊκού Κοινοβουλίου στην εκλογή του Προέδρου της Επιτροπής;</a:t>
            </a:r>
          </a:p>
          <a:p>
            <a:r>
              <a:rPr lang="el-GR" sz="2000" dirty="0" smtClean="0"/>
              <a:t>Σχολιάστε τη δυναμική των σχέσεων ΕΣ – Επιτροπής στο πλαίσιο των αρμοδιοτήτων τους (χάραξη πολιτικής – νομοθετική πρωτοβουλία)</a:t>
            </a:r>
          </a:p>
          <a:p>
            <a:r>
              <a:rPr lang="el-GR" sz="2000" dirty="0" smtClean="0"/>
              <a:t>Πώς κρίνετε τη συνήθη νομοθετική διαδικασία;</a:t>
            </a:r>
          </a:p>
        </p:txBody>
      </p:sp>
    </p:spTree>
    <p:extLst>
      <p:ext uri="{BB962C8B-B14F-4D97-AF65-F5344CB8AC3E}">
        <p14:creationId xmlns:p14="http://schemas.microsoft.com/office/powerpoint/2010/main" val="1336037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Σύνθεση της Επιτροπής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Αρχή ένας Επίτροπος για κάθε κράτος μέλος</a:t>
            </a:r>
          </a:p>
          <a:p>
            <a:r>
              <a:rPr lang="el-GR" sz="2000" dirty="0" smtClean="0"/>
              <a:t>Η θητεία της Επιτροπής είναι πενταετής</a:t>
            </a:r>
          </a:p>
          <a:p>
            <a:r>
              <a:rPr lang="el-GR" sz="2000" dirty="0" smtClean="0"/>
              <a:t>Από 1ης Νοεμβρίου 2014, η Επιτροπή απαρτίζεται από αριθμό μελών ο οποίος, συμπεριλαμβανομένου του προέδρου της και του ύπατου εκπροσώπου της Ένωσης για θέματα εξωτερικής πολιτικής και πολιτικής ασφαλείας, αντιστοιχεί στα 2/3 του αριθμού των κρατών μελών (με το σύστημα της αυστηρά ισότιμης εναλλαγής) </a:t>
            </a:r>
          </a:p>
          <a:p>
            <a:r>
              <a:rPr lang="el-GR" sz="2000" dirty="0" smtClean="0"/>
              <a:t>Εκτός εάν το Ευρωπαϊκό Συμβούλιο αποφασίσει ομόφωνα να αλλάξει τον εν λόγω αριθμό (όπως και έγινε)</a:t>
            </a:r>
          </a:p>
          <a:p>
            <a:r>
              <a:rPr lang="el-GR" sz="2000" dirty="0" smtClean="0"/>
              <a:t>Παραμένει εν </a:t>
            </a:r>
            <a:r>
              <a:rPr lang="el-GR" sz="2000" dirty="0" err="1" smtClean="0"/>
              <a:t>ισχύι</a:t>
            </a:r>
            <a:r>
              <a:rPr lang="el-GR" sz="2000" dirty="0" smtClean="0"/>
              <a:t> η αρχή ένας Επίτροπος για κάθε κράτος μέλος</a:t>
            </a:r>
          </a:p>
          <a:p>
            <a:r>
              <a:rPr lang="el-GR" sz="2000" dirty="0" smtClean="0"/>
              <a:t>Τα μέλη της Επιτροπής έχουν απόλυτο επαγγελματικό ασυμβίβαστο κατά την διάρκεια της θητείας τους</a:t>
            </a:r>
          </a:p>
          <a:p>
            <a:r>
              <a:rPr lang="el-GR" sz="2000" dirty="0" smtClean="0"/>
              <a:t>Είναι πλήρως ανεξάρτητα έναντι των κρατών μελών που τα ορίζουν</a:t>
            </a:r>
          </a:p>
          <a:p>
            <a:endParaRPr lang="el-G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Εκλογή Προέδρου και μελών Επιτροπής</a:t>
            </a:r>
            <a:endParaRPr lang="el-GR" sz="3200" dirty="0"/>
          </a:p>
        </p:txBody>
      </p:sp>
      <p:sp>
        <p:nvSpPr>
          <p:cNvPr id="3" name="2 - Θέση περιεχομένου"/>
          <p:cNvSpPr>
            <a:spLocks noGrp="1"/>
          </p:cNvSpPr>
          <p:nvPr>
            <p:ph idx="1"/>
          </p:nvPr>
        </p:nvSpPr>
        <p:spPr/>
        <p:txBody>
          <a:bodyPr>
            <a:normAutofit fontScale="92500" lnSpcReduction="10000"/>
          </a:bodyPr>
          <a:lstStyle/>
          <a:p>
            <a:pPr>
              <a:buNone/>
            </a:pPr>
            <a:r>
              <a:rPr lang="el-GR" sz="2000" dirty="0" smtClean="0"/>
              <a:t>Ο Πρόεδρος:</a:t>
            </a:r>
          </a:p>
          <a:p>
            <a:r>
              <a:rPr lang="el-GR" sz="2000" dirty="0" smtClean="0"/>
              <a:t>Προτείνεται από το Ευρωπαϊκό Συμβούλιο (ειδική πλειοψηφία), αφού ληφθούν υπόψη οι εκλογές για το Ευρωπαϊκό Κοινοβούλιο</a:t>
            </a:r>
          </a:p>
          <a:p>
            <a:r>
              <a:rPr lang="el-GR" sz="2000" dirty="0" smtClean="0"/>
              <a:t>Εκλέγεται από το Ευρωπαϊκό Κοινοβούλιο</a:t>
            </a:r>
          </a:p>
          <a:p>
            <a:pPr>
              <a:buNone/>
            </a:pPr>
            <a:endParaRPr lang="el-GR" sz="2000" dirty="0" smtClean="0"/>
          </a:p>
          <a:p>
            <a:pPr>
              <a:buNone/>
            </a:pPr>
            <a:r>
              <a:rPr lang="el-GR" sz="2000" dirty="0" smtClean="0"/>
              <a:t>Τα μέλη</a:t>
            </a:r>
          </a:p>
          <a:p>
            <a:r>
              <a:rPr lang="el-GR" sz="2000" dirty="0" smtClean="0"/>
              <a:t>Το Συμβούλιο, σε κοινή συμφωνία με τον εκλεγέντα πρόεδρο, καταρτίζει τον κατάλογο των άλλων προσώπων που προτείνει να διορισθούν μέλη της Επιτροπής. Τα πρόσωπα αυτά επιλέγονται βάσει των προτάσεων των κρατών μελών</a:t>
            </a:r>
          </a:p>
          <a:p>
            <a:pPr>
              <a:buNone/>
            </a:pPr>
            <a:endParaRPr lang="el-GR" sz="2000" dirty="0" smtClean="0"/>
          </a:p>
          <a:p>
            <a:r>
              <a:rPr lang="el-GR" sz="2000" dirty="0" smtClean="0"/>
              <a:t>Η Επιτροπή υπόκειται ως σώμα σε ψήφο έγκρισης του Ευρωπαϊκού Κοινοβουλίου</a:t>
            </a:r>
          </a:p>
          <a:p>
            <a:r>
              <a:rPr lang="el-GR" sz="2000" dirty="0" smtClean="0"/>
              <a:t>Διορίζεται από το Ευρωπαϊκό Συμβούλιο (ειδική πλειοψηφία)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Σύνδεση της εκλογής Προέδρου με τα αποτελέσματα των εκλογών</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Βήμα προς ενίσχυση της πολιτικοποίησης σε </a:t>
            </a:r>
            <a:r>
              <a:rPr lang="el-GR" sz="2000" dirty="0" err="1" smtClean="0"/>
              <a:t>ενωσιακό</a:t>
            </a:r>
            <a:r>
              <a:rPr lang="el-GR" sz="2000" dirty="0" smtClean="0"/>
              <a:t> επίπεδο</a:t>
            </a:r>
          </a:p>
          <a:p>
            <a:r>
              <a:rPr lang="el-GR" sz="2000" dirty="0" smtClean="0"/>
              <a:t>Δυνατότητα των ευρωπαϊκών πολιτικών κομμάτων να προτείνουν υποψηφίους για καίριο αξίωμα προς κρίση των πολιτών</a:t>
            </a:r>
          </a:p>
          <a:p>
            <a:r>
              <a:rPr lang="el-GR" sz="2000" dirty="0" smtClean="0"/>
              <a:t>Από τη διαδικασία εκλογής του Προέδρου και των υπολοίπων μελών της Επιτροπής προκύπτει η τριπλή νομιμοποίησή της:</a:t>
            </a:r>
          </a:p>
          <a:p>
            <a:pPr>
              <a:buFont typeface="Wingdings" pitchFamily="2" charset="2"/>
              <a:buChar char="Ø"/>
            </a:pPr>
            <a:r>
              <a:rPr lang="el-GR" sz="2000" dirty="0" smtClean="0"/>
              <a:t>Από τους πολίτες της ΕΕ</a:t>
            </a:r>
          </a:p>
          <a:p>
            <a:pPr>
              <a:buFont typeface="Wingdings" pitchFamily="2" charset="2"/>
              <a:buChar char="Ø"/>
            </a:pPr>
            <a:r>
              <a:rPr lang="el-GR" sz="2000" dirty="0" smtClean="0"/>
              <a:t>Από το Ευρωπαϊκό Συμβούλιο και το Συμβούλιο</a:t>
            </a:r>
          </a:p>
          <a:p>
            <a:pPr>
              <a:buFont typeface="Wingdings" pitchFamily="2" charset="2"/>
              <a:buChar char="Ø"/>
            </a:pPr>
            <a:r>
              <a:rPr lang="el-GR" sz="2000" dirty="0" smtClean="0"/>
              <a:t>Από το Ευρωπαϊκό Κοινοβούλιο</a:t>
            </a:r>
          </a:p>
          <a:p>
            <a:pPr>
              <a:buFont typeface="Arial" pitchFamily="34" charset="0"/>
              <a:buChar char="•"/>
            </a:pPr>
            <a:r>
              <a:rPr lang="el-GR" sz="2000" dirty="0" smtClean="0"/>
              <a:t>Είναι χρήσιμο για την εύρυθμη και αποτελεσματική λειτουργία της ΕΕ η Επιτροπή να έχει την στήριξη της πλειοψηφίας των μελών των άλλων τριών θεσμικών πολιτικών οργάνων, του Ευρωπαϊκού Συμβουλίου, του Συμβουλίου και του Ευρωπαϊκού Κοινοβουλίου</a:t>
            </a:r>
            <a:endParaRPr lang="el-G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του Προέδρου της Επιτροπής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Καθορίζει τους προσανατολισμούς στο πλαίσιο των οποίων η Επιτροπή</a:t>
            </a:r>
            <a:r>
              <a:rPr lang="en-US" sz="2000" dirty="0" smtClean="0"/>
              <a:t> </a:t>
            </a:r>
            <a:r>
              <a:rPr lang="el-GR" sz="2000" dirty="0" smtClean="0"/>
              <a:t>ασκεί τα καθήκοντά της</a:t>
            </a:r>
            <a:endParaRPr lang="en-US" sz="2000" dirty="0" smtClean="0"/>
          </a:p>
          <a:p>
            <a:r>
              <a:rPr lang="el-GR" sz="2000" dirty="0" smtClean="0"/>
              <a:t>Αποφασίζει σχετικά με την εσωτερική οργάνωση της Επιτροπής προκειμένου</a:t>
            </a:r>
            <a:r>
              <a:rPr lang="en-US" sz="2000" dirty="0" smtClean="0"/>
              <a:t> </a:t>
            </a:r>
            <a:r>
              <a:rPr lang="el-GR" sz="2000" dirty="0" smtClean="0"/>
              <a:t>να διασφαλίζονται η συνοχή, η αποτελεσματικότητα και η συλλογικότητα της</a:t>
            </a:r>
            <a:r>
              <a:rPr lang="en-US" sz="2000" dirty="0" smtClean="0"/>
              <a:t> </a:t>
            </a:r>
            <a:r>
              <a:rPr lang="el-GR" sz="2000" dirty="0" smtClean="0"/>
              <a:t>δράσης της</a:t>
            </a:r>
            <a:endParaRPr lang="en-US" sz="2000" dirty="0" smtClean="0"/>
          </a:p>
          <a:p>
            <a:r>
              <a:rPr lang="el-GR" sz="2000" dirty="0" smtClean="0"/>
              <a:t>Διορίζει αντιπροέδρους, πλην του ύπατου εκπροσώπου της Ένωσης για θέματα</a:t>
            </a:r>
            <a:r>
              <a:rPr lang="en-US" sz="2000" dirty="0" smtClean="0"/>
              <a:t> </a:t>
            </a:r>
            <a:r>
              <a:rPr lang="el-GR" sz="2000" dirty="0" smtClean="0"/>
              <a:t>εξωτερικής πολιτικής και πολιτικής ασφαλείας, μεταξύ των μελών της Επιτροπής</a:t>
            </a:r>
          </a:p>
          <a:p>
            <a:r>
              <a:rPr lang="el-GR" sz="2000" dirty="0" smtClean="0"/>
              <a:t>Ο Πρόεδρος είναι πολιτικός προϊστάμενος των μελών της</a:t>
            </a:r>
            <a:r>
              <a:rPr lang="en-US" sz="2000" dirty="0" smtClean="0"/>
              <a:t> </a:t>
            </a:r>
            <a:r>
              <a:rPr lang="el-GR" sz="2000" dirty="0" smtClean="0"/>
              <a:t>Επιτροπής και τελικός υπεύθυνος για την δράση τους και τον χρόνο της θητείας τους: «μέλος της Επιτροπής υποβάλλει παραίτηση, εφόσον του το ζητήσει ο Πρόεδρος»</a:t>
            </a:r>
            <a:endParaRPr lang="el-G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της Επιτροπής (άρθρο 17, παρ. 1, 2 ΣΕΕ)</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Προάγει το κοινό συμφέρον της ΕΕ και αναλαμβάνει τις κατάλληλες πρωτοβουλίες για τον σκοπό αυτόν</a:t>
            </a:r>
          </a:p>
          <a:p>
            <a:r>
              <a:rPr lang="el-GR" sz="2000" dirty="0" smtClean="0"/>
              <a:t>Μεριμνά για την εφαρμογή των Συνθηκών καθώς και των μέτρων που θεσπίζονται βάσει αυτών από τα θεσμικά όργανα</a:t>
            </a:r>
          </a:p>
          <a:p>
            <a:r>
              <a:rPr lang="el-GR" sz="2000" dirty="0" smtClean="0"/>
              <a:t>Επιβλέπει την εφαρμογή του δικαίου της ΕΕ υπό τον έλεγχο του ΔΕΕ</a:t>
            </a:r>
          </a:p>
          <a:p>
            <a:r>
              <a:rPr lang="el-GR" sz="2000" dirty="0" smtClean="0"/>
              <a:t>Εκτελεί τον προϋπολογισμό και διαχειρίζεται τα προγράμματα</a:t>
            </a:r>
          </a:p>
          <a:p>
            <a:r>
              <a:rPr lang="el-GR" sz="2000" dirty="0" smtClean="0"/>
              <a:t>Ασκεί συντονιστικά, εκτελεστικά και διαχειριστικά καθήκοντα σύμφωνα με τους όρους που προβλέπουν οι Συνθήκες</a:t>
            </a:r>
          </a:p>
          <a:p>
            <a:r>
              <a:rPr lang="el-GR" sz="2000" dirty="0" smtClean="0"/>
              <a:t>Εξασφαλίζει την εξωτερική εκπροσώπηση της ΕΕ, πλην της κοινής εξωτερικής πολιτικής και πολιτικής ασφαλείας και άλλων περιπτώσεων που προβλέπονται στις Συνθήκες</a:t>
            </a:r>
          </a:p>
          <a:p>
            <a:r>
              <a:rPr lang="el-GR" sz="2000" dirty="0" smtClean="0"/>
              <a:t>Αναλαμβάνει πρωτοβουλίες για τον ετήσιο και πολυετή προγραμματισμό της Ένωσης με στόχο την επίτευξη διοργανικών συμφωνιών</a:t>
            </a:r>
          </a:p>
          <a:p>
            <a:r>
              <a:rPr lang="el-GR" sz="2000" dirty="0" smtClean="0"/>
              <a:t>Νομοθετική πρωτοβουλία (συνήθης διαδικασία)</a:t>
            </a:r>
            <a:endParaRPr lang="el-G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Πεδίο δράσης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πεδίο δράσης της Επιτροπής μπορεί να κατηγοριοποιηθεί σε 6 επίπεδα:</a:t>
            </a:r>
          </a:p>
          <a:p>
            <a:pPr>
              <a:buFont typeface="Wingdings" pitchFamily="2" charset="2"/>
              <a:buChar char="Ø"/>
            </a:pPr>
            <a:r>
              <a:rPr lang="el-GR" sz="2000" dirty="0" smtClean="0"/>
              <a:t>Σχεδόν αποκλειστική αρμοδιότητα νομοθετικών προτάσεων</a:t>
            </a:r>
          </a:p>
          <a:p>
            <a:pPr>
              <a:buFont typeface="Wingdings" pitchFamily="2" charset="2"/>
              <a:buChar char="Ø"/>
            </a:pPr>
            <a:r>
              <a:rPr lang="el-GR" sz="2000" dirty="0" smtClean="0"/>
              <a:t>Καίρια συμβολή στην εκτέλεση της ευρωπαϊκής νομοθεσίας</a:t>
            </a:r>
          </a:p>
          <a:p>
            <a:pPr>
              <a:buFont typeface="Wingdings" pitchFamily="2" charset="2"/>
              <a:buChar char="Ø"/>
            </a:pPr>
            <a:r>
              <a:rPr lang="el-GR" sz="2000" dirty="0" smtClean="0"/>
              <a:t>Αρμοδιότητες συνεχόμενες με τον προϋπολογισμό της ΕΕ: προετοιμασία και εκτέλεση του προϋπολογισμού της ΕΕ</a:t>
            </a:r>
          </a:p>
          <a:p>
            <a:pPr>
              <a:buFont typeface="Wingdings" pitchFamily="2" charset="2"/>
              <a:buChar char="Ø"/>
            </a:pPr>
            <a:r>
              <a:rPr lang="el-GR" sz="2000" dirty="0" smtClean="0"/>
              <a:t>Ελεγκτικός ρόλος όσον αφορά στην εφαρμογή της ευρωπαϊκής νομοθεσίας από τα κράτη μέλη και τους ιδιώτες</a:t>
            </a:r>
          </a:p>
          <a:p>
            <a:pPr>
              <a:buFont typeface="Wingdings" pitchFamily="2" charset="2"/>
              <a:buChar char="Ø"/>
            </a:pPr>
            <a:r>
              <a:rPr lang="el-GR" sz="2000" dirty="0" smtClean="0"/>
              <a:t>Συμμετοχή στη διεθνή εκπροσώπηση της ΕΕ</a:t>
            </a:r>
          </a:p>
          <a:p>
            <a:pPr>
              <a:buFont typeface="Wingdings" pitchFamily="2" charset="2"/>
              <a:buChar char="Ø"/>
            </a:pPr>
            <a:r>
              <a:rPr lang="el-GR" sz="2000" dirty="0" smtClean="0"/>
              <a:t>Υπαγωγή στον πολιτικό έλεγχο του Ευρωπαϊκού Κοινοβουλίου, στον δικαστικό έλεγχο του ΔΕΕ και στο δημοσιονομικό έλεγχο του Ελεγκτικού Συνεδρίου</a:t>
            </a:r>
            <a:endParaRPr lang="el-GR"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756</TotalTime>
  <Words>3055</Words>
  <Application>Microsoft Office PowerPoint</Application>
  <PresentationFormat>Προβολή στην οθόνη (4:3)</PresentationFormat>
  <Paragraphs>179</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Georgia</vt:lpstr>
      <vt:lpstr>Trebuchet MS</vt:lpstr>
      <vt:lpstr>Wingdings</vt:lpstr>
      <vt:lpstr>Wingdings 2</vt:lpstr>
      <vt:lpstr>Αστικό</vt:lpstr>
      <vt:lpstr>Δίκαιο της Ευρωπαϊκής Ένωσης Ι</vt:lpstr>
      <vt:lpstr>Η Επιτροπή (άρθρο 17 ΣΕΕ, άρθρα 244-250 ΣΛΕΕ</vt:lpstr>
      <vt:lpstr>Αρχή της συλλογικής δράσης</vt:lpstr>
      <vt:lpstr>Σύνθεση της Επιτροπής</vt:lpstr>
      <vt:lpstr>Εκλογή Προέδρου και μελών Επιτροπής</vt:lpstr>
      <vt:lpstr>Σύνδεση της εκλογής Προέδρου με τα αποτελέσματα των εκλογών</vt:lpstr>
      <vt:lpstr>Αρμοδιότητες του Προέδρου της Επιτροπής</vt:lpstr>
      <vt:lpstr>Αρμοδιότητες της Επιτροπής (άρθρο 17, παρ. 1, 2 ΣΕΕ)</vt:lpstr>
      <vt:lpstr>Πεδίο δράσης</vt:lpstr>
      <vt:lpstr>Ειδικότερα η ΚΕΠΠΑ</vt:lpstr>
      <vt:lpstr>Η προώθηση του ευρωπαϊκού συμφέροντος</vt:lpstr>
      <vt:lpstr>Νομοθετική πρωτοβουλία</vt:lpstr>
      <vt:lpstr>Νομοθετική πρωτοβουλία</vt:lpstr>
      <vt:lpstr>Νομοθετική πρωτοβουλία (πρόταση ανάληψης)</vt:lpstr>
      <vt:lpstr>Νομοθετική πρωτοβουλία (πρόταση ανάληψης)</vt:lpstr>
      <vt:lpstr>Δυνατότητα τροποποίησης πρότασης της Επιτροπής</vt:lpstr>
      <vt:lpstr>Εκτελεστική αρμοδιότητα</vt:lpstr>
      <vt:lpstr>Εκτελεστική αρμοδιότητα (άρθρο 290 ΣΛΕΕ)</vt:lpstr>
      <vt:lpstr>Αρμοδιότητες συνεχόμενες με τον προϋπολογισμό της ΕΕ</vt:lpstr>
      <vt:lpstr>Διεθνής εκπροσώπηση της ΕΕ</vt:lpstr>
      <vt:lpstr>Ελεγκτικός ρόλος</vt:lpstr>
      <vt:lpstr>Έλεγχος των κρατών μελών</vt:lpstr>
      <vt:lpstr>Έλεγχος των οργάνων της Ευρωπαϊκής Ένωσης</vt:lpstr>
      <vt:lpstr> Έλεγχος των φυσικών και νομικών προσώπων ειδικότερα σε θέματα ανταγωνισμού </vt:lpstr>
      <vt:lpstr>Λοιπές αρμοδιότητες</vt:lpstr>
      <vt:lpstr>Ύπατος εκπρόσωπος της ΕΕ για θέματα ΚΕΠΠΑ</vt:lpstr>
      <vt:lpstr>Αρμοδιότητες</vt:lpstr>
      <vt:lpstr>Αρμοδιότητες</vt:lpstr>
      <vt:lpstr>Συνήθης νομοθετική διαδικασία</vt:lpstr>
      <vt:lpstr>Συνήθης νομοθετική διαδικασία</vt:lpstr>
      <vt:lpstr>Συνήθης νομοθετική διαδικασία</vt:lpstr>
      <vt:lpstr>Συνήθης νομοθετική διαδικασία</vt:lpstr>
      <vt:lpstr>Συνήθης νομοθετική διαδικασία</vt:lpstr>
      <vt:lpstr>Ερωτήσεις – θέματα προς συζήτηση</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Ευρωπαϊκοί Θεσμοί</dc:title>
  <dc:creator>Konstantinos Margaritis</dc:creator>
  <cp:lastModifiedBy>Λογαριασμός Microsoft</cp:lastModifiedBy>
  <cp:revision>55</cp:revision>
  <dcterms:created xsi:type="dcterms:W3CDTF">2017-03-19T09:55:54Z</dcterms:created>
  <dcterms:modified xsi:type="dcterms:W3CDTF">2025-03-01T05:43:17Z</dcterms:modified>
</cp:coreProperties>
</file>