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sldIdLst>
    <p:sldId id="414" r:id="rId2"/>
    <p:sldId id="380" r:id="rId3"/>
    <p:sldId id="379" r:id="rId4"/>
    <p:sldId id="378" r:id="rId5"/>
    <p:sldId id="411" r:id="rId6"/>
    <p:sldId id="384" r:id="rId7"/>
    <p:sldId id="417" r:id="rId8"/>
    <p:sldId id="416" r:id="rId9"/>
    <p:sldId id="418" r:id="rId10"/>
    <p:sldId id="415" r:id="rId11"/>
    <p:sldId id="391" r:id="rId12"/>
    <p:sldId id="419" r:id="rId13"/>
    <p:sldId id="420" r:id="rId14"/>
    <p:sldId id="421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3333FF"/>
    <a:srgbClr val="006600"/>
    <a:srgbClr val="008000"/>
    <a:srgbClr val="CC00CC"/>
    <a:srgbClr val="B2B2B2"/>
    <a:srgbClr val="33CC33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05" autoAdjust="0"/>
    <p:restoredTop sz="94660"/>
  </p:normalViewPr>
  <p:slideViewPr>
    <p:cSldViewPr>
      <p:cViewPr>
        <p:scale>
          <a:sx n="75" d="100"/>
          <a:sy n="75" d="100"/>
        </p:scale>
        <p:origin x="436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0A8BB7B-0B60-459E-AF5F-9AB89C91B6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5351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0A8BB7B-0B60-459E-AF5F-9AB89C91B6B9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386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090C9-9278-4A45-87FD-CC1EF391E0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958C48-A6B7-4362-8B6D-EE30CB01A9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7A810F-A48E-4B33-B432-3EC5EA6D1F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3ECFEF-2345-4BD3-AC68-3F47480B38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451097-D34A-4E1D-9B74-E6E56C6C0E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9201CB-8BC9-48E7-98A5-7CA7B29D36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D5FBA3-3732-4718-A310-85C58FDC52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FF159-3AB9-4A35-9C5C-F097E72C2B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9405C7-3333-4EAF-9BC0-558CD40BAB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4278FD-60D8-4A8A-A5A2-8613A0DAD9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65FA3F-1D2A-4AFC-BF8B-9650456117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43000"/>
            <a:ext cx="8229600" cy="498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06508C4-20A7-42BC-B619-73EC566534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20000"/>
        </a:spcAft>
        <a:buClr>
          <a:srgbClr val="FF0000"/>
        </a:buClr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20000"/>
        </a:spcAft>
        <a:buClr>
          <a:srgbClr val="FF0000"/>
        </a:buClr>
        <a:buFont typeface="Wingdings" pitchFamily="2" charset="2"/>
        <a:buChar char="ü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20000"/>
        </a:spcAft>
        <a:buChar char="•"/>
        <a:defRPr sz="2400">
          <a:solidFill>
            <a:schemeClr val="tx1"/>
          </a:solidFill>
          <a:latin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20000"/>
        </a:spcAft>
        <a:buChar char="–"/>
        <a:defRPr sz="2000">
          <a:solidFill>
            <a:schemeClr val="tx1"/>
          </a:solidFill>
          <a:latin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2000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fontAlgn="base">
        <a:spcBef>
          <a:spcPct val="20000"/>
        </a:spcBef>
        <a:spcAft>
          <a:spcPct val="2000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fontAlgn="base">
        <a:spcBef>
          <a:spcPct val="20000"/>
        </a:spcBef>
        <a:spcAft>
          <a:spcPct val="2000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fontAlgn="base">
        <a:spcBef>
          <a:spcPct val="20000"/>
        </a:spcBef>
        <a:spcAft>
          <a:spcPct val="2000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fontAlgn="base">
        <a:spcBef>
          <a:spcPct val="20000"/>
        </a:spcBef>
        <a:spcAft>
          <a:spcPct val="2000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image" Target="../media/image32.png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0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9.jpeg"/><Relationship Id="rId7" Type="http://schemas.openxmlformats.org/officeDocument/2006/relationships/image" Target="../media/image1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1" y="2438400"/>
            <a:ext cx="9144001" cy="2057400"/>
          </a:xfrm>
        </p:spPr>
        <p:txBody>
          <a:bodyPr/>
          <a:lstStyle/>
          <a:p>
            <a:pPr algn="ctr" eaLnBrk="1" hangingPunct="1"/>
            <a:r>
              <a:rPr lang="el-GR" sz="2800" dirty="0" smtClean="0">
                <a:solidFill>
                  <a:srgbClr val="C00000"/>
                </a:solidFill>
              </a:rPr>
              <a:t>Κεφάλαιο </a:t>
            </a:r>
            <a:r>
              <a:rPr lang="en-US" sz="2800" dirty="0" smtClean="0">
                <a:solidFill>
                  <a:srgbClr val="C00000"/>
                </a:solidFill>
              </a:rPr>
              <a:t>9</a:t>
            </a:r>
            <a:br>
              <a:rPr lang="en-US" sz="2800" dirty="0" smtClean="0">
                <a:solidFill>
                  <a:srgbClr val="C00000"/>
                </a:solidFill>
              </a:rPr>
            </a:br>
            <a:r>
              <a:rPr lang="el-GR" dirty="0" smtClean="0">
                <a:solidFill>
                  <a:srgbClr val="0000FF"/>
                </a:solidFill>
              </a:rPr>
              <a:t>Κύκλοι ισχύος των αερίων</a:t>
            </a:r>
            <a:endParaRPr lang="en-US" sz="3200" dirty="0" smtClean="0">
              <a:solidFill>
                <a:srgbClr val="0000FF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5257800"/>
            <a:ext cx="4495800" cy="762000"/>
          </a:xfrm>
          <a:solidFill>
            <a:schemeClr val="accent5">
              <a:lumMod val="75000"/>
            </a:schemeClr>
          </a:solidFill>
        </p:spPr>
        <p:txBody>
          <a:bodyPr/>
          <a:lstStyle/>
          <a:p>
            <a:pPr eaLnBrk="1" hangingPunct="1">
              <a:spcBef>
                <a:spcPts val="300"/>
              </a:spcBef>
              <a:spcAft>
                <a:spcPts val="300"/>
              </a:spcAft>
              <a:defRPr/>
            </a:pPr>
            <a:r>
              <a:rPr lang="el-GR" sz="1800" dirty="0" smtClean="0">
                <a:solidFill>
                  <a:srgbClr val="996633"/>
                </a:solidFill>
                <a:latin typeface="Arial" charset="0"/>
              </a:rPr>
              <a:t>Επιμέλεια διαφάνειας</a:t>
            </a:r>
            <a:endParaRPr lang="en-US" sz="1800" dirty="0" smtClean="0">
              <a:solidFill>
                <a:srgbClr val="996633"/>
              </a:solidFill>
              <a:latin typeface="Arial" charset="0"/>
            </a:endParaRPr>
          </a:p>
          <a:p>
            <a:pPr eaLnBrk="1" hangingPunct="1"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000" b="1" dirty="0" smtClean="0">
                <a:solidFill>
                  <a:srgbClr val="996633"/>
                </a:solidFill>
                <a:latin typeface="Arial" charset="0"/>
              </a:rPr>
              <a:t>Mehmet </a:t>
            </a:r>
            <a:r>
              <a:rPr lang="en-US" sz="2000" b="1" dirty="0" err="1" smtClean="0">
                <a:solidFill>
                  <a:srgbClr val="996633"/>
                </a:solidFill>
                <a:latin typeface="Arial" charset="0"/>
              </a:rPr>
              <a:t>Kanoglu</a:t>
            </a:r>
            <a:endParaRPr lang="en-US" sz="1800" b="1" dirty="0" smtClean="0">
              <a:solidFill>
                <a:srgbClr val="996633"/>
              </a:solidFill>
              <a:latin typeface="Arial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496235" y="6353175"/>
            <a:ext cx="604518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cs typeface="Times New Roman" pitchFamily="18" charset="0"/>
              </a:rPr>
              <a:t>Copyright </a:t>
            </a:r>
            <a:r>
              <a:rPr lang="en-US" sz="1200" dirty="0" smtClean="0">
                <a:cs typeface="Times New Roman" pitchFamily="18" charset="0"/>
              </a:rPr>
              <a:t>© 2015 </a:t>
            </a:r>
            <a:r>
              <a:rPr lang="en-US" sz="1200" dirty="0">
                <a:cs typeface="Times New Roman" pitchFamily="18" charset="0"/>
              </a:rPr>
              <a:t>The McGraw-Hill Education. </a:t>
            </a:r>
            <a:r>
              <a:rPr lang="el-GR" sz="1200" dirty="0" smtClean="0">
                <a:cs typeface="Times New Roman" pitchFamily="18" charset="0"/>
              </a:rPr>
              <a:t>Με την επιφύλαξη παντός δικαιώματος</a:t>
            </a:r>
            <a:r>
              <a:rPr lang="en-US" sz="1200" dirty="0" smtClean="0">
                <a:cs typeface="Times New Roman" pitchFamily="18" charset="0"/>
              </a:rPr>
              <a:t>.</a:t>
            </a:r>
            <a:endParaRPr lang="en-US" sz="1200" dirty="0">
              <a:cs typeface="Times New Roman" pitchFamily="18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-1" y="685800"/>
            <a:ext cx="7048919" cy="1292662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r"/>
            <a:r>
              <a:rPr lang="el-GR" sz="2200" b="1" dirty="0" smtClean="0">
                <a:solidFill>
                  <a:schemeClr val="bg2"/>
                </a:solidFill>
              </a:rPr>
              <a:t>Θερμοδυναμική για Μηχανικούς</a:t>
            </a:r>
            <a:endParaRPr lang="tr-TR" sz="2200" b="1" dirty="0" smtClean="0">
              <a:solidFill>
                <a:schemeClr val="bg2"/>
              </a:solidFill>
            </a:endParaRPr>
          </a:p>
          <a:p>
            <a:pPr algn="r"/>
            <a:r>
              <a:rPr lang="tr-TR" sz="2000" b="1" dirty="0" smtClean="0">
                <a:solidFill>
                  <a:schemeClr val="bg2"/>
                </a:solidFill>
              </a:rPr>
              <a:t>8</a:t>
            </a:r>
            <a:r>
              <a:rPr lang="el-GR" sz="2000" b="1" baseline="30000" dirty="0" smtClean="0">
                <a:solidFill>
                  <a:schemeClr val="bg2"/>
                </a:solidFill>
              </a:rPr>
              <a:t>η</a:t>
            </a:r>
            <a:r>
              <a:rPr lang="el-GR" sz="2000" b="1" dirty="0" smtClean="0">
                <a:solidFill>
                  <a:schemeClr val="bg2"/>
                </a:solidFill>
              </a:rPr>
              <a:t> έκδοση</a:t>
            </a:r>
            <a:r>
              <a:rPr lang="en-US" sz="2400" b="1" dirty="0" smtClean="0">
                <a:solidFill>
                  <a:schemeClr val="bg2"/>
                </a:solidFill>
              </a:rPr>
              <a:t/>
            </a:r>
            <a:br>
              <a:rPr lang="en-US" sz="2400" b="1" dirty="0" smtClean="0">
                <a:solidFill>
                  <a:schemeClr val="bg2"/>
                </a:solidFill>
              </a:rPr>
            </a:br>
            <a:r>
              <a:rPr lang="en-US" sz="1800" b="1" dirty="0" err="1" smtClean="0">
                <a:solidFill>
                  <a:schemeClr val="bg2"/>
                </a:solidFill>
              </a:rPr>
              <a:t>Yunus</a:t>
            </a:r>
            <a:r>
              <a:rPr lang="en-US" sz="1800" b="1" dirty="0" smtClean="0">
                <a:solidFill>
                  <a:schemeClr val="bg2"/>
                </a:solidFill>
              </a:rPr>
              <a:t> A. </a:t>
            </a:r>
            <a:r>
              <a:rPr lang="tr-TR" sz="1800" b="1" dirty="0" smtClean="0">
                <a:solidFill>
                  <a:schemeClr val="bg2"/>
                </a:solidFill>
              </a:rPr>
              <a:t>Ç</a:t>
            </a:r>
            <a:r>
              <a:rPr lang="en-US" sz="1800" b="1" dirty="0" err="1" smtClean="0">
                <a:solidFill>
                  <a:schemeClr val="bg2"/>
                </a:solidFill>
              </a:rPr>
              <a:t>engel</a:t>
            </a:r>
            <a:r>
              <a:rPr lang="en-US" sz="1800" b="1" dirty="0" smtClean="0">
                <a:solidFill>
                  <a:schemeClr val="bg2"/>
                </a:solidFill>
              </a:rPr>
              <a:t>, Michael A. Boles</a:t>
            </a:r>
          </a:p>
          <a:p>
            <a:pPr algn="r"/>
            <a:r>
              <a:rPr lang="el-GR" sz="1800" b="1" dirty="0" smtClean="0">
                <a:solidFill>
                  <a:schemeClr val="bg2"/>
                </a:solidFill>
              </a:rPr>
              <a:t>Εκδόσεις </a:t>
            </a:r>
            <a:r>
              <a:rPr lang="el-GR" sz="1800" b="1" dirty="0" err="1" smtClean="0">
                <a:solidFill>
                  <a:schemeClr val="bg2"/>
                </a:solidFill>
              </a:rPr>
              <a:t>Τζιόλα</a:t>
            </a:r>
            <a:r>
              <a:rPr lang="en-US" sz="1800" b="1" dirty="0" smtClean="0">
                <a:solidFill>
                  <a:schemeClr val="bg2"/>
                </a:solidFill>
              </a:rPr>
              <a:t>, </a:t>
            </a:r>
            <a:r>
              <a:rPr lang="en-US" sz="1800" b="1" dirty="0">
                <a:solidFill>
                  <a:schemeClr val="bg2"/>
                </a:solidFill>
              </a:rPr>
              <a:t>20</a:t>
            </a:r>
            <a:r>
              <a:rPr lang="tr-TR" sz="1800" b="1" dirty="0">
                <a:solidFill>
                  <a:schemeClr val="bg2"/>
                </a:solidFill>
              </a:rPr>
              <a:t>15</a:t>
            </a:r>
            <a:endParaRPr lang="en-US" sz="1800" b="1" dirty="0">
              <a:solidFill>
                <a:schemeClr val="bg2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31" t="15719" r="9422" b="11545"/>
          <a:stretch/>
        </p:blipFill>
        <p:spPr>
          <a:xfrm>
            <a:off x="7162800" y="152400"/>
            <a:ext cx="1828800" cy="2324101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648200" y="5257800"/>
            <a:ext cx="4495800" cy="7620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itchFamily="2" charset="2"/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2000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2000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2000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2000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2000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2000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2000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spcBef>
                <a:spcPts val="300"/>
              </a:spcBef>
              <a:spcAft>
                <a:spcPts val="300"/>
              </a:spcAft>
              <a:defRPr/>
            </a:pPr>
            <a:r>
              <a:rPr lang="el-GR" sz="1800" kern="0" dirty="0" smtClean="0">
                <a:solidFill>
                  <a:srgbClr val="996633"/>
                </a:solidFill>
                <a:latin typeface="Arial" charset="0"/>
              </a:rPr>
              <a:t>Επιμέλεια ελληνικής έκδοσης </a:t>
            </a:r>
            <a:endParaRPr lang="en-US" sz="1800" kern="0" dirty="0" smtClean="0">
              <a:solidFill>
                <a:srgbClr val="996633"/>
              </a:solidFill>
              <a:latin typeface="Arial" charset="0"/>
            </a:endParaRPr>
          </a:p>
          <a:p>
            <a:pPr eaLnBrk="1" hangingPunct="1">
              <a:spcBef>
                <a:spcPts val="300"/>
              </a:spcBef>
              <a:spcAft>
                <a:spcPts val="300"/>
              </a:spcAft>
              <a:defRPr/>
            </a:pPr>
            <a:r>
              <a:rPr lang="el-GR" sz="2000" b="1" kern="0" dirty="0" smtClean="0">
                <a:solidFill>
                  <a:srgbClr val="996633"/>
                </a:solidFill>
                <a:latin typeface="Arial" charset="0"/>
              </a:rPr>
              <a:t>Δημήτρης </a:t>
            </a:r>
            <a:r>
              <a:rPr lang="el-GR" sz="2000" b="1" kern="0" dirty="0" err="1" smtClean="0">
                <a:solidFill>
                  <a:srgbClr val="996633"/>
                </a:solidFill>
                <a:latin typeface="Arial" charset="0"/>
              </a:rPr>
              <a:t>Τερτίπης</a:t>
            </a:r>
            <a:endParaRPr lang="en-US" sz="1800" b="1" kern="0" dirty="0" smtClean="0">
              <a:solidFill>
                <a:srgbClr val="996633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2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405C7-3333-4EAF-9BC0-558CD40BABA0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2400" y="152400"/>
            <a:ext cx="8915400" cy="40011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2000" b="1" dirty="0" smtClean="0">
                <a:solidFill>
                  <a:srgbClr val="C00000"/>
                </a:solidFill>
              </a:rPr>
              <a:t>Κύκλος </a:t>
            </a:r>
            <a:r>
              <a:rPr lang="en-US" sz="2000" b="1" dirty="0" smtClean="0">
                <a:solidFill>
                  <a:srgbClr val="C00000"/>
                </a:solidFill>
              </a:rPr>
              <a:t>Diesel</a:t>
            </a:r>
            <a:r>
              <a:rPr lang="el-GR" sz="2000" b="1" dirty="0" smtClean="0">
                <a:solidFill>
                  <a:srgbClr val="C00000"/>
                </a:solidFill>
              </a:rPr>
              <a:t>: ο ιδανικός κύκλος των μηχανών ανάφλεξης με συμπίεση</a:t>
            </a:r>
            <a:endParaRPr lang="en-US" sz="2000" b="1" dirty="0">
              <a:solidFill>
                <a:srgbClr val="C00000"/>
              </a:solidFill>
            </a:endParaRP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864999"/>
            <a:ext cx="2895600" cy="5152192"/>
          </a:xfrm>
          <a:prstGeom prst="rect">
            <a:avLst/>
          </a:prstGeom>
        </p:spPr>
      </p:pic>
      <p:pic>
        <p:nvPicPr>
          <p:cNvPr id="6" name="Εικόνα 5" descr="Image fig5DieselIdeal_web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2388" y="3496025"/>
            <a:ext cx="3762375" cy="2576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Εικόνα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57600" y="864999"/>
            <a:ext cx="5201920" cy="3465195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419100" y="6191805"/>
            <a:ext cx="5715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https://www.youtube.com/watch?v=fTAUq6G9apg</a:t>
            </a:r>
          </a:p>
        </p:txBody>
      </p:sp>
    </p:spTree>
    <p:extLst>
      <p:ext uri="{BB962C8B-B14F-4D97-AF65-F5344CB8AC3E}">
        <p14:creationId xmlns:p14="http://schemas.microsoft.com/office/powerpoint/2010/main" val="18081215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9E3508D-0775-4041-A269-5562B0ED4EAE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18439" name="Rectangle 10"/>
          <p:cNvSpPr>
            <a:spLocks noChangeArrowheads="1"/>
          </p:cNvSpPr>
          <p:nvPr/>
        </p:nvSpPr>
        <p:spPr bwMode="auto">
          <a:xfrm>
            <a:off x="3510576" y="6156677"/>
            <a:ext cx="54569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1600" dirty="0" smtClean="0">
                <a:solidFill>
                  <a:srgbClr val="3333FF"/>
                </a:solidFill>
              </a:rPr>
              <a:t>Θερμική απόδοση ενός ιδανικού κύκλου </a:t>
            </a:r>
            <a:r>
              <a:rPr lang="en-US" sz="1600" dirty="0" smtClean="0">
                <a:solidFill>
                  <a:srgbClr val="3333FF"/>
                </a:solidFill>
              </a:rPr>
              <a:t>Diesel </a:t>
            </a:r>
            <a:r>
              <a:rPr lang="el-GR" sz="1600" dirty="0" smtClean="0">
                <a:solidFill>
                  <a:srgbClr val="3333FF"/>
                </a:solidFill>
              </a:rPr>
              <a:t>συναρτήσει των λόγων συμπιέσεως και αποκοπής</a:t>
            </a:r>
            <a:r>
              <a:rPr lang="en-US" sz="1600" dirty="0" smtClean="0">
                <a:solidFill>
                  <a:srgbClr val="3333FF"/>
                </a:solidFill>
              </a:rPr>
              <a:t>.</a:t>
            </a:r>
            <a:endParaRPr lang="en-US" sz="1600" dirty="0">
              <a:solidFill>
                <a:srgbClr val="3333FF"/>
              </a:solidFill>
            </a:endParaRPr>
          </a:p>
        </p:txBody>
      </p:sp>
      <p:sp>
        <p:nvSpPr>
          <p:cNvPr id="18440" name="Text Box 11"/>
          <p:cNvSpPr txBox="1">
            <a:spLocks noChangeArrowheads="1"/>
          </p:cNvSpPr>
          <p:nvPr/>
        </p:nvSpPr>
        <p:spPr bwMode="auto">
          <a:xfrm>
            <a:off x="3043545" y="2827701"/>
            <a:ext cx="24765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600" dirty="0" smtClean="0"/>
              <a:t>Λόγος αποκοπής</a:t>
            </a:r>
            <a:r>
              <a:rPr lang="en-US" sz="1600" dirty="0"/>
              <a:t>:</a:t>
            </a:r>
          </a:p>
        </p:txBody>
      </p:sp>
      <p:pic>
        <p:nvPicPr>
          <p:cNvPr id="14" name="Εικόνα 1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45" y="686594"/>
            <a:ext cx="2895600" cy="5152192"/>
          </a:xfrm>
          <a:prstGeom prst="rect">
            <a:avLst/>
          </a:prstGeom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52400" y="152400"/>
            <a:ext cx="8915400" cy="40011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2000" b="1" dirty="0" smtClean="0">
                <a:solidFill>
                  <a:srgbClr val="C00000"/>
                </a:solidFill>
              </a:rPr>
              <a:t>Κύκλος </a:t>
            </a:r>
            <a:r>
              <a:rPr lang="en-US" sz="2000" b="1" dirty="0" smtClean="0">
                <a:solidFill>
                  <a:srgbClr val="C00000"/>
                </a:solidFill>
              </a:rPr>
              <a:t>Diesel</a:t>
            </a:r>
            <a:r>
              <a:rPr lang="el-GR" sz="2000" b="1" dirty="0" smtClean="0">
                <a:solidFill>
                  <a:srgbClr val="C00000"/>
                </a:solidFill>
              </a:rPr>
              <a:t>: ο ιδανικός κύκλος των μηχανών ανάφλεξης με συμπίεση</a:t>
            </a:r>
            <a:endParaRPr lang="en-US" sz="20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416983" y="977828"/>
                <a:ext cx="2133600" cy="51911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b="0" i="0" smtClean="0">
                              <a:latin typeface="Cambria Math" panose="02040503050406030204" pitchFamily="18" charset="0"/>
                            </a:rPr>
                            <m:t>η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th</m:t>
                          </m:r>
                        </m:sub>
                      </m:sSub>
                      <m:r>
                        <a:rPr lang="en-US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w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net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q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in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6983" y="977828"/>
                <a:ext cx="2133600" cy="51911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267467" y="684364"/>
                <a:ext cx="2133600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in</m:t>
                          </m:r>
                        </m:sub>
                      </m:sSub>
                      <m:r>
                        <a:rPr lang="en-US" i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467" y="684364"/>
                <a:ext cx="2133600" cy="276999"/>
              </a:xfrm>
              <a:prstGeom prst="rect">
                <a:avLst/>
              </a:prstGeom>
              <a:blipFill rotWithShape="0">
                <a:blip r:embed="rId5"/>
                <a:stretch>
                  <a:fillRect b="-2608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326943" y="1048251"/>
                <a:ext cx="2133600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out</m:t>
                          </m:r>
                        </m:sub>
                      </m:sSub>
                      <m:r>
                        <a:rPr lang="en-US" i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u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u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6943" y="1048251"/>
                <a:ext cx="2133600" cy="276999"/>
              </a:xfrm>
              <a:prstGeom prst="rect">
                <a:avLst/>
              </a:prstGeom>
              <a:blipFill rotWithShape="0">
                <a:blip r:embed="rId6"/>
                <a:stretch>
                  <a:fillRect b="-2888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020351" y="1036554"/>
                <a:ext cx="289047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net</m:t>
                          </m:r>
                        </m:sub>
                      </m:sSub>
                      <m:r>
                        <a:rPr lang="en-US" i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in</m:t>
                          </m:r>
                        </m:sub>
                      </m:sSub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out</m:t>
                          </m:r>
                        </m:sub>
                      </m:sSub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0351" y="1036554"/>
                <a:ext cx="2890476" cy="276999"/>
              </a:xfrm>
              <a:prstGeom prst="rect">
                <a:avLst/>
              </a:prstGeom>
              <a:blipFill rotWithShape="0">
                <a:blip r:embed="rId7"/>
                <a:stretch>
                  <a:fillRect b="-2888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Ορθογώνιο 19"/>
          <p:cNvSpPr/>
          <p:nvPr/>
        </p:nvSpPr>
        <p:spPr>
          <a:xfrm>
            <a:off x="31111" y="3276977"/>
            <a:ext cx="3479465" cy="34444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646" b="27778"/>
          <a:stretch/>
        </p:blipFill>
        <p:spPr>
          <a:xfrm>
            <a:off x="31111" y="3400097"/>
            <a:ext cx="3362632" cy="3067213"/>
          </a:xfrm>
          <a:prstGeom prst="rect">
            <a:avLst/>
          </a:prstGeom>
        </p:spPr>
      </p:pic>
      <p:sp>
        <p:nvSpPr>
          <p:cNvPr id="21" name="Text Box 13"/>
          <p:cNvSpPr txBox="1">
            <a:spLocks noChangeArrowheads="1"/>
          </p:cNvSpPr>
          <p:nvPr/>
        </p:nvSpPr>
        <p:spPr bwMode="auto">
          <a:xfrm>
            <a:off x="2930941" y="1651074"/>
            <a:ext cx="465176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600" dirty="0" smtClean="0"/>
              <a:t>Λόγος συμπίεσης</a:t>
            </a:r>
            <a:r>
              <a:rPr lang="en-US" sz="1600" dirty="0" smtClean="0"/>
              <a:t> (v1 = v4)</a:t>
            </a:r>
            <a:r>
              <a:rPr lang="el-GR" sz="1600" dirty="0" smtClean="0"/>
              <a:t>:</a:t>
            </a:r>
            <a:endParaRPr lang="en-US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006390" y="2751591"/>
                <a:ext cx="1563497" cy="5643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c</m:t>
                          </m:r>
                        </m:sub>
                      </m:sSub>
                      <m:r>
                        <a:rPr lang="en-US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e>
                            <m:sub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e>
                            <m:sub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e>
                            <m:sub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e>
                            <m:sub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6390" y="2751591"/>
                <a:ext cx="1563497" cy="56432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063827" y="2118759"/>
                <a:ext cx="4099310" cy="43306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r</m:t>
                    </m:r>
                    <m:r>
                      <a:rPr lang="en-US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Vmax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Vmin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l-GR" b="0" i="0" smtClean="0">
                                <a:latin typeface="Cambria Math" panose="02040503050406030204" pitchFamily="18" charset="0"/>
                              </a:rPr>
                              <m:t>ΚΝΣ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i="0"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l-GR" b="0" i="0" smtClean="0">
                                <a:latin typeface="Cambria Math" panose="02040503050406030204" pitchFamily="18" charset="0"/>
                              </a:rPr>
                              <m:t>Α</m:t>
                            </m:r>
                            <m:r>
                              <m:rPr>
                                <m:sty m:val="p"/>
                              </m:rPr>
                              <a:rPr lang="el-GR" i="0">
                                <a:latin typeface="Cambria Math" panose="02040503050406030204" pitchFamily="18" charset="0"/>
                              </a:rPr>
                              <m:t>ΝΣ</m:t>
                            </m:r>
                          </m:sub>
                        </m:sSub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endParaRPr lang="el-GR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3827" y="2118759"/>
                <a:ext cx="4099310" cy="433067"/>
              </a:xfrm>
              <a:prstGeom prst="rect">
                <a:avLst/>
              </a:prstGeom>
              <a:blipFill rotWithShape="0">
                <a:blip r:embed="rId10"/>
                <a:stretch>
                  <a:fillRect l="-1488" t="-1408" b="-1126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 Box 13"/>
          <p:cNvSpPr txBox="1">
            <a:spLocks noChangeArrowheads="1"/>
          </p:cNvSpPr>
          <p:nvPr/>
        </p:nvSpPr>
        <p:spPr bwMode="auto">
          <a:xfrm>
            <a:off x="3541685" y="3486664"/>
            <a:ext cx="552611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600" dirty="0" smtClean="0"/>
              <a:t>Αφού η Διεργασία 1-2 είναι </a:t>
            </a:r>
            <a:r>
              <a:rPr lang="el-GR" sz="1600" dirty="0" err="1" smtClean="0"/>
              <a:t>αδιαβατική</a:t>
            </a:r>
            <a:r>
              <a:rPr lang="el-GR" sz="1600" dirty="0" smtClean="0"/>
              <a:t> και αντιστρεπτή, άρα είναι </a:t>
            </a:r>
            <a:r>
              <a:rPr lang="el-GR" sz="1600" dirty="0" err="1" smtClean="0"/>
              <a:t>ισεντροπική</a:t>
            </a:r>
            <a:r>
              <a:rPr lang="el-GR" sz="1600" dirty="0" smtClean="0"/>
              <a:t>:</a:t>
            </a:r>
            <a:endParaRPr lang="en-US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495661" y="3869218"/>
                <a:ext cx="1745637" cy="5177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e>
                            <m:sub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e>
                            <m:sub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r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5661" y="3869218"/>
                <a:ext cx="1745637" cy="517770"/>
              </a:xfrm>
              <a:prstGeom prst="rect">
                <a:avLst/>
              </a:prstGeom>
              <a:blipFill rotWithShape="0">
                <a:blip r:embed="rId11"/>
                <a:stretch>
                  <a:fillRect l="-35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 Box 13"/>
          <p:cNvSpPr txBox="1">
            <a:spLocks noChangeArrowheads="1"/>
          </p:cNvSpPr>
          <p:nvPr/>
        </p:nvSpPr>
        <p:spPr bwMode="auto">
          <a:xfrm>
            <a:off x="3541685" y="4449025"/>
            <a:ext cx="51911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600" dirty="0" smtClean="0"/>
              <a:t>Αφού η Διεργασία </a:t>
            </a:r>
            <a:r>
              <a:rPr lang="en-US" sz="1600" dirty="0" smtClean="0"/>
              <a:t>3</a:t>
            </a:r>
            <a:r>
              <a:rPr lang="el-GR" sz="1600" dirty="0" smtClean="0"/>
              <a:t>-</a:t>
            </a:r>
            <a:r>
              <a:rPr lang="en-US" sz="1600" dirty="0" smtClean="0"/>
              <a:t>4</a:t>
            </a:r>
            <a:r>
              <a:rPr lang="el-GR" sz="1600" dirty="0" smtClean="0"/>
              <a:t> είναι </a:t>
            </a:r>
            <a:r>
              <a:rPr lang="el-GR" sz="1600" dirty="0" err="1" smtClean="0"/>
              <a:t>αδιαβατική</a:t>
            </a:r>
            <a:r>
              <a:rPr lang="el-GR" sz="1600" dirty="0" smtClean="0"/>
              <a:t> και αντιστρεπτή, άρα είναι </a:t>
            </a:r>
            <a:r>
              <a:rPr lang="el-GR" sz="1600" dirty="0" err="1" smtClean="0"/>
              <a:t>ισεντροπική</a:t>
            </a:r>
            <a:r>
              <a:rPr lang="el-GR" sz="1600" dirty="0" smtClean="0"/>
              <a:t>:</a:t>
            </a:r>
            <a:endParaRPr lang="en-US" sz="1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/>
              <p:cNvSpPr txBox="1"/>
              <p:nvPr/>
            </p:nvSpPr>
            <p:spPr>
              <a:xfrm>
                <a:off x="5749650" y="4844179"/>
                <a:ext cx="3391289" cy="567207"/>
              </a:xfrm>
              <a:prstGeom prst="rect">
                <a:avLst/>
              </a:prstGeom>
              <a:solidFill>
                <a:srgbClr val="FF3300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i="0"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e>
                            <m:sub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i="0"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e>
                            <m:sub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den>
                      </m:f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i="0"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i="0"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den>
                      </m:f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e>
                            <m:sub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e>
                            <m:sub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e>
                            <m:sub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e>
                            <m:sub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c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r</m:t>
                          </m:r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c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9650" y="4844179"/>
                <a:ext cx="3391289" cy="56720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 Box 13"/>
          <p:cNvSpPr txBox="1">
            <a:spLocks noChangeArrowheads="1"/>
          </p:cNvSpPr>
          <p:nvPr/>
        </p:nvSpPr>
        <p:spPr bwMode="auto">
          <a:xfrm>
            <a:off x="3541686" y="5312834"/>
            <a:ext cx="91885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600" dirty="0" smtClean="0"/>
              <a:t>και: </a:t>
            </a:r>
            <a:endParaRPr lang="en-US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269403" y="5509953"/>
                <a:ext cx="4698077" cy="56534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i="0"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e>
                            <m:sub>
                              <m:r>
                                <a:rPr lang="el-GR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e>
                            <m:sub>
                              <m:r>
                                <a:rPr lang="el-GR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b="0" i="0" smtClean="0">
                                  <a:latin typeface="Cambria Math" panose="02040503050406030204" pitchFamily="18" charset="0"/>
                                </a:rPr>
                                <m:t>Τ</m:t>
                              </m:r>
                            </m:e>
                            <m:sub>
                              <m:r>
                                <a:rPr lang="el-GR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e>
                            <m:sub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e>
                            <m:sub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>
                                  <a:latin typeface="Cambria Math" panose="02040503050406030204" pitchFamily="18" charset="0"/>
                                </a:rPr>
                                <m:t>Τ</m:t>
                              </m:r>
                            </m:e>
                            <m:sub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den>
                      </m:f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↔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e>
                            <m:sub>
                              <m:r>
                                <a:rPr lang="el-GR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>
                                  <a:latin typeface="Cambria Math" panose="02040503050406030204" pitchFamily="18" charset="0"/>
                                </a:rPr>
                                <m:t>Τ</m:t>
                              </m:r>
                            </m:e>
                            <m:sub>
                              <m:r>
                                <a:rPr lang="el-GR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e>
                            <m:sub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>
                                  <a:latin typeface="Cambria Math" panose="02040503050406030204" pitchFamily="18" charset="0"/>
                                </a:rPr>
                                <m:t>Τ</m:t>
                              </m:r>
                            </m:e>
                            <m:sub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↔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>
                                  <a:latin typeface="Cambria Math" panose="02040503050406030204" pitchFamily="18" charset="0"/>
                                </a:rPr>
                                <m:t>Τ</m:t>
                              </m:r>
                            </m:e>
                            <m:sub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mtClean="0">
                                  <a:latin typeface="Cambria Math" panose="02040503050406030204" pitchFamily="18" charset="0"/>
                                </a:rPr>
                                <m:t>Τ</m:t>
                              </m:r>
                            </m:e>
                            <m:sub>
                              <m:r>
                                <a:rPr lang="el-GR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e>
                            <m:sub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e>
                            <m:sub>
                              <m:r>
                                <a:rPr lang="el-GR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c</m:t>
                          </m:r>
                        </m:sub>
                      </m:sSub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9403" y="5509953"/>
                <a:ext cx="4698077" cy="565348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918933" cy="21099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7681" y="95157"/>
            <a:ext cx="2286319" cy="2014819"/>
          </a:xfrm>
          <a:prstGeom prst="rect">
            <a:avLst/>
          </a:prstGeom>
        </p:spPr>
      </p:pic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-19146" y="2109976"/>
            <a:ext cx="9163146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600" dirty="0" smtClean="0"/>
              <a:t>Δεδομένα: Τ1 = 27 </a:t>
            </a:r>
            <a:r>
              <a:rPr lang="en-US" sz="1600" dirty="0" smtClean="0"/>
              <a:t>oC, </a:t>
            </a:r>
            <a:r>
              <a:rPr lang="en-US" sz="1600" b="1" dirty="0" smtClean="0"/>
              <a:t>P1 = 100 </a:t>
            </a:r>
            <a:r>
              <a:rPr lang="en-US" sz="1600" b="1" dirty="0" err="1" smtClean="0"/>
              <a:t>kPa</a:t>
            </a:r>
            <a:r>
              <a:rPr lang="en-US" sz="1600" dirty="0" smtClean="0"/>
              <a:t>, V1 = V4 = 1917 cm3</a:t>
            </a:r>
          </a:p>
          <a:p>
            <a:endParaRPr lang="en-US" sz="1600" u="sng" dirty="0" smtClean="0"/>
          </a:p>
          <a:p>
            <a:r>
              <a:rPr lang="el-GR" sz="1600" u="sng" dirty="0" smtClean="0"/>
              <a:t>Κατάσταση </a:t>
            </a:r>
            <a:r>
              <a:rPr lang="el-GR" sz="1600" u="sng" dirty="0"/>
              <a:t>1:</a:t>
            </a:r>
            <a:r>
              <a:rPr lang="el-GR" sz="1600" dirty="0"/>
              <a:t>	</a:t>
            </a:r>
            <a:r>
              <a:rPr lang="pl-PL" sz="1600" b="1" dirty="0"/>
              <a:t>T</a:t>
            </a:r>
            <a:r>
              <a:rPr lang="el-GR" sz="1600" b="1" dirty="0"/>
              <a:t>1 = </a:t>
            </a:r>
            <a:r>
              <a:rPr lang="el-GR" sz="1600" b="1" dirty="0" smtClean="0"/>
              <a:t>3</a:t>
            </a:r>
            <a:r>
              <a:rPr lang="en-US" sz="1600" b="1" dirty="0" smtClean="0"/>
              <a:t>00</a:t>
            </a:r>
            <a:r>
              <a:rPr lang="pl-PL" sz="1600" b="1" dirty="0" smtClean="0"/>
              <a:t>K </a:t>
            </a:r>
            <a:r>
              <a:rPr lang="el-GR" sz="1600" dirty="0"/>
              <a:t>από </a:t>
            </a:r>
            <a:r>
              <a:rPr lang="el-GR" sz="1600" dirty="0" smtClean="0"/>
              <a:t>Πίνακα </a:t>
            </a:r>
            <a:r>
              <a:rPr lang="el-GR" sz="1600" dirty="0"/>
              <a:t>Αέρα </a:t>
            </a:r>
            <a:r>
              <a:rPr lang="el-GR" sz="1600" dirty="0" smtClean="0"/>
              <a:t>	</a:t>
            </a:r>
            <a:r>
              <a:rPr lang="en-US" sz="1600" dirty="0"/>
              <a:t>v</a:t>
            </a:r>
            <a:r>
              <a:rPr lang="pl-PL" sz="1600" dirty="0" smtClean="0"/>
              <a:t>r</a:t>
            </a:r>
            <a:r>
              <a:rPr lang="el-GR" sz="1600" dirty="0"/>
              <a:t>1 = </a:t>
            </a:r>
            <a:r>
              <a:rPr lang="en-US" sz="1600" dirty="0" smtClean="0"/>
              <a:t>621,2</a:t>
            </a:r>
            <a:r>
              <a:rPr lang="el-GR" sz="1600" dirty="0" smtClean="0"/>
              <a:t> και 	</a:t>
            </a:r>
            <a:r>
              <a:rPr lang="pl-PL" sz="1600" b="1" dirty="0" smtClean="0"/>
              <a:t>u</a:t>
            </a:r>
            <a:r>
              <a:rPr lang="el-GR" sz="1600" b="1" dirty="0"/>
              <a:t>1 = </a:t>
            </a:r>
            <a:r>
              <a:rPr lang="en-US" sz="1600" b="1" dirty="0" smtClean="0"/>
              <a:t>214,07</a:t>
            </a:r>
            <a:r>
              <a:rPr lang="el-GR" sz="1600" b="1" dirty="0" smtClean="0"/>
              <a:t> </a:t>
            </a:r>
            <a:r>
              <a:rPr lang="pl-PL" sz="1600" b="1" dirty="0"/>
              <a:t>kJ</a:t>
            </a:r>
            <a:r>
              <a:rPr lang="el-GR" sz="1600" b="1" dirty="0"/>
              <a:t>/</a:t>
            </a:r>
            <a:r>
              <a:rPr lang="pl-PL" sz="1600" b="1" dirty="0"/>
              <a:t>kg</a:t>
            </a:r>
            <a:endParaRPr lang="el-GR" sz="1600" dirty="0"/>
          </a:p>
          <a:p>
            <a:r>
              <a:rPr lang="el-GR" sz="1600" dirty="0"/>
              <a:t> </a:t>
            </a:r>
          </a:p>
          <a:p>
            <a:r>
              <a:rPr lang="el-GR" sz="1600" u="sng" dirty="0"/>
              <a:t>Διεργασία 1-2:</a:t>
            </a:r>
            <a:r>
              <a:rPr lang="el-GR" sz="1600" dirty="0"/>
              <a:t>	(</a:t>
            </a:r>
            <a:r>
              <a:rPr lang="el-GR" sz="1600" dirty="0" err="1"/>
              <a:t>ισεντροπική</a:t>
            </a:r>
            <a:r>
              <a:rPr lang="el-GR" sz="1600" dirty="0"/>
              <a:t>) </a:t>
            </a:r>
            <a:r>
              <a:rPr lang="en-US" sz="1600" dirty="0" err="1"/>
              <a:t>vr</a:t>
            </a:r>
            <a:r>
              <a:rPr lang="el-GR" sz="1600" dirty="0"/>
              <a:t>2/</a:t>
            </a:r>
            <a:r>
              <a:rPr lang="en-US" sz="1600" dirty="0" err="1"/>
              <a:t>vr</a:t>
            </a:r>
            <a:r>
              <a:rPr lang="el-GR" sz="1600" dirty="0"/>
              <a:t>1 = </a:t>
            </a:r>
            <a:r>
              <a:rPr lang="en-US" sz="1600" dirty="0"/>
              <a:t>v</a:t>
            </a:r>
            <a:r>
              <a:rPr lang="el-GR" sz="1600" dirty="0"/>
              <a:t>2/</a:t>
            </a:r>
            <a:r>
              <a:rPr lang="en-US" sz="1600" dirty="0"/>
              <a:t>v</a:t>
            </a:r>
            <a:r>
              <a:rPr lang="el-GR" sz="1600" dirty="0"/>
              <a:t>1 = </a:t>
            </a:r>
            <a:r>
              <a:rPr lang="el-GR" sz="1600" dirty="0" smtClean="0"/>
              <a:t>1/</a:t>
            </a:r>
            <a:r>
              <a:rPr lang="en-US" sz="1600" dirty="0" smtClean="0"/>
              <a:t>18</a:t>
            </a:r>
            <a:r>
              <a:rPr lang="el-GR" sz="1600" dirty="0" smtClean="0"/>
              <a:t> </a:t>
            </a:r>
            <a:r>
              <a:rPr lang="el-GR" sz="1600" dirty="0">
                <a:sym typeface="Wingdings" panose="05000000000000000000" pitchFamily="2" charset="2"/>
              </a:rPr>
              <a:t></a:t>
            </a:r>
            <a:r>
              <a:rPr lang="en-US" sz="1600" dirty="0" err="1"/>
              <a:t>vr</a:t>
            </a:r>
            <a:r>
              <a:rPr lang="el-GR" sz="1600" dirty="0"/>
              <a:t>2 = </a:t>
            </a:r>
            <a:r>
              <a:rPr lang="en-US" sz="1600" dirty="0" smtClean="0"/>
              <a:t>621,2</a:t>
            </a:r>
            <a:r>
              <a:rPr lang="el-GR" sz="1600" dirty="0" smtClean="0"/>
              <a:t>/</a:t>
            </a:r>
            <a:r>
              <a:rPr lang="en-US" sz="1600" dirty="0" smtClean="0"/>
              <a:t>18</a:t>
            </a:r>
            <a:r>
              <a:rPr lang="el-GR" sz="1600" dirty="0" smtClean="0"/>
              <a:t> =</a:t>
            </a:r>
            <a:r>
              <a:rPr lang="en-US" sz="1600" dirty="0" smtClean="0"/>
              <a:t> 34,51</a:t>
            </a:r>
            <a:endParaRPr lang="el-GR" sz="1600" dirty="0"/>
          </a:p>
          <a:p>
            <a:r>
              <a:rPr lang="el-GR" sz="1600" dirty="0"/>
              <a:t> </a:t>
            </a:r>
          </a:p>
          <a:p>
            <a:r>
              <a:rPr lang="el-GR" sz="1600" u="sng" dirty="0"/>
              <a:t>Κατάσταση 2:</a:t>
            </a:r>
            <a:r>
              <a:rPr lang="el-GR" sz="1600" dirty="0"/>
              <a:t>	</a:t>
            </a:r>
            <a:r>
              <a:rPr lang="en-US" sz="1600" dirty="0" err="1"/>
              <a:t>vr</a:t>
            </a:r>
            <a:r>
              <a:rPr lang="el-GR" sz="1600" dirty="0"/>
              <a:t>2 = </a:t>
            </a:r>
            <a:r>
              <a:rPr lang="en-US" sz="1600" dirty="0"/>
              <a:t>34,51</a:t>
            </a:r>
            <a:r>
              <a:rPr lang="el-GR" sz="1600" dirty="0"/>
              <a:t> Πίνακα Αέρα μ</a:t>
            </a:r>
            <a:r>
              <a:rPr lang="el-GR" sz="1600" dirty="0" smtClean="0"/>
              <a:t>ε </a:t>
            </a:r>
            <a:r>
              <a:rPr lang="el-GR" sz="1600" dirty="0"/>
              <a:t>γραμμική παρεμβολή </a:t>
            </a:r>
            <a:endParaRPr lang="en-US" sz="1600" dirty="0" smtClean="0"/>
          </a:p>
          <a:p>
            <a:endParaRPr lang="el-GR" sz="1600" dirty="0" smtClean="0"/>
          </a:p>
          <a:p>
            <a:r>
              <a:rPr lang="el-GR" sz="1600" b="1" dirty="0"/>
              <a:t>	</a:t>
            </a:r>
            <a:r>
              <a:rPr lang="el-GR" sz="1600" b="1" dirty="0" smtClean="0"/>
              <a:t>	</a:t>
            </a:r>
            <a:r>
              <a:rPr lang="en-US" sz="1600" b="1" dirty="0" smtClean="0"/>
              <a:t>h</a:t>
            </a:r>
            <a:r>
              <a:rPr lang="el-GR" sz="1600" b="1" dirty="0"/>
              <a:t>2 = </a:t>
            </a:r>
            <a:r>
              <a:rPr lang="el-GR" sz="1600" b="1" dirty="0" smtClean="0"/>
              <a:t>910,56</a:t>
            </a:r>
            <a:r>
              <a:rPr lang="el-GR" sz="1600" b="1" dirty="0"/>
              <a:t>+(932,93-910,56)*(34,51-36,61)/(34,31-36,61</a:t>
            </a:r>
            <a:r>
              <a:rPr lang="el-GR" sz="1600" b="1" dirty="0" smtClean="0"/>
              <a:t>) = 930,98 </a:t>
            </a:r>
            <a:r>
              <a:rPr lang="en-US" sz="1600" b="1" dirty="0"/>
              <a:t>kJ</a:t>
            </a:r>
            <a:r>
              <a:rPr lang="el-GR" sz="1600" b="1" dirty="0"/>
              <a:t>/</a:t>
            </a:r>
            <a:r>
              <a:rPr lang="en-US" sz="1600" b="1" dirty="0"/>
              <a:t>kg</a:t>
            </a:r>
            <a:r>
              <a:rPr lang="en-US" sz="1600" dirty="0"/>
              <a:t> </a:t>
            </a:r>
            <a:endParaRPr lang="en-US" sz="1600" dirty="0" smtClean="0"/>
          </a:p>
          <a:p>
            <a:endParaRPr lang="el-GR" sz="1600" dirty="0" smtClean="0"/>
          </a:p>
          <a:p>
            <a:r>
              <a:rPr lang="el-GR" sz="1600" dirty="0"/>
              <a:t>	</a:t>
            </a:r>
            <a:r>
              <a:rPr lang="el-GR" sz="1600" dirty="0" smtClean="0"/>
              <a:t>	</a:t>
            </a:r>
            <a:r>
              <a:rPr lang="el-GR" sz="1600" dirty="0"/>
              <a:t>Τ2 </a:t>
            </a:r>
            <a:r>
              <a:rPr lang="el-GR" sz="1600" dirty="0" smtClean="0"/>
              <a:t>= 880</a:t>
            </a:r>
            <a:r>
              <a:rPr lang="el-GR" sz="1600" dirty="0"/>
              <a:t>+(900-880)*(34,51-36,61)/(34,31-36,61</a:t>
            </a:r>
            <a:r>
              <a:rPr lang="el-GR" sz="1600" dirty="0" smtClean="0"/>
              <a:t>) = 898,3 </a:t>
            </a:r>
            <a:r>
              <a:rPr lang="el-GR" sz="1600" dirty="0"/>
              <a:t>Κ</a:t>
            </a:r>
          </a:p>
          <a:p>
            <a:r>
              <a:rPr lang="el-GR" sz="1600" dirty="0"/>
              <a:t> </a:t>
            </a:r>
            <a:r>
              <a:rPr lang="en-US" sz="1600" dirty="0" smtClean="0"/>
              <a:t>		</a:t>
            </a:r>
          </a:p>
          <a:p>
            <a:r>
              <a:rPr lang="en-US" sz="1600" dirty="0" smtClean="0"/>
              <a:t>		P2v2/T2 = P1v1/T1 </a:t>
            </a:r>
            <a:r>
              <a:rPr lang="en-US" sz="1600" dirty="0" smtClean="0">
                <a:sym typeface="Wingdings" panose="05000000000000000000" pitchFamily="2" charset="2"/>
              </a:rPr>
              <a:t> </a:t>
            </a:r>
            <a:r>
              <a:rPr lang="en-US" sz="1600" dirty="0" smtClean="0"/>
              <a:t>P2</a:t>
            </a:r>
            <a:r>
              <a:rPr lang="en-US" sz="1600" strike="sngStrike" dirty="0" smtClean="0"/>
              <a:t>v2</a:t>
            </a:r>
            <a:r>
              <a:rPr lang="en-US" sz="1600" dirty="0" smtClean="0"/>
              <a:t>/898,3 </a:t>
            </a:r>
            <a:r>
              <a:rPr lang="en-US" sz="1600" dirty="0"/>
              <a:t>= </a:t>
            </a:r>
            <a:r>
              <a:rPr lang="en-US" sz="1600" dirty="0" smtClean="0"/>
              <a:t>100*18*</a:t>
            </a:r>
            <a:r>
              <a:rPr lang="en-US" sz="1600" strike="sngStrike" dirty="0" smtClean="0"/>
              <a:t>v2</a:t>
            </a:r>
            <a:r>
              <a:rPr lang="en-US" sz="1600" dirty="0" smtClean="0"/>
              <a:t>/300 </a:t>
            </a:r>
            <a:r>
              <a:rPr lang="en-US" sz="1600" dirty="0" smtClean="0">
                <a:sym typeface="Wingdings" panose="05000000000000000000" pitchFamily="2" charset="2"/>
              </a:rPr>
              <a:t> P2 =</a:t>
            </a:r>
            <a:r>
              <a:rPr lang="en-US" sz="1600" dirty="0" smtClean="0"/>
              <a:t> 5389,8 </a:t>
            </a:r>
            <a:r>
              <a:rPr lang="en-US" sz="1600" dirty="0" err="1" smtClean="0"/>
              <a:t>kPa</a:t>
            </a:r>
            <a:endParaRPr lang="en-US" sz="1600" dirty="0"/>
          </a:p>
          <a:p>
            <a:endParaRPr lang="el-GR" sz="1600" dirty="0"/>
          </a:p>
          <a:p>
            <a:r>
              <a:rPr lang="el-GR" sz="1600" u="sng" dirty="0"/>
              <a:t>Διεργασία 2-3:</a:t>
            </a:r>
            <a:r>
              <a:rPr lang="el-GR" sz="1600" dirty="0"/>
              <a:t>	</a:t>
            </a:r>
            <a:r>
              <a:rPr lang="en-US" sz="1600" dirty="0"/>
              <a:t>P</a:t>
            </a:r>
            <a:r>
              <a:rPr lang="el-GR" sz="1600" dirty="0"/>
              <a:t>*</a:t>
            </a:r>
            <a:r>
              <a:rPr lang="en-US" sz="1600" dirty="0"/>
              <a:t>v</a:t>
            </a:r>
            <a:r>
              <a:rPr lang="el-GR" sz="1600" dirty="0"/>
              <a:t>3/</a:t>
            </a:r>
            <a:r>
              <a:rPr lang="en-US" sz="1600" dirty="0"/>
              <a:t>T</a:t>
            </a:r>
            <a:r>
              <a:rPr lang="el-GR" sz="1600" dirty="0"/>
              <a:t>3 = </a:t>
            </a:r>
            <a:r>
              <a:rPr lang="en-US" sz="1600" dirty="0"/>
              <a:t>P</a:t>
            </a:r>
            <a:r>
              <a:rPr lang="el-GR" sz="1600" dirty="0"/>
              <a:t>*</a:t>
            </a:r>
            <a:r>
              <a:rPr lang="en-US" sz="1600" dirty="0"/>
              <a:t>v</a:t>
            </a:r>
            <a:r>
              <a:rPr lang="el-GR" sz="1600" dirty="0"/>
              <a:t>2/</a:t>
            </a:r>
            <a:r>
              <a:rPr lang="en-US" sz="1600" dirty="0"/>
              <a:t>T</a:t>
            </a:r>
            <a:r>
              <a:rPr lang="el-GR" sz="1600" dirty="0"/>
              <a:t>2 </a:t>
            </a:r>
            <a:r>
              <a:rPr lang="el-GR" sz="1600" dirty="0">
                <a:sym typeface="Wingdings" panose="05000000000000000000" pitchFamily="2" charset="2"/>
              </a:rPr>
              <a:t></a:t>
            </a:r>
            <a:r>
              <a:rPr lang="el-GR" sz="1600" dirty="0"/>
              <a:t> </a:t>
            </a:r>
            <a:r>
              <a:rPr lang="en-US" sz="1600" dirty="0"/>
              <a:t>T</a:t>
            </a:r>
            <a:r>
              <a:rPr lang="el-GR" sz="1600" dirty="0"/>
              <a:t>3 = (</a:t>
            </a:r>
            <a:r>
              <a:rPr lang="en-US" sz="1600" dirty="0"/>
              <a:t>v</a:t>
            </a:r>
            <a:r>
              <a:rPr lang="el-GR" sz="1600" dirty="0"/>
              <a:t>3/</a:t>
            </a:r>
            <a:r>
              <a:rPr lang="en-US" sz="1600" dirty="0"/>
              <a:t>v</a:t>
            </a:r>
            <a:r>
              <a:rPr lang="el-GR" sz="1600" dirty="0"/>
              <a:t>2)*</a:t>
            </a:r>
            <a:r>
              <a:rPr lang="en-US" sz="1600" dirty="0"/>
              <a:t>T</a:t>
            </a:r>
            <a:r>
              <a:rPr lang="el-GR" sz="1600" dirty="0"/>
              <a:t>2 = </a:t>
            </a:r>
            <a:r>
              <a:rPr lang="el-GR" sz="1600" dirty="0" smtClean="0"/>
              <a:t>2*898,3 </a:t>
            </a:r>
            <a:r>
              <a:rPr lang="el-GR" sz="1600" dirty="0"/>
              <a:t>= </a:t>
            </a:r>
            <a:r>
              <a:rPr lang="el-GR" sz="1600" dirty="0" smtClean="0"/>
              <a:t>1796,5 </a:t>
            </a:r>
            <a:r>
              <a:rPr lang="en-US" sz="1600" dirty="0" smtClean="0"/>
              <a:t>K</a:t>
            </a:r>
          </a:p>
          <a:p>
            <a:endParaRPr lang="en-US" sz="1600" dirty="0"/>
          </a:p>
          <a:p>
            <a:r>
              <a:rPr lang="en-US" sz="1600" dirty="0" smtClean="0"/>
              <a:t>		</a:t>
            </a:r>
            <a:endParaRPr lang="el-GR" sz="16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228600" y="1885750"/>
            <a:ext cx="2743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91273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918933" cy="21099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7681" y="95157"/>
            <a:ext cx="2286319" cy="2014819"/>
          </a:xfrm>
          <a:prstGeom prst="rect">
            <a:avLst/>
          </a:prstGeom>
        </p:spPr>
      </p:pic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-19146" y="2109976"/>
            <a:ext cx="9163146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dirty="0" smtClean="0"/>
              <a:t>		P3 </a:t>
            </a:r>
            <a:r>
              <a:rPr lang="en-US" sz="1600" dirty="0"/>
              <a:t>= P2 = 5389,8 </a:t>
            </a:r>
            <a:r>
              <a:rPr lang="en-US" sz="1600" dirty="0" err="1"/>
              <a:t>kPa</a:t>
            </a:r>
            <a:endParaRPr lang="el-GR" sz="1600" dirty="0"/>
          </a:p>
          <a:p>
            <a:r>
              <a:rPr lang="en-US" sz="1600" dirty="0"/>
              <a:t> </a:t>
            </a:r>
            <a:endParaRPr lang="el-GR" sz="1600" dirty="0"/>
          </a:p>
          <a:p>
            <a:r>
              <a:rPr lang="el-GR" sz="1600" u="sng" dirty="0"/>
              <a:t>Κατάσταση 3:</a:t>
            </a:r>
            <a:r>
              <a:rPr lang="el-GR" sz="1600" dirty="0"/>
              <a:t>	</a:t>
            </a:r>
            <a:r>
              <a:rPr lang="en-US" sz="1600" dirty="0"/>
              <a:t>T</a:t>
            </a:r>
            <a:r>
              <a:rPr lang="el-GR" sz="1600" dirty="0"/>
              <a:t>3 = 1796,5 </a:t>
            </a:r>
            <a:r>
              <a:rPr lang="en-US" sz="1600" dirty="0"/>
              <a:t>K </a:t>
            </a:r>
            <a:r>
              <a:rPr lang="el-GR" sz="1600" dirty="0"/>
              <a:t>Πίνακα Αέρα με γραμμική παρεμβολή </a:t>
            </a:r>
            <a:endParaRPr lang="en-US" sz="1600" dirty="0"/>
          </a:p>
          <a:p>
            <a:endParaRPr lang="el-GR" sz="1600" dirty="0"/>
          </a:p>
          <a:p>
            <a:r>
              <a:rPr lang="el-GR" sz="1600" dirty="0"/>
              <a:t>		</a:t>
            </a:r>
            <a:r>
              <a:rPr lang="en-US" sz="1600" dirty="0" err="1"/>
              <a:t>vr</a:t>
            </a:r>
            <a:r>
              <a:rPr lang="el-GR" sz="1600" dirty="0"/>
              <a:t>3 = 4,328+(3,994-4,328)*(1796,5-1750)/(1800-1750) = 4,017 </a:t>
            </a:r>
            <a:endParaRPr lang="en-US" sz="1600" dirty="0"/>
          </a:p>
          <a:p>
            <a:endParaRPr lang="el-GR" sz="1600" dirty="0"/>
          </a:p>
          <a:p>
            <a:r>
              <a:rPr lang="el-GR" sz="1600" b="1" dirty="0"/>
              <a:t>		</a:t>
            </a:r>
            <a:r>
              <a:rPr lang="en-US" sz="1600" b="1" dirty="0"/>
              <a:t>h</a:t>
            </a:r>
            <a:r>
              <a:rPr lang="el-GR" sz="1600" b="1" dirty="0"/>
              <a:t>3 = 1941,6+(2003,3-1941,6)*(1796,5-1750)/(1800-1750) = 1999,0 </a:t>
            </a:r>
            <a:r>
              <a:rPr lang="en-US" sz="1600" b="1" dirty="0"/>
              <a:t>kJ</a:t>
            </a:r>
            <a:r>
              <a:rPr lang="el-GR" sz="1600" b="1" dirty="0"/>
              <a:t>/</a:t>
            </a:r>
            <a:r>
              <a:rPr lang="en-US" sz="1600" b="1" dirty="0"/>
              <a:t>kg</a:t>
            </a:r>
            <a:endParaRPr lang="el-GR" sz="1600" dirty="0"/>
          </a:p>
          <a:p>
            <a:r>
              <a:rPr lang="el-GR" sz="1600" dirty="0"/>
              <a:t> </a:t>
            </a:r>
          </a:p>
          <a:p>
            <a:r>
              <a:rPr lang="el-GR" sz="1600" u="sng" dirty="0"/>
              <a:t>Διεργασία 3-4:</a:t>
            </a:r>
            <a:r>
              <a:rPr lang="el-GR" sz="1600" dirty="0"/>
              <a:t>	(</a:t>
            </a:r>
            <a:r>
              <a:rPr lang="el-GR" sz="1600" dirty="0" err="1"/>
              <a:t>ισεντροπική</a:t>
            </a:r>
            <a:r>
              <a:rPr lang="el-GR" sz="1600" dirty="0"/>
              <a:t>) </a:t>
            </a:r>
            <a:r>
              <a:rPr lang="en-US" sz="1600" dirty="0" err="1"/>
              <a:t>vr</a:t>
            </a:r>
            <a:r>
              <a:rPr lang="el-GR" sz="1600" dirty="0"/>
              <a:t>3/</a:t>
            </a:r>
            <a:r>
              <a:rPr lang="en-US" sz="1600" dirty="0" err="1"/>
              <a:t>vr</a:t>
            </a:r>
            <a:r>
              <a:rPr lang="el-GR" sz="1600" dirty="0"/>
              <a:t>4 = </a:t>
            </a:r>
            <a:r>
              <a:rPr lang="en-US" sz="1600" dirty="0"/>
              <a:t>v</a:t>
            </a:r>
            <a:r>
              <a:rPr lang="el-GR" sz="1600" dirty="0"/>
              <a:t>3/</a:t>
            </a:r>
            <a:r>
              <a:rPr lang="en-US" sz="1600" dirty="0"/>
              <a:t>v</a:t>
            </a:r>
            <a:r>
              <a:rPr lang="el-GR" sz="1600" dirty="0"/>
              <a:t>4 = </a:t>
            </a:r>
            <a:r>
              <a:rPr lang="el-GR" sz="1600" dirty="0" smtClean="0"/>
              <a:t>2*</a:t>
            </a:r>
            <a:r>
              <a:rPr lang="en-US" sz="1600" dirty="0"/>
              <a:t>v</a:t>
            </a:r>
            <a:r>
              <a:rPr lang="el-GR" sz="1600" dirty="0" smtClean="0"/>
              <a:t>2/18*</a:t>
            </a:r>
            <a:r>
              <a:rPr lang="en-US" sz="1600" dirty="0"/>
              <a:t>v</a:t>
            </a:r>
            <a:r>
              <a:rPr lang="el-GR" sz="1600" dirty="0"/>
              <a:t>2 = </a:t>
            </a:r>
            <a:r>
              <a:rPr lang="el-GR" sz="1600" dirty="0" smtClean="0"/>
              <a:t>0,1111 </a:t>
            </a:r>
            <a:r>
              <a:rPr lang="el-GR" sz="1600" dirty="0">
                <a:sym typeface="Wingdings" panose="05000000000000000000" pitchFamily="2" charset="2"/>
              </a:rPr>
              <a:t></a:t>
            </a:r>
            <a:r>
              <a:rPr lang="el-GR" sz="1600" dirty="0"/>
              <a:t> </a:t>
            </a:r>
            <a:r>
              <a:rPr lang="en-US" sz="1600" dirty="0" err="1"/>
              <a:t>vr</a:t>
            </a:r>
            <a:r>
              <a:rPr lang="el-GR" sz="1600" dirty="0"/>
              <a:t>4 = </a:t>
            </a:r>
            <a:r>
              <a:rPr lang="en-US" sz="1600" dirty="0" err="1"/>
              <a:t>vr</a:t>
            </a:r>
            <a:r>
              <a:rPr lang="el-GR" sz="1600" dirty="0" smtClean="0"/>
              <a:t>3/0,1111 </a:t>
            </a:r>
            <a:r>
              <a:rPr lang="el-GR" sz="1600" dirty="0"/>
              <a:t>= </a:t>
            </a:r>
            <a:r>
              <a:rPr lang="el-GR" sz="1600" dirty="0" smtClean="0"/>
              <a:t>36,16</a:t>
            </a:r>
            <a:endParaRPr lang="el-GR" sz="1600" dirty="0"/>
          </a:p>
          <a:p>
            <a:r>
              <a:rPr lang="el-GR" sz="1600" dirty="0"/>
              <a:t> </a:t>
            </a:r>
          </a:p>
          <a:p>
            <a:r>
              <a:rPr lang="el-GR" sz="1600" u="sng" dirty="0"/>
              <a:t>Κατάσταση 4</a:t>
            </a:r>
            <a:r>
              <a:rPr lang="el-GR" sz="1600" dirty="0"/>
              <a:t>	</a:t>
            </a:r>
            <a:r>
              <a:rPr lang="en-US" sz="1600" dirty="0" err="1" smtClean="0"/>
              <a:t>vr</a:t>
            </a:r>
            <a:r>
              <a:rPr lang="el-GR" sz="1600" dirty="0" smtClean="0"/>
              <a:t>4 = 36,16 </a:t>
            </a:r>
            <a:r>
              <a:rPr lang="el-GR" sz="1600" dirty="0"/>
              <a:t>Πίνακα Αέρα </a:t>
            </a:r>
            <a:r>
              <a:rPr lang="el-GR" sz="1600" dirty="0" smtClean="0"/>
              <a:t>με γραμμική </a:t>
            </a:r>
            <a:r>
              <a:rPr lang="el-GR" sz="1600" dirty="0"/>
              <a:t>παρεμβολή </a:t>
            </a:r>
            <a:r>
              <a:rPr lang="el-GR" sz="1600" dirty="0" smtClean="0"/>
              <a:t>προκύπτει</a:t>
            </a:r>
            <a:endParaRPr lang="en-US" sz="1600" dirty="0" smtClean="0"/>
          </a:p>
          <a:p>
            <a:r>
              <a:rPr lang="el-GR" sz="1600" dirty="0" smtClean="0"/>
              <a:t> </a:t>
            </a:r>
          </a:p>
          <a:p>
            <a:r>
              <a:rPr lang="el-GR" sz="1600" b="1" dirty="0"/>
              <a:t>	</a:t>
            </a:r>
            <a:r>
              <a:rPr lang="el-GR" sz="1600" b="1" dirty="0" smtClean="0"/>
              <a:t>	</a:t>
            </a:r>
            <a:r>
              <a:rPr lang="en-US" sz="1600" b="1" dirty="0" smtClean="0"/>
              <a:t>u</a:t>
            </a:r>
            <a:r>
              <a:rPr lang="el-GR" sz="1600" b="1" dirty="0"/>
              <a:t>4 </a:t>
            </a:r>
            <a:r>
              <a:rPr lang="el-GR" sz="1600" b="1" dirty="0" smtClean="0"/>
              <a:t>= 657,95</a:t>
            </a:r>
            <a:r>
              <a:rPr lang="el-GR" sz="1600" b="1" dirty="0"/>
              <a:t>+(674,58-657,95)*(36,15-36,61)/(34,31-36,61) </a:t>
            </a:r>
            <a:r>
              <a:rPr lang="el-GR" sz="1600" b="1" dirty="0" smtClean="0"/>
              <a:t>= 661,28 </a:t>
            </a:r>
            <a:r>
              <a:rPr lang="en-US" sz="1600" b="1" dirty="0"/>
              <a:t>kJ</a:t>
            </a:r>
            <a:r>
              <a:rPr lang="el-GR" sz="1600" b="1" dirty="0"/>
              <a:t>/</a:t>
            </a:r>
            <a:r>
              <a:rPr lang="en-US" sz="1600" b="1" dirty="0" smtClean="0"/>
              <a:t>kg</a:t>
            </a:r>
          </a:p>
          <a:p>
            <a:endParaRPr lang="en-US" sz="1600" b="1" dirty="0"/>
          </a:p>
          <a:p>
            <a:r>
              <a:rPr lang="en-US" sz="1600" b="1" dirty="0" smtClean="0"/>
              <a:t>		T4 = </a:t>
            </a:r>
            <a:r>
              <a:rPr lang="en-US" sz="1600" b="1" dirty="0" smtClean="0"/>
              <a:t>880</a:t>
            </a:r>
            <a:r>
              <a:rPr lang="el-GR" sz="1600" b="1" dirty="0" smtClean="0"/>
              <a:t>+(</a:t>
            </a:r>
            <a:r>
              <a:rPr lang="en-US" sz="1600" b="1" dirty="0" smtClean="0"/>
              <a:t>900</a:t>
            </a:r>
            <a:r>
              <a:rPr lang="el-GR" sz="1600" b="1" dirty="0" smtClean="0"/>
              <a:t>-</a:t>
            </a:r>
            <a:r>
              <a:rPr lang="en-US" sz="1600" b="1" dirty="0" smtClean="0"/>
              <a:t>880</a:t>
            </a:r>
            <a:r>
              <a:rPr lang="el-GR" sz="1600" b="1" dirty="0" smtClean="0"/>
              <a:t>)*(</a:t>
            </a:r>
            <a:r>
              <a:rPr lang="el-GR" sz="1600" b="1" dirty="0"/>
              <a:t>36,15-36,61)/(34,31-36,61) = </a:t>
            </a:r>
            <a:r>
              <a:rPr lang="en-US" sz="1600" b="1" dirty="0" smtClean="0"/>
              <a:t>884 K</a:t>
            </a:r>
            <a:endParaRPr lang="el-GR" sz="1600" dirty="0"/>
          </a:p>
          <a:p>
            <a:r>
              <a:rPr lang="el-GR" sz="1600" dirty="0"/>
              <a:t> </a:t>
            </a:r>
            <a:endParaRPr lang="en-US" sz="1600" dirty="0" smtClean="0"/>
          </a:p>
          <a:p>
            <a:r>
              <a:rPr lang="en-US" sz="1600" dirty="0" smtClean="0"/>
              <a:t>		P4v4/T4 = P1v1/T1 </a:t>
            </a:r>
            <a:r>
              <a:rPr lang="en-US" sz="1600" dirty="0" smtClean="0">
                <a:sym typeface="Wingdings" panose="05000000000000000000" pitchFamily="2" charset="2"/>
              </a:rPr>
              <a:t> </a:t>
            </a:r>
            <a:r>
              <a:rPr lang="en-US" sz="1600" dirty="0" smtClean="0"/>
              <a:t>P4</a:t>
            </a:r>
            <a:r>
              <a:rPr lang="en-US" sz="1600" strike="sngStrike" dirty="0" smtClean="0"/>
              <a:t>v1</a:t>
            </a:r>
            <a:r>
              <a:rPr lang="en-US" sz="1600" dirty="0" smtClean="0"/>
              <a:t>/T4 </a:t>
            </a:r>
            <a:r>
              <a:rPr lang="en-US" sz="1600" dirty="0"/>
              <a:t>= </a:t>
            </a:r>
            <a:r>
              <a:rPr lang="en-US" sz="1600" dirty="0" smtClean="0"/>
              <a:t>P1</a:t>
            </a:r>
            <a:r>
              <a:rPr lang="en-US" sz="1600" strike="sngStrike" dirty="0" smtClean="0"/>
              <a:t>v1</a:t>
            </a:r>
            <a:r>
              <a:rPr lang="en-US" sz="1600" dirty="0" smtClean="0"/>
              <a:t>/T1 </a:t>
            </a:r>
            <a:r>
              <a:rPr lang="en-US" sz="1600" dirty="0" smtClean="0">
                <a:sym typeface="Wingdings" panose="05000000000000000000" pitchFamily="2" charset="2"/>
              </a:rPr>
              <a:t> P4 = P1*T4/T1 = 100*884/300 =</a:t>
            </a:r>
          </a:p>
          <a:p>
            <a:r>
              <a:rPr lang="en-US" sz="1600" dirty="0">
                <a:sym typeface="Wingdings" panose="05000000000000000000" pitchFamily="2" charset="2"/>
              </a:rPr>
              <a:t>	</a:t>
            </a:r>
            <a:r>
              <a:rPr lang="en-US" sz="1600" dirty="0" smtClean="0">
                <a:sym typeface="Wingdings" panose="05000000000000000000" pitchFamily="2" charset="2"/>
              </a:rPr>
              <a:t>		=</a:t>
            </a:r>
            <a:r>
              <a:rPr lang="en-US" sz="1600" dirty="0" smtClean="0"/>
              <a:t> 294 </a:t>
            </a:r>
            <a:r>
              <a:rPr lang="en-US" sz="1600" dirty="0" err="1" smtClean="0"/>
              <a:t>kPa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911141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405C7-3333-4EAF-9BC0-558CD40BABA0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81000" y="2209800"/>
            <a:ext cx="8686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dirty="0"/>
          </a:p>
          <a:p>
            <a:r>
              <a:rPr lang="pl-PL" dirty="0"/>
              <a:t>qin = </a:t>
            </a:r>
            <a:r>
              <a:rPr lang="pl-PL" b="1" dirty="0"/>
              <a:t>h3-h2</a:t>
            </a:r>
            <a:r>
              <a:rPr lang="pl-PL" dirty="0"/>
              <a:t> = </a:t>
            </a:r>
            <a:r>
              <a:rPr lang="el-GR" dirty="0"/>
              <a:t>1999,0</a:t>
            </a:r>
            <a:r>
              <a:rPr lang="pl-PL" dirty="0"/>
              <a:t>-</a:t>
            </a:r>
            <a:r>
              <a:rPr lang="el-GR" dirty="0"/>
              <a:t>930,98</a:t>
            </a:r>
            <a:r>
              <a:rPr lang="pl-PL" dirty="0"/>
              <a:t> = </a:t>
            </a:r>
            <a:r>
              <a:rPr lang="pl-PL" b="1" dirty="0"/>
              <a:t>10</a:t>
            </a:r>
            <a:r>
              <a:rPr lang="el-GR" b="1" dirty="0"/>
              <a:t>68</a:t>
            </a:r>
            <a:r>
              <a:rPr lang="pl-PL" b="1" dirty="0"/>
              <a:t>,</a:t>
            </a:r>
            <a:r>
              <a:rPr lang="el-GR" b="1" dirty="0"/>
              <a:t>0</a:t>
            </a:r>
            <a:r>
              <a:rPr lang="pl-PL" b="1" dirty="0"/>
              <a:t> kJ/kg</a:t>
            </a:r>
            <a:endParaRPr lang="el-GR" dirty="0"/>
          </a:p>
          <a:p>
            <a:r>
              <a:rPr lang="pl-PL" dirty="0"/>
              <a:t> </a:t>
            </a:r>
            <a:endParaRPr lang="el-GR" dirty="0"/>
          </a:p>
          <a:p>
            <a:r>
              <a:rPr lang="pl-PL" dirty="0"/>
              <a:t>qout = </a:t>
            </a:r>
            <a:r>
              <a:rPr lang="pl-PL" b="1" dirty="0"/>
              <a:t>u4-u1</a:t>
            </a:r>
            <a:r>
              <a:rPr lang="pl-PL" dirty="0"/>
              <a:t> = </a:t>
            </a:r>
            <a:r>
              <a:rPr lang="el-GR" dirty="0"/>
              <a:t>661,28</a:t>
            </a:r>
            <a:r>
              <a:rPr lang="pl-PL" dirty="0"/>
              <a:t>-</a:t>
            </a:r>
            <a:r>
              <a:rPr lang="el-GR" dirty="0"/>
              <a:t>214,07</a:t>
            </a:r>
            <a:r>
              <a:rPr lang="pl-PL" dirty="0"/>
              <a:t> = </a:t>
            </a:r>
            <a:r>
              <a:rPr lang="el-GR" b="1" dirty="0"/>
              <a:t>447,21</a:t>
            </a:r>
            <a:r>
              <a:rPr lang="pl-PL" b="1" dirty="0"/>
              <a:t> kJ/kg</a:t>
            </a:r>
            <a:endParaRPr lang="el-GR" dirty="0"/>
          </a:p>
          <a:p>
            <a:r>
              <a:rPr lang="pl-PL" dirty="0"/>
              <a:t> </a:t>
            </a:r>
            <a:endParaRPr lang="el-GR" dirty="0"/>
          </a:p>
          <a:p>
            <a:r>
              <a:rPr lang="pl-PL" dirty="0"/>
              <a:t>wnet </a:t>
            </a:r>
            <a:r>
              <a:rPr lang="el-GR" dirty="0"/>
              <a:t>= </a:t>
            </a:r>
            <a:r>
              <a:rPr lang="pl-PL" dirty="0"/>
              <a:t>qin</a:t>
            </a:r>
            <a:r>
              <a:rPr lang="el-GR" dirty="0"/>
              <a:t>-</a:t>
            </a:r>
            <a:r>
              <a:rPr lang="pl-PL" dirty="0"/>
              <a:t>qout </a:t>
            </a:r>
            <a:r>
              <a:rPr lang="el-GR" dirty="0"/>
              <a:t>= 1068,0-447,21 = </a:t>
            </a:r>
            <a:r>
              <a:rPr lang="el-GR" b="1" dirty="0"/>
              <a:t>620,79 </a:t>
            </a:r>
            <a:r>
              <a:rPr lang="pl-PL" b="1" dirty="0"/>
              <a:t>kJ</a:t>
            </a:r>
            <a:r>
              <a:rPr lang="el-GR" b="1" dirty="0"/>
              <a:t>/</a:t>
            </a:r>
            <a:r>
              <a:rPr lang="pl-PL" b="1" dirty="0"/>
              <a:t>kg</a:t>
            </a:r>
            <a:endParaRPr lang="el-GR" b="1" dirty="0"/>
          </a:p>
          <a:p>
            <a:endParaRPr lang="el-GR" b="1" dirty="0"/>
          </a:p>
          <a:p>
            <a:r>
              <a:rPr lang="el-GR" b="1" dirty="0"/>
              <a:t>η</a:t>
            </a:r>
            <a:r>
              <a:rPr lang="en-US" b="1" dirty="0" err="1"/>
              <a:t>th</a:t>
            </a:r>
            <a:r>
              <a:rPr lang="en-US" b="1" dirty="0"/>
              <a:t> = </a:t>
            </a:r>
            <a:r>
              <a:rPr lang="en-US" b="1" dirty="0" err="1"/>
              <a:t>wnet</a:t>
            </a:r>
            <a:r>
              <a:rPr lang="en-US" b="1" dirty="0"/>
              <a:t>/</a:t>
            </a:r>
            <a:r>
              <a:rPr lang="en-US" b="1" dirty="0" err="1"/>
              <a:t>qin</a:t>
            </a:r>
            <a:r>
              <a:rPr lang="en-US" b="1" dirty="0"/>
              <a:t> = 620,79/1068,0 = 0,5812 = 58,12 %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918933" cy="21099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7681" y="95157"/>
            <a:ext cx="2286319" cy="2014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31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5D4767C-7CF3-4C80-9437-9975C09C3A28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9219" name="Rectangle 2"/>
          <p:cNvSpPr>
            <a:spLocks noChangeArrowheads="1"/>
          </p:cNvSpPr>
          <p:nvPr/>
        </p:nvSpPr>
        <p:spPr bwMode="auto">
          <a:xfrm>
            <a:off x="381000" y="228600"/>
            <a:ext cx="5770563" cy="523875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2800" b="1" dirty="0" smtClean="0">
                <a:solidFill>
                  <a:srgbClr val="C00000"/>
                </a:solidFill>
              </a:rPr>
              <a:t>Παραδοχές πρότυπου αέρα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9220" name="Rectangle 5"/>
          <p:cNvSpPr>
            <a:spLocks noChangeArrowheads="1"/>
          </p:cNvSpPr>
          <p:nvPr/>
        </p:nvSpPr>
        <p:spPr bwMode="auto">
          <a:xfrm>
            <a:off x="3962400" y="1044575"/>
            <a:ext cx="5105400" cy="4191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10000"/>
              </a:spcBef>
              <a:spcAft>
                <a:spcPct val="10000"/>
              </a:spcAft>
              <a:buClr>
                <a:srgbClr val="FF3300"/>
              </a:buClr>
            </a:pPr>
            <a:r>
              <a:rPr lang="el-GR" b="1" dirty="0" smtClean="0">
                <a:solidFill>
                  <a:srgbClr val="CC00CC"/>
                </a:solidFill>
              </a:rPr>
              <a:t>Παραδοχές πρότυπου αέρα</a:t>
            </a:r>
            <a:r>
              <a:rPr lang="en-US" dirty="0" smtClean="0">
                <a:solidFill>
                  <a:srgbClr val="CC00CC"/>
                </a:solidFill>
              </a:rPr>
              <a:t>:</a:t>
            </a:r>
            <a:endParaRPr lang="en-US" dirty="0">
              <a:solidFill>
                <a:srgbClr val="CC00CC"/>
              </a:solidFill>
            </a:endParaRPr>
          </a:p>
          <a:p>
            <a:pPr marL="342900" indent="-342900">
              <a:spcBef>
                <a:spcPct val="10000"/>
              </a:spcBef>
              <a:spcAft>
                <a:spcPct val="10000"/>
              </a:spcAft>
              <a:buClr>
                <a:srgbClr val="FF3300"/>
              </a:buClr>
              <a:buFontTx/>
              <a:buAutoNum type="arabicPeriod"/>
            </a:pPr>
            <a:r>
              <a:rPr lang="el-GR" dirty="0" smtClean="0"/>
              <a:t>Το εργαζόμενο μέσο είναι αέρας, ο οποίος κυκλοφορεί συνεχώς εντός κλειστού βρόχου και συμπεριφέρεται πάντα ως ιδανικό αέριο</a:t>
            </a:r>
            <a:r>
              <a:rPr lang="en-US" dirty="0" smtClean="0"/>
              <a:t>.</a:t>
            </a:r>
            <a:endParaRPr lang="en-US" dirty="0"/>
          </a:p>
          <a:p>
            <a:pPr marL="342900" indent="-342900">
              <a:spcBef>
                <a:spcPct val="10000"/>
              </a:spcBef>
              <a:spcAft>
                <a:spcPct val="10000"/>
              </a:spcAft>
              <a:buClr>
                <a:srgbClr val="FF3300"/>
              </a:buClr>
              <a:buFontTx/>
              <a:buAutoNum type="arabicPeriod"/>
            </a:pPr>
            <a:r>
              <a:rPr lang="el-GR" dirty="0" smtClean="0"/>
              <a:t>Όλες οι διεργασίες που συνθέτουν έναν ιδανικό κύκλο είναι εσωτερικώς αντιστρεπτές</a:t>
            </a:r>
            <a:r>
              <a:rPr lang="en-US" dirty="0" smtClean="0"/>
              <a:t>.</a:t>
            </a:r>
            <a:endParaRPr lang="en-US" dirty="0"/>
          </a:p>
          <a:p>
            <a:pPr marL="342900" indent="-342900">
              <a:spcBef>
                <a:spcPct val="10000"/>
              </a:spcBef>
              <a:spcAft>
                <a:spcPct val="10000"/>
              </a:spcAft>
              <a:buClr>
                <a:srgbClr val="FF3300"/>
              </a:buClr>
              <a:buFontTx/>
              <a:buAutoNum type="arabicPeriod"/>
            </a:pPr>
            <a:r>
              <a:rPr lang="el-GR" dirty="0" smtClean="0"/>
              <a:t>Η διεργασία τη καύσης αντικαθίσταται από μια διεργασία </a:t>
            </a:r>
            <a:r>
              <a:rPr lang="el-GR" dirty="0" err="1" smtClean="0"/>
              <a:t>πρόδοσης</a:t>
            </a:r>
            <a:r>
              <a:rPr lang="el-GR" dirty="0" smtClean="0"/>
              <a:t> θερμότητας από μια εξωτερική πηγή</a:t>
            </a:r>
            <a:r>
              <a:rPr lang="en-US" dirty="0" smtClean="0"/>
              <a:t>.</a:t>
            </a:r>
            <a:endParaRPr lang="en-US" dirty="0"/>
          </a:p>
          <a:p>
            <a:pPr marL="342900" indent="-342900">
              <a:spcBef>
                <a:spcPct val="10000"/>
              </a:spcBef>
              <a:spcAft>
                <a:spcPct val="10000"/>
              </a:spcAft>
              <a:buClr>
                <a:srgbClr val="FF3300"/>
              </a:buClr>
              <a:buFontTx/>
              <a:buAutoNum type="arabicPeriod"/>
            </a:pPr>
            <a:r>
              <a:rPr lang="el-GR" dirty="0" smtClean="0"/>
              <a:t>Η διεργασία απόρριψης θερμότητας αντικαθίσταται από μια διεργασία αφαίρεσης θερμότητας (ψύξης), που επαναφέρει το εργαζόμενο μέσο στην αρχική κατάστασή του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9221" name="Rectangle 6"/>
          <p:cNvSpPr>
            <a:spLocks noChangeArrowheads="1"/>
          </p:cNvSpPr>
          <p:nvPr/>
        </p:nvSpPr>
        <p:spPr bwMode="auto">
          <a:xfrm>
            <a:off x="381000" y="5410200"/>
            <a:ext cx="8686800" cy="128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el-GR" b="1" dirty="0" smtClean="0">
                <a:solidFill>
                  <a:srgbClr val="CC00CC"/>
                </a:solidFill>
              </a:rPr>
              <a:t>Παραδοχές πρότυπου κρύου αέρα</a:t>
            </a:r>
            <a:r>
              <a:rPr lang="en-US" dirty="0" smtClean="0">
                <a:solidFill>
                  <a:srgbClr val="CC00CC"/>
                </a:solidFill>
              </a:rPr>
              <a:t>:</a:t>
            </a:r>
            <a:r>
              <a:rPr lang="en-US" dirty="0" smtClean="0"/>
              <a:t> </a:t>
            </a:r>
            <a:r>
              <a:rPr lang="el-GR" dirty="0" smtClean="0"/>
              <a:t>το εργαζόμενο μέσο είναι αέρας σταθερών ειδικών θερμοτήτων, ίσων με εκείνες υπό θερμοκρασία δωματίου</a:t>
            </a:r>
            <a:r>
              <a:rPr lang="en-US" dirty="0" smtClean="0"/>
              <a:t> (</a:t>
            </a:r>
            <a:r>
              <a:rPr lang="en-US" dirty="0"/>
              <a:t>25°C).</a:t>
            </a:r>
          </a:p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el-GR" b="1" dirty="0" smtClean="0">
                <a:solidFill>
                  <a:srgbClr val="CC00CC"/>
                </a:solidFill>
              </a:rPr>
              <a:t>Κύκλος πρότυπου αέρα</a:t>
            </a:r>
            <a:r>
              <a:rPr lang="en-US" b="1" dirty="0" smtClean="0">
                <a:solidFill>
                  <a:srgbClr val="CC00CC"/>
                </a:solidFill>
              </a:rPr>
              <a:t>:</a:t>
            </a:r>
            <a:r>
              <a:rPr lang="en-US" dirty="0" smtClean="0"/>
              <a:t> </a:t>
            </a:r>
            <a:r>
              <a:rPr lang="el-GR" dirty="0" smtClean="0"/>
              <a:t>είναι ένας κύκλος, στον οποίο μπορούν να εφαρμοστούν οι παραδοχές πρότυπου αέρα</a:t>
            </a:r>
            <a:r>
              <a:rPr lang="en-US" dirty="0" smtClean="0"/>
              <a:t>. </a:t>
            </a:r>
            <a:endParaRPr lang="en-US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2" r="7934"/>
          <a:stretch/>
        </p:blipFill>
        <p:spPr>
          <a:xfrm>
            <a:off x="381000" y="914399"/>
            <a:ext cx="3581400" cy="3740573"/>
          </a:xfrm>
          <a:prstGeom prst="rect">
            <a:avLst/>
          </a:prstGeom>
        </p:spPr>
      </p:pic>
      <p:sp>
        <p:nvSpPr>
          <p:cNvPr id="8" name="Ορθογώνιο 7"/>
          <p:cNvSpPr/>
          <p:nvPr/>
        </p:nvSpPr>
        <p:spPr>
          <a:xfrm>
            <a:off x="381000" y="4628941"/>
            <a:ext cx="3581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42900" algn="ctr">
              <a:spcBef>
                <a:spcPct val="5000"/>
              </a:spcBef>
              <a:spcAft>
                <a:spcPct val="5000"/>
              </a:spcAft>
              <a:buClr>
                <a:srgbClr val="FF3300"/>
              </a:buClr>
            </a:pPr>
            <a:r>
              <a:rPr lang="el-GR" sz="1200" dirty="0" smtClean="0"/>
              <a:t>Στους ιδανικούς κύκλους, η καύση </a:t>
            </a:r>
            <a:r>
              <a:rPr lang="el-GR" sz="1200" dirty="0" err="1" smtClean="0"/>
              <a:t>μοντελοποιείται</a:t>
            </a:r>
            <a:r>
              <a:rPr lang="el-GR" sz="1200" dirty="0" smtClean="0"/>
              <a:t> ως διεργασία πρόσδοσης θερμότητας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F7B9EEA-95FB-4226-9323-7410019EC989}" type="slidenum">
              <a:rPr lang="en-US" smtClean="0"/>
              <a:pPr/>
              <a:t>3</a:t>
            </a:fld>
            <a:endParaRPr lang="en-US" dirty="0" smtClean="0"/>
          </a:p>
        </p:txBody>
      </p:sp>
      <p:sp>
        <p:nvSpPr>
          <p:cNvPr id="10243" name="Rectangle 2"/>
          <p:cNvSpPr>
            <a:spLocks noChangeArrowheads="1"/>
          </p:cNvSpPr>
          <p:nvPr/>
        </p:nvSpPr>
        <p:spPr bwMode="auto">
          <a:xfrm>
            <a:off x="228600" y="288925"/>
            <a:ext cx="8686800" cy="55399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3000" b="1" dirty="0" smtClean="0">
                <a:solidFill>
                  <a:srgbClr val="C00000"/>
                </a:solidFill>
              </a:rPr>
              <a:t>Επισκόπηση των παλινδρομικών μηχανών</a:t>
            </a:r>
            <a:endParaRPr lang="en-US" sz="3000" b="1" dirty="0">
              <a:solidFill>
                <a:srgbClr val="C00000"/>
              </a:solidFill>
            </a:endParaRPr>
          </a:p>
        </p:txBody>
      </p:sp>
      <p:sp>
        <p:nvSpPr>
          <p:cNvPr id="10245" name="Rectangle 12"/>
          <p:cNvSpPr>
            <a:spLocks noChangeArrowheads="1"/>
          </p:cNvSpPr>
          <p:nvPr/>
        </p:nvSpPr>
        <p:spPr bwMode="auto">
          <a:xfrm>
            <a:off x="4413250" y="1116410"/>
            <a:ext cx="4654550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10000"/>
              </a:spcBef>
              <a:spcAft>
                <a:spcPct val="10000"/>
              </a:spcAft>
              <a:buClr>
                <a:srgbClr val="FF3300"/>
              </a:buClr>
              <a:buFontTx/>
              <a:buChar char="•"/>
            </a:pPr>
            <a:r>
              <a:rPr lang="el-GR" b="1" dirty="0" smtClean="0">
                <a:solidFill>
                  <a:srgbClr val="CC00CC"/>
                </a:solidFill>
              </a:rPr>
              <a:t>Μηχανές ανάφλεξης με σπινθήρα</a:t>
            </a:r>
            <a:endParaRPr lang="en-US" dirty="0">
              <a:solidFill>
                <a:srgbClr val="CC00CC"/>
              </a:solidFill>
            </a:endParaRPr>
          </a:p>
          <a:p>
            <a:pPr marL="342900" indent="-342900">
              <a:spcBef>
                <a:spcPct val="10000"/>
              </a:spcBef>
              <a:spcAft>
                <a:spcPct val="10000"/>
              </a:spcAft>
              <a:buClr>
                <a:srgbClr val="FF3300"/>
              </a:buClr>
              <a:buFontTx/>
              <a:buChar char="•"/>
            </a:pPr>
            <a:r>
              <a:rPr lang="el-GR" b="1" dirty="0" smtClean="0">
                <a:solidFill>
                  <a:srgbClr val="CC00CC"/>
                </a:solidFill>
              </a:rPr>
              <a:t>Μηχανές ανάφλεξης με συμπίεση</a:t>
            </a:r>
            <a:endParaRPr lang="en-US" dirty="0">
              <a:solidFill>
                <a:srgbClr val="CC00CC"/>
              </a:solidFill>
            </a:endParaRPr>
          </a:p>
        </p:txBody>
      </p:sp>
      <p:sp>
        <p:nvSpPr>
          <p:cNvPr id="10246" name="Text Box 13"/>
          <p:cNvSpPr txBox="1">
            <a:spLocks noChangeArrowheads="1"/>
          </p:cNvSpPr>
          <p:nvPr/>
        </p:nvSpPr>
        <p:spPr bwMode="auto">
          <a:xfrm>
            <a:off x="304800" y="1283919"/>
            <a:ext cx="2057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 smtClean="0"/>
              <a:t>Λόγος συμπίεσης:</a:t>
            </a:r>
            <a:endParaRPr lang="en-US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63"/>
          <a:stretch/>
        </p:blipFill>
        <p:spPr>
          <a:xfrm>
            <a:off x="198107" y="1981200"/>
            <a:ext cx="4032250" cy="3621932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1" y="1981200"/>
            <a:ext cx="3886200" cy="3615380"/>
          </a:xfrm>
          <a:prstGeom prst="rect">
            <a:avLst/>
          </a:prstGeom>
        </p:spPr>
      </p:pic>
      <p:sp>
        <p:nvSpPr>
          <p:cNvPr id="11" name="Ορθογώνιο 10"/>
          <p:cNvSpPr/>
          <p:nvPr/>
        </p:nvSpPr>
        <p:spPr>
          <a:xfrm>
            <a:off x="228600" y="5638800"/>
            <a:ext cx="403225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"/>
              </a:spcBef>
              <a:spcAft>
                <a:spcPct val="5000"/>
              </a:spcAft>
              <a:buClr>
                <a:srgbClr val="FF3300"/>
              </a:buClr>
            </a:pPr>
            <a:r>
              <a:rPr lang="el-GR" sz="1200" dirty="0" smtClean="0"/>
              <a:t>Ονοματολογία των παλινδρομικών μηχανών</a:t>
            </a:r>
            <a:endParaRPr lang="en-US" sz="1200" dirty="0"/>
          </a:p>
        </p:txBody>
      </p:sp>
      <p:sp>
        <p:nvSpPr>
          <p:cNvPr id="12" name="Ορθογώνιο 11"/>
          <p:cNvSpPr/>
          <p:nvPr/>
        </p:nvSpPr>
        <p:spPr>
          <a:xfrm>
            <a:off x="5029200" y="5638800"/>
            <a:ext cx="3886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"/>
              </a:spcBef>
              <a:spcAft>
                <a:spcPct val="5000"/>
              </a:spcAft>
              <a:buClr>
                <a:srgbClr val="FF3300"/>
              </a:buClr>
            </a:pPr>
            <a:r>
              <a:rPr lang="el-GR" sz="1200" dirty="0" smtClean="0"/>
              <a:t>Όγκος εμβολισμού και νεκρός όγκος</a:t>
            </a:r>
            <a:endParaRPr lang="en-US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362200" y="1188278"/>
                <a:ext cx="2133600" cy="5643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lang="en-US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Vmax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Vmin</m:t>
                          </m:r>
                        </m:den>
                      </m:f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l-GR" b="0" i="0" smtClean="0">
                                  <a:latin typeface="Cambria Math" panose="02040503050406030204" pitchFamily="18" charset="0"/>
                                </a:rPr>
                                <m:t>ΚΝΣ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i="0"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l-GR" b="0" i="0" smtClean="0">
                                  <a:latin typeface="Cambria Math" panose="02040503050406030204" pitchFamily="18" charset="0"/>
                                </a:rPr>
                                <m:t>Α</m:t>
                              </m:r>
                              <m:r>
                                <m:rPr>
                                  <m:sty m:val="p"/>
                                </m:rPr>
                                <a:rPr lang="el-GR" i="0">
                                  <a:latin typeface="Cambria Math" panose="02040503050406030204" pitchFamily="18" charset="0"/>
                                </a:rPr>
                                <m:t>ΝΣ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2200" y="1188278"/>
                <a:ext cx="2133600" cy="56432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533400" y="6191993"/>
            <a:ext cx="38798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 smtClean="0"/>
              <a:t>Όγκος εμβολισμού = </a:t>
            </a:r>
            <a:r>
              <a:rPr lang="en-US" dirty="0" smtClean="0"/>
              <a:t>V</a:t>
            </a:r>
            <a:r>
              <a:rPr lang="el-GR" baseline="-25000" dirty="0" smtClean="0"/>
              <a:t>ΚΝΣ</a:t>
            </a:r>
            <a:r>
              <a:rPr lang="el-GR" dirty="0" smtClean="0"/>
              <a:t> - </a:t>
            </a:r>
            <a:r>
              <a:rPr lang="en-US" dirty="0" smtClean="0"/>
              <a:t>V</a:t>
            </a:r>
            <a:r>
              <a:rPr lang="el-GR" baseline="-25000" dirty="0" smtClean="0"/>
              <a:t>ΑΝΣ</a:t>
            </a:r>
            <a:endParaRPr lang="en-US" baseline="-25000" dirty="0"/>
          </a:p>
        </p:txBody>
      </p:sp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4432300" y="6191805"/>
            <a:ext cx="38798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 smtClean="0"/>
              <a:t>Νεκρός όγκος = </a:t>
            </a:r>
            <a:r>
              <a:rPr lang="en-US" dirty="0" smtClean="0"/>
              <a:t>V</a:t>
            </a:r>
            <a:r>
              <a:rPr lang="el-GR" baseline="-25000" dirty="0" smtClean="0"/>
              <a:t>ΑΝΣ</a:t>
            </a:r>
            <a:endParaRPr lang="en-US" baseline="-25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" y="685799"/>
            <a:ext cx="8985504" cy="5221583"/>
          </a:xfrm>
          <a:prstGeom prst="rect">
            <a:avLst/>
          </a:prstGeom>
        </p:spPr>
      </p:pic>
      <p:sp>
        <p:nvSpPr>
          <p:cNvPr id="3" name="Ορθογώνιο 2"/>
          <p:cNvSpPr/>
          <p:nvPr/>
        </p:nvSpPr>
        <p:spPr>
          <a:xfrm>
            <a:off x="3124200" y="838200"/>
            <a:ext cx="5943600" cy="51453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29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2139571-852E-470E-B60D-C003EC5C8AAE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12291" name="Rectangle 2"/>
          <p:cNvSpPr>
            <a:spLocks noChangeArrowheads="1"/>
          </p:cNvSpPr>
          <p:nvPr/>
        </p:nvSpPr>
        <p:spPr bwMode="auto">
          <a:xfrm>
            <a:off x="76200" y="193675"/>
            <a:ext cx="8991600" cy="415925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2100" b="1" dirty="0" smtClean="0">
                <a:solidFill>
                  <a:srgbClr val="C00000"/>
                </a:solidFill>
              </a:rPr>
              <a:t>Κύκλος </a:t>
            </a:r>
            <a:r>
              <a:rPr lang="en-US" sz="2100" b="1" dirty="0" smtClean="0">
                <a:solidFill>
                  <a:srgbClr val="C00000"/>
                </a:solidFill>
              </a:rPr>
              <a:t>Otto</a:t>
            </a:r>
            <a:r>
              <a:rPr lang="el-GR" sz="2100" b="1" dirty="0" smtClean="0">
                <a:solidFill>
                  <a:srgbClr val="C00000"/>
                </a:solidFill>
              </a:rPr>
              <a:t>: ο ιδανικός κύκλος μηχανών ανάφλεξης με σπινθήρα</a:t>
            </a:r>
            <a:endParaRPr lang="en-US" sz="2100" b="1" dirty="0">
              <a:solidFill>
                <a:srgbClr val="C00000"/>
              </a:solidFill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76200" y="5983581"/>
            <a:ext cx="8991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"/>
              </a:spcBef>
              <a:spcAft>
                <a:spcPct val="5000"/>
              </a:spcAft>
              <a:buClr>
                <a:srgbClr val="FF3300"/>
              </a:buClr>
            </a:pPr>
            <a:r>
              <a:rPr lang="el-GR" sz="1400" dirty="0" smtClean="0"/>
              <a:t>Πραγματικός (α) &amp; ιδανικός (β) κύκλοι των μηχανών ανάφλεξης με σπινθήρα και τα αντίστοιχα διαγράμματα </a:t>
            </a:r>
            <a:r>
              <a:rPr lang="el-GR" sz="1400" i="1" dirty="0" smtClean="0"/>
              <a:t>Ρ-υ</a:t>
            </a:r>
            <a:r>
              <a:rPr lang="el-GR" sz="1400" dirty="0" smtClean="0"/>
              <a:t>.</a:t>
            </a:r>
            <a:endParaRPr lang="en-US" sz="1400" dirty="0"/>
          </a:p>
        </p:txBody>
      </p:sp>
      <p:pic>
        <p:nvPicPr>
          <p:cNvPr id="8" name="Εικόνα 7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200" y="1490015"/>
            <a:ext cx="5402580" cy="3613150"/>
          </a:xfrm>
          <a:prstGeom prst="rect">
            <a:avLst/>
          </a:prstGeom>
          <a:noFill/>
        </p:spPr>
      </p:pic>
      <p:sp>
        <p:nvSpPr>
          <p:cNvPr id="4" name="Ορθογώνιο 3"/>
          <p:cNvSpPr/>
          <p:nvPr/>
        </p:nvSpPr>
        <p:spPr>
          <a:xfrm>
            <a:off x="66040" y="6413698"/>
            <a:ext cx="8077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l-GR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Ανακαλύφθηκε από τον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Nikolaus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Otto</a:t>
            </a:r>
            <a:r>
              <a:rPr lang="el-GR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το 1876 και σε αυτόν στηρίζονται οι σύγχρονοι βενζινοκινητήρες. </a:t>
            </a:r>
            <a:endParaRPr lang="el-GR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0F8890A-BD70-4AF6-87FF-8E95530E779B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15365" name="4 Dikdörtgen"/>
          <p:cNvSpPr>
            <a:spLocks noChangeArrowheads="1"/>
          </p:cNvSpPr>
          <p:nvPr/>
        </p:nvSpPr>
        <p:spPr bwMode="auto">
          <a:xfrm>
            <a:off x="3886200" y="609600"/>
            <a:ext cx="5181600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l-GR" sz="1700" dirty="0" smtClean="0">
                <a:solidFill>
                  <a:srgbClr val="3333FF"/>
                </a:solidFill>
              </a:rPr>
              <a:t>Ο αέρας εισέρχεται στον κύλινδρο μέσω της ανοιχτής βαλβίδας εισαγωγής υπό ατμοσφαιρική πίεση</a:t>
            </a:r>
            <a:r>
              <a:rPr lang="en-US" sz="1700" dirty="0" smtClean="0">
                <a:solidFill>
                  <a:srgbClr val="3333FF"/>
                </a:solidFill>
              </a:rPr>
              <a:t> </a:t>
            </a:r>
            <a:r>
              <a:rPr lang="en-US" sz="1700" i="1" dirty="0">
                <a:solidFill>
                  <a:srgbClr val="3333FF"/>
                </a:solidFill>
              </a:rPr>
              <a:t>P</a:t>
            </a:r>
            <a:r>
              <a:rPr lang="en-US" sz="1700" baseline="-25000" dirty="0">
                <a:solidFill>
                  <a:srgbClr val="3333FF"/>
                </a:solidFill>
              </a:rPr>
              <a:t>0</a:t>
            </a:r>
            <a:r>
              <a:rPr lang="tr-TR" sz="1700" i="1" dirty="0">
                <a:solidFill>
                  <a:srgbClr val="3333FF"/>
                </a:solidFill>
              </a:rPr>
              <a:t> </a:t>
            </a:r>
            <a:r>
              <a:rPr lang="el-GR" sz="1700" dirty="0" smtClean="0">
                <a:solidFill>
                  <a:srgbClr val="3333FF"/>
                </a:solidFill>
              </a:rPr>
              <a:t>(διεργασία</a:t>
            </a:r>
            <a:r>
              <a:rPr lang="en-US" sz="1700" dirty="0" smtClean="0">
                <a:solidFill>
                  <a:srgbClr val="3333FF"/>
                </a:solidFill>
              </a:rPr>
              <a:t> 0-1</a:t>
            </a:r>
            <a:r>
              <a:rPr lang="el-GR" sz="1700" dirty="0" smtClean="0">
                <a:solidFill>
                  <a:srgbClr val="3333FF"/>
                </a:solidFill>
              </a:rPr>
              <a:t>), καθώς το έμβολο κινείται από το άνω νεκρό σημείο (</a:t>
            </a:r>
            <a:r>
              <a:rPr lang="en-US" sz="1700" dirty="0" smtClean="0">
                <a:solidFill>
                  <a:srgbClr val="3333FF"/>
                </a:solidFill>
              </a:rPr>
              <a:t>TDC</a:t>
            </a:r>
            <a:r>
              <a:rPr lang="el-GR" sz="1700" dirty="0" smtClean="0">
                <a:solidFill>
                  <a:srgbClr val="3333FF"/>
                </a:solidFill>
              </a:rPr>
              <a:t>)</a:t>
            </a:r>
            <a:r>
              <a:rPr lang="en-US" sz="1700" dirty="0" smtClean="0">
                <a:solidFill>
                  <a:srgbClr val="3333FF"/>
                </a:solidFill>
              </a:rPr>
              <a:t> </a:t>
            </a:r>
            <a:r>
              <a:rPr lang="el-GR" sz="1700" dirty="0" smtClean="0">
                <a:solidFill>
                  <a:srgbClr val="3333FF"/>
                </a:solidFill>
              </a:rPr>
              <a:t>προς το κάτω νεκρό σημείο</a:t>
            </a:r>
            <a:r>
              <a:rPr lang="en-US" sz="1700" dirty="0" smtClean="0">
                <a:solidFill>
                  <a:srgbClr val="3333FF"/>
                </a:solidFill>
              </a:rPr>
              <a:t> </a:t>
            </a:r>
            <a:r>
              <a:rPr lang="el-GR" sz="1700" dirty="0" smtClean="0">
                <a:solidFill>
                  <a:srgbClr val="3333FF"/>
                </a:solidFill>
              </a:rPr>
              <a:t>(</a:t>
            </a:r>
            <a:r>
              <a:rPr lang="en-US" sz="1700" dirty="0" smtClean="0">
                <a:solidFill>
                  <a:srgbClr val="3333FF"/>
                </a:solidFill>
              </a:rPr>
              <a:t>BDC</a:t>
            </a:r>
            <a:r>
              <a:rPr lang="el-GR" sz="1700" dirty="0" smtClean="0">
                <a:solidFill>
                  <a:srgbClr val="3333FF"/>
                </a:solidFill>
              </a:rPr>
              <a:t>)</a:t>
            </a:r>
            <a:r>
              <a:rPr lang="en-US" sz="1700" dirty="0" smtClean="0">
                <a:solidFill>
                  <a:srgbClr val="3333FF"/>
                </a:solidFill>
              </a:rPr>
              <a:t>.</a:t>
            </a:r>
            <a:endParaRPr lang="tr-TR" sz="1700" dirty="0">
              <a:solidFill>
                <a:srgbClr val="3333FF"/>
              </a:solidFill>
            </a:endParaRPr>
          </a:p>
          <a:p>
            <a:pPr>
              <a:spcAft>
                <a:spcPts val="600"/>
              </a:spcAft>
            </a:pPr>
            <a:r>
              <a:rPr lang="el-GR" sz="1700" dirty="0" smtClean="0"/>
              <a:t>Η βαλβίδα εισαγωγής κλείνει στην κατάσταση 1 κι ο αέρας συμπιέζεται </a:t>
            </a:r>
            <a:r>
              <a:rPr lang="el-GR" sz="1700" dirty="0" err="1" smtClean="0"/>
              <a:t>ισεντροπικά</a:t>
            </a:r>
            <a:r>
              <a:rPr lang="el-GR" sz="1700" dirty="0" smtClean="0"/>
              <a:t> ως την κατάσταση 2</a:t>
            </a:r>
            <a:r>
              <a:rPr lang="en-US" sz="1700" dirty="0" smtClean="0"/>
              <a:t>.</a:t>
            </a:r>
            <a:r>
              <a:rPr lang="tr-TR" sz="1700" dirty="0" smtClean="0"/>
              <a:t> </a:t>
            </a:r>
            <a:r>
              <a:rPr lang="el-GR" sz="1700" dirty="0" smtClean="0"/>
              <a:t>Η θερμότητα προσδίδεται </a:t>
            </a:r>
            <a:r>
              <a:rPr lang="el-GR" sz="1700" dirty="0" err="1" smtClean="0"/>
              <a:t>ισόογκα</a:t>
            </a:r>
            <a:r>
              <a:rPr lang="en-US" sz="1700" dirty="0" smtClean="0"/>
              <a:t> (</a:t>
            </a:r>
            <a:r>
              <a:rPr lang="el-GR" sz="1700" dirty="0" smtClean="0"/>
              <a:t>διεργασία </a:t>
            </a:r>
            <a:r>
              <a:rPr lang="en-US" sz="1700" dirty="0" smtClean="0"/>
              <a:t>2-3)</a:t>
            </a:r>
            <a:r>
              <a:rPr lang="el-GR" sz="1700" dirty="0" smtClean="0"/>
              <a:t>. Ακολουθεί η ισεντροπική εκτόνωση ως την κατάσταση 4 και η </a:t>
            </a:r>
            <a:r>
              <a:rPr lang="el-GR" sz="1700" dirty="0" err="1" smtClean="0"/>
              <a:t>ισόογκη</a:t>
            </a:r>
            <a:r>
              <a:rPr lang="el-GR" sz="1700" dirty="0" smtClean="0"/>
              <a:t> απόρριψη θερμότητας (ψύξη), που αντιστοιχεί στη διεργασία</a:t>
            </a:r>
            <a:r>
              <a:rPr lang="en-US" sz="1700" dirty="0" smtClean="0"/>
              <a:t> 4-1. </a:t>
            </a:r>
            <a:endParaRPr lang="tr-TR" sz="1700" dirty="0"/>
          </a:p>
          <a:p>
            <a:pPr>
              <a:spcAft>
                <a:spcPts val="600"/>
              </a:spcAft>
            </a:pPr>
            <a:r>
              <a:rPr lang="el-GR" sz="1700" dirty="0" smtClean="0">
                <a:solidFill>
                  <a:srgbClr val="3333FF"/>
                </a:solidFill>
              </a:rPr>
              <a:t>Ο αέρας εξωθείται μέσω της ανοιχτής βαλβίδας εξαγωγής</a:t>
            </a:r>
            <a:r>
              <a:rPr lang="tr-TR" sz="1700" dirty="0" smtClean="0">
                <a:solidFill>
                  <a:srgbClr val="3333FF"/>
                </a:solidFill>
              </a:rPr>
              <a:t> </a:t>
            </a:r>
            <a:r>
              <a:rPr lang="en-US" sz="1700" dirty="0" smtClean="0">
                <a:solidFill>
                  <a:srgbClr val="3333FF"/>
                </a:solidFill>
              </a:rPr>
              <a:t>(</a:t>
            </a:r>
            <a:r>
              <a:rPr lang="el-GR" sz="1700" dirty="0" smtClean="0">
                <a:solidFill>
                  <a:srgbClr val="3333FF"/>
                </a:solidFill>
              </a:rPr>
              <a:t>διεργασία </a:t>
            </a:r>
            <a:r>
              <a:rPr lang="en-US" sz="1700" dirty="0" smtClean="0">
                <a:solidFill>
                  <a:srgbClr val="3333FF"/>
                </a:solidFill>
              </a:rPr>
              <a:t>1-0</a:t>
            </a:r>
            <a:r>
              <a:rPr lang="en-US" sz="1700" dirty="0">
                <a:solidFill>
                  <a:srgbClr val="3333FF"/>
                </a:solidFill>
              </a:rPr>
              <a:t>)</a:t>
            </a:r>
            <a:r>
              <a:rPr lang="en-US" sz="1700" i="1" dirty="0">
                <a:solidFill>
                  <a:srgbClr val="3333FF"/>
                </a:solidFill>
              </a:rPr>
              <a:t>.</a:t>
            </a:r>
            <a:endParaRPr lang="tr-TR" sz="1700" i="1" dirty="0">
              <a:solidFill>
                <a:srgbClr val="3333FF"/>
              </a:solidFill>
            </a:endParaRPr>
          </a:p>
          <a:p>
            <a:pPr>
              <a:spcAft>
                <a:spcPts val="600"/>
              </a:spcAft>
            </a:pPr>
            <a:r>
              <a:rPr lang="el-GR" sz="1700" dirty="0" smtClean="0"/>
              <a:t>Οι συναλλαγές έργου κατά την εισαγωγή και την εξαγωγή του αέρα αλληλοαναιρούνται, άρα η συμπερίληψή τους στον υπολογισμό του καθαρού παραγόμενου έργου θα ήταν άνευ σημασίας</a:t>
            </a:r>
            <a:r>
              <a:rPr lang="en-US" sz="1700" dirty="0" smtClean="0"/>
              <a:t>. </a:t>
            </a:r>
            <a:endParaRPr lang="tr-TR" sz="1700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7" t="2221" r="8132" b="1112"/>
          <a:stretch/>
        </p:blipFill>
        <p:spPr>
          <a:xfrm>
            <a:off x="189368" y="1096646"/>
            <a:ext cx="3505200" cy="3426431"/>
          </a:xfrm>
          <a:prstGeom prst="rect">
            <a:avLst/>
          </a:prstGeom>
        </p:spPr>
      </p:pic>
      <p:sp>
        <p:nvSpPr>
          <p:cNvPr id="3" name="Ορθογώνιο 2"/>
          <p:cNvSpPr/>
          <p:nvPr/>
        </p:nvSpPr>
        <p:spPr>
          <a:xfrm>
            <a:off x="189368" y="4523077"/>
            <a:ext cx="3505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"/>
              </a:spcBef>
              <a:spcAft>
                <a:spcPct val="5000"/>
              </a:spcAft>
            </a:pPr>
            <a:r>
              <a:rPr lang="el-GR" sz="1200" dirty="0" smtClean="0"/>
              <a:t>Διάγραμμα </a:t>
            </a:r>
            <a:r>
              <a:rPr lang="el-GR" sz="1200" i="1" dirty="0" smtClean="0"/>
              <a:t>Ρ-υ</a:t>
            </a:r>
            <a:r>
              <a:rPr lang="en-US" sz="1200" dirty="0" smtClean="0"/>
              <a:t> </a:t>
            </a:r>
            <a:r>
              <a:rPr lang="el-GR" sz="1200" dirty="0" smtClean="0"/>
              <a:t>του ιδανικού κύκλου </a:t>
            </a:r>
            <a:r>
              <a:rPr lang="en-US" sz="1200" dirty="0" smtClean="0"/>
              <a:t>Otto</a:t>
            </a:r>
            <a:r>
              <a:rPr lang="el-GR" sz="1200" dirty="0" smtClean="0"/>
              <a:t>, με επισήμανση των διεργασιών εισαγωγής κι εξαγωγής.</a:t>
            </a:r>
            <a:endParaRPr lang="en-US" sz="1200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76200" y="193675"/>
            <a:ext cx="8991600" cy="415925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2100" b="1" dirty="0" smtClean="0">
                <a:solidFill>
                  <a:srgbClr val="C00000"/>
                </a:solidFill>
              </a:rPr>
              <a:t>Κύκλος </a:t>
            </a:r>
            <a:r>
              <a:rPr lang="en-US" sz="2100" b="1" dirty="0" smtClean="0">
                <a:solidFill>
                  <a:srgbClr val="C00000"/>
                </a:solidFill>
              </a:rPr>
              <a:t>Otto</a:t>
            </a:r>
            <a:r>
              <a:rPr lang="el-GR" sz="2100" b="1" dirty="0" smtClean="0">
                <a:solidFill>
                  <a:srgbClr val="C00000"/>
                </a:solidFill>
              </a:rPr>
              <a:t>: ο ιδανικός κύκλος μηχανών ανάφλεξης με σπινθήρα</a:t>
            </a:r>
            <a:endParaRPr lang="en-US" sz="2100" b="1" dirty="0">
              <a:solidFill>
                <a:srgbClr val="C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8900" y="6075144"/>
            <a:ext cx="55499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https://www.youtube.com/watch?v=DKF5dKo_r_Y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705600" y="6323735"/>
            <a:ext cx="2133600" cy="320675"/>
          </a:xfrm>
          <a:noFill/>
        </p:spPr>
        <p:txBody>
          <a:bodyPr/>
          <a:lstStyle/>
          <a:p>
            <a:fld id="{9872B7A3-77BF-4AEE-81C3-50D54984AC51}" type="slidenum">
              <a:rPr lang="en-US" smtClean="0"/>
              <a:pPr/>
              <a:t>6</a:t>
            </a:fld>
            <a:endParaRPr lang="en-US" dirty="0" smtClean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9" t="54916" r="67136" b="4128"/>
          <a:stretch/>
        </p:blipFill>
        <p:spPr>
          <a:xfrm>
            <a:off x="95250" y="579714"/>
            <a:ext cx="2952750" cy="2306836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" r="7159"/>
          <a:stretch/>
        </p:blipFill>
        <p:spPr>
          <a:xfrm>
            <a:off x="95250" y="3279012"/>
            <a:ext cx="3711190" cy="3044723"/>
          </a:xfrm>
          <a:prstGeom prst="rect">
            <a:avLst/>
          </a:prstGeom>
        </p:spPr>
      </p:pic>
      <p:sp>
        <p:nvSpPr>
          <p:cNvPr id="17" name="Ορθογώνιο 16"/>
          <p:cNvSpPr/>
          <p:nvPr/>
        </p:nvSpPr>
        <p:spPr>
          <a:xfrm>
            <a:off x="238125" y="6273225"/>
            <a:ext cx="35778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"/>
              </a:spcBef>
              <a:spcAft>
                <a:spcPct val="5000"/>
              </a:spcAft>
            </a:pPr>
            <a:r>
              <a:rPr lang="el-GR" sz="1600" dirty="0" smtClean="0"/>
              <a:t>Ο βαθμός απόδοσης του κύκλου </a:t>
            </a:r>
            <a:r>
              <a:rPr lang="en-US" sz="1600" dirty="0" smtClean="0"/>
              <a:t>Otto</a:t>
            </a:r>
            <a:r>
              <a:rPr lang="el-GR" sz="1600" dirty="0" smtClean="0"/>
              <a:t> αυξάνεται με το λόγο συμπίεσης.</a:t>
            </a:r>
            <a:endParaRPr lang="en-US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968490" y="1998474"/>
                <a:ext cx="2133600" cy="6922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400" b="0" i="0" smtClean="0">
                              <a:latin typeface="Cambria Math" panose="02040503050406030204" pitchFamily="18" charset="0"/>
                            </a:rPr>
                            <m:t>η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th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𝑜𝑡𝑡𝑜</m:t>
                          </m:r>
                        </m:sub>
                      </m:sSub>
                      <m:r>
                        <a:rPr lang="en-US" sz="240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w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net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q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in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8490" y="1998474"/>
                <a:ext cx="2133600" cy="69224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902563" y="517888"/>
                <a:ext cx="2133600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in</m:t>
                          </m:r>
                        </m:sub>
                      </m:sSub>
                      <m:r>
                        <a:rPr lang="en-US" sz="2400" i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u</m:t>
                          </m:r>
                        </m:e>
                        <m:sub>
                          <m: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400">
                              <a:latin typeface="Cambria Math" panose="02040503050406030204" pitchFamily="18" charset="0"/>
                            </a:rPr>
                            <m:t>u</m:t>
                          </m:r>
                        </m:e>
                        <m:sub>
                          <m: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2563" y="517888"/>
                <a:ext cx="2133600" cy="369332"/>
              </a:xfrm>
              <a:prstGeom prst="rect">
                <a:avLst/>
              </a:prstGeom>
              <a:blipFill rotWithShape="0">
                <a:blip r:embed="rId5"/>
                <a:stretch>
                  <a:fillRect b="-2786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962039" y="881775"/>
                <a:ext cx="2133600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out</m:t>
                          </m:r>
                        </m:sub>
                      </m:sSub>
                      <m:r>
                        <a:rPr lang="en-US" sz="2400" i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u</m:t>
                          </m:r>
                        </m:e>
                        <m:sub>
                          <m: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400">
                              <a:latin typeface="Cambria Math" panose="02040503050406030204" pitchFamily="18" charset="0"/>
                            </a:rPr>
                            <m:t>u</m:t>
                          </m:r>
                        </m:e>
                        <m:sub>
                          <m: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2039" y="881775"/>
                <a:ext cx="2133600" cy="369332"/>
              </a:xfrm>
              <a:prstGeom prst="rect">
                <a:avLst/>
              </a:prstGeom>
              <a:blipFill rotWithShape="0">
                <a:blip r:embed="rId6"/>
                <a:stretch>
                  <a:fillRect b="-30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334000" y="854147"/>
                <a:ext cx="289047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net</m:t>
                          </m:r>
                        </m:sub>
                      </m:sSub>
                      <m:r>
                        <a:rPr lang="en-US" sz="2400" i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in</m:t>
                          </m:r>
                        </m:sub>
                      </m:sSub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out</m:t>
                          </m:r>
                        </m:sub>
                      </m:sSub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0" y="854147"/>
                <a:ext cx="2890476" cy="369332"/>
              </a:xfrm>
              <a:prstGeom prst="rect">
                <a:avLst/>
              </a:prstGeom>
              <a:blipFill rotWithShape="0">
                <a:blip r:embed="rId7"/>
                <a:stretch>
                  <a:fillRect b="-2786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2"/>
          <p:cNvSpPr>
            <a:spLocks noChangeArrowheads="1"/>
          </p:cNvSpPr>
          <p:nvPr/>
        </p:nvSpPr>
        <p:spPr bwMode="auto">
          <a:xfrm>
            <a:off x="65072" y="60187"/>
            <a:ext cx="8991600" cy="415925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2100" b="1" dirty="0" smtClean="0">
                <a:solidFill>
                  <a:srgbClr val="C00000"/>
                </a:solidFill>
              </a:rPr>
              <a:t>Κύκλος </a:t>
            </a:r>
            <a:r>
              <a:rPr lang="en-US" sz="2100" b="1" dirty="0" smtClean="0">
                <a:solidFill>
                  <a:srgbClr val="C00000"/>
                </a:solidFill>
              </a:rPr>
              <a:t>Otto</a:t>
            </a:r>
            <a:r>
              <a:rPr lang="el-GR" sz="2100" b="1" dirty="0" smtClean="0">
                <a:solidFill>
                  <a:srgbClr val="C00000"/>
                </a:solidFill>
              </a:rPr>
              <a:t>: ο ιδανικός κύκλος μηχανών ανάφλεξης με σπινθήρα</a:t>
            </a:r>
            <a:endParaRPr lang="en-US" sz="2100" b="1" dirty="0">
              <a:solidFill>
                <a:srgbClr val="C00000"/>
              </a:solidFill>
            </a:endParaRPr>
          </a:p>
        </p:txBody>
      </p:sp>
      <p:sp>
        <p:nvSpPr>
          <p:cNvPr id="21" name="Text Box 13"/>
          <p:cNvSpPr txBox="1">
            <a:spLocks noChangeArrowheads="1"/>
          </p:cNvSpPr>
          <p:nvPr/>
        </p:nvSpPr>
        <p:spPr bwMode="auto">
          <a:xfrm>
            <a:off x="3806440" y="2921408"/>
            <a:ext cx="46517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 smtClean="0"/>
              <a:t>Λόγος συμπίεσης</a:t>
            </a:r>
            <a:r>
              <a:rPr lang="en-US" dirty="0" smtClean="0"/>
              <a:t> (v1 = v4 </a:t>
            </a:r>
            <a:r>
              <a:rPr lang="el-GR" dirty="0" smtClean="0"/>
              <a:t>και </a:t>
            </a:r>
            <a:r>
              <a:rPr lang="en-US" dirty="0" smtClean="0"/>
              <a:t>v2 = v3)</a:t>
            </a:r>
            <a:r>
              <a:rPr lang="el-GR" dirty="0" smtClean="0"/>
              <a:t>: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3901690" y="3467963"/>
                <a:ext cx="4099310" cy="43306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r</m:t>
                    </m:r>
                    <m:r>
                      <a:rPr lang="en-US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Vmax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Vmin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l-GR" b="0" i="0" smtClean="0">
                                <a:latin typeface="Cambria Math" panose="02040503050406030204" pitchFamily="18" charset="0"/>
                              </a:rPr>
                              <m:t>ΚΝΣ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i="0"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l-GR" b="0" i="0" smtClean="0">
                                <a:latin typeface="Cambria Math" panose="02040503050406030204" pitchFamily="18" charset="0"/>
                              </a:rPr>
                              <m:t>Α</m:t>
                            </m:r>
                            <m:r>
                              <m:rPr>
                                <m:sty m:val="p"/>
                              </m:rPr>
                              <a:rPr lang="el-GR" i="0">
                                <a:latin typeface="Cambria Math" panose="02040503050406030204" pitchFamily="18" charset="0"/>
                              </a:rPr>
                              <m:t>ΝΣ</m:t>
                            </m:r>
                          </m:sub>
                        </m:sSub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v</m:t>
                        </m:r>
                        <m:r>
                          <a:rPr lang="en-US" b="0" i="0" baseline="-25000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den>
                    </m:f>
                  </m:oMath>
                </a14:m>
                <a:endParaRPr lang="el-GR" dirty="0"/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1690" y="3467963"/>
                <a:ext cx="4099310" cy="433067"/>
              </a:xfrm>
              <a:prstGeom prst="rect">
                <a:avLst/>
              </a:prstGeom>
              <a:blipFill>
                <a:blip r:embed="rId8"/>
                <a:stretch>
                  <a:fillRect l="-1486" b="-1126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 Box 13"/>
          <p:cNvSpPr txBox="1">
            <a:spLocks noChangeArrowheads="1"/>
          </p:cNvSpPr>
          <p:nvPr/>
        </p:nvSpPr>
        <p:spPr bwMode="auto">
          <a:xfrm>
            <a:off x="3962400" y="4096256"/>
            <a:ext cx="51911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600" dirty="0" smtClean="0"/>
              <a:t>Αφού η Διεργασία 1-2 είναι </a:t>
            </a:r>
            <a:r>
              <a:rPr lang="el-GR" sz="1600" dirty="0" err="1" smtClean="0"/>
              <a:t>αδιαβατική</a:t>
            </a:r>
            <a:r>
              <a:rPr lang="el-GR" sz="1600" dirty="0" smtClean="0"/>
              <a:t> και αντιστρεπτή, άρα είναι </a:t>
            </a:r>
            <a:r>
              <a:rPr lang="el-GR" sz="1600" dirty="0" err="1" smtClean="0"/>
              <a:t>ισεντροπική</a:t>
            </a:r>
            <a:r>
              <a:rPr lang="el-GR" sz="1600" dirty="0" smtClean="0"/>
              <a:t>:</a:t>
            </a:r>
            <a:endParaRPr lang="en-US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629400" y="4542488"/>
                <a:ext cx="1745637" cy="5177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e>
                            <m:sub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e>
                            <m:sub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r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9400" y="4542488"/>
                <a:ext cx="1745637" cy="517770"/>
              </a:xfrm>
              <a:prstGeom prst="rect">
                <a:avLst/>
              </a:prstGeom>
              <a:blipFill rotWithShape="0">
                <a:blip r:embed="rId9"/>
                <a:stretch>
                  <a:fillRect l="-35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 Box 13"/>
          <p:cNvSpPr txBox="1">
            <a:spLocks noChangeArrowheads="1"/>
          </p:cNvSpPr>
          <p:nvPr/>
        </p:nvSpPr>
        <p:spPr bwMode="auto">
          <a:xfrm>
            <a:off x="3962400" y="5136011"/>
            <a:ext cx="51911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600" dirty="0" smtClean="0"/>
              <a:t>Αφού η Διεργασία </a:t>
            </a:r>
            <a:r>
              <a:rPr lang="en-US" sz="1600" dirty="0" smtClean="0"/>
              <a:t>3</a:t>
            </a:r>
            <a:r>
              <a:rPr lang="el-GR" sz="1600" dirty="0" smtClean="0"/>
              <a:t>-</a:t>
            </a:r>
            <a:r>
              <a:rPr lang="en-US" sz="1600" dirty="0" smtClean="0"/>
              <a:t>4</a:t>
            </a:r>
            <a:r>
              <a:rPr lang="el-GR" sz="1600" dirty="0" smtClean="0"/>
              <a:t> είναι </a:t>
            </a:r>
            <a:r>
              <a:rPr lang="el-GR" sz="1600" dirty="0" err="1" smtClean="0"/>
              <a:t>αδιαβατική</a:t>
            </a:r>
            <a:r>
              <a:rPr lang="el-GR" sz="1600" dirty="0" smtClean="0"/>
              <a:t> και αντιστρεπτή, άρα είναι </a:t>
            </a:r>
            <a:r>
              <a:rPr lang="el-GR" sz="1600" dirty="0" err="1" smtClean="0"/>
              <a:t>ισεντροπική</a:t>
            </a:r>
            <a:r>
              <a:rPr lang="el-GR" sz="1600" dirty="0" smtClean="0"/>
              <a:t>:</a:t>
            </a:r>
            <a:endParaRPr lang="en-US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629400" y="5582243"/>
                <a:ext cx="1745637" cy="5177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e>
                            <m:sub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e>
                            <m:sub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den>
                      </m:f>
                      <m:r>
                        <a:rPr lang="en-US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den>
                      </m:f>
                      <m:r>
                        <a:rPr lang="en-US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r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9400" y="5582243"/>
                <a:ext cx="1745637" cy="517770"/>
              </a:xfrm>
              <a:prstGeom prst="rect">
                <a:avLst/>
              </a:prstGeom>
              <a:blipFill rotWithShape="0">
                <a:blip r:embed="rId10"/>
                <a:stretch>
                  <a:fillRect l="-35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405C7-3333-4EAF-9BC0-558CD40BABA0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76200"/>
            <a:ext cx="8905461" cy="4267200"/>
          </a:xfrm>
          <a:prstGeom prst="rect">
            <a:avLst/>
          </a:prstGeom>
        </p:spPr>
      </p:pic>
      <p:sp>
        <p:nvSpPr>
          <p:cNvPr id="3" name="Flowchart: Process 2"/>
          <p:cNvSpPr/>
          <p:nvPr/>
        </p:nvSpPr>
        <p:spPr>
          <a:xfrm>
            <a:off x="1371600" y="1600200"/>
            <a:ext cx="838200" cy="228600"/>
          </a:xfrm>
          <a:prstGeom prst="flowChartProcess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Flowchart: Process 4"/>
          <p:cNvSpPr/>
          <p:nvPr/>
        </p:nvSpPr>
        <p:spPr>
          <a:xfrm>
            <a:off x="952500" y="2590800"/>
            <a:ext cx="838200" cy="228600"/>
          </a:xfrm>
          <a:prstGeom prst="flowChartProcess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Flowchart: Process 5"/>
          <p:cNvSpPr/>
          <p:nvPr/>
        </p:nvSpPr>
        <p:spPr>
          <a:xfrm>
            <a:off x="952500" y="1960345"/>
            <a:ext cx="419100" cy="173255"/>
          </a:xfrm>
          <a:prstGeom prst="flowChartProcess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Flowchart: Process 6"/>
          <p:cNvSpPr/>
          <p:nvPr/>
        </p:nvSpPr>
        <p:spPr>
          <a:xfrm>
            <a:off x="1905000" y="2417545"/>
            <a:ext cx="419100" cy="173255"/>
          </a:xfrm>
          <a:prstGeom prst="flowChartProcess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9" name="Straight Connector 8"/>
          <p:cNvCxnSpPr/>
          <p:nvPr/>
        </p:nvCxnSpPr>
        <p:spPr>
          <a:xfrm>
            <a:off x="5791200" y="1634291"/>
            <a:ext cx="2743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2153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405C7-3333-4EAF-9BC0-558CD40BABA0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1" y="152401"/>
            <a:ext cx="4730242" cy="4343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7380" y="2629942"/>
            <a:ext cx="4634219" cy="412153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14" y="5677869"/>
            <a:ext cx="4696416" cy="722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550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405C7-3333-4EAF-9BC0-558CD40BABA0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862" y="599680"/>
            <a:ext cx="8602275" cy="565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162675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2868</TotalTime>
  <Words>596</Words>
  <Application>Microsoft Office PowerPoint</Application>
  <PresentationFormat>On-screen Show (4:3)</PresentationFormat>
  <Paragraphs>122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Cambria Math</vt:lpstr>
      <vt:lpstr>Times New Roman</vt:lpstr>
      <vt:lpstr>Wingdings</vt:lpstr>
      <vt:lpstr>Default Design</vt:lpstr>
      <vt:lpstr>Κεφάλαιο 9 Κύκλοι ισχύος των αερίων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DC-UOIT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  INTRODUCTION AND BASIC CONCEPTS</dc:title>
  <dc:creator>WinXP Tablet</dc:creator>
  <cp:lastModifiedBy>Κωνσταντίνος Αθανασίου</cp:lastModifiedBy>
  <cp:revision>780</cp:revision>
  <dcterms:created xsi:type="dcterms:W3CDTF">2007-03-22T19:44:56Z</dcterms:created>
  <dcterms:modified xsi:type="dcterms:W3CDTF">2020-11-20T17:38:16Z</dcterms:modified>
</cp:coreProperties>
</file>