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14" r:id="rId2"/>
    <p:sldId id="380" r:id="rId3"/>
    <p:sldId id="379" r:id="rId4"/>
    <p:sldId id="378" r:id="rId5"/>
    <p:sldId id="411" r:id="rId6"/>
    <p:sldId id="384" r:id="rId7"/>
    <p:sldId id="417" r:id="rId8"/>
    <p:sldId id="416" r:id="rId9"/>
    <p:sldId id="418" r:id="rId10"/>
    <p:sldId id="415" r:id="rId11"/>
    <p:sldId id="391" r:id="rId12"/>
    <p:sldId id="419" r:id="rId13"/>
    <p:sldId id="420" r:id="rId14"/>
    <p:sldId id="42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006600"/>
    <a:srgbClr val="008000"/>
    <a:srgbClr val="CC00CC"/>
    <a:srgbClr val="B2B2B2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5" autoAdjust="0"/>
    <p:restoredTop sz="94660"/>
  </p:normalViewPr>
  <p:slideViewPr>
    <p:cSldViewPr>
      <p:cViewPr>
        <p:scale>
          <a:sx n="75" d="100"/>
          <a:sy n="75" d="100"/>
        </p:scale>
        <p:origin x="4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A8BB7B-0B60-459E-AF5F-9AB89C91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35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8BB7B-0B60-459E-AF5F-9AB89C91B6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90C9-9278-4A45-87FD-CC1EF391E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8C48-A6B7-4362-8B6D-EE30CB01A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810F-A48E-4B33-B432-3EC5EA6D1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CFEF-2345-4BD3-AC68-3F47480B3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1097-D34A-4E1D-9B74-E6E56C6C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01CB-8BC9-48E7-98A5-7CA7B29D3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FBA3-3732-4718-A310-85C58FDC5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F159-3AB9-4A35-9C5C-F097E72C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05C7-3333-4EAF-9BC0-558CD40BA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78FD-60D8-4A8A-A5A2-8613A0DAD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FA3F-1D2A-4AFC-BF8B-96504561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6508C4-20A7-42BC-B619-73EC5665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2438400"/>
            <a:ext cx="9144001" cy="2057400"/>
          </a:xfrm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srgbClr val="C00000"/>
                </a:solidFill>
              </a:rPr>
              <a:t>Κεφάλαιο </a:t>
            </a:r>
            <a:r>
              <a:rPr lang="en-US" sz="2800" dirty="0" smtClean="0">
                <a:solidFill>
                  <a:srgbClr val="C00000"/>
                </a:solidFill>
              </a:rPr>
              <a:t>9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0000FF"/>
                </a:solidFill>
              </a:rPr>
              <a:t>Κύκλοι ισχύος των αερίων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4958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dirty="0" smtClean="0">
                <a:solidFill>
                  <a:srgbClr val="996633"/>
                </a:solidFill>
                <a:latin typeface="Arial" charset="0"/>
              </a:rPr>
              <a:t>Επιμέλεια διαφάνειας</a:t>
            </a:r>
            <a:endParaRPr lang="en-US" sz="180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</a:t>
            </a:r>
            <a:r>
              <a:rPr lang="en-US" sz="2000" b="1" dirty="0" err="1" smtClean="0">
                <a:solidFill>
                  <a:srgbClr val="996633"/>
                </a:solidFill>
                <a:latin typeface="Arial" charset="0"/>
              </a:rPr>
              <a:t>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6235" y="6353175"/>
            <a:ext cx="6045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Times New Roman" pitchFamily="18" charset="0"/>
              </a:rPr>
              <a:t>Copyright </a:t>
            </a:r>
            <a:r>
              <a:rPr lang="en-US" sz="1200" dirty="0" smtClean="0">
                <a:cs typeface="Times New Roman" pitchFamily="18" charset="0"/>
              </a:rPr>
              <a:t>© 2015 </a:t>
            </a:r>
            <a:r>
              <a:rPr lang="en-US" sz="1200" dirty="0">
                <a:cs typeface="Times New Roman" pitchFamily="18" charset="0"/>
              </a:rPr>
              <a:t>The McGraw-Hill Education. </a:t>
            </a:r>
            <a:r>
              <a:rPr lang="el-GR" sz="1200" dirty="0" smtClean="0">
                <a:cs typeface="Times New Roman" pitchFamily="18" charset="0"/>
              </a:rPr>
              <a:t>Με την επιφύλαξη παντός δικαιώματος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" y="685800"/>
            <a:ext cx="7048919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2"/>
                </a:solidFill>
              </a:rPr>
              <a:t>Θερμοδυναμική για Μηχανικούς</a:t>
            </a:r>
            <a:endParaRPr lang="tr-TR" sz="2200" b="1" dirty="0" smtClean="0">
              <a:solidFill>
                <a:schemeClr val="bg2"/>
              </a:solidFill>
            </a:endParaRPr>
          </a:p>
          <a:p>
            <a:pPr algn="r"/>
            <a:r>
              <a:rPr lang="tr-TR" sz="2000" b="1" dirty="0" smtClean="0">
                <a:solidFill>
                  <a:schemeClr val="bg2"/>
                </a:solidFill>
              </a:rPr>
              <a:t>8</a:t>
            </a:r>
            <a:r>
              <a:rPr lang="el-GR" sz="2000" b="1" baseline="30000" dirty="0" smtClean="0">
                <a:solidFill>
                  <a:schemeClr val="bg2"/>
                </a:solidFill>
              </a:rPr>
              <a:t>η</a:t>
            </a:r>
            <a:r>
              <a:rPr lang="el-GR" sz="2000" b="1" dirty="0" smtClean="0">
                <a:solidFill>
                  <a:schemeClr val="bg2"/>
                </a:solidFill>
              </a:rPr>
              <a:t> έκδοση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1800" b="1" dirty="0" err="1" smtClean="0">
                <a:solidFill>
                  <a:schemeClr val="bg2"/>
                </a:solidFill>
              </a:rPr>
              <a:t>Yunus</a:t>
            </a:r>
            <a:r>
              <a:rPr lang="en-US" sz="1800" b="1" dirty="0" smtClean="0">
                <a:solidFill>
                  <a:schemeClr val="bg2"/>
                </a:solidFill>
              </a:rPr>
              <a:t> A. </a:t>
            </a:r>
            <a:r>
              <a:rPr lang="tr-TR" sz="1800" b="1" dirty="0" smtClean="0">
                <a:solidFill>
                  <a:schemeClr val="bg2"/>
                </a:solidFill>
              </a:rPr>
              <a:t>Ç</a:t>
            </a:r>
            <a:r>
              <a:rPr lang="en-US" sz="1800" b="1" dirty="0" err="1" smtClean="0">
                <a:solidFill>
                  <a:schemeClr val="bg2"/>
                </a:solidFill>
              </a:rPr>
              <a:t>engel</a:t>
            </a:r>
            <a:r>
              <a:rPr lang="en-US" sz="1800" b="1" dirty="0" smtClean="0">
                <a:solidFill>
                  <a:schemeClr val="bg2"/>
                </a:solidFill>
              </a:rPr>
              <a:t>, Michael A. Boles</a:t>
            </a:r>
          </a:p>
          <a:p>
            <a:pPr algn="r"/>
            <a:r>
              <a:rPr lang="el-GR" sz="1800" b="1" dirty="0" smtClean="0">
                <a:solidFill>
                  <a:schemeClr val="bg2"/>
                </a:solidFill>
              </a:rPr>
              <a:t>Εκδόσεις </a:t>
            </a:r>
            <a:r>
              <a:rPr lang="el-GR" sz="1800" b="1" dirty="0" err="1" smtClean="0">
                <a:solidFill>
                  <a:schemeClr val="bg2"/>
                </a:solidFill>
              </a:rPr>
              <a:t>Τζιόλα</a:t>
            </a:r>
            <a:r>
              <a:rPr lang="en-US" sz="1800" b="1" dirty="0" smtClean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bg2"/>
                </a:solidFill>
              </a:rPr>
              <a:t>20</a:t>
            </a:r>
            <a:r>
              <a:rPr lang="tr-TR" sz="1800" b="1" dirty="0">
                <a:solidFill>
                  <a:schemeClr val="bg2"/>
                </a:solidFill>
              </a:rPr>
              <a:t>15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5719" r="9422" b="11545"/>
          <a:stretch/>
        </p:blipFill>
        <p:spPr>
          <a:xfrm>
            <a:off x="7162800" y="152400"/>
            <a:ext cx="1828800" cy="23241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4958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kern="0" dirty="0" smtClean="0">
                <a:solidFill>
                  <a:srgbClr val="996633"/>
                </a:solidFill>
                <a:latin typeface="Arial" charset="0"/>
              </a:rPr>
              <a:t>Επιμέλεια ελληνικής έκδοσης </a:t>
            </a:r>
            <a:endParaRPr lang="en-US" sz="1800" kern="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b="1" kern="0" dirty="0" smtClean="0">
                <a:solidFill>
                  <a:srgbClr val="996633"/>
                </a:solidFill>
                <a:latin typeface="Arial" charset="0"/>
              </a:rPr>
              <a:t>Δημήτρης </a:t>
            </a:r>
            <a:r>
              <a:rPr lang="el-GR" sz="2000" b="1" kern="0" dirty="0" err="1" smtClean="0">
                <a:solidFill>
                  <a:srgbClr val="996633"/>
                </a:solidFill>
                <a:latin typeface="Arial" charset="0"/>
              </a:rPr>
              <a:t>Τερτίπης</a:t>
            </a:r>
            <a:endParaRPr lang="en-US" sz="1800" b="1" kern="0" dirty="0" smtClean="0">
              <a:solidFill>
                <a:srgbClr val="9966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405C7-3333-4EAF-9BC0-558CD40BAB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4001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Κύκλος </a:t>
            </a:r>
            <a:r>
              <a:rPr lang="en-US" sz="2000" b="1" dirty="0" smtClean="0">
                <a:solidFill>
                  <a:srgbClr val="C00000"/>
                </a:solidFill>
              </a:rPr>
              <a:t>Diesel</a:t>
            </a:r>
            <a:r>
              <a:rPr lang="el-GR" sz="2000" b="1" dirty="0" smtClean="0">
                <a:solidFill>
                  <a:srgbClr val="C00000"/>
                </a:solidFill>
              </a:rPr>
              <a:t>: ο ιδανικός κύκλος των μηχανών ανάφλεξης με συμπίεση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4999"/>
            <a:ext cx="2895600" cy="5152192"/>
          </a:xfrm>
          <a:prstGeom prst="rect">
            <a:avLst/>
          </a:prstGeom>
        </p:spPr>
      </p:pic>
      <p:pic>
        <p:nvPicPr>
          <p:cNvPr id="6" name="Εικόνα 5" descr="Image fig5DieselIdeal_we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3496025"/>
            <a:ext cx="3762375" cy="257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864999"/>
            <a:ext cx="5201920" cy="34651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9100" y="6191805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https://www.youtube.com/watch?v=fTAUq6G9apg</a:t>
            </a:r>
          </a:p>
        </p:txBody>
      </p:sp>
    </p:spTree>
    <p:extLst>
      <p:ext uri="{BB962C8B-B14F-4D97-AF65-F5344CB8AC3E}">
        <p14:creationId xmlns:p14="http://schemas.microsoft.com/office/powerpoint/2010/main" val="180812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E3508D-0775-4041-A269-5562B0ED4EA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3510576" y="6156677"/>
            <a:ext cx="545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rgbClr val="3333FF"/>
                </a:solidFill>
              </a:rPr>
              <a:t>Θερμική απόδοση ενός ιδανικού κύκλου </a:t>
            </a:r>
            <a:r>
              <a:rPr lang="en-US" sz="1600" dirty="0" smtClean="0">
                <a:solidFill>
                  <a:srgbClr val="3333FF"/>
                </a:solidFill>
              </a:rPr>
              <a:t>Diesel </a:t>
            </a:r>
            <a:r>
              <a:rPr lang="el-GR" sz="1600" dirty="0" smtClean="0">
                <a:solidFill>
                  <a:srgbClr val="3333FF"/>
                </a:solidFill>
              </a:rPr>
              <a:t>συναρτήσει των λόγων συμπιέσεως και αποκοπής</a:t>
            </a:r>
            <a:r>
              <a:rPr lang="en-US" sz="1600" dirty="0" smtClean="0">
                <a:solidFill>
                  <a:srgbClr val="3333FF"/>
                </a:solidFill>
              </a:rPr>
              <a:t>.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043545" y="2827701"/>
            <a:ext cx="2476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Λόγος αποκοπής</a:t>
            </a:r>
            <a:r>
              <a:rPr lang="en-US" sz="1600" dirty="0"/>
              <a:t>: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5" y="686594"/>
            <a:ext cx="2895600" cy="5152192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4001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Κύκλος </a:t>
            </a:r>
            <a:r>
              <a:rPr lang="en-US" sz="2000" b="1" dirty="0" smtClean="0">
                <a:solidFill>
                  <a:srgbClr val="C00000"/>
                </a:solidFill>
              </a:rPr>
              <a:t>Diesel</a:t>
            </a:r>
            <a:r>
              <a:rPr lang="el-GR" sz="2000" b="1" dirty="0" smtClean="0">
                <a:solidFill>
                  <a:srgbClr val="C00000"/>
                </a:solidFill>
              </a:rPr>
              <a:t>: ο ιδανικός κύκλος των μηχανών ανάφλεξης με συμπίεση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6983" y="977828"/>
                <a:ext cx="2133600" cy="5191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net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83" y="977828"/>
                <a:ext cx="2133600" cy="5191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7467" y="684364"/>
                <a:ext cx="2133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67" y="684364"/>
                <a:ext cx="2133600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26943" y="1048251"/>
                <a:ext cx="2133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943" y="1048251"/>
                <a:ext cx="2133600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20351" y="1036554"/>
                <a:ext cx="28904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net</m:t>
                          </m:r>
                        </m:sub>
                      </m:sSub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351" y="1036554"/>
                <a:ext cx="2890476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Ορθογώνιο 19"/>
          <p:cNvSpPr/>
          <p:nvPr/>
        </p:nvSpPr>
        <p:spPr>
          <a:xfrm>
            <a:off x="31111" y="3276977"/>
            <a:ext cx="3479465" cy="344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6" b="27778"/>
          <a:stretch/>
        </p:blipFill>
        <p:spPr>
          <a:xfrm>
            <a:off x="31111" y="3400097"/>
            <a:ext cx="3362632" cy="3067213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930941" y="1651074"/>
            <a:ext cx="465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Λόγος συμπίεσης</a:t>
            </a:r>
            <a:r>
              <a:rPr lang="en-US" sz="1600" dirty="0" smtClean="0"/>
              <a:t> (v1 = v4)</a:t>
            </a:r>
            <a:r>
              <a:rPr lang="el-GR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6390" y="2751591"/>
                <a:ext cx="1563497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90" y="2751591"/>
                <a:ext cx="1563497" cy="5643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3827" y="2118759"/>
                <a:ext cx="4099310" cy="433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Vmax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Vmin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ΚΝΣ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  <m:r>
                              <m:rPr>
                                <m:sty m:val="p"/>
                              </m:rPr>
                              <a:rPr lang="el-GR" i="0">
                                <a:latin typeface="Cambria Math" panose="02040503050406030204" pitchFamily="18" charset="0"/>
                              </a:rPr>
                              <m:t>ΝΣ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827" y="2118759"/>
                <a:ext cx="4099310" cy="433067"/>
              </a:xfrm>
              <a:prstGeom prst="rect">
                <a:avLst/>
              </a:prstGeom>
              <a:blipFill rotWithShape="0">
                <a:blip r:embed="rId10"/>
                <a:stretch>
                  <a:fillRect l="-1488" t="-1408" b="-112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541685" y="3486664"/>
            <a:ext cx="5526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Αφού η Διεργασία 1-2 είναι </a:t>
            </a:r>
            <a:r>
              <a:rPr lang="el-GR" sz="1600" dirty="0" err="1" smtClean="0"/>
              <a:t>αδιαβατική</a:t>
            </a:r>
            <a:r>
              <a:rPr lang="el-GR" sz="1600" dirty="0" smtClean="0"/>
              <a:t> και αντιστρεπτή, άρα είναι </a:t>
            </a:r>
            <a:r>
              <a:rPr lang="el-GR" sz="1600" dirty="0" err="1" smtClean="0"/>
              <a:t>ισεντροπική</a:t>
            </a:r>
            <a:r>
              <a:rPr lang="el-GR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95661" y="3869218"/>
                <a:ext cx="1745637" cy="51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61" y="3869218"/>
                <a:ext cx="1745637" cy="517770"/>
              </a:xfrm>
              <a:prstGeom prst="rect">
                <a:avLst/>
              </a:prstGeom>
              <a:blipFill rotWithShape="0">
                <a:blip r:embed="rId11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41685" y="4449025"/>
            <a:ext cx="5191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Αφού η Διεργασία </a:t>
            </a:r>
            <a:r>
              <a:rPr lang="en-US" sz="1600" dirty="0" smtClean="0"/>
              <a:t>3</a:t>
            </a:r>
            <a:r>
              <a:rPr lang="el-GR" sz="1600" dirty="0" smtClean="0"/>
              <a:t>-</a:t>
            </a:r>
            <a:r>
              <a:rPr lang="en-US" sz="1600" dirty="0" smtClean="0"/>
              <a:t>4</a:t>
            </a:r>
            <a:r>
              <a:rPr lang="el-GR" sz="1600" dirty="0" smtClean="0"/>
              <a:t> είναι </a:t>
            </a:r>
            <a:r>
              <a:rPr lang="el-GR" sz="1600" dirty="0" err="1" smtClean="0"/>
              <a:t>αδιαβατική</a:t>
            </a:r>
            <a:r>
              <a:rPr lang="el-GR" sz="1600" dirty="0" smtClean="0"/>
              <a:t> και αντιστρεπτή, άρα είναι </a:t>
            </a:r>
            <a:r>
              <a:rPr lang="el-GR" sz="1600" dirty="0" err="1" smtClean="0"/>
              <a:t>ισεντροπική</a:t>
            </a:r>
            <a:r>
              <a:rPr lang="el-GR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749650" y="4844179"/>
                <a:ext cx="3391289" cy="567207"/>
              </a:xfrm>
              <a:prstGeom prst="rect">
                <a:avLst/>
              </a:prstGeom>
              <a:solidFill>
                <a:srgbClr val="FF33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50" y="4844179"/>
                <a:ext cx="3391289" cy="5672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541686" y="5312834"/>
            <a:ext cx="918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και: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69403" y="5509953"/>
                <a:ext cx="4698077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403" y="5509953"/>
                <a:ext cx="4698077" cy="56534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8933" cy="210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81" y="95157"/>
            <a:ext cx="2286319" cy="2014819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-19146" y="2109976"/>
            <a:ext cx="916314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Δεδομένα: Τ1 = 27 </a:t>
            </a:r>
            <a:r>
              <a:rPr lang="en-US" sz="1600" dirty="0" smtClean="0"/>
              <a:t>oC, </a:t>
            </a:r>
            <a:r>
              <a:rPr lang="en-US" sz="1600" b="1" dirty="0" smtClean="0"/>
              <a:t>P1 = 100 </a:t>
            </a:r>
            <a:r>
              <a:rPr lang="en-US" sz="1600" b="1" dirty="0" err="1" smtClean="0"/>
              <a:t>kPa</a:t>
            </a:r>
            <a:r>
              <a:rPr lang="en-US" sz="1600" dirty="0" smtClean="0"/>
              <a:t>, V1 = V4 = 1917 cm3</a:t>
            </a:r>
          </a:p>
          <a:p>
            <a:endParaRPr lang="en-US" sz="1600" u="sng" dirty="0" smtClean="0"/>
          </a:p>
          <a:p>
            <a:r>
              <a:rPr lang="el-GR" sz="1600" u="sng" dirty="0" smtClean="0"/>
              <a:t>Κατάσταση </a:t>
            </a:r>
            <a:r>
              <a:rPr lang="el-GR" sz="1600" u="sng" dirty="0"/>
              <a:t>1:</a:t>
            </a:r>
            <a:r>
              <a:rPr lang="el-GR" sz="1600" dirty="0"/>
              <a:t>	</a:t>
            </a:r>
            <a:r>
              <a:rPr lang="pl-PL" sz="1600" b="1" dirty="0"/>
              <a:t>T</a:t>
            </a:r>
            <a:r>
              <a:rPr lang="el-GR" sz="1600" b="1" dirty="0"/>
              <a:t>1 = </a:t>
            </a:r>
            <a:r>
              <a:rPr lang="el-GR" sz="1600" b="1" dirty="0" smtClean="0"/>
              <a:t>3</a:t>
            </a:r>
            <a:r>
              <a:rPr lang="en-US" sz="1600" b="1" dirty="0" smtClean="0"/>
              <a:t>00</a:t>
            </a:r>
            <a:r>
              <a:rPr lang="pl-PL" sz="1600" b="1" dirty="0" smtClean="0"/>
              <a:t>K </a:t>
            </a:r>
            <a:r>
              <a:rPr lang="el-GR" sz="1600" dirty="0"/>
              <a:t>από </a:t>
            </a:r>
            <a:r>
              <a:rPr lang="el-GR" sz="1600" dirty="0" smtClean="0"/>
              <a:t>Πίνακα </a:t>
            </a:r>
            <a:r>
              <a:rPr lang="el-GR" sz="1600" dirty="0"/>
              <a:t>Αέρα </a:t>
            </a:r>
            <a:r>
              <a:rPr lang="el-GR" sz="1600" dirty="0" smtClean="0"/>
              <a:t>	</a:t>
            </a:r>
            <a:r>
              <a:rPr lang="en-US" sz="1600" dirty="0"/>
              <a:t>v</a:t>
            </a:r>
            <a:r>
              <a:rPr lang="pl-PL" sz="1600" dirty="0" smtClean="0"/>
              <a:t>r</a:t>
            </a:r>
            <a:r>
              <a:rPr lang="el-GR" sz="1600" dirty="0"/>
              <a:t>1 = </a:t>
            </a:r>
            <a:r>
              <a:rPr lang="en-US" sz="1600" dirty="0" smtClean="0"/>
              <a:t>621,2</a:t>
            </a:r>
            <a:r>
              <a:rPr lang="el-GR" sz="1600" dirty="0" smtClean="0"/>
              <a:t> και 	</a:t>
            </a:r>
            <a:r>
              <a:rPr lang="pl-PL" sz="1600" b="1" dirty="0" smtClean="0"/>
              <a:t>u</a:t>
            </a:r>
            <a:r>
              <a:rPr lang="el-GR" sz="1600" b="1" dirty="0"/>
              <a:t>1 = </a:t>
            </a:r>
            <a:r>
              <a:rPr lang="en-US" sz="1600" b="1" dirty="0" smtClean="0"/>
              <a:t>214,07</a:t>
            </a:r>
            <a:r>
              <a:rPr lang="el-GR" sz="1600" b="1" dirty="0" smtClean="0"/>
              <a:t> </a:t>
            </a:r>
            <a:r>
              <a:rPr lang="pl-PL" sz="1600" b="1" dirty="0"/>
              <a:t>kJ</a:t>
            </a:r>
            <a:r>
              <a:rPr lang="el-GR" sz="1600" b="1" dirty="0"/>
              <a:t>/</a:t>
            </a:r>
            <a:r>
              <a:rPr lang="pl-PL" sz="1600" b="1" dirty="0"/>
              <a:t>kg</a:t>
            </a:r>
            <a:endParaRPr lang="el-GR" sz="1600" dirty="0"/>
          </a:p>
          <a:p>
            <a:r>
              <a:rPr lang="el-GR" sz="1600" dirty="0"/>
              <a:t> </a:t>
            </a:r>
          </a:p>
          <a:p>
            <a:r>
              <a:rPr lang="el-GR" sz="1600" u="sng" dirty="0"/>
              <a:t>Διεργασία 1-2:</a:t>
            </a:r>
            <a:r>
              <a:rPr lang="el-GR" sz="1600" dirty="0"/>
              <a:t>	(</a:t>
            </a:r>
            <a:r>
              <a:rPr lang="el-GR" sz="1600" dirty="0" err="1"/>
              <a:t>ισεντροπική</a:t>
            </a:r>
            <a:r>
              <a:rPr lang="el-GR" sz="1600" dirty="0"/>
              <a:t>) </a:t>
            </a:r>
            <a:r>
              <a:rPr lang="en-US" sz="1600" dirty="0" err="1"/>
              <a:t>vr</a:t>
            </a:r>
            <a:r>
              <a:rPr lang="el-GR" sz="1600" dirty="0"/>
              <a:t>2/</a:t>
            </a:r>
            <a:r>
              <a:rPr lang="en-US" sz="1600" dirty="0" err="1"/>
              <a:t>vr</a:t>
            </a:r>
            <a:r>
              <a:rPr lang="el-GR" sz="1600" dirty="0"/>
              <a:t>1 = </a:t>
            </a:r>
            <a:r>
              <a:rPr lang="en-US" sz="1600" dirty="0"/>
              <a:t>v</a:t>
            </a:r>
            <a:r>
              <a:rPr lang="el-GR" sz="1600" dirty="0"/>
              <a:t>2/</a:t>
            </a:r>
            <a:r>
              <a:rPr lang="en-US" sz="1600" dirty="0"/>
              <a:t>v</a:t>
            </a:r>
            <a:r>
              <a:rPr lang="el-GR" sz="1600" dirty="0"/>
              <a:t>1 = </a:t>
            </a:r>
            <a:r>
              <a:rPr lang="el-GR" sz="1600" dirty="0" smtClean="0"/>
              <a:t>1/</a:t>
            </a:r>
            <a:r>
              <a:rPr lang="en-US" sz="1600" dirty="0" smtClean="0"/>
              <a:t>18</a:t>
            </a:r>
            <a:r>
              <a:rPr lang="el-GR" sz="1600" dirty="0" smtClean="0"/>
              <a:t> </a:t>
            </a:r>
            <a:r>
              <a:rPr lang="el-GR" sz="1600" dirty="0">
                <a:sym typeface="Wingdings" panose="05000000000000000000" pitchFamily="2" charset="2"/>
              </a:rPr>
              <a:t></a:t>
            </a:r>
            <a:r>
              <a:rPr lang="en-US" sz="1600" dirty="0" err="1"/>
              <a:t>vr</a:t>
            </a:r>
            <a:r>
              <a:rPr lang="el-GR" sz="1600" dirty="0"/>
              <a:t>2 = </a:t>
            </a:r>
            <a:r>
              <a:rPr lang="en-US" sz="1600" dirty="0" smtClean="0"/>
              <a:t>621,2</a:t>
            </a:r>
            <a:r>
              <a:rPr lang="el-GR" sz="1600" dirty="0" smtClean="0"/>
              <a:t>/</a:t>
            </a:r>
            <a:r>
              <a:rPr lang="en-US" sz="1600" dirty="0" smtClean="0"/>
              <a:t>18</a:t>
            </a:r>
            <a:r>
              <a:rPr lang="el-GR" sz="1600" dirty="0" smtClean="0"/>
              <a:t> =</a:t>
            </a:r>
            <a:r>
              <a:rPr lang="en-US" sz="1600" dirty="0" smtClean="0"/>
              <a:t> 34,51</a:t>
            </a:r>
            <a:endParaRPr lang="el-GR" sz="1600" dirty="0"/>
          </a:p>
          <a:p>
            <a:r>
              <a:rPr lang="el-GR" sz="1600" dirty="0"/>
              <a:t> </a:t>
            </a:r>
          </a:p>
          <a:p>
            <a:r>
              <a:rPr lang="el-GR" sz="1600" u="sng" dirty="0"/>
              <a:t>Κατάσταση 2:</a:t>
            </a:r>
            <a:r>
              <a:rPr lang="el-GR" sz="1600" dirty="0"/>
              <a:t>	</a:t>
            </a:r>
            <a:r>
              <a:rPr lang="en-US" sz="1600" dirty="0" err="1"/>
              <a:t>vr</a:t>
            </a:r>
            <a:r>
              <a:rPr lang="el-GR" sz="1600" dirty="0"/>
              <a:t>2 = </a:t>
            </a:r>
            <a:r>
              <a:rPr lang="en-US" sz="1600" dirty="0"/>
              <a:t>34,51</a:t>
            </a:r>
            <a:r>
              <a:rPr lang="el-GR" sz="1600" dirty="0"/>
              <a:t> Πίνακα Αέρα μ</a:t>
            </a:r>
            <a:r>
              <a:rPr lang="el-GR" sz="1600" dirty="0" smtClean="0"/>
              <a:t>ε </a:t>
            </a:r>
            <a:r>
              <a:rPr lang="el-GR" sz="1600" dirty="0"/>
              <a:t>γραμμική παρεμβολή </a:t>
            </a:r>
            <a:endParaRPr lang="en-US" sz="1600" dirty="0" smtClean="0"/>
          </a:p>
          <a:p>
            <a:endParaRPr lang="el-GR" sz="1600" dirty="0" smtClean="0"/>
          </a:p>
          <a:p>
            <a:r>
              <a:rPr lang="el-GR" sz="1600" b="1" dirty="0"/>
              <a:t>	</a:t>
            </a:r>
            <a:r>
              <a:rPr lang="el-GR" sz="1600" b="1" dirty="0" smtClean="0"/>
              <a:t>	</a:t>
            </a:r>
            <a:r>
              <a:rPr lang="en-US" sz="1600" b="1" dirty="0" smtClean="0"/>
              <a:t>h</a:t>
            </a:r>
            <a:r>
              <a:rPr lang="el-GR" sz="1600" b="1" dirty="0"/>
              <a:t>2 = </a:t>
            </a:r>
            <a:r>
              <a:rPr lang="el-GR" sz="1600" b="1" dirty="0" smtClean="0"/>
              <a:t>910,56</a:t>
            </a:r>
            <a:r>
              <a:rPr lang="el-GR" sz="1600" b="1" dirty="0"/>
              <a:t>+(932,93-910,56)*(34,51-36,61)/(34,31-36,61</a:t>
            </a:r>
            <a:r>
              <a:rPr lang="el-GR" sz="1600" b="1" dirty="0" smtClean="0"/>
              <a:t>) = 930,98 </a:t>
            </a:r>
            <a:r>
              <a:rPr lang="en-US" sz="1600" b="1" dirty="0"/>
              <a:t>kJ</a:t>
            </a:r>
            <a:r>
              <a:rPr lang="el-GR" sz="1600" b="1" dirty="0"/>
              <a:t>/</a:t>
            </a:r>
            <a:r>
              <a:rPr lang="en-US" sz="1600" b="1" dirty="0"/>
              <a:t>kg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l-GR" sz="1600" dirty="0" smtClean="0"/>
          </a:p>
          <a:p>
            <a:r>
              <a:rPr lang="el-GR" sz="1600" dirty="0"/>
              <a:t>	</a:t>
            </a:r>
            <a:r>
              <a:rPr lang="el-GR" sz="1600" dirty="0" smtClean="0"/>
              <a:t>	</a:t>
            </a:r>
            <a:r>
              <a:rPr lang="el-GR" sz="1600" dirty="0"/>
              <a:t>Τ2 </a:t>
            </a:r>
            <a:r>
              <a:rPr lang="el-GR" sz="1600" dirty="0" smtClean="0"/>
              <a:t>= 880</a:t>
            </a:r>
            <a:r>
              <a:rPr lang="el-GR" sz="1600" dirty="0"/>
              <a:t>+(900-880)*(34,51-36,61)/(34,31-36,61</a:t>
            </a:r>
            <a:r>
              <a:rPr lang="el-GR" sz="1600" dirty="0" smtClean="0"/>
              <a:t>) = 898,3 </a:t>
            </a:r>
            <a:r>
              <a:rPr lang="el-GR" sz="1600" dirty="0"/>
              <a:t>Κ</a:t>
            </a:r>
          </a:p>
          <a:p>
            <a:r>
              <a:rPr lang="el-GR" sz="1600" dirty="0"/>
              <a:t> </a:t>
            </a:r>
            <a:r>
              <a:rPr lang="en-US" sz="1600" dirty="0" smtClean="0"/>
              <a:t>		</a:t>
            </a:r>
          </a:p>
          <a:p>
            <a:r>
              <a:rPr lang="en-US" sz="1600" dirty="0" smtClean="0"/>
              <a:t>		P2v2/T2 = P1v1/T1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P2</a:t>
            </a:r>
            <a:r>
              <a:rPr lang="en-US" sz="1600" strike="sngStrike" dirty="0" smtClean="0"/>
              <a:t>v2</a:t>
            </a:r>
            <a:r>
              <a:rPr lang="en-US" sz="1600" dirty="0" smtClean="0"/>
              <a:t>/898,3 </a:t>
            </a:r>
            <a:r>
              <a:rPr lang="en-US" sz="1600" dirty="0"/>
              <a:t>= </a:t>
            </a:r>
            <a:r>
              <a:rPr lang="en-US" sz="1600" dirty="0" smtClean="0"/>
              <a:t>100*18*</a:t>
            </a:r>
            <a:r>
              <a:rPr lang="en-US" sz="1600" strike="sngStrike" dirty="0" smtClean="0"/>
              <a:t>v2</a:t>
            </a:r>
            <a:r>
              <a:rPr lang="en-US" sz="1600" dirty="0" smtClean="0"/>
              <a:t>/300 </a:t>
            </a:r>
            <a:r>
              <a:rPr lang="en-US" sz="1600" dirty="0" smtClean="0">
                <a:sym typeface="Wingdings" panose="05000000000000000000" pitchFamily="2" charset="2"/>
              </a:rPr>
              <a:t> P2 =</a:t>
            </a:r>
            <a:r>
              <a:rPr lang="en-US" sz="1600" dirty="0" smtClean="0"/>
              <a:t> 5389,8 </a:t>
            </a:r>
            <a:r>
              <a:rPr lang="en-US" sz="1600" dirty="0" err="1" smtClean="0"/>
              <a:t>kPa</a:t>
            </a:r>
            <a:endParaRPr lang="en-US" sz="1600" dirty="0"/>
          </a:p>
          <a:p>
            <a:endParaRPr lang="el-GR" sz="1600" dirty="0"/>
          </a:p>
          <a:p>
            <a:r>
              <a:rPr lang="el-GR" sz="1600" u="sng" dirty="0"/>
              <a:t>Διεργασία 2-3:</a:t>
            </a:r>
            <a:r>
              <a:rPr lang="el-GR" sz="1600" dirty="0"/>
              <a:t>	</a:t>
            </a:r>
            <a:r>
              <a:rPr lang="en-US" sz="1600" dirty="0"/>
              <a:t>P</a:t>
            </a:r>
            <a:r>
              <a:rPr lang="el-GR" sz="1600" dirty="0"/>
              <a:t>*</a:t>
            </a:r>
            <a:r>
              <a:rPr lang="en-US" sz="1600" dirty="0"/>
              <a:t>v</a:t>
            </a:r>
            <a:r>
              <a:rPr lang="el-GR" sz="1600" dirty="0"/>
              <a:t>3/</a:t>
            </a:r>
            <a:r>
              <a:rPr lang="en-US" sz="1600" dirty="0"/>
              <a:t>T</a:t>
            </a:r>
            <a:r>
              <a:rPr lang="el-GR" sz="1600" dirty="0"/>
              <a:t>3 = </a:t>
            </a:r>
            <a:r>
              <a:rPr lang="en-US" sz="1600" dirty="0"/>
              <a:t>P</a:t>
            </a:r>
            <a:r>
              <a:rPr lang="el-GR" sz="1600" dirty="0"/>
              <a:t>*</a:t>
            </a:r>
            <a:r>
              <a:rPr lang="en-US" sz="1600" dirty="0"/>
              <a:t>v</a:t>
            </a:r>
            <a:r>
              <a:rPr lang="el-GR" sz="1600" dirty="0"/>
              <a:t>2/</a:t>
            </a:r>
            <a:r>
              <a:rPr lang="en-US" sz="1600" dirty="0"/>
              <a:t>T</a:t>
            </a:r>
            <a:r>
              <a:rPr lang="el-GR" sz="1600" dirty="0"/>
              <a:t>2 </a:t>
            </a:r>
            <a:r>
              <a:rPr lang="el-GR" sz="1600" dirty="0">
                <a:sym typeface="Wingdings" panose="05000000000000000000" pitchFamily="2" charset="2"/>
              </a:rPr>
              <a:t></a:t>
            </a:r>
            <a:r>
              <a:rPr lang="el-GR" sz="1600" dirty="0"/>
              <a:t> </a:t>
            </a:r>
            <a:r>
              <a:rPr lang="en-US" sz="1600" dirty="0"/>
              <a:t>T</a:t>
            </a:r>
            <a:r>
              <a:rPr lang="el-GR" sz="1600" dirty="0"/>
              <a:t>3 = (</a:t>
            </a:r>
            <a:r>
              <a:rPr lang="en-US" sz="1600" dirty="0"/>
              <a:t>v</a:t>
            </a:r>
            <a:r>
              <a:rPr lang="el-GR" sz="1600" dirty="0"/>
              <a:t>3/</a:t>
            </a:r>
            <a:r>
              <a:rPr lang="en-US" sz="1600" dirty="0"/>
              <a:t>v</a:t>
            </a:r>
            <a:r>
              <a:rPr lang="el-GR" sz="1600" dirty="0"/>
              <a:t>2)*</a:t>
            </a:r>
            <a:r>
              <a:rPr lang="en-US" sz="1600" dirty="0"/>
              <a:t>T</a:t>
            </a:r>
            <a:r>
              <a:rPr lang="el-GR" sz="1600" dirty="0"/>
              <a:t>2 = </a:t>
            </a:r>
            <a:r>
              <a:rPr lang="el-GR" sz="1600" dirty="0" smtClean="0"/>
              <a:t>2*898,3 </a:t>
            </a:r>
            <a:r>
              <a:rPr lang="el-GR" sz="1600" dirty="0"/>
              <a:t>= </a:t>
            </a:r>
            <a:r>
              <a:rPr lang="el-GR" sz="1600" dirty="0" smtClean="0"/>
              <a:t>1796,5 </a:t>
            </a:r>
            <a:r>
              <a:rPr lang="en-US" sz="1600" dirty="0" smtClean="0"/>
              <a:t>K</a:t>
            </a:r>
          </a:p>
          <a:p>
            <a:endParaRPr lang="en-US" sz="1600" dirty="0"/>
          </a:p>
          <a:p>
            <a:r>
              <a:rPr lang="en-US" sz="1600" dirty="0" smtClean="0"/>
              <a:t>		</a:t>
            </a:r>
            <a:endParaRPr lang="el-GR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88575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2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8933" cy="210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81" y="95157"/>
            <a:ext cx="2286319" cy="2014819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-19146" y="2109976"/>
            <a:ext cx="91631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		P3 </a:t>
            </a:r>
            <a:r>
              <a:rPr lang="en-US" sz="1600" dirty="0"/>
              <a:t>= P2 = 5389,8 </a:t>
            </a:r>
            <a:r>
              <a:rPr lang="en-US" sz="1600" dirty="0" err="1"/>
              <a:t>kPa</a:t>
            </a:r>
            <a:endParaRPr lang="el-GR" sz="1600" dirty="0"/>
          </a:p>
          <a:p>
            <a:r>
              <a:rPr lang="en-US" sz="1600" dirty="0"/>
              <a:t> </a:t>
            </a:r>
            <a:endParaRPr lang="el-GR" sz="1600" dirty="0"/>
          </a:p>
          <a:p>
            <a:r>
              <a:rPr lang="el-GR" sz="1600" u="sng" dirty="0"/>
              <a:t>Κατάσταση 3:</a:t>
            </a:r>
            <a:r>
              <a:rPr lang="el-GR" sz="1600" dirty="0"/>
              <a:t>	</a:t>
            </a:r>
            <a:r>
              <a:rPr lang="en-US" sz="1600" dirty="0"/>
              <a:t>T</a:t>
            </a:r>
            <a:r>
              <a:rPr lang="el-GR" sz="1600" dirty="0"/>
              <a:t>3 = 1796,5 </a:t>
            </a:r>
            <a:r>
              <a:rPr lang="en-US" sz="1600" dirty="0"/>
              <a:t>K </a:t>
            </a:r>
            <a:r>
              <a:rPr lang="el-GR" sz="1600" dirty="0"/>
              <a:t>Πίνακα Αέρα με γραμμική παρεμβολή </a:t>
            </a:r>
            <a:endParaRPr lang="en-US" sz="1600" dirty="0"/>
          </a:p>
          <a:p>
            <a:endParaRPr lang="el-GR" sz="1600" dirty="0"/>
          </a:p>
          <a:p>
            <a:r>
              <a:rPr lang="el-GR" sz="1600" dirty="0"/>
              <a:t>		</a:t>
            </a:r>
            <a:r>
              <a:rPr lang="en-US" sz="1600" dirty="0" err="1"/>
              <a:t>vr</a:t>
            </a:r>
            <a:r>
              <a:rPr lang="el-GR" sz="1600" dirty="0"/>
              <a:t>3 = 4,328+(3,994-4,328)*(1796,5-1750)/(1800-1750) = 4,017 </a:t>
            </a:r>
            <a:endParaRPr lang="en-US" sz="1600" dirty="0"/>
          </a:p>
          <a:p>
            <a:endParaRPr lang="el-GR" sz="1600" dirty="0"/>
          </a:p>
          <a:p>
            <a:r>
              <a:rPr lang="el-GR" sz="1600" b="1" dirty="0"/>
              <a:t>		</a:t>
            </a:r>
            <a:r>
              <a:rPr lang="en-US" sz="1600" b="1" dirty="0"/>
              <a:t>h</a:t>
            </a:r>
            <a:r>
              <a:rPr lang="el-GR" sz="1600" b="1" dirty="0"/>
              <a:t>3 = 1941,6+(2003,3-1941,6)*(1796,5-1750)/(1800-1750) = 1999,0 </a:t>
            </a:r>
            <a:r>
              <a:rPr lang="en-US" sz="1600" b="1" dirty="0"/>
              <a:t>kJ</a:t>
            </a:r>
            <a:r>
              <a:rPr lang="el-GR" sz="1600" b="1" dirty="0"/>
              <a:t>/</a:t>
            </a:r>
            <a:r>
              <a:rPr lang="en-US" sz="1600" b="1" dirty="0"/>
              <a:t>kg</a:t>
            </a:r>
            <a:endParaRPr lang="el-GR" sz="1600" dirty="0"/>
          </a:p>
          <a:p>
            <a:r>
              <a:rPr lang="el-GR" sz="1600" dirty="0"/>
              <a:t> </a:t>
            </a:r>
          </a:p>
          <a:p>
            <a:r>
              <a:rPr lang="el-GR" sz="1600" u="sng" dirty="0"/>
              <a:t>Διεργασία 3-4:</a:t>
            </a:r>
            <a:r>
              <a:rPr lang="el-GR" sz="1600" dirty="0"/>
              <a:t>	(</a:t>
            </a:r>
            <a:r>
              <a:rPr lang="el-GR" sz="1600" dirty="0" err="1"/>
              <a:t>ισεντροπική</a:t>
            </a:r>
            <a:r>
              <a:rPr lang="el-GR" sz="1600" dirty="0"/>
              <a:t>) </a:t>
            </a:r>
            <a:r>
              <a:rPr lang="en-US" sz="1600" dirty="0" err="1"/>
              <a:t>vr</a:t>
            </a:r>
            <a:r>
              <a:rPr lang="el-GR" sz="1600" dirty="0"/>
              <a:t>3/</a:t>
            </a:r>
            <a:r>
              <a:rPr lang="en-US" sz="1600" dirty="0" err="1"/>
              <a:t>vr</a:t>
            </a:r>
            <a:r>
              <a:rPr lang="el-GR" sz="1600" dirty="0"/>
              <a:t>4 = </a:t>
            </a:r>
            <a:r>
              <a:rPr lang="en-US" sz="1600" dirty="0"/>
              <a:t>v</a:t>
            </a:r>
            <a:r>
              <a:rPr lang="el-GR" sz="1600" dirty="0"/>
              <a:t>3/</a:t>
            </a:r>
            <a:r>
              <a:rPr lang="en-US" sz="1600" dirty="0"/>
              <a:t>v</a:t>
            </a:r>
            <a:r>
              <a:rPr lang="el-GR" sz="1600" dirty="0"/>
              <a:t>4 = </a:t>
            </a:r>
            <a:r>
              <a:rPr lang="el-GR" sz="1600" dirty="0" smtClean="0"/>
              <a:t>2*</a:t>
            </a:r>
            <a:r>
              <a:rPr lang="en-US" sz="1600" dirty="0"/>
              <a:t>v</a:t>
            </a:r>
            <a:r>
              <a:rPr lang="el-GR" sz="1600" dirty="0" smtClean="0"/>
              <a:t>2/18*</a:t>
            </a:r>
            <a:r>
              <a:rPr lang="en-US" sz="1600" dirty="0"/>
              <a:t>v</a:t>
            </a:r>
            <a:r>
              <a:rPr lang="el-GR" sz="1600" dirty="0"/>
              <a:t>2 = </a:t>
            </a:r>
            <a:r>
              <a:rPr lang="el-GR" sz="1600" dirty="0" smtClean="0"/>
              <a:t>0,1111 </a:t>
            </a:r>
            <a:r>
              <a:rPr lang="el-GR" sz="1600" dirty="0">
                <a:sym typeface="Wingdings" panose="05000000000000000000" pitchFamily="2" charset="2"/>
              </a:rPr>
              <a:t></a:t>
            </a:r>
            <a:r>
              <a:rPr lang="el-GR" sz="1600" dirty="0"/>
              <a:t> </a:t>
            </a:r>
            <a:r>
              <a:rPr lang="en-US" sz="1600" dirty="0" err="1"/>
              <a:t>vr</a:t>
            </a:r>
            <a:r>
              <a:rPr lang="el-GR" sz="1600" dirty="0"/>
              <a:t>4 = </a:t>
            </a:r>
            <a:r>
              <a:rPr lang="en-US" sz="1600" dirty="0" err="1"/>
              <a:t>vr</a:t>
            </a:r>
            <a:r>
              <a:rPr lang="el-GR" sz="1600" dirty="0" smtClean="0"/>
              <a:t>3/0,1111 </a:t>
            </a:r>
            <a:r>
              <a:rPr lang="el-GR" sz="1600" dirty="0"/>
              <a:t>= </a:t>
            </a:r>
            <a:r>
              <a:rPr lang="el-GR" sz="1600" dirty="0" smtClean="0"/>
              <a:t>36,16</a:t>
            </a:r>
            <a:endParaRPr lang="el-GR" sz="1600" dirty="0"/>
          </a:p>
          <a:p>
            <a:r>
              <a:rPr lang="el-GR" sz="1600" dirty="0"/>
              <a:t> </a:t>
            </a:r>
          </a:p>
          <a:p>
            <a:r>
              <a:rPr lang="el-GR" sz="1600" u="sng" dirty="0"/>
              <a:t>Κατάσταση 4</a:t>
            </a:r>
            <a:r>
              <a:rPr lang="el-GR" sz="1600" dirty="0"/>
              <a:t>	</a:t>
            </a:r>
            <a:r>
              <a:rPr lang="en-US" sz="1600" dirty="0" err="1" smtClean="0"/>
              <a:t>vr</a:t>
            </a:r>
            <a:r>
              <a:rPr lang="el-GR" sz="1600" dirty="0" smtClean="0"/>
              <a:t>4 = 36,16 </a:t>
            </a:r>
            <a:r>
              <a:rPr lang="el-GR" sz="1600" dirty="0"/>
              <a:t>Πίνακα Αέρα </a:t>
            </a:r>
            <a:r>
              <a:rPr lang="el-GR" sz="1600" dirty="0" smtClean="0"/>
              <a:t>με γραμμική </a:t>
            </a:r>
            <a:r>
              <a:rPr lang="el-GR" sz="1600" dirty="0"/>
              <a:t>παρεμβολή </a:t>
            </a:r>
            <a:r>
              <a:rPr lang="el-GR" sz="1600" dirty="0" smtClean="0"/>
              <a:t>προκύπτει</a:t>
            </a:r>
            <a:endParaRPr lang="en-US" sz="1600" dirty="0" smtClean="0"/>
          </a:p>
          <a:p>
            <a:r>
              <a:rPr lang="el-GR" sz="1600" dirty="0" smtClean="0"/>
              <a:t> </a:t>
            </a:r>
          </a:p>
          <a:p>
            <a:r>
              <a:rPr lang="el-GR" sz="1600" b="1" dirty="0"/>
              <a:t>	</a:t>
            </a:r>
            <a:r>
              <a:rPr lang="el-GR" sz="1600" b="1" dirty="0" smtClean="0"/>
              <a:t>	</a:t>
            </a:r>
            <a:r>
              <a:rPr lang="en-US" sz="1600" b="1" dirty="0" smtClean="0"/>
              <a:t>u</a:t>
            </a:r>
            <a:r>
              <a:rPr lang="el-GR" sz="1600" b="1" dirty="0"/>
              <a:t>4 </a:t>
            </a:r>
            <a:r>
              <a:rPr lang="el-GR" sz="1600" b="1" dirty="0" smtClean="0"/>
              <a:t>= 657,95</a:t>
            </a:r>
            <a:r>
              <a:rPr lang="el-GR" sz="1600" b="1" dirty="0"/>
              <a:t>+(674,58-657,95)*(36,15-36,61)/(34,31-36,61) </a:t>
            </a:r>
            <a:r>
              <a:rPr lang="el-GR" sz="1600" b="1" dirty="0" smtClean="0"/>
              <a:t>= 661,28 </a:t>
            </a:r>
            <a:r>
              <a:rPr lang="en-US" sz="1600" b="1" dirty="0"/>
              <a:t>kJ</a:t>
            </a:r>
            <a:r>
              <a:rPr lang="el-GR" sz="1600" b="1" dirty="0"/>
              <a:t>/</a:t>
            </a:r>
            <a:r>
              <a:rPr lang="en-US" sz="1600" b="1" dirty="0" smtClean="0"/>
              <a:t>kg</a:t>
            </a:r>
          </a:p>
          <a:p>
            <a:endParaRPr lang="en-US" sz="1600" b="1" dirty="0"/>
          </a:p>
          <a:p>
            <a:r>
              <a:rPr lang="en-US" sz="1600" b="1" dirty="0" smtClean="0"/>
              <a:t>		T4 = </a:t>
            </a:r>
            <a:r>
              <a:rPr lang="en-US" sz="1600" b="1" dirty="0" smtClean="0"/>
              <a:t>880</a:t>
            </a:r>
            <a:r>
              <a:rPr lang="el-GR" sz="1600" b="1" dirty="0" smtClean="0"/>
              <a:t>+(</a:t>
            </a:r>
            <a:r>
              <a:rPr lang="en-US" sz="1600" b="1" dirty="0" smtClean="0"/>
              <a:t>900</a:t>
            </a:r>
            <a:r>
              <a:rPr lang="el-GR" sz="1600" b="1" dirty="0" smtClean="0"/>
              <a:t>-</a:t>
            </a:r>
            <a:r>
              <a:rPr lang="en-US" sz="1600" b="1" dirty="0" smtClean="0"/>
              <a:t>880</a:t>
            </a:r>
            <a:r>
              <a:rPr lang="el-GR" sz="1600" b="1" dirty="0" smtClean="0"/>
              <a:t>)*(</a:t>
            </a:r>
            <a:r>
              <a:rPr lang="el-GR" sz="1600" b="1" dirty="0"/>
              <a:t>36,15-36,61)/(34,31-36,61) = </a:t>
            </a:r>
            <a:r>
              <a:rPr lang="en-US" sz="1600" b="1" dirty="0" smtClean="0"/>
              <a:t>884 K</a:t>
            </a:r>
            <a:endParaRPr lang="el-GR" sz="1600" dirty="0"/>
          </a:p>
          <a:p>
            <a:r>
              <a:rPr lang="el-GR" sz="1600" dirty="0"/>
              <a:t> </a:t>
            </a:r>
            <a:endParaRPr lang="en-US" sz="1600" dirty="0" smtClean="0"/>
          </a:p>
          <a:p>
            <a:r>
              <a:rPr lang="en-US" sz="1600" dirty="0" smtClean="0"/>
              <a:t>		P4v4/T4 = P1v1/T1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P4</a:t>
            </a:r>
            <a:r>
              <a:rPr lang="en-US" sz="1600" strike="sngStrike" dirty="0" smtClean="0"/>
              <a:t>v1</a:t>
            </a:r>
            <a:r>
              <a:rPr lang="en-US" sz="1600" dirty="0" smtClean="0"/>
              <a:t>/T4 </a:t>
            </a:r>
            <a:r>
              <a:rPr lang="en-US" sz="1600" dirty="0"/>
              <a:t>= </a:t>
            </a:r>
            <a:r>
              <a:rPr lang="en-US" sz="1600" dirty="0" smtClean="0"/>
              <a:t>P1</a:t>
            </a:r>
            <a:r>
              <a:rPr lang="en-US" sz="1600" strike="sngStrike" dirty="0" smtClean="0"/>
              <a:t>v1</a:t>
            </a:r>
            <a:r>
              <a:rPr lang="en-US" sz="1600" dirty="0" smtClean="0"/>
              <a:t>/T1 </a:t>
            </a:r>
            <a:r>
              <a:rPr lang="en-US" sz="1600" dirty="0" smtClean="0">
                <a:sym typeface="Wingdings" panose="05000000000000000000" pitchFamily="2" charset="2"/>
              </a:rPr>
              <a:t> P4 = P1*T4/T1 = 100*884/300 =</a:t>
            </a:r>
          </a:p>
          <a:p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	=</a:t>
            </a:r>
            <a:r>
              <a:rPr lang="en-US" sz="1600" dirty="0" smtClean="0"/>
              <a:t> 294 </a:t>
            </a:r>
            <a:r>
              <a:rPr lang="en-US" sz="1600" dirty="0" err="1" smtClean="0"/>
              <a:t>kPa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11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405C7-3333-4EAF-9BC0-558CD40BAB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pl-PL" dirty="0"/>
              <a:t>qin = </a:t>
            </a:r>
            <a:r>
              <a:rPr lang="pl-PL" b="1" dirty="0"/>
              <a:t>h3-h2</a:t>
            </a:r>
            <a:r>
              <a:rPr lang="pl-PL" dirty="0"/>
              <a:t> = </a:t>
            </a:r>
            <a:r>
              <a:rPr lang="el-GR" dirty="0"/>
              <a:t>1999,0</a:t>
            </a:r>
            <a:r>
              <a:rPr lang="pl-PL" dirty="0"/>
              <a:t>-</a:t>
            </a:r>
            <a:r>
              <a:rPr lang="el-GR" dirty="0"/>
              <a:t>930,98</a:t>
            </a:r>
            <a:r>
              <a:rPr lang="pl-PL" dirty="0"/>
              <a:t> = </a:t>
            </a:r>
            <a:r>
              <a:rPr lang="pl-PL" b="1" dirty="0"/>
              <a:t>10</a:t>
            </a:r>
            <a:r>
              <a:rPr lang="el-GR" b="1" dirty="0"/>
              <a:t>68</a:t>
            </a:r>
            <a:r>
              <a:rPr lang="pl-PL" b="1" dirty="0"/>
              <a:t>,</a:t>
            </a:r>
            <a:r>
              <a:rPr lang="el-GR" b="1" dirty="0"/>
              <a:t>0</a:t>
            </a:r>
            <a:r>
              <a:rPr lang="pl-PL" b="1" dirty="0"/>
              <a:t> kJ/kg</a:t>
            </a:r>
            <a:endParaRPr lang="el-GR" dirty="0"/>
          </a:p>
          <a:p>
            <a:r>
              <a:rPr lang="pl-PL" dirty="0"/>
              <a:t> </a:t>
            </a:r>
            <a:endParaRPr lang="el-GR" dirty="0"/>
          </a:p>
          <a:p>
            <a:r>
              <a:rPr lang="pl-PL" dirty="0"/>
              <a:t>qout = </a:t>
            </a:r>
            <a:r>
              <a:rPr lang="pl-PL" b="1" dirty="0"/>
              <a:t>u4-u1</a:t>
            </a:r>
            <a:r>
              <a:rPr lang="pl-PL" dirty="0"/>
              <a:t> = </a:t>
            </a:r>
            <a:r>
              <a:rPr lang="el-GR" dirty="0"/>
              <a:t>661,28</a:t>
            </a:r>
            <a:r>
              <a:rPr lang="pl-PL" dirty="0"/>
              <a:t>-</a:t>
            </a:r>
            <a:r>
              <a:rPr lang="el-GR" dirty="0"/>
              <a:t>214,07</a:t>
            </a:r>
            <a:r>
              <a:rPr lang="pl-PL" dirty="0"/>
              <a:t> = </a:t>
            </a:r>
            <a:r>
              <a:rPr lang="el-GR" b="1" dirty="0"/>
              <a:t>447,21</a:t>
            </a:r>
            <a:r>
              <a:rPr lang="pl-PL" b="1" dirty="0"/>
              <a:t> kJ/kg</a:t>
            </a:r>
            <a:endParaRPr lang="el-GR" dirty="0"/>
          </a:p>
          <a:p>
            <a:r>
              <a:rPr lang="pl-PL" dirty="0"/>
              <a:t> </a:t>
            </a:r>
            <a:endParaRPr lang="el-GR" dirty="0"/>
          </a:p>
          <a:p>
            <a:r>
              <a:rPr lang="pl-PL" dirty="0"/>
              <a:t>wnet </a:t>
            </a:r>
            <a:r>
              <a:rPr lang="el-GR" dirty="0"/>
              <a:t>= </a:t>
            </a:r>
            <a:r>
              <a:rPr lang="pl-PL" dirty="0"/>
              <a:t>qin</a:t>
            </a:r>
            <a:r>
              <a:rPr lang="el-GR" dirty="0"/>
              <a:t>-</a:t>
            </a:r>
            <a:r>
              <a:rPr lang="pl-PL" dirty="0"/>
              <a:t>qout </a:t>
            </a:r>
            <a:r>
              <a:rPr lang="el-GR" dirty="0"/>
              <a:t>= 1068,0-447,21 = </a:t>
            </a:r>
            <a:r>
              <a:rPr lang="el-GR" b="1" dirty="0"/>
              <a:t>620,79 </a:t>
            </a:r>
            <a:r>
              <a:rPr lang="pl-PL" b="1" dirty="0"/>
              <a:t>kJ</a:t>
            </a:r>
            <a:r>
              <a:rPr lang="el-GR" b="1" dirty="0"/>
              <a:t>/</a:t>
            </a:r>
            <a:r>
              <a:rPr lang="pl-PL" b="1" dirty="0"/>
              <a:t>kg</a:t>
            </a:r>
            <a:endParaRPr lang="el-GR" b="1" dirty="0"/>
          </a:p>
          <a:p>
            <a:endParaRPr lang="el-GR" b="1" dirty="0"/>
          </a:p>
          <a:p>
            <a:r>
              <a:rPr lang="el-GR" b="1" dirty="0"/>
              <a:t>η</a:t>
            </a:r>
            <a:r>
              <a:rPr lang="en-US" b="1" dirty="0" err="1"/>
              <a:t>th</a:t>
            </a:r>
            <a:r>
              <a:rPr lang="en-US" b="1" dirty="0"/>
              <a:t> = </a:t>
            </a:r>
            <a:r>
              <a:rPr lang="en-US" b="1" dirty="0" err="1"/>
              <a:t>wnet</a:t>
            </a:r>
            <a:r>
              <a:rPr lang="en-US" b="1" dirty="0"/>
              <a:t>/</a:t>
            </a:r>
            <a:r>
              <a:rPr lang="en-US" b="1" dirty="0" err="1"/>
              <a:t>qin</a:t>
            </a:r>
            <a:r>
              <a:rPr lang="en-US" b="1" dirty="0"/>
              <a:t> = 620,79/1068,0 = 0,5812 = 58,12 %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8933" cy="210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81" y="95157"/>
            <a:ext cx="2286319" cy="20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4767C-7CF3-4C80-9437-9975C09C3A2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228600"/>
            <a:ext cx="5770563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Παραδοχές πρότυπου αέρα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962400" y="1044575"/>
            <a:ext cx="510540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</a:pPr>
            <a:r>
              <a:rPr lang="el-GR" b="1" dirty="0" smtClean="0">
                <a:solidFill>
                  <a:srgbClr val="CC00CC"/>
                </a:solidFill>
              </a:rPr>
              <a:t>Παραδοχές πρότυπου αέρα</a:t>
            </a:r>
            <a:r>
              <a:rPr lang="en-US" dirty="0" smtClean="0">
                <a:solidFill>
                  <a:srgbClr val="CC00CC"/>
                </a:solidFill>
              </a:rPr>
              <a:t>:</a:t>
            </a:r>
            <a:endParaRPr lang="en-US" dirty="0">
              <a:solidFill>
                <a:srgbClr val="CC00CC"/>
              </a:solidFill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l-GR" dirty="0" smtClean="0"/>
              <a:t>Το εργαζόμενο μέσο είναι αέρας, ο οποίος κυκλοφορεί συνεχώς εντός κλειστού βρόχου και συμπεριφέρεται πάντα ως ιδανικό αέριο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l-GR" dirty="0" smtClean="0"/>
              <a:t>Όλες οι διεργασίες που συνθέτουν έναν ιδανικό κύκλο είναι εσωτερικώς αντιστρεπτές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l-GR" dirty="0" smtClean="0"/>
              <a:t>Η διεργασία τη καύσης αντικαθίσταται από μια διεργασία </a:t>
            </a:r>
            <a:r>
              <a:rPr lang="el-GR" dirty="0" err="1" smtClean="0"/>
              <a:t>πρόδοσης</a:t>
            </a:r>
            <a:r>
              <a:rPr lang="el-GR" dirty="0" smtClean="0"/>
              <a:t> θερμότητας από μια εξωτερική πηγή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l-GR" dirty="0" smtClean="0"/>
              <a:t>Η διεργασία απόρριψης θερμότητας αντικαθίσταται από μια διεργασία αφαίρεσης θερμότητας (ψύξης), που επαναφέρει το εργαζόμενο μέσο στην αρχική κατάστασή του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81000" y="5410200"/>
            <a:ext cx="868680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b="1" dirty="0" smtClean="0">
                <a:solidFill>
                  <a:srgbClr val="CC00CC"/>
                </a:solidFill>
              </a:rPr>
              <a:t>Παραδοχές πρότυπου κρύου αέρα</a:t>
            </a:r>
            <a:r>
              <a:rPr lang="en-US" dirty="0" smtClean="0">
                <a:solidFill>
                  <a:srgbClr val="CC00CC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το εργαζόμενο μέσο είναι αέρας σταθερών ειδικών θερμοτήτων, ίσων με εκείνες υπό θερμοκρασία δωματίου</a:t>
            </a:r>
            <a:r>
              <a:rPr lang="en-US" dirty="0" smtClean="0"/>
              <a:t> (</a:t>
            </a:r>
            <a:r>
              <a:rPr lang="en-US" dirty="0"/>
              <a:t>25°C).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b="1" dirty="0" smtClean="0">
                <a:solidFill>
                  <a:srgbClr val="CC00CC"/>
                </a:solidFill>
              </a:rPr>
              <a:t>Κύκλος πρότυπου αέρα</a:t>
            </a:r>
            <a:r>
              <a:rPr lang="en-US" b="1" dirty="0" smtClean="0">
                <a:solidFill>
                  <a:srgbClr val="CC00CC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είναι ένας κύκλος, στον οποίο μπορούν να εφαρμοστούν οι παραδοχές πρότυπου αέρα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7934"/>
          <a:stretch/>
        </p:blipFill>
        <p:spPr>
          <a:xfrm>
            <a:off x="381000" y="914399"/>
            <a:ext cx="3581400" cy="374057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81000" y="4628941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5000"/>
              </a:spcBef>
              <a:spcAft>
                <a:spcPct val="5000"/>
              </a:spcAft>
              <a:buClr>
                <a:srgbClr val="FF3300"/>
              </a:buClr>
            </a:pPr>
            <a:r>
              <a:rPr lang="el-GR" sz="1200" dirty="0" smtClean="0"/>
              <a:t>Στους ιδανικούς κύκλους, η καύση </a:t>
            </a:r>
            <a:r>
              <a:rPr lang="el-GR" sz="1200" dirty="0" err="1" smtClean="0"/>
              <a:t>μοντελοποιείται</a:t>
            </a:r>
            <a:r>
              <a:rPr lang="el-GR" sz="1200" dirty="0" smtClean="0"/>
              <a:t> ως διεργασία πρόσδοσης θερμότητας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7B9EEA-95FB-4226-9323-7410019EC989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28600" y="288925"/>
            <a:ext cx="8686800" cy="55399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000" b="1" dirty="0" smtClean="0">
                <a:solidFill>
                  <a:srgbClr val="C00000"/>
                </a:solidFill>
              </a:rPr>
              <a:t>Επισκόπηση των παλινδρομικών μηχανών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4413250" y="1116410"/>
            <a:ext cx="465455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b="1" dirty="0" smtClean="0">
                <a:solidFill>
                  <a:srgbClr val="CC00CC"/>
                </a:solidFill>
              </a:rPr>
              <a:t>Μηχανές ανάφλεξης με σπινθήρα</a:t>
            </a:r>
            <a:endParaRPr lang="en-US" dirty="0">
              <a:solidFill>
                <a:srgbClr val="CC00CC"/>
              </a:solidFill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b="1" dirty="0" smtClean="0">
                <a:solidFill>
                  <a:srgbClr val="CC00CC"/>
                </a:solidFill>
              </a:rPr>
              <a:t>Μηχανές ανάφλεξης με συμπίεση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304800" y="1283919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Λόγος συμπίεσης: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3"/>
          <a:stretch/>
        </p:blipFill>
        <p:spPr>
          <a:xfrm>
            <a:off x="198107" y="1981200"/>
            <a:ext cx="4032250" cy="36219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81200"/>
            <a:ext cx="3886200" cy="361538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228600" y="5638800"/>
            <a:ext cx="4032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"/>
              </a:spcBef>
              <a:spcAft>
                <a:spcPct val="5000"/>
              </a:spcAft>
              <a:buClr>
                <a:srgbClr val="FF3300"/>
              </a:buClr>
            </a:pPr>
            <a:r>
              <a:rPr lang="el-GR" sz="1200" dirty="0" smtClean="0"/>
              <a:t>Ονοματολογία των παλινδρομικών μηχανών</a:t>
            </a:r>
            <a:endParaRPr lang="en-US" sz="1200" dirty="0"/>
          </a:p>
        </p:txBody>
      </p:sp>
      <p:sp>
        <p:nvSpPr>
          <p:cNvPr id="12" name="Ορθογώνιο 11"/>
          <p:cNvSpPr/>
          <p:nvPr/>
        </p:nvSpPr>
        <p:spPr>
          <a:xfrm>
            <a:off x="5029200" y="56388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"/>
              </a:spcBef>
              <a:spcAft>
                <a:spcPct val="5000"/>
              </a:spcAft>
              <a:buClr>
                <a:srgbClr val="FF3300"/>
              </a:buClr>
            </a:pPr>
            <a:r>
              <a:rPr lang="el-GR" sz="1200" dirty="0" smtClean="0"/>
              <a:t>Όγκος εμβολισμού και νεκρός όγκος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1188278"/>
                <a:ext cx="2133600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Vmax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Vmin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ΚΝΣ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m:rPr>
                                  <m:sty m:val="p"/>
                                </m:rPr>
                                <a:rPr lang="el-GR" i="0">
                                  <a:latin typeface="Cambria Math" panose="02040503050406030204" pitchFamily="18" charset="0"/>
                                </a:rPr>
                                <m:t>ΝΣ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188278"/>
                <a:ext cx="2133600" cy="5643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3400" y="6191993"/>
            <a:ext cx="387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Όγκος εμβολισμού = </a:t>
            </a:r>
            <a:r>
              <a:rPr lang="en-US" dirty="0" smtClean="0"/>
              <a:t>V</a:t>
            </a:r>
            <a:r>
              <a:rPr lang="el-GR" baseline="-25000" dirty="0" smtClean="0"/>
              <a:t>ΚΝΣ</a:t>
            </a:r>
            <a:r>
              <a:rPr lang="el-GR" dirty="0" smtClean="0"/>
              <a:t> - </a:t>
            </a:r>
            <a:r>
              <a:rPr lang="en-US" dirty="0" smtClean="0"/>
              <a:t>V</a:t>
            </a:r>
            <a:r>
              <a:rPr lang="el-GR" baseline="-25000" dirty="0" smtClean="0"/>
              <a:t>ΑΝΣ</a:t>
            </a:r>
            <a:endParaRPr lang="en-US" baseline="-250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32300" y="6191805"/>
            <a:ext cx="387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Νεκρός όγκος = </a:t>
            </a:r>
            <a:r>
              <a:rPr lang="en-US" dirty="0" smtClean="0"/>
              <a:t>V</a:t>
            </a:r>
            <a:r>
              <a:rPr lang="el-GR" baseline="-25000" dirty="0" smtClean="0"/>
              <a:t>ΑΝΣ</a:t>
            </a:r>
            <a:endParaRPr lang="en-US" baseline="-2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685799"/>
            <a:ext cx="8985504" cy="522158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24200" y="838200"/>
            <a:ext cx="5943600" cy="5145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2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139571-852E-470E-B60D-C003EC5C8AA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6200" y="193675"/>
            <a:ext cx="8991600" cy="415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100" b="1" dirty="0" smtClean="0">
                <a:solidFill>
                  <a:srgbClr val="C00000"/>
                </a:solidFill>
              </a:rPr>
              <a:t>Κύκλος </a:t>
            </a:r>
            <a:r>
              <a:rPr lang="en-US" sz="2100" b="1" dirty="0" smtClean="0">
                <a:solidFill>
                  <a:srgbClr val="C00000"/>
                </a:solidFill>
              </a:rPr>
              <a:t>Otto</a:t>
            </a:r>
            <a:r>
              <a:rPr lang="el-GR" sz="2100" b="1" dirty="0" smtClean="0">
                <a:solidFill>
                  <a:srgbClr val="C00000"/>
                </a:solidFill>
              </a:rPr>
              <a:t>: ο ιδανικός κύκλος μηχανών ανάφλεξης με σπινθήρα</a:t>
            </a: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6200" y="5983581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"/>
              </a:spcBef>
              <a:spcAft>
                <a:spcPct val="5000"/>
              </a:spcAft>
              <a:buClr>
                <a:srgbClr val="FF3300"/>
              </a:buClr>
            </a:pPr>
            <a:r>
              <a:rPr lang="el-GR" sz="1400" dirty="0" smtClean="0"/>
              <a:t>Πραγματικός (α) &amp; ιδανικός (β) κύκλοι των μηχανών ανάφλεξης με σπινθήρα και τα αντίστοιχα διαγράμματα </a:t>
            </a:r>
            <a:r>
              <a:rPr lang="el-GR" sz="1400" i="1" dirty="0" smtClean="0"/>
              <a:t>Ρ-υ</a:t>
            </a:r>
            <a:r>
              <a:rPr lang="el-GR" sz="1400" dirty="0" smtClean="0"/>
              <a:t>.</a:t>
            </a:r>
            <a:endParaRPr lang="en-US" sz="1400" dirty="0"/>
          </a:p>
        </p:txBody>
      </p:sp>
      <p:pic>
        <p:nvPicPr>
          <p:cNvPr id="8" name="Εικόνα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90015"/>
            <a:ext cx="5402580" cy="3613150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66040" y="6413698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Ανακαλύφθηκε από τον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Nikolaus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Otto</a:t>
            </a:r>
            <a:r>
              <a:rPr lang="el-G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 1876 και σε αυτόν στηρίζονται οι σύγχρονοι βενζινοκινητήρες. 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F8890A-BD70-4AF6-87FF-8E95530E779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5" name="4 Dikdörtgen"/>
          <p:cNvSpPr>
            <a:spLocks noChangeArrowheads="1"/>
          </p:cNvSpPr>
          <p:nvPr/>
        </p:nvSpPr>
        <p:spPr bwMode="auto">
          <a:xfrm>
            <a:off x="3886200" y="609600"/>
            <a:ext cx="5181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700" dirty="0" smtClean="0">
                <a:solidFill>
                  <a:srgbClr val="3333FF"/>
                </a:solidFill>
              </a:rPr>
              <a:t>Ο αέρας εισέρχεται στον κύλινδρο μέσω της ανοιχτής βαλβίδας εισαγωγής υπό ατμοσφαιρική πίεση</a:t>
            </a:r>
            <a:r>
              <a:rPr lang="en-US" sz="1700" dirty="0" smtClean="0">
                <a:solidFill>
                  <a:srgbClr val="3333FF"/>
                </a:solidFill>
              </a:rPr>
              <a:t> </a:t>
            </a:r>
            <a:r>
              <a:rPr lang="en-US" sz="1700" i="1" dirty="0">
                <a:solidFill>
                  <a:srgbClr val="3333FF"/>
                </a:solidFill>
              </a:rPr>
              <a:t>P</a:t>
            </a:r>
            <a:r>
              <a:rPr lang="en-US" sz="1700" baseline="-25000" dirty="0">
                <a:solidFill>
                  <a:srgbClr val="3333FF"/>
                </a:solidFill>
              </a:rPr>
              <a:t>0</a:t>
            </a:r>
            <a:r>
              <a:rPr lang="tr-TR" sz="1700" i="1" dirty="0">
                <a:solidFill>
                  <a:srgbClr val="3333FF"/>
                </a:solidFill>
              </a:rPr>
              <a:t> </a:t>
            </a:r>
            <a:r>
              <a:rPr lang="el-GR" sz="1700" dirty="0" smtClean="0">
                <a:solidFill>
                  <a:srgbClr val="3333FF"/>
                </a:solidFill>
              </a:rPr>
              <a:t>(διεργασία</a:t>
            </a:r>
            <a:r>
              <a:rPr lang="en-US" sz="1700" dirty="0" smtClean="0">
                <a:solidFill>
                  <a:srgbClr val="3333FF"/>
                </a:solidFill>
              </a:rPr>
              <a:t> 0-1</a:t>
            </a:r>
            <a:r>
              <a:rPr lang="el-GR" sz="1700" dirty="0" smtClean="0">
                <a:solidFill>
                  <a:srgbClr val="3333FF"/>
                </a:solidFill>
              </a:rPr>
              <a:t>), καθώς το έμβολο κινείται από το άνω νεκρό σημείο (</a:t>
            </a:r>
            <a:r>
              <a:rPr lang="en-US" sz="1700" dirty="0" smtClean="0">
                <a:solidFill>
                  <a:srgbClr val="3333FF"/>
                </a:solidFill>
              </a:rPr>
              <a:t>TDC</a:t>
            </a:r>
            <a:r>
              <a:rPr lang="el-GR" sz="1700" dirty="0" smtClean="0">
                <a:solidFill>
                  <a:srgbClr val="3333FF"/>
                </a:solidFill>
              </a:rPr>
              <a:t>)</a:t>
            </a:r>
            <a:r>
              <a:rPr lang="en-US" sz="1700" dirty="0" smtClean="0">
                <a:solidFill>
                  <a:srgbClr val="3333FF"/>
                </a:solidFill>
              </a:rPr>
              <a:t> </a:t>
            </a:r>
            <a:r>
              <a:rPr lang="el-GR" sz="1700" dirty="0" smtClean="0">
                <a:solidFill>
                  <a:srgbClr val="3333FF"/>
                </a:solidFill>
              </a:rPr>
              <a:t>προς το κάτω νεκρό σημείο</a:t>
            </a:r>
            <a:r>
              <a:rPr lang="en-US" sz="1700" dirty="0" smtClean="0">
                <a:solidFill>
                  <a:srgbClr val="3333FF"/>
                </a:solidFill>
              </a:rPr>
              <a:t> </a:t>
            </a:r>
            <a:r>
              <a:rPr lang="el-GR" sz="1700" dirty="0" smtClean="0">
                <a:solidFill>
                  <a:srgbClr val="3333FF"/>
                </a:solidFill>
              </a:rPr>
              <a:t>(</a:t>
            </a:r>
            <a:r>
              <a:rPr lang="en-US" sz="1700" dirty="0" smtClean="0">
                <a:solidFill>
                  <a:srgbClr val="3333FF"/>
                </a:solidFill>
              </a:rPr>
              <a:t>BDC</a:t>
            </a:r>
            <a:r>
              <a:rPr lang="el-GR" sz="1700" dirty="0" smtClean="0">
                <a:solidFill>
                  <a:srgbClr val="3333FF"/>
                </a:solidFill>
              </a:rPr>
              <a:t>)</a:t>
            </a:r>
            <a:r>
              <a:rPr lang="en-US" sz="1700" dirty="0" smtClean="0">
                <a:solidFill>
                  <a:srgbClr val="3333FF"/>
                </a:solidFill>
              </a:rPr>
              <a:t>.</a:t>
            </a:r>
            <a:endParaRPr lang="tr-TR" sz="1700" dirty="0">
              <a:solidFill>
                <a:srgbClr val="3333FF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700" dirty="0" smtClean="0"/>
              <a:t>Η βαλβίδα εισαγωγής κλείνει στην κατάσταση 1 κι ο αέρας συμπιέζεται </a:t>
            </a:r>
            <a:r>
              <a:rPr lang="el-GR" sz="1700" dirty="0" err="1" smtClean="0"/>
              <a:t>ισεντροπικά</a:t>
            </a:r>
            <a:r>
              <a:rPr lang="el-GR" sz="1700" dirty="0" smtClean="0"/>
              <a:t> ως την κατάσταση 2</a:t>
            </a:r>
            <a:r>
              <a:rPr lang="en-US" sz="1700" dirty="0" smtClean="0"/>
              <a:t>.</a:t>
            </a:r>
            <a:r>
              <a:rPr lang="tr-TR" sz="1700" dirty="0" smtClean="0"/>
              <a:t> </a:t>
            </a:r>
            <a:r>
              <a:rPr lang="el-GR" sz="1700" dirty="0" smtClean="0"/>
              <a:t>Η θερμότητα προσδίδεται </a:t>
            </a:r>
            <a:r>
              <a:rPr lang="el-GR" sz="1700" dirty="0" err="1" smtClean="0"/>
              <a:t>ισόογκα</a:t>
            </a:r>
            <a:r>
              <a:rPr lang="en-US" sz="1700" dirty="0" smtClean="0"/>
              <a:t> (</a:t>
            </a:r>
            <a:r>
              <a:rPr lang="el-GR" sz="1700" dirty="0" smtClean="0"/>
              <a:t>διεργασία </a:t>
            </a:r>
            <a:r>
              <a:rPr lang="en-US" sz="1700" dirty="0" smtClean="0"/>
              <a:t>2-3)</a:t>
            </a:r>
            <a:r>
              <a:rPr lang="el-GR" sz="1700" dirty="0" smtClean="0"/>
              <a:t>. Ακολουθεί η ισεντροπική εκτόνωση ως την κατάσταση 4 και η </a:t>
            </a:r>
            <a:r>
              <a:rPr lang="el-GR" sz="1700" dirty="0" err="1" smtClean="0"/>
              <a:t>ισόογκη</a:t>
            </a:r>
            <a:r>
              <a:rPr lang="el-GR" sz="1700" dirty="0" smtClean="0"/>
              <a:t> απόρριψη θερμότητας (ψύξη), που αντιστοιχεί στη διεργασία</a:t>
            </a:r>
            <a:r>
              <a:rPr lang="en-US" sz="1700" dirty="0" smtClean="0"/>
              <a:t> 4-1. </a:t>
            </a:r>
            <a:endParaRPr lang="tr-TR" sz="1700" dirty="0"/>
          </a:p>
          <a:p>
            <a:pPr>
              <a:spcAft>
                <a:spcPts val="600"/>
              </a:spcAft>
            </a:pPr>
            <a:r>
              <a:rPr lang="el-GR" sz="1700" dirty="0" smtClean="0">
                <a:solidFill>
                  <a:srgbClr val="3333FF"/>
                </a:solidFill>
              </a:rPr>
              <a:t>Ο αέρας εξωθείται μέσω της ανοιχτής βαλβίδας εξαγωγής</a:t>
            </a:r>
            <a:r>
              <a:rPr lang="tr-TR" sz="1700" dirty="0" smtClean="0">
                <a:solidFill>
                  <a:srgbClr val="3333FF"/>
                </a:solidFill>
              </a:rPr>
              <a:t> </a:t>
            </a:r>
            <a:r>
              <a:rPr lang="en-US" sz="1700" dirty="0" smtClean="0">
                <a:solidFill>
                  <a:srgbClr val="3333FF"/>
                </a:solidFill>
              </a:rPr>
              <a:t>(</a:t>
            </a:r>
            <a:r>
              <a:rPr lang="el-GR" sz="1700" dirty="0" smtClean="0">
                <a:solidFill>
                  <a:srgbClr val="3333FF"/>
                </a:solidFill>
              </a:rPr>
              <a:t>διεργασία </a:t>
            </a:r>
            <a:r>
              <a:rPr lang="en-US" sz="1700" dirty="0" smtClean="0">
                <a:solidFill>
                  <a:srgbClr val="3333FF"/>
                </a:solidFill>
              </a:rPr>
              <a:t>1-0</a:t>
            </a:r>
            <a:r>
              <a:rPr lang="en-US" sz="1700" dirty="0">
                <a:solidFill>
                  <a:srgbClr val="3333FF"/>
                </a:solidFill>
              </a:rPr>
              <a:t>)</a:t>
            </a:r>
            <a:r>
              <a:rPr lang="en-US" sz="1700" i="1" dirty="0">
                <a:solidFill>
                  <a:srgbClr val="3333FF"/>
                </a:solidFill>
              </a:rPr>
              <a:t>.</a:t>
            </a:r>
            <a:endParaRPr lang="tr-TR" sz="1700" i="1" dirty="0">
              <a:solidFill>
                <a:srgbClr val="3333FF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700" dirty="0" smtClean="0"/>
              <a:t>Οι συναλλαγές έργου κατά την εισαγωγή και την εξαγωγή του αέρα αλληλοαναιρούνται, άρα η συμπερίληψή τους στον υπολογισμό του καθαρού παραγόμενου έργου θα ήταν άνευ σημασίας</a:t>
            </a:r>
            <a:r>
              <a:rPr lang="en-US" sz="1700" dirty="0" smtClean="0"/>
              <a:t>. </a:t>
            </a:r>
            <a:endParaRPr lang="tr-TR" sz="17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221" r="8132" b="1112"/>
          <a:stretch/>
        </p:blipFill>
        <p:spPr>
          <a:xfrm>
            <a:off x="189368" y="1096646"/>
            <a:ext cx="3505200" cy="342643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89368" y="452307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spcAft>
                <a:spcPct val="5000"/>
              </a:spcAft>
            </a:pPr>
            <a:r>
              <a:rPr lang="el-GR" sz="1200" dirty="0" smtClean="0"/>
              <a:t>Διάγραμμα </a:t>
            </a:r>
            <a:r>
              <a:rPr lang="el-GR" sz="1200" i="1" dirty="0" smtClean="0"/>
              <a:t>Ρ-υ</a:t>
            </a:r>
            <a:r>
              <a:rPr lang="en-US" sz="1200" dirty="0" smtClean="0"/>
              <a:t> </a:t>
            </a:r>
            <a:r>
              <a:rPr lang="el-GR" sz="1200" dirty="0" smtClean="0"/>
              <a:t>του ιδανικού κύκλου </a:t>
            </a:r>
            <a:r>
              <a:rPr lang="en-US" sz="1200" dirty="0" smtClean="0"/>
              <a:t>Otto</a:t>
            </a:r>
            <a:r>
              <a:rPr lang="el-GR" sz="1200" dirty="0" smtClean="0"/>
              <a:t>, με επισήμανση των διεργασιών εισαγωγής κι εξαγωγής.</a:t>
            </a:r>
            <a:endParaRPr lang="en-US" sz="1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" y="193675"/>
            <a:ext cx="8991600" cy="415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100" b="1" dirty="0" smtClean="0">
                <a:solidFill>
                  <a:srgbClr val="C00000"/>
                </a:solidFill>
              </a:rPr>
              <a:t>Κύκλος </a:t>
            </a:r>
            <a:r>
              <a:rPr lang="en-US" sz="2100" b="1" dirty="0" smtClean="0">
                <a:solidFill>
                  <a:srgbClr val="C00000"/>
                </a:solidFill>
              </a:rPr>
              <a:t>Otto</a:t>
            </a:r>
            <a:r>
              <a:rPr lang="el-GR" sz="2100" b="1" dirty="0" smtClean="0">
                <a:solidFill>
                  <a:srgbClr val="C00000"/>
                </a:solidFill>
              </a:rPr>
              <a:t>: ο ιδανικός κύκλος μηχανών ανάφλεξης με σπινθήρα</a:t>
            </a: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00" y="6075144"/>
            <a:ext cx="554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https://www.youtube.com/watch?v=DKF5dKo_r_Y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05600" y="6323735"/>
            <a:ext cx="2133600" cy="320675"/>
          </a:xfrm>
          <a:noFill/>
        </p:spPr>
        <p:txBody>
          <a:bodyPr/>
          <a:lstStyle/>
          <a:p>
            <a:fld id="{9872B7A3-77BF-4AEE-81C3-50D54984AC51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54916" r="67136" b="4128"/>
          <a:stretch/>
        </p:blipFill>
        <p:spPr>
          <a:xfrm>
            <a:off x="95250" y="579714"/>
            <a:ext cx="2952750" cy="23068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7159"/>
          <a:stretch/>
        </p:blipFill>
        <p:spPr>
          <a:xfrm>
            <a:off x="95250" y="3279012"/>
            <a:ext cx="3711190" cy="3044723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>
          <a:xfrm>
            <a:off x="238125" y="6273225"/>
            <a:ext cx="3577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spcAft>
                <a:spcPct val="5000"/>
              </a:spcAft>
            </a:pPr>
            <a:r>
              <a:rPr lang="el-GR" sz="1600" dirty="0" smtClean="0"/>
              <a:t>Ο βαθμός απόδοσης του κύκλου </a:t>
            </a:r>
            <a:r>
              <a:rPr lang="en-US" sz="1600" dirty="0" smtClean="0"/>
              <a:t>Otto</a:t>
            </a:r>
            <a:r>
              <a:rPr lang="el-GR" sz="1600" dirty="0" smtClean="0"/>
              <a:t> αυξάνεται με το λόγο συμπίεσης.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68490" y="1998474"/>
                <a:ext cx="2133600" cy="692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𝑜𝑡𝑡𝑜</m:t>
                          </m:r>
                        </m:sub>
                      </m:sSub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net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490" y="1998474"/>
                <a:ext cx="2133600" cy="692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02563" y="517888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3" y="517888"/>
                <a:ext cx="21336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62039" y="881775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39" y="881775"/>
                <a:ext cx="213360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0" y="854147"/>
                <a:ext cx="28904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net</m:t>
                          </m:r>
                        </m:sub>
                      </m:sSub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54147"/>
                <a:ext cx="289047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5072" y="60187"/>
            <a:ext cx="8991600" cy="415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100" b="1" dirty="0" smtClean="0">
                <a:solidFill>
                  <a:srgbClr val="C00000"/>
                </a:solidFill>
              </a:rPr>
              <a:t>Κύκλος </a:t>
            </a:r>
            <a:r>
              <a:rPr lang="en-US" sz="2100" b="1" dirty="0" smtClean="0">
                <a:solidFill>
                  <a:srgbClr val="C00000"/>
                </a:solidFill>
              </a:rPr>
              <a:t>Otto</a:t>
            </a:r>
            <a:r>
              <a:rPr lang="el-GR" sz="2100" b="1" dirty="0" smtClean="0">
                <a:solidFill>
                  <a:srgbClr val="C00000"/>
                </a:solidFill>
              </a:rPr>
              <a:t>: ο ιδανικός κύκλος μηχανών ανάφλεξης με σπινθήρα</a:t>
            </a: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806440" y="2921408"/>
            <a:ext cx="465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Λόγος συμπίεσης</a:t>
            </a:r>
            <a:r>
              <a:rPr lang="en-US" dirty="0" smtClean="0"/>
              <a:t> (v1 = v4 </a:t>
            </a:r>
            <a:r>
              <a:rPr lang="el-GR" dirty="0" smtClean="0"/>
              <a:t>και </a:t>
            </a:r>
            <a:r>
              <a:rPr lang="en-US" dirty="0" smtClean="0"/>
              <a:t>v2 = v3)</a:t>
            </a:r>
            <a:r>
              <a:rPr lang="el-GR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901690" y="3467963"/>
                <a:ext cx="4099310" cy="433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Vmax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Vmin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ΚΝΣ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  <m:r>
                              <m:rPr>
                                <m:sty m:val="p"/>
                              </m:rPr>
                              <a:rPr lang="el-GR" i="0">
                                <a:latin typeface="Cambria Math" panose="02040503050406030204" pitchFamily="18" charset="0"/>
                              </a:rPr>
                              <m:t>ΝΣ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690" y="3467963"/>
                <a:ext cx="4099310" cy="433067"/>
              </a:xfrm>
              <a:prstGeom prst="rect">
                <a:avLst/>
              </a:prstGeom>
              <a:blipFill>
                <a:blip r:embed="rId8"/>
                <a:stretch>
                  <a:fillRect l="-1486" b="-112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62400" y="4096256"/>
            <a:ext cx="5191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Αφού η Διεργασία 1-2 είναι </a:t>
            </a:r>
            <a:r>
              <a:rPr lang="el-GR" sz="1600" dirty="0" err="1" smtClean="0"/>
              <a:t>αδιαβατική</a:t>
            </a:r>
            <a:r>
              <a:rPr lang="el-GR" sz="1600" dirty="0" smtClean="0"/>
              <a:t> και αντιστρεπτή, άρα είναι </a:t>
            </a:r>
            <a:r>
              <a:rPr lang="el-GR" sz="1600" dirty="0" err="1" smtClean="0"/>
              <a:t>ισεντροπική</a:t>
            </a:r>
            <a:r>
              <a:rPr lang="el-GR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9400" y="4542488"/>
                <a:ext cx="1745637" cy="51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542488"/>
                <a:ext cx="1745637" cy="517770"/>
              </a:xfrm>
              <a:prstGeom prst="rect">
                <a:avLst/>
              </a:prstGeom>
              <a:blipFill rotWithShape="0">
                <a:blip r:embed="rId9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962400" y="5136011"/>
            <a:ext cx="5191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Αφού η Διεργασία </a:t>
            </a:r>
            <a:r>
              <a:rPr lang="en-US" sz="1600" dirty="0" smtClean="0"/>
              <a:t>3</a:t>
            </a:r>
            <a:r>
              <a:rPr lang="el-GR" sz="1600" dirty="0" smtClean="0"/>
              <a:t>-</a:t>
            </a:r>
            <a:r>
              <a:rPr lang="en-US" sz="1600" dirty="0" smtClean="0"/>
              <a:t>4</a:t>
            </a:r>
            <a:r>
              <a:rPr lang="el-GR" sz="1600" dirty="0" smtClean="0"/>
              <a:t> είναι </a:t>
            </a:r>
            <a:r>
              <a:rPr lang="el-GR" sz="1600" dirty="0" err="1" smtClean="0"/>
              <a:t>αδιαβατική</a:t>
            </a:r>
            <a:r>
              <a:rPr lang="el-GR" sz="1600" dirty="0" smtClean="0"/>
              <a:t> και αντιστρεπτή, άρα είναι </a:t>
            </a:r>
            <a:r>
              <a:rPr lang="el-GR" sz="1600" dirty="0" err="1" smtClean="0"/>
              <a:t>ισεντροπική</a:t>
            </a:r>
            <a:r>
              <a:rPr lang="el-GR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9400" y="5582243"/>
                <a:ext cx="1745637" cy="51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582243"/>
                <a:ext cx="1745637" cy="517770"/>
              </a:xfrm>
              <a:prstGeom prst="rect">
                <a:avLst/>
              </a:prstGeom>
              <a:blipFill rotWithShape="0">
                <a:blip r:embed="rId10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405C7-3333-4EAF-9BC0-558CD40BAB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905461" cy="42672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1371600" y="1600200"/>
            <a:ext cx="838200" cy="228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lowchart: Process 4"/>
          <p:cNvSpPr/>
          <p:nvPr/>
        </p:nvSpPr>
        <p:spPr>
          <a:xfrm>
            <a:off x="952500" y="2590800"/>
            <a:ext cx="838200" cy="228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Flowchart: Process 5"/>
          <p:cNvSpPr/>
          <p:nvPr/>
        </p:nvSpPr>
        <p:spPr>
          <a:xfrm>
            <a:off x="952500" y="1960345"/>
            <a:ext cx="419100" cy="173255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Flowchart: Process 6"/>
          <p:cNvSpPr/>
          <p:nvPr/>
        </p:nvSpPr>
        <p:spPr>
          <a:xfrm>
            <a:off x="1905000" y="2417545"/>
            <a:ext cx="419100" cy="173255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1634291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15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405C7-3333-4EAF-9BC0-558CD40BAB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" y="152401"/>
            <a:ext cx="4730242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80" y="2629942"/>
            <a:ext cx="4634219" cy="4121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4" y="5677869"/>
            <a:ext cx="4696416" cy="7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405C7-3333-4EAF-9BC0-558CD40BAB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2" y="599680"/>
            <a:ext cx="8602275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26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596</Words>
  <Application>Microsoft Office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Times New Roman</vt:lpstr>
      <vt:lpstr>Wingdings</vt:lpstr>
      <vt:lpstr>Default Design</vt:lpstr>
      <vt:lpstr>Κεφάλαιο 9 Κύκλοι ισχύος των αερίων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DC-UOIT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Κωνσταντίνος Αθανασίου</cp:lastModifiedBy>
  <cp:revision>780</cp:revision>
  <dcterms:created xsi:type="dcterms:W3CDTF">2007-03-22T19:44:56Z</dcterms:created>
  <dcterms:modified xsi:type="dcterms:W3CDTF">2020-11-20T17:38:16Z</dcterms:modified>
</cp:coreProperties>
</file>