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7" r:id="rId2"/>
    <p:sldId id="276" r:id="rId3"/>
    <p:sldId id="310" r:id="rId4"/>
    <p:sldId id="293" r:id="rId5"/>
    <p:sldId id="309" r:id="rId6"/>
    <p:sldId id="307" r:id="rId7"/>
    <p:sldId id="311" r:id="rId8"/>
    <p:sldId id="315" r:id="rId9"/>
    <p:sldId id="314" r:id="rId10"/>
    <p:sldId id="303" r:id="rId11"/>
    <p:sldId id="304" r:id="rId12"/>
    <p:sldId id="291" r:id="rId13"/>
    <p:sldId id="292" r:id="rId14"/>
    <p:sldId id="259" r:id="rId15"/>
    <p:sldId id="270" r:id="rId16"/>
    <p:sldId id="317" r:id="rId17"/>
    <p:sldId id="318" r:id="rId18"/>
    <p:sldId id="277" r:id="rId19"/>
    <p:sldId id="319" r:id="rId20"/>
    <p:sldId id="262" r:id="rId21"/>
    <p:sldId id="282" r:id="rId22"/>
    <p:sldId id="313" r:id="rId23"/>
    <p:sldId id="283" r:id="rId24"/>
    <p:sldId id="285" r:id="rId25"/>
    <p:sldId id="286" r:id="rId26"/>
    <p:sldId id="266" r:id="rId27"/>
    <p:sldId id="269" r:id="rId28"/>
    <p:sldId id="288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94624" autoAdjust="0"/>
  </p:normalViewPr>
  <p:slideViewPr>
    <p:cSldViewPr>
      <p:cViewPr varScale="1">
        <p:scale>
          <a:sx n="80" d="100"/>
          <a:sy n="80" d="100"/>
        </p:scale>
        <p:origin x="94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4FB7F-6E2B-42E5-A79C-513090DD010A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3B038-FB5F-4E5F-9A3C-AFA730ED2D7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18DE-32CB-4632-8B1A-AD6E273B9863}" type="datetimeFigureOut">
              <a:rPr lang="el-GR" smtClean="0"/>
              <a:pPr/>
              <a:t>11/11/2022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18EF-1AFB-475E-B59D-B64C74261CF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-germanika.blogspot.de/2015/03/germanikhprofora.html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LYbgOS59q8g&amp;t=8s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xWn75LSO48" TargetMode="External"/><Relationship Id="rId2" Type="http://schemas.openxmlformats.org/officeDocument/2006/relationships/hyperlink" Target="https://www.youtube.com/watch?v=x83OEzipiQ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ngofox.dw.com/Verbtrainer_out.php" TargetMode="External"/><Relationship Id="rId5" Type="http://schemas.openxmlformats.org/officeDocument/2006/relationships/hyperlink" Target="http://lingofox.dw.com/Konjugator_out.php" TargetMode="External"/><Relationship Id="rId4" Type="http://schemas.openxmlformats.org/officeDocument/2006/relationships/hyperlink" Target="https://learngerman.dw.com/de/nach-dem-namen-fragen/l-40364699/e-43702837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 anchor="ctr">
            <a:normAutofit fontScale="90000"/>
          </a:bodyPr>
          <a:lstStyle/>
          <a:p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en-US" dirty="0"/>
              <a:t> </a:t>
            </a:r>
            <a:br>
              <a:rPr lang="el-GR" dirty="0"/>
            </a:br>
            <a:r>
              <a:rPr lang="de-DE" i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Universität  </a:t>
            </a:r>
            <a:r>
              <a:rPr lang="de-DE" sz="2200" i="1" dirty="0" err="1">
                <a:latin typeface="Algerian" pitchFamily="82" charset="0"/>
                <a:cs typeface="Arial" pitchFamily="34" charset="0"/>
              </a:rPr>
              <a:t>Dimokritos</a:t>
            </a:r>
            <a:r>
              <a:rPr lang="de-DE" sz="2200" i="1" dirty="0">
                <a:latin typeface="Algerian" pitchFamily="82" charset="0"/>
                <a:cs typeface="Arial" pitchFamily="34" charset="0"/>
              </a:rPr>
              <a:t> von Thrakien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de-DE" sz="2200" dirty="0">
                <a:latin typeface="Arial" pitchFamily="34" charset="0"/>
                <a:cs typeface="Arial" pitchFamily="34" charset="0"/>
              </a:rPr>
            </a:br>
            <a:r>
              <a:rPr lang="el-G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200" dirty="0">
                <a:latin typeface="Arial" pitchFamily="34" charset="0"/>
                <a:cs typeface="Arial" pitchFamily="34" charset="0"/>
              </a:rPr>
              <a:t> 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de-DE" sz="2200" i="1" dirty="0">
                <a:latin typeface="Arial" pitchFamily="34" charset="0"/>
                <a:cs typeface="Arial" pitchFamily="34" charset="0"/>
              </a:rPr>
              <a:t>Pädagogische Abteilung</a:t>
            </a:r>
            <a:br>
              <a:rPr lang="el-GR" sz="2200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1o  Semester 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r>
              <a:rPr lang="en-US" sz="2200" i="1" dirty="0">
                <a:latin typeface="Arial" pitchFamily="34" charset="0"/>
                <a:cs typeface="Arial" pitchFamily="34" charset="0"/>
              </a:rPr>
              <a:t>Deutsch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als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i="1" dirty="0" err="1">
                <a:latin typeface="Arial" pitchFamily="34" charset="0"/>
                <a:cs typeface="Arial" pitchFamily="34" charset="0"/>
              </a:rPr>
              <a:t>Fremdsprache</a:t>
            </a:r>
            <a:br>
              <a:rPr lang="en-US" sz="2200" i="1" dirty="0">
                <a:latin typeface="Arial" pitchFamily="34" charset="0"/>
                <a:cs typeface="Arial" pitchFamily="34" charset="0"/>
              </a:rPr>
            </a:br>
            <a:br>
              <a:rPr lang="el-GR" dirty="0"/>
            </a:br>
            <a:r>
              <a:rPr lang="de-DE" dirty="0"/>
              <a:t> </a:t>
            </a:r>
            <a:br>
              <a:rPr lang="el-GR" dirty="0"/>
            </a:br>
            <a:r>
              <a:rPr lang="de-DE" dirty="0"/>
              <a:t> </a:t>
            </a:r>
            <a:endParaRPr lang="en-US" altLang="el-GR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l-GR" sz="2000" dirty="0">
                <a:solidFill>
                  <a:srgbClr val="000A1E"/>
                </a:solidFill>
              </a:rPr>
              <a:t>Lehrerin</a:t>
            </a:r>
            <a:r>
              <a:rPr lang="en-US" altLang="el-GR" sz="2000" dirty="0">
                <a:solidFill>
                  <a:srgbClr val="000A1E"/>
                </a:solidFill>
              </a:rPr>
              <a:t>: A</a:t>
            </a:r>
            <a:r>
              <a:rPr lang="el-GR" altLang="el-GR" sz="2000" dirty="0" err="1">
                <a:solidFill>
                  <a:srgbClr val="000A1E"/>
                </a:solidFill>
              </a:rPr>
              <a:t>θανασία</a:t>
            </a:r>
            <a:r>
              <a:rPr lang="el-GR" altLang="el-GR" sz="2000" dirty="0">
                <a:solidFill>
                  <a:srgbClr val="000A1E"/>
                </a:solidFill>
              </a:rPr>
              <a:t> </a:t>
            </a:r>
            <a:r>
              <a:rPr lang="el-GR" altLang="el-GR" sz="2000" dirty="0" err="1">
                <a:solidFill>
                  <a:srgbClr val="000A1E"/>
                </a:solidFill>
              </a:rPr>
              <a:t>Μούτλια</a:t>
            </a:r>
            <a:endParaRPr lang="el-G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l-GR" sz="2000" dirty="0">
                <a:solidFill>
                  <a:srgbClr val="000A1E"/>
                </a:solidFill>
              </a:rPr>
              <a:t>amoutlia@eled.duth.gr</a:t>
            </a:r>
            <a:endParaRPr lang="fr-FR" altLang="el-GR" sz="2000" dirty="0">
              <a:solidFill>
                <a:srgbClr val="000A1E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>
                <a:solidFill>
                  <a:srgbClr val="000A1E"/>
                </a:solidFill>
              </a:rPr>
              <a:t>Ώρες συνεργασίας</a:t>
            </a:r>
            <a:r>
              <a:rPr lang="en-US" altLang="el-GR" sz="2000" dirty="0">
                <a:solidFill>
                  <a:srgbClr val="000A1E"/>
                </a:solidFill>
              </a:rPr>
              <a:t>: </a:t>
            </a:r>
            <a:r>
              <a:rPr lang="el-GR" altLang="el-GR" sz="2000" dirty="0">
                <a:solidFill>
                  <a:srgbClr val="000A1E"/>
                </a:solidFill>
              </a:rPr>
              <a:t>Παρασκευή </a:t>
            </a:r>
            <a:r>
              <a:rPr lang="en-US" altLang="el-GR" sz="2000" dirty="0">
                <a:solidFill>
                  <a:srgbClr val="000A1E"/>
                </a:solidFill>
              </a:rPr>
              <a:t>9:00-11:00</a:t>
            </a:r>
            <a:endParaRPr lang="el-GR" altLang="el-GR" sz="2000" dirty="0">
              <a:solidFill>
                <a:srgbClr val="000A1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Sich</a:t>
            </a:r>
            <a:r>
              <a:rPr lang="en-US" dirty="0"/>
              <a:t> </a:t>
            </a:r>
            <a:r>
              <a:rPr lang="en-US" dirty="0" err="1"/>
              <a:t>vorstellen</a:t>
            </a:r>
            <a:r>
              <a:rPr lang="el-GR" dirty="0"/>
              <a:t> συστήνομαι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/>
              <a:t>Nachname</a:t>
            </a:r>
            <a:r>
              <a:rPr lang="el-GR" dirty="0"/>
              <a:t> επίθετο</a:t>
            </a:r>
            <a:endParaRPr lang="en-US" dirty="0"/>
          </a:p>
          <a:p>
            <a:r>
              <a:rPr lang="en-US" dirty="0" err="1"/>
              <a:t>Vorname</a:t>
            </a:r>
            <a:r>
              <a:rPr lang="el-GR" dirty="0"/>
              <a:t> </a:t>
            </a:r>
            <a:r>
              <a:rPr lang="el-GR" dirty="0" err="1"/>
              <a:t>Ονομα</a:t>
            </a:r>
            <a:endParaRPr lang="en-US" dirty="0"/>
          </a:p>
          <a:p>
            <a:r>
              <a:rPr lang="en-US" dirty="0" err="1"/>
              <a:t>Wohnort</a:t>
            </a:r>
            <a:r>
              <a:rPr lang="el-GR" dirty="0"/>
              <a:t> κατοικώ</a:t>
            </a:r>
            <a:endParaRPr lang="en-US" dirty="0"/>
          </a:p>
          <a:p>
            <a:r>
              <a:rPr lang="en-US" dirty="0"/>
              <a:t>Land</a:t>
            </a:r>
            <a:r>
              <a:rPr lang="el-GR" dirty="0"/>
              <a:t> χώρα</a:t>
            </a:r>
            <a:endParaRPr lang="en-US" dirty="0"/>
          </a:p>
          <a:p>
            <a:r>
              <a:rPr lang="en-US" dirty="0" err="1"/>
              <a:t>Adresse</a:t>
            </a:r>
            <a:r>
              <a:rPr lang="el-GR" dirty="0"/>
              <a:t> διεύθυνση</a:t>
            </a:r>
            <a:endParaRPr lang="en-US" dirty="0"/>
          </a:p>
          <a:p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/>
              <a:t>Sch</a:t>
            </a:r>
            <a:r>
              <a:rPr lang="de-DE" dirty="0" err="1"/>
              <a:t>iffer</a:t>
            </a:r>
            <a:endParaRPr lang="en-US" dirty="0"/>
          </a:p>
          <a:p>
            <a:r>
              <a:rPr lang="de-DE" dirty="0"/>
              <a:t>Claudia</a:t>
            </a:r>
            <a:endParaRPr lang="en-US" dirty="0"/>
          </a:p>
          <a:p>
            <a:r>
              <a:rPr lang="en-US" dirty="0"/>
              <a:t>Berlin</a:t>
            </a:r>
          </a:p>
          <a:p>
            <a:r>
              <a:rPr lang="en-US" dirty="0"/>
              <a:t>Deutschland</a:t>
            </a:r>
          </a:p>
          <a:p>
            <a:r>
              <a:rPr lang="en-US" dirty="0" err="1"/>
              <a:t>Alexanderplatz</a:t>
            </a:r>
            <a:r>
              <a:rPr lang="en-US" dirty="0"/>
              <a:t> 3</a:t>
            </a:r>
          </a:p>
          <a:p>
            <a:endParaRPr lang="en-US" dirty="0"/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L</a:t>
            </a:r>
            <a:r>
              <a:rPr lang="de-DE" b="1" dirty="0"/>
              <a:t>änder und Sprachen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de-DE" dirty="0"/>
              <a:t>D</a:t>
            </a:r>
            <a:r>
              <a:rPr lang="de-DE" dirty="0">
                <a:solidFill>
                  <a:srgbClr val="FF0000"/>
                </a:solidFill>
              </a:rPr>
              <a:t>eu</a:t>
            </a:r>
            <a:r>
              <a:rPr lang="de-DE" dirty="0"/>
              <a:t>tschland</a:t>
            </a:r>
            <a:endParaRPr lang="el-GR" dirty="0"/>
          </a:p>
          <a:p>
            <a:r>
              <a:rPr lang="de-DE" dirty="0">
                <a:solidFill>
                  <a:srgbClr val="FF0000"/>
                </a:solidFill>
              </a:rPr>
              <a:t>Ö</a:t>
            </a:r>
            <a:r>
              <a:rPr lang="de-DE" dirty="0"/>
              <a:t>sterr</a:t>
            </a:r>
            <a:r>
              <a:rPr lang="de-DE" dirty="0">
                <a:solidFill>
                  <a:srgbClr val="FF0000"/>
                </a:solidFill>
              </a:rPr>
              <a:t>ei</a:t>
            </a:r>
            <a:r>
              <a:rPr lang="de-DE" dirty="0">
                <a:solidFill>
                  <a:srgbClr val="FFFF00"/>
                </a:solidFill>
              </a:rPr>
              <a:t>ch</a:t>
            </a:r>
            <a:endParaRPr lang="el-GR" dirty="0">
              <a:solidFill>
                <a:srgbClr val="FFFF00"/>
              </a:solidFill>
            </a:endParaRPr>
          </a:p>
          <a:p>
            <a:r>
              <a:rPr lang="de-DE" dirty="0"/>
              <a:t>die </a:t>
            </a:r>
            <a:r>
              <a:rPr lang="de-DE" dirty="0">
                <a:solidFill>
                  <a:srgbClr val="FFFF00"/>
                </a:solidFill>
              </a:rPr>
              <a:t>Sch</a:t>
            </a:r>
            <a:r>
              <a:rPr lang="de-DE" dirty="0"/>
              <a:t>w</a:t>
            </a:r>
            <a:r>
              <a:rPr lang="de-DE" dirty="0">
                <a:solidFill>
                  <a:srgbClr val="FF0000"/>
                </a:solidFill>
              </a:rPr>
              <a:t>ei</a:t>
            </a:r>
            <a:r>
              <a:rPr lang="de-DE" dirty="0"/>
              <a:t>z</a:t>
            </a:r>
            <a:endParaRPr lang="el-GR" dirty="0"/>
          </a:p>
          <a:p>
            <a:r>
              <a:rPr lang="de-DE" dirty="0"/>
              <a:t> </a:t>
            </a:r>
            <a:endParaRPr lang="el-GR" dirty="0"/>
          </a:p>
          <a:p>
            <a:r>
              <a:rPr lang="de-DE" dirty="0"/>
              <a:t> </a:t>
            </a:r>
            <a:endParaRPr lang="el-GR" dirty="0"/>
          </a:p>
          <a:p>
            <a:r>
              <a:rPr lang="de-DE" dirty="0"/>
              <a:t>Gr</a:t>
            </a:r>
            <a:r>
              <a:rPr lang="de-DE" dirty="0">
                <a:solidFill>
                  <a:srgbClr val="FF0000"/>
                </a:solidFill>
              </a:rPr>
              <a:t>ie</a:t>
            </a:r>
            <a:r>
              <a:rPr lang="de-DE" dirty="0">
                <a:solidFill>
                  <a:srgbClr val="FFFF00"/>
                </a:solidFill>
              </a:rPr>
              <a:t>ch</a:t>
            </a:r>
            <a:r>
              <a:rPr lang="de-DE" dirty="0"/>
              <a:t>enland</a:t>
            </a:r>
            <a:endParaRPr lang="el-GR" dirty="0"/>
          </a:p>
          <a:p>
            <a:r>
              <a:rPr lang="de-DE" dirty="0"/>
              <a:t>Zypern</a:t>
            </a:r>
            <a:endParaRPr lang="el-GR" dirty="0"/>
          </a:p>
          <a:p>
            <a:r>
              <a:rPr lang="de-DE" dirty="0"/>
              <a:t>Italien</a:t>
            </a:r>
            <a:endParaRPr lang="el-GR" dirty="0"/>
          </a:p>
          <a:p>
            <a:r>
              <a:rPr lang="de-DE" dirty="0"/>
              <a:t>Spanien</a:t>
            </a:r>
            <a:endParaRPr lang="el-GR" dirty="0"/>
          </a:p>
          <a:p>
            <a:r>
              <a:rPr lang="de-DE" dirty="0"/>
              <a:t>die T</a:t>
            </a:r>
            <a:r>
              <a:rPr lang="de-DE" dirty="0">
                <a:solidFill>
                  <a:srgbClr val="FF0000"/>
                </a:solidFill>
              </a:rPr>
              <a:t>ü</a:t>
            </a:r>
            <a:r>
              <a:rPr lang="de-DE" dirty="0"/>
              <a:t>rkei</a:t>
            </a:r>
            <a:endParaRPr lang="el-GR" dirty="0"/>
          </a:p>
          <a:p>
            <a:r>
              <a:rPr lang="de-DE" dirty="0"/>
              <a:t>die USA</a:t>
            </a:r>
            <a:endParaRPr lang="el-GR" dirty="0"/>
          </a:p>
          <a:p>
            <a:r>
              <a:rPr lang="de-DE" dirty="0"/>
              <a:t>Frankreich</a:t>
            </a:r>
            <a:endParaRPr lang="el-GR" dirty="0"/>
          </a:p>
          <a:p>
            <a:r>
              <a:rPr lang="de-DE" dirty="0"/>
              <a:t>Polen</a:t>
            </a:r>
            <a:endParaRPr lang="el-GR" dirty="0"/>
          </a:p>
          <a:p>
            <a:r>
              <a:rPr lang="de-DE" dirty="0"/>
              <a:t>Japan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de-DE" dirty="0"/>
              <a:t>D</a:t>
            </a:r>
            <a:r>
              <a:rPr lang="de-DE" dirty="0">
                <a:solidFill>
                  <a:srgbClr val="FF0000"/>
                </a:solidFill>
              </a:rPr>
              <a:t>eu</a:t>
            </a:r>
            <a:r>
              <a:rPr lang="de-DE" dirty="0"/>
              <a:t>tsch</a:t>
            </a:r>
            <a:endParaRPr lang="el-GR" dirty="0"/>
          </a:p>
          <a:p>
            <a:r>
              <a:rPr lang="de-DE" dirty="0"/>
              <a:t>Deutsch</a:t>
            </a:r>
            <a:endParaRPr lang="el-GR" dirty="0"/>
          </a:p>
          <a:p>
            <a:r>
              <a:rPr lang="de-DE" dirty="0" err="1"/>
              <a:t>Deutsch,französisch</a:t>
            </a:r>
            <a:r>
              <a:rPr lang="de-DE" dirty="0"/>
              <a:t>,</a:t>
            </a:r>
            <a:endParaRPr lang="el-GR" dirty="0"/>
          </a:p>
          <a:p>
            <a:r>
              <a:rPr lang="de-DE" dirty="0" err="1"/>
              <a:t>Rätoromanisch,italienisch</a:t>
            </a:r>
            <a:endParaRPr lang="el-GR" dirty="0"/>
          </a:p>
          <a:p>
            <a:r>
              <a:rPr lang="de-DE" dirty="0"/>
              <a:t> </a:t>
            </a:r>
            <a:endParaRPr lang="el-GR" dirty="0"/>
          </a:p>
          <a:p>
            <a:r>
              <a:rPr lang="de-DE" dirty="0"/>
              <a:t>Griechi</a:t>
            </a:r>
            <a:r>
              <a:rPr lang="de-DE" dirty="0">
                <a:solidFill>
                  <a:srgbClr val="FFFF00"/>
                </a:solidFill>
              </a:rPr>
              <a:t>sch</a:t>
            </a:r>
            <a:endParaRPr lang="el-GR" dirty="0">
              <a:solidFill>
                <a:srgbClr val="FFFF00"/>
              </a:solidFill>
            </a:endParaRPr>
          </a:p>
          <a:p>
            <a:r>
              <a:rPr lang="de-DE" dirty="0"/>
              <a:t>Griechisch</a:t>
            </a:r>
            <a:endParaRPr lang="el-GR" dirty="0"/>
          </a:p>
          <a:p>
            <a:r>
              <a:rPr lang="de-DE" dirty="0"/>
              <a:t>Italienisch</a:t>
            </a:r>
            <a:endParaRPr lang="el-GR" dirty="0"/>
          </a:p>
          <a:p>
            <a:r>
              <a:rPr lang="de-DE" dirty="0"/>
              <a:t>Spanisch</a:t>
            </a:r>
            <a:endParaRPr lang="el-GR" dirty="0"/>
          </a:p>
          <a:p>
            <a:r>
              <a:rPr lang="de-DE" dirty="0"/>
              <a:t>Türkisch</a:t>
            </a:r>
            <a:endParaRPr lang="el-GR" dirty="0"/>
          </a:p>
          <a:p>
            <a:r>
              <a:rPr lang="de-DE" dirty="0"/>
              <a:t>Englisch</a:t>
            </a:r>
            <a:endParaRPr lang="el-GR" dirty="0"/>
          </a:p>
          <a:p>
            <a:r>
              <a:rPr lang="de-DE" dirty="0"/>
              <a:t>Franz</a:t>
            </a:r>
            <a:r>
              <a:rPr lang="de-DE" dirty="0">
                <a:solidFill>
                  <a:srgbClr val="FF0000"/>
                </a:solidFill>
              </a:rPr>
              <a:t>ö</a:t>
            </a:r>
            <a:r>
              <a:rPr lang="de-DE" dirty="0"/>
              <a:t>sisch</a:t>
            </a:r>
            <a:endParaRPr lang="el-GR" dirty="0"/>
          </a:p>
          <a:p>
            <a:r>
              <a:rPr lang="de-DE" dirty="0"/>
              <a:t>Polnisch</a:t>
            </a:r>
            <a:endParaRPr lang="el-GR" dirty="0"/>
          </a:p>
          <a:p>
            <a:r>
              <a:rPr lang="de-DE" dirty="0"/>
              <a:t>Japanisch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r>
              <a:rPr lang="el-GR" sz="2200" b="1" dirty="0" err="1"/>
              <a:t>Die</a:t>
            </a:r>
            <a:r>
              <a:rPr lang="el-GR" sz="2200" b="1" dirty="0"/>
              <a:t> </a:t>
            </a:r>
            <a:r>
              <a:rPr lang="el-GR" sz="2200" b="1" dirty="0" err="1"/>
              <a:t>Zahlen</a:t>
            </a:r>
            <a:r>
              <a:rPr lang="el-GR" sz="2200" b="1" dirty="0"/>
              <a:t> </a:t>
            </a:r>
            <a:r>
              <a:rPr lang="el-GR" sz="2200" b="1" dirty="0" err="1"/>
              <a:t>auf</a:t>
            </a:r>
            <a:r>
              <a:rPr lang="el-GR" sz="2200" b="1" dirty="0"/>
              <a:t> </a:t>
            </a:r>
            <a:r>
              <a:rPr lang="el-GR" sz="2200" b="1" dirty="0" err="1"/>
              <a:t>Deutsch</a:t>
            </a:r>
            <a:r>
              <a:rPr lang="el-GR" sz="2200" b="1" dirty="0"/>
              <a:t> = Οι αριθμοί στα γερμανικά</a:t>
            </a:r>
            <a:br>
              <a:rPr lang="en-US" dirty="0"/>
            </a:br>
            <a:r>
              <a:rPr lang="el-GR" dirty="0"/>
              <a:t>.</a:t>
            </a:r>
            <a:br>
              <a:rPr lang="el-GR" dirty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fontAlgn="base"/>
            <a:r>
              <a:rPr lang="el-GR" dirty="0"/>
              <a:t>Οι αριθμοί είναι « ανάποδοι » γι' αυτό πρέπει να εξοικειωθείτε από την αρχή!</a:t>
            </a:r>
            <a:br>
              <a:rPr lang="el-GR" dirty="0"/>
            </a:br>
            <a:r>
              <a:rPr lang="el-GR" sz="1000" dirty="0"/>
              <a:t>Παράδειγμα</a:t>
            </a:r>
            <a:r>
              <a:rPr lang="el-GR" dirty="0"/>
              <a:t>:  Το 25, λέγεται «5 και 20» και όχι «είκοσι πέντε» που το λέμε στα ελληνικά 1 = </a:t>
            </a:r>
            <a:r>
              <a:rPr lang="el-GR" dirty="0" err="1"/>
              <a:t>eins</a:t>
            </a:r>
            <a:r>
              <a:rPr lang="el-GR" dirty="0"/>
              <a:t> (</a:t>
            </a:r>
            <a:r>
              <a:rPr lang="el-GR" dirty="0" err="1"/>
              <a:t>άινς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2 = </a:t>
            </a:r>
            <a:r>
              <a:rPr lang="el-GR" dirty="0" err="1"/>
              <a:t>zwei</a:t>
            </a:r>
            <a:r>
              <a:rPr lang="el-GR" dirty="0"/>
              <a:t> (</a:t>
            </a:r>
            <a:r>
              <a:rPr lang="el-GR" dirty="0" err="1"/>
              <a:t>τσβάι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3 = </a:t>
            </a:r>
            <a:r>
              <a:rPr lang="el-GR" dirty="0" err="1"/>
              <a:t>drei</a:t>
            </a:r>
            <a:r>
              <a:rPr lang="el-GR" dirty="0"/>
              <a:t> (</a:t>
            </a:r>
            <a:r>
              <a:rPr lang="el-GR" dirty="0" err="1"/>
              <a:t>ντράι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4 = </a:t>
            </a:r>
            <a:r>
              <a:rPr lang="el-GR" dirty="0" err="1"/>
              <a:t>vier</a:t>
            </a:r>
            <a:r>
              <a:rPr lang="el-GR" dirty="0"/>
              <a:t> (</a:t>
            </a:r>
            <a:r>
              <a:rPr lang="el-GR" dirty="0" err="1"/>
              <a:t>φία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5 = </a:t>
            </a:r>
            <a:r>
              <a:rPr lang="el-GR" dirty="0" err="1"/>
              <a:t>fünf</a:t>
            </a:r>
            <a:r>
              <a:rPr lang="el-GR" dirty="0"/>
              <a:t> (</a:t>
            </a:r>
            <a:r>
              <a:rPr lang="el-GR" dirty="0" err="1"/>
              <a:t>φιούνφ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6 = </a:t>
            </a:r>
            <a:r>
              <a:rPr lang="el-GR" dirty="0" err="1"/>
              <a:t>sechs</a:t>
            </a:r>
            <a:r>
              <a:rPr lang="el-GR" dirty="0"/>
              <a:t> (</a:t>
            </a:r>
            <a:r>
              <a:rPr lang="el-GR" dirty="0" err="1"/>
              <a:t>ζεξ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7 = </a:t>
            </a:r>
            <a:r>
              <a:rPr lang="el-GR" dirty="0" err="1"/>
              <a:t>sieben</a:t>
            </a:r>
            <a:r>
              <a:rPr lang="el-GR" dirty="0"/>
              <a:t> (</a:t>
            </a:r>
            <a:r>
              <a:rPr lang="el-GR" dirty="0" err="1"/>
              <a:t>ζίμπεν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8 = </a:t>
            </a:r>
            <a:r>
              <a:rPr lang="el-GR" dirty="0" err="1"/>
              <a:t>acht</a:t>
            </a:r>
            <a:r>
              <a:rPr lang="el-GR" dirty="0"/>
              <a:t> (</a:t>
            </a:r>
            <a:r>
              <a:rPr lang="el-GR" dirty="0" err="1"/>
              <a:t>αχτ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9 = </a:t>
            </a:r>
            <a:r>
              <a:rPr lang="el-GR" dirty="0" err="1"/>
              <a:t>neun</a:t>
            </a:r>
            <a:r>
              <a:rPr lang="el-GR" dirty="0"/>
              <a:t> (</a:t>
            </a:r>
            <a:r>
              <a:rPr lang="el-GR" dirty="0" err="1"/>
              <a:t>νόυν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10 = </a:t>
            </a:r>
            <a:r>
              <a:rPr lang="el-GR" dirty="0" err="1"/>
              <a:t>zehn</a:t>
            </a:r>
            <a:r>
              <a:rPr lang="el-GR" dirty="0"/>
              <a:t> (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fontAlgn="base"/>
            <a:r>
              <a:rPr lang="el-GR" dirty="0"/>
              <a:t>11 = </a:t>
            </a:r>
            <a:r>
              <a:rPr lang="el-GR" dirty="0" err="1"/>
              <a:t>elf</a:t>
            </a:r>
            <a:r>
              <a:rPr lang="el-GR" dirty="0"/>
              <a:t> (</a:t>
            </a:r>
            <a:r>
              <a:rPr lang="el-GR" dirty="0" err="1"/>
              <a:t>ελφ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12 = </a:t>
            </a:r>
            <a:r>
              <a:rPr lang="el-GR" dirty="0" err="1"/>
              <a:t>zwölf</a:t>
            </a:r>
            <a:r>
              <a:rPr lang="el-GR" dirty="0"/>
              <a:t> (</a:t>
            </a:r>
            <a:r>
              <a:rPr lang="el-GR" dirty="0" err="1"/>
              <a:t>τσβοέλφ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13 = </a:t>
            </a:r>
            <a:r>
              <a:rPr lang="el-GR" dirty="0" err="1"/>
              <a:t>dreizehn</a:t>
            </a:r>
            <a:r>
              <a:rPr lang="el-GR" dirty="0"/>
              <a:t> (</a:t>
            </a:r>
            <a:r>
              <a:rPr lang="el-GR" dirty="0" err="1"/>
              <a:t>ντράι</a:t>
            </a:r>
            <a:r>
              <a:rPr lang="el-GR" dirty="0"/>
              <a:t>-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14 = </a:t>
            </a:r>
            <a:r>
              <a:rPr lang="el-GR" dirty="0" err="1"/>
              <a:t>vierzehn</a:t>
            </a:r>
            <a:r>
              <a:rPr lang="el-GR" dirty="0"/>
              <a:t> (</a:t>
            </a:r>
            <a:r>
              <a:rPr lang="el-GR" dirty="0" err="1"/>
              <a:t>φία</a:t>
            </a:r>
            <a:r>
              <a:rPr lang="el-GR" dirty="0"/>
              <a:t>-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15 = </a:t>
            </a:r>
            <a:r>
              <a:rPr lang="el-GR" dirty="0" err="1"/>
              <a:t>fünfzehn</a:t>
            </a:r>
            <a:r>
              <a:rPr lang="el-GR" dirty="0"/>
              <a:t> (</a:t>
            </a:r>
            <a:r>
              <a:rPr lang="el-GR" dirty="0" err="1"/>
              <a:t>φιούνφ</a:t>
            </a:r>
            <a:r>
              <a:rPr lang="el-GR" dirty="0"/>
              <a:t>-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16 = </a:t>
            </a:r>
            <a:r>
              <a:rPr lang="el-GR" dirty="0" err="1"/>
              <a:t>sechzehn</a:t>
            </a:r>
            <a:r>
              <a:rPr lang="el-GR" dirty="0"/>
              <a:t> (</a:t>
            </a:r>
            <a:r>
              <a:rPr lang="el-GR" dirty="0" err="1"/>
              <a:t>ζέχσ</a:t>
            </a:r>
            <a:r>
              <a:rPr lang="el-GR" dirty="0"/>
              <a:t>-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17 = </a:t>
            </a:r>
            <a:r>
              <a:rPr lang="el-GR" dirty="0" err="1"/>
              <a:t>siebzehn</a:t>
            </a:r>
            <a:r>
              <a:rPr lang="el-GR" dirty="0"/>
              <a:t> (</a:t>
            </a:r>
            <a:r>
              <a:rPr lang="el-GR" dirty="0" err="1"/>
              <a:t>ζίμπ</a:t>
            </a:r>
            <a:r>
              <a:rPr lang="el-GR" dirty="0"/>
              <a:t>-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18 = </a:t>
            </a:r>
            <a:r>
              <a:rPr lang="el-GR" dirty="0" err="1"/>
              <a:t>achtzehn</a:t>
            </a:r>
            <a:r>
              <a:rPr lang="el-GR" dirty="0"/>
              <a:t> (</a:t>
            </a:r>
            <a:r>
              <a:rPr lang="el-GR" dirty="0" err="1"/>
              <a:t>άχτ</a:t>
            </a:r>
            <a:r>
              <a:rPr lang="el-GR" dirty="0"/>
              <a:t>-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19 = </a:t>
            </a:r>
            <a:r>
              <a:rPr lang="el-GR" dirty="0" err="1"/>
              <a:t>neunzehn</a:t>
            </a:r>
            <a:r>
              <a:rPr lang="el-GR" dirty="0"/>
              <a:t> (</a:t>
            </a:r>
            <a:r>
              <a:rPr lang="el-GR" dirty="0" err="1"/>
              <a:t>νόυν</a:t>
            </a:r>
            <a:r>
              <a:rPr lang="el-GR" dirty="0"/>
              <a:t>-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20 = </a:t>
            </a:r>
            <a:r>
              <a:rPr lang="el-GR" dirty="0" err="1"/>
              <a:t>zwanzig</a:t>
            </a:r>
            <a:r>
              <a:rPr lang="el-GR" dirty="0"/>
              <a:t> (</a:t>
            </a:r>
            <a:r>
              <a:rPr lang="el-GR" dirty="0" err="1"/>
              <a:t>τσβάντσιχ</a:t>
            </a:r>
            <a:r>
              <a:rPr lang="el-GR" dirty="0"/>
              <a:t>)  (Διαβάστε πως προφέρεται το «χ» και γενικότερα για την </a:t>
            </a:r>
            <a:r>
              <a:rPr lang="el-GR" dirty="0">
                <a:hlinkClick r:id="rId2"/>
              </a:rPr>
              <a:t>γερμανική προφορά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 </a:t>
            </a:r>
            <a:endParaRPr lang="en-US" dirty="0"/>
          </a:p>
          <a:p>
            <a:pPr fontAlgn="base"/>
            <a:r>
              <a:rPr lang="el-GR" dirty="0"/>
              <a:t>21 = </a:t>
            </a:r>
            <a:r>
              <a:rPr lang="el-GR" dirty="0" err="1"/>
              <a:t>einundzwanzig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ούνντ</a:t>
            </a:r>
            <a:r>
              <a:rPr lang="el-GR" dirty="0"/>
              <a:t>-</a:t>
            </a:r>
            <a:r>
              <a:rPr lang="el-GR" dirty="0" err="1"/>
              <a:t>τσβάντσιχ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800" b="1" dirty="0" err="1"/>
              <a:t>Die</a:t>
            </a:r>
            <a:r>
              <a:rPr lang="el-GR" sz="2800" b="1" dirty="0"/>
              <a:t> </a:t>
            </a:r>
            <a:r>
              <a:rPr lang="el-GR" sz="2800" b="1" dirty="0" err="1"/>
              <a:t>Zahlen</a:t>
            </a:r>
            <a:r>
              <a:rPr lang="el-GR" sz="2800" b="1" dirty="0"/>
              <a:t> </a:t>
            </a:r>
            <a:r>
              <a:rPr lang="el-GR" sz="2800" b="1" dirty="0" err="1"/>
              <a:t>auf</a:t>
            </a:r>
            <a:r>
              <a:rPr lang="el-GR" sz="2800" b="1" dirty="0"/>
              <a:t> </a:t>
            </a:r>
            <a:r>
              <a:rPr lang="el-GR" sz="2800" b="1" dirty="0" err="1"/>
              <a:t>Deutsch</a:t>
            </a:r>
            <a:r>
              <a:rPr lang="el-GR" sz="2800" b="1" dirty="0"/>
              <a:t> = Οι αριθμοί στα γερμανικά</a:t>
            </a: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fontAlgn="base"/>
            <a:r>
              <a:rPr lang="el-GR" sz="3600" dirty="0"/>
              <a:t>40 = </a:t>
            </a:r>
            <a:r>
              <a:rPr lang="el-GR" sz="3600" dirty="0" err="1"/>
              <a:t>vierzig</a:t>
            </a:r>
            <a:r>
              <a:rPr lang="el-GR" sz="3600" dirty="0"/>
              <a:t> (</a:t>
            </a:r>
            <a:r>
              <a:rPr lang="el-GR" sz="3600" dirty="0" err="1"/>
              <a:t>φία</a:t>
            </a:r>
            <a:r>
              <a:rPr lang="el-GR" sz="3600" dirty="0"/>
              <a:t>-</a:t>
            </a:r>
            <a:r>
              <a:rPr lang="el-GR" sz="3600" dirty="0" err="1"/>
              <a:t>τσιχ</a:t>
            </a:r>
            <a:r>
              <a:rPr lang="el-GR" sz="3600" dirty="0"/>
              <a:t>)</a:t>
            </a:r>
            <a:endParaRPr lang="en-US" sz="3600" dirty="0"/>
          </a:p>
          <a:p>
            <a:pPr fontAlgn="base"/>
            <a:r>
              <a:rPr lang="el-GR" sz="3600" dirty="0"/>
              <a:t>50 = </a:t>
            </a:r>
            <a:r>
              <a:rPr lang="el-GR" sz="3600" dirty="0" err="1"/>
              <a:t>fünfzig</a:t>
            </a:r>
            <a:r>
              <a:rPr lang="el-GR" sz="3600" dirty="0"/>
              <a:t> (</a:t>
            </a:r>
            <a:r>
              <a:rPr lang="el-GR" sz="3600" dirty="0" err="1"/>
              <a:t>φιούνφ</a:t>
            </a:r>
            <a:r>
              <a:rPr lang="el-GR" sz="3600" dirty="0"/>
              <a:t>-</a:t>
            </a:r>
            <a:r>
              <a:rPr lang="el-GR" sz="3600" dirty="0" err="1"/>
              <a:t>τσιχ</a:t>
            </a:r>
            <a:r>
              <a:rPr lang="el-GR" sz="3600" dirty="0"/>
              <a:t>)</a:t>
            </a:r>
            <a:endParaRPr lang="en-US" sz="3600" dirty="0"/>
          </a:p>
          <a:p>
            <a:pPr fontAlgn="base"/>
            <a:r>
              <a:rPr lang="el-GR" sz="3600" dirty="0"/>
              <a:t>60 = </a:t>
            </a:r>
            <a:r>
              <a:rPr lang="el-GR" sz="3600" dirty="0" err="1"/>
              <a:t>sechzig</a:t>
            </a:r>
            <a:r>
              <a:rPr lang="el-GR" sz="3600" dirty="0"/>
              <a:t> (</a:t>
            </a:r>
            <a:r>
              <a:rPr lang="el-GR" sz="3600" dirty="0" err="1"/>
              <a:t>ζέχ</a:t>
            </a:r>
            <a:r>
              <a:rPr lang="el-GR" sz="3600" dirty="0"/>
              <a:t>-</a:t>
            </a:r>
            <a:r>
              <a:rPr lang="el-GR" sz="3600" dirty="0" err="1"/>
              <a:t>τσιχ</a:t>
            </a:r>
            <a:r>
              <a:rPr lang="el-GR" sz="3600" dirty="0"/>
              <a:t>)</a:t>
            </a:r>
            <a:endParaRPr lang="en-US" sz="3600" dirty="0"/>
          </a:p>
          <a:p>
            <a:pPr fontAlgn="base"/>
            <a:r>
              <a:rPr lang="el-GR" sz="3600" dirty="0"/>
              <a:t>70 = </a:t>
            </a:r>
            <a:r>
              <a:rPr lang="el-GR" sz="3600" dirty="0" err="1"/>
              <a:t>siebzig</a:t>
            </a:r>
            <a:r>
              <a:rPr lang="el-GR" sz="3600" dirty="0"/>
              <a:t> (</a:t>
            </a:r>
            <a:r>
              <a:rPr lang="el-GR" sz="3600" dirty="0" err="1"/>
              <a:t>ζίμπ</a:t>
            </a:r>
            <a:r>
              <a:rPr lang="el-GR" sz="3600" dirty="0"/>
              <a:t>-</a:t>
            </a:r>
            <a:r>
              <a:rPr lang="el-GR" sz="3600" dirty="0" err="1"/>
              <a:t>τσιχ</a:t>
            </a:r>
            <a:r>
              <a:rPr lang="el-GR" sz="3600" dirty="0"/>
              <a:t>)</a:t>
            </a:r>
            <a:endParaRPr lang="en-US" sz="3600" dirty="0"/>
          </a:p>
          <a:p>
            <a:pPr fontAlgn="base"/>
            <a:r>
              <a:rPr lang="el-GR" sz="3600" dirty="0"/>
              <a:t>80 = </a:t>
            </a:r>
            <a:r>
              <a:rPr lang="el-GR" sz="3600" dirty="0" err="1"/>
              <a:t>achtzig</a:t>
            </a:r>
            <a:r>
              <a:rPr lang="el-GR" sz="3600" dirty="0"/>
              <a:t> (</a:t>
            </a:r>
            <a:r>
              <a:rPr lang="el-GR" sz="3600" dirty="0" err="1"/>
              <a:t>άχτ</a:t>
            </a:r>
            <a:r>
              <a:rPr lang="el-GR" sz="3600" dirty="0"/>
              <a:t>-</a:t>
            </a:r>
            <a:r>
              <a:rPr lang="el-GR" sz="3600" dirty="0" err="1"/>
              <a:t>τσιχ</a:t>
            </a:r>
            <a:r>
              <a:rPr lang="el-GR" sz="3600" dirty="0"/>
              <a:t>)</a:t>
            </a:r>
            <a:endParaRPr lang="en-US" sz="3600" dirty="0"/>
          </a:p>
          <a:p>
            <a:pPr fontAlgn="base"/>
            <a:r>
              <a:rPr lang="el-GR" sz="3600" dirty="0"/>
              <a:t>90 = </a:t>
            </a:r>
            <a:r>
              <a:rPr lang="el-GR" sz="3600" dirty="0" err="1"/>
              <a:t>neunzig</a:t>
            </a:r>
            <a:r>
              <a:rPr lang="el-GR" sz="3600" dirty="0"/>
              <a:t> (</a:t>
            </a:r>
            <a:r>
              <a:rPr lang="el-GR" sz="3600" dirty="0" err="1"/>
              <a:t>νόυν</a:t>
            </a:r>
            <a:r>
              <a:rPr lang="el-GR" sz="3600" dirty="0"/>
              <a:t>-</a:t>
            </a:r>
            <a:r>
              <a:rPr lang="el-GR" sz="3600" dirty="0" err="1"/>
              <a:t>τσιχ</a:t>
            </a:r>
            <a:r>
              <a:rPr lang="el-GR" sz="3600" dirty="0"/>
              <a:t>)</a:t>
            </a:r>
            <a:endParaRPr lang="en-US" sz="3600" dirty="0"/>
          </a:p>
          <a:p>
            <a:pPr fontAlgn="base"/>
            <a:r>
              <a:rPr lang="el-GR" sz="3600" dirty="0"/>
              <a:t>100 = </a:t>
            </a:r>
            <a:r>
              <a:rPr lang="el-GR" sz="3600" dirty="0" err="1"/>
              <a:t>einhundert</a:t>
            </a:r>
            <a:r>
              <a:rPr lang="el-GR" sz="3600" dirty="0"/>
              <a:t> (</a:t>
            </a:r>
            <a:r>
              <a:rPr lang="el-GR" sz="3600" dirty="0" err="1"/>
              <a:t>hundert</a:t>
            </a:r>
            <a:r>
              <a:rPr lang="el-GR" sz="3600" dirty="0"/>
              <a:t>) (</a:t>
            </a:r>
            <a:r>
              <a:rPr lang="el-GR" sz="3600" dirty="0" err="1"/>
              <a:t>άιν</a:t>
            </a:r>
            <a:r>
              <a:rPr lang="el-GR" sz="3600" dirty="0"/>
              <a:t>-</a:t>
            </a:r>
            <a:r>
              <a:rPr lang="el-GR" sz="3600" dirty="0" err="1"/>
              <a:t>χούνντατ</a:t>
            </a:r>
            <a:r>
              <a:rPr lang="el-GR" sz="3600" dirty="0"/>
              <a:t>)</a:t>
            </a:r>
            <a:br>
              <a:rPr lang="el-GR" sz="3600" dirty="0"/>
            </a:br>
            <a:br>
              <a:rPr lang="el-GR" dirty="0"/>
            </a:br>
            <a:endParaRPr lang="en-US" dirty="0"/>
          </a:p>
          <a:p>
            <a:r>
              <a:rPr lang="el-GR" u="sng" dirty="0"/>
              <a:t>ΠΡΟΣΟΧΗ</a:t>
            </a:r>
            <a:r>
              <a:rPr lang="el-GR" dirty="0"/>
              <a:t>: Μόνο οι δεκάδες λέγονται ανάποδα. Από εδώ και πέρα πάει κάπως έτσι (100 + 1 </a:t>
            </a:r>
            <a:r>
              <a:rPr lang="el-GR" dirty="0" err="1"/>
              <a:t>und</a:t>
            </a:r>
            <a:r>
              <a:rPr lang="el-GR" dirty="0"/>
              <a:t> 20).</a:t>
            </a: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fontAlgn="base"/>
            <a:r>
              <a:rPr lang="el-GR" dirty="0"/>
              <a:t>101 = </a:t>
            </a:r>
            <a:r>
              <a:rPr lang="el-GR" dirty="0" err="1"/>
              <a:t>einhunderteins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άινς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102 = </a:t>
            </a:r>
            <a:r>
              <a:rPr lang="el-GR" dirty="0" err="1"/>
              <a:t>einhundertzwei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τσβάι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103 = </a:t>
            </a:r>
            <a:r>
              <a:rPr lang="el-GR" dirty="0" err="1"/>
              <a:t>einhundertdrei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ντράι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110 = </a:t>
            </a:r>
            <a:r>
              <a:rPr lang="el-GR" dirty="0" err="1"/>
              <a:t>einhundertzehn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τσεν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111 = </a:t>
            </a:r>
            <a:r>
              <a:rPr lang="el-GR" dirty="0" err="1"/>
              <a:t>einhundertelf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ελφ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120 = </a:t>
            </a:r>
            <a:r>
              <a:rPr lang="el-GR" dirty="0" err="1"/>
              <a:t>einhundertzwanzig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τσβάντσιχ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121 = </a:t>
            </a:r>
            <a:r>
              <a:rPr lang="el-GR" dirty="0" err="1"/>
              <a:t>einhunderteinundzwanzig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ουνντ</a:t>
            </a:r>
            <a:r>
              <a:rPr lang="el-GR" dirty="0"/>
              <a:t>-</a:t>
            </a:r>
            <a:r>
              <a:rPr lang="el-GR" dirty="0" err="1"/>
              <a:t>τσβάντσιχ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130 = </a:t>
            </a:r>
            <a:r>
              <a:rPr lang="el-GR" dirty="0" err="1"/>
              <a:t>einhundertdreißig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ντράισιχ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131 = </a:t>
            </a:r>
            <a:r>
              <a:rPr lang="el-GR" dirty="0" err="1"/>
              <a:t>einhunderteinunddreißig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ντράισιχ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140 = </a:t>
            </a:r>
            <a:r>
              <a:rPr lang="el-GR" dirty="0" err="1"/>
              <a:t>einhundertvierzig</a:t>
            </a:r>
            <a:r>
              <a:rPr lang="el-GR" dirty="0"/>
              <a:t> (</a:t>
            </a:r>
            <a:r>
              <a:rPr lang="el-GR" dirty="0" err="1"/>
              <a:t>άιν</a:t>
            </a:r>
            <a:r>
              <a:rPr lang="el-GR" dirty="0"/>
              <a:t>-</a:t>
            </a:r>
            <a:r>
              <a:rPr lang="el-GR" dirty="0" err="1"/>
              <a:t>χούνντατ</a:t>
            </a:r>
            <a:r>
              <a:rPr lang="el-GR" dirty="0"/>
              <a:t>-</a:t>
            </a:r>
            <a:r>
              <a:rPr lang="el-GR" dirty="0" err="1"/>
              <a:t>φίατσιχ</a:t>
            </a:r>
            <a:r>
              <a:rPr lang="el-GR" dirty="0"/>
              <a:t>)</a:t>
            </a:r>
            <a:endParaRPr lang="en-US" dirty="0"/>
          </a:p>
          <a:p>
            <a:pPr fontAlgn="base"/>
            <a:r>
              <a:rPr lang="el-GR" dirty="0"/>
              <a:t>150 = </a:t>
            </a:r>
            <a:r>
              <a:rPr lang="el-GR" dirty="0" err="1"/>
              <a:t>einhundertfünfzig</a:t>
            </a: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err="1"/>
              <a:t>Hilfsverben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sein</a:t>
            </a:r>
            <a:r>
              <a:rPr lang="en-US" dirty="0"/>
              <a:t> </a:t>
            </a:r>
            <a:r>
              <a:rPr lang="el-GR" dirty="0"/>
              <a:t>είμαι</a:t>
            </a:r>
            <a:r>
              <a:rPr lang="en-US" dirty="0"/>
              <a:t>                          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l-GR" dirty="0"/>
              <a:t>έχω</a:t>
            </a:r>
            <a:r>
              <a:rPr lang="en-US" dirty="0"/>
              <a:t>               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l-GR" dirty="0"/>
              <a:t>γίνομαι</a:t>
            </a:r>
          </a:p>
          <a:p>
            <a:r>
              <a:rPr lang="en-US" dirty="0"/>
              <a:t>        </a:t>
            </a:r>
            <a:endParaRPr lang="el-GR" dirty="0"/>
          </a:p>
          <a:p>
            <a:r>
              <a:rPr lang="de-DE" dirty="0"/>
              <a:t>ich bin                                 ich habe                    ich werde</a:t>
            </a:r>
            <a:endParaRPr lang="el-GR" dirty="0"/>
          </a:p>
          <a:p>
            <a:r>
              <a:rPr lang="de-DE" dirty="0"/>
              <a:t>du bist                                 du hast                     du wirst</a:t>
            </a:r>
            <a:endParaRPr lang="el-GR" dirty="0"/>
          </a:p>
          <a:p>
            <a:r>
              <a:rPr lang="de-DE" dirty="0"/>
              <a:t>er ist                                    er hat                        er wird</a:t>
            </a:r>
            <a:endParaRPr lang="el-GR" dirty="0"/>
          </a:p>
          <a:p>
            <a:r>
              <a:rPr lang="de-DE" dirty="0"/>
              <a:t>sie ist                                   sie hat                       sie wird</a:t>
            </a:r>
            <a:endParaRPr lang="el-GR" dirty="0"/>
          </a:p>
          <a:p>
            <a:r>
              <a:rPr lang="de-DE" dirty="0"/>
              <a:t>es ist                                    es hat                        es wird</a:t>
            </a:r>
            <a:endParaRPr lang="el-GR" dirty="0"/>
          </a:p>
          <a:p>
            <a:r>
              <a:rPr lang="de-DE" dirty="0"/>
              <a:t>wir sind                            wir haben                    wir werden</a:t>
            </a:r>
            <a:endParaRPr lang="el-GR" dirty="0"/>
          </a:p>
          <a:p>
            <a:r>
              <a:rPr lang="de-DE" dirty="0"/>
              <a:t>ihr seid                             ihr habt                       ihr werdet</a:t>
            </a:r>
            <a:endParaRPr lang="el-GR" dirty="0"/>
          </a:p>
          <a:p>
            <a:r>
              <a:rPr lang="de-DE" dirty="0"/>
              <a:t>sie sind                             sie haben                    sie werden</a:t>
            </a:r>
            <a:endParaRPr lang="el-GR" dirty="0"/>
          </a:p>
          <a:p>
            <a:r>
              <a:rPr lang="de-DE" dirty="0"/>
              <a:t>Sie sind                             Sie haben                   Sie werden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b="1" dirty="0">
                <a:latin typeface="+mn-lt"/>
              </a:rPr>
              <a:t>Πώς σας λένε, από ποια χώρα/πόλη είστε, πού μένετε και ποιες γλώσσες μιλάτε.</a:t>
            </a:r>
            <a:br>
              <a:rPr lang="el-GR" sz="1800" b="1" dirty="0">
                <a:latin typeface="+mn-lt"/>
              </a:rPr>
            </a:br>
            <a:br>
              <a:rPr lang="el-GR" sz="1800" b="1" dirty="0">
                <a:latin typeface="+mn-lt"/>
              </a:rPr>
            </a:br>
            <a:r>
              <a:rPr lang="el-GR" sz="1800" b="1" dirty="0">
                <a:latin typeface="+mn-lt"/>
              </a:rPr>
              <a:t>Θα χρειαστούμε 4 βασικά ρήματα για να μπορέσουμε να απαντήσουμε στις παραπάνω ερωτήσεις.</a:t>
            </a:r>
            <a:endParaRPr lang="el-GR" sz="1800" dirty="0">
              <a:latin typeface="+mn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755575" y="1700808"/>
          <a:ext cx="8208915" cy="4680519"/>
        </p:xfrm>
        <a:graphic>
          <a:graphicData uri="http://schemas.openxmlformats.org/drawingml/2006/table">
            <a:tbl>
              <a:tblPr/>
              <a:tblGrid>
                <a:gridCol w="1641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6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 err="1">
                          <a:solidFill>
                            <a:srgbClr val="333333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P.Pron</a:t>
                      </a:r>
                      <a:r>
                        <a:rPr lang="el-GR" sz="1200" b="1" dirty="0">
                          <a:solidFill>
                            <a:srgbClr val="333333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.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 err="1">
                          <a:solidFill>
                            <a:srgbClr val="444444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heißen</a:t>
                      </a:r>
                      <a:r>
                        <a:rPr lang="el-GR" sz="1100" dirty="0"/>
                        <a:t> </a:t>
                      </a:r>
                      <a:endParaRPr lang="en-US" sz="11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/>
                        <a:t>ονομάζομαι, λέγομαι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44444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l-GR" sz="1200" b="1" dirty="0" err="1">
                          <a:solidFill>
                            <a:srgbClr val="444444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ommen</a:t>
                      </a:r>
                      <a:endParaRPr lang="en-US" sz="1200" b="1" dirty="0">
                        <a:solidFill>
                          <a:srgbClr val="444444"/>
                        </a:solidFill>
                        <a:latin typeface="inheri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/>
                        <a:t> έρχομαι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 err="1">
                          <a:solidFill>
                            <a:srgbClr val="444444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wohnen</a:t>
                      </a:r>
                      <a:endParaRPr lang="en-US" sz="1200" b="1" dirty="0">
                        <a:solidFill>
                          <a:srgbClr val="444444"/>
                        </a:solidFill>
                        <a:latin typeface="inheri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/>
                        <a:t>Κατοικώ,</a:t>
                      </a:r>
                      <a:r>
                        <a:rPr lang="en-US" sz="1100" dirty="0"/>
                        <a:t> </a:t>
                      </a:r>
                      <a:r>
                        <a:rPr lang="el-GR" sz="1100" dirty="0"/>
                        <a:t>μένω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44444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l-GR" sz="1200" b="1" dirty="0" err="1">
                          <a:solidFill>
                            <a:srgbClr val="444444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prechen</a:t>
                      </a:r>
                      <a:endParaRPr lang="el-GR" sz="1200" b="1" dirty="0">
                        <a:solidFill>
                          <a:srgbClr val="444444"/>
                        </a:solidFill>
                        <a:latin typeface="inheri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solidFill>
                            <a:srgbClr val="444444"/>
                          </a:solidFill>
                          <a:latin typeface="inherit"/>
                          <a:ea typeface="Calibri"/>
                          <a:cs typeface="Times New Roman"/>
                        </a:rPr>
                        <a:t>μιλάω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Ich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C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heiße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komme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5555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wohne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spreche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Du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C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heißt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kommst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5555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wohnst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sprichst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Er/Sie/Es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C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heißτ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kommτ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5555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wohnt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sprιcht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Wir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C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heißen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kommen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5555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wohnen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sprechen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Ihr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C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heißτ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kommt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5555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wohnt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sprecht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Sie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AC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heißen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kommen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5555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wohnen</a:t>
                      </a: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FFFFFF"/>
                          </a:solidFill>
                          <a:latin typeface="inherit"/>
                          <a:ea typeface="Times New Roman"/>
                          <a:cs typeface="Times New Roman"/>
                        </a:rPr>
                        <a:t>sprechen</a:t>
                      </a: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52705" marB="5270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4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DE" sz="1200" b="0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</a:br>
            <a:br>
              <a:rPr kumimoji="0" lang="de-DE" sz="1200" b="0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</a:b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dirty="0"/>
              <a:t>W-Fragen</a:t>
            </a:r>
            <a:br>
              <a:rPr lang="el-GR" dirty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de-DE" b="1" dirty="0"/>
              <a:t>Wer:</a:t>
            </a:r>
            <a:r>
              <a:rPr lang="de-DE" dirty="0"/>
              <a:t> </a:t>
            </a:r>
            <a:endParaRPr lang="el-GR" dirty="0"/>
          </a:p>
          <a:p>
            <a:r>
              <a:rPr lang="de-DE" dirty="0"/>
              <a:t>Wer bist du? </a:t>
            </a:r>
            <a:r>
              <a:rPr lang="el-GR" dirty="0"/>
              <a:t>Ποιος είσαι</a:t>
            </a:r>
          </a:p>
          <a:p>
            <a:r>
              <a:rPr lang="de-DE" b="1" dirty="0"/>
              <a:t>Wie :</a:t>
            </a:r>
            <a:r>
              <a:rPr lang="de-DE" dirty="0"/>
              <a:t> </a:t>
            </a:r>
            <a:endParaRPr lang="el-GR" dirty="0"/>
          </a:p>
          <a:p>
            <a:r>
              <a:rPr lang="de-DE" dirty="0"/>
              <a:t>Wie heißt du?</a:t>
            </a:r>
            <a:r>
              <a:rPr lang="el-GR" dirty="0"/>
              <a:t> Πως ονομάζεσαι</a:t>
            </a:r>
            <a:endParaRPr lang="de-DE" dirty="0"/>
          </a:p>
          <a:p>
            <a:r>
              <a:rPr lang="en-US" b="1" dirty="0" err="1"/>
              <a:t>Wie</a:t>
            </a:r>
            <a:r>
              <a:rPr lang="en-US" dirty="0"/>
              <a:t> </a:t>
            </a:r>
            <a:r>
              <a:rPr lang="en-US" dirty="0" err="1"/>
              <a:t>hei</a:t>
            </a:r>
            <a:r>
              <a:rPr lang="de-DE" dirty="0" err="1"/>
              <a:t>ßen</a:t>
            </a:r>
            <a:r>
              <a:rPr lang="de-DE" dirty="0"/>
              <a:t> Sie</a:t>
            </a:r>
            <a:r>
              <a:rPr lang="en-US" dirty="0"/>
              <a:t>?</a:t>
            </a:r>
            <a:r>
              <a:rPr lang="el-GR" dirty="0"/>
              <a:t> Πως ονομάζεστε εσείς;</a:t>
            </a:r>
          </a:p>
          <a:p>
            <a:r>
              <a:rPr lang="en-US" b="1" dirty="0"/>
              <a:t>Wie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Ihr</a:t>
            </a:r>
            <a:r>
              <a:rPr lang="en-US" dirty="0"/>
              <a:t> Name?</a:t>
            </a:r>
            <a:r>
              <a:rPr lang="el-GR" dirty="0"/>
              <a:t> Πως είναι το όνομά σας;</a:t>
            </a:r>
            <a:endParaRPr lang="en-US" dirty="0"/>
          </a:p>
          <a:p>
            <a:endParaRPr lang="en-US" dirty="0"/>
          </a:p>
          <a:p>
            <a:pPr fontAlgn="base"/>
            <a:r>
              <a:rPr lang="de-DE" dirty="0"/>
              <a:t>Ich heiße</a:t>
            </a:r>
            <a:r>
              <a:rPr lang="el-GR" dirty="0"/>
              <a:t>…:</a:t>
            </a:r>
            <a:r>
              <a:rPr lang="de-DE" dirty="0"/>
              <a:t> </a:t>
            </a:r>
            <a:r>
              <a:rPr lang="el-GR" dirty="0"/>
              <a:t>Ονομάζομαι</a:t>
            </a:r>
            <a:r>
              <a:rPr lang="de-DE" dirty="0"/>
              <a:t> </a:t>
            </a:r>
            <a:endParaRPr lang="el-GR" dirty="0"/>
          </a:p>
          <a:p>
            <a:pPr fontAlgn="base">
              <a:buNone/>
            </a:pPr>
            <a:r>
              <a:rPr lang="de-DE" dirty="0"/>
              <a:t> </a:t>
            </a:r>
            <a:endParaRPr lang="el-GR" dirty="0"/>
          </a:p>
          <a:p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de-DE" b="1" dirty="0"/>
              <a:t>Wo :</a:t>
            </a:r>
            <a:r>
              <a:rPr lang="de-DE" dirty="0"/>
              <a:t> </a:t>
            </a:r>
            <a:endParaRPr lang="el-GR" dirty="0"/>
          </a:p>
          <a:p>
            <a:r>
              <a:rPr lang="de-DE" dirty="0"/>
              <a:t>Wo wohnst du?</a:t>
            </a:r>
            <a:r>
              <a:rPr lang="el-GR" dirty="0"/>
              <a:t> Που κατοικείς</a:t>
            </a:r>
            <a:endParaRPr lang="de-DE" dirty="0"/>
          </a:p>
          <a:p>
            <a:r>
              <a:rPr lang="de-DE" dirty="0"/>
              <a:t> Wo wohnen Sie?</a:t>
            </a:r>
            <a:r>
              <a:rPr lang="el-GR" dirty="0"/>
              <a:t> Που κατοικείτε;</a:t>
            </a:r>
            <a:endParaRPr lang="de-DE" dirty="0"/>
          </a:p>
          <a:p>
            <a:pPr fontAlgn="base"/>
            <a:r>
              <a:rPr lang="de-DE" b="1" dirty="0"/>
              <a:t>Ich wohne in Berlin</a:t>
            </a:r>
            <a:r>
              <a:rPr lang="de-DE" dirty="0"/>
              <a:t>  = </a:t>
            </a:r>
            <a:r>
              <a:rPr lang="el-GR" dirty="0"/>
              <a:t>Μένω στο Βερολίνο</a:t>
            </a:r>
          </a:p>
          <a:p>
            <a:pPr fontAlgn="base"/>
            <a:r>
              <a:rPr lang="de-DE" dirty="0"/>
              <a:t> </a:t>
            </a:r>
          </a:p>
          <a:p>
            <a:r>
              <a:rPr lang="de-DE" b="1" dirty="0"/>
              <a:t>Woher:</a:t>
            </a:r>
            <a:endParaRPr lang="el-GR" b="1" dirty="0"/>
          </a:p>
          <a:p>
            <a:r>
              <a:rPr lang="de-DE" dirty="0"/>
              <a:t> Woher kommst du?</a:t>
            </a:r>
            <a:r>
              <a:rPr lang="el-GR" dirty="0"/>
              <a:t> Από που έρχεσαι εσύ; </a:t>
            </a:r>
          </a:p>
          <a:p>
            <a:endParaRPr lang="de-DE" dirty="0"/>
          </a:p>
          <a:p>
            <a:pPr>
              <a:buNone/>
            </a:pPr>
            <a:r>
              <a:rPr lang="el-GR" b="1" dirty="0"/>
              <a:t>     </a:t>
            </a:r>
            <a:r>
              <a:rPr lang="de-DE" dirty="0"/>
              <a:t> Woher kommen Sie?</a:t>
            </a:r>
            <a:r>
              <a:rPr lang="el-GR" dirty="0"/>
              <a:t> </a:t>
            </a:r>
          </a:p>
          <a:p>
            <a:r>
              <a:rPr lang="el-GR" b="1" dirty="0" err="1"/>
              <a:t>Ich</a:t>
            </a:r>
            <a:r>
              <a:rPr lang="el-GR" b="1" dirty="0"/>
              <a:t> </a:t>
            </a:r>
            <a:r>
              <a:rPr lang="el-GR" b="1" dirty="0" err="1"/>
              <a:t>komme</a:t>
            </a:r>
            <a:r>
              <a:rPr lang="el-GR" b="1" dirty="0"/>
              <a:t> </a:t>
            </a:r>
            <a:r>
              <a:rPr lang="el-GR" b="1" dirty="0" err="1"/>
              <a:t>aus</a:t>
            </a:r>
            <a:r>
              <a:rPr lang="el-GR" b="1" dirty="0"/>
              <a:t> </a:t>
            </a:r>
            <a:r>
              <a:rPr lang="el-GR" b="1" dirty="0" err="1"/>
              <a:t>Griechenland</a:t>
            </a:r>
            <a:r>
              <a:rPr lang="el-GR" b="1" dirty="0"/>
              <a:t> :</a:t>
            </a:r>
            <a:r>
              <a:rPr lang="el-GR" dirty="0"/>
              <a:t>  Έρχομαι (είμαι) από την Ελλάδα </a:t>
            </a:r>
          </a:p>
          <a:p>
            <a:endParaRPr lang="el-GR" dirty="0"/>
          </a:p>
          <a:p>
            <a:endParaRPr lang="de-DE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de-DE" dirty="0"/>
              <a:t>Welche</a:t>
            </a: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dirty="0"/>
              <a:t>Welche:</a:t>
            </a:r>
            <a:r>
              <a:rPr lang="de-DE" dirty="0"/>
              <a:t> Welche Sprachen lernst du?</a:t>
            </a:r>
          </a:p>
          <a:p>
            <a:r>
              <a:rPr lang="de-DE" b="1" dirty="0"/>
              <a:t>Welche:</a:t>
            </a:r>
            <a:r>
              <a:rPr lang="de-DE" dirty="0"/>
              <a:t> Welche Sprachen lernen Sie?</a:t>
            </a:r>
          </a:p>
          <a:p>
            <a:r>
              <a:rPr lang="de-DE" b="1" dirty="0"/>
              <a:t> Ich spreche Griechisch und Englisch</a:t>
            </a:r>
            <a:r>
              <a:rPr lang="el-GR" b="1" dirty="0"/>
              <a:t>:</a:t>
            </a:r>
            <a:r>
              <a:rPr lang="de-DE" b="1" dirty="0"/>
              <a:t> </a:t>
            </a:r>
            <a:r>
              <a:rPr lang="de-DE" dirty="0"/>
              <a:t> </a:t>
            </a:r>
            <a:r>
              <a:rPr lang="el-GR" dirty="0"/>
              <a:t>Μιλάω ελληνικά και αγγλικά</a:t>
            </a:r>
            <a:endParaRPr lang="de-DE" dirty="0"/>
          </a:p>
          <a:p>
            <a:endParaRPr lang="en-US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de-DE" dirty="0"/>
              <a:t>Wie</a:t>
            </a:r>
            <a:endParaRPr lang="en-US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Wie ist deine Telefonnummer</a:t>
            </a:r>
            <a:r>
              <a:rPr lang="en-US" dirty="0"/>
              <a:t>?</a:t>
            </a:r>
          </a:p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deine</a:t>
            </a:r>
            <a:r>
              <a:rPr lang="en-US" dirty="0"/>
              <a:t> E-Mail </a:t>
            </a:r>
            <a:r>
              <a:rPr lang="en-US" dirty="0" err="1"/>
              <a:t>Adresse</a:t>
            </a:r>
            <a:r>
              <a:rPr lang="en-US" dirty="0"/>
              <a:t>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r>
              <a:rPr lang="en-US" sz="2200" b="1" dirty="0" err="1">
                <a:latin typeface="+mn-lt"/>
              </a:rPr>
              <a:t>Vorstellungsfragen</a:t>
            </a:r>
            <a:br>
              <a:rPr lang="el-GR" sz="2200" b="1" dirty="0">
                <a:latin typeface="+mn-lt"/>
              </a:rPr>
            </a:b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AutoNum type="arabicPeriod"/>
            </a:pPr>
            <a:endParaRPr lang="en-US" sz="1600" dirty="0"/>
          </a:p>
          <a:p>
            <a:r>
              <a:rPr lang="de-DE" b="1" dirty="0"/>
              <a:t>Wie heißen Sie? </a:t>
            </a:r>
            <a:r>
              <a:rPr lang="de-DE" dirty="0"/>
              <a:t> ( </a:t>
            </a:r>
            <a:r>
              <a:rPr lang="el-GR" dirty="0" err="1"/>
              <a:t>Βι</a:t>
            </a:r>
            <a:r>
              <a:rPr lang="el-GR" dirty="0"/>
              <a:t> </a:t>
            </a:r>
            <a:r>
              <a:rPr lang="el-GR" dirty="0" err="1"/>
              <a:t>χάισεν</a:t>
            </a:r>
            <a:r>
              <a:rPr lang="el-GR" dirty="0"/>
              <a:t> </a:t>
            </a:r>
            <a:r>
              <a:rPr lang="el-GR" dirty="0" err="1"/>
              <a:t>ζι</a:t>
            </a:r>
            <a:r>
              <a:rPr lang="de-DE" dirty="0"/>
              <a:t> )  =  </a:t>
            </a:r>
            <a:r>
              <a:rPr lang="el-GR" dirty="0"/>
              <a:t>Πώς λέγεστε</a:t>
            </a:r>
            <a:r>
              <a:rPr lang="de-DE" dirty="0"/>
              <a:t>;</a:t>
            </a:r>
            <a:endParaRPr lang="el-GR" dirty="0"/>
          </a:p>
          <a:p>
            <a:pPr fontAlgn="base"/>
            <a:r>
              <a:rPr lang="de-DE" b="1" dirty="0"/>
              <a:t>- Ich heiße </a:t>
            </a:r>
            <a:r>
              <a:rPr lang="de-DE" dirty="0"/>
              <a:t>...   ( </a:t>
            </a:r>
            <a:r>
              <a:rPr lang="el-GR" dirty="0" err="1"/>
              <a:t>Ιχ</a:t>
            </a:r>
            <a:r>
              <a:rPr lang="el-GR" dirty="0"/>
              <a:t> </a:t>
            </a:r>
            <a:r>
              <a:rPr lang="el-GR" dirty="0" err="1"/>
              <a:t>χάισε</a:t>
            </a:r>
            <a:r>
              <a:rPr lang="de-DE" dirty="0"/>
              <a:t> )              =  </a:t>
            </a:r>
            <a:r>
              <a:rPr lang="el-GR" dirty="0"/>
              <a:t>Ονομάζομαι</a:t>
            </a:r>
            <a:r>
              <a:rPr lang="de-DE" dirty="0"/>
              <a:t> ...</a:t>
            </a:r>
            <a:endParaRPr lang="el-GR" dirty="0"/>
          </a:p>
          <a:p>
            <a:pPr fontAlgn="base"/>
            <a:r>
              <a:rPr lang="de-DE" dirty="0"/>
              <a:t> </a:t>
            </a:r>
            <a:endParaRPr lang="el-GR" dirty="0"/>
          </a:p>
          <a:p>
            <a:pPr fontAlgn="base"/>
            <a:r>
              <a:rPr lang="el-GR" dirty="0"/>
              <a:t>- </a:t>
            </a:r>
            <a:r>
              <a:rPr lang="el-GR" b="1" dirty="0" err="1"/>
              <a:t>Woher</a:t>
            </a:r>
            <a:r>
              <a:rPr lang="el-GR" b="1" dirty="0"/>
              <a:t> </a:t>
            </a:r>
            <a:r>
              <a:rPr lang="el-GR" b="1" dirty="0" err="1"/>
              <a:t>kommen</a:t>
            </a:r>
            <a:r>
              <a:rPr lang="el-GR" b="1" dirty="0"/>
              <a:t> </a:t>
            </a:r>
            <a:r>
              <a:rPr lang="el-GR" b="1" dirty="0" err="1"/>
              <a:t>Sie</a:t>
            </a:r>
            <a:r>
              <a:rPr lang="el-GR" b="1" dirty="0"/>
              <a:t>? </a:t>
            </a:r>
            <a:r>
              <a:rPr lang="el-GR" dirty="0"/>
              <a:t>( </a:t>
            </a:r>
            <a:r>
              <a:rPr lang="el-GR" dirty="0" err="1"/>
              <a:t>Βοχέρ</a:t>
            </a:r>
            <a:r>
              <a:rPr lang="el-GR" dirty="0"/>
              <a:t> </a:t>
            </a:r>
            <a:r>
              <a:rPr lang="el-GR" dirty="0" err="1"/>
              <a:t>κόμεν</a:t>
            </a:r>
            <a:r>
              <a:rPr lang="el-GR" dirty="0"/>
              <a:t> </a:t>
            </a:r>
            <a:r>
              <a:rPr lang="el-GR" dirty="0" err="1"/>
              <a:t>ζι</a:t>
            </a:r>
            <a:r>
              <a:rPr lang="el-GR" dirty="0"/>
              <a:t> )  = Από που είστε (έρχεστε) ;</a:t>
            </a:r>
          </a:p>
          <a:p>
            <a:pPr fontAlgn="base"/>
            <a:r>
              <a:rPr lang="el-GR" b="1" dirty="0"/>
              <a:t>- </a:t>
            </a:r>
            <a:r>
              <a:rPr lang="el-GR" b="1" dirty="0" err="1"/>
              <a:t>Ich</a:t>
            </a:r>
            <a:r>
              <a:rPr lang="el-GR" b="1" dirty="0"/>
              <a:t> </a:t>
            </a:r>
            <a:r>
              <a:rPr lang="el-GR" b="1" dirty="0" err="1"/>
              <a:t>komme</a:t>
            </a:r>
            <a:r>
              <a:rPr lang="el-GR" b="1" dirty="0"/>
              <a:t> </a:t>
            </a:r>
            <a:r>
              <a:rPr lang="el-GR" b="1" dirty="0" err="1"/>
              <a:t>aus</a:t>
            </a:r>
            <a:r>
              <a:rPr lang="el-GR" b="1" dirty="0"/>
              <a:t> </a:t>
            </a:r>
            <a:r>
              <a:rPr lang="el-GR" b="1" dirty="0" err="1"/>
              <a:t>Griechenland</a:t>
            </a:r>
            <a:r>
              <a:rPr lang="el-GR" b="1" dirty="0"/>
              <a:t> </a:t>
            </a:r>
            <a:r>
              <a:rPr lang="el-GR" dirty="0"/>
              <a:t>( </a:t>
            </a:r>
            <a:r>
              <a:rPr lang="el-GR" dirty="0" err="1"/>
              <a:t>Ιχ</a:t>
            </a:r>
            <a:r>
              <a:rPr lang="el-GR" dirty="0"/>
              <a:t> </a:t>
            </a:r>
            <a:r>
              <a:rPr lang="el-GR" dirty="0" err="1"/>
              <a:t>κόμε</a:t>
            </a:r>
            <a:r>
              <a:rPr lang="el-GR" dirty="0"/>
              <a:t> </a:t>
            </a:r>
            <a:r>
              <a:rPr lang="el-GR" dirty="0" err="1"/>
              <a:t>άους</a:t>
            </a:r>
            <a:r>
              <a:rPr lang="el-GR" dirty="0"/>
              <a:t> </a:t>
            </a:r>
            <a:r>
              <a:rPr lang="el-GR" dirty="0" err="1"/>
              <a:t>Γκρίχενλαντ</a:t>
            </a:r>
            <a:r>
              <a:rPr lang="el-GR" dirty="0"/>
              <a:t> )  =  Έρχομαι (είμαι) από την Ελλάδα </a:t>
            </a:r>
          </a:p>
          <a:p>
            <a:pPr fontAlgn="base"/>
            <a:r>
              <a:rPr lang="el-GR" dirty="0"/>
              <a:t> </a:t>
            </a:r>
          </a:p>
          <a:p>
            <a:pPr fontAlgn="base"/>
            <a:r>
              <a:rPr lang="de-DE" b="1" dirty="0"/>
              <a:t>- Wo wohnen Sie? </a:t>
            </a:r>
            <a:r>
              <a:rPr lang="de-DE" dirty="0"/>
              <a:t> ( </a:t>
            </a:r>
            <a:r>
              <a:rPr lang="el-GR" dirty="0"/>
              <a:t>Βο </a:t>
            </a:r>
            <a:r>
              <a:rPr lang="el-GR" dirty="0" err="1"/>
              <a:t>βόνεν</a:t>
            </a:r>
            <a:r>
              <a:rPr lang="el-GR" dirty="0"/>
              <a:t> </a:t>
            </a:r>
            <a:r>
              <a:rPr lang="el-GR" dirty="0" err="1"/>
              <a:t>ζι</a:t>
            </a:r>
            <a:r>
              <a:rPr lang="de-DE" dirty="0"/>
              <a:t> )  =   </a:t>
            </a:r>
            <a:r>
              <a:rPr lang="el-GR" dirty="0"/>
              <a:t>Πού μένετε</a:t>
            </a:r>
            <a:r>
              <a:rPr lang="de-DE" dirty="0"/>
              <a:t>;  </a:t>
            </a:r>
            <a:endParaRPr lang="el-GR" dirty="0"/>
          </a:p>
          <a:p>
            <a:pPr fontAlgn="base"/>
            <a:r>
              <a:rPr lang="de-DE" b="1" dirty="0"/>
              <a:t>- Ich wohne in Berlin</a:t>
            </a:r>
            <a:r>
              <a:rPr lang="de-DE" dirty="0"/>
              <a:t> ( </a:t>
            </a:r>
            <a:r>
              <a:rPr lang="el-GR" dirty="0" err="1"/>
              <a:t>Ιχ</a:t>
            </a:r>
            <a:r>
              <a:rPr lang="el-GR" dirty="0"/>
              <a:t> </a:t>
            </a:r>
            <a:r>
              <a:rPr lang="el-GR" dirty="0" err="1"/>
              <a:t>βόνε</a:t>
            </a:r>
            <a:r>
              <a:rPr lang="el-GR" dirty="0"/>
              <a:t> </a:t>
            </a:r>
            <a:r>
              <a:rPr lang="el-GR" dirty="0" err="1"/>
              <a:t>ιν</a:t>
            </a:r>
            <a:r>
              <a:rPr lang="el-GR" dirty="0"/>
              <a:t> </a:t>
            </a:r>
            <a:r>
              <a:rPr lang="el-GR" dirty="0" err="1"/>
              <a:t>Μπερλίν</a:t>
            </a:r>
            <a:r>
              <a:rPr lang="de-DE" dirty="0"/>
              <a:t> )  = </a:t>
            </a:r>
            <a:r>
              <a:rPr lang="el-GR" dirty="0"/>
              <a:t>Μένω στο Βερολίνο</a:t>
            </a:r>
          </a:p>
          <a:p>
            <a:pPr fontAlgn="base"/>
            <a:r>
              <a:rPr lang="de-DE" dirty="0"/>
              <a:t> </a:t>
            </a:r>
            <a:endParaRPr lang="el-GR" dirty="0"/>
          </a:p>
          <a:p>
            <a:pPr fontAlgn="base"/>
            <a:r>
              <a:rPr lang="de-DE" dirty="0"/>
              <a:t>- </a:t>
            </a:r>
            <a:r>
              <a:rPr lang="de-DE" b="1" dirty="0"/>
              <a:t>Welche Sprachen sprechen Sie? </a:t>
            </a:r>
            <a:r>
              <a:rPr lang="de-DE" dirty="0"/>
              <a:t>( </a:t>
            </a:r>
            <a:r>
              <a:rPr lang="el-GR" dirty="0" err="1"/>
              <a:t>Βέλχιε</a:t>
            </a:r>
            <a:r>
              <a:rPr lang="el-GR" dirty="0"/>
              <a:t> </a:t>
            </a:r>
            <a:r>
              <a:rPr lang="el-GR" dirty="0" err="1"/>
              <a:t>σπρέχεν</a:t>
            </a:r>
            <a:r>
              <a:rPr lang="el-GR" dirty="0"/>
              <a:t> </a:t>
            </a:r>
            <a:r>
              <a:rPr lang="el-GR" dirty="0" err="1"/>
              <a:t>σπρέχιεν</a:t>
            </a:r>
            <a:r>
              <a:rPr lang="el-GR" dirty="0"/>
              <a:t> </a:t>
            </a:r>
            <a:r>
              <a:rPr lang="el-GR" dirty="0" err="1"/>
              <a:t>ζι</a:t>
            </a:r>
            <a:r>
              <a:rPr lang="de-DE" dirty="0"/>
              <a:t> )  =  </a:t>
            </a:r>
            <a:r>
              <a:rPr lang="el-GR" dirty="0"/>
              <a:t>Ποιες γλώσσες </a:t>
            </a:r>
            <a:r>
              <a:rPr lang="el-GR" dirty="0" err="1"/>
              <a:t>μιλατε</a:t>
            </a:r>
            <a:r>
              <a:rPr lang="de-DE" dirty="0"/>
              <a:t>; </a:t>
            </a:r>
            <a:endParaRPr lang="el-GR" dirty="0"/>
          </a:p>
          <a:p>
            <a:pPr fontAlgn="base"/>
            <a:r>
              <a:rPr lang="de-DE" b="1" dirty="0"/>
              <a:t>- Ich spreche Griechisch und Englisch </a:t>
            </a:r>
            <a:r>
              <a:rPr lang="de-DE" dirty="0"/>
              <a:t>(</a:t>
            </a:r>
            <a:r>
              <a:rPr lang="el-GR" dirty="0" err="1"/>
              <a:t>Ιχ</a:t>
            </a:r>
            <a:r>
              <a:rPr lang="el-GR" dirty="0"/>
              <a:t> </a:t>
            </a:r>
            <a:r>
              <a:rPr lang="el-GR" dirty="0" err="1"/>
              <a:t>σπρέχιε</a:t>
            </a:r>
            <a:r>
              <a:rPr lang="el-GR" dirty="0"/>
              <a:t> </a:t>
            </a:r>
            <a:r>
              <a:rPr lang="el-GR" dirty="0" err="1"/>
              <a:t>Γκρίχις</a:t>
            </a:r>
            <a:r>
              <a:rPr lang="de-DE" dirty="0"/>
              <a:t> )   =  </a:t>
            </a:r>
            <a:r>
              <a:rPr lang="el-GR" dirty="0"/>
              <a:t>Μιλάω ελληνικά και αγγλικά</a:t>
            </a:r>
          </a:p>
          <a:p>
            <a:pPr fontAlgn="base">
              <a:buNone/>
            </a:pPr>
            <a:r>
              <a:rPr lang="de-DE" dirty="0"/>
              <a:t> 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de-DE" dirty="0"/>
              <a:t>W-Fragen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b="1" dirty="0"/>
              <a:t>Was:</a:t>
            </a:r>
            <a:r>
              <a:rPr lang="de-DE" dirty="0"/>
              <a:t> Was machst du?</a:t>
            </a:r>
            <a:endParaRPr lang="el-GR" dirty="0"/>
          </a:p>
          <a:p>
            <a:r>
              <a:rPr lang="de-DE" b="1" dirty="0"/>
              <a:t>Wohin:</a:t>
            </a:r>
            <a:r>
              <a:rPr lang="de-DE" dirty="0"/>
              <a:t> Wohin gehst du?</a:t>
            </a:r>
            <a:endParaRPr lang="el-GR" dirty="0"/>
          </a:p>
          <a:p>
            <a:r>
              <a:rPr lang="de-DE" b="1" dirty="0"/>
              <a:t>Wann:</a:t>
            </a:r>
            <a:r>
              <a:rPr lang="de-DE" dirty="0"/>
              <a:t> Wann kommst du?</a:t>
            </a:r>
            <a:endParaRPr lang="el-GR" dirty="0"/>
          </a:p>
          <a:p>
            <a:r>
              <a:rPr lang="de-DE" b="1" dirty="0"/>
              <a:t>Warum: </a:t>
            </a:r>
            <a:r>
              <a:rPr lang="de-DE" dirty="0"/>
              <a:t>Warum lernst du Deutsch?</a:t>
            </a:r>
            <a:endParaRPr lang="el-GR" dirty="0"/>
          </a:p>
          <a:p>
            <a:r>
              <a:rPr lang="de-DE" b="1" dirty="0"/>
              <a:t>Wie viel:</a:t>
            </a:r>
            <a:r>
              <a:rPr lang="de-DE" dirty="0"/>
              <a:t> Wie viel kostet das?</a:t>
            </a:r>
            <a:endParaRPr lang="el-GR" dirty="0"/>
          </a:p>
          <a:p>
            <a:r>
              <a:rPr lang="de-DE" b="1" dirty="0"/>
              <a:t>Wie viele:</a:t>
            </a:r>
            <a:r>
              <a:rPr lang="de-DE" dirty="0"/>
              <a:t> Wie viele Studenten lernen Deutsch? </a:t>
            </a:r>
            <a:endParaRPr lang="el-GR" dirty="0"/>
          </a:p>
          <a:p>
            <a:r>
              <a:rPr lang="de-DE" b="1" dirty="0"/>
              <a:t>Welche:</a:t>
            </a:r>
            <a:r>
              <a:rPr lang="de-DE" dirty="0"/>
              <a:t> Welche Sprachen lernen Sie?</a:t>
            </a:r>
          </a:p>
          <a:p>
            <a:endParaRPr lang="de-DE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Warum</a:t>
            </a:r>
            <a:r>
              <a:rPr lang="en-US" dirty="0"/>
              <a:t> Deutsch </a:t>
            </a:r>
            <a:r>
              <a:rPr lang="en-US" dirty="0" err="1"/>
              <a:t>lernen</a:t>
            </a:r>
            <a:r>
              <a:rPr lang="en-US" dirty="0"/>
              <a:t>?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968552"/>
          </a:xfrm>
        </p:spPr>
        <p:txBody>
          <a:bodyPr>
            <a:no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l-GR" sz="1600" dirty="0">
                <a:solidFill>
                  <a:srgbClr val="3D3D3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Τα γερμανικά χρησιμοποιούνται ως κύρια γλώσσα σε πάνω από 120 εκατομμύρια ανθρώπους σε Γερμανία, Ελβετία, Αυστρία, Λουξεμβούργο, Λιχτενστάιν, σε τμήματα του Βελγίου, στην βόρεια Ιταλία και στην ανατολική Γαλλία.</a:t>
            </a:r>
            <a:endParaRPr lang="en-US" sz="1600" dirty="0">
              <a:solidFill>
                <a:srgbClr val="3D3D3D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l-GR" sz="1600" dirty="0">
                <a:solidFill>
                  <a:srgbClr val="3D3D3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Επαγγελματική ζωή! Δίνεται η δυνατότητα με τη χρήση της γερμανικής γλώσσας η άψογη συνεργασία με συνεργάτες από τις γερμανόφωνες χώρες</a:t>
            </a:r>
            <a:r>
              <a:rPr lang="el-GR" sz="1600" b="1" dirty="0">
                <a:solidFill>
                  <a:srgbClr val="3D3D3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l-GR" sz="1600" b="1" dirty="0"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l-GR" sz="1600" dirty="0">
                <a:solidFill>
                  <a:srgbClr val="3D3D3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Σπουδές! Με καλή γνώση της γερμανικής σας δίνεται η δυνατότητα σπουδών σε γερμανόφωνες χώρες</a:t>
            </a:r>
            <a:endParaRPr lang="el-GR" sz="1600" dirty="0"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l-GR" sz="1600" dirty="0">
                <a:solidFill>
                  <a:srgbClr val="3D3D3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Πολιτισμική προσέγγιση! </a:t>
            </a:r>
            <a:endParaRPr lang="en-US" sz="1600" dirty="0">
              <a:solidFill>
                <a:srgbClr val="3D3D3D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1600" dirty="0">
                <a:hlinkClick r:id="rId2"/>
              </a:rPr>
              <a:t>https://www.youtube.com/watch?v=LYbgOS59q8g&amp;t=8s</a:t>
            </a:r>
            <a:endParaRPr lang="en-US" sz="1600" dirty="0"/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endParaRPr lang="el-GR" sz="1600" dirty="0"/>
          </a:p>
        </p:txBody>
      </p:sp>
      <p:pic>
        <p:nvPicPr>
          <p:cNvPr id="2050" name="Picture 2" descr="C:\Users\User\Desktop\ΠΑΡΑΣΚΕΥΗ  UNI 2022- ERSTE SITZUNG\LEKTION 1\deutschland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264" y="160020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dirty="0"/>
              <a:t>Vorstellung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br>
              <a:rPr lang="de-DE" b="1" dirty="0"/>
            </a:br>
            <a:endParaRPr lang="el-GR" dirty="0"/>
          </a:p>
          <a:p>
            <a:r>
              <a:rPr lang="de-DE" sz="3700" dirty="0"/>
              <a:t>Mein Name ist Anna. Ich komme aus Österreich und lebe seit drei Jahren in Deutschland. Ich bin 15</a:t>
            </a:r>
            <a:br>
              <a:rPr lang="de-DE" sz="3700" dirty="0"/>
            </a:br>
            <a:r>
              <a:rPr lang="de-DE" sz="3700" dirty="0"/>
              <a:t>Jahre alt und habe zwei Geschwister: Meine Schwester heißt Klara und ist 13 Jahre alt, mein Bruder</a:t>
            </a:r>
            <a:br>
              <a:rPr lang="de-DE" sz="3700" dirty="0"/>
            </a:br>
            <a:r>
              <a:rPr lang="de-DE" sz="3700" dirty="0"/>
              <a:t>Michael ist 18 Jahre alt. Wir wohnen mit unseren Eltern in einem Haus in der Nähe von München.</a:t>
            </a:r>
            <a:br>
              <a:rPr lang="de-DE" sz="3700" dirty="0"/>
            </a:br>
            <a:r>
              <a:rPr lang="de-DE" sz="3700" dirty="0"/>
              <a:t>Meine Mutter ist Köchin, mein Vater arbeitet in einer Bank.</a:t>
            </a:r>
            <a:endParaRPr lang="el-GR" sz="3700" dirty="0"/>
          </a:p>
          <a:p>
            <a:r>
              <a:rPr lang="de-DE" sz="3700" dirty="0"/>
              <a:t>Ich lese gerne und mag Tiere: Wir haben einen Hund, zwei Katzen und im Garten einen Teich mit</a:t>
            </a:r>
            <a:br>
              <a:rPr lang="de-DE" sz="3700" dirty="0"/>
            </a:br>
            <a:r>
              <a:rPr lang="de-DE" sz="3700" dirty="0"/>
              <a:t>Goldfischen. Ich gehe auch gerne in die Schule, mein Lieblingsfach ist Mathematik. Physik und Chemie</a:t>
            </a:r>
            <a:br>
              <a:rPr lang="de-DE" sz="3700" dirty="0"/>
            </a:br>
            <a:r>
              <a:rPr lang="de-DE" sz="3700" dirty="0"/>
              <a:t>mag ich nicht so gerne.</a:t>
            </a:r>
            <a:endParaRPr lang="el-GR" sz="3700" dirty="0"/>
          </a:p>
          <a:p>
            <a:r>
              <a:rPr lang="de-DE" sz="3700" dirty="0"/>
              <a:t>Nach der Schule gehe ich oft mit meinen Freundinnen im Park spazieren, manchmal essen wir ein Eis.</a:t>
            </a:r>
            <a:br>
              <a:rPr lang="de-DE" sz="3700" dirty="0"/>
            </a:br>
            <a:r>
              <a:rPr lang="de-DE" sz="3700" dirty="0"/>
              <a:t>Am Samstag gehen wir oft ins Kino. Am Sonntag schlafe ich lange, dann koche ich mit meiner Mutter</a:t>
            </a:r>
            <a:br>
              <a:rPr lang="de-DE" sz="3700" dirty="0"/>
            </a:br>
            <a:r>
              <a:rPr lang="de-DE" sz="3700" dirty="0"/>
              <a:t>das Mittagessen. Nach dem Essen gehen wir mit dem Hund am See spazieren. Sonntag ist mein</a:t>
            </a:r>
            <a:br>
              <a:rPr lang="de-DE" sz="3700" dirty="0"/>
            </a:br>
            <a:r>
              <a:rPr lang="de-DE" sz="3700" dirty="0"/>
              <a:t>Lieblingstag!</a:t>
            </a:r>
            <a:endParaRPr lang="el-GR" sz="3700" dirty="0"/>
          </a:p>
          <a:p>
            <a:br>
              <a:rPr lang="de-DE" b="1" dirty="0"/>
            </a:br>
            <a:endParaRPr lang="el-GR" dirty="0"/>
          </a:p>
          <a:p>
            <a:r>
              <a:rPr lang="de-DE" dirty="0"/>
              <a:t> 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r>
              <a:rPr lang="de-DE" b="1" dirty="0"/>
              <a:t>Hast du den Text verstanden? </a:t>
            </a:r>
            <a:r>
              <a:rPr lang="de-DE" dirty="0"/>
              <a:t>1) </a:t>
            </a:r>
            <a:r>
              <a:rPr lang="de-DE" b="1" dirty="0"/>
              <a:t>Wie alt ist Annas Schwester?</a:t>
            </a:r>
            <a:endParaRPr lang="el-GR" dirty="0"/>
          </a:p>
          <a:p>
            <a:r>
              <a:rPr lang="de-DE" dirty="0"/>
              <a:t>a) zwölf Jahre</a:t>
            </a:r>
            <a:br>
              <a:rPr lang="de-DE" dirty="0"/>
            </a:br>
            <a:r>
              <a:rPr lang="de-DE" dirty="0"/>
              <a:t>b) dreizehn Jahre</a:t>
            </a:r>
            <a:br>
              <a:rPr lang="de-DE" dirty="0"/>
            </a:br>
            <a:r>
              <a:rPr lang="de-DE" dirty="0"/>
              <a:t>c) vierzehn Jahre</a:t>
            </a:r>
            <a:br>
              <a:rPr lang="de-DE" dirty="0"/>
            </a:br>
            <a:r>
              <a:rPr lang="de-DE" dirty="0"/>
              <a:t>d) fünfzehn Jahre</a:t>
            </a:r>
            <a:endParaRPr lang="el-GR" dirty="0"/>
          </a:p>
          <a:p>
            <a:r>
              <a:rPr lang="de-DE" dirty="0"/>
              <a:t>2) </a:t>
            </a:r>
            <a:r>
              <a:rPr lang="de-DE" b="1" dirty="0"/>
              <a:t>Wo arbeitet Annas Vater?</a:t>
            </a:r>
            <a:br>
              <a:rPr lang="de-DE" b="1" dirty="0"/>
            </a:br>
            <a:br>
              <a:rPr lang="de-DE" dirty="0"/>
            </a:br>
            <a:r>
              <a:rPr lang="de-DE" dirty="0"/>
              <a:t>a) in einer Bank</a:t>
            </a:r>
            <a:br>
              <a:rPr lang="de-DE" dirty="0"/>
            </a:br>
            <a:r>
              <a:rPr lang="de-DE" dirty="0"/>
              <a:t>b) in Österreich</a:t>
            </a:r>
            <a:br>
              <a:rPr lang="de-DE" dirty="0"/>
            </a:br>
            <a:r>
              <a:rPr lang="de-DE" dirty="0"/>
              <a:t>c) im Kino</a:t>
            </a:r>
            <a:br>
              <a:rPr lang="de-DE" dirty="0"/>
            </a:br>
            <a:r>
              <a:rPr lang="de-DE" dirty="0"/>
              <a:t>d) in der Schule</a:t>
            </a:r>
            <a:endParaRPr lang="el-GR" dirty="0"/>
          </a:p>
          <a:p>
            <a:r>
              <a:rPr lang="de-DE" dirty="0"/>
              <a:t>3) </a:t>
            </a:r>
            <a:r>
              <a:rPr lang="de-DE" b="1" dirty="0"/>
              <a:t>Was ist Annas Lieblingsfach in der Schule?</a:t>
            </a:r>
            <a:endParaRPr lang="el-GR" dirty="0"/>
          </a:p>
          <a:p>
            <a:r>
              <a:rPr lang="de-DE" dirty="0"/>
              <a:t>a) Physik</a:t>
            </a:r>
            <a:br>
              <a:rPr lang="de-DE" dirty="0"/>
            </a:br>
            <a:r>
              <a:rPr lang="de-DE" dirty="0"/>
              <a:t>b) Mathematik</a:t>
            </a:r>
            <a:br>
              <a:rPr lang="de-DE" dirty="0"/>
            </a:br>
            <a:r>
              <a:rPr lang="de-DE" dirty="0"/>
              <a:t>c) Chemie</a:t>
            </a:r>
            <a:br>
              <a:rPr lang="de-DE" dirty="0"/>
            </a:br>
            <a:r>
              <a:rPr lang="de-DE" dirty="0"/>
              <a:t>d) Kochen</a:t>
            </a:r>
            <a:endParaRPr lang="el-GR" dirty="0"/>
          </a:p>
          <a:p>
            <a:r>
              <a:rPr lang="de-DE" dirty="0"/>
              <a:t>4) </a:t>
            </a:r>
            <a:r>
              <a:rPr lang="de-DE" b="1" dirty="0"/>
              <a:t>Was macht Anna nach der Schule?</a:t>
            </a:r>
            <a:br>
              <a:rPr lang="de-DE" b="1" dirty="0"/>
            </a:br>
            <a:r>
              <a:rPr lang="de-DE" dirty="0"/>
              <a:t>a) Sie geht ins Kino.</a:t>
            </a:r>
            <a:br>
              <a:rPr lang="de-DE" dirty="0"/>
            </a:br>
            <a:r>
              <a:rPr lang="de-DE" dirty="0"/>
              <a:t>b) Sie kocht das Mittagessen.</a:t>
            </a:r>
            <a:br>
              <a:rPr lang="de-DE" dirty="0"/>
            </a:br>
            <a:r>
              <a:rPr lang="de-DE" dirty="0"/>
              <a:t>c) Sie schläft lange.</a:t>
            </a:r>
            <a:br>
              <a:rPr lang="de-DE" dirty="0"/>
            </a:br>
            <a:r>
              <a:rPr lang="de-DE" dirty="0"/>
              <a:t>d) Sie geht mit ihren Freundinnen</a:t>
            </a:r>
            <a:br>
              <a:rPr lang="de-DE" dirty="0"/>
            </a:br>
            <a:r>
              <a:rPr lang="de-DE" dirty="0"/>
              <a:t>spazieren.</a:t>
            </a:r>
            <a:endParaRPr lang="el-GR" dirty="0"/>
          </a:p>
          <a:p>
            <a:br>
              <a:rPr lang="de-DE" dirty="0"/>
            </a:br>
            <a:r>
              <a:rPr lang="de-DE" dirty="0"/>
              <a:t>5) </a:t>
            </a:r>
            <a:r>
              <a:rPr lang="de-DE" b="1" dirty="0"/>
              <a:t>Wo geht die Familie am Sonntag mit dem</a:t>
            </a:r>
            <a:br>
              <a:rPr lang="de-DE" b="1" dirty="0"/>
            </a:br>
            <a:r>
              <a:rPr lang="de-DE" b="1" dirty="0"/>
              <a:t>Hund spazieren?</a:t>
            </a:r>
            <a:endParaRPr lang="el-GR" dirty="0"/>
          </a:p>
          <a:p>
            <a:r>
              <a:rPr lang="de-DE" dirty="0"/>
              <a:t>a) im Garten</a:t>
            </a:r>
            <a:br>
              <a:rPr lang="de-DE" dirty="0"/>
            </a:br>
            <a:r>
              <a:rPr lang="de-DE" dirty="0"/>
              <a:t>b) im Park</a:t>
            </a:r>
            <a:br>
              <a:rPr lang="de-DE" dirty="0"/>
            </a:br>
            <a:r>
              <a:rPr lang="de-DE" dirty="0"/>
              <a:t>c) am See</a:t>
            </a:r>
            <a:br>
              <a:rPr lang="de-DE" dirty="0"/>
            </a:br>
            <a:r>
              <a:rPr lang="de-DE" dirty="0"/>
              <a:t>d) im Haus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Ομαλά ρήματα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Τα ομαλά ρήματα στα γερμανικά δίνονται σε απαρεμφατική  μορφή με την κατάληξη -</a:t>
            </a:r>
            <a:r>
              <a:rPr lang="en-US" dirty="0">
                <a:latin typeface="Arial" pitchFamily="34" charset="0"/>
                <a:cs typeface="Arial" pitchFamily="34" charset="0"/>
              </a:rPr>
              <a:t>en</a:t>
            </a:r>
            <a:r>
              <a:rPr lang="el-GR" dirty="0">
                <a:latin typeface="Arial" pitchFamily="34" charset="0"/>
                <a:cs typeface="Arial" pitchFamily="34" charset="0"/>
              </a:rPr>
              <a:t>.</a:t>
            </a:r>
            <a:br>
              <a:rPr lang="el-GR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spielen</a:t>
            </a:r>
            <a:r>
              <a:rPr lang="el-GR" dirty="0">
                <a:latin typeface="Arial" pitchFamily="34" charset="0"/>
                <a:cs typeface="Arial" pitchFamily="34" charset="0"/>
              </a:rPr>
              <a:t> --&gt; </a:t>
            </a:r>
            <a:r>
              <a:rPr lang="de-DE" dirty="0">
                <a:latin typeface="Arial" pitchFamily="34" charset="0"/>
                <a:cs typeface="Arial" pitchFamily="34" charset="0"/>
              </a:rPr>
              <a:t>spiel</a:t>
            </a:r>
            <a:r>
              <a:rPr lang="el-GR" dirty="0">
                <a:latin typeface="Arial" pitchFamily="34" charset="0"/>
                <a:cs typeface="Arial" pitchFamily="34" charset="0"/>
              </a:rPr>
              <a:t> - είναι το θέμα      -</a:t>
            </a:r>
            <a:r>
              <a:rPr lang="de-DE" dirty="0">
                <a:latin typeface="Arial" pitchFamily="34" charset="0"/>
                <a:cs typeface="Arial" pitchFamily="34" charset="0"/>
              </a:rPr>
              <a:t>en </a:t>
            </a:r>
            <a:r>
              <a:rPr lang="el-GR" dirty="0">
                <a:latin typeface="Arial" pitchFamily="34" charset="0"/>
                <a:cs typeface="Arial" pitchFamily="34" charset="0"/>
              </a:rPr>
              <a:t>είναι η κατάληξη απαρεμφάτου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Το ρήμα κλείνεται ως εξής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Εγώ</a:t>
            </a:r>
            <a:r>
              <a:rPr lang="de-DE" dirty="0">
                <a:latin typeface="Arial" pitchFamily="34" charset="0"/>
                <a:cs typeface="Arial" pitchFamily="34" charset="0"/>
              </a:rPr>
              <a:t>	</a:t>
            </a:r>
            <a:r>
              <a:rPr lang="el-GR" dirty="0">
                <a:latin typeface="Arial" pitchFamily="34" charset="0"/>
                <a:cs typeface="Arial" pitchFamily="34" charset="0"/>
              </a:rPr>
              <a:t>παίζω</a:t>
            </a:r>
            <a:r>
              <a:rPr lang="de-DE" dirty="0">
                <a:latin typeface="Arial" pitchFamily="34" charset="0"/>
                <a:cs typeface="Arial" pitchFamily="34" charset="0"/>
              </a:rPr>
              <a:t>	 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ich</a:t>
            </a:r>
            <a:r>
              <a:rPr lang="en-US" dirty="0">
                <a:latin typeface="Arial" pitchFamily="34" charset="0"/>
                <a:cs typeface="Arial" pitchFamily="34" charset="0"/>
              </a:rPr>
              <a:t> spiel</a:t>
            </a:r>
            <a:r>
              <a:rPr lang="el-GR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latin typeface="Arial" pitchFamily="34" charset="0"/>
                <a:cs typeface="Arial" pitchFamily="34" charset="0"/>
              </a:rPr>
              <a:t>e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εσύ</a:t>
            </a:r>
            <a:r>
              <a:rPr lang="de-DE" dirty="0">
                <a:latin typeface="Arial" pitchFamily="34" charset="0"/>
                <a:cs typeface="Arial" pitchFamily="34" charset="0"/>
              </a:rPr>
              <a:t> 	</a:t>
            </a:r>
            <a:r>
              <a:rPr lang="el-GR" dirty="0">
                <a:latin typeface="Arial" pitchFamily="34" charset="0"/>
                <a:cs typeface="Arial" pitchFamily="34" charset="0"/>
              </a:rPr>
              <a:t>παίζεις</a:t>
            </a:r>
            <a:r>
              <a:rPr lang="de-DE" dirty="0">
                <a:latin typeface="Arial" pitchFamily="34" charset="0"/>
                <a:cs typeface="Arial" pitchFamily="34" charset="0"/>
              </a:rPr>
              <a:t>	du spiel-</a:t>
            </a:r>
            <a:r>
              <a:rPr lang="de-DE" dirty="0" err="1">
                <a:latin typeface="Arial" pitchFamily="34" charset="0"/>
                <a:cs typeface="Arial" pitchFamily="34" charset="0"/>
              </a:rPr>
              <a:t>st</a:t>
            </a: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</a:rPr>
              <a:t>αυτός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</a:rPr>
              <a:t>αυτή</a:t>
            </a:r>
            <a:r>
              <a:rPr lang="de-DE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l-GR" dirty="0">
                <a:latin typeface="Arial" pitchFamily="34" charset="0"/>
                <a:cs typeface="Arial" pitchFamily="34" charset="0"/>
              </a:rPr>
              <a:t>παίζει</a:t>
            </a:r>
            <a:r>
              <a:rPr lang="de-DE" dirty="0">
                <a:latin typeface="Arial" pitchFamily="34" charset="0"/>
                <a:cs typeface="Arial" pitchFamily="34" charset="0"/>
              </a:rPr>
              <a:t>          </a:t>
            </a:r>
            <a:r>
              <a:rPr lang="de-DE" dirty="0" err="1">
                <a:latin typeface="Arial" pitchFamily="34" charset="0"/>
                <a:cs typeface="Arial" pitchFamily="34" charset="0"/>
              </a:rPr>
              <a:t>er,sie,es</a:t>
            </a:r>
            <a:r>
              <a:rPr lang="de-DE" dirty="0">
                <a:latin typeface="Arial" pitchFamily="34" charset="0"/>
                <a:cs typeface="Arial" pitchFamily="34" charset="0"/>
              </a:rPr>
              <a:t> spiel-t    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,</a:t>
            </a:r>
            <a:r>
              <a:rPr lang="el-GR" dirty="0">
                <a:latin typeface="Arial" pitchFamily="34" charset="0"/>
                <a:cs typeface="Arial" pitchFamily="34" charset="0"/>
              </a:rPr>
              <a:t>αυτό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   </a:t>
            </a:r>
          </a:p>
          <a:p>
            <a:endParaRPr lang="de-DE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εμείς  παίζουμε                </a:t>
            </a:r>
            <a:r>
              <a:rPr lang="de-DE" dirty="0">
                <a:latin typeface="Arial" pitchFamily="34" charset="0"/>
                <a:cs typeface="Arial" pitchFamily="34" charset="0"/>
              </a:rPr>
              <a:t>wir spiel-en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</a:rPr>
              <a:t>εσείς παίζεται</a:t>
            </a:r>
            <a:r>
              <a:rPr lang="de-DE" dirty="0">
                <a:latin typeface="Arial" pitchFamily="34" charset="0"/>
                <a:cs typeface="Arial" pitchFamily="34" charset="0"/>
              </a:rPr>
              <a:t>                  ihr spiel-t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αυτοί</a:t>
            </a:r>
            <a:r>
              <a:rPr lang="de-DE" dirty="0">
                <a:latin typeface="Arial" pitchFamily="34" charset="0"/>
                <a:cs typeface="Arial" pitchFamily="34" charset="0"/>
              </a:rPr>
              <a:t>,</a:t>
            </a:r>
            <a:r>
              <a:rPr lang="el-GR" dirty="0">
                <a:latin typeface="Arial" pitchFamily="34" charset="0"/>
                <a:cs typeface="Arial" pitchFamily="34" charset="0"/>
              </a:rPr>
              <a:t>εσείς    </a:t>
            </a: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de-DE" dirty="0" err="1">
                <a:latin typeface="Arial" pitchFamily="34" charset="0"/>
                <a:cs typeface="Arial" pitchFamily="34" charset="0"/>
              </a:rPr>
              <a:t>sie,Sie</a:t>
            </a:r>
            <a:r>
              <a:rPr lang="de-DE" dirty="0">
                <a:latin typeface="Arial" pitchFamily="34" charset="0"/>
                <a:cs typeface="Arial" pitchFamily="34" charset="0"/>
              </a:rPr>
              <a:t> spiel-en 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Το </a:t>
            </a:r>
            <a:r>
              <a:rPr lang="de-DE" dirty="0">
                <a:latin typeface="Arial" pitchFamily="34" charset="0"/>
                <a:cs typeface="Arial" pitchFamily="34" charset="0"/>
              </a:rPr>
              <a:t>Sie </a:t>
            </a:r>
            <a:r>
              <a:rPr lang="el-GR" dirty="0">
                <a:latin typeface="Arial" pitchFamily="34" charset="0"/>
                <a:cs typeface="Arial" pitchFamily="34" charset="0"/>
              </a:rPr>
              <a:t>είναι τύπος ευγενείας.</a:t>
            </a: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Το θέμα του ρήματος μένει σταθερό, ενώ αλλάζει η κατάληξη 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88024" y="1571612"/>
            <a:ext cx="4038600" cy="472716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de-DE" sz="2900" b="1" dirty="0">
                <a:latin typeface="Arial" pitchFamily="34" charset="0"/>
                <a:cs typeface="Arial" pitchFamily="34" charset="0"/>
              </a:rPr>
              <a:t>Übung</a:t>
            </a:r>
            <a:endParaRPr lang="el-GR" sz="29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1) Ich ___________ Tennis. (spielen)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2) Du _____________ einen Brief. (schreiben)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3) Ihr ______________ viel Geld. (bekommen)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4) Wir ____________ viel. (lachen)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5) Anna ______________ Cola. (trinken)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6) Anna und Paul _____________ gern. (tanzen)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7) Georg _______________ schnell. (rennen)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</a:pPr>
            <a:r>
              <a:rPr lang="de-DE" dirty="0">
                <a:latin typeface="Arial" pitchFamily="34" charset="0"/>
                <a:cs typeface="Arial" pitchFamily="34" charset="0"/>
              </a:rPr>
              <a:t>8) Du ___________ in die Disco. (gehen)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9) Ihr ___________ viel. (lernen)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10) Frau Meier ____________ Deutsch. (lernen)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11) Ich ____________ in Athen. (wohnen)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12) Wir ____________ aus Thessaloniki. (kommen)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13) Maria ____________ Musik. (hören)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14) Du ____________gern. (studieren)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15) Ihr ____________ in Larisa. (leben)\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16) Du ______________ viel. (lachen)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17) Ihr ___________ das Leben.(lieben)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ΚΛΙΣΗ ΡΗΜΑΤΩΝ   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/>
              <a:t>1) Τα ρήματα που λήγουν σε -</a:t>
            </a:r>
            <a:r>
              <a:rPr lang="en-US" b="1" dirty="0"/>
              <a:t>t</a:t>
            </a:r>
            <a:r>
              <a:rPr lang="el-GR" b="1" dirty="0"/>
              <a:t>, -</a:t>
            </a:r>
            <a:r>
              <a:rPr lang="en-US" b="1" dirty="0"/>
              <a:t>d</a:t>
            </a:r>
            <a:r>
              <a:rPr lang="el-GR" b="1" dirty="0"/>
              <a:t> ( και όχι πάντα -</a:t>
            </a:r>
            <a:r>
              <a:rPr lang="en-US" b="1" dirty="0"/>
              <a:t>m</a:t>
            </a:r>
            <a:r>
              <a:rPr lang="el-GR" b="1" dirty="0"/>
              <a:t>, -</a:t>
            </a:r>
            <a:r>
              <a:rPr lang="en-US" b="1" dirty="0"/>
              <a:t>n</a:t>
            </a:r>
            <a:r>
              <a:rPr lang="el-GR" b="1" dirty="0"/>
              <a:t>) παίρνουν πριν την               κατάληξη το γράμμα (-</a:t>
            </a:r>
            <a:r>
              <a:rPr lang="en-US" b="1" dirty="0"/>
              <a:t>e</a:t>
            </a:r>
            <a:r>
              <a:rPr lang="el-GR" b="1" dirty="0"/>
              <a:t>-)</a:t>
            </a:r>
            <a:endParaRPr lang="el-GR" dirty="0"/>
          </a:p>
          <a:p>
            <a:r>
              <a:rPr lang="el-GR" dirty="0"/>
              <a:t> </a:t>
            </a:r>
          </a:p>
          <a:p>
            <a:r>
              <a:rPr lang="el-GR" dirty="0"/>
              <a:t>     </a:t>
            </a:r>
            <a:r>
              <a:rPr lang="de-DE" dirty="0"/>
              <a:t>z. B --&gt; finden --&gt; find- ,   arbeiten, baden, bitten, antworten, warten, reden </a:t>
            </a:r>
            <a:endParaRPr lang="el-GR" dirty="0"/>
          </a:p>
          <a:p>
            <a:r>
              <a:rPr lang="de-DE" dirty="0"/>
              <a:t>             ich finde</a:t>
            </a:r>
            <a:endParaRPr lang="el-GR" dirty="0"/>
          </a:p>
          <a:p>
            <a:r>
              <a:rPr lang="de-DE" dirty="0"/>
              <a:t>             du findest</a:t>
            </a:r>
            <a:endParaRPr lang="el-GR" dirty="0"/>
          </a:p>
          <a:p>
            <a:r>
              <a:rPr lang="de-DE" dirty="0"/>
              <a:t>             er, sie, es findet</a:t>
            </a:r>
            <a:endParaRPr lang="el-GR" dirty="0"/>
          </a:p>
          <a:p>
            <a:r>
              <a:rPr lang="de-DE" dirty="0"/>
              <a:t>             wir finden</a:t>
            </a:r>
            <a:endParaRPr lang="el-GR" dirty="0"/>
          </a:p>
          <a:p>
            <a:r>
              <a:rPr lang="de-DE" dirty="0"/>
              <a:t>             ihr findet</a:t>
            </a:r>
            <a:endParaRPr lang="el-GR" dirty="0"/>
          </a:p>
          <a:p>
            <a:r>
              <a:rPr lang="de-DE" dirty="0"/>
              <a:t>             sie, Sie finden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/>
              <a:t>2)Τα ρήματα που έχουν στο θέμα τους -</a:t>
            </a:r>
            <a:r>
              <a:rPr lang="en-US" b="1" dirty="0"/>
              <a:t>a</a:t>
            </a:r>
            <a:r>
              <a:rPr lang="el-GR" b="1" dirty="0"/>
              <a:t>- παίρνουν </a:t>
            </a:r>
            <a:r>
              <a:rPr lang="el-GR" b="1" dirty="0" err="1"/>
              <a:t>Umlaut</a:t>
            </a:r>
            <a:r>
              <a:rPr lang="el-GR" b="1" dirty="0"/>
              <a:t>   -ä- (όχι πάντα)</a:t>
            </a:r>
            <a:endParaRPr lang="el-GR" dirty="0"/>
          </a:p>
          <a:p>
            <a:r>
              <a:rPr lang="el-GR" b="1" dirty="0"/>
              <a:t>    (β' γ' πρόσωπο ενικού μόνο)</a:t>
            </a:r>
            <a:endParaRPr lang="el-GR" dirty="0"/>
          </a:p>
          <a:p>
            <a:r>
              <a:rPr lang="el-GR" dirty="0"/>
              <a:t> </a:t>
            </a:r>
          </a:p>
          <a:p>
            <a:r>
              <a:rPr lang="el-GR" dirty="0"/>
              <a:t>    </a:t>
            </a:r>
            <a:r>
              <a:rPr lang="de-DE" dirty="0"/>
              <a:t>z. B --&gt; fahren --&gt; fahr- ,    schlafen, schlagen, fangen, laufen, braten, fallen, halten,</a:t>
            </a:r>
            <a:endParaRPr lang="el-GR" dirty="0"/>
          </a:p>
          <a:p>
            <a:r>
              <a:rPr lang="de-DE" dirty="0"/>
              <a:t>            ich fahre                       laden, tragen, waschen</a:t>
            </a:r>
            <a:endParaRPr lang="el-GR" dirty="0"/>
          </a:p>
          <a:p>
            <a:r>
              <a:rPr lang="de-DE" dirty="0"/>
              <a:t>            du fährst</a:t>
            </a:r>
            <a:endParaRPr lang="el-GR" dirty="0"/>
          </a:p>
          <a:p>
            <a:r>
              <a:rPr lang="de-DE" dirty="0"/>
              <a:t>            er, sie, es fährt</a:t>
            </a:r>
            <a:endParaRPr lang="el-GR" dirty="0"/>
          </a:p>
          <a:p>
            <a:r>
              <a:rPr lang="de-DE" dirty="0"/>
              <a:t>            wir fahren</a:t>
            </a:r>
            <a:endParaRPr lang="el-GR" dirty="0"/>
          </a:p>
          <a:p>
            <a:r>
              <a:rPr lang="de-DE" dirty="0"/>
              <a:t>            ihr fahrt</a:t>
            </a:r>
            <a:endParaRPr lang="el-GR" dirty="0"/>
          </a:p>
          <a:p>
            <a:r>
              <a:rPr lang="el-GR" dirty="0"/>
              <a:t>            </a:t>
            </a:r>
            <a:r>
              <a:rPr lang="de-DE" dirty="0"/>
              <a:t>sie</a:t>
            </a:r>
            <a:r>
              <a:rPr lang="el-GR" dirty="0"/>
              <a:t>, </a:t>
            </a:r>
            <a:r>
              <a:rPr lang="de-DE" dirty="0"/>
              <a:t>Sie fahren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ΚΛΙΣΗ ΡΗΜΑΤΩΝ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b="1" dirty="0"/>
              <a:t>3)Τα ρήματα που έχουν στο θέμα τους -</a:t>
            </a:r>
            <a:r>
              <a:rPr lang="en-US" b="1" dirty="0"/>
              <a:t>e</a:t>
            </a:r>
            <a:r>
              <a:rPr lang="el-GR" b="1" dirty="0"/>
              <a:t>-  μπορεί να </a:t>
            </a:r>
            <a:r>
              <a:rPr lang="el-GR" b="1" dirty="0" err="1"/>
              <a:t>να</a:t>
            </a:r>
            <a:r>
              <a:rPr lang="el-GR" b="1" dirty="0"/>
              <a:t> ακολουθούν μια από τις  </a:t>
            </a:r>
            <a:endParaRPr lang="el-GR" dirty="0"/>
          </a:p>
          <a:p>
            <a:r>
              <a:rPr lang="el-GR" b="1" dirty="0"/>
              <a:t>    επόμενες τρεις κατηγορίες :</a:t>
            </a:r>
            <a:endParaRPr lang="el-GR" dirty="0"/>
          </a:p>
          <a:p>
            <a:r>
              <a:rPr lang="en-US" dirty="0"/>
              <a:t> </a:t>
            </a:r>
            <a:endParaRPr lang="el-GR" dirty="0"/>
          </a:p>
          <a:p>
            <a:r>
              <a:rPr lang="el-GR" i="1" dirty="0"/>
              <a:t>    </a:t>
            </a:r>
            <a:r>
              <a:rPr lang="el-GR" b="1" i="1" dirty="0"/>
              <a:t>α) Να είναι ομαλά</a:t>
            </a:r>
            <a:r>
              <a:rPr lang="el-GR" dirty="0"/>
              <a:t> --&gt;  z. </a:t>
            </a:r>
            <a:r>
              <a:rPr lang="en-US" dirty="0"/>
              <a:t>B </a:t>
            </a:r>
            <a:r>
              <a:rPr lang="en-US" dirty="0" err="1"/>
              <a:t>gehen</a:t>
            </a:r>
            <a:endParaRPr lang="el-GR" dirty="0"/>
          </a:p>
          <a:p>
            <a:r>
              <a:rPr lang="el-GR" dirty="0"/>
              <a:t>                                                      </a:t>
            </a:r>
            <a:r>
              <a:rPr lang="de-DE" dirty="0"/>
              <a:t>ich gehe</a:t>
            </a:r>
            <a:endParaRPr lang="el-GR" dirty="0"/>
          </a:p>
          <a:p>
            <a:r>
              <a:rPr lang="de-DE" dirty="0"/>
              <a:t>                                                      du gehst</a:t>
            </a:r>
            <a:endParaRPr lang="el-GR" dirty="0"/>
          </a:p>
          <a:p>
            <a:r>
              <a:rPr lang="de-DE" dirty="0"/>
              <a:t>                                                      er, sie es geht</a:t>
            </a:r>
            <a:endParaRPr lang="el-GR" dirty="0"/>
          </a:p>
          <a:p>
            <a:r>
              <a:rPr lang="de-DE" dirty="0"/>
              <a:t>                                                      wir gehen</a:t>
            </a:r>
            <a:endParaRPr lang="el-GR" dirty="0"/>
          </a:p>
          <a:p>
            <a:r>
              <a:rPr lang="de-DE" dirty="0"/>
              <a:t>                                                      ihr geht</a:t>
            </a:r>
            <a:endParaRPr lang="el-GR" dirty="0"/>
          </a:p>
          <a:p>
            <a:r>
              <a:rPr lang="de-DE" dirty="0"/>
              <a:t>                                                      sie, Sie gehen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b="1" i="1" dirty="0"/>
              <a:t>4) </a:t>
            </a:r>
            <a:r>
              <a:rPr lang="de-DE" b="1" i="1" dirty="0"/>
              <a:t>b</a:t>
            </a:r>
            <a:r>
              <a:rPr lang="el-GR" b="1" i="1" dirty="0"/>
              <a:t>=Να μετατρέπουν το -</a:t>
            </a:r>
            <a:r>
              <a:rPr lang="de-DE" b="1" i="1" dirty="0"/>
              <a:t>e</a:t>
            </a:r>
            <a:r>
              <a:rPr lang="el-GR" b="1" i="1" dirty="0"/>
              <a:t>- σε </a:t>
            </a:r>
            <a:r>
              <a:rPr lang="de-DE" b="1" i="1" dirty="0" err="1"/>
              <a:t>ie</a:t>
            </a:r>
            <a:r>
              <a:rPr lang="de-DE" i="1" dirty="0"/>
              <a:t> </a:t>
            </a:r>
            <a:r>
              <a:rPr lang="el-GR" dirty="0"/>
              <a:t>--&gt; </a:t>
            </a:r>
            <a:r>
              <a:rPr lang="de-DE" dirty="0"/>
              <a:t>z</a:t>
            </a:r>
            <a:r>
              <a:rPr lang="el-GR" dirty="0"/>
              <a:t>. </a:t>
            </a:r>
            <a:r>
              <a:rPr lang="de-DE" dirty="0"/>
              <a:t>B sehen</a:t>
            </a:r>
            <a:r>
              <a:rPr lang="el-GR" dirty="0"/>
              <a:t> (</a:t>
            </a:r>
            <a:r>
              <a:rPr lang="el-GR" dirty="0" err="1"/>
              <a:t>β΄</a:t>
            </a:r>
            <a:r>
              <a:rPr lang="el-GR" dirty="0"/>
              <a:t>, γ' ενικού)   </a:t>
            </a:r>
          </a:p>
          <a:p>
            <a:r>
              <a:rPr lang="de-DE" dirty="0"/>
              <a:t>                                                       ich sehe                lesen, befehlen, stehlen, empfehlen</a:t>
            </a:r>
            <a:endParaRPr lang="el-GR" dirty="0"/>
          </a:p>
          <a:p>
            <a:r>
              <a:rPr lang="de-DE" dirty="0"/>
              <a:t>                                                      du siehst</a:t>
            </a:r>
            <a:endParaRPr lang="el-GR" dirty="0"/>
          </a:p>
          <a:p>
            <a:r>
              <a:rPr lang="de-DE" dirty="0"/>
              <a:t>                                                      er, sie es sieht</a:t>
            </a:r>
            <a:endParaRPr lang="el-GR" dirty="0"/>
          </a:p>
          <a:p>
            <a:r>
              <a:rPr lang="de-DE" dirty="0"/>
              <a:t>                                                      wir sehen</a:t>
            </a:r>
            <a:endParaRPr lang="el-GR" dirty="0"/>
          </a:p>
          <a:p>
            <a:r>
              <a:rPr lang="de-DE" dirty="0"/>
              <a:t>                                                      ihr seht</a:t>
            </a:r>
            <a:endParaRPr lang="el-GR" dirty="0"/>
          </a:p>
          <a:p>
            <a:r>
              <a:rPr lang="de-DE" dirty="0"/>
              <a:t>                                                      sie, Sie sehen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ΚΛΙΣΗ ΡΗΜΑΤΩΝ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b="1" i="1" dirty="0"/>
              <a:t>5) </a:t>
            </a:r>
            <a:r>
              <a:rPr lang="de-DE" b="1" i="1" dirty="0"/>
              <a:t>c</a:t>
            </a:r>
            <a:r>
              <a:rPr lang="el-GR" b="1" i="1" dirty="0"/>
              <a:t>=Να μετατρέπουν το -</a:t>
            </a:r>
            <a:r>
              <a:rPr lang="en-US" b="1" i="1" dirty="0"/>
              <a:t>e</a:t>
            </a:r>
            <a:r>
              <a:rPr lang="el-GR" b="1" i="1" dirty="0"/>
              <a:t>- σε </a:t>
            </a:r>
            <a:r>
              <a:rPr lang="en-US" b="1" i="1" dirty="0" err="1"/>
              <a:t>i</a:t>
            </a:r>
            <a:r>
              <a:rPr lang="el-GR" dirty="0"/>
              <a:t> --&gt; </a:t>
            </a:r>
            <a:r>
              <a:rPr lang="en-US" dirty="0"/>
              <a:t>z</a:t>
            </a:r>
            <a:r>
              <a:rPr lang="el-GR" dirty="0"/>
              <a:t>. </a:t>
            </a:r>
            <a:r>
              <a:rPr lang="en-US" dirty="0"/>
              <a:t>B </a:t>
            </a:r>
            <a:r>
              <a:rPr lang="en-US" dirty="0" err="1"/>
              <a:t>sprechen</a:t>
            </a:r>
            <a:r>
              <a:rPr lang="el-GR" dirty="0"/>
              <a:t> (β', γ' ενικού)</a:t>
            </a:r>
          </a:p>
          <a:p>
            <a:r>
              <a:rPr lang="de-DE" dirty="0"/>
              <a:t>                                                     </a:t>
            </a:r>
            <a:endParaRPr lang="el-GR" dirty="0"/>
          </a:p>
          <a:p>
            <a:r>
              <a:rPr lang="de-DE" dirty="0"/>
              <a:t> ich spreche         geben, brechen helfen, essen, stechen, werfen</a:t>
            </a:r>
            <a:endParaRPr lang="el-GR" dirty="0"/>
          </a:p>
          <a:p>
            <a:r>
              <a:rPr lang="de-DE" dirty="0"/>
              <a:t>                                                    </a:t>
            </a:r>
            <a:endParaRPr lang="el-GR" dirty="0"/>
          </a:p>
          <a:p>
            <a:r>
              <a:rPr lang="de-DE" dirty="0"/>
              <a:t>  du sprichst</a:t>
            </a:r>
            <a:endParaRPr lang="el-GR" dirty="0"/>
          </a:p>
          <a:p>
            <a:r>
              <a:rPr lang="de-DE" dirty="0"/>
              <a:t>                                                     </a:t>
            </a:r>
            <a:endParaRPr lang="el-GR" dirty="0"/>
          </a:p>
          <a:p>
            <a:r>
              <a:rPr lang="de-DE" dirty="0"/>
              <a:t> er, sie es spricht</a:t>
            </a:r>
            <a:endParaRPr lang="el-GR" dirty="0"/>
          </a:p>
          <a:p>
            <a:r>
              <a:rPr lang="de-DE" dirty="0"/>
              <a:t>                                                      </a:t>
            </a:r>
            <a:endParaRPr lang="el-GR" dirty="0"/>
          </a:p>
          <a:p>
            <a:r>
              <a:rPr lang="de-DE" dirty="0"/>
              <a:t>wir sprechen</a:t>
            </a:r>
            <a:endParaRPr lang="el-GR" dirty="0"/>
          </a:p>
          <a:p>
            <a:r>
              <a:rPr lang="de-DE" dirty="0"/>
              <a:t>                                                     </a:t>
            </a:r>
            <a:endParaRPr lang="el-GR" dirty="0"/>
          </a:p>
          <a:p>
            <a:r>
              <a:rPr lang="de-DE" dirty="0"/>
              <a:t> ihr sprecht</a:t>
            </a:r>
            <a:endParaRPr lang="el-GR" dirty="0"/>
          </a:p>
          <a:p>
            <a:r>
              <a:rPr lang="de-DE" dirty="0"/>
              <a:t>                                                      </a:t>
            </a:r>
            <a:endParaRPr lang="el-GR" dirty="0"/>
          </a:p>
          <a:p>
            <a:r>
              <a:rPr lang="de-DE" dirty="0"/>
              <a:t>sie, Sie sprechen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b="1" dirty="0"/>
              <a:t>6) Τα ρήματα που λήγουν σε -</a:t>
            </a:r>
            <a:r>
              <a:rPr lang="en-US" b="1" dirty="0" err="1"/>
              <a:t>eln</a:t>
            </a:r>
            <a:r>
              <a:rPr lang="el-GR" b="1" dirty="0"/>
              <a:t>, αλλάζουν μόνο στο πρώτο πρόσωπο χάνοντας το </a:t>
            </a:r>
            <a:endParaRPr lang="el-GR" dirty="0"/>
          </a:p>
          <a:p>
            <a:r>
              <a:rPr lang="el-GR" b="1" dirty="0"/>
              <a:t>     - </a:t>
            </a:r>
            <a:r>
              <a:rPr lang="en-US" b="1" dirty="0"/>
              <a:t>e</a:t>
            </a:r>
            <a:r>
              <a:rPr lang="el-GR" b="1" dirty="0"/>
              <a:t>-  πριν το -</a:t>
            </a:r>
            <a:r>
              <a:rPr lang="en-US" b="1" dirty="0" err="1"/>
              <a:t>ln</a:t>
            </a:r>
            <a:r>
              <a:rPr lang="el-GR" b="1" dirty="0"/>
              <a:t>. Στα υπόλοιπα πρόσωπα το -</a:t>
            </a:r>
            <a:r>
              <a:rPr lang="en-US" b="1" dirty="0"/>
              <a:t>e</a:t>
            </a:r>
            <a:r>
              <a:rPr lang="el-GR" b="1" dirty="0"/>
              <a:t>-  επανέρχεται. </a:t>
            </a:r>
            <a:endParaRPr lang="el-GR" dirty="0"/>
          </a:p>
          <a:p>
            <a:r>
              <a:rPr lang="el-GR" b="1" dirty="0"/>
              <a:t> </a:t>
            </a:r>
            <a:endParaRPr lang="el-GR" dirty="0"/>
          </a:p>
          <a:p>
            <a:r>
              <a:rPr lang="el-GR" dirty="0"/>
              <a:t>     </a:t>
            </a:r>
            <a:r>
              <a:rPr lang="en-US" dirty="0"/>
              <a:t>z</a:t>
            </a:r>
            <a:r>
              <a:rPr lang="el-GR" dirty="0"/>
              <a:t>. </a:t>
            </a:r>
            <a:r>
              <a:rPr lang="en-US" dirty="0"/>
              <a:t>B </a:t>
            </a:r>
            <a:r>
              <a:rPr lang="en-US" dirty="0" err="1"/>
              <a:t>basteln</a:t>
            </a:r>
            <a:r>
              <a:rPr lang="el-GR" dirty="0"/>
              <a:t> --&gt; </a:t>
            </a:r>
            <a:r>
              <a:rPr lang="de-DE" dirty="0"/>
              <a:t>        angeln, sammeln</a:t>
            </a:r>
            <a:endParaRPr lang="el-GR" dirty="0"/>
          </a:p>
          <a:p>
            <a:r>
              <a:rPr lang="de-DE" dirty="0"/>
              <a:t>            ich bastle </a:t>
            </a:r>
            <a:endParaRPr lang="el-GR" dirty="0"/>
          </a:p>
          <a:p>
            <a:r>
              <a:rPr lang="de-DE" dirty="0"/>
              <a:t>            du bastelst</a:t>
            </a:r>
            <a:endParaRPr lang="el-GR" dirty="0"/>
          </a:p>
          <a:p>
            <a:r>
              <a:rPr lang="de-DE" dirty="0"/>
              <a:t>            er, sie es bastelt</a:t>
            </a:r>
            <a:endParaRPr lang="el-GR" dirty="0"/>
          </a:p>
          <a:p>
            <a:r>
              <a:rPr lang="de-DE" dirty="0"/>
              <a:t>            wir basteln</a:t>
            </a:r>
            <a:endParaRPr lang="el-GR" dirty="0"/>
          </a:p>
          <a:p>
            <a:r>
              <a:rPr lang="de-DE" dirty="0"/>
              <a:t>            ihr bastelt</a:t>
            </a:r>
            <a:endParaRPr lang="el-GR" dirty="0"/>
          </a:p>
          <a:p>
            <a:r>
              <a:rPr lang="de-DE" dirty="0"/>
              <a:t>            sie, Sie basteln</a:t>
            </a:r>
            <a:endParaRPr lang="el-GR" dirty="0"/>
          </a:p>
          <a:p>
            <a:r>
              <a:rPr lang="de-DE" dirty="0"/>
              <a:t> </a:t>
            </a:r>
            <a:endParaRPr lang="el-GR" dirty="0"/>
          </a:p>
          <a:p>
            <a:r>
              <a:rPr lang="el-GR" b="1" dirty="0"/>
              <a:t>7) Τα ρήματα που λήγουν σε -ß , -</a:t>
            </a:r>
            <a:r>
              <a:rPr lang="en-US" b="1" dirty="0"/>
              <a:t>z</a:t>
            </a:r>
            <a:r>
              <a:rPr lang="el-GR" b="1" dirty="0"/>
              <a:t>, -</a:t>
            </a:r>
            <a:r>
              <a:rPr lang="de-DE" b="1" dirty="0" err="1"/>
              <a:t>ss</a:t>
            </a:r>
            <a:r>
              <a:rPr lang="de-DE" b="1" dirty="0"/>
              <a:t> </a:t>
            </a:r>
            <a:r>
              <a:rPr lang="el-GR" b="1" dirty="0"/>
              <a:t>ή -</a:t>
            </a:r>
            <a:r>
              <a:rPr lang="de-DE" b="1" dirty="0"/>
              <a:t>s</a:t>
            </a:r>
            <a:r>
              <a:rPr lang="el-GR" b="1" dirty="0"/>
              <a:t> έχουν το β' και γ' πρόσωπο ενικού ίδιο.</a:t>
            </a:r>
            <a:endParaRPr lang="el-GR" dirty="0"/>
          </a:p>
          <a:p>
            <a:r>
              <a:rPr lang="en-US" b="1" dirty="0"/>
              <a:t> </a:t>
            </a:r>
            <a:endParaRPr lang="el-GR" dirty="0"/>
          </a:p>
          <a:p>
            <a:r>
              <a:rPr lang="de-DE" b="1" dirty="0"/>
              <a:t>      </a:t>
            </a:r>
            <a:r>
              <a:rPr lang="de-DE" dirty="0"/>
              <a:t>z. B heißen --&gt;                beißen, gießen</a:t>
            </a:r>
            <a:endParaRPr lang="el-GR" dirty="0"/>
          </a:p>
          <a:p>
            <a:r>
              <a:rPr lang="de-DE" dirty="0"/>
              <a:t>            ich heiße </a:t>
            </a:r>
            <a:endParaRPr lang="el-GR" dirty="0"/>
          </a:p>
          <a:p>
            <a:r>
              <a:rPr lang="de-DE" dirty="0"/>
              <a:t>            du heißt</a:t>
            </a:r>
            <a:endParaRPr lang="el-GR" dirty="0"/>
          </a:p>
          <a:p>
            <a:r>
              <a:rPr lang="de-DE" dirty="0"/>
              <a:t>            er, sie es heißt</a:t>
            </a:r>
            <a:endParaRPr lang="el-GR" dirty="0"/>
          </a:p>
          <a:p>
            <a:r>
              <a:rPr lang="de-DE" dirty="0"/>
              <a:t>            wir heißen</a:t>
            </a:r>
            <a:endParaRPr lang="el-GR" dirty="0"/>
          </a:p>
          <a:p>
            <a:r>
              <a:rPr lang="de-DE" dirty="0"/>
              <a:t>            ihr heißt</a:t>
            </a:r>
            <a:endParaRPr lang="el-GR" dirty="0"/>
          </a:p>
          <a:p>
            <a:r>
              <a:rPr lang="de-DE" dirty="0"/>
              <a:t>            sie, Sie heißen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2400" b="1" dirty="0"/>
              <a:t>Welches ist das passende Fragewort? Ergänzen Sie bitte!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br>
              <a:rPr lang="de-DE" b="1" dirty="0"/>
            </a:br>
            <a:endParaRPr lang="el-GR" dirty="0"/>
          </a:p>
          <a:p>
            <a:r>
              <a:rPr lang="de-DE" sz="3400" b="1" dirty="0">
                <a:latin typeface="Arial" pitchFamily="34" charset="0"/>
                <a:cs typeface="Arial" pitchFamily="34" charset="0"/>
              </a:rPr>
              <a:t>Aufgaben: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1)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ist diese Frau? Das ist meine Mutter.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a)Was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b)Wo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 Wer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 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2)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hast du Geburtstag? Am 10. Januar.</a:t>
            </a:r>
            <a:br>
              <a:rPr lang="de-DE" sz="3400" b="1" dirty="0">
                <a:latin typeface="Arial" pitchFamily="34" charset="0"/>
                <a:cs typeface="Arial" pitchFamily="34" charset="0"/>
              </a:rPr>
            </a:b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a)Was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c)Wer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d)Wann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3)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bist du in Deutschland? Ich möchte</a:t>
            </a:r>
            <a:br>
              <a:rPr lang="de-DE" sz="3400" b="1" dirty="0">
                <a:latin typeface="Arial" pitchFamily="34" charset="0"/>
                <a:cs typeface="Arial" pitchFamily="34" charset="0"/>
              </a:rPr>
            </a:br>
            <a:r>
              <a:rPr lang="de-DE" sz="3400" b="1" dirty="0">
                <a:latin typeface="Arial" pitchFamily="34" charset="0"/>
                <a:cs typeface="Arial" pitchFamily="34" charset="0"/>
              </a:rPr>
              <a:t>Deutsch lernen.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 Was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b)Warum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c)Wer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4)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ist mein neues Buch? Es liegt auf dem</a:t>
            </a:r>
            <a:br>
              <a:rPr lang="de-DE" sz="3400" b="1" dirty="0">
                <a:latin typeface="Arial" pitchFamily="34" charset="0"/>
                <a:cs typeface="Arial" pitchFamily="34" charset="0"/>
              </a:rPr>
            </a:br>
            <a:r>
              <a:rPr lang="de-DE" sz="3400" b="1" dirty="0">
                <a:latin typeface="Arial" pitchFamily="34" charset="0"/>
                <a:cs typeface="Arial" pitchFamily="34" charset="0"/>
              </a:rPr>
              <a:t>Tisch.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 Was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b)Warum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c)Wo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r>
              <a:rPr lang="de-DE" sz="3400" dirty="0">
                <a:latin typeface="Arial" pitchFamily="34" charset="0"/>
                <a:cs typeface="Arial" pitchFamily="34" charset="0"/>
              </a:rPr>
              <a:t>5)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heißt du? Ich heiße Sebastian.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 Was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b)Warum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c)Wer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6)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wohnst du? Ich wohne in Berlin.</a:t>
            </a:r>
            <a:br>
              <a:rPr lang="de-DE" sz="3400" b="1" dirty="0">
                <a:latin typeface="Arial" pitchFamily="34" charset="0"/>
                <a:cs typeface="Arial" pitchFamily="34" charset="0"/>
              </a:rPr>
            </a:b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 Wo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b)Warum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c)Wer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7)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machst du morgen? Ich werde meine</a:t>
            </a:r>
            <a:br>
              <a:rPr lang="de-DE" sz="3400" b="1" dirty="0">
                <a:latin typeface="Arial" pitchFamily="34" charset="0"/>
                <a:cs typeface="Arial" pitchFamily="34" charset="0"/>
              </a:rPr>
            </a:br>
            <a:r>
              <a:rPr lang="de-DE" sz="3400" b="1" dirty="0">
                <a:latin typeface="Arial" pitchFamily="34" charset="0"/>
                <a:cs typeface="Arial" pitchFamily="34" charset="0"/>
              </a:rPr>
              <a:t>Mutter besuchen.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 Warum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 Was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c)Wer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8)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alt bist du? Ich bin 18 Jahre alt.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 Was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b)Warum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c)Wer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9) </a:t>
            </a:r>
            <a:r>
              <a:rPr lang="de-DE" sz="3400" b="1" dirty="0">
                <a:latin typeface="Arial" pitchFamily="34" charset="0"/>
                <a:cs typeface="Arial" pitchFamily="34" charset="0"/>
              </a:rPr>
              <a:t>_____ bist du? Ich bin der neue Schüler.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a) Was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b)Warum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c)Wer 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r>
              <a:rPr lang="de-DE" sz="3400" dirty="0">
                <a:latin typeface="Arial" pitchFamily="34" charset="0"/>
                <a:cs typeface="Arial" pitchFamily="34" charset="0"/>
              </a:rPr>
              <a:t>d)Wie</a:t>
            </a:r>
            <a:endParaRPr lang="el-GR" sz="3400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ΠΗΓΕΣ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sng" dirty="0">
                <a:hlinkClick r:id="rId2"/>
              </a:rPr>
              <a:t>https://www.youtube.com/watch?v=x83OEzipiQo</a:t>
            </a:r>
            <a:endParaRPr lang="en-US" sz="2800" u="sng" dirty="0"/>
          </a:p>
          <a:p>
            <a:r>
              <a:rPr lang="en-US" sz="2800" u="sng" dirty="0">
                <a:hlinkClick r:id="rId3"/>
              </a:rPr>
              <a:t>https://www.youtube.com/watch?v=XxWn75LSO48</a:t>
            </a:r>
            <a:r>
              <a:rPr lang="en-US" sz="2800" u="sng" dirty="0"/>
              <a:t> </a:t>
            </a:r>
            <a:endParaRPr lang="el-GR" sz="2800" u="sng" dirty="0"/>
          </a:p>
          <a:p>
            <a:r>
              <a:rPr lang="en-US" sz="2800" dirty="0">
                <a:hlinkClick r:id="rId4"/>
              </a:rPr>
              <a:t>https://learngerman.dw.com/de/nach-dem-namen-fragen/l-40364699/e-43702837</a:t>
            </a:r>
            <a:endParaRPr lang="el-GR" sz="2800" dirty="0"/>
          </a:p>
          <a:p>
            <a:r>
              <a:rPr lang="en-US" sz="2800" dirty="0">
                <a:hlinkClick r:id="rId5"/>
              </a:rPr>
              <a:t>http://lingofox.dw.com/Konjugator_out.php</a:t>
            </a:r>
            <a:endParaRPr lang="el-GR" sz="2800" dirty="0"/>
          </a:p>
          <a:p>
            <a:r>
              <a:rPr lang="en-US" sz="2800" dirty="0">
                <a:hlinkClick r:id="rId6"/>
              </a:rPr>
              <a:t>http://lingofox.dw.com/Verbtrainer_out.php</a:t>
            </a:r>
            <a:endParaRPr lang="el-GR" sz="2800" dirty="0"/>
          </a:p>
          <a:p>
            <a:endParaRPr lang="en-US" sz="2800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r>
              <a:rPr lang="de-DE" dirty="0"/>
              <a:t>Danke schön für Ihre </a:t>
            </a:r>
            <a:r>
              <a:rPr lang="de-DE" dirty="0" err="1"/>
              <a:t>Aufmerkasamkeit</a:t>
            </a:r>
            <a:endParaRPr lang="de-DE" dirty="0"/>
          </a:p>
          <a:p>
            <a:pPr algn="ctr"/>
            <a:r>
              <a:rPr lang="el-GR" dirty="0"/>
              <a:t>Ευχαριστώ πολύ για την προσοχή σας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Vorlesen Bekannte Wörter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Hypothese</a:t>
            </a:r>
          </a:p>
          <a:p>
            <a:r>
              <a:rPr lang="de-DE" dirty="0"/>
              <a:t>Hypoglykämie</a:t>
            </a:r>
          </a:p>
          <a:p>
            <a:r>
              <a:rPr lang="de-DE" dirty="0"/>
              <a:t>Hyperbel</a:t>
            </a:r>
          </a:p>
          <a:p>
            <a:r>
              <a:rPr lang="de-DE" dirty="0"/>
              <a:t>Chemie</a:t>
            </a:r>
          </a:p>
          <a:p>
            <a:r>
              <a:rPr lang="de-DE" dirty="0"/>
              <a:t>Mathematik</a:t>
            </a:r>
          </a:p>
          <a:p>
            <a:r>
              <a:rPr lang="de-DE" dirty="0"/>
              <a:t>Ironie</a:t>
            </a:r>
          </a:p>
          <a:p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Siemens</a:t>
            </a:r>
          </a:p>
          <a:p>
            <a:r>
              <a:rPr lang="de-DE" dirty="0"/>
              <a:t>Audi</a:t>
            </a:r>
          </a:p>
          <a:p>
            <a:r>
              <a:rPr lang="de-DE" dirty="0"/>
              <a:t>BMW</a:t>
            </a:r>
          </a:p>
          <a:p>
            <a:r>
              <a:rPr lang="de-DE" dirty="0"/>
              <a:t>VW</a:t>
            </a:r>
          </a:p>
          <a:p>
            <a:r>
              <a:rPr lang="de-DE" dirty="0"/>
              <a:t>Opel</a:t>
            </a:r>
          </a:p>
          <a:p>
            <a:r>
              <a:rPr lang="de-DE" dirty="0"/>
              <a:t>Bosch</a:t>
            </a:r>
          </a:p>
          <a:p>
            <a:r>
              <a:rPr lang="de-DE" dirty="0"/>
              <a:t>Miele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142976" y="428604"/>
          <a:ext cx="6643733" cy="5032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Acrobat Document" r:id="rId2" imgW="5667037" imgH="8019948" progId="Acrobat.Document.DC">
                  <p:embed/>
                </p:oleObj>
              </mc:Choice>
              <mc:Fallback>
                <p:oleObj name="Acrobat Document" r:id="rId2" imgW="5667037" imgH="8019948" progId="Acrobat.Document.DC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428604"/>
                        <a:ext cx="6643733" cy="5032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Aussprache 1 </a:t>
            </a:r>
            <a:r>
              <a:rPr lang="el-GR" dirty="0"/>
              <a:t>Προφορά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err="1"/>
              <a:t>H,h</a:t>
            </a:r>
            <a:r>
              <a:rPr lang="en-US" dirty="0"/>
              <a:t>  Hallo- </a:t>
            </a:r>
            <a:r>
              <a:rPr lang="en-US" dirty="0" err="1"/>
              <a:t>Kuh-Sehen</a:t>
            </a:r>
            <a:endParaRPr lang="en-US" dirty="0"/>
          </a:p>
          <a:p>
            <a:r>
              <a:rPr lang="en-US" dirty="0" err="1"/>
              <a:t>C+h</a:t>
            </a:r>
            <a:r>
              <a:rPr lang="en-US" dirty="0"/>
              <a:t>=</a:t>
            </a:r>
            <a:r>
              <a:rPr lang="en-US" dirty="0" err="1"/>
              <a:t>ch</a:t>
            </a:r>
            <a:r>
              <a:rPr lang="en-US" dirty="0"/>
              <a:t> : </a:t>
            </a:r>
            <a:r>
              <a:rPr lang="en-US" dirty="0" err="1"/>
              <a:t>ich</a:t>
            </a:r>
            <a:r>
              <a:rPr lang="en-US" dirty="0"/>
              <a:t> </a:t>
            </a:r>
          </a:p>
          <a:p>
            <a:r>
              <a:rPr lang="en-US" dirty="0" err="1"/>
              <a:t>S+ch</a:t>
            </a:r>
            <a:r>
              <a:rPr lang="en-US" dirty="0"/>
              <a:t>=</a:t>
            </a:r>
            <a:r>
              <a:rPr lang="en-US" dirty="0" err="1"/>
              <a:t>sch</a:t>
            </a:r>
            <a:r>
              <a:rPr lang="en-US" dirty="0"/>
              <a:t> : Deutsch</a:t>
            </a:r>
          </a:p>
          <a:p>
            <a:r>
              <a:rPr lang="en-US" dirty="0" err="1"/>
              <a:t>Ch+s</a:t>
            </a:r>
            <a:r>
              <a:rPr lang="en-US" dirty="0"/>
              <a:t>=</a:t>
            </a:r>
            <a:r>
              <a:rPr lang="en-US" dirty="0" err="1"/>
              <a:t>chs</a:t>
            </a:r>
            <a:r>
              <a:rPr lang="en-US" dirty="0"/>
              <a:t> : </a:t>
            </a:r>
            <a:r>
              <a:rPr lang="en-US" dirty="0" err="1"/>
              <a:t>sechs</a:t>
            </a:r>
            <a:endParaRPr lang="en-US" dirty="0"/>
          </a:p>
          <a:p>
            <a:endParaRPr lang="en-US" dirty="0"/>
          </a:p>
          <a:p>
            <a:r>
              <a:rPr lang="en-US" dirty="0"/>
              <a:t>S=</a:t>
            </a:r>
            <a:r>
              <a:rPr lang="el-GR" dirty="0"/>
              <a:t>ζ: </a:t>
            </a:r>
            <a:r>
              <a:rPr lang="de-DE" dirty="0"/>
              <a:t>Siemens</a:t>
            </a:r>
          </a:p>
          <a:p>
            <a:r>
              <a:rPr lang="de-DE" dirty="0" err="1"/>
              <a:t>ss</a:t>
            </a:r>
            <a:r>
              <a:rPr lang="el-GR" dirty="0"/>
              <a:t>= σ : </a:t>
            </a:r>
            <a:r>
              <a:rPr lang="de-DE" dirty="0"/>
              <a:t>Tasse</a:t>
            </a:r>
          </a:p>
          <a:p>
            <a:r>
              <a:rPr lang="de-DE" dirty="0"/>
              <a:t>Sch</a:t>
            </a:r>
            <a:r>
              <a:rPr lang="en-US" dirty="0"/>
              <a:t>=</a:t>
            </a:r>
            <a:r>
              <a:rPr lang="el-GR" dirty="0"/>
              <a:t>παχύ Σ : </a:t>
            </a:r>
            <a:r>
              <a:rPr lang="de-DE" dirty="0"/>
              <a:t>Tasche</a:t>
            </a:r>
          </a:p>
          <a:p>
            <a:r>
              <a:rPr lang="de-DE" dirty="0"/>
              <a:t>ß </a:t>
            </a:r>
            <a:r>
              <a:rPr lang="el-GR" dirty="0"/>
              <a:t>= </a:t>
            </a:r>
            <a:r>
              <a:rPr lang="el-GR" dirty="0" err="1"/>
              <a:t>εσ</a:t>
            </a:r>
            <a:r>
              <a:rPr lang="el-GR" dirty="0"/>
              <a:t> </a:t>
            </a:r>
            <a:r>
              <a:rPr lang="el-GR" dirty="0" err="1"/>
              <a:t>τσετ</a:t>
            </a:r>
            <a:r>
              <a:rPr lang="el-GR" dirty="0"/>
              <a:t>: </a:t>
            </a:r>
            <a:r>
              <a:rPr lang="de-DE" dirty="0"/>
              <a:t>heißen</a:t>
            </a: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dirty="0"/>
              <a:t>V</a:t>
            </a:r>
            <a:r>
              <a:rPr lang="el-GR" dirty="0"/>
              <a:t>:</a:t>
            </a:r>
            <a:r>
              <a:rPr lang="el-GR" dirty="0" err="1"/>
              <a:t>φαου</a:t>
            </a:r>
            <a:r>
              <a:rPr lang="el-GR" dirty="0"/>
              <a:t>= </a:t>
            </a:r>
            <a:r>
              <a:rPr lang="de-DE" dirty="0"/>
              <a:t>Volk</a:t>
            </a:r>
          </a:p>
          <a:p>
            <a:r>
              <a:rPr lang="de-DE" dirty="0"/>
              <a:t>W</a:t>
            </a:r>
            <a:r>
              <a:rPr lang="el-GR" dirty="0"/>
              <a:t>:</a:t>
            </a:r>
            <a:r>
              <a:rPr lang="el-GR" dirty="0" err="1"/>
              <a:t>βε</a:t>
            </a:r>
            <a:r>
              <a:rPr lang="el-GR" dirty="0"/>
              <a:t>= </a:t>
            </a:r>
            <a:r>
              <a:rPr lang="de-DE" dirty="0"/>
              <a:t>Wagen</a:t>
            </a:r>
          </a:p>
          <a:p>
            <a:r>
              <a:rPr lang="de-DE" dirty="0"/>
              <a:t>Volkswagen</a:t>
            </a:r>
            <a:endParaRPr lang="el-GR" dirty="0"/>
          </a:p>
          <a:p>
            <a:endParaRPr lang="de-DE" dirty="0"/>
          </a:p>
          <a:p>
            <a:r>
              <a:rPr lang="de-DE" dirty="0"/>
              <a:t>Q</a:t>
            </a:r>
            <a:r>
              <a:rPr lang="en-US" dirty="0"/>
              <a:t>+u</a:t>
            </a:r>
            <a:r>
              <a:rPr lang="el-GR" dirty="0"/>
              <a:t>:κβ= </a:t>
            </a:r>
            <a:r>
              <a:rPr lang="de-DE" dirty="0"/>
              <a:t>Quelle</a:t>
            </a:r>
            <a:endParaRPr lang="el-GR" dirty="0"/>
          </a:p>
          <a:p>
            <a:endParaRPr lang="de-DE" dirty="0"/>
          </a:p>
          <a:p>
            <a:r>
              <a:rPr lang="en-US" dirty="0"/>
              <a:t>Z</a:t>
            </a:r>
            <a:r>
              <a:rPr lang="el-GR" dirty="0"/>
              <a:t>=</a:t>
            </a:r>
            <a:r>
              <a:rPr lang="el-GR" dirty="0" err="1"/>
              <a:t>τσετ</a:t>
            </a:r>
            <a:r>
              <a:rPr lang="el-GR" dirty="0"/>
              <a:t> : </a:t>
            </a:r>
            <a:r>
              <a:rPr lang="de-DE" dirty="0"/>
              <a:t>zehn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Aussprache 2</a:t>
            </a:r>
            <a:r>
              <a:rPr lang="el-GR" dirty="0"/>
              <a:t> Προφορά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dirty="0"/>
              <a:t>K</a:t>
            </a:r>
            <a:r>
              <a:rPr lang="de-DE" dirty="0">
                <a:solidFill>
                  <a:srgbClr val="FF0000"/>
                </a:solidFill>
              </a:rPr>
              <a:t>ä</a:t>
            </a:r>
            <a:r>
              <a:rPr lang="de-DE" dirty="0"/>
              <a:t>se </a:t>
            </a:r>
            <a:r>
              <a:rPr lang="en-US" dirty="0"/>
              <a:t>= </a:t>
            </a:r>
            <a:r>
              <a:rPr lang="el-GR" dirty="0"/>
              <a:t>ανοιχτό ε (τυρί)</a:t>
            </a:r>
            <a:endParaRPr lang="de-DE" dirty="0"/>
          </a:p>
          <a:p>
            <a:r>
              <a:rPr lang="de-DE" dirty="0"/>
              <a:t>F</a:t>
            </a:r>
            <a:r>
              <a:rPr lang="de-DE" dirty="0">
                <a:solidFill>
                  <a:srgbClr val="FF0000"/>
                </a:solidFill>
              </a:rPr>
              <a:t>ü</a:t>
            </a:r>
            <a:r>
              <a:rPr lang="de-DE" dirty="0"/>
              <a:t>nf</a:t>
            </a:r>
            <a:r>
              <a:rPr lang="el-GR" dirty="0"/>
              <a:t>= κλειστό ου (5)</a:t>
            </a:r>
            <a:endParaRPr lang="de-DE" dirty="0"/>
          </a:p>
          <a:p>
            <a:r>
              <a:rPr lang="de-DE" dirty="0"/>
              <a:t>B</a:t>
            </a:r>
            <a:r>
              <a:rPr lang="de-DE" dirty="0">
                <a:solidFill>
                  <a:srgbClr val="FF0000"/>
                </a:solidFill>
              </a:rPr>
              <a:t>ö</a:t>
            </a:r>
            <a:r>
              <a:rPr lang="de-DE" dirty="0"/>
              <a:t>se</a:t>
            </a:r>
            <a:r>
              <a:rPr lang="el-GR" dirty="0"/>
              <a:t>= κλειστό ο (κακός)</a:t>
            </a:r>
            <a:endParaRPr lang="de-DE" dirty="0"/>
          </a:p>
          <a:p>
            <a:endParaRPr lang="de-DE" dirty="0"/>
          </a:p>
          <a:p>
            <a:r>
              <a:rPr lang="de-DE" dirty="0"/>
              <a:t>H</a:t>
            </a:r>
            <a:r>
              <a:rPr lang="de-DE" dirty="0">
                <a:solidFill>
                  <a:srgbClr val="FF0000"/>
                </a:solidFill>
              </a:rPr>
              <a:t>au</a:t>
            </a:r>
            <a:r>
              <a:rPr lang="de-DE" dirty="0"/>
              <a:t>s</a:t>
            </a:r>
            <a:r>
              <a:rPr lang="el-GR" dirty="0"/>
              <a:t>=χάους(το σπίτι)</a:t>
            </a:r>
            <a:endParaRPr lang="de-DE" dirty="0"/>
          </a:p>
          <a:p>
            <a:r>
              <a:rPr lang="de-DE" dirty="0"/>
              <a:t>N</a:t>
            </a:r>
            <a:r>
              <a:rPr lang="de-DE" dirty="0">
                <a:solidFill>
                  <a:srgbClr val="FF0000"/>
                </a:solidFill>
              </a:rPr>
              <a:t>ei</a:t>
            </a:r>
            <a:r>
              <a:rPr lang="de-DE" dirty="0"/>
              <a:t>n</a:t>
            </a:r>
            <a:r>
              <a:rPr lang="el-GR" dirty="0"/>
              <a:t>= </a:t>
            </a:r>
            <a:r>
              <a:rPr lang="el-GR" dirty="0" err="1"/>
              <a:t>νάιν</a:t>
            </a:r>
            <a:r>
              <a:rPr lang="el-GR" dirty="0"/>
              <a:t> (όχι)</a:t>
            </a:r>
            <a:endParaRPr lang="de-DE" dirty="0"/>
          </a:p>
          <a:p>
            <a:r>
              <a:rPr lang="de-DE" dirty="0"/>
              <a:t>N</a:t>
            </a:r>
            <a:r>
              <a:rPr lang="de-DE" dirty="0">
                <a:solidFill>
                  <a:srgbClr val="FF0000"/>
                </a:solidFill>
              </a:rPr>
              <a:t>eu</a:t>
            </a:r>
            <a:r>
              <a:rPr lang="de-DE" dirty="0"/>
              <a:t>n</a:t>
            </a:r>
            <a:r>
              <a:rPr lang="el-GR" dirty="0"/>
              <a:t>=</a:t>
            </a:r>
            <a:r>
              <a:rPr lang="el-GR" dirty="0" err="1"/>
              <a:t>νόιν</a:t>
            </a:r>
            <a:r>
              <a:rPr lang="el-GR" dirty="0"/>
              <a:t>(9)</a:t>
            </a:r>
            <a:endParaRPr lang="de-DE" dirty="0"/>
          </a:p>
          <a:p>
            <a:r>
              <a:rPr lang="de-DE" dirty="0"/>
              <a:t>H</a:t>
            </a:r>
            <a:r>
              <a:rPr lang="de-DE" dirty="0">
                <a:solidFill>
                  <a:srgbClr val="FF0000"/>
                </a:solidFill>
              </a:rPr>
              <a:t>äu</a:t>
            </a:r>
            <a:r>
              <a:rPr lang="de-DE" dirty="0"/>
              <a:t>ser</a:t>
            </a:r>
            <a:r>
              <a:rPr lang="el-GR" dirty="0"/>
              <a:t>=</a:t>
            </a:r>
            <a:r>
              <a:rPr lang="el-GR" dirty="0" err="1"/>
              <a:t>χόιζα</a:t>
            </a:r>
            <a:r>
              <a:rPr lang="el-GR" dirty="0"/>
              <a:t> (τα σπίτια)</a:t>
            </a: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dirty="0"/>
              <a:t>Achtung </a:t>
            </a:r>
            <a:r>
              <a:rPr lang="en-US" dirty="0"/>
              <a:t>: </a:t>
            </a:r>
          </a:p>
          <a:p>
            <a:r>
              <a:rPr lang="en-US" dirty="0" err="1">
                <a:solidFill>
                  <a:srgbClr val="FF0000"/>
                </a:solidFill>
              </a:rPr>
              <a:t>ei</a:t>
            </a:r>
            <a:r>
              <a:rPr lang="en-US" dirty="0" err="1"/>
              <a:t>n</a:t>
            </a:r>
            <a:r>
              <a:rPr lang="de-DE" dirty="0"/>
              <a:t>s</a:t>
            </a:r>
            <a:r>
              <a:rPr lang="el-GR" dirty="0"/>
              <a:t>:</a:t>
            </a:r>
            <a:r>
              <a:rPr lang="el-GR" dirty="0" err="1"/>
              <a:t>άινς</a:t>
            </a:r>
            <a:r>
              <a:rPr lang="el-GR" dirty="0"/>
              <a:t> (1)</a:t>
            </a:r>
            <a:endParaRPr lang="en-US" dirty="0"/>
          </a:p>
          <a:p>
            <a:r>
              <a:rPr lang="en-US" dirty="0" err="1"/>
              <a:t>S</a:t>
            </a:r>
            <a:r>
              <a:rPr lang="en-US" dirty="0" err="1">
                <a:solidFill>
                  <a:srgbClr val="FF0000"/>
                </a:solidFill>
              </a:rPr>
              <a:t>ie</a:t>
            </a:r>
            <a:r>
              <a:rPr lang="en-US" dirty="0"/>
              <a:t> </a:t>
            </a:r>
            <a:r>
              <a:rPr lang="el-GR" dirty="0"/>
              <a:t>: </a:t>
            </a:r>
            <a:r>
              <a:rPr lang="el-GR" dirty="0" err="1"/>
              <a:t>ζι</a:t>
            </a:r>
            <a:r>
              <a:rPr lang="el-GR" dirty="0"/>
              <a:t> (αυτή)</a:t>
            </a:r>
          </a:p>
          <a:p>
            <a:endParaRPr lang="el-GR" dirty="0"/>
          </a:p>
          <a:p>
            <a:r>
              <a:rPr lang="de-DE" dirty="0"/>
              <a:t>neunz</a:t>
            </a:r>
            <a:r>
              <a:rPr lang="de-DE" dirty="0">
                <a:solidFill>
                  <a:srgbClr val="FF0000"/>
                </a:solidFill>
              </a:rPr>
              <a:t>ig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000A1E"/>
                </a:solidFill>
              </a:rPr>
              <a:t>=  (</a:t>
            </a:r>
            <a:r>
              <a:rPr lang="en-US" dirty="0">
                <a:solidFill>
                  <a:srgbClr val="000A1E"/>
                </a:solidFill>
              </a:rPr>
              <a:t>9</a:t>
            </a:r>
            <a:r>
              <a:rPr lang="el-GR" dirty="0">
                <a:solidFill>
                  <a:srgbClr val="000A1E"/>
                </a:solidFill>
              </a:rPr>
              <a:t>0)</a:t>
            </a:r>
          </a:p>
          <a:p>
            <a:endParaRPr lang="el-GR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Begrüßungen</a:t>
            </a:r>
            <a:r>
              <a:rPr lang="el-GR" dirty="0"/>
              <a:t>- Χαιρετισμοί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Guten</a:t>
            </a:r>
            <a:r>
              <a:rPr lang="en-US" dirty="0"/>
              <a:t> </a:t>
            </a:r>
            <a:r>
              <a:rPr lang="en-US" dirty="0" err="1"/>
              <a:t>Morgen</a:t>
            </a:r>
            <a:endParaRPr lang="en-US" dirty="0"/>
          </a:p>
          <a:p>
            <a:r>
              <a:rPr lang="en-US" dirty="0" err="1"/>
              <a:t>Guten</a:t>
            </a:r>
            <a:r>
              <a:rPr lang="en-US" dirty="0"/>
              <a:t> Tag</a:t>
            </a:r>
          </a:p>
          <a:p>
            <a:r>
              <a:rPr lang="en-US" dirty="0" err="1"/>
              <a:t>Guten</a:t>
            </a:r>
            <a:r>
              <a:rPr lang="en-US" dirty="0"/>
              <a:t> </a:t>
            </a:r>
            <a:r>
              <a:rPr lang="en-US" dirty="0" err="1"/>
              <a:t>Abend</a:t>
            </a:r>
            <a:endParaRPr lang="en-US" dirty="0"/>
          </a:p>
          <a:p>
            <a:r>
              <a:rPr lang="en-US" dirty="0" err="1"/>
              <a:t>Gute</a:t>
            </a:r>
            <a:r>
              <a:rPr lang="en-US" dirty="0"/>
              <a:t> </a:t>
            </a:r>
            <a:r>
              <a:rPr lang="en-US" dirty="0" err="1"/>
              <a:t>Nacht</a:t>
            </a:r>
            <a:endParaRPr lang="en-US" dirty="0"/>
          </a:p>
          <a:p>
            <a:r>
              <a:rPr lang="en-US" dirty="0"/>
              <a:t>Hallo</a:t>
            </a:r>
          </a:p>
          <a:p>
            <a:r>
              <a:rPr lang="en-US" dirty="0" err="1"/>
              <a:t>Tsc</a:t>
            </a:r>
            <a:r>
              <a:rPr lang="de-DE" dirty="0" err="1"/>
              <a:t>hüss</a:t>
            </a:r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Au</a:t>
            </a:r>
            <a:r>
              <a:rPr lang="de-DE" dirty="0"/>
              <a:t>f W</a:t>
            </a:r>
            <a:r>
              <a:rPr lang="de-DE" dirty="0">
                <a:solidFill>
                  <a:srgbClr val="FF0000"/>
                </a:solidFill>
              </a:rPr>
              <a:t>ie</a:t>
            </a:r>
            <a:r>
              <a:rPr lang="de-DE" dirty="0"/>
              <a:t>derse</a:t>
            </a:r>
            <a:r>
              <a:rPr lang="de-DE" dirty="0">
                <a:solidFill>
                  <a:srgbClr val="FF0000"/>
                </a:solidFill>
              </a:rPr>
              <a:t>h</a:t>
            </a:r>
            <a:r>
              <a:rPr lang="de-DE" dirty="0"/>
              <a:t>en</a:t>
            </a:r>
            <a:endParaRPr lang="en-US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Καλημέρα μέχρι 11:00</a:t>
            </a:r>
          </a:p>
          <a:p>
            <a:r>
              <a:rPr lang="el-GR" dirty="0"/>
              <a:t>Καλημέρα </a:t>
            </a:r>
          </a:p>
          <a:p>
            <a:r>
              <a:rPr lang="el-GR" dirty="0"/>
              <a:t>Καλησπέρα</a:t>
            </a:r>
          </a:p>
          <a:p>
            <a:r>
              <a:rPr lang="el-GR" dirty="0"/>
              <a:t>Καληνύχτα</a:t>
            </a:r>
          </a:p>
          <a:p>
            <a:r>
              <a:rPr lang="el-GR" dirty="0"/>
              <a:t>Γεια</a:t>
            </a:r>
          </a:p>
          <a:p>
            <a:r>
              <a:rPr lang="el-GR" dirty="0"/>
              <a:t>Αντίο</a:t>
            </a:r>
          </a:p>
          <a:p>
            <a:r>
              <a:rPr lang="el-GR" dirty="0"/>
              <a:t>Εις το </a:t>
            </a:r>
            <a:r>
              <a:rPr lang="el-GR" dirty="0" err="1"/>
              <a:t>επανιδείν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Regeln</a:t>
            </a:r>
            <a:r>
              <a:rPr lang="en-US" dirty="0"/>
              <a:t>-</a:t>
            </a:r>
            <a:r>
              <a:rPr lang="el-GR" dirty="0"/>
              <a:t>Κανόνες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de-DE" dirty="0" err="1"/>
              <a:t>Substantine</a:t>
            </a:r>
            <a:r>
              <a:rPr lang="de-DE" dirty="0"/>
              <a:t>: Groß schreiben </a:t>
            </a:r>
          </a:p>
          <a:p>
            <a:pPr>
              <a:buFont typeface="Wingdings" pitchFamily="2" charset="2"/>
              <a:buChar char="q"/>
            </a:pPr>
            <a:r>
              <a:rPr lang="de-DE" dirty="0"/>
              <a:t>Artikel: </a:t>
            </a:r>
            <a:r>
              <a:rPr lang="de-DE" dirty="0">
                <a:solidFill>
                  <a:srgbClr val="C00000"/>
                </a:solidFill>
              </a:rPr>
              <a:t>der-die-das</a:t>
            </a:r>
            <a:r>
              <a:rPr lang="de-DE" dirty="0"/>
              <a:t> Singular </a:t>
            </a:r>
            <a:r>
              <a:rPr lang="el-GR" dirty="0"/>
              <a:t>(ο-η-το)</a:t>
            </a:r>
          </a:p>
          <a:p>
            <a:pPr>
              <a:buFont typeface="Wingdings" pitchFamily="2" charset="2"/>
              <a:buChar char="q"/>
            </a:pPr>
            <a:r>
              <a:rPr lang="de-DE" dirty="0"/>
              <a:t>Artikel: </a:t>
            </a:r>
            <a:r>
              <a:rPr lang="de-DE" dirty="0">
                <a:solidFill>
                  <a:srgbClr val="C00000"/>
                </a:solidFill>
              </a:rPr>
              <a:t>die</a:t>
            </a:r>
            <a:r>
              <a:rPr lang="el-GR" dirty="0"/>
              <a:t> </a:t>
            </a:r>
            <a:r>
              <a:rPr lang="de-DE" dirty="0"/>
              <a:t>Plural </a:t>
            </a:r>
            <a:r>
              <a:rPr lang="en-US" dirty="0"/>
              <a:t>(</a:t>
            </a:r>
            <a:r>
              <a:rPr lang="el-GR" dirty="0" err="1"/>
              <a:t>οι,οι,τα</a:t>
            </a:r>
            <a:r>
              <a:rPr lang="el-GR" dirty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de-DE" dirty="0"/>
              <a:t>Verb II Position </a:t>
            </a:r>
            <a:r>
              <a:rPr lang="en-US" dirty="0"/>
              <a:t>(</a:t>
            </a:r>
            <a:r>
              <a:rPr lang="el-GR" dirty="0"/>
              <a:t>κύρια πρόταση)</a:t>
            </a:r>
          </a:p>
          <a:p>
            <a:pPr>
              <a:buFont typeface="Wingdings" pitchFamily="2" charset="2"/>
              <a:buChar char="q"/>
            </a:pPr>
            <a:r>
              <a:rPr lang="de-DE" dirty="0"/>
              <a:t>Verb am Ende </a:t>
            </a:r>
            <a:r>
              <a:rPr lang="en-US" dirty="0"/>
              <a:t>(</a:t>
            </a:r>
            <a:r>
              <a:rPr lang="el-GR" dirty="0"/>
              <a:t>δευτερεύουσα πρόταση)</a:t>
            </a:r>
          </a:p>
          <a:p>
            <a:pPr>
              <a:buFont typeface="Wingdings" pitchFamily="2" charset="2"/>
              <a:buChar char="q"/>
            </a:pPr>
            <a:endParaRPr lang="el-GR" dirty="0"/>
          </a:p>
          <a:p>
            <a:pPr>
              <a:buFont typeface="Wingdings" pitchFamily="2" charset="2"/>
              <a:buChar char="q"/>
            </a:pPr>
            <a:endParaRPr lang="el-GR" dirty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Personalpronomen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de-DE" dirty="0"/>
              <a:t>Ich=</a:t>
            </a:r>
            <a:r>
              <a:rPr lang="el-GR" dirty="0"/>
              <a:t>εγώ</a:t>
            </a:r>
            <a:endParaRPr lang="de-DE" dirty="0"/>
          </a:p>
          <a:p>
            <a:r>
              <a:rPr lang="de-DE" dirty="0"/>
              <a:t>Du</a:t>
            </a:r>
            <a:r>
              <a:rPr lang="el-GR" dirty="0"/>
              <a:t>= εσύ</a:t>
            </a:r>
            <a:endParaRPr lang="de-DE" dirty="0"/>
          </a:p>
          <a:p>
            <a:r>
              <a:rPr lang="de-DE" dirty="0"/>
              <a:t> Er</a:t>
            </a:r>
            <a:r>
              <a:rPr lang="el-GR" dirty="0"/>
              <a:t>= αυτός</a:t>
            </a:r>
            <a:endParaRPr lang="de-DE" dirty="0"/>
          </a:p>
          <a:p>
            <a:r>
              <a:rPr lang="de-DE" dirty="0"/>
              <a:t>Sie</a:t>
            </a:r>
            <a:r>
              <a:rPr lang="el-GR" dirty="0"/>
              <a:t>= αυτή</a:t>
            </a:r>
            <a:endParaRPr lang="de-DE" dirty="0"/>
          </a:p>
          <a:p>
            <a:r>
              <a:rPr lang="de-DE" dirty="0"/>
              <a:t>Es</a:t>
            </a:r>
            <a:r>
              <a:rPr lang="el-GR" dirty="0"/>
              <a:t>= αυτό</a:t>
            </a:r>
            <a:endParaRPr lang="de-DE" dirty="0"/>
          </a:p>
          <a:p>
            <a:r>
              <a:rPr lang="de-DE" dirty="0"/>
              <a:t>Wir</a:t>
            </a:r>
            <a:r>
              <a:rPr lang="el-GR" dirty="0"/>
              <a:t>=εμείς</a:t>
            </a:r>
            <a:endParaRPr lang="de-DE" dirty="0"/>
          </a:p>
          <a:p>
            <a:r>
              <a:rPr lang="de-DE" dirty="0"/>
              <a:t>Ihr</a:t>
            </a:r>
            <a:r>
              <a:rPr lang="el-GR" dirty="0"/>
              <a:t>=εσείς</a:t>
            </a:r>
            <a:endParaRPr lang="de-DE" dirty="0"/>
          </a:p>
          <a:p>
            <a:r>
              <a:rPr lang="de-DE" dirty="0"/>
              <a:t>Sie</a:t>
            </a:r>
            <a:r>
              <a:rPr lang="en-US" dirty="0"/>
              <a:t>/</a:t>
            </a:r>
            <a:r>
              <a:rPr lang="en-US" dirty="0" err="1"/>
              <a:t>sie</a:t>
            </a:r>
            <a:r>
              <a:rPr lang="el-GR" dirty="0"/>
              <a:t>=αυτοί-αυτές-</a:t>
            </a:r>
            <a:r>
              <a:rPr lang="el-GR" dirty="0" err="1"/>
              <a:t>αυτ</a:t>
            </a:r>
            <a:r>
              <a:rPr lang="el-GR" dirty="0"/>
              <a:t>ά</a:t>
            </a:r>
            <a:endParaRPr lang="de-DE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2677</Words>
  <Application>Microsoft Office PowerPoint</Application>
  <PresentationFormat>Προβολή στην οθόνη (4:3)</PresentationFormat>
  <Paragraphs>462</Paragraphs>
  <Slides>28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6" baseType="lpstr">
      <vt:lpstr>Algerian</vt:lpstr>
      <vt:lpstr>Arial</vt:lpstr>
      <vt:lpstr>Calibri</vt:lpstr>
      <vt:lpstr>inherit</vt:lpstr>
      <vt:lpstr>Open Sans</vt:lpstr>
      <vt:lpstr>Wingdings</vt:lpstr>
      <vt:lpstr>Θέμα του Office</vt:lpstr>
      <vt:lpstr>Acrobat Document</vt:lpstr>
      <vt:lpstr>      Universität  Dimokritos von Thrakien     Pädagogische Abteilung 1o  Semester  Deutsch als Fremdsprache     </vt:lpstr>
      <vt:lpstr>Warum Deutsch lernen?</vt:lpstr>
      <vt:lpstr>Vorlesen Bekannte Wörter</vt:lpstr>
      <vt:lpstr>Παρουσίαση του PowerPoint</vt:lpstr>
      <vt:lpstr>Aussprache 1 Προφορά</vt:lpstr>
      <vt:lpstr>Aussprache 2 Προφορά</vt:lpstr>
      <vt:lpstr>Begrüßungen- Χαιρετισμοί</vt:lpstr>
      <vt:lpstr>Regeln-Κανόνες</vt:lpstr>
      <vt:lpstr>Personalpronomen</vt:lpstr>
      <vt:lpstr>Sich vorstellen συστήνομαι</vt:lpstr>
      <vt:lpstr>Länder und Sprachen</vt:lpstr>
      <vt:lpstr>    Die Zahlen auf Deutsch = Οι αριθμοί στα γερμανικά . </vt:lpstr>
      <vt:lpstr>Die Zahlen auf Deutsch = Οι αριθμοί στα γερμανικά</vt:lpstr>
      <vt:lpstr>Hilfsverben </vt:lpstr>
      <vt:lpstr>Πώς σας λένε, από ποια χώρα/πόλη είστε, πού μένετε και ποιες γλώσσες μιλάτε.  Θα χρειαστούμε 4 βασικά ρήματα για να μπορέσουμε να απαντήσουμε στις παραπάνω ερωτήσεις.</vt:lpstr>
      <vt:lpstr>W-Fragen </vt:lpstr>
      <vt:lpstr>Παρουσίαση του PowerPoint</vt:lpstr>
      <vt:lpstr>     Vorstellungsfragen  </vt:lpstr>
      <vt:lpstr>W-Fragen </vt:lpstr>
      <vt:lpstr>Vorstellung </vt:lpstr>
      <vt:lpstr>Ομαλά ρήματα </vt:lpstr>
      <vt:lpstr>Παρουσίαση του PowerPoint</vt:lpstr>
      <vt:lpstr>ΚΛΙΣΗ ΡΗΜΑΤΩΝ     </vt:lpstr>
      <vt:lpstr>ΚΛΙΣΗ ΡΗΜΑΤΩΝ</vt:lpstr>
      <vt:lpstr>ΚΛΙΣΗ ΡΗΜΑΤΩΝ</vt:lpstr>
      <vt:lpstr>Welches ist das passende Fragewort? Ergänzen Sie bitte!</vt:lpstr>
      <vt:lpstr>ΠΗΓΕΣ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Γερμανικά –Ξένη Γλώσσα</dc:title>
  <dc:creator>User</dc:creator>
  <cp:lastModifiedBy>amoutlia@gmail.com</cp:lastModifiedBy>
  <cp:revision>88</cp:revision>
  <dcterms:created xsi:type="dcterms:W3CDTF">2022-10-04T04:14:43Z</dcterms:created>
  <dcterms:modified xsi:type="dcterms:W3CDTF">2022-11-11T05:46:33Z</dcterms:modified>
</cp:coreProperties>
</file>