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6" r:id="rId2"/>
    <p:sldMasterId id="2147483668" r:id="rId3"/>
    <p:sldMasterId id="2147483670" r:id="rId4"/>
    <p:sldMasterId id="2147483672" r:id="rId5"/>
  </p:sldMasterIdLst>
  <p:notesMasterIdLst>
    <p:notesMasterId r:id="rId22"/>
  </p:notesMasterIdLst>
  <p:sldIdLst>
    <p:sldId id="374" r:id="rId6"/>
    <p:sldId id="367" r:id="rId7"/>
    <p:sldId id="368" r:id="rId8"/>
    <p:sldId id="369" r:id="rId9"/>
    <p:sldId id="361" r:id="rId10"/>
    <p:sldId id="362" r:id="rId11"/>
    <p:sldId id="370" r:id="rId12"/>
    <p:sldId id="364" r:id="rId13"/>
    <p:sldId id="365" r:id="rId14"/>
    <p:sldId id="366" r:id="rId15"/>
    <p:sldId id="372" r:id="rId16"/>
    <p:sldId id="371" r:id="rId17"/>
    <p:sldId id="376" r:id="rId18"/>
    <p:sldId id="375" r:id="rId19"/>
    <p:sldId id="377" r:id="rId20"/>
    <p:sldId id="3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453" autoAdjust="0"/>
  </p:normalViewPr>
  <p:slideViewPr>
    <p:cSldViewPr>
      <p:cViewPr>
        <p:scale>
          <a:sx n="90" d="100"/>
          <a:sy n="90" d="100"/>
        </p:scale>
        <p:origin x="-5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6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0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ΗΛΕΚΤΡΙΚΑ ΚΥΚΛΩΜΑΤΑ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932" y="2859559"/>
            <a:ext cx="7186364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dirty="0" smtClean="0"/>
              <a:t>ΚΥΚΛΩΜΑΤΑ   </a:t>
            </a:r>
            <a:r>
              <a:rPr lang="en-US" kern="0" dirty="0" smtClean="0"/>
              <a:t>R  C  L </a:t>
            </a:r>
          </a:p>
          <a:p>
            <a:r>
              <a:rPr lang="el-GR" kern="0" dirty="0" smtClean="0"/>
              <a:t>ΔΙΑΝΥΣΜΑΤΙΚΑ  ΔΙΑΓΡΑΜΑΤΑ</a:t>
            </a:r>
          </a:p>
          <a:p>
            <a:r>
              <a:rPr lang="el-GR" kern="0" dirty="0" smtClean="0"/>
              <a:t>ΣΥΝΤΟΝΙΣΜΟΣ</a:t>
            </a:r>
            <a:endParaRPr lang="en-US" kern="0" dirty="0" smtClean="0"/>
          </a:p>
          <a:p>
            <a:r>
              <a:rPr lang="en-US" kern="0" dirty="0" smtClean="0"/>
              <a:t>20</a:t>
            </a:r>
            <a:r>
              <a:rPr lang="el-GR" kern="0" dirty="0" smtClean="0"/>
              <a:t>-05-202</a:t>
            </a:r>
            <a:r>
              <a:rPr lang="en-US" kern="0" dirty="0" smtClean="0"/>
              <a:t>1</a:t>
            </a:r>
            <a:endParaRPr lang="el-GR" kern="0" dirty="0" smtClean="0"/>
          </a:p>
          <a:p>
            <a:endParaRPr lang="el-GR" kern="0" dirty="0" smtClean="0"/>
          </a:p>
          <a:p>
            <a:pPr algn="l"/>
            <a:r>
              <a:rPr lang="el-GR" sz="2000" kern="0" dirty="0" smtClean="0"/>
              <a:t>ΔΙΔΑΣΚΩΝ:</a:t>
            </a:r>
            <a:r>
              <a:rPr lang="el-GR" kern="0" dirty="0" smtClean="0"/>
              <a:t> </a:t>
            </a:r>
            <a:r>
              <a:rPr lang="el-GR" sz="2000" kern="0" dirty="0" smtClean="0"/>
              <a:t>ΚΑΡΑΚΑΤΣΑΝΗΣ ΘΕΟΚΛΗΤΟΣ</a:t>
            </a:r>
            <a:endParaRPr lang="el-GR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662811" cy="1580916"/>
          </a:xfrm>
        </p:spPr>
        <p:txBody>
          <a:bodyPr/>
          <a:lstStyle/>
          <a:p>
            <a:r>
              <a:rPr lang="el-GR" dirty="0" smtClean="0"/>
              <a:t>ΚΥΚΛΩΜΑΤΑ   </a:t>
            </a:r>
            <a:r>
              <a:rPr lang="en-US" dirty="0" smtClean="0"/>
              <a:t>RCL   </a:t>
            </a:r>
            <a:r>
              <a:rPr lang="el-GR" dirty="0" smtClean="0"/>
              <a:t>ΠΑΡΑΛΛΗΛΑ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24136"/>
            <a:ext cx="5040560" cy="303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59637" y="292494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6" name="Ορθογώνιο 5"/>
          <p:cNvSpPr/>
          <p:nvPr/>
        </p:nvSpPr>
        <p:spPr>
          <a:xfrm>
            <a:off x="3491880" y="285293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b="1" baseline="-25000" dirty="0"/>
          </a:p>
        </p:txBody>
      </p:sp>
      <p:sp>
        <p:nvSpPr>
          <p:cNvPr id="7" name="Ορθογώνιο 6"/>
          <p:cNvSpPr/>
          <p:nvPr/>
        </p:nvSpPr>
        <p:spPr>
          <a:xfrm>
            <a:off x="998607" y="241159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303748" y="1095127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6856300" y="2996952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8296460" y="1941107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5538042" y="1878681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6193" y="1916832"/>
            <a:ext cx="189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5538042" y="1878681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5538042" y="1878681"/>
            <a:ext cx="0" cy="1952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5076056" y="363573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6834186" y="1878681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5538042" y="3102817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5538042" y="1878681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6876256" y="298766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</p:txBody>
      </p:sp>
      <p:sp>
        <p:nvSpPr>
          <p:cNvPr id="20" name="Τόξο 19"/>
          <p:cNvSpPr/>
          <p:nvPr/>
        </p:nvSpPr>
        <p:spPr>
          <a:xfrm rot="3763515">
            <a:off x="5600072" y="1837153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5898082" y="186938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22" name="Ορθογώνιο 21"/>
          <p:cNvSpPr/>
          <p:nvPr/>
        </p:nvSpPr>
        <p:spPr>
          <a:xfrm>
            <a:off x="6444854" y="147549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0173" y="3612008"/>
                <a:ext cx="2868597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sz="2000" b="0" i="1" baseline="-25000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l-GR" sz="2000" b="0" i="1" baseline="-25000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l-GR" sz="2000" b="0" i="1" baseline="-2500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73" y="3612008"/>
                <a:ext cx="2868597" cy="465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520" y="4254312"/>
                <a:ext cx="1136109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R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54312"/>
                <a:ext cx="1136109" cy="614848"/>
              </a:xfrm>
              <a:prstGeom prst="rect">
                <a:avLst/>
              </a:prstGeom>
              <a:blipFill rotWithShape="1">
                <a:blip r:embed="rId4"/>
                <a:stretch>
                  <a:fillRect l="-8021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87624" y="4254312"/>
                <a:ext cx="122413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54312"/>
                <a:ext cx="1224136" cy="614848"/>
              </a:xfrm>
              <a:prstGeom prst="rect">
                <a:avLst/>
              </a:prstGeom>
              <a:blipFill rotWithShape="1">
                <a:blip r:embed="rId5"/>
                <a:stretch>
                  <a:fillRect l="-7960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47864" y="4254312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I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𝑍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254312"/>
                <a:ext cx="1296144" cy="614848"/>
              </a:xfrm>
              <a:prstGeom prst="rect">
                <a:avLst/>
              </a:prstGeom>
              <a:blipFill rotWithShape="1">
                <a:blip r:embed="rId6"/>
                <a:stretch>
                  <a:fillRect l="-704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7984" y="4254312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54312"/>
                <a:ext cx="1296144" cy="614848"/>
              </a:xfrm>
              <a:prstGeom prst="rect">
                <a:avLst/>
              </a:prstGeom>
              <a:blipFill rotWithShape="1">
                <a:blip r:embed="rId7"/>
                <a:stretch>
                  <a:fillRect l="-704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436096" y="4365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4128" y="4221088"/>
                <a:ext cx="3374394" cy="91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𝑋𝐿</m:t>
                        </m:r>
                        <m:r>
                          <a:rPr lang="el-GR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 </m:t>
                        </m:r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 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/>
                                <a:ea typeface="Batang" panose="02030600000101010101" pitchFamily="18" charset="-127"/>
                                <a:cs typeface="Andalus" panose="02020603050405020304" pitchFamily="18" charset="-78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𝑅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 </m:t>
                                        </m:r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𝐿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sz="2400" b="0" i="1" dirty="0" smtClean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𝑅</m:t>
                                        </m:r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 </m:t>
                                        </m:r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𝐶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sz="2400" b="0" i="1" dirty="0" smtClean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/>
                                <a:ea typeface="Batang" panose="02030600000101010101" pitchFamily="18" charset="-127"/>
                                <a:cs typeface="Andalus" panose="02020603050405020304" pitchFamily="18" charset="-7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 </m:t>
                                    </m:r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𝐿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 </m:t>
                                    </m:r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𝐶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21088"/>
                <a:ext cx="3374394" cy="917880"/>
              </a:xfrm>
              <a:prstGeom prst="rect">
                <a:avLst/>
              </a:prstGeom>
              <a:blipFill rotWithShape="1">
                <a:blip r:embed="rId8"/>
                <a:stretch>
                  <a:fillRect l="-2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948264" y="2483604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  <a:r>
              <a:rPr lang="el-GR" dirty="0" smtClean="0"/>
              <a:t>επαγωγικό</a:t>
            </a:r>
            <a:endParaRPr lang="el-GR" dirty="0"/>
          </a:p>
        </p:txBody>
      </p:sp>
      <p:sp>
        <p:nvSpPr>
          <p:cNvPr id="31" name="Ορθογώνιο 30"/>
          <p:cNvSpPr/>
          <p:nvPr/>
        </p:nvSpPr>
        <p:spPr>
          <a:xfrm>
            <a:off x="2451591" y="2852936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67744" y="4254312"/>
                <a:ext cx="122413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54312"/>
                <a:ext cx="1224136" cy="614848"/>
              </a:xfrm>
              <a:prstGeom prst="rect">
                <a:avLst/>
              </a:prstGeom>
              <a:blipFill rotWithShape="1">
                <a:blip r:embed="rId9"/>
                <a:stretch>
                  <a:fillRect l="-7463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11760" y="5085184"/>
                <a:ext cx="6763429" cy="96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baseline="-2500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𝑉</m:t>
                          </m:r>
                          <m:r>
                            <a:rPr lang="en-US" i="1" baseline="-25000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𝑅</m:t>
                          </m:r>
                          <m:r>
                            <a:rPr lang="en-US" b="0" i="1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𝑉</m:t>
                          </m:r>
                          <m:r>
                            <a:rPr lang="en-US" i="1" baseline="-25000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𝑇</m:t>
                          </m:r>
                          <m:r>
                            <a:rPr lang="en-US" b="0" i="0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US" b="0" i="0" baseline="-25000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𝐿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𝑅</m:t>
                                          </m:r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𝐿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𝑅</m:t>
                                          </m:r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𝐶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 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𝐿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 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𝐶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6763429" cy="96289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Ευθύγραμμο βέλος σύνδεσης 33"/>
          <p:cNvCxnSpPr/>
          <p:nvPr/>
        </p:nvCxnSpPr>
        <p:spPr>
          <a:xfrm flipV="1">
            <a:off x="5538042" y="1124744"/>
            <a:ext cx="0" cy="7623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Ορθογώνιο 36"/>
          <p:cNvSpPr/>
          <p:nvPr/>
        </p:nvSpPr>
        <p:spPr>
          <a:xfrm>
            <a:off x="5076056" y="105273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dirty="0"/>
          </a:p>
        </p:txBody>
      </p:sp>
      <p:sp>
        <p:nvSpPr>
          <p:cNvPr id="38" name="Ορθογώνιο 37"/>
          <p:cNvSpPr/>
          <p:nvPr/>
        </p:nvSpPr>
        <p:spPr>
          <a:xfrm>
            <a:off x="5220072" y="3059668"/>
            <a:ext cx="140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x 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 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 </a:t>
            </a:r>
            <a:r>
              <a:rPr lang="en-US" dirty="0" smtClean="0"/>
              <a:t>-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flipH="1">
                <a:off x="272617" y="5728842"/>
                <a:ext cx="1635087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𝑋𝑐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2617" y="5728842"/>
                <a:ext cx="1635087" cy="7244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272617" y="6381328"/>
                <a:ext cx="1635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baseline="-25000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l-GR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𝑓𝐿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2617" y="6381328"/>
                <a:ext cx="1635087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30965" y="5949280"/>
                <a:ext cx="72442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 τότε και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000" b="0" i="1" baseline="-25000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𝐼𝐿</m:t>
                    </m:r>
                    <m:r>
                      <a:rPr lang="en-US" sz="2000" b="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000" dirty="0" smtClean="0"/>
                  <a:t> και  ο  Σ.Ι.</a:t>
                </a:r>
                <a:r>
                  <a:rPr lang="en-US" sz="2000" dirty="0" smtClean="0"/>
                  <a:t> cos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επαγωγικός</a:t>
                </a:r>
                <a:endParaRPr lang="el-GR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65" y="5949280"/>
                <a:ext cx="7244223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926" t="-6061" r="-758" b="-27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07704" y="6341258"/>
                <a:ext cx="7465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 τότε και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 και  ο  Σ.Ι.</a:t>
                </a:r>
                <a:r>
                  <a:rPr lang="en-US" sz="2000" dirty="0" smtClean="0"/>
                  <a:t> cos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 είναι χωρητικός</a:t>
                </a:r>
                <a:endParaRPr lang="el-GR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6341258"/>
                <a:ext cx="7465570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898" t="-6061" b="-27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3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2" grpId="0"/>
      <p:bldP spid="15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5008"/>
            <a:ext cx="5040560" cy="303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Έλλειψη 37"/>
          <p:cNvSpPr/>
          <p:nvPr/>
        </p:nvSpPr>
        <p:spPr>
          <a:xfrm>
            <a:off x="6948264" y="3284984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ΣΥΝΤΟΝΙΣΜΟΣ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𝑋</m:t>
                    </m:r>
                    <m:r>
                      <a:rPr lang="en-US" b="0" i="1" baseline="-25000">
                        <a:latin typeface="Cambria Math"/>
                      </a:rPr>
                      <m:t>𝑐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𝑋𝐿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             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baseline="-25000">
                        <a:latin typeface="Cambria Math"/>
                      </a:rPr>
                      <m:t>𝑐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n-US" baseline="-25000" dirty="0" smtClean="0"/>
                  <a:t> </a:t>
                </a:r>
                <a:endParaRPr lang="el-GR" baseline="-25000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019" b="-154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00609" y="1484784"/>
                <a:ext cx="1635087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𝑋𝑐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0609" y="1484784"/>
                <a:ext cx="1635087" cy="7244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851920" y="1556792"/>
                <a:ext cx="1837683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l-GR" sz="2000" i="1">
                              <a:latin typeface="Cambria Math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</a:rPr>
                            <m:t>𝑓𝐶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l-GR" sz="2000" i="1">
                          <a:latin typeface="Cambria Math"/>
                        </a:rPr>
                        <m:t>𝜋</m:t>
                      </m:r>
                      <m:r>
                        <a:rPr lang="en-US" sz="2000" i="1">
                          <a:latin typeface="Cambria Math"/>
                        </a:rPr>
                        <m:t>𝑓𝐿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556792"/>
                <a:ext cx="1837683" cy="724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1928801" y="1660738"/>
                <a:ext cx="1635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baseline="-25000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l-GR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𝑓𝐿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8801" y="1660738"/>
                <a:ext cx="163508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0232" y="1556792"/>
                <a:ext cx="2363724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(</m:t>
                      </m:r>
                      <m:r>
                        <a:rPr lang="en-US" sz="2000" b="0" i="1" smtClean="0">
                          <a:latin typeface="Cambria Math"/>
                        </a:rPr>
                        <m:t>𝐻𝑧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56792"/>
                <a:ext cx="2363724" cy="728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Έλλειψη 9"/>
          <p:cNvSpPr/>
          <p:nvPr/>
        </p:nvSpPr>
        <p:spPr>
          <a:xfrm>
            <a:off x="8390169" y="3829849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5631751" y="3767423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99902" y="3805574"/>
            <a:ext cx="189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5631751" y="3767423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5631751" y="3767423"/>
            <a:ext cx="0" cy="173332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5169765" y="5085184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5991791" y="375813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φ=0</a:t>
            </a:r>
            <a:endParaRPr lang="el-GR" dirty="0"/>
          </a:p>
        </p:txBody>
      </p:sp>
      <p:sp>
        <p:nvSpPr>
          <p:cNvPr id="22" name="Ορθογώνιο 21"/>
          <p:cNvSpPr/>
          <p:nvPr/>
        </p:nvSpPr>
        <p:spPr>
          <a:xfrm>
            <a:off x="6538563" y="3284984"/>
            <a:ext cx="813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90214" y="4332088"/>
                <a:ext cx="2733742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𝐼𝐿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14" y="4332088"/>
                <a:ext cx="2733742" cy="4650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804248" y="2780928"/>
            <a:ext cx="199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 =1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  <a:r>
              <a:rPr lang="el-GR" dirty="0" smtClean="0"/>
              <a:t> ωμικός</a:t>
            </a:r>
            <a:endParaRPr lang="el-GR" dirty="0"/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 flipV="1">
            <a:off x="5631751" y="2077382"/>
            <a:ext cx="0" cy="16951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>
          <a:xfrm>
            <a:off x="5169765" y="213285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dirty="0"/>
          </a:p>
        </p:txBody>
      </p:sp>
      <p:sp>
        <p:nvSpPr>
          <p:cNvPr id="28" name="Ορθογώνιο 27"/>
          <p:cNvSpPr/>
          <p:nvPr/>
        </p:nvSpPr>
        <p:spPr>
          <a:xfrm>
            <a:off x="1747669" y="435581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30" name="Ορθογώνιο 29"/>
          <p:cNvSpPr/>
          <p:nvPr/>
        </p:nvSpPr>
        <p:spPr>
          <a:xfrm>
            <a:off x="3563888" y="392376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b="1" baseline="-25000" dirty="0"/>
          </a:p>
        </p:txBody>
      </p:sp>
      <p:sp>
        <p:nvSpPr>
          <p:cNvPr id="31" name="Ορθογώνιο 30"/>
          <p:cNvSpPr/>
          <p:nvPr/>
        </p:nvSpPr>
        <p:spPr>
          <a:xfrm>
            <a:off x="1115616" y="314096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sp>
        <p:nvSpPr>
          <p:cNvPr id="32" name="Βέλος προς τα κάτω 31"/>
          <p:cNvSpPr/>
          <p:nvPr/>
        </p:nvSpPr>
        <p:spPr>
          <a:xfrm rot="16200000">
            <a:off x="5558329" y="670913"/>
            <a:ext cx="302226" cy="893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Βέλος προς τα κάτω 35"/>
          <p:cNvSpPr/>
          <p:nvPr/>
        </p:nvSpPr>
        <p:spPr>
          <a:xfrm rot="16200000">
            <a:off x="5918369" y="1405187"/>
            <a:ext cx="302226" cy="893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ρθογώνιο 36"/>
          <p:cNvSpPr/>
          <p:nvPr/>
        </p:nvSpPr>
        <p:spPr>
          <a:xfrm>
            <a:off x="1835696" y="2492896"/>
            <a:ext cx="136815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/>
          <p:cNvSpPr/>
          <p:nvPr/>
        </p:nvSpPr>
        <p:spPr>
          <a:xfrm>
            <a:off x="2523599" y="3851756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34493" y="4869160"/>
            <a:ext cx="361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  </a:t>
            </a:r>
            <a:r>
              <a:rPr lang="en-US" dirty="0" smtClean="0"/>
              <a:t>R= 0 :  </a:t>
            </a:r>
            <a:r>
              <a:rPr lang="el-GR" dirty="0" smtClean="0"/>
              <a:t>Κύκλωμα – Δεξαμενή 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6804248" y="3212976"/>
            <a:ext cx="64807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5537140" y="5541039"/>
            <a:ext cx="3499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Μέγιστη </a:t>
            </a:r>
            <a:r>
              <a:rPr lang="el-GR" dirty="0" err="1" smtClean="0"/>
              <a:t>Εμπέδηση</a:t>
            </a:r>
            <a:r>
              <a:rPr lang="el-GR" dirty="0" smtClean="0"/>
              <a:t>: </a:t>
            </a:r>
            <a:r>
              <a:rPr lang="en-US" dirty="0" smtClean="0"/>
              <a:t>      </a:t>
            </a:r>
            <a:r>
              <a:rPr lang="el-GR" dirty="0" smtClean="0"/>
              <a:t>Ζ</a:t>
            </a:r>
            <a:r>
              <a:rPr lang="en-US" baseline="-25000" dirty="0" smtClean="0"/>
              <a:t>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Ελάχιστο ρεύμα πηγής: </a:t>
            </a:r>
            <a:r>
              <a:rPr lang="en-US" dirty="0" smtClean="0"/>
              <a:t>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 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φ=0      </a:t>
            </a:r>
            <a:r>
              <a:rPr lang="en-US" dirty="0" smtClean="0"/>
              <a:t>cos</a:t>
            </a:r>
            <a:r>
              <a:rPr lang="el-GR" dirty="0" smtClean="0"/>
              <a:t>φ=1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Μεγάλα ρεύματα </a:t>
            </a:r>
            <a:r>
              <a:rPr lang="en-US" dirty="0" smtClean="0"/>
              <a:t> 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dirty="0" smtClean="0">
                <a:latin typeface="+mj-lt"/>
                <a:ea typeface="Batang" panose="02030600000101010101" pitchFamily="18" charset="-127"/>
                <a:cs typeface="Andalus" panose="02020603050405020304" pitchFamily="18" charset="-78"/>
              </a:rPr>
              <a:t>και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72" y="5157192"/>
            <a:ext cx="281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4830376"/>
                <a:ext cx="216198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400" i="1" dirty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I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830376"/>
                <a:ext cx="2161986" cy="614848"/>
              </a:xfrm>
              <a:prstGeom prst="rect">
                <a:avLst/>
              </a:prstGeom>
              <a:blipFill rotWithShape="1">
                <a:blip r:embed="rId10"/>
                <a:stretch>
                  <a:fillRect l="-4520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Ορθογώνιο 34"/>
          <p:cNvSpPr/>
          <p:nvPr/>
        </p:nvSpPr>
        <p:spPr>
          <a:xfrm>
            <a:off x="878637" y="5302949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 0</a:t>
            </a:r>
          </a:p>
          <a:p>
            <a:endParaRPr lang="en-US" b="1" dirty="0" smtClean="0">
              <a:latin typeface="Batang" panose="02030600000101010101" pitchFamily="18" charset="-127"/>
              <a:ea typeface="Batang" panose="02030600000101010101" pitchFamily="18" charset="-127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Z = ∞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17979" y="6074839"/>
                <a:ext cx="942053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79" y="6074839"/>
                <a:ext cx="942053" cy="6665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  <p:bldP spid="5" grpId="0"/>
      <p:bldP spid="6" grpId="0"/>
      <p:bldP spid="7" grpId="0"/>
      <p:bldP spid="10" grpId="0" animBg="1"/>
      <p:bldP spid="12" grpId="0"/>
      <p:bldP spid="15" grpId="0"/>
      <p:bldP spid="21" grpId="0"/>
      <p:bldP spid="22" grpId="0"/>
      <p:bldP spid="23" grpId="0"/>
      <p:bldP spid="24" grpId="0"/>
      <p:bldP spid="26" grpId="0"/>
      <p:bldP spid="36" grpId="0" animBg="1"/>
      <p:bldP spid="37" grpId="0" animBg="1"/>
      <p:bldP spid="9" grpId="0"/>
      <p:bldP spid="16" grpId="0" animBg="1"/>
      <p:bldP spid="17" grpId="0" build="p"/>
      <p:bldP spid="34" grpId="0"/>
      <p:bldP spid="35" grpId="0" build="p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7" y="2132857"/>
            <a:ext cx="34629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Τίτλος 1"/>
              <p:cNvSpPr txBox="1">
                <a:spLocks/>
              </p:cNvSpPr>
              <p:nvPr/>
            </p:nvSpPr>
            <p:spPr bwMode="auto">
              <a:xfrm>
                <a:off x="395536" y="116632"/>
                <a:ext cx="75438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l-GR" kern="0" dirty="0" smtClean="0"/>
                  <a:t>ΣΥΝΤΟΝΙΣΜΟΣ  </a:t>
                </a:r>
                <a14:m>
                  <m:oMath xmlns:m="http://schemas.openxmlformats.org/officeDocument/2006/math">
                    <m:r>
                      <a:rPr lang="en-US" b="0" i="1" kern="0">
                        <a:latin typeface="Cambria Math"/>
                      </a:rPr>
                      <m:t>𝑋</m:t>
                    </m:r>
                    <m:r>
                      <a:rPr lang="en-US" b="0" i="1" kern="0" baseline="-25000">
                        <a:latin typeface="Cambria Math"/>
                      </a:rPr>
                      <m:t>𝑐</m:t>
                    </m:r>
                    <m:r>
                      <a:rPr lang="en-US" b="0" i="1" kern="0">
                        <a:latin typeface="Cambria Math"/>
                      </a:rPr>
                      <m:t>=</m:t>
                    </m:r>
                    <m:r>
                      <a:rPr lang="en-US" b="0" i="1" kern="0">
                        <a:latin typeface="Cambria Math"/>
                      </a:rPr>
                      <m:t>𝑋𝐿</m:t>
                    </m:r>
                  </m:oMath>
                </a14:m>
                <a:r>
                  <a:rPr lang="el-GR" kern="0" dirty="0"/>
                  <a:t> </a:t>
                </a:r>
                <a14:m>
                  <m:oMath xmlns:m="http://schemas.openxmlformats.org/officeDocument/2006/math">
                    <m:r>
                      <a:rPr lang="en-US" kern="0" smtClean="0">
                        <a:latin typeface="Cambria Math"/>
                      </a:rPr>
                      <m:t>               </m:t>
                    </m:r>
                    <m:r>
                      <a:rPr lang="en-US" b="0" i="1" kern="0" smtClean="0">
                        <a:latin typeface="Cambria Math"/>
                      </a:rPr>
                      <m:t>𝑉</m:t>
                    </m:r>
                    <m:r>
                      <a:rPr lang="en-US" b="0" i="1" kern="0" baseline="-25000">
                        <a:latin typeface="Cambria Math"/>
                      </a:rPr>
                      <m:t>𝑐</m:t>
                    </m:r>
                    <m:r>
                      <a:rPr lang="en-US" b="0" i="1" kern="0">
                        <a:latin typeface="Cambria Math"/>
                      </a:rPr>
                      <m:t>=</m:t>
                    </m:r>
                    <m:r>
                      <a:rPr lang="en-US" b="0" i="1" kern="0" smtClean="0">
                        <a:latin typeface="Cambria Math"/>
                      </a:rPr>
                      <m:t>𝑉</m:t>
                    </m:r>
                    <m:r>
                      <a:rPr lang="en-US" b="0" i="1" kern="0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n-US" kern="0" baseline="-25000" dirty="0" smtClean="0"/>
                  <a:t> </a:t>
                </a:r>
                <a:endParaRPr lang="el-GR" kern="0" baseline="-25000" dirty="0"/>
              </a:p>
            </p:txBody>
          </p:sp>
        </mc:Choice>
        <mc:Fallback xmlns="">
          <p:sp>
            <p:nvSpPr>
              <p:cNvPr id="5" name="Τίτλο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6632"/>
                <a:ext cx="7543800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2102" b="-15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Βέλος προς τα κάτω 6"/>
          <p:cNvSpPr/>
          <p:nvPr/>
        </p:nvSpPr>
        <p:spPr>
          <a:xfrm rot="16200000">
            <a:off x="5587701" y="685107"/>
            <a:ext cx="302226" cy="893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Έλλειψη 35"/>
          <p:cNvSpPr/>
          <p:nvPr/>
        </p:nvSpPr>
        <p:spPr>
          <a:xfrm>
            <a:off x="6948264" y="3284984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flipH="1">
                <a:off x="200609" y="1484784"/>
                <a:ext cx="1635087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𝑋𝑐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0609" y="1484784"/>
                <a:ext cx="1635087" cy="7244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3851920" y="1556792"/>
                <a:ext cx="1837683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l-GR" sz="2000" i="1">
                              <a:latin typeface="Cambria Math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</a:rPr>
                            <m:t>𝑓𝐶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l-GR" sz="2000" i="1">
                          <a:latin typeface="Cambria Math"/>
                        </a:rPr>
                        <m:t>𝜋</m:t>
                      </m:r>
                      <m:r>
                        <a:rPr lang="en-US" sz="2000" i="1">
                          <a:latin typeface="Cambria Math"/>
                        </a:rPr>
                        <m:t>𝑓𝐿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556792"/>
                <a:ext cx="1837683" cy="724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flipH="1">
                <a:off x="1928801" y="1660738"/>
                <a:ext cx="1635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baseline="-25000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l-GR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𝑓𝐿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8801" y="1660738"/>
                <a:ext cx="163508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60232" y="1556792"/>
                <a:ext cx="2363724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(</m:t>
                      </m:r>
                      <m:r>
                        <a:rPr lang="en-US" sz="2000" b="0" i="1" smtClean="0">
                          <a:latin typeface="Cambria Math"/>
                        </a:rPr>
                        <m:t>𝐻𝑧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56792"/>
                <a:ext cx="2363724" cy="728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Έλλειψη 40"/>
          <p:cNvSpPr/>
          <p:nvPr/>
        </p:nvSpPr>
        <p:spPr>
          <a:xfrm>
            <a:off x="8152444" y="3829849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Ευθύγραμμο βέλος σύνδεσης 41"/>
          <p:cNvCxnSpPr/>
          <p:nvPr/>
        </p:nvCxnSpPr>
        <p:spPr>
          <a:xfrm>
            <a:off x="5631751" y="3767423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38262" y="3805574"/>
            <a:ext cx="182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44" name="Ευθύγραμμο βέλος σύνδεσης 43"/>
          <p:cNvCxnSpPr/>
          <p:nvPr/>
        </p:nvCxnSpPr>
        <p:spPr>
          <a:xfrm>
            <a:off x="5631751" y="3767423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44"/>
          <p:cNvCxnSpPr/>
          <p:nvPr/>
        </p:nvCxnSpPr>
        <p:spPr>
          <a:xfrm>
            <a:off x="5631751" y="3767423"/>
            <a:ext cx="0" cy="173332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Ορθογώνιο 45"/>
          <p:cNvSpPr/>
          <p:nvPr/>
        </p:nvSpPr>
        <p:spPr>
          <a:xfrm>
            <a:off x="5169765" y="5085184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dirty="0"/>
          </a:p>
        </p:txBody>
      </p:sp>
      <p:sp>
        <p:nvSpPr>
          <p:cNvPr id="47" name="TextBox 46"/>
          <p:cNvSpPr txBox="1"/>
          <p:nvPr/>
        </p:nvSpPr>
        <p:spPr>
          <a:xfrm>
            <a:off x="5991791" y="375813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φ=0</a:t>
            </a:r>
            <a:endParaRPr lang="el-GR" dirty="0"/>
          </a:p>
        </p:txBody>
      </p:sp>
      <p:sp>
        <p:nvSpPr>
          <p:cNvPr id="48" name="Ορθογώνιο 47"/>
          <p:cNvSpPr/>
          <p:nvPr/>
        </p:nvSpPr>
        <p:spPr>
          <a:xfrm>
            <a:off x="6399081" y="3284984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28184" y="4332088"/>
                <a:ext cx="2795772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𝑉𝐿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332088"/>
                <a:ext cx="2795772" cy="4650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804248" y="2780928"/>
            <a:ext cx="199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 =1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  <a:r>
              <a:rPr lang="el-GR" dirty="0" smtClean="0"/>
              <a:t> ωμικός</a:t>
            </a:r>
            <a:endParaRPr lang="el-GR" dirty="0"/>
          </a:p>
        </p:txBody>
      </p:sp>
      <p:cxnSp>
        <p:nvCxnSpPr>
          <p:cNvPr id="51" name="Ευθύγραμμο βέλος σύνδεσης 50"/>
          <p:cNvCxnSpPr/>
          <p:nvPr/>
        </p:nvCxnSpPr>
        <p:spPr>
          <a:xfrm flipV="1">
            <a:off x="5631751" y="2077382"/>
            <a:ext cx="0" cy="16951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Ορθογώνιο 51"/>
          <p:cNvSpPr/>
          <p:nvPr/>
        </p:nvSpPr>
        <p:spPr>
          <a:xfrm>
            <a:off x="5169765" y="2132856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sp>
        <p:nvSpPr>
          <p:cNvPr id="53" name="Ορθογώνιο 52"/>
          <p:cNvSpPr/>
          <p:nvPr/>
        </p:nvSpPr>
        <p:spPr>
          <a:xfrm>
            <a:off x="2899797" y="234888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54" name="Ορθογώνιο 53"/>
          <p:cNvSpPr/>
          <p:nvPr/>
        </p:nvSpPr>
        <p:spPr>
          <a:xfrm>
            <a:off x="1825961" y="393305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b="1" baseline="-25000" dirty="0"/>
          </a:p>
        </p:txBody>
      </p:sp>
      <p:sp>
        <p:nvSpPr>
          <p:cNvPr id="55" name="Ορθογώνιο 54"/>
          <p:cNvSpPr/>
          <p:nvPr/>
        </p:nvSpPr>
        <p:spPr>
          <a:xfrm>
            <a:off x="710575" y="34290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sp>
        <p:nvSpPr>
          <p:cNvPr id="56" name="Βέλος προς τα κάτω 55"/>
          <p:cNvSpPr/>
          <p:nvPr/>
        </p:nvSpPr>
        <p:spPr>
          <a:xfrm rot="16200000">
            <a:off x="5918369" y="1405187"/>
            <a:ext cx="302226" cy="893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ρθογώνιο 57"/>
          <p:cNvSpPr/>
          <p:nvPr/>
        </p:nvSpPr>
        <p:spPr>
          <a:xfrm>
            <a:off x="1659503" y="478786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b="1" baseline="-25000" dirty="0"/>
          </a:p>
        </p:txBody>
      </p:sp>
      <p:sp>
        <p:nvSpPr>
          <p:cNvPr id="60" name="Ορθογώνιο 59"/>
          <p:cNvSpPr/>
          <p:nvPr/>
        </p:nvSpPr>
        <p:spPr>
          <a:xfrm>
            <a:off x="6804248" y="3212976"/>
            <a:ext cx="64807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28184" y="4830376"/>
                <a:ext cx="216198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400" i="1" dirty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I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830376"/>
                <a:ext cx="2161986" cy="614848"/>
              </a:xfrm>
              <a:prstGeom prst="rect">
                <a:avLst/>
              </a:prstGeom>
              <a:blipFill rotWithShape="1">
                <a:blip r:embed="rId9"/>
                <a:stretch>
                  <a:fillRect l="-4520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Ορθογώνιο 61"/>
          <p:cNvSpPr/>
          <p:nvPr/>
        </p:nvSpPr>
        <p:spPr>
          <a:xfrm>
            <a:off x="527275" y="5949280"/>
            <a:ext cx="224452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Z =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0</a:t>
            </a:r>
          </a:p>
          <a:p>
            <a:endParaRPr lang="el-GR" sz="1000" b="1" dirty="0" smtClean="0">
              <a:latin typeface="Batang" panose="02030600000101010101" pitchFamily="18" charset="-127"/>
              <a:ea typeface="Batang" panose="02030600000101010101" pitchFamily="18" charset="-127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 I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l-GR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I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l-GR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I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l-GR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∞ </a:t>
            </a:r>
            <a:endParaRPr lang="el-GR" dirty="0"/>
          </a:p>
        </p:txBody>
      </p:sp>
      <p:sp>
        <p:nvSpPr>
          <p:cNvPr id="64" name="TextBox 63"/>
          <p:cNvSpPr txBox="1"/>
          <p:nvPr/>
        </p:nvSpPr>
        <p:spPr>
          <a:xfrm>
            <a:off x="5537140" y="5541039"/>
            <a:ext cx="3562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Ελάχιστη </a:t>
            </a:r>
            <a:r>
              <a:rPr lang="el-GR" dirty="0" err="1" smtClean="0"/>
              <a:t>Εμπέδηση</a:t>
            </a:r>
            <a:r>
              <a:rPr lang="el-GR" dirty="0" smtClean="0"/>
              <a:t>: </a:t>
            </a:r>
            <a:r>
              <a:rPr lang="en-US" dirty="0" smtClean="0"/>
              <a:t>   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Ζ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Μέγιστο ρεύμα πηγής:  </a:t>
            </a:r>
            <a:r>
              <a:rPr lang="en-US" dirty="0" smtClean="0"/>
              <a:t> 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 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φ=0      </a:t>
            </a:r>
            <a:r>
              <a:rPr lang="en-US" dirty="0" smtClean="0"/>
              <a:t>cos</a:t>
            </a:r>
            <a:r>
              <a:rPr lang="el-GR" dirty="0" smtClean="0"/>
              <a:t>φ=1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Μεγάλες  τάσεις 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l-GR" dirty="0" smtClean="0">
                <a:latin typeface="+mj-lt"/>
                <a:ea typeface="Batang" panose="02030600000101010101" pitchFamily="18" charset="-127"/>
                <a:cs typeface="Andalus" panose="02020603050405020304" pitchFamily="18" charset="-78"/>
              </a:rPr>
              <a:t>και</a:t>
            </a:r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l-GR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15050" y="5484216"/>
                <a:ext cx="3133014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𝑍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000" i="1" baseline="-2500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000" i="1" baseline="-25000">
                                <a:latin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</a:t>
                </a:r>
                <a:endParaRPr lang="el-GR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050" y="5484216"/>
                <a:ext cx="3133014" cy="465064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67544" y="5579948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  </a:t>
            </a:r>
            <a:r>
              <a:rPr lang="en-US" dirty="0" smtClean="0"/>
              <a:t>R= 0   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9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 animBg="1"/>
      <p:bldP spid="43" grpId="0"/>
      <p:bldP spid="46" grpId="0"/>
      <p:bldP spid="47" grpId="0"/>
      <p:bldP spid="48" grpId="0"/>
      <p:bldP spid="49" grpId="0"/>
      <p:bldP spid="50" grpId="0"/>
      <p:bldP spid="52" grpId="0"/>
      <p:bldP spid="56" grpId="0" animBg="1"/>
      <p:bldP spid="60" grpId="0" animBg="1"/>
      <p:bldP spid="61" grpId="0"/>
      <p:bldP spid="62" grpId="0" build="p"/>
      <p:bldP spid="64" grpId="0" build="p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ΣΥΧΝΟΤΗΤΑ ΣΥΝΤΟΝΙΣΜΟΥ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3289459"/>
                <a:ext cx="3836756" cy="292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Μέγιστη </a:t>
                </a:r>
                <a:r>
                  <a:rPr lang="el-GR" sz="2000" dirty="0" err="1" smtClean="0"/>
                  <a:t>Εμπέδηση</a:t>
                </a:r>
                <a:r>
                  <a:rPr lang="el-GR" sz="2000" dirty="0" smtClean="0"/>
                  <a:t>: </a:t>
                </a:r>
                <a:r>
                  <a:rPr lang="en-US" sz="2000" dirty="0" smtClean="0"/>
                  <a:t>      </a:t>
                </a:r>
                <a:r>
                  <a:rPr lang="el-GR" sz="2000" dirty="0" smtClean="0"/>
                  <a:t>Ζ</a:t>
                </a:r>
                <a:r>
                  <a:rPr lang="en-US" sz="2000" baseline="-25000" dirty="0" smtClean="0"/>
                  <a:t>max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Ελάχιστο ρεύμα πηγής: </a:t>
                </a:r>
                <a:r>
                  <a:rPr lang="en-US" sz="2000" dirty="0" smtClean="0"/>
                  <a:t> 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000" b="1" baseline="-25000" dirty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 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min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φ=0      </a:t>
                </a:r>
                <a:r>
                  <a:rPr lang="en-US" sz="2000" dirty="0" smtClean="0"/>
                  <a:t>cos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1</a:t>
                </a:r>
                <a:r>
                  <a:rPr lang="en-US" sz="2000" dirty="0" smtClean="0"/>
                  <a:t>   </a:t>
                </a:r>
                <a:r>
                  <a:rPr lang="el-GR" sz="2000" dirty="0" smtClean="0"/>
                  <a:t>ωμικός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Μεγάλα ρεύματα </a:t>
                </a:r>
                <a:r>
                  <a:rPr lang="en-US" sz="2000" dirty="0" smtClean="0"/>
                  <a:t>  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L</a:t>
                </a:r>
                <a:r>
                  <a:rPr lang="el-GR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l-GR" sz="2000" dirty="0" smtClean="0">
                    <a:latin typeface="+mj-lt"/>
                    <a:ea typeface="Batang" panose="02030600000101010101" pitchFamily="18" charset="-127"/>
                    <a:cs typeface="Andalus" panose="02020603050405020304" pitchFamily="18" charset="-78"/>
                  </a:rPr>
                  <a:t>και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n-US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C</a:t>
                </a:r>
                <a:r>
                  <a:rPr lang="el-GR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 = S       Q = 0</a:t>
                </a:r>
                <a:endParaRPr lang="el-GR" sz="2000" dirty="0" smtClean="0"/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ndalus" panose="02020603050405020304" pitchFamily="18" charset="-78"/>
                  </a:rPr>
                  <a:t>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 panose="02040503050406030204" pitchFamily="18" charset="0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9459"/>
                <a:ext cx="3836756" cy="2923173"/>
              </a:xfrm>
              <a:prstGeom prst="rect">
                <a:avLst/>
              </a:prstGeom>
              <a:blipFill rotWithShape="1">
                <a:blip r:embed="rId2"/>
                <a:stretch>
                  <a:fillRect l="-2226" t="-835" b="-10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12536" y="3265652"/>
                <a:ext cx="3974806" cy="284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Ελάχιστη </a:t>
                </a:r>
                <a:r>
                  <a:rPr lang="el-GR" sz="2000" dirty="0" err="1" smtClean="0"/>
                  <a:t>Εμπέδηση</a:t>
                </a:r>
                <a:r>
                  <a:rPr lang="el-GR" sz="2000" dirty="0" smtClean="0"/>
                  <a:t>: </a:t>
                </a:r>
                <a:r>
                  <a:rPr lang="en-US" sz="2000" dirty="0" smtClean="0"/>
                  <a:t>    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Ζ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min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Μέγιστο ρεύμα πηγής:  </a:t>
                </a:r>
                <a:r>
                  <a:rPr lang="en-US" sz="2000" dirty="0" smtClean="0"/>
                  <a:t> 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000" b="1" baseline="-25000" dirty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 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min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φ=0      </a:t>
                </a:r>
                <a:r>
                  <a:rPr lang="en-US" sz="2000" dirty="0" smtClean="0"/>
                  <a:t>cos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1   ωμικός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Μεγάλες  τάσεις </a:t>
                </a:r>
                <a:r>
                  <a:rPr lang="en-US" sz="2000" dirty="0" smtClean="0"/>
                  <a:t>  </a:t>
                </a:r>
                <a:r>
                  <a:rPr lang="el-GR" sz="2000" dirty="0" smtClean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b="1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V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L</a:t>
                </a:r>
                <a:r>
                  <a:rPr lang="el-GR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l-GR" sz="2000" dirty="0" smtClean="0">
                    <a:latin typeface="+mj-lt"/>
                    <a:ea typeface="Batang" panose="02030600000101010101" pitchFamily="18" charset="-127"/>
                    <a:cs typeface="Andalus" panose="02020603050405020304" pitchFamily="18" charset="-78"/>
                  </a:rPr>
                  <a:t>και</a:t>
                </a:r>
                <a:r>
                  <a:rPr lang="el-GR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  <a:r>
                  <a:rPr lang="en-US" sz="2000" b="1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V</a:t>
                </a:r>
                <a:r>
                  <a:rPr lang="en-US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C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 = S       Q = </a:t>
                </a:r>
                <a:r>
                  <a:rPr lang="en-US" sz="2000" dirty="0" smtClean="0"/>
                  <a:t>0</a:t>
                </a:r>
                <a:r>
                  <a:rPr lang="el-GR" sz="2000" b="1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 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𝑍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400" i="1" baseline="-2500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𝑋𝐿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36" y="3265652"/>
                <a:ext cx="3974806" cy="2847896"/>
              </a:xfrm>
              <a:prstGeom prst="rect">
                <a:avLst/>
              </a:prstGeom>
              <a:blipFill rotWithShape="1">
                <a:blip r:embed="rId3"/>
                <a:stretch>
                  <a:fillRect l="-1380" t="-14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3568" y="2833604"/>
            <a:ext cx="324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ΚΥΚΛΩΜΑ  ΠΑΡΑΛΛΗΛΟ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7134" y="2793534"/>
            <a:ext cx="253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ΚΥΚΛΩΜΑ  ΣΕΙΡΑΣ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Τίτλος 1"/>
              <p:cNvSpPr txBox="1">
                <a:spLocks/>
              </p:cNvSpPr>
              <p:nvPr/>
            </p:nvSpPr>
            <p:spPr bwMode="auto">
              <a:xfrm>
                <a:off x="556592" y="1413520"/>
                <a:ext cx="75438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kern="0">
                          <a:latin typeface="Cambria Math"/>
                        </a:rPr>
                        <m:t>𝑓𝑟</m:t>
                      </m:r>
                      <m:r>
                        <a:rPr lang="en-US" b="0" i="1" ker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ker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ker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kern="0">
                              <a:latin typeface="Cambria Math"/>
                            </a:rPr>
                            <m:t>2</m:t>
                          </m:r>
                          <m:r>
                            <a:rPr lang="el-GR" b="0" i="1" kern="0"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l-GR" b="0" i="1" ker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0">
                                  <a:latin typeface="Cambria Math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b="0" i="1" kern="0">
                          <a:latin typeface="Cambria Math"/>
                        </a:rPr>
                        <m:t>   (</m:t>
                      </m:r>
                      <m:r>
                        <a:rPr lang="en-US" b="0" i="1" kern="0">
                          <a:latin typeface="Cambria Math"/>
                        </a:rPr>
                        <m:t>𝐻𝑧</m:t>
                      </m:r>
                      <m:r>
                        <a:rPr lang="en-US" b="0" i="1" ker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kern="0" dirty="0"/>
              </a:p>
            </p:txBody>
          </p:sp>
        </mc:Choice>
        <mc:Fallback xmlns="">
          <p:sp>
            <p:nvSpPr>
              <p:cNvPr id="11" name="Τίτλο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592" y="1413520"/>
                <a:ext cx="7543800" cy="1295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ΕΥΡΟΣ  ΖΩΝΗΣ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BW   (BAND WIDTH)</a:t>
            </a:r>
            <a:endParaRPr lang="el-GR" dirty="0"/>
          </a:p>
        </p:txBody>
      </p:sp>
      <p:sp>
        <p:nvSpPr>
          <p:cNvPr id="8" name="Ελεύθερη σχεδίαση 7"/>
          <p:cNvSpPr/>
          <p:nvPr/>
        </p:nvSpPr>
        <p:spPr>
          <a:xfrm>
            <a:off x="899592" y="2348880"/>
            <a:ext cx="2448272" cy="1233428"/>
          </a:xfrm>
          <a:custGeom>
            <a:avLst/>
            <a:gdLst>
              <a:gd name="connsiteX0" fmla="*/ 0 w 2712140"/>
              <a:gd name="connsiteY0" fmla="*/ 1079454 h 1079454"/>
              <a:gd name="connsiteX1" fmla="*/ 733646 w 2712140"/>
              <a:gd name="connsiteY1" fmla="*/ 1015659 h 1079454"/>
              <a:gd name="connsiteX2" fmla="*/ 1052623 w 2712140"/>
              <a:gd name="connsiteY2" fmla="*/ 739212 h 1079454"/>
              <a:gd name="connsiteX3" fmla="*/ 1233377 w 2712140"/>
              <a:gd name="connsiteY3" fmla="*/ 239482 h 1079454"/>
              <a:gd name="connsiteX4" fmla="*/ 1329070 w 2712140"/>
              <a:gd name="connsiteY4" fmla="*/ 16198 h 1079454"/>
              <a:gd name="connsiteX5" fmla="*/ 1733107 w 2712140"/>
              <a:gd name="connsiteY5" fmla="*/ 58729 h 1079454"/>
              <a:gd name="connsiteX6" fmla="*/ 1860698 w 2712140"/>
              <a:gd name="connsiteY6" fmla="*/ 388338 h 1079454"/>
              <a:gd name="connsiteX7" fmla="*/ 1935125 w 2712140"/>
              <a:gd name="connsiteY7" fmla="*/ 643519 h 1079454"/>
              <a:gd name="connsiteX8" fmla="*/ 2083981 w 2712140"/>
              <a:gd name="connsiteY8" fmla="*/ 856170 h 1079454"/>
              <a:gd name="connsiteX9" fmla="*/ 2636874 w 2712140"/>
              <a:gd name="connsiteY9" fmla="*/ 1015659 h 1079454"/>
              <a:gd name="connsiteX10" fmla="*/ 2700670 w 2712140"/>
              <a:gd name="connsiteY10" fmla="*/ 994394 h 1079454"/>
              <a:gd name="connsiteX11" fmla="*/ 2711302 w 2712140"/>
              <a:gd name="connsiteY11" fmla="*/ 1005026 h 1079454"/>
              <a:gd name="connsiteX12" fmla="*/ 2690037 w 2712140"/>
              <a:gd name="connsiteY12" fmla="*/ 1015659 h 1079454"/>
              <a:gd name="connsiteX13" fmla="*/ 2690037 w 2712140"/>
              <a:gd name="connsiteY13" fmla="*/ 1005026 h 10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2140" h="1079454">
                <a:moveTo>
                  <a:pt x="0" y="1079454"/>
                </a:moveTo>
                <a:cubicBezTo>
                  <a:pt x="279104" y="1075910"/>
                  <a:pt x="558209" y="1072366"/>
                  <a:pt x="733646" y="1015659"/>
                </a:cubicBezTo>
                <a:cubicBezTo>
                  <a:pt x="909083" y="958952"/>
                  <a:pt x="969335" y="868575"/>
                  <a:pt x="1052623" y="739212"/>
                </a:cubicBezTo>
                <a:cubicBezTo>
                  <a:pt x="1135912" y="609849"/>
                  <a:pt x="1187303" y="359984"/>
                  <a:pt x="1233377" y="239482"/>
                </a:cubicBezTo>
                <a:cubicBezTo>
                  <a:pt x="1279452" y="118980"/>
                  <a:pt x="1245782" y="46323"/>
                  <a:pt x="1329070" y="16198"/>
                </a:cubicBezTo>
                <a:cubicBezTo>
                  <a:pt x="1412358" y="-13927"/>
                  <a:pt x="1644502" y="-3294"/>
                  <a:pt x="1733107" y="58729"/>
                </a:cubicBezTo>
                <a:cubicBezTo>
                  <a:pt x="1821712" y="120752"/>
                  <a:pt x="1827028" y="290873"/>
                  <a:pt x="1860698" y="388338"/>
                </a:cubicBezTo>
                <a:cubicBezTo>
                  <a:pt x="1894368" y="485803"/>
                  <a:pt x="1897911" y="565547"/>
                  <a:pt x="1935125" y="643519"/>
                </a:cubicBezTo>
                <a:cubicBezTo>
                  <a:pt x="1972339" y="721491"/>
                  <a:pt x="1967023" y="794147"/>
                  <a:pt x="2083981" y="856170"/>
                </a:cubicBezTo>
                <a:cubicBezTo>
                  <a:pt x="2200939" y="918193"/>
                  <a:pt x="2534093" y="992622"/>
                  <a:pt x="2636874" y="1015659"/>
                </a:cubicBezTo>
                <a:cubicBezTo>
                  <a:pt x="2739655" y="1038696"/>
                  <a:pt x="2688265" y="996166"/>
                  <a:pt x="2700670" y="994394"/>
                </a:cubicBezTo>
                <a:cubicBezTo>
                  <a:pt x="2713075" y="992622"/>
                  <a:pt x="2713074" y="1001482"/>
                  <a:pt x="2711302" y="1005026"/>
                </a:cubicBezTo>
                <a:cubicBezTo>
                  <a:pt x="2709530" y="1008570"/>
                  <a:pt x="2693581" y="1015659"/>
                  <a:pt x="2690037" y="1015659"/>
                </a:cubicBezTo>
                <a:cubicBezTo>
                  <a:pt x="2686493" y="1015659"/>
                  <a:pt x="2688265" y="1010342"/>
                  <a:pt x="2690037" y="1005026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611560" y="3861048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V="1">
            <a:off x="611560" y="2204864"/>
            <a:ext cx="0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557" y="443711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l-GR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390343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 (Hz)</a:t>
            </a:r>
            <a:endParaRPr lang="el-G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9728" y="3789040"/>
            <a:ext cx="116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</a:t>
            </a:r>
            <a:endParaRPr lang="el-GR" sz="2400" baseline="-25000" dirty="0"/>
          </a:p>
        </p:txBody>
      </p:sp>
      <p:sp>
        <p:nvSpPr>
          <p:cNvPr id="19" name="Ελεύθερη σχεδίαση 18"/>
          <p:cNvSpPr/>
          <p:nvPr/>
        </p:nvSpPr>
        <p:spPr>
          <a:xfrm rot="10800000">
            <a:off x="1187624" y="4571836"/>
            <a:ext cx="2448272" cy="1233428"/>
          </a:xfrm>
          <a:custGeom>
            <a:avLst/>
            <a:gdLst>
              <a:gd name="connsiteX0" fmla="*/ 0 w 2712140"/>
              <a:gd name="connsiteY0" fmla="*/ 1079454 h 1079454"/>
              <a:gd name="connsiteX1" fmla="*/ 733646 w 2712140"/>
              <a:gd name="connsiteY1" fmla="*/ 1015659 h 1079454"/>
              <a:gd name="connsiteX2" fmla="*/ 1052623 w 2712140"/>
              <a:gd name="connsiteY2" fmla="*/ 739212 h 1079454"/>
              <a:gd name="connsiteX3" fmla="*/ 1233377 w 2712140"/>
              <a:gd name="connsiteY3" fmla="*/ 239482 h 1079454"/>
              <a:gd name="connsiteX4" fmla="*/ 1329070 w 2712140"/>
              <a:gd name="connsiteY4" fmla="*/ 16198 h 1079454"/>
              <a:gd name="connsiteX5" fmla="*/ 1733107 w 2712140"/>
              <a:gd name="connsiteY5" fmla="*/ 58729 h 1079454"/>
              <a:gd name="connsiteX6" fmla="*/ 1860698 w 2712140"/>
              <a:gd name="connsiteY6" fmla="*/ 388338 h 1079454"/>
              <a:gd name="connsiteX7" fmla="*/ 1935125 w 2712140"/>
              <a:gd name="connsiteY7" fmla="*/ 643519 h 1079454"/>
              <a:gd name="connsiteX8" fmla="*/ 2083981 w 2712140"/>
              <a:gd name="connsiteY8" fmla="*/ 856170 h 1079454"/>
              <a:gd name="connsiteX9" fmla="*/ 2636874 w 2712140"/>
              <a:gd name="connsiteY9" fmla="*/ 1015659 h 1079454"/>
              <a:gd name="connsiteX10" fmla="*/ 2700670 w 2712140"/>
              <a:gd name="connsiteY10" fmla="*/ 994394 h 1079454"/>
              <a:gd name="connsiteX11" fmla="*/ 2711302 w 2712140"/>
              <a:gd name="connsiteY11" fmla="*/ 1005026 h 1079454"/>
              <a:gd name="connsiteX12" fmla="*/ 2690037 w 2712140"/>
              <a:gd name="connsiteY12" fmla="*/ 1015659 h 1079454"/>
              <a:gd name="connsiteX13" fmla="*/ 2690037 w 2712140"/>
              <a:gd name="connsiteY13" fmla="*/ 1005026 h 10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2140" h="1079454">
                <a:moveTo>
                  <a:pt x="0" y="1079454"/>
                </a:moveTo>
                <a:cubicBezTo>
                  <a:pt x="279104" y="1075910"/>
                  <a:pt x="558209" y="1072366"/>
                  <a:pt x="733646" y="1015659"/>
                </a:cubicBezTo>
                <a:cubicBezTo>
                  <a:pt x="909083" y="958952"/>
                  <a:pt x="969335" y="868575"/>
                  <a:pt x="1052623" y="739212"/>
                </a:cubicBezTo>
                <a:cubicBezTo>
                  <a:pt x="1135912" y="609849"/>
                  <a:pt x="1187303" y="359984"/>
                  <a:pt x="1233377" y="239482"/>
                </a:cubicBezTo>
                <a:cubicBezTo>
                  <a:pt x="1279452" y="118980"/>
                  <a:pt x="1245782" y="46323"/>
                  <a:pt x="1329070" y="16198"/>
                </a:cubicBezTo>
                <a:cubicBezTo>
                  <a:pt x="1412358" y="-13927"/>
                  <a:pt x="1644502" y="-3294"/>
                  <a:pt x="1733107" y="58729"/>
                </a:cubicBezTo>
                <a:cubicBezTo>
                  <a:pt x="1821712" y="120752"/>
                  <a:pt x="1827028" y="290873"/>
                  <a:pt x="1860698" y="388338"/>
                </a:cubicBezTo>
                <a:cubicBezTo>
                  <a:pt x="1894368" y="485803"/>
                  <a:pt x="1897911" y="565547"/>
                  <a:pt x="1935125" y="643519"/>
                </a:cubicBezTo>
                <a:cubicBezTo>
                  <a:pt x="1972339" y="721491"/>
                  <a:pt x="1967023" y="794147"/>
                  <a:pt x="2083981" y="856170"/>
                </a:cubicBezTo>
                <a:cubicBezTo>
                  <a:pt x="2200939" y="918193"/>
                  <a:pt x="2534093" y="992622"/>
                  <a:pt x="2636874" y="1015659"/>
                </a:cubicBezTo>
                <a:cubicBezTo>
                  <a:pt x="2739655" y="1038696"/>
                  <a:pt x="2688265" y="996166"/>
                  <a:pt x="2700670" y="994394"/>
                </a:cubicBezTo>
                <a:cubicBezTo>
                  <a:pt x="2713075" y="992622"/>
                  <a:pt x="2713074" y="1001482"/>
                  <a:pt x="2711302" y="1005026"/>
                </a:cubicBezTo>
                <a:cubicBezTo>
                  <a:pt x="2709530" y="1008570"/>
                  <a:pt x="2693581" y="1015659"/>
                  <a:pt x="2690037" y="1015659"/>
                </a:cubicBezTo>
                <a:cubicBezTo>
                  <a:pt x="2686493" y="1015659"/>
                  <a:pt x="2688265" y="1010342"/>
                  <a:pt x="2690037" y="1005026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>
            <a:off x="683568" y="6165304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V="1">
            <a:off x="683568" y="4509120"/>
            <a:ext cx="0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V="1">
            <a:off x="2627784" y="3037602"/>
            <a:ext cx="0" cy="82344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V="1">
            <a:off x="1933445" y="2996952"/>
            <a:ext cx="0" cy="86409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1691680" y="2924944"/>
            <a:ext cx="122413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43808" y="26276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70,7%</a:t>
            </a:r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3635896" y="6207695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 (Hz)</a:t>
            </a:r>
            <a:endParaRPr lang="el-G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3568" y="19795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dirty="0" smtClean="0"/>
              <a:t> ή </a:t>
            </a:r>
            <a:r>
              <a:rPr lang="en-US" dirty="0" smtClean="0"/>
              <a:t>Z</a:t>
            </a:r>
            <a:endParaRPr lang="el-GR" dirty="0"/>
          </a:p>
        </p:txBody>
      </p:sp>
      <p:cxnSp>
        <p:nvCxnSpPr>
          <p:cNvPr id="32" name="Ευθεία γραμμή σύνδεσης 31"/>
          <p:cNvCxnSpPr/>
          <p:nvPr/>
        </p:nvCxnSpPr>
        <p:spPr>
          <a:xfrm flipV="1">
            <a:off x="2274724" y="2348880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15616" y="382097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BW</a:t>
            </a:r>
            <a:endParaRPr lang="el-GR" sz="2000" b="1" dirty="0"/>
          </a:p>
        </p:txBody>
      </p:sp>
      <p:sp>
        <p:nvSpPr>
          <p:cNvPr id="40" name="Δεξιό άγκιστρο 39"/>
          <p:cNvSpPr/>
          <p:nvPr/>
        </p:nvSpPr>
        <p:spPr>
          <a:xfrm rot="16200000" flipH="1" flipV="1">
            <a:off x="2156016" y="4070525"/>
            <a:ext cx="249196" cy="694339"/>
          </a:xfrm>
          <a:prstGeom prst="rightBrace">
            <a:avLst>
              <a:gd name="adj1" fmla="val 241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TextBox 40"/>
          <p:cNvSpPr txBox="1"/>
          <p:nvPr/>
        </p:nvSpPr>
        <p:spPr>
          <a:xfrm>
            <a:off x="1691680" y="6093296"/>
            <a:ext cx="116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</a:t>
            </a:r>
            <a:endParaRPr lang="el-GR" sz="2400" baseline="-25000" dirty="0"/>
          </a:p>
        </p:txBody>
      </p:sp>
      <p:sp>
        <p:nvSpPr>
          <p:cNvPr id="42" name="Δεξιό άγκιστρο 41"/>
          <p:cNvSpPr/>
          <p:nvPr/>
        </p:nvSpPr>
        <p:spPr>
          <a:xfrm rot="16200000" flipH="1" flipV="1">
            <a:off x="2130276" y="6302773"/>
            <a:ext cx="249196" cy="694339"/>
          </a:xfrm>
          <a:prstGeom prst="rightBrace">
            <a:avLst>
              <a:gd name="adj1" fmla="val 241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/>
          <p:cNvSpPr txBox="1"/>
          <p:nvPr/>
        </p:nvSpPr>
        <p:spPr>
          <a:xfrm>
            <a:off x="683568" y="1556792"/>
            <a:ext cx="324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ΚΥΚΛΩΜΑ  ΠΑΡΑΛΛΗΛΟ</a:t>
            </a:r>
            <a:endParaRPr lang="el-GR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207094" y="1556792"/>
            <a:ext cx="253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ΚΥΚΛΩΜΑ  ΣΕΙΡΑΣ</a:t>
            </a:r>
            <a:endParaRPr lang="el-GR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20072" y="443711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endParaRPr lang="el-GR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6" name="Ελεύθερη σχεδίαση 45"/>
          <p:cNvSpPr/>
          <p:nvPr/>
        </p:nvSpPr>
        <p:spPr>
          <a:xfrm rot="10800000">
            <a:off x="5524123" y="2237963"/>
            <a:ext cx="2448272" cy="1233428"/>
          </a:xfrm>
          <a:custGeom>
            <a:avLst/>
            <a:gdLst>
              <a:gd name="connsiteX0" fmla="*/ 0 w 2712140"/>
              <a:gd name="connsiteY0" fmla="*/ 1079454 h 1079454"/>
              <a:gd name="connsiteX1" fmla="*/ 733646 w 2712140"/>
              <a:gd name="connsiteY1" fmla="*/ 1015659 h 1079454"/>
              <a:gd name="connsiteX2" fmla="*/ 1052623 w 2712140"/>
              <a:gd name="connsiteY2" fmla="*/ 739212 h 1079454"/>
              <a:gd name="connsiteX3" fmla="*/ 1233377 w 2712140"/>
              <a:gd name="connsiteY3" fmla="*/ 239482 h 1079454"/>
              <a:gd name="connsiteX4" fmla="*/ 1329070 w 2712140"/>
              <a:gd name="connsiteY4" fmla="*/ 16198 h 1079454"/>
              <a:gd name="connsiteX5" fmla="*/ 1733107 w 2712140"/>
              <a:gd name="connsiteY5" fmla="*/ 58729 h 1079454"/>
              <a:gd name="connsiteX6" fmla="*/ 1860698 w 2712140"/>
              <a:gd name="connsiteY6" fmla="*/ 388338 h 1079454"/>
              <a:gd name="connsiteX7" fmla="*/ 1935125 w 2712140"/>
              <a:gd name="connsiteY7" fmla="*/ 643519 h 1079454"/>
              <a:gd name="connsiteX8" fmla="*/ 2083981 w 2712140"/>
              <a:gd name="connsiteY8" fmla="*/ 856170 h 1079454"/>
              <a:gd name="connsiteX9" fmla="*/ 2636874 w 2712140"/>
              <a:gd name="connsiteY9" fmla="*/ 1015659 h 1079454"/>
              <a:gd name="connsiteX10" fmla="*/ 2700670 w 2712140"/>
              <a:gd name="connsiteY10" fmla="*/ 994394 h 1079454"/>
              <a:gd name="connsiteX11" fmla="*/ 2711302 w 2712140"/>
              <a:gd name="connsiteY11" fmla="*/ 1005026 h 1079454"/>
              <a:gd name="connsiteX12" fmla="*/ 2690037 w 2712140"/>
              <a:gd name="connsiteY12" fmla="*/ 1015659 h 1079454"/>
              <a:gd name="connsiteX13" fmla="*/ 2690037 w 2712140"/>
              <a:gd name="connsiteY13" fmla="*/ 1005026 h 10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2140" h="1079454">
                <a:moveTo>
                  <a:pt x="0" y="1079454"/>
                </a:moveTo>
                <a:cubicBezTo>
                  <a:pt x="279104" y="1075910"/>
                  <a:pt x="558209" y="1072366"/>
                  <a:pt x="733646" y="1015659"/>
                </a:cubicBezTo>
                <a:cubicBezTo>
                  <a:pt x="909083" y="958952"/>
                  <a:pt x="969335" y="868575"/>
                  <a:pt x="1052623" y="739212"/>
                </a:cubicBezTo>
                <a:cubicBezTo>
                  <a:pt x="1135912" y="609849"/>
                  <a:pt x="1187303" y="359984"/>
                  <a:pt x="1233377" y="239482"/>
                </a:cubicBezTo>
                <a:cubicBezTo>
                  <a:pt x="1279452" y="118980"/>
                  <a:pt x="1245782" y="46323"/>
                  <a:pt x="1329070" y="16198"/>
                </a:cubicBezTo>
                <a:cubicBezTo>
                  <a:pt x="1412358" y="-13927"/>
                  <a:pt x="1644502" y="-3294"/>
                  <a:pt x="1733107" y="58729"/>
                </a:cubicBezTo>
                <a:cubicBezTo>
                  <a:pt x="1821712" y="120752"/>
                  <a:pt x="1827028" y="290873"/>
                  <a:pt x="1860698" y="388338"/>
                </a:cubicBezTo>
                <a:cubicBezTo>
                  <a:pt x="1894368" y="485803"/>
                  <a:pt x="1897911" y="565547"/>
                  <a:pt x="1935125" y="643519"/>
                </a:cubicBezTo>
                <a:cubicBezTo>
                  <a:pt x="1972339" y="721491"/>
                  <a:pt x="1967023" y="794147"/>
                  <a:pt x="2083981" y="856170"/>
                </a:cubicBezTo>
                <a:cubicBezTo>
                  <a:pt x="2200939" y="918193"/>
                  <a:pt x="2534093" y="992622"/>
                  <a:pt x="2636874" y="1015659"/>
                </a:cubicBezTo>
                <a:cubicBezTo>
                  <a:pt x="2739655" y="1038696"/>
                  <a:pt x="2688265" y="996166"/>
                  <a:pt x="2700670" y="994394"/>
                </a:cubicBezTo>
                <a:cubicBezTo>
                  <a:pt x="2713075" y="992622"/>
                  <a:pt x="2713074" y="1001482"/>
                  <a:pt x="2711302" y="1005026"/>
                </a:cubicBezTo>
                <a:cubicBezTo>
                  <a:pt x="2709530" y="1008570"/>
                  <a:pt x="2693581" y="1015659"/>
                  <a:pt x="2690037" y="1015659"/>
                </a:cubicBezTo>
                <a:cubicBezTo>
                  <a:pt x="2686493" y="1015659"/>
                  <a:pt x="2688265" y="1010342"/>
                  <a:pt x="2690037" y="1005026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7" name="Ευθύγραμμο βέλος σύνδεσης 46"/>
          <p:cNvCxnSpPr/>
          <p:nvPr/>
        </p:nvCxnSpPr>
        <p:spPr>
          <a:xfrm>
            <a:off x="5020067" y="3831431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/>
          <p:nvPr/>
        </p:nvCxnSpPr>
        <p:spPr>
          <a:xfrm flipV="1">
            <a:off x="5020067" y="2175247"/>
            <a:ext cx="0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44032" y="3831431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 (Hz)</a:t>
            </a:r>
            <a:endParaRPr lang="el-GR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52120" y="616530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BW</a:t>
            </a:r>
            <a:endParaRPr lang="el-GR" sz="2000" b="1" dirty="0"/>
          </a:p>
        </p:txBody>
      </p:sp>
      <p:sp>
        <p:nvSpPr>
          <p:cNvPr id="51" name="Δεξιό άγκιστρο 50"/>
          <p:cNvSpPr/>
          <p:nvPr/>
        </p:nvSpPr>
        <p:spPr>
          <a:xfrm rot="16200000" flipH="1" flipV="1">
            <a:off x="6492515" y="3998517"/>
            <a:ext cx="249196" cy="694339"/>
          </a:xfrm>
          <a:prstGeom prst="rightBrace">
            <a:avLst>
              <a:gd name="adj1" fmla="val 241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>
            <a:off x="6028179" y="3759423"/>
            <a:ext cx="116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</a:t>
            </a:r>
            <a:endParaRPr lang="el-GR" sz="2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5004048" y="190754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dirty="0" smtClean="0"/>
              <a:t> ή </a:t>
            </a:r>
            <a:r>
              <a:rPr lang="en-US" dirty="0" smtClean="0"/>
              <a:t>Z</a:t>
            </a:r>
            <a:endParaRPr lang="el-GR" dirty="0"/>
          </a:p>
        </p:txBody>
      </p:sp>
      <p:sp>
        <p:nvSpPr>
          <p:cNvPr id="54" name="Ελεύθερη σχεδίαση 53"/>
          <p:cNvSpPr/>
          <p:nvPr/>
        </p:nvSpPr>
        <p:spPr>
          <a:xfrm>
            <a:off x="5363717" y="4662428"/>
            <a:ext cx="2448272" cy="1233428"/>
          </a:xfrm>
          <a:custGeom>
            <a:avLst/>
            <a:gdLst>
              <a:gd name="connsiteX0" fmla="*/ 0 w 2712140"/>
              <a:gd name="connsiteY0" fmla="*/ 1079454 h 1079454"/>
              <a:gd name="connsiteX1" fmla="*/ 733646 w 2712140"/>
              <a:gd name="connsiteY1" fmla="*/ 1015659 h 1079454"/>
              <a:gd name="connsiteX2" fmla="*/ 1052623 w 2712140"/>
              <a:gd name="connsiteY2" fmla="*/ 739212 h 1079454"/>
              <a:gd name="connsiteX3" fmla="*/ 1233377 w 2712140"/>
              <a:gd name="connsiteY3" fmla="*/ 239482 h 1079454"/>
              <a:gd name="connsiteX4" fmla="*/ 1329070 w 2712140"/>
              <a:gd name="connsiteY4" fmla="*/ 16198 h 1079454"/>
              <a:gd name="connsiteX5" fmla="*/ 1733107 w 2712140"/>
              <a:gd name="connsiteY5" fmla="*/ 58729 h 1079454"/>
              <a:gd name="connsiteX6" fmla="*/ 1860698 w 2712140"/>
              <a:gd name="connsiteY6" fmla="*/ 388338 h 1079454"/>
              <a:gd name="connsiteX7" fmla="*/ 1935125 w 2712140"/>
              <a:gd name="connsiteY7" fmla="*/ 643519 h 1079454"/>
              <a:gd name="connsiteX8" fmla="*/ 2083981 w 2712140"/>
              <a:gd name="connsiteY8" fmla="*/ 856170 h 1079454"/>
              <a:gd name="connsiteX9" fmla="*/ 2636874 w 2712140"/>
              <a:gd name="connsiteY9" fmla="*/ 1015659 h 1079454"/>
              <a:gd name="connsiteX10" fmla="*/ 2700670 w 2712140"/>
              <a:gd name="connsiteY10" fmla="*/ 994394 h 1079454"/>
              <a:gd name="connsiteX11" fmla="*/ 2711302 w 2712140"/>
              <a:gd name="connsiteY11" fmla="*/ 1005026 h 1079454"/>
              <a:gd name="connsiteX12" fmla="*/ 2690037 w 2712140"/>
              <a:gd name="connsiteY12" fmla="*/ 1015659 h 1079454"/>
              <a:gd name="connsiteX13" fmla="*/ 2690037 w 2712140"/>
              <a:gd name="connsiteY13" fmla="*/ 1005026 h 10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2140" h="1079454">
                <a:moveTo>
                  <a:pt x="0" y="1079454"/>
                </a:moveTo>
                <a:cubicBezTo>
                  <a:pt x="279104" y="1075910"/>
                  <a:pt x="558209" y="1072366"/>
                  <a:pt x="733646" y="1015659"/>
                </a:cubicBezTo>
                <a:cubicBezTo>
                  <a:pt x="909083" y="958952"/>
                  <a:pt x="969335" y="868575"/>
                  <a:pt x="1052623" y="739212"/>
                </a:cubicBezTo>
                <a:cubicBezTo>
                  <a:pt x="1135912" y="609849"/>
                  <a:pt x="1187303" y="359984"/>
                  <a:pt x="1233377" y="239482"/>
                </a:cubicBezTo>
                <a:cubicBezTo>
                  <a:pt x="1279452" y="118980"/>
                  <a:pt x="1245782" y="46323"/>
                  <a:pt x="1329070" y="16198"/>
                </a:cubicBezTo>
                <a:cubicBezTo>
                  <a:pt x="1412358" y="-13927"/>
                  <a:pt x="1644502" y="-3294"/>
                  <a:pt x="1733107" y="58729"/>
                </a:cubicBezTo>
                <a:cubicBezTo>
                  <a:pt x="1821712" y="120752"/>
                  <a:pt x="1827028" y="290873"/>
                  <a:pt x="1860698" y="388338"/>
                </a:cubicBezTo>
                <a:cubicBezTo>
                  <a:pt x="1894368" y="485803"/>
                  <a:pt x="1897911" y="565547"/>
                  <a:pt x="1935125" y="643519"/>
                </a:cubicBezTo>
                <a:cubicBezTo>
                  <a:pt x="1972339" y="721491"/>
                  <a:pt x="1967023" y="794147"/>
                  <a:pt x="2083981" y="856170"/>
                </a:cubicBezTo>
                <a:cubicBezTo>
                  <a:pt x="2200939" y="918193"/>
                  <a:pt x="2534093" y="992622"/>
                  <a:pt x="2636874" y="1015659"/>
                </a:cubicBezTo>
                <a:cubicBezTo>
                  <a:pt x="2739655" y="1038696"/>
                  <a:pt x="2688265" y="996166"/>
                  <a:pt x="2700670" y="994394"/>
                </a:cubicBezTo>
                <a:cubicBezTo>
                  <a:pt x="2713075" y="992622"/>
                  <a:pt x="2713074" y="1001482"/>
                  <a:pt x="2711302" y="1005026"/>
                </a:cubicBezTo>
                <a:cubicBezTo>
                  <a:pt x="2709530" y="1008570"/>
                  <a:pt x="2693581" y="1015659"/>
                  <a:pt x="2690037" y="1015659"/>
                </a:cubicBezTo>
                <a:cubicBezTo>
                  <a:pt x="2686493" y="1015659"/>
                  <a:pt x="2688265" y="1010342"/>
                  <a:pt x="2690037" y="1005026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5" name="Ευθύγραμμο βέλος σύνδεσης 54"/>
          <p:cNvCxnSpPr/>
          <p:nvPr/>
        </p:nvCxnSpPr>
        <p:spPr>
          <a:xfrm>
            <a:off x="5075685" y="6174596"/>
            <a:ext cx="35283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ύγραμμο βέλος σύνδεσης 55"/>
          <p:cNvCxnSpPr/>
          <p:nvPr/>
        </p:nvCxnSpPr>
        <p:spPr>
          <a:xfrm flipV="1">
            <a:off x="5075685" y="4518412"/>
            <a:ext cx="0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100021" y="6216987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 (Hz)</a:t>
            </a:r>
            <a:endParaRPr lang="el-GR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213853" y="6102588"/>
            <a:ext cx="116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</a:t>
            </a:r>
            <a:endParaRPr lang="el-GR" sz="2400" baseline="-25000" dirty="0"/>
          </a:p>
        </p:txBody>
      </p:sp>
      <p:cxnSp>
        <p:nvCxnSpPr>
          <p:cNvPr id="59" name="Ευθεία γραμμή σύνδεσης 58"/>
          <p:cNvCxnSpPr/>
          <p:nvPr/>
        </p:nvCxnSpPr>
        <p:spPr>
          <a:xfrm flipV="1">
            <a:off x="7091909" y="5351150"/>
            <a:ext cx="0" cy="82344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εία γραμμή σύνδεσης 59"/>
          <p:cNvCxnSpPr/>
          <p:nvPr/>
        </p:nvCxnSpPr>
        <p:spPr>
          <a:xfrm flipV="1">
            <a:off x="6397570" y="5310500"/>
            <a:ext cx="0" cy="86409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εία γραμμή σύνδεσης 60"/>
          <p:cNvCxnSpPr/>
          <p:nvPr/>
        </p:nvCxnSpPr>
        <p:spPr>
          <a:xfrm>
            <a:off x="6155805" y="5238492"/>
            <a:ext cx="122413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07933" y="49411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70,7%</a:t>
            </a:r>
            <a:endParaRPr lang="el-GR" dirty="0"/>
          </a:p>
        </p:txBody>
      </p:sp>
      <p:cxnSp>
        <p:nvCxnSpPr>
          <p:cNvPr id="64" name="Ευθεία γραμμή σύνδεσης 63"/>
          <p:cNvCxnSpPr/>
          <p:nvPr/>
        </p:nvCxnSpPr>
        <p:spPr>
          <a:xfrm flipV="1">
            <a:off x="6738849" y="4662428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Δεξιό άγκιστρο 65"/>
          <p:cNvSpPr/>
          <p:nvPr/>
        </p:nvSpPr>
        <p:spPr>
          <a:xfrm rot="16200000" flipH="1" flipV="1">
            <a:off x="6620141" y="6384073"/>
            <a:ext cx="249196" cy="694339"/>
          </a:xfrm>
          <a:prstGeom prst="rightBrace">
            <a:avLst>
              <a:gd name="adj1" fmla="val 241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4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18" grpId="0"/>
      <p:bldP spid="19" grpId="0" animBg="1"/>
      <p:bldP spid="28" grpId="0"/>
      <p:bldP spid="29" grpId="0"/>
      <p:bldP spid="30" grpId="0"/>
      <p:bldP spid="38" grpId="0"/>
      <p:bldP spid="40" grpId="0" animBg="1"/>
      <p:bldP spid="41" grpId="0"/>
      <p:bldP spid="42" grpId="0" animBg="1"/>
      <p:bldP spid="43" grpId="0"/>
      <p:bldP spid="44" grpId="0"/>
      <p:bldP spid="45" grpId="0"/>
      <p:bldP spid="46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7" grpId="0"/>
      <p:bldP spid="58" grpId="0"/>
      <p:bldP spid="62" grpId="0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Ποιότητα συντονισμένου κυκλώματος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5015"/>
            <a:ext cx="4104456" cy="43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646895"/>
                <a:ext cx="2464649" cy="97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𝑄</m:t>
                      </m:r>
                      <m:r>
                        <a:rPr lang="en-US" sz="2800" i="1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𝑋𝑐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   </m:t>
                          </m:r>
                          <m:r>
                            <a:rPr lang="el-GR" sz="2800" i="1" dirty="0">
                              <a:latin typeface="Cambria Math"/>
                            </a:rPr>
                            <m:t>𝜂</m:t>
                          </m:r>
                          <m:r>
                            <a:rPr lang="el-GR" sz="2800" i="1" dirty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l-GR" sz="2800" dirty="0">
                              <a:latin typeface="Cambria Math"/>
                            </a:rPr>
                            <m:t>Χ</m:t>
                          </m:r>
                          <m:r>
                            <a:rPr lang="en-US" sz="2800" i="1" baseline="-25000" dirty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</a:rPr>
                            <m:t>Req</m:t>
                          </m:r>
                        </m:den>
                      </m:f>
                    </m:oMath>
                  </m:oMathPara>
                </a14:m>
                <a:endParaRPr lang="el-GR" sz="2800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46895"/>
                <a:ext cx="2464649" cy="9714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725" y="4509120"/>
                <a:ext cx="2190280" cy="97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𝐵𝑊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800" i="1" dirty="0" err="1" smtClean="0">
                              <a:latin typeface="Cambria Math"/>
                            </a:rPr>
                            <m:t>𝑓𝑟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800" i="1" dirty="0" smtClean="0">
                              <a:latin typeface="Cambria Math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25" y="4509120"/>
                <a:ext cx="2190280" cy="9756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512" y="2948751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ποιότητα ενός συντονισμένου κυκλώματος </a:t>
            </a:r>
            <a:r>
              <a:rPr lang="en-US" sz="2400" dirty="0" smtClean="0"/>
              <a:t>RLC </a:t>
            </a:r>
            <a:r>
              <a:rPr lang="el-GR" sz="2400" dirty="0" smtClean="0"/>
              <a:t>καθορίζει την  επιλεκτικότητα</a:t>
            </a:r>
            <a:r>
              <a:rPr lang="en-US" sz="2400" dirty="0" smtClean="0"/>
              <a:t>  BW  (Band Width)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5148064" y="1700808"/>
            <a:ext cx="216024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1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Φίλτρα  συχνοτήτων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7310" y="-7372199"/>
            <a:ext cx="8523429" cy="33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41265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63885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735238" cy="243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9312"/>
            <a:ext cx="4455479" cy="22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933056"/>
            <a:ext cx="24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α)    </a:t>
            </a:r>
            <a:r>
              <a:rPr lang="el-GR" dirty="0" err="1" smtClean="0"/>
              <a:t>Υψιπερατά</a:t>
            </a:r>
            <a:r>
              <a:rPr lang="el-GR" dirty="0" smtClean="0"/>
              <a:t> φίλτρα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453336"/>
            <a:ext cx="29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β)    </a:t>
            </a:r>
            <a:r>
              <a:rPr lang="el-GR" dirty="0" err="1" smtClean="0"/>
              <a:t>Χαμηλοπερατά</a:t>
            </a:r>
            <a:r>
              <a:rPr lang="el-GR" dirty="0" smtClean="0"/>
              <a:t> φίλτρα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567200" y="3923764"/>
            <a:ext cx="26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γ)    </a:t>
            </a:r>
            <a:r>
              <a:rPr lang="el-GR" dirty="0" err="1" smtClean="0"/>
              <a:t>Ζωνοπερατά</a:t>
            </a:r>
            <a:r>
              <a:rPr lang="el-GR" dirty="0" smtClean="0"/>
              <a:t> φίλτρα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6516052"/>
            <a:ext cx="317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δ)   Φίλτρα απόρριψης ζώνης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0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715200" cy="1295400"/>
          </a:xfrm>
        </p:spPr>
        <p:txBody>
          <a:bodyPr/>
          <a:lstStyle/>
          <a:p>
            <a:r>
              <a:rPr lang="el-GR" dirty="0" smtClean="0"/>
              <a:t>Επαγωγικά και Χωρητικά φορτία (</a:t>
            </a:r>
            <a:r>
              <a:rPr lang="en-US" dirty="0" smtClean="0"/>
              <a:t>L,C)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653" y="155748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</a:rPr>
              <a:t>Το πηνίο </a:t>
            </a:r>
            <a:r>
              <a:rPr lang="el-GR" dirty="0" smtClean="0">
                <a:solidFill>
                  <a:srgbClr val="000000"/>
                </a:solidFill>
              </a:rPr>
              <a:t>(επαγωγή</a:t>
            </a:r>
            <a:r>
              <a:rPr lang="en-US" dirty="0" smtClean="0">
                <a:solidFill>
                  <a:srgbClr val="000000"/>
                </a:solidFill>
              </a:rPr>
              <a:t> L</a:t>
            </a:r>
            <a:r>
              <a:rPr lang="el-GR" dirty="0" smtClean="0">
                <a:solidFill>
                  <a:srgbClr val="000000"/>
                </a:solidFill>
              </a:rPr>
              <a:t>) στο </a:t>
            </a:r>
            <a:r>
              <a:rPr lang="en-US" dirty="0" err="1" smtClean="0">
                <a:solidFill>
                  <a:srgbClr val="000000"/>
                </a:solidFill>
              </a:rPr>
              <a:t>a.c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μετατοπίζει την </a:t>
            </a:r>
            <a:r>
              <a:rPr lang="el-GR" dirty="0" err="1">
                <a:solidFill>
                  <a:srgbClr val="000000"/>
                </a:solidFill>
              </a:rPr>
              <a:t>κυματομορφή</a:t>
            </a:r>
            <a:r>
              <a:rPr lang="el-GR" dirty="0">
                <a:solidFill>
                  <a:srgbClr val="000000"/>
                </a:solidFill>
              </a:rPr>
              <a:t> του ρεύματος </a:t>
            </a:r>
            <a:r>
              <a:rPr lang="el-GR" dirty="0" smtClean="0">
                <a:solidFill>
                  <a:srgbClr val="000000"/>
                </a:solidFill>
              </a:rPr>
              <a:t>πίσω από την </a:t>
            </a:r>
            <a:r>
              <a:rPr lang="el-GR" dirty="0" err="1" smtClean="0">
                <a:solidFill>
                  <a:srgbClr val="000000"/>
                </a:solidFill>
              </a:rPr>
              <a:t>κυματομορφή</a:t>
            </a:r>
            <a:r>
              <a:rPr lang="el-GR" dirty="0" smtClean="0">
                <a:solidFill>
                  <a:srgbClr val="000000"/>
                </a:solidFill>
              </a:rPr>
              <a:t> της τάσης κατά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l-GR" dirty="0">
                <a:solidFill>
                  <a:srgbClr val="000000"/>
                </a:solidFill>
              </a:rPr>
              <a:t>90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157192"/>
            <a:ext cx="452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</a:rPr>
              <a:t>Ο πυκνωτής </a:t>
            </a:r>
            <a:r>
              <a:rPr lang="el-GR" dirty="0" smtClean="0">
                <a:solidFill>
                  <a:srgbClr val="000000"/>
                </a:solidFill>
              </a:rPr>
              <a:t>(χωρητικότητα</a:t>
            </a:r>
            <a:r>
              <a:rPr lang="en-US" dirty="0" smtClean="0">
                <a:solidFill>
                  <a:srgbClr val="000000"/>
                </a:solidFill>
              </a:rPr>
              <a:t> C</a:t>
            </a:r>
            <a:r>
              <a:rPr lang="el-GR" dirty="0" smtClean="0">
                <a:solidFill>
                  <a:srgbClr val="000000"/>
                </a:solidFill>
              </a:rPr>
              <a:t>) στο </a:t>
            </a:r>
            <a:r>
              <a:rPr lang="en-US" dirty="0" err="1" smtClean="0">
                <a:solidFill>
                  <a:srgbClr val="000000"/>
                </a:solidFill>
              </a:rPr>
              <a:t>a.c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μετατοπίζει την </a:t>
            </a:r>
            <a:r>
              <a:rPr lang="el-GR" dirty="0" err="1">
                <a:solidFill>
                  <a:srgbClr val="000000"/>
                </a:solidFill>
              </a:rPr>
              <a:t>κυματομορφή</a:t>
            </a:r>
            <a:r>
              <a:rPr lang="el-GR" dirty="0">
                <a:solidFill>
                  <a:srgbClr val="000000"/>
                </a:solidFill>
              </a:rPr>
              <a:t> του ρεύματος </a:t>
            </a:r>
            <a:r>
              <a:rPr lang="el-GR" dirty="0" smtClean="0">
                <a:solidFill>
                  <a:srgbClr val="000000"/>
                </a:solidFill>
              </a:rPr>
              <a:t>μπροστά από την </a:t>
            </a:r>
            <a:r>
              <a:rPr lang="el-GR" dirty="0" err="1" smtClean="0">
                <a:solidFill>
                  <a:srgbClr val="000000"/>
                </a:solidFill>
              </a:rPr>
              <a:t>κυματομορφή</a:t>
            </a:r>
            <a:r>
              <a:rPr lang="el-GR" dirty="0" smtClean="0">
                <a:solidFill>
                  <a:srgbClr val="000000"/>
                </a:solidFill>
              </a:rPr>
              <a:t> της τάσης  </a:t>
            </a:r>
            <a:r>
              <a:rPr lang="el-GR" dirty="0">
                <a:solidFill>
                  <a:srgbClr val="000000"/>
                </a:solidFill>
              </a:rPr>
              <a:t>κατά   +90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2" y="4221088"/>
            <a:ext cx="4167656" cy="24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2360616" cy="23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2279115" cy="21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ΣΥΝΘΕΤΗ  ΑΝΤΙΣΤΑΣΗ   ( Ζ 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000" dirty="0" smtClean="0"/>
              <a:t>Γενικά η αντίσταση σε ένα κύκλωμα </a:t>
            </a:r>
            <a:r>
              <a:rPr lang="en-US" sz="2000" dirty="0" err="1" smtClean="0"/>
              <a:t>a.c</a:t>
            </a:r>
            <a:r>
              <a:rPr lang="en-US" sz="2000" dirty="0" smtClean="0"/>
              <a:t>.</a:t>
            </a:r>
            <a:r>
              <a:rPr lang="el-GR" sz="2000" dirty="0" smtClean="0"/>
              <a:t> είναι σύνθετη (</a:t>
            </a:r>
            <a:r>
              <a:rPr lang="el-GR" sz="2000" dirty="0" err="1" smtClean="0"/>
              <a:t>εμπέδηση</a:t>
            </a:r>
            <a:r>
              <a:rPr lang="el-GR" sz="2000" dirty="0" smtClean="0"/>
              <a:t>) και αποτελείται και από ωμικό και από άεργο φορτίο  Ζ.</a:t>
            </a:r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>
                <a:solidFill>
                  <a:srgbClr val="000000"/>
                </a:solidFill>
              </a:rPr>
              <a:pPr/>
              <a:t>3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0" y="3140968"/>
            <a:ext cx="2949326" cy="25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3907"/>
            <a:ext cx="5904656" cy="28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928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ΣΤΡΕΦΟΜΕΝΑ  ΔΙΑΝΥΣΜΑΤΑ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1503239"/>
            <a:ext cx="8928992" cy="1277689"/>
          </a:xfrm>
        </p:spPr>
        <p:txBody>
          <a:bodyPr/>
          <a:lstStyle/>
          <a:p>
            <a:pPr algn="just"/>
            <a:r>
              <a:rPr lang="el-GR" sz="2000" dirty="0" smtClean="0"/>
              <a:t>Κάθε </a:t>
            </a:r>
            <a:r>
              <a:rPr lang="el-GR" sz="2000" dirty="0" err="1" smtClean="0"/>
              <a:t>κυματομορφή</a:t>
            </a:r>
            <a:r>
              <a:rPr lang="el-GR" sz="2000" dirty="0" smtClean="0"/>
              <a:t> μπορεί να παρασταθεί ως ένα στρεφόμενο διάνυσμα, όπου η διεύθυνση αντιπροσωπεύει την γωνία φάσης και το μήκος αντιπροσωπεύει το μέτρο της ηλεκτρικής ποσότητας.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9208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Έλλειψη 56"/>
          <p:cNvSpPr/>
          <p:nvPr/>
        </p:nvSpPr>
        <p:spPr>
          <a:xfrm>
            <a:off x="5220072" y="3140968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Έλλειψη 53"/>
          <p:cNvSpPr/>
          <p:nvPr/>
        </p:nvSpPr>
        <p:spPr>
          <a:xfrm>
            <a:off x="5992204" y="2132856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0060" y="147641"/>
            <a:ext cx="7543800" cy="1295400"/>
          </a:xfrm>
        </p:spPr>
        <p:txBody>
          <a:bodyPr/>
          <a:lstStyle/>
          <a:p>
            <a:r>
              <a:rPr lang="el-GR" dirty="0" smtClean="0"/>
              <a:t>ΚΥΚΛΩΜΑΤΑ  </a:t>
            </a:r>
            <a:r>
              <a:rPr lang="en-US" dirty="0" smtClean="0"/>
              <a:t>RC</a:t>
            </a:r>
            <a:r>
              <a:rPr lang="el-GR" dirty="0" smtClean="0"/>
              <a:t>   ΣΕΙΡΑΣ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02493"/>
            <a:ext cx="3323810" cy="3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7766" y="146445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47669" y="30689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10" name="Ορθογώνιο 9"/>
          <p:cNvSpPr/>
          <p:nvPr/>
        </p:nvSpPr>
        <p:spPr>
          <a:xfrm>
            <a:off x="1515487" y="378904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b="1" baseline="-25000" dirty="0"/>
          </a:p>
        </p:txBody>
      </p:sp>
      <p:sp>
        <p:nvSpPr>
          <p:cNvPr id="11" name="Ορθογώνιο 10"/>
          <p:cNvSpPr/>
          <p:nvPr/>
        </p:nvSpPr>
        <p:spPr>
          <a:xfrm>
            <a:off x="395536" y="350100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3923928" y="2060848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210323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el-GR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3923928" y="2060848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/>
          <p:cNvSpPr/>
          <p:nvPr/>
        </p:nvSpPr>
        <p:spPr>
          <a:xfrm>
            <a:off x="4980522" y="1556792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dirty="0"/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>
            <a:off x="3923928" y="2060848"/>
            <a:ext cx="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3389934" y="3131676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dirty="0"/>
          </a:p>
        </p:txBody>
      </p:sp>
      <p:cxnSp>
        <p:nvCxnSpPr>
          <p:cNvPr id="21" name="Ευθεία γραμμή σύνδεσης 20"/>
          <p:cNvCxnSpPr/>
          <p:nvPr/>
        </p:nvCxnSpPr>
        <p:spPr>
          <a:xfrm>
            <a:off x="5220072" y="2060848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3923928" y="328498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3923928" y="2060848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>
          <a:xfrm>
            <a:off x="5183722" y="3131676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</p:txBody>
      </p:sp>
      <p:sp>
        <p:nvSpPr>
          <p:cNvPr id="28" name="Τόξο 27"/>
          <p:cNvSpPr/>
          <p:nvPr/>
        </p:nvSpPr>
        <p:spPr>
          <a:xfrm rot="3763515">
            <a:off x="3985958" y="2019320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4283968" y="205155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520" y="4758368"/>
                <a:ext cx="3240360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R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=</a:t>
                </a:r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C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=I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𝑍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58368"/>
                <a:ext cx="3240360" cy="614848"/>
              </a:xfrm>
              <a:prstGeom prst="rect">
                <a:avLst/>
              </a:prstGeom>
              <a:blipFill rotWithShape="1">
                <a:blip r:embed="rId3"/>
                <a:stretch>
                  <a:fillRect l="-2820" b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Ευθύγραμμο βέλος σύνδεσης 32"/>
          <p:cNvCxnSpPr/>
          <p:nvPr/>
        </p:nvCxnSpPr>
        <p:spPr>
          <a:xfrm>
            <a:off x="7184244" y="2060848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/>
          <p:nvPr/>
        </p:nvCxnSpPr>
        <p:spPr>
          <a:xfrm>
            <a:off x="7184244" y="2060848"/>
            <a:ext cx="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/>
          <p:nvPr/>
        </p:nvCxnSpPr>
        <p:spPr>
          <a:xfrm>
            <a:off x="8480388" y="2060848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>
            <a:off x="7184244" y="328498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>
            <a:off x="7184244" y="2060848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Τόξο 38"/>
          <p:cNvSpPr/>
          <p:nvPr/>
        </p:nvSpPr>
        <p:spPr>
          <a:xfrm rot="3763515">
            <a:off x="7246274" y="2019320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7544284" y="205155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8174650" y="1556792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</a:t>
            </a:r>
            <a:endParaRPr lang="el-GR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53472" y="306896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60432" y="3140968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</a:t>
            </a:r>
            <a:endParaRPr lang="el-GR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79912" y="3569624"/>
                <a:ext cx="217021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69624"/>
                <a:ext cx="2170218" cy="4735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66278" y="3603481"/>
                <a:ext cx="217021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𝑍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78" y="3603481"/>
                <a:ext cx="2170218" cy="4735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6136" y="4258224"/>
                <a:ext cx="277524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</m:t>
                          </m:r>
                          <m:r>
                            <a:rPr lang="en-US" b="0" i="0" baseline="-2500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258224"/>
                <a:ext cx="2775247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12071" y="5052231"/>
                <a:ext cx="327487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I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𝑉𝑇</m:t>
                      </m:r>
                      <m:r>
                        <a:rPr lang="el-GR" sz="2000" b="0" i="1" baseline="-2500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I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𝑉𝑅</m:t>
                      </m:r>
                      <m:r>
                        <a:rPr lang="el-GR" sz="2000" b="0" i="1" baseline="-2500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l-GR" sz="2000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071" y="5052231"/>
                <a:ext cx="3274871" cy="392993"/>
              </a:xfrm>
              <a:prstGeom prst="rect">
                <a:avLst/>
              </a:prstGeom>
              <a:blipFill rotWithShape="1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72617" y="5431961"/>
                <a:ext cx="1635087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2617" y="5431961"/>
                <a:ext cx="1635087" cy="6613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9712" y="5651956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𝑋𝑐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𝐼𝑇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</m:t>
                      </m:r>
                      <m:r>
                        <a:rPr lang="el-GR" b="0" i="1" baseline="-25000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𝑉𝑅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b="0" i="1" baseline="-25000" smtClean="0">
                          <a:latin typeface="Cambria Math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  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   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651956"/>
                <a:ext cx="698477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62" t="-16393" b="-45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Ευθύγραμμο βέλος σύνδεσης 19"/>
          <p:cNvCxnSpPr/>
          <p:nvPr/>
        </p:nvCxnSpPr>
        <p:spPr>
          <a:xfrm>
            <a:off x="2483768" y="5661248"/>
            <a:ext cx="72008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/>
          <p:cNvCxnSpPr/>
          <p:nvPr/>
        </p:nvCxnSpPr>
        <p:spPr>
          <a:xfrm>
            <a:off x="5004048" y="566124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/>
          <p:cNvCxnSpPr/>
          <p:nvPr/>
        </p:nvCxnSpPr>
        <p:spPr>
          <a:xfrm flipV="1">
            <a:off x="3386186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/>
          <p:nvPr/>
        </p:nvCxnSpPr>
        <p:spPr>
          <a:xfrm flipV="1">
            <a:off x="4193243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ύγραμμο βέλος σύνδεσης 48"/>
          <p:cNvCxnSpPr/>
          <p:nvPr/>
        </p:nvCxnSpPr>
        <p:spPr>
          <a:xfrm>
            <a:off x="5940152" y="566124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/>
          <p:cNvCxnSpPr/>
          <p:nvPr/>
        </p:nvCxnSpPr>
        <p:spPr>
          <a:xfrm flipV="1">
            <a:off x="6732240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50"/>
          <p:cNvCxnSpPr/>
          <p:nvPr/>
        </p:nvCxnSpPr>
        <p:spPr>
          <a:xfrm flipV="1">
            <a:off x="7577619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>
            <a:off x="8748464" y="5661248"/>
            <a:ext cx="72008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9426" y="6093296"/>
            <a:ext cx="827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 τάσεις  είναι ανάλογες  των  αντιστάσεων</a:t>
            </a:r>
          </a:p>
          <a:p>
            <a:r>
              <a:rPr lang="el-GR" dirty="0" smtClean="0"/>
              <a:t>Ο χαρακτήρας του συντελεστή ισχύος εξαρτάται από τις τάσεις ή τις αντιστάσεις</a:t>
            </a:r>
            <a:endParaRPr lang="el-GR" dirty="0"/>
          </a:p>
        </p:txBody>
      </p:sp>
      <p:sp>
        <p:nvSpPr>
          <p:cNvPr id="55" name="TextBox 54"/>
          <p:cNvSpPr txBox="1"/>
          <p:nvPr/>
        </p:nvSpPr>
        <p:spPr>
          <a:xfrm>
            <a:off x="5220072" y="2627620"/>
            <a:ext cx="16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  <a:r>
              <a:rPr lang="el-GR" dirty="0" smtClean="0"/>
              <a:t>χωρητικό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1920" y="4326320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326320"/>
                <a:ext cx="1296144" cy="614848"/>
              </a:xfrm>
              <a:prstGeom prst="rect">
                <a:avLst/>
              </a:prstGeom>
              <a:blipFill rotWithShape="1">
                <a:blip r:embed="rId10"/>
                <a:stretch>
                  <a:fillRect l="-7547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6" grpId="0"/>
      <p:bldP spid="8" grpId="0"/>
      <p:bldP spid="10" grpId="0"/>
      <p:bldP spid="11" grpId="0"/>
      <p:bldP spid="14" grpId="0"/>
      <p:bldP spid="16" grpId="0"/>
      <p:bldP spid="19" grpId="0"/>
      <p:bldP spid="26" grpId="0"/>
      <p:bldP spid="28" grpId="0" animBg="1"/>
      <p:bldP spid="29" grpId="0"/>
      <p:bldP spid="32" grpId="0"/>
      <p:bldP spid="39" grpId="0" animBg="1"/>
      <p:bldP spid="40" grpId="0"/>
      <p:bldP spid="30" grpId="0"/>
      <p:bldP spid="41" grpId="0"/>
      <p:bldP spid="42" grpId="0"/>
      <p:bldP spid="43" grpId="0"/>
      <p:bldP spid="45" grpId="0"/>
      <p:bldP spid="3" grpId="0"/>
      <p:bldP spid="5" grpId="0"/>
      <p:bldP spid="7" grpId="0"/>
      <p:bldP spid="9" grpId="0"/>
      <p:bldP spid="38" grpId="0" build="p"/>
      <p:bldP spid="55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Έλλειψη 53"/>
          <p:cNvSpPr/>
          <p:nvPr/>
        </p:nvSpPr>
        <p:spPr>
          <a:xfrm>
            <a:off x="8028384" y="2924944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Έλλειψη 52"/>
          <p:cNvSpPr/>
          <p:nvPr/>
        </p:nvSpPr>
        <p:spPr>
          <a:xfrm>
            <a:off x="6732240" y="1484784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ΚΥΚΛΩΜΑΤΑ   </a:t>
            </a:r>
            <a:r>
              <a:rPr lang="en-US" dirty="0" smtClean="0"/>
              <a:t>RC</a:t>
            </a:r>
            <a:r>
              <a:rPr lang="el-GR" dirty="0" smtClean="0"/>
              <a:t>   ΠΑΡΑΛΛΗΛΑ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5723"/>
            <a:ext cx="4373272" cy="2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>
            <a:off x="5436096" y="2912390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5436096" y="2912390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6444208" y="2975106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sz="2000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sz="200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V="1">
            <a:off x="5436096" y="1688254"/>
            <a:ext cx="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5004048" y="1484784"/>
            <a:ext cx="389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sz="2000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6732240" y="1688254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5436096" y="168825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V="1">
            <a:off x="5436096" y="1697546"/>
            <a:ext cx="1296144" cy="12148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6771232" y="1472230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dirty="0"/>
          </a:p>
        </p:txBody>
      </p:sp>
      <p:sp>
        <p:nvSpPr>
          <p:cNvPr id="15" name="Τόξο 14"/>
          <p:cNvSpPr/>
          <p:nvPr/>
        </p:nvSpPr>
        <p:spPr>
          <a:xfrm rot="1498714">
            <a:off x="5517563" y="2668335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796136" y="248034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291239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891685" y="284364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19" name="Ορθογώνιο 18"/>
          <p:cNvSpPr/>
          <p:nvPr/>
        </p:nvSpPr>
        <p:spPr>
          <a:xfrm>
            <a:off x="3707904" y="314096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b="1" baseline="-25000" dirty="0"/>
          </a:p>
        </p:txBody>
      </p:sp>
      <p:sp>
        <p:nvSpPr>
          <p:cNvPr id="20" name="Ορθογώνιο 19"/>
          <p:cNvSpPr/>
          <p:nvPr/>
        </p:nvSpPr>
        <p:spPr>
          <a:xfrm>
            <a:off x="899592" y="2636912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3768" y="146445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78046" y="3243441"/>
                <a:ext cx="217021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46" y="3243441"/>
                <a:ext cx="2170218" cy="4735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544" y="4326320"/>
                <a:ext cx="1136109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R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26320"/>
                <a:ext cx="1136109" cy="614848"/>
              </a:xfrm>
              <a:prstGeom prst="rect">
                <a:avLst/>
              </a:prstGeom>
              <a:blipFill rotWithShape="1">
                <a:blip r:embed="rId4"/>
                <a:stretch>
                  <a:fillRect l="-860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1680" y="4326320"/>
                <a:ext cx="122413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326320"/>
                <a:ext cx="1224136" cy="614848"/>
              </a:xfrm>
              <a:prstGeom prst="rect">
                <a:avLst/>
              </a:prstGeom>
              <a:blipFill rotWithShape="1">
                <a:blip r:embed="rId5"/>
                <a:stretch>
                  <a:fillRect l="-8000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32" y="4365104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I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𝑍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65104"/>
                <a:ext cx="1296144" cy="614848"/>
              </a:xfrm>
              <a:prstGeom prst="rect">
                <a:avLst/>
              </a:prstGeom>
              <a:blipFill rotWithShape="1">
                <a:blip r:embed="rId6"/>
                <a:stretch>
                  <a:fillRect l="-751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88024" y="3678248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78248"/>
                <a:ext cx="1296144" cy="614848"/>
              </a:xfrm>
              <a:prstGeom prst="rect">
                <a:avLst/>
              </a:prstGeom>
              <a:blipFill rotWithShape="1">
                <a:blip r:embed="rId7"/>
                <a:stretch>
                  <a:fillRect l="-704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0232" y="3519232"/>
                <a:ext cx="1872208" cy="91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𝑋𝑐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/>
                                <a:ea typeface="Batang" panose="02030600000101010101" pitchFamily="18" charset="-127"/>
                                <a:cs typeface="Andalus" panose="02020603050405020304" pitchFamily="18" charset="-78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𝑐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/>
                                <a:ea typeface="Batang" panose="02030600000101010101" pitchFamily="18" charset="-127"/>
                                <a:cs typeface="Andalus" panose="02020603050405020304" pitchFamily="18" charset="-78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519232"/>
                <a:ext cx="1872208" cy="917880"/>
              </a:xfrm>
              <a:prstGeom prst="rect">
                <a:avLst/>
              </a:prstGeom>
              <a:blipFill rotWithShape="1">
                <a:blip r:embed="rId8"/>
                <a:stretch>
                  <a:fillRect l="-5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55976" y="4338316"/>
                <a:ext cx="4793941" cy="962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baseline="-2500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𝑉</m:t>
                          </m:r>
                          <m:r>
                            <a:rPr lang="en-US" i="1" baseline="-25000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𝑅</m:t>
                          </m:r>
                          <m:r>
                            <a:rPr lang="en-US" b="0" i="1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𝑉</m:t>
                          </m:r>
                          <m:r>
                            <a:rPr lang="en-US" i="1" baseline="-25000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𝑇</m:t>
                          </m:r>
                          <m:r>
                            <a:rPr lang="en-US" b="0" i="0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f>
                        <m:fPr>
                          <m:ctrlP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𝑋𝑐</m:t>
                          </m:r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338316"/>
                <a:ext cx="4793941" cy="9628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84168" y="37170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flipH="1">
                <a:off x="179512" y="5229200"/>
                <a:ext cx="1635087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512" y="5229200"/>
                <a:ext cx="1635087" cy="6613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Ευθύγραμμο βέλος σύνδεσης 30"/>
          <p:cNvCxnSpPr/>
          <p:nvPr/>
        </p:nvCxnSpPr>
        <p:spPr>
          <a:xfrm>
            <a:off x="2483768" y="538250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/>
          <p:nvPr/>
        </p:nvCxnSpPr>
        <p:spPr>
          <a:xfrm>
            <a:off x="5004048" y="538250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 flipV="1">
            <a:off x="3347864" y="5445222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 flipV="1">
            <a:off x="8604448" y="538250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/>
          <p:nvPr/>
        </p:nvCxnSpPr>
        <p:spPr>
          <a:xfrm>
            <a:off x="7596336" y="5445224"/>
            <a:ext cx="72008" cy="445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79712" y="5445224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𝑋𝑐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𝐼𝑐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𝐼𝑇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</m:t>
                      </m:r>
                      <m:r>
                        <a:rPr lang="el-GR" b="0" i="1" baseline="-25000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</m:t>
                      </m:r>
                      <m:r>
                        <a:rPr lang="el-GR" b="0" i="1" baseline="-25000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𝑅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445224"/>
                <a:ext cx="69847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62" t="-16393" b="-45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Ευθύγραμμο βέλος σύνδεσης 39"/>
          <p:cNvCxnSpPr/>
          <p:nvPr/>
        </p:nvCxnSpPr>
        <p:spPr>
          <a:xfrm>
            <a:off x="4283968" y="5373216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/>
          <p:cNvCxnSpPr/>
          <p:nvPr/>
        </p:nvCxnSpPr>
        <p:spPr>
          <a:xfrm flipV="1">
            <a:off x="5773015" y="5409219"/>
            <a:ext cx="2160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Ευθεία γραμμή σύνδεσης 2055"/>
          <p:cNvCxnSpPr/>
          <p:nvPr/>
        </p:nvCxnSpPr>
        <p:spPr>
          <a:xfrm>
            <a:off x="6516216" y="558924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520" y="6021288"/>
            <a:ext cx="7111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 ρεύματα  είναι  αντιστρόφως  ανάλογα  των  αντιστάσεων</a:t>
            </a:r>
          </a:p>
          <a:p>
            <a:r>
              <a:rPr lang="el-GR" dirty="0" smtClean="0"/>
              <a:t>Ο χαρακτήρας  του  συντελεστή  ισχύος  εξαρτάται  από  τα  ρεύματα</a:t>
            </a:r>
            <a:endParaRPr lang="el-GR" dirty="0"/>
          </a:p>
        </p:txBody>
      </p:sp>
      <p:sp>
        <p:nvSpPr>
          <p:cNvPr id="55" name="TextBox 54"/>
          <p:cNvSpPr txBox="1"/>
          <p:nvPr/>
        </p:nvSpPr>
        <p:spPr>
          <a:xfrm>
            <a:off x="6909176" y="2132856"/>
            <a:ext cx="16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  <a:r>
              <a:rPr lang="el-GR" dirty="0" smtClean="0"/>
              <a:t>χωρητικό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3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8" grpId="0"/>
      <p:bldP spid="10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5" grpId="0"/>
      <p:bldP spid="30" grpId="0"/>
      <p:bldP spid="39" grpId="0"/>
      <p:bldP spid="52" grpId="0" build="p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Έλλειψη 59"/>
          <p:cNvSpPr/>
          <p:nvPr/>
        </p:nvSpPr>
        <p:spPr>
          <a:xfrm>
            <a:off x="5200116" y="1772816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Έλλειψη 58"/>
          <p:cNvSpPr/>
          <p:nvPr/>
        </p:nvSpPr>
        <p:spPr>
          <a:xfrm>
            <a:off x="6136220" y="3212976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" y="1574651"/>
            <a:ext cx="33242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1519" y="153380"/>
            <a:ext cx="7543800" cy="1295400"/>
          </a:xfrm>
        </p:spPr>
        <p:txBody>
          <a:bodyPr/>
          <a:lstStyle/>
          <a:p>
            <a:r>
              <a:rPr lang="el-GR" dirty="0" smtClean="0"/>
              <a:t>ΚΥΚΛΩΜΑΤΑ  </a:t>
            </a:r>
            <a:r>
              <a:rPr lang="en-US" dirty="0" smtClean="0"/>
              <a:t>RL</a:t>
            </a:r>
            <a:r>
              <a:rPr lang="el-GR" dirty="0" smtClean="0"/>
              <a:t>   ΣΕΙΡΑΣ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7766" y="146445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47669" y="30689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10" name="Ορθογώνιο 9"/>
          <p:cNvSpPr/>
          <p:nvPr/>
        </p:nvSpPr>
        <p:spPr>
          <a:xfrm>
            <a:off x="1515487" y="3789040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b="1" baseline="-25000" dirty="0"/>
          </a:p>
        </p:txBody>
      </p:sp>
      <p:sp>
        <p:nvSpPr>
          <p:cNvPr id="11" name="Ορθογώνιο 10"/>
          <p:cNvSpPr/>
          <p:nvPr/>
        </p:nvSpPr>
        <p:spPr>
          <a:xfrm>
            <a:off x="395536" y="350100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3923928" y="3140968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31409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3923928" y="3140968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/>
          <p:cNvSpPr/>
          <p:nvPr/>
        </p:nvSpPr>
        <p:spPr>
          <a:xfrm>
            <a:off x="4860032" y="3203684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dirty="0"/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V="1">
            <a:off x="3923928" y="1916832"/>
            <a:ext cx="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3389934" y="1700808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cxnSp>
        <p:nvCxnSpPr>
          <p:cNvPr id="21" name="Ευθεία γραμμή σύνδεσης 20"/>
          <p:cNvCxnSpPr/>
          <p:nvPr/>
        </p:nvCxnSpPr>
        <p:spPr>
          <a:xfrm>
            <a:off x="5220072" y="1916832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3923928" y="1916832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 flipV="1">
            <a:off x="3923928" y="1926124"/>
            <a:ext cx="1296144" cy="12148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>
          <a:xfrm>
            <a:off x="5183722" y="176352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</p:txBody>
      </p:sp>
      <p:sp>
        <p:nvSpPr>
          <p:cNvPr id="28" name="Τόξο 27"/>
          <p:cNvSpPr/>
          <p:nvPr/>
        </p:nvSpPr>
        <p:spPr>
          <a:xfrm rot="1498714">
            <a:off x="4005395" y="2896913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4283968" y="27089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520" y="4869160"/>
                <a:ext cx="3240360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R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=</a:t>
                </a:r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L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=I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𝑍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69160"/>
                <a:ext cx="3240360" cy="614848"/>
              </a:xfrm>
              <a:prstGeom prst="rect">
                <a:avLst/>
              </a:prstGeom>
              <a:blipFill rotWithShape="1">
                <a:blip r:embed="rId3"/>
                <a:stretch>
                  <a:fillRect l="-2820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Ευθύγραμμο βέλος σύνδεσης 32"/>
          <p:cNvCxnSpPr/>
          <p:nvPr/>
        </p:nvCxnSpPr>
        <p:spPr>
          <a:xfrm>
            <a:off x="7112236" y="3068960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/>
          <p:nvPr/>
        </p:nvCxnSpPr>
        <p:spPr>
          <a:xfrm flipV="1">
            <a:off x="7112236" y="1844824"/>
            <a:ext cx="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/>
          <p:nvPr/>
        </p:nvCxnSpPr>
        <p:spPr>
          <a:xfrm>
            <a:off x="8408380" y="1844824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>
            <a:off x="7112236" y="184482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 flipV="1">
            <a:off x="7112236" y="1844824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Τόξο 38"/>
          <p:cNvSpPr/>
          <p:nvPr/>
        </p:nvSpPr>
        <p:spPr>
          <a:xfrm rot="1742313">
            <a:off x="7161558" y="2828204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7472276" y="269962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8102642" y="3212976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</a:t>
            </a:r>
            <a:endParaRPr lang="el-GR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0232" y="16288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60432" y="1628800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</a:t>
            </a:r>
            <a:endParaRPr lang="el-GR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69934" y="3675489"/>
                <a:ext cx="217021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34" y="3675489"/>
                <a:ext cx="2170218" cy="4735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32240" y="3675489"/>
                <a:ext cx="217021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𝑍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675489"/>
                <a:ext cx="2170218" cy="4735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20072" y="4258224"/>
                <a:ext cx="280891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</m:t>
                          </m:r>
                          <m:r>
                            <a:rPr lang="el-GR" b="0" i="0" baseline="-2500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0" baseline="-2500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VT</m:t>
                          </m:r>
                          <m:r>
                            <a:rPr lang="el-GR" b="0" i="0" baseline="-2500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258224"/>
                <a:ext cx="2808910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8064" y="4941168"/>
                <a:ext cx="3035318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</m:t>
                      </m:r>
                      <m:r>
                        <a:rPr lang="en-US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𝑉𝑇</m:t>
                      </m:r>
                      <m:r>
                        <a:rPr lang="el-GR" b="0" i="1" baseline="-2500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I</m:t>
                      </m:r>
                      <m:r>
                        <a:rPr lang="en-US" b="0" i="1" baseline="-25000" smtClean="0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𝑉𝑅</m:t>
                      </m:r>
                      <m:r>
                        <a:rPr lang="el-GR" b="0" i="1" baseline="-2500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41168"/>
                <a:ext cx="3035318" cy="362984"/>
              </a:xfrm>
              <a:prstGeom prst="rect">
                <a:avLst/>
              </a:prstGeom>
              <a:blipFill rotWithShape="1"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51520" y="5651956"/>
                <a:ext cx="1635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𝑓𝐿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5651956"/>
                <a:ext cx="163508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9712" y="5651956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𝑋𝐿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𝐼𝑇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</m:t>
                      </m:r>
                      <m:r>
                        <a:rPr lang="el-GR" b="0" i="1" baseline="-25000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𝑉𝑅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b="0" i="1" baseline="-25000" smtClean="0">
                          <a:latin typeface="Cambria Math"/>
                        </a:rPr>
                        <m:t>𝐿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  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651956"/>
                <a:ext cx="698477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62" t="-16393" b="-45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Ευθύγραμμο βέλος σύνδεσης 43"/>
          <p:cNvCxnSpPr/>
          <p:nvPr/>
        </p:nvCxnSpPr>
        <p:spPr>
          <a:xfrm>
            <a:off x="5004048" y="566124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/>
          <p:cNvCxnSpPr/>
          <p:nvPr/>
        </p:nvCxnSpPr>
        <p:spPr>
          <a:xfrm flipV="1">
            <a:off x="3386186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/>
          <p:nvPr/>
        </p:nvCxnSpPr>
        <p:spPr>
          <a:xfrm flipV="1">
            <a:off x="4193243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ύγραμμο βέλος σύνδεσης 48"/>
          <p:cNvCxnSpPr/>
          <p:nvPr/>
        </p:nvCxnSpPr>
        <p:spPr>
          <a:xfrm>
            <a:off x="5868144" y="566124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/>
          <p:cNvCxnSpPr/>
          <p:nvPr/>
        </p:nvCxnSpPr>
        <p:spPr>
          <a:xfrm flipV="1">
            <a:off x="6660232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50"/>
          <p:cNvCxnSpPr/>
          <p:nvPr/>
        </p:nvCxnSpPr>
        <p:spPr>
          <a:xfrm flipV="1">
            <a:off x="7524328" y="5661248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>
            <a:off x="8676456" y="5661248"/>
            <a:ext cx="72008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9426" y="6093296"/>
            <a:ext cx="827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 τάσεις  είναι ανάλογες  των  αντιστάσεων</a:t>
            </a:r>
          </a:p>
          <a:p>
            <a:r>
              <a:rPr lang="el-GR" dirty="0" smtClean="0"/>
              <a:t>Ο χαρακτήρας του συντελεστή ισχύος εξαρτάται από τις τάσεις ή τις αντιστάσεις</a:t>
            </a:r>
            <a:endParaRPr lang="el-GR" dirty="0"/>
          </a:p>
        </p:txBody>
      </p:sp>
      <p:cxnSp>
        <p:nvCxnSpPr>
          <p:cNvPr id="57" name="Ευθύγραμμο βέλος σύνδεσης 56"/>
          <p:cNvCxnSpPr/>
          <p:nvPr/>
        </p:nvCxnSpPr>
        <p:spPr>
          <a:xfrm flipV="1">
            <a:off x="2465051" y="5661246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69765" y="2483604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  <a:r>
              <a:rPr lang="el-GR" dirty="0" smtClean="0"/>
              <a:t>επαγωγικό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1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6" grpId="0"/>
      <p:bldP spid="8" grpId="0"/>
      <p:bldP spid="10" grpId="0"/>
      <p:bldP spid="11" grpId="0"/>
      <p:bldP spid="14" grpId="0"/>
      <p:bldP spid="16" grpId="0"/>
      <p:bldP spid="19" grpId="0"/>
      <p:bldP spid="26" grpId="0"/>
      <p:bldP spid="28" grpId="0" animBg="1"/>
      <p:bldP spid="29" grpId="0"/>
      <p:bldP spid="32" grpId="0"/>
      <p:bldP spid="39" grpId="0" animBg="1"/>
      <p:bldP spid="40" grpId="0"/>
      <p:bldP spid="30" grpId="0"/>
      <p:bldP spid="41" grpId="0"/>
      <p:bldP spid="42" grpId="0"/>
      <p:bldP spid="43" grpId="0"/>
      <p:bldP spid="45" grpId="0"/>
      <p:bldP spid="3" grpId="0"/>
      <p:bldP spid="5" grpId="0"/>
      <p:bldP spid="7" grpId="0"/>
      <p:bldP spid="9" grpId="0"/>
      <p:bldP spid="38" grpId="0" build="p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ΚΥΚΛΩΜΑΤΑ  </a:t>
            </a:r>
            <a:r>
              <a:rPr lang="en-US" dirty="0" smtClean="0"/>
              <a:t>RL   </a:t>
            </a:r>
            <a:r>
              <a:rPr lang="el-GR" dirty="0" smtClean="0"/>
              <a:t>ΠΑΡΑΛΛΗΛΑ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8368"/>
            <a:ext cx="4557157" cy="29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891685" y="284364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8" name="Ορθογώνιο 7"/>
          <p:cNvSpPr/>
          <p:nvPr/>
        </p:nvSpPr>
        <p:spPr>
          <a:xfrm>
            <a:off x="3819743" y="320368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b="1" baseline="-25000" dirty="0"/>
          </a:p>
        </p:txBody>
      </p:sp>
      <p:sp>
        <p:nvSpPr>
          <p:cNvPr id="9" name="Ορθογώνιο 8"/>
          <p:cNvSpPr/>
          <p:nvPr/>
        </p:nvSpPr>
        <p:spPr>
          <a:xfrm>
            <a:off x="926599" y="2636912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146445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6856300" y="2996952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7864412" y="1941107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5538042" y="1878681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06194" y="1916832"/>
            <a:ext cx="155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5538042" y="1878681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5538042" y="1878681"/>
            <a:ext cx="0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5004048" y="294950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cxnSp>
        <p:nvCxnSpPr>
          <p:cNvPr id="18" name="Ευθεία γραμμή σύνδεσης 17"/>
          <p:cNvCxnSpPr/>
          <p:nvPr/>
        </p:nvCxnSpPr>
        <p:spPr>
          <a:xfrm>
            <a:off x="6834186" y="1878681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5538042" y="3102817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5538042" y="1878681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/>
          <p:cNvSpPr/>
          <p:nvPr/>
        </p:nvSpPr>
        <p:spPr>
          <a:xfrm>
            <a:off x="6876256" y="298766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</p:txBody>
      </p:sp>
      <p:sp>
        <p:nvSpPr>
          <p:cNvPr id="22" name="Τόξο 21"/>
          <p:cNvSpPr/>
          <p:nvPr/>
        </p:nvSpPr>
        <p:spPr>
          <a:xfrm rot="3763515">
            <a:off x="5600072" y="1837153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5898082" y="186938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25" name="Ορθογώνιο 24"/>
          <p:cNvSpPr/>
          <p:nvPr/>
        </p:nvSpPr>
        <p:spPr>
          <a:xfrm>
            <a:off x="6444854" y="147549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I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78046" y="3243441"/>
                <a:ext cx="217021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46" y="3243441"/>
                <a:ext cx="2170218" cy="4735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8" y="4509120"/>
                <a:ext cx="1136109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R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1136109" cy="614848"/>
              </a:xfrm>
              <a:prstGeom prst="rect">
                <a:avLst/>
              </a:prstGeom>
              <a:blipFill rotWithShape="1">
                <a:blip r:embed="rId4"/>
                <a:stretch>
                  <a:fillRect l="-8065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75656" y="4470336"/>
                <a:ext cx="122413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70336"/>
                <a:ext cx="1224136" cy="614848"/>
              </a:xfrm>
              <a:prstGeom prst="rect">
                <a:avLst/>
              </a:prstGeom>
              <a:blipFill rotWithShape="1">
                <a:blip r:embed="rId5"/>
                <a:stretch>
                  <a:fillRect l="-7463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99792" y="4470336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I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𝑍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470336"/>
                <a:ext cx="1296144" cy="614848"/>
              </a:xfrm>
              <a:prstGeom prst="rect">
                <a:avLst/>
              </a:prstGeom>
              <a:blipFill rotWithShape="1">
                <a:blip r:embed="rId6"/>
                <a:stretch>
                  <a:fillRect l="-751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750256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750256"/>
                <a:ext cx="1296144" cy="614848"/>
              </a:xfrm>
              <a:prstGeom prst="rect">
                <a:avLst/>
              </a:prstGeom>
              <a:blipFill rotWithShape="1">
                <a:blip r:embed="rId7"/>
                <a:stretch>
                  <a:fillRect l="-704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84168" y="3789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60232" y="3573016"/>
                <a:ext cx="1872208" cy="91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𝑋𝐿</m:t>
                        </m:r>
                        <m:r>
                          <a:rPr lang="el-GR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  </m:t>
                        </m:r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/>
                                <a:ea typeface="Batang" panose="02030600000101010101" pitchFamily="18" charset="-127"/>
                                <a:cs typeface="Andalus" panose="02020603050405020304" pitchFamily="18" charset="-78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 dirty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/>
                                            <a:ea typeface="Batang" panose="02030600000101010101" pitchFamily="18" charset="-127"/>
                                            <a:cs typeface="Andalus" panose="02020603050405020304" pitchFamily="18" charset="-78"/>
                                          </a:rPr>
                                          <m:t>𝐿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  <a:ea typeface="Batang" panose="02030600000101010101" pitchFamily="18" charset="-127"/>
                                        <a:cs typeface="Andalus" panose="02020603050405020304" pitchFamily="18" charset="-78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/>
                                <a:ea typeface="Batang" panose="02030600000101010101" pitchFamily="18" charset="-127"/>
                                <a:cs typeface="Andalus" panose="02020603050405020304" pitchFamily="18" charset="-78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ea typeface="Batang" panose="02030600000101010101" pitchFamily="18" charset="-127"/>
                                    <a:cs typeface="Andalus" panose="02020603050405020304" pitchFamily="18" charset="-78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573016"/>
                <a:ext cx="1872208" cy="917880"/>
              </a:xfrm>
              <a:prstGeom prst="rect">
                <a:avLst/>
              </a:prstGeom>
              <a:blipFill rotWithShape="1">
                <a:blip r:embed="rId8"/>
                <a:stretch>
                  <a:fillRect l="-5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39952" y="4482332"/>
                <a:ext cx="5062411" cy="962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baseline="-2500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𝑉</m:t>
                          </m:r>
                          <m:r>
                            <a:rPr lang="en-US" i="1" baseline="-25000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𝑅</m:t>
                          </m:r>
                          <m:r>
                            <a:rPr lang="en-US" b="0" i="1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𝑉</m:t>
                          </m:r>
                          <m:r>
                            <a:rPr lang="en-US" i="1" baseline="-25000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𝑇</m:t>
                          </m:r>
                          <m:r>
                            <a:rPr lang="en-US" b="0" i="0" dirty="0" smtClean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𝑋𝑐</m:t>
                          </m:r>
                          <m:r>
                            <a:rPr lang="en-US" i="1" dirty="0">
                              <a:latin typeface="Cambria Math"/>
                              <a:ea typeface="Batang" panose="02030600000101010101" pitchFamily="18" charset="-127"/>
                              <a:cs typeface="Andalus" panose="02020603050405020304" pitchFamily="18" charset="-78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  <a:ea typeface="Batang" panose="02030600000101010101" pitchFamily="18" charset="-127"/>
                                              <a:cs typeface="Andalus" panose="02020603050405020304" pitchFamily="18" charset="-78"/>
                                            </a:rPr>
                                            <m:t>𝐿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  <a:ea typeface="Batang" panose="02030600000101010101" pitchFamily="18" charset="-127"/>
                                          <a:cs typeface="Andalus" panose="02020603050405020304" pitchFamily="18" charset="-7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  <a:ea typeface="Batang" panose="02030600000101010101" pitchFamily="18" charset="-127"/>
                                  <a:cs typeface="Andalus" panose="02020603050405020304" pitchFamily="18" charset="-78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Batang" panose="02030600000101010101" pitchFamily="18" charset="-127"/>
                                      <a:cs typeface="Andalus" panose="02020603050405020304" pitchFamily="18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82332"/>
                <a:ext cx="5062411" cy="9628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948264" y="2483604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  <a:r>
              <a:rPr lang="el-GR" dirty="0" smtClean="0"/>
              <a:t>επαγωγικό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251520" y="5445224"/>
                <a:ext cx="1635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𝑓𝐿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520" y="5445224"/>
                <a:ext cx="163508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Ευθύγραμμο βέλος σύνδεσης 35"/>
          <p:cNvCxnSpPr/>
          <p:nvPr/>
        </p:nvCxnSpPr>
        <p:spPr>
          <a:xfrm flipV="1">
            <a:off x="2411760" y="5507940"/>
            <a:ext cx="216024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>
            <a:off x="5004048" y="5454516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/>
          <p:nvPr/>
        </p:nvCxnSpPr>
        <p:spPr>
          <a:xfrm flipV="1">
            <a:off x="3347864" y="5517230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/>
          <p:nvPr/>
        </p:nvCxnSpPr>
        <p:spPr>
          <a:xfrm flipV="1">
            <a:off x="8604448" y="5454516"/>
            <a:ext cx="234741" cy="36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/>
          <p:cNvCxnSpPr/>
          <p:nvPr/>
        </p:nvCxnSpPr>
        <p:spPr>
          <a:xfrm>
            <a:off x="7596336" y="5517232"/>
            <a:ext cx="72008" cy="445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79712" y="5517232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𝑋𝐿</m:t>
                      </m:r>
                      <m:r>
                        <a:rPr lang="el-GR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𝐼𝐿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𝐼𝑇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</m:t>
                      </m:r>
                      <m:r>
                        <a:rPr lang="el-GR" b="0" i="1" baseline="-25000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baseline="-25000" smtClean="0">
                          <a:latin typeface="Cambria Math"/>
                        </a:rPr>
                        <m:t>𝑅</m:t>
                      </m:r>
                      <m:r>
                        <a:rPr lang="en-US" b="0" i="1" baseline="-25000" smtClean="0">
                          <a:latin typeface="Cambria Math"/>
                        </a:rPr>
                        <m:t>    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baseline="-25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517232"/>
                <a:ext cx="69847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62" t="-16393" b="-45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Ευθύγραμμο βέλος σύνδεσης 41"/>
          <p:cNvCxnSpPr/>
          <p:nvPr/>
        </p:nvCxnSpPr>
        <p:spPr>
          <a:xfrm>
            <a:off x="4283968" y="5445224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/>
          <p:cNvCxnSpPr/>
          <p:nvPr/>
        </p:nvCxnSpPr>
        <p:spPr>
          <a:xfrm flipV="1">
            <a:off x="5724128" y="5481227"/>
            <a:ext cx="2160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/>
          <p:nvPr/>
        </p:nvCxnSpPr>
        <p:spPr>
          <a:xfrm>
            <a:off x="6516216" y="5661248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1520" y="6021288"/>
            <a:ext cx="7111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 ρεύματα  είναι  αντιστρόφως  ανάλογα  των  αντιστάσεων</a:t>
            </a:r>
          </a:p>
          <a:p>
            <a:r>
              <a:rPr lang="el-GR" dirty="0" smtClean="0"/>
              <a:t>Ο χαρακτήρας  του  συντελεστή  ισχύος  εξαρτάται  από  τα  ρεύματα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8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4" grpId="0"/>
      <p:bldP spid="17" grpId="0"/>
      <p:bldP spid="21" grpId="0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1" grpId="0"/>
      <p:bldP spid="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546232" cy="1507281"/>
          </a:xfrm>
          <a:solidFill>
            <a:schemeClr val="bg1"/>
          </a:solidFill>
        </p:spPr>
        <p:txBody>
          <a:bodyPr/>
          <a:lstStyle/>
          <a:p>
            <a:r>
              <a:rPr lang="el-GR" dirty="0" smtClean="0"/>
              <a:t>ΚΥΚΛΩΜΑΤΑ   </a:t>
            </a:r>
            <a:r>
              <a:rPr lang="en-US" dirty="0" smtClean="0"/>
              <a:t>RCL</a:t>
            </a:r>
            <a:r>
              <a:rPr lang="el-GR" dirty="0" smtClean="0"/>
              <a:t>   ΣΕΙΡΑΣ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3390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Έλλειψη 4"/>
          <p:cNvSpPr/>
          <p:nvPr/>
        </p:nvSpPr>
        <p:spPr>
          <a:xfrm>
            <a:off x="5220072" y="3140968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6228184" y="2132856"/>
            <a:ext cx="379996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330591" y="1023119"/>
            <a:ext cx="187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l-GR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4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4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11765" y="241159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R, 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b="1" baseline="-25000" dirty="0"/>
          </a:p>
        </p:txBody>
      </p:sp>
      <p:sp>
        <p:nvSpPr>
          <p:cNvPr id="9" name="Ορθογώνιο 8"/>
          <p:cNvSpPr/>
          <p:nvPr/>
        </p:nvSpPr>
        <p:spPr>
          <a:xfrm>
            <a:off x="1515487" y="378904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b="1" baseline="-25000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3923928" y="2060848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7075" y="2103239"/>
            <a:ext cx="162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el-GR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</a:t>
            </a:r>
            <a:r>
              <a:rPr lang="el-GR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=I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3923928" y="2060848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4980522" y="1556792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R</a:t>
            </a:r>
            <a:endParaRPr lang="el-GR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3923928" y="2060848"/>
            <a:ext cx="0" cy="20327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3389934" y="370774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</a:t>
            </a:r>
            <a:endParaRPr lang="el-GR" dirty="0"/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5220072" y="2060848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3923928" y="328498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3923928" y="2060848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/>
          <p:cNvSpPr/>
          <p:nvPr/>
        </p:nvSpPr>
        <p:spPr>
          <a:xfrm>
            <a:off x="5183722" y="3131676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dirty="0"/>
          </a:p>
        </p:txBody>
      </p:sp>
      <p:sp>
        <p:nvSpPr>
          <p:cNvPr id="20" name="Τόξο 19"/>
          <p:cNvSpPr/>
          <p:nvPr/>
        </p:nvSpPr>
        <p:spPr>
          <a:xfrm rot="3763515">
            <a:off x="3985958" y="2019320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4283968" y="205155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>
            <a:off x="7184244" y="2060848"/>
            <a:ext cx="129614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7184244" y="2060848"/>
            <a:ext cx="6156" cy="20327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8480388" y="2060848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7184244" y="3284984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7184244" y="2060848"/>
            <a:ext cx="1296144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Τόξο 26"/>
          <p:cNvSpPr/>
          <p:nvPr/>
        </p:nvSpPr>
        <p:spPr>
          <a:xfrm rot="3763515">
            <a:off x="7246274" y="2019320"/>
            <a:ext cx="288032" cy="360040"/>
          </a:xfrm>
          <a:prstGeom prst="arc">
            <a:avLst>
              <a:gd name="adj1" fmla="val 1534444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7544284" y="205155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8174650" y="1556792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</a:t>
            </a:r>
            <a:endParaRPr lang="el-GR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1464" y="357301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0432" y="3140968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</a:t>
            </a:r>
            <a:endParaRPr lang="el-GR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63888" y="4149080"/>
                <a:ext cx="2973560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sz="2000" i="1" baseline="-250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𝑉𝐿</m:t>
                              </m:r>
                              <m:r>
                                <a:rPr lang="el-GR" sz="2000" b="0" i="1" baseline="-2500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149080"/>
                <a:ext cx="2973560" cy="465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28184" y="4653136"/>
                <a:ext cx="280891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</m:t>
                          </m:r>
                          <m:r>
                            <a:rPr lang="el-GR" b="0" i="0" baseline="-2500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0" baseline="-2500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VT</m:t>
                          </m:r>
                          <m:r>
                            <a:rPr lang="el-GR" b="0" i="0" baseline="-2500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653136"/>
                <a:ext cx="2808910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0032" y="5373216"/>
                <a:ext cx="3311740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I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𝑉𝑇</m:t>
                      </m:r>
                      <m:r>
                        <a:rPr lang="el-GR" sz="2000" b="0" i="1" baseline="-2500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I</m:t>
                      </m:r>
                      <m:r>
                        <a:rPr lang="en-US" sz="2000" b="0" i="1" baseline="-25000" smtClean="0">
                          <a:latin typeface="Cambria Math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𝑉𝑅</m:t>
                      </m:r>
                      <m:r>
                        <a:rPr lang="el-GR" sz="2000" b="0" i="1" baseline="-2500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l-GR" sz="2000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373216"/>
                <a:ext cx="3311740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220072" y="2627620"/>
            <a:ext cx="16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</a:t>
            </a:r>
            <a:r>
              <a:rPr lang="el-GR" dirty="0" smtClean="0"/>
              <a:t>φ</a:t>
            </a:r>
            <a:r>
              <a:rPr lang="en-US" dirty="0" smtClean="0"/>
              <a:t>:</a:t>
            </a:r>
            <a:r>
              <a:rPr lang="el-GR" dirty="0" smtClean="0"/>
              <a:t>χωρητικό</a:t>
            </a:r>
            <a:endParaRPr lang="el-GR" dirty="0"/>
          </a:p>
        </p:txBody>
      </p:sp>
      <p:sp>
        <p:nvSpPr>
          <p:cNvPr id="36" name="Ορθογώνιο 35"/>
          <p:cNvSpPr/>
          <p:nvPr/>
        </p:nvSpPr>
        <p:spPr>
          <a:xfrm>
            <a:off x="1757287" y="2915652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b="1" baseline="-25000" dirty="0"/>
          </a:p>
        </p:txBody>
      </p:sp>
      <p:sp>
        <p:nvSpPr>
          <p:cNvPr id="37" name="Ορθογώνιο 36"/>
          <p:cNvSpPr/>
          <p:nvPr/>
        </p:nvSpPr>
        <p:spPr>
          <a:xfrm>
            <a:off x="422543" y="3356992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Ι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T,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T</a:t>
            </a:r>
            <a:endParaRPr lang="el-GR" b="1" baseline="-25000" dirty="0"/>
          </a:p>
        </p:txBody>
      </p:sp>
      <p:cxnSp>
        <p:nvCxnSpPr>
          <p:cNvPr id="38" name="Ευθύγραμμο βέλος σύνδεσης 37"/>
          <p:cNvCxnSpPr/>
          <p:nvPr/>
        </p:nvCxnSpPr>
        <p:spPr>
          <a:xfrm flipV="1">
            <a:off x="3923928" y="1340767"/>
            <a:ext cx="0" cy="7200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/>
          <p:nvPr/>
        </p:nvCxnSpPr>
        <p:spPr>
          <a:xfrm flipV="1">
            <a:off x="7190400" y="1350060"/>
            <a:ext cx="0" cy="7107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Ορθογώνιο 45"/>
          <p:cNvSpPr/>
          <p:nvPr/>
        </p:nvSpPr>
        <p:spPr>
          <a:xfrm>
            <a:off x="3389934" y="126876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sp>
        <p:nvSpPr>
          <p:cNvPr id="47" name="Ορθογώνιο 46"/>
          <p:cNvSpPr/>
          <p:nvPr/>
        </p:nvSpPr>
        <p:spPr>
          <a:xfrm>
            <a:off x="3491880" y="321297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x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 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=V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 </a:t>
            </a:r>
            <a:r>
              <a:rPr lang="en-US" dirty="0" smtClean="0"/>
              <a:t>-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V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p:sp>
        <p:nvSpPr>
          <p:cNvPr id="49" name="TextBox 48"/>
          <p:cNvSpPr txBox="1"/>
          <p:nvPr/>
        </p:nvSpPr>
        <p:spPr>
          <a:xfrm>
            <a:off x="6660232" y="119675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</a:t>
            </a:r>
            <a:r>
              <a:rPr lang="en-US" sz="2000" baseline="-25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</a:t>
            </a:r>
            <a:endParaRPr lang="el-GR" sz="2000" baseline="-25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6876256" y="321297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X  =X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C </a:t>
            </a:r>
            <a:r>
              <a:rPr lang="en-US" dirty="0" smtClean="0"/>
              <a:t>-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X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72200" y="4116064"/>
                <a:ext cx="2808312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𝑍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000" i="1" baseline="-250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i="1" baseline="-2500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16064"/>
                <a:ext cx="2808312" cy="465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9512" y="4797152"/>
                <a:ext cx="4199321" cy="6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R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=</a:t>
                </a:r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C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:r>
                  <a:rPr lang="el-GR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Ι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L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=I</a:t>
                </a:r>
                <a:r>
                  <a:rPr lang="en-US" sz="2400" baseline="-250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T</a:t>
                </a:r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𝑅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𝐶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𝑋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𝐿</m:t>
                        </m:r>
                      </m:den>
                    </m:f>
                    <m:r>
                      <a:rPr lang="en-US" sz="2400" i="1" dirty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𝑍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97152"/>
                <a:ext cx="4199321" cy="616451"/>
              </a:xfrm>
              <a:prstGeom prst="rect">
                <a:avLst/>
              </a:prstGeom>
              <a:blipFill rotWithShape="1">
                <a:blip r:embed="rId7"/>
                <a:stretch>
                  <a:fillRect l="-2177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88024" y="4686360"/>
                <a:ext cx="1296144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Andalus" panose="02020603050405020304" pitchFamily="18" charset="-78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Batang" panose="02030600000101010101" pitchFamily="18" charset="-127"/>
                        <a:cs typeface="Andalus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𝑉</m:t>
                        </m:r>
                        <m:r>
                          <a:rPr lang="en-US" sz="2400" b="0" i="1" baseline="-25000" dirty="0" smtClean="0">
                            <a:latin typeface="Cambria Math"/>
                            <a:ea typeface="Batang" panose="02030600000101010101" pitchFamily="18" charset="-127"/>
                            <a:cs typeface="Andalus" panose="02020603050405020304" pitchFamily="18" charset="-78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I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l-GR" sz="2400" baseline="-25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686360"/>
                <a:ext cx="1296144" cy="614848"/>
              </a:xfrm>
              <a:prstGeom prst="rect">
                <a:avLst/>
              </a:prstGeom>
              <a:blipFill rotWithShape="1">
                <a:blip r:embed="rId8"/>
                <a:stretch>
                  <a:fillRect l="-7042" b="-49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flipH="1">
                <a:off x="272617" y="5647985"/>
                <a:ext cx="1635087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𝑋𝑐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2617" y="5647985"/>
                <a:ext cx="1635087" cy="7244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flipH="1">
                <a:off x="323528" y="6372036"/>
                <a:ext cx="1635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baseline="-25000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l-GR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𝑓𝐿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528" y="6372036"/>
                <a:ext cx="163508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35696" y="5795972"/>
                <a:ext cx="7308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 τότε και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&gt; 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και ο Σ.Ι.</a:t>
                </a:r>
                <a:r>
                  <a:rPr lang="en-US" sz="2000" dirty="0" smtClean="0"/>
                  <a:t> cos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 είναι χωρητικός</a:t>
                </a:r>
                <a:endParaRPr lang="el-GR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795972"/>
                <a:ext cx="7308304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834" t="-6154" b="-29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3688" y="6341258"/>
                <a:ext cx="7380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 τότε και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</a:rPr>
                      <m:t>&lt; 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 baseline="-25000">
                        <a:latin typeface="Cambria Math"/>
                      </a:rPr>
                      <m:t>𝐿</m:t>
                    </m:r>
                  </m:oMath>
                </a14:m>
                <a:r>
                  <a:rPr lang="el-GR" sz="2000" dirty="0" smtClean="0"/>
                  <a:t>  και ο Σ.Ι.</a:t>
                </a:r>
                <a:r>
                  <a:rPr lang="en-US" sz="2000" dirty="0" smtClean="0"/>
                  <a:t> cos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 είναι επαγωγικός</a:t>
                </a:r>
                <a:endParaRPr lang="el-GR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341258"/>
                <a:ext cx="73803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826" t="-6061" r="-578" b="-27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1" grpId="0"/>
      <p:bldP spid="13" grpId="0"/>
      <p:bldP spid="15" grpId="0"/>
      <p:bldP spid="19" grpId="0"/>
      <p:bldP spid="20" grpId="0" animBg="1"/>
      <p:bldP spid="21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6" grpId="0"/>
      <p:bldP spid="47" grpId="0"/>
      <p:bldP spid="49" grpId="0"/>
      <p:bldP spid="53" grpId="0"/>
      <p:bldP spid="55" grpId="0"/>
      <p:bldP spid="56" grpId="0"/>
      <p:bldP spid="57" grpId="0"/>
      <p:bldP spid="58" grpId="0"/>
      <p:bldP spid="59" grpId="0"/>
      <p:bldP spid="54" grpId="0"/>
      <p:bldP spid="61" grpId="0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4833</TotalTime>
  <Words>1733</Words>
  <Application>Microsoft Office PowerPoint</Application>
  <PresentationFormat>Προβολή στην οθόνη (4:3)</PresentationFormat>
  <Paragraphs>282</Paragraphs>
  <Slides>16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Εκπαιδευτική παρουσίαση</vt:lpstr>
      <vt:lpstr>1_Εκπαιδευτική παρουσίαση</vt:lpstr>
      <vt:lpstr>2_Εκπαιδευτική παρουσίαση</vt:lpstr>
      <vt:lpstr>3_Εκπαιδευτική παρουσίαση</vt:lpstr>
      <vt:lpstr>4_Εκπαιδευτική παρουσίαση</vt:lpstr>
      <vt:lpstr>ΗΛΕΚΤΡΙΚΑ ΚΥΚΛΩΜΑΤΑ </vt:lpstr>
      <vt:lpstr>Επαγωγικά και Χωρητικά φορτία (L,C)</vt:lpstr>
      <vt:lpstr>ΣΥΝΘΕΤΗ  ΑΝΤΙΣΤΑΣΗ   ( Ζ ) </vt:lpstr>
      <vt:lpstr>ΣΤΡΕΦΟΜΕΝΑ  ΔΙΑΝΥΣΜΑΤΑ</vt:lpstr>
      <vt:lpstr>ΚΥΚΛΩΜΑΤΑ  RC   ΣΕΙΡΑΣ</vt:lpstr>
      <vt:lpstr>ΚΥΚΛΩΜΑΤΑ   RC   ΠΑΡΑΛΛΗΛΑ</vt:lpstr>
      <vt:lpstr>ΚΥΚΛΩΜΑΤΑ  RL   ΣΕΙΡΑΣ</vt:lpstr>
      <vt:lpstr>ΚΥΚΛΩΜΑΤΑ  RL   ΠΑΡΑΛΛΗΛΑ</vt:lpstr>
      <vt:lpstr>ΚΥΚΛΩΜΑΤΑ   RCL   ΣΕΙΡΑΣ  </vt:lpstr>
      <vt:lpstr>ΚΥΚΛΩΜΑΤΑ   RCL   ΠΑΡΑΛΛΗΛΑ </vt:lpstr>
      <vt:lpstr>ΣΥΝΤΟΝΙΣΜΟΣ  Xc=XL                Ic=IL </vt:lpstr>
      <vt:lpstr>Παρουσίαση του PowerPoint</vt:lpstr>
      <vt:lpstr>ΣΥΧΝΟΤΗΤΑ ΣΥΝΤΟΝΙΣΜΟΥ</vt:lpstr>
      <vt:lpstr>ΕΥΡΟΣ  ΖΩΝΗΣ   BW   (BAND WIDTH)</vt:lpstr>
      <vt:lpstr>Ποιότητα συντονισμένου κυκλώματος</vt:lpstr>
      <vt:lpstr>Φίλτρα  συχνοτήτων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312</cp:revision>
  <dcterms:created xsi:type="dcterms:W3CDTF">2020-03-19T06:44:50Z</dcterms:created>
  <dcterms:modified xsi:type="dcterms:W3CDTF">2021-03-21T11:17:49Z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