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8" r:id="rId13"/>
    <p:sldId id="267"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60"/>
  </p:normalViewPr>
  <p:slideViewPr>
    <p:cSldViewPr snapToGrid="0">
      <p:cViewPr varScale="1">
        <p:scale>
          <a:sx n="76" d="100"/>
          <a:sy n="76" d="100"/>
        </p:scale>
        <p:origin x="126" y="5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C9C251-3A1A-8BCB-BDC8-C079E2F30B44}"/>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88B17B3F-4289-6599-E13C-B5CEEE11C7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54DA9115-A3B2-70B2-ED91-067AC83EC5E0}"/>
              </a:ext>
            </a:extLst>
          </p:cNvPr>
          <p:cNvSpPr>
            <a:spLocks noGrp="1"/>
          </p:cNvSpPr>
          <p:nvPr>
            <p:ph type="dt" sz="half" idx="10"/>
          </p:nvPr>
        </p:nvSpPr>
        <p:spPr/>
        <p:txBody>
          <a:bodyPr/>
          <a:lstStyle/>
          <a:p>
            <a:fld id="{16E74B2B-3D34-4EF5-AA0F-A4AA558D3B0C}" type="datetimeFigureOut">
              <a:rPr lang="el-GR" smtClean="0"/>
              <a:t>20/3/2025</a:t>
            </a:fld>
            <a:endParaRPr lang="el-GR"/>
          </a:p>
        </p:txBody>
      </p:sp>
      <p:sp>
        <p:nvSpPr>
          <p:cNvPr id="5" name="Θέση υποσέλιδου 4">
            <a:extLst>
              <a:ext uri="{FF2B5EF4-FFF2-40B4-BE49-F238E27FC236}">
                <a16:creationId xmlns:a16="http://schemas.microsoft.com/office/drawing/2014/main" id="{3EE2186F-E0AC-3E19-4FD3-18A4431A54B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F00A95A-2A74-5671-C10B-7637052FE2A5}"/>
              </a:ext>
            </a:extLst>
          </p:cNvPr>
          <p:cNvSpPr>
            <a:spLocks noGrp="1"/>
          </p:cNvSpPr>
          <p:nvPr>
            <p:ph type="sldNum" sz="quarter" idx="12"/>
          </p:nvPr>
        </p:nvSpPr>
        <p:spPr/>
        <p:txBody>
          <a:bodyPr/>
          <a:lstStyle/>
          <a:p>
            <a:fld id="{DB12E4CA-DCB9-41F4-BB9B-47FAF1D1505C}" type="slidenum">
              <a:rPr lang="el-GR" smtClean="0"/>
              <a:t>‹#›</a:t>
            </a:fld>
            <a:endParaRPr lang="el-GR"/>
          </a:p>
        </p:txBody>
      </p:sp>
    </p:spTree>
    <p:extLst>
      <p:ext uri="{BB962C8B-B14F-4D97-AF65-F5344CB8AC3E}">
        <p14:creationId xmlns:p14="http://schemas.microsoft.com/office/powerpoint/2010/main" val="2820309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1D7491-DC13-4709-2828-579C5E977E5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067C53B-C499-4EA7-8B50-E06B32B33B1E}"/>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D88327B-5DB8-FE34-481F-B567841F18EC}"/>
              </a:ext>
            </a:extLst>
          </p:cNvPr>
          <p:cNvSpPr>
            <a:spLocks noGrp="1"/>
          </p:cNvSpPr>
          <p:nvPr>
            <p:ph type="dt" sz="half" idx="10"/>
          </p:nvPr>
        </p:nvSpPr>
        <p:spPr/>
        <p:txBody>
          <a:bodyPr/>
          <a:lstStyle/>
          <a:p>
            <a:fld id="{16E74B2B-3D34-4EF5-AA0F-A4AA558D3B0C}" type="datetimeFigureOut">
              <a:rPr lang="el-GR" smtClean="0"/>
              <a:t>20/3/2025</a:t>
            </a:fld>
            <a:endParaRPr lang="el-GR"/>
          </a:p>
        </p:txBody>
      </p:sp>
      <p:sp>
        <p:nvSpPr>
          <p:cNvPr id="5" name="Θέση υποσέλιδου 4">
            <a:extLst>
              <a:ext uri="{FF2B5EF4-FFF2-40B4-BE49-F238E27FC236}">
                <a16:creationId xmlns:a16="http://schemas.microsoft.com/office/drawing/2014/main" id="{47713B90-029C-FD37-7318-459EDA819B5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085DD0E-FC0E-B1DB-01B4-7323DB0BB93C}"/>
              </a:ext>
            </a:extLst>
          </p:cNvPr>
          <p:cNvSpPr>
            <a:spLocks noGrp="1"/>
          </p:cNvSpPr>
          <p:nvPr>
            <p:ph type="sldNum" sz="quarter" idx="12"/>
          </p:nvPr>
        </p:nvSpPr>
        <p:spPr/>
        <p:txBody>
          <a:bodyPr/>
          <a:lstStyle/>
          <a:p>
            <a:fld id="{DB12E4CA-DCB9-41F4-BB9B-47FAF1D1505C}" type="slidenum">
              <a:rPr lang="el-GR" smtClean="0"/>
              <a:t>‹#›</a:t>
            </a:fld>
            <a:endParaRPr lang="el-GR"/>
          </a:p>
        </p:txBody>
      </p:sp>
    </p:spTree>
    <p:extLst>
      <p:ext uri="{BB962C8B-B14F-4D97-AF65-F5344CB8AC3E}">
        <p14:creationId xmlns:p14="http://schemas.microsoft.com/office/powerpoint/2010/main" val="853951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EEAD1F8C-2355-A342-2CF1-7BDD630A6D5A}"/>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7B52449-DEFA-8534-6FD4-98E8FDBBA59D}"/>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673AD5E-D84C-19B9-650E-511066C68791}"/>
              </a:ext>
            </a:extLst>
          </p:cNvPr>
          <p:cNvSpPr>
            <a:spLocks noGrp="1"/>
          </p:cNvSpPr>
          <p:nvPr>
            <p:ph type="dt" sz="half" idx="10"/>
          </p:nvPr>
        </p:nvSpPr>
        <p:spPr/>
        <p:txBody>
          <a:bodyPr/>
          <a:lstStyle/>
          <a:p>
            <a:fld id="{16E74B2B-3D34-4EF5-AA0F-A4AA558D3B0C}" type="datetimeFigureOut">
              <a:rPr lang="el-GR" smtClean="0"/>
              <a:t>20/3/2025</a:t>
            </a:fld>
            <a:endParaRPr lang="el-GR"/>
          </a:p>
        </p:txBody>
      </p:sp>
      <p:sp>
        <p:nvSpPr>
          <p:cNvPr id="5" name="Θέση υποσέλιδου 4">
            <a:extLst>
              <a:ext uri="{FF2B5EF4-FFF2-40B4-BE49-F238E27FC236}">
                <a16:creationId xmlns:a16="http://schemas.microsoft.com/office/drawing/2014/main" id="{D1A7C483-550B-1DB6-F580-63D83B8A14A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E89A737-9AD9-FCFE-F0E0-213DEA93F76B}"/>
              </a:ext>
            </a:extLst>
          </p:cNvPr>
          <p:cNvSpPr>
            <a:spLocks noGrp="1"/>
          </p:cNvSpPr>
          <p:nvPr>
            <p:ph type="sldNum" sz="quarter" idx="12"/>
          </p:nvPr>
        </p:nvSpPr>
        <p:spPr/>
        <p:txBody>
          <a:bodyPr/>
          <a:lstStyle/>
          <a:p>
            <a:fld id="{DB12E4CA-DCB9-41F4-BB9B-47FAF1D1505C}" type="slidenum">
              <a:rPr lang="el-GR" smtClean="0"/>
              <a:t>‹#›</a:t>
            </a:fld>
            <a:endParaRPr lang="el-GR"/>
          </a:p>
        </p:txBody>
      </p:sp>
    </p:spTree>
    <p:extLst>
      <p:ext uri="{BB962C8B-B14F-4D97-AF65-F5344CB8AC3E}">
        <p14:creationId xmlns:p14="http://schemas.microsoft.com/office/powerpoint/2010/main" val="3553508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C37558-2DCA-E3FD-60AC-7B3B9DB48A8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6BEBBDC-E7AB-BE3C-023F-D2CD9061913A}"/>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5D2C2A6-8DFA-A0A3-C213-6F27925E319E}"/>
              </a:ext>
            </a:extLst>
          </p:cNvPr>
          <p:cNvSpPr>
            <a:spLocks noGrp="1"/>
          </p:cNvSpPr>
          <p:nvPr>
            <p:ph type="dt" sz="half" idx="10"/>
          </p:nvPr>
        </p:nvSpPr>
        <p:spPr/>
        <p:txBody>
          <a:bodyPr/>
          <a:lstStyle/>
          <a:p>
            <a:fld id="{16E74B2B-3D34-4EF5-AA0F-A4AA558D3B0C}" type="datetimeFigureOut">
              <a:rPr lang="el-GR" smtClean="0"/>
              <a:t>20/3/2025</a:t>
            </a:fld>
            <a:endParaRPr lang="el-GR"/>
          </a:p>
        </p:txBody>
      </p:sp>
      <p:sp>
        <p:nvSpPr>
          <p:cNvPr id="5" name="Θέση υποσέλιδου 4">
            <a:extLst>
              <a:ext uri="{FF2B5EF4-FFF2-40B4-BE49-F238E27FC236}">
                <a16:creationId xmlns:a16="http://schemas.microsoft.com/office/drawing/2014/main" id="{FC598115-2E7B-47AC-DE01-EBF8DBBD2C6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79369802-8B64-48D0-DEDD-838707DE320E}"/>
              </a:ext>
            </a:extLst>
          </p:cNvPr>
          <p:cNvSpPr>
            <a:spLocks noGrp="1"/>
          </p:cNvSpPr>
          <p:nvPr>
            <p:ph type="sldNum" sz="quarter" idx="12"/>
          </p:nvPr>
        </p:nvSpPr>
        <p:spPr/>
        <p:txBody>
          <a:bodyPr/>
          <a:lstStyle/>
          <a:p>
            <a:fld id="{DB12E4CA-DCB9-41F4-BB9B-47FAF1D1505C}" type="slidenum">
              <a:rPr lang="el-GR" smtClean="0"/>
              <a:t>‹#›</a:t>
            </a:fld>
            <a:endParaRPr lang="el-GR"/>
          </a:p>
        </p:txBody>
      </p:sp>
    </p:spTree>
    <p:extLst>
      <p:ext uri="{BB962C8B-B14F-4D97-AF65-F5344CB8AC3E}">
        <p14:creationId xmlns:p14="http://schemas.microsoft.com/office/powerpoint/2010/main" val="363546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D66ECB-2C93-E688-45BE-AE839F9174EE}"/>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E73CA20-F99E-EBFD-6C59-8906E840996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21F32E0F-0816-4B38-88D3-535A591B4B1A}"/>
              </a:ext>
            </a:extLst>
          </p:cNvPr>
          <p:cNvSpPr>
            <a:spLocks noGrp="1"/>
          </p:cNvSpPr>
          <p:nvPr>
            <p:ph type="dt" sz="half" idx="10"/>
          </p:nvPr>
        </p:nvSpPr>
        <p:spPr/>
        <p:txBody>
          <a:bodyPr/>
          <a:lstStyle/>
          <a:p>
            <a:fld id="{16E74B2B-3D34-4EF5-AA0F-A4AA558D3B0C}" type="datetimeFigureOut">
              <a:rPr lang="el-GR" smtClean="0"/>
              <a:t>20/3/2025</a:t>
            </a:fld>
            <a:endParaRPr lang="el-GR"/>
          </a:p>
        </p:txBody>
      </p:sp>
      <p:sp>
        <p:nvSpPr>
          <p:cNvPr id="5" name="Θέση υποσέλιδου 4">
            <a:extLst>
              <a:ext uri="{FF2B5EF4-FFF2-40B4-BE49-F238E27FC236}">
                <a16:creationId xmlns:a16="http://schemas.microsoft.com/office/drawing/2014/main" id="{9DC52C92-A40C-030E-5145-AF01118194A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CB0807E-39DA-0237-8A12-DE2715133937}"/>
              </a:ext>
            </a:extLst>
          </p:cNvPr>
          <p:cNvSpPr>
            <a:spLocks noGrp="1"/>
          </p:cNvSpPr>
          <p:nvPr>
            <p:ph type="sldNum" sz="quarter" idx="12"/>
          </p:nvPr>
        </p:nvSpPr>
        <p:spPr/>
        <p:txBody>
          <a:bodyPr/>
          <a:lstStyle/>
          <a:p>
            <a:fld id="{DB12E4CA-DCB9-41F4-BB9B-47FAF1D1505C}" type="slidenum">
              <a:rPr lang="el-GR" smtClean="0"/>
              <a:t>‹#›</a:t>
            </a:fld>
            <a:endParaRPr lang="el-GR"/>
          </a:p>
        </p:txBody>
      </p:sp>
    </p:spTree>
    <p:extLst>
      <p:ext uri="{BB962C8B-B14F-4D97-AF65-F5344CB8AC3E}">
        <p14:creationId xmlns:p14="http://schemas.microsoft.com/office/powerpoint/2010/main" val="2995431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3CB4DD-5190-AD92-0901-3935D2BA8CB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49C951F-C3DD-6697-679B-431DBEFF6725}"/>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9A12CB0F-DA20-0272-B645-61EE4C68688A}"/>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573EAFC0-466B-D635-7FD1-14014B80B987}"/>
              </a:ext>
            </a:extLst>
          </p:cNvPr>
          <p:cNvSpPr>
            <a:spLocks noGrp="1"/>
          </p:cNvSpPr>
          <p:nvPr>
            <p:ph type="dt" sz="half" idx="10"/>
          </p:nvPr>
        </p:nvSpPr>
        <p:spPr/>
        <p:txBody>
          <a:bodyPr/>
          <a:lstStyle/>
          <a:p>
            <a:fld id="{16E74B2B-3D34-4EF5-AA0F-A4AA558D3B0C}" type="datetimeFigureOut">
              <a:rPr lang="el-GR" smtClean="0"/>
              <a:t>20/3/2025</a:t>
            </a:fld>
            <a:endParaRPr lang="el-GR"/>
          </a:p>
        </p:txBody>
      </p:sp>
      <p:sp>
        <p:nvSpPr>
          <p:cNvPr id="6" name="Θέση υποσέλιδου 5">
            <a:extLst>
              <a:ext uri="{FF2B5EF4-FFF2-40B4-BE49-F238E27FC236}">
                <a16:creationId xmlns:a16="http://schemas.microsoft.com/office/drawing/2014/main" id="{50337A4D-9ECA-656D-DC1E-03350EA2A21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EA90A2C-A79D-410A-4A7F-F8DFA8F2FD14}"/>
              </a:ext>
            </a:extLst>
          </p:cNvPr>
          <p:cNvSpPr>
            <a:spLocks noGrp="1"/>
          </p:cNvSpPr>
          <p:nvPr>
            <p:ph type="sldNum" sz="quarter" idx="12"/>
          </p:nvPr>
        </p:nvSpPr>
        <p:spPr/>
        <p:txBody>
          <a:bodyPr/>
          <a:lstStyle/>
          <a:p>
            <a:fld id="{DB12E4CA-DCB9-41F4-BB9B-47FAF1D1505C}" type="slidenum">
              <a:rPr lang="el-GR" smtClean="0"/>
              <a:t>‹#›</a:t>
            </a:fld>
            <a:endParaRPr lang="el-GR"/>
          </a:p>
        </p:txBody>
      </p:sp>
    </p:spTree>
    <p:extLst>
      <p:ext uri="{BB962C8B-B14F-4D97-AF65-F5344CB8AC3E}">
        <p14:creationId xmlns:p14="http://schemas.microsoft.com/office/powerpoint/2010/main" val="3581758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7D2365-DE98-B57E-F8FB-7F18F1944840}"/>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2528925-A6B3-6A05-CCE8-D1D1DF4981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A91B1152-7CA3-F6C9-5ADF-513196148A3A}"/>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F2698AB5-019A-0A07-759C-B3307C01B9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229A8662-94C4-59E6-CA8F-71A3EB322EF2}"/>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1F5AEBC0-95C1-D434-3D60-A15CDAF94186}"/>
              </a:ext>
            </a:extLst>
          </p:cNvPr>
          <p:cNvSpPr>
            <a:spLocks noGrp="1"/>
          </p:cNvSpPr>
          <p:nvPr>
            <p:ph type="dt" sz="half" idx="10"/>
          </p:nvPr>
        </p:nvSpPr>
        <p:spPr/>
        <p:txBody>
          <a:bodyPr/>
          <a:lstStyle/>
          <a:p>
            <a:fld id="{16E74B2B-3D34-4EF5-AA0F-A4AA558D3B0C}" type="datetimeFigureOut">
              <a:rPr lang="el-GR" smtClean="0"/>
              <a:t>20/3/2025</a:t>
            </a:fld>
            <a:endParaRPr lang="el-GR"/>
          </a:p>
        </p:txBody>
      </p:sp>
      <p:sp>
        <p:nvSpPr>
          <p:cNvPr id="8" name="Θέση υποσέλιδου 7">
            <a:extLst>
              <a:ext uri="{FF2B5EF4-FFF2-40B4-BE49-F238E27FC236}">
                <a16:creationId xmlns:a16="http://schemas.microsoft.com/office/drawing/2014/main" id="{DE8D813E-3D4C-67F8-C488-85DC534E611C}"/>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32877A35-EDD2-A83E-14C9-5A43E3D83DAC}"/>
              </a:ext>
            </a:extLst>
          </p:cNvPr>
          <p:cNvSpPr>
            <a:spLocks noGrp="1"/>
          </p:cNvSpPr>
          <p:nvPr>
            <p:ph type="sldNum" sz="quarter" idx="12"/>
          </p:nvPr>
        </p:nvSpPr>
        <p:spPr/>
        <p:txBody>
          <a:bodyPr/>
          <a:lstStyle/>
          <a:p>
            <a:fld id="{DB12E4CA-DCB9-41F4-BB9B-47FAF1D1505C}" type="slidenum">
              <a:rPr lang="el-GR" smtClean="0"/>
              <a:t>‹#›</a:t>
            </a:fld>
            <a:endParaRPr lang="el-GR"/>
          </a:p>
        </p:txBody>
      </p:sp>
    </p:spTree>
    <p:extLst>
      <p:ext uri="{BB962C8B-B14F-4D97-AF65-F5344CB8AC3E}">
        <p14:creationId xmlns:p14="http://schemas.microsoft.com/office/powerpoint/2010/main" val="2963561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DDF441-EF3C-BE17-40AD-4EC5C94B3E4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78F8A90D-886C-5EE2-4A78-17AB081B3B9D}"/>
              </a:ext>
            </a:extLst>
          </p:cNvPr>
          <p:cNvSpPr>
            <a:spLocks noGrp="1"/>
          </p:cNvSpPr>
          <p:nvPr>
            <p:ph type="dt" sz="half" idx="10"/>
          </p:nvPr>
        </p:nvSpPr>
        <p:spPr/>
        <p:txBody>
          <a:bodyPr/>
          <a:lstStyle/>
          <a:p>
            <a:fld id="{16E74B2B-3D34-4EF5-AA0F-A4AA558D3B0C}" type="datetimeFigureOut">
              <a:rPr lang="el-GR" smtClean="0"/>
              <a:t>20/3/2025</a:t>
            </a:fld>
            <a:endParaRPr lang="el-GR"/>
          </a:p>
        </p:txBody>
      </p:sp>
      <p:sp>
        <p:nvSpPr>
          <p:cNvPr id="4" name="Θέση υποσέλιδου 3">
            <a:extLst>
              <a:ext uri="{FF2B5EF4-FFF2-40B4-BE49-F238E27FC236}">
                <a16:creationId xmlns:a16="http://schemas.microsoft.com/office/drawing/2014/main" id="{D7E3DA61-FA77-C58D-B59E-AABAF5A277D7}"/>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F5CC0658-E809-9BC9-4005-8F615ED33384}"/>
              </a:ext>
            </a:extLst>
          </p:cNvPr>
          <p:cNvSpPr>
            <a:spLocks noGrp="1"/>
          </p:cNvSpPr>
          <p:nvPr>
            <p:ph type="sldNum" sz="quarter" idx="12"/>
          </p:nvPr>
        </p:nvSpPr>
        <p:spPr/>
        <p:txBody>
          <a:bodyPr/>
          <a:lstStyle/>
          <a:p>
            <a:fld id="{DB12E4CA-DCB9-41F4-BB9B-47FAF1D1505C}" type="slidenum">
              <a:rPr lang="el-GR" smtClean="0"/>
              <a:t>‹#›</a:t>
            </a:fld>
            <a:endParaRPr lang="el-GR"/>
          </a:p>
        </p:txBody>
      </p:sp>
    </p:spTree>
    <p:extLst>
      <p:ext uri="{BB962C8B-B14F-4D97-AF65-F5344CB8AC3E}">
        <p14:creationId xmlns:p14="http://schemas.microsoft.com/office/powerpoint/2010/main" val="2418772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BF4621D4-D9A5-AB96-7F27-CE9BA1983AD1}"/>
              </a:ext>
            </a:extLst>
          </p:cNvPr>
          <p:cNvSpPr>
            <a:spLocks noGrp="1"/>
          </p:cNvSpPr>
          <p:nvPr>
            <p:ph type="dt" sz="half" idx="10"/>
          </p:nvPr>
        </p:nvSpPr>
        <p:spPr/>
        <p:txBody>
          <a:bodyPr/>
          <a:lstStyle/>
          <a:p>
            <a:fld id="{16E74B2B-3D34-4EF5-AA0F-A4AA558D3B0C}" type="datetimeFigureOut">
              <a:rPr lang="el-GR" smtClean="0"/>
              <a:t>20/3/2025</a:t>
            </a:fld>
            <a:endParaRPr lang="el-GR"/>
          </a:p>
        </p:txBody>
      </p:sp>
      <p:sp>
        <p:nvSpPr>
          <p:cNvPr id="3" name="Θέση υποσέλιδου 2">
            <a:extLst>
              <a:ext uri="{FF2B5EF4-FFF2-40B4-BE49-F238E27FC236}">
                <a16:creationId xmlns:a16="http://schemas.microsoft.com/office/drawing/2014/main" id="{A314451F-3194-C2F6-0599-B867F9F0D973}"/>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F267BAE8-E5CB-C87D-7CA2-EDBD91D35324}"/>
              </a:ext>
            </a:extLst>
          </p:cNvPr>
          <p:cNvSpPr>
            <a:spLocks noGrp="1"/>
          </p:cNvSpPr>
          <p:nvPr>
            <p:ph type="sldNum" sz="quarter" idx="12"/>
          </p:nvPr>
        </p:nvSpPr>
        <p:spPr/>
        <p:txBody>
          <a:bodyPr/>
          <a:lstStyle/>
          <a:p>
            <a:fld id="{DB12E4CA-DCB9-41F4-BB9B-47FAF1D1505C}" type="slidenum">
              <a:rPr lang="el-GR" smtClean="0"/>
              <a:t>‹#›</a:t>
            </a:fld>
            <a:endParaRPr lang="el-GR"/>
          </a:p>
        </p:txBody>
      </p:sp>
    </p:spTree>
    <p:extLst>
      <p:ext uri="{BB962C8B-B14F-4D97-AF65-F5344CB8AC3E}">
        <p14:creationId xmlns:p14="http://schemas.microsoft.com/office/powerpoint/2010/main" val="1797512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A7B9BD-3D1D-40E1-545A-FB2D08A7C21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A9E2034-1CAA-9224-3926-B5C6FCFC12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F0DD0E9D-0EBC-CFC5-9F73-0EBE18EDD4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BDC9422-C604-5513-4970-B1B13A3EE169}"/>
              </a:ext>
            </a:extLst>
          </p:cNvPr>
          <p:cNvSpPr>
            <a:spLocks noGrp="1"/>
          </p:cNvSpPr>
          <p:nvPr>
            <p:ph type="dt" sz="half" idx="10"/>
          </p:nvPr>
        </p:nvSpPr>
        <p:spPr/>
        <p:txBody>
          <a:bodyPr/>
          <a:lstStyle/>
          <a:p>
            <a:fld id="{16E74B2B-3D34-4EF5-AA0F-A4AA558D3B0C}" type="datetimeFigureOut">
              <a:rPr lang="el-GR" smtClean="0"/>
              <a:t>20/3/2025</a:t>
            </a:fld>
            <a:endParaRPr lang="el-GR"/>
          </a:p>
        </p:txBody>
      </p:sp>
      <p:sp>
        <p:nvSpPr>
          <p:cNvPr id="6" name="Θέση υποσέλιδου 5">
            <a:extLst>
              <a:ext uri="{FF2B5EF4-FFF2-40B4-BE49-F238E27FC236}">
                <a16:creationId xmlns:a16="http://schemas.microsoft.com/office/drawing/2014/main" id="{7D3A2FC0-0B64-9CCC-0755-BE88615765E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58AC2E5-5B14-9877-37B0-499F9775BBEE}"/>
              </a:ext>
            </a:extLst>
          </p:cNvPr>
          <p:cNvSpPr>
            <a:spLocks noGrp="1"/>
          </p:cNvSpPr>
          <p:nvPr>
            <p:ph type="sldNum" sz="quarter" idx="12"/>
          </p:nvPr>
        </p:nvSpPr>
        <p:spPr/>
        <p:txBody>
          <a:bodyPr/>
          <a:lstStyle/>
          <a:p>
            <a:fld id="{DB12E4CA-DCB9-41F4-BB9B-47FAF1D1505C}" type="slidenum">
              <a:rPr lang="el-GR" smtClean="0"/>
              <a:t>‹#›</a:t>
            </a:fld>
            <a:endParaRPr lang="el-GR"/>
          </a:p>
        </p:txBody>
      </p:sp>
    </p:spTree>
    <p:extLst>
      <p:ext uri="{BB962C8B-B14F-4D97-AF65-F5344CB8AC3E}">
        <p14:creationId xmlns:p14="http://schemas.microsoft.com/office/powerpoint/2010/main" val="2139575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907F45-4F75-F84A-1521-95174C0D621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4C82F0FC-AE3D-F14C-4EF0-5D341F9BF9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1B0B8F6F-8A16-0053-28C3-57459EF7D4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3B06B51F-43B4-FE1C-A5FB-FB0D1E265EAA}"/>
              </a:ext>
            </a:extLst>
          </p:cNvPr>
          <p:cNvSpPr>
            <a:spLocks noGrp="1"/>
          </p:cNvSpPr>
          <p:nvPr>
            <p:ph type="dt" sz="half" idx="10"/>
          </p:nvPr>
        </p:nvSpPr>
        <p:spPr/>
        <p:txBody>
          <a:bodyPr/>
          <a:lstStyle/>
          <a:p>
            <a:fld id="{16E74B2B-3D34-4EF5-AA0F-A4AA558D3B0C}" type="datetimeFigureOut">
              <a:rPr lang="el-GR" smtClean="0"/>
              <a:t>20/3/2025</a:t>
            </a:fld>
            <a:endParaRPr lang="el-GR"/>
          </a:p>
        </p:txBody>
      </p:sp>
      <p:sp>
        <p:nvSpPr>
          <p:cNvPr id="6" name="Θέση υποσέλιδου 5">
            <a:extLst>
              <a:ext uri="{FF2B5EF4-FFF2-40B4-BE49-F238E27FC236}">
                <a16:creationId xmlns:a16="http://schemas.microsoft.com/office/drawing/2014/main" id="{E99DE5E5-C7BD-FFDE-090E-AD91B2919E5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AD02E64-41FB-7D5B-0C41-C32F972D6106}"/>
              </a:ext>
            </a:extLst>
          </p:cNvPr>
          <p:cNvSpPr>
            <a:spLocks noGrp="1"/>
          </p:cNvSpPr>
          <p:nvPr>
            <p:ph type="sldNum" sz="quarter" idx="12"/>
          </p:nvPr>
        </p:nvSpPr>
        <p:spPr/>
        <p:txBody>
          <a:bodyPr/>
          <a:lstStyle/>
          <a:p>
            <a:fld id="{DB12E4CA-DCB9-41F4-BB9B-47FAF1D1505C}" type="slidenum">
              <a:rPr lang="el-GR" smtClean="0"/>
              <a:t>‹#›</a:t>
            </a:fld>
            <a:endParaRPr lang="el-GR"/>
          </a:p>
        </p:txBody>
      </p:sp>
    </p:spTree>
    <p:extLst>
      <p:ext uri="{BB962C8B-B14F-4D97-AF65-F5344CB8AC3E}">
        <p14:creationId xmlns:p14="http://schemas.microsoft.com/office/powerpoint/2010/main" val="1369198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641A7BA-46C4-6118-757C-5C1B99A62F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DABCA2F-B9E3-4CFD-C294-9162C89EA4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66F7775-C489-458E-8487-3B5B472A12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6E74B2B-3D34-4EF5-AA0F-A4AA558D3B0C}" type="datetimeFigureOut">
              <a:rPr lang="el-GR" smtClean="0"/>
              <a:t>20/3/2025</a:t>
            </a:fld>
            <a:endParaRPr lang="el-GR"/>
          </a:p>
        </p:txBody>
      </p:sp>
      <p:sp>
        <p:nvSpPr>
          <p:cNvPr id="5" name="Θέση υποσέλιδου 4">
            <a:extLst>
              <a:ext uri="{FF2B5EF4-FFF2-40B4-BE49-F238E27FC236}">
                <a16:creationId xmlns:a16="http://schemas.microsoft.com/office/drawing/2014/main" id="{2C72592C-D20E-10B1-5EE0-87EDA3A50B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21BBB7EE-C4B0-6E4B-785B-BF682781D2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B12E4CA-DCB9-41F4-BB9B-47FAF1D1505C}" type="slidenum">
              <a:rPr lang="el-GR" smtClean="0"/>
              <a:t>‹#›</a:t>
            </a:fld>
            <a:endParaRPr lang="el-GR"/>
          </a:p>
        </p:txBody>
      </p:sp>
    </p:spTree>
    <p:extLst>
      <p:ext uri="{BB962C8B-B14F-4D97-AF65-F5344CB8AC3E}">
        <p14:creationId xmlns:p14="http://schemas.microsoft.com/office/powerpoint/2010/main" val="14020615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D39CF2B7-3527-2BF8-8CA8-0BDE1DC9EB7E}"/>
              </a:ext>
            </a:extLst>
          </p:cNvPr>
          <p:cNvSpPr>
            <a:spLocks noGrp="1"/>
          </p:cNvSpPr>
          <p:nvPr>
            <p:ph type="title"/>
          </p:nvPr>
        </p:nvSpPr>
        <p:spPr/>
        <p:txBody>
          <a:bodyPr/>
          <a:lstStyle/>
          <a:p>
            <a:r>
              <a:rPr lang="el-GR" sz="4400" kern="100" dirty="0">
                <a:effectLst/>
                <a:latin typeface="Calibri" panose="020F0502020204030204" pitchFamily="34" charset="0"/>
                <a:ea typeface="Aptos" panose="020B0004020202020204" pitchFamily="34" charset="0"/>
                <a:cs typeface="Times New Roman" panose="02020603050405020304" pitchFamily="18" charset="0"/>
              </a:rPr>
              <a:t>4.2.3 Χαρακτηριστικά των τοπωνυμίων</a:t>
            </a:r>
            <a:endParaRPr lang="el-GR" dirty="0"/>
          </a:p>
        </p:txBody>
      </p:sp>
      <p:sp>
        <p:nvSpPr>
          <p:cNvPr id="6" name="Θέση περιεχομένου 5">
            <a:extLst>
              <a:ext uri="{FF2B5EF4-FFF2-40B4-BE49-F238E27FC236}">
                <a16:creationId xmlns:a16="http://schemas.microsoft.com/office/drawing/2014/main" id="{8EE0ACB3-3133-6399-5CE4-9C7C77DE2882}"/>
              </a:ext>
            </a:extLst>
          </p:cNvPr>
          <p:cNvSpPr>
            <a:spLocks noGrp="1"/>
          </p:cNvSpPr>
          <p:nvPr>
            <p:ph idx="1"/>
          </p:nvPr>
        </p:nvSpPr>
        <p:spPr/>
        <p:txBody>
          <a:bodyPr/>
          <a:lstStyle/>
          <a:p>
            <a:pPr>
              <a:lnSpc>
                <a:spcPct val="115000"/>
              </a:lnSpc>
              <a:spcAft>
                <a:spcPts val="800"/>
              </a:spcAft>
            </a:pPr>
            <a:r>
              <a:rPr lang="el-GR" sz="1800" kern="100" dirty="0">
                <a:effectLst/>
                <a:latin typeface="Calibri" panose="020F0502020204030204" pitchFamily="34" charset="0"/>
                <a:ea typeface="Aptos" panose="020B0004020202020204" pitchFamily="34" charset="0"/>
                <a:cs typeface="Times New Roman" panose="02020603050405020304" pitchFamily="18" charset="0"/>
              </a:rPr>
              <a:t>Τα τοπωνύμια ανήκουν στα κύρια ονόματα και συνιστούν ειδικό λεξιλόγιο. Υπό αυτήν την έννοια, έχουν τα χαρακτηριστικά των κυρίων ονομάτων και, ταυτόχρονα, φέρουν ορισμένα ειδικά χαρακτηριστικά ως προς την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καταδήλωση</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τη χρήση και την κατασκευή τους. Στη συνέχεια, θα επιχειρήσουμε να παρουσιάσουμε τα σημαντικότερα από αυτά τα χαρακτηριστικά. </a:t>
            </a:r>
            <a:endParaRPr lang="sq-AL" sz="1800" kern="100" dirty="0">
              <a:effectLst/>
              <a:latin typeface="Calibri" panose="020F050202020403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366835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939387-C62B-8DFE-44FC-8577BCD6BC31}"/>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83332E5C-A1EB-11DB-9DDC-7B91F59679B5}"/>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835DF888-859E-221F-ADFC-010EA2E569D6}"/>
              </a:ext>
            </a:extLst>
          </p:cNvPr>
          <p:cNvSpPr>
            <a:spLocks noGrp="1"/>
          </p:cNvSpPr>
          <p:nvPr>
            <p:ph idx="1"/>
          </p:nvPr>
        </p:nvSpPr>
        <p:spPr/>
        <p:txBody>
          <a:bodyPr/>
          <a:lstStyle/>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Περνώντας στην παραγωγή, μερικές φορές τα τοπωνύμια δεν υπακούν τους περιορισμούς των προσηγορικών στα οποία βασίζονται. Για παράδειγμα, είναι γνωστό ότι το επίθημα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άκι</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δεν επιτρέπει την προσάρτηση κλιτικού επιθήματος γενικής. Παρατηρούμε όμως ότι αυτό δεν υφίσταται πάντα στα τοπωνύμια λόγω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λεξικοποίησης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λ.χ.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μοναστηρακίου</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μοναστηρακιού</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sq-AL" sz="1800" kern="100" dirty="0">
                <a:effectLst/>
                <a:latin typeface="Calibri" panose="020F0502020204030204" pitchFamily="34" charset="0"/>
                <a:ea typeface="Aptos" panose="020B0004020202020204" pitchFamily="34" charset="0"/>
                <a:cs typeface="Times New Roman" panose="02020603050405020304" pitchFamily="18" charset="0"/>
              </a:rPr>
              <a:t>vs</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Πλατεία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Μοναστηρακίου</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κλπ. Από την άλλη, όμως, πραγματώνουν παράγωγες λέξεις, οι οποίες ως προσηγορικά θα ήταν πιθανές εν δυνάμει ή μη δυνατές ή θα χρησιμοποιούσαν άλλο επίθημα της ίδιας σημασιολογικής κατηγορίας για να εκφράσουν παρόμοια σημασία, λ.χ.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Αμυγδαλ</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-ούλα ν</a:t>
            </a:r>
            <a:r>
              <a:rPr lang="sq-AL" sz="1800" kern="100" dirty="0">
                <a:effectLst/>
                <a:latin typeface="Calibri" panose="020F0502020204030204" pitchFamily="34" charset="0"/>
                <a:ea typeface="Aptos" panose="020B0004020202020204" pitchFamily="34" charset="0"/>
                <a:cs typeface="Times New Roman" panose="02020603050405020304" pitchFamily="18" charset="0"/>
              </a:rPr>
              <a:t>s</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Παμυγδαλ</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-ούλα,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Χαλιάς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(&lt; χαλί) ν</a:t>
            </a:r>
            <a:r>
              <a:rPr lang="sq-AL" sz="1800" kern="100" dirty="0">
                <a:effectLst/>
                <a:latin typeface="Calibri" panose="020F0502020204030204" pitchFamily="34" charset="0"/>
                <a:ea typeface="Aptos" panose="020B0004020202020204" pitchFamily="34" charset="0"/>
                <a:cs typeface="Times New Roman" panose="02020603050405020304" pitchFamily="18" charset="0"/>
              </a:rPr>
              <a:t>s</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χαλιάς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Καραβιούλα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να. Καραβάκι Επίσης, εντοπίζονται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πρωτοτυπικά</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παραγωγικά επιθήματα στα τοπωνύμια, όπως το περιεκτικό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ίλας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στην Κέρκυρα, λ.χ.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Δαφνίλας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(για μια αναλυτική καταγραφή των τοπωνυμικών επιθημάτων βλ. Συμεωνίδης, 1992). Κάποια από αυτά είναι αποτέλεσμα συνένωσης επιθημάτων, όπως το επίθημα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αίικα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&lt; περιεκτικό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αίοι</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 επίθημα ιδιότητας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ικός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(βλ. αναλυτικά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Φλιάτουρας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2003), λ.χ.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Θαμν-αίικα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(δεν υπάρχει το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μεσοστάδιο</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Θαμν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αί</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-οι), ενώ πολλά από αυτά που ανήκουν στην ίδια σημασιολογική κατηγορία έχουν διαλεκτικό χαρακτήρα, δημιουργώντας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ισόγλωσσα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λ.χ. στα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κτητορικά</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επιθήματα το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ιάτικα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είναι επτανησιακό, το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άδο</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(από τη γενική πληθυντικού -άδων) επιχωριάζει στα νησιά του Ανατολικού Αιγαίου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Μανταμάδο</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&lt;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μανταμάδων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 μαντέμι), το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αίικα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απαντά κυρίως στην Πελοπόννησο κλπ. (βλ. σχετικά Συμεωνίδης, 1992).</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7204495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28F21F-D631-416C-35B2-D22480849339}"/>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DC7D59D1-60A2-30D2-92E0-8C7167221E66}"/>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933D3F95-DB00-61DC-427A-1C1B2D5822BA}"/>
              </a:ext>
            </a:extLst>
          </p:cNvPr>
          <p:cNvSpPr>
            <a:spLocks noGrp="1"/>
          </p:cNvSpPr>
          <p:nvPr>
            <p:ph idx="1"/>
          </p:nvPr>
        </p:nvSpPr>
        <p:spPr/>
        <p:txBody>
          <a:bodyPr/>
          <a:lstStyle/>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Στη συνέχεια, στη σύνθεση εμφανίζεται σημαντική ποικιλία δομών, λ.χ.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Κρυόβρυση</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(Θέμα + Θέμα),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Κρυοβρύση</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(Θέμα + Λέξη),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Κρυάβρυση</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(Λέξη + Θέμα),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Κρυαβρύση</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(Λέξη + Λέξη), αλλά και μια προτίμηση στη δομή [Θέμα + Θέμα] που συνδέεται με τη λαϊκότερη φύση της εν λόγω δομής (πρβ.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Λεμονοδάσος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και λαϊκότερο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λεμονόδασος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a:t>
            </a:r>
            <a:endParaRPr lang="sq-AL" sz="1800" kern="100" dirty="0">
              <a:effectLst/>
              <a:latin typeface="Calibri" panose="020F0502020204030204" pitchFamily="34" charset="0"/>
              <a:ea typeface="Aptos" panose="020B0004020202020204" pitchFamily="34" charset="0"/>
              <a:cs typeface="Times New Roman" panose="02020603050405020304" pitchFamily="18" charset="0"/>
            </a:endParaRPr>
          </a:p>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Οι δομές με εσωτερικό μόρφημα κλίσης είναι περισσότερο συχνές και λαϊκές σε σχέση με τα προσηγορικά και αφορούν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λεξικοποιημένα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τοπωνύμια που προέκυψαν με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μονολεκτικοποίηση</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πολυλεκτικών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συνθέτων, λ.χ. Άσπρη Βρύση -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Ασπρηβρύση</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Ψηλές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Αριές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&gt;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Ψηλεσαριές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Επίσης, παρατηρείται μειωμένη χρήση της ρηματικής σύνθεσης και της σύνθεσης με δεσμευμένα θέμα, λ.χ.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Γαϊδουροκυλίστρα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Σταυροποιό</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και σχεδόν απουσία παρατακτικής και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εξωκεντρικής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σύνθεσης. </a:t>
            </a:r>
            <a:endParaRPr lang="sq-AL" sz="1800" kern="100" dirty="0">
              <a:effectLst/>
              <a:latin typeface="Calibri" panose="020F0502020204030204" pitchFamily="34" charset="0"/>
              <a:ea typeface="Aptos" panose="020B0004020202020204" pitchFamily="34" charset="0"/>
              <a:cs typeface="Times New Roman" panose="02020603050405020304" pitchFamily="18" charset="0"/>
            </a:endParaRPr>
          </a:p>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Ταυτόχρονα, παρατηρείται μία τάση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αλλομορφικής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προφύλαξης στα δεύτερα συνθετικά, δηλαδή διατηρείται το κλιτικό επίθημα του δεύτερου συνθετικού, πιθανόν για λόγους μεγαλύτερης διαφάνειας του τύπου. Εξαίρεση αποτελούν τα ουδέτερα σε (</a:t>
            </a:r>
            <a:r>
              <a:rPr lang="sq-AL" sz="1800" kern="100" dirty="0">
                <a:effectLst/>
                <a:latin typeface="Calibri" panose="020F0502020204030204" pitchFamily="34" charset="0"/>
                <a:ea typeface="Aptos" panose="020B0004020202020204" pitchFamily="34" charset="0"/>
                <a:cs typeface="Times New Roman" panose="02020603050405020304" pitchFamily="18" charset="0"/>
              </a:rPr>
              <a:t>6</a:t>
            </a:r>
            <a:r>
              <a:rPr lang="el-GR" sz="1800" kern="100" baseline="30000" dirty="0">
                <a:effectLst/>
                <a:latin typeface="Calibri" panose="020F0502020204030204" pitchFamily="34" charset="0"/>
                <a:ea typeface="Aptos" panose="020B0004020202020204" pitchFamily="34" charset="0"/>
                <a:cs typeface="Times New Roman" panose="02020603050405020304" pitchFamily="18" charset="0"/>
              </a:rPr>
              <a:t>η</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κλιτική τάξη του ονοματικού συστήματος της Ράλλη, 2005) ως δεύτερα συνθετικά, στα οποία δεν αλλάζει το γένος αλλά το κλιτικό επίθημα σε -ο, λ.χ. Αμπελοχώραφο,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Κουτσουπολάγκαδο</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καθώς και οι περιπτώσεις αλλαγής γένους κλίσης που οφείλονται σε αλλαγή τονισμού για μεγέθυνση/υποκορισμό ή σε επίδραση του γένους του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υπερωνύμου</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ή σε υφολογική παρέμβαση, λ.χ. Κεφαλόβρυσο,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Κεφαλόβρυσος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350204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0271E5-7D55-62D7-5694-B203B9F596D2}"/>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6F71CCB1-2D79-0F06-2634-4705679FC4E4}"/>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2E00E1B1-014A-D507-3FB7-813270471DDB}"/>
              </a:ext>
            </a:extLst>
          </p:cNvPr>
          <p:cNvSpPr>
            <a:spLocks noGrp="1"/>
          </p:cNvSpPr>
          <p:nvPr>
            <p:ph idx="1"/>
          </p:nvPr>
        </p:nvSpPr>
        <p:spPr/>
        <p:txBody>
          <a:bodyPr/>
          <a:lstStyle/>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Τέλος, σε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μορφοσυντακτικό</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επίπεδο τα τοπωνύμια έχουν πολύ πλούσια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πολυλεκτικότητα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Συγκεκριμένα, τα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πολυλεκτικά</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τοπωνύμια διακρίνονται με μορφολογικά και συντακτικά κριτήρια σε τρεις βασικές κατηγορίες (για τη σχετική θεωρία στα προσηγορικά βλ. Αναστασιάδη-Συμεωνίδη, 1986- Ράλλη, 2005): </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674723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FB0C64-F442-2BF9-42E5-0988C1306FE1}"/>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6E685111-D327-49D8-CBC7-E2CEF5230213}"/>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4F12A05D-470B-D574-720F-79FEE3BFBF15}"/>
              </a:ext>
            </a:extLst>
          </p:cNvPr>
          <p:cNvSpPr>
            <a:spLocks noGrp="1"/>
          </p:cNvSpPr>
          <p:nvPr>
            <p:ph idx="1"/>
          </p:nvPr>
        </p:nvSpPr>
        <p:spPr/>
        <p:txBody>
          <a:bodyPr>
            <a:normAutofit lnSpcReduction="10000"/>
          </a:bodyPr>
          <a:lstStyle/>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(α)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Πολυλεκτικά</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σύνθετα, που δεν υπακούν σε συντακτικές διαδικασίες, όπως στην αλλαγή της σειράς των όρων, στην αυτόνομη παρατακτική/συμπλεκτική/διαζευκτική σύνδεση των συστατικών, στον αυτόνομο προσδιορισμό των συστατικών, στην παρεμβολή παρενθετικών στοιχείων, στον διπλασιασμό του άρθρου και στη μεταφορά της κεφαλής σε θέση κατηγορουμένου λ.χ. τη Κακιά η Σκάλα, "αυτή η Σκάλα είναι (η) Κακιά, η "Σκάλα η Κακιά. Επίσης, χρησιμεύουν ως βάσεις παραγωγής, λ.χ. Αιγαίο Πέλαγος &gt;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Αιγαιοπελαγίτης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Άγιο Όρος &gt;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αγιονορίτης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και η σημασία τους είναι μη συνθετική, κυρίως μεταφορική. </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(β) Συντακτικές κατασκευές, που λειτουργούν ως ενιαίες αναφορικές νησίδες, αλλά μπορούν να επηρεάζονται μερικώς από τις συντακτικές διαδικασίες που προαναφέρθηκαν, λ.χ. το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Αγριδαίικο</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και το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Λεχουρίτικο</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Διάσελο, αυτό το Διάσελο είναι το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Αγριδαίικο</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Αγριδαίικο</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το Διάσελο κλπ., ενώ παράλληλα έχουν συνθετική σημασία. Η δομή τους είναι Επίθετο + Ουσιαστικό με το επίθετο να είναι συνήθως ταξινομητικό και παράγωγο (κυρίως με το επίθημα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ικός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γεγονός που σε κάποιον βαθμό εξηγεί τη συντακτική χαλαρότητα. </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(γ)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Λεξικοποιημένοι</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σχηματισμοί, που λειτουργούν ως ενιαίες αναφορικές νησίδες, δεν μπορούν να επηρεάζονται από συντακτικές διαδικασίες και η σημασία τους έχει πολύ υψηλό βαθμό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ιδιοσυγκρασιακότητας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αδιαφάνειας, καθώς έχουν ιδιαίτερη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αναφορικότητα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και κενά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πληροφορητικότητας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λ.χ. προϋποθέτουν μύθους, δοξασίες κλπ. Η πιο συχνή δομή τους είναι η εμφατική [Έναρθρη Γενική – Ουσιαστικό.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λ.χτης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Γριάς το Πήδημα, του λαγού το Διάσελο. Ενίοτε ο βαθμός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λεξικοποίησής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τους μπορεί να αυξάνεται με αποτέλεσμα τη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μονολεκτικοποίησή</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τους, λ.χ. του Παπά το Αλώνι &gt; το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Παπαταλώνι</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7770695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28DCF8-A068-802A-97BB-B33FCE4D9D07}"/>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02B7A6CB-66B2-44C9-13D4-71E5DADD918E}"/>
              </a:ext>
            </a:extLst>
          </p:cNvPr>
          <p:cNvSpPr>
            <a:spLocks noGrp="1"/>
          </p:cNvSpPr>
          <p:nvPr>
            <p:ph type="title"/>
          </p:nvPr>
        </p:nvSpPr>
        <p:spPr/>
        <p:txBody>
          <a:bodyPr/>
          <a:lstStyle/>
          <a:p>
            <a:r>
              <a:rPr lang="el-GR" dirty="0"/>
              <a:t>Μετονομασία των τοπωνυμίων</a:t>
            </a:r>
          </a:p>
        </p:txBody>
      </p:sp>
      <p:sp>
        <p:nvSpPr>
          <p:cNvPr id="3" name="Θέση περιεχομένου 2">
            <a:extLst>
              <a:ext uri="{FF2B5EF4-FFF2-40B4-BE49-F238E27FC236}">
                <a16:creationId xmlns:a16="http://schemas.microsoft.com/office/drawing/2014/main" id="{B0737134-4283-63A3-E40D-E065E4751C3C}"/>
              </a:ext>
            </a:extLst>
          </p:cNvPr>
          <p:cNvSpPr>
            <a:spLocks noGrp="1"/>
          </p:cNvSpPr>
          <p:nvPr>
            <p:ph idx="1"/>
          </p:nvPr>
        </p:nvSpPr>
        <p:spPr/>
        <p:txBody>
          <a:bodyPr/>
          <a:lstStyle/>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Οι μετονομασίες των τοπωνυμίων ανήκουν στη λεγόμενη τεχνητή ἡ ρυθμιστική γλωσσική αλλαγή, καθώς ενεργοποιούνται συνήθως από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ιστορικοπολιτικούς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ψυχολογικούς και ιδεολογικούς παράγοντες ως αποτέλεσμα της γλωσσικής πολιτικής και κινητοποιούνται από την ιδιοσυγκρασιακή αναφορική λειτουργία (βλ. παραπάνω), τις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εθνογλωσσολογικές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ψυχογλωσσολογικές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συνυποδηλώσεις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και τη συμβολική λειτουργία τους. Μάλιστα, συχνά η αλλαγή αφορά όχι μόνο την τροποποίηση της μορφής του τύπου αλλά και της αναφοράς. Οι μετονομασίες των τοπωνυμίων είναι ισχυρό εργαλείο στη διάθεση των κρατών-εθνών για την οικειοποίηση και την εθνικοποίηση εδαφών σε διεθνές φαινόμενο και αποτυπώνουν τους γλωσσικούς σχεδιασμούς της κυρίαρχης ομάδας. Χαρακτηριστικά παραδείγματα αποτελούν η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απογαλλικοποίηση</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τοπωνυμίων της Αλγερίας μετά την ανεξαρτητοποίηση του κράτους το 1962 και η απόσυρση ευρωπαϊκών τοπωνυμίων στη Νότια Αφρική μετά την απελευθέρωση από Ολλανδούς και Βρετανούς. Ειδικά στα Βαλκάνια ο Μεσοπόλεμος υπήρξε περίοδος ιδιαίτερα έντονης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ingénierie</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toponymique</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λ.χ. πολλά ελληνικά τοπωνύμια στη Νότια Αλβανία και στην Ανατολική Θράκη και Μικρά Ασία μετονομάστηκαν σε αλβανικά και τουρκικά αντίστοιχα. Μάλιστα, έχουν προταθεί και καθολικά μοντέλα μετονομασίας τοπωνυμίων με βάση τον δράστη, το γεωπολιτικό πλαίσιο και τους μηχανισμούς αλλαγής.</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0896176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28A34-46D8-E13D-D4C7-5F59C45F33E8}"/>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B08B3087-23C8-2B53-CB96-1EF03ADA4BD4}"/>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4DDC8AAE-1CA2-1875-9500-00F4159DC573}"/>
              </a:ext>
            </a:extLst>
          </p:cNvPr>
          <p:cNvSpPr>
            <a:spLocks noGrp="1"/>
          </p:cNvSpPr>
          <p:nvPr>
            <p:ph idx="1"/>
          </p:nvPr>
        </p:nvSpPr>
        <p:spPr/>
        <p:txBody>
          <a:bodyPr/>
          <a:lstStyle/>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Αμέσως μετά τη σύσταση του ελληνικού κράτους αναλήφθηκε η προσπάθεια της μετονομασίας των ονομάτων πόλεων και χωριών, που επιδίωκε </a:t>
            </a:r>
            <a:br>
              <a:rPr lang="sq-AL" sz="1800" kern="100" dirty="0">
                <a:effectLst/>
                <a:latin typeface="Calibri" panose="020F0502020204030204" pitchFamily="34" charset="0"/>
                <a:ea typeface="Aptos" panose="020B0004020202020204" pitchFamily="34" charset="0"/>
                <a:cs typeface="Times New Roman" panose="02020603050405020304" pitchFamily="18" charset="0"/>
              </a:rPr>
            </a:br>
            <a:r>
              <a:rPr lang="en-US" sz="1800" kern="100" dirty="0" err="1">
                <a:effectLst/>
                <a:latin typeface="Calibri" panose="020F0502020204030204" pitchFamily="34" charset="0"/>
                <a:ea typeface="Aptos" panose="020B0004020202020204" pitchFamily="34" charset="0"/>
                <a:cs typeface="Times New Roman" panose="02020603050405020304" pitchFamily="18" charset="0"/>
              </a:rPr>
              <a:t>i</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από τη μια μεριά την προσαρμογή τύπων της δημοτικής στην καθαρεύουσα (Φτέρη &gt;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Πτέρη</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Διακοφτό</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&gt;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Διακοπτόν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και </a:t>
            </a:r>
            <a:r>
              <a:rPr lang="en-US" sz="1800" kern="100" dirty="0">
                <a:effectLst/>
                <a:latin typeface="Calibri" panose="020F0502020204030204" pitchFamily="34" charset="0"/>
                <a:ea typeface="Aptos" panose="020B0004020202020204" pitchFamily="34" charset="0"/>
                <a:cs typeface="Times New Roman" panose="02020603050405020304" pitchFamily="18" charset="0"/>
              </a:rPr>
              <a:t>ii</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από την άλλη ιδίως τον εξελληνισμό ξένων και εξαρχαϊσμό ελληνικών ονομάτων με αρχαία γνήσια ἡ πλαστά ονόματα. Ήδη το Διάταγμα της 3.4.1833 «Περί της διαιρέσεως του Βασιλείου και της διοικήσεως αυτού» εγκαινίαζε τη μετονομασία των Σπετσών σε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Τιπάρηνον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της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Βοστίτσας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σε Αίγιον, των Καλαβρύτων σε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Κίναιθαν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του Πύργου σε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Πύλον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Τριφυλιακήν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του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Νεόκαστρου</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σε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Πύλον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της Καλαμάτας σε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Καλάμας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της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Τριπολιτσάς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σε Τρίπολιν, της Καρύταινας σε Γόρτυνα, του Μυστρά σε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Σπάρτην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του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Μαραθονησιού</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σε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Γύθειον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του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Βίτουλου</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σε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Οίτυλον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του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Δραγαμέστου</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σε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Αστακόν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του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Βραχωριού</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σε Αγρίνιον, του Καρπενησιού σε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Καλλιδρόμι</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του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Ζητουνιού</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σε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Λαμίαν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του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Ταλαντίου</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σε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Αταλάντην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του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Πολύκανδρου</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σε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Φολέγανδρον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κλπ.</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42387721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C1627A-D1B4-6781-64F6-9B07B2BF8B2E}"/>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B29A3C7D-88C2-D47C-D2E1-43B8C76F3213}"/>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A0AA6116-6F53-C2EB-8CDE-65ACC71160CF}"/>
              </a:ext>
            </a:extLst>
          </p:cNvPr>
          <p:cNvSpPr>
            <a:spLocks noGrp="1"/>
          </p:cNvSpPr>
          <p:nvPr>
            <p:ph idx="1"/>
          </p:nvPr>
        </p:nvSpPr>
        <p:spPr/>
        <p:txBody>
          <a:bodyPr/>
          <a:lstStyle/>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Η επιτροπή μετονομασίας που συστήθηκε στα 1909 από τον τότε υπουργό Ν.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Λεβίδη</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και εργάστηκε στη συνέχεια για αρκετά χρόνια «επί σκοπώ εξοβελισμού των βαρβάρων ονομάτων» διαπίστωνε ότι από τα 5069 χωριά της τότε Ελλάδας τα 1500 ήταν ακόμη «βαρβαρόφωνα». Στην επιτροπή αυτή ο Ν. Πολίτης υποστήριζε ότι «τα τουρκικά μόνον ονόματα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δύναταί</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τις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ανενδοιάστως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να εξαφανίσει, διότι δια τούτων δεν καταστρέφει ιστορικά ίχνη». Η επιτροπή αυτή εργάστηκε σε επιστημονική και ιστορική βάση και προσπάθησε να επιβάλει ξανά μετονομασίες που δεν είχαν επικρατήσει, να τις συμπληρώσει και να περιλάβει στη δραστηριότητά της και τα νέα εδάφη της διευρυμένης Ελλάδας (Θεσσαλία, Κρήτη, Μακεδονία κλπ.). </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5558501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D5BFC2-3127-37BC-1DD5-2FA09B31174D}"/>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8A74DB7B-1991-B68C-70B8-3DC64C3107A7}"/>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AE54ACD9-4F4D-F324-C2D3-03D95C08A2A2}"/>
              </a:ext>
            </a:extLst>
          </p:cNvPr>
          <p:cNvSpPr>
            <a:spLocks noGrp="1"/>
          </p:cNvSpPr>
          <p:nvPr>
            <p:ph idx="1"/>
          </p:nvPr>
        </p:nvSpPr>
        <p:spPr/>
        <p:txBody>
          <a:bodyPr/>
          <a:lstStyle/>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Οι κάτοικοι των μετονομαζόμενων τόπων αντέδρασαν συνήθως με δυσπιστία έναντι των νέων ονομάτων, πολλά από τα οποία είτε αποσύρθηκαν από την επίσημη πολιτεία είτε περιέπεσαν σε λήθη. Έτσι όταν οι Σπέτσες μετονομάστηκαν σε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Τιπάρηνο</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οι δυο πρωτόγεροι των Σπετσών Χατζηγιάννης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Μέξης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και Ανδρέας Αναργύρου και ο ναύαρχος Ανδρούτσος «δεν το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έστρεξαν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ότι είναι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Τιπαρήνιοι</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κατά τη διήγηση του Γ. Τερτσέτη (1864). Οι κάτοικοι των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Κρεσταίνων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ζήτησαν να λέγεται έτσι η κωμόπολή τους αντί του Σελινούς, πράγμα που είχε απορρίψει η επιτροπή, γιατί το όνομα ήταν ξενικό. Επίσης οι κάτοικοι του Κιάτου δεν ήθελαν το νέο όνομα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Σικυωνία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που δεν τους έλεγε τίποτε. Οι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Κερασοβίτες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ζήτησαν δυο φορές να παραμείνει το παλιό όνομα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Κεράσοβο</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της Ευρυτανίας αντί του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Κερασοχώριον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που επέβαλε η επιτροπή, γιατί την ενοχλούσε το ξενικό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οβο</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Οι κάτοικοι του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Ζυγοβιστιού</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της Αρκαδίας διαμαρτύρονταν, γιατί τους άλλαξαν το ιστορικό όνομα του χωριού τους με το Ζυγός, που τους θύμιζε τον ζυγό της σκλαβιάς, κλπ. </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224525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84FCA7-2E2C-16DE-FCB3-C040593B18F3}"/>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755F2BA2-ED2D-6087-4C8A-7E3FD2C7AB04}"/>
              </a:ext>
            </a:extLst>
          </p:cNvPr>
          <p:cNvSpPr>
            <a:spLocks noGrp="1"/>
          </p:cNvSpPr>
          <p:nvPr>
            <p:ph idx="1"/>
          </p:nvPr>
        </p:nvSpPr>
        <p:spPr/>
        <p:txBody>
          <a:bodyPr/>
          <a:lstStyle/>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Πολλές φορές οι μετονομασίες είναι ανιστόρητες και συνεπώς αδικαιολόγητες. Η Ψαθούρα ή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Ψαθονήσι</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μετονομάστηκε σε Αλόννησο, ενώ έπρεπε να ονομαστεί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Ικός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η. Η Καλαμάτα (προφανώς Παναγία η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Καλομάτα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πβ. Παναγία η Μεγαλομάτα στη Βιθυνία) μετονομάστηκε στο αρχαίο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Καλάμαι</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πόλισμα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που βρισκόταν πολύ πιο μακριά στη θέση της αρχαίας Καλαμάτας ήταν το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πόλισμα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Φαραί</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αι. Την αδυναμία εξάλλου επιβολής νέων ονομάτων μαρτυρούν και οι αλλεπάλληλες αλλαγές που επιχειρήθηκαν σε ορισμένα τοπωνύμια. Έτσι το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Μπράλον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έγινε διαδοχικά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Κυτίνιον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Δελφοί, Γραβιάς. Η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Ζηλειάχοβα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Σερρών έγινε Ζήλεια και έπειτα Νέα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Ζίχνη</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Η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Γαλάτιστα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έγινε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Ανθεμούς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και ξανά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Γαλάτιστα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επειδή η επιτροπή ανακάλυψε ότι η ρίζα είναι ελληνική και η κατάληξη ιστορική. Ενδεικτικό της προχειρότητας με την οποία επιδιωκόταν η καθιέρωση νέων ονομάτων είναι λ.χ. οι προτάσεις για νέα ονόματα δήμων του Δια τάγματος του 1833, που ονομάτιζε δήμο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Κλεπαΐδος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(από την πρωτεύουσα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Κλεπά</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η), δήμο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Φλεσιάδος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(από τον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Παπαφλέσα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δήμο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Ταμασίων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(από το χωριό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Τσαμάσι</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Η ίδια προχειρότητα συνεχίστηκε και στον εικοστό αιώνα. </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40495079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A38A20-5FC2-BE82-5EDA-6D8C0E1E013C}"/>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A0A25138-EB17-68D5-2909-BAE43F243598}"/>
              </a:ext>
            </a:extLst>
          </p:cNvPr>
          <p:cNvSpPr>
            <a:spLocks noGrp="1"/>
          </p:cNvSpPr>
          <p:nvPr>
            <p:ph idx="1"/>
          </p:nvPr>
        </p:nvSpPr>
        <p:spPr/>
        <p:txBody>
          <a:bodyPr/>
          <a:lstStyle/>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Στο όνομα της αρχής ότι πρέπει να αποφεύγονται οι ομωνυμίες το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Λιόπεσι</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της Αττικής έγινε Παιανία και το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Λιόπεσι</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της Κορινθίας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Γονούσσα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Οι τρεις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Γρανίτσες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έγιναν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Νυμφασία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(Αρκαδίας),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Λοφύστιον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(Βοιωτίας) και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Διακόπι</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Δωρίδας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Η αρχή αυτή όμως φαίνεται ότι γρήγορα ξεχάστηκε από τις αρμόδιες επιτροπές με αποτέλεσμα σήμερα να έχουμε πέντε Κλειδιά (πριν Κλειδί,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Κλειδέτι</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Κλειδέτσι</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Τσέροβο</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Ρούπελ</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έξι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Δασοχώρια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εννιά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Καστράκια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51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Νεοχώρια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κλπ. </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646180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3907E9-98DF-C8F3-1AC3-C74868AAC3B9}"/>
              </a:ext>
            </a:extLst>
          </p:cNvPr>
          <p:cNvSpPr>
            <a:spLocks noGrp="1"/>
          </p:cNvSpPr>
          <p:nvPr>
            <p:ph type="title"/>
          </p:nvPr>
        </p:nvSpPr>
        <p:spPr/>
        <p:txBody>
          <a:bodyPr/>
          <a:lstStyle/>
          <a:p>
            <a:r>
              <a:rPr lang="sq-AL" dirty="0"/>
              <a:t>1) </a:t>
            </a:r>
            <a:r>
              <a:rPr lang="el-GR" dirty="0"/>
              <a:t>Χρηστικά</a:t>
            </a:r>
          </a:p>
        </p:txBody>
      </p:sp>
      <p:sp>
        <p:nvSpPr>
          <p:cNvPr id="4" name="Θέση περιεχομένου 3">
            <a:extLst>
              <a:ext uri="{FF2B5EF4-FFF2-40B4-BE49-F238E27FC236}">
                <a16:creationId xmlns:a16="http://schemas.microsoft.com/office/drawing/2014/main" id="{499EE64D-9716-DF93-B669-BA38D3A9775B}"/>
              </a:ext>
            </a:extLst>
          </p:cNvPr>
          <p:cNvSpPr>
            <a:spLocks noGrp="1"/>
          </p:cNvSpPr>
          <p:nvPr>
            <p:ph idx="1"/>
          </p:nvPr>
        </p:nvSpPr>
        <p:spPr/>
        <p:txBody>
          <a:bodyPr/>
          <a:lstStyle/>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Τα τοπωνύμια εμφανίζουν ένα σημαντικό χρηστικό παράδοξο σε αντίθεση με τα προσηγορικά: ενώ από τη μια πλευρά είναι σημαντικός στόχος της γλωσσικής πολιτικής με σκοπό την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ελληνικοποίηση</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με αποτέλεσμα να υφίστανται ρυθμιστικές τεχνητές αλλαγές μέσω οργανωμένων διαδικασιών μετονομασίας των δανείων (βλ. σχετικά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Μπεκάκου</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κ.ά., 2020), από την άλλη η χρήση τους ανθίσταται πολύ περισσότερο στη γλωσσική επιβολή σε σχέση με προσηγορικά. Οι διαδικασίες μετονομασίας τοπωνυμίων με παρετυμολογία, αντικατάσταση, επαναφορά παλαιότερων τύπων και μετάφραση είναι καθολική στις γλώσσες και προβλέψιμη με κύριο σκοπό την εθνικοποίηση των εδαφών. Ειδικά στα Βαλκάνια οι μετονομασίες ήταν εκτεταμένες λόγω των έντονων συνοριακών ανακατατάξεων (για περισσότερες πληροφορίες και σχετική βιβλιογραφία βλ.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Καραντζόλα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&amp;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Φλιάτουρας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υπό έκδοση).</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3028167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EFE3A-E1B3-E547-A371-084AF3340860}"/>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4DFE945F-6E9E-60F5-0B3A-77B942CEF5D0}"/>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F5856655-50A7-8617-82C2-EC94391E2E81}"/>
              </a:ext>
            </a:extLst>
          </p:cNvPr>
          <p:cNvSpPr>
            <a:spLocks noGrp="1"/>
          </p:cNvSpPr>
          <p:nvPr>
            <p:ph idx="1"/>
          </p:nvPr>
        </p:nvSpPr>
        <p:spPr/>
        <p:txBody>
          <a:bodyPr>
            <a:normAutofit lnSpcReduction="10000"/>
          </a:bodyPr>
          <a:lstStyle/>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Ορισμένοι λόγιοι, ιστορικοί και ονοματολόγοι, διατύπωσαν επιφυλάξεις ως προς την ορθότητα του μέτρου της μετονομασίας. Εντονότατα διαμαρτύρονταν ο Α.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Μηλιαράκης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(1892): «Τα γεωγραφικά ονόματα τιθέμενα υπό του λαού πρέπει να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μένωσιν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αναλλοίωτα, εφ' όσον ούτος εν τη ιστορική εκδηλώσει τα αποδέχεται... Δεν είναι έργον ούτε ενός ατόμου, ούτε κυβερνήσεως η μεταβολή...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Τοιαύτα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ονείδη δεν εξαλείφονται δια μίας μονοκονδυλιάς αλλά δι' άλλων εργασιών και μόχθων και θυσιών... Δόξα απολεσθείσα δεν επανέρχεται δι' αλλαγής λέξεων και φράσεων, ουδέ αναιρούνται δια τοιούτων φιλολογικών παιγνίων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ιστορικαί</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γλωσσολογικαί</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και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εθνολογικαί</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αλήθειαι</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Ο ίδιος λόγιος έγραφε αργότερα: «Αν τα ονόματα ταύτα είναι ίχνη διαβάσεως ξένων φυλών, τίς έχει το δικαίωμα να διαγράφει τα ίχνη ταύτα εκ της ιστορίας; Αν θεωρεί τα ίχνη ταύτα βάρβαρα, ας υψώσει αυτός παρ' αυτά τα ένδοξα μνημεία του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νεωτέρου</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πολιτισμού του». Ο ίδιος ο Ν. Πολίτης, που συνεργάστηκε ως μέλος και πρόεδρος της επιτροπής στη μετονομασία των τοπωνυμίων, διακήρυττε (1920) ότι οι ιστορικές πληροφορίες που περιέχουν τα τοπωνύμια είναι σπουδαίες και πολύτιμες, γιατί διαφωτίζουν ιδίως σκοτεινές περιόδους της ιστορίας μας· κάθε απόπειρα μεταβολής ενός ονόματος μπορεί να αποδειχθεί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ασυγχώρετη</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επιπολαιότητα· όπως η μεταβολή βαρβαρόφωνων ονομάτων που συνδέονται άρρηκτα με τη νωπή ιστορία της Ελληνικής Επανάστασης θα χαρακτηριζόταν ως βεβήλωση των ιερών, γιατί ονόματα όπως Κλείσοβα, Αράχοβα, Βαλτέτσι, Δερβενάκια, Γραβιά,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Άμπλιανη</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Αλαμάνα καθαγιάστηκαν με ηρωικές πράξεις «ούτως ουδέν ήττον ακροσφαλής και άκαιρος θα ήτο και η μεταβολή παντός άλλου ονόματος, του οποίου άγνωστος μεν η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προέλευσις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όπερ</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δ' όμως ενδέχεται να είναι το μόνον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περιλειφθέν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ίχνος δόξης ή συμφοράς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τινος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κατά την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μεσοχρόνιον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ιστορίαν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του Έθνους». </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6949498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2CC869-7CBB-1A6A-F902-4FCAE7895697}"/>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59104003-952C-33F5-3E89-F2B0424ED14C}"/>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AD8F4094-25F4-896C-EAA1-1D4C473B9103}"/>
              </a:ext>
            </a:extLst>
          </p:cNvPr>
          <p:cNvSpPr>
            <a:spLocks noGrp="1"/>
          </p:cNvSpPr>
          <p:nvPr>
            <p:ph idx="1"/>
          </p:nvPr>
        </p:nvSpPr>
        <p:spPr/>
        <p:txBody>
          <a:bodyPr/>
          <a:lstStyle/>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Παρά τις διακηρύξεις τέτοιου είδους η μετονομασία των τοπωνυμίων προχώρησε τον σαρωτικό της δρόμο με τις ρυθμίσεις της νομοθεσίας για τους δήμους και τις κοινότητες από το 1936 και εξής, που προβλέπει ότι για το όνομα της κοινότητας ή του συνοικισμού «προτιμάται το τυχόν υπάρχον αρχαίον όνομα, εφόσον το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σύγχρονον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δεν έχει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ιστορικήν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σημασίαν». Μακάρι να είχαν προτιμηθεί αρχαία ονόματα πάντοτε στη μετονομασία, γιατί θα ήταν τουλάχιστον γνήσιοι σχηματισμοί. Μακάρι ακόμη να μέναμε και στα σωστά μεταφραστικά δάνεια (λ.χ. τουρκικό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Kurşumlu</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&gt; ελλ.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Μολυβωτή</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Kavaklı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&gt; Αίγειρος,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Kuştepe</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&gt;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Αετοκορυφή</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Hocaköy</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&gt;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Δασκαλειό</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Στη μεγάλη τους όμως μάζα οι μετονομασίες αφορούν είτε πρόχειρους νεοελληνικούς σχηματισμούς, που είναι αμφίβολο αν θα μπορούσαν ποτέ να έχουν αυτή τη μορφή στη γλώσσα μας και μάλιστα να χρησιμοποιηθούν και ως τοπωνύμια (λ.χ.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Ταταρλί</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&gt;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Παγκαλή</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[πρβ. επών. Πάγκαλος),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Τοπτσιλάρ</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&gt;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Τοπολίθιον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[δηλ.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Λιθο-τόπιον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είτε αυθαίρετους εξωτερικούς σχηματισμούς που θυμίζουν κάτι ή δεν λέγουν τίποτε στα ελληνικά: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Sofuköy</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&gt;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Σοφικόν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(&lt; τουρκ.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sofu</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ευσεβής, θρήσκος),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Beylihisar</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&gt;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Κισσάριον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 ; ),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Karahisar</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&gt;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Κρισσάριον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 ; )κλπ. </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5518194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DFA28A-41A9-E912-4B3E-A5C87647D986}"/>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C8037C89-D9A6-35EC-5DBE-722D5A2C1CC6}"/>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F80C8ED9-FE35-0361-8716-B04BAFAB30EF}"/>
              </a:ext>
            </a:extLst>
          </p:cNvPr>
          <p:cNvSpPr>
            <a:spLocks noGrp="1"/>
          </p:cNvSpPr>
          <p:nvPr>
            <p:ph idx="1"/>
          </p:nvPr>
        </p:nvSpPr>
        <p:spPr/>
        <p:txBody>
          <a:bodyPr/>
          <a:lstStyle/>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Έτσι στους καταλόγους δήμων και κοινοτήτων του Υπουργείου Εσωτερικών, που κωδικοποιούν τα ονόματα δήμων, κοινοτήτων και συνοικισμών του κράτους και εκδίδονται από το 1940 και εξής κάθε δέκα χρόνια (αναμένεται ο κατάλογος με βάση την απογραφή πληθυσμού του 1990), εμφανίζονται νέα ονόματα στη θέση γνωστών παλιών. Γι’ αυτό και η έκδοση ενός ετυμολογικού λεξικού των νεοελληνικών τοπωνυμίων θα καταντούσε δουλειά άχαρη και επιφανειακή, αν δεν λάμβανε υπόψη τα παλιά ονόματα των πόλεων και των χωριών. Στην Ευρώπη η μετονομασία εφαρμόστηκε με μέτρο και συνήθως χρησιμοποιήθηκαν παράλληλα ονόματα. Οι Γερμανοί, που έχουν άφθονα σλαβικά τοπωνύμια στα ανατολικά διαμερίσματα της χώρας τους (λ.χ. </a:t>
            </a:r>
            <a:r>
              <a:rPr lang="el-GR" sz="1800" kern="100">
                <a:effectLst/>
                <a:latin typeface="Calibri" panose="020F0502020204030204" pitchFamily="34" charset="0"/>
                <a:ea typeface="Aptos" panose="020B0004020202020204" pitchFamily="34" charset="0"/>
                <a:cs typeface="Times New Roman" panose="02020603050405020304" pitchFamily="18" charset="0"/>
              </a:rPr>
              <a:t>τα ονόματα Δρέσδη, Βερολίνο, Λειψία είναι σλαβικά), δεν επιχείρησαν την αντικατάστασή τους, γιατί το έργο θα ήταν άσκοπο και χωρίς όρια.</a:t>
            </a:r>
            <a:endParaRPr lang="el-GR" sz="1800" kern="100">
              <a:effectLst/>
              <a:latin typeface="Aptos" panose="020B0004020202020204" pitchFamily="34" charset="0"/>
              <a:ea typeface="Aptos" panose="020B0004020202020204" pitchFamily="34" charset="0"/>
              <a:cs typeface="Times New Roman" panose="02020603050405020304" pitchFamily="18" charset="0"/>
            </a:endParaRPr>
          </a:p>
          <a:p>
            <a:endParaRPr lang="el-GR"/>
          </a:p>
        </p:txBody>
      </p:sp>
    </p:spTree>
    <p:extLst>
      <p:ext uri="{BB962C8B-B14F-4D97-AF65-F5344CB8AC3E}">
        <p14:creationId xmlns:p14="http://schemas.microsoft.com/office/powerpoint/2010/main" val="12218186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56B3A-DC6E-596A-B369-F4C7488FDBC2}"/>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2A672A0F-BFE5-81A2-ED16-154898E66397}"/>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151E6BCF-BA1E-3013-E713-6C954367EAF2}"/>
              </a:ext>
            </a:extLst>
          </p:cNvPr>
          <p:cNvSpPr>
            <a:spLocks noGrp="1"/>
          </p:cNvSpPr>
          <p:nvPr>
            <p:ph idx="1"/>
          </p:nvPr>
        </p:nvSpPr>
        <p:spPr/>
        <p:txBody>
          <a:bodyPr/>
          <a:lstStyle/>
          <a:p>
            <a:endParaRPr lang="el-GR"/>
          </a:p>
        </p:txBody>
      </p:sp>
    </p:spTree>
    <p:extLst>
      <p:ext uri="{BB962C8B-B14F-4D97-AF65-F5344CB8AC3E}">
        <p14:creationId xmlns:p14="http://schemas.microsoft.com/office/powerpoint/2010/main" val="31212752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0740F2-4920-CCFE-97A0-20ED957EF603}"/>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45F16A45-F703-5AE4-0695-2C814C1D5935}"/>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0321C6F8-D6DD-D88F-09B7-929C834F7605}"/>
              </a:ext>
            </a:extLst>
          </p:cNvPr>
          <p:cNvSpPr>
            <a:spLocks noGrp="1"/>
          </p:cNvSpPr>
          <p:nvPr>
            <p:ph idx="1"/>
          </p:nvPr>
        </p:nvSpPr>
        <p:spPr/>
        <p:txBody>
          <a:bodyPr/>
          <a:lstStyle/>
          <a:p>
            <a:endParaRPr lang="el-GR"/>
          </a:p>
        </p:txBody>
      </p:sp>
    </p:spTree>
    <p:extLst>
      <p:ext uri="{BB962C8B-B14F-4D97-AF65-F5344CB8AC3E}">
        <p14:creationId xmlns:p14="http://schemas.microsoft.com/office/powerpoint/2010/main" val="8129544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A9172-DBAE-31AA-47FF-5C7893E0A31C}"/>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B7FE3E9A-961D-B05D-D336-C7D902B856D7}"/>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2DAE794E-4D66-C96F-6E0E-193D0FFC8155}"/>
              </a:ext>
            </a:extLst>
          </p:cNvPr>
          <p:cNvSpPr>
            <a:spLocks noGrp="1"/>
          </p:cNvSpPr>
          <p:nvPr>
            <p:ph idx="1"/>
          </p:nvPr>
        </p:nvSpPr>
        <p:spPr/>
        <p:txBody>
          <a:bodyPr/>
          <a:lstStyle/>
          <a:p>
            <a:endParaRPr lang="el-GR"/>
          </a:p>
        </p:txBody>
      </p:sp>
    </p:spTree>
    <p:extLst>
      <p:ext uri="{BB962C8B-B14F-4D97-AF65-F5344CB8AC3E}">
        <p14:creationId xmlns:p14="http://schemas.microsoft.com/office/powerpoint/2010/main" val="21259391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C2B9CE-3511-B65F-DD23-7220324575DE}"/>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EDBD059F-42F3-AA85-5572-5B60E84BF386}"/>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2241A0F2-0754-C1E5-DD7D-C377A2C30D3C}"/>
              </a:ext>
            </a:extLst>
          </p:cNvPr>
          <p:cNvSpPr>
            <a:spLocks noGrp="1"/>
          </p:cNvSpPr>
          <p:nvPr>
            <p:ph idx="1"/>
          </p:nvPr>
        </p:nvSpPr>
        <p:spPr/>
        <p:txBody>
          <a:bodyPr/>
          <a:lstStyle/>
          <a:p>
            <a:endParaRPr lang="el-GR"/>
          </a:p>
        </p:txBody>
      </p:sp>
    </p:spTree>
    <p:extLst>
      <p:ext uri="{BB962C8B-B14F-4D97-AF65-F5344CB8AC3E}">
        <p14:creationId xmlns:p14="http://schemas.microsoft.com/office/powerpoint/2010/main" val="707050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E70695-9413-7D49-565E-45B9A8CB873D}"/>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B61002A0-CF03-B8BC-D908-1B0C59751331}"/>
              </a:ext>
            </a:extLst>
          </p:cNvPr>
          <p:cNvSpPr>
            <a:spLocks noGrp="1"/>
          </p:cNvSpPr>
          <p:nvPr>
            <p:ph idx="1"/>
          </p:nvPr>
        </p:nvSpPr>
        <p:spPr/>
        <p:txBody>
          <a:bodyPr/>
          <a:lstStyle/>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 Έτσι, δεν είναι τόσο εύκολο να αντικατασταθεί σε επίπεδο τουλάχιστον τοπικής χρήσης ένα τοπωνύμιο, λ.χ. δύσκολα κάποιος χρησιμοποιεί στις καθημερινές περιστάσεις επικοινωνίας την επίσημη ονομασία Ίλιον αντί του αρβανίτικου Λιόσια για το συγκεκριμένο προάστιο της Αθήνας. Παράλληλα, ακόμα και αν έχουν αλλάξει οι συνθήκες ονοματοθεσίας που κινητοποίησαν τον σχηματισμό ενός τοπωνυμίου, αυτό διατηρεί το όνομά του, λ.χ. ένας γεωγραφικός χώρος μπορεί να ονομάζεται Αλώνι, χωρίς να υπάρχει πλέον εκεί αλώνι Γενικά η στάση των ομιλητών στα τοπωνύμια και κυρίως σε αυτά που τους περιβάλλουν είναι «αμυντική» απέναντι σε οποιαδήποτε προσπάθεια αλλαγής τους. Αυτό οφείλεται στο ότι τα τοπωνύμια έχουν ένα ιδιαίτερο πραγματολογικό φορτίο, λ.χ. ειδικές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συνυποδηλώσεις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και συναισθηματική ιστορική αξία, γιατί συνδέονται με παιδικές μνήμες, ιστορικά γεγονότα, προσωπικές εμπειρίες κλπ. Είναι χαρακτηριστικές ως προς αυτό τόσο οι αντιδράσεις των κατοίκων πολλών περιοχών της χώρας για τις μετονομασίες και τις ομαδοποιήσεις τοπωνυμίων με βάση τα σχέδια Καποδίστριας και Καλλικράτης όσο και οι μεταφορές τοπωνυμίων στον ελλαδικό χώρο από πρόσφυγες του Πόντου και της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Μικρασίας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(βλ. σχετικά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Φλιάτουρας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2020,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υποκεφάλαιο</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4.2.4). </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241955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D00DF0-7EBF-90EC-6814-3E710524ECBD}"/>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6D445F10-BC62-B0A4-E235-79DEEFCE3107}"/>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E7FD07BA-8034-653C-85A4-14B0629B1E94}"/>
              </a:ext>
            </a:extLst>
          </p:cNvPr>
          <p:cNvSpPr>
            <a:spLocks noGrp="1"/>
          </p:cNvSpPr>
          <p:nvPr>
            <p:ph idx="1"/>
          </p:nvPr>
        </p:nvSpPr>
        <p:spPr/>
        <p:txBody>
          <a:bodyPr/>
          <a:lstStyle/>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Επίσης, μπορεί ένα ιδίωμα ή μια γλώσσα να έχει χαθεί ή να βρίσκεται στα όρια του γλωσσικού θανάτου, αλλά τα τοπωνύμια να παραμένουν σε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υποστρωματικό</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επίπεδο, όπως λ.χ. συμβαίνει με τα αρβανίτικα τοπωνύμια στην Αχαΐα (βλ.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Fliatouras</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2019a, b) και τα ελληνικά τοπωνύμια στην Κάτω Ιταλία,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λ.χ</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Kalimera</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Gallipoli</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 = Καλλίπολη). Μάλιστα, πολλές φορές η ύπαρξη κατακτητών ή προγενέστερων πληθυσμών γίνεται γλωσσικά αισθητή κυρίως λόγω των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απολιθωματικών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τοπωνυμίων (πρβ. προελληνικά, βενετσιάνικα και φραγκικά τοπωνύμια).</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Τέλος, η διαδικασία συλλογής τοπωνυμίων διαφέρει από αυτήν των διαλέκτων, καθώς είναι κυρίως καταγραφική και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απομνημονευτική</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διαδικασία, δεν απαιτεί κατ’ ανάγκη επιτόπια έρευνα και συνεντεύξεις, αλλά βασίζεται περισσότερο στις τεκμηριωμένες πηγές  λ.χ. χάρτες, αρχεία του κτηματολογίου και των κοινοτήτων κλπ. και σε πιο συγκεκριμένες κατηγορίες  χρηστών, όπως κυνηγούς, αγροφύλακες και γραμματείς κοινοτήτων.</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675372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9C24E4-51BB-81B5-CB4D-75FF26FFFAF9}"/>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A97BAA47-8767-565E-2446-33D3D47504B1}"/>
              </a:ext>
            </a:extLst>
          </p:cNvPr>
          <p:cNvSpPr>
            <a:spLocks noGrp="1"/>
          </p:cNvSpPr>
          <p:nvPr>
            <p:ph type="title"/>
          </p:nvPr>
        </p:nvSpPr>
        <p:spPr/>
        <p:txBody>
          <a:bodyPr/>
          <a:lstStyle/>
          <a:p>
            <a:r>
              <a:rPr lang="el-GR" dirty="0" err="1"/>
              <a:t>Σημασιοπραγματολογικά</a:t>
            </a:r>
            <a:endParaRPr lang="el-GR" dirty="0"/>
          </a:p>
        </p:txBody>
      </p:sp>
      <p:sp>
        <p:nvSpPr>
          <p:cNvPr id="3" name="Θέση περιεχομένου 2">
            <a:extLst>
              <a:ext uri="{FF2B5EF4-FFF2-40B4-BE49-F238E27FC236}">
                <a16:creationId xmlns:a16="http://schemas.microsoft.com/office/drawing/2014/main" id="{3124834C-98A8-0ED3-B9F3-14C063627EB6}"/>
              </a:ext>
            </a:extLst>
          </p:cNvPr>
          <p:cNvSpPr>
            <a:spLocks noGrp="1"/>
          </p:cNvSpPr>
          <p:nvPr>
            <p:ph idx="1"/>
          </p:nvPr>
        </p:nvSpPr>
        <p:spPr/>
        <p:txBody>
          <a:bodyPr/>
          <a:lstStyle/>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Τα τοπωνύμια έχουν τα ιδιοσυγκρασιακά σημασιολογικά χαρακτηριστικά των κύριων ονομάτων. Η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Marmaridou</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(1991) κάνει μια επιτυχή περιγραφή της σχέσης κύριων ονομάτων και προσηγορικών, εφόσον λαμβάνει υπόψη ότι πολλά κύρια ονόματα προέρχονται από προσηγορικά και το αντίθετο. Αυτό σημαίνει ότι δεν αποκλείεται σε ορισμένες περιπτώσεις το κύριο όνομα να έχει ή να αποκτήσει κάποιο είδος σημασίας μέσα στη γλώσσα. Συγκεκριμένα, επισημαίνει ότι τα δύο κριτήρια που συνήθως χρησιμοποιούνται στη βιβλιογραφία για την ένταξη μιας λεξικής μονάδας στα κύρια ονόματα, το κριτήριο της μορφής (η γραφική σύμβαση να γράφεται το πρώτο γράμμα με κεφαλαία στοιχεία) και το σημασιολογικό κριτήριο (η μοναδικότητα στο περιβάλλον του αντικειμένου αναφοράς) δεν είναι επαρκή, καθώς το κριτήριο της μορφής είναι μια μεταγλωσσική σύμβαση και η μοναδικότητα στο περιβάλλον μπορεί να χαρακτηρίζει και κοινά ονόματα, λ.χ. ήλιος, φεγγάρι κλπ. Έτσι, προτείνει και ένα τρίτο κριτήριο που είναι η νοητική σύλληψη του αντικειμένου αναφοράς ως οριοθετημένου συνόλου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conceptual</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boundedness</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042057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02C8B-39D5-F581-D63A-7556A3BE09DC}"/>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CB8EB8E8-AAFC-31D5-6402-2D09C0A34FDC}"/>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B5523935-8090-1A77-D24D-61FDF0558E92}"/>
              </a:ext>
            </a:extLst>
          </p:cNvPr>
          <p:cNvSpPr>
            <a:spLocks noGrp="1"/>
          </p:cNvSpPr>
          <p:nvPr>
            <p:ph idx="1"/>
          </p:nvPr>
        </p:nvSpPr>
        <p:spPr/>
        <p:txBody>
          <a:bodyPr/>
          <a:lstStyle/>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Επομένως, στην αρχή του νοητού άξονα της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Marmaridou</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(1991) θα τοποθετήσουμε τα πιο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πρωτοτυπικά</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τοπωνύμια που είναι σημασιολογικά αδιαφανή και επιτελούν μόνο αναφορική λειτουργία χωρίς να περιγράφουν, λ.χ. </a:t>
            </a:r>
            <a:r>
              <a:rPr lang="el-GR" sz="1800" i="1" kern="100" dirty="0">
                <a:effectLst/>
                <a:latin typeface="Calibri" panose="020F0502020204030204" pitchFamily="34" charset="0"/>
                <a:ea typeface="Aptos" panose="020B0004020202020204" pitchFamily="34" charset="0"/>
                <a:cs typeface="Times New Roman" panose="02020603050405020304" pitchFamily="18" charset="0"/>
              </a:rPr>
              <a:t>Όλυμπος, Κόνιτσα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κλπ., και στο κέντρο τα τοπωνύμια τα οποία, εκτός από αναφορική λειτουργία, έχουν και σημασία, λ.χ. </a:t>
            </a:r>
            <a:r>
              <a:rPr lang="el-GR" sz="1800" i="1" kern="100" dirty="0" err="1">
                <a:effectLst/>
                <a:latin typeface="Calibri" panose="020F0502020204030204" pitchFamily="34" charset="0"/>
                <a:ea typeface="Aptos" panose="020B0004020202020204" pitchFamily="34" charset="0"/>
                <a:cs typeface="Times New Roman" panose="02020603050405020304" pitchFamily="18" charset="0"/>
              </a:rPr>
              <a:t>Περδικόραχο</a:t>
            </a:r>
            <a:r>
              <a:rPr lang="el-GR" sz="1800" i="1" kern="100" dirty="0">
                <a:effectLst/>
                <a:latin typeface="Calibri" panose="020F0502020204030204" pitchFamily="34" charset="0"/>
                <a:ea typeface="Aptos" panose="020B0004020202020204" pitchFamily="34" charset="0"/>
                <a:cs typeface="Times New Roman" panose="02020603050405020304" pitchFamily="18" charset="0"/>
              </a:rPr>
              <a:t>. Κεφαλόβρυσο</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κλπ. Τα τοπωνύμια στο κέντρο του άξονα περιλαμβάνουν στοιχεία που σχετίζονται με την περιγραφή του γεωγραφικού χώρου, όπως γεωγραφικούς όρους,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φυτωνύμια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ζοινωνύμια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χαρακτηριστικά αντικείμενα ως προς το σχήμα ή το μέγεθος κλπ. Με βάση το παραπάνω πλαίσιο εξηγούνται και τα μορφολογικά χαρακτηριστικά των τοπωνυμίων, όπως το γένος και ο αριθμός, λ.χ. τα ποτάμια είναι συνήθως ουδέτερα από το γένος της λέξης ποτάμι και η μοναδικότητα επιβάλλει συγκεκριμένο αριθμό και πτώση. </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681304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4158F-97F0-E738-7148-14227D9923A2}"/>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663361F0-17A7-C70F-02AD-9194F7251A8A}"/>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C8657248-3DA0-F8BA-6EC1-9E7106D9A7DB}"/>
              </a:ext>
            </a:extLst>
          </p:cNvPr>
          <p:cNvSpPr>
            <a:spLocks noGrp="1"/>
          </p:cNvSpPr>
          <p:nvPr>
            <p:ph idx="1"/>
          </p:nvPr>
        </p:nvSpPr>
        <p:spPr/>
        <p:txBody>
          <a:bodyPr/>
          <a:lstStyle/>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Παράλληλα, συχνά στα τοπωνύμια υπάρχει αναφορική και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μορφοσημασιολογική</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αδιαφάνεια, δηλαδή δεν αναγνωρίζουμε τα συστατικά παράγωγων σχηματισμών ή, ακόμα και αν τα αναγνωρίζουμε, δεν είμαστε σε θέση να ξέρουμε τις ακριβείς συνθήκες ονοματοθεσίας, λ.χ. δεν αντιλαμβανόμαστε με ευκολία ότι ο σχηματισμός Ηγουμενίτσα είναι υποκοριστικός, ή δεν είναι δυνατόν να γνωρίζουμε τις συνθήκες ονοματοθεσίας σε τοπωνύμια που βασίζονται σε πολιτιστικά λαογραφικά δεδομένα.</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Τέλος, η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τοπωνυμιοθεσία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έχει περιορισμένες δυνατότητες δημιουργίας λεξικών μονάδων, τόσο απλών όσο και κατασκευασμένων (παράγωγα και σύνθετα), καθώς μπορεί να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μοντελοποιηθεί</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σε ένα πεπερασμένο δίκτυο που αξιοποιεί συγκεκριμένες σημασιολογικές κατηγορίες και κανόνες σύνδεσης των συστατικών, προκειμένου να ικανοποιηθούν συγκεκριμένες αναφορικές συνθήκες, όπως η συνένωση χρωματικού και γεωγραφικού όρου για τη δήλωση της εδαφολογικής σύστασης, λ.χ.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Κοκκινόλακκος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(βλ. αναλυτικά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Φλιάτουρας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2003).</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4065200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DEEBD-270D-973C-E233-DB3CA26ABA66}"/>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90506ECF-E2A8-2E85-CC5B-73299125650F}"/>
              </a:ext>
            </a:extLst>
          </p:cNvPr>
          <p:cNvSpPr>
            <a:spLocks noGrp="1"/>
          </p:cNvSpPr>
          <p:nvPr>
            <p:ph type="title"/>
          </p:nvPr>
        </p:nvSpPr>
        <p:spPr/>
        <p:txBody>
          <a:bodyPr/>
          <a:lstStyle/>
          <a:p>
            <a:r>
              <a:rPr lang="el-GR" dirty="0"/>
              <a:t>Δομικά (Φωνολογικά, Μορφολογικά, Σημασιολογικά, συντακτικά)</a:t>
            </a:r>
          </a:p>
        </p:txBody>
      </p:sp>
      <p:sp>
        <p:nvSpPr>
          <p:cNvPr id="3" name="Θέση περιεχομένου 2">
            <a:extLst>
              <a:ext uri="{FF2B5EF4-FFF2-40B4-BE49-F238E27FC236}">
                <a16:creationId xmlns:a16="http://schemas.microsoft.com/office/drawing/2014/main" id="{EC5D3410-6535-1862-694F-586B2D539148}"/>
              </a:ext>
            </a:extLst>
          </p:cNvPr>
          <p:cNvSpPr>
            <a:spLocks noGrp="1"/>
          </p:cNvSpPr>
          <p:nvPr>
            <p:ph idx="1"/>
          </p:nvPr>
        </p:nvSpPr>
        <p:spPr/>
        <p:txBody>
          <a:bodyPr/>
          <a:lstStyle/>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Η πρώτη ομάδα χαρακτηριστικών των τοπωνυμίων απορρέει από το γεγονός ότι ανήκουν στα κύρια ονόματα. Συγκεκριμένα, σε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γραφηματικό</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επίπεδο ακολουθούν τη σύμβαση το πρώτο γράμμα να γράφεται με κεφαλαίο σε συντακτικό επίπεδο έχουν υποχρεωτικό άρθρο, λ.χ. </a:t>
            </a:r>
            <a:r>
              <a:rPr lang="el-GR" sz="1800" i="1" kern="100" dirty="0">
                <a:effectLst/>
                <a:latin typeface="Calibri" panose="020F0502020204030204" pitchFamily="34" charset="0"/>
                <a:ea typeface="Aptos" panose="020B0004020202020204" pitchFamily="34" charset="0"/>
                <a:cs typeface="Times New Roman" panose="02020603050405020304" pitchFamily="18" charset="0"/>
              </a:rPr>
              <a:t>Πάω σε Αθήνα </a:t>
            </a:r>
            <a:r>
              <a:rPr lang="sq-AL" sz="1800" i="1" kern="100" dirty="0">
                <a:effectLst/>
                <a:latin typeface="Calibri" panose="020F0502020204030204" pitchFamily="34" charset="0"/>
                <a:ea typeface="Aptos" panose="020B0004020202020204" pitchFamily="34" charset="0"/>
                <a:cs typeface="Times New Roman" panose="02020603050405020304" pitchFamily="18" charset="0"/>
              </a:rPr>
              <a:t>vs</a:t>
            </a:r>
            <a:r>
              <a:rPr lang="el-GR" sz="1800" i="1" kern="100" dirty="0">
                <a:effectLst/>
                <a:latin typeface="Calibri" panose="020F0502020204030204" pitchFamily="34" charset="0"/>
                <a:ea typeface="Aptos" panose="020B0004020202020204" pitchFamily="34" charset="0"/>
                <a:cs typeface="Times New Roman" panose="02020603050405020304" pitchFamily="18" charset="0"/>
              </a:rPr>
              <a:t>. Πάω στην Αθήνα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δεν λαμβάνουν στην ουδέτερη χρήση αόριστο άρθρο, λ.χ. </a:t>
            </a:r>
            <a:r>
              <a:rPr lang="el-GR" sz="1800" i="1" kern="100" dirty="0">
                <a:effectLst/>
                <a:latin typeface="Calibri" panose="020F0502020204030204" pitchFamily="34" charset="0"/>
                <a:ea typeface="Aptos" panose="020B0004020202020204" pitchFamily="34" charset="0"/>
                <a:cs typeface="Times New Roman" panose="02020603050405020304" pitchFamily="18" charset="0"/>
              </a:rPr>
              <a:t>"Μια Αθήνα </a:t>
            </a:r>
            <a:r>
              <a:rPr lang="sq-AL" sz="1800" i="1" kern="100" dirty="0">
                <a:effectLst/>
                <a:latin typeface="Calibri" panose="020F0502020204030204" pitchFamily="34" charset="0"/>
                <a:ea typeface="Aptos" panose="020B0004020202020204" pitchFamily="34" charset="0"/>
                <a:cs typeface="Times New Roman" panose="02020603050405020304" pitchFamily="18" charset="0"/>
              </a:rPr>
              <a:t>vs</a:t>
            </a:r>
            <a:r>
              <a:rPr lang="el-GR" sz="1800" i="1" kern="100" dirty="0">
                <a:effectLst/>
                <a:latin typeface="Calibri" panose="020F0502020204030204" pitchFamily="34" charset="0"/>
                <a:ea typeface="Aptos" panose="020B0004020202020204" pitchFamily="34" charset="0"/>
                <a:cs typeface="Times New Roman" panose="02020603050405020304" pitchFamily="18" charset="0"/>
              </a:rPr>
              <a:t>. Μια πόλη</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και σε αντίθεση με τα υπόλοιπα κύρια ονόματα δύσκολα προσδιορίζονται από αριθμητικά, λ.χ. "Είκοσι Πάτρες. "Πέντε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Κρήτες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σε μορφολογικό επίπεδο έχουν συγκεκριμένο γένος, αριθμό και πτώση, λ.χ. Πάτρα </a:t>
            </a:r>
            <a:r>
              <a:rPr lang="sq-AL" sz="1800" kern="100" dirty="0">
                <a:effectLst/>
                <a:latin typeface="Calibri" panose="020F0502020204030204" pitchFamily="34" charset="0"/>
                <a:ea typeface="Aptos" panose="020B0004020202020204" pitchFamily="34" charset="0"/>
                <a:cs typeface="Times New Roman" panose="02020603050405020304" pitchFamily="18" charset="0"/>
              </a:rPr>
              <a:t>vs</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"Πάτρες,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Μπενίτσες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sq-AL" sz="1800" kern="100" dirty="0">
                <a:effectLst/>
                <a:latin typeface="Calibri" panose="020F0502020204030204" pitchFamily="34" charset="0"/>
                <a:ea typeface="Aptos" panose="020B0004020202020204" pitchFamily="34" charset="0"/>
                <a:cs typeface="Times New Roman" panose="02020603050405020304" pitchFamily="18" charset="0"/>
              </a:rPr>
              <a:t>vs</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Μπενίτσα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και ανήκουν υποχρεωτικά στη γραμματική κατηγορία των ουσιαστικών, λ.χ. Πετρωτό ως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ουσιαστικοποιημένο</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επίθετο</a:t>
            </a:r>
            <a:r>
              <a:rPr lang="sq-AL" sz="1800" kern="100" dirty="0">
                <a:effectLst/>
                <a:latin typeface="Calibri" panose="020F0502020204030204" pitchFamily="34" charset="0"/>
                <a:ea typeface="Aptos" panose="020B0004020202020204" pitchFamily="34" charset="0"/>
                <a:cs typeface="Times New Roman" panose="02020603050405020304" pitchFamily="18" charset="0"/>
              </a:rPr>
              <a:t>.</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Η δεύτερη ομάδα χαρακτηριστικών απορρέει από τον λεξικό χαρακτήρα των τοπωνυμίων. Για παράδειγμα, αποτυπώνουν τα φαινόμενα των διαλέκτων και των ιδιωμάτων, λ.χ. περιοχές της Μακεδονίας και της Θράκης εμφανίζουν βόρειο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φωνηεντισμό</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με αποβολές των άτονων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μεσοσυμφωνικών</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sq-AL" sz="1800" kern="100" dirty="0">
                <a:effectLst/>
                <a:latin typeface="Calibri" panose="020F0502020204030204" pitchFamily="34" charset="0"/>
                <a:ea typeface="Aptos" panose="020B0004020202020204" pitchFamily="34" charset="0"/>
                <a:cs typeface="Times New Roman" panose="02020603050405020304" pitchFamily="18" charset="0"/>
              </a:rPr>
              <a:t>i</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και [</a:t>
            </a:r>
            <a:r>
              <a:rPr lang="sq-AL" sz="1800" kern="100" dirty="0">
                <a:effectLst/>
                <a:latin typeface="Calibri" panose="020F0502020204030204" pitchFamily="34" charset="0"/>
                <a:ea typeface="Aptos" panose="020B0004020202020204" pitchFamily="34" charset="0"/>
                <a:cs typeface="Times New Roman" panose="02020603050405020304" pitchFamily="18" charset="0"/>
              </a:rPr>
              <a:t>u</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λ.χ.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Μεσημερνό</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(&lt;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Μεσημερινό</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914826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0374E0-3069-8FC9-E05D-1B2CC69E484A}"/>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0F06FD8A-9DCF-85BE-E4EA-24C7660B0195}"/>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9188173D-B7B2-E8F2-8385-BC9CBA03173F}"/>
              </a:ext>
            </a:extLst>
          </p:cNvPr>
          <p:cNvSpPr>
            <a:spLocks noGrp="1"/>
          </p:cNvSpPr>
          <p:nvPr>
            <p:ph idx="1"/>
          </p:nvPr>
        </p:nvSpPr>
        <p:spPr/>
        <p:txBody>
          <a:bodyPr/>
          <a:lstStyle/>
          <a:p>
            <a:r>
              <a:rPr lang="el-GR" sz="1800" kern="100" dirty="0">
                <a:effectLst/>
                <a:latin typeface="Calibri" panose="020F0502020204030204" pitchFamily="34" charset="0"/>
                <a:ea typeface="Aptos" panose="020B0004020202020204" pitchFamily="34" charset="0"/>
                <a:cs typeface="Times New Roman" panose="02020603050405020304" pitchFamily="18" charset="0"/>
              </a:rPr>
              <a:t>Η Τρίτη και πιο ενδιαφέρουσα κατηγορία αφορά τα ιδιοσυγκρασιακά χαρακτηριστικά των τοπωνυμίων σε σχέση με τα προσηγορικά. Συγκεκριμένα, σε επίπεδο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αλλομορφίας</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χρησιμοποιούν λαϊκότερα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αλλόμορφα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Το πιο χαρακτηριστικό παράδειγμα είναι η σαφής προτίμηση στα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αλλόμορφα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σε </a:t>
            </a:r>
            <a:r>
              <a:rPr lang="sq-AL" sz="1800" kern="100" dirty="0">
                <a:effectLst/>
                <a:latin typeface="Calibri" panose="020F0502020204030204" pitchFamily="34" charset="0"/>
                <a:ea typeface="Aptos" panose="020B0004020202020204" pitchFamily="34" charset="0"/>
                <a:cs typeface="Times New Roman" panose="02020603050405020304" pitchFamily="18" charset="0"/>
              </a:rPr>
              <a:t>-</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ι ως δεύτερα συνθετικά, όπως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κάμπι</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βούνι</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ράχι</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μάντρι</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λ.χ.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Μακρυκάμπι</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Κατσικομάντρι</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κλπ. Παράλληλα, η απλολογία οδηγεί συχνά σε απώλεια επιθημάτων, λ.χ. στα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δενδρωνύμια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σε </a:t>
            </a:r>
            <a:r>
              <a:rPr lang="sq-AL" sz="1800" kern="100" dirty="0">
                <a:effectLst/>
                <a:latin typeface="Calibri" panose="020F0502020204030204" pitchFamily="34" charset="0"/>
                <a:ea typeface="Aptos" panose="020B0004020202020204" pitchFamily="34" charset="0"/>
                <a:cs typeface="Times New Roman" panose="02020603050405020304" pitchFamily="18" charset="0"/>
              </a:rPr>
              <a:t>-</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ια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ως βάσεις παραγωγής παρατηρείται απώλεια του παραγωγικού επιθήματος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ιὰ</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και αδιαφανής σημασιολογική λειτουργία του, λ.χ. </a:t>
            </a:r>
            <a:r>
              <a:rPr lang="el-GR" sz="1800" kern="100" dirty="0" err="1">
                <a:effectLst/>
                <a:latin typeface="Calibri" panose="020F0502020204030204" pitchFamily="34" charset="0"/>
                <a:ea typeface="Aptos" panose="020B0004020202020204" pitchFamily="34" charset="0"/>
                <a:cs typeface="Times New Roman" panose="02020603050405020304" pitchFamily="18" charset="0"/>
              </a:rPr>
              <a:t>Αμυγδαλίτσα</a:t>
            </a:r>
            <a:r>
              <a:rPr lang="el-GR" sz="1800" kern="100" dirty="0">
                <a:effectLst/>
                <a:latin typeface="Calibri" panose="020F0502020204030204" pitchFamily="34" charset="0"/>
                <a:ea typeface="Aptos" panose="020B0004020202020204" pitchFamily="34" charset="0"/>
                <a:cs typeface="Times New Roman" panose="02020603050405020304" pitchFamily="18" charset="0"/>
              </a:rPr>
              <a:t> - αμυγδαλιά (και όχι από το αμύγδαλο).</a:t>
            </a:r>
            <a:endParaRPr lang="el-GR"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65778695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TotalTime>
  <Words>3763</Words>
  <Application>Microsoft Office PowerPoint</Application>
  <PresentationFormat>Ευρεία οθόνη</PresentationFormat>
  <Paragraphs>34</Paragraphs>
  <Slides>26</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26</vt:i4>
      </vt:variant>
    </vt:vector>
  </HeadingPairs>
  <TitlesOfParts>
    <vt:vector size="31" baseType="lpstr">
      <vt:lpstr>Aptos</vt:lpstr>
      <vt:lpstr>Aptos Display</vt:lpstr>
      <vt:lpstr>Arial</vt:lpstr>
      <vt:lpstr>Calibri</vt:lpstr>
      <vt:lpstr>Θέμα του Office</vt:lpstr>
      <vt:lpstr>4.2.3 Χαρακτηριστικά των τοπωνυμίων</vt:lpstr>
      <vt:lpstr>1) Χρηστικά</vt:lpstr>
      <vt:lpstr>Παρουσίαση του PowerPoint</vt:lpstr>
      <vt:lpstr>Παρουσίαση του PowerPoint</vt:lpstr>
      <vt:lpstr>Σημασιοπραγματολογικά</vt:lpstr>
      <vt:lpstr>Παρουσίαση του PowerPoint</vt:lpstr>
      <vt:lpstr>Παρουσίαση του PowerPoint</vt:lpstr>
      <vt:lpstr>Δομικά (Φωνολογικά, Μορφολογικά, Σημασιολογικά, συντακτικά)</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Μετονομασία των τοπωνυμίων</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ENKELENT BILALI</dc:creator>
  <cp:lastModifiedBy>ENKELENT BILALI</cp:lastModifiedBy>
  <cp:revision>1</cp:revision>
  <dcterms:created xsi:type="dcterms:W3CDTF">2025-03-20T07:02:50Z</dcterms:created>
  <dcterms:modified xsi:type="dcterms:W3CDTF">2025-03-20T07:11:09Z</dcterms:modified>
</cp:coreProperties>
</file>