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2" r:id="rId3"/>
    <p:sldId id="265" r:id="rId4"/>
    <p:sldId id="266" r:id="rId5"/>
    <p:sldId id="267" r:id="rId6"/>
    <p:sldId id="261" r:id="rId7"/>
    <p:sldId id="268" r:id="rId8"/>
    <p:sldId id="258" r:id="rId9"/>
    <p:sldId id="259" r:id="rId10"/>
    <p:sldId id="269" r:id="rId11"/>
    <p:sldId id="260" r:id="rId12"/>
    <p:sldId id="263" r:id="rId13"/>
    <p:sldId id="264" r:id="rId14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6" autoAdjust="0"/>
    <p:restoredTop sz="94660"/>
  </p:normalViewPr>
  <p:slideViewPr>
    <p:cSldViewPr snapToGrid="0">
      <p:cViewPr varScale="1">
        <p:scale>
          <a:sx n="131" d="100"/>
          <a:sy n="131" d="100"/>
        </p:scale>
        <p:origin x="40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Υπότιτλος 8"/>
          <p:cNvSpPr>
            <a:spLocks noGrp="1"/>
          </p:cNvSpPr>
          <p:nvPr>
            <p:ph type="subTitle" idx="1"/>
          </p:nvPr>
        </p:nvSpPr>
        <p:spPr>
          <a:xfrm>
            <a:off x="609600" y="3699804"/>
            <a:ext cx="110744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/>
              <a:t>Στυλ κύριου υπότιτλου</a:t>
            </a:r>
            <a:endParaRPr kumimoji="0" lang="en-US"/>
          </a:p>
        </p:txBody>
      </p:sp>
      <p:sp>
        <p:nvSpPr>
          <p:cNvPr id="28" name="Τίτλος 27"/>
          <p:cNvSpPr>
            <a:spLocks noGrp="1"/>
          </p:cNvSpPr>
          <p:nvPr>
            <p:ph type="ctrTitle"/>
          </p:nvPr>
        </p:nvSpPr>
        <p:spPr>
          <a:xfrm>
            <a:off x="609600" y="1433732"/>
            <a:ext cx="110744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l-GR"/>
              <a:t>Στυλ κύριου τίτλου</a:t>
            </a:r>
            <a:endParaRPr kumimoji="0" lang="en-US"/>
          </a:p>
        </p:txBody>
      </p:sp>
      <p:cxnSp>
        <p:nvCxnSpPr>
          <p:cNvPr id="8" name="Ευθεία γραμμή σύνδεσης 7"/>
          <p:cNvCxnSpPr/>
          <p:nvPr/>
        </p:nvCxnSpPr>
        <p:spPr>
          <a:xfrm>
            <a:off x="1951501" y="3550126"/>
            <a:ext cx="39624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Ευθεία γραμμή σύνδεσης 12"/>
          <p:cNvCxnSpPr/>
          <p:nvPr/>
        </p:nvCxnSpPr>
        <p:spPr>
          <a:xfrm>
            <a:off x="6278099" y="3550126"/>
            <a:ext cx="39624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Έλλειψη 13"/>
          <p:cNvSpPr/>
          <p:nvPr/>
        </p:nvSpPr>
        <p:spPr>
          <a:xfrm>
            <a:off x="6053797" y="3526302"/>
            <a:ext cx="6096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Θέση ημερομηνίας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15B93-C2EA-4FD8-BF74-EAD09B8A70E1}" type="datetimeFigureOut">
              <a:rPr lang="el-GR" smtClean="0">
                <a:solidFill>
                  <a:srgbClr val="E3DED1"/>
                </a:solidFill>
              </a:rPr>
              <a:pPr/>
              <a:t>16/5/22</a:t>
            </a:fld>
            <a:endParaRPr lang="el-GR">
              <a:solidFill>
                <a:srgbClr val="E3DED1"/>
              </a:solidFill>
            </a:endParaRPr>
          </a:p>
        </p:txBody>
      </p:sp>
      <p:sp>
        <p:nvSpPr>
          <p:cNvPr id="16" name="Θέση αριθμού διαφάνειας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F40226-88FF-4C8F-94F3-74A978C2E081}" type="slidenum">
              <a:rPr lang="el-GR" smtClean="0">
                <a:solidFill>
                  <a:srgbClr val="E3DED1"/>
                </a:solidFill>
              </a:rPr>
              <a:pPr/>
              <a:t>‹#›</a:t>
            </a:fld>
            <a:endParaRPr lang="el-GR">
              <a:solidFill>
                <a:srgbClr val="E3DED1"/>
              </a:solidFill>
            </a:endParaRPr>
          </a:p>
        </p:txBody>
      </p:sp>
      <p:sp>
        <p:nvSpPr>
          <p:cNvPr id="17" name="Θέση υποσέλιδου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l-GR">
              <a:solidFill>
                <a:srgbClr val="E3DED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1936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839200" y="457200"/>
            <a:ext cx="2743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l-GR"/>
              <a:t>Στυλ κύριου τίτλου</a:t>
            </a:r>
            <a:endParaRPr kumimoji="0" lang="en-US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609600" y="457200"/>
            <a:ext cx="80264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l-GR"/>
              <a:t>Κάντε κλικ στο εικονίδιο για να προσθέσετε μια εικόνα</a:t>
            </a:r>
            <a:endParaRPr kumimoji="0" lang="en-US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839200" y="1600200"/>
            <a:ext cx="27432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/>
              <a:t>Στυλ υποδείγματος κειμένου</a:t>
            </a:r>
          </a:p>
        </p:txBody>
      </p:sp>
      <p:sp>
        <p:nvSpPr>
          <p:cNvPr id="8" name="Θέση ημερομηνίας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15B93-C2EA-4FD8-BF74-EAD09B8A70E1}" type="datetimeFigureOut">
              <a:rPr lang="el-GR" smtClean="0">
                <a:solidFill>
                  <a:srgbClr val="E3DED1"/>
                </a:solidFill>
              </a:rPr>
              <a:pPr/>
              <a:t>16/5/22</a:t>
            </a:fld>
            <a:endParaRPr lang="el-GR">
              <a:solidFill>
                <a:srgbClr val="E3DED1"/>
              </a:solidFill>
            </a:endParaRPr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F40226-88FF-4C8F-94F3-74A978C2E081}" type="slidenum">
              <a:rPr lang="el-GR" smtClean="0">
                <a:solidFill>
                  <a:srgbClr val="E3DED1"/>
                </a:solidFill>
              </a:rPr>
              <a:pPr/>
              <a:t>‹#›</a:t>
            </a:fld>
            <a:endParaRPr lang="el-GR">
              <a:solidFill>
                <a:srgbClr val="E3DED1"/>
              </a:solidFill>
            </a:endParaRPr>
          </a:p>
        </p:txBody>
      </p:sp>
      <p:sp>
        <p:nvSpPr>
          <p:cNvPr id="10" name="Θέση υποσέλιδου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l-GR">
              <a:solidFill>
                <a:srgbClr val="E3DED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8310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/>
              <a:t>Στυλ κύριου τίτλου</a:t>
            </a:r>
            <a:endParaRPr kumimoji="0" lang="en-US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/>
              <a:t>Στυλ υποδείγματος κειμένου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15B93-C2EA-4FD8-BF74-EAD09B8A70E1}" type="datetimeFigureOut">
              <a:rPr lang="el-GR" smtClean="0">
                <a:solidFill>
                  <a:srgbClr val="E3DED1"/>
                </a:solidFill>
              </a:rPr>
              <a:pPr/>
              <a:t>16/5/22</a:t>
            </a:fld>
            <a:endParaRPr lang="el-GR">
              <a:solidFill>
                <a:srgbClr val="E3DED1"/>
              </a:solidFill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E3DED1"/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40226-88FF-4C8F-94F3-74A978C2E081}" type="slidenum">
              <a:rPr lang="el-GR" smtClean="0">
                <a:solidFill>
                  <a:srgbClr val="E3DED1"/>
                </a:solidFill>
              </a:rPr>
              <a:pPr/>
              <a:t>‹#›</a:t>
            </a:fld>
            <a:endParaRPr lang="el-GR">
              <a:solidFill>
                <a:srgbClr val="E3DED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68926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kumimoji="0" lang="el-GR"/>
              <a:t>Στυλ κύριου τίτλου</a:t>
            </a:r>
            <a:endParaRPr kumimoji="0" lang="en-US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l-GR"/>
              <a:t>Στυλ υποδείγματος κειμένου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15B93-C2EA-4FD8-BF74-EAD09B8A70E1}" type="datetimeFigureOut">
              <a:rPr lang="el-GR" smtClean="0">
                <a:solidFill>
                  <a:srgbClr val="E3DED1"/>
                </a:solidFill>
              </a:rPr>
              <a:pPr/>
              <a:t>16/5/22</a:t>
            </a:fld>
            <a:endParaRPr lang="el-GR">
              <a:solidFill>
                <a:srgbClr val="E3DED1"/>
              </a:solidFill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E3DED1"/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40226-88FF-4C8F-94F3-74A978C2E081}" type="slidenum">
              <a:rPr lang="el-GR" smtClean="0">
                <a:solidFill>
                  <a:srgbClr val="E3DED1"/>
                </a:solidFill>
              </a:rPr>
              <a:pPr/>
              <a:t>‹#›</a:t>
            </a:fld>
            <a:endParaRPr lang="el-GR">
              <a:solidFill>
                <a:srgbClr val="E3DED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8915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Θέση περιεχομένου 8"/>
          <p:cNvSpPr>
            <a:spLocks noGrp="1"/>
          </p:cNvSpPr>
          <p:nvPr>
            <p:ph idx="1"/>
          </p:nvPr>
        </p:nvSpPr>
        <p:spPr>
          <a:xfrm>
            <a:off x="609600" y="1524000"/>
            <a:ext cx="10972800" cy="4572000"/>
          </a:xfrm>
        </p:spPr>
        <p:txBody>
          <a:bodyPr/>
          <a:lstStyle/>
          <a:p>
            <a:pPr lvl="0" eaLnBrk="1" latinLnBrk="0" hangingPunct="1"/>
            <a:r>
              <a:rPr lang="el-GR"/>
              <a:t>Στυλ υποδείγματος κειμένου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14" name="Θέση ημερομηνίας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7115B93-C2EA-4FD8-BF74-EAD09B8A70E1}" type="datetimeFigureOut">
              <a:rPr lang="el-GR" smtClean="0">
                <a:solidFill>
                  <a:srgbClr val="E3DED1"/>
                </a:solidFill>
              </a:rPr>
              <a:pPr/>
              <a:t>16/5/22</a:t>
            </a:fld>
            <a:endParaRPr lang="el-GR">
              <a:solidFill>
                <a:srgbClr val="E3DED1"/>
              </a:solidFill>
            </a:endParaRPr>
          </a:p>
        </p:txBody>
      </p:sp>
      <p:sp>
        <p:nvSpPr>
          <p:cNvPr id="15" name="Θέση αριθμού διαφάνειας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38F40226-88FF-4C8F-94F3-74A978C2E081}" type="slidenum">
              <a:rPr lang="el-GR" smtClean="0">
                <a:solidFill>
                  <a:srgbClr val="E3DED1"/>
                </a:solidFill>
              </a:rPr>
              <a:pPr/>
              <a:t>‹#›</a:t>
            </a:fld>
            <a:endParaRPr lang="el-GR">
              <a:solidFill>
                <a:srgbClr val="E3DED1"/>
              </a:solidFill>
            </a:endParaRPr>
          </a:p>
        </p:txBody>
      </p:sp>
      <p:sp>
        <p:nvSpPr>
          <p:cNvPr id="16" name="Θέση υποσέλιδου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l-GR">
              <a:solidFill>
                <a:srgbClr val="E3DED1"/>
              </a:solidFill>
            </a:endParaRPr>
          </a:p>
        </p:txBody>
      </p:sp>
      <p:sp>
        <p:nvSpPr>
          <p:cNvPr id="17" name="Τίτλος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l-GR"/>
              <a:t>Στυλ κύριου τίτλου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4825638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ροσαρμοσμένη διάταξ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15B93-C2EA-4FD8-BF74-EAD09B8A70E1}" type="datetimeFigureOut">
              <a:rPr lang="el-GR" smtClean="0">
                <a:solidFill>
                  <a:srgbClr val="E3DED1"/>
                </a:solidFill>
              </a:rPr>
              <a:pPr/>
              <a:t>16/5/22</a:t>
            </a:fld>
            <a:endParaRPr lang="el-GR">
              <a:solidFill>
                <a:srgbClr val="E3DED1"/>
              </a:solidFill>
            </a:endParaRPr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E3DED1"/>
              </a:solidFill>
            </a:endParaRP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40226-88FF-4C8F-94F3-74A978C2E081}" type="slidenum">
              <a:rPr lang="el-GR" smtClean="0">
                <a:solidFill>
                  <a:srgbClr val="E3DED1"/>
                </a:solidFill>
              </a:rPr>
              <a:pPr/>
              <a:t>‹#›</a:t>
            </a:fld>
            <a:endParaRPr lang="el-GR">
              <a:solidFill>
                <a:srgbClr val="E3DED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68679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15B93-C2EA-4FD8-BF74-EAD09B8A70E1}" type="datetimeFigureOut">
              <a:rPr lang="el-GR" smtClean="0">
                <a:solidFill>
                  <a:srgbClr val="E3DED1"/>
                </a:solidFill>
              </a:rPr>
              <a:pPr/>
              <a:t>16/5/22</a:t>
            </a:fld>
            <a:endParaRPr lang="el-GR">
              <a:solidFill>
                <a:srgbClr val="E3DED1"/>
              </a:solidFill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E3DED1"/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40226-88FF-4C8F-94F3-74A978C2E081}" type="slidenum">
              <a:rPr lang="el-GR" smtClean="0">
                <a:solidFill>
                  <a:srgbClr val="E3DED1"/>
                </a:solidFill>
              </a:rPr>
              <a:pPr/>
              <a:t>‹#›</a:t>
            </a:fld>
            <a:endParaRPr lang="el-GR">
              <a:solidFill>
                <a:srgbClr val="E3DED1"/>
              </a:solidFill>
            </a:endParaRPr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914400" y="3505200"/>
            <a:ext cx="105664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l-GR"/>
              <a:t>Στυλ κύριου τίτλου</a:t>
            </a:r>
            <a:endParaRPr kumimoji="0"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914400" y="4958864"/>
            <a:ext cx="105664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/>
              <a:t>Στυλ υποδείγματος κειμένου</a:t>
            </a:r>
          </a:p>
        </p:txBody>
      </p:sp>
      <p:cxnSp>
        <p:nvCxnSpPr>
          <p:cNvPr id="7" name="Ευθεία γραμμή σύνδεσης 6"/>
          <p:cNvCxnSpPr/>
          <p:nvPr/>
        </p:nvCxnSpPr>
        <p:spPr>
          <a:xfrm>
            <a:off x="914400" y="4916993"/>
            <a:ext cx="105664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51440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15B93-C2EA-4FD8-BF74-EAD09B8A70E1}" type="datetimeFigureOut">
              <a:rPr lang="el-GR" smtClean="0">
                <a:solidFill>
                  <a:srgbClr val="E3DED1"/>
                </a:solidFill>
              </a:rPr>
              <a:pPr/>
              <a:t>16/5/22</a:t>
            </a:fld>
            <a:endParaRPr lang="el-GR">
              <a:solidFill>
                <a:srgbClr val="E3DED1"/>
              </a:solidFill>
            </a:endParaRP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E3DED1"/>
              </a:solidFill>
            </a:endParaRP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40226-88FF-4C8F-94F3-74A978C2E081}" type="slidenum">
              <a:rPr lang="el-GR" smtClean="0">
                <a:solidFill>
                  <a:srgbClr val="E3DED1"/>
                </a:solidFill>
              </a:rPr>
              <a:pPr/>
              <a:t>‹#›</a:t>
            </a:fld>
            <a:endParaRPr lang="el-GR">
              <a:solidFill>
                <a:srgbClr val="E3DED1"/>
              </a:solidFill>
            </a:endParaRPr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/>
              <a:t>Στυλ κύριου τίτλου</a:t>
            </a:r>
            <a:endParaRPr kumimoji="0" lang="en-US"/>
          </a:p>
        </p:txBody>
      </p:sp>
      <p:sp>
        <p:nvSpPr>
          <p:cNvPr id="11" name="Θέση περιεχομένου 10"/>
          <p:cNvSpPr>
            <a:spLocks noGrp="1"/>
          </p:cNvSpPr>
          <p:nvPr>
            <p:ph sz="half" idx="1"/>
          </p:nvPr>
        </p:nvSpPr>
        <p:spPr>
          <a:xfrm>
            <a:off x="609600" y="1524000"/>
            <a:ext cx="5413248" cy="4572000"/>
          </a:xfrm>
        </p:spPr>
        <p:txBody>
          <a:bodyPr/>
          <a:lstStyle/>
          <a:p>
            <a:pPr lvl="0" eaLnBrk="1" latinLnBrk="0" hangingPunct="1"/>
            <a:r>
              <a:rPr lang="el-GR"/>
              <a:t>Στυλ υποδείγματος κειμένου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13" name="Θέση περιεχομένου 12"/>
          <p:cNvSpPr>
            <a:spLocks noGrp="1"/>
          </p:cNvSpPr>
          <p:nvPr>
            <p:ph sz="half" idx="2"/>
          </p:nvPr>
        </p:nvSpPr>
        <p:spPr>
          <a:xfrm>
            <a:off x="6197600" y="1524000"/>
            <a:ext cx="5413248" cy="4572000"/>
          </a:xfrm>
        </p:spPr>
        <p:txBody>
          <a:bodyPr/>
          <a:lstStyle/>
          <a:p>
            <a:pPr lvl="0" eaLnBrk="1" latinLnBrk="0" hangingPunct="1"/>
            <a:r>
              <a:rPr lang="el-GR"/>
              <a:t>Στυλ υποδείγματος κειμένου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0013714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40226-88FF-4C8F-94F3-74A978C2E081}" type="slidenum">
              <a:rPr lang="el-GR" smtClean="0">
                <a:solidFill>
                  <a:srgbClr val="E3DED1"/>
                </a:solidFill>
              </a:rPr>
              <a:pPr/>
              <a:t>‹#›</a:t>
            </a:fld>
            <a:endParaRPr lang="el-GR">
              <a:solidFill>
                <a:srgbClr val="E3DED1"/>
              </a:solidFill>
            </a:endParaRPr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E3DED1"/>
              </a:solidFill>
            </a:endParaRPr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15B93-C2EA-4FD8-BF74-EAD09B8A70E1}" type="datetimeFigureOut">
              <a:rPr lang="el-GR" smtClean="0">
                <a:solidFill>
                  <a:srgbClr val="E3DED1"/>
                </a:solidFill>
              </a:rPr>
              <a:pPr/>
              <a:t>16/5/22</a:t>
            </a:fld>
            <a:endParaRPr lang="el-GR">
              <a:solidFill>
                <a:srgbClr val="E3DED1"/>
              </a:solidFill>
            </a:endParaRP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609600" y="1399593"/>
            <a:ext cx="5386917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/>
              <a:t>Στυλ υποδείγματος κειμένου</a:t>
            </a:r>
          </a:p>
        </p:txBody>
      </p:sp>
      <p:sp>
        <p:nvSpPr>
          <p:cNvPr id="32" name="Θέση περιεχομένου 31"/>
          <p:cNvSpPr>
            <a:spLocks noGrp="1"/>
          </p:cNvSpPr>
          <p:nvPr>
            <p:ph sz="half" idx="2"/>
          </p:nvPr>
        </p:nvSpPr>
        <p:spPr>
          <a:xfrm>
            <a:off x="609600" y="2201896"/>
            <a:ext cx="5384800" cy="3913632"/>
          </a:xfrm>
        </p:spPr>
        <p:txBody>
          <a:bodyPr/>
          <a:lstStyle/>
          <a:p>
            <a:pPr lvl="0" eaLnBrk="1" latinLnBrk="0" hangingPunct="1"/>
            <a:r>
              <a:rPr lang="el-GR"/>
              <a:t>Στυλ υποδείγματος κειμένου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34" name="Θέση περιεχομένου 33"/>
          <p:cNvSpPr>
            <a:spLocks noGrp="1"/>
          </p:cNvSpPr>
          <p:nvPr>
            <p:ph sz="quarter" idx="4"/>
          </p:nvPr>
        </p:nvSpPr>
        <p:spPr>
          <a:xfrm>
            <a:off x="6199717" y="2201896"/>
            <a:ext cx="5384800" cy="3913632"/>
          </a:xfrm>
        </p:spPr>
        <p:txBody>
          <a:bodyPr/>
          <a:lstStyle/>
          <a:p>
            <a:pPr lvl="0" eaLnBrk="1" latinLnBrk="0" hangingPunct="1"/>
            <a:r>
              <a:rPr lang="el-GR"/>
              <a:t>Στυλ υποδείγματος κειμένου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09600" y="155448"/>
            <a:ext cx="109728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l-GR"/>
              <a:t>Στυλ κύριου τίτλου</a:t>
            </a:r>
            <a:endParaRPr kumimoji="0" lang="en-US"/>
          </a:p>
        </p:txBody>
      </p:sp>
      <p:sp>
        <p:nvSpPr>
          <p:cNvPr id="12" name="Θέση κειμένου 11"/>
          <p:cNvSpPr>
            <a:spLocks noGrp="1"/>
          </p:cNvSpPr>
          <p:nvPr>
            <p:ph type="body" idx="3"/>
          </p:nvPr>
        </p:nvSpPr>
        <p:spPr>
          <a:xfrm>
            <a:off x="6197600" y="1399593"/>
            <a:ext cx="5386917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/>
              <a:t>Στυλ υποδείγματος κειμένου</a:t>
            </a:r>
          </a:p>
        </p:txBody>
      </p:sp>
      <p:cxnSp>
        <p:nvCxnSpPr>
          <p:cNvPr id="10" name="Ευθεία γραμμή σύνδεσης 9"/>
          <p:cNvCxnSpPr/>
          <p:nvPr/>
        </p:nvCxnSpPr>
        <p:spPr>
          <a:xfrm>
            <a:off x="750593" y="2180219"/>
            <a:ext cx="499872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Ευθεία γραμμή σύνδεσης 16"/>
          <p:cNvCxnSpPr/>
          <p:nvPr/>
        </p:nvCxnSpPr>
        <p:spPr>
          <a:xfrm>
            <a:off x="6339840" y="2180219"/>
            <a:ext cx="499872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1066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15B93-C2EA-4FD8-BF74-EAD09B8A70E1}" type="datetimeFigureOut">
              <a:rPr lang="el-GR" smtClean="0">
                <a:solidFill>
                  <a:srgbClr val="E3DED1"/>
                </a:solidFill>
              </a:rPr>
              <a:pPr/>
              <a:t>16/5/22</a:t>
            </a:fld>
            <a:endParaRPr lang="el-GR">
              <a:solidFill>
                <a:srgbClr val="E3DED1"/>
              </a:solidFill>
            </a:endParaRPr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E3DED1"/>
              </a:solidFill>
            </a:endParaRP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40226-88FF-4C8F-94F3-74A978C2E081}" type="slidenum">
              <a:rPr lang="el-GR" smtClean="0">
                <a:solidFill>
                  <a:srgbClr val="E3DED1"/>
                </a:solidFill>
              </a:rPr>
              <a:pPr/>
              <a:t>‹#›</a:t>
            </a:fld>
            <a:endParaRPr lang="el-GR">
              <a:solidFill>
                <a:srgbClr val="E3DED1"/>
              </a:solidFill>
            </a:endParaRPr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/>
              <a:t>Στυλ κύριου τίτλου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2233275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15B93-C2EA-4FD8-BF74-EAD09B8A70E1}" type="datetimeFigureOut">
              <a:rPr lang="el-GR" smtClean="0">
                <a:solidFill>
                  <a:srgbClr val="E3DED1"/>
                </a:solidFill>
              </a:rPr>
              <a:pPr/>
              <a:t>16/5/22</a:t>
            </a:fld>
            <a:endParaRPr lang="el-GR">
              <a:solidFill>
                <a:srgbClr val="E3DED1"/>
              </a:solidFill>
            </a:endParaRPr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E3DED1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40226-88FF-4C8F-94F3-74A978C2E081}" type="slidenum">
              <a:rPr lang="el-GR" smtClean="0">
                <a:solidFill>
                  <a:srgbClr val="E3DED1"/>
                </a:solidFill>
              </a:rPr>
              <a:pPr/>
              <a:t>‹#›</a:t>
            </a:fld>
            <a:endParaRPr lang="el-GR">
              <a:solidFill>
                <a:srgbClr val="E3DED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08135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Θέση περιεχομένου 28"/>
          <p:cNvSpPr>
            <a:spLocks noGrp="1"/>
          </p:cNvSpPr>
          <p:nvPr>
            <p:ph sz="quarter" idx="1"/>
          </p:nvPr>
        </p:nvSpPr>
        <p:spPr>
          <a:xfrm>
            <a:off x="609600" y="457200"/>
            <a:ext cx="8331200" cy="5715000"/>
          </a:xfrm>
        </p:spPr>
        <p:txBody>
          <a:bodyPr/>
          <a:lstStyle/>
          <a:p>
            <a:pPr lvl="0" eaLnBrk="1" latinLnBrk="0" hangingPunct="1"/>
            <a:r>
              <a:rPr lang="el-GR"/>
              <a:t>Στυλ υποδείγματος κειμένου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2"/>
          </p:nvPr>
        </p:nvSpPr>
        <p:spPr>
          <a:xfrm>
            <a:off x="9042400" y="1600200"/>
            <a:ext cx="2645664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/>
              <a:t>Στυλ υποδείγματος κειμένου</a:t>
            </a:r>
          </a:p>
        </p:txBody>
      </p:sp>
      <p:sp>
        <p:nvSpPr>
          <p:cNvPr id="31" name="Τίτλος 30"/>
          <p:cNvSpPr>
            <a:spLocks noGrp="1"/>
          </p:cNvSpPr>
          <p:nvPr>
            <p:ph type="title"/>
          </p:nvPr>
        </p:nvSpPr>
        <p:spPr>
          <a:xfrm>
            <a:off x="9042400" y="457200"/>
            <a:ext cx="26416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l-GR"/>
              <a:t>Στυλ κύριου τίτλου</a:t>
            </a:r>
            <a:endParaRPr kumimoji="0" lang="en-US"/>
          </a:p>
        </p:txBody>
      </p:sp>
      <p:sp>
        <p:nvSpPr>
          <p:cNvPr id="8" name="Θέση ημερομηνίας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7115B93-C2EA-4FD8-BF74-EAD09B8A70E1}" type="datetimeFigureOut">
              <a:rPr lang="el-GR" smtClean="0">
                <a:solidFill>
                  <a:srgbClr val="E3DED1"/>
                </a:solidFill>
              </a:rPr>
              <a:pPr/>
              <a:t>16/5/22</a:t>
            </a:fld>
            <a:endParaRPr lang="el-GR">
              <a:solidFill>
                <a:srgbClr val="E3DED1"/>
              </a:solidFill>
            </a:endParaRPr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8F40226-88FF-4C8F-94F3-74A978C2E081}" type="slidenum">
              <a:rPr lang="el-GR" smtClean="0">
                <a:solidFill>
                  <a:srgbClr val="E3DED1"/>
                </a:solidFill>
              </a:rPr>
              <a:pPr/>
              <a:t>‹#›</a:t>
            </a:fld>
            <a:endParaRPr lang="el-GR">
              <a:solidFill>
                <a:srgbClr val="E3DED1"/>
              </a:solidFill>
            </a:endParaRPr>
          </a:p>
        </p:txBody>
      </p:sp>
      <p:sp>
        <p:nvSpPr>
          <p:cNvPr id="10" name="Θέση υποσέλιδου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l-GR">
              <a:solidFill>
                <a:srgbClr val="E3DED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5650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Θέση κειμένου 8"/>
          <p:cNvSpPr>
            <a:spLocks noGrp="1"/>
          </p:cNvSpPr>
          <p:nvPr>
            <p:ph type="body" idx="1"/>
          </p:nvPr>
        </p:nvSpPr>
        <p:spPr>
          <a:xfrm>
            <a:off x="609600" y="1447800"/>
            <a:ext cx="109728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/>
              <a:t>Στυλ υποδείγματος κειμένου</a:t>
            </a:r>
          </a:p>
          <a:p>
            <a:pPr lvl="1" eaLnBrk="1" latinLnBrk="0" hangingPunct="1"/>
            <a:r>
              <a:rPr kumimoji="0" lang="el-GR"/>
              <a:t>Δεύτερου επιπέδου</a:t>
            </a:r>
          </a:p>
          <a:p>
            <a:pPr lvl="2" eaLnBrk="1" latinLnBrk="0" hangingPunct="1"/>
            <a:r>
              <a:rPr kumimoji="0" lang="el-GR"/>
              <a:t>Τρίτου επιπέδου</a:t>
            </a:r>
          </a:p>
          <a:p>
            <a:pPr lvl="3" eaLnBrk="1" latinLnBrk="0" hangingPunct="1"/>
            <a:r>
              <a:rPr kumimoji="0" lang="el-GR"/>
              <a:t>Τέταρτου επιπέδου</a:t>
            </a:r>
          </a:p>
          <a:p>
            <a:pPr lvl="4" eaLnBrk="1" latinLnBrk="0" hangingPunct="1"/>
            <a:r>
              <a:rPr kumimoji="0" lang="el-GR"/>
              <a:t>Πέμπτου επιπέδου</a:t>
            </a:r>
            <a:endParaRPr kumimoji="0" lang="en-US"/>
          </a:p>
        </p:txBody>
      </p:sp>
      <p:sp>
        <p:nvSpPr>
          <p:cNvPr id="24" name="Θέση ημερομηνίας 23"/>
          <p:cNvSpPr>
            <a:spLocks noGrp="1"/>
          </p:cNvSpPr>
          <p:nvPr>
            <p:ph type="dt" sz="half" idx="2"/>
          </p:nvPr>
        </p:nvSpPr>
        <p:spPr>
          <a:xfrm>
            <a:off x="7721600" y="6203667"/>
            <a:ext cx="34544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7115B93-C2EA-4FD8-BF74-EAD09B8A70E1}" type="datetimeFigureOut">
              <a:rPr lang="el-GR" smtClean="0">
                <a:solidFill>
                  <a:srgbClr val="E3DED1"/>
                </a:solidFill>
              </a:rPr>
              <a:pPr/>
              <a:t>16/5/22</a:t>
            </a:fld>
            <a:endParaRPr lang="el-GR">
              <a:solidFill>
                <a:srgbClr val="E3DED1"/>
              </a:solidFill>
            </a:endParaRPr>
          </a:p>
        </p:txBody>
      </p:sp>
      <p:sp>
        <p:nvSpPr>
          <p:cNvPr id="10" name="Θέση υποσέλιδου 9"/>
          <p:cNvSpPr>
            <a:spLocks noGrp="1"/>
          </p:cNvSpPr>
          <p:nvPr>
            <p:ph type="ftr" sz="quarter" idx="3"/>
          </p:nvPr>
        </p:nvSpPr>
        <p:spPr>
          <a:xfrm>
            <a:off x="2844800" y="6203667"/>
            <a:ext cx="47752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l-GR">
              <a:solidFill>
                <a:srgbClr val="E3DED1"/>
              </a:solidFill>
            </a:endParaRPr>
          </a:p>
        </p:txBody>
      </p:sp>
      <p:sp>
        <p:nvSpPr>
          <p:cNvPr id="22" name="Θέση αριθμού διαφάνειας 21"/>
          <p:cNvSpPr>
            <a:spLocks noGrp="1"/>
          </p:cNvSpPr>
          <p:nvPr>
            <p:ph type="sldNum" sz="quarter" idx="4"/>
          </p:nvPr>
        </p:nvSpPr>
        <p:spPr>
          <a:xfrm>
            <a:off x="11214100" y="6181531"/>
            <a:ext cx="8128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38F40226-88FF-4C8F-94F3-74A978C2E081}" type="slidenum">
              <a:rPr lang="el-GR" smtClean="0">
                <a:solidFill>
                  <a:srgbClr val="E3DED1"/>
                </a:solidFill>
              </a:rPr>
              <a:pPr/>
              <a:t>‹#›</a:t>
            </a:fld>
            <a:endParaRPr lang="el-GR">
              <a:solidFill>
                <a:srgbClr val="E3DED1"/>
              </a:solidFill>
            </a:endParaRPr>
          </a:p>
        </p:txBody>
      </p:sp>
      <p:sp>
        <p:nvSpPr>
          <p:cNvPr id="5" name="Θέση τίτλου 4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l-GR"/>
              <a:t>Στυλ κύριου τίτλου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90505803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/>
              <a:t>Γεωργία </a:t>
            </a:r>
            <a:r>
              <a:rPr lang="el-GR" dirty="0" err="1"/>
              <a:t>Σαρικούδη</a:t>
            </a:r>
            <a:endParaRPr lang="el-GR" dirty="0"/>
          </a:p>
          <a:p>
            <a:r>
              <a:rPr lang="en-US" dirty="0"/>
              <a:t>gsarikoudi@yahoo.gr</a:t>
            </a:r>
            <a:endParaRPr lang="el-GR" dirty="0"/>
          </a:p>
        </p:txBody>
      </p:sp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/>
              <a:t>Ανθρωπολογία της Κοινωνικής Μνήμης</a:t>
            </a:r>
          </a:p>
        </p:txBody>
      </p:sp>
    </p:spTree>
    <p:extLst>
      <p:ext uri="{BB962C8B-B14F-4D97-AF65-F5344CB8AC3E}">
        <p14:creationId xmlns:p14="http://schemas.microsoft.com/office/powerpoint/2010/main" val="5949621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C3D5A70A-91E4-4C4A-94AF-0616FC4979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8919" y="1493196"/>
            <a:ext cx="5732834" cy="4499042"/>
          </a:xfrm>
        </p:spPr>
      </p:pic>
      <p:sp>
        <p:nvSpPr>
          <p:cNvPr id="3" name="Τίτλος 2">
            <a:extLst>
              <a:ext uri="{FF2B5EF4-FFF2-40B4-BE49-F238E27FC236}">
                <a16:creationId xmlns:a16="http://schemas.microsoft.com/office/drawing/2014/main" id="{435DD9FA-2952-4C4D-B4CD-C8E78A1750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78F77A14-E226-7241-85EC-113931CA89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196" y="1493196"/>
            <a:ext cx="5998723" cy="4499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5233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l-GR" dirty="0"/>
              <a:t>Η συμμετοχή στην Αντίσταση είχε δύο στόχους, την εθνική απελευθέρωση και την κοινωνική αλλαγή</a:t>
            </a:r>
          </a:p>
          <a:p>
            <a:r>
              <a:rPr lang="el-GR" dirty="0"/>
              <a:t>Η Κατοχή και η ανάπτυξη της Αντίστασης δημιούργησαν τις συνθήκες που οδήγησαν σταδιακά στην έξοδο των γυναικών στη δημόσια σφαίρα: προσέφεραν τις υπηρεσίες τους κυρίως στον τομέα της πρόνοιας, η οργάνωση διαδηλώσεων, η κινητοποίηση του πληθυσμού, η έκδοση εφημερίδων </a:t>
            </a:r>
          </a:p>
          <a:p>
            <a:r>
              <a:rPr lang="el-GR" dirty="0"/>
              <a:t>Έπρεπε να ξεπεραστούν και τις αντιλήψεις της κλειστής κοινωνίας που συνέδεε τις γυναίκες με το σπίτι. </a:t>
            </a:r>
          </a:p>
          <a:p>
            <a:r>
              <a:rPr lang="el-GR" dirty="0"/>
              <a:t>Οι οργανώσεις λαμβάνοντας υπόψη τα </a:t>
            </a:r>
            <a:r>
              <a:rPr lang="el-GR" dirty="0" err="1"/>
              <a:t>έμφυλα</a:t>
            </a:r>
            <a:r>
              <a:rPr lang="el-GR" dirty="0"/>
              <a:t> χαρακτηριστικά των γυναικών, τους ανέθεσαν τον τομέα της κοινωνικής πρόνοιας ως τομέα δράσης</a:t>
            </a:r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288231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507" y="1107583"/>
            <a:ext cx="5314682" cy="4964554"/>
          </a:xfrm>
        </p:spPr>
      </p:pic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7705" y="1107584"/>
            <a:ext cx="5704695" cy="4964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4885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Θέση περιεχομένου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66" y="152401"/>
            <a:ext cx="5102851" cy="3415048"/>
          </a:xfrm>
        </p:spPr>
      </p:pic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0004" y="94445"/>
            <a:ext cx="4707945" cy="3530959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2743" y="3567449"/>
            <a:ext cx="4572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644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8813" y="349566"/>
            <a:ext cx="4377776" cy="6338862"/>
          </a:xfrm>
        </p:spPr>
      </p:pic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99757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A3C7F5EE-DB17-F74D-AA50-B302C349E7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311" y="1738314"/>
            <a:ext cx="3185403" cy="4086932"/>
          </a:xfrm>
        </p:spPr>
      </p:pic>
      <p:sp>
        <p:nvSpPr>
          <p:cNvPr id="3" name="Τίτλος 2">
            <a:extLst>
              <a:ext uri="{FF2B5EF4-FFF2-40B4-BE49-F238E27FC236}">
                <a16:creationId xmlns:a16="http://schemas.microsoft.com/office/drawing/2014/main" id="{DE268187-0294-A445-958F-4BA0CA4533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5E7ADA9E-1958-8047-82DD-2A482E38B4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8469" y="2704289"/>
            <a:ext cx="5820220" cy="2905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8811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περιεχομένου 1">
            <a:extLst>
              <a:ext uri="{FF2B5EF4-FFF2-40B4-BE49-F238E27FC236}">
                <a16:creationId xmlns:a16="http://schemas.microsoft.com/office/drawing/2014/main" id="{76A7597A-3008-B94E-98B9-C3A36DE582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Ο </a:t>
            </a:r>
            <a:r>
              <a:rPr lang="en-US" dirty="0"/>
              <a:t>David B. Adams’</a:t>
            </a:r>
            <a:r>
              <a:rPr lang="el-GR" dirty="0"/>
              <a:t> στο άρθρο του</a:t>
            </a:r>
            <a:r>
              <a:rPr lang="en-US" dirty="0"/>
              <a:t> "Why are there so few Women Warriors?" (1983) </a:t>
            </a:r>
            <a:r>
              <a:rPr lang="el-GR" dirty="0"/>
              <a:t>αναζητά τις αιτίες που οι γυναίκες, δεν εμπλέκονται σε πόλεμο </a:t>
            </a:r>
            <a:endParaRPr lang="en-US" dirty="0"/>
          </a:p>
          <a:p>
            <a:r>
              <a:rPr lang="el-GR" dirty="0"/>
              <a:t>Σε κοινωνίες πατροτοπικές με εξωγαμία οι γυναίκες δε συμμετέχουν στον πόλεμο γιατί υπάρχει ο κίνδυνος να πολεμήσουν με την οικογένειά τους</a:t>
            </a:r>
          </a:p>
          <a:p>
            <a:endParaRPr lang="el-GR" dirty="0"/>
          </a:p>
          <a:p>
            <a:r>
              <a:rPr lang="el-GR" dirty="0"/>
              <a:t>Το τρίτο κύμα των </a:t>
            </a:r>
            <a:r>
              <a:rPr lang="en-US" dirty="0"/>
              <a:t>Annales </a:t>
            </a:r>
            <a:r>
              <a:rPr lang="en-US" dirty="0" err="1"/>
              <a:t>ά</a:t>
            </a:r>
            <a:r>
              <a:rPr lang="el-GR" dirty="0" err="1"/>
              <a:t>ρχισε</a:t>
            </a:r>
            <a:r>
              <a:rPr lang="el-GR" dirty="0"/>
              <a:t> να διερευνά μαρτυρίες γυναικών στον πόλεμο</a:t>
            </a:r>
          </a:p>
        </p:txBody>
      </p:sp>
      <p:sp>
        <p:nvSpPr>
          <p:cNvPr id="3" name="Τίτλος 2">
            <a:extLst>
              <a:ext uri="{FF2B5EF4-FFF2-40B4-BE49-F238E27FC236}">
                <a16:creationId xmlns:a16="http://schemas.microsoft.com/office/drawing/2014/main" id="{C19931C2-060A-1644-8B8F-8533ACAF5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923790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1DE129B1-3C18-6643-BA31-E390EF403B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7393" y="1755978"/>
            <a:ext cx="2768600" cy="4127500"/>
          </a:xfrm>
        </p:spPr>
      </p:pic>
      <p:sp>
        <p:nvSpPr>
          <p:cNvPr id="3" name="Τίτλος 2">
            <a:extLst>
              <a:ext uri="{FF2B5EF4-FFF2-40B4-BE49-F238E27FC236}">
                <a16:creationId xmlns:a16="http://schemas.microsoft.com/office/drawing/2014/main" id="{11BE2BB0-C9DC-E447-B3AA-39E1315A7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1603578"/>
          </a:xfrm>
        </p:spPr>
        <p:txBody>
          <a:bodyPr>
            <a:normAutofit fontScale="90000"/>
          </a:bodyPr>
          <a:lstStyle/>
          <a:p>
            <a:br>
              <a:rPr lang="el-GR" dirty="0"/>
            </a:br>
            <a:r>
              <a:rPr lang="el-GR" sz="4000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«Δεν</a:t>
            </a:r>
            <a:r>
              <a:rPr lang="el-GR" sz="4000" i="1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el-GR" sz="4000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ρώτησε</a:t>
            </a:r>
            <a:r>
              <a:rPr lang="el-GR" sz="4000" i="1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el-GR" sz="4000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κανείς</a:t>
            </a:r>
            <a:r>
              <a:rPr lang="el-GR" sz="4000" i="1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el-GR" sz="4000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μέχρι</a:t>
            </a:r>
            <a:r>
              <a:rPr lang="el-GR" sz="4000" i="1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el-GR" sz="4000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τώρα</a:t>
            </a:r>
            <a:r>
              <a:rPr lang="el-GR" sz="4000" i="1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el-GR" sz="4000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να</a:t>
            </a:r>
            <a:r>
              <a:rPr lang="el-GR" sz="4000" i="1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el-GR" sz="4000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μάθει</a:t>
            </a:r>
            <a:r>
              <a:rPr lang="el-GR" sz="4000" i="1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el-GR" sz="4000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τη</a:t>
            </a:r>
            <a:r>
              <a:rPr lang="el-GR" sz="4000" i="1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el-GR" sz="4000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δική</a:t>
            </a:r>
            <a:r>
              <a:rPr lang="el-GR" sz="4000" i="1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el-GR" sz="4000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μας</a:t>
            </a:r>
            <a:r>
              <a:rPr lang="el-GR" sz="4000" i="1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el-GR" sz="4000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ιστορία»</a:t>
            </a:r>
            <a:r>
              <a:rPr lang="el-GR" sz="4000" dirty="0">
                <a:effectLst/>
              </a:rPr>
              <a:t> </a:t>
            </a:r>
            <a:endParaRPr lang="el-GR" sz="4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64F8EB3-6D06-1642-8D25-452CF0DABFD1}"/>
              </a:ext>
            </a:extLst>
          </p:cNvPr>
          <p:cNvSpPr txBox="1"/>
          <p:nvPr/>
        </p:nvSpPr>
        <p:spPr>
          <a:xfrm>
            <a:off x="609600" y="1984443"/>
            <a:ext cx="7036340" cy="29506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Περιλαμβάνει τις αφηγήσει</a:t>
            </a:r>
            <a:r>
              <a:rPr lang="el-GR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ς </a:t>
            </a:r>
            <a:r>
              <a:rPr lang="el-GR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των</a:t>
            </a:r>
            <a:r>
              <a:rPr lang="el-GR" sz="1800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el-GR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Σοβιετικών</a:t>
            </a:r>
            <a:r>
              <a:rPr lang="el-GR" sz="1800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el-GR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γυναικών</a:t>
            </a:r>
            <a:r>
              <a:rPr lang="el-GR" sz="1800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el-GR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που</a:t>
            </a:r>
            <a:r>
              <a:rPr lang="el-GR" sz="1800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el-GR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πολέμησαν στον</a:t>
            </a:r>
            <a:r>
              <a:rPr lang="el-GR" sz="1800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el-GR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Β΄</a:t>
            </a:r>
            <a:r>
              <a:rPr lang="el-GR" sz="1800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el-GR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Παγκόσμιο</a:t>
            </a:r>
            <a:r>
              <a:rPr lang="el-GR" sz="1800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el-GR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Πόλεμο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7 χρόνια συγκέντρωνε τις συνεντεύξεις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Δέχθηκε κριτική από το σοσιαλιστικό καθεστώς, αλλά </a:t>
            </a:r>
            <a:r>
              <a:rPr lang="el-GR" sz="18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ξαναδημοσιεύτηκε</a:t>
            </a:r>
            <a:r>
              <a:rPr lang="el-GR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μετά την αλλαγή του 1989</a:t>
            </a:r>
            <a:endParaRPr lang="el-GR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Η περιγραφή τους διαφέρει από εκείνη των αντρών ως προς την εξιστόρηση των γεγονότων- λιγότερο </a:t>
            </a:r>
            <a:r>
              <a:rPr lang="el-GR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ηρωϊκή</a:t>
            </a:r>
            <a:r>
              <a:rPr lang="el-GR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περιγραφή</a:t>
            </a:r>
            <a:endParaRPr lang="el-GR" sz="1800" dirty="0">
              <a:solidFill>
                <a:srgbClr val="000000"/>
              </a:solidFill>
              <a:effectLst/>
              <a:latin typeface="Cambria" panose="020405030504060302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48330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b="1" i="1" dirty="0"/>
              <a:t>Όλα όσα γνωρίζουμε για τον πόλεμο τα γνωρίζουμε μέσω «της ανδρικής φωνής». Είμαστε όλοι αιχμάλωτοι των «ανδρικών» εντυπώσεων και των «ανδρικών» αντιλήψεων για τον πόλεμο. […] Όταν μιλάνε οι γυναίκες, δε θα σου πουν γι’ αυτό που έχουμε συνηθίσει να διαβάζουμε και ν’ ακούμε. Οι γυναικείες αφηγήσεις είναι διαφορετικές και για διαφορετικά πράγματα. Ο «γυναικείος» πόλεμος έχει τα δικά του χρώματα, τις δικές του μυρωδιές, τον δικό του φωτισμό και τη δική του έκταση συναισθημάτων. Τις δικές του λέξεις. </a:t>
            </a:r>
          </a:p>
          <a:p>
            <a:pPr marL="0" indent="0">
              <a:buNone/>
            </a:pPr>
            <a:endParaRPr lang="el-GR" dirty="0"/>
          </a:p>
          <a:p>
            <a:pPr marL="0" indent="0" algn="r">
              <a:buNone/>
            </a:pPr>
            <a:r>
              <a:rPr lang="el-GR" dirty="0" err="1"/>
              <a:t>Σβετλάνα</a:t>
            </a:r>
            <a:r>
              <a:rPr lang="el-GR" dirty="0"/>
              <a:t> </a:t>
            </a:r>
            <a:r>
              <a:rPr lang="el-GR" dirty="0" err="1"/>
              <a:t>Αλεξιεβιτς</a:t>
            </a:r>
            <a:r>
              <a:rPr lang="el-GR" dirty="0"/>
              <a:t>, Ο πόλεμος δεν έχει πρόσωπο  γυναίκας, </a:t>
            </a:r>
            <a:r>
              <a:rPr lang="el-GR" dirty="0" err="1"/>
              <a:t>εκδ</a:t>
            </a:r>
            <a:r>
              <a:rPr lang="el-GR" dirty="0"/>
              <a:t> Πατάκη</a:t>
            </a:r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92168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περιεχομένου 1">
            <a:extLst>
              <a:ext uri="{FF2B5EF4-FFF2-40B4-BE49-F238E27FC236}">
                <a16:creationId xmlns:a16="http://schemas.microsoft.com/office/drawing/2014/main" id="{B91493DE-2CE6-234E-B764-802E08EEED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err="1"/>
              <a:t>Βερβενιώτη</a:t>
            </a:r>
            <a:r>
              <a:rPr lang="el-GR" dirty="0"/>
              <a:t> </a:t>
            </a:r>
            <a:r>
              <a:rPr lang="el-GR" i="1" dirty="0"/>
              <a:t>Η Γυναίκα της Αντίστασης, η είσοδος των γυναικών στην πολιτική</a:t>
            </a:r>
            <a:r>
              <a:rPr lang="el-GR" dirty="0"/>
              <a:t> </a:t>
            </a:r>
          </a:p>
        </p:txBody>
      </p:sp>
      <p:sp>
        <p:nvSpPr>
          <p:cNvPr id="3" name="Τίτλος 2">
            <a:extLst>
              <a:ext uri="{FF2B5EF4-FFF2-40B4-BE49-F238E27FC236}">
                <a16:creationId xmlns:a16="http://schemas.microsoft.com/office/drawing/2014/main" id="{A1C5A5D9-8D8F-554E-BC77-AF5E5CF80B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66D4B09A-D0EA-1C4E-BA87-51D3345467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3786" y="2210979"/>
            <a:ext cx="5900231" cy="4417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9337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Σε ολόκληρη την Ευρώπη, οι γυναίκες έπαιξαν σημαντικό ρόλο: </a:t>
            </a:r>
          </a:p>
          <a:p>
            <a:r>
              <a:rPr lang="el-GR" dirty="0"/>
              <a:t>Στελέχωσαν τα εργοστάσια και τις βιομηχανίες, αντικαθιστώντας τους απόντες άνδρες</a:t>
            </a:r>
          </a:p>
          <a:p>
            <a:r>
              <a:rPr lang="el-GR" dirty="0"/>
              <a:t>Ανέλαβαν  την περίθαλψη και την φροντίδα </a:t>
            </a:r>
            <a:endParaRPr lang="en-US" dirty="0"/>
          </a:p>
          <a:p>
            <a:pPr marL="0" indent="0">
              <a:buNone/>
            </a:pPr>
            <a:r>
              <a:rPr lang="el-GR" dirty="0"/>
              <a:t>των στρατιωτών</a:t>
            </a:r>
          </a:p>
          <a:p>
            <a:r>
              <a:rPr lang="el-GR" dirty="0"/>
              <a:t>Συμμετείχαν ενεργά στην Αντίσταση</a:t>
            </a:r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FC198A22-97F6-4D46-BABB-515E050C37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2379" y="2480553"/>
            <a:ext cx="3031473" cy="4377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3828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Στην Ελλάδα, η κοινωνική θέση των γυναικών ήταν υποδεέστερη από αυτή των ανδρών</a:t>
            </a:r>
          </a:p>
          <a:p>
            <a:r>
              <a:rPr lang="el-GR" dirty="0"/>
              <a:t>Η πλειοψηφία των γυναικών δεν συμμετείχε σε διαδικασίες που λάμβαναν χώρα στο δημόσιο χώρο</a:t>
            </a:r>
          </a:p>
          <a:p>
            <a:r>
              <a:rPr lang="el-GR" dirty="0"/>
              <a:t>Αναλάμβανε τη φροντίδα του νοικοκυριού και των παιδιών και συμμετείχε στις αγροτικές εργασίες</a:t>
            </a:r>
          </a:p>
          <a:p>
            <a:r>
              <a:rPr lang="el-GR" dirty="0"/>
              <a:t>Δεν είχαν προηγούμενη επαφή με οποιαδήποτε μορφή συλλογικότητας και δημόσιας έκφρασης</a:t>
            </a:r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2588312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Χαρτί">
  <a:themeElements>
    <a:clrScheme name="Άποψη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Χαρτί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Χαρτί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1845</TotalTime>
  <Words>442</Words>
  <Application>Microsoft Macintosh PowerPoint</Application>
  <PresentationFormat>Ευρεία οθόνη</PresentationFormat>
  <Paragraphs>29</Paragraphs>
  <Slides>13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6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13</vt:i4>
      </vt:variant>
    </vt:vector>
  </HeadingPairs>
  <TitlesOfParts>
    <vt:vector size="20" baseType="lpstr">
      <vt:lpstr>Arial</vt:lpstr>
      <vt:lpstr>Cambria</vt:lpstr>
      <vt:lpstr>Constantia</vt:lpstr>
      <vt:lpstr>Georgia</vt:lpstr>
      <vt:lpstr>Times New Roman</vt:lpstr>
      <vt:lpstr>Wingdings 2</vt:lpstr>
      <vt:lpstr>Χαρτί</vt:lpstr>
      <vt:lpstr>Ανθρωπολογία της Κοινωνικής Μνήμης</vt:lpstr>
      <vt:lpstr>Παρουσίαση του PowerPoint</vt:lpstr>
      <vt:lpstr>Παρουσίαση του PowerPoint</vt:lpstr>
      <vt:lpstr>Παρουσίαση του PowerPoint</vt:lpstr>
      <vt:lpstr> «Δεν ρώτησε κανείς μέχρι τώρα να μάθει τη δική μας ιστορία» 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Ανθρωπολογία της Κοινωνικής Μνήμης</dc:title>
  <dc:creator>ortuki ortuki</dc:creator>
  <cp:lastModifiedBy>Geo</cp:lastModifiedBy>
  <cp:revision>8</cp:revision>
  <dcterms:created xsi:type="dcterms:W3CDTF">2018-05-03T08:23:39Z</dcterms:created>
  <dcterms:modified xsi:type="dcterms:W3CDTF">2022-05-17T20:56:00Z</dcterms:modified>
</cp:coreProperties>
</file>