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58" r:id="rId6"/>
    <p:sldId id="259" r:id="rId7"/>
    <p:sldId id="260" r:id="rId8"/>
    <p:sldId id="282" r:id="rId9"/>
    <p:sldId id="283" r:id="rId10"/>
    <p:sldId id="261" r:id="rId11"/>
    <p:sldId id="262" r:id="rId12"/>
    <p:sldId id="263" r:id="rId13"/>
    <p:sldId id="267" r:id="rId14"/>
    <p:sldId id="268" r:id="rId15"/>
    <p:sldId id="270" r:id="rId16"/>
    <p:sldId id="269" r:id="rId17"/>
    <p:sldId id="271" r:id="rId18"/>
    <p:sldId id="272" r:id="rId19"/>
    <p:sldId id="273" r:id="rId20"/>
    <p:sldId id="274" r:id="rId21"/>
    <p:sldId id="275" r:id="rId22"/>
    <p:sldId id="276" r:id="rId23"/>
    <p:sldId id="284" r:id="rId24"/>
    <p:sldId id="264" r:id="rId25"/>
    <p:sldId id="277" r:id="rId26"/>
    <p:sldId id="285" r:id="rId27"/>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1A7C98AA-E71C-459C-8F92-70F3AD95D223}" type="datetimeFigureOut">
              <a:rPr lang="el-GR"/>
              <a:pPr>
                <a:defRPr/>
              </a:pPr>
              <a:t>18/4/2019</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D3B7827D-284A-4B39-941A-CFA1228E1B02}"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55AB9E6E-76AC-489F-938B-3EA80244073B}" type="datetimeFigureOut">
              <a:rPr lang="el-GR"/>
              <a:pPr>
                <a:defRPr/>
              </a:pPr>
              <a:t>18/4/2019</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EBA79A2E-18B8-4D54-88AD-33A7214A85DA}"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D7DA80B6-1F8E-42E2-8A58-712B8B1823E5}" type="datetimeFigureOut">
              <a:rPr lang="el-GR"/>
              <a:pPr>
                <a:defRPr/>
              </a:pPr>
              <a:t>18/4/2019</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654AAC2A-8499-47FA-B523-3928146B7F86}"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24AD6DD4-C09A-4000-B81C-585B3DC56900}" type="datetimeFigureOut">
              <a:rPr lang="el-GR"/>
              <a:pPr>
                <a:defRPr/>
              </a:pPr>
              <a:t>18/4/2019</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7AA5F3FD-8A64-4B88-BE6F-8B83BB9B3EB4}"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80F4AFE7-1F31-495A-B64A-D3932FB9C353}" type="datetimeFigureOut">
              <a:rPr lang="el-GR"/>
              <a:pPr>
                <a:defRPr/>
              </a:pPr>
              <a:t>18/4/2019</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B2419977-93B7-4A30-B7B8-769E7128DDC9}"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CA9EC8F5-9231-49CF-B2CD-6AE35BB8BD89}" type="datetimeFigureOut">
              <a:rPr lang="el-GR"/>
              <a:pPr>
                <a:defRPr/>
              </a:pPr>
              <a:t>18/4/2019</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E2232314-4001-4F44-A7CE-AA88FEB1A154}"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A902C0BD-1B7A-451F-AAB6-B66C932D830C}" type="datetimeFigureOut">
              <a:rPr lang="el-GR"/>
              <a:pPr>
                <a:defRPr/>
              </a:pPr>
              <a:t>18/4/2019</a:t>
            </a:fld>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BC152280-7006-453C-841D-963DC0C5F8E1}"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4E70B9D8-D3F2-494B-AD6E-6AD1C32319A0}" type="datetimeFigureOut">
              <a:rPr lang="el-GR"/>
              <a:pPr>
                <a:defRPr/>
              </a:pPr>
              <a:t>18/4/2019</a:t>
            </a:fld>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3E5B2911-BC19-4D8C-AD3D-D576193CC8C3}"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FFAFFCA5-7B3A-4F4B-ADEC-C5DFB8B27523}" type="datetimeFigureOut">
              <a:rPr lang="el-GR"/>
              <a:pPr>
                <a:defRPr/>
              </a:pPr>
              <a:t>18/4/2019</a:t>
            </a:fld>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41638EB5-81D7-4B63-8DAD-04A885379B3C}"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A94A2359-4104-41DD-84A7-37C4A55FE892}" type="datetimeFigureOut">
              <a:rPr lang="el-GR"/>
              <a:pPr>
                <a:defRPr/>
              </a:pPr>
              <a:t>18/4/2019</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2C79E04A-A70C-403E-A589-2C1989B4972C}"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CB6E2F85-41AB-452B-A7A7-188FAD9B28B7}" type="datetimeFigureOut">
              <a:rPr lang="el-GR"/>
              <a:pPr>
                <a:defRPr/>
              </a:pPr>
              <a:t>18/4/2019</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62BEAAE7-7999-4068-8B28-33087FD4057C}"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1027"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FC8EDE51-BDB6-4C0B-82EF-003EDD681333}" type="datetimeFigureOut">
              <a:rPr lang="el-GR"/>
              <a:pPr>
                <a:defRPr/>
              </a:pPr>
              <a:t>18/4/2019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EDA376A0-86D5-44F7-A9A9-25C211B48E17}" type="slidenum">
              <a:rPr lang="el-GR"/>
              <a:pPr>
                <a:defRPr/>
              </a:pPr>
              <a:t>‹#›</a:t>
            </a:fld>
            <a:endParaRPr lang="el-G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 Τίτλος"/>
          <p:cNvSpPr>
            <a:spLocks noGrp="1"/>
          </p:cNvSpPr>
          <p:nvPr>
            <p:ph type="ctrTitle"/>
          </p:nvPr>
        </p:nvSpPr>
        <p:spPr>
          <a:xfrm>
            <a:off x="685800" y="908050"/>
            <a:ext cx="7772400" cy="2692400"/>
          </a:xfrm>
        </p:spPr>
        <p:txBody>
          <a:bodyPr/>
          <a:lstStyle/>
          <a:p>
            <a:r>
              <a:rPr lang="el-GR" b="1" smtClean="0"/>
              <a:t>ΤΥΠΟΙ ΠΡΟΒΙΟΜΗΧΑΝΙΚΩΝ ΠΟΛΙΤΙΚΩΝ ΣΥΣΤΗΜΑΤΩΝ</a:t>
            </a:r>
          </a:p>
        </p:txBody>
      </p:sp>
      <p:sp>
        <p:nvSpPr>
          <p:cNvPr id="2051" name="2 - Υπότιτλος"/>
          <p:cNvSpPr>
            <a:spLocks noGrp="1"/>
          </p:cNvSpPr>
          <p:nvPr>
            <p:ph type="subTitle" idx="1"/>
          </p:nvPr>
        </p:nvSpPr>
        <p:spPr/>
        <p:txBody>
          <a:bodyPr/>
          <a:lstStyle/>
          <a:p>
            <a:r>
              <a:rPr lang="el-GR" sz="4000" smtClean="0">
                <a:solidFill>
                  <a:schemeClr val="tx1"/>
                </a:solidFill>
              </a:rPr>
              <a:t>Κατά των ταξινομήσεων: </a:t>
            </a:r>
          </a:p>
          <a:p>
            <a:r>
              <a:rPr lang="en-US" sz="4000" smtClean="0">
                <a:solidFill>
                  <a:schemeClr val="tx1"/>
                </a:solidFill>
              </a:rPr>
              <a:t>E. Leach,</a:t>
            </a:r>
            <a:endParaRPr lang="el-GR" sz="4000" smtClean="0">
              <a:solidFill>
                <a:schemeClr val="tx1"/>
              </a:solidFill>
            </a:endParaRPr>
          </a:p>
          <a:p>
            <a:r>
              <a:rPr lang="en-US" sz="4000" smtClean="0">
                <a:solidFill>
                  <a:schemeClr val="tx1"/>
                </a:solidFill>
              </a:rPr>
              <a:t> </a:t>
            </a:r>
            <a:r>
              <a:rPr lang="el-GR" sz="4000" smtClean="0">
                <a:solidFill>
                  <a:schemeClr val="tx1"/>
                </a:solidFill>
              </a:rPr>
              <a:t>«συλλογή πεταλούδων»</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l-GR" b="1" dirty="0" smtClean="0"/>
              <a:t>Συγκεντρωτικά συστήματα: </a:t>
            </a:r>
            <a:br>
              <a:rPr lang="el-GR" b="1" dirty="0" smtClean="0"/>
            </a:br>
            <a:r>
              <a:rPr lang="el-GR" b="1" dirty="0" smtClean="0"/>
              <a:t>οι </a:t>
            </a:r>
            <a:r>
              <a:rPr lang="el-GR" b="1" dirty="0" err="1" smtClean="0"/>
              <a:t>φυλαρχίες</a:t>
            </a:r>
            <a:r>
              <a:rPr lang="el-GR" b="1" dirty="0" smtClean="0"/>
              <a:t> και τα κράτη</a:t>
            </a:r>
            <a:endParaRPr lang="el-GR" b="1" dirty="0"/>
          </a:p>
        </p:txBody>
      </p:sp>
      <p:sp>
        <p:nvSpPr>
          <p:cNvPr id="11267" name="2 - Θέση περιεχομένου"/>
          <p:cNvSpPr>
            <a:spLocks noGrp="1"/>
          </p:cNvSpPr>
          <p:nvPr>
            <p:ph idx="1"/>
          </p:nvPr>
        </p:nvSpPr>
        <p:spPr/>
        <p:txBody>
          <a:bodyPr/>
          <a:lstStyle/>
          <a:p>
            <a:pPr>
              <a:buFont typeface="Arial" charset="0"/>
              <a:buNone/>
            </a:pPr>
            <a:endParaRPr lang="el-GR" sz="2400" dirty="0" smtClean="0"/>
          </a:p>
          <a:p>
            <a:pPr>
              <a:buFont typeface="Arial" charset="0"/>
              <a:buNone/>
            </a:pPr>
            <a:r>
              <a:rPr lang="el-GR" sz="2400" dirty="0" smtClean="0"/>
              <a:t>Επίλεκτη γενεαλογική γραμμή (προσωποπαγής εξουσία)</a:t>
            </a:r>
          </a:p>
          <a:p>
            <a:pPr>
              <a:buFont typeface="Arial" charset="0"/>
              <a:buNone/>
            </a:pPr>
            <a:r>
              <a:rPr lang="el-GR" sz="2400" dirty="0" smtClean="0"/>
              <a:t>Ακόμη μεγαλύτερη δημογραφική πυκνότητα</a:t>
            </a:r>
          </a:p>
          <a:p>
            <a:pPr>
              <a:buFont typeface="Arial" charset="0"/>
              <a:buNone/>
            </a:pPr>
            <a:r>
              <a:rPr lang="el-GR" sz="2400" dirty="0" smtClean="0"/>
              <a:t>Τάξεις, διαστρωμάτωση</a:t>
            </a:r>
          </a:p>
          <a:p>
            <a:pPr>
              <a:buFont typeface="Arial" charset="0"/>
              <a:buNone/>
            </a:pPr>
            <a:r>
              <a:rPr lang="el-GR" sz="2400" dirty="0" smtClean="0"/>
              <a:t>Εξειδικευμένοι κοινωνικοί και επαγγελματικοί ρόλοι</a:t>
            </a:r>
          </a:p>
          <a:p>
            <a:pPr>
              <a:buFont typeface="Arial" charset="0"/>
              <a:buNone/>
            </a:pPr>
            <a:r>
              <a:rPr lang="el-GR" sz="2400" dirty="0" smtClean="0"/>
              <a:t>Μεγαλύτερη χρήση τεχνολογίας</a:t>
            </a:r>
          </a:p>
          <a:p>
            <a:pPr>
              <a:buFont typeface="Arial" charset="0"/>
              <a:buNone/>
            </a:pPr>
            <a:r>
              <a:rPr lang="el-GR" sz="2400" dirty="0" smtClean="0"/>
              <a:t>Συγκεντρωτική αναδιανομή του πλούτου</a:t>
            </a:r>
          </a:p>
          <a:p>
            <a:pPr>
              <a:buFont typeface="Arial" charset="0"/>
              <a:buNone/>
            </a:pPr>
            <a:r>
              <a:rPr lang="el-GR" sz="2400" dirty="0" smtClean="0"/>
              <a:t>Επαγγελματίες πολιτικοί</a:t>
            </a:r>
          </a:p>
          <a:p>
            <a:pPr>
              <a:buFont typeface="Arial" charset="0"/>
              <a:buNone/>
            </a:pPr>
            <a:r>
              <a:rPr lang="el-GR" sz="2400" dirty="0" smtClean="0"/>
              <a:t>Επαγγελματίες θρησκευτικοί ηγέτες</a:t>
            </a:r>
          </a:p>
          <a:p>
            <a:pPr>
              <a:buFont typeface="Arial" charset="0"/>
              <a:buNone/>
            </a:pPr>
            <a:r>
              <a:rPr lang="el-GR" sz="2400" dirty="0" smtClean="0"/>
              <a:t>Γραφειοκρατικός μηχανισμός</a:t>
            </a:r>
          </a:p>
          <a:p>
            <a:pPr>
              <a:buFont typeface="Arial" charset="0"/>
              <a:buNone/>
            </a:pPr>
            <a:r>
              <a:rPr lang="el-GR" sz="2400" dirty="0" smtClean="0"/>
              <a:t>Παραδείγματα </a:t>
            </a:r>
            <a:r>
              <a:rPr lang="el-GR" sz="2400" dirty="0" err="1" smtClean="0"/>
              <a:t>φυλαρχιών</a:t>
            </a:r>
            <a:r>
              <a:rPr lang="el-GR" sz="2400" dirty="0" smtClean="0"/>
              <a:t> οι Ινδιάνοι </a:t>
            </a:r>
            <a:r>
              <a:rPr lang="el-GR" sz="2400" dirty="0" err="1" smtClean="0"/>
              <a:t>Κιακούτλ</a:t>
            </a:r>
            <a:r>
              <a:rPr lang="el-GR" sz="2400" dirty="0" smtClean="0"/>
              <a:t> (θυμηθείτε το </a:t>
            </a:r>
            <a:r>
              <a:rPr lang="el-GR" sz="2400" dirty="0" err="1" smtClean="0"/>
              <a:t>πότλατς</a:t>
            </a:r>
            <a:r>
              <a:rPr lang="el-GR" sz="2400" dirty="0" smtClean="0"/>
              <a:t>)</a:t>
            </a:r>
          </a:p>
          <a:p>
            <a:pPr>
              <a:buFont typeface="Arial" charset="0"/>
              <a:buNone/>
            </a:pPr>
            <a:r>
              <a:rPr lang="el-GR" sz="2400" dirty="0" smtClean="0"/>
              <a:t> </a:t>
            </a: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p:cNvSpPr>
            <a:spLocks noGrp="1"/>
          </p:cNvSpPr>
          <p:nvPr>
            <p:ph type="title"/>
          </p:nvPr>
        </p:nvSpPr>
        <p:spPr/>
        <p:txBody>
          <a:bodyPr/>
          <a:lstStyle/>
          <a:p>
            <a:r>
              <a:rPr lang="el-GR" smtClean="0"/>
              <a:t>Το Κράτος</a:t>
            </a:r>
          </a:p>
        </p:txBody>
      </p:sp>
      <p:sp>
        <p:nvSpPr>
          <p:cNvPr id="3" name="2 - Θέση περιεχομένου"/>
          <p:cNvSpPr>
            <a:spLocks noGrp="1"/>
          </p:cNvSpPr>
          <p:nvPr>
            <p:ph idx="1"/>
          </p:nvPr>
        </p:nvSpPr>
        <p:spPr>
          <a:xfrm>
            <a:off x="0" y="1600200"/>
            <a:ext cx="8892480" cy="5257800"/>
          </a:xfrm>
        </p:spPr>
        <p:txBody>
          <a:bodyPr rtlCol="0">
            <a:normAutofit fontScale="77500" lnSpcReduction="20000"/>
          </a:bodyPr>
          <a:lstStyle/>
          <a:p>
            <a:pPr fontAlgn="auto">
              <a:spcAft>
                <a:spcPts val="0"/>
              </a:spcAft>
              <a:buFont typeface="Arial" pitchFamily="34" charset="0"/>
              <a:buNone/>
              <a:defRPr/>
            </a:pPr>
            <a:r>
              <a:rPr lang="en-US" sz="3800" dirty="0" smtClean="0"/>
              <a:t>Elman Service &amp; Cohen Ronald </a:t>
            </a:r>
            <a:r>
              <a:rPr lang="el-GR" sz="3800" dirty="0" smtClean="0"/>
              <a:t>(</a:t>
            </a:r>
            <a:r>
              <a:rPr lang="el-GR" sz="3800" dirty="0" err="1" smtClean="0"/>
              <a:t>επιμ</a:t>
            </a:r>
            <a:r>
              <a:rPr lang="el-GR" sz="3800" dirty="0" smtClean="0"/>
              <a:t>), 1978,</a:t>
            </a:r>
            <a:r>
              <a:rPr lang="el-GR" sz="3800" i="1" dirty="0" smtClean="0"/>
              <a:t> </a:t>
            </a:r>
            <a:r>
              <a:rPr lang="en-US" sz="3800" b="1" i="1" dirty="0" smtClean="0"/>
              <a:t>Origins of the State: The Anthropology of Political Evolution</a:t>
            </a:r>
            <a:endParaRPr lang="el-GR" sz="3800" b="1" i="1" dirty="0" smtClean="0"/>
          </a:p>
          <a:p>
            <a:pPr fontAlgn="auto">
              <a:spcAft>
                <a:spcPts val="0"/>
              </a:spcAft>
              <a:buFont typeface="Arial" pitchFamily="34" charset="0"/>
              <a:buNone/>
              <a:defRPr/>
            </a:pPr>
            <a:endParaRPr lang="en-US" sz="3800" b="1" i="1" dirty="0" smtClean="0"/>
          </a:p>
          <a:p>
            <a:pPr fontAlgn="auto">
              <a:spcAft>
                <a:spcPts val="0"/>
              </a:spcAft>
              <a:buFont typeface="Arial" pitchFamily="34" charset="0"/>
              <a:buNone/>
              <a:defRPr/>
            </a:pPr>
            <a:r>
              <a:rPr lang="el-GR" sz="3400" dirty="0" smtClean="0"/>
              <a:t>«Ύπαρξη μιας ειδικής μορφής ελέγχου, της συνεχούς απειλής της βίας από ένα σώμα ανθρώπων που νομιμοποιείται να τη χρησιμοποιεί» (</a:t>
            </a:r>
            <a:r>
              <a:rPr lang="en-US" sz="3400" dirty="0" smtClean="0"/>
              <a:t>Elman Service)</a:t>
            </a:r>
          </a:p>
          <a:p>
            <a:pPr fontAlgn="auto">
              <a:spcAft>
                <a:spcPts val="0"/>
              </a:spcAft>
              <a:buFont typeface="Arial" pitchFamily="34" charset="0"/>
              <a:buNone/>
              <a:defRPr/>
            </a:pPr>
            <a:endParaRPr lang="el-GR" sz="3400" dirty="0" smtClean="0"/>
          </a:p>
          <a:p>
            <a:pPr fontAlgn="auto">
              <a:spcAft>
                <a:spcPts val="0"/>
              </a:spcAft>
              <a:buFont typeface="Arial" pitchFamily="34" charset="0"/>
              <a:buNone/>
              <a:defRPr/>
            </a:pPr>
            <a:r>
              <a:rPr lang="el-GR" sz="3400" dirty="0" smtClean="0"/>
              <a:t>«Χρήση έννομης βίας» (</a:t>
            </a:r>
            <a:r>
              <a:rPr lang="en-US" sz="3400" dirty="0" smtClean="0"/>
              <a:t>M. Weber</a:t>
            </a:r>
            <a:r>
              <a:rPr lang="el-GR" sz="3400" dirty="0" smtClean="0"/>
              <a:t>)</a:t>
            </a:r>
          </a:p>
          <a:p>
            <a:pPr fontAlgn="auto">
              <a:spcAft>
                <a:spcPts val="0"/>
              </a:spcAft>
              <a:buFont typeface="Arial" pitchFamily="34" charset="0"/>
              <a:buNone/>
              <a:defRPr/>
            </a:pPr>
            <a:r>
              <a:rPr lang="el-GR" sz="3400" dirty="0" smtClean="0"/>
              <a:t>Κράτος «δικαίου» ενός δικαίου απρόσωπου που επιβάλει φυσικές ποινές!</a:t>
            </a:r>
          </a:p>
          <a:p>
            <a:pPr fontAlgn="auto">
              <a:spcAft>
                <a:spcPts val="0"/>
              </a:spcAft>
              <a:buFont typeface="Arial" pitchFamily="34" charset="0"/>
              <a:buNone/>
              <a:defRPr/>
            </a:pPr>
            <a:endParaRPr lang="el-GR" sz="3400" dirty="0" smtClean="0"/>
          </a:p>
          <a:p>
            <a:pPr fontAlgn="auto">
              <a:spcAft>
                <a:spcPts val="0"/>
              </a:spcAft>
              <a:buFont typeface="Arial" pitchFamily="34" charset="0"/>
              <a:buNone/>
              <a:defRPr/>
            </a:pPr>
            <a:r>
              <a:rPr lang="el-GR" sz="3400" dirty="0" smtClean="0"/>
              <a:t>    Παραδείγματα πρώιμων κρατών: Ίνκας, </a:t>
            </a:r>
            <a:r>
              <a:rPr lang="el-GR" sz="3400" dirty="0" err="1" smtClean="0"/>
              <a:t>προαποικιακοί</a:t>
            </a:r>
            <a:r>
              <a:rPr lang="el-GR" sz="3400" dirty="0" smtClean="0"/>
              <a:t> Ζουλού, πρωτογενή κράτη στην Αίγυπτο, στην Κίνα, πόλεις-κράτη στη Μεσοποταμία. Αρχαία Ελλάδα</a:t>
            </a:r>
            <a:endParaRPr lang="en-US" sz="3400" dirty="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title"/>
          </p:nvPr>
        </p:nvSpPr>
        <p:spPr/>
        <p:txBody>
          <a:bodyPr/>
          <a:lstStyle/>
          <a:p>
            <a:r>
              <a:rPr lang="el-GR" smtClean="0"/>
              <a:t>Χαρακτηριστικά του Κράτους</a:t>
            </a:r>
          </a:p>
        </p:txBody>
      </p:sp>
      <p:sp>
        <p:nvSpPr>
          <p:cNvPr id="3" name="2 - Θέση περιεχομένου"/>
          <p:cNvSpPr>
            <a:spLocks noGrp="1"/>
          </p:cNvSpPr>
          <p:nvPr>
            <p:ph idx="1"/>
          </p:nvPr>
        </p:nvSpPr>
        <p:spPr>
          <a:xfrm>
            <a:off x="457200" y="1600200"/>
            <a:ext cx="8229600" cy="5257800"/>
          </a:xfrm>
        </p:spPr>
        <p:txBody>
          <a:bodyPr rtlCol="0">
            <a:normAutofit lnSpcReduction="10000"/>
          </a:bodyPr>
          <a:lstStyle/>
          <a:p>
            <a:pPr fontAlgn="auto">
              <a:spcAft>
                <a:spcPts val="0"/>
              </a:spcAft>
              <a:buFont typeface="Arial" pitchFamily="34" charset="0"/>
              <a:buChar char="•"/>
              <a:defRPr/>
            </a:pPr>
            <a:r>
              <a:rPr lang="el-GR" dirty="0" smtClean="0"/>
              <a:t>Μόνιμη εγκατάσταση σε πραγματικές πόλεις</a:t>
            </a:r>
          </a:p>
          <a:p>
            <a:pPr fontAlgn="auto">
              <a:spcAft>
                <a:spcPts val="0"/>
              </a:spcAft>
              <a:buFont typeface="Arial" pitchFamily="34" charset="0"/>
              <a:buChar char="•"/>
              <a:defRPr/>
            </a:pPr>
            <a:r>
              <a:rPr lang="el-GR" dirty="0" smtClean="0"/>
              <a:t>Μόνιμη διοικητική γραφειοκρατία</a:t>
            </a:r>
          </a:p>
          <a:p>
            <a:pPr fontAlgn="auto">
              <a:spcAft>
                <a:spcPts val="0"/>
              </a:spcAft>
              <a:buFont typeface="Arial" pitchFamily="34" charset="0"/>
              <a:buChar char="•"/>
              <a:defRPr/>
            </a:pPr>
            <a:r>
              <a:rPr lang="el-GR" dirty="0" smtClean="0"/>
              <a:t>Τοπική κυβερνώσα τάξη</a:t>
            </a:r>
          </a:p>
          <a:p>
            <a:pPr fontAlgn="auto">
              <a:spcAft>
                <a:spcPts val="0"/>
              </a:spcAft>
              <a:buFont typeface="Arial" pitchFamily="34" charset="0"/>
              <a:buChar char="•"/>
              <a:defRPr/>
            </a:pPr>
            <a:r>
              <a:rPr lang="el-GR" dirty="0" smtClean="0"/>
              <a:t>Αγροτικά πλεονάσματα και ανάγκη διαχείρισής τους</a:t>
            </a:r>
          </a:p>
          <a:p>
            <a:pPr fontAlgn="auto">
              <a:spcAft>
                <a:spcPts val="0"/>
              </a:spcAft>
              <a:buFont typeface="Arial" pitchFamily="34" charset="0"/>
              <a:buChar char="•"/>
              <a:defRPr/>
            </a:pPr>
            <a:r>
              <a:rPr lang="el-GR" dirty="0" smtClean="0"/>
              <a:t>Εργατικά χέρια για την κατασκευή αρδευτικών έργων και μεγαλόπρεπων κτισμάτων (επαγγελματίες τεχνίτες)</a:t>
            </a:r>
          </a:p>
          <a:p>
            <a:pPr fontAlgn="auto">
              <a:spcAft>
                <a:spcPts val="0"/>
              </a:spcAft>
              <a:buFont typeface="Arial" pitchFamily="34" charset="0"/>
              <a:buChar char="•"/>
              <a:defRPr/>
            </a:pPr>
            <a:r>
              <a:rPr lang="el-GR" dirty="0" smtClean="0"/>
              <a:t>Κάστα επαγγελματιών ιερέων</a:t>
            </a:r>
          </a:p>
          <a:p>
            <a:pPr fontAlgn="auto">
              <a:spcAft>
                <a:spcPts val="0"/>
              </a:spcAft>
              <a:buFont typeface="Arial" pitchFamily="34" charset="0"/>
              <a:buChar char="•"/>
              <a:defRPr/>
            </a:pPr>
            <a:r>
              <a:rPr lang="el-GR" dirty="0" smtClean="0"/>
              <a:t>Αγροτική και κρατική επανάσταση</a:t>
            </a:r>
            <a:endParaRPr lang="el-GR"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n-US" dirty="0" smtClean="0"/>
              <a:t>M. </a:t>
            </a:r>
            <a:r>
              <a:rPr lang="en-US" dirty="0" err="1" smtClean="0"/>
              <a:t>Godelier</a:t>
            </a:r>
            <a:r>
              <a:rPr lang="en-US" dirty="0" smtClean="0"/>
              <a:t>, </a:t>
            </a:r>
            <a:r>
              <a:rPr lang="el-GR" dirty="0" smtClean="0"/>
              <a:t>«Το ορατό και το αόρατο στους </a:t>
            </a:r>
            <a:r>
              <a:rPr lang="el-GR" dirty="0" err="1" smtClean="0"/>
              <a:t>Μπαρούγια</a:t>
            </a:r>
            <a:r>
              <a:rPr lang="el-GR" dirty="0" smtClean="0"/>
              <a:t> της Ν. Γουϊνέας»</a:t>
            </a:r>
            <a:endParaRPr lang="el-GR" dirty="0"/>
          </a:p>
        </p:txBody>
      </p:sp>
      <p:sp>
        <p:nvSpPr>
          <p:cNvPr id="3" name="2 - Θέση περιεχομένου"/>
          <p:cNvSpPr>
            <a:spLocks noGrp="1"/>
          </p:cNvSpPr>
          <p:nvPr>
            <p:ph idx="1"/>
          </p:nvPr>
        </p:nvSpPr>
        <p:spPr/>
        <p:txBody>
          <a:bodyPr rtlCol="0">
            <a:normAutofit fontScale="92500"/>
          </a:bodyPr>
          <a:lstStyle/>
          <a:p>
            <a:pPr fontAlgn="auto">
              <a:spcAft>
                <a:spcPts val="0"/>
              </a:spcAft>
              <a:buFont typeface="Arial" pitchFamily="34" charset="0"/>
              <a:buChar char="•"/>
              <a:defRPr/>
            </a:pPr>
            <a:r>
              <a:rPr lang="el-GR" dirty="0" smtClean="0"/>
              <a:t>Η σημασία των μαγικών τελετουργιών που εξασφάλιζαν την αφθονία των καρπών</a:t>
            </a:r>
          </a:p>
          <a:p>
            <a:pPr fontAlgn="auto">
              <a:spcAft>
                <a:spcPts val="0"/>
              </a:spcAft>
              <a:buFont typeface="Arial" pitchFamily="34" charset="0"/>
              <a:buNone/>
              <a:defRPr/>
            </a:pPr>
            <a:r>
              <a:rPr lang="el-GR" dirty="0" smtClean="0"/>
              <a:t>   </a:t>
            </a:r>
          </a:p>
          <a:p>
            <a:pPr fontAlgn="auto">
              <a:spcAft>
                <a:spcPts val="0"/>
              </a:spcAft>
              <a:buFont typeface="Arial" pitchFamily="34" charset="0"/>
              <a:buNone/>
              <a:defRPr/>
            </a:pPr>
            <a:r>
              <a:rPr lang="el-GR" dirty="0" smtClean="0"/>
              <a:t>   «Παρότι δεν υπάρχει σημαντική οικονομική ανισότητα μεταξύ των ατόμων και των ομάδων που συγκροτούν τη φυλή υπάρχει σημαντική ανισότητα στις ικανότητες των ατόμων να γίνουν πολεμιστές ή σαμάν, τις δύο πλέον επιφανείς κοινωνικές θέσεις της κοινωνίας </a:t>
            </a:r>
            <a:r>
              <a:rPr lang="el-GR" dirty="0" err="1" smtClean="0"/>
              <a:t>Μπαρούγια</a:t>
            </a:r>
            <a:r>
              <a:rPr lang="el-GR" dirty="0" smtClean="0"/>
              <a:t>»</a:t>
            </a:r>
            <a:endParaRPr lang="el-GR"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smtClean="0"/>
              <a:t>Το πρωτόγονο κράτος των Ίνκας</a:t>
            </a:r>
          </a:p>
        </p:txBody>
      </p:sp>
      <p:pic>
        <p:nvPicPr>
          <p:cNvPr id="15363" name="Picture 2" descr="F:\ΠΟΛΙΤΙΚΗ.pptx\ΙΝΚΑΣ.ΜΑΓΙΑ\mayan_calendar1.jpg"/>
          <p:cNvPicPr>
            <a:picLocks noGrp="1" noChangeAspect="1" noChangeArrowheads="1"/>
          </p:cNvPicPr>
          <p:nvPr>
            <p:ph idx="1"/>
          </p:nvPr>
        </p:nvPicPr>
        <p:blipFill>
          <a:blip r:embed="rId2" cstate="print"/>
          <a:srcRect/>
          <a:stretch>
            <a:fillRect/>
          </a:stretch>
        </p:blipFill>
        <p:spPr>
          <a:xfrm>
            <a:off x="2000250" y="1643063"/>
            <a:ext cx="5429250" cy="4572000"/>
          </a:xfrm>
        </p:spPr>
      </p:pic>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endParaRPr lang="el-GR" smtClean="0"/>
          </a:p>
        </p:txBody>
      </p:sp>
      <p:pic>
        <p:nvPicPr>
          <p:cNvPr id="16387" name="Picture 2" descr="F:\ΠΟΛΙΤΙΚΗ.pptx\ΙΝΚΑΣ.ΜΑΓΙΑ\fetchimg.png"/>
          <p:cNvPicPr>
            <a:picLocks noGrp="1" noChangeAspect="1" noChangeArrowheads="1"/>
          </p:cNvPicPr>
          <p:nvPr>
            <p:ph idx="1"/>
          </p:nvPr>
        </p:nvPicPr>
        <p:blipFill>
          <a:blip r:embed="rId2" cstate="print"/>
          <a:srcRect/>
          <a:stretch>
            <a:fillRect/>
          </a:stretch>
        </p:blipFill>
        <p:spPr>
          <a:xfrm>
            <a:off x="1000125" y="357188"/>
            <a:ext cx="6858000" cy="6286500"/>
          </a:xfrm>
        </p:spPr>
      </p:pic>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endParaRPr lang="el-GR" smtClean="0"/>
          </a:p>
        </p:txBody>
      </p:sp>
      <p:pic>
        <p:nvPicPr>
          <p:cNvPr id="17411" name="Picture 2" descr="F:\ΠΟΛΙΤΙΚΗ.pptx\ΙΝΚΑΣ.ΜΑΓΙΑ\800px-Machupicchu_intihuatana (1).JPG"/>
          <p:cNvPicPr>
            <a:picLocks noGrp="1" noChangeAspect="1" noChangeArrowheads="1"/>
          </p:cNvPicPr>
          <p:nvPr>
            <p:ph idx="1"/>
          </p:nvPr>
        </p:nvPicPr>
        <p:blipFill>
          <a:blip r:embed="rId2" cstate="print"/>
          <a:srcRect/>
          <a:stretch>
            <a:fillRect/>
          </a:stretch>
        </p:blipFill>
        <p:spPr>
          <a:xfrm>
            <a:off x="785813" y="285750"/>
            <a:ext cx="7929562" cy="6215063"/>
          </a:xfrm>
        </p:spPr>
      </p:pic>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endParaRPr lang="el-GR" smtClean="0"/>
          </a:p>
        </p:txBody>
      </p:sp>
      <p:pic>
        <p:nvPicPr>
          <p:cNvPr id="18435" name="Picture 2" descr="F:\ΠΟΛΙΤΙΚΗ.pptx\ΙΝΚΑΣ.ΜΑΓΙΑ\Mayan_Calendar_Doomsday.jpg"/>
          <p:cNvPicPr>
            <a:picLocks noGrp="1" noChangeAspect="1" noChangeArrowheads="1"/>
          </p:cNvPicPr>
          <p:nvPr>
            <p:ph idx="1"/>
          </p:nvPr>
        </p:nvPicPr>
        <p:blipFill>
          <a:blip r:embed="rId2" cstate="print"/>
          <a:srcRect/>
          <a:stretch>
            <a:fillRect/>
          </a:stretch>
        </p:blipFill>
        <p:spPr>
          <a:xfrm>
            <a:off x="1143000" y="642938"/>
            <a:ext cx="7072313" cy="5786437"/>
          </a:xfrm>
        </p:spPr>
      </p:pic>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endParaRPr lang="el-GR" smtClean="0"/>
          </a:p>
        </p:txBody>
      </p:sp>
      <p:pic>
        <p:nvPicPr>
          <p:cNvPr id="19459" name="Picture 2" descr="F:\ΠΟΛΙΤΙΚΗ.pptx\ΙΝΚΑΣ.ΜΑΓΙΑ\pyramid-931742_960_720.jpg"/>
          <p:cNvPicPr>
            <a:picLocks noGrp="1" noChangeAspect="1" noChangeArrowheads="1"/>
          </p:cNvPicPr>
          <p:nvPr>
            <p:ph idx="1"/>
          </p:nvPr>
        </p:nvPicPr>
        <p:blipFill>
          <a:blip r:embed="rId2" cstate="print"/>
          <a:srcRect/>
          <a:stretch>
            <a:fillRect/>
          </a:stretch>
        </p:blipFill>
        <p:spPr>
          <a:xfrm>
            <a:off x="1177925" y="500063"/>
            <a:ext cx="6788150" cy="5626100"/>
          </a:xfrm>
        </p:spPr>
      </p:pic>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endParaRPr lang="el-GR" smtClean="0"/>
          </a:p>
        </p:txBody>
      </p:sp>
      <p:sp>
        <p:nvSpPr>
          <p:cNvPr id="3" name="2 - Θέση περιεχομένου"/>
          <p:cNvSpPr>
            <a:spLocks noGrp="1"/>
          </p:cNvSpPr>
          <p:nvPr>
            <p:ph idx="1"/>
          </p:nvPr>
        </p:nvSpPr>
        <p:spPr>
          <a:xfrm>
            <a:off x="1" y="0"/>
            <a:ext cx="9144000" cy="6643688"/>
          </a:xfrm>
        </p:spPr>
        <p:txBody>
          <a:bodyPr rtlCol="0">
            <a:noAutofit/>
          </a:bodyPr>
          <a:lstStyle/>
          <a:p>
            <a:pPr fontAlgn="auto">
              <a:spcAft>
                <a:spcPts val="0"/>
              </a:spcAft>
              <a:buFont typeface="Arial" pitchFamily="34" charset="0"/>
              <a:buChar char="•"/>
              <a:defRPr/>
            </a:pPr>
            <a:r>
              <a:rPr lang="el-GR" sz="2300" dirty="0" smtClean="0"/>
              <a:t>Οι </a:t>
            </a:r>
            <a:r>
              <a:rPr lang="el-GR" sz="2300" b="1" dirty="0" smtClean="0"/>
              <a:t>Ίνκας</a:t>
            </a:r>
            <a:r>
              <a:rPr lang="el-GR" sz="2300" dirty="0" smtClean="0"/>
              <a:t> ήταν πολιτισμός και αυτοκρατορία της Νότιας Αμερικής κατά την Προκολομβιανή εποχή</a:t>
            </a:r>
            <a:r>
              <a:rPr lang="el-GR" sz="2300" baseline="30000" dirty="0" smtClean="0"/>
              <a:t> </a:t>
            </a:r>
            <a:r>
              <a:rPr lang="el-GR" sz="2300" dirty="0" smtClean="0"/>
              <a:t> η οποία έπεσε με την κατάκτηση του Νέου Κόσμου από τους Ισπανούς. Πρωτεύουσα ήταν το Κούσκο στο σημερινό Περού. Σε μια έκταση από τον Ισημερινό μέχρι τη Χιλή και την Αργεντινή ζούσαν πάνω από 200 έθνη.</a:t>
            </a:r>
          </a:p>
          <a:p>
            <a:pPr fontAlgn="auto">
              <a:spcAft>
                <a:spcPts val="0"/>
              </a:spcAft>
              <a:buFont typeface="Arial" pitchFamily="34" charset="0"/>
              <a:buChar char="•"/>
              <a:defRPr/>
            </a:pPr>
            <a:r>
              <a:rPr lang="el-GR" sz="2300" dirty="0" smtClean="0"/>
              <a:t>Τα σημαντικότερα ευρήματα βρίσκονται στους αρχαιολογικούς τόπους Κούσκο, Μάτσου </a:t>
            </a:r>
            <a:r>
              <a:rPr lang="el-GR" sz="2300" dirty="0" err="1" smtClean="0"/>
              <a:t>Πίτσου</a:t>
            </a:r>
            <a:r>
              <a:rPr lang="el-GR" sz="2300" dirty="0" smtClean="0"/>
              <a:t>, καθώς και στη λίμνη Τιτικάκα.</a:t>
            </a:r>
          </a:p>
          <a:p>
            <a:pPr fontAlgn="auto">
              <a:spcAft>
                <a:spcPts val="0"/>
              </a:spcAft>
              <a:buFont typeface="Arial" pitchFamily="34" charset="0"/>
              <a:buChar char="•"/>
              <a:defRPr/>
            </a:pPr>
            <a:r>
              <a:rPr lang="el-GR" sz="2300" dirty="0" smtClean="0"/>
              <a:t>Η ονομασία </a:t>
            </a:r>
            <a:r>
              <a:rPr lang="el-GR" sz="2300" i="1" dirty="0" err="1" smtClean="0"/>
              <a:t>Ίνκα</a:t>
            </a:r>
            <a:r>
              <a:rPr lang="el-GR" sz="2300" dirty="0" smtClean="0"/>
              <a:t> προέρχεται </a:t>
            </a:r>
            <a:r>
              <a:rPr lang="en-US" sz="2300" dirty="0" smtClean="0"/>
              <a:t> </a:t>
            </a:r>
            <a:r>
              <a:rPr lang="el-GR" sz="2300" dirty="0" smtClean="0"/>
              <a:t>πιθανόν από την ονομασία του θεού Ήλιου (</a:t>
            </a:r>
            <a:r>
              <a:rPr lang="el-GR" sz="2300" dirty="0" err="1" smtClean="0"/>
              <a:t>Ίντι</a:t>
            </a:r>
            <a:r>
              <a:rPr lang="el-GR" sz="2300" dirty="0" smtClean="0"/>
              <a:t>). Αργότερα, το ίδιο όνομα το έδωσαν και στους λαούς που υποτάχθηκαν στους </a:t>
            </a:r>
            <a:r>
              <a:rPr lang="el-GR" sz="2300" dirty="0" err="1" smtClean="0"/>
              <a:t>Ίνκα</a:t>
            </a:r>
            <a:r>
              <a:rPr lang="el-GR" sz="2300" dirty="0" smtClean="0"/>
              <a:t>. Η αυτοκρατορία των </a:t>
            </a:r>
            <a:r>
              <a:rPr lang="el-GR" sz="2300" dirty="0" err="1" smtClean="0"/>
              <a:t>Ίνκα</a:t>
            </a:r>
            <a:r>
              <a:rPr lang="el-GR" sz="2300" dirty="0" smtClean="0"/>
              <a:t> αρχίζει περίπου από το 1100 </a:t>
            </a:r>
            <a:r>
              <a:rPr lang="el-GR" sz="2300" dirty="0" err="1" smtClean="0"/>
              <a:t>μ.Χ</a:t>
            </a:r>
            <a:r>
              <a:rPr lang="el-GR" sz="2300" dirty="0" smtClean="0"/>
              <a:t>. και φτάνει μέχρι τον 15ο αιώνα, όταν καταλύεται από τον Ισπανό Φρανσίσκο </a:t>
            </a:r>
            <a:r>
              <a:rPr lang="el-GR" sz="2300" dirty="0" err="1" smtClean="0"/>
              <a:t>Πισάρρο</a:t>
            </a:r>
            <a:r>
              <a:rPr lang="el-GR" sz="2300" dirty="0" smtClean="0"/>
              <a:t>.</a:t>
            </a:r>
          </a:p>
          <a:p>
            <a:pPr fontAlgn="auto">
              <a:spcAft>
                <a:spcPts val="0"/>
              </a:spcAft>
              <a:buFont typeface="Arial" pitchFamily="34" charset="0"/>
              <a:buChar char="•"/>
              <a:defRPr/>
            </a:pPr>
            <a:r>
              <a:rPr lang="el-GR" sz="2300" dirty="0" smtClean="0"/>
              <a:t>Το πρόσωπο του βασιλιά το θεωρούσαν ιερό, αφού με την ονομασία </a:t>
            </a:r>
            <a:r>
              <a:rPr lang="el-GR" sz="2300" dirty="0" err="1" smtClean="0"/>
              <a:t>Ίνκα</a:t>
            </a:r>
            <a:r>
              <a:rPr lang="el-GR" sz="2300" dirty="0" smtClean="0"/>
              <a:t> ονόμαζαν τον θρησκευτικό τους αρχηγό όπως είπαμε τον ήλιο. Ο </a:t>
            </a:r>
            <a:r>
              <a:rPr lang="el-GR" sz="2300" dirty="0" err="1" smtClean="0"/>
              <a:t>Ίνκα</a:t>
            </a:r>
            <a:r>
              <a:rPr lang="el-GR" sz="2300" dirty="0" smtClean="0"/>
              <a:t> εθεωρείτο γιος του Ήλιου και ήταν υποχρεωμένος να παντρευτεί τη μεγαλύτερη αδελφή (αν δεν είχε, τη μικρότερη) του για να εξασφαλίσει την καθαρότητα του βασιλικού γένους. Κάτι τέτοιο και ήταν επιτρεπτό αλλά και επιβαλλόταν από τη θρησκεία τους, που ήταν η λατρεία του Ήλιου.</a:t>
            </a:r>
          </a:p>
          <a:p>
            <a:pPr fontAlgn="auto">
              <a:spcAft>
                <a:spcPts val="0"/>
              </a:spcAft>
              <a:buFont typeface="Arial" pitchFamily="34" charset="0"/>
              <a:buChar char="•"/>
              <a:defRPr/>
            </a:pPr>
            <a:endParaRPr lang="el-GR" sz="2300"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l-GR" dirty="0" smtClean="0"/>
              <a:t>1940-1980, κοινό λεξιλόγιο για την πολιτική διαφοροποίηση</a:t>
            </a:r>
            <a:endParaRPr lang="el-GR" dirty="0"/>
          </a:p>
        </p:txBody>
      </p:sp>
      <p:sp>
        <p:nvSpPr>
          <p:cNvPr id="3075" name="2 - Θέση περιεχομένου"/>
          <p:cNvSpPr>
            <a:spLocks noGrp="1"/>
          </p:cNvSpPr>
          <p:nvPr>
            <p:ph idx="1"/>
          </p:nvPr>
        </p:nvSpPr>
        <p:spPr>
          <a:xfrm>
            <a:off x="457200" y="1857374"/>
            <a:ext cx="8229600" cy="5000625"/>
          </a:xfrm>
        </p:spPr>
        <p:txBody>
          <a:bodyPr/>
          <a:lstStyle/>
          <a:p>
            <a:r>
              <a:rPr lang="el-GR" dirty="0" smtClean="0"/>
              <a:t>Κριτήρια: </a:t>
            </a:r>
          </a:p>
          <a:p>
            <a:r>
              <a:rPr lang="el-GR" dirty="0" smtClean="0"/>
              <a:t>Μέσα πολιτικής ενοποίησης</a:t>
            </a:r>
          </a:p>
          <a:p>
            <a:r>
              <a:rPr lang="el-GR" dirty="0" smtClean="0"/>
              <a:t>Πρόσβαση σε ηγετικές θέσεις</a:t>
            </a:r>
          </a:p>
          <a:p>
            <a:r>
              <a:rPr lang="el-GR" dirty="0" smtClean="0"/>
              <a:t>Μέθοδοι ομαδικής λήψης αποφάσεων</a:t>
            </a:r>
          </a:p>
          <a:p>
            <a:endParaRPr lang="el-GR" dirty="0" smtClean="0"/>
          </a:p>
          <a:p>
            <a:pPr>
              <a:buFont typeface="Arial" charset="0"/>
              <a:buNone/>
            </a:pPr>
            <a:r>
              <a:rPr lang="el-GR" sz="3600" dirty="0" smtClean="0"/>
              <a:t>Η σημασία του έργου </a:t>
            </a:r>
            <a:r>
              <a:rPr lang="en-US" sz="3600" i="1" dirty="0" smtClean="0"/>
              <a:t>African Political Systems, </a:t>
            </a:r>
            <a:r>
              <a:rPr lang="en-US" sz="3600" dirty="0" smtClean="0"/>
              <a:t>1940, M. Fortes &amp; E. Pritchard </a:t>
            </a:r>
            <a:endParaRPr lang="el-GR" sz="3600" dirty="0" smtClean="0"/>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smtClean="0"/>
              <a:t>Η πτώση…</a:t>
            </a:r>
          </a:p>
        </p:txBody>
      </p:sp>
      <p:sp>
        <p:nvSpPr>
          <p:cNvPr id="3" name="2 - Θέση περιεχομένου"/>
          <p:cNvSpPr>
            <a:spLocks noGrp="1"/>
          </p:cNvSpPr>
          <p:nvPr>
            <p:ph idx="1"/>
          </p:nvPr>
        </p:nvSpPr>
        <p:spPr>
          <a:xfrm>
            <a:off x="0" y="1600200"/>
            <a:ext cx="9144000" cy="5257800"/>
          </a:xfrm>
        </p:spPr>
        <p:txBody>
          <a:bodyPr rtlCol="0">
            <a:normAutofit fontScale="92500" lnSpcReduction="10000"/>
          </a:bodyPr>
          <a:lstStyle/>
          <a:p>
            <a:pPr fontAlgn="auto">
              <a:spcAft>
                <a:spcPts val="0"/>
              </a:spcAft>
              <a:buFont typeface="Arial" pitchFamily="34" charset="0"/>
              <a:buNone/>
              <a:defRPr/>
            </a:pPr>
            <a:r>
              <a:rPr lang="el-GR" dirty="0" smtClean="0"/>
              <a:t>    Οι Ισπανοί κατακτητές (</a:t>
            </a:r>
            <a:r>
              <a:rPr lang="el-GR" dirty="0" err="1" smtClean="0"/>
              <a:t>κονκισταδόρες</a:t>
            </a:r>
            <a:r>
              <a:rPr lang="el-GR" dirty="0" smtClean="0"/>
              <a:t>), που οδηγήθηκαν από τον Φρανσίσκο </a:t>
            </a:r>
            <a:r>
              <a:rPr lang="el-GR" dirty="0" err="1" smtClean="0"/>
              <a:t>Πισάρρο</a:t>
            </a:r>
            <a:r>
              <a:rPr lang="el-GR" dirty="0" smtClean="0"/>
              <a:t> και τους αδελφούς του, εξερεύνησαν νότια του Παναμά και έφθασαν στα εδάφη των </a:t>
            </a:r>
            <a:r>
              <a:rPr lang="el-GR" dirty="0" err="1" smtClean="0"/>
              <a:t>Ίνκα</a:t>
            </a:r>
            <a:r>
              <a:rPr lang="el-GR" dirty="0" smtClean="0"/>
              <a:t> το 1526. Ήταν σαφές ότι είχαν φθάσει σε ένα πλούσιο έδαφος με τις προοπτικές του μεγάλου θησαυρού, και μετά από μια δεύτερη αποστολή του </a:t>
            </a:r>
            <a:r>
              <a:rPr lang="el-GR" dirty="0" err="1" smtClean="0"/>
              <a:t>Πισάρρο</a:t>
            </a:r>
            <a:r>
              <a:rPr lang="el-GR" dirty="0" smtClean="0"/>
              <a:t> (1529) με βασιλική έγκριση κατέκτησε την περιοχή. Ένα χρόνο μετά επέστρεψαν στο Περού που </a:t>
            </a:r>
            <a:r>
              <a:rPr lang="el-GR" smtClean="0"/>
              <a:t>βρίσκονταν σε </a:t>
            </a:r>
            <a:r>
              <a:rPr lang="el-GR" dirty="0" smtClean="0"/>
              <a:t>πόλεμο μεταξύ των δύο αδελφών </a:t>
            </a:r>
            <a:r>
              <a:rPr lang="el-GR" dirty="0" err="1" smtClean="0"/>
              <a:t>Ουάσκαρ</a:t>
            </a:r>
            <a:r>
              <a:rPr lang="el-GR" dirty="0" smtClean="0"/>
              <a:t> </a:t>
            </a:r>
            <a:r>
              <a:rPr lang="el-GR" dirty="0" err="1" smtClean="0"/>
              <a:t>Ίνκα</a:t>
            </a:r>
            <a:r>
              <a:rPr lang="el-GR" dirty="0" smtClean="0"/>
              <a:t> και </a:t>
            </a:r>
            <a:r>
              <a:rPr lang="el-GR" dirty="0" err="1" smtClean="0"/>
              <a:t>Αταουάλπα</a:t>
            </a:r>
            <a:r>
              <a:rPr lang="el-GR" dirty="0" smtClean="0"/>
              <a:t> </a:t>
            </a:r>
            <a:r>
              <a:rPr lang="el-GR" dirty="0" err="1" smtClean="0"/>
              <a:t>Ίνκα</a:t>
            </a:r>
            <a:r>
              <a:rPr lang="el-GR" dirty="0" smtClean="0"/>
              <a:t> για την εξουσία της αυτοκρατορίας…</a:t>
            </a:r>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n-US" dirty="0" smtClean="0"/>
              <a:t>M. </a:t>
            </a:r>
            <a:r>
              <a:rPr lang="en-US" dirty="0" err="1" smtClean="0"/>
              <a:t>Godelier</a:t>
            </a:r>
            <a:r>
              <a:rPr lang="en-US" dirty="0" smtClean="0"/>
              <a:t>, </a:t>
            </a:r>
            <a:r>
              <a:rPr lang="el-GR" dirty="0" smtClean="0"/>
              <a:t>«Η έννοια του οικονομικού και κοινωνικού σχηματισμού»</a:t>
            </a:r>
            <a:endParaRPr lang="el-GR" dirty="0"/>
          </a:p>
        </p:txBody>
      </p:sp>
      <p:sp>
        <p:nvSpPr>
          <p:cNvPr id="3" name="2 - Θέση περιεχομένου"/>
          <p:cNvSpPr>
            <a:spLocks noGrp="1"/>
          </p:cNvSpPr>
          <p:nvPr>
            <p:ph idx="1"/>
          </p:nvPr>
        </p:nvSpPr>
        <p:spPr>
          <a:xfrm>
            <a:off x="0" y="2071688"/>
            <a:ext cx="9144000" cy="4786312"/>
          </a:xfrm>
        </p:spPr>
        <p:txBody>
          <a:bodyPr rtlCol="0">
            <a:normAutofit fontScale="92500"/>
          </a:bodyPr>
          <a:lstStyle/>
          <a:p>
            <a:pPr fontAlgn="auto">
              <a:spcAft>
                <a:spcPts val="0"/>
              </a:spcAft>
              <a:buFont typeface="Arial" pitchFamily="34" charset="0"/>
              <a:buNone/>
              <a:defRPr/>
            </a:pPr>
            <a:r>
              <a:rPr lang="el-GR" dirty="0" smtClean="0"/>
              <a:t>    Κάτω από την κυριαρχία του κράτους των </a:t>
            </a:r>
            <a:r>
              <a:rPr lang="el-GR" dirty="0" err="1" smtClean="0"/>
              <a:t>Ίνκα</a:t>
            </a:r>
            <a:r>
              <a:rPr lang="el-GR" dirty="0" smtClean="0"/>
              <a:t> οι υπόδουλες φυλετικές ομάδες υφίστανται πλήθος αλλαγών: Ένα τμήμα των γαιών τους απαλλοτριώνεται και γίνεται ιδιοκτησία του κράτους και του ιερατείου. Το κράτος των </a:t>
            </a:r>
            <a:r>
              <a:rPr lang="el-GR" dirty="0" err="1" smtClean="0"/>
              <a:t>Ίνκα</a:t>
            </a:r>
            <a:r>
              <a:rPr lang="el-GR" dirty="0" smtClean="0"/>
              <a:t> διατηρεί στο εξής την υψηλή κυριότητα πάνω σε όλη τη γη και καταργεί την αυτονομία αλλά και τα προνόμια των φυλετικών ομάδων. Η καλλιέργεια της ιδιοποιημένης από το κράτος γης γίνεται στο εξής για λογαριασμό του κράτους από τους χωρικούς </a:t>
            </a:r>
            <a:endParaRPr lang="el-GR" dirty="0"/>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endParaRPr lang="el-GR" smtClean="0"/>
          </a:p>
        </p:txBody>
      </p:sp>
      <p:sp>
        <p:nvSpPr>
          <p:cNvPr id="23555" name="2 - Θέση περιεχομένου"/>
          <p:cNvSpPr>
            <a:spLocks noGrp="1"/>
          </p:cNvSpPr>
          <p:nvPr>
            <p:ph idx="1"/>
          </p:nvPr>
        </p:nvSpPr>
        <p:spPr>
          <a:xfrm>
            <a:off x="457200" y="285750"/>
            <a:ext cx="8229600" cy="6572250"/>
          </a:xfrm>
        </p:spPr>
        <p:txBody>
          <a:bodyPr/>
          <a:lstStyle/>
          <a:p>
            <a:pPr>
              <a:buFont typeface="Arial" charset="0"/>
              <a:buNone/>
            </a:pPr>
            <a:r>
              <a:rPr lang="el-GR" smtClean="0"/>
              <a:t>   Η εργασία της γης από τους χωρικούς αποτελεί αγγαρείας και δεν είναι ατομική. Συμμετέχει ολόκληρο το χωριό κατά οικογένεια, ενώ το κράτος παρέχει τροφή και ποτό. Το κράτος παρέχει επίσης τα εργαλεία και τους σπόρους. Έτσι αναπτύσσεται ένας σχεδόν φεουδαλικός τύπος παραγωγής και μια μορφή δουλείας «γιανακόνα». Οι «γιάνα» το νέο κοινωνικό στρώμα ήταν άτομα εντελώς αποκομμένα από τη φυλή και την κοινότητά τους και προσδεμένα στο φυσικό πρόσωπο του κυρίου τους</a:t>
            </a:r>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smtClean="0"/>
              <a:t>Το κράτος των Ίνκα</a:t>
            </a:r>
          </a:p>
        </p:txBody>
      </p:sp>
      <p:sp>
        <p:nvSpPr>
          <p:cNvPr id="3" name="2 - Θέση περιεχομένου"/>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l-GR" dirty="0" smtClean="0"/>
              <a:t>Κρατική θρησκεία</a:t>
            </a:r>
          </a:p>
          <a:p>
            <a:pPr fontAlgn="auto">
              <a:spcAft>
                <a:spcPts val="0"/>
              </a:spcAft>
              <a:buFont typeface="Arial" pitchFamily="34" charset="0"/>
              <a:buChar char="•"/>
              <a:defRPr/>
            </a:pPr>
            <a:r>
              <a:rPr lang="el-GR" dirty="0" smtClean="0"/>
              <a:t>Κρατική ιδιοκτησία</a:t>
            </a:r>
          </a:p>
          <a:p>
            <a:pPr fontAlgn="auto">
              <a:spcAft>
                <a:spcPts val="0"/>
              </a:spcAft>
              <a:buFont typeface="Arial" pitchFamily="34" charset="0"/>
              <a:buChar char="•"/>
              <a:defRPr/>
            </a:pPr>
            <a:r>
              <a:rPr lang="el-GR" dirty="0" smtClean="0"/>
              <a:t>Γραφειοκρατία</a:t>
            </a:r>
          </a:p>
          <a:p>
            <a:pPr fontAlgn="auto">
              <a:spcAft>
                <a:spcPts val="0"/>
              </a:spcAft>
              <a:buFont typeface="Arial" pitchFamily="34" charset="0"/>
              <a:buChar char="•"/>
              <a:defRPr/>
            </a:pPr>
            <a:r>
              <a:rPr lang="el-GR" dirty="0" smtClean="0"/>
              <a:t>Αυτοκρατορική αυλή: διοίκηση του δικαστικού, στρατιωτικού, εκπαιδευτικού και του τομέα των μεταφορών (εντυπωσιακό οδικό δίκτυο, δημόσια κτίρια και αναβαθμίδες)</a:t>
            </a:r>
          </a:p>
          <a:p>
            <a:pPr fontAlgn="auto">
              <a:spcAft>
                <a:spcPts val="0"/>
              </a:spcAft>
              <a:buFont typeface="Arial" pitchFamily="34" charset="0"/>
              <a:buChar char="•"/>
              <a:defRPr/>
            </a:pPr>
            <a:r>
              <a:rPr lang="el-GR" dirty="0" smtClean="0"/>
              <a:t>Ευγενείς, αριστοκρατία αλλά και ανερχόμενοι ταξικά </a:t>
            </a:r>
            <a:endParaRPr lang="el-GR" dirty="0"/>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77875"/>
          </a:xfrm>
        </p:spPr>
        <p:txBody>
          <a:bodyPr rtlCol="0">
            <a:normAutofit fontScale="90000"/>
          </a:bodyPr>
          <a:lstStyle/>
          <a:p>
            <a:pPr fontAlgn="auto">
              <a:spcAft>
                <a:spcPts val="0"/>
              </a:spcAft>
              <a:defRPr/>
            </a:pPr>
            <a:r>
              <a:rPr lang="el-GR" dirty="0" smtClean="0"/>
              <a:t>Κλασικές θεωρίες για την καταγωγή του Κράτους</a:t>
            </a:r>
            <a:endParaRPr lang="el-GR" dirty="0"/>
          </a:p>
        </p:txBody>
      </p:sp>
      <p:sp>
        <p:nvSpPr>
          <p:cNvPr id="25603" name="2 - Θέση περιεχομένου"/>
          <p:cNvSpPr>
            <a:spLocks noGrp="1"/>
          </p:cNvSpPr>
          <p:nvPr>
            <p:ph idx="1"/>
          </p:nvPr>
        </p:nvSpPr>
        <p:spPr>
          <a:xfrm>
            <a:off x="0" y="1196975"/>
            <a:ext cx="9144000" cy="4957763"/>
          </a:xfrm>
        </p:spPr>
        <p:txBody>
          <a:bodyPr/>
          <a:lstStyle/>
          <a:p>
            <a:r>
              <a:rPr lang="el-GR" sz="2800" smtClean="0"/>
              <a:t>Θεωρίες της εσωτερικής σύγκρουσης (ταξική πάλη)</a:t>
            </a:r>
          </a:p>
          <a:p>
            <a:r>
              <a:rPr lang="el-GR" sz="2800" smtClean="0"/>
              <a:t>Θεωρίες της εξωτερικής σύγκρουσης (άρωμα εξελιξιαρχίας, το παράδειγμα των Ινδιάνων του Αμαζονίου)</a:t>
            </a:r>
          </a:p>
          <a:p>
            <a:r>
              <a:rPr lang="el-GR" sz="2800" smtClean="0"/>
              <a:t>Δημογραφική αύξηση/πίεση, ανάγκη άρδευσης, εξελικτιστές πολιτισμικοί ανθρωπολόγοι</a:t>
            </a:r>
          </a:p>
          <a:p>
            <a:r>
              <a:rPr lang="el-GR" sz="2800" smtClean="0"/>
              <a:t>Θεσμοποίηση της ηγεσίας , ενοποιητική θεωρία, απόρριψη συγκρουσιακών θεωριών (</a:t>
            </a:r>
            <a:r>
              <a:rPr lang="en-US" sz="2800" smtClean="0"/>
              <a:t>E. Service, 1975, Origins of the State &amp; Civilization, </a:t>
            </a:r>
            <a:r>
              <a:rPr lang="el-GR" sz="2800" smtClean="0"/>
              <a:t>«ενοποιητική» θεωρία)</a:t>
            </a:r>
          </a:p>
          <a:p>
            <a:r>
              <a:rPr lang="el-GR" sz="2800" smtClean="0"/>
              <a:t>Θεωρίες συστημάτων (άρδευση, πληθυσμός, περιβάλλον, τεχνολογία). Αλληλόδραση, η κοινωνία δεν αντιμετωπίζεται ως μια σειρά από ντόμινο αλλά ένα ευέλικτο, ευπροσάρμοστο σύστημα…</a:t>
            </a:r>
          </a:p>
        </p:txBody>
      </p:sp>
    </p:spTree>
  </p:cSld>
  <p:clrMapOvr>
    <a:masterClrMapping/>
  </p:clrMapOvr>
  <p:transition>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smtClean="0"/>
              <a:t>Σύγκρουση ή ενοποίηση;</a:t>
            </a:r>
          </a:p>
        </p:txBody>
      </p:sp>
      <p:sp>
        <p:nvSpPr>
          <p:cNvPr id="3" name="2 - Θέση περιεχομένου"/>
          <p:cNvSpPr>
            <a:spLocks noGrp="1"/>
          </p:cNvSpPr>
          <p:nvPr>
            <p:ph idx="1"/>
          </p:nvPr>
        </p:nvSpPr>
        <p:spPr>
          <a:xfrm>
            <a:off x="457200" y="1627584"/>
            <a:ext cx="8229600" cy="5257800"/>
          </a:xfrm>
        </p:spPr>
        <p:txBody>
          <a:bodyPr rtlCol="0">
            <a:normAutofit/>
          </a:bodyPr>
          <a:lstStyle/>
          <a:p>
            <a:pPr fontAlgn="auto">
              <a:spcAft>
                <a:spcPts val="0"/>
              </a:spcAft>
              <a:buFont typeface="Arial" pitchFamily="34" charset="0"/>
              <a:buNone/>
              <a:defRPr/>
            </a:pPr>
            <a:r>
              <a:rPr lang="el-GR" dirty="0" smtClean="0"/>
              <a:t>    «Η </a:t>
            </a:r>
            <a:r>
              <a:rPr lang="el-GR" u="sng" dirty="0" smtClean="0"/>
              <a:t>σύγκρουση</a:t>
            </a:r>
            <a:r>
              <a:rPr lang="el-GR" dirty="0" smtClean="0"/>
              <a:t> και η </a:t>
            </a:r>
            <a:r>
              <a:rPr lang="el-GR" u="sng" dirty="0" smtClean="0"/>
              <a:t>ενοποίηση</a:t>
            </a:r>
            <a:r>
              <a:rPr lang="el-GR" dirty="0" smtClean="0"/>
              <a:t> δε θα πρέπει να αντιμετωπίζονται ως αλληλοαναιρούμενες έννοιες, καθώς εμφανίζονται είτε διαδοχικά είτε ταυτόχρονα σε όλες τις κοινωνίες. </a:t>
            </a:r>
            <a:r>
              <a:rPr lang="el-GR" dirty="0" smtClean="0"/>
              <a:t>Κάθε </a:t>
            </a:r>
            <a:r>
              <a:rPr lang="el-GR" dirty="0" smtClean="0"/>
              <a:t>επιμέρους οπτική μπορεί να έχει σημαντική ερμηνευτική συμβολή, το να αποδεχτεί όμως κανείς εξολοκλήρου τη μια ή την άλλη θεωρία είναι σαν να υποστηρίζει ότι ένα ποτήρι νερό είναι μισοάδειο αντί για μισογεμάτο» </a:t>
            </a:r>
            <a:endParaRPr lang="en-US" dirty="0" smtClean="0"/>
          </a:p>
          <a:p>
            <a:pPr fontAlgn="auto">
              <a:spcAft>
                <a:spcPts val="0"/>
              </a:spcAft>
              <a:buFont typeface="Arial" pitchFamily="34" charset="0"/>
              <a:buNone/>
              <a:defRPr/>
            </a:pPr>
            <a:r>
              <a:rPr lang="en-US" dirty="0" smtClean="0"/>
              <a:t> </a:t>
            </a:r>
            <a:r>
              <a:rPr lang="en-US" dirty="0" smtClean="0"/>
              <a:t>   </a:t>
            </a:r>
            <a:r>
              <a:rPr lang="el-GR" dirty="0" smtClean="0"/>
              <a:t>(</a:t>
            </a:r>
            <a:r>
              <a:rPr lang="en-US" dirty="0" smtClean="0"/>
              <a:t>T. </a:t>
            </a:r>
            <a:r>
              <a:rPr lang="en-US" dirty="0" err="1" smtClean="0"/>
              <a:t>Lewellen</a:t>
            </a:r>
            <a:r>
              <a:rPr lang="en-US" dirty="0" smtClean="0"/>
              <a:t>)</a:t>
            </a:r>
            <a:endParaRPr lang="el-GR" dirty="0"/>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endParaRPr lang="el-GR" smtClean="0"/>
          </a:p>
        </p:txBody>
      </p:sp>
      <p:sp>
        <p:nvSpPr>
          <p:cNvPr id="27651" name="2 - Θέση περιεχομένου"/>
          <p:cNvSpPr>
            <a:spLocks noGrp="1"/>
          </p:cNvSpPr>
          <p:nvPr>
            <p:ph idx="1"/>
          </p:nvPr>
        </p:nvSpPr>
        <p:spPr>
          <a:xfrm>
            <a:off x="457200" y="333375"/>
            <a:ext cx="8229600" cy="6264275"/>
          </a:xfrm>
        </p:spPr>
        <p:txBody>
          <a:bodyPr/>
          <a:lstStyle/>
          <a:p>
            <a:pPr>
              <a:buFont typeface="Arial" charset="0"/>
              <a:buNone/>
            </a:pPr>
            <a:r>
              <a:rPr lang="en-US" sz="3600" dirty="0" smtClean="0"/>
              <a:t>    </a:t>
            </a:r>
            <a:r>
              <a:rPr lang="el-GR" sz="3600" dirty="0" smtClean="0"/>
              <a:t>«Η κοινωνία δεν πρέπει να αντιμετωπίζεται ως μια σειρά από ντόμινο αλλά ως </a:t>
            </a:r>
            <a:r>
              <a:rPr lang="el-GR" sz="3600" u="sng" dirty="0" smtClean="0"/>
              <a:t>ευέλικτο, ευπροσάρμοστο σύστημα</a:t>
            </a:r>
            <a:r>
              <a:rPr lang="el-GR" sz="3600" dirty="0" smtClean="0"/>
              <a:t> που μπορεί να πραγματοποιεί μικρές εσωτερικές προσαρμογές σε διάφορες πιέσεις. Οι τροποποιήσεις που επιφέρουν αυτές οι προσαρμογές στο περιβάλλον απαιτούν περαιτέρω προσαρμογές του κοινωνικού συστήματος σε μια </a:t>
            </a:r>
            <a:r>
              <a:rPr lang="el-GR" sz="3600" dirty="0" err="1" smtClean="0"/>
              <a:t>αυτοεξελισσόμενη</a:t>
            </a:r>
            <a:r>
              <a:rPr lang="el-GR" sz="3600" dirty="0" smtClean="0"/>
              <a:t> διαδικασία» (</a:t>
            </a:r>
            <a:r>
              <a:rPr lang="en-US" sz="3600" dirty="0" smtClean="0"/>
              <a:t>T. </a:t>
            </a:r>
            <a:r>
              <a:rPr lang="en-US" sz="3600" dirty="0" err="1" smtClean="0"/>
              <a:t>Lewellen</a:t>
            </a:r>
            <a:r>
              <a:rPr lang="en-US" sz="3600" dirty="0" smtClean="0"/>
              <a:t>)</a:t>
            </a:r>
            <a:endParaRPr lang="el-GR" sz="3600" dirty="0" smtClean="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l-GR" dirty="0" smtClean="0"/>
              <a:t>Η παραδοσιακή και η σύγχρονη ταξινόμηση!</a:t>
            </a:r>
            <a:endParaRPr lang="el-GR" dirty="0"/>
          </a:p>
        </p:txBody>
      </p:sp>
      <p:sp>
        <p:nvSpPr>
          <p:cNvPr id="4099" name="2 - Θέση περιεχομένου"/>
          <p:cNvSpPr>
            <a:spLocks noGrp="1"/>
          </p:cNvSpPr>
          <p:nvPr>
            <p:ph idx="1"/>
          </p:nvPr>
        </p:nvSpPr>
        <p:spPr>
          <a:xfrm>
            <a:off x="457200" y="1916832"/>
            <a:ext cx="8229600" cy="4941168"/>
          </a:xfrm>
        </p:spPr>
        <p:txBody>
          <a:bodyPr/>
          <a:lstStyle/>
          <a:p>
            <a:pPr>
              <a:buFont typeface="Arial" charset="0"/>
              <a:buNone/>
            </a:pPr>
            <a:r>
              <a:rPr lang="el-GR" dirty="0" smtClean="0"/>
              <a:t>   Όταν στις αρχές της δεκαετίας του 1940 άρχισαν να καταρτίζονται οι παρακάτω ταξινομήσεις οι ανθρωπολόγοι είχαν ακόμη την εντύπωση ότι υπήρχαν αυτόνομοι, αρχέγονοι πολιτισμοί που είχαν παραμείνει αναλλοίωτοι… Όμως η ανόθευτη φυλή αποτελούσε ρομαντικό ανθρωπολογικό δημιούργημα παρά πραγματικότητα... </a:t>
            </a: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n-US" dirty="0" smtClean="0"/>
              <a:t>Eric Wolf, 1982, </a:t>
            </a:r>
            <a:r>
              <a:rPr lang="en-US" i="1" dirty="0" smtClean="0"/>
              <a:t>Europe and the People without History</a:t>
            </a:r>
            <a:endParaRPr lang="el-GR" i="1" dirty="0"/>
          </a:p>
        </p:txBody>
      </p:sp>
      <p:sp>
        <p:nvSpPr>
          <p:cNvPr id="5123" name="2 - Θέση περιεχομένου"/>
          <p:cNvSpPr>
            <a:spLocks noGrp="1"/>
          </p:cNvSpPr>
          <p:nvPr>
            <p:ph idx="1"/>
          </p:nvPr>
        </p:nvSpPr>
        <p:spPr/>
        <p:txBody>
          <a:bodyPr/>
          <a:lstStyle/>
          <a:p>
            <a:pPr>
              <a:buFont typeface="Arial" charset="0"/>
              <a:buNone/>
            </a:pPr>
            <a:r>
              <a:rPr lang="el-GR" smtClean="0"/>
              <a:t>   Με αφετηρία την καπιταλιστική επέκταση εκτός ευρωπαϊκών ορίων κατά τον 16</a:t>
            </a:r>
            <a:r>
              <a:rPr lang="el-GR" baseline="30000" smtClean="0"/>
              <a:t>ο</a:t>
            </a:r>
            <a:r>
              <a:rPr lang="el-GR" smtClean="0"/>
              <a:t> αιώνα, όλοι οι πολιτισμοί ακόμη και οι πιο απομονωμένοι, υπέστησαν ριζικές αλλαγές. Πολλοί από αυτούς αναγκάστηκαν είτε να οδηγηθούν σε έναν τρόπο παραγωγής που βασιζόταν στον φόρο υποτέλειας</a:t>
            </a:r>
            <a:r>
              <a:rPr lang="en-US" smtClean="0"/>
              <a:t>, </a:t>
            </a:r>
            <a:r>
              <a:rPr lang="el-GR" smtClean="0"/>
              <a:t>είτε να καταφύγουν σε ερήμους και ζούγκλες, είτε να μετασχηματιστούν από ασθένειες…</a:t>
            </a:r>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l-GR" b="1" dirty="0" smtClean="0"/>
              <a:t>Μη συγκεντρωτικά, συστήματα χωρίς κράτος: Εσμοί και Φυλές</a:t>
            </a:r>
            <a:endParaRPr lang="el-GR" b="1" dirty="0"/>
          </a:p>
        </p:txBody>
      </p:sp>
      <p:sp>
        <p:nvSpPr>
          <p:cNvPr id="3" name="2 - Θέση περιεχομένου"/>
          <p:cNvSpPr>
            <a:spLocks noGrp="1"/>
          </p:cNvSpPr>
          <p:nvPr>
            <p:ph idx="1"/>
          </p:nvPr>
        </p:nvSpPr>
        <p:spPr>
          <a:xfrm>
            <a:off x="457200" y="1872208"/>
            <a:ext cx="8229600" cy="5013176"/>
          </a:xfrm>
        </p:spPr>
        <p:txBody>
          <a:bodyPr rtlCol="0">
            <a:normAutofit/>
          </a:bodyPr>
          <a:lstStyle/>
          <a:p>
            <a:pPr fontAlgn="auto">
              <a:spcAft>
                <a:spcPts val="0"/>
              </a:spcAft>
              <a:buFont typeface="Arial" pitchFamily="34" charset="0"/>
              <a:buNone/>
              <a:defRPr/>
            </a:pPr>
            <a:r>
              <a:rPr lang="el-GR" dirty="0" smtClean="0"/>
              <a:t>   Η εξουσία είναι κατακερματισμένη και προσωρινή, επιμερισμένη ανάμεσα σε οικογένειες, γενεαλογικές γραμμές, εσμούς, και διάφορες συσσωματώσεις. Η εξουσία είναι περιστασιακή απρογραμμάτιστη και ευέλικτη. Απουσία καταναγκασμού, επιβολής φορολογικών εισφορών ή φόρων υποτέλειας, απουσία ταξικής διαστρωμάτωσης. Πρόσβαση στη λήψη αποφάσεων και στην άσκηση εξουσίας. Ισονομία</a:t>
            </a:r>
            <a:endParaRPr lang="el-GR"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l-GR" dirty="0" smtClean="0"/>
              <a:t>Εσμοί (Εσκιμώοι, Βουσμάνοι </a:t>
            </a:r>
            <a:r>
              <a:rPr lang="el-GR" dirty="0" err="1" smtClean="0"/>
              <a:t>Κούνγκ</a:t>
            </a:r>
            <a:r>
              <a:rPr lang="el-GR" dirty="0" smtClean="0"/>
              <a:t>! Της ΝΔ Αφρικής, </a:t>
            </a:r>
            <a:r>
              <a:rPr lang="el-GR" dirty="0" err="1" smtClean="0"/>
              <a:t>Αβορίγινες</a:t>
            </a:r>
            <a:r>
              <a:rPr lang="el-GR" dirty="0" smtClean="0"/>
              <a:t> της Αυστραλίας)</a:t>
            </a:r>
            <a:endParaRPr lang="el-GR" dirty="0"/>
          </a:p>
        </p:txBody>
      </p:sp>
      <p:sp>
        <p:nvSpPr>
          <p:cNvPr id="7171" name="2 - Θέση περιεχομένου"/>
          <p:cNvSpPr>
            <a:spLocks noGrp="1"/>
          </p:cNvSpPr>
          <p:nvPr>
            <p:ph idx="1"/>
          </p:nvPr>
        </p:nvSpPr>
        <p:spPr>
          <a:xfrm>
            <a:off x="457200" y="2132856"/>
            <a:ext cx="8229600" cy="4536232"/>
          </a:xfrm>
        </p:spPr>
        <p:txBody>
          <a:bodyPr/>
          <a:lstStyle/>
          <a:p>
            <a:pPr>
              <a:buFont typeface="Arial" charset="0"/>
              <a:buNone/>
            </a:pPr>
            <a:r>
              <a:rPr lang="el-GR" dirty="0" smtClean="0"/>
              <a:t>   Τύπος εξαιρετικά σπάνιος σήμερα, πρόκειται για ταξινόμηση ιστορικού χαρακτήρα. Έλλειψη δομών συγκεντρωτικού χαρακτήρα, ισχύς των εθίμων και της κοινής γνώμης. Θηρευτική, </a:t>
            </a:r>
            <a:r>
              <a:rPr lang="el-GR" dirty="0" err="1" smtClean="0"/>
              <a:t>τροφοσυλλεκτική</a:t>
            </a:r>
            <a:r>
              <a:rPr lang="el-GR" dirty="0" smtClean="0"/>
              <a:t> οικονομία. Οι εσμοί ήταν μετακινούμενοι, μη εδραίοι πληθυσμοί.</a:t>
            </a:r>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l-GR" dirty="0" smtClean="0"/>
              <a:t>Φυλές </a:t>
            </a:r>
            <a:br>
              <a:rPr lang="el-GR" dirty="0" smtClean="0"/>
            </a:br>
            <a:r>
              <a:rPr lang="el-GR" dirty="0" err="1" smtClean="0"/>
              <a:t>Κπέλλε</a:t>
            </a:r>
            <a:r>
              <a:rPr lang="el-GR" dirty="0" smtClean="0"/>
              <a:t> Δ. Αφρικής, </a:t>
            </a:r>
            <a:r>
              <a:rPr lang="el-GR" dirty="0" err="1" smtClean="0"/>
              <a:t>Γιανομάμο</a:t>
            </a:r>
            <a:endParaRPr lang="el-GR" dirty="0"/>
          </a:p>
        </p:txBody>
      </p:sp>
      <p:sp>
        <p:nvSpPr>
          <p:cNvPr id="3" name="2 - Θέση περιεχομένου"/>
          <p:cNvSpPr>
            <a:spLocks noGrp="1"/>
          </p:cNvSpPr>
          <p:nvPr>
            <p:ph idx="1"/>
          </p:nvPr>
        </p:nvSpPr>
        <p:spPr>
          <a:xfrm>
            <a:off x="457200" y="1772816"/>
            <a:ext cx="8229600" cy="5085184"/>
          </a:xfrm>
        </p:spPr>
        <p:txBody>
          <a:bodyPr rtlCol="0">
            <a:normAutofit/>
          </a:bodyPr>
          <a:lstStyle/>
          <a:p>
            <a:pPr fontAlgn="auto">
              <a:spcAft>
                <a:spcPts val="0"/>
              </a:spcAft>
              <a:buFont typeface="Arial" pitchFamily="34" charset="0"/>
              <a:buChar char="•"/>
              <a:defRPr/>
            </a:pPr>
            <a:r>
              <a:rPr lang="el-GR" dirty="0" smtClean="0"/>
              <a:t>Μεγαλύτερη δημογραφική πυκνότητα, περισσότερο εδραίες ταξινομήσεις</a:t>
            </a:r>
          </a:p>
          <a:p>
            <a:pPr fontAlgn="auto">
              <a:spcAft>
                <a:spcPts val="0"/>
              </a:spcAft>
              <a:buFont typeface="Arial" pitchFamily="34" charset="0"/>
              <a:buChar char="•"/>
              <a:defRPr/>
            </a:pPr>
            <a:r>
              <a:rPr lang="el-GR" dirty="0" smtClean="0"/>
              <a:t>Εξημέρωση και καλλιέργεια φυτών και ζώων</a:t>
            </a:r>
          </a:p>
          <a:p>
            <a:pPr fontAlgn="auto">
              <a:spcAft>
                <a:spcPts val="0"/>
              </a:spcAft>
              <a:buFont typeface="Arial" pitchFamily="34" charset="0"/>
              <a:buChar char="•"/>
              <a:defRPr/>
            </a:pPr>
            <a:r>
              <a:rPr lang="el-GR" dirty="0" smtClean="0"/>
              <a:t>Μικρός βαθμός πολιτικής και οικονομικής εξειδίκευσης</a:t>
            </a:r>
          </a:p>
          <a:p>
            <a:pPr fontAlgn="auto">
              <a:spcAft>
                <a:spcPts val="0"/>
              </a:spcAft>
              <a:buFont typeface="Arial" pitchFamily="34" charset="0"/>
              <a:buChar char="•"/>
              <a:defRPr/>
            </a:pPr>
            <a:r>
              <a:rPr lang="el-GR" dirty="0" smtClean="0"/>
              <a:t>Απουσία επαγγελματισμού στη θρησκεία</a:t>
            </a:r>
          </a:p>
          <a:p>
            <a:pPr fontAlgn="auto">
              <a:spcAft>
                <a:spcPts val="0"/>
              </a:spcAft>
              <a:buFont typeface="Arial" pitchFamily="34" charset="0"/>
              <a:buChar char="•"/>
              <a:defRPr/>
            </a:pPr>
            <a:r>
              <a:rPr lang="el-GR" dirty="0" smtClean="0"/>
              <a:t>Συγγένεια παράγοντας ενοποίησης</a:t>
            </a:r>
          </a:p>
          <a:p>
            <a:pPr fontAlgn="auto">
              <a:spcAft>
                <a:spcPts val="0"/>
              </a:spcAft>
              <a:buFont typeface="Arial" pitchFamily="34" charset="0"/>
              <a:buChar char="•"/>
              <a:defRPr/>
            </a:pPr>
            <a:r>
              <a:rPr lang="el-GR" dirty="0" smtClean="0"/>
              <a:t>Συμβούλια γερόντων</a:t>
            </a:r>
          </a:p>
          <a:p>
            <a:pPr fontAlgn="auto">
              <a:spcAft>
                <a:spcPts val="0"/>
              </a:spcAft>
              <a:buFont typeface="Arial" pitchFamily="34" charset="0"/>
              <a:buChar char="•"/>
              <a:defRPr/>
            </a:pPr>
            <a:r>
              <a:rPr lang="el-GR" dirty="0" smtClean="0"/>
              <a:t>Πολιτική αυθεντία: </a:t>
            </a:r>
            <a:r>
              <a:rPr lang="en-US" dirty="0" smtClean="0"/>
              <a:t>Big Men </a:t>
            </a:r>
            <a:r>
              <a:rPr lang="el-GR" dirty="0" smtClean="0"/>
              <a:t>Μελανησία</a:t>
            </a:r>
            <a:endParaRPr lang="el-GR"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 Τίτλος"/>
          <p:cNvSpPr>
            <a:spLocks noGrp="1"/>
          </p:cNvSpPr>
          <p:nvPr>
            <p:ph type="title"/>
          </p:nvPr>
        </p:nvSpPr>
        <p:spPr/>
        <p:txBody>
          <a:bodyPr/>
          <a:lstStyle/>
          <a:p>
            <a:r>
              <a:rPr lang="el-GR" smtClean="0"/>
              <a:t>Οι Νούερ</a:t>
            </a:r>
          </a:p>
        </p:txBody>
      </p:sp>
      <p:sp>
        <p:nvSpPr>
          <p:cNvPr id="3" name="2 - Θέση περιεχομένου"/>
          <p:cNvSpPr>
            <a:spLocks noGrp="1"/>
          </p:cNvSpPr>
          <p:nvPr>
            <p:ph idx="1"/>
          </p:nvPr>
        </p:nvSpPr>
        <p:spPr>
          <a:xfrm>
            <a:off x="457200" y="1600200"/>
            <a:ext cx="8229600" cy="5257800"/>
          </a:xfrm>
        </p:spPr>
        <p:txBody>
          <a:bodyPr rtlCol="0">
            <a:normAutofit fontScale="85000" lnSpcReduction="20000"/>
          </a:bodyPr>
          <a:lstStyle/>
          <a:p>
            <a:pPr fontAlgn="auto">
              <a:spcAft>
                <a:spcPts val="0"/>
              </a:spcAft>
              <a:buFont typeface="Arial" pitchFamily="34" charset="0"/>
              <a:buNone/>
              <a:defRPr/>
            </a:pPr>
            <a:r>
              <a:rPr lang="el-GR" dirty="0" smtClean="0"/>
              <a:t>    Διακόσιες χιλιάδες περίπου ζούσαν σε γειτονικά χωριά, καλλιεργώντας κατά την περίοδο των βροχών καλαμπόκι και κεχρί, ενώ κατά την περίοδο της ξηρασίας μετακινούνταν για να βρουν βοσκή για τα κοπάδια τους. Το κοινωνικό τους σύστημα ήταν εξαιρετικά ρευστό: ήταν άγνωστη σε αυτούς η έννοια της συγκεντρωτικής εξουσίας όμως ενώνονταν σε μεγάλες ομάδες προκειμένου να αντιμετωπίσουν εξωτερική απειλή. Διέθεταν ένα αυστηρά </a:t>
            </a:r>
            <a:r>
              <a:rPr lang="el-GR" dirty="0" err="1" smtClean="0"/>
              <a:t>κατατμημένο</a:t>
            </a:r>
            <a:r>
              <a:rPr lang="el-GR" dirty="0" smtClean="0"/>
              <a:t> γενεαλογικό σύστημα και ένα ακριβές σύστημα εδαφικής επικράτειας. Η υιοθεσία και ο γάμος με άτομα ομάδας που είχαν μέσω της γραμμικής καταγωγής τους ιδιοκτησιακά δικαιώματα ήταν συνηθισμένη πρακτική. </a:t>
            </a:r>
            <a:endParaRPr lang="el-GR" dirty="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 Τίτλος"/>
          <p:cNvSpPr>
            <a:spLocks noGrp="1"/>
          </p:cNvSpPr>
          <p:nvPr>
            <p:ph type="title"/>
          </p:nvPr>
        </p:nvSpPr>
        <p:spPr/>
        <p:txBody>
          <a:bodyPr/>
          <a:lstStyle/>
          <a:p>
            <a:r>
              <a:rPr lang="el-GR" smtClean="0"/>
              <a:t>Για τον </a:t>
            </a:r>
            <a:r>
              <a:rPr lang="en-US" smtClean="0"/>
              <a:t>Evans-Ritchard</a:t>
            </a:r>
            <a:endParaRPr lang="el-GR" smtClean="0"/>
          </a:p>
        </p:txBody>
      </p:sp>
      <p:sp>
        <p:nvSpPr>
          <p:cNvPr id="10243" name="2 - Θέση περιεχομένου"/>
          <p:cNvSpPr>
            <a:spLocks noGrp="1"/>
          </p:cNvSpPr>
          <p:nvPr>
            <p:ph idx="1"/>
          </p:nvPr>
        </p:nvSpPr>
        <p:spPr>
          <a:xfrm>
            <a:off x="457200" y="1600200"/>
            <a:ext cx="8229600" cy="5257800"/>
          </a:xfrm>
        </p:spPr>
        <p:txBody>
          <a:bodyPr/>
          <a:lstStyle/>
          <a:p>
            <a:pPr>
              <a:buFont typeface="Arial" charset="0"/>
              <a:buNone/>
            </a:pPr>
            <a:r>
              <a:rPr lang="el-GR" dirty="0" smtClean="0"/>
              <a:t>   «Ακέφαλο κράτος που δε διαθέτει νομοθετικά, δικαστικά και εκτελεστικά όργανα. Όμως δεν πρόκειται καθόλου για ένα χαώδες κράτος. Η συνέχεια και η συνεκτικότητα που παρουσιάζει στο επίπεδο της μορφής θα μπορούσαν να του αποδώσουν το χαρακτηρισμό της εύρυθμης αναρχίας»</a:t>
            </a:r>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1182</Words>
  <Application>Microsoft Office PowerPoint</Application>
  <PresentationFormat>Προβολή στην οθόνη (4:3)</PresentationFormat>
  <Paragraphs>91</Paragraphs>
  <Slides>26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Θέμα του Office</vt:lpstr>
      <vt:lpstr>ΤΥΠΟΙ ΠΡΟΒΙΟΜΗΧΑΝΙΚΩΝ ΠΟΛΙΤΙΚΩΝ ΣΥΣΤΗΜΑΤΩΝ</vt:lpstr>
      <vt:lpstr>1940-1980, κοινό λεξιλόγιο για την πολιτική διαφοροποίηση</vt:lpstr>
      <vt:lpstr>Η παραδοσιακή και η σύγχρονη ταξινόμηση!</vt:lpstr>
      <vt:lpstr>Eric Wolf, 1982, Europe and the People without History</vt:lpstr>
      <vt:lpstr>Μη συγκεντρωτικά, συστήματα χωρίς κράτος: Εσμοί και Φυλές</vt:lpstr>
      <vt:lpstr>Εσμοί (Εσκιμώοι, Βουσμάνοι Κούνγκ! Της ΝΔ Αφρικής, Αβορίγινες της Αυστραλίας)</vt:lpstr>
      <vt:lpstr>Φυλές  Κπέλλε Δ. Αφρικής, Γιανομάμο</vt:lpstr>
      <vt:lpstr>Οι Νούερ</vt:lpstr>
      <vt:lpstr>Για τον Evans-Ritchard</vt:lpstr>
      <vt:lpstr>Συγκεντρωτικά συστήματα:  οι φυλαρχίες και τα κράτη</vt:lpstr>
      <vt:lpstr>Το Κράτος</vt:lpstr>
      <vt:lpstr>Χαρακτηριστικά του Κράτους</vt:lpstr>
      <vt:lpstr>M. Godelier, «Το ορατό και το αόρατο στους Μπαρούγια της Ν. Γουϊνέας»</vt:lpstr>
      <vt:lpstr>Το πρωτόγονο κράτος των Ίνκας</vt:lpstr>
      <vt:lpstr>Διαφάνεια 15</vt:lpstr>
      <vt:lpstr>Διαφάνεια 16</vt:lpstr>
      <vt:lpstr>Διαφάνεια 17</vt:lpstr>
      <vt:lpstr>Διαφάνεια 18</vt:lpstr>
      <vt:lpstr>Διαφάνεια 19</vt:lpstr>
      <vt:lpstr>Η πτώση…</vt:lpstr>
      <vt:lpstr>M. Godelier, «Η έννοια του οικονομικού και κοινωνικού σχηματισμού»</vt:lpstr>
      <vt:lpstr>Διαφάνεια 22</vt:lpstr>
      <vt:lpstr>Το κράτος των Ίνκα</vt:lpstr>
      <vt:lpstr>Κλασικές θεωρίες για την καταγωγή του Κράτους</vt:lpstr>
      <vt:lpstr>Σύγκρουση ή ενοποίηση;</vt:lpstr>
      <vt:lpstr>Διαφάνεια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ΤΥΠΟΙ ΠΡΟΒΙΟΜΗΧΑΝΙΚΩΝ ΠΟΛΙΤΙΚΩΝ ΣΥΣΤΗΜΑΤΩΝ</dc:title>
  <dc:creator>BALIA</dc:creator>
  <cp:lastModifiedBy>Χρήστης</cp:lastModifiedBy>
  <cp:revision>29</cp:revision>
  <dcterms:created xsi:type="dcterms:W3CDTF">2016-04-05T05:52:11Z</dcterms:created>
  <dcterms:modified xsi:type="dcterms:W3CDTF">2019-04-18T05:23:30Z</dcterms:modified>
</cp:coreProperties>
</file>