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&#914;&#953;&#946;&#955;&#943;&#959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914;&#953;&#946;&#955;&#943;&#959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Ραβδόγραμμα</a:t>
            </a:r>
            <a:r>
              <a:rPr lang="el-GR" baseline="0"/>
              <a:t> Συχνοτήτων 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Φύλλο1!$A$2:$A$6</c:f>
              <c:strCache>
                <c:ptCount val="5"/>
                <c:pt idx="0">
                  <c:v>Α</c:v>
                </c:pt>
                <c:pt idx="1">
                  <c:v>Β</c:v>
                </c:pt>
                <c:pt idx="2">
                  <c:v>Γ</c:v>
                </c:pt>
                <c:pt idx="3">
                  <c:v>Δ</c:v>
                </c:pt>
                <c:pt idx="4">
                  <c:v>Λευκό</c:v>
                </c:pt>
              </c:strCache>
            </c:strRef>
          </c:cat>
          <c:val>
            <c:numRef>
              <c:f>Φύλλο1!$D$2:$D$6</c:f>
              <c:numCache>
                <c:formatCode>General</c:formatCode>
                <c:ptCount val="5"/>
                <c:pt idx="0">
                  <c:v>185</c:v>
                </c:pt>
                <c:pt idx="1">
                  <c:v>405</c:v>
                </c:pt>
                <c:pt idx="2">
                  <c:v>76</c:v>
                </c:pt>
                <c:pt idx="3">
                  <c:v>223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7-4799-AD0D-590BFCD32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7614288"/>
        <c:axId val="845028976"/>
      </c:barChart>
      <c:catAx>
        <c:axId val="92761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845028976"/>
        <c:crosses val="autoZero"/>
        <c:auto val="1"/>
        <c:lblAlgn val="ctr"/>
        <c:lblOffset val="100"/>
        <c:noMultiLvlLbl val="0"/>
      </c:catAx>
      <c:valAx>
        <c:axId val="84502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/>
                  <a:t>Συχνότητα  </a:t>
                </a:r>
                <a:r>
                  <a:rPr lang="en-US"/>
                  <a:t>ni</a:t>
                </a:r>
                <a:endParaRPr lang="el-G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92761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Πολύγωνο</a:t>
            </a:r>
            <a:r>
              <a:rPr lang="el-GR" baseline="0"/>
              <a:t> Σχετικών Συχνοτήτων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Φύλλο1!$A$2:$A$6</c:f>
              <c:strCache>
                <c:ptCount val="5"/>
                <c:pt idx="0">
                  <c:v>Α</c:v>
                </c:pt>
                <c:pt idx="1">
                  <c:v>Β</c:v>
                </c:pt>
                <c:pt idx="2">
                  <c:v>Γ</c:v>
                </c:pt>
                <c:pt idx="3">
                  <c:v>Δ</c:v>
                </c:pt>
                <c:pt idx="4">
                  <c:v>Λευκό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18.5</c:v>
                </c:pt>
                <c:pt idx="1">
                  <c:v>40.5</c:v>
                </c:pt>
                <c:pt idx="2">
                  <c:v>7.6</c:v>
                </c:pt>
                <c:pt idx="3">
                  <c:v>22.3</c:v>
                </c:pt>
                <c:pt idx="4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12-45E9-AC45-38E2CAC22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7168048"/>
        <c:axId val="1059305504"/>
      </c:lineChart>
      <c:catAx>
        <c:axId val="105716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9305504"/>
        <c:crosses val="autoZero"/>
        <c:auto val="1"/>
        <c:lblAlgn val="ctr"/>
        <c:lblOffset val="100"/>
        <c:noMultiLvlLbl val="0"/>
      </c:catAx>
      <c:valAx>
        <c:axId val="105930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57168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/>
              <a:t>Κυκλικό</a:t>
            </a:r>
            <a:r>
              <a:rPr lang="el-GR" baseline="0"/>
              <a:t> διάγραμμα συχνοτήτων</a:t>
            </a:r>
            <a:endParaRPr lang="el-G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4-4E05-A60C-1CE7965C25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94-4E05-A60C-1CE7965C25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094-4E05-A60C-1CE7965C25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094-4E05-A60C-1CE7965C25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094-4E05-A60C-1CE7965C255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l-GR"/>
                      <a:t>Α(185)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94-4E05-A60C-1CE7965C255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l-GR"/>
                      <a:t>Β(405)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094-4E05-A60C-1CE7965C25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l-GR"/>
                      <a:t>Γ(76)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094-4E05-A60C-1CE7965C25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l-GR"/>
                      <a:t>Δ(223)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094-4E05-A60C-1CE7965C255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l-GR"/>
                      <a:t>ΛΕΥΚΟ</a:t>
                    </a:r>
                  </a:p>
                  <a:p>
                    <a:r>
                      <a:rPr lang="el-GR"/>
                      <a:t>(111)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094-4E05-A60C-1CE7965C2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Φύλλο1!$A$2:$A$6</c:f>
              <c:strCache>
                <c:ptCount val="5"/>
                <c:pt idx="0">
                  <c:v>Α</c:v>
                </c:pt>
                <c:pt idx="1">
                  <c:v>Β</c:v>
                </c:pt>
                <c:pt idx="2">
                  <c:v>Γ</c:v>
                </c:pt>
                <c:pt idx="3">
                  <c:v>Δ</c:v>
                </c:pt>
                <c:pt idx="4">
                  <c:v>Λευκό</c:v>
                </c:pt>
              </c:strCache>
            </c:strRef>
          </c:cat>
          <c:val>
            <c:numRef>
              <c:f>Φύλλο1!$B$2:$B$6</c:f>
              <c:numCache>
                <c:formatCode>General</c:formatCode>
                <c:ptCount val="5"/>
                <c:pt idx="0">
                  <c:v>18.5</c:v>
                </c:pt>
                <c:pt idx="1">
                  <c:v>40.5</c:v>
                </c:pt>
                <c:pt idx="2">
                  <c:v>7.6</c:v>
                </c:pt>
                <c:pt idx="3">
                  <c:v>22.3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094-4E05-A60C-1CE7965C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8DAE6-87D4-41EA-B824-B7D2D91B9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7F87CE-C2EB-49FF-9EDB-6BC5C1BE1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DADDC7-7FBD-405A-A958-4717CB57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CFAAB2-357C-4B63-BB86-9291E7C9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0FB4E77-1493-40C4-A22C-B091EEB1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4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638EE-D858-449F-BBD2-CF85711A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E84CF9B-AA5C-4FB7-BE90-FD5D96AEB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1E6B1F-A509-4D10-9E66-B9D8BA20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0123D9A-E70C-4550-96A9-C7978746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32E295-BA45-4AFE-8E48-4F469EB8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29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BDC828F-D3AD-4036-9CAB-149642E26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EC095D-95E8-44B3-B8FE-F1C5DCDB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A96ADE-78C8-40AD-A216-52F7EE22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7A2B07D-0A37-4938-947F-207A28597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02228A1-A601-48E5-95B2-12C725BA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37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40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01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890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16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5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0228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917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5E753B-E2BA-4C4A-A1F8-ED613B43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6C06A26-137F-4670-A2FD-2390FFFA3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27848D7-9F90-4FAD-A17F-AD7F6B570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4FC20B-5046-4B0D-A003-6B45359E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71D615-1E4F-4CA7-9BAC-D6EC3BE4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498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57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76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03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6B01E-5219-467D-AB9C-74DAA7C0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D17869-490C-4C3E-AD73-F0FB83C1E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5042D73-6AF7-4BA9-B25C-4E72D762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0E99DE1-824C-456C-88D9-D899F697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7F1B92-4718-41AD-8E9B-EDDCDAC5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66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32DE64-32D0-485E-BD33-EC79FFC18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0C8531-13E7-426D-BD99-7F4345361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5813809-760F-467C-8357-B6A824E3E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F6FAAF-A2B4-49DA-B7B9-DD451AC6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DAC7297-CD86-4863-8207-943AF3F7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25AB92-CAE5-4C73-8569-66760F38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8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5E5671-BA4B-4CE4-A54A-CD9742C98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B35E99B-3568-4ABF-AF5D-72CAB2621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E4B0E5C-6E2C-4A54-A104-0FBBD06F7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230CAE-EA48-47F8-9ED3-443B4FCA97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45AB787-6422-4F2C-A0EC-5A62815B1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D3EB974-5335-4A24-BC28-69CB5517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4CE6213-A442-4BD1-9DE5-0220C0EE5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E9DB4F-56A6-4EAE-AD1C-372833C3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445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82DD49-2F3C-4CF8-A36C-94CD3D49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4DE129F-A70E-4803-996A-5B7719311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8821CC0-D56F-4758-9307-5DC5C521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8FDA037-39C0-476B-9112-3709B7055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34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EC62065-0158-464A-8F87-B5C37779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6A7523-1685-4877-BF80-26C6032E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94153E-ABA1-4718-A061-809C6C60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234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9E218-AC6E-4C19-9CAD-9F1F8C9D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5C83C7-6BB5-45EC-BA37-4640CE31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4D09797-D869-4ED2-B918-040BB1BB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75E079A-99F9-4F3C-B66F-CB0FBF74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A98137-5C19-469E-9F08-85A8047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EF9391A-865C-4D94-AE77-D6797BAE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15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0AA3F-BC63-4D76-9DAC-C8DBF0C72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BEC3221-F45C-45D0-AD9A-7E3FD85A0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86CE96D-D538-4FCC-BDDF-F94B6BF2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2E7353-A3EB-4396-A634-AA08755E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9C7B85F-6281-48D4-B3AE-A194BE2B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A09F9B-091E-464F-8FB0-60B5CBB1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25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48C69D6-7D74-40DD-844A-FA0FD80C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265B8A3-CC01-421A-9B96-059B9816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3ED8DD-8CDE-4809-85A4-37E7288B8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C25F-D6CC-4058-BD88-459B4DB8EB17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C5EC4E-7837-4895-B244-8689FB7D6B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B9A906-9ED0-47F9-81B3-814720D6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748F-DD07-4387-A2C8-C81EFA75ED8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620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6F5069-7627-44FE-BD66-C761F75B9075}" type="datetimeFigureOut">
              <a:rPr lang="el-GR" smtClean="0"/>
              <a:t>8/5/2020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7CEF8A5-3539-458C-A98C-756B02584A60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1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78200B-24F5-4B9A-BDC7-F5C6583E3F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Πιθανότητες και Στατιστική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8F5C35-1754-4777-9601-667DF1857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err="1"/>
              <a:t>Περιγραφικη</a:t>
            </a:r>
            <a:r>
              <a:rPr lang="el-GR" dirty="0"/>
              <a:t> </a:t>
            </a:r>
            <a:r>
              <a:rPr lang="el-GR" dirty="0" err="1"/>
              <a:t>στατιστικη</a:t>
            </a: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744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82136B3-2E87-4F46-9F10-72E5455CDE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Το εύρος είναι</a:t>
                </a:r>
                <a:r>
                  <a:rPr lang="en-US" dirty="0"/>
                  <a:t>: </a:t>
                </a:r>
                <a:r>
                  <a:rPr lang="el-GR" dirty="0"/>
                  <a:t>μεγαλύτερη – μικρότερη τιμή =111 – 59 =52</a:t>
                </a:r>
              </a:p>
              <a:p>
                <a:r>
                  <a:rPr lang="el-GR" dirty="0"/>
                  <a:t>Πλάτος κλάσεων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ύ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𝜌𝜊𝜍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l-GR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=8,6=9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B82136B3-2E87-4F46-9F10-72E5455CDE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EDCBB2AC-751B-4148-A2A5-750DA3938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Ομαδοποιημένες παρατηρήσεις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38D27003-3CB1-4260-B0ED-D850199537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370306"/>
                  </p:ext>
                </p:extLst>
              </p:nvPr>
            </p:nvGraphicFramePr>
            <p:xfrm>
              <a:off x="1764146" y="3019520"/>
              <a:ext cx="812800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405827430"/>
                        </a:ext>
                      </a:extLst>
                    </a:gridCol>
                    <a:gridCol w="1776460">
                      <a:extLst>
                        <a:ext uri="{9D8B030D-6E8A-4147-A177-3AD203B41FA5}">
                          <a16:colId xmlns:a16="http://schemas.microsoft.com/office/drawing/2014/main" val="951198378"/>
                        </a:ext>
                      </a:extLst>
                    </a:gridCol>
                    <a:gridCol w="932874">
                      <a:extLst>
                        <a:ext uri="{9D8B030D-6E8A-4147-A177-3AD203B41FA5}">
                          <a16:colId xmlns:a16="http://schemas.microsoft.com/office/drawing/2014/main" val="32173688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7863936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861972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976100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Κλάσεις [ , 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Κέντρο κλάσης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% </m:t>
                                </m:r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l-G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4376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[59, 68)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63,5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320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68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77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72,5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10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77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81,5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5443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945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99,5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0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[104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113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108,5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7047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38D27003-3CB1-4260-B0ED-D850199537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4370306"/>
                  </p:ext>
                </p:extLst>
              </p:nvPr>
            </p:nvGraphicFramePr>
            <p:xfrm>
              <a:off x="1764146" y="3019520"/>
              <a:ext cx="8128002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2405827430"/>
                        </a:ext>
                      </a:extLst>
                    </a:gridCol>
                    <a:gridCol w="1776460">
                      <a:extLst>
                        <a:ext uri="{9D8B030D-6E8A-4147-A177-3AD203B41FA5}">
                          <a16:colId xmlns:a16="http://schemas.microsoft.com/office/drawing/2014/main" val="951198378"/>
                        </a:ext>
                      </a:extLst>
                    </a:gridCol>
                    <a:gridCol w="932874">
                      <a:extLst>
                        <a:ext uri="{9D8B030D-6E8A-4147-A177-3AD203B41FA5}">
                          <a16:colId xmlns:a16="http://schemas.microsoft.com/office/drawing/2014/main" val="321736880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1786393602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386197225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9761002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Κλάσεις [ , 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Κέντρο κλάσης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36601" t="-8197" r="-437255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901" t="-8197" r="-201351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103" t="-8197" r="-100448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1351" t="-8197" r="-901" b="-6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7647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[59, 68)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63,5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323201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68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77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72,5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54104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77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81,5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22,5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19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54439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86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27,5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75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9945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[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95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99,5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36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90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33270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[104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113</a:t>
                          </a:r>
                          <a:r>
                            <a:rPr lang="el-GR" b="0" dirty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108,5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40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100</a:t>
                          </a:r>
                          <a:endParaRPr lang="el-GR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67047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073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2AE34B96-0A84-43FE-A5AE-4809F684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Μέτρα θέσης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29BF031C-F25A-45CB-A629-EEA897C9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1192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/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Μέτρα θέσης των παρατηρήσεων μίας μεταβλητής σε ένα δείγμα λέμε τις τιμές που μας δίνουν τη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θέση του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κέντρου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παρατηρήσεων.</a:t>
            </a:r>
          </a:p>
          <a:p>
            <a:pPr lvl="0" algn="just" defTabSz="457200"/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Τα π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ιο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συνηθισμένα είναι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Μέση τιμή, διάμεσος, τα εκατοστημόρια και η επικρατούσα τιμή.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A8F51006-1396-4199-AB6B-63F9EF71D8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222986"/>
                <a:ext cx="10058400" cy="119250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/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Ως </a:t>
                </a:r>
                <a:r>
                  <a:rPr lang="el-GR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Δειγματική μέση τιμή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Χ</m:t>
                        </m:r>
                      </m:e>
                    </m:acc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για ένα δείγμα μεγέθους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παρατηρήσεις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μιας ποσοτικής μεταβλητής Χ ορίζουμε </a:t>
                </a:r>
              </a:p>
              <a:p>
                <a:pPr algn="ctr" defTabSz="45720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…+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A8F51006-1396-4199-AB6B-63F9EF71D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222986"/>
                <a:ext cx="10058400" cy="1192501"/>
              </a:xfrm>
              <a:prstGeom prst="rect">
                <a:avLst/>
              </a:prstGeom>
              <a:blipFill>
                <a:blip r:embed="rId2"/>
                <a:stretch>
                  <a:fillRect l="-605" t="-4569" r="-1453" b="-527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4">
                <a:extLst>
                  <a:ext uri="{FF2B5EF4-FFF2-40B4-BE49-F238E27FC236}">
                    <a16:creationId xmlns:a16="http://schemas.microsoft.com/office/drawing/2014/main" id="{26F0DEF2-6FFD-4A7F-AF62-8BE45B1DF2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6800" y="4525818"/>
                <a:ext cx="10058400" cy="158865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/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 γνωρίζουμε την κατανομή συχνοτήτων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 defTabSz="45720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 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ή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 +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l-G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 …+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4">
                <a:extLst>
                  <a:ext uri="{FF2B5EF4-FFF2-40B4-BE49-F238E27FC236}">
                    <a16:creationId xmlns:a16="http://schemas.microsoft.com/office/drawing/2014/main" id="{26F0DEF2-6FFD-4A7F-AF62-8BE45B1D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25818"/>
                <a:ext cx="10058400" cy="1588655"/>
              </a:xfrm>
              <a:prstGeom prst="rect">
                <a:avLst/>
              </a:prstGeom>
              <a:blipFill>
                <a:blip r:embed="rId3"/>
                <a:stretch>
                  <a:fillRect l="-54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749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2AE34B96-0A84-43FE-A5AE-4809F684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Μέτρα θέσης</a:t>
            </a:r>
          </a:p>
        </p:txBody>
      </p:sp>
      <p:sp>
        <p:nvSpPr>
          <p:cNvPr id="10" name="Θέση περιεχομένου 4">
            <a:extLst>
              <a:ext uri="{FF2B5EF4-FFF2-40B4-BE49-F238E27FC236}">
                <a16:creationId xmlns:a16="http://schemas.microsoft.com/office/drawing/2014/main" id="{A5B97799-F3B8-42A5-90B6-578C819D2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4"/>
            <a:ext cx="10058400" cy="11647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lvl="0" algn="just" defTabSz="457200"/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Διάμεσο ενός δείγματος μια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ς ποσοτικής μεταβλητής Χ ονομάζουμε την τιμή δ για την οποία το πολύ 50% των παρατηρήσεων είναι μικρότερες της δ και το πολύ 50% είναι μεγαλύτερες από αυτή.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διάμεσος είναι η μεσαία παρατήρηση για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περιττό, και το </a:t>
            </a:r>
            <a:r>
              <a:rPr lang="el-G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ημι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-άθροισμα των 2 μεσαίων για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άρτιο.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11CBBA88-FBEE-4372-A8C2-EC76E98A0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963" y="3342268"/>
                <a:ext cx="10058400" cy="116479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defTabSz="457200"/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k-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εκατοστημόριο μίας μεταβλητής σε ένα δείγμα ή πληθυσμό ονομάζουμε την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l-G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για την οποία το πολύ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k%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των παρατηρήσεων είναι μικρότερες από αυτή και το πολύ (1-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k)%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μεγαλύτερες από αυτή. </a:t>
                </a:r>
              </a:p>
            </p:txBody>
          </p:sp>
        </mc:Choice>
        <mc:Fallback xmlns="">
          <p:sp>
            <p:nvSpPr>
              <p:cNvPr id="5" name="Θέση περιεχομένου 4">
                <a:extLst>
                  <a:ext uri="{FF2B5EF4-FFF2-40B4-BE49-F238E27FC236}">
                    <a16:creationId xmlns:a16="http://schemas.microsoft.com/office/drawing/2014/main" id="{11CBBA88-FBEE-4372-A8C2-EC76E98A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3342268"/>
                <a:ext cx="10058400" cy="1164792"/>
              </a:xfrm>
              <a:prstGeom prst="rect">
                <a:avLst/>
              </a:prstGeom>
              <a:blipFill>
                <a:blip r:embed="rId2"/>
                <a:stretch>
                  <a:fillRect l="-605" r="-14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30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EFDA30C-9B36-43AF-9BFA-66633351B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Να βρεθεί η διάμεσος και το πρώτο, δεύτερο και τρίτο εκατοστημόριο των παρατηρήσεων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2,9,5,6,2,3,6,3,4,2</a:t>
                </a:r>
              </a:p>
              <a:p>
                <a:pPr algn="ctr"/>
                <a:endParaRPr lang="en-US" dirty="0"/>
              </a:p>
              <a:p>
                <a:pPr algn="just"/>
                <a:r>
                  <a:rPr lang="el-GR" dirty="0"/>
                  <a:t>α) Διατάσσουμε τις παρατηρήσεις σε αύξουσα σειρά</a:t>
                </a:r>
                <a:r>
                  <a:rPr lang="en-US" dirty="0"/>
                  <a:t>:</a:t>
                </a:r>
              </a:p>
              <a:p>
                <a:pPr algn="ctr"/>
                <a:r>
                  <a:rPr lang="en-US" dirty="0"/>
                  <a:t>   2,2,2,3,3,4,5,6,6,7,9,9</a:t>
                </a:r>
              </a:p>
              <a:p>
                <a:pPr algn="just"/>
                <a:r>
                  <a:rPr lang="el-GR" dirty="0"/>
                  <a:t>    δ=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4+5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=4,5=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=2,5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,5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EFDA30C-9B36-43AF-9BFA-66633351B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Τίτλος 1">
            <a:extLst>
              <a:ext uri="{FF2B5EF4-FFF2-40B4-BE49-F238E27FC236}">
                <a16:creationId xmlns:a16="http://schemas.microsoft.com/office/drawing/2014/main" id="{AD1F974A-88A9-4A6F-BB9D-7B82A7B3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Μέτρα θέσης</a:t>
            </a:r>
          </a:p>
        </p:txBody>
      </p:sp>
    </p:spTree>
    <p:extLst>
      <p:ext uri="{BB962C8B-B14F-4D97-AF65-F5344CB8AC3E}">
        <p14:creationId xmlns:p14="http://schemas.microsoft.com/office/powerpoint/2010/main" val="3956474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D1F974A-88A9-4A6F-BB9D-7B82A7B3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Μέτρα διασποράς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0B445AB1-3747-490D-B0C6-21EF5CC7C0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8563" y="1878809"/>
            <a:ext cx="10058400" cy="850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buNone/>
            </a:pP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Εύρος = μεγαλύτερη παρατήρηση – μικρότερη παρατήρηση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DC551689-5469-4045-A212-C79D279AD0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563" y="2871646"/>
                <a:ext cx="10058400" cy="12567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457200">
                  <a:buFont typeface="Calibri" panose="020F0502020204030204" pitchFamily="34" charset="0"/>
                  <a:buNone/>
                </a:pP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διακύμανση ή διασπορά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ένα πληθυσμό μεγέθους Ν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μιας ποσοτικής μεταβλητής Χ  και μέση τιμή μ, </a:t>
                </a:r>
              </a:p>
              <a:p>
                <a:pPr marL="0" indent="0" algn="just" defTabSz="457200">
                  <a:buFont typeface="Calibri" panose="020F0502020204030204" pitchFamily="34" charset="0"/>
                  <a:buNone/>
                </a:pP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τη μέση τιμή των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l-G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l-G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 defTabSz="45720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𝜄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Θέση περιεχομένου 4">
                <a:extLst>
                  <a:ext uri="{FF2B5EF4-FFF2-40B4-BE49-F238E27FC236}">
                    <a16:creationId xmlns:a16="http://schemas.microsoft.com/office/drawing/2014/main" id="{DC551689-5469-4045-A212-C79D279AD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3" y="2871646"/>
                <a:ext cx="10058400" cy="1256791"/>
              </a:xfrm>
              <a:prstGeom prst="rect">
                <a:avLst/>
              </a:prstGeom>
              <a:blipFill>
                <a:blip r:embed="rId2"/>
                <a:stretch>
                  <a:fillRect l="-1029" t="-1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Θέση περιεχομένου 4">
                <a:extLst>
                  <a:ext uri="{FF2B5EF4-FFF2-40B4-BE49-F238E27FC236}">
                    <a16:creationId xmlns:a16="http://schemas.microsoft.com/office/drawing/2014/main" id="{7A2D00BC-AD0C-47BA-8D4C-B123E0252B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8563" y="4372555"/>
                <a:ext cx="10058400" cy="12567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 fontScale="850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457200">
                  <a:buNone/>
                </a:pP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ένα δείγμα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…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μιας ποσοτικής μεταβλητής Χ μεγέθους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l-GR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ορίζουμε ως δειγματική διακύμανση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ctr" defTabSz="45720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𝜄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Ν</m:t>
                          </m:r>
                        </m:sup>
                        <m:e>
                          <m:sSup>
                            <m:sSup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Θέση περιεχομένου 4">
                <a:extLst>
                  <a:ext uri="{FF2B5EF4-FFF2-40B4-BE49-F238E27FC236}">
                    <a16:creationId xmlns:a16="http://schemas.microsoft.com/office/drawing/2014/main" id="{7A2D00BC-AD0C-47BA-8D4C-B123E0252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563" y="4372555"/>
                <a:ext cx="10058400" cy="1256791"/>
              </a:xfrm>
              <a:prstGeom prst="rect">
                <a:avLst/>
              </a:prstGeom>
              <a:blipFill>
                <a:blip r:embed="rId3"/>
                <a:stretch>
                  <a:fillRect l="-12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80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AD1F974A-88A9-4A6F-BB9D-7B82A7B3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Μέτρα διασποράς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E0CFCE32-EADE-4E04-950B-56FE5A6D9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Αν η συνεχής μεταβλητή Χ έχει μέση τιμή μ=10 και τυπική απόκλιση σ</a:t>
                </a:r>
                <a:r>
                  <a:rPr lang="en-US" dirty="0"/>
                  <a:t>=1,2</a:t>
                </a:r>
                <a:r>
                  <a:rPr lang="el-GR" dirty="0"/>
                  <a:t>.</a:t>
                </a:r>
              </a:p>
              <a:p>
                <a:r>
                  <a:rPr lang="el-GR" dirty="0"/>
                  <a:t>Να βρεθεί η αντίστοιχη της Χ τυποποιημένη μεταβλητή.</a:t>
                </a:r>
              </a:p>
              <a:p>
                <a:r>
                  <a:rPr lang="el-GR" dirty="0"/>
                  <a:t>Να βρεθεί η </a:t>
                </a:r>
                <a:r>
                  <a:rPr lang="en-US" dirty="0"/>
                  <a:t>z – </a:t>
                </a:r>
                <a:r>
                  <a:rPr lang="el-GR" dirty="0"/>
                  <a:t>τιμή της παρατήρησης 8.</a:t>
                </a:r>
              </a:p>
              <a:p>
                <a:r>
                  <a:rPr lang="el-GR" dirty="0"/>
                  <a:t> Να βρεθεί η παρατήρηση της οποίας η </a:t>
                </a:r>
                <a:r>
                  <a:rPr lang="en-US" dirty="0"/>
                  <a:t>z-</a:t>
                </a:r>
                <a:r>
                  <a:rPr lang="el-GR" dirty="0"/>
                  <a:t>τιμή είναι -3</a:t>
                </a:r>
              </a:p>
              <a:p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Ζ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Χ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</m:oMath>
                </a14:m>
                <a:endParaRPr lang="el-GR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z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−1,67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l-GR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=10−3 ∗1,2=6,4</m:t>
                    </m:r>
                  </m:oMath>
                </a14:m>
                <a:endParaRPr lang="en-US" dirty="0"/>
              </a:p>
              <a:p>
                <a:endParaRPr lang="el-GR" dirty="0"/>
              </a:p>
              <a:p>
                <a:endParaRPr lang="el-GR" dirty="0"/>
              </a:p>
            </p:txBody>
          </p:sp>
        </mc:Choice>
        <mc:Fallback>
          <p:sp>
            <p:nvSpPr>
              <p:cNvPr id="9" name="Θέση περιεχομένου 8">
                <a:extLst>
                  <a:ext uri="{FF2B5EF4-FFF2-40B4-BE49-F238E27FC236}">
                    <a16:creationId xmlns:a16="http://schemas.microsoft.com/office/drawing/2014/main" id="{E0CFCE32-EADE-4E04-950B-56FE5A6D9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36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 είναι Στατιστική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11C08DD-04B6-406A-9176-6B146A491A42}"/>
              </a:ext>
            </a:extLst>
          </p:cNvPr>
          <p:cNvSpPr/>
          <p:nvPr/>
        </p:nvSpPr>
        <p:spPr>
          <a:xfrm>
            <a:off x="1168866" y="1929467"/>
            <a:ext cx="9680895" cy="31135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Δεδομένα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λέμε μια συλλογή παρατηρήσεων (όπως μετρήσεις, χαρακτηριστικά, απαντήσεις σε μια ερώτηση)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Στατιστική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επιστήμη που σχεδιάζει μελέτες και πειράματα, συλλέγοντας δεδομένα τα οποία οργανώνει, παρουσιάζει, αναλύει και στην συνέχεια συνάγει συμπεράσματα από αυτά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Πληθυσμό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λέμε το σύνολο των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μονάδων που μελετώνται.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Δείγμα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λέμε ένα υποσύνολο του πληθυσμού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Μεταβλητή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λέμε ένα χαρακτηριστικό ενός πληθυσμού ή ενός δείγματος, το οποίο παίρνει τιμές, τις οποίες συλλέγουμε για κάθε στοιχείο του πληθυσμού ή του δείγματος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Απογραφή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είναι η καταγραφή δεδομένων για κάθε στοιχείο ενός πληθυσμού.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1EC0A02-EB8B-46A8-B509-DF78738B095E}"/>
              </a:ext>
            </a:extLst>
          </p:cNvPr>
          <p:cNvSpPr/>
          <p:nvPr/>
        </p:nvSpPr>
        <p:spPr>
          <a:xfrm>
            <a:off x="1168866" y="5406948"/>
            <a:ext cx="9680895" cy="689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Ένας από τους  βασικούς σκοπούς της στατιστικής είναι η εξαγωγή συμπερασμάτων για μια μεταβλητή ενός πληθυσμού, μελετώντας τις τιμές της για ένα δείγμα του πληθυσμού. </a:t>
            </a:r>
          </a:p>
        </p:txBody>
      </p:sp>
    </p:spTree>
    <p:extLst>
      <p:ext uri="{BB962C8B-B14F-4D97-AF65-F5344CB8AC3E}">
        <p14:creationId xmlns:p14="http://schemas.microsoft.com/office/powerpoint/2010/main" val="2535443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Συχνότητες – Αθροιστικές συχνότητες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3F50F8CC-1A9E-4CEA-AD1F-7FF3DC613770}"/>
                  </a:ext>
                </a:extLst>
              </p:cNvPr>
              <p:cNvSpPr/>
              <p:nvPr/>
            </p:nvSpPr>
            <p:spPr>
              <a:xfrm>
                <a:off x="1168866" y="1929467"/>
                <a:ext cx="9680895" cy="289191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Συχνότητα</a:t>
                </a:r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l-GR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της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μιας μεταβλητής Χ σε ένα δείγμα τιμών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της λέμε το πλήθος παρατηρήσεων του δείγματος στις οποίες προκύπτει αυτή η τιμή.</a:t>
                </a:r>
              </a:p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l-GR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just" defTabSz="457200"/>
                <a:r>
                  <a:rPr kumimoji="0" lang="el-GR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Σχετική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της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λέμε το πηλίκο της συχνότητας της διά του μεγέθους του δείγματος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n:</a:t>
                </a:r>
              </a:p>
              <a:p>
                <a:pPr lvl="0"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algn="just" defTabSz="457200"/>
                <a:r>
                  <a:rPr kumimoji="0" lang="en-US" sz="20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</a:t>
                </a:r>
                <a:r>
                  <a:rPr lang="el-GR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επί τοις εκατό σχετική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ορίζεται 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∗100</m:t>
                    </m:r>
                  </m:oMath>
                </a14:m>
                <a:endParaRPr kumimoji="0" lang="el-GR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R="0" lvl="0" algn="ju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3F50F8CC-1A9E-4CEA-AD1F-7FF3DC613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66" y="1929467"/>
                <a:ext cx="9680895" cy="2891915"/>
              </a:xfrm>
              <a:prstGeom prst="rect">
                <a:avLst/>
              </a:prstGeom>
              <a:blipFill>
                <a:blip r:embed="rId2"/>
                <a:stretch>
                  <a:fillRect l="-629" r="-5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EFA912E1-E49B-480D-8B59-AC444EABEDBD}"/>
                  </a:ext>
                </a:extLst>
              </p:cNvPr>
              <p:cNvSpPr/>
              <p:nvPr/>
            </p:nvSpPr>
            <p:spPr>
              <a:xfrm>
                <a:off x="1168865" y="4929756"/>
                <a:ext cx="9680895" cy="5280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+</a:t>
                </a:r>
                <a:r>
                  <a:rPr lang="el-GR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nary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EFA912E1-E49B-480D-8B59-AC444EABE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65" y="4929756"/>
                <a:ext cx="9680895" cy="528030"/>
              </a:xfrm>
              <a:prstGeom prst="rect">
                <a:avLst/>
              </a:prstGeom>
              <a:blipFill>
                <a:blip r:embed="rId3"/>
                <a:stretch>
                  <a:fillRect t="-77273" b="-1261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E0FB01A-4A6C-47C2-AEC1-FE59560BC231}"/>
                  </a:ext>
                </a:extLst>
              </p:cNvPr>
              <p:cNvSpPr/>
              <p:nvPr/>
            </p:nvSpPr>
            <p:spPr>
              <a:xfrm>
                <a:off x="1168864" y="5546718"/>
                <a:ext cx="9680895" cy="52803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+</a:t>
                </a:r>
                <a:r>
                  <a:rPr lang="el-GR" sz="2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l-G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9E0FB01A-4A6C-47C2-AEC1-FE59560BC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64" y="5546718"/>
                <a:ext cx="9680895" cy="528030"/>
              </a:xfrm>
              <a:prstGeom prst="rect">
                <a:avLst/>
              </a:prstGeom>
              <a:blipFill>
                <a:blip r:embed="rId4"/>
                <a:stretch>
                  <a:fillRect t="-75281" b="-1247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49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Συχνότητες – Αθροιστικές συχνότητες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5BB732A-6D8F-49B5-A2CC-E9A64D7F66A7}"/>
              </a:ext>
            </a:extLst>
          </p:cNvPr>
          <p:cNvSpPr/>
          <p:nvPr/>
        </p:nvSpPr>
        <p:spPr>
          <a:xfrm>
            <a:off x="1255552" y="1946411"/>
            <a:ext cx="10058400" cy="528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/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Μια μεταβλητή λέγεται ποσοτική αν οι τιμές της είναι αριθμοί και ποιοτική αν δεν είναι αριθμοί.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D7F063F6-FBF4-4BB8-95A5-893831D426A1}"/>
                  </a:ext>
                </a:extLst>
              </p:cNvPr>
              <p:cNvSpPr/>
              <p:nvPr/>
            </p:nvSpPr>
            <p:spPr>
              <a:xfrm>
                <a:off x="1255552" y="2582815"/>
                <a:ext cx="10058400" cy="109202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Για μία ποσοτική διακριτή μεταβ</a:t>
                </a:r>
                <a:r>
                  <a:rPr lang="el-GR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λητή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Χ που παίρνει τις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διατεταγμένες σε αύξουσα σειρά τιμές</a:t>
                </a:r>
              </a:p>
              <a:p>
                <a:pPr lvl="0" algn="ctr" defTabSz="457200"/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 …&lt;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αθροιστική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της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τιμής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ένα δείγμα το πλήθος παρατηρήσεων που είναι μικρότερες ή ίσες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οπότε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Ορθογώνιο 4">
                <a:extLst>
                  <a:ext uri="{FF2B5EF4-FFF2-40B4-BE49-F238E27FC236}">
                    <a16:creationId xmlns:a16="http://schemas.microsoft.com/office/drawing/2014/main" id="{D7F063F6-FBF4-4BB8-95A5-893831D42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2" y="2582815"/>
                <a:ext cx="10058400" cy="1092024"/>
              </a:xfrm>
              <a:prstGeom prst="rect">
                <a:avLst/>
              </a:prstGeom>
              <a:blipFill>
                <a:blip r:embed="rId2"/>
                <a:stretch>
                  <a:fillRect l="-484" r="-1150" b="-55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6C8BD8C-854B-4CD1-8EA8-C2026017DB65}"/>
                  </a:ext>
                </a:extLst>
              </p:cNvPr>
              <p:cNvSpPr/>
              <p:nvPr/>
            </p:nvSpPr>
            <p:spPr>
              <a:xfrm>
                <a:off x="1255552" y="3857413"/>
                <a:ext cx="10058400" cy="12872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just" defTabSz="457200"/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Ορίζουμε ως σχετική αθροιστική συχνότητα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της τιμής</a:t>
                </a:r>
                <a:r>
                  <a:rPr kumimoji="0" lang="el-GR" sz="2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μιας ποσοτικής διακριτής μεταβλητής Χ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ένα δείγμα το άθροισμα των σχετικών συχνοτήτων των τιμών της Χ που είναι μικρότερες ή ίσες με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  <a:p>
                <a:pPr lvl="0" algn="ctr"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+…+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Ορθογώνιο 5">
                <a:extLst>
                  <a:ext uri="{FF2B5EF4-FFF2-40B4-BE49-F238E27FC236}">
                    <a16:creationId xmlns:a16="http://schemas.microsoft.com/office/drawing/2014/main" id="{D6C8BD8C-854B-4CD1-8EA8-C2026017DB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2" y="3857413"/>
                <a:ext cx="10058400" cy="1287241"/>
              </a:xfrm>
              <a:prstGeom prst="rect">
                <a:avLst/>
              </a:prstGeom>
              <a:blipFill>
                <a:blip r:embed="rId3"/>
                <a:stretch>
                  <a:fillRect l="-605" t="-3286" r="-545" b="-5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4C9B5A1-3385-4195-BF92-671AD0832BF7}"/>
                  </a:ext>
                </a:extLst>
              </p:cNvPr>
              <p:cNvSpPr/>
              <p:nvPr/>
            </p:nvSpPr>
            <p:spPr>
              <a:xfrm>
                <a:off x="1255552" y="5256743"/>
                <a:ext cx="10058400" cy="82140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457200"/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F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l-G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Ορθογώνιο 6">
                <a:extLst>
                  <a:ext uri="{FF2B5EF4-FFF2-40B4-BE49-F238E27FC236}">
                    <a16:creationId xmlns:a16="http://schemas.microsoft.com/office/drawing/2014/main" id="{C4C9B5A1-3385-4195-BF92-671AD0832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52" y="5256743"/>
                <a:ext cx="10058400" cy="821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87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Γραφική παράσταση κατανομής συχνοτήτων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Σε μια δημοσκόπηση για την πρόθεση ψήφου σε ένα δείγμα 1000 ψηφοφόρων προέκυψε ο παρακάτω πίνακας συχνοτήτων</a:t>
            </a:r>
            <a:r>
              <a:rPr lang="en-US" dirty="0"/>
              <a:t>: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8" name="Πίνακας 8">
            <a:extLst>
              <a:ext uri="{FF2B5EF4-FFF2-40B4-BE49-F238E27FC236}">
                <a16:creationId xmlns:a16="http://schemas.microsoft.com/office/drawing/2014/main" id="{36E74809-ECEC-4E6A-974A-5EC600DB8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809842"/>
              </p:ext>
            </p:extLst>
          </p:nvPr>
        </p:nvGraphicFramePr>
        <p:xfrm>
          <a:off x="1921164" y="2744894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7636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342923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247725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Κόμμα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Συχνότητα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Σχετική συχνότητα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96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715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Β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405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40,5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54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Γ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423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Δ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223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22,3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30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Λευκό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49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Γραφική παράσταση κατανομής συχνοτήτων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30D2DD2A-6839-4EC5-BE7F-63FCA0CEC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882596"/>
              </p:ext>
            </p:extLst>
          </p:nvPr>
        </p:nvGraphicFramePr>
        <p:xfrm>
          <a:off x="1036320" y="21497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AB718D8F-B340-431F-A156-92646FBF4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823137"/>
              </p:ext>
            </p:extLst>
          </p:nvPr>
        </p:nvGraphicFramePr>
        <p:xfrm>
          <a:off x="6211454" y="21497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197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Γραφική παράσταση κατανομής συχνοτήτων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2295"/>
            <a:ext cx="10058400" cy="402336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AB718D8F-B340-431F-A156-92646FBF4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220156"/>
              </p:ext>
            </p:extLst>
          </p:nvPr>
        </p:nvGraphicFramePr>
        <p:xfrm>
          <a:off x="6126480" y="22063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4C364C-BED4-4C23-8527-DD8208100EFF}"/>
                  </a:ext>
                </a:extLst>
              </p:cNvPr>
              <p:cNvSpPr txBox="1"/>
              <p:nvPr/>
            </p:nvSpPr>
            <p:spPr>
              <a:xfrm>
                <a:off x="1263192" y="2011263"/>
                <a:ext cx="263944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185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66,6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4C364C-BED4-4C23-8527-DD820810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92" y="2011263"/>
                <a:ext cx="2639441" cy="5259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31875-1A97-4EF0-BA0E-84E95FF65F55}"/>
                  </a:ext>
                </a:extLst>
              </p:cNvPr>
              <p:cNvSpPr txBox="1"/>
              <p:nvPr/>
            </p:nvSpPr>
            <p:spPr>
              <a:xfrm>
                <a:off x="1231519" y="2683774"/>
                <a:ext cx="2715295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405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145,8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131875-1A97-4EF0-BA0E-84E95FF6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19" y="2683774"/>
                <a:ext cx="2715295" cy="52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D6C562-047C-4EB8-91DF-D7B5066C6264}"/>
                  </a:ext>
                </a:extLst>
              </p:cNvPr>
              <p:cNvSpPr txBox="1"/>
              <p:nvPr/>
            </p:nvSpPr>
            <p:spPr>
              <a:xfrm>
                <a:off x="1231519" y="3429000"/>
                <a:ext cx="258705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34,5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D6C562-047C-4EB8-91DF-D7B5066C6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519" y="3429000"/>
                <a:ext cx="2587055" cy="5203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D9DF-9925-45A3-BF5E-28156F8E9775}"/>
                  </a:ext>
                </a:extLst>
              </p:cNvPr>
              <p:cNvSpPr txBox="1"/>
              <p:nvPr/>
            </p:nvSpPr>
            <p:spPr>
              <a:xfrm>
                <a:off x="1263192" y="4155788"/>
                <a:ext cx="271529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223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27,36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AED9DF-9925-45A3-BF5E-28156F8E9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92" y="4155788"/>
                <a:ext cx="2715295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80A5C-C821-4019-886D-C953036F2E3E}"/>
                  </a:ext>
                </a:extLst>
              </p:cNvPr>
              <p:cNvSpPr txBox="1"/>
              <p:nvPr/>
            </p:nvSpPr>
            <p:spPr>
              <a:xfrm>
                <a:off x="1238621" y="4882576"/>
                <a:ext cx="258705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49,0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A80A5C-C821-4019-886D-C953036F2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21" y="4882576"/>
                <a:ext cx="2587055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07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Ομαδοποιημένες παρατηρήσεις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A5437C-0608-4127-B219-99EA9DED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02295"/>
            <a:ext cx="10058400" cy="4023360"/>
          </a:xfrm>
        </p:spPr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0C55157-FC2B-417B-8990-99B34AAD6255}"/>
              </a:ext>
            </a:extLst>
          </p:cNvPr>
          <p:cNvSpPr/>
          <p:nvPr/>
        </p:nvSpPr>
        <p:spPr>
          <a:xfrm>
            <a:off x="1097280" y="1902294"/>
            <a:ext cx="10058400" cy="9351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/>
            <a:r>
              <a:rPr lang="el-G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περίπτωση συνεχών ή διακριτών ποσοτικών μεταβλητών με μεγάλο πλήθος τιμών χωρίζουμε τις τιμές σε μικρό πλήθος ομάδων που ονομάζονται κλάσεις, έτσι ώστε κάθε τιμή να ανήκει σε μία μόνο κλάση.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8727F8EF-4951-4035-96BA-A0D03CA19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741032"/>
              </p:ext>
            </p:extLst>
          </p:nvPr>
        </p:nvGraphicFramePr>
        <p:xfrm>
          <a:off x="1097280" y="3330001"/>
          <a:ext cx="4998720" cy="2098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4242510746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134175930"/>
                    </a:ext>
                  </a:extLst>
                </a:gridCol>
              </a:tblGrid>
              <a:tr h="635054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Μέγεθος δείγματος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(n)</a:t>
                      </a:r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Αριθμός κλάσεων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825720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&lt;20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562830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20 - 50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603059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50 - 100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5654605"/>
                  </a:ext>
                </a:extLst>
              </a:tr>
              <a:tr h="362888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100 - 200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953124"/>
                  </a:ext>
                </a:extLst>
              </a:tr>
            </a:tbl>
          </a:graphicData>
        </a:graphic>
      </p:graphicFrame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F0EBECB-DA40-4A03-9EA3-71D68F236EC2}"/>
              </a:ext>
            </a:extLst>
          </p:cNvPr>
          <p:cNvSpPr/>
          <p:nvPr/>
        </p:nvSpPr>
        <p:spPr>
          <a:xfrm>
            <a:off x="6528690" y="3714159"/>
            <a:ext cx="5169974" cy="17139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/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Τα άκρα κάθε κλάσης λέγονται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όρια κλάσης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και το μέσον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κέντρο κλάσης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lvl="0" algn="just" defTabSz="457200"/>
            <a:endParaRPr lang="el-G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Συνήθως, μια κλάση περιλαμβάνει το αριστερό άκρο της αλλά όχι το δεξιό της. [ , )</a:t>
            </a:r>
          </a:p>
          <a:p>
            <a:pPr lvl="0" algn="just" defTabSz="457200"/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339A9-7B72-4AD0-9D3B-587BADA4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278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Ομαδοποιημένες παρατηρήσεις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FD3FEF6-E5C5-41C6-B9D0-8E73B95D7032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Να γίνει ομαδοποίηση των βαρών ενός δείγματος 40 ενηλίκων αντρών του επόμενου πίνακα</a:t>
            </a:r>
            <a:r>
              <a:rPr lang="en-US" dirty="0"/>
              <a:t>:</a:t>
            </a:r>
          </a:p>
          <a:p>
            <a:endParaRPr lang="el-GR" dirty="0"/>
          </a:p>
        </p:txBody>
      </p:sp>
      <p:graphicFrame>
        <p:nvGraphicFramePr>
          <p:cNvPr id="7" name="Πίνακας 7">
            <a:extLst>
              <a:ext uri="{FF2B5EF4-FFF2-40B4-BE49-F238E27FC236}">
                <a16:creationId xmlns:a16="http://schemas.microsoft.com/office/drawing/2014/main" id="{D4BE0669-0481-4310-8840-ABF8A1BB1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32821"/>
              </p:ext>
            </p:extLst>
          </p:nvPr>
        </p:nvGraphicFramePr>
        <p:xfrm>
          <a:off x="2032000" y="2687320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9544330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640103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283826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58051159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7517236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157915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86225506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4387842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075975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40485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88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039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1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9807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89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76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9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68475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1077</Words>
  <Application>Microsoft Office PowerPoint</Application>
  <PresentationFormat>Ευρεία οθόνη</PresentationFormat>
  <Paragraphs>206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Θέμα του Office</vt:lpstr>
      <vt:lpstr>Ανασκόπηση</vt:lpstr>
      <vt:lpstr>Πιθανότητες και Στατιστική</vt:lpstr>
      <vt:lpstr>Τι είναι Στατιστική</vt:lpstr>
      <vt:lpstr>Συχνότητες – Αθροιστικές συχνότητες </vt:lpstr>
      <vt:lpstr>Συχνότητες – Αθροιστικές συχνότητες </vt:lpstr>
      <vt:lpstr>Γραφική παράσταση κατανομής συχνοτήτων</vt:lpstr>
      <vt:lpstr>Γραφική παράσταση κατανομής συχνοτήτων</vt:lpstr>
      <vt:lpstr>Γραφική παράσταση κατανομής συχνοτήτων</vt:lpstr>
      <vt:lpstr>Ομαδοποιημένες παρατηρήσεις</vt:lpstr>
      <vt:lpstr>Ομαδοποιημένες παρατηρήσεις</vt:lpstr>
      <vt:lpstr>Ομαδοποιημένες παρατηρήσεις</vt:lpstr>
      <vt:lpstr>Μέτρα θέσης</vt:lpstr>
      <vt:lpstr>Μέτρα θέσης</vt:lpstr>
      <vt:lpstr>Μέτρα θέσης</vt:lpstr>
      <vt:lpstr>Μέτρα διασποράς</vt:lpstr>
      <vt:lpstr>Μέτρα διασποράς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Πιθανότητες και Στατιστική</dc:title>
  <dc:creator>christos korkas</dc:creator>
  <cp:lastModifiedBy>christos korkas</cp:lastModifiedBy>
  <cp:revision>31</cp:revision>
  <dcterms:created xsi:type="dcterms:W3CDTF">2020-04-27T08:47:19Z</dcterms:created>
  <dcterms:modified xsi:type="dcterms:W3CDTF">2020-05-08T06:21:39Z</dcterms:modified>
</cp:coreProperties>
</file>