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7" r:id="rId2"/>
    <p:sldId id="290" r:id="rId3"/>
    <p:sldId id="259" r:id="rId4"/>
    <p:sldId id="260" r:id="rId5"/>
    <p:sldId id="261" r:id="rId6"/>
    <p:sldId id="262" r:id="rId7"/>
    <p:sldId id="263" r:id="rId8"/>
    <p:sldId id="264" r:id="rId9"/>
    <p:sldId id="265" r:id="rId10"/>
    <p:sldId id="272" r:id="rId11"/>
    <p:sldId id="266" r:id="rId12"/>
    <p:sldId id="267" r:id="rId13"/>
    <p:sldId id="268" r:id="rId14"/>
    <p:sldId id="269" r:id="rId15"/>
    <p:sldId id="271" r:id="rId16"/>
    <p:sldId id="273" r:id="rId17"/>
    <p:sldId id="274" r:id="rId18"/>
    <p:sldId id="275" r:id="rId19"/>
    <p:sldId id="276" r:id="rId20"/>
    <p:sldId id="277" r:id="rId21"/>
    <p:sldId id="278" r:id="rId22"/>
    <p:sldId id="279" r:id="rId23"/>
    <p:sldId id="280" r:id="rId24"/>
    <p:sldId id="281" r:id="rId25"/>
    <p:sldId id="282" r:id="rId26"/>
    <p:sldId id="284" r:id="rId27"/>
    <p:sldId id="285" r:id="rId28"/>
    <p:sldId id="286" r:id="rId29"/>
    <p:sldId id="289" r:id="rId30"/>
    <p:sldId id="287"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36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696104-3684-4720-A900-D832C4120FBA}" type="datetimeFigureOut">
              <a:rPr lang="el-GR" smtClean="0"/>
              <a:pPr/>
              <a:t>22/3/2020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A176EF-FF08-4664-B0A7-9222B570A473}"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ν</a:t>
            </a:r>
            <a:endParaRPr lang="el-GR" dirty="0"/>
          </a:p>
        </p:txBody>
      </p:sp>
      <p:sp>
        <p:nvSpPr>
          <p:cNvPr id="4" name="3 - Θέση αριθμού διαφάνειας"/>
          <p:cNvSpPr>
            <a:spLocks noGrp="1"/>
          </p:cNvSpPr>
          <p:nvPr>
            <p:ph type="sldNum" sz="quarter" idx="10"/>
          </p:nvPr>
        </p:nvSpPr>
        <p:spPr/>
        <p:txBody>
          <a:bodyPr/>
          <a:lstStyle/>
          <a:p>
            <a:fld id="{C8A176EF-FF08-4664-B0A7-9222B570A473}" type="slidenum">
              <a:rPr lang="el-GR" smtClean="0"/>
              <a:pPr/>
              <a:t>4</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mtClean="0"/>
              <a:t>ν</a:t>
            </a:r>
            <a:endParaRPr lang="el-GR"/>
          </a:p>
        </p:txBody>
      </p:sp>
      <p:sp>
        <p:nvSpPr>
          <p:cNvPr id="4" name="3 - Θέση αριθμού διαφάνειας"/>
          <p:cNvSpPr>
            <a:spLocks noGrp="1"/>
          </p:cNvSpPr>
          <p:nvPr>
            <p:ph type="sldNum" sz="quarter" idx="10"/>
          </p:nvPr>
        </p:nvSpPr>
        <p:spPr/>
        <p:txBody>
          <a:bodyPr/>
          <a:lstStyle/>
          <a:p>
            <a:fld id="{C8A176EF-FF08-4664-B0A7-9222B570A473}" type="slidenum">
              <a:rPr lang="el-GR" smtClean="0"/>
              <a:pPr/>
              <a:t>5</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mtClean="0"/>
              <a:t>ν</a:t>
            </a:r>
            <a:endParaRPr lang="el-GR"/>
          </a:p>
        </p:txBody>
      </p:sp>
      <p:sp>
        <p:nvSpPr>
          <p:cNvPr id="4" name="3 - Θέση αριθμού διαφάνειας"/>
          <p:cNvSpPr>
            <a:spLocks noGrp="1"/>
          </p:cNvSpPr>
          <p:nvPr>
            <p:ph type="sldNum" sz="quarter" idx="10"/>
          </p:nvPr>
        </p:nvSpPr>
        <p:spPr/>
        <p:txBody>
          <a:bodyPr/>
          <a:lstStyle/>
          <a:p>
            <a:fld id="{C8A176EF-FF08-4664-B0A7-9222B570A473}" type="slidenum">
              <a:rPr lang="el-GR" smtClean="0"/>
              <a:pPr/>
              <a:t>6</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mtClean="0"/>
              <a:t>ν</a:t>
            </a:r>
            <a:endParaRPr lang="el-GR"/>
          </a:p>
        </p:txBody>
      </p:sp>
      <p:sp>
        <p:nvSpPr>
          <p:cNvPr id="4" name="3 - Θέση αριθμού διαφάνειας"/>
          <p:cNvSpPr>
            <a:spLocks noGrp="1"/>
          </p:cNvSpPr>
          <p:nvPr>
            <p:ph type="sldNum" sz="quarter" idx="10"/>
          </p:nvPr>
        </p:nvSpPr>
        <p:spPr/>
        <p:txBody>
          <a:bodyPr/>
          <a:lstStyle/>
          <a:p>
            <a:fld id="{C8A176EF-FF08-4664-B0A7-9222B570A473}" type="slidenum">
              <a:rPr lang="el-GR" smtClean="0"/>
              <a:pPr/>
              <a:t>7</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mtClean="0"/>
              <a:t>ν</a:t>
            </a:r>
            <a:endParaRPr lang="el-GR"/>
          </a:p>
        </p:txBody>
      </p:sp>
      <p:sp>
        <p:nvSpPr>
          <p:cNvPr id="4" name="3 - Θέση αριθμού διαφάνειας"/>
          <p:cNvSpPr>
            <a:spLocks noGrp="1"/>
          </p:cNvSpPr>
          <p:nvPr>
            <p:ph type="sldNum" sz="quarter" idx="10"/>
          </p:nvPr>
        </p:nvSpPr>
        <p:spPr/>
        <p:txBody>
          <a:bodyPr/>
          <a:lstStyle/>
          <a:p>
            <a:fld id="{C8A176EF-FF08-4664-B0A7-9222B570A473}" type="slidenum">
              <a:rPr lang="el-GR" smtClean="0"/>
              <a:pPr/>
              <a:t>8</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8A176EF-FF08-4664-B0A7-9222B570A473}" type="slidenum">
              <a:rPr lang="el-GR" smtClean="0"/>
              <a:pPr/>
              <a:t>15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22/3/2020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bencourtney.com/ebooks/lea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642910" y="500042"/>
            <a:ext cx="8001056" cy="5786478"/>
          </a:xfrm>
          <a:prstGeom prst="rect">
            <a:avLst/>
          </a:prstGeom>
          <a:ln w="38100">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l-GR"/>
          </a:p>
        </p:txBody>
      </p:sp>
      <p:sp>
        <p:nvSpPr>
          <p:cNvPr id="2" name="1 - Τίτλος"/>
          <p:cNvSpPr>
            <a:spLocks noGrp="1"/>
          </p:cNvSpPr>
          <p:nvPr>
            <p:ph type="title"/>
          </p:nvPr>
        </p:nvSpPr>
        <p:spPr>
          <a:xfrm>
            <a:off x="457200" y="274638"/>
            <a:ext cx="8229600" cy="6083320"/>
          </a:xfrm>
        </p:spPr>
        <p:txBody>
          <a:bodyPr>
            <a:normAutofit/>
          </a:bodyPr>
          <a:lstStyle/>
          <a:p>
            <a:r>
              <a:rPr lang="el-GR" sz="2400" dirty="0" smtClean="0"/>
              <a:t>Διδάσκουσα: Μαρία Βεργέτη</a:t>
            </a:r>
            <a:br>
              <a:rPr lang="el-GR" sz="2400" dirty="0" smtClean="0"/>
            </a:br>
            <a:r>
              <a:rPr lang="el-GR" sz="2400" dirty="0" smtClean="0"/>
              <a:t>Καθηγήτρια Κοινωνιολογίας Δ.Π.Θ.</a:t>
            </a:r>
            <a:br>
              <a:rPr lang="el-GR" sz="2400" dirty="0" smtClean="0"/>
            </a:br>
            <a:r>
              <a:rPr lang="el-GR" sz="2400" dirty="0" smtClean="0"/>
              <a:t/>
            </a:r>
            <a:br>
              <a:rPr lang="el-GR" sz="2400" dirty="0" smtClean="0"/>
            </a:br>
            <a:r>
              <a:rPr lang="el-GR" sz="2400" dirty="0" smtClean="0"/>
              <a:t/>
            </a:r>
            <a:br>
              <a:rPr lang="el-GR" sz="2400" dirty="0" smtClean="0"/>
            </a:br>
            <a:r>
              <a:rPr lang="el-GR" sz="2400" b="1" dirty="0" smtClean="0">
                <a:solidFill>
                  <a:srgbClr val="FF0000"/>
                </a:solidFill>
              </a:rPr>
              <a:t>Βιωματικό εργαστήριο</a:t>
            </a:r>
            <a:r>
              <a:rPr lang="el-GR" sz="2400" dirty="0" smtClean="0"/>
              <a:t/>
            </a:r>
            <a:br>
              <a:rPr lang="el-GR" sz="2400" dirty="0" smtClean="0"/>
            </a:br>
            <a:endParaRPr lang="el-GR" sz="2400" dirty="0"/>
          </a:p>
        </p:txBody>
      </p:sp>
      <p:sp>
        <p:nvSpPr>
          <p:cNvPr id="6" name="5 - Ορθογώνιο"/>
          <p:cNvSpPr/>
          <p:nvPr/>
        </p:nvSpPr>
        <p:spPr>
          <a:xfrm>
            <a:off x="642910" y="1214422"/>
            <a:ext cx="8501090" cy="707886"/>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l-GR" sz="40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Κοινωνιολογία του πολιτισμού</a:t>
            </a:r>
            <a:endParaRPr lang="el-GR" sz="40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pic>
        <p:nvPicPr>
          <p:cNvPr id="7" name="6 - Εικόνα" descr="Αποτέλεσμα εικόνας για clipart teens"/>
          <p:cNvPicPr/>
          <p:nvPr/>
        </p:nvPicPr>
        <p:blipFill>
          <a:blip r:embed="rId2"/>
          <a:srcRect/>
          <a:stretch>
            <a:fillRect/>
          </a:stretch>
        </p:blipFill>
        <p:spPr bwMode="auto">
          <a:xfrm>
            <a:off x="2924175" y="4429132"/>
            <a:ext cx="3295650" cy="1390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Η ΟΜΑΔΑ</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r>
              <a:rPr lang="el-GR" sz="2400" dirty="0" smtClean="0"/>
              <a:t>Αφορά έναν συγκεκριμένο πληθυσμό: </a:t>
            </a:r>
            <a:r>
              <a:rPr lang="el-GR" sz="2400" dirty="0" smtClean="0">
                <a:solidFill>
                  <a:srgbClr val="FF0000"/>
                </a:solidFill>
              </a:rPr>
              <a:t>μαθητές ΣΤ’ τάξης του δημοτικού σχολείου</a:t>
            </a:r>
          </a:p>
          <a:p>
            <a:pPr>
              <a:buNone/>
            </a:pPr>
            <a:endParaRPr lang="el-GR" sz="2400" dirty="0" smtClean="0">
              <a:solidFill>
                <a:srgbClr val="FF0000"/>
              </a:solidFill>
            </a:endParaRPr>
          </a:p>
          <a:p>
            <a:r>
              <a:rPr lang="el-GR" sz="2400" dirty="0" smtClean="0"/>
              <a:t>Ενδιαφέρεται για ένα συγκεκριμένο θέμα: </a:t>
            </a:r>
            <a:r>
              <a:rPr lang="el-GR" sz="2400" dirty="0" smtClean="0">
                <a:solidFill>
                  <a:srgbClr val="FF0000"/>
                </a:solidFill>
              </a:rPr>
              <a:t>το ύφος του λόγου</a:t>
            </a:r>
          </a:p>
          <a:p>
            <a:pPr>
              <a:buNone/>
            </a:pPr>
            <a:endParaRPr lang="el-GR" sz="2400" dirty="0" smtClean="0">
              <a:solidFill>
                <a:srgbClr val="FF0000"/>
              </a:solidFill>
            </a:endParaRPr>
          </a:p>
          <a:p>
            <a:r>
              <a:rPr lang="el-GR" sz="2400" dirty="0" smtClean="0"/>
              <a:t> Απαντά σε ένα συγκεκριμένο αίτημα: </a:t>
            </a:r>
            <a:r>
              <a:rPr lang="el-GR" sz="2400" dirty="0" smtClean="0">
                <a:solidFill>
                  <a:srgbClr val="FF0000"/>
                </a:solidFill>
              </a:rPr>
              <a:t>ανάπτυξη της δημιουργικότητας</a:t>
            </a:r>
          </a:p>
          <a:p>
            <a:pPr>
              <a:buNone/>
            </a:pPr>
            <a:endParaRPr lang="el-GR" sz="2400" dirty="0" smtClean="0"/>
          </a:p>
          <a:p>
            <a:endParaRPr lang="el-GR" sz="2400" dirty="0" smtClean="0"/>
          </a:p>
          <a:p>
            <a:endParaRPr lang="el-GR" sz="2400" b="1" dirty="0" smtClean="0"/>
          </a:p>
          <a:p>
            <a:pPr>
              <a:buNone/>
            </a:pPr>
            <a:endParaRPr lang="el-GR" sz="2400" b="1" dirty="0" smtClean="0"/>
          </a:p>
          <a:p>
            <a:endParaRPr lang="el-GR" sz="2400" b="1" dirty="0" smtClean="0">
              <a:solidFill>
                <a:srgbClr val="FF0000"/>
              </a:solidFill>
            </a:endParaRPr>
          </a:p>
          <a:p>
            <a:endParaRPr lang="el-GR" sz="2400" b="1" dirty="0" smtClean="0">
              <a:solidFill>
                <a:srgbClr val="FF0000"/>
              </a:solidFill>
            </a:endParaRPr>
          </a:p>
          <a:p>
            <a:endParaRPr lang="el-GR" sz="2400" b="1" dirty="0" smtClean="0">
              <a:solidFill>
                <a:srgbClr val="FF0000"/>
              </a:solidFill>
            </a:endParaRPr>
          </a:p>
          <a:p>
            <a:endParaRPr lang="el-G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Η ΕΙΣΑΓΩΓΗ</a:t>
            </a:r>
            <a:endParaRPr lang="el-GR" sz="2400" b="1" dirty="0">
              <a:solidFill>
                <a:srgbClr val="00B050"/>
              </a:solidFill>
            </a:endParaRPr>
          </a:p>
        </p:txBody>
      </p:sp>
      <p:sp>
        <p:nvSpPr>
          <p:cNvPr id="3" name="2 - Θέση περιεχομένου"/>
          <p:cNvSpPr>
            <a:spLocks noGrp="1"/>
          </p:cNvSpPr>
          <p:nvPr>
            <p:ph idx="1"/>
          </p:nvPr>
        </p:nvSpPr>
        <p:spPr/>
        <p:txBody>
          <a:bodyPr>
            <a:normAutofit lnSpcReduction="10000"/>
          </a:bodyPr>
          <a:lstStyle/>
          <a:p>
            <a:pPr algn="just"/>
            <a:r>
              <a:rPr lang="el-GR" sz="2400" u="sng" dirty="0" smtClean="0"/>
              <a:t>1</a:t>
            </a:r>
            <a:r>
              <a:rPr lang="el-GR" sz="2400" u="sng" baseline="30000" dirty="0" smtClean="0"/>
              <a:t>η</a:t>
            </a:r>
            <a:r>
              <a:rPr lang="el-GR" sz="2400" u="sng" dirty="0" smtClean="0"/>
              <a:t> δραστηριότητα</a:t>
            </a:r>
            <a:r>
              <a:rPr lang="el-GR" sz="2400" dirty="0" smtClean="0"/>
              <a:t>: Σχηματίζουμε κύκλο. Ο/</a:t>
            </a:r>
            <a:r>
              <a:rPr lang="en-US" sz="2400" dirty="0" smtClean="0"/>
              <a:t>H</a:t>
            </a:r>
            <a:r>
              <a:rPr lang="el-GR" sz="2400" dirty="0" smtClean="0"/>
              <a:t> εκπαιδευτικός προσφέρει ένα λουλούδι σε ένα μέλος της ομάδας και λέει το όνομά του/της. Με τον ίδιο τρόπο κάθε φοιτητής/</a:t>
            </a:r>
            <a:r>
              <a:rPr lang="el-GR" sz="2400" dirty="0" err="1" smtClean="0"/>
              <a:t>τρια</a:t>
            </a:r>
            <a:r>
              <a:rPr lang="el-GR" sz="2400" dirty="0" smtClean="0"/>
              <a:t> προσφέρει το λουλούδι σε έναν άλλο φοιτητή/</a:t>
            </a:r>
            <a:r>
              <a:rPr lang="el-GR" sz="2400" dirty="0" err="1" smtClean="0"/>
              <a:t>τρια</a:t>
            </a:r>
            <a:r>
              <a:rPr lang="el-GR" sz="2400" dirty="0" smtClean="0"/>
              <a:t>, λέγοντας το όνομά του, μέχρι να συστηθούν όλοι οι φοιτητές/</a:t>
            </a:r>
            <a:r>
              <a:rPr lang="el-GR" sz="2400" dirty="0" err="1" smtClean="0"/>
              <a:t>τριες</a:t>
            </a:r>
            <a:r>
              <a:rPr lang="el-GR" sz="2400" dirty="0" smtClean="0"/>
              <a:t>. </a:t>
            </a:r>
          </a:p>
          <a:p>
            <a:pPr algn="just"/>
            <a:r>
              <a:rPr lang="el-GR" sz="2400" u="sng" dirty="0" smtClean="0"/>
              <a:t>2</a:t>
            </a:r>
            <a:r>
              <a:rPr lang="el-GR" sz="2400" u="sng" baseline="30000" dirty="0" smtClean="0"/>
              <a:t>η</a:t>
            </a:r>
            <a:r>
              <a:rPr lang="el-GR" sz="2400" u="sng" dirty="0" smtClean="0"/>
              <a:t> δραστηριότητα</a:t>
            </a:r>
            <a:r>
              <a:rPr lang="el-GR" sz="2400" dirty="0" smtClean="0"/>
              <a:t>: Σηκωνόμαστε όρθιοι και περπατάμε στον χώρο. Όποιον συναντάμε, τον χαιρετάμε με χειραψία κοιτάζοντάς τον στα μάτια και συστηνόμαστε με το μικρό μας όνομα.</a:t>
            </a:r>
          </a:p>
          <a:p>
            <a:pPr algn="just"/>
            <a:r>
              <a:rPr lang="el-GR" sz="2400" u="sng" dirty="0" smtClean="0"/>
              <a:t>3</a:t>
            </a:r>
            <a:r>
              <a:rPr lang="el-GR" sz="2400" u="sng" baseline="30000" dirty="0" smtClean="0"/>
              <a:t>η</a:t>
            </a:r>
            <a:r>
              <a:rPr lang="el-GR" sz="2400" u="sng" dirty="0" smtClean="0"/>
              <a:t> δραστηριότητα</a:t>
            </a:r>
            <a:r>
              <a:rPr lang="el-GR" sz="2400" dirty="0" smtClean="0"/>
              <a:t>: Περπατάμε στον χώρο, σκουντιόμαστε με τους ώμους και λέμε το όνομά μας. Όταν τους έχουμε συναντήσει όλους μια δυο φορές, συνεχίζουμε λέγοντας το όνομα του άλλου.</a:t>
            </a:r>
            <a:endParaRPr lang="el-GR" sz="2400" u="sn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Η ΕΙΣΑΓΩΓΗ</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pPr algn="just"/>
            <a:r>
              <a:rPr lang="el-GR" sz="2400" u="sng" dirty="0" smtClean="0"/>
              <a:t>4</a:t>
            </a:r>
            <a:r>
              <a:rPr lang="el-GR" sz="2400" u="sng" baseline="30000" dirty="0" smtClean="0"/>
              <a:t>η</a:t>
            </a:r>
            <a:r>
              <a:rPr lang="el-GR" sz="2400" u="sng" dirty="0" smtClean="0"/>
              <a:t> δραστηριότητα</a:t>
            </a:r>
            <a:r>
              <a:rPr lang="el-GR" sz="2400" dirty="0" smtClean="0"/>
              <a:t>: Βάζουμε μουσική. Με τα πόδια σταθερά στο έδαφος προσπαθούμε να κινήσουμε ένα ένα τα μέλη του σώματός μας διαγράφοντας κύκλους. Τις παραλλαγές τις δίνει ο/η εκπαιδευτικός. Ξεκινάμε από το κεφάλι και προχωράμε, πρώτα στον δεξί ώμο, μετά στον αριστερό, στη συνέχεια στον αγκώνα, μετά στον καρπό, στον θώρακα, στους γοφούς, στα γόνατα και τέλος στους αστραγάλους. Μετά κάνουμε συνδυασμούς, π.χ. δεξί γόνατο, αριστερό ώμο κ.λπ.</a:t>
            </a:r>
            <a:endParaRPr lang="el-GR" sz="2400" u="sn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Η ΕΙΣΑΓΩΓΗ</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pPr algn="just"/>
            <a:r>
              <a:rPr lang="el-GR" sz="2400" u="sng" dirty="0" smtClean="0"/>
              <a:t>5</a:t>
            </a:r>
            <a:r>
              <a:rPr lang="el-GR" sz="2400" u="sng" baseline="30000" dirty="0" smtClean="0"/>
              <a:t>η</a:t>
            </a:r>
            <a:r>
              <a:rPr lang="el-GR" sz="2400" u="sng" dirty="0" smtClean="0"/>
              <a:t> δραστηριότητα</a:t>
            </a:r>
            <a:r>
              <a:rPr lang="el-GR" sz="2400" dirty="0" smtClean="0"/>
              <a:t>: Γράφω ένα λίμερικ και παρουσιάζω έναν συμφοιτητή/</a:t>
            </a:r>
            <a:r>
              <a:rPr lang="el-GR" sz="2400" dirty="0" err="1" smtClean="0"/>
              <a:t>τριά</a:t>
            </a:r>
            <a:r>
              <a:rPr lang="el-GR" sz="2400" dirty="0" smtClean="0"/>
              <a:t> μου, αφού πρώτα συζητήσω μαζί του και μάθω κάποιες πληροφορίες γι’ αυτόν. Τα λίμερικ είναι μικρά ποιηματάκια που έχουν μια συγκεκριμένη δομή:</a:t>
            </a:r>
          </a:p>
          <a:p>
            <a:pPr algn="just">
              <a:buNone/>
            </a:pPr>
            <a:r>
              <a:rPr lang="el-GR" sz="2400" dirty="0" smtClean="0"/>
              <a:t>1</a:t>
            </a:r>
            <a:r>
              <a:rPr lang="el-GR" sz="2400" baseline="30000" dirty="0" smtClean="0"/>
              <a:t>ος</a:t>
            </a:r>
            <a:r>
              <a:rPr lang="el-GR" sz="2400" dirty="0" smtClean="0"/>
              <a:t> στίχος: </a:t>
            </a:r>
            <a:r>
              <a:rPr lang="el-GR" sz="2400" b="1" dirty="0" smtClean="0">
                <a:solidFill>
                  <a:srgbClr val="FF0000"/>
                </a:solidFill>
              </a:rPr>
              <a:t>Ήταν</a:t>
            </a:r>
            <a:r>
              <a:rPr lang="el-GR" sz="2400" b="1" dirty="0" smtClean="0"/>
              <a:t>…  </a:t>
            </a:r>
            <a:r>
              <a:rPr lang="el-GR" sz="2400" dirty="0" smtClean="0"/>
              <a:t>(παρουσίαση του πρωταγωνιστή)</a:t>
            </a:r>
          </a:p>
          <a:p>
            <a:pPr algn="just">
              <a:buNone/>
            </a:pPr>
            <a:r>
              <a:rPr lang="el-GR" sz="2400" dirty="0" smtClean="0"/>
              <a:t>2</a:t>
            </a:r>
            <a:r>
              <a:rPr lang="el-GR" sz="2400" baseline="30000" dirty="0" smtClean="0"/>
              <a:t>ος</a:t>
            </a:r>
            <a:r>
              <a:rPr lang="el-GR" sz="2400" dirty="0" smtClean="0"/>
              <a:t> στίχος: </a:t>
            </a:r>
            <a:r>
              <a:rPr lang="el-GR" sz="2400" b="1" dirty="0" smtClean="0">
                <a:solidFill>
                  <a:srgbClr val="FF0000"/>
                </a:solidFill>
              </a:rPr>
              <a:t>που</a:t>
            </a:r>
            <a:r>
              <a:rPr lang="el-GR" sz="2400" b="1" dirty="0" smtClean="0"/>
              <a:t>… </a:t>
            </a:r>
            <a:r>
              <a:rPr lang="el-GR" sz="2400" dirty="0" smtClean="0"/>
              <a:t>(κάτι του συνέβαινε ή αποκαλύπτεται η ιδιότητά του)</a:t>
            </a:r>
          </a:p>
          <a:p>
            <a:pPr algn="just">
              <a:buNone/>
            </a:pPr>
            <a:r>
              <a:rPr lang="el-GR" sz="2400" dirty="0" smtClean="0"/>
              <a:t>3</a:t>
            </a:r>
            <a:r>
              <a:rPr lang="el-GR" sz="2400" baseline="30000" dirty="0" smtClean="0"/>
              <a:t>ος</a:t>
            </a:r>
            <a:r>
              <a:rPr lang="el-GR" sz="2400" dirty="0" smtClean="0"/>
              <a:t> στίχος: </a:t>
            </a:r>
            <a:r>
              <a:rPr lang="el-GR" sz="2400" b="1" dirty="0" smtClean="0">
                <a:solidFill>
                  <a:srgbClr val="FF0000"/>
                </a:solidFill>
              </a:rPr>
              <a:t>όμως</a:t>
            </a:r>
            <a:r>
              <a:rPr lang="el-GR" sz="2400" b="1" dirty="0" smtClean="0"/>
              <a:t> … </a:t>
            </a:r>
            <a:r>
              <a:rPr lang="el-GR" sz="2400" dirty="0" smtClean="0"/>
              <a:t>(κάτι έκανε)</a:t>
            </a:r>
          </a:p>
          <a:p>
            <a:pPr algn="just">
              <a:buNone/>
            </a:pPr>
            <a:r>
              <a:rPr lang="el-GR" sz="2400" dirty="0" smtClean="0"/>
              <a:t>4</a:t>
            </a:r>
            <a:r>
              <a:rPr lang="el-GR" sz="2400" baseline="30000" dirty="0" smtClean="0"/>
              <a:t>ος</a:t>
            </a:r>
            <a:r>
              <a:rPr lang="el-GR" sz="2400" dirty="0" smtClean="0"/>
              <a:t> στίχος: </a:t>
            </a:r>
            <a:r>
              <a:rPr lang="el-GR" sz="2400" b="1" dirty="0" smtClean="0">
                <a:solidFill>
                  <a:srgbClr val="FF0000"/>
                </a:solidFill>
              </a:rPr>
              <a:t>και</a:t>
            </a:r>
            <a:r>
              <a:rPr lang="el-GR" sz="2400" b="1" dirty="0" smtClean="0"/>
              <a:t> … </a:t>
            </a:r>
            <a:r>
              <a:rPr lang="el-GR" sz="2400" dirty="0" smtClean="0"/>
              <a:t>(κάτι είπε, ή αυτό που έκανε είχε συνέπειες)</a:t>
            </a:r>
          </a:p>
          <a:p>
            <a:pPr algn="just">
              <a:buNone/>
            </a:pPr>
            <a:r>
              <a:rPr lang="el-GR" sz="2400" dirty="0" smtClean="0"/>
              <a:t>5</a:t>
            </a:r>
            <a:r>
              <a:rPr lang="el-GR" sz="2400" baseline="30000" dirty="0" smtClean="0"/>
              <a:t>ος</a:t>
            </a:r>
            <a:r>
              <a:rPr lang="el-GR" sz="2400" dirty="0" smtClean="0"/>
              <a:t> στίχος: </a:t>
            </a:r>
            <a:r>
              <a:rPr lang="el-GR" sz="2400" b="1" dirty="0" smtClean="0"/>
              <a:t>… </a:t>
            </a:r>
            <a:r>
              <a:rPr lang="el-GR" sz="2400" dirty="0" smtClean="0"/>
              <a:t>χαρακτηρίζουμε τον ήρωα με ένα αστείο, περίεργο, εντυπωσιακό επίθετο</a:t>
            </a:r>
          </a:p>
          <a:p>
            <a:pPr algn="just">
              <a:buFont typeface="Wingdings" pitchFamily="2" charset="2"/>
              <a:buChar char="ü"/>
            </a:pPr>
            <a:endParaRPr lang="el-GR"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Η ΕΙΣΑΓΩΓΗ</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pPr algn="ctr">
              <a:buNone/>
            </a:pPr>
            <a:r>
              <a:rPr lang="el-GR" sz="2400" dirty="0" smtClean="0"/>
              <a:t>Παράδειγμα λίμερικ</a:t>
            </a:r>
          </a:p>
          <a:p>
            <a:pPr algn="ctr">
              <a:buNone/>
            </a:pPr>
            <a:endParaRPr lang="el-GR" sz="2400" dirty="0" smtClean="0"/>
          </a:p>
          <a:p>
            <a:pPr algn="ctr">
              <a:buNone/>
            </a:pPr>
            <a:r>
              <a:rPr lang="el-GR" sz="2400" b="1" dirty="0" smtClean="0">
                <a:solidFill>
                  <a:srgbClr val="FF0000"/>
                </a:solidFill>
              </a:rPr>
              <a:t>Ήτανε</a:t>
            </a:r>
            <a:r>
              <a:rPr lang="el-GR" sz="2400" dirty="0" smtClean="0"/>
              <a:t> μια σοφερίνα</a:t>
            </a:r>
          </a:p>
          <a:p>
            <a:pPr algn="ctr">
              <a:buNone/>
            </a:pPr>
            <a:r>
              <a:rPr lang="el-GR" sz="2400" b="1" dirty="0" smtClean="0">
                <a:solidFill>
                  <a:srgbClr val="FF0000"/>
                </a:solidFill>
              </a:rPr>
              <a:t>που</a:t>
            </a:r>
            <a:r>
              <a:rPr lang="el-GR" sz="2400" dirty="0" smtClean="0"/>
              <a:t> ήθελε να γίνει μπαλαρίνα</a:t>
            </a:r>
          </a:p>
          <a:p>
            <a:pPr algn="ctr">
              <a:buNone/>
            </a:pPr>
            <a:r>
              <a:rPr lang="el-GR" sz="2400" b="1" dirty="0" smtClean="0">
                <a:solidFill>
                  <a:srgbClr val="FF0000"/>
                </a:solidFill>
              </a:rPr>
              <a:t>όμως</a:t>
            </a:r>
            <a:r>
              <a:rPr lang="el-GR" sz="2400" dirty="0" smtClean="0"/>
              <a:t> έκανε μια πιρουέτα</a:t>
            </a:r>
          </a:p>
          <a:p>
            <a:pPr algn="ctr">
              <a:buNone/>
            </a:pPr>
            <a:r>
              <a:rPr lang="el-GR" sz="2400" b="1" dirty="0" smtClean="0">
                <a:solidFill>
                  <a:srgbClr val="FF0000"/>
                </a:solidFill>
              </a:rPr>
              <a:t>και</a:t>
            </a:r>
            <a:r>
              <a:rPr lang="el-GR" sz="2400" dirty="0" smtClean="0"/>
              <a:t> της χάλασε η σιλουέτα</a:t>
            </a:r>
          </a:p>
          <a:p>
            <a:pPr algn="ctr">
              <a:buNone/>
            </a:pPr>
            <a:r>
              <a:rPr lang="el-GR" sz="2400" dirty="0" smtClean="0"/>
              <a:t>η σοφερίνα-μπαλαρίνα!</a:t>
            </a:r>
          </a:p>
          <a:p>
            <a:pPr algn="ctr">
              <a:buNone/>
            </a:pPr>
            <a:endParaRPr lang="el-GR" sz="2400" dirty="0" smtClean="0"/>
          </a:p>
          <a:p>
            <a:pPr algn="ctr">
              <a:buNone/>
            </a:pPr>
            <a:r>
              <a:rPr lang="el-GR" sz="2400" dirty="0" smtClean="0"/>
              <a:t>Τα λίμερικ παρουσιάζουν </a:t>
            </a:r>
            <a:r>
              <a:rPr lang="el-GR" sz="2400" smtClean="0"/>
              <a:t>ομοιοκαταληξία </a:t>
            </a:r>
          </a:p>
          <a:p>
            <a:pPr algn="ctr">
              <a:buNone/>
            </a:pPr>
            <a:r>
              <a:rPr lang="el-GR" sz="2400" smtClean="0"/>
              <a:t>1</a:t>
            </a:r>
            <a:r>
              <a:rPr lang="el-GR" sz="2400" baseline="30000" smtClean="0"/>
              <a:t>ος</a:t>
            </a:r>
            <a:r>
              <a:rPr lang="el-GR" sz="2400" smtClean="0"/>
              <a:t> </a:t>
            </a:r>
            <a:r>
              <a:rPr lang="el-GR" sz="2400" dirty="0" smtClean="0"/>
              <a:t>2</a:t>
            </a:r>
            <a:r>
              <a:rPr lang="el-GR" sz="2400" baseline="30000" dirty="0" smtClean="0"/>
              <a:t>ος</a:t>
            </a:r>
            <a:r>
              <a:rPr lang="el-GR" sz="2400" dirty="0" smtClean="0"/>
              <a:t> 5</a:t>
            </a:r>
            <a:r>
              <a:rPr lang="el-GR" sz="2400" baseline="30000" dirty="0" smtClean="0"/>
              <a:t>ος</a:t>
            </a:r>
            <a:r>
              <a:rPr lang="el-GR" sz="2400" dirty="0" smtClean="0"/>
              <a:t> στίχος, 3</a:t>
            </a:r>
            <a:r>
              <a:rPr lang="el-GR" sz="2400" baseline="30000" dirty="0" smtClean="0"/>
              <a:t>ος</a:t>
            </a:r>
            <a:r>
              <a:rPr lang="el-GR" sz="2400" dirty="0" smtClean="0"/>
              <a:t> </a:t>
            </a:r>
            <a:r>
              <a:rPr lang="el-GR" sz="2400" smtClean="0"/>
              <a:t>4</a:t>
            </a:r>
            <a:r>
              <a:rPr lang="el-GR" sz="2400" baseline="30000" smtClean="0"/>
              <a:t>ος</a:t>
            </a:r>
            <a:r>
              <a:rPr lang="el-GR" sz="2400" smtClean="0"/>
              <a:t> στίχος</a:t>
            </a:r>
            <a:endParaRPr lang="el-GR" sz="2400" dirty="0" smtClean="0"/>
          </a:p>
          <a:p>
            <a:pPr algn="ctr">
              <a:buNone/>
            </a:pPr>
            <a:endParaRPr lang="el-GR"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Η ΑΝΑΠΤΥΞΗ</a:t>
            </a:r>
            <a:endParaRPr lang="el-GR" sz="2400" b="1" dirty="0">
              <a:solidFill>
                <a:srgbClr val="00B050"/>
              </a:solidFill>
            </a:endParaRPr>
          </a:p>
        </p:txBody>
      </p:sp>
      <p:sp>
        <p:nvSpPr>
          <p:cNvPr id="3" name="2 - Θέση περιεχομένου"/>
          <p:cNvSpPr>
            <a:spLocks noGrp="1"/>
          </p:cNvSpPr>
          <p:nvPr>
            <p:ph idx="1"/>
          </p:nvPr>
        </p:nvSpPr>
        <p:spPr>
          <a:xfrm>
            <a:off x="457200" y="1142984"/>
            <a:ext cx="8229600" cy="4983179"/>
          </a:xfrm>
        </p:spPr>
        <p:txBody>
          <a:bodyPr>
            <a:normAutofit lnSpcReduction="10000"/>
          </a:bodyPr>
          <a:lstStyle/>
          <a:p>
            <a:pPr algn="just"/>
            <a:r>
              <a:rPr lang="el-GR" sz="2400" u="sng" dirty="0" smtClean="0"/>
              <a:t>1</a:t>
            </a:r>
            <a:r>
              <a:rPr lang="el-GR" sz="2400" u="sng" baseline="30000" dirty="0" smtClean="0"/>
              <a:t>0</a:t>
            </a:r>
            <a:r>
              <a:rPr lang="el-GR" sz="2400" u="sng" dirty="0" smtClean="0"/>
              <a:t> βήμα</a:t>
            </a:r>
            <a:r>
              <a:rPr lang="el-GR" sz="2400" dirty="0" smtClean="0"/>
              <a:t> : Ο/Η εκπαιδευτικός περπατά στον χώρο. Το σώμα του</a:t>
            </a:r>
            <a:r>
              <a:rPr lang="en-US" sz="2400" dirty="0" smtClean="0"/>
              <a:t>/</a:t>
            </a:r>
            <a:r>
              <a:rPr lang="el-GR" sz="2400" dirty="0" smtClean="0"/>
              <a:t>της είναι ένα φανταστικό πινέλο. Ποιο είδος γραμμής αποτυπώνεται στο πάτωμα καθώς περπατά;</a:t>
            </a:r>
          </a:p>
          <a:p>
            <a:pPr algn="just"/>
            <a:r>
              <a:rPr lang="el-GR" sz="2400" u="sng" dirty="0" smtClean="0"/>
              <a:t>2</a:t>
            </a:r>
            <a:r>
              <a:rPr lang="el-GR" sz="2400" u="sng" baseline="30000" dirty="0" smtClean="0"/>
              <a:t>ο</a:t>
            </a:r>
            <a:r>
              <a:rPr lang="el-GR" sz="2400" u="sng" dirty="0" smtClean="0"/>
              <a:t> βήμα</a:t>
            </a:r>
            <a:r>
              <a:rPr lang="el-GR" sz="2400" dirty="0" smtClean="0"/>
              <a:t> : Οι φοιτητές/φοιτήτριες παρακολουθούν μία πορεία του/της εκπαιδευτικού (π.χ. ευθεία), τη σχεδιάζουν  στο μπλοκ τους και στη συνέχεια κάνουν μία ζωγραφιά που να περιέχει τη γραμμή αυτή.</a:t>
            </a:r>
          </a:p>
          <a:p>
            <a:pPr algn="just"/>
            <a:r>
              <a:rPr lang="el-GR" sz="2400" u="sng" dirty="0" smtClean="0"/>
              <a:t>3</a:t>
            </a:r>
            <a:r>
              <a:rPr lang="el-GR" sz="2400" u="sng" baseline="30000" dirty="0" smtClean="0"/>
              <a:t>ο</a:t>
            </a:r>
            <a:r>
              <a:rPr lang="el-GR" sz="2400" u="sng" dirty="0" smtClean="0"/>
              <a:t> βήμα</a:t>
            </a:r>
            <a:r>
              <a:rPr lang="el-GR" sz="2400" dirty="0" smtClean="0"/>
              <a:t>: Κάτω από τη ζωγραφιά γράφουν μία λεζάντα.</a:t>
            </a:r>
          </a:p>
          <a:p>
            <a:pPr algn="just"/>
            <a:r>
              <a:rPr lang="el-GR" sz="2400" u="sng" dirty="0" smtClean="0"/>
              <a:t>4</a:t>
            </a:r>
            <a:r>
              <a:rPr lang="el-GR" sz="2400" u="sng" baseline="30000" dirty="0" smtClean="0"/>
              <a:t>ο</a:t>
            </a:r>
            <a:r>
              <a:rPr lang="el-GR" sz="2400" u="sng" dirty="0" smtClean="0"/>
              <a:t> βήμα</a:t>
            </a:r>
            <a:r>
              <a:rPr lang="el-GR" sz="2400" dirty="0" smtClean="0"/>
              <a:t> : Η διαδικασία αυτή ακολουθείται και για άλλα είδη γραμμών όπως καμπύλες ή τεθλασμένες.</a:t>
            </a:r>
          </a:p>
          <a:p>
            <a:pPr algn="just"/>
            <a:r>
              <a:rPr lang="el-GR" sz="2400" u="sng" dirty="0" smtClean="0"/>
              <a:t>5</a:t>
            </a:r>
            <a:r>
              <a:rPr lang="el-GR" sz="2400" u="sng" baseline="30000" dirty="0" smtClean="0"/>
              <a:t>ο</a:t>
            </a:r>
            <a:r>
              <a:rPr lang="el-GR" sz="2400" u="sng" dirty="0" smtClean="0"/>
              <a:t> βήμα</a:t>
            </a:r>
            <a:r>
              <a:rPr lang="el-GR" sz="2400" dirty="0" smtClean="0"/>
              <a:t> : Οι φοιτητές/</a:t>
            </a:r>
            <a:r>
              <a:rPr lang="el-GR" sz="2400" dirty="0" err="1" smtClean="0"/>
              <a:t>τριες</a:t>
            </a:r>
            <a:r>
              <a:rPr lang="el-GR" sz="2400" dirty="0" smtClean="0"/>
              <a:t>, γίνονται ζευγάρια. Χρησιμοποιούν τις λεζάντες τους προκειμένου να συνθέσουν την πλοκή  μιας φανταστικής ιστορίας.</a:t>
            </a:r>
            <a:endParaRPr lang="el-GR" sz="2400" u="sng"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FF0000"/>
                </a:solidFill>
              </a:rPr>
              <a:t>Υπόδειγμα γραμμών </a:t>
            </a:r>
            <a:endParaRPr lang="el-GR" sz="2400" b="1" dirty="0">
              <a:solidFill>
                <a:srgbClr val="FF0000"/>
              </a:solidFill>
            </a:endParaRPr>
          </a:p>
        </p:txBody>
      </p:sp>
      <p:pic>
        <p:nvPicPr>
          <p:cNvPr id="1026" name="Picture 2"/>
          <p:cNvPicPr>
            <a:picLocks noChangeAspect="1" noChangeArrowheads="1"/>
          </p:cNvPicPr>
          <p:nvPr/>
        </p:nvPicPr>
        <p:blipFill>
          <a:blip r:embed="rId2" cstate="print">
            <a:lum bright="10000"/>
          </a:blip>
          <a:srcRect/>
          <a:stretch>
            <a:fillRect/>
          </a:stretch>
        </p:blipFill>
        <p:spPr bwMode="auto">
          <a:xfrm flipH="1">
            <a:off x="1714480" y="1714488"/>
            <a:ext cx="5811520" cy="435864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Η ΑΝΑΠΤΥΞΗ</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pPr algn="just"/>
            <a:r>
              <a:rPr lang="el-GR" sz="2400" u="sng" dirty="0" smtClean="0"/>
              <a:t>5</a:t>
            </a:r>
            <a:r>
              <a:rPr lang="el-GR" sz="2400" u="sng" baseline="30000" dirty="0" smtClean="0"/>
              <a:t>ο</a:t>
            </a:r>
            <a:r>
              <a:rPr lang="el-GR" sz="2400" u="sng" dirty="0" smtClean="0"/>
              <a:t> βήμα</a:t>
            </a:r>
            <a:r>
              <a:rPr lang="el-GR" sz="2400" dirty="0" smtClean="0"/>
              <a:t> : Ο/Η εκπαιδευτικός παρουσιάζει στους φοιτητές/</a:t>
            </a:r>
            <a:r>
              <a:rPr lang="el-GR" sz="2400" dirty="0" err="1" smtClean="0"/>
              <a:t>τριες</a:t>
            </a:r>
            <a:r>
              <a:rPr lang="el-GR" sz="2400" dirty="0" smtClean="0"/>
              <a:t> ένα κείμενο. Στη συνέχεια παρουσιάζει το ίδιο κείμενο γραμμένο με διαφορετικό ύφος. Τέλος, προτείνει διάφορα είδη ύφους, όπως αυτά παρουσιάζονται στο βιβλίο του </a:t>
            </a:r>
            <a:r>
              <a:rPr lang="en-US" sz="2400" dirty="0" smtClean="0"/>
              <a:t>Raymond Queneau </a:t>
            </a:r>
            <a:r>
              <a:rPr lang="el-GR" sz="2400" dirty="0" smtClean="0"/>
              <a:t>«Ασκήσεις Ύφους», προκειμένου να επιλέξουν οι φοιτητές ένα είδος ύφους με το οποίο θα γράψουν την ιστορία που συνέγραψαν με τον συμφοιτητή τους στο 5</a:t>
            </a:r>
            <a:r>
              <a:rPr lang="el-GR" sz="2400" baseline="30000" dirty="0" smtClean="0"/>
              <a:t>ο</a:t>
            </a:r>
            <a:r>
              <a:rPr lang="el-GR" sz="2400" dirty="0" smtClean="0"/>
              <a:t> βήμα.</a:t>
            </a:r>
            <a:endParaRPr lang="el-GR" sz="2400" u="sng"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FF0000"/>
                </a:solidFill>
              </a:rPr>
              <a:t>Υπόδειγμα κειμένου</a:t>
            </a:r>
            <a:endParaRPr lang="el-GR" sz="2400" b="1" dirty="0">
              <a:solidFill>
                <a:srgbClr val="FF0000"/>
              </a:solidFill>
            </a:endParaRPr>
          </a:p>
        </p:txBody>
      </p:sp>
      <p:sp>
        <p:nvSpPr>
          <p:cNvPr id="3" name="2 - Θέση περιεχομένου"/>
          <p:cNvSpPr>
            <a:spLocks noGrp="1"/>
          </p:cNvSpPr>
          <p:nvPr>
            <p:ph idx="1"/>
          </p:nvPr>
        </p:nvSpPr>
        <p:spPr>
          <a:xfrm>
            <a:off x="457200" y="1600200"/>
            <a:ext cx="8229600" cy="5257800"/>
          </a:xfrm>
        </p:spPr>
        <p:txBody>
          <a:bodyPr>
            <a:normAutofit fontScale="92500" lnSpcReduction="10000"/>
          </a:bodyPr>
          <a:lstStyle/>
          <a:p>
            <a:pPr algn="ctr">
              <a:buNone/>
            </a:pPr>
            <a:r>
              <a:rPr lang="el-GR" sz="2400" u="sng" dirty="0" smtClean="0"/>
              <a:t>Αρχικό ύφος κειμένου</a:t>
            </a:r>
          </a:p>
          <a:p>
            <a:pPr algn="ctr">
              <a:buNone/>
            </a:pPr>
            <a:endParaRPr lang="el-GR" sz="2400" u="sng" dirty="0" smtClean="0"/>
          </a:p>
          <a:p>
            <a:pPr algn="just">
              <a:buNone/>
            </a:pPr>
            <a:r>
              <a:rPr lang="el-GR" sz="2400" dirty="0" smtClean="0"/>
              <a:t>Σ’ ένα λεωφορείο της γραμμής </a:t>
            </a:r>
            <a:r>
              <a:rPr lang="en-US" sz="2400" dirty="0" smtClean="0"/>
              <a:t>S</a:t>
            </a:r>
            <a:r>
              <a:rPr lang="el-GR" sz="2400" dirty="0" smtClean="0"/>
              <a:t>. Συνωστισμός. Ένας τύπος γύρω στα είκοσι έξι, καπέλο μαλακό με μια πλεξούδα στη θέση της κορδέλας, πολύ μακρύς λαιμός σα να του τον είχανε τραβήξει. Κόσμος κατεβαίνει. Ο περί ου ο λόγος αρπάζεται μ’ έναν διπλανό του. Τον κατηγορεί πως τον σπρώχνει κάθε φορά που κάποιος θέλει να περάσει. Τόνος κλαψιάρικος με κακές διαθέσεις. Καθώς βλέπει να ελευθερώνεται ένα κάθισμα, τρέχει και κάθεται.</a:t>
            </a:r>
          </a:p>
          <a:p>
            <a:pPr algn="just">
              <a:buNone/>
            </a:pPr>
            <a:r>
              <a:rPr lang="el-GR" sz="2400" dirty="0" smtClean="0"/>
              <a:t>  Δύο ώρες αργότερα, τον ξαναβλέπω στην Κούρ ντε Ρομ, μπροστά στον σταθμό Σαιν Λαζάρ. Είναι μ’ έναν φίλο του που του λέει: «Πρέπει να ράψεις άλλο ένα κουμπί στο παλτό σου». Του δείχνει που (στο πέτο) και γιατί. </a:t>
            </a:r>
          </a:p>
          <a:p>
            <a:pPr algn="just">
              <a:buNone/>
            </a:pPr>
            <a:r>
              <a:rPr lang="el-GR" sz="2400" dirty="0" smtClean="0"/>
              <a:t> </a:t>
            </a:r>
          </a:p>
          <a:p>
            <a:pPr>
              <a:buNone/>
            </a:pPr>
            <a:r>
              <a:rPr lang="el-GR" sz="2400" dirty="0" smtClean="0"/>
              <a:t> </a:t>
            </a:r>
          </a:p>
          <a:p>
            <a:pPr>
              <a:buNone/>
            </a:pPr>
            <a:endParaRPr lang="el-GR"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FF0000"/>
                </a:solidFill>
              </a:rPr>
              <a:t>Υπόδειγμα κειμένου</a:t>
            </a:r>
            <a:endParaRPr lang="el-GR" sz="2400" b="1" dirty="0">
              <a:solidFill>
                <a:srgbClr val="FF0000"/>
              </a:solidFill>
            </a:endParaRPr>
          </a:p>
        </p:txBody>
      </p:sp>
      <p:sp>
        <p:nvSpPr>
          <p:cNvPr id="3" name="2 - Θέση περιεχομένου"/>
          <p:cNvSpPr>
            <a:spLocks noGrp="1"/>
          </p:cNvSpPr>
          <p:nvPr>
            <p:ph idx="1"/>
          </p:nvPr>
        </p:nvSpPr>
        <p:spPr>
          <a:xfrm>
            <a:off x="457200" y="1600200"/>
            <a:ext cx="8229600" cy="5257800"/>
          </a:xfrm>
        </p:spPr>
        <p:txBody>
          <a:bodyPr>
            <a:normAutofit fontScale="92500" lnSpcReduction="20000"/>
          </a:bodyPr>
          <a:lstStyle/>
          <a:p>
            <a:pPr algn="ctr">
              <a:buNone/>
            </a:pPr>
            <a:r>
              <a:rPr lang="el-GR" sz="2400" u="sng" dirty="0" smtClean="0"/>
              <a:t>Υποκειμενικό</a:t>
            </a:r>
          </a:p>
          <a:p>
            <a:pPr algn="ctr">
              <a:buNone/>
            </a:pPr>
            <a:endParaRPr lang="el-GR" sz="2400" u="sng" dirty="0" smtClean="0"/>
          </a:p>
          <a:p>
            <a:pPr algn="just">
              <a:buNone/>
            </a:pPr>
            <a:r>
              <a:rPr lang="el-GR" sz="2400" dirty="0" smtClean="0"/>
              <a:t>     Δεν ήμουν διόλου δυσαρεστημένος με το ντύσιμό μου εκείνη τη μέρα. Πρωτοφορούσα ένα παρδαλούτσικο καπέλο κι ένα παλτό, για το οποίο πολύ καμάρωνα. Μπροστά στο σταθμό Σαιν Λαζάρ συνάντησα τον Χ που προσπάθησε να μου χαλάσει το κέφι, θέλοντας να μου αποδείξει πως το παλτό μου ήταν πολύ ανοιχτό στο πέτο και πως θα’ πρεπε να προσθέσω εκεί ένα κουμπί. Πάλι καλά που δεν τόλμησε να θίξει το καπέλο μου.</a:t>
            </a:r>
          </a:p>
          <a:p>
            <a:pPr algn="just">
              <a:buNone/>
            </a:pPr>
            <a:r>
              <a:rPr lang="el-GR" sz="2400" dirty="0" smtClean="0"/>
              <a:t>      Λίγο νωρίτερα έβαλα όπως έπρεπε στη θέση του ένα παλιοτόμαρο που το ‘κανε επίτηδες να με ξενυχιάζει κάθε φορά που περνούσε κόσμος, ανεβαίνοντας ή κατεβαίνοντας. Αυτό συνέβη σε ένα από κείνα τα βρωμερά λεωφορεία που είναι γεμάτα λαϊκούς τύπους ακριβώς εκείνες τις ώρες που είμαι υποχρεωμένος να τα χρησιμοποιώ.</a:t>
            </a:r>
          </a:p>
          <a:p>
            <a:pPr>
              <a:buNone/>
            </a:pPr>
            <a:endParaRPr lang="el-GR" sz="2400" dirty="0" smtClean="0"/>
          </a:p>
          <a:p>
            <a:pPr>
              <a:buNone/>
            </a:pPr>
            <a:r>
              <a:rPr lang="el-GR" sz="2400" dirty="0" smtClean="0"/>
              <a:t> </a:t>
            </a:r>
          </a:p>
          <a:p>
            <a:pPr>
              <a:buNone/>
            </a:pPr>
            <a:endParaRPr lang="el-G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571472" y="500042"/>
            <a:ext cx="8001056" cy="5786478"/>
          </a:xfrm>
          <a:prstGeom prst="rect">
            <a:avLst/>
          </a:prstGeom>
          <a:ln w="38100">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l-GR"/>
          </a:p>
        </p:txBody>
      </p:sp>
      <p:sp>
        <p:nvSpPr>
          <p:cNvPr id="4" name="3 - Έλλειψη"/>
          <p:cNvSpPr/>
          <p:nvPr/>
        </p:nvSpPr>
        <p:spPr>
          <a:xfrm>
            <a:off x="2071670" y="2071678"/>
            <a:ext cx="5000660" cy="2143140"/>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2" name="1 - Τίτλος"/>
          <p:cNvSpPr>
            <a:spLocks noGrp="1"/>
          </p:cNvSpPr>
          <p:nvPr>
            <p:ph type="title"/>
          </p:nvPr>
        </p:nvSpPr>
        <p:spPr>
          <a:xfrm>
            <a:off x="457200" y="274638"/>
            <a:ext cx="8229600" cy="6083320"/>
          </a:xfrm>
        </p:spPr>
        <p:txBody>
          <a:bodyPr>
            <a:normAutofit/>
          </a:bodyPr>
          <a:lstStyle/>
          <a:p>
            <a:r>
              <a:rPr lang="el-GR" sz="2800" b="1" dirty="0" smtClean="0">
                <a:solidFill>
                  <a:srgbClr val="FF0000"/>
                </a:solidFill>
              </a:rPr>
              <a:t>Δ</a:t>
            </a:r>
            <a:r>
              <a:rPr lang="el-GR" sz="2800" dirty="0" smtClean="0"/>
              <a:t> </a:t>
            </a:r>
            <a:r>
              <a:rPr lang="el-GR" sz="2800" b="1" dirty="0" smtClean="0">
                <a:solidFill>
                  <a:srgbClr val="00B050"/>
                </a:solidFill>
              </a:rPr>
              <a:t>η</a:t>
            </a:r>
            <a:r>
              <a:rPr lang="el-GR" sz="2800" dirty="0" smtClean="0"/>
              <a:t> </a:t>
            </a:r>
            <a:r>
              <a:rPr lang="el-GR" sz="2800" b="1" dirty="0" smtClean="0">
                <a:solidFill>
                  <a:srgbClr val="00B0F0"/>
                </a:solidFill>
              </a:rPr>
              <a:t>μ</a:t>
            </a:r>
            <a:r>
              <a:rPr lang="el-GR" sz="2800" dirty="0" smtClean="0"/>
              <a:t> </a:t>
            </a:r>
            <a:r>
              <a:rPr lang="el-GR" sz="2800" b="1" dirty="0" smtClean="0">
                <a:solidFill>
                  <a:schemeClr val="accent2"/>
                </a:solidFill>
              </a:rPr>
              <a:t>ι</a:t>
            </a:r>
            <a:r>
              <a:rPr lang="el-GR" sz="2800" dirty="0" smtClean="0"/>
              <a:t> </a:t>
            </a:r>
            <a:r>
              <a:rPr lang="el-GR" sz="2800" b="1" dirty="0" smtClean="0">
                <a:solidFill>
                  <a:srgbClr val="FFC000"/>
                </a:solidFill>
              </a:rPr>
              <a:t>ο υ </a:t>
            </a:r>
            <a:r>
              <a:rPr lang="el-GR" sz="2800" b="1" dirty="0" smtClean="0"/>
              <a:t>ρ</a:t>
            </a:r>
            <a:r>
              <a:rPr lang="el-GR" sz="2800" b="1" dirty="0" smtClean="0">
                <a:solidFill>
                  <a:srgbClr val="FF0000"/>
                </a:solidFill>
              </a:rPr>
              <a:t> γ </a:t>
            </a:r>
            <a:r>
              <a:rPr lang="el-GR" sz="2800" b="1" dirty="0" smtClean="0">
                <a:solidFill>
                  <a:schemeClr val="accent4">
                    <a:lumMod val="60000"/>
                    <a:lumOff val="40000"/>
                  </a:schemeClr>
                </a:solidFill>
              </a:rPr>
              <a:t>ι</a:t>
            </a:r>
            <a:r>
              <a:rPr lang="el-GR" sz="2800" dirty="0" smtClean="0"/>
              <a:t> </a:t>
            </a:r>
            <a:r>
              <a:rPr lang="el-GR" sz="2800" b="1" dirty="0" smtClean="0">
                <a:solidFill>
                  <a:srgbClr val="92D050"/>
                </a:solidFill>
              </a:rPr>
              <a:t>κ</a:t>
            </a:r>
            <a:r>
              <a:rPr lang="el-GR" sz="2800" b="1" dirty="0" smtClean="0">
                <a:solidFill>
                  <a:schemeClr val="tx2">
                    <a:lumMod val="40000"/>
                    <a:lumOff val="60000"/>
                  </a:schemeClr>
                </a:solidFill>
              </a:rPr>
              <a:t> ή    </a:t>
            </a:r>
            <a:r>
              <a:rPr lang="el-GR" sz="2800" b="1" dirty="0" smtClean="0">
                <a:solidFill>
                  <a:srgbClr val="FF0000"/>
                </a:solidFill>
              </a:rPr>
              <a:t>γ</a:t>
            </a:r>
            <a:r>
              <a:rPr lang="el-GR" sz="2800" b="1" dirty="0" smtClean="0">
                <a:solidFill>
                  <a:schemeClr val="tx2">
                    <a:lumMod val="40000"/>
                    <a:lumOff val="60000"/>
                  </a:schemeClr>
                </a:solidFill>
              </a:rPr>
              <a:t> </a:t>
            </a:r>
            <a:r>
              <a:rPr lang="el-GR" sz="2800" b="1" dirty="0" smtClean="0">
                <a:solidFill>
                  <a:srgbClr val="0070C0"/>
                </a:solidFill>
              </a:rPr>
              <a:t>ρ</a:t>
            </a:r>
            <a:r>
              <a:rPr lang="el-GR" sz="2800" b="1" dirty="0" smtClean="0">
                <a:solidFill>
                  <a:schemeClr val="tx2">
                    <a:lumMod val="40000"/>
                    <a:lumOff val="60000"/>
                  </a:schemeClr>
                </a:solidFill>
              </a:rPr>
              <a:t> </a:t>
            </a:r>
            <a:r>
              <a:rPr lang="el-GR" sz="2800" b="1" dirty="0" smtClean="0">
                <a:solidFill>
                  <a:schemeClr val="accent3"/>
                </a:solidFill>
              </a:rPr>
              <a:t>α</a:t>
            </a:r>
            <a:r>
              <a:rPr lang="el-GR" sz="2800" b="1" dirty="0" smtClean="0">
                <a:solidFill>
                  <a:schemeClr val="tx2">
                    <a:lumMod val="40000"/>
                    <a:lumOff val="60000"/>
                  </a:schemeClr>
                </a:solidFill>
              </a:rPr>
              <a:t> </a:t>
            </a:r>
            <a:r>
              <a:rPr lang="el-GR" sz="2800" b="1" dirty="0" smtClean="0">
                <a:solidFill>
                  <a:schemeClr val="accent6">
                    <a:lumMod val="60000"/>
                    <a:lumOff val="40000"/>
                  </a:schemeClr>
                </a:solidFill>
              </a:rPr>
              <a:t>φ</a:t>
            </a:r>
            <a:r>
              <a:rPr lang="el-GR" sz="2800" b="1" dirty="0" smtClean="0">
                <a:solidFill>
                  <a:schemeClr val="tx2">
                    <a:lumMod val="40000"/>
                    <a:lumOff val="60000"/>
                  </a:schemeClr>
                </a:solidFill>
              </a:rPr>
              <a:t> ή</a:t>
            </a:r>
            <a:r>
              <a:rPr lang="el-GR" sz="2800" dirty="0" smtClean="0"/>
              <a:t/>
            </a:r>
            <a:br>
              <a:rPr lang="el-GR" sz="2800" dirty="0" smtClean="0"/>
            </a:br>
            <a:endParaRPr lang="el-GR"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FF0000"/>
                </a:solidFill>
              </a:rPr>
              <a:t>Υπόδειγμα ύφους</a:t>
            </a:r>
            <a:endParaRPr lang="el-GR" sz="2400" b="1" dirty="0">
              <a:solidFill>
                <a:srgbClr val="FF0000"/>
              </a:solidFill>
            </a:endParaRPr>
          </a:p>
        </p:txBody>
      </p:sp>
      <p:pic>
        <p:nvPicPr>
          <p:cNvPr id="2050" name="Picture 2"/>
          <p:cNvPicPr>
            <a:picLocks noChangeAspect="1" noChangeArrowheads="1"/>
          </p:cNvPicPr>
          <p:nvPr/>
        </p:nvPicPr>
        <p:blipFill>
          <a:blip r:embed="rId2"/>
          <a:srcRect/>
          <a:stretch>
            <a:fillRect/>
          </a:stretch>
        </p:blipFill>
        <p:spPr bwMode="auto">
          <a:xfrm>
            <a:off x="2000233" y="1234441"/>
            <a:ext cx="4836319" cy="52720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ΑΝΑΠΤΥΞΗ</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pPr algn="just"/>
            <a:r>
              <a:rPr lang="el-GR" sz="2400" u="sng" dirty="0" smtClean="0"/>
              <a:t>5</a:t>
            </a:r>
            <a:r>
              <a:rPr lang="el-GR" sz="2400" u="sng" baseline="30000" dirty="0" smtClean="0"/>
              <a:t>ο</a:t>
            </a:r>
            <a:r>
              <a:rPr lang="el-GR" sz="2400" u="sng" dirty="0" smtClean="0"/>
              <a:t> βήμα </a:t>
            </a:r>
            <a:r>
              <a:rPr lang="el-GR" sz="2400" dirty="0" smtClean="0"/>
              <a:t>: Οι φοιτητές παρουσιάζουν τα κείμενά τους στην ομάδα.</a:t>
            </a:r>
            <a:endParaRPr lang="en-US" sz="2400" dirty="0" smtClean="0"/>
          </a:p>
          <a:p>
            <a:pPr algn="ctr">
              <a:buNone/>
            </a:pPr>
            <a:endParaRPr lang="en-US" sz="2400" u="sng" dirty="0" smtClean="0"/>
          </a:p>
          <a:p>
            <a:pPr algn="ctr">
              <a:buNone/>
            </a:pPr>
            <a:endParaRPr lang="el-GR" sz="2400" u="sng" dirty="0"/>
          </a:p>
        </p:txBody>
      </p:sp>
      <p:pic>
        <p:nvPicPr>
          <p:cNvPr id="4" name="3 - Εικόνα" descr="Αποτέλεσμα εικόνας για clipart teens"/>
          <p:cNvPicPr/>
          <p:nvPr/>
        </p:nvPicPr>
        <p:blipFill>
          <a:blip r:embed="rId2"/>
          <a:srcRect/>
          <a:stretch>
            <a:fillRect/>
          </a:stretch>
        </p:blipFill>
        <p:spPr bwMode="auto">
          <a:xfrm>
            <a:off x="2100263" y="3071810"/>
            <a:ext cx="4943475" cy="2085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ΤΟ ΚΛΕΙΣΙΜΟ</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pPr algn="just">
              <a:buNone/>
            </a:pPr>
            <a:r>
              <a:rPr lang="el-GR" sz="2400" dirty="0" smtClean="0"/>
              <a:t>Τα μέλη της ομάδας βρίσκονται σε κύκλο και κρατά ο ένας το χέρι του άλλου. Ένας ένας εκφράζει τα συναισθήματά του για τη συμμετοχή του στο εργαστήριο λέγοντας: Μου άρεσε όταν…., Δυσκολεύτηκα όταν……</a:t>
            </a:r>
          </a:p>
          <a:p>
            <a:pPr>
              <a:buNone/>
            </a:pPr>
            <a:endParaRPr lang="el-GR" sz="2400" dirty="0" smtClean="0"/>
          </a:p>
          <a:p>
            <a:pPr algn="just">
              <a:buNone/>
            </a:pPr>
            <a:r>
              <a:rPr lang="el-GR" sz="2400" dirty="0" smtClean="0"/>
              <a:t>Η παραπάνω δραστηριότητα αξιολόγησης μπορεί να γίνει ανώνυμα, με γραπτά κείμενα, στην περίπτωση που οι φοιτητές/φοιτήτριες δυσκολεύονται να εκφράσουν τα συναισθήματά τους στην ομάδα.</a:t>
            </a:r>
            <a:endParaRPr lang="el-GR"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011486"/>
          </a:xfrm>
        </p:spPr>
        <p:txBody>
          <a:bodyPr>
            <a:normAutofit/>
          </a:bodyPr>
          <a:lstStyle/>
          <a:p>
            <a:r>
              <a:rPr lang="el-GR" sz="2800" b="1" dirty="0" smtClean="0">
                <a:solidFill>
                  <a:srgbClr val="00B050"/>
                </a:solidFill>
              </a:rPr>
              <a:t>ΜΕΡΟΣ ΤΡΙΤΟ: εργασίες</a:t>
            </a:r>
            <a:endParaRPr lang="el-GR" sz="2800" b="1" dirty="0">
              <a:solidFill>
                <a:srgbClr val="00B050"/>
              </a:solidFill>
            </a:endParaRPr>
          </a:p>
        </p:txBody>
      </p:sp>
      <p:pic>
        <p:nvPicPr>
          <p:cNvPr id="3" name="2 - Εικόνα" descr="Αποτέλεσμα εικόνας για clipart teens"/>
          <p:cNvPicPr/>
          <p:nvPr/>
        </p:nvPicPr>
        <p:blipFill>
          <a:blip r:embed="rId2"/>
          <a:srcRect/>
          <a:stretch>
            <a:fillRect/>
          </a:stretch>
        </p:blipFill>
        <p:spPr bwMode="auto">
          <a:xfrm>
            <a:off x="2925128" y="2457430"/>
            <a:ext cx="3293745" cy="27203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ΕΡΓΑΣΙΑ 1</a:t>
            </a:r>
            <a:r>
              <a:rPr lang="el-GR" sz="2400" b="1" baseline="30000" dirty="0" smtClean="0">
                <a:solidFill>
                  <a:srgbClr val="00B050"/>
                </a:solidFill>
              </a:rPr>
              <a:t>η</a:t>
            </a:r>
            <a:r>
              <a:rPr lang="el-GR" sz="2400" b="1" dirty="0" smtClean="0">
                <a:solidFill>
                  <a:srgbClr val="00B050"/>
                </a:solidFill>
              </a:rPr>
              <a:t> </a:t>
            </a:r>
            <a:endParaRPr lang="el-GR" sz="2400" b="1" dirty="0">
              <a:solidFill>
                <a:srgbClr val="00B050"/>
              </a:solidFill>
            </a:endParaRPr>
          </a:p>
        </p:txBody>
      </p:sp>
      <p:sp>
        <p:nvSpPr>
          <p:cNvPr id="3" name="2 - Θέση περιεχομένου"/>
          <p:cNvSpPr>
            <a:spLocks noGrp="1"/>
          </p:cNvSpPr>
          <p:nvPr>
            <p:ph idx="1"/>
          </p:nvPr>
        </p:nvSpPr>
        <p:spPr>
          <a:xfrm>
            <a:off x="457200" y="1357298"/>
            <a:ext cx="8229600" cy="4768865"/>
          </a:xfrm>
        </p:spPr>
        <p:txBody>
          <a:bodyPr>
            <a:normAutofit/>
          </a:bodyPr>
          <a:lstStyle/>
          <a:p>
            <a:pPr algn="ctr">
              <a:buNone/>
            </a:pPr>
            <a:r>
              <a:rPr lang="el-GR" sz="2400" dirty="0" smtClean="0"/>
              <a:t>Παρατηρώ την παρακάτω εικόνα και γράφω ένα </a:t>
            </a:r>
            <a:r>
              <a:rPr lang="en-US" sz="2400" dirty="0" smtClean="0"/>
              <a:t>limerick</a:t>
            </a:r>
            <a:r>
              <a:rPr lang="el-GR" sz="2400" dirty="0" smtClean="0"/>
              <a:t>:</a:t>
            </a:r>
            <a:endParaRPr lang="en-US" sz="2400" dirty="0" smtClean="0"/>
          </a:p>
          <a:p>
            <a:pPr algn="ctr">
              <a:buNone/>
            </a:pPr>
            <a:endParaRPr lang="el-GR" sz="2400" dirty="0" smtClean="0"/>
          </a:p>
          <a:p>
            <a:pPr algn="ctr">
              <a:buNone/>
            </a:pPr>
            <a:endParaRPr lang="el-GR" sz="2400" dirty="0" smtClean="0"/>
          </a:p>
          <a:p>
            <a:pPr algn="ctr">
              <a:buNone/>
            </a:pPr>
            <a:endParaRPr lang="el-GR" sz="2400" dirty="0" smtClean="0"/>
          </a:p>
          <a:p>
            <a:pPr algn="ctr">
              <a:buNone/>
            </a:pPr>
            <a:endParaRPr lang="el-GR" sz="2400" dirty="0" smtClean="0"/>
          </a:p>
          <a:p>
            <a:pPr algn="ctr">
              <a:buNone/>
            </a:pPr>
            <a:endParaRPr lang="el-GR" sz="2400" dirty="0"/>
          </a:p>
        </p:txBody>
      </p:sp>
      <p:pic>
        <p:nvPicPr>
          <p:cNvPr id="4" name="3 - Εικόνα" descr="Αποτέλεσμα εικόνας για edward lear's book of nonsense"/>
          <p:cNvPicPr/>
          <p:nvPr/>
        </p:nvPicPr>
        <p:blipFill>
          <a:blip r:embed="rId2"/>
          <a:srcRect/>
          <a:stretch>
            <a:fillRect/>
          </a:stretch>
        </p:blipFill>
        <p:spPr bwMode="auto">
          <a:xfrm>
            <a:off x="1934845" y="2428868"/>
            <a:ext cx="5274310" cy="29626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ΕΡΓΑΣΙΑ 1</a:t>
            </a:r>
            <a:r>
              <a:rPr lang="el-GR" sz="2400" b="1" baseline="30000" dirty="0" smtClean="0">
                <a:solidFill>
                  <a:srgbClr val="00B050"/>
                </a:solidFill>
              </a:rPr>
              <a:t>η</a:t>
            </a:r>
            <a:r>
              <a:rPr lang="el-GR" sz="2400" b="1" dirty="0" smtClean="0">
                <a:solidFill>
                  <a:srgbClr val="00B050"/>
                </a:solidFill>
              </a:rPr>
              <a:t> </a:t>
            </a:r>
            <a:endParaRPr lang="el-GR" sz="2400" b="1" dirty="0">
              <a:solidFill>
                <a:srgbClr val="00B050"/>
              </a:solidFill>
            </a:endParaRPr>
          </a:p>
        </p:txBody>
      </p:sp>
      <p:sp>
        <p:nvSpPr>
          <p:cNvPr id="3" name="2 - Θέση περιεχομένου"/>
          <p:cNvSpPr>
            <a:spLocks noGrp="1"/>
          </p:cNvSpPr>
          <p:nvPr>
            <p:ph idx="1"/>
          </p:nvPr>
        </p:nvSpPr>
        <p:spPr>
          <a:xfrm>
            <a:off x="457200" y="1357298"/>
            <a:ext cx="8229600" cy="4768865"/>
          </a:xfrm>
        </p:spPr>
        <p:txBody>
          <a:bodyPr>
            <a:normAutofit/>
          </a:bodyPr>
          <a:lstStyle/>
          <a:p>
            <a:pPr algn="just">
              <a:buNone/>
            </a:pPr>
            <a:r>
              <a:rPr lang="el-GR" sz="2400" dirty="0" smtClean="0"/>
              <a:t>     Αν έχετε ομάδα στο</a:t>
            </a:r>
            <a:r>
              <a:rPr lang="en-US" sz="2400" dirty="0" smtClean="0"/>
              <a:t> facebook, </a:t>
            </a:r>
            <a:r>
              <a:rPr lang="el-GR" sz="2400" dirty="0" smtClean="0"/>
              <a:t>παρουσιάζετε το </a:t>
            </a:r>
            <a:r>
              <a:rPr lang="en-US" sz="2400" dirty="0" smtClean="0"/>
              <a:t>limerick</a:t>
            </a:r>
            <a:r>
              <a:rPr lang="el-GR" sz="2400" dirty="0" smtClean="0"/>
              <a:t> στους συμφοιτητές σας και παρατηρείτε τις διαφορετικές ιδέες που προκύπτουν από τον καθένα σας, έχοντας όλοι ως έμπνευση την ίδια εικόνα.</a:t>
            </a:r>
            <a:endParaRPr lang="en-US" sz="2400" dirty="0" smtClean="0"/>
          </a:p>
          <a:p>
            <a:pPr algn="ctr">
              <a:buNone/>
            </a:pPr>
            <a:endParaRPr lang="el-GR" sz="2400" dirty="0" smtClean="0"/>
          </a:p>
          <a:p>
            <a:pPr algn="ctr">
              <a:buNone/>
            </a:pPr>
            <a:endParaRPr lang="el-GR" sz="2400" dirty="0" smtClean="0"/>
          </a:p>
          <a:p>
            <a:pPr algn="ctr">
              <a:buNone/>
            </a:pPr>
            <a:endParaRPr lang="el-GR" sz="2400" dirty="0" smtClean="0"/>
          </a:p>
          <a:p>
            <a:pPr algn="ctr">
              <a:buNone/>
            </a:pPr>
            <a:endParaRPr lang="el-GR" sz="2400" dirty="0" smtClean="0"/>
          </a:p>
          <a:p>
            <a:pPr algn="ctr">
              <a:buNone/>
            </a:pPr>
            <a:endParaRPr lang="el-GR" sz="2400" dirty="0"/>
          </a:p>
        </p:txBody>
      </p:sp>
      <p:pic>
        <p:nvPicPr>
          <p:cNvPr id="4" name="3 - Εικόνα" descr="Αποτέλεσμα εικόνας για edward lear's book of nonsense"/>
          <p:cNvPicPr/>
          <p:nvPr/>
        </p:nvPicPr>
        <p:blipFill>
          <a:blip r:embed="rId2"/>
          <a:srcRect/>
          <a:stretch>
            <a:fillRect/>
          </a:stretch>
        </p:blipFill>
        <p:spPr bwMode="auto">
          <a:xfrm>
            <a:off x="1934845" y="3214686"/>
            <a:ext cx="5274310" cy="29626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800" dirty="0" smtClean="0">
                <a:solidFill>
                  <a:srgbClr val="00B050"/>
                </a:solidFill>
              </a:rPr>
              <a:t>Εργασία 1</a:t>
            </a:r>
            <a:r>
              <a:rPr lang="el-GR" sz="2800" baseline="30000" dirty="0" smtClean="0">
                <a:solidFill>
                  <a:srgbClr val="00B050"/>
                </a:solidFill>
              </a:rPr>
              <a:t>η</a:t>
            </a:r>
            <a:r>
              <a:rPr lang="el-GR" sz="2800" dirty="0" smtClean="0">
                <a:solidFill>
                  <a:srgbClr val="00B050"/>
                </a:solidFill>
              </a:rPr>
              <a:t> </a:t>
            </a:r>
            <a:endParaRPr lang="el-GR" sz="2800" dirty="0">
              <a:solidFill>
                <a:srgbClr val="00B050"/>
              </a:solidFill>
            </a:endParaRPr>
          </a:p>
        </p:txBody>
      </p:sp>
      <p:sp>
        <p:nvSpPr>
          <p:cNvPr id="3" name="2 - Θέση περιεχομένου"/>
          <p:cNvSpPr>
            <a:spLocks noGrp="1"/>
          </p:cNvSpPr>
          <p:nvPr>
            <p:ph idx="1"/>
          </p:nvPr>
        </p:nvSpPr>
        <p:spPr>
          <a:xfrm>
            <a:off x="4429124" y="273050"/>
            <a:ext cx="4500594" cy="5853113"/>
          </a:xfrm>
        </p:spPr>
        <p:txBody>
          <a:bodyPr>
            <a:normAutofit/>
          </a:bodyPr>
          <a:lstStyle/>
          <a:p>
            <a:pPr>
              <a:buNone/>
            </a:pPr>
            <a:r>
              <a:rPr lang="en-US" sz="2400" dirty="0" smtClean="0"/>
              <a:t>     </a:t>
            </a:r>
            <a:r>
              <a:rPr lang="el-GR" sz="2400" b="1" dirty="0" smtClean="0">
                <a:solidFill>
                  <a:srgbClr val="FF0000"/>
                </a:solidFill>
              </a:rPr>
              <a:t>Υπόδειγμα </a:t>
            </a:r>
            <a:r>
              <a:rPr lang="en-US" sz="2400" b="1" dirty="0" smtClean="0">
                <a:solidFill>
                  <a:srgbClr val="FF0000"/>
                </a:solidFill>
              </a:rPr>
              <a:t>limerick </a:t>
            </a:r>
            <a:r>
              <a:rPr lang="el-GR" sz="2400" b="1" dirty="0" smtClean="0">
                <a:solidFill>
                  <a:srgbClr val="FF0000"/>
                </a:solidFill>
              </a:rPr>
              <a:t>από το βιβλίο του </a:t>
            </a:r>
            <a:r>
              <a:rPr lang="en-US" sz="2400" b="1" dirty="0" smtClean="0">
                <a:solidFill>
                  <a:srgbClr val="FF0000"/>
                </a:solidFill>
              </a:rPr>
              <a:t>Edward Le</a:t>
            </a:r>
            <a:r>
              <a:rPr lang="el-GR" sz="2400" b="1" dirty="0" smtClean="0">
                <a:solidFill>
                  <a:srgbClr val="FF0000"/>
                </a:solidFill>
              </a:rPr>
              <a:t>α</a:t>
            </a:r>
            <a:r>
              <a:rPr lang="en-US" sz="2400" b="1" dirty="0" smtClean="0">
                <a:solidFill>
                  <a:srgbClr val="FF0000"/>
                </a:solidFill>
              </a:rPr>
              <a:t>r, “The book of Nonsense”</a:t>
            </a:r>
          </a:p>
          <a:p>
            <a:pPr>
              <a:buNone/>
            </a:pPr>
            <a:endParaRPr lang="el-GR" sz="2400" b="1" dirty="0">
              <a:solidFill>
                <a:srgbClr val="00B050"/>
              </a:solidFill>
            </a:endParaRPr>
          </a:p>
        </p:txBody>
      </p:sp>
      <p:sp>
        <p:nvSpPr>
          <p:cNvPr id="4" name="3 - Θέση κειμένου"/>
          <p:cNvSpPr>
            <a:spLocks noGrp="1"/>
          </p:cNvSpPr>
          <p:nvPr>
            <p:ph type="body" sz="half" idx="2"/>
          </p:nvPr>
        </p:nvSpPr>
        <p:spPr>
          <a:xfrm>
            <a:off x="214282" y="1928802"/>
            <a:ext cx="4500594" cy="4197361"/>
          </a:xfrm>
        </p:spPr>
        <p:txBody>
          <a:bodyPr>
            <a:normAutofit/>
          </a:bodyPr>
          <a:lstStyle/>
          <a:p>
            <a:r>
              <a:rPr lang="en-US" sz="2000" dirty="0" smtClean="0"/>
              <a:t>There was a Young Lady of Wales,</a:t>
            </a:r>
          </a:p>
          <a:p>
            <a:r>
              <a:rPr lang="en-US" sz="2000" dirty="0" smtClean="0"/>
              <a:t>Who caught a large Fish without scales;</a:t>
            </a:r>
          </a:p>
          <a:p>
            <a:r>
              <a:rPr lang="en-US" sz="2000" dirty="0" smtClean="0"/>
              <a:t>When she lifted her hook</a:t>
            </a:r>
          </a:p>
          <a:p>
            <a:r>
              <a:rPr lang="en-US" sz="2000" dirty="0" smtClean="0"/>
              <a:t>She exclaimed, “Only look!”</a:t>
            </a:r>
          </a:p>
          <a:p>
            <a:r>
              <a:rPr lang="en-US" sz="2000" dirty="0" smtClean="0"/>
              <a:t>That ecstatic Young Lady of Wales.</a:t>
            </a:r>
          </a:p>
          <a:p>
            <a:r>
              <a:rPr lang="en-US" sz="2000" dirty="0" smtClean="0"/>
              <a:t>  </a:t>
            </a:r>
            <a:endParaRPr lang="el-GR" sz="2000" dirty="0"/>
          </a:p>
        </p:txBody>
      </p:sp>
      <p:pic>
        <p:nvPicPr>
          <p:cNvPr id="5" name="4 - Εικόνα" descr="Αποτέλεσμα εικόνας για edward lear's book of nonsense"/>
          <p:cNvPicPr/>
          <p:nvPr/>
        </p:nvPicPr>
        <p:blipFill>
          <a:blip r:embed="rId2"/>
          <a:srcRect b="45390"/>
          <a:stretch>
            <a:fillRect/>
          </a:stretch>
        </p:blipFill>
        <p:spPr bwMode="auto">
          <a:xfrm>
            <a:off x="4214810" y="2357430"/>
            <a:ext cx="4133850" cy="325621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ΕΡΓΑΣΙΑ 2</a:t>
            </a:r>
            <a:r>
              <a:rPr lang="el-GR" sz="2400" b="1" baseline="30000" dirty="0" smtClean="0">
                <a:solidFill>
                  <a:srgbClr val="00B050"/>
                </a:solidFill>
              </a:rPr>
              <a:t>η</a:t>
            </a:r>
            <a:r>
              <a:rPr lang="el-GR" sz="2400" b="1" dirty="0" smtClean="0">
                <a:solidFill>
                  <a:srgbClr val="00B050"/>
                </a:solidFill>
              </a:rPr>
              <a:t> </a:t>
            </a:r>
            <a:endParaRPr lang="el-GR" sz="2400" b="1" dirty="0">
              <a:solidFill>
                <a:srgbClr val="00B050"/>
              </a:solidFill>
            </a:endParaRPr>
          </a:p>
        </p:txBody>
      </p:sp>
      <p:sp>
        <p:nvSpPr>
          <p:cNvPr id="3" name="2 - Θέση περιεχομένου"/>
          <p:cNvSpPr>
            <a:spLocks noGrp="1"/>
          </p:cNvSpPr>
          <p:nvPr>
            <p:ph idx="1"/>
          </p:nvPr>
        </p:nvSpPr>
        <p:spPr/>
        <p:txBody>
          <a:bodyPr>
            <a:normAutofit/>
          </a:bodyPr>
          <a:lstStyle/>
          <a:p>
            <a:pPr algn="just">
              <a:buNone/>
            </a:pPr>
            <a:r>
              <a:rPr lang="el-GR" sz="2400" dirty="0" smtClean="0"/>
              <a:t>     Διαβάζω το παρακάτω κείμενο, το οποίο είναι απόσπασμα από το βιβλίο «Το ωραιότερο πράγμα του κόσμου: Ιστορίες για παιδιά που βιάζονται να μεγαλώσουν» των Άννα Δαμιανίδη και Ντανιέλα Σταματιάδη.</a:t>
            </a:r>
          </a:p>
          <a:p>
            <a:pPr algn="just">
              <a:buNone/>
            </a:pPr>
            <a:r>
              <a:rPr lang="el-GR" sz="2400" dirty="0" smtClean="0"/>
              <a:t>     Στη συνέχεια συνεχίζω την ιστορία, δίνοντας τη δική μου απάντηση σχετικά με το ποιο είναι το ωραιότερο πράγμα του κόσμου που μπορώ να προσφέρω σε κάποιον.</a:t>
            </a:r>
          </a:p>
          <a:p>
            <a:pPr algn="just">
              <a:buNone/>
            </a:pPr>
            <a:r>
              <a:rPr lang="el-GR" sz="2400" dirty="0" smtClean="0"/>
              <a:t>     Αν έχετε ομάδα στο </a:t>
            </a:r>
            <a:r>
              <a:rPr lang="en-US" sz="2400" dirty="0" smtClean="0"/>
              <a:t>facebook </a:t>
            </a:r>
            <a:r>
              <a:rPr lang="el-GR" sz="2400" dirty="0" smtClean="0"/>
              <a:t>παρουσιάζετε στους συμφοιτητές σας με μία πρόταση, ποιο είναι για εσάς το ωραιότερο πράγμα του κόσμου που μπορείτε να προσφέρετε σε κάποιον.</a:t>
            </a:r>
          </a:p>
          <a:p>
            <a:pPr algn="just">
              <a:buNone/>
            </a:pPr>
            <a:endParaRPr lang="el-GR"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ΕΡΓΑΣΙΑ 2</a:t>
            </a:r>
            <a:r>
              <a:rPr lang="el-GR" sz="2400" b="1" baseline="30000" dirty="0" smtClean="0">
                <a:solidFill>
                  <a:srgbClr val="00B050"/>
                </a:solidFill>
              </a:rPr>
              <a:t>η</a:t>
            </a:r>
            <a:r>
              <a:rPr lang="el-GR" sz="2400" b="1" dirty="0" smtClean="0">
                <a:solidFill>
                  <a:srgbClr val="00B050"/>
                </a:solidFill>
              </a:rPr>
              <a:t> </a:t>
            </a:r>
            <a:endParaRPr lang="el-GR" sz="2400" b="1" dirty="0">
              <a:solidFill>
                <a:srgbClr val="00B050"/>
              </a:solidFill>
            </a:endParaRPr>
          </a:p>
        </p:txBody>
      </p:sp>
      <p:sp>
        <p:nvSpPr>
          <p:cNvPr id="3" name="2 - Θέση περιεχομένου"/>
          <p:cNvSpPr>
            <a:spLocks noGrp="1"/>
          </p:cNvSpPr>
          <p:nvPr>
            <p:ph idx="1"/>
          </p:nvPr>
        </p:nvSpPr>
        <p:spPr>
          <a:xfrm>
            <a:off x="457200" y="1357298"/>
            <a:ext cx="8229600" cy="5143536"/>
          </a:xfrm>
        </p:spPr>
        <p:txBody>
          <a:bodyPr>
            <a:normAutofit/>
          </a:bodyPr>
          <a:lstStyle/>
          <a:p>
            <a:pPr algn="just">
              <a:buNone/>
            </a:pPr>
            <a:r>
              <a:rPr lang="el-GR" sz="2400" dirty="0" smtClean="0"/>
              <a:t>     Μια φορά κι έναν καιρό ήταν ένας βασιλιάς που είχε τρεις γιους. Όταν γέρασε κι έπρεπε να διαλέξει τον καλύτερο για διάδοχο, τους φώναξε και τους τρεις και τους είπε: </a:t>
            </a:r>
          </a:p>
          <a:p>
            <a:pPr algn="just">
              <a:buNone/>
            </a:pPr>
            <a:r>
              <a:rPr lang="el-GR" sz="2400" dirty="0" smtClean="0"/>
              <a:t>   - Παιδιά μου, τώρα εσείς μεγαλώσατε, εγώ γέρασα στο μεταξύ, και πρέπει ένας από τρεις σας να πάρει τη θέση μου. Για να διαλέξω τον καλύτερο θα σας στείλω σε μια δύσκολη αποστολή. Θα πάτε να μου φέρετε το ωραιότερο πράγμα του κόσμου. </a:t>
            </a:r>
          </a:p>
          <a:p>
            <a:pPr algn="just">
              <a:buNone/>
            </a:pPr>
            <a:r>
              <a:rPr lang="el-GR" sz="2400" dirty="0" smtClean="0"/>
              <a:t>    - Και ποιο είναι αυτό; ρώτησαν τα παιδιά.</a:t>
            </a:r>
          </a:p>
          <a:p>
            <a:pPr algn="just">
              <a:buNone/>
            </a:pPr>
            <a:r>
              <a:rPr lang="el-GR" sz="2400" dirty="0" smtClean="0"/>
              <a:t>    -Εσείς θα το βρείτε. Θα προσπαθήσετε να σκεφτείτε και να ανακαλύψετε ποιο είναι το ωραιότερο πράγμα του κόσμου, και να μου το φέρετε. Όποιος διαλέξει το σωστό θα γίνει βασιλιάς.</a:t>
            </a:r>
          </a:p>
          <a:p>
            <a:pPr algn="just">
              <a:buNone/>
            </a:pPr>
            <a:endParaRPr lang="el-GR"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5 - Θέση περιεχομένου" descr="Αποτέλεσμα εικόνας για clipart teens"/>
          <p:cNvPicPr>
            <a:picLocks/>
          </p:cNvPicPr>
          <p:nvPr/>
        </p:nvPicPr>
        <p:blipFill>
          <a:blip r:embed="rId2"/>
          <a:srcRect/>
          <a:stretch>
            <a:fillRect/>
          </a:stretch>
        </p:blipFill>
        <p:spPr bwMode="auto">
          <a:xfrm>
            <a:off x="2047879" y="1785926"/>
            <a:ext cx="4795838" cy="3438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1643074"/>
          </a:xfrm>
        </p:spPr>
        <p:txBody>
          <a:bodyPr>
            <a:normAutofit/>
          </a:bodyPr>
          <a:lstStyle/>
          <a:p>
            <a:r>
              <a:rPr lang="el-GR" sz="2400" b="1" dirty="0" smtClean="0">
                <a:solidFill>
                  <a:srgbClr val="00B050"/>
                </a:solidFill>
              </a:rPr>
              <a:t>Η ΟΜΑΔΑ</a:t>
            </a:r>
            <a:endParaRPr lang="el-GR" sz="2400" b="1" dirty="0">
              <a:solidFill>
                <a:srgbClr val="00B050"/>
              </a:solidFill>
            </a:endParaRPr>
          </a:p>
        </p:txBody>
      </p:sp>
      <p:sp>
        <p:nvSpPr>
          <p:cNvPr id="3" name="2 - Θέση περιεχομένου"/>
          <p:cNvSpPr>
            <a:spLocks noGrp="1"/>
          </p:cNvSpPr>
          <p:nvPr>
            <p:ph idx="1"/>
          </p:nvPr>
        </p:nvSpPr>
        <p:spPr>
          <a:xfrm>
            <a:off x="457200" y="2428868"/>
            <a:ext cx="8229600" cy="3697295"/>
          </a:xfrm>
        </p:spPr>
        <p:txBody>
          <a:bodyPr>
            <a:normAutofit/>
          </a:bodyPr>
          <a:lstStyle/>
          <a:p>
            <a:pPr algn="just">
              <a:buNone/>
            </a:pPr>
            <a:r>
              <a:rPr lang="el-GR" sz="2400" dirty="0" smtClean="0"/>
              <a:t>     Ένα σύνολο ατόμων από μόνο του δε συνιστά ομάδα. Τα άτομα γίνονται ομάδα όταν αλληλεπιδρούν, δημιουργούν σχέσεις και αποκτούν κοινές εμπειρίες.</a:t>
            </a:r>
            <a:endParaRPr lang="el-GR"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00B050"/>
                </a:solidFill>
              </a:rPr>
              <a:t>ΒΙΒΛΙΟΓΡΑΦΙΑ</a:t>
            </a:r>
            <a:endParaRPr lang="el-GR" sz="2400" b="1" dirty="0">
              <a:solidFill>
                <a:srgbClr val="00B050"/>
              </a:solidFill>
            </a:endParaRPr>
          </a:p>
        </p:txBody>
      </p:sp>
      <p:sp>
        <p:nvSpPr>
          <p:cNvPr id="3" name="2 - Θέση περιεχομένου"/>
          <p:cNvSpPr>
            <a:spLocks noGrp="1"/>
          </p:cNvSpPr>
          <p:nvPr>
            <p:ph idx="1"/>
          </p:nvPr>
        </p:nvSpPr>
        <p:spPr>
          <a:xfrm>
            <a:off x="457200" y="1357298"/>
            <a:ext cx="8229600" cy="5143536"/>
          </a:xfrm>
        </p:spPr>
        <p:txBody>
          <a:bodyPr>
            <a:normAutofit/>
          </a:bodyPr>
          <a:lstStyle/>
          <a:p>
            <a:pPr algn="just">
              <a:buNone/>
            </a:pPr>
            <a:r>
              <a:rPr lang="el-GR" sz="2400" dirty="0" smtClean="0"/>
              <a:t>     </a:t>
            </a:r>
            <a:r>
              <a:rPr lang="el-GR" sz="2000" dirty="0" smtClean="0"/>
              <a:t>Αρχοντάκη, </a:t>
            </a:r>
            <a:r>
              <a:rPr lang="el-GR" sz="2000" dirty="0" err="1" smtClean="0"/>
              <a:t>Ζάννα</a:t>
            </a:r>
            <a:r>
              <a:rPr lang="el-GR" sz="2000" dirty="0" smtClean="0"/>
              <a:t>, </a:t>
            </a:r>
            <a:r>
              <a:rPr lang="el-GR" sz="2000" dirty="0" smtClean="0"/>
              <a:t>και Δάφνη Φιλίππου. </a:t>
            </a:r>
            <a:r>
              <a:rPr lang="el-GR" sz="2000" i="1" dirty="0" smtClean="0"/>
              <a:t>205 βιωματικές ασκήσεις για 	εμψύχωση ομάδων. </a:t>
            </a:r>
            <a:r>
              <a:rPr lang="el-GR" sz="2000" dirty="0" smtClean="0"/>
              <a:t>5</a:t>
            </a:r>
            <a:r>
              <a:rPr lang="el-GR" sz="2000" baseline="30000" dirty="0" smtClean="0"/>
              <a:t>η</a:t>
            </a:r>
            <a:r>
              <a:rPr lang="el-GR" sz="2000" dirty="0" smtClean="0"/>
              <a:t> </a:t>
            </a:r>
            <a:r>
              <a:rPr lang="el-GR" sz="2000" dirty="0" err="1" smtClean="0"/>
              <a:t>έκδ</a:t>
            </a:r>
            <a:r>
              <a:rPr lang="el-GR" sz="2000" dirty="0" smtClean="0"/>
              <a:t>.</a:t>
            </a:r>
            <a:r>
              <a:rPr lang="el-GR" sz="2000" dirty="0" smtClean="0"/>
              <a:t>  </a:t>
            </a:r>
            <a:r>
              <a:rPr lang="el-GR" sz="2000" dirty="0" smtClean="0"/>
              <a:t>Αθήνα: </a:t>
            </a:r>
            <a:r>
              <a:rPr lang="el-GR" sz="2000" dirty="0" smtClean="0"/>
              <a:t>Εκδόσεις </a:t>
            </a:r>
            <a:r>
              <a:rPr lang="el-GR" sz="2000" dirty="0" smtClean="0"/>
              <a:t>Καστανιώτη, </a:t>
            </a:r>
            <a:r>
              <a:rPr lang="el-GR" sz="2000" dirty="0" smtClean="0"/>
              <a:t>2003</a:t>
            </a:r>
            <a:r>
              <a:rPr lang="el-GR" sz="2000" dirty="0" smtClean="0"/>
              <a:t>.</a:t>
            </a:r>
          </a:p>
          <a:p>
            <a:pPr algn="just">
              <a:buNone/>
            </a:pPr>
            <a:r>
              <a:rPr lang="el-GR" sz="2000" dirty="0" smtClean="0"/>
              <a:t>      Δαμιανίδη, </a:t>
            </a:r>
            <a:r>
              <a:rPr lang="el-GR" sz="2000" dirty="0" smtClean="0"/>
              <a:t>Άννα, </a:t>
            </a:r>
            <a:r>
              <a:rPr lang="el-GR" sz="2000" dirty="0" smtClean="0"/>
              <a:t>και Ντανιέλα Σταματιάδη. </a:t>
            </a:r>
            <a:r>
              <a:rPr lang="el-GR" sz="2000" i="1" dirty="0" smtClean="0"/>
              <a:t>Το ωραιότερο πράγμα του 	κόσμου: Ιστορίες για παιδιά που βιάζονται να μεγαλώσουν. Αθήνα: 	Ποταμός, 2018.</a:t>
            </a:r>
            <a:endParaRPr lang="en-US" sz="2000" i="1" dirty="0" smtClean="0"/>
          </a:p>
          <a:p>
            <a:pPr algn="just">
              <a:buNone/>
            </a:pPr>
            <a:r>
              <a:rPr lang="en-US" sz="2000" i="1" dirty="0" smtClean="0"/>
              <a:t>       </a:t>
            </a:r>
            <a:r>
              <a:rPr lang="el-GR" sz="2000" dirty="0" smtClean="0"/>
              <a:t>Κενώ, Ραιημόν. </a:t>
            </a:r>
            <a:r>
              <a:rPr lang="el-GR" sz="2000" i="1" dirty="0" smtClean="0"/>
              <a:t>Ασκήσεις Ύφους. </a:t>
            </a:r>
            <a:r>
              <a:rPr lang="el-GR" sz="2000" dirty="0" smtClean="0"/>
              <a:t>Αθήνα: </a:t>
            </a:r>
            <a:r>
              <a:rPr lang="el-GR" sz="2000" dirty="0" smtClean="0"/>
              <a:t>Ύψιλον/βιβλία</a:t>
            </a:r>
            <a:r>
              <a:rPr lang="el-GR" sz="2000" dirty="0" smtClean="0"/>
              <a:t>, 1984.</a:t>
            </a:r>
            <a:endParaRPr lang="el-GR" sz="2000" i="1" dirty="0" smtClean="0"/>
          </a:p>
          <a:p>
            <a:pPr algn="just">
              <a:buNone/>
            </a:pPr>
            <a:r>
              <a:rPr lang="el-GR" sz="2000" i="1" dirty="0" smtClean="0"/>
              <a:t>      </a:t>
            </a:r>
            <a:r>
              <a:rPr lang="en-US" sz="2000" dirty="0" smtClean="0"/>
              <a:t>Lear, Edward. </a:t>
            </a:r>
            <a:r>
              <a:rPr lang="en-US" sz="2000" i="1" dirty="0" smtClean="0"/>
              <a:t>Book of Nonsense. </a:t>
            </a:r>
            <a:r>
              <a:rPr lang="en-US" sz="2000" dirty="0" smtClean="0"/>
              <a:t>Boston: Roberts Brothers, 1894. Accessed 	17-3-2020. </a:t>
            </a:r>
            <a:r>
              <a:rPr lang="en-US" sz="2000" dirty="0" smtClean="0">
                <a:hlinkClick r:id="rId2"/>
              </a:rPr>
              <a:t>https://www.bencourtney.com/ebooks/lear/</a:t>
            </a:r>
            <a:endParaRPr lang="en-US" sz="2000" dirty="0" smtClean="0"/>
          </a:p>
          <a:p>
            <a:pPr algn="just">
              <a:buNone/>
            </a:pPr>
            <a:r>
              <a:rPr lang="en-US" sz="2000" dirty="0" smtClean="0"/>
              <a:t>       </a:t>
            </a:r>
            <a:r>
              <a:rPr lang="el-GR" sz="2000" dirty="0" smtClean="0"/>
              <a:t>Παπαθανασίου, </a:t>
            </a:r>
            <a:r>
              <a:rPr lang="el-GR" sz="2000" dirty="0" smtClean="0"/>
              <a:t>Αννέτα, </a:t>
            </a:r>
            <a:r>
              <a:rPr lang="el-GR" sz="2000" dirty="0" smtClean="0"/>
              <a:t>και Ολυμπία Μπασκλαβάνη. </a:t>
            </a:r>
            <a:r>
              <a:rPr lang="el-GR" sz="2000" i="1" dirty="0" smtClean="0"/>
              <a:t>Θεατροπαιχνίδια. 	</a:t>
            </a:r>
            <a:r>
              <a:rPr lang="el-GR" sz="2000" dirty="0" smtClean="0"/>
              <a:t>Αθήνα: Κέδρος, 2001.</a:t>
            </a:r>
            <a:endParaRPr lang="en-US" sz="2000" dirty="0" smtClean="0"/>
          </a:p>
          <a:p>
            <a:pPr algn="just">
              <a:buNone/>
            </a:pPr>
            <a:r>
              <a:rPr lang="en-US" sz="2000" dirty="0" smtClean="0"/>
              <a:t>       </a:t>
            </a:r>
            <a:endParaRPr lang="el-G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1643074"/>
          </a:xfrm>
        </p:spPr>
        <p:txBody>
          <a:bodyPr>
            <a:normAutofit/>
          </a:bodyPr>
          <a:lstStyle/>
          <a:p>
            <a:r>
              <a:rPr lang="el-GR" sz="2400" b="1" dirty="0" smtClean="0">
                <a:solidFill>
                  <a:srgbClr val="00B050"/>
                </a:solidFill>
              </a:rPr>
              <a:t>Η ΟΜΑΔΑ</a:t>
            </a:r>
            <a:endParaRPr lang="el-GR" sz="2400" b="1" dirty="0">
              <a:solidFill>
                <a:srgbClr val="00B050"/>
              </a:solidFill>
            </a:endParaRPr>
          </a:p>
        </p:txBody>
      </p:sp>
      <p:sp>
        <p:nvSpPr>
          <p:cNvPr id="3" name="2 - Θέση περιεχομένου"/>
          <p:cNvSpPr>
            <a:spLocks noGrp="1"/>
          </p:cNvSpPr>
          <p:nvPr>
            <p:ph idx="1"/>
          </p:nvPr>
        </p:nvSpPr>
        <p:spPr>
          <a:xfrm>
            <a:off x="457200" y="2428868"/>
            <a:ext cx="8229600" cy="3697295"/>
          </a:xfrm>
        </p:spPr>
        <p:txBody>
          <a:bodyPr/>
          <a:lstStyle/>
          <a:p>
            <a:pPr algn="just">
              <a:buNone/>
            </a:pPr>
            <a:r>
              <a:rPr lang="el-GR" sz="2400" dirty="0" smtClean="0"/>
              <a:t>Η ομάδα μπορεί:</a:t>
            </a:r>
          </a:p>
          <a:p>
            <a:pPr algn="just">
              <a:buFont typeface="Wingdings" pitchFamily="2" charset="2"/>
              <a:buChar char="ü"/>
            </a:pPr>
            <a:r>
              <a:rPr lang="el-GR" sz="2400" dirty="0" smtClean="0"/>
              <a:t>Να αφορά έναν συγκεκριμένο πληθυσμό: π.χ. </a:t>
            </a:r>
            <a:r>
              <a:rPr lang="el-GR" sz="2400" b="1" dirty="0" smtClean="0">
                <a:solidFill>
                  <a:srgbClr val="FF0000"/>
                </a:solidFill>
              </a:rPr>
              <a:t>μαθητές του δημοτικού σχολείου</a:t>
            </a:r>
          </a:p>
          <a:p>
            <a:pPr algn="just">
              <a:buFont typeface="Wingdings" pitchFamily="2" charset="2"/>
              <a:buChar char="ü"/>
            </a:pPr>
            <a:r>
              <a:rPr lang="el-GR" sz="2400" dirty="0" smtClean="0"/>
              <a:t>Να ενδιαφέρεται για ένα συγκεκριμένο θέμα: π.χ. </a:t>
            </a:r>
            <a:r>
              <a:rPr lang="el-GR" sz="2400" b="1" dirty="0" smtClean="0">
                <a:solidFill>
                  <a:srgbClr val="FF0000"/>
                </a:solidFill>
              </a:rPr>
              <a:t>παραγωγή</a:t>
            </a:r>
            <a:r>
              <a:rPr lang="el-GR" sz="2400" b="1" dirty="0" smtClean="0"/>
              <a:t> </a:t>
            </a:r>
            <a:r>
              <a:rPr lang="el-GR" sz="2400" b="1" dirty="0" smtClean="0">
                <a:solidFill>
                  <a:srgbClr val="FF0000"/>
                </a:solidFill>
              </a:rPr>
              <a:t>γραπτού</a:t>
            </a:r>
            <a:r>
              <a:rPr lang="el-GR" sz="2400" b="1" dirty="0" smtClean="0"/>
              <a:t> </a:t>
            </a:r>
            <a:r>
              <a:rPr lang="el-GR" sz="2400" b="1" dirty="0" smtClean="0">
                <a:solidFill>
                  <a:srgbClr val="FF0000"/>
                </a:solidFill>
              </a:rPr>
              <a:t>λόγου</a:t>
            </a:r>
          </a:p>
          <a:p>
            <a:pPr algn="just">
              <a:buFont typeface="Wingdings" pitchFamily="2" charset="2"/>
              <a:buChar char="ü"/>
            </a:pPr>
            <a:r>
              <a:rPr lang="el-GR" sz="2400" dirty="0" smtClean="0"/>
              <a:t>Να απαντά σε κάποιο συγκεκριμένο αίτημα: π.χ. </a:t>
            </a:r>
            <a:r>
              <a:rPr lang="el-GR" sz="2400" b="1" dirty="0" smtClean="0">
                <a:solidFill>
                  <a:srgbClr val="FF0000"/>
                </a:solidFill>
              </a:rPr>
              <a:t>ανάπτυξη</a:t>
            </a:r>
            <a:r>
              <a:rPr lang="el-GR" sz="2400" b="1" dirty="0" smtClean="0"/>
              <a:t> </a:t>
            </a:r>
            <a:r>
              <a:rPr lang="el-GR" sz="2400" b="1" dirty="0" smtClean="0">
                <a:solidFill>
                  <a:srgbClr val="FF0000"/>
                </a:solidFill>
              </a:rPr>
              <a:t>της</a:t>
            </a:r>
            <a:r>
              <a:rPr lang="el-GR" sz="2400" b="1" dirty="0" smtClean="0"/>
              <a:t> </a:t>
            </a:r>
            <a:r>
              <a:rPr lang="el-GR" sz="2400" b="1" dirty="0" smtClean="0">
                <a:solidFill>
                  <a:srgbClr val="FF0000"/>
                </a:solidFill>
              </a:rPr>
              <a:t>δημιουργικότητας</a:t>
            </a:r>
            <a:endParaRPr lang="el-GR" sz="2400" dirty="0" smtClean="0">
              <a:solidFill>
                <a:srgbClr val="FF0000"/>
              </a:solidFill>
            </a:endParaRPr>
          </a:p>
          <a:p>
            <a:pPr algn="just">
              <a:buNone/>
            </a:pPr>
            <a:endParaRPr lang="el-GR" dirty="0" smtClean="0"/>
          </a:p>
          <a:p>
            <a:pPr algn="just">
              <a:buNone/>
            </a:pP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1643074"/>
          </a:xfrm>
        </p:spPr>
        <p:txBody>
          <a:bodyPr>
            <a:normAutofit/>
          </a:bodyPr>
          <a:lstStyle/>
          <a:p>
            <a:r>
              <a:rPr lang="el-GR" sz="2400" b="1" dirty="0" smtClean="0">
                <a:solidFill>
                  <a:srgbClr val="00B050"/>
                </a:solidFill>
              </a:rPr>
              <a:t>Η ΣΥΝΑΝΤΗΣΗ ΤΗΣ ΟΜΑΔΑΣ</a:t>
            </a:r>
            <a:endParaRPr lang="el-GR" sz="2400" b="1" dirty="0">
              <a:solidFill>
                <a:srgbClr val="00B050"/>
              </a:solidFill>
            </a:endParaRPr>
          </a:p>
        </p:txBody>
      </p:sp>
      <p:sp>
        <p:nvSpPr>
          <p:cNvPr id="3" name="2 - Θέση περιεχομένου"/>
          <p:cNvSpPr>
            <a:spLocks noGrp="1"/>
          </p:cNvSpPr>
          <p:nvPr>
            <p:ph idx="1"/>
          </p:nvPr>
        </p:nvSpPr>
        <p:spPr>
          <a:xfrm>
            <a:off x="457200" y="2428868"/>
            <a:ext cx="8229600" cy="3697295"/>
          </a:xfrm>
        </p:spPr>
        <p:txBody>
          <a:bodyPr/>
          <a:lstStyle/>
          <a:p>
            <a:pPr algn="just">
              <a:buNone/>
            </a:pPr>
            <a:r>
              <a:rPr lang="el-GR" sz="2400" dirty="0" smtClean="0"/>
              <a:t>     Μία συνάντηση ομάδας, συνιστά μία ολοκληρωμένη ενότητα που έχει τη δική της δομή:</a:t>
            </a:r>
          </a:p>
          <a:p>
            <a:pPr algn="just">
              <a:buNone/>
            </a:pPr>
            <a:endParaRPr lang="el-GR" sz="2400" dirty="0" smtClean="0"/>
          </a:p>
          <a:p>
            <a:pPr algn="ctr">
              <a:buFont typeface="Wingdings" pitchFamily="2" charset="2"/>
              <a:buChar char="ü"/>
            </a:pPr>
            <a:r>
              <a:rPr lang="el-GR" sz="2400" dirty="0" smtClean="0"/>
              <a:t>Εισαγωγή</a:t>
            </a:r>
          </a:p>
          <a:p>
            <a:pPr algn="ctr">
              <a:buFont typeface="Wingdings" pitchFamily="2" charset="2"/>
              <a:buChar char="ü"/>
            </a:pPr>
            <a:r>
              <a:rPr lang="el-GR" sz="2400" dirty="0" smtClean="0"/>
              <a:t>Ανάπτυξη</a:t>
            </a:r>
          </a:p>
          <a:p>
            <a:pPr algn="ctr">
              <a:buFont typeface="Wingdings" pitchFamily="2" charset="2"/>
              <a:buChar char="ü"/>
            </a:pPr>
            <a:r>
              <a:rPr lang="el-GR" sz="2400" dirty="0" smtClean="0"/>
              <a:t>κλείσιμο</a:t>
            </a:r>
          </a:p>
          <a:p>
            <a:pPr algn="just">
              <a:buNone/>
            </a:pP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1643074"/>
          </a:xfrm>
        </p:spPr>
        <p:txBody>
          <a:bodyPr>
            <a:normAutofit/>
          </a:bodyPr>
          <a:lstStyle/>
          <a:p>
            <a:r>
              <a:rPr lang="el-GR" sz="2400" b="1" dirty="0" smtClean="0">
                <a:solidFill>
                  <a:srgbClr val="00B050"/>
                </a:solidFill>
              </a:rPr>
              <a:t>Η ΕΙΣΑΓΩΓΗ</a:t>
            </a:r>
            <a:endParaRPr lang="el-GR" sz="2400" b="1" dirty="0">
              <a:solidFill>
                <a:srgbClr val="00B050"/>
              </a:solidFill>
            </a:endParaRPr>
          </a:p>
        </p:txBody>
      </p:sp>
      <p:sp>
        <p:nvSpPr>
          <p:cNvPr id="3" name="2 - Θέση περιεχομένου"/>
          <p:cNvSpPr>
            <a:spLocks noGrp="1"/>
          </p:cNvSpPr>
          <p:nvPr>
            <p:ph idx="1"/>
          </p:nvPr>
        </p:nvSpPr>
        <p:spPr>
          <a:xfrm>
            <a:off x="457200" y="2143116"/>
            <a:ext cx="8229600" cy="3983047"/>
          </a:xfrm>
        </p:spPr>
        <p:txBody>
          <a:bodyPr>
            <a:normAutofit/>
          </a:bodyPr>
          <a:lstStyle/>
          <a:p>
            <a:pPr algn="just">
              <a:buNone/>
            </a:pPr>
            <a:r>
              <a:rPr lang="el-GR" sz="2400" dirty="0" smtClean="0"/>
              <a:t>     Η εισαγωγή αποτελεί το αρχικό στάδιο της συνάντησης, κατά τη διάρκεια του οποίου δημιουργείται το κατάλληλο κλίμα για την ομαδική εμπειρία. Το στάδιο αυτό είναι ιδιαίτερα σημαντικό καθώς «εκπαιδεύει» τους συμμετέχοντες στο να είναι μέλη της ομάδας.</a:t>
            </a:r>
          </a:p>
          <a:p>
            <a:pPr algn="just">
              <a:buNone/>
            </a:pPr>
            <a:r>
              <a:rPr lang="el-GR" sz="2400" dirty="0" smtClean="0"/>
              <a:t>     Η εισαγωγική φάση μιας τρίωρης συνάντησης μπορεί να διαρκέσει από δέκα μέχρι τριάντα λεπτά περίπου.</a:t>
            </a:r>
          </a:p>
          <a:p>
            <a:pPr algn="just">
              <a:buNone/>
            </a:pPr>
            <a:endParaRPr lang="el-G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1643074"/>
          </a:xfrm>
        </p:spPr>
        <p:txBody>
          <a:bodyPr>
            <a:normAutofit/>
          </a:bodyPr>
          <a:lstStyle/>
          <a:p>
            <a:r>
              <a:rPr lang="el-GR" sz="2400" b="1" dirty="0" smtClean="0">
                <a:solidFill>
                  <a:srgbClr val="00B050"/>
                </a:solidFill>
              </a:rPr>
              <a:t>Η ΑΝΑΠΤΥΞΗ</a:t>
            </a:r>
            <a:endParaRPr lang="el-GR" sz="2400" b="1" dirty="0">
              <a:solidFill>
                <a:srgbClr val="00B050"/>
              </a:solidFill>
            </a:endParaRPr>
          </a:p>
        </p:txBody>
      </p:sp>
      <p:sp>
        <p:nvSpPr>
          <p:cNvPr id="3" name="2 - Θέση περιεχομένου"/>
          <p:cNvSpPr>
            <a:spLocks noGrp="1"/>
          </p:cNvSpPr>
          <p:nvPr>
            <p:ph idx="1"/>
          </p:nvPr>
        </p:nvSpPr>
        <p:spPr>
          <a:xfrm>
            <a:off x="457200" y="2143116"/>
            <a:ext cx="8229600" cy="3983047"/>
          </a:xfrm>
        </p:spPr>
        <p:txBody>
          <a:bodyPr>
            <a:normAutofit/>
          </a:bodyPr>
          <a:lstStyle/>
          <a:p>
            <a:pPr algn="just">
              <a:buNone/>
            </a:pPr>
            <a:r>
              <a:rPr lang="el-GR" sz="2400" dirty="0" smtClean="0"/>
              <a:t>     Το στάδιο της ανάπτυξης επικεντρώνεται στο κυρίως θέμα με το οποίο θέλει να ασχοληθεί η ομάδα.</a:t>
            </a:r>
          </a:p>
          <a:p>
            <a:pPr algn="just">
              <a:buNone/>
            </a:pPr>
            <a:r>
              <a:rPr lang="el-GR" sz="2400" dirty="0" smtClean="0"/>
              <a:t>     Στο στάδιο αυτό, αυξάνονται οι αλληλεπιδράσεις, δημιουργούνται στενότερες σχέσεις και η ομάδα γίνεται πιο παραγωγική και δημιουργική μέσα από ατομικές ή ομαδικές δραστηριότητες.</a:t>
            </a:r>
          </a:p>
          <a:p>
            <a:pPr algn="just">
              <a:buNone/>
            </a:pPr>
            <a:r>
              <a:rPr lang="el-GR" sz="2400" dirty="0" smtClean="0"/>
              <a:t>     Η διάρκεια του σταδίου αυτού είναι η μεγαλύτερη της συνάντησης και διαρκεί περίπου δύο με δυόμισι ώρες.</a:t>
            </a:r>
          </a:p>
          <a:p>
            <a:pPr algn="just">
              <a:buNone/>
            </a:pPr>
            <a:endParaRPr lang="el-G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18"/>
            <a:ext cx="8229600" cy="1643074"/>
          </a:xfrm>
        </p:spPr>
        <p:txBody>
          <a:bodyPr>
            <a:normAutofit/>
          </a:bodyPr>
          <a:lstStyle/>
          <a:p>
            <a:r>
              <a:rPr lang="el-GR" sz="2400" b="1" dirty="0" smtClean="0">
                <a:solidFill>
                  <a:srgbClr val="00B050"/>
                </a:solidFill>
              </a:rPr>
              <a:t>ΤΟ ΚΛΕΙΣΙΜΟ</a:t>
            </a:r>
            <a:endParaRPr lang="el-GR" sz="2400" b="1" dirty="0">
              <a:solidFill>
                <a:srgbClr val="00B050"/>
              </a:solidFill>
            </a:endParaRPr>
          </a:p>
        </p:txBody>
      </p:sp>
      <p:sp>
        <p:nvSpPr>
          <p:cNvPr id="3" name="2 - Θέση περιεχομένου"/>
          <p:cNvSpPr>
            <a:spLocks noGrp="1"/>
          </p:cNvSpPr>
          <p:nvPr>
            <p:ph idx="1"/>
          </p:nvPr>
        </p:nvSpPr>
        <p:spPr>
          <a:xfrm>
            <a:off x="457200" y="2143116"/>
            <a:ext cx="8229600" cy="3983047"/>
          </a:xfrm>
        </p:spPr>
        <p:txBody>
          <a:bodyPr>
            <a:normAutofit/>
          </a:bodyPr>
          <a:lstStyle/>
          <a:p>
            <a:pPr algn="just">
              <a:buNone/>
            </a:pPr>
            <a:r>
              <a:rPr lang="el-GR" sz="2400" dirty="0" smtClean="0"/>
              <a:t>    Το κλείσιμο αποτελεί το τελικό στάδιο της συνάντησης της ομάδας, κατά τη διάρκεια του οποίου τα μέλη, μέσω δραστηριοτήτων αξιολόγησης, κάνουν έναν εσωτερικό απολογισμό για τη συμμετοχή τους στις δραστηριότητες του εργαστηρίου, αποχαιρετίζονται και προετοιμάζονται να επιστρέψουν στην καθημερινότητα.</a:t>
            </a:r>
          </a:p>
          <a:p>
            <a:pPr algn="just">
              <a:buNone/>
            </a:pPr>
            <a:r>
              <a:rPr lang="el-GR" sz="2400" dirty="0" smtClean="0"/>
              <a:t>     Το στάδιο του κλεισίματος διαρκεί συνήθως δέκα με είκοσι λεπτά.</a:t>
            </a:r>
          </a:p>
          <a:p>
            <a:pPr algn="just">
              <a:buNone/>
            </a:pPr>
            <a:endParaRPr lang="el-G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011882"/>
          </a:xfrm>
        </p:spPr>
        <p:txBody>
          <a:bodyPr>
            <a:normAutofit/>
          </a:bodyPr>
          <a:lstStyle/>
          <a:p>
            <a:r>
              <a:rPr lang="el-GR" sz="2800" b="1" dirty="0" smtClean="0">
                <a:solidFill>
                  <a:srgbClr val="00B050"/>
                </a:solidFill>
              </a:rPr>
              <a:t>ΜΕΡΟΣ ΔΕΥΤΕΡΟ</a:t>
            </a:r>
            <a:r>
              <a:rPr lang="el-GR" sz="2800" dirty="0" smtClean="0">
                <a:solidFill>
                  <a:srgbClr val="00B050"/>
                </a:solidFill>
              </a:rPr>
              <a:t/>
            </a:r>
            <a:br>
              <a:rPr lang="el-GR" sz="2800" dirty="0" smtClean="0">
                <a:solidFill>
                  <a:srgbClr val="00B050"/>
                </a:solidFill>
              </a:rPr>
            </a:br>
            <a:r>
              <a:rPr lang="el-GR" sz="2400" b="1" dirty="0" smtClean="0">
                <a:solidFill>
                  <a:srgbClr val="00B050"/>
                </a:solidFill>
              </a:rPr>
              <a:t>Ανάπτυξη σεναρίου δημιουργικής γραφής</a:t>
            </a:r>
            <a:endParaRPr lang="el-GR" sz="2800" b="1" dirty="0">
              <a:solidFill>
                <a:srgbClr val="00B05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501</TotalTime>
  <Words>1570</Words>
  <Application>Microsoft Office PowerPoint</Application>
  <PresentationFormat>Προβολή στην οθόνη (4:3)</PresentationFormat>
  <Paragraphs>139</Paragraphs>
  <Slides>30</Slides>
  <Notes>6</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30</vt:i4>
      </vt:variant>
    </vt:vector>
  </HeadingPairs>
  <TitlesOfParts>
    <vt:vector size="34" baseType="lpstr">
      <vt:lpstr>Arial</vt:lpstr>
      <vt:lpstr>Calibri</vt:lpstr>
      <vt:lpstr>Wingdings</vt:lpstr>
      <vt:lpstr>Θέμα του Office</vt:lpstr>
      <vt:lpstr>Διδάσκουσα: Μαρία Βεργέτη Καθηγήτρια Κοινωνιολογίας Δ.Π.Θ.   Βιωματικό εργαστήριο </vt:lpstr>
      <vt:lpstr>Δ η μ ι ο υ ρ γ ι κ ή    γ ρ α φ ή </vt:lpstr>
      <vt:lpstr>Η ΟΜΑΔΑ</vt:lpstr>
      <vt:lpstr>Η ΟΜΑΔΑ</vt:lpstr>
      <vt:lpstr>Η ΣΥΝΑΝΤΗΣΗ ΤΗΣ ΟΜΑΔΑΣ</vt:lpstr>
      <vt:lpstr>Η ΕΙΣΑΓΩΓΗ</vt:lpstr>
      <vt:lpstr>Η ΑΝΑΠΤΥΞΗ</vt:lpstr>
      <vt:lpstr>ΤΟ ΚΛΕΙΣΙΜΟ</vt:lpstr>
      <vt:lpstr>ΜΕΡΟΣ ΔΕΥΤΕΡΟ Ανάπτυξη σεναρίου δημιουργικής γραφής</vt:lpstr>
      <vt:lpstr>Η ΟΜΑΔΑ</vt:lpstr>
      <vt:lpstr>Η ΕΙΣΑΓΩΓΗ</vt:lpstr>
      <vt:lpstr>Η ΕΙΣΑΓΩΓΗ</vt:lpstr>
      <vt:lpstr>Η ΕΙΣΑΓΩΓΗ</vt:lpstr>
      <vt:lpstr>Η ΕΙΣΑΓΩΓΗ</vt:lpstr>
      <vt:lpstr>Η ΑΝΑΠΤΥΞΗ</vt:lpstr>
      <vt:lpstr>Υπόδειγμα γραμμών </vt:lpstr>
      <vt:lpstr>Η ΑΝΑΠΤΥΞΗ</vt:lpstr>
      <vt:lpstr>Υπόδειγμα κειμένου</vt:lpstr>
      <vt:lpstr>Υπόδειγμα κειμένου</vt:lpstr>
      <vt:lpstr>Υπόδειγμα ύφους</vt:lpstr>
      <vt:lpstr>ΑΝΑΠΤΥΞΗ</vt:lpstr>
      <vt:lpstr>ΤΟ ΚΛΕΙΣΙΜΟ</vt:lpstr>
      <vt:lpstr>ΜΕΡΟΣ ΤΡΙΤΟ: εργασίες</vt:lpstr>
      <vt:lpstr>ΕΡΓΑΣΙΑ 1η </vt:lpstr>
      <vt:lpstr>ΕΡΓΑΣΙΑ 1η </vt:lpstr>
      <vt:lpstr>Εργασία 1η </vt:lpstr>
      <vt:lpstr>ΕΡΓΑΣΙΑ 2η </vt:lpstr>
      <vt:lpstr>ΕΡΓΑΣΙΑ 2η </vt:lpstr>
      <vt:lpstr>Παρουσίαση του PowerPoint</vt:lpstr>
      <vt:lpstr>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Δημιουργία ομάδας και δημιουργική γραφή </dc:title>
  <dc:creator>Dell</dc:creator>
  <cp:lastModifiedBy>Maria Vergeti</cp:lastModifiedBy>
  <cp:revision>81</cp:revision>
  <dcterms:created xsi:type="dcterms:W3CDTF">2020-02-28T08:23:27Z</dcterms:created>
  <dcterms:modified xsi:type="dcterms:W3CDTF">2020-03-22T12:11:49Z</dcterms:modified>
</cp:coreProperties>
</file>