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79" r:id="rId5"/>
    <p:sldId id="276" r:id="rId6"/>
    <p:sldId id="277" r:id="rId7"/>
    <p:sldId id="281" r:id="rId8"/>
    <p:sldId id="257" r:id="rId9"/>
    <p:sldId id="258" r:id="rId10"/>
    <p:sldId id="282" r:id="rId11"/>
    <p:sldId id="259" r:id="rId12"/>
    <p:sldId id="260" r:id="rId13"/>
    <p:sldId id="262" r:id="rId14"/>
    <p:sldId id="263" r:id="rId15"/>
    <p:sldId id="280" r:id="rId16"/>
    <p:sldId id="264" r:id="rId17"/>
    <p:sldId id="265" r:id="rId18"/>
    <p:sldId id="266" r:id="rId19"/>
    <p:sldId id="283" r:id="rId20"/>
    <p:sldId id="284" r:id="rId21"/>
    <p:sldId id="285" r:id="rId22"/>
    <p:sldId id="267" r:id="rId23"/>
    <p:sldId id="268" r:id="rId24"/>
    <p:sldId id="269" r:id="rId25"/>
    <p:sldId id="272" r:id="rId26"/>
    <p:sldId id="286"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18A5CE2-C609-4C12-BC87-B77F26E14D7B}" type="datetimeFigureOut">
              <a:rPr lang="el-GR" smtClean="0"/>
              <a:pPr/>
              <a:t>16/4/2019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79323D1-2E24-4F95-A1C5-6DB9D5541E9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A5CE2-C609-4C12-BC87-B77F26E14D7B}" type="datetimeFigureOut">
              <a:rPr lang="el-GR" smtClean="0"/>
              <a:pPr/>
              <a:t>16/4/2019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9323D1-2E24-4F95-A1C5-6DB9D5541E9B}"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052737"/>
            <a:ext cx="7772400" cy="2088231"/>
          </a:xfrm>
        </p:spPr>
        <p:txBody>
          <a:bodyPr>
            <a:normAutofit/>
          </a:bodyPr>
          <a:lstStyle/>
          <a:p>
            <a:r>
              <a:rPr lang="en-US" sz="6000" dirty="0" smtClean="0"/>
              <a:t>Pierre </a:t>
            </a:r>
            <a:r>
              <a:rPr lang="en-US" sz="6000" dirty="0" err="1" smtClean="0"/>
              <a:t>Clastres</a:t>
            </a:r>
            <a:r>
              <a:rPr lang="el-GR" sz="6000" dirty="0" smtClean="0"/>
              <a:t> </a:t>
            </a:r>
            <a:r>
              <a:rPr lang="el-GR" sz="4000" dirty="0" smtClean="0"/>
              <a:t>[1974], 1992</a:t>
            </a:r>
            <a:endParaRPr lang="el-GR" sz="4000" dirty="0"/>
          </a:p>
        </p:txBody>
      </p:sp>
      <p:sp>
        <p:nvSpPr>
          <p:cNvPr id="3" name="2 - Υπότιτλος"/>
          <p:cNvSpPr>
            <a:spLocks noGrp="1"/>
          </p:cNvSpPr>
          <p:nvPr>
            <p:ph type="subTitle" idx="1"/>
          </p:nvPr>
        </p:nvSpPr>
        <p:spPr/>
        <p:txBody>
          <a:bodyPr>
            <a:normAutofit/>
          </a:bodyPr>
          <a:lstStyle/>
          <a:p>
            <a:r>
              <a:rPr lang="el-GR" sz="4400" i="1" dirty="0" smtClean="0"/>
              <a:t>Η κοινωνία ενάντια στο Κράτος</a:t>
            </a:r>
            <a:endParaRPr lang="el-GR" sz="4400" i="1"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215106"/>
          </a:xfrm>
        </p:spPr>
        <p:txBody>
          <a:bodyPr>
            <a:normAutofit/>
          </a:bodyPr>
          <a:lstStyle/>
          <a:p>
            <a:pPr>
              <a:buNone/>
            </a:pPr>
            <a:r>
              <a:rPr lang="el-GR" sz="4000" dirty="0" smtClean="0"/>
              <a:t>   </a:t>
            </a:r>
            <a:r>
              <a:rPr lang="el-GR" sz="4000" i="1" dirty="0" smtClean="0"/>
              <a:t>«Το να αποφασίσει κάποιος ότι ορισμένοι πολιτισμοί στερούνται πολιτικής εξουσίας, επειδή δεν προσφέρουν τίποτε παρόμοιο με </a:t>
            </a:r>
            <a:r>
              <a:rPr lang="el-GR" sz="4000" i="1" dirty="0" err="1" smtClean="0"/>
              <a:t>ό,τι</a:t>
            </a:r>
            <a:r>
              <a:rPr lang="el-GR" sz="4000" i="1" dirty="0" smtClean="0"/>
              <a:t> παρουσιάζει ο δικός μας, δεν συνιστά επιστημονική πρόταση: στο κάτω </a:t>
            </a:r>
            <a:r>
              <a:rPr lang="el-GR" sz="4000" i="1" dirty="0" err="1" smtClean="0"/>
              <a:t>κάτω</a:t>
            </a:r>
            <a:r>
              <a:rPr lang="el-GR" sz="4000" i="1" dirty="0" smtClean="0"/>
              <a:t> είναι μάλλον ένδειξη μιας κάποιας εννοιολογικής ένδειας»</a:t>
            </a:r>
            <a:endParaRPr lang="el-GR" sz="4000" i="1"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dirty="0"/>
          </a:p>
          <a:p>
            <a:pPr>
              <a:buNone/>
            </a:pPr>
            <a:r>
              <a:rPr lang="el-GR" dirty="0"/>
              <a:t>Τι έλεγαν για τους Ινδιάνους </a:t>
            </a:r>
            <a:r>
              <a:rPr lang="el-GR" dirty="0" err="1"/>
              <a:t>Τουπινάμπα</a:t>
            </a:r>
            <a:r>
              <a:rPr lang="el-GR" dirty="0"/>
              <a:t> οι πρώτοι Ευρωπαίοι που ανακάλυψαν τη Βραζιλία</a:t>
            </a:r>
            <a:r>
              <a:rPr lang="el-GR" dirty="0" smtClean="0"/>
              <a:t>?</a:t>
            </a:r>
          </a:p>
          <a:p>
            <a:pPr>
              <a:buNone/>
            </a:pPr>
            <a:r>
              <a:rPr lang="el-GR" dirty="0" smtClean="0"/>
              <a:t> </a:t>
            </a:r>
          </a:p>
          <a:p>
            <a:pPr>
              <a:buNone/>
            </a:pPr>
            <a:r>
              <a:rPr lang="el-GR" sz="4000" dirty="0" smtClean="0"/>
              <a:t>«Άνθρωποι χωρίς πίστη, χωρίς νόμο και χωρίς βασιλιά…»</a:t>
            </a:r>
            <a:endParaRPr lang="el-GR" sz="4000" dirty="0"/>
          </a:p>
          <a:p>
            <a:endParaRPr lang="el-GR"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Εξωτική αντίληψη του αρχαϊκού κόσμου!</a:t>
            </a:r>
            <a:endParaRPr lang="el-GR" dirty="0"/>
          </a:p>
        </p:txBody>
      </p:sp>
      <p:sp>
        <p:nvSpPr>
          <p:cNvPr id="3" name="2 - Θέση περιεχομένου"/>
          <p:cNvSpPr>
            <a:spLocks noGrp="1"/>
          </p:cNvSpPr>
          <p:nvPr>
            <p:ph idx="1"/>
          </p:nvPr>
        </p:nvSpPr>
        <p:spPr/>
        <p:txBody>
          <a:bodyPr>
            <a:normAutofit fontScale="92500"/>
          </a:bodyPr>
          <a:lstStyle/>
          <a:p>
            <a:r>
              <a:rPr lang="el-GR" dirty="0"/>
              <a:t>Να πάρουμε πλέον στα σοβαρά τον άνθρωπο των πρωτόγονων </a:t>
            </a:r>
            <a:r>
              <a:rPr lang="el-GR" dirty="0" smtClean="0"/>
              <a:t>κοινωνιών… Οι </a:t>
            </a:r>
            <a:r>
              <a:rPr lang="el-GR" dirty="0"/>
              <a:t>λαοί χωρίς γραφή δεν είναι λιγότερο ενήλικοι από τις εγγράμματες </a:t>
            </a:r>
            <a:r>
              <a:rPr lang="el-GR" dirty="0" smtClean="0"/>
              <a:t>κοινωνίες!</a:t>
            </a:r>
          </a:p>
          <a:p>
            <a:endParaRPr lang="el-GR" dirty="0"/>
          </a:p>
          <a:p>
            <a:r>
              <a:rPr lang="el-GR" dirty="0"/>
              <a:t>Το πολιτικό εκφράζεται πολλαπλά, το παράδειγμα των Ινδιάνικων κοινοτήτων καταδεικνύει γιατί είναι αδύνατο να μιλήσουμε για κοινωνίες χωρίς πολιτική εξουσία. </a:t>
            </a:r>
          </a:p>
          <a:p>
            <a:endParaRPr lang="el-GR"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a:t>Εξωγαμία υποχρεωτική= κανόνας πολιτικής συμμαχίας </a:t>
            </a:r>
            <a:endParaRPr lang="el-GR" dirty="0" smtClean="0"/>
          </a:p>
          <a:p>
            <a:endParaRPr lang="el-GR" dirty="0" smtClean="0"/>
          </a:p>
          <a:p>
            <a:r>
              <a:rPr lang="el-GR" dirty="0" err="1" smtClean="0"/>
              <a:t>Μαλόκα</a:t>
            </a:r>
            <a:r>
              <a:rPr lang="el-GR" dirty="0" smtClean="0"/>
              <a:t> = εκτεταμένη </a:t>
            </a:r>
            <a:r>
              <a:rPr lang="el-GR" dirty="0"/>
              <a:t>οικογένεια, ανταλλαγή γυναικών από </a:t>
            </a:r>
            <a:r>
              <a:rPr lang="el-GR" dirty="0" err="1"/>
              <a:t>μαλόκα</a:t>
            </a:r>
            <a:r>
              <a:rPr lang="el-GR" dirty="0"/>
              <a:t> σε </a:t>
            </a:r>
            <a:r>
              <a:rPr lang="el-GR" dirty="0" err="1"/>
              <a:t>μαλόκα</a:t>
            </a:r>
            <a:r>
              <a:rPr lang="el-GR" dirty="0"/>
              <a:t> (συλλογικό σπίτι από 40 μέχρι πολλές 100δες άτομα)</a:t>
            </a:r>
          </a:p>
          <a:p>
            <a:endParaRPr lang="el-GR"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Ανταλλαγή </a:t>
            </a:r>
            <a:r>
              <a:rPr lang="el-GR" dirty="0"/>
              <a:t>και Εξουσία</a:t>
            </a:r>
            <a:r>
              <a:rPr lang="el-GR" dirty="0" smtClean="0"/>
              <a:t>.</a:t>
            </a:r>
            <a:br>
              <a:rPr lang="el-GR" dirty="0" smtClean="0"/>
            </a:br>
            <a:r>
              <a:rPr lang="el-GR" dirty="0" smtClean="0"/>
              <a:t> </a:t>
            </a:r>
            <a:r>
              <a:rPr lang="el-GR" dirty="0"/>
              <a:t>Φιλοσοφία της ινδιάνικης </a:t>
            </a:r>
            <a:r>
              <a:rPr lang="el-GR" dirty="0" err="1"/>
              <a:t>φυλαρχίας</a:t>
            </a:r>
            <a:r>
              <a:rPr lang="el-GR" dirty="0"/>
              <a:t/>
            </a:r>
            <a:br>
              <a:rPr lang="el-GR" dirty="0"/>
            </a:br>
            <a:endParaRPr lang="el-GR" dirty="0"/>
          </a:p>
        </p:txBody>
      </p:sp>
      <p:sp>
        <p:nvSpPr>
          <p:cNvPr id="3" name="2 - Θέση περιεχομένου"/>
          <p:cNvSpPr>
            <a:spLocks noGrp="1"/>
          </p:cNvSpPr>
          <p:nvPr>
            <p:ph idx="1"/>
          </p:nvPr>
        </p:nvSpPr>
        <p:spPr>
          <a:xfrm>
            <a:off x="457200" y="1600200"/>
            <a:ext cx="8229600" cy="5257800"/>
          </a:xfrm>
        </p:spPr>
        <p:txBody>
          <a:bodyPr>
            <a:normAutofit fontScale="92500" lnSpcReduction="10000"/>
          </a:bodyPr>
          <a:lstStyle/>
          <a:p>
            <a:r>
              <a:rPr lang="el-GR" dirty="0"/>
              <a:t>Αίσθηση δημοκρατίας, τάση ισότητας, </a:t>
            </a:r>
            <a:r>
              <a:rPr lang="el-GR" dirty="0" smtClean="0"/>
              <a:t>έλλειψη κοινωνικής </a:t>
            </a:r>
            <a:r>
              <a:rPr lang="el-GR" dirty="0" err="1"/>
              <a:t>στρωμάτωσης</a:t>
            </a:r>
            <a:r>
              <a:rPr lang="el-GR" dirty="0"/>
              <a:t> αλλά και κύρους της εξουσίας (γλώσσες όπως αυτή των </a:t>
            </a:r>
            <a:r>
              <a:rPr lang="el-GR" dirty="0" err="1"/>
              <a:t>Τζιβάρο</a:t>
            </a:r>
            <a:r>
              <a:rPr lang="el-GR" dirty="0"/>
              <a:t> που απουσιάζει η έννοια του αρχηγού</a:t>
            </a:r>
            <a:r>
              <a:rPr lang="el-GR" dirty="0" smtClean="0"/>
              <a:t>)</a:t>
            </a:r>
          </a:p>
          <a:p>
            <a:pPr>
              <a:buNone/>
            </a:pPr>
            <a:endParaRPr lang="el-GR" dirty="0"/>
          </a:p>
          <a:p>
            <a:pPr>
              <a:buNone/>
            </a:pPr>
            <a:r>
              <a:rPr lang="el-GR" dirty="0" smtClean="0"/>
              <a:t>Βασικές </a:t>
            </a:r>
            <a:r>
              <a:rPr lang="el-GR" dirty="0"/>
              <a:t>ιδιότητες του Ινδιάνου </a:t>
            </a:r>
            <a:r>
              <a:rPr lang="el-GR" dirty="0" smtClean="0"/>
              <a:t>φυλάρχου:</a:t>
            </a:r>
            <a:endParaRPr lang="el-GR" dirty="0"/>
          </a:p>
          <a:p>
            <a:pPr lvl="0"/>
            <a:r>
              <a:rPr lang="el-GR" dirty="0"/>
              <a:t>Είναι ειρηνοποιός</a:t>
            </a:r>
          </a:p>
          <a:p>
            <a:pPr lvl="0"/>
            <a:r>
              <a:rPr lang="el-GR" dirty="0"/>
              <a:t>Επιδεικνύει γενναιοδωρία (σελ. 37)</a:t>
            </a:r>
          </a:p>
          <a:p>
            <a:pPr lvl="0"/>
            <a:r>
              <a:rPr lang="el-GR" dirty="0"/>
              <a:t>Είναι καλός ρήτορας (σελ. 38)</a:t>
            </a:r>
          </a:p>
          <a:p>
            <a:r>
              <a:rPr lang="el-GR" dirty="0"/>
              <a:t>Αντιδιαστέλλονται τα γνωρίσματα της </a:t>
            </a:r>
            <a:r>
              <a:rPr lang="el-GR" dirty="0" err="1"/>
              <a:t>φυλαρχίας</a:t>
            </a:r>
            <a:r>
              <a:rPr lang="el-GR" dirty="0"/>
              <a:t> σε καιρό πολέμου/ ειρήνης.</a:t>
            </a:r>
          </a:p>
          <a:p>
            <a:endParaRPr lang="el-GR"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940966"/>
          </a:xfrm>
        </p:spPr>
        <p:txBody>
          <a:bodyPr>
            <a:noAutofit/>
          </a:bodyPr>
          <a:lstStyle/>
          <a:p>
            <a:r>
              <a:rPr lang="el-GR" sz="3200" dirty="0" smtClean="0"/>
              <a:t>Ινδιάνικες κοινωνίες: αποφυγή μια αυτονομημένης και εξαναγκαστικής εξουσίας &amp; βασική η επιβίωση της κοινότητας, αρχή της ισορροπίας πλεονάσματος αγαθών…</a:t>
            </a:r>
            <a:endParaRPr lang="el-GR" sz="3200" dirty="0"/>
          </a:p>
        </p:txBody>
      </p:sp>
      <p:sp>
        <p:nvSpPr>
          <p:cNvPr id="3" name="2 - Θέση περιεχομένου"/>
          <p:cNvSpPr>
            <a:spLocks noGrp="1"/>
          </p:cNvSpPr>
          <p:nvPr>
            <p:ph idx="1"/>
          </p:nvPr>
        </p:nvSpPr>
        <p:spPr>
          <a:xfrm>
            <a:off x="0" y="2204864"/>
            <a:ext cx="9144000" cy="4653136"/>
          </a:xfrm>
        </p:spPr>
        <p:txBody>
          <a:bodyPr>
            <a:normAutofit lnSpcReduction="10000"/>
          </a:bodyPr>
          <a:lstStyle/>
          <a:p>
            <a:pPr>
              <a:buNone/>
            </a:pPr>
            <a:r>
              <a:rPr lang="el-GR" dirty="0" smtClean="0"/>
              <a:t>   Ύπαρξη ενός αρχηγού στον οποίο αναγνωρίζονται το κοινωνικό κύρος και τα προνόμια του λόγου, της πολυγυνίας και της απόκτησης πλούτου, ο οποίος όμως δε διατάζει παρά μόνο σε έκτακτες περιστάσεις (διεξαγωγή πολέμου). Ο λόγος του υπενθυμίζει τις αρετές της υπακοής στους προγόνους και τον νόμο. Τα αγαθά του αποκτώνται με μόχθο για να διανεμηθούν εκ νέου γενναιόδωρα στα μέλη της κοινότητας </a:t>
            </a:r>
          </a:p>
          <a:p>
            <a:pPr>
              <a:buNone/>
            </a:pPr>
            <a:r>
              <a:rPr lang="el-GR" dirty="0" smtClean="0"/>
              <a:t>    (Κλωντ </a:t>
            </a:r>
            <a:r>
              <a:rPr lang="el-GR" dirty="0" err="1" smtClean="0"/>
              <a:t>Λεφόρ</a:t>
            </a:r>
            <a:r>
              <a:rPr lang="el-GR" dirty="0" smtClean="0"/>
              <a:t>)</a:t>
            </a:r>
            <a:endParaRPr lang="el-GR"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 λίγα λόγια</a:t>
            </a:r>
            <a:endParaRPr lang="el-GR" dirty="0"/>
          </a:p>
        </p:txBody>
      </p:sp>
      <p:sp>
        <p:nvSpPr>
          <p:cNvPr id="3" name="2 - Θέση περιεχομένου"/>
          <p:cNvSpPr>
            <a:spLocks noGrp="1"/>
          </p:cNvSpPr>
          <p:nvPr>
            <p:ph idx="1"/>
          </p:nvPr>
        </p:nvSpPr>
        <p:spPr>
          <a:xfrm>
            <a:off x="457200" y="1600200"/>
            <a:ext cx="8229600" cy="5257800"/>
          </a:xfrm>
        </p:spPr>
        <p:txBody>
          <a:bodyPr>
            <a:normAutofit fontScale="92500" lnSpcReduction="20000"/>
          </a:bodyPr>
          <a:lstStyle/>
          <a:p>
            <a:r>
              <a:rPr lang="el-GR" dirty="0"/>
              <a:t>Πολιτική εξουσία θεμελιωμένη στο </a:t>
            </a:r>
            <a:r>
              <a:rPr lang="en-US" dirty="0"/>
              <a:t>consensus </a:t>
            </a:r>
            <a:r>
              <a:rPr lang="en-US" dirty="0" err="1"/>
              <a:t>omnium</a:t>
            </a:r>
            <a:r>
              <a:rPr lang="el-GR" dirty="0"/>
              <a:t> (</a:t>
            </a:r>
            <a:r>
              <a:rPr lang="en-US" dirty="0"/>
              <a:t>Durkheim</a:t>
            </a:r>
            <a:r>
              <a:rPr lang="el-GR" dirty="0"/>
              <a:t>) και όχι στη βία ή τον εξαναγκασμό. </a:t>
            </a:r>
            <a:r>
              <a:rPr lang="el-GR" dirty="0" smtClean="0"/>
              <a:t>Αντίθεση </a:t>
            </a:r>
            <a:r>
              <a:rPr lang="el-GR" dirty="0" smtClean="0"/>
              <a:t>με την αρχή της κρατικής, έννομης βίας του </a:t>
            </a:r>
            <a:r>
              <a:rPr lang="en-US" dirty="0" smtClean="0"/>
              <a:t>Weber. </a:t>
            </a:r>
            <a:r>
              <a:rPr lang="el-GR" dirty="0" smtClean="0"/>
              <a:t>Η </a:t>
            </a:r>
            <a:r>
              <a:rPr lang="el-GR" dirty="0"/>
              <a:t>λειτουργία της ειρηνευτική.</a:t>
            </a:r>
          </a:p>
          <a:p>
            <a:r>
              <a:rPr lang="el-GR" dirty="0"/>
              <a:t>Πολυγαμία: προνόμιο, αποκλειστικό πολλές φορές του αρχηγού.</a:t>
            </a:r>
          </a:p>
          <a:p>
            <a:r>
              <a:rPr lang="el-GR" dirty="0"/>
              <a:t>Ανταλλακτική σχέση: σύνολο παροχών και αντιπαροχών/ ισορροπία κοινωνικής δομής και πολιτικού θεσμού. Ολικά κοινωνικά γεγονότα.</a:t>
            </a:r>
          </a:p>
          <a:p>
            <a:r>
              <a:rPr lang="el-GR" dirty="0"/>
              <a:t>Ενότητα δομικά διαρθρωμένη. Κοινωνία= Επικοινωνία (σελ. 45). Η αμοιβαιότητα ως οντολογική διάσταση της κοινωνίας </a:t>
            </a:r>
          </a:p>
          <a:p>
            <a:endParaRPr lang="el-GR"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a:t>
            </a:r>
            <a:r>
              <a:rPr lang="el-GR" dirty="0"/>
              <a:t>καθήκον του Λόγου</a:t>
            </a:r>
            <a:br>
              <a:rPr lang="el-GR" dirty="0"/>
            </a:br>
            <a:endParaRPr lang="el-GR" dirty="0"/>
          </a:p>
        </p:txBody>
      </p:sp>
      <p:sp>
        <p:nvSpPr>
          <p:cNvPr id="3" name="2 - Θέση περιεχομένου"/>
          <p:cNvSpPr>
            <a:spLocks noGrp="1"/>
          </p:cNvSpPr>
          <p:nvPr>
            <p:ph idx="1"/>
          </p:nvPr>
        </p:nvSpPr>
        <p:spPr>
          <a:xfrm>
            <a:off x="457200" y="980728"/>
            <a:ext cx="8229600" cy="5877272"/>
          </a:xfrm>
        </p:spPr>
        <p:txBody>
          <a:bodyPr>
            <a:normAutofit fontScale="85000" lnSpcReduction="20000"/>
          </a:bodyPr>
          <a:lstStyle/>
          <a:p>
            <a:r>
              <a:rPr lang="el-GR" dirty="0"/>
              <a:t>«Λόγος και εξουσία διατηρούν τέτοιες σχέσεις μεταξύ τους, ώστε η επιθυμία για το ένα πραγματοποιείται μέσα στην κατάκτηση του άλλου»</a:t>
            </a:r>
          </a:p>
          <a:p>
            <a:r>
              <a:rPr lang="el-GR" dirty="0" smtClean="0"/>
              <a:t>Μονοπώλιο </a:t>
            </a:r>
            <a:r>
              <a:rPr lang="el-GR" dirty="0"/>
              <a:t>του λόγου, κύριος των λέξεων: έτσι ονομάζουν τον αρχηγό τους πολλές Ινδιάνικες φυλές. Δικαίωμα και καθήκον της εξουσίας.</a:t>
            </a:r>
          </a:p>
          <a:p>
            <a:r>
              <a:rPr lang="el-GR" dirty="0"/>
              <a:t>Τι λέει ο αρχηγός? Χαρακτήρας τελετουργίας. Ο λόγος του δεν λέγεται για να ακουστεί (στην πραγματικότητα κανείς δεν τον ακούει). Μακρηγορεί αλλά η ομιλία του συνίσταται σε μια </a:t>
            </a:r>
            <a:r>
              <a:rPr lang="el-GR" dirty="0" err="1"/>
              <a:t>χιλιοεπαναλαμβανόμενη</a:t>
            </a:r>
            <a:r>
              <a:rPr lang="el-GR" dirty="0"/>
              <a:t> εξύμνηση των πατροπαράδοτων κανόνων ζωής. </a:t>
            </a:r>
            <a:endParaRPr lang="el-GR" dirty="0" smtClean="0"/>
          </a:p>
          <a:p>
            <a:r>
              <a:rPr lang="en-US" dirty="0" smtClean="0"/>
              <a:t>M. Foucault</a:t>
            </a:r>
            <a:r>
              <a:rPr lang="el-GR" dirty="0" smtClean="0"/>
              <a:t>, </a:t>
            </a:r>
            <a:r>
              <a:rPr lang="en-US" i="1" dirty="0" smtClean="0"/>
              <a:t>A</a:t>
            </a:r>
            <a:r>
              <a:rPr lang="el-GR" i="1" dirty="0" err="1" smtClean="0"/>
              <a:t>ρχαιολογία</a:t>
            </a:r>
            <a:r>
              <a:rPr lang="el-GR" i="1" dirty="0" smtClean="0"/>
              <a:t> της γνώσης,</a:t>
            </a:r>
            <a:r>
              <a:rPr lang="el-GR" dirty="0" smtClean="0"/>
              <a:t> ηγεμονικός/δυτικός λόγος: μεταμοντερνισμός, εξουσία εγγενής στη γνώση, μη ορατή, συχνά διοχετεύεται σε θεσμούς</a:t>
            </a:r>
            <a:endParaRPr lang="el-GR" dirty="0"/>
          </a:p>
          <a:p>
            <a:endParaRPr lang="el-GR"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a:t>Οι πρωτόγονες κοινωνίες είναι κοινωνίες χωρίς κράτος. </a:t>
            </a:r>
          </a:p>
          <a:p>
            <a:r>
              <a:rPr lang="el-GR" dirty="0"/>
              <a:t>Ενάντια στον εθνοκεντρισμό και την εξελιξιαρχία. </a:t>
            </a:r>
          </a:p>
          <a:p>
            <a:r>
              <a:rPr lang="el-GR" dirty="0"/>
              <a:t>Αντιστροφή της </a:t>
            </a:r>
            <a:r>
              <a:rPr lang="el-GR" dirty="0" err="1"/>
              <a:t>Μαρξικής</a:t>
            </a:r>
            <a:r>
              <a:rPr lang="el-GR" dirty="0"/>
              <a:t> λογικής: η βάση (υποδομή) είναι το πολιτικό και η </a:t>
            </a:r>
            <a:r>
              <a:rPr lang="el-GR" dirty="0" err="1"/>
              <a:t>υπερ</a:t>
            </a:r>
            <a:r>
              <a:rPr lang="el-GR" dirty="0"/>
              <a:t>-δομή είναι η οικονομία</a:t>
            </a:r>
          </a:p>
          <a:p>
            <a:endParaRPr lang="el-GR"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βασανιστήρια στις πρωτόγονες κοινωνίες</a:t>
            </a:r>
            <a:endParaRPr lang="el-GR" dirty="0"/>
          </a:p>
        </p:txBody>
      </p:sp>
      <p:sp>
        <p:nvSpPr>
          <p:cNvPr id="3" name="2 - Θέση περιεχομένου"/>
          <p:cNvSpPr>
            <a:spLocks noGrp="1"/>
          </p:cNvSpPr>
          <p:nvPr>
            <p:ph idx="1"/>
          </p:nvPr>
        </p:nvSpPr>
        <p:spPr/>
        <p:txBody>
          <a:bodyPr/>
          <a:lstStyle/>
          <a:p>
            <a:r>
              <a:rPr lang="el-GR" dirty="0" smtClean="0"/>
              <a:t>Τριπλή συμμαχία: σώμα, γραφή, νόμος</a:t>
            </a:r>
          </a:p>
          <a:p>
            <a:r>
              <a:rPr lang="el-GR" dirty="0" smtClean="0"/>
              <a:t>Μυητική λειτουργία της εγγραφής σημαδιών πάνω στο σώμα</a:t>
            </a:r>
          </a:p>
          <a:p>
            <a:r>
              <a:rPr lang="el-GR" dirty="0" smtClean="0"/>
              <a:t>Σημαντική η αντοχή στον πόνο η οποία υποδηλώνει την κοινωνική ένταξη</a:t>
            </a:r>
          </a:p>
          <a:p>
            <a:r>
              <a:rPr lang="el-GR" dirty="0" smtClean="0"/>
              <a:t>Το θάρρος, η σιωπή και η μνήμη</a:t>
            </a:r>
          </a:p>
          <a:p>
            <a:r>
              <a:rPr lang="el-GR" dirty="0" smtClean="0"/>
              <a:t>Το ατομικό και το συλλογικό</a:t>
            </a:r>
          </a:p>
          <a:p>
            <a:endParaRPr lang="el-GR"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12974"/>
          </a:xfrm>
        </p:spPr>
        <p:txBody>
          <a:bodyPr>
            <a:normAutofit fontScale="90000"/>
          </a:bodyPr>
          <a:lstStyle/>
          <a:p>
            <a:r>
              <a:rPr lang="el-GR" dirty="0" smtClean="0"/>
              <a:t>Είχε συναντήσει τους Ινδιάνους μέσα από τις αφηγήσεις περιηγητών και ιεραποστόλων προτού ταξιδέψει…</a:t>
            </a:r>
            <a:endParaRPr lang="el-GR" dirty="0"/>
          </a:p>
        </p:txBody>
      </p:sp>
      <p:pic>
        <p:nvPicPr>
          <p:cNvPr id="1026" name="Picture 2" descr="C:\Users\BALIA\Contacts\Pictures\ΙΝΔΙΑΝΙΚΕΣ.ΦΥΛΕΣ\clastres.jpg"/>
          <p:cNvPicPr>
            <a:picLocks noGrp="1" noChangeAspect="1" noChangeArrowheads="1"/>
          </p:cNvPicPr>
          <p:nvPr>
            <p:ph idx="1"/>
          </p:nvPr>
        </p:nvPicPr>
        <p:blipFill>
          <a:blip r:embed="rId2" cstate="print"/>
          <a:srcRect/>
          <a:stretch>
            <a:fillRect/>
          </a:stretch>
        </p:blipFill>
        <p:spPr bwMode="auto">
          <a:xfrm>
            <a:off x="2846018" y="2204864"/>
            <a:ext cx="3451963" cy="4320480"/>
          </a:xfrm>
          <a:prstGeom prst="rect">
            <a:avLst/>
          </a:prstGeom>
          <a:noFill/>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 τι γελούν οι Ινδιάνοι;</a:t>
            </a:r>
            <a:endParaRPr lang="el-GR" dirty="0"/>
          </a:p>
        </p:txBody>
      </p:sp>
      <p:sp>
        <p:nvSpPr>
          <p:cNvPr id="3" name="2 - Θέση περιεχομένου"/>
          <p:cNvSpPr>
            <a:spLocks noGrp="1"/>
          </p:cNvSpPr>
          <p:nvPr>
            <p:ph idx="1"/>
          </p:nvPr>
        </p:nvSpPr>
        <p:spPr>
          <a:xfrm>
            <a:off x="457200" y="1600200"/>
            <a:ext cx="8229600" cy="5257800"/>
          </a:xfrm>
        </p:spPr>
        <p:txBody>
          <a:bodyPr>
            <a:normAutofit fontScale="92500" lnSpcReduction="10000"/>
          </a:bodyPr>
          <a:lstStyle/>
          <a:p>
            <a:r>
              <a:rPr lang="el-GR" dirty="0" smtClean="0"/>
              <a:t>Δομική ανάλυση μύθων: χάρη στα </a:t>
            </a:r>
            <a:r>
              <a:rPr lang="el-GR" i="1" dirty="0" smtClean="0"/>
              <a:t>Μυθολογικά</a:t>
            </a:r>
            <a:r>
              <a:rPr lang="el-GR" dirty="0" smtClean="0"/>
              <a:t> του </a:t>
            </a:r>
            <a:r>
              <a:rPr lang="el-GR" dirty="0" err="1" smtClean="0"/>
              <a:t>Λέβι</a:t>
            </a:r>
            <a:r>
              <a:rPr lang="el-GR" dirty="0" smtClean="0"/>
              <a:t>-</a:t>
            </a:r>
            <a:r>
              <a:rPr lang="el-GR" dirty="0" err="1" smtClean="0"/>
              <a:t>Στρως</a:t>
            </a:r>
            <a:r>
              <a:rPr lang="el-GR" dirty="0" smtClean="0"/>
              <a:t> ξέρουμε πια ότι οι μύθοι δε μιλούν για να μας πουν τίποτε…</a:t>
            </a:r>
          </a:p>
          <a:p>
            <a:r>
              <a:rPr lang="el-GR" dirty="0" smtClean="0"/>
              <a:t>«Ο άνθρωπος που δε μπορούσε να πει τίποτε», &amp; «οι περιπέτειες του </a:t>
            </a:r>
            <a:r>
              <a:rPr lang="el-GR" dirty="0" err="1" smtClean="0"/>
              <a:t>τζάγκουαρ</a:t>
            </a:r>
            <a:r>
              <a:rPr lang="el-GR" dirty="0" smtClean="0"/>
              <a:t>»</a:t>
            </a:r>
          </a:p>
          <a:p>
            <a:r>
              <a:rPr lang="el-GR" dirty="0" smtClean="0"/>
              <a:t>Οι Ινδιάνοι με τις αστείες ιστορίες τους προσπαθούν να διακωμωδήσουν το </a:t>
            </a:r>
            <a:r>
              <a:rPr lang="el-GR" dirty="0" err="1" smtClean="0"/>
              <a:t>τζάγκουαρ</a:t>
            </a:r>
            <a:r>
              <a:rPr lang="el-GR" dirty="0" smtClean="0"/>
              <a:t> και τον σαμάνο! Οι </a:t>
            </a:r>
            <a:r>
              <a:rPr lang="el-GR" dirty="0" err="1" smtClean="0"/>
              <a:t>Τσουλουπί</a:t>
            </a:r>
            <a:r>
              <a:rPr lang="el-GR" dirty="0" smtClean="0"/>
              <a:t> κάνουν στο επίπεδο του μύθου </a:t>
            </a:r>
            <a:r>
              <a:rPr lang="el-GR" dirty="0" err="1" smtClean="0"/>
              <a:t>ό,τι</a:t>
            </a:r>
            <a:r>
              <a:rPr lang="el-GR" dirty="0" smtClean="0"/>
              <a:t> τους είναι απαγορευμένο στο επίπεδο του πραγματικού… προσπαθούν να απομυθοποιήσουν τον φόβο που τους εμπνέουν…</a:t>
            </a:r>
            <a:endParaRPr lang="el-GR"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Προφήτες στη ζούγκλα… η </a:t>
            </a:r>
            <a:r>
              <a:rPr lang="el-GR" dirty="0" err="1" smtClean="0"/>
              <a:t>πρωϊνή</a:t>
            </a:r>
            <a:r>
              <a:rPr lang="el-GR" dirty="0" smtClean="0"/>
              <a:t> προσευχή ενός </a:t>
            </a:r>
            <a:r>
              <a:rPr lang="el-GR" dirty="0" err="1" smtClean="0"/>
              <a:t>Γκουαρανί</a:t>
            </a:r>
            <a:r>
              <a:rPr lang="el-GR" dirty="0" smtClean="0"/>
              <a:t> στο δάσος</a:t>
            </a:r>
            <a:endParaRPr lang="el-GR" dirty="0"/>
          </a:p>
        </p:txBody>
      </p:sp>
      <p:sp>
        <p:nvSpPr>
          <p:cNvPr id="3" name="2 - Θέση περιεχομένου"/>
          <p:cNvSpPr>
            <a:spLocks noGrp="1"/>
          </p:cNvSpPr>
          <p:nvPr>
            <p:ph idx="1"/>
          </p:nvPr>
        </p:nvSpPr>
        <p:spPr>
          <a:xfrm>
            <a:off x="457200" y="1944216"/>
            <a:ext cx="8229600" cy="4941168"/>
          </a:xfrm>
        </p:spPr>
        <p:txBody>
          <a:bodyPr>
            <a:normAutofit lnSpcReduction="10000"/>
          </a:bodyPr>
          <a:lstStyle/>
          <a:p>
            <a:pPr>
              <a:buNone/>
            </a:pPr>
            <a:r>
              <a:rPr lang="el-GR" dirty="0" smtClean="0"/>
              <a:t>    </a:t>
            </a:r>
            <a:r>
              <a:rPr lang="el-GR" i="1" dirty="0" smtClean="0"/>
              <a:t>Γιατί στ’ αλήθεια ατελής είναι ο τρόπος που υπάρχω. Από φύση ατελή είναι το αίμα μου, από φύση ατελή είναι η σάρκα μου, είναι φριχτή, απογυμνωμένη από κάθε λαμπρότητα. Αφού έχουν έτσι τα πράγματα, για να μπορέσει το αίμα μου το ατελές, για να μπορέσει η σάρκα μου η ατελής, να ταρακουνηθούν και να πετάξουν από πάνω τους την ατέλεια, πεσμένος στα γόνατα υποκλίνομαι, προσβλέποντας σε μια καρδιά αντρειωμένη… </a:t>
            </a:r>
            <a:endParaRPr lang="el-GR" i="1"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 </a:t>
            </a:r>
            <a:r>
              <a:rPr lang="el-GR" dirty="0" err="1" smtClean="0"/>
              <a:t>Κλαστρ</a:t>
            </a:r>
            <a:r>
              <a:rPr lang="el-GR" dirty="0" smtClean="0"/>
              <a:t>, </a:t>
            </a:r>
            <a:r>
              <a:rPr lang="el-GR" i="1" dirty="0" smtClean="0"/>
              <a:t>Εξουσία και Ελευθερία στις πρωτόγονες κοινωνίες</a:t>
            </a:r>
            <a:endParaRPr lang="el-GR" i="1" dirty="0"/>
          </a:p>
        </p:txBody>
      </p:sp>
      <p:sp>
        <p:nvSpPr>
          <p:cNvPr id="3" name="2 - Θέση περιεχομένου"/>
          <p:cNvSpPr>
            <a:spLocks noGrp="1"/>
          </p:cNvSpPr>
          <p:nvPr>
            <p:ph idx="1"/>
          </p:nvPr>
        </p:nvSpPr>
        <p:spPr>
          <a:xfrm>
            <a:off x="457200" y="1916832"/>
            <a:ext cx="8229600" cy="4209331"/>
          </a:xfrm>
        </p:spPr>
        <p:txBody>
          <a:bodyPr/>
          <a:lstStyle/>
          <a:p>
            <a:r>
              <a:rPr lang="el-GR" dirty="0" smtClean="0"/>
              <a:t>Η πρωτόγονη οικονομία</a:t>
            </a:r>
          </a:p>
          <a:p>
            <a:r>
              <a:rPr lang="el-GR" dirty="0" smtClean="0"/>
              <a:t>Το ζήτημα της εξουσίας στις πρωτόγονες κοινωνίες</a:t>
            </a:r>
          </a:p>
          <a:p>
            <a:r>
              <a:rPr lang="el-GR" dirty="0" smtClean="0"/>
              <a:t>Η Αρχαιολογία της Βίας: Ο Πόλεμος στις πρωτόγονες κοινωνίες</a:t>
            </a:r>
          </a:p>
          <a:p>
            <a:r>
              <a:rPr lang="el-GR" dirty="0" smtClean="0"/>
              <a:t>Οι Μαρξιστές και η ανθρωπολογία τους</a:t>
            </a:r>
            <a:endParaRPr lang="el-GR"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πρωτόγονη οικονομία</a:t>
            </a:r>
            <a:endParaRPr lang="el-GR" dirty="0"/>
          </a:p>
        </p:txBody>
      </p:sp>
      <p:sp>
        <p:nvSpPr>
          <p:cNvPr id="3" name="2 - Θέση περιεχομένου"/>
          <p:cNvSpPr>
            <a:spLocks noGrp="1"/>
          </p:cNvSpPr>
          <p:nvPr>
            <p:ph idx="1"/>
          </p:nvPr>
        </p:nvSpPr>
        <p:spPr>
          <a:xfrm>
            <a:off x="0" y="1600200"/>
            <a:ext cx="9144000" cy="5069160"/>
          </a:xfrm>
        </p:spPr>
        <p:txBody>
          <a:bodyPr>
            <a:normAutofit fontScale="85000" lnSpcReduction="10000"/>
          </a:bodyPr>
          <a:lstStyle/>
          <a:p>
            <a:r>
              <a:rPr lang="el-GR" dirty="0" smtClean="0"/>
              <a:t>Σύμφωνα με τον Μ. </a:t>
            </a:r>
            <a:r>
              <a:rPr lang="el-GR" dirty="0" err="1" smtClean="0"/>
              <a:t>Σάλινς</a:t>
            </a:r>
            <a:r>
              <a:rPr lang="en-US" dirty="0" smtClean="0"/>
              <a:t> (</a:t>
            </a:r>
            <a:r>
              <a:rPr lang="en-US" i="1" dirty="0" smtClean="0"/>
              <a:t>Stone Age Economics</a:t>
            </a:r>
            <a:r>
              <a:rPr lang="el-GR" i="1" dirty="0" smtClean="0"/>
              <a:t>, 1974</a:t>
            </a:r>
            <a:r>
              <a:rPr lang="en-US" dirty="0" smtClean="0"/>
              <a:t>)</a:t>
            </a:r>
            <a:r>
              <a:rPr lang="el-GR" dirty="0" smtClean="0"/>
              <a:t> η πρωτόγονη κοινωνία είναι </a:t>
            </a:r>
            <a:r>
              <a:rPr lang="el-GR" u="sng" dirty="0" smtClean="0"/>
              <a:t>η κοινωνία της αφθονίας</a:t>
            </a:r>
            <a:r>
              <a:rPr lang="el-GR" dirty="0" smtClean="0"/>
              <a:t> (</a:t>
            </a:r>
            <a:r>
              <a:rPr lang="en-US" dirty="0" smtClean="0"/>
              <a:t>affluent society). </a:t>
            </a:r>
            <a:r>
              <a:rPr lang="el-GR" dirty="0" smtClean="0"/>
              <a:t>Η κοινωνία αυτή αντί να εξαντλείται διαρκώς να επιβιώσει και όντας </a:t>
            </a:r>
            <a:r>
              <a:rPr lang="el-GR" u="sng" dirty="0" smtClean="0"/>
              <a:t>επιλεκτική ως προς τις ανάγκες της,</a:t>
            </a:r>
            <a:r>
              <a:rPr lang="el-GR" dirty="0" smtClean="0"/>
              <a:t> διαθέτει μια παραγωγική μηχανή, η οποία μπορεί να τις ικανοποιεί αλλά και να ικανοποιεί τις ανάγκες του κάθε μέλους της ξεχωριστά. Η φυλή ασκεί την εξουσία και διαχειρίζεται την οικονομία μέσω της</a:t>
            </a:r>
            <a:r>
              <a:rPr lang="el-GR" u="sng" dirty="0" smtClean="0"/>
              <a:t> </a:t>
            </a:r>
            <a:r>
              <a:rPr lang="el-GR" u="sng" dirty="0" err="1" smtClean="0"/>
              <a:t>εννοι</a:t>
            </a:r>
            <a:r>
              <a:rPr lang="en-US" u="sng" dirty="0" smtClean="0"/>
              <a:t>o</a:t>
            </a:r>
            <a:r>
              <a:rPr lang="el-GR" u="sng" dirty="0" smtClean="0"/>
              <a:t>λογικής κατηγορίας της οφειλής του αρχηγού.</a:t>
            </a:r>
            <a:r>
              <a:rPr lang="el-GR" dirty="0" smtClean="0"/>
              <a:t> </a:t>
            </a:r>
            <a:r>
              <a:rPr lang="el-GR" u="sng" dirty="0" smtClean="0"/>
              <a:t>Παραγωγή προς κατανάλωση και όχι παραγωγή προς ανταλλαγή</a:t>
            </a:r>
            <a:r>
              <a:rPr lang="el-GR" dirty="0" smtClean="0"/>
              <a:t> με σκοπό την αποκόμιση κέρδους μέσω της εμπορευματοποίησης του πλεονάσματος. </a:t>
            </a:r>
            <a:r>
              <a:rPr lang="el-GR" u="sng" dirty="0" smtClean="0"/>
              <a:t>Ιδανικό της οικονομικής αυτάρκειας</a:t>
            </a:r>
            <a:endParaRPr lang="el-GR" u="sng"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ζήτημα της εξουσίας στις πρωτόγονες κοινωνίες</a:t>
            </a:r>
            <a:endParaRPr lang="el-GR" dirty="0"/>
          </a:p>
        </p:txBody>
      </p:sp>
      <p:sp>
        <p:nvSpPr>
          <p:cNvPr id="3" name="2 - Θέση περιεχομένου"/>
          <p:cNvSpPr>
            <a:spLocks noGrp="1"/>
          </p:cNvSpPr>
          <p:nvPr>
            <p:ph idx="1"/>
          </p:nvPr>
        </p:nvSpPr>
        <p:spPr>
          <a:xfrm>
            <a:off x="457200" y="1600200"/>
            <a:ext cx="8229600" cy="5257800"/>
          </a:xfrm>
        </p:spPr>
        <p:txBody>
          <a:bodyPr>
            <a:normAutofit lnSpcReduction="10000"/>
          </a:bodyPr>
          <a:lstStyle/>
          <a:p>
            <a:pPr>
              <a:buNone/>
            </a:pPr>
            <a:r>
              <a:rPr lang="el-GR" dirty="0" smtClean="0"/>
              <a:t>    Ο </a:t>
            </a:r>
            <a:r>
              <a:rPr lang="el-GR" dirty="0" err="1" smtClean="0"/>
              <a:t>Κλαστρ</a:t>
            </a:r>
            <a:r>
              <a:rPr lang="el-GR" dirty="0" smtClean="0"/>
              <a:t> συμμερίζεται την άποψη που διατύπωσε ο </a:t>
            </a:r>
            <a:r>
              <a:rPr lang="el-GR" dirty="0" err="1" smtClean="0"/>
              <a:t>Λέβι</a:t>
            </a:r>
            <a:r>
              <a:rPr lang="el-GR" dirty="0" smtClean="0"/>
              <a:t>-</a:t>
            </a:r>
            <a:r>
              <a:rPr lang="el-GR" dirty="0" err="1" smtClean="0"/>
              <a:t>Στρως</a:t>
            </a:r>
            <a:r>
              <a:rPr lang="el-GR" dirty="0" smtClean="0"/>
              <a:t> στις </a:t>
            </a:r>
            <a:r>
              <a:rPr lang="el-GR" i="1" dirty="0" smtClean="0"/>
              <a:t>Στοιχειώδεις δομές της συγγένειας.</a:t>
            </a:r>
            <a:r>
              <a:rPr lang="el-GR" dirty="0" smtClean="0"/>
              <a:t> Έτσι είναι αδύνατον να διανοηθούμε τον πόλεμο για τον πόλεμο. Ο πόλεμος και το εμπόριο είναι δύο διαδικασίες που εντάσσονται στη σφαίρα του κοινωνικού και δεν μπορούν να μελετηθούν χωριστά:</a:t>
            </a:r>
            <a:endParaRPr lang="en-US" dirty="0" smtClean="0"/>
          </a:p>
          <a:p>
            <a:pPr>
              <a:buNone/>
            </a:pPr>
            <a:r>
              <a:rPr lang="en-US" dirty="0" smtClean="0"/>
              <a:t>  </a:t>
            </a:r>
            <a:r>
              <a:rPr lang="el-GR" dirty="0" smtClean="0"/>
              <a:t> «Οι εμπορικές ανταλλαγές είναι εν δυνάμει πόλεμοι, οι οποίο όμως καταλήγουν σε ειρηνική διευθέτηση, ενώ ο πόλεμος είναι η κατάληξη αποτυχημένων συναλλαγών»</a:t>
            </a:r>
            <a:endParaRPr lang="el-GR" dirty="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Claude Levi-Strauss,</a:t>
            </a:r>
            <a:r>
              <a:rPr lang="el-GR" dirty="0" smtClean="0"/>
              <a:t> 2012,</a:t>
            </a:r>
            <a:r>
              <a:rPr lang="en-US" dirty="0" smtClean="0"/>
              <a:t> </a:t>
            </a:r>
            <a:r>
              <a:rPr lang="el-GR" dirty="0" smtClean="0"/>
              <a:t/>
            </a:r>
            <a:br>
              <a:rPr lang="el-GR" dirty="0" smtClean="0"/>
            </a:br>
            <a:r>
              <a:rPr lang="el-GR" i="1" dirty="0" smtClean="0"/>
              <a:t>Η ανθρωπολογία και τα προβλήματα του σύγχρονου κόσμου</a:t>
            </a:r>
            <a:endParaRPr lang="el-GR" i="1" dirty="0"/>
          </a:p>
        </p:txBody>
      </p:sp>
      <p:sp>
        <p:nvSpPr>
          <p:cNvPr id="3" name="2 - Θέση περιεχομένου"/>
          <p:cNvSpPr>
            <a:spLocks noGrp="1"/>
          </p:cNvSpPr>
          <p:nvPr>
            <p:ph idx="1"/>
          </p:nvPr>
        </p:nvSpPr>
        <p:spPr>
          <a:xfrm>
            <a:off x="457200" y="1772816"/>
            <a:ext cx="8229600" cy="5085184"/>
          </a:xfrm>
        </p:spPr>
        <p:txBody>
          <a:bodyPr>
            <a:normAutofit fontScale="92500" lnSpcReduction="20000"/>
          </a:bodyPr>
          <a:lstStyle/>
          <a:p>
            <a:pPr>
              <a:buNone/>
            </a:pPr>
            <a:r>
              <a:rPr lang="en-US" dirty="0" smtClean="0"/>
              <a:t>    </a:t>
            </a:r>
            <a:r>
              <a:rPr lang="el-GR" dirty="0" smtClean="0"/>
              <a:t>Ενάντια στον εξωτικό/αστικό ουμανισμό του 19</a:t>
            </a:r>
            <a:r>
              <a:rPr lang="el-GR" baseline="30000" dirty="0" smtClean="0"/>
              <a:t>ου</a:t>
            </a:r>
            <a:r>
              <a:rPr lang="el-GR" dirty="0" smtClean="0"/>
              <a:t> αιώνα και τον αριστοκρατικό/ελιτίστικο ουμανισμό της</a:t>
            </a:r>
            <a:r>
              <a:rPr lang="en-US" dirty="0" smtClean="0"/>
              <a:t> A</a:t>
            </a:r>
            <a:r>
              <a:rPr lang="el-GR" dirty="0" err="1" smtClean="0"/>
              <a:t>ναγέννησης</a:t>
            </a:r>
            <a:endParaRPr lang="el-GR" dirty="0" smtClean="0"/>
          </a:p>
          <a:p>
            <a:pPr>
              <a:buNone/>
            </a:pPr>
            <a:r>
              <a:rPr lang="el-GR" dirty="0" smtClean="0"/>
              <a:t>    </a:t>
            </a:r>
          </a:p>
          <a:p>
            <a:pPr>
              <a:buNone/>
            </a:pPr>
            <a:r>
              <a:rPr lang="el-GR" dirty="0" smtClean="0"/>
              <a:t>    </a:t>
            </a:r>
            <a:r>
              <a:rPr lang="el-GR" i="1" dirty="0" smtClean="0"/>
              <a:t>«Αναζητώντας η ανθρωπολογία την έμπνευσή της στις πλέον ταπεινές και επί μακρόν απαξιωμένες κοινωνίες διακήρυσσε ότι τίποτα το ανθρώπινο δε θα μπορούσε να είναι ξένο προς τον άνθρωπο. Θεμελιώνει έτσι έναν δημοκρατικό ουμανισμό που υπερβαίνει εκείνους που είχαν προηγηθεί και είχαν δημιουργηθεί για προνομιούχους από προνομιούχους πολιτισμούς»</a:t>
            </a:r>
            <a:endParaRPr lang="el-GR" i="1"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24744"/>
            <a:ext cx="8229600" cy="292894"/>
          </a:xfrm>
        </p:spPr>
        <p:txBody>
          <a:bodyPr>
            <a:noAutofit/>
          </a:bodyPr>
          <a:lstStyle/>
          <a:p>
            <a:r>
              <a:rPr lang="el-GR" sz="3600" dirty="0" smtClean="0"/>
              <a:t>Ζαν Ζακ </a:t>
            </a:r>
            <a:r>
              <a:rPr lang="el-GR" sz="3600" dirty="0" err="1" smtClean="0"/>
              <a:t>Ρουσσό</a:t>
            </a:r>
            <a:r>
              <a:rPr lang="el-GR" sz="3600" dirty="0" smtClean="0"/>
              <a:t>, «αν θέλουμε να ανακαλύψουμε τις ιδιότητες κάποιου πράγματος, πρέπει πρώτα να εντοπίσουμε τις διαφορές…»</a:t>
            </a:r>
            <a:endParaRPr lang="el-GR" sz="3600" dirty="0"/>
          </a:p>
        </p:txBody>
      </p:sp>
      <p:sp>
        <p:nvSpPr>
          <p:cNvPr id="3" name="2 - Θέση περιεχομένου"/>
          <p:cNvSpPr>
            <a:spLocks noGrp="1"/>
          </p:cNvSpPr>
          <p:nvPr>
            <p:ph idx="1"/>
          </p:nvPr>
        </p:nvSpPr>
        <p:spPr>
          <a:xfrm>
            <a:off x="1547664" y="3501008"/>
            <a:ext cx="7139136" cy="2625155"/>
          </a:xfrm>
        </p:spPr>
        <p:txBody>
          <a:bodyPr/>
          <a:lstStyle/>
          <a:p>
            <a:pPr>
              <a:buNone/>
            </a:pPr>
            <a:r>
              <a:rPr lang="el-GR" dirty="0" smtClean="0"/>
              <a:t>    </a:t>
            </a:r>
            <a:r>
              <a:rPr lang="el-GR" sz="4000" dirty="0" smtClean="0"/>
              <a:t>Το τέλος της πολιτισμικής       υπεροχής της Δύσης…</a:t>
            </a:r>
            <a:endParaRPr lang="el-GR" sz="4000"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2050" name="Picture 2" descr="C:\Users\BALIA\Contacts\Pictures\ΙΝΔΙΑΝΙΚΕΣ.ΦΥΛΕΣ\51FjHfG-eCL._AC_US218_.jpg"/>
          <p:cNvPicPr>
            <a:picLocks noGrp="1" noChangeAspect="1" noChangeArrowheads="1"/>
          </p:cNvPicPr>
          <p:nvPr>
            <p:ph idx="1"/>
          </p:nvPr>
        </p:nvPicPr>
        <p:blipFill>
          <a:blip r:embed="rId2" cstate="print"/>
          <a:srcRect/>
          <a:stretch>
            <a:fillRect/>
          </a:stretch>
        </p:blipFill>
        <p:spPr bwMode="auto">
          <a:xfrm>
            <a:off x="1547664" y="332656"/>
            <a:ext cx="5472608" cy="6264696"/>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έρευνά του</a:t>
            </a:r>
            <a:endParaRPr lang="el-GR" dirty="0"/>
          </a:p>
        </p:txBody>
      </p:sp>
      <p:sp>
        <p:nvSpPr>
          <p:cNvPr id="3" name="2 - Θέση περιεχομένου"/>
          <p:cNvSpPr>
            <a:spLocks noGrp="1"/>
          </p:cNvSpPr>
          <p:nvPr>
            <p:ph idx="1"/>
          </p:nvPr>
        </p:nvSpPr>
        <p:spPr/>
        <p:txBody>
          <a:bodyPr/>
          <a:lstStyle/>
          <a:p>
            <a:pPr>
              <a:buNone/>
            </a:pPr>
            <a:r>
              <a:rPr lang="en-US" dirty="0" smtClean="0"/>
              <a:t>  </a:t>
            </a:r>
            <a:r>
              <a:rPr lang="el-GR" dirty="0" smtClean="0"/>
              <a:t> </a:t>
            </a:r>
            <a:r>
              <a:rPr lang="en-US" dirty="0" smtClean="0"/>
              <a:t> </a:t>
            </a:r>
            <a:r>
              <a:rPr lang="el-GR" dirty="0" smtClean="0"/>
              <a:t>Έζησε περίπου 10 χρόνια (από το 1963) ανάμεσα σε Ινδιάνικες </a:t>
            </a:r>
            <a:r>
              <a:rPr lang="el-GR" dirty="0" err="1" smtClean="0"/>
              <a:t>φυλαρχίες</a:t>
            </a:r>
            <a:r>
              <a:rPr lang="el-GR" dirty="0" smtClean="0"/>
              <a:t> της Ν. Αμερικής. Συγκεκριμένα, στην Παραγουάη, τη Βραζιλία και τη Βενεζουέλα. Αρχικά ανάμεσα στους </a:t>
            </a:r>
            <a:r>
              <a:rPr lang="el-GR" dirty="0" err="1" smtClean="0"/>
              <a:t>Γκουαγιάκι</a:t>
            </a:r>
            <a:r>
              <a:rPr lang="el-GR" dirty="0" smtClean="0"/>
              <a:t>, εν συνεχεία, ανάμεσα στους </a:t>
            </a:r>
            <a:r>
              <a:rPr lang="el-GR" dirty="0" err="1" smtClean="0"/>
              <a:t>Γκουαράνι</a:t>
            </a:r>
            <a:r>
              <a:rPr lang="el-GR" dirty="0" smtClean="0"/>
              <a:t>, κατόπιν, ανάμεσα στους Τσάκο, μετά στους </a:t>
            </a:r>
            <a:r>
              <a:rPr lang="el-GR" dirty="0" err="1" smtClean="0"/>
              <a:t>Τσουλουπί</a:t>
            </a:r>
            <a:r>
              <a:rPr lang="el-GR" dirty="0" smtClean="0"/>
              <a:t>-</a:t>
            </a:r>
            <a:r>
              <a:rPr lang="el-GR" dirty="0" err="1" smtClean="0"/>
              <a:t>Ασλουσλάι</a:t>
            </a:r>
            <a:r>
              <a:rPr lang="el-GR" dirty="0" smtClean="0"/>
              <a:t> και τέλος ανάμεσα στους </a:t>
            </a:r>
            <a:r>
              <a:rPr lang="el-GR" dirty="0" err="1" smtClean="0"/>
              <a:t>Γιανομάμι</a:t>
            </a:r>
            <a:r>
              <a:rPr lang="el-GR" dirty="0" smtClean="0"/>
              <a:t>. </a:t>
            </a:r>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098" name="Picture 2" descr="C:\Users\BALIA\Contacts\Pictures\ΙΝΔΙΑΝΙΚΕΣ.ΦΥΛΕΣ\pierre-clastres.jpg"/>
          <p:cNvPicPr>
            <a:picLocks noGrp="1" noChangeAspect="1" noChangeArrowheads="1"/>
          </p:cNvPicPr>
          <p:nvPr>
            <p:ph idx="1"/>
          </p:nvPr>
        </p:nvPicPr>
        <p:blipFill>
          <a:blip r:embed="rId2" cstate="print"/>
          <a:srcRect/>
          <a:stretch>
            <a:fillRect/>
          </a:stretch>
        </p:blipFill>
        <p:spPr bwMode="auto">
          <a:xfrm>
            <a:off x="899592" y="692696"/>
            <a:ext cx="7272808" cy="5760640"/>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5122" name="Picture 2" descr="C:\Users\BALIA\Contacts\Pictures\ΙΝΔΙΑΝΙΚΕΣ.ΦΥΛΕΣ\927436.jpg"/>
          <p:cNvPicPr>
            <a:picLocks noGrp="1" noChangeAspect="1" noChangeArrowheads="1"/>
          </p:cNvPicPr>
          <p:nvPr>
            <p:ph idx="1"/>
          </p:nvPr>
        </p:nvPicPr>
        <p:blipFill>
          <a:blip r:embed="rId2" cstate="print"/>
          <a:srcRect/>
          <a:stretch>
            <a:fillRect/>
          </a:stretch>
        </p:blipFill>
        <p:spPr bwMode="auto">
          <a:xfrm>
            <a:off x="1835696" y="260648"/>
            <a:ext cx="5184576" cy="5976664"/>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Σεβασμός και θαυμασμός για το έργο του Λ. </a:t>
            </a:r>
            <a:r>
              <a:rPr lang="el-GR" dirty="0" err="1" smtClean="0"/>
              <a:t>Στρως</a:t>
            </a:r>
            <a:r>
              <a:rPr lang="el-GR" dirty="0" smtClean="0"/>
              <a:t>, μαλώματα με τους </a:t>
            </a:r>
            <a:r>
              <a:rPr lang="el-GR" dirty="0" err="1" smtClean="0"/>
              <a:t>δομο</a:t>
            </a:r>
            <a:r>
              <a:rPr lang="el-GR" dirty="0" smtClean="0"/>
              <a:t>-μαρξιστές…</a:t>
            </a:r>
            <a:endParaRPr lang="el-GR" dirty="0"/>
          </a:p>
        </p:txBody>
      </p:sp>
      <p:sp>
        <p:nvSpPr>
          <p:cNvPr id="3" name="2 - Θέση περιεχομένου"/>
          <p:cNvSpPr>
            <a:spLocks noGrp="1"/>
          </p:cNvSpPr>
          <p:nvPr>
            <p:ph idx="1"/>
          </p:nvPr>
        </p:nvSpPr>
        <p:spPr>
          <a:xfrm>
            <a:off x="457200" y="1916832"/>
            <a:ext cx="8229600" cy="4941168"/>
          </a:xfrm>
        </p:spPr>
        <p:txBody>
          <a:bodyPr>
            <a:normAutofit lnSpcReduction="10000"/>
          </a:bodyPr>
          <a:lstStyle/>
          <a:p>
            <a:pPr>
              <a:buNone/>
            </a:pPr>
            <a:r>
              <a:rPr lang="en-US" dirty="0" smtClean="0"/>
              <a:t>   </a:t>
            </a:r>
            <a:r>
              <a:rPr lang="el-GR" dirty="0" smtClean="0"/>
              <a:t>Γεννήθηκε το 1934. Σπούδασε φιλοσοφία στο Πανεπιστήμιο της Σορβόννης και κατόπιν στράφηκε προς την εθνολογία της αμερικανικής ηπείρου. Δίδαξε στο Πανεπιστήμιο του Σάο Πάολο. Το 1971 έγινε διευθυντής σπουδών σε τμήμα της </a:t>
            </a:r>
            <a:r>
              <a:rPr lang="en-US" dirty="0" err="1" smtClean="0"/>
              <a:t>Ecole</a:t>
            </a:r>
            <a:r>
              <a:rPr lang="en-US" dirty="0" smtClean="0"/>
              <a:t> </a:t>
            </a:r>
            <a:r>
              <a:rPr lang="el-GR" dirty="0" smtClean="0"/>
              <a:t>και κατέλαβε την έδρα Θρησκείας και Κοινωνιών των Ινδιάνων της Ν. Αμερικής. Το 1972 έγινε υπεύθυνος Ερευνών στο ΕΚΕ. Πέθανε σε δυστύχημα το 1977.</a:t>
            </a:r>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868958"/>
          </a:xfrm>
        </p:spPr>
        <p:txBody>
          <a:bodyPr>
            <a:normAutofit fontScale="90000"/>
          </a:bodyPr>
          <a:lstStyle/>
          <a:p>
            <a:r>
              <a:rPr lang="el-GR" i="1" dirty="0" smtClean="0"/>
              <a:t>«Είναι καιρός να αλλάξουμε τον ήλιο και να τεθούμε σε κίνηση»</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i="1" dirty="0" smtClean="0"/>
              <a:t>Χρειάζεται να αποκαταστήσουμε την πρωτοκαθεδρία του πολιτικού προκειμένου να διερευνήσουμε την ιστορία. Οι Ινδιάνικες κοινωνίες έχουν διπλά παραγνωρισθεί. Εκτοπισμένες σε ένα κατώτερο στάδιο της ανθρωπότητας, στο στάδιο του μη-πολιτισμένου. Και αυτή η παρανόηση εντοπίζεται τόσο σε θεωρήσεις εξελιξιαρχίας όσο και σε μαρξιστικές αναγνώσεις! </a:t>
            </a:r>
            <a:endParaRPr lang="el-GR" i="1" dirty="0"/>
          </a:p>
          <a:p>
            <a:endParaRPr lang="el-GR" i="1"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940966"/>
          </a:xfrm>
        </p:spPr>
        <p:txBody>
          <a:bodyPr>
            <a:normAutofit fontScale="90000"/>
          </a:bodyPr>
          <a:lstStyle/>
          <a:p>
            <a:r>
              <a:rPr lang="el-GR" dirty="0"/>
              <a:t>«Μπορεί άραγε να διερευνηθεί σοβαρά το ζήτημα της εξουσίας;»</a:t>
            </a:r>
            <a:br>
              <a:rPr lang="el-GR" dirty="0"/>
            </a:br>
            <a:endParaRPr lang="el-GR" dirty="0"/>
          </a:p>
        </p:txBody>
      </p:sp>
      <p:sp>
        <p:nvSpPr>
          <p:cNvPr id="3" name="2 - Θέση περιεχομένου"/>
          <p:cNvSpPr>
            <a:spLocks noGrp="1"/>
          </p:cNvSpPr>
          <p:nvPr>
            <p:ph idx="1"/>
          </p:nvPr>
        </p:nvSpPr>
        <p:spPr/>
        <p:txBody>
          <a:bodyPr/>
          <a:lstStyle/>
          <a:p>
            <a:pPr>
              <a:buNone/>
            </a:pPr>
            <a:r>
              <a:rPr lang="en-US" dirty="0" smtClean="0"/>
              <a:t>   </a:t>
            </a:r>
            <a:r>
              <a:rPr lang="el-GR" dirty="0" smtClean="0"/>
              <a:t> Αρχαϊκές </a:t>
            </a:r>
            <a:r>
              <a:rPr lang="el-GR" dirty="0"/>
              <a:t>και πρωτόγονες κοινωνίες (απουσία γραφής και οικονομία της επιβίωσης): προσδιορισμός αρνητικός. </a:t>
            </a:r>
            <a:r>
              <a:rPr lang="el-GR" dirty="0" err="1"/>
              <a:t>Δυτικοκεντρισμός</a:t>
            </a:r>
            <a:r>
              <a:rPr lang="el-GR" dirty="0"/>
              <a:t> (γνώμονας οι σχέσεις εξουσίας που βασίζονται στη σχέση διαταγή-υπακοή) επιστημονική ματαιοδοξία. Απουσία πολιτικής </a:t>
            </a:r>
            <a:r>
              <a:rPr lang="el-GR" dirty="0" smtClean="0"/>
              <a:t>εξουσίας </a:t>
            </a:r>
            <a:r>
              <a:rPr lang="el-GR" dirty="0"/>
              <a:t>απουσία βίας.</a:t>
            </a:r>
          </a:p>
          <a:p>
            <a:endParaRPr lang="el-GR"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1371</Words>
  <Application>Microsoft Office PowerPoint</Application>
  <PresentationFormat>Προβολή στην οθόνη (4:3)</PresentationFormat>
  <Paragraphs>75</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Pierre Clastres [1974], 1992</vt:lpstr>
      <vt:lpstr>Είχε συναντήσει τους Ινδιάνους μέσα από τις αφηγήσεις περιηγητών και ιεραποστόλων προτού ταξιδέψει…</vt:lpstr>
      <vt:lpstr>Διαφάνεια 3</vt:lpstr>
      <vt:lpstr>Η έρευνά του</vt:lpstr>
      <vt:lpstr>Διαφάνεια 5</vt:lpstr>
      <vt:lpstr>Διαφάνεια 6</vt:lpstr>
      <vt:lpstr>Σεβασμός και θαυμασμός για το έργο του Λ. Στρως, μαλώματα με τους δομο-μαρξιστές…</vt:lpstr>
      <vt:lpstr>«Είναι καιρός να αλλάξουμε τον ήλιο και να τεθούμε σε κίνηση» </vt:lpstr>
      <vt:lpstr>«Μπορεί άραγε να διερευνηθεί σοβαρά το ζήτημα της εξουσίας;» </vt:lpstr>
      <vt:lpstr>Διαφάνεια 10</vt:lpstr>
      <vt:lpstr>Διαφάνεια 11</vt:lpstr>
      <vt:lpstr>Εξωτική αντίληψη του αρχαϊκού κόσμου!</vt:lpstr>
      <vt:lpstr>Διαφάνεια 13</vt:lpstr>
      <vt:lpstr>Ανταλλαγή και Εξουσία.  Φιλοσοφία της ινδιάνικης φυλαρχίας </vt:lpstr>
      <vt:lpstr>Ινδιάνικες κοινωνίες: αποφυγή μια αυτονομημένης και εξαναγκαστικής εξουσίας &amp; βασική η επιβίωση της κοινότητας, αρχή της ισορροπίας πλεονάσματος αγαθών…</vt:lpstr>
      <vt:lpstr>Με λίγα λόγια</vt:lpstr>
      <vt:lpstr>Το καθήκον του Λόγου </vt:lpstr>
      <vt:lpstr>Διαφάνεια 18</vt:lpstr>
      <vt:lpstr>Τα βασανιστήρια στις πρωτόγονες κοινωνίες</vt:lpstr>
      <vt:lpstr>Με τι γελούν οι Ινδιάνοι;</vt:lpstr>
      <vt:lpstr>Προφήτες στη ζούγκλα… η πρωϊνή προσευχή ενός Γκουαρανί στο δάσος</vt:lpstr>
      <vt:lpstr>Π. Κλαστρ, Εξουσία και Ελευθερία στις πρωτόγονες κοινωνίες</vt:lpstr>
      <vt:lpstr>Η πρωτόγονη οικονομία</vt:lpstr>
      <vt:lpstr>Το ζήτημα της εξουσίας στις πρωτόγονες κοινωνίες</vt:lpstr>
      <vt:lpstr>Claude Levi-Strauss, 2012,  Η ανθρωπολογία και τα προβλήματα του σύγχρονου κόσμου</vt:lpstr>
      <vt:lpstr>Ζαν Ζακ Ρουσσό, «αν θέλουμε να ανακαλύψουμε τις ιδιότητες κάποιου πράγματος, πρέπει πρώτα να εντοπίσουμε τις διαφορές…»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Pierre Clastres</dc:title>
  <dc:creator>BALIA</dc:creator>
  <cp:lastModifiedBy>Χρήστης</cp:lastModifiedBy>
  <cp:revision>32</cp:revision>
  <dcterms:created xsi:type="dcterms:W3CDTF">2017-04-18T15:44:38Z</dcterms:created>
  <dcterms:modified xsi:type="dcterms:W3CDTF">2019-04-16T07:11:53Z</dcterms:modified>
</cp:coreProperties>
</file>