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60" r:id="rId4"/>
    <p:sldId id="261" r:id="rId5"/>
    <p:sldId id="262" r:id="rId6"/>
    <p:sldId id="263" r:id="rId7"/>
    <p:sldId id="264" r:id="rId8"/>
    <p:sldId id="292" r:id="rId9"/>
    <p:sldId id="265" r:id="rId10"/>
    <p:sldId id="266" r:id="rId11"/>
    <p:sldId id="267" r:id="rId12"/>
    <p:sldId id="268" r:id="rId13"/>
    <p:sldId id="269" r:id="rId14"/>
    <p:sldId id="272" r:id="rId15"/>
    <p:sldId id="273" r:id="rId16"/>
    <p:sldId id="270" r:id="rId17"/>
    <p:sldId id="271" r:id="rId18"/>
    <p:sldId id="274" r:id="rId19"/>
    <p:sldId id="291" r:id="rId20"/>
    <p:sldId id="293" r:id="rId21"/>
    <p:sldId id="275" r:id="rId22"/>
    <p:sldId id="276" r:id="rId23"/>
    <p:sldId id="277" r:id="rId24"/>
    <p:sldId id="278" r:id="rId25"/>
    <p:sldId id="296" r:id="rId26"/>
    <p:sldId id="280" r:id="rId27"/>
    <p:sldId id="281" r:id="rId28"/>
    <p:sldId id="282" r:id="rId29"/>
    <p:sldId id="283" r:id="rId30"/>
    <p:sldId id="284" r:id="rId31"/>
    <p:sldId id="285" r:id="rId32"/>
    <p:sldId id="286" r:id="rId33"/>
    <p:sldId id="287" r:id="rId34"/>
    <p:sldId id="289" r:id="rId35"/>
    <p:sldId id="288" r:id="rId36"/>
    <p:sldId id="290"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9" r:id="rId75"/>
    <p:sldId id="340" r:id="rId76"/>
    <p:sldId id="341" r:id="rId77"/>
    <p:sldId id="342" r:id="rId78"/>
    <p:sldId id="343" r:id="rId79"/>
    <p:sldId id="344" r:id="rId80"/>
    <p:sldId id="345" r:id="rId81"/>
    <p:sldId id="346" r:id="rId82"/>
    <p:sldId id="347" r:id="rId83"/>
    <p:sldId id="348" r:id="rId84"/>
    <p:sldId id="349" r:id="rId85"/>
    <p:sldId id="350" r:id="rId86"/>
    <p:sldId id="351" r:id="rId87"/>
    <p:sldId id="352" r:id="rId88"/>
    <p:sldId id="353" r:id="rId89"/>
    <p:sldId id="354" r:id="rId90"/>
    <p:sldId id="355" r:id="rId91"/>
    <p:sldId id="356" r:id="rId92"/>
    <p:sldId id="357" r:id="rId93"/>
    <p:sldId id="358" r:id="rId94"/>
    <p:sldId id="360" r:id="rId95"/>
    <p:sldId id="359" r:id="rId96"/>
    <p:sldId id="361" r:id="rId97"/>
    <p:sldId id="362" r:id="rId98"/>
    <p:sldId id="363" r:id="rId99"/>
    <p:sldId id="364" r:id="rId100"/>
    <p:sldId id="365" r:id="rId101"/>
    <p:sldId id="366" r:id="rId102"/>
    <p:sldId id="367" r:id="rId103"/>
    <p:sldId id="368" r:id="rId104"/>
    <p:sldId id="369" r:id="rId105"/>
    <p:sldId id="370" r:id="rId106"/>
    <p:sldId id="371" r:id="rId107"/>
    <p:sldId id="372" r:id="rId108"/>
    <p:sldId id="373" r:id="rId109"/>
    <p:sldId id="374" r:id="rId110"/>
    <p:sldId id="375" r:id="rId111"/>
    <p:sldId id="376" r:id="rId112"/>
    <p:sldId id="377" r:id="rId113"/>
    <p:sldId id="378" r:id="rId1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94660"/>
  </p:normalViewPr>
  <p:slideViewPr>
    <p:cSldViewPr snapToGrid="0">
      <p:cViewPr varScale="1">
        <p:scale>
          <a:sx n="86" d="100"/>
          <a:sy n="86" d="100"/>
        </p:scale>
        <p:origin x="55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74C16ED5-3AD0-4D48-9014-DD29C083CB8C}" type="datetimeFigureOut">
              <a:rPr lang="el-GR" smtClean="0"/>
              <a:t>13/3/2024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368093956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4C16ED5-3AD0-4D48-9014-DD29C083CB8C}" type="datetimeFigureOut">
              <a:rPr lang="el-GR" smtClean="0"/>
              <a:t>13/3/2024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391281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4C16ED5-3AD0-4D48-9014-DD29C083CB8C}" type="datetimeFigureOut">
              <a:rPr lang="el-GR" smtClean="0"/>
              <a:t>13/3/2024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337736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4C16ED5-3AD0-4D48-9014-DD29C083CB8C}" type="datetimeFigureOut">
              <a:rPr lang="el-GR" smtClean="0"/>
              <a:t>13/3/2024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3998864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74C16ED5-3AD0-4D48-9014-DD29C083CB8C}" type="datetimeFigureOut">
              <a:rPr lang="el-GR" smtClean="0"/>
              <a:t>13/3/2024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14161996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74C16ED5-3AD0-4D48-9014-DD29C083CB8C}" type="datetimeFigureOut">
              <a:rPr lang="el-GR" smtClean="0"/>
              <a:t>13/3/2024</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1777724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74C16ED5-3AD0-4D48-9014-DD29C083CB8C}" type="datetimeFigureOut">
              <a:rPr lang="el-GR" smtClean="0"/>
              <a:t>13/3/2024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D5A02DF-87BD-4F5B-AEB5-50BE8D7A42B4}" type="slidenum">
              <a:rPr lang="el-GR" smtClean="0"/>
              <a:t>‹#›</a:t>
            </a:fld>
            <a:endParaRPr lang="el-GR"/>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351209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4C16ED5-3AD0-4D48-9014-DD29C083CB8C}" type="datetimeFigureOut">
              <a:rPr lang="el-GR" smtClean="0"/>
              <a:t>13/3/2024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3004099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C16ED5-3AD0-4D48-9014-DD29C083CB8C}" type="datetimeFigureOut">
              <a:rPr lang="el-GR" smtClean="0"/>
              <a:t>13/3/2024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1223978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4C16ED5-3AD0-4D48-9014-DD29C083CB8C}" type="datetimeFigureOut">
              <a:rPr lang="el-GR" smtClean="0"/>
              <a:t>13/3/2024</a:t>
            </a:fld>
            <a:endParaRPr lang="el-GR"/>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l-GR"/>
          </a:p>
        </p:txBody>
      </p:sp>
      <p:sp>
        <p:nvSpPr>
          <p:cNvPr id="7" name="Slide Number Placeholder 6"/>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807479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74C16ED5-3AD0-4D48-9014-DD29C083CB8C}" type="datetimeFigureOut">
              <a:rPr lang="el-GR" smtClean="0"/>
              <a:t>13/3/2024</a:t>
            </a:fld>
            <a:endParaRPr lang="el-GR"/>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l-GR"/>
          </a:p>
        </p:txBody>
      </p:sp>
      <p:sp>
        <p:nvSpPr>
          <p:cNvPr id="7" name="Slide Number Placeholder 6"/>
          <p:cNvSpPr>
            <a:spLocks noGrp="1"/>
          </p:cNvSpPr>
          <p:nvPr>
            <p:ph type="sldNum" sz="quarter" idx="12"/>
          </p:nvPr>
        </p:nvSpPr>
        <p:spPr/>
        <p:txBody>
          <a:bodyPr/>
          <a:lstStyle/>
          <a:p>
            <a:fld id="{DD5A02DF-87BD-4F5B-AEB5-50BE8D7A42B4}" type="slidenum">
              <a:rPr lang="el-GR" smtClean="0"/>
              <a:t>‹#›</a:t>
            </a:fld>
            <a:endParaRPr lang="el-GR"/>
          </a:p>
        </p:txBody>
      </p:sp>
    </p:spTree>
    <p:extLst>
      <p:ext uri="{BB962C8B-B14F-4D97-AF65-F5344CB8AC3E}">
        <p14:creationId xmlns:p14="http://schemas.microsoft.com/office/powerpoint/2010/main" val="2931725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4C16ED5-3AD0-4D48-9014-DD29C083CB8C}" type="datetimeFigureOut">
              <a:rPr lang="el-GR" smtClean="0"/>
              <a:t>13/3/2024</a:t>
            </a:fld>
            <a:endParaRPr lang="el-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l-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D5A02DF-87BD-4F5B-AEB5-50BE8D7A42B4}" type="slidenum">
              <a:rPr lang="el-GR" smtClean="0"/>
              <a:t>‹#›</a:t>
            </a:fld>
            <a:endParaRPr lang="el-GR"/>
          </a:p>
        </p:txBody>
      </p:sp>
    </p:spTree>
    <p:extLst>
      <p:ext uri="{BB962C8B-B14F-4D97-AF65-F5344CB8AC3E}">
        <p14:creationId xmlns:p14="http://schemas.microsoft.com/office/powerpoint/2010/main" val="353928235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nstagram.com/p/CXswexdIJ3D/?igsh=NjU3bWt6d3U4OXJi" TargetMode="External"/><Relationship Id="rId2" Type="http://schemas.openxmlformats.org/officeDocument/2006/relationships/hyperlink" Target="https://www.instagram.com/p/CB7aN6KA1Zl/?igsh=cmhxdW12NDVyeXM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WHHGOYu6Fl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greek-language.gr/greekLang/modern_greek/tools/lexica/triantafyllides/search.html?lq=%CF%80%CE%BF%CF%85%CF%81%CE%BC%CF%80%CE%BF%CF%85%CE%AC%CF%81&amp;dq=" TargetMode="External"/><Relationship Id="rId2" Type="http://schemas.openxmlformats.org/officeDocument/2006/relationships/hyperlink" Target="https://www.greek-language.gr/greekLang/modern_greek/tools/lexica/triantafyllides/search.html?lq=%CF%84%CE%B1%CE%BC%CF%80%CE%BF%CF%8D&amp;dq="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BBB9A5-FF5D-CF29-7B88-E1873952D664}"/>
              </a:ext>
            </a:extLst>
          </p:cNvPr>
          <p:cNvSpPr>
            <a:spLocks noGrp="1"/>
          </p:cNvSpPr>
          <p:nvPr>
            <p:ph type="ctrTitle"/>
          </p:nvPr>
        </p:nvSpPr>
        <p:spPr/>
        <p:txBody>
          <a:bodyPr>
            <a:normAutofit fontScale="90000"/>
          </a:bodyPr>
          <a:lstStyle/>
          <a:p>
            <a:r>
              <a:rPr lang="el-GR" dirty="0"/>
              <a:t>ΓΛΩ 344</a:t>
            </a:r>
            <a:br>
              <a:rPr lang="el-GR" dirty="0"/>
            </a:br>
            <a:r>
              <a:rPr lang="el-GR" dirty="0"/>
              <a:t>Εισαγωγή στις Γλωσσικές Επαφές</a:t>
            </a:r>
          </a:p>
        </p:txBody>
      </p:sp>
      <p:sp>
        <p:nvSpPr>
          <p:cNvPr id="3" name="Υπότιτλος 2">
            <a:extLst>
              <a:ext uri="{FF2B5EF4-FFF2-40B4-BE49-F238E27FC236}">
                <a16:creationId xmlns:a16="http://schemas.microsoft.com/office/drawing/2014/main" id="{57E5B357-7EE2-A912-3103-C9FAABA0259F}"/>
              </a:ext>
            </a:extLst>
          </p:cNvPr>
          <p:cNvSpPr>
            <a:spLocks noGrp="1"/>
          </p:cNvSpPr>
          <p:nvPr>
            <p:ph type="subTitle" idx="1"/>
          </p:nvPr>
        </p:nvSpPr>
        <p:spPr/>
        <p:txBody>
          <a:bodyPr/>
          <a:lstStyle/>
          <a:p>
            <a:r>
              <a:rPr lang="el-GR" dirty="0"/>
              <a:t>Διδάσκων</a:t>
            </a:r>
            <a:r>
              <a:rPr lang="en-US" dirty="0"/>
              <a:t>: </a:t>
            </a:r>
            <a:r>
              <a:rPr lang="el-GR" dirty="0" err="1"/>
              <a:t>Ενκελέντ</a:t>
            </a:r>
            <a:r>
              <a:rPr lang="el-GR" dirty="0"/>
              <a:t> </a:t>
            </a:r>
            <a:r>
              <a:rPr lang="el-GR" dirty="0" err="1"/>
              <a:t>Μπιλάλι</a:t>
            </a:r>
            <a:br>
              <a:rPr lang="el-GR" dirty="0"/>
            </a:br>
            <a:r>
              <a:rPr lang="el-GR" dirty="0"/>
              <a:t>Εαρινό Εξάμηνο 2024</a:t>
            </a:r>
          </a:p>
        </p:txBody>
      </p:sp>
    </p:spTree>
    <p:extLst>
      <p:ext uri="{BB962C8B-B14F-4D97-AF65-F5344CB8AC3E}">
        <p14:creationId xmlns:p14="http://schemas.microsoft.com/office/powerpoint/2010/main" val="342267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85E253-1E81-97A1-E297-6E58D1B33CAE}"/>
              </a:ext>
            </a:extLst>
          </p:cNvPr>
          <p:cNvSpPr>
            <a:spLocks noGrp="1"/>
          </p:cNvSpPr>
          <p:nvPr>
            <p:ph type="title"/>
          </p:nvPr>
        </p:nvSpPr>
        <p:spPr>
          <a:xfrm>
            <a:off x="2231136" y="568171"/>
            <a:ext cx="7729728" cy="1109709"/>
          </a:xfrm>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Τι παθαίνουν οι γλώσσες σε επαφή</a:t>
            </a:r>
            <a:r>
              <a:rPr lang="el-GR" sz="2400" b="1" kern="1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p>
        </p:txBody>
      </p:sp>
      <p:sp>
        <p:nvSpPr>
          <p:cNvPr id="3" name="Θέση περιεχομένου 2">
            <a:extLst>
              <a:ext uri="{FF2B5EF4-FFF2-40B4-BE49-F238E27FC236}">
                <a16:creationId xmlns:a16="http://schemas.microsoft.com/office/drawing/2014/main" id="{7A8D27D2-8EC5-AA2D-7015-954541DA9928}"/>
              </a:ext>
            </a:extLst>
          </p:cNvPr>
          <p:cNvSpPr>
            <a:spLocks noGrp="1"/>
          </p:cNvSpPr>
          <p:nvPr>
            <p:ph idx="1"/>
          </p:nvPr>
        </p:nvSpPr>
        <p:spPr>
          <a:xfrm>
            <a:off x="838200" y="2296142"/>
            <a:ext cx="10515600" cy="3314546"/>
          </a:xfrm>
        </p:spPr>
        <p:txBody>
          <a:bodyPr>
            <a:normAutofit/>
          </a:bodyPr>
          <a:lstStyle/>
          <a:p>
            <a:pPr>
              <a:buFont typeface="Wingdings" panose="05000000000000000000" pitchFamily="2" charset="2"/>
              <a:buChar char="q"/>
            </a:pPr>
            <a:r>
              <a:rPr lang="el-GR" sz="2400" dirty="0">
                <a:effectLst/>
                <a:latin typeface="Calibri" panose="020F0502020204030204" pitchFamily="34" charset="0"/>
                <a:ea typeface="Calibri" panose="020F0502020204030204" pitchFamily="34" charset="0"/>
                <a:cs typeface="Times New Roman" panose="02020603050405020304" pitchFamily="18" charset="0"/>
              </a:rPr>
              <a:t>Το πιο συχνό συγκεκριμένο είδος επίδρασης είναι ο λεξιλογικός δανεισμός</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lvl="1">
              <a:buFont typeface="Wingdings" panose="05000000000000000000" pitchFamily="2" charset="2"/>
              <a:buChar char="v"/>
            </a:pPr>
            <a:r>
              <a:rPr lang="el-GR" dirty="0">
                <a:effectLst/>
                <a:latin typeface="Calibri" panose="020F0502020204030204" pitchFamily="34" charset="0"/>
                <a:ea typeface="Calibri" panose="020F0502020204030204" pitchFamily="34" charset="0"/>
                <a:cs typeface="Times New Roman" panose="02020603050405020304" pitchFamily="18" charset="0"/>
              </a:rPr>
              <a:t>Οθόνη</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buFont typeface="Wingdings" panose="05000000000000000000" pitchFamily="2" charset="2"/>
              <a:buChar char="v"/>
            </a:pPr>
            <a:r>
              <a:rPr lang="el-GR" dirty="0">
                <a:effectLst/>
                <a:latin typeface="Calibri" panose="020F0502020204030204" pitchFamily="34" charset="0"/>
                <a:ea typeface="Calibri" panose="020F0502020204030204" pitchFamily="34" charset="0"/>
                <a:cs typeface="Times New Roman" panose="02020603050405020304" pitchFamily="18" charset="0"/>
              </a:rPr>
              <a:t>Παράδεισος</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Wingdings" panose="05000000000000000000" pitchFamily="2" charset="2"/>
              <a:buChar char="v"/>
            </a:pPr>
            <a:r>
              <a:rPr lang="el-GR" dirty="0">
                <a:effectLst/>
                <a:latin typeface="Calibri" panose="020F0502020204030204" pitchFamily="34" charset="0"/>
                <a:ea typeface="Calibri" panose="020F0502020204030204" pitchFamily="34" charset="0"/>
                <a:cs typeface="Times New Roman" panose="02020603050405020304" pitchFamily="18" charset="0"/>
              </a:rPr>
              <a:t>Μπονάτσα</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buFont typeface="Wingdings" panose="05000000000000000000" pitchFamily="2" charset="2"/>
              <a:buChar char="v"/>
            </a:pPr>
            <a:r>
              <a:rPr lang="el-GR" dirty="0">
                <a:effectLst/>
                <a:latin typeface="Calibri" panose="020F0502020204030204" pitchFamily="34" charset="0"/>
                <a:ea typeface="Calibri" panose="020F0502020204030204" pitchFamily="34" charset="0"/>
                <a:cs typeface="Times New Roman" panose="02020603050405020304" pitchFamily="18" charset="0"/>
              </a:rPr>
              <a:t>Πρέκια</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Wingdings" panose="05000000000000000000" pitchFamily="2" charset="2"/>
              <a:buChar char="v"/>
            </a:pPr>
            <a:r>
              <a:rPr lang="el-GR" dirty="0" err="1">
                <a:effectLst/>
                <a:latin typeface="Calibri" panose="020F0502020204030204" pitchFamily="34" charset="0"/>
                <a:ea typeface="Calibri" panose="020F0502020204030204" pitchFamily="34" charset="0"/>
                <a:cs typeface="Times New Roman" panose="02020603050405020304" pitchFamily="18" charset="0"/>
              </a:rPr>
              <a:t>κριντζάρω</a:t>
            </a:r>
            <a:endParaRPr lang="el-GR" dirty="0"/>
          </a:p>
        </p:txBody>
      </p:sp>
    </p:spTree>
    <p:extLst>
      <p:ext uri="{BB962C8B-B14F-4D97-AF65-F5344CB8AC3E}">
        <p14:creationId xmlns:p14="http://schemas.microsoft.com/office/powerpoint/2010/main" val="151811070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5FEC31-4898-19B3-4C1F-A152015EC403}"/>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AE430208-42B4-C595-5F9E-128CD3F18459}"/>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Άσχετα με την άποψη που έχουν οι μορφωμένοι και με γλωσσολογική κατάρτιση δίγλωσσοι για τη διαδικασία της αναπλήρωσης κωδίκων, είναι φανερό ότι </a:t>
            </a:r>
            <a:r>
              <a:rPr lang="el-GR" sz="1800" b="1" kern="100" dirty="0">
                <a:effectLst/>
                <a:latin typeface="Calibri" panose="020F0502020204030204" pitchFamily="34" charset="0"/>
                <a:ea typeface="Calibri" panose="020F0502020204030204" pitchFamily="34" charset="0"/>
                <a:cs typeface="Calibri" panose="020F0502020204030204" pitchFamily="34" charset="0"/>
              </a:rPr>
              <a:t>τα χαρακτηριστικά της παρεμβολής που εισάγονται με αυτό τον τρόπο μπορούν εύκολα να παγιωθούν σε ολόκληρο το γλωσσικό σύστημα. Κάτι τέτοιο είναι περισσότερο πιθανό να συμβεί, αν πολλά μέλη της κοινότητας είναι δίγλωσσα στην ίδια γλώσσα και ταυτόχρονα εφαρμόζουν την αναπλήρωση κωδίκων, επομένως θα προκύπτουν παρόμοιες αλλαγές και θα διαδίδονται σε όλη την κοινότητα</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42453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0CF1F7-ED94-3C16-ED8E-7AE55A3C749B}"/>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8E6DBA62-0CA6-0007-82D3-AD8D9762CEDE}"/>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Τα παραπάνω παραδείγματα μας υπενθυμίζουν μια άποψη που αναφέρθηκε προηγουμένως στο κεφ. 3 σχετικά με μια πρόταση των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François</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Grosjean</a:t>
            </a:r>
            <a:r>
              <a:rPr lang="el-GR" sz="1800" kern="100" dirty="0">
                <a:effectLst/>
                <a:latin typeface="Calibri" panose="020F0502020204030204" pitchFamily="34" charset="0"/>
                <a:ea typeface="Calibri" panose="020F0502020204030204" pitchFamily="34" charset="0"/>
                <a:cs typeface="Calibri" panose="020F0502020204030204" pitchFamily="34" charset="0"/>
              </a:rPr>
              <a:t> &amp;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Carlos</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Soares</a:t>
            </a:r>
            <a:r>
              <a:rPr lang="el-GR" sz="1800" kern="100" dirty="0">
                <a:effectLst/>
                <a:latin typeface="Calibri" panose="020F0502020204030204" pitchFamily="34" charset="0"/>
                <a:ea typeface="Calibri" panose="020F0502020204030204" pitchFamily="34" charset="0"/>
                <a:cs typeface="Calibri" panose="020F0502020204030204" pitchFamily="34" charset="0"/>
              </a:rPr>
              <a:t>· σύμφωνα με τους ερευνητές αυτούς, όταν οι δίγλωσσοι μιλούν τη μία από τις γλώσσες που ξέρουν, η άλλη γλώσσα “σπάνια απενεργοποιείται, ακόμη και σε καταστάσεις πλήρους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μονογλωσσίας</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892605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172151-8688-A7ED-708F-35D007EED10A}"/>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102865CC-5FEA-6409-2DDF-52EC788DC4C8}"/>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Η άποψη αυτή υπονοεί τον τρόπο με τον οποίο ενεργεί πιθανότατα η αναπλήρωση κωδίκων:</a:t>
            </a:r>
            <a:r>
              <a:rPr lang="el-GR" sz="1800" b="1" kern="100" dirty="0">
                <a:effectLst/>
                <a:latin typeface="Calibri" panose="020F0502020204030204" pitchFamily="34" charset="0"/>
                <a:ea typeface="Calibri" panose="020F0502020204030204" pitchFamily="34" charset="0"/>
                <a:cs typeface="Calibri" panose="020F0502020204030204" pitchFamily="34" charset="0"/>
              </a:rPr>
              <a:t> η συστηματική χρήση των δύο γλωσσών σε διαφορετικές περιστάσεις καθιστά ίσως δυσκολότερη την απενεργοποίηση της καθεμιάς από αυτές, με αποτέλεσμα μικρά τεμάχια της μιας να διαρρέουν στην άλλη</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Φυσικά κάτι τέτοιο θα μπορούσε να συμβαίνει επίσης στην εναλλαγή κωδίκων, η οποία όμως είναι διαφορετική, επειδή στην ουσία επιτρέπει την ενεργοποίηση είτε της μιας είτε της άλλης γλώσσας σε οποιαδήποτε στιγμή.</a:t>
            </a:r>
            <a:endParaRPr lang="el-GR" dirty="0"/>
          </a:p>
        </p:txBody>
      </p:sp>
    </p:spTree>
    <p:extLst>
      <p:ext uri="{BB962C8B-B14F-4D97-AF65-F5344CB8AC3E}">
        <p14:creationId xmlns:p14="http://schemas.microsoft.com/office/powerpoint/2010/main" val="247856423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A9E897-7139-E68E-FFBD-34E86E20F327}"/>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9F820E0D-8C34-C00E-8F96-642B1E59211D}"/>
              </a:ext>
            </a:extLst>
          </p:cNvPr>
          <p:cNvSpPr>
            <a:spLocks noGrp="1"/>
          </p:cNvSpPr>
          <p:nvPr>
            <p:ph idx="1"/>
          </p:nvPr>
        </p:nvSpPr>
        <p:spPr/>
        <p:txBody>
          <a:bodyPr>
            <a:normAutofit fontScale="92500"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Με άλλα λόγια, αν ένας δίγλωσσος ή μια δίγλωσση μιλάει σε έναν άλλο δίγλωσσο σε μια γλώσσα Α και την ώρα που διατυπώνει κάποιες έννοιες σκέφτεται μια λέξη πρώτα από τη γλώσσα Β και όχι από την Α, μπορεί να εισαγάγει τη λέξη από τη γλώσσα Β σε μια πρόταση που κατά τα άλλα είναι σχηματισμένη στη γλώσσα Α – το ίδιο ισχύει επίσης για τις γραμματικές δομές. Ο δίγλωσσος που προβαίνει σε αλλαγή κώδικα μπορεί επίσης να περάσει εξ ολοκλήρου από τη γλώσσα Α στη Β κατά βούληση.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Στην αναπλήρωση κωδίκων, είναι ενδεχομένως δυνατή η σποραδική εισαγωγή μιας λέξης από τη γλώσσα Β σε μια συνομιλία που γίνεται στη γλώσσα Α χωρίς να διακόπτεται η επικοινωνία, δεν είναι όμως διαθέσιμη η επιλογή της πλήρους αλλαγής κώδικα, επειδή μόνο μία από τις δύο γλώσσες είναι κατάλληλη σε ένα δεδομένο πλαίσιο.</a:t>
            </a:r>
            <a:endParaRPr lang="el-GR" dirty="0"/>
          </a:p>
        </p:txBody>
      </p:sp>
    </p:spTree>
    <p:extLst>
      <p:ext uri="{BB962C8B-B14F-4D97-AF65-F5344CB8AC3E}">
        <p14:creationId xmlns:p14="http://schemas.microsoft.com/office/powerpoint/2010/main" val="35367650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CFF848-B2C7-03F4-4DE4-52413E3B9E93}"/>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523F73AC-D914-32E1-E12D-AB3F81D2DE47}"/>
              </a:ext>
            </a:extLst>
          </p:cNvPr>
          <p:cNvSpPr>
            <a:spLocks noGrp="1"/>
          </p:cNvSpPr>
          <p:nvPr>
            <p:ph idx="1"/>
          </p:nvPr>
        </p:nvSpPr>
        <p:spPr/>
        <p:txBody>
          <a:bodyPr>
            <a:normAutofit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Ο τρίτος μηχανισμός παρεμβολής έχει μελετηθεί ακόμη λιγότερο από την αναπλήρωση κωδίκων στη βιβλιογραφία των γλωσσικών επαφών. Αλλαγές που οφείλονται σε επαφή συντελούνται μέσω της παθητικής εξοικείωσης, </a:t>
            </a:r>
            <a:r>
              <a:rPr lang="el-GR" sz="1800" b="1" kern="100" dirty="0">
                <a:effectLst/>
                <a:latin typeface="Calibri" panose="020F0502020204030204" pitchFamily="34" charset="0"/>
                <a:ea typeface="Calibri" panose="020F0502020204030204" pitchFamily="34" charset="0"/>
                <a:cs typeface="Calibri" panose="020F0502020204030204" pitchFamily="34" charset="0"/>
              </a:rPr>
              <a:t>όταν ένας ομιλητής αντλεί ένα χαρακτηριστικό από μια γλώσσα που καταλαβαίνει (τουλάχιστον ως έναν βαθμό) αλλά δεν έχει υπάρξει ποτέ ενεργός ομιλητής της.</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Τα περισσότερα από τα παραδείγματα που έχω βρει ως τώρα προέρχονται από καταστάσεις στις οποίες η γλώσσα-πηγή και η αποδέκτρια γλώσσα μοιράζονται μεγάλο μέρος του λεξιλογίου τους – πρόκειται κυρίως για περιπτώσεις όπου οι γλώσσες έχουν στενή σχέση μεταξύ τους ή ακόμη αποτελούν διαλέκτους της ίδιας γλώσσας. </a:t>
            </a:r>
            <a:endParaRPr lang="el-GR" dirty="0"/>
          </a:p>
        </p:txBody>
      </p:sp>
    </p:spTree>
    <p:extLst>
      <p:ext uri="{BB962C8B-B14F-4D97-AF65-F5344CB8AC3E}">
        <p14:creationId xmlns:p14="http://schemas.microsoft.com/office/powerpoint/2010/main" val="87986531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9570F4-4B43-0B89-9667-56B76D6F8823}"/>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41BC53F3-06E9-3099-CBE0-AB6976F7A1AA}"/>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Τα διαθέσιμα δεδομένα δεν είναι βέβαια αρκετά ώστε να γνωρίζουμε αν ο μηχανισμός αυτός περιορίζεται ίσως σε τέτοιες καταστάσεις. Όπως στην αναπλήρωση κωδίκων, και εδώ ενδεχομένως ενεργοποιείται ως έναν βαθμό ένα ξένο γλωσσικό σύστημα.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Επίσης, όπως στην αναπλήρωση κωδίκων, συχνά είναι δύσκολο να αποδειχθεί ότι μια αλλαγή προκλήθηκε μέσω αυτού του μηχανισμού, υπάρχουν όμως περιπτώσεις στις οποίες η σχετική διαδικασία φαίνεται να είναι αρκετά ξεκάθαρη. Θα ξεκινήσω με δύο παραδείγματα από ανεπίσημες έρευνες.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894202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9DBD8D-4A4B-8654-D6BC-A6B8F20496D3}"/>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B63CD37D-9CA4-F8F1-737F-F36DF81E76E7}"/>
              </a:ext>
            </a:extLst>
          </p:cNvPr>
          <p:cNvSpPr>
            <a:spLocks noGrp="1"/>
          </p:cNvSpPr>
          <p:nvPr>
            <p:ph idx="1"/>
          </p:nvPr>
        </p:nvSpPr>
        <p:spPr/>
        <p:txBody>
          <a:bodyPr>
            <a:normAutofit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Στη δανική η σειρά των όρων στις προστακτικές ευγενείας του τύπου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Please</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close</a:t>
            </a:r>
            <a:r>
              <a:rPr lang="el-GR" sz="1800" kern="100" dirty="0">
                <a:effectLst/>
                <a:latin typeface="Calibri" panose="020F0502020204030204" pitchFamily="34" charset="0"/>
                <a:ea typeface="Calibri" panose="020F0502020204030204" pitchFamily="34" charset="0"/>
                <a:cs typeface="Calibri" panose="020F0502020204030204" pitchFamily="34" charset="0"/>
              </a:rPr>
              <a:t> the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door</a:t>
            </a:r>
            <a:r>
              <a:rPr lang="el-GR" sz="1800" kern="100" dirty="0">
                <a:effectLst/>
                <a:latin typeface="Calibri" panose="020F0502020204030204" pitchFamily="34" charset="0"/>
                <a:ea typeface="Calibri" panose="020F0502020204030204" pitchFamily="34" charset="0"/>
                <a:cs typeface="Calibri" panose="020F0502020204030204" pitchFamily="34" charset="0"/>
              </a:rPr>
              <a:t>’ [‘Παρακαλώ, κλείστε την πόρτα’] διαφέρει από την αντίστοιχη αγγλική, καθώς το δανικό επίρρημα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venligst</a:t>
            </a:r>
            <a:r>
              <a:rPr lang="el-GR" sz="1800" kern="100" dirty="0">
                <a:effectLst/>
                <a:latin typeface="Calibri" panose="020F0502020204030204" pitchFamily="34" charset="0"/>
                <a:ea typeface="Calibri" panose="020F0502020204030204" pitchFamily="34" charset="0"/>
                <a:cs typeface="Calibri" panose="020F0502020204030204" pitchFamily="34" charset="0"/>
              </a:rPr>
              <a:t> ‘ευγενικά’ τίθεται υποχρεωτικά μετά τον τύπο της προστακτικής, π.χ.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Luk</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venligst</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døren</a:t>
            </a:r>
            <a:r>
              <a:rPr lang="el-GR" sz="1800" kern="100" dirty="0">
                <a:effectLst/>
                <a:latin typeface="Calibri" panose="020F0502020204030204" pitchFamily="34" charset="0"/>
                <a:ea typeface="Calibri" panose="020F0502020204030204" pitchFamily="34" charset="0"/>
                <a:cs typeface="Calibri" panose="020F0502020204030204" pitchFamily="34" charset="0"/>
              </a:rPr>
              <a:t> (κατά λέξη ‘Κλείστε παρακαλώ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πόρτα.την</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Karen</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Anne</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Jensen</a:t>
            </a:r>
            <a:r>
              <a:rPr lang="el-GR" sz="1800" kern="100" dirty="0">
                <a:effectLst/>
                <a:latin typeface="Calibri" panose="020F0502020204030204" pitchFamily="34" charset="0"/>
                <a:ea typeface="Calibri" panose="020F0502020204030204" pitchFamily="34" charset="0"/>
                <a:cs typeface="Calibri" panose="020F0502020204030204" pitchFamily="34" charset="0"/>
              </a:rPr>
              <a:t>, μια Δανή γλωσσολόγος, είδε πρόσφατα το ακόλουθο σημείωμα κολλημένο έξω από το διαμέρισμά της: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venligst</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brug</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gadedørsnøglen</a:t>
            </a:r>
            <a:r>
              <a:rPr lang="el-GR" sz="1800" kern="100" dirty="0">
                <a:effectLst/>
                <a:latin typeface="Calibri" panose="020F0502020204030204" pitchFamily="34" charset="0"/>
                <a:ea typeface="Calibri" panose="020F0502020204030204" pitchFamily="34" charset="0"/>
                <a:cs typeface="Calibri" panose="020F0502020204030204" pitchFamily="34" charset="0"/>
              </a:rPr>
              <a:t> ‘παρακαλώ χρησιμοποιήστε το κλειδί της εξώπορτας’ (κατά λέξη ‘παρακαλώ χρησιμοποιήστε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δρόμος.πόρτα.κλειδί.το</a:t>
            </a:r>
            <a:r>
              <a:rPr lang="el-GR" sz="1800" kern="100" dirty="0">
                <a:effectLst/>
                <a:latin typeface="Calibri" panose="020F0502020204030204" pitchFamily="34" charset="0"/>
                <a:ea typeface="Calibri" panose="020F0502020204030204" pitchFamily="34" charset="0"/>
                <a:cs typeface="Calibri" panose="020F0502020204030204" pitchFamily="34" charset="0"/>
              </a:rPr>
              <a:t>’). Ο επιστάτης, που έγραψε το σημείωμα, δεν μιλάει αγγλικά, αλλά τα καταλαβαίνει ως έναν βαθμό, όπως όλοι οι Δανοί. </a:t>
            </a:r>
            <a:endParaRPr lang="el-GR" dirty="0"/>
          </a:p>
        </p:txBody>
      </p:sp>
    </p:spTree>
    <p:extLst>
      <p:ext uri="{BB962C8B-B14F-4D97-AF65-F5344CB8AC3E}">
        <p14:creationId xmlns:p14="http://schemas.microsoft.com/office/powerpoint/2010/main" val="162349332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4C409B-EFEB-096A-3278-C0332F40EF66}"/>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E8D5DCD7-0646-3AB1-2C63-58EFD8FCEF13}"/>
              </a:ext>
            </a:extLst>
          </p:cNvPr>
          <p:cNvSpPr>
            <a:spLocks noGrp="1"/>
          </p:cNvSpPr>
          <p:nvPr>
            <p:ph idx="1"/>
          </p:nvPr>
        </p:nvSpPr>
        <p:spPr/>
        <p:txBody>
          <a:bodyPr>
            <a:normAutofit fontScale="925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Την ίδια σειρά όρων τη συνάντησε 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Jensen</a:t>
            </a:r>
            <a:r>
              <a:rPr lang="el-GR" sz="1800" kern="100" dirty="0">
                <a:effectLst/>
                <a:latin typeface="Calibri" panose="020F0502020204030204" pitchFamily="34" charset="0"/>
                <a:ea typeface="Calibri" panose="020F0502020204030204" pitchFamily="34" charset="0"/>
                <a:cs typeface="Calibri" panose="020F0502020204030204" pitchFamily="34" charset="0"/>
              </a:rPr>
              <a:t> επίσης σε καταστήματα που τα διαχειρίζονταν άνθρωποι που ήξεραν πιθανότατα λίγα αγγλικά· η πρόβλεψή της είναι ότι η επηρεασμένη από την αγγλική σειρά όρων θα διαδοθεί, παρόλο που άλλα μέρη της δανικής σύνταξης δεν έχουν επηρεαστεί από την αγγλική.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Παρόλο που είναι αδύνατο να είναι κανείς βέβαιος ότι ο επιστάτης ή οι διευθυντές των καταστημάτων μάλλον επινόησαν το νεωτερικό συντακτικό σχήμα από μόνοι τους παρά το άκουσαν πρώτα από ανθρώπους της κοινότητάς τους, δίγλωσσους στη δανική και στην αγγλική, το γεγονός ότι η δομή αυτή πρωτοεμφανίστηκε σε γραπτά μη αγγλόφωνων ομιλητών καθιστά την παθητική εξοικείωση έναν αρκετά πιθανό μηχανισμό για τον νεωτερισμό αυτό.</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23294065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590712-CB86-C8EF-AFE6-CD0DBA34FBAB}"/>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AEEB54CB-9070-432C-82FA-CA57B97E03AD}"/>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Αν τα παραπάνω παραδείγματα φαίνονται λίγο εξωτικά, καθώς αφορούν είδη αλλαγών που ίσως δεν συμβαίνουν πολύ συχνά, δεν συμβαίνει το ίδιο με την πολύ συχνή μεταφορά λέξεων από μια γλώσσα σε μια άλλη σε περιπτώσεις κατά τις οποίες αυτοί που δανείζονται δεν μιλούν τη γλώσσα-πηγή.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Στην αμερικανική αγγλική, π.χ., πολλές λέξεις έχουν υιοθετηθεί από την αφρικανική αμερικανική ιδιωματική αγγλική (ΑΑΙΑ), από ανθρώπους που δεν την μιλούν και δεν έχουν καμιά γνώση των δομικών της χαρακτηριστικών. </a:t>
            </a:r>
            <a:endParaRPr lang="el-GR" dirty="0"/>
          </a:p>
        </p:txBody>
      </p:sp>
    </p:spTree>
    <p:extLst>
      <p:ext uri="{BB962C8B-B14F-4D97-AF65-F5344CB8AC3E}">
        <p14:creationId xmlns:p14="http://schemas.microsoft.com/office/powerpoint/2010/main" val="87320596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426CE8-DC2D-6BE8-2CE2-2F8B56F3C863}"/>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947709A1-FCCA-AF5D-614A-8165F120B2FB}"/>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Οι λέξεις και οι φράσεις από την ΑΑΙΑ είναι ιδιαίτερα συχνές σε αστικές διαλέκτους, ενώ είναι ακόμη πιο συχνές σε συγκεκριμένες πολιτισμικές ομάδες – π.χ., ανάμεσα στους τρόφιμους του Ομοσπονδιακού Αναμορφωτηρίου στο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Πίτσμπουργκ</a:t>
            </a:r>
            <a:r>
              <a:rPr lang="el-GR" sz="1800" kern="100" dirty="0">
                <a:effectLst/>
                <a:latin typeface="Calibri" panose="020F0502020204030204" pitchFamily="34" charset="0"/>
                <a:ea typeface="Calibri" panose="020F0502020204030204" pitchFamily="34" charset="0"/>
                <a:cs typeface="Calibri" panose="020F0502020204030204" pitchFamily="34" charset="0"/>
              </a:rPr>
              <a:t>, μιας ομοσπονδιακής αντρικής φυλακής υψίστης ασφαλείας.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Η αργκό αυτής της φυλακής έχει πολυάριθμες λέξεις που προέρχονται από την ΑΑΙΑ, παρά το γεγονός ότι θα ήταν αταίριαστο από κοινωνική άποψη, και ίσως μάλιστα αρκετά επικίνδυνο, οι λευκοί τρόφιμοι να προσπαθήσουν να μιλήσουν την ΑΑΙΑ. </a:t>
            </a:r>
            <a:endParaRPr lang="el-GR" dirty="0"/>
          </a:p>
        </p:txBody>
      </p:sp>
    </p:spTree>
    <p:extLst>
      <p:ext uri="{BB962C8B-B14F-4D97-AF65-F5344CB8AC3E}">
        <p14:creationId xmlns:p14="http://schemas.microsoft.com/office/powerpoint/2010/main" val="2725345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6C8CE4-3490-6B0A-9AA3-231FAED09854}"/>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Τι παθαίνουν οι γλώσσες σε επαφή</a:t>
            </a:r>
            <a:r>
              <a:rPr lang="el-GR" sz="2400" b="1" kern="1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p>
        </p:txBody>
      </p:sp>
      <p:sp>
        <p:nvSpPr>
          <p:cNvPr id="3" name="Θέση περιεχομένου 2">
            <a:extLst>
              <a:ext uri="{FF2B5EF4-FFF2-40B4-BE49-F238E27FC236}">
                <a16:creationId xmlns:a16="http://schemas.microsoft.com/office/drawing/2014/main" id="{13805C5E-47B4-6331-0D81-D535B309B85C}"/>
              </a:ext>
            </a:extLst>
          </p:cNvPr>
          <p:cNvSpPr>
            <a:spLocks noGrp="1"/>
          </p:cNvSpPr>
          <p:nvPr>
            <p:ph idx="1"/>
          </p:nvPr>
        </p:nvSpPr>
        <p:spPr/>
        <p:txBody>
          <a:bodyPr>
            <a:normAutofit fontScale="92500" lnSpcReduction="10000"/>
          </a:bodyPr>
          <a:lstStyle/>
          <a:p>
            <a:pPr>
              <a:buFont typeface="Wingdings" panose="05000000000000000000" pitchFamily="2" charset="2"/>
              <a:buChar char="v"/>
            </a:pPr>
            <a:r>
              <a:rPr lang="el-GR" dirty="0"/>
              <a:t>Οθόνη</a:t>
            </a:r>
            <a:endParaRPr lang="el-GR" b="0" i="0" dirty="0">
              <a:effectLst/>
            </a:endParaRPr>
          </a:p>
          <a:p>
            <a:pPr lvl="1">
              <a:buFont typeface="Courier New" panose="02070309020205020404" pitchFamily="49" charset="0"/>
              <a:buChar char="o"/>
            </a:pPr>
            <a:r>
              <a:rPr lang="el-GR" b="0" i="0" dirty="0">
                <a:effectLst/>
              </a:rPr>
              <a:t>[λόγ. &lt; αρχ. </a:t>
            </a:r>
            <a:r>
              <a:rPr lang="el-GR" b="0" i="1" dirty="0" err="1">
                <a:effectLst/>
              </a:rPr>
              <a:t>ὀθόνη</a:t>
            </a:r>
            <a:r>
              <a:rPr lang="el-GR" b="0" i="0" dirty="0">
                <a:effectLst/>
              </a:rPr>
              <a:t> `λινό ύφασμα΄ (ελνστ. σημ. επίσης: `πανί καραβιού΄)] (ΛΚΝ, οθόνη) </a:t>
            </a:r>
          </a:p>
          <a:p>
            <a:pPr lvl="1">
              <a:buFont typeface="Courier New" panose="02070309020205020404" pitchFamily="49" charset="0"/>
              <a:buChar char="o"/>
            </a:pPr>
            <a:r>
              <a:rPr lang="el-GR" b="0" i="0" dirty="0">
                <a:effectLst/>
              </a:rPr>
              <a:t>δάνειο σημιτικής προέλευσης </a:t>
            </a:r>
            <a:r>
              <a:rPr lang="el-GR" b="0" i="1" dirty="0">
                <a:effectLst/>
              </a:rPr>
              <a:t>πρβ.</a:t>
            </a:r>
            <a:r>
              <a:rPr lang="el-GR" b="0" i="0" dirty="0">
                <a:effectLst/>
              </a:rPr>
              <a:t>  εβρ. '</a:t>
            </a:r>
            <a:r>
              <a:rPr lang="en-US" b="0" i="1" dirty="0" err="1">
                <a:effectLst/>
              </a:rPr>
              <a:t>etūn</a:t>
            </a:r>
            <a:r>
              <a:rPr lang="el-GR" b="0" i="0" dirty="0">
                <a:effectLst/>
              </a:rPr>
              <a:t> «αιγυπτιακό λινό ύφασμα», αιγυπτ. </a:t>
            </a:r>
            <a:r>
              <a:rPr lang="el-GR" b="0" i="1" dirty="0" err="1">
                <a:effectLst/>
              </a:rPr>
              <a:t>idmj</a:t>
            </a:r>
            <a:r>
              <a:rPr lang="el-GR" b="0" i="0" dirty="0">
                <a:effectLst/>
              </a:rPr>
              <a:t> «λινό ύφασμα κόκκινου χρώματος» </a:t>
            </a:r>
          </a:p>
          <a:p>
            <a:pPr lvl="1">
              <a:buFont typeface="Courier New" panose="02070309020205020404" pitchFamily="49" charset="0"/>
              <a:buChar char="o"/>
            </a:pPr>
            <a:r>
              <a:rPr lang="el-GR" b="0" i="0" u="none" strike="noStrike" baseline="0" dirty="0"/>
              <a:t>Μεταφρ</a:t>
            </a:r>
            <a:r>
              <a:rPr lang="el-GR" dirty="0"/>
              <a:t>αστικά δ</a:t>
            </a:r>
            <a:r>
              <a:rPr lang="el-GR" b="0" i="0" u="none" strike="noStrike" baseline="0" dirty="0"/>
              <a:t>άνεια αποτελούν οι όροι </a:t>
            </a:r>
            <a:r>
              <a:rPr lang="el-GR" b="0" i="1" u="none" strike="noStrike" baseline="0" dirty="0"/>
              <a:t>μικρή </a:t>
            </a:r>
            <a:r>
              <a:rPr lang="el-GR" b="0" i="0" u="none" strike="noStrike" baseline="0" dirty="0"/>
              <a:t>/ </a:t>
            </a:r>
            <a:r>
              <a:rPr lang="el-GR" b="0" i="1" u="none" strike="noStrike" baseline="0" dirty="0"/>
              <a:t>μεγάλη οθόνη </a:t>
            </a:r>
            <a:r>
              <a:rPr lang="el-GR" b="0" i="0" u="none" strike="noStrike" baseline="0" dirty="0"/>
              <a:t>(&lt; γαλλ. </a:t>
            </a:r>
            <a:r>
              <a:rPr lang="el-GR" b="0" i="0" u="none" strike="noStrike" baseline="0" dirty="0" err="1"/>
              <a:t>petii</a:t>
            </a:r>
            <a:r>
              <a:rPr lang="el-GR" b="0" i="0" u="none" strike="noStrike" baseline="0" dirty="0"/>
              <a:t> / </a:t>
            </a:r>
            <a:r>
              <a:rPr lang="el-GR" b="0" i="0" u="none" strike="noStrike" baseline="0" dirty="0" err="1"/>
              <a:t>grand</a:t>
            </a:r>
            <a:r>
              <a:rPr lang="el-GR" b="0" i="0" u="none" strike="noStrike" baseline="0" dirty="0"/>
              <a:t> </a:t>
            </a:r>
            <a:r>
              <a:rPr lang="el-GR" b="0" i="0" u="none" strike="noStrike" baseline="0" dirty="0" err="1"/>
              <a:t>ecran</a:t>
            </a:r>
            <a:r>
              <a:rPr lang="el-GR" b="0" i="0" u="none" strike="noStrike" baseline="0" dirty="0"/>
              <a:t>)</a:t>
            </a:r>
          </a:p>
          <a:p>
            <a:pPr>
              <a:buFont typeface="Wingdings" panose="05000000000000000000" pitchFamily="2" charset="2"/>
              <a:buChar char="v"/>
            </a:pPr>
            <a:r>
              <a:rPr lang="el-GR" sz="2800" dirty="0">
                <a:effectLst/>
                <a:ea typeface="Calibri" panose="020F0502020204030204" pitchFamily="34" charset="0"/>
                <a:cs typeface="Times New Roman" panose="02020603050405020304" pitchFamily="18" charset="0"/>
              </a:rPr>
              <a:t>Παράδεισος</a:t>
            </a:r>
          </a:p>
          <a:p>
            <a:pPr lvl="1">
              <a:buFont typeface="Courier New" panose="02070309020205020404" pitchFamily="49" charset="0"/>
              <a:buChar char="o"/>
            </a:pPr>
            <a:r>
              <a:rPr lang="el-GR" b="0" i="0" dirty="0">
                <a:solidFill>
                  <a:srgbClr val="333333"/>
                </a:solidFill>
                <a:effectLst/>
              </a:rPr>
              <a:t>[1: αρχ. </a:t>
            </a:r>
            <a:r>
              <a:rPr lang="el-GR" b="0" i="1" dirty="0">
                <a:solidFill>
                  <a:srgbClr val="333333"/>
                </a:solidFill>
                <a:effectLst/>
              </a:rPr>
              <a:t>παράδεισος</a:t>
            </a:r>
            <a:r>
              <a:rPr lang="el-GR" b="0" i="0" dirty="0">
                <a:solidFill>
                  <a:srgbClr val="333333"/>
                </a:solidFill>
                <a:effectLst/>
              </a:rPr>
              <a:t> `κλειστό πάρκο Πέρση άρχοντα΄ &lt; περσ. *</a:t>
            </a:r>
            <a:r>
              <a:rPr lang="en-US" b="0" i="0" dirty="0" err="1">
                <a:solidFill>
                  <a:srgbClr val="333333"/>
                </a:solidFill>
                <a:effectLst/>
              </a:rPr>
              <a:t>pardēz</a:t>
            </a:r>
            <a:r>
              <a:rPr lang="en-US" b="0" i="0" dirty="0">
                <a:solidFill>
                  <a:srgbClr val="333333"/>
                </a:solidFill>
                <a:effectLst/>
              </a:rPr>
              <a:t> `</a:t>
            </a:r>
            <a:r>
              <a:rPr lang="el-GR" b="0" i="0" dirty="0">
                <a:solidFill>
                  <a:srgbClr val="333333"/>
                </a:solidFill>
                <a:effectLst/>
              </a:rPr>
              <a:t>κήπος΄ (παλ. περσ. </a:t>
            </a:r>
            <a:r>
              <a:rPr lang="en-US" b="0" i="0" dirty="0" err="1">
                <a:solidFill>
                  <a:srgbClr val="333333"/>
                </a:solidFill>
                <a:effectLst/>
              </a:rPr>
              <a:t>pairi-daēza</a:t>
            </a:r>
            <a:r>
              <a:rPr lang="en-US" b="0" i="0" dirty="0">
                <a:solidFill>
                  <a:srgbClr val="333333"/>
                </a:solidFill>
                <a:effectLst/>
              </a:rPr>
              <a:t> `</a:t>
            </a:r>
            <a:r>
              <a:rPr lang="el-GR" b="0" i="0" dirty="0">
                <a:solidFill>
                  <a:srgbClr val="333333"/>
                </a:solidFill>
                <a:effectLst/>
              </a:rPr>
              <a:t>περιτοιχισμένος χώρος΄) στην ελνστ. σημ.: `κήπος της Εδέμ΄ (</a:t>
            </a:r>
            <a:r>
              <a:rPr lang="el-GR" b="0" i="0" dirty="0" err="1">
                <a:solidFill>
                  <a:srgbClr val="333333"/>
                </a:solidFill>
                <a:effectLst/>
              </a:rPr>
              <a:t>σημδ</a:t>
            </a:r>
            <a:r>
              <a:rPr lang="el-GR" b="0" i="0" dirty="0">
                <a:solidFill>
                  <a:srgbClr val="333333"/>
                </a:solidFill>
                <a:effectLst/>
              </a:rPr>
              <a:t>. από τα εβρ.)·]</a:t>
            </a:r>
          </a:p>
          <a:p>
            <a:pPr algn="l"/>
            <a:endParaRPr lang="el-GR" b="0" i="0" dirty="0">
              <a:effectLst/>
            </a:endParaRPr>
          </a:p>
          <a:p>
            <a:endParaRPr lang="el-GR" b="0" i="0" dirty="0">
              <a:effectLst/>
            </a:endParaRPr>
          </a:p>
          <a:p>
            <a:endParaRPr lang="el-GR" dirty="0"/>
          </a:p>
        </p:txBody>
      </p:sp>
    </p:spTree>
    <p:extLst>
      <p:ext uri="{BB962C8B-B14F-4D97-AF65-F5344CB8AC3E}">
        <p14:creationId xmlns:p14="http://schemas.microsoft.com/office/powerpoint/2010/main" val="382383230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016734-AE3E-0CA9-01CA-2B5EFAEC1559}"/>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2E680B01-412D-828A-783F-C5E4744E335D}"/>
              </a:ext>
            </a:extLst>
          </p:cNvPr>
          <p:cNvSpPr>
            <a:spLocks noGrp="1"/>
          </p:cNvSpPr>
          <p:nvPr>
            <p:ph idx="1"/>
          </p:nvPr>
        </p:nvSpPr>
        <p:spPr>
          <a:xfrm>
            <a:off x="2231136" y="2638044"/>
            <a:ext cx="7729728" cy="3673979"/>
          </a:xfrm>
        </p:spPr>
        <p:txBody>
          <a:bodyPr>
            <a:noAutofit/>
          </a:bodyPr>
          <a:lstStyle/>
          <a:p>
            <a:r>
              <a:rPr lang="el-GR" kern="100" dirty="0">
                <a:effectLst/>
                <a:latin typeface="Calibri" panose="020F0502020204030204" pitchFamily="34" charset="0"/>
                <a:ea typeface="Calibri" panose="020F0502020204030204" pitchFamily="34" charset="0"/>
                <a:cs typeface="Calibri" panose="020F0502020204030204" pitchFamily="34" charset="0"/>
              </a:rPr>
              <a:t>Σχετικά παραδείγματα είναι οι λέξεις </a:t>
            </a:r>
          </a:p>
          <a:p>
            <a:pPr lvl="1">
              <a:buFont typeface="Wingdings" panose="05000000000000000000" pitchFamily="2" charset="2"/>
              <a:buChar char="q"/>
            </a:pPr>
            <a:r>
              <a:rPr lang="el-GR" sz="1800" kern="100" dirty="0" err="1">
                <a:effectLst/>
                <a:latin typeface="Calibri" panose="020F0502020204030204" pitchFamily="34" charset="0"/>
                <a:ea typeface="Calibri" panose="020F0502020204030204" pitchFamily="34" charset="0"/>
                <a:cs typeface="Calibri" panose="020F0502020204030204" pitchFamily="34" charset="0"/>
              </a:rPr>
              <a:t>hittin</a:t>
            </a:r>
            <a:r>
              <a:rPr lang="el-GR" sz="1800" kern="100" dirty="0">
                <a:effectLst/>
                <a:latin typeface="Calibri" panose="020F0502020204030204" pitchFamily="34" charset="0"/>
                <a:ea typeface="Calibri" panose="020F0502020204030204" pitchFamily="34" charset="0"/>
                <a:cs typeface="Calibri" panose="020F0502020204030204" pitchFamily="34" charset="0"/>
              </a:rPr>
              <a:t>’ ‘πολύ καλό’ (σε προτάσεις όπως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that</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ice-cream</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was</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hittin</a:t>
            </a:r>
            <a:r>
              <a:rPr lang="el-GR" sz="1800" kern="100" dirty="0">
                <a:effectLst/>
                <a:latin typeface="Calibri" panose="020F0502020204030204" pitchFamily="34" charset="0"/>
                <a:ea typeface="Calibri" panose="020F0502020204030204" pitchFamily="34" charset="0"/>
                <a:cs typeface="Calibri" panose="020F0502020204030204" pitchFamily="34" charset="0"/>
              </a:rPr>
              <a:t>’ ‘αυτό το παγωτό ήταν πολύ καλό’), </a:t>
            </a:r>
          </a:p>
          <a:p>
            <a:pPr lvl="1">
              <a:buFont typeface="Wingdings" panose="05000000000000000000" pitchFamily="2" charset="2"/>
              <a:buChar char="q"/>
            </a:pPr>
            <a:r>
              <a:rPr lang="el-GR" sz="1800" kern="100" dirty="0" err="1">
                <a:effectLst/>
                <a:latin typeface="Calibri" panose="020F0502020204030204" pitchFamily="34" charset="0"/>
                <a:ea typeface="Calibri" panose="020F0502020204030204" pitchFamily="34" charset="0"/>
                <a:cs typeface="Calibri" panose="020F0502020204030204" pitchFamily="34" charset="0"/>
              </a:rPr>
              <a:t>punk</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panties</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μποξεράκι</a:t>
            </a:r>
            <a:r>
              <a:rPr lang="el-GR" sz="1800" kern="100" dirty="0">
                <a:effectLst/>
                <a:latin typeface="Calibri" panose="020F0502020204030204" pitchFamily="34" charset="0"/>
                <a:ea typeface="Calibri" panose="020F0502020204030204" pitchFamily="34" charset="0"/>
                <a:cs typeface="Calibri" panose="020F0502020204030204" pitchFamily="34" charset="0"/>
              </a:rPr>
              <a:t>’ (το οποίο πολλοί μαύροι τρόφιμοι πιστεύουν ότι ταιριάζει μόνο σε αδερφές), </a:t>
            </a:r>
          </a:p>
          <a:p>
            <a:pPr lvl="1">
              <a:buFont typeface="Wingdings" panose="05000000000000000000" pitchFamily="2" charset="2"/>
              <a:buChar char="q"/>
            </a:pPr>
            <a:r>
              <a:rPr lang="el-GR" sz="1800" kern="100" dirty="0" err="1">
                <a:effectLst/>
                <a:latin typeface="Calibri" panose="020F0502020204030204" pitchFamily="34" charset="0"/>
                <a:ea typeface="Calibri" panose="020F0502020204030204" pitchFamily="34" charset="0"/>
                <a:cs typeface="Calibri" panose="020F0502020204030204" pitchFamily="34" charset="0"/>
              </a:rPr>
              <a:t>dude</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buggin</a:t>
            </a:r>
            <a:r>
              <a:rPr lang="el-GR" sz="1800" kern="100" dirty="0">
                <a:effectLst/>
                <a:latin typeface="Calibri" panose="020F0502020204030204" pitchFamily="34" charset="0"/>
                <a:ea typeface="Calibri" panose="020F0502020204030204" pitchFamily="34" charset="0"/>
                <a:cs typeface="Calibri" panose="020F0502020204030204" pitchFamily="34" charset="0"/>
              </a:rPr>
              <a:t>’ ‘φέρεται τρελά’ </a:t>
            </a:r>
          </a:p>
          <a:p>
            <a:pPr lvl="1">
              <a:buFont typeface="Wingdings" panose="05000000000000000000" pitchFamily="2" charset="2"/>
              <a:buChar char="q"/>
            </a:pPr>
            <a:r>
              <a:rPr lang="el-GR" sz="1800" kern="100" dirty="0" err="1">
                <a:effectLst/>
                <a:latin typeface="Calibri" panose="020F0502020204030204" pitchFamily="34" charset="0"/>
                <a:ea typeface="Calibri" panose="020F0502020204030204" pitchFamily="34" charset="0"/>
                <a:cs typeface="Calibri" panose="020F0502020204030204" pitchFamily="34" charset="0"/>
              </a:rPr>
              <a:t>strapped</a:t>
            </a:r>
            <a:r>
              <a:rPr lang="el-GR" sz="1800" kern="100" dirty="0">
                <a:effectLst/>
                <a:latin typeface="Calibri" panose="020F0502020204030204" pitchFamily="34" charset="0"/>
                <a:ea typeface="Calibri" panose="020F0502020204030204" pitchFamily="34" charset="0"/>
                <a:cs typeface="Calibri" panose="020F0502020204030204" pitchFamily="34" charset="0"/>
              </a:rPr>
              <a:t> ‘οπλισμένος· ματσωμένος’ (σε προτάσεις όπως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you</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can</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afford</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it</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you</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re</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strapped</a:t>
            </a:r>
            <a:r>
              <a:rPr lang="el-GR" sz="1800" kern="100" dirty="0">
                <a:effectLst/>
                <a:latin typeface="Calibri" panose="020F0502020204030204" pitchFamily="34" charset="0"/>
                <a:ea typeface="Calibri" panose="020F0502020204030204" pitchFamily="34" charset="0"/>
                <a:cs typeface="Calibri" panose="020F0502020204030204" pitchFamily="34" charset="0"/>
              </a:rPr>
              <a:t> ‘έχεις λεφτά για αυτό, είσαι ματσωμένος’). </a:t>
            </a:r>
          </a:p>
          <a:p>
            <a:r>
              <a:rPr lang="el-GR" kern="100" dirty="0">
                <a:effectLst/>
                <a:latin typeface="Calibri" panose="020F0502020204030204" pitchFamily="34" charset="0"/>
                <a:ea typeface="Calibri" panose="020F0502020204030204" pitchFamily="34" charset="0"/>
                <a:cs typeface="Calibri" panose="020F0502020204030204" pitchFamily="34" charset="0"/>
              </a:rPr>
              <a:t>Πολλοί λευκοί τρόφιμοι επίσης προφέρουν ορισμένες λέξεις με βάση την ΑΑΙΑ, όπως π.χ. τη λέξη </a:t>
            </a:r>
            <a:r>
              <a:rPr lang="el-GR" kern="100" dirty="0" err="1">
                <a:effectLst/>
                <a:latin typeface="Calibri" panose="020F0502020204030204" pitchFamily="34" charset="0"/>
                <a:ea typeface="Calibri" panose="020F0502020204030204" pitchFamily="34" charset="0"/>
                <a:cs typeface="Calibri" panose="020F0502020204030204" pitchFamily="34" charset="0"/>
              </a:rPr>
              <a:t>police</a:t>
            </a:r>
            <a:r>
              <a:rPr lang="el-GR" kern="100" dirty="0">
                <a:effectLst/>
                <a:latin typeface="Calibri" panose="020F0502020204030204" pitchFamily="34" charset="0"/>
                <a:ea typeface="Calibri" panose="020F0502020204030204" pitchFamily="34" charset="0"/>
                <a:cs typeface="Calibri" panose="020F0502020204030204" pitchFamily="34" charset="0"/>
              </a:rPr>
              <a:t> με δυνατό τόνο στην πρώτη συλλαβή. </a:t>
            </a:r>
            <a:endParaRPr lang="el-GR"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5547786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AD5FF1-FDA2-1632-0391-FC34DFF11BC7}"/>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CA5AC0A2-C80B-1D42-519F-702520233C63}"/>
              </a:ext>
            </a:extLst>
          </p:cNvPr>
          <p:cNvSpPr>
            <a:spLocks noGrp="1"/>
          </p:cNvSpPr>
          <p:nvPr>
            <p:ph idx="1"/>
          </p:nvPr>
        </p:nvSpPr>
        <p:spPr/>
        <p:txBody>
          <a:bodyPr>
            <a:normAutofit fontScale="85000" lnSpcReduction="2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Η ΑΑΙΑ μοιράζεται φυσικά το μεγαλύτερο μέρος του λεξιλογίου της με άλλες αμερικανικές αγγλικές διαλέκτους, κατά συνέπεια η έλλειψη ενεργητικής επάρκειας σε αυτή δεν θα εμπόδιζε τον λεξιλογικό δανεισμό.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καλιαρντά</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Κουδαρίτικα</a:t>
            </a:r>
            <a:r>
              <a:rPr lang="el-GR" sz="1800" kern="100" dirty="0">
                <a:effectLst/>
                <a:latin typeface="Calibri" panose="020F0502020204030204" pitchFamily="34" charset="0"/>
                <a:ea typeface="Calibri" panose="020F0502020204030204" pitchFamily="34" charset="0"/>
                <a:cs typeface="Calibri" panose="020F0502020204030204" pitchFamily="34" charset="0"/>
              </a:rPr>
              <a:t> (γλώσσα χτιστών)]</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Σε ορισμένες όμως περιπτώσεις, είναι δυνατό, αν και πιθανότατα αρκετά σπάνιο, μονόγλωσσοι ομιλητές να υιοθετήσουν λέξεις από μια κατά τα άλλα μη κατανοητή γλώσσα. Ένα πολύ καλό σχετικό παράδειγμα είναι η λέξη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taboo</a:t>
            </a:r>
            <a:r>
              <a:rPr lang="el-GR" sz="1800" kern="100" dirty="0">
                <a:effectLst/>
                <a:latin typeface="Calibri" panose="020F0502020204030204" pitchFamily="34" charset="0"/>
                <a:ea typeface="Calibri" panose="020F0502020204030204" pitchFamily="34" charset="0"/>
                <a:cs typeface="Calibri" panose="020F0502020204030204" pitchFamily="34" charset="0"/>
              </a:rPr>
              <a:t> ‘ταμπού’, που πέρασε στους αγγλόφωνους ομιλητές μέσω των γραπτών του πλοιάρχου Τζέιμς Κουκ, του διάσημου ναυτικού και εξερευνητή, ο οποίος την έμαθε από ομιλητές της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τογκανικής</a:t>
            </a:r>
            <a:r>
              <a:rPr lang="el-GR" sz="1800" kern="100" dirty="0">
                <a:effectLst/>
                <a:latin typeface="Calibri" panose="020F0502020204030204" pitchFamily="34" charset="0"/>
                <a:ea typeface="Calibri" panose="020F0502020204030204" pitchFamily="34" charset="0"/>
                <a:cs typeface="Calibri" panose="020F0502020204030204" pitchFamily="34" charset="0"/>
              </a:rPr>
              <a:t> στις νήσους Τόγκα (Πολυνησία, νότιος Ειρηνικός) στα τέλη του 18ου αιώνα.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Ο πλοίαρχος Κουκ δεν μιλούσε τη γλώσσα αυτή· θα πρέπει όμως να ήταν σε θέση να κατανοήσει τη σημασία ‘απαγορευμένο’ με τη βοήθεια των χειρονομιών, καθώς και της υπόλοιπης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εξωγλωσσικής</a:t>
            </a:r>
            <a:r>
              <a:rPr lang="el-GR" sz="1800" kern="100" dirty="0">
                <a:effectLst/>
                <a:latin typeface="Calibri" panose="020F0502020204030204" pitchFamily="34" charset="0"/>
                <a:ea typeface="Calibri" panose="020F0502020204030204" pitchFamily="34" charset="0"/>
                <a:cs typeface="Calibri" panose="020F0502020204030204" pitchFamily="34" charset="0"/>
              </a:rPr>
              <a:t> συμπεριφοράς των ανθρώπων που έλεγαν συνεχώς τη λέξη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tabu</a:t>
            </a:r>
            <a:r>
              <a:rPr lang="el-GR" sz="1800" kern="100" dirty="0">
                <a:effectLst/>
                <a:latin typeface="Calibri" panose="020F0502020204030204" pitchFamily="34" charset="0"/>
                <a:ea typeface="Calibri" panose="020F0502020204030204" pitchFamily="34" charset="0"/>
                <a:cs typeface="Calibri" panose="020F0502020204030204" pitchFamily="34" charset="0"/>
              </a:rPr>
              <a:t>. Πρόκειται επομένως για μια περίπτωση αλλαγής μέσω παθητικής εξοικείωσης, μικρού όμως βαθμού.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0546426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D8CC66-7D2B-61C4-6C47-C901C4E16056}"/>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9B696C8B-FD4E-EE38-D80E-88C1671865C0}"/>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Ο πιο συνηθισμένος ίσως τύπος συνθηκών, όπου η παθητική εξοικείωση είναι ένας σημαντικός παράγοντας δομικής παρεμβολής είναι η κατάσταση γλωσσικής μετακίνησης, κατά την οποία (στο εξής ΓΣ2). </a:t>
            </a:r>
            <a:r>
              <a:rPr lang="el-GR" b="1" kern="100" dirty="0">
                <a:latin typeface="Calibri" panose="020F0502020204030204" pitchFamily="34" charset="0"/>
                <a:ea typeface="Calibri" panose="020F0502020204030204" pitchFamily="34" charset="0"/>
                <a:cs typeface="Calibri" panose="020F0502020204030204" pitchFamily="34" charset="0"/>
              </a:rPr>
              <a:t>οι φυσικοί ομιλητές της γλώσσας-στόχου υιοθετούν ορισμένα χαρακτηριστικά από την ποικιλία της γλώσσας-στόχου  που μιλούν τα μέλη της ομάδας που μετακινείται γλωσσικά </a:t>
            </a:r>
            <a:endParaRPr lang="el-GR" sz="1800" kern="100" dirty="0">
              <a:effectLst/>
              <a:latin typeface="Calibri" panose="020F0502020204030204" pitchFamily="34" charset="0"/>
              <a:ea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177744086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34EC13-8AAB-4DFF-EC75-50D23FDE603D}"/>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3ος: παθητική εξοικείωση</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3B24F689-9EB8-C030-DEE0-CBD4DA836443}"/>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Στη διαμόρφωση της ΓΣ3, της λιγότερο ή περισσότερο ενοποιημένης γλώσσας μιας ομοιογενούς κοινότητας που αρχίζει να σχηματίζεται, οι φυσικοί ομιλητές της ΓΣ δεν μαθαίνουν να μιλούν τη ΓΣ2, σύμφωνα με τις υποθέσεις που αναπτύχθηκαν στο κεφ. 4· ακούν όμως τη γλώσσα αυτή να μιλιέται στο περιβάλλον τους και μιλούν με ομιλητές της, και έτσι κάποια στιγμή η ποικιλία της ΓΣ1 που γνωρίζουν μεταβάλλεται προς τη ΓΣ2 μέσω παθητικής εξοικείωσης. Παράλληλα, τα μέλη της ομάδας που μετακινείται γλωσσικά εγκαταλείπουν όσα χαρακτηριστικά της ΓΣ2 δεν έχουν υιοθετηθεί από τους φυσικούς ομιλητές της ΓΣ και το τελικό αποτέλεσμα είναι η ΓΣ3.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31557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B44449-EFE9-415C-437B-A966E3C3625C}"/>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Τι παθαίνουν οι γλώσσες σε επαφή</a:t>
            </a:r>
            <a:r>
              <a:rPr lang="el-GR" sz="2400" b="1" kern="1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p>
        </p:txBody>
      </p:sp>
      <p:sp>
        <p:nvSpPr>
          <p:cNvPr id="3" name="Θέση περιεχομένου 2">
            <a:extLst>
              <a:ext uri="{FF2B5EF4-FFF2-40B4-BE49-F238E27FC236}">
                <a16:creationId xmlns:a16="http://schemas.microsoft.com/office/drawing/2014/main" id="{90C13216-B05A-B296-9F40-11462F89AACB}"/>
              </a:ext>
            </a:extLst>
          </p:cNvPr>
          <p:cNvSpPr>
            <a:spLocks noGrp="1"/>
          </p:cNvSpPr>
          <p:nvPr>
            <p:ph idx="1"/>
          </p:nvPr>
        </p:nvSpPr>
        <p:spPr/>
        <p:txBody>
          <a:bodyPr>
            <a:normAutofit/>
          </a:bodyPr>
          <a:lstStyle/>
          <a:p>
            <a:pPr>
              <a:buFont typeface="Wingdings" panose="05000000000000000000" pitchFamily="2" charset="2"/>
              <a:buChar char="v"/>
            </a:pPr>
            <a:r>
              <a:rPr lang="el-GR" sz="2800" dirty="0">
                <a:effectLst/>
                <a:latin typeface="Calibri" panose="020F0502020204030204" pitchFamily="34" charset="0"/>
                <a:ea typeface="Calibri" panose="020F0502020204030204" pitchFamily="34" charset="0"/>
                <a:cs typeface="Times New Roman" panose="02020603050405020304" pitchFamily="18" charset="0"/>
              </a:rPr>
              <a:t>Μπονάτσα</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Courier New" panose="02070309020205020404" pitchFamily="49" charset="0"/>
              <a:buChar char="o"/>
            </a:pPr>
            <a:r>
              <a:rPr lang="en-US" b="0" i="0" u="sng" dirty="0">
                <a:effectLst/>
                <a:latin typeface="Segoe UI Historic" panose="020B0502040204020203" pitchFamily="34" charset="0"/>
                <a:hlinkClick r:id="rId2"/>
              </a:rPr>
              <a:t>https://www.instagram.com/p/CB7aN6KA1Zl/?igsh=cmhxdW12NDVyeXM0</a:t>
            </a:r>
            <a:endParaRPr lang="en-US" b="0" i="0" u="sng" dirty="0">
              <a:effectLst/>
              <a:latin typeface="Segoe UI Historic" panose="020B0502040204020203" pitchFamily="34" charset="0"/>
            </a:endParaRPr>
          </a:p>
          <a:p>
            <a:pPr>
              <a:buFont typeface="Wingdings" panose="05000000000000000000" pitchFamily="2" charset="2"/>
              <a:buChar char="v"/>
            </a:pPr>
            <a:r>
              <a:rPr lang="el-GR" dirty="0">
                <a:latin typeface="Segoe UI Historic" panose="020B0502040204020203" pitchFamily="34" charset="0"/>
              </a:rPr>
              <a:t>Πρέκια (;)</a:t>
            </a:r>
          </a:p>
          <a:p>
            <a:pPr>
              <a:buFont typeface="Wingdings" panose="05000000000000000000" pitchFamily="2" charset="2"/>
              <a:buChar char="v"/>
            </a:pPr>
            <a:r>
              <a:rPr lang="el-GR" dirty="0" err="1">
                <a:latin typeface="Segoe UI Historic" panose="020B0502040204020203" pitchFamily="34" charset="0"/>
              </a:rPr>
              <a:t>Κριντζάρω</a:t>
            </a:r>
            <a:endParaRPr lang="el-GR" dirty="0">
              <a:latin typeface="Segoe UI Historic" panose="020B0502040204020203" pitchFamily="34" charset="0"/>
            </a:endParaRPr>
          </a:p>
          <a:p>
            <a:pPr lvl="1">
              <a:buFont typeface="Courier New" panose="02070309020205020404" pitchFamily="49" charset="0"/>
              <a:buChar char="o"/>
            </a:pPr>
            <a:r>
              <a:rPr lang="en-US" b="0" i="0" u="sng" dirty="0">
                <a:effectLst/>
                <a:latin typeface="Segoe UI Historic" panose="020B0502040204020203" pitchFamily="34" charset="0"/>
                <a:hlinkClick r:id="rId3"/>
              </a:rPr>
              <a:t>https://www.instagram.com/p/CXswexdIJ3D/?igsh=NjU3bWt6d3U4OXJi</a:t>
            </a:r>
            <a:endParaRPr lang="el-GR" dirty="0"/>
          </a:p>
        </p:txBody>
      </p:sp>
    </p:spTree>
    <p:extLst>
      <p:ext uri="{BB962C8B-B14F-4D97-AF65-F5344CB8AC3E}">
        <p14:creationId xmlns:p14="http://schemas.microsoft.com/office/powerpoint/2010/main" val="2289479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38DC12-543C-4991-8992-B1BD40FD1029}"/>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Τι παθαίνουν οι γλώσσες σε επαφή</a:t>
            </a:r>
            <a:r>
              <a:rPr lang="el-GR" sz="2400" b="1" kern="1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p>
        </p:txBody>
      </p:sp>
      <p:sp>
        <p:nvSpPr>
          <p:cNvPr id="3" name="Θέση περιεχομένου 2">
            <a:extLst>
              <a:ext uri="{FF2B5EF4-FFF2-40B4-BE49-F238E27FC236}">
                <a16:creationId xmlns:a16="http://schemas.microsoft.com/office/drawing/2014/main" id="{F4D1FE57-DE55-7EAD-1D17-838FC068C531}"/>
              </a:ext>
            </a:extLst>
          </p:cNvPr>
          <p:cNvSpPr>
            <a:spLocks noGrp="1"/>
          </p:cNvSpPr>
          <p:nvPr>
            <p:ph idx="1"/>
          </p:nvPr>
        </p:nvSpPr>
        <p:spPr>
          <a:xfrm>
            <a:off x="1060141" y="2730571"/>
            <a:ext cx="10515600" cy="1974018"/>
          </a:xfrm>
        </p:spPr>
        <p:txBody>
          <a:bodyPr>
            <a:normAutofit/>
          </a:bodyPr>
          <a:lstStyle/>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Δεν γίνονται μόνο οι λέξεις αντικείμενο δανεισμού: όλες οι όψεις της γλωσσικής δομής μπορούν να μεταφερθούν από μια γλώσσα σε μια άλλη, εφόσον συντρέχουν οι κατάλληλες κοινωνικές και γλωσσικές προϋποθέσεις. Η μικρασιατική ελληνική έχει πάρα πολλά δάνεια από την τουρκική σε όλα τα επίπεδα της δομής της.</a:t>
            </a:r>
          </a:p>
          <a:p>
            <a:endParaRPr lang="el-GR" dirty="0"/>
          </a:p>
        </p:txBody>
      </p:sp>
    </p:spTree>
    <p:extLst>
      <p:ext uri="{BB962C8B-B14F-4D97-AF65-F5344CB8AC3E}">
        <p14:creationId xmlns:p14="http://schemas.microsoft.com/office/powerpoint/2010/main" val="3743691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4B7D4A-2442-ACA1-9BA8-138D2910CE89}"/>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Τι παθαίνουν οι γλώσσες σε επαφή</a:t>
            </a:r>
            <a:r>
              <a:rPr lang="el-GR" sz="2400" b="1" kern="1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p>
        </p:txBody>
      </p:sp>
      <p:sp>
        <p:nvSpPr>
          <p:cNvPr id="3" name="Θέση περιεχομένου 2">
            <a:extLst>
              <a:ext uri="{FF2B5EF4-FFF2-40B4-BE49-F238E27FC236}">
                <a16:creationId xmlns:a16="http://schemas.microsoft.com/office/drawing/2014/main" id="{A2767418-B39D-1C20-5D24-78B670C1A7AE}"/>
              </a:ext>
            </a:extLst>
          </p:cNvPr>
          <p:cNvSpPr>
            <a:spLocks noGrp="1"/>
          </p:cNvSpPr>
          <p:nvPr>
            <p:ph idx="1"/>
          </p:nvPr>
        </p:nvSpPr>
        <p:spPr/>
        <p:txBody>
          <a:bodyPr>
            <a:normAutofit fontScale="92500" lnSpcReduction="10000"/>
          </a:bodyPr>
          <a:lstStyle/>
          <a:p>
            <a:pPr>
              <a:buFont typeface="Wingdings" panose="05000000000000000000" pitchFamily="2" charset="2"/>
              <a:buChar char="q"/>
            </a:pPr>
            <a:r>
              <a:rPr lang="el-GR" sz="2800" dirty="0">
                <a:effectLst/>
                <a:latin typeface="Calibri" panose="020F0502020204030204" pitchFamily="34" charset="0"/>
                <a:ea typeface="Calibri" panose="020F0502020204030204" pitchFamily="34" charset="0"/>
                <a:cs typeface="Times New Roman" panose="02020603050405020304" pitchFamily="18" charset="0"/>
              </a:rPr>
              <a:t>Σε μερικές καινούργιες καταστάσεις γλωσσικών επαφών οι ομάδες που συναντιούνται δεν μαθαίνουν η μία τη γλώσσα της άλλης, είτε επειδή δεν το θέλουν, είτε επειδή δεν έχουν τις κατάλληλες ευκαιρίες για να το επιτύχουν, είτε και για τους δύο λόγους. Σε μια τέτοια κατάσταση είναι πιθανό να προκύψει μια γλώσσα επαφής, μια </a:t>
            </a:r>
            <a:r>
              <a:rPr lang="el-GR" sz="2800" dirty="0" err="1">
                <a:effectLst/>
                <a:latin typeface="Calibri" panose="020F0502020204030204" pitchFamily="34" charset="0"/>
                <a:ea typeface="Calibri" panose="020F0502020204030204" pitchFamily="34" charset="0"/>
                <a:cs typeface="Times New Roman" panose="02020603050405020304" pitchFamily="18" charset="0"/>
              </a:rPr>
              <a:t>πίτζιν</a:t>
            </a:r>
            <a:r>
              <a:rPr lang="el-GR" sz="2800" dirty="0">
                <a:effectLst/>
                <a:latin typeface="Calibri" panose="020F0502020204030204" pitchFamily="34" charset="0"/>
                <a:ea typeface="Calibri" panose="020F0502020204030204" pitchFamily="34" charset="0"/>
                <a:cs typeface="Times New Roman" panose="02020603050405020304" pitchFamily="18" charset="0"/>
              </a:rPr>
              <a:t> ή μια κρεολή.</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262651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19180B-15A7-494C-4818-15BC32C6568F}"/>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Τι παθαίνουν οι γλώσσες σε επαφή</a:t>
            </a:r>
            <a:r>
              <a:rPr lang="el-GR" sz="2400" b="1" kern="1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p>
        </p:txBody>
      </p:sp>
      <p:sp>
        <p:nvSpPr>
          <p:cNvPr id="3" name="Θέση περιεχομένου 2">
            <a:extLst>
              <a:ext uri="{FF2B5EF4-FFF2-40B4-BE49-F238E27FC236}">
                <a16:creationId xmlns:a16="http://schemas.microsoft.com/office/drawing/2014/main" id="{60F9E959-8E64-17CD-F684-C77C589766D2}"/>
              </a:ext>
            </a:extLst>
          </p:cNvPr>
          <p:cNvSpPr>
            <a:spLocks noGrp="1"/>
          </p:cNvSpPr>
          <p:nvPr>
            <p:ph idx="1"/>
          </p:nvPr>
        </p:nvSpPr>
        <p:spPr/>
        <p:txBody>
          <a:bodyPr/>
          <a:lstStyle/>
          <a:p>
            <a:pPr>
              <a:buFont typeface="Wingdings" panose="05000000000000000000" pitchFamily="2" charset="2"/>
              <a:buChar char="q"/>
            </a:pPr>
            <a:r>
              <a:rPr lang="el-GR" sz="2800" dirty="0">
                <a:effectLst/>
                <a:latin typeface="Calibri" panose="020F0502020204030204" pitchFamily="34" charset="0"/>
                <a:ea typeface="Calibri" panose="020F0502020204030204" pitchFamily="34" charset="0"/>
                <a:cs typeface="Times New Roman" panose="02020603050405020304" pitchFamily="18" charset="0"/>
              </a:rPr>
              <a:t> Τέλος, ένα συνηθισμένο αποτέλεσμα είναι η εξαφάνιση μιας από αυτές.</a:t>
            </a:r>
            <a:endParaRPr lang="el-GR" b="1" dirty="0">
              <a:latin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2362074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E1DDD9-A375-40A1-9861-0917E63806A2}"/>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Α. Έναρξη επαφής και σταθερότητα</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075D249A-7A9E-29FC-AA49-FBB301F13D9F}"/>
              </a:ext>
            </a:extLst>
          </p:cNvPr>
          <p:cNvSpPr>
            <a:spLocks noGrp="1"/>
          </p:cNvSpPr>
          <p:nvPr>
            <p:ph idx="1"/>
          </p:nvPr>
        </p:nvSpPr>
        <p:spPr>
          <a:xfrm>
            <a:off x="1251750" y="2644658"/>
            <a:ext cx="10466033" cy="3426780"/>
          </a:xfrm>
        </p:spPr>
        <p:txBody>
          <a:bodyPr>
            <a:normAutofit/>
          </a:bodyPr>
          <a:lstStyle/>
          <a:p>
            <a:pPr>
              <a:lnSpc>
                <a:spcPct val="107000"/>
              </a:lnSpc>
              <a:spcAft>
                <a:spcPts val="800"/>
              </a:spcAft>
              <a:buFont typeface="Wingdings" panose="05000000000000000000" pitchFamily="2" charset="2"/>
              <a:buChar char="q"/>
            </a:pPr>
            <a:r>
              <a:rPr lang="el-GR" sz="2000" kern="100" dirty="0">
                <a:latin typeface="Calibri" panose="020F0502020204030204" pitchFamily="34" charset="0"/>
                <a:ea typeface="Calibri" panose="020F0502020204030204" pitchFamily="34" charset="0"/>
                <a:cs typeface="Times New Roman" panose="02020603050405020304" pitchFamily="18" charset="0"/>
              </a:rPr>
              <a:t>Δ</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ύο κρίσιμα ερωτήματα για τις καταστάσεις γλωσσικής επαφής:</a:t>
            </a:r>
          </a:p>
          <a:p>
            <a:pPr marL="800100" lvl="1" indent="-342900">
              <a:lnSpc>
                <a:spcPct val="107000"/>
              </a:lnSpc>
              <a:buFont typeface="+mj-lt"/>
              <a:buAutoNum type="arabicPeriod"/>
            </a:pP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πώς ξεκινούν;</a:t>
            </a:r>
          </a:p>
          <a:p>
            <a:pPr marL="800100" lvl="1" indent="-342900">
              <a:lnSpc>
                <a:spcPct val="107000"/>
              </a:lnSpc>
              <a:spcAft>
                <a:spcPts val="800"/>
              </a:spcAft>
              <a:buFont typeface="+mj-lt"/>
              <a:buAutoNum type="arabicPeriod"/>
            </a:pP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πόσο διαρκούν;</a:t>
            </a:r>
          </a:p>
          <a:p>
            <a:pPr lvl="0">
              <a:lnSpc>
                <a:spcPct val="107000"/>
              </a:lnSpc>
              <a:spcAft>
                <a:spcPts val="800"/>
              </a:spcAft>
              <a:buFont typeface="Wingdings" panose="05000000000000000000" pitchFamily="2" charset="2"/>
              <a:buChar char="q"/>
            </a:pP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Δεν μπορεί να δοθεί οριστική απάντηση, εξαιτίας των </a:t>
            </a:r>
            <a:r>
              <a:rPr lang="en-US" sz="2000" kern="100" dirty="0" err="1">
                <a:effectLst/>
                <a:latin typeface="Calibri" panose="020F0502020204030204" pitchFamily="34" charset="0"/>
                <a:ea typeface="Calibri" panose="020F0502020204030204" pitchFamily="34" charset="0"/>
                <a:cs typeface="Times New Roman" panose="02020603050405020304" pitchFamily="18" charset="0"/>
              </a:rPr>
              <a:t>i</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 τεράστιων κενών που εμφανίζουν τα ιστορικά δεδομένα σχετικά με τις καταστάσεις αυτές, αλλά και </a:t>
            </a:r>
            <a:r>
              <a:rPr lang="sq-AL" sz="2000" kern="100" dirty="0">
                <a:effectLst/>
                <a:latin typeface="Calibri" panose="020F0502020204030204" pitchFamily="34" charset="0"/>
                <a:ea typeface="Calibri" panose="020F0502020204030204" pitchFamily="34" charset="0"/>
                <a:cs typeface="Times New Roman" panose="02020603050405020304" pitchFamily="18" charset="0"/>
              </a:rPr>
              <a:t>ii) </a:t>
            </a:r>
            <a:r>
              <a:rPr lang="el-GR" sz="2000" kern="100" dirty="0">
                <a:effectLst/>
                <a:latin typeface="Calibri" panose="020F0502020204030204" pitchFamily="34" charset="0"/>
                <a:ea typeface="Calibri" panose="020F0502020204030204" pitchFamily="34" charset="0"/>
                <a:cs typeface="Times New Roman" panose="02020603050405020304" pitchFamily="18" charset="0"/>
              </a:rPr>
              <a:t>επειδή η κατάληξη των υπό εξέλιξη περιπτώσεων γλωσσικής επαφής σπάνια μπορεί να προβλεφθεί με σχετική βεβαιότητα.</a:t>
            </a:r>
          </a:p>
          <a:p>
            <a:pPr marL="342900" lvl="0" indent="-342900">
              <a:lnSpc>
                <a:spcPct val="107000"/>
              </a:lnSpc>
              <a:spcAft>
                <a:spcPts val="800"/>
              </a:spcAft>
              <a:buFont typeface="+mj-lt"/>
              <a:buAutoNum type="arabicParenR"/>
            </a:pPr>
            <a:endParaRPr lang="el-GR"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5326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877927-2883-33E2-1DEF-A208B471C5DD}"/>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Πώς έρχονται σε επαφή οι γλώσσες;</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84565E1F-2700-9D4F-3C7B-BAEFED086C39}"/>
              </a:ext>
            </a:extLst>
          </p:cNvPr>
          <p:cNvSpPr>
            <a:spLocks noGrp="1"/>
          </p:cNvSpPr>
          <p:nvPr>
            <p:ph idx="1"/>
          </p:nvPr>
        </p:nvSpPr>
        <p:spPr/>
        <p:txBody>
          <a:bodyPr>
            <a:normAutofit lnSpcReduction="10000"/>
          </a:bodyPr>
          <a:lstStyle/>
          <a:p>
            <a:pPr>
              <a:buFont typeface="Wingdings" panose="05000000000000000000" pitchFamily="2" charset="2"/>
              <a:buChar char="q"/>
            </a:pPr>
            <a:r>
              <a:rPr lang="el-GR" sz="2000" kern="100" dirty="0">
                <a:effectLst/>
                <a:ea typeface="Calibri" panose="020F0502020204030204" pitchFamily="34" charset="0"/>
                <a:cs typeface="Times New Roman" panose="02020603050405020304" pitchFamily="18" charset="0"/>
              </a:rPr>
              <a:t>Συνήθως δεν έχουμε την παραμικρή ιδέα. Άλλες φορές γνωρίζουμε τη φύση και τη χρονολογία της επαφής και σε άλλες περιπτώσεις μπορούμε να προβούμε σε βάσιμες υποθέσεις:</a:t>
            </a:r>
          </a:p>
          <a:p>
            <a:pPr lvl="1">
              <a:buFont typeface="Courier New" panose="02070309020205020404" pitchFamily="49" charset="0"/>
              <a:buChar char="o"/>
            </a:pPr>
            <a:r>
              <a:rPr lang="en-US" sz="2000" dirty="0">
                <a:hlinkClick r:id="rId2"/>
              </a:rPr>
              <a:t>https://www.youtube.com/watch?v=WHHGOYu6Fl0</a:t>
            </a:r>
            <a:endParaRPr lang="en-US" sz="2000" dirty="0"/>
          </a:p>
          <a:p>
            <a:pPr marL="457200" lvl="1" indent="0">
              <a:buNone/>
            </a:pPr>
            <a:endParaRPr lang="en-US" sz="2000" dirty="0"/>
          </a:p>
          <a:p>
            <a:pPr lvl="2">
              <a:buFont typeface="Courier New" panose="02070309020205020404" pitchFamily="49" charset="0"/>
              <a:buChar char="o"/>
            </a:pPr>
            <a:r>
              <a:rPr lang="en-US" dirty="0">
                <a:cs typeface="Calibri" panose="020F0502020204030204" pitchFamily="34" charset="0"/>
              </a:rPr>
              <a:t>Thomason, 32-33 (</a:t>
            </a:r>
            <a:r>
              <a:rPr lang="el-GR" kern="100" dirty="0">
                <a:effectLst/>
                <a:ea typeface="Calibri" panose="020F0502020204030204" pitchFamily="34" charset="0"/>
                <a:cs typeface="Calibri" panose="020F0502020204030204" pitchFamily="34" charset="0"/>
              </a:rPr>
              <a:t>Γλώσσες </a:t>
            </a:r>
            <a:r>
              <a:rPr lang="el-GR" kern="100" dirty="0" err="1">
                <a:effectLst/>
                <a:ea typeface="Calibri" panose="020F0502020204030204" pitchFamily="34" charset="0"/>
                <a:cs typeface="Calibri" panose="020F0502020204030204" pitchFamily="34" charset="0"/>
              </a:rPr>
              <a:t>Χόισαν</a:t>
            </a:r>
            <a:r>
              <a:rPr lang="el-GR" kern="100" dirty="0">
                <a:effectLst/>
                <a:ea typeface="Calibri" panose="020F0502020204030204" pitchFamily="34" charset="0"/>
                <a:cs typeface="Calibri" panose="020F0502020204030204" pitchFamily="34" charset="0"/>
              </a:rPr>
              <a:t> –κλικ φθόγγοι σε γλώσσα ζουλού</a:t>
            </a:r>
            <a:r>
              <a:rPr lang="en-US" kern="100" dirty="0">
                <a:ea typeface="Calibri" panose="020F0502020204030204" pitchFamily="34" charset="0"/>
                <a:cs typeface="Calibri" panose="020F0502020204030204" pitchFamily="34" charset="0"/>
              </a:rPr>
              <a:t>).</a:t>
            </a:r>
          </a:p>
          <a:p>
            <a:pPr>
              <a:buFont typeface="Wingdings" panose="05000000000000000000" pitchFamily="2" charset="2"/>
              <a:buChar char="q"/>
            </a:pPr>
            <a:r>
              <a:rPr lang="el-GR" sz="2000" kern="100" dirty="0">
                <a:effectLst/>
                <a:ea typeface="Calibri" panose="020F0502020204030204" pitchFamily="34" charset="0"/>
                <a:cs typeface="Times New Roman" panose="02020603050405020304" pitchFamily="18" charset="0"/>
              </a:rPr>
              <a:t>Στις περισσότερες καταστάσεις επαφής η επαφή είτε είναι πολύ παλιά, είτε δεν είναι καταγεγραμμένη είτε και τα δύο, επομένως δεν έχουμε άμεσες ενδείξεις για τον τόπο και τον χρόνο εμφάνισής τους.</a:t>
            </a:r>
          </a:p>
          <a:p>
            <a:pPr marL="0" indent="0">
              <a:buNone/>
            </a:pPr>
            <a:endParaRPr lang="el-GR" sz="2000" kern="1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7523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3818C1-A8C9-8A14-D42A-5C0D3A593AE3}"/>
              </a:ext>
            </a:extLst>
          </p:cNvPr>
          <p:cNvSpPr>
            <a:spLocks noGrp="1"/>
          </p:cNvSpPr>
          <p:nvPr>
            <p:ph type="title"/>
          </p:nvPr>
        </p:nvSpPr>
        <p:spPr/>
        <p:txBody>
          <a:bodyPr>
            <a:noAutofit/>
          </a:bodyPr>
          <a:lstStyle/>
          <a:p>
            <a:r>
              <a:rPr lang="el-GR" sz="2400" b="1" dirty="0">
                <a:effectLst/>
                <a:latin typeface="Calibri" panose="020F0502020204030204" pitchFamily="34" charset="0"/>
                <a:ea typeface="Calibri" panose="020F0502020204030204" pitchFamily="34" charset="0"/>
                <a:cs typeface="Times New Roman" panose="02020603050405020304" pitchFamily="18" charset="0"/>
              </a:rPr>
              <a:t>Α) Τρόποι που με τους οποίους έρχονται σε επαφή οι ομάδες ατόμων και οι γλώσσες τους:</a:t>
            </a:r>
            <a:endParaRPr lang="el-GR" sz="2400" b="1" dirty="0"/>
          </a:p>
        </p:txBody>
      </p:sp>
      <p:sp>
        <p:nvSpPr>
          <p:cNvPr id="3" name="Θέση περιεχομένου 2">
            <a:extLst>
              <a:ext uri="{FF2B5EF4-FFF2-40B4-BE49-F238E27FC236}">
                <a16:creationId xmlns:a16="http://schemas.microsoft.com/office/drawing/2014/main" id="{6309C909-4D1C-C52F-476A-E76DC6F1E295}"/>
              </a:ext>
            </a:extLst>
          </p:cNvPr>
          <p:cNvSpPr>
            <a:spLocks noGrp="1"/>
          </p:cNvSpPr>
          <p:nvPr>
            <p:ph idx="1"/>
          </p:nvPr>
        </p:nvSpPr>
        <p:spPr>
          <a:xfrm>
            <a:off x="2231136" y="2663301"/>
            <a:ext cx="7729728" cy="3076726"/>
          </a:xfrm>
        </p:spPr>
        <p:txBody>
          <a:bodyPr>
            <a:noAutofit/>
          </a:bodyPr>
          <a:lstStyle/>
          <a:p>
            <a:pPr marL="400050" lvl="0" indent="-400050">
              <a:lnSpc>
                <a:spcPct val="107000"/>
              </a:lnSpc>
              <a:buFont typeface="+mj-lt"/>
              <a:buAutoNum type="romanUcPeriod"/>
            </a:pPr>
            <a:r>
              <a:rPr lang="el-GR" sz="1600" kern="100" dirty="0">
                <a:effectLst/>
                <a:latin typeface="Calibri" panose="020F0502020204030204" pitchFamily="34" charset="0"/>
                <a:ea typeface="Calibri" panose="020F0502020204030204" pitchFamily="34" charset="0"/>
                <a:cs typeface="Times New Roman" panose="02020603050405020304" pitchFamily="18" charset="0"/>
              </a:rPr>
              <a:t>Δύο ομάδες να μετακινηθούν σε μια ακατοίκητη έως τότε περιοχή και να συναντηθούν εκεί. Σε αυτήν την περίπτωση καμία από τις δύο ομάδες δεν είναι ιθαγενής, επομένως καμία δεν καταπάτησε την εδαφική επικράτεια της άλλης.</a:t>
            </a:r>
            <a:br>
              <a:rPr lang="el-GR" sz="1600" kern="100" dirty="0">
                <a:effectLst/>
                <a:latin typeface="Calibri" panose="020F0502020204030204" pitchFamily="34" charset="0"/>
                <a:ea typeface="Calibri" panose="020F0502020204030204" pitchFamily="34" charset="0"/>
                <a:cs typeface="Times New Roman" panose="02020603050405020304" pitchFamily="18" charset="0"/>
              </a:rPr>
            </a:br>
            <a:r>
              <a:rPr lang="el-GR" sz="1600" kern="100" dirty="0">
                <a:effectLst/>
                <a:latin typeface="Calibri" panose="020F0502020204030204" pitchFamily="34" charset="0"/>
                <a:ea typeface="Calibri" panose="020F0502020204030204" pitchFamily="34" charset="0"/>
                <a:cs typeface="Times New Roman" panose="02020603050405020304" pitchFamily="18" charset="0"/>
              </a:rPr>
              <a:t>Σήμερα είναι σπάνιες, αλλά πρέπει να ήταν αρκετά συχνό στο παρελθόν. (π.χ. Ανταρκτική σήμερα).</a:t>
            </a:r>
          </a:p>
          <a:p>
            <a:pPr marL="400050" lvl="0" indent="-400050">
              <a:lnSpc>
                <a:spcPct val="107000"/>
              </a:lnSpc>
              <a:buFont typeface="+mj-lt"/>
              <a:buAutoNum type="romanUcPeriod"/>
            </a:pPr>
            <a:r>
              <a:rPr lang="el-GR" sz="1600" kern="100" dirty="0">
                <a:effectLst/>
                <a:latin typeface="Calibri" panose="020F0502020204030204" pitchFamily="34" charset="0"/>
                <a:ea typeface="Calibri" panose="020F0502020204030204" pitchFamily="34" charset="0"/>
                <a:cs typeface="Times New Roman" panose="02020603050405020304" pitchFamily="18" charset="0"/>
              </a:rPr>
              <a:t>Μετακίνηση μιας ομάδας στο έδαφος μιας άλλης. Η μετακίνηση μπορεί να είναι ειρηνική ή όχι. Το αποτέλεσμα τις περισσότερες φορές είναι η κατάληψη μιας περιοχής που παλαιότερα ανήκε σε άλλους. (Βρετανικές Νήσοι)</a:t>
            </a:r>
          </a:p>
          <a:p>
            <a:pPr marL="400050" indent="-400050">
              <a:buFont typeface="+mj-lt"/>
              <a:buAutoNum type="romanUcPeriod"/>
            </a:pPr>
            <a:endParaRPr lang="el-GR" sz="1600" dirty="0"/>
          </a:p>
        </p:txBody>
      </p:sp>
    </p:spTree>
    <p:extLst>
      <p:ext uri="{BB962C8B-B14F-4D97-AF65-F5344CB8AC3E}">
        <p14:creationId xmlns:p14="http://schemas.microsoft.com/office/powerpoint/2010/main" val="3326360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5553DB-18E3-9B63-3FDE-292D7A56786E}"/>
              </a:ext>
            </a:extLst>
          </p:cNvPr>
          <p:cNvSpPr>
            <a:spLocks noGrp="1"/>
          </p:cNvSpPr>
          <p:nvPr>
            <p:ph type="title"/>
          </p:nvPr>
        </p:nvSpPr>
        <p:spPr/>
        <p:txBody>
          <a:bodyPr>
            <a:noAutofit/>
          </a:bodyPr>
          <a:lstStyle/>
          <a:p>
            <a:r>
              <a:rPr lang="el-GR" sz="2400" b="1" dirty="0">
                <a:effectLst/>
                <a:latin typeface="Calibri" panose="020F0502020204030204" pitchFamily="34" charset="0"/>
                <a:ea typeface="Calibri" panose="020F0502020204030204" pitchFamily="34" charset="0"/>
                <a:cs typeface="Times New Roman" panose="02020603050405020304" pitchFamily="18" charset="0"/>
              </a:rPr>
              <a:t>Α) Τρόποι που με τους οποίους έρχονται σε επαφή οι ομάδες ατόμων και οι γλώσσες τους:</a:t>
            </a:r>
            <a:endParaRPr lang="el-GR" sz="2400" dirty="0"/>
          </a:p>
        </p:txBody>
      </p:sp>
      <p:sp>
        <p:nvSpPr>
          <p:cNvPr id="3" name="Θέση περιεχομένου 2">
            <a:extLst>
              <a:ext uri="{FF2B5EF4-FFF2-40B4-BE49-F238E27FC236}">
                <a16:creationId xmlns:a16="http://schemas.microsoft.com/office/drawing/2014/main" id="{78E8C42D-674F-719C-83DA-F4968D30427B}"/>
              </a:ext>
            </a:extLst>
          </p:cNvPr>
          <p:cNvSpPr>
            <a:spLocks noGrp="1"/>
          </p:cNvSpPr>
          <p:nvPr>
            <p:ph idx="1"/>
          </p:nvPr>
        </p:nvSpPr>
        <p:spPr/>
        <p:txBody>
          <a:bodyPr>
            <a:noAutofit/>
          </a:bodyPr>
          <a:lstStyle/>
          <a:p>
            <a:pPr>
              <a:buFont typeface="Wingdings" panose="05000000000000000000" pitchFamily="2" charset="2"/>
              <a:buChar char="q"/>
            </a:pPr>
            <a:r>
              <a:rPr lang="el-GR" sz="2400" kern="100" dirty="0">
                <a:effectLst/>
                <a:latin typeface="Calibri" panose="020F0502020204030204" pitchFamily="34" charset="0"/>
                <a:ea typeface="Calibri" panose="020F0502020204030204" pitchFamily="34" charset="0"/>
                <a:cs typeface="Times New Roman" panose="02020603050405020304" pitchFamily="18" charset="0"/>
              </a:rPr>
              <a:t>Μεταναστεύσεις μικρών ομάδων ή μεμονωμένων ομιλητών που δεν κατακτούν </a:t>
            </a:r>
            <a:r>
              <a:rPr lang="el-GR" sz="2400" kern="100" dirty="0" err="1">
                <a:effectLst/>
                <a:latin typeface="Calibri" panose="020F0502020204030204" pitchFamily="34" charset="0"/>
                <a:ea typeface="Calibri" panose="020F0502020204030204" pitchFamily="34" charset="0"/>
                <a:cs typeface="Times New Roman" panose="02020603050405020304" pitchFamily="18" charset="0"/>
              </a:rPr>
              <a:t>προϋπάρχοντες</a:t>
            </a:r>
            <a:r>
              <a:rPr lang="el-GR" sz="2400" kern="100" dirty="0">
                <a:effectLst/>
                <a:latin typeface="Calibri" panose="020F0502020204030204" pitchFamily="34" charset="0"/>
                <a:ea typeface="Calibri" panose="020F0502020204030204" pitchFamily="34" charset="0"/>
                <a:cs typeface="Times New Roman" panose="02020603050405020304" pitchFamily="18" charset="0"/>
              </a:rPr>
              <a:t> πληθυσμούς, ούτε καταλαμβάνουν τα εδάφη τους αλλά προστίθενται σε αυτούς. (π.χ. Αγγλία, Αμερική, Γερμανία).</a:t>
            </a:r>
          </a:p>
          <a:p>
            <a:pPr>
              <a:buFont typeface="Wingdings" panose="05000000000000000000" pitchFamily="2" charset="2"/>
              <a:buChar char="q"/>
            </a:pPr>
            <a:endParaRPr lang="el-GR" sz="2400" dirty="0"/>
          </a:p>
        </p:txBody>
      </p:sp>
    </p:spTree>
    <p:extLst>
      <p:ext uri="{BB962C8B-B14F-4D97-AF65-F5344CB8AC3E}">
        <p14:creationId xmlns:p14="http://schemas.microsoft.com/office/powerpoint/2010/main" val="127322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6F8294-D0FC-E504-D8ED-CE8A787B8D0E}"/>
              </a:ext>
            </a:extLst>
          </p:cNvPr>
          <p:cNvSpPr>
            <a:spLocks noGrp="1"/>
          </p:cNvSpPr>
          <p:nvPr>
            <p:ph type="title"/>
          </p:nvPr>
        </p:nvSpPr>
        <p:spPr/>
        <p:txBody>
          <a:bodyPr/>
          <a:lstStyle/>
          <a:p>
            <a:r>
              <a:rPr lang="el-GR" dirty="0"/>
              <a:t>Τι είναι γλωσσική επαφή;</a:t>
            </a:r>
          </a:p>
        </p:txBody>
      </p:sp>
      <p:sp>
        <p:nvSpPr>
          <p:cNvPr id="3" name="Θέση περιεχομένου 2">
            <a:extLst>
              <a:ext uri="{FF2B5EF4-FFF2-40B4-BE49-F238E27FC236}">
                <a16:creationId xmlns:a16="http://schemas.microsoft.com/office/drawing/2014/main" id="{1B48C86E-1C3B-4014-7B20-35E1C551FBCA}"/>
              </a:ext>
            </a:extLst>
          </p:cNvPr>
          <p:cNvSpPr>
            <a:spLocks noGrp="1"/>
          </p:cNvSpPr>
          <p:nvPr>
            <p:ph idx="1"/>
          </p:nvPr>
        </p:nvSpPr>
        <p:spPr/>
        <p:txBody>
          <a:bodyPr>
            <a:normAutofit fontScale="77500" lnSpcReduction="20000"/>
          </a:bodyPr>
          <a:lstStyle/>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η χρήση περισσότερων από μια γλωσσών στον ίδιο τόπο και στον ίδιο χρόνο</a:t>
            </a:r>
          </a:p>
          <a:p>
            <a:pPr>
              <a:buFont typeface="Wingdings" panose="05000000000000000000" pitchFamily="2" charset="2"/>
              <a:buChar char="q"/>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η γλωσσική επαφή με αυτή την ουσιώδη έννοια δεν απαιτεί επαρκή διγλωσσία ή πολυγλωσσία, είναι όμως απαραίτητος ένας βαθμός επικοινωνίας μεταξύ ομιλητών διαφορετικών γλωσσών.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τι εννοούμε με τον όρο “γλώσσα”;</a:t>
            </a:r>
          </a:p>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τα όρια ανάμεσα σε δύο διαλέκτους της ίδιας γλώσσας και ανάμεσα σε δύο διαφορετικές γλώσσες είναι ασαφή.</a:t>
            </a: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Αν υπάρχουν οι κατάλληλες κοινωνικές περιστάσεις και αρκετός χρόνος, οι διάλεκτοι θα εξελιχθούν σε ξεχωριστές γλώσσες, ενώ κατά τη διαδικασία της μετάβασης δεν υπάρχει ξεκάθαρη διαχωριστική γραμμή ανάμεσα στο “είναι δυνατή η κατανόηση: και στο “δεν είναι δυνατή η κατανόηση”, καθώς αυτό εξαρτάται από τους τύπους των αλλαγών, από τα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συμφραζόμενα</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της συνομιλίας, από τις στάσεις και από άλλους περίπλοκους γλωσσικούς και κοινωνικούς παράγοντες. </a:t>
            </a:r>
            <a:endParaRPr lang="el-GR" dirty="0"/>
          </a:p>
        </p:txBody>
      </p:sp>
    </p:spTree>
    <p:extLst>
      <p:ext uri="{BB962C8B-B14F-4D97-AF65-F5344CB8AC3E}">
        <p14:creationId xmlns:p14="http://schemas.microsoft.com/office/powerpoint/2010/main" val="225907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48C95C-9B46-D374-7C81-2B0D5793F2C0}"/>
              </a:ext>
            </a:extLst>
          </p:cNvPr>
          <p:cNvSpPr>
            <a:spLocks noGrp="1"/>
          </p:cNvSpPr>
          <p:nvPr>
            <p:ph type="title"/>
          </p:nvPr>
        </p:nvSpPr>
        <p:spPr/>
        <p:txBody>
          <a:bodyPr>
            <a:normAutofit fontScale="90000"/>
          </a:bodyPr>
          <a:lstStyle/>
          <a:p>
            <a:r>
              <a:rPr lang="el-GR" sz="2800" b="1" dirty="0">
                <a:effectLst/>
                <a:latin typeface="Calibri" panose="020F0502020204030204" pitchFamily="34" charset="0"/>
                <a:ea typeface="Calibri" panose="020F0502020204030204" pitchFamily="34" charset="0"/>
                <a:cs typeface="Times New Roman" panose="02020603050405020304" pitchFamily="18" charset="0"/>
              </a:rPr>
              <a:t>Α) Τρόποι που με τους οποίους έρχονται σε επαφή οι ομάδες ατόμων και οι γλώσσες τους:</a:t>
            </a:r>
            <a:endParaRPr lang="el-GR" dirty="0"/>
          </a:p>
        </p:txBody>
      </p:sp>
      <p:sp>
        <p:nvSpPr>
          <p:cNvPr id="3" name="Θέση περιεχομένου 2">
            <a:extLst>
              <a:ext uri="{FF2B5EF4-FFF2-40B4-BE49-F238E27FC236}">
                <a16:creationId xmlns:a16="http://schemas.microsoft.com/office/drawing/2014/main" id="{714618F3-7E10-B07A-681D-EF8F2B01E378}"/>
              </a:ext>
            </a:extLst>
          </p:cNvPr>
          <p:cNvSpPr>
            <a:spLocks noGrp="1"/>
          </p:cNvSpPr>
          <p:nvPr>
            <p:ph idx="1"/>
          </p:nvPr>
        </p:nvSpPr>
        <p:spPr/>
        <p:txBody>
          <a:bodyPr/>
          <a:lstStyle/>
          <a:p>
            <a:pPr>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Πρακτική εισαγωγής εργατικού δυναμικού (δουλεμπόριο στον Ατλαντικό </a:t>
            </a:r>
            <a:r>
              <a:rPr lang="el-GR" sz="18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10.000.000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αφρικανοί</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σλάβοι στον Νέο Κόσμο, για να δουλέψουν στις φυτείες. Αρχαίοι Αιγύπτιοι για πυραμίδες). Η εισαγωγή δούλων σηματοδοτεί τη διάκριση που κάνουν οι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κοινωνιογλωσσολόγοι</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ανάμεσα σε εκούσια και ακούσια μετανάστευση, καθώς, όπως είναι φυσικό, η διαφορά αυτή επηρεάζει τις στάσεις των εργατών απέναντι στη χώρα που τους φιλοξενεί και, επομένως, πολύ συχνά, τα γλωσσικά αποτελέσματα της επαφής.</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3120194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90BF8B-EF04-5137-C884-EA6795EA8A87}"/>
              </a:ext>
            </a:extLst>
          </p:cNvPr>
          <p:cNvSpPr>
            <a:spLocks noGrp="1"/>
          </p:cNvSpPr>
          <p:nvPr>
            <p:ph type="title"/>
          </p:nvPr>
        </p:nvSpPr>
        <p:spPr/>
        <p:txBody>
          <a:bodyPr>
            <a:noAutofit/>
          </a:bodyPr>
          <a:lstStyle/>
          <a:p>
            <a:r>
              <a:rPr lang="el-GR" sz="2400" b="1" dirty="0">
                <a:effectLst/>
                <a:latin typeface="Calibri" panose="020F0502020204030204" pitchFamily="34" charset="0"/>
                <a:ea typeface="Calibri" panose="020F0502020204030204" pitchFamily="34" charset="0"/>
                <a:cs typeface="Times New Roman" panose="02020603050405020304" pitchFamily="18" charset="0"/>
              </a:rPr>
              <a:t>Α) Τρόποι που με τους οποίους έρχονται σε επαφή οι ομάδες ατόμων και οι γλώσσες τους:</a:t>
            </a:r>
            <a:endParaRPr lang="el-GR" sz="2400" dirty="0"/>
          </a:p>
        </p:txBody>
      </p:sp>
      <p:sp>
        <p:nvSpPr>
          <p:cNvPr id="3" name="Θέση περιεχομένου 2">
            <a:extLst>
              <a:ext uri="{FF2B5EF4-FFF2-40B4-BE49-F238E27FC236}">
                <a16:creationId xmlns:a16="http://schemas.microsoft.com/office/drawing/2014/main" id="{AAB2EEE3-5991-BC80-7D9B-75586723FE4F}"/>
              </a:ext>
            </a:extLst>
          </p:cNvPr>
          <p:cNvSpPr>
            <a:spLocks noGrp="1"/>
          </p:cNvSpPr>
          <p:nvPr>
            <p:ph idx="1"/>
          </p:nvPr>
        </p:nvSpPr>
        <p:spPr/>
        <p:txBody>
          <a:bodyPr>
            <a:normAutofit lnSpcReduction="10000"/>
          </a:bodyPr>
          <a:lstStyle/>
          <a:p>
            <a:pPr marL="400050" lvl="0" indent="-400050">
              <a:lnSpc>
                <a:spcPct val="107000"/>
              </a:lnSpc>
              <a:buFont typeface="+mj-lt"/>
              <a:buAutoNum type="romanUcPeriod" startAt="5"/>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Περίπτωση συνάντησης σε «Ουδέτερη Ζώνη»: συνάντηση σε έδαφος που δεν ανήκει σε κανέναν για συγκεκριμένους σκοπούς. π.χ. νότιες Μεγάλες Πεδιάδες κάθε χρόνο, διάφορες ιθαγενείς φυλές την ίδια εποχή να μαζέψουν μια βρώσιμη ρίζα που ευδοκιμούσε εκεί.</a:t>
            </a:r>
          </a:p>
          <a:p>
            <a:pPr marL="400050" lvl="0" indent="-400050">
              <a:lnSpc>
                <a:spcPct val="107000"/>
              </a:lnSpc>
              <a:buFont typeface="+mj-lt"/>
              <a:buAutoNum type="romanUcPeriod" startAt="5"/>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Στενές πολιτισμικές σχέσεις που αναπτύσσονται συχνά ανάμεσα σε μακροχρόνιους γείτονες. π.χ. επιγαμία- θεσμός εξωγαμίας.</a:t>
            </a:r>
          </a:p>
          <a:p>
            <a:pPr marL="400050" lvl="0" indent="-400050">
              <a:lnSpc>
                <a:spcPct val="107000"/>
              </a:lnSpc>
              <a:spcAft>
                <a:spcPts val="800"/>
              </a:spcAft>
              <a:buFont typeface="+mj-lt"/>
              <a:buAutoNum type="romanUcPeriod" startAt="5"/>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Τέλος, η γλωσσική επαφή μπορεί να προκύψει αποκλειστικά μέσω της εκπαίδευσης ή αυτού που θα μπορούσε να ονομαστεί «λόγια επαφή». λατινικά γλώσσα της διπλωματίας ως τον 16</a:t>
            </a:r>
            <a:r>
              <a:rPr lang="el-GR" sz="1800" kern="100" baseline="30000" dirty="0">
                <a:effectLst/>
                <a:latin typeface="Calibri" panose="020F0502020204030204" pitchFamily="34" charset="0"/>
                <a:ea typeface="Calibri" panose="020F0502020204030204" pitchFamily="34" charset="0"/>
                <a:cs typeface="Times New Roman" panose="02020603050405020304" pitchFamily="18" charset="0"/>
              </a:rPr>
              <a:t>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αιώνα και αγγλική σήμερα. Μουσουλμάνοι-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αράβικα</a:t>
            </a:r>
            <a:r>
              <a:rPr lang="en-US" sz="1800" kern="100" dirty="0">
                <a:latin typeface="Calibri" panose="020F0502020204030204" pitchFamily="34" charset="0"/>
                <a:ea typeface="Calibri" panose="020F0502020204030204" pitchFamily="34" charset="0"/>
                <a:cs typeface="Times New Roman" panose="02020603050405020304" pitchFamily="18" charset="0"/>
              </a:rPr>
              <a:t>.</a:t>
            </a:r>
            <a:endParaRPr lang="el-GR" dirty="0"/>
          </a:p>
        </p:txBody>
      </p:sp>
    </p:spTree>
    <p:extLst>
      <p:ext uri="{BB962C8B-B14F-4D97-AF65-F5344CB8AC3E}">
        <p14:creationId xmlns:p14="http://schemas.microsoft.com/office/powerpoint/2010/main" val="3206767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42ECD0-F982-A2C0-EF87-D5570BF7F4A4}"/>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Β) Σταθερές και ασταθείς καταστάσεις επαφής</a:t>
            </a:r>
            <a:br>
              <a:rPr lang="el-GR" sz="2400" b="1"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b="1" dirty="0"/>
          </a:p>
        </p:txBody>
      </p:sp>
      <p:sp>
        <p:nvSpPr>
          <p:cNvPr id="3" name="Θέση περιεχομένου 2">
            <a:extLst>
              <a:ext uri="{FF2B5EF4-FFF2-40B4-BE49-F238E27FC236}">
                <a16:creationId xmlns:a16="http://schemas.microsoft.com/office/drawing/2014/main" id="{C8A70206-E8B7-3041-AB16-E23781E23270}"/>
              </a:ext>
            </a:extLst>
          </p:cNvPr>
          <p:cNvSpPr>
            <a:spLocks noGrp="1"/>
          </p:cNvSpPr>
          <p:nvPr>
            <p:ph idx="1"/>
          </p:nvPr>
        </p:nvSpPr>
        <p:spPr/>
        <p:txBody>
          <a:bodyPr>
            <a:normAutofit fontScale="92500" lnSpcReduction="20000"/>
          </a:bodyPr>
          <a:lstStyle/>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σταθερές και μόνιμες	ανάμεσα                ασταθείς και βραχύβιες</a:t>
            </a: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Η μελλοντική πορεία μιας κατάστασης επαφής μπορεί μερικές φορές να προβλεφθεί με βεβαιότητα, συνήθως όμως μόνο όταν η αλλαγή βρίσκεται ήδη σε εξέλιξη, δηλαδή σε ασταθείς περιπτώσεις. Κάθε πλαίσιο επαφής, ακόμα και αν είναι σχετικά σταθερό για πολλές γενιές, υπόκειται ανά πάσα στιγμή σε αλλαγές εξαιτίας κοινωνικών παραγόντων, που μπορεί να είναι προβλέψιμοι ή όχι. Το σημείο που χρειάζεται να υπογραμμιστεί εδώ είναι ότι οι κοινωνικοί παράγοντες είναι οι μόνοι που πρέπει να ληφθούν υπόψη, προκειμένου να προσδιορίσουμε αν μια κατάσταση επαφής είναι σταθερή ή όχι. Οι γλωσσικοί παράγοντες φαίνεται ότι είναι τελείως άσχετοι.</a:t>
            </a:r>
          </a:p>
          <a:p>
            <a:endParaRPr lang="el-GR" dirty="0"/>
          </a:p>
        </p:txBody>
      </p:sp>
    </p:spTree>
    <p:extLst>
      <p:ext uri="{BB962C8B-B14F-4D97-AF65-F5344CB8AC3E}">
        <p14:creationId xmlns:p14="http://schemas.microsoft.com/office/powerpoint/2010/main" val="3335038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219424-D131-4193-BF3C-42226B81CF19}"/>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Β) Σταθερές και ασταθείς καταστάσεις επαφής</a:t>
            </a:r>
            <a:br>
              <a:rPr lang="el-GR" sz="2400" b="1"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90FBFE44-105D-D0BF-7657-87A7752D84E8}"/>
              </a:ext>
            </a:extLst>
          </p:cNvPr>
          <p:cNvSpPr>
            <a:spLocks noGrp="1"/>
          </p:cNvSpPr>
          <p:nvPr>
            <p:ph idx="1"/>
          </p:nvPr>
        </p:nvSpPr>
        <p:spPr>
          <a:xfrm>
            <a:off x="1051264" y="2402674"/>
            <a:ext cx="10515600" cy="3092604"/>
          </a:xfrm>
        </p:spPr>
        <p:txBody>
          <a:bodyPr>
            <a:normAutofit lnSpcReduction="10000"/>
          </a:bodyPr>
          <a:lstStyle/>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Οι διαδικασίες αστικοποίησης και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εκβιομηχανάνισης</a:t>
            </a:r>
            <a:r>
              <a:rPr lang="el-GR" sz="1800" dirty="0">
                <a:effectLst/>
                <a:latin typeface="Calibri" panose="020F0502020204030204" pitchFamily="34" charset="0"/>
                <a:ea typeface="Calibri" panose="020F0502020204030204" pitchFamily="34" charset="0"/>
                <a:cs typeface="Times New Roman" panose="02020603050405020304" pitchFamily="18" charset="0"/>
              </a:rPr>
              <a:t>, π.χ. πολλές φορές γέρνουν τη ζυγαριά εις βάρος μιας μειονοτικής γλώσσας. Αντίστροφα, έχουν εντοπιστεί παράγοντες που ευνοούν τη σταθερότητα μιας μειονοτικής γλώσσας, με προφανέστερους τον αριθμό των ομιλητών και τη θεσμική προστασία που της παρέχεται. </a:t>
            </a:r>
          </a:p>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Η πρόσφατη έρευνα έχει δώσει μεγάλη έμφαση στην έννοια της εθνότητας και στις επιπτώσεις της στη γλωσσική διατήρηση και μετακίνηση: στο πλαίσιο αυτό εμπίπτουν ζητήματα όπως η γλώσσα ως σύμβολο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εθνοτικής</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ταυτότητας και γλωσσικής αφομοίωσης. Σε τελική ανάλυση, η έννοια αυτή έχει να κάνει με τις στάσεις των ανθρώπων απέναντι στη γλώσσα που μιλούν και όπως θα δούμε στα επόμενα μαθήματα, οι στάσεις δεν μπορούν να προβλεφθούν με απόλυτη βεβαιότητα εξαιτίας της πολυπλοκότητας της ανθρώπινης γλωσσικής συμπεριφοράς.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2424352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7B81DB-1EC7-F157-7CCA-EB18DC27EBCC}"/>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Β) Σταθερές και ασταθείς καταστάσεις επαφής</a:t>
            </a:r>
            <a:br>
              <a:rPr lang="el-GR" sz="2400" b="1"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80A13904-1393-5B76-DE8C-9D1EC647A666}"/>
              </a:ext>
            </a:extLst>
          </p:cNvPr>
          <p:cNvSpPr>
            <a:spLocks noGrp="1"/>
          </p:cNvSpPr>
          <p:nvPr>
            <p:ph idx="1"/>
          </p:nvPr>
        </p:nvSpPr>
        <p:spPr>
          <a:xfrm>
            <a:off x="1677880" y="2414726"/>
            <a:ext cx="8282984" cy="3325301"/>
          </a:xfrm>
        </p:spPr>
        <p:txBody>
          <a:bodyPr>
            <a:normAutofit/>
          </a:bodyPr>
          <a:lstStyle/>
          <a:p>
            <a:pPr>
              <a:buFont typeface="Wingdings" panose="05000000000000000000" pitchFamily="2" charset="2"/>
              <a:buChar char="q"/>
            </a:pPr>
            <a:r>
              <a:rPr lang="el-GR" sz="2000" dirty="0">
                <a:effectLst/>
                <a:latin typeface="Calibri" panose="020F0502020204030204" pitchFamily="34" charset="0"/>
                <a:ea typeface="Calibri" panose="020F0502020204030204" pitchFamily="34" charset="0"/>
                <a:cs typeface="Times New Roman" panose="02020603050405020304" pitchFamily="18" charset="0"/>
              </a:rPr>
              <a:t>Παράγοντες που μπορούν να επιταχύνουν ή να επιβραδύνουν τη διαδικασία  της γλωσσικής μετακίνησης</a:t>
            </a:r>
            <a:r>
              <a:rPr lang="en-US" sz="2000" dirty="0">
                <a:latin typeface="Calibri" panose="020F0502020204030204" pitchFamily="34" charset="0"/>
                <a:ea typeface="Calibri" panose="020F0502020204030204" pitchFamily="34" charset="0"/>
                <a:cs typeface="Times New Roman" panose="02020603050405020304" pitchFamily="18" charset="0"/>
              </a:rPr>
              <a:t>:</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mj-lt"/>
              <a:buAutoNum type="alphaLcParenR"/>
            </a:pPr>
            <a:r>
              <a:rPr lang="el-GR" sz="2000" dirty="0">
                <a:effectLst/>
                <a:latin typeface="Calibri" panose="020F0502020204030204" pitchFamily="34" charset="0"/>
                <a:ea typeface="Calibri" panose="020F0502020204030204" pitchFamily="34" charset="0"/>
                <a:cs typeface="Times New Roman" panose="02020603050405020304" pitchFamily="18" charset="0"/>
              </a:rPr>
              <a:t>αριθμός ομιλητών και σημασία της γλώσσας για αυτούς</a:t>
            </a:r>
            <a:r>
              <a:rPr lang="sq-AL"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a:effectLst/>
                <a:latin typeface="Calibri" panose="020F0502020204030204" pitchFamily="34" charset="0"/>
                <a:ea typeface="Calibri" panose="020F0502020204030204" pitchFamily="34" charset="0"/>
                <a:cs typeface="Times New Roman" panose="02020603050405020304" pitchFamily="18" charset="0"/>
              </a:rPr>
              <a:t>(</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ελληνοαμερικάνοι</a:t>
            </a:r>
            <a:r>
              <a:rPr lang="el-GR" sz="2000" dirty="0">
                <a:effectLst/>
                <a:latin typeface="Calibri" panose="020F0502020204030204" pitchFamily="34" charset="0"/>
                <a:ea typeface="Calibri" panose="020F0502020204030204" pitchFamily="34" charset="0"/>
                <a:cs typeface="Times New Roman" panose="02020603050405020304" pitchFamily="18" charset="0"/>
              </a:rPr>
              <a:t> –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ιταλοαμερικάνοι</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Πίτσμπουργκ</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Πενσυλβανία</a:t>
            </a:r>
            <a:r>
              <a:rPr lang="el-GR" sz="2000" dirty="0">
                <a:effectLst/>
                <a:latin typeface="Calibri" panose="020F0502020204030204" pitchFamily="34" charset="0"/>
                <a:ea typeface="Calibri" panose="020F0502020204030204" pitchFamily="34" charset="0"/>
                <a:cs typeface="Times New Roman" panose="02020603050405020304" pitchFamily="18" charset="0"/>
              </a:rPr>
              <a:t>).</a:t>
            </a:r>
            <a:br>
              <a:rPr lang="sq-AL" sz="2000" dirty="0">
                <a:effectLst/>
                <a:latin typeface="Calibri" panose="020F0502020204030204" pitchFamily="34" charset="0"/>
                <a:ea typeface="Calibri" panose="020F0502020204030204" pitchFamily="34" charset="0"/>
                <a:cs typeface="Times New Roman" panose="02020603050405020304" pitchFamily="18" charset="0"/>
              </a:rPr>
            </a:br>
            <a:endParaRPr lang="sq-AL"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mj-lt"/>
              <a:buAutoNum type="alphaLcParenR"/>
            </a:pPr>
            <a:endParaRPr lang="el-G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6870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0F179D-74FD-ADC7-4611-4826D97CACBA}"/>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Β) Σταθερές και ασταθείς καταστάσεις επαφής</a:t>
            </a:r>
            <a:br>
              <a:rPr lang="el-GR" sz="2800" b="1"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32675B01-8BA5-4AAD-8C92-E5DD78737912}"/>
              </a:ext>
            </a:extLst>
          </p:cNvPr>
          <p:cNvSpPr>
            <a:spLocks noGrp="1"/>
          </p:cNvSpPr>
          <p:nvPr>
            <p:ph idx="1"/>
          </p:nvPr>
        </p:nvSpPr>
        <p:spPr/>
        <p:txBody>
          <a:bodyPr>
            <a:normAutofit fontScale="92500" lnSpcReduction="20000"/>
          </a:bodyPr>
          <a:lstStyle/>
          <a:p>
            <a:pPr marL="914400" lvl="1" indent="-457200">
              <a:buFont typeface="+mj-lt"/>
              <a:buAutoNum type="alphaLcParenR" startAt="2"/>
            </a:pPr>
            <a:r>
              <a:rPr lang="el-GR" sz="2000" dirty="0">
                <a:effectLst/>
                <a:latin typeface="Calibri" panose="020F0502020204030204" pitchFamily="34" charset="0"/>
                <a:ea typeface="Calibri" panose="020F0502020204030204" pitchFamily="34" charset="0"/>
                <a:cs typeface="Times New Roman" panose="02020603050405020304" pitchFamily="18" charset="0"/>
              </a:rPr>
              <a:t>πολιτισμικά καθορισμένοι παράγοντες (γυναίκες βόρειο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Ζούλουλαντ</a:t>
            </a:r>
            <a:r>
              <a:rPr lang="el-GR" sz="2000" dirty="0">
                <a:effectLst/>
                <a:latin typeface="Calibri" panose="020F0502020204030204" pitchFamily="34" charset="0"/>
                <a:ea typeface="Calibri" panose="020F0502020204030204" pitchFamily="34" charset="0"/>
                <a:cs typeface="Times New Roman" panose="02020603050405020304" pitchFamily="18" charset="0"/>
              </a:rPr>
              <a:t>)</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mj-lt"/>
              <a:buAutoNum type="alphaLcParenR" startAt="2"/>
            </a:pPr>
            <a:r>
              <a:rPr lang="el-GR" sz="2000" dirty="0">
                <a:effectLst/>
                <a:latin typeface="Calibri" panose="020F0502020204030204" pitchFamily="34" charset="0"/>
                <a:ea typeface="Calibri" panose="020F0502020204030204" pitchFamily="34" charset="0"/>
                <a:cs typeface="Times New Roman" panose="02020603050405020304" pitchFamily="18" charset="0"/>
              </a:rPr>
              <a:t>Κοινωνικοοικονομικές και πολιτικές σχέσεις ανάμεσα στις κυρίαρχες και στις υποκείμενες ομάδες:</a:t>
            </a:r>
          </a:p>
          <a:p>
            <a:pPr marL="0" indent="0">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a:effectLst/>
                <a:latin typeface="Calibri" panose="020F0502020204030204" pitchFamily="34" charset="0"/>
                <a:ea typeface="Calibri" panose="020F0502020204030204" pitchFamily="34" charset="0"/>
                <a:cs typeface="Times New Roman" panose="02020603050405020304" pitchFamily="18" charset="0"/>
              </a:rPr>
              <a:t>1)ντόπιος κυρίαρχος πληθυσμός</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a:effectLst/>
                <a:latin typeface="Calibri" panose="020F0502020204030204" pitchFamily="34" charset="0"/>
                <a:ea typeface="Calibri" panose="020F0502020204030204" pitchFamily="34" charset="0"/>
                <a:cs typeface="Times New Roman" panose="02020603050405020304" pitchFamily="18" charset="0"/>
              </a:rPr>
              <a:t>2) μεταναστευτικός κυρίαρχος</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a:effectLst/>
                <a:latin typeface="Calibri" panose="020F0502020204030204" pitchFamily="34" charset="0"/>
                <a:ea typeface="Calibri" panose="020F0502020204030204" pitchFamily="34" charset="0"/>
                <a:cs typeface="Times New Roman" panose="02020603050405020304" pitchFamily="18" charset="0"/>
              </a:rPr>
              <a:t>3)ντόπιος υποκείμενος</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a:effectLst/>
                <a:latin typeface="Calibri" panose="020F0502020204030204" pitchFamily="34" charset="0"/>
                <a:ea typeface="Calibri" panose="020F0502020204030204" pitchFamily="34" charset="0"/>
                <a:cs typeface="Times New Roman" panose="02020603050405020304" pitchFamily="18" charset="0"/>
              </a:rPr>
              <a:t>4) μεταναστευτικός υποκείμενος.</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l-GR" sz="2000" dirty="0">
                <a:effectLst/>
                <a:latin typeface="Calibri" panose="020F0502020204030204" pitchFamily="34" charset="0"/>
                <a:ea typeface="Calibri" panose="020F0502020204030204" pitchFamily="34" charset="0"/>
                <a:cs typeface="Times New Roman" panose="02020603050405020304" pitchFamily="18" charset="0"/>
              </a:rPr>
              <a:t>Η πίεση για μετακίνηση προς της γλώσσα μιας κυρίαρχης ομάδας ευθύνεται για το τρομακτικό μεγάλο ποσοστό γλωσσικής εξαφάνισης στον σημερινό κόσμο.</a:t>
            </a:r>
            <a:endParaRPr lang="el-GR" sz="2000" dirty="0"/>
          </a:p>
          <a:p>
            <a:endParaRPr lang="el-GR" dirty="0"/>
          </a:p>
        </p:txBody>
      </p:sp>
    </p:spTree>
    <p:extLst>
      <p:ext uri="{BB962C8B-B14F-4D97-AF65-F5344CB8AC3E}">
        <p14:creationId xmlns:p14="http://schemas.microsoft.com/office/powerpoint/2010/main" val="45620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D90E43-9332-0016-610E-BF29C24C0A11}"/>
              </a:ext>
            </a:extLst>
          </p:cNvPr>
          <p:cNvSpPr>
            <a:spLocks noGrp="1"/>
          </p:cNvSpPr>
          <p:nvPr>
            <p:ph type="title"/>
          </p:nvPr>
        </p:nvSpPr>
        <p:spPr/>
        <p:txBody>
          <a:bodyPr/>
          <a:lstStyle/>
          <a:p>
            <a:r>
              <a:rPr lang="el-GR" dirty="0"/>
              <a:t>2. Η πολυγλωσσία στα κράτη και τα άτομα</a:t>
            </a:r>
          </a:p>
        </p:txBody>
      </p:sp>
      <p:sp>
        <p:nvSpPr>
          <p:cNvPr id="3" name="Θέση περιεχομένου 2">
            <a:extLst>
              <a:ext uri="{FF2B5EF4-FFF2-40B4-BE49-F238E27FC236}">
                <a16:creationId xmlns:a16="http://schemas.microsoft.com/office/drawing/2014/main" id="{797FF3FF-3F3B-BD59-158A-339A268949C3}"/>
              </a:ext>
            </a:extLst>
          </p:cNvPr>
          <p:cNvSpPr>
            <a:spLocks noGrp="1"/>
          </p:cNvSpPr>
          <p:nvPr>
            <p:ph idx="1"/>
          </p:nvPr>
        </p:nvSpPr>
        <p:spPr/>
        <p:txBody>
          <a:bodyPr>
            <a:normAutofit fontScale="77500" lnSpcReduction="20000"/>
          </a:bodyPr>
          <a:lstStyle/>
          <a:p>
            <a:pPr>
              <a:buFont typeface="Wingdings" panose="05000000000000000000" pitchFamily="2" charset="2"/>
              <a:buChar char="q"/>
            </a:pP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Στάσεις απέναντι στην πολυγλωσσία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Είναι καλό να είναι κανείς πολύγλωσσος;</a:t>
            </a: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 κόσμος αντιμετωπίζει την πολυγλωσσία με διαφορετικούς και συχνά αντικρουόμενους τρόπους: είναι σημάδι υψηλού μορφωτικού επιπέδου και μεγάλου κύρους, είναι κοινωνικό ή ακόμη και ψυχολογικό μειονέκτημα, είναι πολιτικό εμπόδιο, είναι αναγκαιότητα της καθημερινότητας, είναι ασήμαντο γεγονός της ζωής μας, είναι ζωτικό κομμάτι της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εθνοτικής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ταυτότητας των ανθρώπων. Ισχύουν όλες εκτός από εκείνη που μιλάει για ψυχολογικό μειονέκτημα.</a:t>
            </a: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Για πολλούς ανθρώπους σε όλο τον κόσμο η γνώση περισσότερων από μία γλωσσών είναι απαραίτητη προϋπόθεση την καθημερινή ζωή. Η κατανομή των ποικίλων στάσεων εξαρτάται από την κουλτούρα και τις συνθήκες κάθε περιοχής. (συνύπαρξη δύο στάσεων π.χ. Ηνωμένες πολιτείες, διγλωσσία και αγγλικά)</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36146070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0B8940-C1C6-7BBB-1282-E082730BB5F7}"/>
              </a:ext>
            </a:extLst>
          </p:cNvPr>
          <p:cNvSpPr>
            <a:spLocks noGrp="1"/>
          </p:cNvSpPr>
          <p:nvPr>
            <p:ph type="title"/>
          </p:nvPr>
        </p:nvSpPr>
        <p:spPr/>
        <p:txBody>
          <a:bodyPr/>
          <a:lstStyle/>
          <a:p>
            <a:r>
              <a:rPr lang="el-GR" dirty="0"/>
              <a:t>2. Η πολυγλωσσία στα κράτη και τα άτομα</a:t>
            </a:r>
          </a:p>
        </p:txBody>
      </p:sp>
      <p:sp>
        <p:nvSpPr>
          <p:cNvPr id="3" name="Θέση περιεχομένου 2">
            <a:extLst>
              <a:ext uri="{FF2B5EF4-FFF2-40B4-BE49-F238E27FC236}">
                <a16:creationId xmlns:a16="http://schemas.microsoft.com/office/drawing/2014/main" id="{969C20A5-F062-BE40-6C88-3D15757BA7B5}"/>
              </a:ext>
            </a:extLst>
          </p:cNvPr>
          <p:cNvSpPr>
            <a:spLocks noGrp="1"/>
          </p:cNvSpPr>
          <p:nvPr>
            <p:ph idx="1"/>
          </p:nvPr>
        </p:nvSpPr>
        <p:spPr/>
        <p:txBody>
          <a:bodyPr>
            <a:normAutofit fontScale="77500" lnSpcReduction="20000"/>
          </a:bodyPr>
          <a:lstStyle/>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Μια άλλη στάση είναι ότι η πολυγλωσσία είναι πολύτιμη δεξιότητα, που παρέχει κύρος στο πολύγλωσσο άτομο.</a:t>
            </a: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πολυγλωσσία ως κοινωνικό πρόβλημα, ως πολιτικό εμπόδιο </a:t>
            </a:r>
            <a:r>
              <a:rPr lang="el-GR" sz="18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βιβλιογραφία, άρθρα</a:t>
            </a: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 λόγος που δίνεται έμφαση στη γλωσσική επαφή ως γλωσσική σύγκρουση είναι το γεγονός ότι οι συγγραφείς εστιάζουν στην πολυγλωσσία στα σύγχρονα εθνικά κράτη, όπου είναι πάρα πολύ συνηθισμένα ζητήματα φανερής ή συγκαλυμμένης καταπίεσης των μειονοτικών γλωσσών. Ωστόσο, η διγλωσσία και η πολυγλωσσία με κανέναν τρόπο δεν συνδέονται πάντοτε με τις γλωσσικές συγκρούσεις, ακόμη και στα σύγχρονα εθνικά κράτη: σε πολλές κοινωνίες υπάρχουν πολιτισμικές αξίες που ευνοούν την πολυγλωσσία. Επιπλέον, σε μικρότερες κοινωνίες, όπως συνέβαινε σε ευρύτερη κλίμακα στο παρελθόν, είναι μάλλον απίθανο η πολυγλωσσία να αποτελεί πηγή ή σύμπτωμα σύγκρουσης, και όχι αναπόσπαστο κομμάτι της κουλτούρας τους, ένας συνηθισμένος τρόπος αλληλεπίδρασης με τους γείτονες και συχνά με τους συγγενείς.</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507587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F20D2F-D810-7B5F-D8A5-6B6677B362DC}"/>
              </a:ext>
            </a:extLst>
          </p:cNvPr>
          <p:cNvSpPr>
            <a:spLocks noGrp="1"/>
          </p:cNvSpPr>
          <p:nvPr>
            <p:ph type="title"/>
          </p:nvPr>
        </p:nvSpPr>
        <p:spPr>
          <a:xfrm>
            <a:off x="838200" y="365125"/>
            <a:ext cx="10515600" cy="877749"/>
          </a:xfrm>
        </p:spPr>
        <p:txBody>
          <a:bodyPr>
            <a:no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Ένα κράτος , περισσότερες από μια γλώσσες</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3CDF94C0-B458-EC44-B30F-CCCB4C2622E8}"/>
              </a:ext>
            </a:extLst>
          </p:cNvPr>
          <p:cNvSpPr>
            <a:spLocks noGrp="1"/>
          </p:cNvSpPr>
          <p:nvPr>
            <p:ph idx="1"/>
          </p:nvPr>
        </p:nvSpPr>
        <p:spPr>
          <a:xfrm>
            <a:off x="838200" y="1398988"/>
            <a:ext cx="10515600" cy="5093887"/>
          </a:xfrm>
        </p:spPr>
        <p:txBody>
          <a:bodyPr/>
          <a:lstStyle/>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Προφανώς δεν υπάρχει κανένα μονόγλωσσο κράτος με την έννοια ότι όλοι οι πολίτες του μιλούν μια και μόνο γλώσσα και πιθανότατα δεν υπάρχει κανένα μονόγλωσσο κράτος με τη λιγότερο κοινή έννοια, ότι όσοι ζουν εκεί μιλούν την ίδια μητρική. Τα περισσότερα, αν όχι όλα από τα πολλά κράτη που έχουν μια μόνο επίσημη γλώσσα έχουν επίσης μειονοτικές γλώσσες εντός των συνόρων τους. (αντιπαραβολή Ισλανδίας – Αυστραλίας).</a:t>
            </a: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Από την άλλη, υπάρχουν πολλές χώρες με περισσότερες από μία επίσημες γλώσσες, καθώς και ακόμη περισσότερες χώρες με μία επίσημη εθνική γλώσσα αλλά και με διάφορες επίσημες τοπικές γλώσσες ή/και ημιεπίσημες εθνικές. Πολύ συχνά οι πρώην αποικίες διατηρούσαν τη γλώσσα των πρώην αποικιοκρατών ως επίσημη, κάποιες φορές μαζί με την ιθαγενή γλώσσα (π.χ.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μποτσούανα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αγγλική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σετσουάνα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Την επιλογή μιας εθνικής γλώσσας δεν καθορίζεται πάντοτε από το ποιοι είναι οι περισσότεροι ομιλητές (π.χ. Σιέρα Λεόνε αγγλική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κρίο</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36680241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6523C5-CD5B-B741-8E21-CE7FB2CE644C}"/>
              </a:ext>
            </a:extLst>
          </p:cNvPr>
          <p:cNvSpPr>
            <a:spLocks noGrp="1"/>
          </p:cNvSpPr>
          <p:nvPr>
            <p:ph type="title"/>
          </p:nvPr>
        </p:nvSpPr>
        <p:spPr>
          <a:xfrm>
            <a:off x="2026950" y="485298"/>
            <a:ext cx="7729728" cy="1188720"/>
          </a:xfrm>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Ένα κράτος , περισσότερες από μια γλώσσες</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BEF82F29-F0CB-10DA-542D-D9DD1BA1F5B2}"/>
              </a:ext>
            </a:extLst>
          </p:cNvPr>
          <p:cNvSpPr>
            <a:spLocks noGrp="1"/>
          </p:cNvSpPr>
          <p:nvPr>
            <p:ph idx="1"/>
          </p:nvPr>
        </p:nvSpPr>
        <p:spPr>
          <a:xfrm>
            <a:off x="559293" y="2024108"/>
            <a:ext cx="10546672" cy="4669655"/>
          </a:xfrm>
        </p:spPr>
        <p:txBody>
          <a:bodyPr>
            <a:noAutofit/>
          </a:bodyPr>
          <a:lstStyle/>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Τι σημαίνει για μια χώρα να έχει μία ή περισσότερες επίσημες γλώσσες; Φυσικά, η απάντηση στην ερώτηση αυτή ποικίλλει από χώρα σε χώρα, μπορούμε όμως με ασφάλεια να υποθέσουμε ότι μια επίσημη γλώσσα έχει μεγαλύτερη κοινωνική και πολιτική σημασία από ό,τι π.χ. ένα εθνικό σύμβολο.</a:t>
            </a: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Μια επίσημη γλώσσα πρέπει καταρχάς να είναι γραπτή γλώσσα, επειδή θα χρησιμεύσει στη λειτουργία της κυβέρνησης και τουλάχιστον ενός μέρους του εκπαιδευτικού συστήματος. Σε χώρες όπου έχει επιλεγεί μια πρώην προφορική γλώσσα ως επίσημη (ή ως μια από τις επίσημες), έπρεπε να γίνουν προσπάθειες να αναπτυχθούν συστήματα γραφής για τη γλώσσα αυτή. Στις μέρες μας οι περισσότερες γλώσσες που καθιερώνονται ως επίσημες είναι ήδη γραπτές τουλάχιστον ως έναν βαθμό, χρειάζεται όμως να καλλιεργηθούν περαιτέρω, πριν φτάσουν στο σημείο να μπορούν να χρησιμοποιηθούν αποτελεσματικά για τους σκοπούς της κρατικής διοίκησης και της εκπαίδευσης. Κάποιες φορές η επίσημη γλώσσα συνυπάρχει με μία ή περισσότερες γλώσσες που χαρακτηρίζονται “εθνικές”, οι οποίες κατά κανόνα δεν χρησιμοποιούνται ευρέως στον γραπτό λόγο, μιλιούνται όμως από μεγάλο ποσοστό του πληθυσμού. Περιπτώσεις χωρών με διαφορετική επίσημη και εθνική γλώσσα είναι εξαιρετικά συχνές στην Αφρική, π.χ. η Σενεγάλη, όπου η γαλλική είναι η μόνη επίσημη γλώσσα, αλλά 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γουόλοφ</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χρησιμοποιείται ως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lingua franca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σε όλη τη χώρα και μιλιέται από την πλειονότητα του πληθυσμού.</a:t>
            </a:r>
          </a:p>
          <a:p>
            <a:pPr>
              <a:buFont typeface="Wingdings" panose="05000000000000000000" pitchFamily="2" charset="2"/>
              <a:buChar char="q"/>
            </a:pPr>
            <a:endParaRPr lang="el-GR" sz="1800" dirty="0"/>
          </a:p>
        </p:txBody>
      </p:sp>
    </p:spTree>
    <p:extLst>
      <p:ext uri="{BB962C8B-B14F-4D97-AF65-F5344CB8AC3E}">
        <p14:creationId xmlns:p14="http://schemas.microsoft.com/office/powerpoint/2010/main" val="2790106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27D727-B187-33B3-6B9F-8A700F1728C6}"/>
              </a:ext>
            </a:extLst>
          </p:cNvPr>
          <p:cNvSpPr>
            <a:spLocks noGrp="1"/>
          </p:cNvSpPr>
          <p:nvPr>
            <p:ph type="title"/>
          </p:nvPr>
        </p:nvSpPr>
        <p:spPr/>
        <p:txBody>
          <a:bodyPr>
            <a:normAutofit/>
          </a:bodyPr>
          <a:lstStyle/>
          <a:p>
            <a:r>
              <a:rPr lang="el-GR" sz="2400" dirty="0">
                <a:latin typeface="Calibri" panose="020F0502020204030204" pitchFamily="34" charset="0"/>
                <a:cs typeface="Calibri" panose="020F0502020204030204" pitchFamily="34" charset="0"/>
              </a:rPr>
              <a:t>Τι είναι γλωσσική επαφή;</a:t>
            </a:r>
          </a:p>
        </p:txBody>
      </p:sp>
      <p:sp>
        <p:nvSpPr>
          <p:cNvPr id="3" name="Θέση περιεχομένου 2">
            <a:extLst>
              <a:ext uri="{FF2B5EF4-FFF2-40B4-BE49-F238E27FC236}">
                <a16:creationId xmlns:a16="http://schemas.microsoft.com/office/drawing/2014/main" id="{330DAFA2-E5A2-D0B7-16B0-56A4A742BE24}"/>
              </a:ext>
            </a:extLst>
          </p:cNvPr>
          <p:cNvSpPr>
            <a:spLocks noGrp="1"/>
          </p:cNvSpPr>
          <p:nvPr>
            <p:ph idx="1"/>
          </p:nvPr>
        </p:nvSpPr>
        <p:spPr/>
        <p:txBody>
          <a:bodyPr>
            <a:normAutofit lnSpcReduction="10000"/>
          </a:bodyPr>
          <a:lstStyle/>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Ο απλούστερος ορισμός είναι αναμφισβήτητα ελαττωματικός και ως προς ένα ακόμη προφανές σημείο: οι ομιλητές δύο (ή περισσότερων) γλωσσών δεν χρειάζεται να είναι στον ίδιο τόπο για να υπάρχει γλωσσική επαφή. (π.χ. γλώσσες ιερών και άλλων γραπτών κειμένων).</a:t>
            </a:r>
          </a:p>
          <a:p>
            <a:pPr>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γλωσσσικές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επαφές χωρίς πλήρη διγλωσσία δεν περιορίζονται μόνο στις θρησκευτικές γλώσσες. Το πιο χαρακτηριστικό παράδειγμα στον σύγχρονο κόσμο είναι η διεισδυτικότητα της αγγλικής σε χώρες πέρα από τις παραδοσιακά αγγλόφωνες. Εκατομμύρια άτομα που δεν μιλούν την αγγλική έχουν έρθει σε επαφή με αυτή μέσω διάφορων μέσων (μουσική, ταινίες, παιχνίδια).</a:t>
            </a:r>
          </a:p>
          <a:p>
            <a:pPr>
              <a:buFont typeface="Wingdings" panose="05000000000000000000" pitchFamily="2" charset="2"/>
              <a:buChar char="q"/>
            </a:pPr>
            <a:r>
              <a:rPr lang="el-GR" sz="1800" dirty="0">
                <a:latin typeface="Calibri" panose="020F0502020204030204" pitchFamily="34" charset="0"/>
                <a:cs typeface="Times New Roman" panose="02020603050405020304" pitchFamily="18" charset="0"/>
              </a:rPr>
              <a:t>Ίντερνετ</a:t>
            </a:r>
            <a:endParaRPr lang="el-GR" dirty="0"/>
          </a:p>
        </p:txBody>
      </p:sp>
    </p:spTree>
    <p:extLst>
      <p:ext uri="{BB962C8B-B14F-4D97-AF65-F5344CB8AC3E}">
        <p14:creationId xmlns:p14="http://schemas.microsoft.com/office/powerpoint/2010/main" val="2194801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3EE9B-174B-A177-E0E3-47CDAD996CCB}"/>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Ένα κράτος , περισσότερες από μια γλώσσες</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D7D2D67E-565C-BE9C-A0D4-B3FD01262E0A}"/>
              </a:ext>
            </a:extLst>
          </p:cNvPr>
          <p:cNvSpPr>
            <a:spLocks noGrp="1"/>
          </p:cNvSpPr>
          <p:nvPr>
            <p:ph idx="1"/>
          </p:nvPr>
        </p:nvSpPr>
        <p:spPr/>
        <p:txBody>
          <a:bodyPr/>
          <a:lstStyle/>
          <a:p>
            <a:pPr>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Σε ένα καινούργιο και (σχετικά) ομοιογενές γλωσσικά έθνος, η επίσημη γλώσσα μπορεί να βοηθήσει στη διαμόρφωση εθνικής ταυτότητα. Επίσης, μια επίσημη γλώσσα μπορεί να ευνοήσει – εσκεμμένα ή όχι- κάποια από τις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εθνοτικές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ομάδες της χώρας έναντι όλων των άλλων. Μερικές φορές, τέλος, οι ποικίλες πιθανές λειτουργίες μιας επίσημης γλώσσας συγκρούονται μεταξύ τους. Σε ένα καινούργιο κράτος που είναι γλωσσικά ετερογενές τα προβλήματα ως προς την επιλογή και την καθιέρωση μιας μοναδικής εθνικής γλώσσας μπορεί να είναι αποκαρδιωτικά.</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12864230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40F4BB-98CF-5C6E-34B2-33DAF64945A8}"/>
              </a:ext>
            </a:extLst>
          </p:cNvPr>
          <p:cNvSpPr>
            <a:spLocks noGrp="1"/>
          </p:cNvSpPr>
          <p:nvPr>
            <p:ph type="title"/>
          </p:nvPr>
        </p:nvSpPr>
        <p:spPr/>
        <p:txBody>
          <a:bodyPr>
            <a:no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Γλωσσικές πολιτικές και γλωσσικός σχεδιασμός</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BF8E3754-763F-F853-8989-A008413DB983}"/>
              </a:ext>
            </a:extLst>
          </p:cNvPr>
          <p:cNvSpPr>
            <a:spLocks noGrp="1"/>
          </p:cNvSpPr>
          <p:nvPr>
            <p:ph idx="1"/>
          </p:nvPr>
        </p:nvSpPr>
        <p:spPr/>
        <p:txBody>
          <a:bodyPr>
            <a:normAutofit fontScale="77500" lnSpcReduction="20000"/>
          </a:bodyPr>
          <a:lstStyle/>
          <a:p>
            <a:pPr>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Η διαδικασία της επιλογής μια μοναδικής εθνικής γλώσσας, ή πολλαπλών εθνικών γλωσσών, και της καλλιέργειας της, ή της καλλιέργειάς τους, για καθορισμένες διοικητικές και εκπαιδευτικές χρήσεις ανήκει στην αρμοδιότητα αυτών που διαμορφώνουν τη γλωσσική πολιτική και τον γλωσσικό σχεδιασμό. </a:t>
            </a:r>
          </a:p>
          <a:p>
            <a:pPr>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Στην πράξη αυτό σημαίνει – μεταξύ άλλων- πρώτα την επινόηση ή την επιλογή ενός συστήματος γραφής, αν η γλώσσα αυτή ήταν αποκλειστικά προφορική. Την επιλογή ή την κωδικοποίηση μιας πρότυπης ποικιλίας που θα χρησιμοποιείται στα επίσημα έγγραφα και στο διδακτικό υλικό. Τη συγγραφή και έκδοση κειμένων και εκπαιδευτικού υλικού που θα συμπεριλαμβάνει γραμματικές και αναγνωστικά. Την προώθηση και την υποστήριξη της χρήσης της γλώσσας για όλους τους επιδιωκόμενους σκοπού, μια διαδικασία που πιθανόν περιλαμβάνει την εκπαίδευση δημόσιων υπαλλήλων και δασκάλων, ώστε να αλλάξουν τις γλώσσες που χρησιμοποιούνταν προηγουμένως για τους σκοπούς αυτούς και, πολύ συχνά, τη δημιουργία και τη διάδοση καινούργιων λέξεων για πράγματα για τα οποία ο κόσμος δεν μιλούσε παλαιότερα στην αντίστοιχη γλώσσα ή στις αντίστοιχες γλώσσες. Η επιλογή μιας κυβέρνησης να απαγορεύσει, να επιτρέψει, να ενθαρρύνει ή να απαιτήσει τη δίγλωσση εκπαίδευση είναι ένας σημαντικός παράγοντας όσον αφορά π.χ. τη διατήρηση μιας μειονοτικής γλώσσας.</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36920447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C1CD5C-8A1B-36BF-7523-B797885F356B}"/>
              </a:ext>
            </a:extLst>
          </p:cNvPr>
          <p:cNvSpPr>
            <a:spLocks noGrp="1"/>
          </p:cNvSpPr>
          <p:nvPr>
            <p:ph type="title"/>
          </p:nvPr>
        </p:nvSpPr>
        <p:spPr/>
        <p:txBody>
          <a:bodyPr>
            <a:norm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Γλωσσικές πολιτικές και γλωσσικός σχεδιασμός</a:t>
            </a:r>
            <a:endParaRPr lang="el-GR" sz="2400" dirty="0"/>
          </a:p>
        </p:txBody>
      </p:sp>
      <p:sp>
        <p:nvSpPr>
          <p:cNvPr id="3" name="Θέση περιεχομένου 2">
            <a:extLst>
              <a:ext uri="{FF2B5EF4-FFF2-40B4-BE49-F238E27FC236}">
                <a16:creationId xmlns:a16="http://schemas.microsoft.com/office/drawing/2014/main" id="{CE4D4EC2-B075-5141-1E30-54E620914372}"/>
              </a:ext>
            </a:extLst>
          </p:cNvPr>
          <p:cNvSpPr>
            <a:spLocks noGrp="1"/>
          </p:cNvSpPr>
          <p:nvPr>
            <p:ph idx="1"/>
          </p:nvPr>
        </p:nvSpPr>
        <p:spPr/>
        <p:txBody>
          <a:bodyPr>
            <a:normAutofit lnSpcReduction="10000"/>
          </a:bodyPr>
          <a:lstStyle/>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Φυσικά, οι γλωσσικές πολιτικές διαφέρουν πολύ από χώρα σε χώρα, αλλά και στην ίδια χώρα από εποχή σε εποχή (π.χ. πρώην Σοβιετική Ένωση: Λένιν – Στάλιν – Χρουστσόφ</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kern="100" dirty="0">
                <a:latin typeface="Calibri" panose="020F0502020204030204" pitchFamily="34" charset="0"/>
                <a:ea typeface="Calibri" panose="020F0502020204030204" pitchFamily="34" charset="0"/>
                <a:cs typeface="Times New Roman" panose="02020603050405020304" pitchFamily="18" charset="0"/>
              </a:rPr>
              <a:t>σ.67</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Άλλες χώρες εφαρμόζουν σταθερά γλωσσικές πολιτικές ισότητας τουλάχιστον όσον αφορά τις μη ιθαγενείς γλώσσες. (π.χ. Καναδάς).</a:t>
            </a:r>
          </a:p>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 προσπάθειες του γλωσσικού σχεδιασμού καθώς και οι δυσκολίες που προκύπτουν σε καμιά περίπτωση δεν περιορίζονται μόνο σε χώρες που ανεξαρτητοποιήθηκαν πρόσφατα. Ο θεσμός των γλωσσικών ακαδημιών είναι διαδεδομένος. Η πιο διάσημη ακαδημία στον κόσμο είναι η Γαλλική Ακαδημία. (Γαλλική, Εβραϊκή, Τουρκική, σ.69).</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2490631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7D7316-BF6D-7BE7-3C9C-B95CA0A97146}"/>
              </a:ext>
            </a:extLst>
          </p:cNvPr>
          <p:cNvSpPr>
            <a:spLocks noGrp="1"/>
          </p:cNvSpPr>
          <p:nvPr>
            <p:ph type="title"/>
          </p:nvPr>
        </p:nvSpPr>
        <p:spPr>
          <a:xfrm>
            <a:off x="838200" y="62145"/>
            <a:ext cx="10515600" cy="1628544"/>
          </a:xfrm>
        </p:spPr>
        <p:txBody>
          <a:bodyPr>
            <a:noAutofit/>
          </a:bodyPr>
          <a:lstStyle/>
          <a:p>
            <a:br>
              <a:rPr lang="el-GR" sz="24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Κοινωνικές και πολιτικές συνέπειες της πολυγλωσσίας</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83015A4E-AE04-CDBB-CB33-FA5412795631}"/>
              </a:ext>
            </a:extLst>
          </p:cNvPr>
          <p:cNvSpPr>
            <a:spLocks noGrp="1"/>
          </p:cNvSpPr>
          <p:nvPr>
            <p:ph idx="1"/>
          </p:nvPr>
        </p:nvSpPr>
        <p:spPr>
          <a:xfrm>
            <a:off x="2231136" y="2139518"/>
            <a:ext cx="7729728" cy="3600509"/>
          </a:xfrm>
        </p:spPr>
        <p:txBody>
          <a:bodyPr>
            <a:normAutofit/>
          </a:bodyPr>
          <a:lstStyle/>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Μερικές φορές η συνύπαρξη δύο ή περισσότερων γλωσσών σε ένα κράτος δημιουργεί προβλήματα, που κυμαίνονται από μέτρια ως σοβαρά. Μια από τις συνέπειες της πολυγλωσσίας σε ένα κράτος είναι οι ένοπλες συγκρούσεις. Φυσικά, στις περιπτώσεις αυτές, η γλώσσα δεν είναι η μοναδική αιτία της διαμάχης, ίσως ούτε η πιο σημαντική. Οι βαθύτερες αιτίες πρέπει να αναζητηθούν στις κοινωνικές εντάσεις που δημιουργούνται από αντιπαλότητα μεταξύ των εθνών και κυρίως από τη (δικαιολογημένη ή αδικαιολόγητη) πεποίθηση μιας ομάδας ότι μια άλλη απολαμβάνει περισσότερα από το μερίδιο που της αναλογεί σε εθνικά αγαθά και υπηρεσίες. Ωστόσο η γλώσσα χρησιμεύει ως ένα δυνατό σύμβολο των δυσαρεστημένων ομάδων.</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2773885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73906E-CED9-DB0F-E847-9BF48A7D2448}"/>
              </a:ext>
            </a:extLst>
          </p:cNvPr>
          <p:cNvSpPr>
            <a:spLocks noGrp="1"/>
          </p:cNvSpPr>
          <p:nvPr>
            <p:ph type="title"/>
          </p:nvPr>
        </p:nvSpPr>
        <p:spPr/>
        <p:txBody>
          <a:bodyPr>
            <a:noAutofit/>
          </a:bodyPr>
          <a:lstStyle/>
          <a:p>
            <a:br>
              <a:rPr lang="el-GR" sz="24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Κοινωνικές και πολιτικές συνέπειες της πολυγλωσσίας</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6D42897A-BB70-962E-BE45-40FEE64ECE2D}"/>
              </a:ext>
            </a:extLst>
          </p:cNvPr>
          <p:cNvSpPr>
            <a:spLocks noGrp="1"/>
          </p:cNvSpPr>
          <p:nvPr>
            <p:ph idx="1"/>
          </p:nvPr>
        </p:nvSpPr>
        <p:spPr>
          <a:xfrm>
            <a:off x="2231136" y="2638044"/>
            <a:ext cx="7729728" cy="3469793"/>
          </a:xfrm>
        </p:spPr>
        <p:txBody>
          <a:bodyPr>
            <a:noAutofit/>
          </a:bodyPr>
          <a:lstStyle/>
          <a:p>
            <a:pPr>
              <a:buFont typeface="Wingdings" panose="05000000000000000000" pitchFamily="2" charset="2"/>
              <a:buChar char="q"/>
            </a:pPr>
            <a:r>
              <a:rPr lang="el-GR" sz="1600" kern="100" dirty="0">
                <a:effectLst/>
                <a:latin typeface="Calibri" panose="020F0502020204030204" pitchFamily="34" charset="0"/>
                <a:ea typeface="Calibri" panose="020F0502020204030204" pitchFamily="34" charset="0"/>
                <a:cs typeface="Times New Roman" panose="02020603050405020304" pitchFamily="18" charset="0"/>
              </a:rPr>
              <a:t>Έναν παρόμοιο στόχο επιτελεί η γλώσσα και σε βίαιες αντιδράσεις απέναντι σε </a:t>
            </a:r>
            <a:r>
              <a:rPr lang="el-GR" sz="1600" kern="100" dirty="0" err="1">
                <a:effectLst/>
                <a:latin typeface="Calibri" panose="020F0502020204030204" pitchFamily="34" charset="0"/>
                <a:ea typeface="Calibri" panose="020F0502020204030204" pitchFamily="34" charset="0"/>
                <a:cs typeface="Times New Roman" panose="02020603050405020304" pitchFamily="18" charset="0"/>
              </a:rPr>
              <a:t>εθνοτικές</a:t>
            </a:r>
            <a:r>
              <a:rPr lang="el-GR" sz="1600" kern="100" dirty="0">
                <a:effectLst/>
                <a:latin typeface="Calibri" panose="020F0502020204030204" pitchFamily="34" charset="0"/>
                <a:ea typeface="Calibri" panose="020F0502020204030204" pitchFamily="34" charset="0"/>
                <a:cs typeface="Times New Roman" panose="02020603050405020304" pitchFamily="18" charset="0"/>
              </a:rPr>
              <a:t> αντιπαλότητες, παρόλο που τις αντιδράσεις αυτές είναι λιγότερο πιθανό να τις προσέξει ο τύπος. (Κροατία – Σερβία </a:t>
            </a:r>
            <a:r>
              <a:rPr lang="el-GR" sz="1600" kern="100" dirty="0" err="1">
                <a:effectLst/>
                <a:latin typeface="Calibri" panose="020F0502020204030204" pitchFamily="34" charset="0"/>
                <a:ea typeface="Calibri" panose="020F0502020204030204" pitchFamily="34" charset="0"/>
                <a:cs typeface="Times New Roman" panose="02020603050405020304" pitchFamily="18" charset="0"/>
              </a:rPr>
              <a:t>Μπουγκάρσκι</a:t>
            </a:r>
            <a:r>
              <a:rPr lang="el-GR" sz="1600" kern="100" dirty="0">
                <a:effectLst/>
                <a:latin typeface="Calibri" panose="020F0502020204030204" pitchFamily="34" charset="0"/>
                <a:ea typeface="Calibri" panose="020F0502020204030204" pitchFamily="34" charset="0"/>
                <a:cs typeface="Times New Roman" panose="02020603050405020304" pitchFamily="18" charset="0"/>
              </a:rPr>
              <a:t>). Το παραπάνω παράδειγμα δεν υποδηλώνει ότι η γλωσσική επαφή οδηγεί απαρέγκλιτα σε πολιτική δυσαρέσκεια. Εκεί όπου υπάρχουν ήδη </a:t>
            </a:r>
            <a:r>
              <a:rPr lang="el-GR" sz="1600" kern="100" dirty="0" err="1">
                <a:effectLst/>
                <a:latin typeface="Calibri" panose="020F0502020204030204" pitchFamily="34" charset="0"/>
                <a:ea typeface="Calibri" panose="020F0502020204030204" pitchFamily="34" charset="0"/>
                <a:cs typeface="Times New Roman" panose="02020603050405020304" pitchFamily="18" charset="0"/>
              </a:rPr>
              <a:t>εθνοτικές</a:t>
            </a:r>
            <a:r>
              <a:rPr lang="el-GR" sz="1600" kern="100" dirty="0">
                <a:effectLst/>
                <a:latin typeface="Calibri" panose="020F0502020204030204" pitchFamily="34" charset="0"/>
                <a:ea typeface="Calibri" panose="020F0502020204030204" pitchFamily="34" charset="0"/>
                <a:cs typeface="Times New Roman" panose="02020603050405020304" pitchFamily="18" charset="0"/>
              </a:rPr>
              <a:t> εντάσεις, η συμβολική δύναμη των ξεχωριστών γλωσσών μπορεί οπωσδήποτε να αυξήσει την ένταση. Μάλιστα, αυτό μπορεί να συμβεί ακόμη και όταν ανάμεσα στις δύο “γλώσσες”, όπως στην περίπτωση της σερβικής και της κροατικής, υπάρχει αμοιβαία κατανόηση, που σημαίνει ότι από αυστηρά γλωσσολογική (αλλά όχι πολιτική) σκοπιά πρόκειται για διαλέκτους της ίδιας γλώσσας. Ωστόσο, η γλώσσα, όπως χωρίζει τους ανθρώπους, έτσι μπορεί και να τους ενώνει, πράγμα που φαίνεται από παραδείγματα όπως η Ταϊλάνδη, η οποία, παρά την παρουσία ογδόντα γλωσσών εντός των συνόρων της, έχει από καιρό ενοποιηθεί γλωσσικά με επίκεντρο την πρότυπη </a:t>
            </a:r>
            <a:r>
              <a:rPr lang="el-GR" sz="1600" kern="100" dirty="0" err="1">
                <a:effectLst/>
                <a:latin typeface="Calibri" panose="020F0502020204030204" pitchFamily="34" charset="0"/>
                <a:ea typeface="Calibri" panose="020F0502020204030204" pitchFamily="34" charset="0"/>
                <a:cs typeface="Times New Roman" panose="02020603050405020304" pitchFamily="18" charset="0"/>
              </a:rPr>
              <a:t>Τάι</a:t>
            </a:r>
            <a:r>
              <a:rPr lang="el-GR" sz="1600" kern="100" dirty="0">
                <a:effectLst/>
                <a:latin typeface="Calibri" panose="020F0502020204030204" pitchFamily="34" charset="0"/>
                <a:ea typeface="Calibri" panose="020F0502020204030204" pitchFamily="34" charset="0"/>
                <a:cs typeface="Times New Roman" panose="02020603050405020304" pitchFamily="18" charset="0"/>
              </a:rPr>
              <a:t>.</a:t>
            </a:r>
          </a:p>
          <a:p>
            <a:pPr>
              <a:buFont typeface="Wingdings" panose="05000000000000000000" pitchFamily="2" charset="2"/>
              <a:buChar char="q"/>
            </a:pPr>
            <a:endParaRPr lang="el-GR" sz="2000" dirty="0"/>
          </a:p>
        </p:txBody>
      </p:sp>
    </p:spTree>
    <p:extLst>
      <p:ext uri="{BB962C8B-B14F-4D97-AF65-F5344CB8AC3E}">
        <p14:creationId xmlns:p14="http://schemas.microsoft.com/office/powerpoint/2010/main" val="9383930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D79BCF-4C75-9A10-95A8-33B95C3ADA54}"/>
              </a:ext>
            </a:extLst>
          </p:cNvPr>
          <p:cNvSpPr>
            <a:spLocks noGrp="1"/>
          </p:cNvSpPr>
          <p:nvPr>
            <p:ph type="title"/>
          </p:nvPr>
        </p:nvSpPr>
        <p:spPr>
          <a:xfrm>
            <a:off x="2231136" y="710214"/>
            <a:ext cx="7729728" cy="1443198"/>
          </a:xfrm>
        </p:spPr>
        <p:txBody>
          <a:bodyPr>
            <a:no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Η πολυγλωσσία στα άτομα:</a:t>
            </a:r>
            <a:br>
              <a:rPr lang="el-GR" sz="24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εκμάθηση και χρήση δύο ή περισσότερων γλωσσών</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92320711-A21E-6881-D439-D1653FB0BB38}"/>
              </a:ext>
            </a:extLst>
          </p:cNvPr>
          <p:cNvSpPr>
            <a:spLocks noGrp="1"/>
          </p:cNvSpPr>
          <p:nvPr>
            <p:ph idx="1"/>
          </p:nvPr>
        </p:nvSpPr>
        <p:spPr>
          <a:xfrm>
            <a:off x="1211062" y="2698812"/>
            <a:ext cx="10515600" cy="2547891"/>
          </a:xfrm>
        </p:spPr>
        <p:txBody>
          <a:bodyPr>
            <a:normAutofit/>
          </a:bodyPr>
          <a:lstStyle/>
          <a:p>
            <a:pPr>
              <a:lnSpc>
                <a:spcPct val="107000"/>
              </a:lnSpc>
              <a:spcAft>
                <a:spcPts val="800"/>
              </a:spcAft>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Γιατί ένα άτομο μιας συγκεκριμένης κουλτούρας γίνεται δίγλωσσο ή μονόγλωσσο; Οι λόγοι ποικίλλουν τόσο όσο και οι διάφορες κουλτούρες, και μερικούς τους έχουμε ήδη θίξει. Κάποιοι είναι κοινωνικής φύσης, όταν οι κανόνες των ομάδων απαιτούν, ή τουλάχιστον ευνοούν, τη διγλωσσία, έτσι ώστε το κύρος ή η πλήρης ένταξη στην ομάδα ή απλώς η ανάγκη για επικοινωνία να αποτελούν τα κίνητρα για την εκμάθηση μιας γλώσσας. Στην πιο απλή ίσως περίπτωση, αν δύο άνθρωποι που δεν μιλούν την ίδια γλώσσα παντρευτούν, ο ένας τουλάχιστον από αυτούς θα πρέπει να μάθει μια δεύτερη γλώσσα για να μπορεί να μιλήσει στον ή στη σύζυγο.</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30928195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E4B38D-91B4-B519-FCF7-0CC964C274DF}"/>
              </a:ext>
            </a:extLst>
          </p:cNvPr>
          <p:cNvSpPr>
            <a:spLocks noGrp="1"/>
          </p:cNvSpPr>
          <p:nvPr>
            <p:ph type="title"/>
          </p:nvPr>
        </p:nvSpPr>
        <p:spPr>
          <a:xfrm>
            <a:off x="2231136" y="559293"/>
            <a:ext cx="7729728" cy="1594119"/>
          </a:xfrm>
        </p:spPr>
        <p:txBody>
          <a:bodyPr>
            <a:noAutofit/>
          </a:bodyPr>
          <a:lstStyle/>
          <a:p>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Η πολυγλωσσία στα άτομα:</a:t>
            </a:r>
            <a:br>
              <a:rPr lang="el-GR" sz="24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2400" b="1" kern="100" dirty="0">
                <a:effectLst/>
                <a:latin typeface="Calibri" panose="020F0502020204030204" pitchFamily="34" charset="0"/>
                <a:ea typeface="Calibri" panose="020F0502020204030204" pitchFamily="34" charset="0"/>
                <a:cs typeface="Times New Roman" panose="02020603050405020304" pitchFamily="18" charset="0"/>
              </a:rPr>
              <a:t>εκμάθηση και χρήση δύο ή περισσότερων γλωσσών</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2400" dirty="0"/>
          </a:p>
        </p:txBody>
      </p:sp>
      <p:sp>
        <p:nvSpPr>
          <p:cNvPr id="3" name="Θέση περιεχομένου 2">
            <a:extLst>
              <a:ext uri="{FF2B5EF4-FFF2-40B4-BE49-F238E27FC236}">
                <a16:creationId xmlns:a16="http://schemas.microsoft.com/office/drawing/2014/main" id="{34CB2C60-539C-7307-C47B-9313F1989342}"/>
              </a:ext>
            </a:extLst>
          </p:cNvPr>
          <p:cNvSpPr>
            <a:spLocks noGrp="1"/>
          </p:cNvSpPr>
          <p:nvPr>
            <p:ph idx="1"/>
          </p:nvPr>
        </p:nvSpPr>
        <p:spPr/>
        <p:txBody>
          <a:bodyPr>
            <a:normAutofit fontScale="62500" lnSpcReduction="20000"/>
          </a:bodyPr>
          <a:lstStyle/>
          <a:p>
            <a:pPr>
              <a:lnSpc>
                <a:spcPct val="107000"/>
              </a:lnSpc>
              <a:spcAft>
                <a:spcPts val="800"/>
              </a:spcAft>
              <a:buFont typeface="Wingdings" panose="05000000000000000000" pitchFamily="2" charset="2"/>
              <a:buChar char="q"/>
            </a:pP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Οι κοινωνικοί κα οι πολιτικοί λόγοι της διγλωσσίας επικαλύπτονται τόσο μεταξύ τους όσο και με οικονομικούς λόγους. Ωστόσο, η επικάλυψη δεν είναι πλήρης: Μια βασική οικονομική αιτία της διγλωσσίας στον σύγχρονο κόσμο είναι η ανάγκη για γνώση της αγγλικής, προκειμένου να μπορούν να διεκπεραιωθούν οι περισσότερες μεγάλης κλίμακας διεθνείς οικονομικές συναλλαγές. </a:t>
            </a:r>
          </a:p>
          <a:p>
            <a:pPr>
              <a:lnSpc>
                <a:spcPct val="107000"/>
              </a:lnSpc>
              <a:spcAft>
                <a:spcPts val="800"/>
              </a:spcAft>
              <a:buFont typeface="Wingdings" panose="05000000000000000000" pitchFamily="2" charset="2"/>
              <a:buChar char="q"/>
            </a:pP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Τέλος, οι λόγοι εκμάθησης μια γλώσσας μπορεί να είναι θρησκευτικοί. Προκείμενου να συμμετάσχουν πλήρως σε θρησκευτικές τελετές, οι μουσουλμάνοι χρειάζονται κάποια γνώση της αραβικής. Ωστόσο, τα θρησκευτικά κίνητρα δεν διαμορφώνουν απαραίτητα ενεργούς δίγλωσσους.</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767802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91BFBF-5E09-7FE4-C355-694AD8EC8B78}"/>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Γλωσσική αλλαγή που οφείλεται σε επαφή: Αποτελέσματα</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0F5232E9-95A3-F0DB-7CC8-F2FA601539F3}"/>
              </a:ext>
            </a:extLst>
          </p:cNvPr>
          <p:cNvSpPr>
            <a:spLocks noGrp="1"/>
          </p:cNvSpPr>
          <p:nvPr>
            <p:ph idx="1"/>
          </p:nvPr>
        </p:nvSpPr>
        <p:spPr/>
        <p:txBody>
          <a:bodyPr/>
          <a:lstStyle/>
          <a:p>
            <a:r>
              <a:rPr lang="sq-AL" sz="1800" kern="100" dirty="0">
                <a:effectLst/>
                <a:latin typeface="Calibri" panose="020F0502020204030204" pitchFamily="34" charset="0"/>
                <a:ea typeface="Calibri" panose="020F0502020204030204" pitchFamily="34" charset="0"/>
                <a:cs typeface="Times New Roman" panose="02020603050405020304" pitchFamily="18" charset="0"/>
              </a:rPr>
              <a:t>Η προσπάθεια να ξεκαθαρίσουμε τα αποτελέσματα της γλωσσικής επαφής μας εισάγει αυτόματα σε έναν χώρο εξαιρετικής πολυπλοκότητας. Στο κεφάλαιο αυτό θα ακολουθήσουμε κάποια νήματα για να διαπιστώσουμε σε ποιες γενικεύσεις μπορούμε να οδηγηθούμε όσον αφορά τις γλωσσικές αλλαγές που οφείλονται σε επαφή. Εξαρχής όμως είναι απαραίτητη μια προειδοποίηση</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όλες αυτές οι γενικεύσεις συνοδεύονται από την επιφύλαξη «υπό τις ίδιες αυτές συνθήκες», αλλά βέβαια, το πρόβλημα είναι ότι οι συνθήκες δεν είναι ποτέ αρκετά ίδιες.</a:t>
            </a:r>
          </a:p>
          <a:p>
            <a:endParaRPr lang="el-GR" dirty="0"/>
          </a:p>
        </p:txBody>
      </p:sp>
    </p:spTree>
    <p:extLst>
      <p:ext uri="{BB962C8B-B14F-4D97-AF65-F5344CB8AC3E}">
        <p14:creationId xmlns:p14="http://schemas.microsoft.com/office/powerpoint/2010/main" val="5181613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207719-7A9C-1E46-A101-05A37D916907}"/>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Γλωσσική αλλαγή που οφείλεται σε επαφή: Αποτελέσματα</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2E7B4D67-7133-AE75-A440-240A397FB030}"/>
              </a:ext>
            </a:extLst>
          </p:cNvPr>
          <p:cNvSpPr>
            <a:spLocks noGrp="1"/>
          </p:cNvSpPr>
          <p:nvPr>
            <p:ph idx="1"/>
          </p:nvPr>
        </p:nvSpPr>
        <p:spPr/>
        <p:txBody>
          <a:bodyPr/>
          <a:lstStyle/>
          <a:p>
            <a:pPr marL="0" indent="0">
              <a:buNone/>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Στα προηγούμενα κεφάλαια εστιάσαμε σε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εξωγλωσσικούς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παράγοντες, από δω και στο εξής θα εστιάσουμε στις γλωσσικές πλευρές της γλωσσικής επαφής. Όπως είπαμε και στο πρώτο μάθημα, μπορούμε να κάνουμε μια τριμερή διαίρεση:</a:t>
            </a:r>
            <a:endParaRPr lang="el-GR" kern="100" dirty="0">
              <a:latin typeface="Calibri" panose="020F0502020204030204" pitchFamily="34" charset="0"/>
              <a:ea typeface="Calibri" panose="020F0502020204030204" pitchFamily="34" charset="0"/>
              <a:cs typeface="Times New Roman" panose="02020603050405020304" pitchFamily="18" charset="0"/>
            </a:endParaRPr>
          </a:p>
          <a:p>
            <a:pPr marL="571500" lvl="1" indent="-342900">
              <a:buFont typeface="+mj-lt"/>
              <a:buAutoNum type="arabicPeriod"/>
            </a:pPr>
            <a:r>
              <a:rPr lang="el-GR" kern="100" dirty="0">
                <a:effectLst/>
                <a:latin typeface="Calibri" panose="020F0502020204030204" pitchFamily="34" charset="0"/>
                <a:ea typeface="Calibri" panose="020F0502020204030204" pitchFamily="34" charset="0"/>
                <a:cs typeface="Times New Roman" panose="02020603050405020304" pitchFamily="18" charset="0"/>
              </a:rPr>
              <a:t>γλωσσική αλλαγή που οφείλεται σε γλωσσική επαφή</a:t>
            </a:r>
          </a:p>
          <a:p>
            <a:pPr marL="571500" lvl="1" indent="-342900">
              <a:buFont typeface="+mj-lt"/>
              <a:buAutoNum type="arabicPeriod"/>
            </a:pPr>
            <a:r>
              <a:rPr lang="el-GR" kern="100" dirty="0">
                <a:effectLst/>
                <a:latin typeface="Calibri" panose="020F0502020204030204" pitchFamily="34" charset="0"/>
                <a:ea typeface="Calibri" panose="020F0502020204030204" pitchFamily="34" charset="0"/>
                <a:cs typeface="Times New Roman" panose="02020603050405020304" pitchFamily="18" charset="0"/>
              </a:rPr>
              <a:t>γλωσσική μείξη</a:t>
            </a:r>
          </a:p>
          <a:p>
            <a:pPr marL="571500" lvl="1" indent="-342900">
              <a:buFont typeface="+mj-lt"/>
              <a:buAutoNum type="arabicPeriod"/>
            </a:pPr>
            <a:r>
              <a:rPr lang="el-GR" kern="100" dirty="0">
                <a:effectLst/>
                <a:latin typeface="Calibri" panose="020F0502020204030204" pitchFamily="34" charset="0"/>
                <a:ea typeface="Calibri" panose="020F0502020204030204" pitchFamily="34" charset="0"/>
                <a:cs typeface="Times New Roman" panose="02020603050405020304" pitchFamily="18" charset="0"/>
              </a:rPr>
              <a:t>γλωσσικός θάνατος</a:t>
            </a:r>
          </a:p>
          <a:p>
            <a:endParaRPr lang="el-GR" dirty="0"/>
          </a:p>
        </p:txBody>
      </p:sp>
    </p:spTree>
    <p:extLst>
      <p:ext uri="{BB962C8B-B14F-4D97-AF65-F5344CB8AC3E}">
        <p14:creationId xmlns:p14="http://schemas.microsoft.com/office/powerpoint/2010/main" val="1219650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D1A4A8-9B0E-E566-7471-34317F0C0530}"/>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Τυπολογίες γλωσσικής επαφής: Αποτέλεσμα και διαδικασίες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385763ED-C011-4E8D-13CE-CD6E2BFE4FE7}"/>
              </a:ext>
            </a:extLst>
          </p:cNvPr>
          <p:cNvSpPr>
            <a:spLocks noGrp="1"/>
          </p:cNvSpPr>
          <p:nvPr>
            <p:ph idx="1"/>
          </p:nvPr>
        </p:nvSpPr>
        <p:spPr/>
        <p:txBody>
          <a:bodyPr>
            <a:normAutofit fontScale="92500" lnSpcReduction="10000"/>
          </a:bodyPr>
          <a:lstStyle/>
          <a:p>
            <a:r>
              <a:rPr lang="el-GR" sz="1800" b="1" dirty="0">
                <a:effectLst/>
                <a:latin typeface="Calibri" panose="020F0502020204030204" pitchFamily="34" charset="0"/>
                <a:ea typeface="Calibri" panose="020F0502020204030204" pitchFamily="34" charset="0"/>
                <a:cs typeface="Times New Roman" panose="02020603050405020304" pitchFamily="18" charset="0"/>
              </a:rPr>
              <a:t>Ι. </a:t>
            </a:r>
            <a:r>
              <a:rPr lang="el-GR" sz="1800" b="1" i="1" dirty="0">
                <a:effectLst/>
                <a:latin typeface="Calibri" panose="020F0502020204030204" pitchFamily="34" charset="0"/>
                <a:ea typeface="Calibri" panose="020F0502020204030204" pitchFamily="34" charset="0"/>
                <a:cs typeface="Times New Roman" panose="02020603050405020304" pitchFamily="18" charset="0"/>
              </a:rPr>
              <a:t>Γλωσσική αλλαγή που οφείλεται σε γλωσσική επαφή</a:t>
            </a:r>
            <a:br>
              <a:rPr lang="el-GR" sz="1800" b="1" i="1" dirty="0">
                <a:effectLst/>
                <a:latin typeface="Calibri" panose="020F0502020204030204" pitchFamily="34" charset="0"/>
                <a:ea typeface="Calibri" panose="020F0502020204030204" pitchFamily="34" charset="0"/>
                <a:cs typeface="Times New Roman" panose="02020603050405020304" pitchFamily="18" charset="0"/>
              </a:rPr>
            </a:br>
            <a:r>
              <a:rPr lang="el-GR" sz="1800" b="1" dirty="0">
                <a:effectLst/>
                <a:latin typeface="Calibri" panose="020F0502020204030204" pitchFamily="34" charset="0"/>
                <a:ea typeface="Calibri" panose="020F0502020204030204" pitchFamily="34" charset="0"/>
                <a:cs typeface="Times New Roman" panose="02020603050405020304" pitchFamily="18" charset="0"/>
              </a:rPr>
              <a:t>Τυπολογία των στοιχείων που προβλέπουν τα είδη και τον βαθμό της αλλαγής</a:t>
            </a:r>
            <a:br>
              <a:rPr lang="el-GR" sz="1800" b="1" dirty="0">
                <a:effectLst/>
                <a:latin typeface="Calibri" panose="020F0502020204030204" pitchFamily="34" charset="0"/>
                <a:ea typeface="Calibri" panose="020F0502020204030204" pitchFamily="34" charset="0"/>
                <a:cs typeface="Times New Roman" panose="02020603050405020304" pitchFamily="18" charset="0"/>
              </a:rPr>
            </a:b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Κοινωνικής παράγοντες</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Ένταση των επαφών</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Παρουσία ή απουσία ατελούς εκμάθησης </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Στάσεις των ομιλητών</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Γλωσσικοί παράγοντες</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Γλωσσικοί παράγοντες</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Καθολικό μαρκάρισμα</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Βαθμός ενσωμάτωσης των χαρακτηριστικών στο γλωσσικό σύστημα</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Τυπολογική απόσταση ανάμεσα στη γλώσσα πηγή και στην αποδέκτρια 	γλώσσα</a:t>
            </a:r>
            <a:endParaRPr lang="el-GR" dirty="0"/>
          </a:p>
        </p:txBody>
      </p:sp>
    </p:spTree>
    <p:extLst>
      <p:ext uri="{BB962C8B-B14F-4D97-AF65-F5344CB8AC3E}">
        <p14:creationId xmlns:p14="http://schemas.microsoft.com/office/powerpoint/2010/main" val="3925559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4D32CC-EE0C-156E-837B-09DFBB3E4B48}"/>
              </a:ext>
            </a:extLst>
          </p:cNvPr>
          <p:cNvSpPr>
            <a:spLocks noGrp="1"/>
          </p:cNvSpPr>
          <p:nvPr>
            <p:ph type="title"/>
          </p:nvPr>
        </p:nvSpPr>
        <p:spPr/>
        <p:txBody>
          <a:bodyPr>
            <a:normAutofit/>
          </a:bodyPr>
          <a:lstStyle/>
          <a:p>
            <a:r>
              <a:rPr lang="el-GR" sz="2400" dirty="0">
                <a:latin typeface="Calibri" panose="020F0502020204030204" pitchFamily="34" charset="0"/>
                <a:cs typeface="Calibri" panose="020F0502020204030204" pitchFamily="34" charset="0"/>
              </a:rPr>
              <a:t>Οι άνθρωποι στις καταστάσεις γλωσσικής επαφής</a:t>
            </a:r>
          </a:p>
        </p:txBody>
      </p:sp>
      <p:sp>
        <p:nvSpPr>
          <p:cNvPr id="3" name="Θέση περιεχομένου 2">
            <a:extLst>
              <a:ext uri="{FF2B5EF4-FFF2-40B4-BE49-F238E27FC236}">
                <a16:creationId xmlns:a16="http://schemas.microsoft.com/office/drawing/2014/main" id="{C0048F60-FF3B-A2AE-C37F-22F03C217B7F}"/>
              </a:ext>
            </a:extLst>
          </p:cNvPr>
          <p:cNvSpPr>
            <a:spLocks noGrp="1"/>
          </p:cNvSpPr>
          <p:nvPr>
            <p:ph idx="1"/>
          </p:nvPr>
        </p:nvSpPr>
        <p:spPr/>
        <p:txBody>
          <a:bodyPr>
            <a:normAutofit fontScale="85000" lnSpcReduction="10000"/>
          </a:bodyPr>
          <a:lstStyle/>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Η γλωσσική επαφή αφορά συχνότατα την πρόσωπο με πρόσωπο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διεπίδραση</a:t>
            </a:r>
            <a:r>
              <a:rPr lang="el-GR" sz="1800" dirty="0">
                <a:effectLst/>
                <a:latin typeface="Calibri" panose="020F0502020204030204" pitchFamily="34" charset="0"/>
                <a:ea typeface="Calibri" panose="020F0502020204030204" pitchFamily="34" charset="0"/>
                <a:cs typeface="Times New Roman" panose="02020603050405020304" pitchFamily="18" charset="0"/>
              </a:rPr>
              <a:t> ανάμεσα σε ομάδες ομιλητών, από του οποίους τουλάχιστον κάποιοι μιλούν περισσότερες από μια γλώσσες σε μια συγκεκριμένη γεωγραφική τοποθεσία. Συχνά είναι γείτονες, όπως στην Ελβετία, που είναι η πατρίδα τεσσάρων ομάδων ομιλητών, από τους οποίους τουλάχιστον κάποιοι μιλούν περισσότερες από μια γλώσσες σε μια συγκεκριμένη γεωγραφική τοποθεσία.</a:t>
            </a:r>
          </a:p>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Συχνά τα άτομα μιας ομάδας γίνονται μέλη μιας άλλης μέσω κοινωνικών πρακτικών όπως η εξωγαμία, η δουλεία, η μετανάστευση και η ενσωμάτωση αιχμαλώτων  του αντιπάλου για την κάλυψη των κενών που δημιουργούνται από τον θάνατο στρατιωτών στη μάχη. Μερικές φορές οι ομιλητές δύο ή περισσότερων γλωσσών ζουν μαζί στην ίδια κοινότητα. Σε αυτές τις περιπτώσεις μπορεί να υπάρχει αμοιβαία διγλωσσία ή πολυγλωσσία ή ασύμμετρη.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π.χ</a:t>
            </a:r>
            <a:r>
              <a:rPr lang="el-GR" sz="1800" dirty="0">
                <a:effectLst/>
                <a:latin typeface="Calibri" panose="020F0502020204030204" pitchFamily="34" charset="0"/>
                <a:ea typeface="Calibri" panose="020F0502020204030204" pitchFamily="34" charset="0"/>
                <a:cs typeface="Times New Roman" panose="02020603050405020304" pitchFamily="18" charset="0"/>
              </a:rPr>
              <a:t> Ιρλανδία). Η διγλωσσία μπορεί να είναι σταθερή ή μεταβατική. Σε αυτές τις περιπτώσεις, όπως θα δούμε, ένας σημαντικός παράγοντας που μας επιτρέπει να προβλέψουμε αν μια κυρίαρχη γλώσσα θα σβήσει από τον χάρτη τις μειονοτικές γλώσσες είναι η παρουσία ή η απουσία θεσμικής υποστήριξης για τη μη κυρίαρχη γλώσσες ή τις μη κυρίαρχες γλώσσες.</a:t>
            </a:r>
            <a:endParaRPr lang="el-GR" dirty="0"/>
          </a:p>
        </p:txBody>
      </p:sp>
    </p:spTree>
    <p:extLst>
      <p:ext uri="{BB962C8B-B14F-4D97-AF65-F5344CB8AC3E}">
        <p14:creationId xmlns:p14="http://schemas.microsoft.com/office/powerpoint/2010/main" val="14142141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9C5548-8B49-06F7-22B2-8C58869EAD13}"/>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Τυπολογίες γλωσσικής επαφής: Αποτέλεσμα και διαδικασίες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A9EB5CCD-1FF0-A261-8A3B-12CE59DEBEA7}"/>
              </a:ext>
            </a:extLst>
          </p:cNvPr>
          <p:cNvSpPr>
            <a:spLocks noGrp="1"/>
          </p:cNvSpPr>
          <p:nvPr>
            <p:ph idx="1"/>
          </p:nvPr>
        </p:nvSpPr>
        <p:spPr/>
        <p:txBody>
          <a:bodyPr/>
          <a:lstStyle/>
          <a:p>
            <a:r>
              <a:rPr lang="el-GR" sz="1800" b="1" dirty="0">
                <a:effectLst/>
                <a:latin typeface="Calibri" panose="020F0502020204030204" pitchFamily="34" charset="0"/>
                <a:ea typeface="Calibri" panose="020F0502020204030204" pitchFamily="34" charset="0"/>
                <a:cs typeface="Times New Roman" panose="02020603050405020304" pitchFamily="18" charset="0"/>
              </a:rPr>
              <a:t>Τυπολογία των επιπτώσεων στη δομή της αποδέκτριας γλώσσας</a:t>
            </a:r>
            <a:br>
              <a:rPr lang="el-GR" sz="1800" b="1"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Απώλεια Χαρακτηριστικών</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Προσθήκη χαρακτηριστικών</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Αντικατάσταση χαρακτηριστικών</a:t>
            </a:r>
            <a:br>
              <a:rPr lang="el-GR" sz="1800" b="1"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Tree>
    <p:extLst>
      <p:ext uri="{BB962C8B-B14F-4D97-AF65-F5344CB8AC3E}">
        <p14:creationId xmlns:p14="http://schemas.microsoft.com/office/powerpoint/2010/main" val="27745696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A6AF8E-7806-3DAD-AF49-720524C544FB}"/>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Τυπολογίες γλωσσικής επαφής: Αποτέλεσμα και διαδικασίες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8414AB3D-F9ED-BA59-6750-C6B59F8882BF}"/>
              </a:ext>
            </a:extLst>
          </p:cNvPr>
          <p:cNvSpPr>
            <a:spLocks noGrp="1"/>
          </p:cNvSpPr>
          <p:nvPr>
            <p:ph idx="1"/>
          </p:nvPr>
        </p:nvSpPr>
        <p:spPr/>
        <p:txBody>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Τυπολογία των μηχανισμών αλλαγής που οφείλεται σε επαφή</a:t>
            </a:r>
            <a:br>
              <a:rPr lang="el-GR" sz="18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Εναλλαγή κωδίκων</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Αναπλήρωση κωδίκων</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Παθητική Εξοικείωση</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Διαπραγμάτευση</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Στρατηγικές απόκτησης δεύτερης γλώσσας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Επιπτώσεις από την απόκτηση πρώτης γλώσσας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Εσκεμμένη απόφαση</a:t>
            </a:r>
          </a:p>
          <a:p>
            <a:endParaRPr lang="el-GR" dirty="0"/>
          </a:p>
        </p:txBody>
      </p:sp>
    </p:spTree>
    <p:extLst>
      <p:ext uri="{BB962C8B-B14F-4D97-AF65-F5344CB8AC3E}">
        <p14:creationId xmlns:p14="http://schemas.microsoft.com/office/powerpoint/2010/main" val="839717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15423F-793D-A6EB-8BC0-133223D6333E}"/>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Τυπολογίες γλωσσικής επαφής: Αποτέλεσμα και διαδικασίες</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AD1599DB-15A9-082C-DA7B-1579F25541B3}"/>
              </a:ext>
            </a:extLst>
          </p:cNvPr>
          <p:cNvSpPr>
            <a:spLocks noGrp="1"/>
          </p:cNvSpPr>
          <p:nvPr>
            <p:ph idx="1"/>
          </p:nvPr>
        </p:nvSpPr>
        <p:spPr/>
        <p:txBody>
          <a:bodyPr/>
          <a:lstStyle/>
          <a:p>
            <a:r>
              <a:rPr lang="el-GR" sz="1800" b="1" i="1" kern="100" dirty="0">
                <a:effectLst/>
                <a:latin typeface="Calibri" panose="020F0502020204030204" pitchFamily="34" charset="0"/>
                <a:ea typeface="Calibri" panose="020F0502020204030204" pitchFamily="34" charset="0"/>
                <a:cs typeface="Times New Roman" panose="02020603050405020304" pitchFamily="18" charset="0"/>
              </a:rPr>
              <a:t>2. Ακραία γλωσσική μείξη: Τυπολογία των γλωσσών επαφής</a:t>
            </a:r>
            <a:br>
              <a:rPr lang="el-GR" sz="18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Πίτζιν</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Κρεολές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Διγλωσσικές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μεικτές γλώσσες</a:t>
            </a:r>
          </a:p>
          <a:p>
            <a:r>
              <a:rPr lang="el-GR" sz="1800" b="1" i="1" dirty="0">
                <a:effectLst/>
                <a:latin typeface="Calibri" panose="020F0502020204030204" pitchFamily="34" charset="0"/>
                <a:ea typeface="Calibri" panose="020F0502020204030204" pitchFamily="34" charset="0"/>
                <a:cs typeface="Times New Roman" panose="02020603050405020304" pitchFamily="18" charset="0"/>
              </a:rPr>
              <a:t>3. Τυπολογία της πορείας προς τον γλωσσικό θάνατο</a:t>
            </a:r>
            <a:br>
              <a:rPr lang="el-GR" sz="1800" b="1" i="1" dirty="0">
                <a:effectLst/>
                <a:latin typeface="Calibri" panose="020F0502020204030204" pitchFamily="34" charset="0"/>
                <a:ea typeface="Calibri" panose="020F0502020204030204" pitchFamily="34" charset="0"/>
                <a:cs typeface="Times New Roman" panose="02020603050405020304" pitchFamily="18" charset="0"/>
              </a:rPr>
            </a:br>
            <a:r>
              <a:rPr lang="el-GR" sz="1800" b="1" i="1"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Φθορά, απώλεια γλωσσικού υλικού</a:t>
            </a:r>
            <a:br>
              <a:rPr lang="el-GR" kern="100" dirty="0">
                <a:latin typeface="Calibri" panose="020F0502020204030204" pitchFamily="34" charset="0"/>
                <a:ea typeface="Calibri" panose="020F0502020204030204" pitchFamily="34" charset="0"/>
                <a:cs typeface="Times New Roman" panose="02020603050405020304" pitchFamily="18" charset="0"/>
              </a:rPr>
            </a:br>
            <a:r>
              <a:rPr lang="el-GR" kern="100" dirty="0">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Αντικατάσταση γραμματική</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	Διατήρηση δομής, μικρής έκτασης δανεισμός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4226334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5CA149-FAB9-20C3-86C9-67152D797F48}"/>
              </a:ext>
            </a:extLst>
          </p:cNvPr>
          <p:cNvSpPr>
            <a:spLocks noGrp="1"/>
          </p:cNvSpPr>
          <p:nvPr>
            <p:ph type="title"/>
          </p:nvPr>
        </p:nvSpPr>
        <p:spPr/>
        <p:txBody>
          <a:bodyPr/>
          <a:lstStyle/>
          <a:p>
            <a:r>
              <a:rPr lang="el-GR" sz="1800" b="1" dirty="0">
                <a:effectLst/>
                <a:latin typeface="Calibri" panose="020F0502020204030204" pitchFamily="34" charset="0"/>
                <a:ea typeface="Calibri" panose="020F0502020204030204" pitchFamily="34" charset="0"/>
                <a:cs typeface="Times New Roman" panose="02020603050405020304" pitchFamily="18" charset="0"/>
              </a:rPr>
              <a:t>Τι είναι η γλωσσική αλλαγή που οφείλεται σε επαφές;</a:t>
            </a:r>
            <a:endParaRPr lang="el-GR" dirty="0"/>
          </a:p>
        </p:txBody>
      </p:sp>
      <p:sp>
        <p:nvSpPr>
          <p:cNvPr id="3" name="Θέση περιεχομένου 2">
            <a:extLst>
              <a:ext uri="{FF2B5EF4-FFF2-40B4-BE49-F238E27FC236}">
                <a16:creationId xmlns:a16="http://schemas.microsoft.com/office/drawing/2014/main" id="{60A72CD6-FC1E-C19D-7BF8-1C3593E3E8FE}"/>
              </a:ext>
            </a:extLst>
          </p:cNvPr>
          <p:cNvSpPr>
            <a:spLocks noGrp="1"/>
          </p:cNvSpPr>
          <p:nvPr>
            <p:ph idx="1"/>
          </p:nvPr>
        </p:nvSpPr>
        <p:spPr/>
        <p:txBody>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Κάθε γλωσσική αλλαγή που θα είχε λιγότερες πιθανότητες να συμβεί έξω από ένα συγκεκριμένο πλαίσιο επαφής, οφείλεται τουλάχιστον εν μέρει γλωσσική επαφή. Ο ορισμός αυτός συμπεριλαμβάνει δύο βασικές κατηγορίες αλλαγής. </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Πρώτον και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κύριον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παρατηρείται άμεση εισαγωγή στοιχείων από μια γλώσσα – πηγή- ενός μορφήματος μόνο, ή ενός μορφήματος μαζί με μια δομή, ή μόνο μιας δομής – με ή χωρίς τη δομική τροποποίηση των χαρακτηριστικών της γλώσσας- πηγής κατά τη διαδικασία. Σε τέτοιες αλλαγές εστιάζει το κεφάλαιο αυτό.</a:t>
            </a:r>
          </a:p>
          <a:p>
            <a:endParaRPr lang="el-GR" dirty="0"/>
          </a:p>
        </p:txBody>
      </p:sp>
    </p:spTree>
    <p:extLst>
      <p:ext uri="{BB962C8B-B14F-4D97-AF65-F5344CB8AC3E}">
        <p14:creationId xmlns:p14="http://schemas.microsoft.com/office/powerpoint/2010/main" val="15798428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F9D2A9-3477-5F80-D40B-8E96935CE405}"/>
              </a:ext>
            </a:extLst>
          </p:cNvPr>
          <p:cNvSpPr>
            <a:spLocks noGrp="1"/>
          </p:cNvSpPr>
          <p:nvPr>
            <p:ph type="title"/>
          </p:nvPr>
        </p:nvSpPr>
        <p:spPr/>
        <p:txBody>
          <a:bodyPr/>
          <a:lstStyle/>
          <a:p>
            <a:r>
              <a:rPr lang="el-GR" sz="1800" b="1" dirty="0">
                <a:effectLst/>
                <a:latin typeface="Calibri" panose="020F0502020204030204" pitchFamily="34" charset="0"/>
                <a:ea typeface="Calibri" panose="020F0502020204030204" pitchFamily="34" charset="0"/>
                <a:cs typeface="Times New Roman" panose="02020603050405020304" pitchFamily="18" charset="0"/>
              </a:rPr>
              <a:t>Τι είναι η γλωσσική αλλαγή που οφείλεται σε επαφές;</a:t>
            </a:r>
            <a:endParaRPr lang="el-GR" dirty="0"/>
          </a:p>
        </p:txBody>
      </p:sp>
      <p:sp>
        <p:nvSpPr>
          <p:cNvPr id="3" name="Θέση περιεχομένου 2">
            <a:extLst>
              <a:ext uri="{FF2B5EF4-FFF2-40B4-BE49-F238E27FC236}">
                <a16:creationId xmlns:a16="http://schemas.microsoft.com/office/drawing/2014/main" id="{D09FA716-39A6-256F-DDE6-ECD2A1C89C40}"/>
              </a:ext>
            </a:extLst>
          </p:cNvPr>
          <p:cNvSpPr>
            <a:spLocks noGrp="1"/>
          </p:cNvSpPr>
          <p:nvPr>
            <p:ph idx="1"/>
          </p:nvPr>
        </p:nvSpPr>
        <p:spPr/>
        <p:txBody>
          <a:bodyPr>
            <a:normAutofit fontScale="92500" lnSpcReduction="20000"/>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Στη δεύτερη κατηγορία ανήκουν μεταγενέστερες αλλαγές, οι οποίες προκλήθηκαν από παλαιότερα στοιχεία που εισήχθησαν άμεσα στη γλώσσα. Παρότι οι μεταγενέστερες αλλαγές υποκινούνται στην πραγματικότητα από εσωτερικές πιέσεις εντός της γλώσσας, θα ήταν λιγότερο πιθανό να εμφανιστούν, αν δεν είχε συμβεί η αρχική αλλαγή λόγω επαφής.</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Με άλλα λόγια, εδώ έχουμε το φαινόμενο της χιονοστιβάδας: Η αρχική αλλαγή, ένα στοιχείο παρεμβολής που υιοθετήθηκε από κάποια άλλη γλώσσα, κινητοποιεί μια άλλη αλλαγή, η οποία με τη σειρά της κινητοποιεί μια τρίτη αλλαγή κ.λπ.</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Πολλές γλωσσικές αλλαγές έχουν δύο ή περισσότερες αιτίες, τόσο εξωτερικές όσο και εσωτερικές π.χ.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Sprachbund</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p>
        </p:txBody>
      </p:sp>
    </p:spTree>
    <p:extLst>
      <p:ext uri="{BB962C8B-B14F-4D97-AF65-F5344CB8AC3E}">
        <p14:creationId xmlns:p14="http://schemas.microsoft.com/office/powerpoint/2010/main" val="5020703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2649D6-6F98-4165-EF69-740E01C236D4}"/>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Υπάρχουν γλωσσικά χαρακτηριστικά που δεν μπορούν να γίνουν αντικείμενα δανεισμού;</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4B4A73CD-C066-8B1E-DFB4-B194BF6E6B28}"/>
              </a:ext>
            </a:extLst>
          </p:cNvPr>
          <p:cNvSpPr>
            <a:spLocks noGrp="1"/>
          </p:cNvSpPr>
          <p:nvPr>
            <p:ph idx="1"/>
          </p:nvPr>
        </p:nvSpPr>
        <p:spPr/>
        <p:txBody>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Τι μπορεί να δανειστεί μια γλώσσα από μια άλλη; Η σύντομη απάντηση είναι: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Οτιδήποτε.</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Μια άποψη που επαναλαμβάνεται συχνά είναι ότι η γραμματική παρεμβολή περιορίζεται στα χαρακτηριστικά εκείνα που τυπολογικά ταιριάζουν απόλυτα με τη δομή της αποδέκτριας γλώσσας. Αυτή η άποψη έχει αποδυναμωθεί με την εμφάνιση ορισμένων αντιπαραδειγμάτων:</a:t>
            </a:r>
          </a:p>
          <a:p>
            <a:endParaRPr lang="el-GR" dirty="0"/>
          </a:p>
        </p:txBody>
      </p:sp>
    </p:spTree>
    <p:extLst>
      <p:ext uri="{BB962C8B-B14F-4D97-AF65-F5344CB8AC3E}">
        <p14:creationId xmlns:p14="http://schemas.microsoft.com/office/powerpoint/2010/main" val="22001967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34914D-D201-AE27-A1EE-FC503E051341}"/>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Υπάρχουν γλωσσικά χαρακτηριστικά που δεν μπορούν να γίνουν αντικείμενα δανεισμού;</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F8B215DE-9322-1487-EDD2-102B3DC7FCCF}"/>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 Ένα σχετικό παράδειγμα είναι η μερική αντικατάσταση της κληρονομημένης ελληνικής κλιτικής ονοματικής μορφολογίας σε ορισμένες μικρασιατικές διαλέκτους από τη συγκολλητική ονοματική μορφολογία με βάση το τουρκικό υπόδειγμα: στη θέση των κανονικών ελληνικών επιθημάτων που δηλώνουν τόσο την πτώση όσο και τον αριθμό, οι διάλεκτοι αυτές ανέπτυξαν διαδοχικά ξεχωριστά επιθήματα, με το πρώτο να δηλώνει τον πληθυντικό και το δεύτερο την πτώση. π.χ.</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ονομ. εν. </a:t>
            </a:r>
            <a:r>
              <a:rPr lang="el-GR" sz="1800" i="1" kern="100" dirty="0" err="1">
                <a:effectLst/>
                <a:latin typeface="Calibri" panose="020F0502020204030204" pitchFamily="34" charset="0"/>
                <a:ea typeface="Calibri" panose="020F0502020204030204" pitchFamily="34" charset="0"/>
                <a:cs typeface="Times New Roman" panose="02020603050405020304" pitchFamily="18" charset="0"/>
              </a:rPr>
              <a:t>ναίκα</a:t>
            </a: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‘σύζυγος’, 	ονομ. πληθ. </a:t>
            </a:r>
            <a:r>
              <a:rPr lang="el-GR" sz="1800" i="1" kern="100" dirty="0" err="1">
                <a:effectLst/>
                <a:latin typeface="Calibri" panose="020F0502020204030204" pitchFamily="34" charset="0"/>
                <a:ea typeface="Calibri" panose="020F0502020204030204" pitchFamily="34" charset="0"/>
                <a:cs typeface="Times New Roman" panose="02020603050405020304" pitchFamily="18" charset="0"/>
              </a:rPr>
              <a:t>ναίκες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‘σύζυγοι’</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γεν. εν. </a:t>
            </a:r>
            <a:r>
              <a:rPr lang="el-GR" sz="1800" i="1" kern="100" dirty="0" err="1">
                <a:effectLst/>
                <a:latin typeface="Calibri" panose="020F0502020204030204" pitchFamily="34" charset="0"/>
                <a:ea typeface="Calibri" panose="020F0502020204030204" pitchFamily="34" charset="0"/>
                <a:cs typeface="Times New Roman" panose="02020603050405020304" pitchFamily="18" charset="0"/>
              </a:rPr>
              <a:t>ναίκαγιου</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συζήγου</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γεν. πληθ. </a:t>
            </a:r>
            <a:r>
              <a:rPr lang="el-GR" sz="1800" i="1" kern="100" dirty="0" err="1">
                <a:effectLst/>
                <a:latin typeface="Calibri" panose="020F0502020204030204" pitchFamily="34" charset="0"/>
                <a:ea typeface="Calibri" panose="020F0502020204030204" pitchFamily="34" charset="0"/>
                <a:cs typeface="Times New Roman" panose="02020603050405020304" pitchFamily="18" charset="0"/>
              </a:rPr>
              <a:t>ναίκεζγιου</a:t>
            </a: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‘συζύγων’</a:t>
            </a:r>
          </a:p>
          <a:p>
            <a:endParaRPr lang="el-GR" dirty="0"/>
          </a:p>
        </p:txBody>
      </p:sp>
    </p:spTree>
    <p:extLst>
      <p:ext uri="{BB962C8B-B14F-4D97-AF65-F5344CB8AC3E}">
        <p14:creationId xmlns:p14="http://schemas.microsoft.com/office/powerpoint/2010/main" val="32674207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1B4A80-A66A-1705-D993-E654237BADD1}"/>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Υπάρχουν γλωσσικά χαρακτηριστικά που δεν μπορούν να γίνουν αντικείμενα δανεισμού;</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10320812-AC35-8526-C744-BF65E2ABAC4B}"/>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β) Κλικ φθόγγοι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Χόϊσαν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ζουλού: δεν υπάρχει άλλη γλώσσα με εγγενή τάση ανάπτυξής του.</a:t>
            </a:r>
          </a:p>
          <a:p>
            <a:endParaRPr lang="el-GR" dirty="0"/>
          </a:p>
        </p:txBody>
      </p:sp>
    </p:spTree>
    <p:extLst>
      <p:ext uri="{BB962C8B-B14F-4D97-AF65-F5344CB8AC3E}">
        <p14:creationId xmlns:p14="http://schemas.microsoft.com/office/powerpoint/2010/main" val="34546743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A3A0C6-611A-E601-FC23-46737CE8FB26}"/>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Κοινωνικοί παράγοντες πρόβλεψης της αλλαγής που οφείλεται σε επαφή: Ένταση επαφής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2AADB93-F2DD-F83A-9D32-3DD83AA56B67}"/>
              </a:ext>
            </a:extLst>
          </p:cNvPr>
          <p:cNvSpPr>
            <a:spLocks noGrp="1"/>
          </p:cNvSpPr>
          <p:nvPr>
            <p:ph idx="1"/>
          </p:nvPr>
        </p:nvSpPr>
        <p:spPr/>
        <p:txBody>
          <a:bodyPr>
            <a:normAutofit lnSpcReduction="10000"/>
          </a:bodyPr>
          <a:lstStyle/>
          <a:p>
            <a:r>
              <a:rPr lang="el-GR" sz="1800" dirty="0">
                <a:effectLst/>
                <a:latin typeface="Calibri" panose="020F0502020204030204" pitchFamily="34" charset="0"/>
                <a:ea typeface="Calibri" panose="020F0502020204030204" pitchFamily="34" charset="0"/>
                <a:cs typeface="Times New Roman" panose="02020603050405020304" pitchFamily="18" charset="0"/>
              </a:rPr>
              <a:t>Ο πρώτος κοινωνικός παράγοντας πρόβλεψης είναι η ένταση της επαφής: Όσο πιο έντονη είναι, τόσο περισσότερα είδη παρεμβολής είναι δυνατόν να συμβούν. Δυστυχώς, η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έντααση</a:t>
            </a:r>
            <a:r>
              <a:rPr lang="el-GR" sz="1800" dirty="0">
                <a:effectLst/>
                <a:latin typeface="Calibri" panose="020F0502020204030204" pitchFamily="34" charset="0"/>
                <a:ea typeface="Calibri" panose="020F0502020204030204" pitchFamily="34" charset="0"/>
                <a:cs typeface="Times New Roman" panose="02020603050405020304" pitchFamily="18" charset="0"/>
              </a:rPr>
              <a:t> δεν είναι κάτι που ορίζεται εύκολα. Σε γενικές γραμμές, πάντως έχει να κάνει με την ποσότητα της πολιτισμικής πίεσης που ασκεί μια ομάδα ομιλητών σε μια άλλη, ενώ μπορούν να προσδιοριστούν κάποιοι σχετικοί κοινωνικοί παράγοντες, για να μας βοηθήσουν να διευκρινίσουμε τη σημασία. </a:t>
            </a:r>
          </a:p>
          <a:p>
            <a:r>
              <a:rPr lang="el-GR" sz="1800" dirty="0">
                <a:effectLst/>
                <a:latin typeface="Calibri" panose="020F0502020204030204" pitchFamily="34" charset="0"/>
                <a:ea typeface="Calibri" panose="020F0502020204030204" pitchFamily="34" charset="0"/>
                <a:cs typeface="Times New Roman" panose="02020603050405020304" pitchFamily="18" charset="0"/>
              </a:rPr>
              <a:t>Κατ’ αρχάς, η διάρκεια των επαφών είναι πολύ σημαντική: Σε συνθήκες δανεισμού, όσο περισσότερο βρίσκονται σε επαφή δύο γλώσσες, τόσο περισσότερο χρόνο έχουν οι ομιλητές της μίας ή και των δύο για να γίνουν δίγλωσσοι, πράγμα που διαμορφώνει το πλαίσιο για δομική παρεμβολή.</a:t>
            </a:r>
            <a:endParaRPr lang="el-GR" dirty="0"/>
          </a:p>
        </p:txBody>
      </p:sp>
    </p:spTree>
    <p:extLst>
      <p:ext uri="{BB962C8B-B14F-4D97-AF65-F5344CB8AC3E}">
        <p14:creationId xmlns:p14="http://schemas.microsoft.com/office/powerpoint/2010/main" val="36071464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54C7EB-5226-215B-F220-A27DAF4D70D7}"/>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Κοινωνικοί παράγοντες πρόβλεψης της αλλαγής που οφείλεται σε επαφή: Ένταση επαφής</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07C3FC4B-618F-D530-7B87-1D03B455A15C}"/>
              </a:ext>
            </a:extLst>
          </p:cNvPr>
          <p:cNvSpPr>
            <a:spLocks noGrp="1"/>
          </p:cNvSpPr>
          <p:nvPr>
            <p:ph idx="1"/>
          </p:nvPr>
        </p:nvSpPr>
        <p:spPr/>
        <p:txBody>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Δεύτερον, οι αριθμοί έχουν σημασία: Αν η μια από τις δύο γλωσσικές ομάδες είναι πολυπληθέστερη από την άλλη, η γλώσσα της μικρότερης έχει περισσότερες πιθανότητες να υιοθετήσει χαρακτηριστικά από τη γλώσσα της μεγαλύτερης, παρά αν οι δύο ομάδες ήταν περίπου ίσες.</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Τρίτον, όσο εντονότερη κοινωνικοοικονομική κυριαρχία ασκεί η μία από τις δύο γλωσσικές ομάδες, τόσο πιθανότερο είναι η υποδεέστερη ομάδα να υιοθετήσει γλωσσικά χαρακτηριστικά της κυρίαρχης.</a:t>
            </a:r>
          </a:p>
          <a:p>
            <a:endParaRPr lang="el-GR" dirty="0"/>
          </a:p>
        </p:txBody>
      </p:sp>
    </p:spTree>
    <p:extLst>
      <p:ext uri="{BB962C8B-B14F-4D97-AF65-F5344CB8AC3E}">
        <p14:creationId xmlns:p14="http://schemas.microsoft.com/office/powerpoint/2010/main" val="2667075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42D09D-DCBE-6942-8A31-CCFD153A9AC7}"/>
              </a:ext>
            </a:extLst>
          </p:cNvPr>
          <p:cNvSpPr>
            <a:spLocks noGrp="1"/>
          </p:cNvSpPr>
          <p:nvPr>
            <p:ph type="title"/>
          </p:nvPr>
        </p:nvSpPr>
        <p:spPr/>
        <p:txBody>
          <a:bodyPr>
            <a:normAutofit/>
          </a:bodyPr>
          <a:lstStyle/>
          <a:p>
            <a:r>
              <a:rPr lang="el-GR" sz="2400" dirty="0">
                <a:latin typeface="Calibri" panose="020F0502020204030204" pitchFamily="34" charset="0"/>
                <a:cs typeface="Calibri" panose="020F0502020204030204" pitchFamily="34" charset="0"/>
              </a:rPr>
              <a:t>Πόσο παλιά είναι η γλωσσική επαφή</a:t>
            </a:r>
          </a:p>
        </p:txBody>
      </p:sp>
      <p:sp>
        <p:nvSpPr>
          <p:cNvPr id="3" name="Θέση περιεχομένου 2">
            <a:extLst>
              <a:ext uri="{FF2B5EF4-FFF2-40B4-BE49-F238E27FC236}">
                <a16:creationId xmlns:a16="http://schemas.microsoft.com/office/drawing/2014/main" id="{2709437E-C923-A185-DF4E-5AD5DB76B778}"/>
              </a:ext>
            </a:extLst>
          </p:cNvPr>
          <p:cNvSpPr>
            <a:spLocks noGrp="1"/>
          </p:cNvSpPr>
          <p:nvPr>
            <p:ph idx="1"/>
          </p:nvPr>
        </p:nvSpPr>
        <p:spPr/>
        <p:txBody>
          <a:bodyPr>
            <a:normAutofit fontScale="85000" lnSpcReduction="20000"/>
          </a:bodyPr>
          <a:lstStyle/>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Οι γλώσσες βρίσκονται σίγουρα σε επαφή εδώ και χιλιάδες χρόνια και πιθανότατα από την αρχή της ανθρωπότητας- ή τουλάχιστον από μια εποχή πολύ κοντά στην αρχή, αμέσως μόλις οι άνθρωποι μίλησαν παραπάνω από μια γλώσσες.</a:t>
            </a:r>
          </a:p>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Από τη στιγμή που θα περάσουμε από την προϊστορία στην ιστορία ( η οποία αρχίζει με την ανακάλυψη της γραφής στην αρχαία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Σουμερία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κατά την 4</a:t>
            </a:r>
            <a:r>
              <a:rPr lang="el-GR" sz="1800" baseline="30000" dirty="0">
                <a:effectLst/>
                <a:latin typeface="Calibri" panose="020F0502020204030204" pitchFamily="34" charset="0"/>
                <a:ea typeface="Calibri" panose="020F0502020204030204" pitchFamily="34" charset="0"/>
                <a:cs typeface="Times New Roman" panose="02020603050405020304" pitchFamily="18" charset="0"/>
              </a:rPr>
              <a:t>η</a:t>
            </a:r>
            <a:r>
              <a:rPr lang="el-GR" sz="1800" dirty="0">
                <a:effectLst/>
                <a:latin typeface="Calibri" panose="020F0502020204030204" pitchFamily="34" charset="0"/>
                <a:ea typeface="Calibri" panose="020F0502020204030204" pitchFamily="34" charset="0"/>
                <a:cs typeface="Times New Roman" panose="02020603050405020304" pitchFamily="18" charset="0"/>
              </a:rPr>
              <a:t> χιλιετία π.Χ.), βρίσκουμε αναφορές για γλωσσικές επαφές στις ιστορικές μαρτυρίες όλων των ανθρώπινων πολιτισμών. Κάποιες αρχαίες γλωσσικές επαφές μαρτυρούνται από δίγλωσσες επιγραφές, οι οποίες, βοήθησαν τους μελετητές να αποκρυπτογραφήσουν γραφικά συστήματα που είχα από καιρό περιέλθει σε αχρησία, όπως η σφηνοειδής γραφή.</a:t>
            </a: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Η πιο γνωστή δίγλωσση επιγραφή βρίσκεται στη Στήλη της Ροζέτας, που χρονολογείται από το 196 π.Χ. και περιέχει το ίδιο κείμενο τρεις φορές, δύο στα αιγυπτιακά (σε ιερογλυφική και δημοτική γραφή) και μια στα ελληνικά. Η επιγραφή αυτή λειτούργησε ως κλειδί για την αποκρυπτογράφηση των ιερογλυφικών. Είναι σημαντικό να έχουμε κατά νου ότι τα γραπτά μνημεία κατά κανόνα αποτελούν μαρτυρίες μόνο για τις κοινωνίες στις οποίες χρησιμοποιείται η γραφή.</a:t>
            </a:r>
            <a:endParaRPr lang="el-GR" dirty="0"/>
          </a:p>
        </p:txBody>
      </p:sp>
    </p:spTree>
    <p:extLst>
      <p:ext uri="{BB962C8B-B14F-4D97-AF65-F5344CB8AC3E}">
        <p14:creationId xmlns:p14="http://schemas.microsoft.com/office/powerpoint/2010/main" val="42063965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007689-C2ED-1EE1-24CC-BB65D08B2DDD}"/>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Κοινωνικοί παράγοντες πρόβλεψης της αλλαγής που οφείλεται σε επαφή: Ατελής εκμάθηση</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2B7C164-31D6-8DDC-4A2F-0FBACAC479F9}"/>
              </a:ext>
            </a:extLst>
          </p:cNvPr>
          <p:cNvSpPr>
            <a:spLocks noGrp="1"/>
          </p:cNvSpPr>
          <p:nvPr>
            <p:ph idx="1"/>
          </p:nvPr>
        </p:nvSpPr>
        <p:spPr/>
        <p:txBody>
          <a:bodyPr>
            <a:normAutofit fontScale="85000" lnSpcReduction="10000"/>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Σύμφωνα με μια βασική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κοινωνιογλωσσική</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διάκριση, οι αλλαγές που συντελούνται, όταν η ατελής εκμάθηση της δεύτερης γλώσσας δεν παίζει κανένα ρόλο στην όλη διαδικασία, είναι διαφορετικές από αυτές που συντελούνται, όταν η ατελής εκμάθηση είναι ένας σημαντικός παράγοντας που καθορίζει το γλωσσικό αποτέλεσμα της επαφής.</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 μικρασιατικές ελληνικές διάλεκτοι, που διαφοροποιούνται από όλες τις υπόλοιπες, εξελίχθηκαν μέσω της επαφής με την τουρκική, και κυρίως μέσω του δανεισμού τουρκικών χαρακτηριστικών στην ελληνική</a:t>
            </a:r>
            <a:r>
              <a:rPr lang="el-GR" sz="1800" kern="100" dirty="0">
                <a:effectLst/>
                <a:latin typeface="Calibri" panose="020F0502020204030204" pitchFamily="34" charset="0"/>
                <a:ea typeface="Calibri" panose="020F0502020204030204" pitchFamily="34" charset="0"/>
                <a:cs typeface="Calibri" panose="020F0502020204030204" pitchFamily="34" charset="0"/>
              </a:rPr>
              <a:t>˙</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αυτό σημαίνει ότι οι περισσότεροι από αυτούς που ήταν υπεύθυνοι για την παρεμβολή τουρκικών χαρακτηριστικών στην ελληνική ήταν φυσικοί ομιλητές της. Εφόσον η ελληνική ήταν η μητρική τους γλώσσα και οι ίδιοι έπρεπε να είναι δίγλωσσοι στην τουρκική τουλάχιστον τόσο ώστε να κατανοούν τα τουρκικά χαρακτηριστικά που δανείζονταν, πρόκειται για μια περίπτωση στην οποία η ατελής εκμάθηση δεν έπαιξε σημαντικό ρόλο στη διαδικασία της παρεμβολής.</a:t>
            </a:r>
          </a:p>
          <a:p>
            <a:endParaRPr lang="el-GR" dirty="0"/>
          </a:p>
        </p:txBody>
      </p:sp>
    </p:spTree>
    <p:extLst>
      <p:ext uri="{BB962C8B-B14F-4D97-AF65-F5344CB8AC3E}">
        <p14:creationId xmlns:p14="http://schemas.microsoft.com/office/powerpoint/2010/main" val="41961847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7CF354-6919-D522-8F67-9DD46DBC3950}"/>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Κοινωνικοί παράγοντες πρόβλεψης της αλλαγής που οφείλεται σε επαφή: Ατελής εκμάθηση</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4B6B10D9-B015-A078-B9DC-19C442C644A2}"/>
              </a:ext>
            </a:extLst>
          </p:cNvPr>
          <p:cNvSpPr>
            <a:spLocks noGrp="1"/>
          </p:cNvSpPr>
          <p:nvPr>
            <p:ph idx="1"/>
          </p:nvPr>
        </p:nvSpPr>
        <p:spPr/>
        <p:txBody>
          <a:bodyPr>
            <a:normAutofit fontScale="92500" lnSpcReduction="20000"/>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Στο δεύτερο, εκ διαμέτρου, αντίθετο παράδειγμα, ο Ηρόδοτος περιγράφει τη γλώσσα που μιλιόταν από τους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Σαυρομάτες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τους απόγονους των (πιθανόν μυθικών) Αμαζόνων και των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Σκυθών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που επέλεξαν για πατεράδες των παιδιών τους. Η γλώσσα των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Σαυροματών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προέρχεται από τη Σκυθική, αν και δεν είναι ίδια με αυτή. Οι διαφορές ανάμεσα στις γλώσσες (ή διαλέκτους) ήταν το αποτέλεσμα αλλαγών που συνέβησαν επειδή οι Αμαζόνες (αν υπήρξαν) έμαθαν ατελώς τη σκυθική ως ξένη γλώσσα και μεταβίβασαν στα παιδιά τους την ποικιλία αυτή της Σκυθικής.</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Η επαφή δύο γλωσσών μπορεί να επιφέρει διπλά αποτελέσματα, δηλαδή μπορεί να προκαλέσει ένα σύνολο γλωσσικών επιπτώσεων που αντανακλά την ατελή εκμάθηση και ένα άλλο που δεν το κάνει</a:t>
            </a:r>
            <a:r>
              <a:rPr lang="sq-AL"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0193046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2F5A7D-EA4C-D4E1-B22D-86B3EDB7489F}"/>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Όταν η ατελής εκμάθηση δεν παίζει κανένα ρόλο στη διαδικασία παρεμβολής.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7175483D-CAB0-0D9F-593D-BAED14FF2449}"/>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Αν η μητρική σας γλώσσα είναι η αγγλική και μιλάτε επαρκώς και Ιαπωνικά, θα μπορούσατε να εισαγάγετε αγγλικά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στοιεία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ως δάνεια στα Ιαπωνικά που γνωρίζετε- όχι εξαιτίας της αποτυχίας να ελέγξετε ένα μέρος της ιαπωνικής γραμματικής, αλλά επειδή απλά θα θέλατε να χρησιμοποιήσετε μια ιδιαίτερα βολικής αγγλική λέξη ή φράση ή συντακτική δομή την ώρα που μιλάτε ιαπωνικά. Τέτοιο είδους εισαγωγές θα μπορούσαν να είναι εφήμερης διάρκειας ή να γίνουν μόνιμα συστατικά της ιαπωνικής ομιλίας σας. </a:t>
            </a:r>
          </a:p>
          <a:p>
            <a:endParaRPr lang="el-GR" dirty="0"/>
          </a:p>
        </p:txBody>
      </p:sp>
    </p:spTree>
    <p:extLst>
      <p:ext uri="{BB962C8B-B14F-4D97-AF65-F5344CB8AC3E}">
        <p14:creationId xmlns:p14="http://schemas.microsoft.com/office/powerpoint/2010/main" val="5885337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36EF68-E2D5-9AB7-5A54-E554DF666B63}"/>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Όταν η ατελής εκμάθηση δεν παίζει κανένα ρόλο στη διαδικασία παρεμβολής.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D009A6ED-D764-E673-F655-1C1926257692}"/>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Ενδεχομένως δεν θα θέλατε να αποκαλέσετε δάνεια από την αγγλική τα στοιχεία που εισήχθησαν προσωρινά, οπωσδήποτε όμως τα μόνιμα στοιχεία είναι δάνεια, ανεξάρτητα από το αν οι άλλοι ομιλητές της ιαπωνικής μιμούνται τη δική σας χρήση της ιαπωνικής. Μάλιστα, η μόνη διαφορά ανάμεσα στη προσωρινά και στα μόνιμα στοιχεία παρεμβολής είναι κοινωνική, όχι αυστηρά γλωσσική: από τη στιγμή που θα εμφανιστεί ένα χαρακτηριστικό στην εκδοχή της ιαπωνικής που μιλάει κάποιος, έστω και μια μόνο φορά, μπορεί να εξελιχθεί σε δάνειο, και πράγματι αυτό θα συμβεί, αν γίνει συχνό και αν χρησιμοποιηθεί επίσης από άλλους ομιλητές.</a:t>
            </a:r>
          </a:p>
          <a:p>
            <a:endParaRPr lang="el-GR" dirty="0"/>
          </a:p>
        </p:txBody>
      </p:sp>
    </p:spTree>
    <p:extLst>
      <p:ext uri="{BB962C8B-B14F-4D97-AF65-F5344CB8AC3E}">
        <p14:creationId xmlns:p14="http://schemas.microsoft.com/office/powerpoint/2010/main" val="8888010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EADA4C-6E1D-8F31-90F7-866708234C29}"/>
              </a:ext>
            </a:extLst>
          </p:cNvPr>
          <p:cNvSpPr>
            <a:spLocks noGrp="1"/>
          </p:cNvSpPr>
          <p:nvPr>
            <p:ph type="title"/>
          </p:nvPr>
        </p:nvSpPr>
        <p:spPr/>
        <p:txBody>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Κλίμακες δανεισμού</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33E7E845-4DC5-E91D-A380-5735C09297B8}"/>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 επιστήμονες έχουν προτείνει κλίμακες δανεισμού για να προβλέψουν ποιοι τύποι δανείων είναι αναμενόμενο να εμφανιστούν σε συνθήκες γλωσσικής επαφής αυξανόμενης έντασης:</a:t>
            </a:r>
          </a:p>
          <a:p>
            <a:endParaRPr lang="el-GR" dirty="0"/>
          </a:p>
        </p:txBody>
      </p:sp>
    </p:spTree>
    <p:extLst>
      <p:ext uri="{BB962C8B-B14F-4D97-AF65-F5344CB8AC3E}">
        <p14:creationId xmlns:p14="http://schemas.microsoft.com/office/powerpoint/2010/main" val="1333215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228EB536-527A-2CB2-3BA9-A4EE4D3093C8}"/>
              </a:ext>
            </a:extLst>
          </p:cNvPr>
          <p:cNvGraphicFramePr>
            <a:graphicFrameLocks noGrp="1"/>
          </p:cNvGraphicFramePr>
          <p:nvPr>
            <p:ph idx="1"/>
            <p:extLst>
              <p:ext uri="{D42A27DB-BD31-4B8C-83A1-F6EECF244321}">
                <p14:modId xmlns:p14="http://schemas.microsoft.com/office/powerpoint/2010/main" val="204245978"/>
              </p:ext>
            </p:extLst>
          </p:nvPr>
        </p:nvGraphicFramePr>
        <p:xfrm>
          <a:off x="1961965" y="887767"/>
          <a:ext cx="7767962" cy="5273353"/>
        </p:xfrm>
        <a:graphic>
          <a:graphicData uri="http://schemas.openxmlformats.org/drawingml/2006/table">
            <a:tbl>
              <a:tblPr firstRow="1" firstCol="1" bandRow="1">
                <a:tableStyleId>{5C22544A-7EE6-4342-B048-85BDC9FD1C3A}</a:tableStyleId>
              </a:tblPr>
              <a:tblGrid>
                <a:gridCol w="1882067">
                  <a:extLst>
                    <a:ext uri="{9D8B030D-6E8A-4147-A177-3AD203B41FA5}">
                      <a16:colId xmlns:a16="http://schemas.microsoft.com/office/drawing/2014/main" val="1292582335"/>
                    </a:ext>
                  </a:extLst>
                </a:gridCol>
                <a:gridCol w="1961965">
                  <a:extLst>
                    <a:ext uri="{9D8B030D-6E8A-4147-A177-3AD203B41FA5}">
                      <a16:colId xmlns:a16="http://schemas.microsoft.com/office/drawing/2014/main" val="1193110408"/>
                    </a:ext>
                  </a:extLst>
                </a:gridCol>
                <a:gridCol w="1961965">
                  <a:extLst>
                    <a:ext uri="{9D8B030D-6E8A-4147-A177-3AD203B41FA5}">
                      <a16:colId xmlns:a16="http://schemas.microsoft.com/office/drawing/2014/main" val="95967239"/>
                    </a:ext>
                  </a:extLst>
                </a:gridCol>
                <a:gridCol w="1961965">
                  <a:extLst>
                    <a:ext uri="{9D8B030D-6E8A-4147-A177-3AD203B41FA5}">
                      <a16:colId xmlns:a16="http://schemas.microsoft.com/office/drawing/2014/main" val="642573003"/>
                    </a:ext>
                  </a:extLst>
                </a:gridCol>
              </a:tblGrid>
              <a:tr h="717799">
                <a:tc>
                  <a:txBody>
                    <a:bodyPr/>
                    <a:lstStyle/>
                    <a:p>
                      <a:pPr>
                        <a:lnSpc>
                          <a:spcPct val="107000"/>
                        </a:lnSpc>
                        <a:spcAft>
                          <a:spcPts val="800"/>
                        </a:spcAft>
                      </a:pPr>
                      <a:r>
                        <a:rPr lang="el-GR" sz="1400" kern="100" dirty="0">
                          <a:effectLst/>
                        </a:rPr>
                        <a:t>Περιστασιακή επαφή</a:t>
                      </a:r>
                      <a:r>
                        <a:rPr lang="en-US" sz="1400" kern="100" dirty="0">
                          <a:effectLst/>
                        </a:rPr>
                        <a:t> (casual contact)</a:t>
                      </a:r>
                      <a:endParaRPr lang="el-G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946" marR="41946" marT="0" marB="0"/>
                </a:tc>
                <a:tc>
                  <a:txBody>
                    <a:bodyPr/>
                    <a:lstStyle/>
                    <a:p>
                      <a:pPr>
                        <a:lnSpc>
                          <a:spcPct val="107000"/>
                        </a:lnSpc>
                        <a:spcAft>
                          <a:spcPts val="800"/>
                        </a:spcAft>
                      </a:pPr>
                      <a:r>
                        <a:rPr lang="el-GR" sz="1400" kern="100">
                          <a:effectLst/>
                        </a:rPr>
                        <a:t>Ελαφρώς στενότερη επαφή</a:t>
                      </a:r>
                      <a:r>
                        <a:rPr lang="en-US" sz="1400" kern="100">
                          <a:effectLst/>
                        </a:rPr>
                        <a:t> (slightly more intense contact)</a:t>
                      </a:r>
                      <a:endParaRPr lang="el-G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1946" marR="41946" marT="0" marB="0"/>
                </a:tc>
                <a:tc>
                  <a:txBody>
                    <a:bodyPr/>
                    <a:lstStyle/>
                    <a:p>
                      <a:pPr>
                        <a:lnSpc>
                          <a:spcPct val="107000"/>
                        </a:lnSpc>
                        <a:spcAft>
                          <a:spcPts val="800"/>
                        </a:spcAft>
                      </a:pPr>
                      <a:r>
                        <a:rPr lang="el-GR" sz="1400" kern="100" dirty="0">
                          <a:effectLst/>
                        </a:rPr>
                        <a:t>Περισσότερο στενή επαφή (</a:t>
                      </a:r>
                      <a:r>
                        <a:rPr lang="en-US" sz="1400" kern="100" dirty="0">
                          <a:effectLst/>
                        </a:rPr>
                        <a:t>more intense contact)</a:t>
                      </a:r>
                      <a:endParaRPr lang="el-G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946" marR="41946" marT="0" marB="0"/>
                </a:tc>
                <a:tc>
                  <a:txBody>
                    <a:bodyPr/>
                    <a:lstStyle/>
                    <a:p>
                      <a:pPr>
                        <a:lnSpc>
                          <a:spcPct val="107000"/>
                        </a:lnSpc>
                        <a:spcAft>
                          <a:spcPts val="800"/>
                        </a:spcAft>
                      </a:pPr>
                      <a:r>
                        <a:rPr lang="el-GR" sz="1400" kern="100">
                          <a:effectLst/>
                        </a:rPr>
                        <a:t>Έντονη Επαφή (</a:t>
                      </a:r>
                      <a:r>
                        <a:rPr lang="en-US" sz="1400" kern="100">
                          <a:effectLst/>
                        </a:rPr>
                        <a:t>intense contact)</a:t>
                      </a:r>
                      <a:endParaRPr lang="el-G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1946" marR="41946" marT="0" marB="0"/>
                </a:tc>
                <a:extLst>
                  <a:ext uri="{0D108BD9-81ED-4DB2-BD59-A6C34878D82A}">
                    <a16:rowId xmlns:a16="http://schemas.microsoft.com/office/drawing/2014/main" val="4221683044"/>
                  </a:ext>
                </a:extLst>
              </a:tr>
              <a:tr h="4369106">
                <a:tc>
                  <a:txBody>
                    <a:bodyPr/>
                    <a:lstStyle/>
                    <a:p>
                      <a:pPr>
                        <a:lnSpc>
                          <a:spcPct val="107000"/>
                        </a:lnSpc>
                        <a:spcAft>
                          <a:spcPts val="800"/>
                        </a:spcAft>
                      </a:pPr>
                      <a:r>
                        <a:rPr lang="el-GR" sz="1400" kern="100" dirty="0">
                          <a:effectLst/>
                        </a:rPr>
                        <a:t>Αυτοί που δανείζονται δεν χρειάζεται να είναι επαρκείς στη γλώσσα πηγή. Αντικείμενο δανεισμού γίνονται κυρίως οι λ. μη βασικού λεξιλογίου και περιεχομένου, δηλαδή ονόματα, ρήματα, επίθετα, και επιρρήματα</a:t>
                      </a:r>
                      <a:endParaRPr lang="el-G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946" marR="41946" marT="0" marB="0"/>
                </a:tc>
                <a:tc>
                  <a:txBody>
                    <a:bodyPr/>
                    <a:lstStyle/>
                    <a:p>
                      <a:pPr>
                        <a:lnSpc>
                          <a:spcPct val="107000"/>
                        </a:lnSpc>
                        <a:spcAft>
                          <a:spcPts val="800"/>
                        </a:spcAft>
                      </a:pPr>
                      <a:r>
                        <a:rPr lang="el-GR" sz="1400" kern="100" dirty="0">
                          <a:effectLst/>
                        </a:rPr>
                        <a:t>Στη γλώσσα που δανείζεται πρέπει να υπάρχει ένας αριθμός δίγλωσσων ομιλητών. Πέρα από τις λ. περιεχομένου, αντικείμενο δανεισμού γίνονται και κάποιες λειτουργικές λ., όπως είναι τα επιρρήματα και οι σύνδεσμοι.</a:t>
                      </a:r>
                      <a:endParaRPr lang="el-G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946" marR="41946" marT="0" marB="0"/>
                </a:tc>
                <a:tc>
                  <a:txBody>
                    <a:bodyPr/>
                    <a:lstStyle/>
                    <a:p>
                      <a:pPr>
                        <a:lnSpc>
                          <a:spcPct val="107000"/>
                        </a:lnSpc>
                        <a:spcAft>
                          <a:spcPts val="800"/>
                        </a:spcAft>
                      </a:pPr>
                      <a:r>
                        <a:rPr lang="el-GR" sz="1400" kern="100" dirty="0">
                          <a:effectLst/>
                        </a:rPr>
                        <a:t>Στη γλώσσα που δανείζεται πρέπει να υπάρχουν πολλοί ομιλητές οι οποίοι είναι δίγλωσσοι, ενώ παράλληλα υπάρχει θετική στάση των ομιλητών ως προς τη γλώσσα πηγή. Αντικείμενο δανεισμού γίνονται όχι μόνο λ. περιεχομένου, αλλά και αρκετές ελεύθερες λειτουργικές λ., όπως οι αντωνυμίες και τα αριθμητικά, αλλά και κάποια εξαρτημένα λειτουργικά στοιχεία, όπως τα παραγωγικά επιθήματα.</a:t>
                      </a:r>
                      <a:endParaRPr lang="el-G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946" marR="41946" marT="0" marB="0"/>
                </a:tc>
                <a:tc>
                  <a:txBody>
                    <a:bodyPr/>
                    <a:lstStyle/>
                    <a:p>
                      <a:pPr>
                        <a:lnSpc>
                          <a:spcPct val="107000"/>
                        </a:lnSpc>
                        <a:spcAft>
                          <a:spcPts val="800"/>
                        </a:spcAft>
                      </a:pPr>
                      <a:r>
                        <a:rPr lang="el-GR" sz="1400" kern="100" dirty="0">
                          <a:effectLst/>
                        </a:rPr>
                        <a:t>Στην κοινότητα της γλώσσας που δανείζεται υπάρχει εκτεταμένη διγλωσσία και η στάση των ομιλητών ως προς τη γλώσσα πηγή είναι θετική, καθώς τη θεωρούν γλώσσα κύρους. Ο δανεισμός αφορά όλο το εύρος του λεξιλογίου και επεκτείνεται και στη δομή. Τα πάντα μπορούν θεωρητικά να αποτελέσουν αντικείμενο δανεισμού</a:t>
                      </a:r>
                      <a:r>
                        <a:rPr lang="en-US" sz="1400" kern="100" dirty="0">
                          <a:effectLst/>
                        </a:rPr>
                        <a:t>.</a:t>
                      </a:r>
                      <a:endParaRPr lang="el-G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946" marR="41946" marT="0" marB="0"/>
                </a:tc>
                <a:extLst>
                  <a:ext uri="{0D108BD9-81ED-4DB2-BD59-A6C34878D82A}">
                    <a16:rowId xmlns:a16="http://schemas.microsoft.com/office/drawing/2014/main" val="1608315844"/>
                  </a:ext>
                </a:extLst>
              </a:tr>
            </a:tbl>
          </a:graphicData>
        </a:graphic>
      </p:graphicFrame>
    </p:spTree>
    <p:extLst>
      <p:ext uri="{BB962C8B-B14F-4D97-AF65-F5344CB8AC3E}">
        <p14:creationId xmlns:p14="http://schemas.microsoft.com/office/powerpoint/2010/main" val="39539980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8485D1-E5FF-FDC8-A24C-5FD2252F8F13}"/>
              </a:ext>
            </a:extLst>
          </p:cNvPr>
          <p:cNvSpPr>
            <a:spLocks noGrp="1"/>
          </p:cNvSpPr>
          <p:nvPr>
            <p:ph type="title"/>
          </p:nvPr>
        </p:nvSpPr>
        <p:spPr/>
        <p:txBody>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Κλίμακες δανεισμού</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7006457D-876B-2129-963C-139FE025F674}"/>
              </a:ext>
            </a:extLst>
          </p:cNvPr>
          <p:cNvSpPr>
            <a:spLocks noGrp="1"/>
          </p:cNvSpPr>
          <p:nvPr>
            <p:ph idx="1"/>
          </p:nvPr>
        </p:nvSpPr>
        <p:spPr/>
        <p:txBody>
          <a:bodyPr>
            <a:normAutofit fontScale="92500" lnSpcReduction="20000"/>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Λ</a:t>
            </a:r>
            <a:r>
              <a:rPr lang="sq-AL" sz="1800" kern="100" dirty="0">
                <a:effectLst/>
                <a:latin typeface="Calibri" panose="020F0502020204030204" pitchFamily="34" charset="0"/>
                <a:ea typeface="Calibri" panose="020F0502020204030204" pitchFamily="34" charset="0"/>
                <a:cs typeface="Times New Roman" panose="02020603050405020304" pitchFamily="18" charset="0"/>
              </a:rPr>
              <a:t>εξιλογικός δανεισμός συμβαίνει ακόμα και σε συνθήκες πλήρους απουσίας οποιασδήποτε μορφής διγλωσσίας. (π.χ.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taboo James Cook &lt; Tonga islands).</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https://www.greek-language.gr/greekLang/modern_greek/tools/lexica/triantafyllides/search.html?lq=%CF%84%CE%B1%CE%BC%CF%80%CE%BF%CF%8D&amp;dq=</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Περιπτώσεις χαλαρής επαφής π.χ.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u="sng" kern="1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https://www.greek-language.gr/greekLang/modern_greek/tools/lexica/triantafyllides/search.html?lq=%CF%80%CE%BF%CF%85%CF%81%CE%BC%CF%80%CE%BF%CF%85%CE%AC%CF%81&amp;dq=</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140702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DA4E91-4939-AF2C-36E7-43D715D92455}"/>
              </a:ext>
            </a:extLst>
          </p:cNvPr>
          <p:cNvSpPr>
            <a:spLocks noGrp="1"/>
          </p:cNvSpPr>
          <p:nvPr>
            <p:ph type="title"/>
          </p:nvPr>
        </p:nvSpPr>
        <p:spPr/>
        <p:txBody>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Κλίμακες δανεισμού</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60C52799-438B-DBD6-DC2C-68BB8463DCB6}"/>
              </a:ext>
            </a:extLst>
          </p:cNvPr>
          <p:cNvSpPr>
            <a:spLocks noGrp="1"/>
          </p:cNvSpPr>
          <p:nvPr>
            <p:ph idx="1"/>
          </p:nvPr>
        </p:nvSpPr>
        <p:spPr/>
        <p:txBody>
          <a:bodyPr>
            <a:normAutofit fontScale="92500" lnSpcReduction="20000"/>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Ελαφρώς στενότερη επαφή: περίπτωση επίσημης τουρκικής που εμφανίζει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αράβικα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φωνήματα σε αραβικά δάνεια, ενώ ο αραβικός παρατακτικός σύνδεσμος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wa</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μια λειτουργική λέξη, χρησιμοποιείται σε συντακτικά σχήματα που είναι σπάνια σε άλλες ποικιλίες της τουρκικής.</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Περισσότερο στενή επαφή: δανεισμός στην ιρανική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οσετική</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από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καυκασιανές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γλώσσες, κυρίως από τη γεωργιανή. (π.χ. νέες πτώσεις στο κληρονομημένο ινδοευρωπαϊκό πτωτικό σύστημα, δήλωση πτώσης και αριθμού γίνεται με συγκολλητικό τρόπο, όπως στη γεωργιανή και αντίθετα με ό, τι ισχύει στην ινδοευρωπαϊκή.)</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Έντονη επαφή: Μικρασιατική ελληνική</a:t>
            </a:r>
          </a:p>
          <a:p>
            <a:endParaRPr lang="el-GR" dirty="0"/>
          </a:p>
        </p:txBody>
      </p:sp>
    </p:spTree>
    <p:extLst>
      <p:ext uri="{BB962C8B-B14F-4D97-AF65-F5344CB8AC3E}">
        <p14:creationId xmlns:p14="http://schemas.microsoft.com/office/powerpoint/2010/main" val="37780214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77C5B0-3427-0690-0ED5-3F8A54B6D8E4}"/>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Όταν η ατελής εκμάθηση παίζει ρόλο στη διαδικασία παρεμβολής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D4D0C45-7668-62B2-8C3D-6CBE72BEC75F}"/>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Οι περισσότερες από τις περιπτώσεις στις οποίες η ατελής εκμάθηση είναι ο δρόμος μέσω του οποίου συμβαίνει η παρεμβολή περιλαμβάνουν τη μετακίνηση μιας ομάδας ομιλητών προς τη γλώσσα μιας άλλης ομάδας. Φυσικά πολλές περιπτώσεις γλωσσικής μετακίνησης μιας ομάδας καταλήγουν στην τέλεια εκμάθηση της γλώσσας – στόχου (ΓΣ), με την έννοια ότι τα μέλη της ομάδας αυτής μιλούν τελικά την ίδια ποικιλία της ΓΣ, όπως και οι φυσικοί ομιλητές της. Σε άλλες όμως περιπτώσεις, εξαιτίας ποικίλων κοινωνικών λόγων, η μετακίνηση αυτή οδηγεί σε αλλαγές στη ΓΣ.</a:t>
            </a:r>
          </a:p>
          <a:p>
            <a:endParaRPr lang="el-GR" dirty="0"/>
          </a:p>
        </p:txBody>
      </p:sp>
    </p:spTree>
    <p:extLst>
      <p:ext uri="{BB962C8B-B14F-4D97-AF65-F5344CB8AC3E}">
        <p14:creationId xmlns:p14="http://schemas.microsoft.com/office/powerpoint/2010/main" val="18163472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47D10B-7BBD-5E58-AFFE-2CF52AC0BCBA}"/>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Όταν η ατελής εκμάθηση παίζει ρόλο στη διαδικασία παρεμβολής</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F9A1563B-C2CC-6D25-4F2B-1CB96B9A1B66}"/>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Είναι σημαντικό να έχουμε κατά νου ότι, όταν μιλάμε για ατελή εκμάθηση σε αυτά τα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συμφραζόμενα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δεν εννοούμε ανικανότητα για μάθηση ούτε έλλειψη επαρκούς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προσβασης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στη ΓΣ, που να επιτρέπει την πλήρη εκμάθηση: αυτοί που μαθαίνουν ασφαλώς αποφασίζουν ορισμένες φορές, συνειδητά ή υποσυνείδητα, να χρησιμοποιήσουν γλωσσικά χαρακτηριστικά που δεν χρησιμοποιούν οι φυσικοί ομιλητές της ΓΣ. Ένα ακόμη σημείο που πρέπει να τονιστεί είναι ότι αυτού του τύπου η παρεμβολή μπορεί να συμβεί χωρίς γλωσσική μετακίνηση.</a:t>
            </a:r>
          </a:p>
          <a:p>
            <a:endParaRPr lang="el-GR" dirty="0"/>
          </a:p>
        </p:txBody>
      </p:sp>
    </p:spTree>
    <p:extLst>
      <p:ext uri="{BB962C8B-B14F-4D97-AF65-F5344CB8AC3E}">
        <p14:creationId xmlns:p14="http://schemas.microsoft.com/office/powerpoint/2010/main" val="3913663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404B8D-407E-92B4-5799-E2535F249A1D}"/>
              </a:ext>
            </a:extLst>
          </p:cNvPr>
          <p:cNvSpPr>
            <a:spLocks noGrp="1"/>
          </p:cNvSpPr>
          <p:nvPr>
            <p:ph type="title"/>
          </p:nvPr>
        </p:nvSpPr>
        <p:spPr/>
        <p:txBody>
          <a:bodyPr>
            <a:normAutofit/>
          </a:bodyPr>
          <a:lstStyle/>
          <a:p>
            <a:r>
              <a:rPr lang="el-GR" sz="2400" dirty="0">
                <a:latin typeface="Calibri" panose="020F0502020204030204" pitchFamily="34" charset="0"/>
                <a:cs typeface="Calibri" panose="020F0502020204030204" pitchFamily="34" charset="0"/>
              </a:rPr>
              <a:t>Πόσο παλιά είναι η γλωσσική επαφή</a:t>
            </a:r>
          </a:p>
        </p:txBody>
      </p:sp>
      <p:sp>
        <p:nvSpPr>
          <p:cNvPr id="3" name="Θέση περιεχομένου 2">
            <a:extLst>
              <a:ext uri="{FF2B5EF4-FFF2-40B4-BE49-F238E27FC236}">
                <a16:creationId xmlns:a16="http://schemas.microsoft.com/office/drawing/2014/main" id="{1E979A5A-E72C-3239-8FF5-FA29F925E7EC}"/>
              </a:ext>
            </a:extLst>
          </p:cNvPr>
          <p:cNvSpPr>
            <a:spLocks noGrp="1"/>
          </p:cNvSpPr>
          <p:nvPr>
            <p:ph idx="1"/>
          </p:nvPr>
        </p:nvSpPr>
        <p:spPr/>
        <p:txBody>
          <a:bodyPr>
            <a:normAutofit fontScale="92500" lnSpcReduction="10000"/>
          </a:bodyPr>
          <a:lstStyle/>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Η περίπτωση των αρβανίτικων και των </a:t>
            </a:r>
            <a:r>
              <a:rPr lang="en-US" sz="1800" dirty="0">
                <a:effectLst/>
                <a:latin typeface="Calibri" panose="020F0502020204030204" pitchFamily="34" charset="0"/>
                <a:ea typeface="Calibri" panose="020F0502020204030204" pitchFamily="34" charset="0"/>
                <a:cs typeface="Times New Roman" panose="02020603050405020304" pitchFamily="18" charset="0"/>
              </a:rPr>
              <a:t>Arb</a:t>
            </a:r>
            <a:r>
              <a:rPr lang="sq-AL" sz="1800" dirty="0">
                <a:effectLst/>
                <a:latin typeface="Calibri" panose="020F0502020204030204" pitchFamily="34" charset="0"/>
                <a:ea typeface="Calibri" panose="020F0502020204030204" pitchFamily="34" charset="0"/>
                <a:cs typeface="Times New Roman" panose="02020603050405020304" pitchFamily="18" charset="0"/>
              </a:rPr>
              <a:t>ëresh</a:t>
            </a:r>
            <a:r>
              <a:rPr lang="el-GR" sz="1800" dirty="0">
                <a:effectLst/>
                <a:latin typeface="Calibri" panose="020F0502020204030204" pitchFamily="34" charset="0"/>
                <a:ea typeface="Calibri" panose="020F0502020204030204" pitchFamily="34" charset="0"/>
                <a:cs typeface="Times New Roman" panose="02020603050405020304" pitchFamily="18" charset="0"/>
              </a:rPr>
              <a:t> για την ιστορία της αλβανικής.</a:t>
            </a:r>
          </a:p>
          <a:p>
            <a:pPr>
              <a:buFont typeface="Wingdings" panose="05000000000000000000" pitchFamily="2" charset="2"/>
              <a:buChar char="q"/>
            </a:pP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l-GR" sz="1800" dirty="0">
                <a:effectLst/>
                <a:latin typeface="Calibri" panose="020F0502020204030204" pitchFamily="34" charset="0"/>
                <a:ea typeface="Calibri" panose="020F0502020204030204" pitchFamily="34" charset="0"/>
                <a:cs typeface="Times New Roman" panose="02020603050405020304" pitchFamily="18" charset="0"/>
              </a:rPr>
              <a:t>Κατά συνέπεια, οι κοινωνίες που δεν έχουν δική τους γραπτή παράδοση εξετάζονται κυρίως μέσα από την οπτική των πολιτισμών της πλειονότητας, γεγονός που περιορίζει την κατανόηση μας για τις γλωσσικές επαφές ανάμεσα σε άλλους λαούς, ειδικά πριν τον 20</a:t>
            </a:r>
            <a:r>
              <a:rPr lang="el-GR" sz="1800" baseline="30000" dirty="0">
                <a:effectLst/>
                <a:latin typeface="Calibri" panose="020F0502020204030204" pitchFamily="34" charset="0"/>
                <a:ea typeface="Calibri" panose="020F0502020204030204" pitchFamily="34" charset="0"/>
                <a:cs typeface="Times New Roman" panose="02020603050405020304" pitchFamily="18" charset="0"/>
              </a:rPr>
              <a:t>ο</a:t>
            </a:r>
            <a:r>
              <a:rPr lang="el-GR" sz="1800" dirty="0">
                <a:effectLst/>
                <a:latin typeface="Calibri" panose="020F0502020204030204" pitchFamily="34" charset="0"/>
                <a:ea typeface="Calibri" panose="020F0502020204030204" pitchFamily="34" charset="0"/>
                <a:cs typeface="Times New Roman" panose="02020603050405020304" pitchFamily="18" charset="0"/>
              </a:rPr>
              <a:t> αιώνα. Παρ’ όλα αυτά, είναι διαθέσιμες υπεραρκετές πληροφορίες, που δείχνουν ότι οι έντονες και πολύπλοκες γλωσσικές επαφές, οι οποίες έχουν εκτεταμένες κοινωνικές, πολιτικές και γλωσσικές συνέπειες, είναι ένα μόνιμο χαρακτηριστικό της ανθρώπινης υπόστασης και όχι ένα φαινόμενο που περιορίζεται σε μεγάλες, πρόσφατες, στρατιωτικά ισχυρές ή/και τεχνολογικά αναπτυγμένες κοινωνίες.</a:t>
            </a:r>
            <a:endParaRPr lang="el-GR" dirty="0"/>
          </a:p>
        </p:txBody>
      </p:sp>
    </p:spTree>
    <p:extLst>
      <p:ext uri="{BB962C8B-B14F-4D97-AF65-F5344CB8AC3E}">
        <p14:creationId xmlns:p14="http://schemas.microsoft.com/office/powerpoint/2010/main" val="24465718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BAA76A-8F81-D9CD-79E2-4516F71B35E3}"/>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Όταν η ατελής εκμάθηση παίζει ρόλο στη διαδικασία παρεμβολής</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DECB86DB-213B-3A54-54CA-2840F83997C1}"/>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Η διαδικασία μέσω της οποίας εισάγονται χαρακτηριστικά παρεμβολής σε μια γλώσσα από μια ομάδα ανθρώπων που τη μαθαίνουν ως δεύτερη- ως γλώσσα στόχο- έχει δύο ή τρία συστατικά, ανάλογα με το αν οι άνθρωποι αυτού έχουν αφομοιωθεί γλωσσικά από την κοινότητα της γλώσσας- στόχου ή όχι. Κατ’ αρχάς, αυτοί που μαθαίνουν μεταφέρουν χαρακτηριστικά της μητρικής τους γλώσσας στη μορφή ΓΣ που κατέχουν, την οποία μπορούμε να ονομάσουμε ΓΣ</a:t>
            </a:r>
            <a:r>
              <a:rPr lang="el-GR"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p>
        </p:txBody>
      </p:sp>
    </p:spTree>
    <p:extLst>
      <p:ext uri="{BB962C8B-B14F-4D97-AF65-F5344CB8AC3E}">
        <p14:creationId xmlns:p14="http://schemas.microsoft.com/office/powerpoint/2010/main" val="21240811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4A301B-7B97-27F1-1DC0-ED0BD288A399}"/>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Όταν η ατελής εκμάθηση παίζει ρόλο στη διαδικασία παρεμβολής</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38C4D1B6-9D3B-3EB8-8537-39F2D804ED14}"/>
              </a:ext>
            </a:extLst>
          </p:cNvPr>
          <p:cNvSpPr>
            <a:spLocks noGrp="1"/>
          </p:cNvSpPr>
          <p:nvPr>
            <p:ph idx="1"/>
          </p:nvPr>
        </p:nvSpPr>
        <p:spPr/>
        <p:txBody>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Δεύτερον, είναι πιθανό να αποτύχουν (ή να αρνηθούν) να μάθουν κάποια χαρακτηριστικά της ΓΣ, κυρίως αυτά που είναι μαρκαρισμένα, και έτσι τα λάθη τους αυτά είναι επίσης ένα μέρος ΓΣ</a:t>
            </a:r>
            <a:r>
              <a:rPr lang="el-GR"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Αν η ομάδα που κινείται γλωσσικά δεν έχει αφομοιωθεί από την αρχική κοινότητα της ΓΣ, αν δηλαδή τα μέλη της παραμένουν μια ξεχωριστή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εθνοτική</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ή ίσως εθνική ομάδα, η ΓΣ</a:t>
            </a:r>
            <a:r>
              <a:rPr lang="el-GR"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παγιώνεται ως τελική μορφή ΓΣ αυτής της ομάδας. </a:t>
            </a:r>
          </a:p>
          <a:p>
            <a:endParaRPr lang="el-GR" dirty="0"/>
          </a:p>
        </p:txBody>
      </p:sp>
    </p:spTree>
    <p:extLst>
      <p:ext uri="{BB962C8B-B14F-4D97-AF65-F5344CB8AC3E}">
        <p14:creationId xmlns:p14="http://schemas.microsoft.com/office/powerpoint/2010/main" val="42091524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9E883E-A54D-C232-43CA-01CF8293CDD6}"/>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Όταν η ατελής εκμάθηση παίζει ρόλο στη διαδικασία παρεμβολής</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9BFB73F4-9377-CAE0-BBFF-4ADE1A925D3E}"/>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Στην αντίθετη περίπτωση, όταν δηλαδή οι φυσικοί ομιλητές της ΓΣ</a:t>
            </a:r>
            <a:r>
              <a:rPr lang="el-GR" sz="1800" kern="1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συναποτελούν μια γλωσσική κοινότητα με τους ομιλητές της ΓΣ</a:t>
            </a:r>
            <a:r>
              <a:rPr lang="el-GR"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το γλωσσικό αποτέλεσμα θα είναι ένα αμάλγαμα των δύο αυτών συστημάτων, μια ΓΣ</a:t>
            </a:r>
            <a:r>
              <a:rPr lang="el-GR" sz="1800" kern="100" baseline="-25000" dirty="0">
                <a:effectLst/>
                <a:latin typeface="Calibri" panose="020F0502020204030204" pitchFamily="34" charset="0"/>
                <a:ea typeface="Calibri" panose="020F0502020204030204" pitchFamily="34" charset="0"/>
                <a:cs typeface="Times New Roman" panose="02020603050405020304" pitchFamily="18" charset="0"/>
              </a:rPr>
              <a:t>3,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επειδή οι πρώτοι θα δανειστούν έστω λίγα χαρακτηριστικά από την ΓΣ</a:t>
            </a:r>
            <a:r>
              <a:rPr lang="el-GR"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οι ομιλητές της ΓΣ</a:t>
            </a:r>
            <a:r>
              <a:rPr lang="el-GR" sz="1800" kern="100" baseline="-25000" dirty="0">
                <a:effectLst/>
                <a:latin typeface="Calibri" panose="020F0502020204030204" pitchFamily="34" charset="0"/>
                <a:ea typeface="Calibri" panose="020F0502020204030204" pitchFamily="34" charset="0"/>
                <a:cs typeface="Times New Roman" panose="02020603050405020304" pitchFamily="18" charset="0"/>
              </a:rPr>
              <a:t>1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θα «διαπραγματευτούν» μεταξύ τους μια κοινή μορφή της ΓΣ και αυτή η μορφή θα γίνει η γλώσσα όλης της κοινότητας (βλ. διαπραγμάτευση).</a:t>
            </a:r>
          </a:p>
          <a:p>
            <a:endParaRPr lang="el-GR" dirty="0"/>
          </a:p>
        </p:txBody>
      </p:sp>
    </p:spTree>
    <p:extLst>
      <p:ext uri="{BB962C8B-B14F-4D97-AF65-F5344CB8AC3E}">
        <p14:creationId xmlns:p14="http://schemas.microsoft.com/office/powerpoint/2010/main" val="38111790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CD4C49-9774-EEB6-2E47-0D6D64C910AF}"/>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Γλωσσικοί παράγοντες πρόβλεψης της αλλαγής που οφείλεται σε επαφής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990D94F9-6888-0225-18CF-8DD14A50DB3A}"/>
              </a:ext>
            </a:extLst>
          </p:cNvPr>
          <p:cNvSpPr>
            <a:spLocks noGrp="1"/>
          </p:cNvSpPr>
          <p:nvPr>
            <p:ph idx="1"/>
          </p:nvPr>
        </p:nvSpPr>
        <p:spPr/>
        <p:txBody>
          <a:bodyPr>
            <a:normAutofit/>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καθολικό μαρκάρισμα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 λιγότερο πιθανό σε μια μετακίνηση να μάθει τα μαρκαρισμένα στοιχεία της ΓΣ)</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β)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βαθμός ενσωμάτωσης των χαρακτηριστικών στο γλωσσικό σύστημα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(βαθιά θεμελιωμένα σε περίπλοκες συμπαγείς δομές έχουν λιγότερες πιθανότητες να μεταφερθούν)</a:t>
            </a:r>
          </a:p>
          <a:p>
            <a:pPr>
              <a:lnSpc>
                <a:spcPct val="107000"/>
              </a:lnSpc>
              <a:spcAft>
                <a:spcPts val="800"/>
              </a:spcAft>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702100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19B50E-E1A8-1954-5662-5A976B002453}"/>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Γλωσσικοί παράγοντες πρόβλεψης της αλλαγής που οφείλεται σε επαφής</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6522F90D-4391-F8A2-AABB-D76E2F89A2B3}"/>
              </a:ext>
            </a:extLst>
          </p:cNvPr>
          <p:cNvSpPr>
            <a:spLocks noGrp="1"/>
          </p:cNvSpPr>
          <p:nvPr>
            <p:ph idx="1"/>
          </p:nvPr>
        </p:nvSpPr>
        <p:spPr/>
        <p:txBody>
          <a:bodyPr>
            <a:normAutofit fontScale="92500" lnSpcReduction="10000"/>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γ) </a:t>
            </a: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τυπολογική απόσταση ανάμεσα στις γλώσσα- πηγή και στην αποδέκτρια γλώσσα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(ακόμα και τα πιο βαθιά ενσωματωμένα ή έντονα μαρκαρισμένα μπορούν να μεταφερθούν αυτόματα σε τυπολογικά όμοια συστήματα</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*π.χ. Β.Γ.Ε,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μεγλενίτικα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βουλγάρικη διάλεκτος η οποία έχει προσθέσει σε πλήρως κλιτούς ρουμανικούς τύπους ρηματικά επιθήματα προσώπου/ χρόνου που έχουν δανειστεί από τη σλαβική βουλγαρική. Με αφετηρία δηλαδή τύπους όπως </a:t>
            </a:r>
            <a:r>
              <a:rPr lang="en-US" sz="1800" i="1" kern="100" dirty="0" err="1">
                <a:effectLst/>
                <a:latin typeface="Calibri" panose="020F0502020204030204" pitchFamily="34" charset="0"/>
                <a:ea typeface="Calibri" panose="020F0502020204030204" pitchFamily="34" charset="0"/>
                <a:cs typeface="Times New Roman" panose="02020603050405020304" pitchFamily="18" charset="0"/>
              </a:rPr>
              <a:t>aflu</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βρ΄ίσκω</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και </a:t>
            </a:r>
            <a:r>
              <a:rPr lang="en-US" sz="1800" i="1" kern="100" dirty="0" err="1">
                <a:effectLst/>
                <a:latin typeface="Calibri" panose="020F0502020204030204" pitchFamily="34" charset="0"/>
                <a:ea typeface="Calibri" panose="020F0502020204030204" pitchFamily="34" charset="0"/>
                <a:cs typeface="Times New Roman" panose="02020603050405020304" pitchFamily="18" charset="0"/>
              </a:rPr>
              <a:t>afli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sq-AL" sz="1800" kern="100" dirty="0">
                <a:effectLst/>
                <a:latin typeface="Calibri" panose="020F0502020204030204" pitchFamily="34" charset="0"/>
                <a:ea typeface="Calibri" panose="020F0502020204030204" pitchFamily="34" charset="0"/>
                <a:cs typeface="Times New Roman" panose="02020603050405020304" pitchFamily="18" charset="0"/>
              </a:rPr>
              <a:t>‘βρίσκεις’, τα πρόσθετα – πλεοναστικά! – βουλγαρικά επιθήματα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 εν.’ και -</a:t>
            </a:r>
            <a:r>
              <a:rPr lang="el-GR" sz="1800" kern="100" dirty="0">
                <a:effectLst/>
                <a:latin typeface="Calibri" panose="020F0502020204030204" pitchFamily="34" charset="0"/>
                <a:ea typeface="Calibri" panose="020F0502020204030204" pitchFamily="34" charset="0"/>
                <a:cs typeface="Calibri" panose="020F0502020204030204" pitchFamily="34" charset="0"/>
              </a:rPr>
              <a:t>š</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‘β εν.’ οδήγησαν στους τύπους </a:t>
            </a:r>
            <a:r>
              <a:rPr lang="en-US" sz="1800" i="1" kern="100" dirty="0" err="1">
                <a:effectLst/>
                <a:latin typeface="Calibri" panose="020F0502020204030204" pitchFamily="34" charset="0"/>
                <a:ea typeface="Calibri" panose="020F0502020204030204" pitchFamily="34" charset="0"/>
                <a:cs typeface="Times New Roman" panose="02020603050405020304" pitchFamily="18" charset="0"/>
              </a:rPr>
              <a:t>aflum</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και </a:t>
            </a:r>
            <a:r>
              <a:rPr lang="en-US" sz="1800" i="1" kern="100" dirty="0" err="1">
                <a:effectLst/>
                <a:latin typeface="Calibri" panose="020F0502020204030204" pitchFamily="34" charset="0"/>
                <a:ea typeface="Calibri" panose="020F0502020204030204" pitchFamily="34" charset="0"/>
                <a:cs typeface="Times New Roman" panose="02020603050405020304" pitchFamily="18" charset="0"/>
              </a:rPr>
              <a:t>afli</a:t>
            </a:r>
            <a:r>
              <a:rPr lang="el-GR" sz="1800" i="1" kern="100" dirty="0">
                <a:effectLst/>
                <a:latin typeface="Calibri" panose="020F0502020204030204" pitchFamily="34" charset="0"/>
                <a:ea typeface="Calibri" panose="020F0502020204030204" pitchFamily="34" charset="0"/>
                <a:cs typeface="Calibri" panose="020F0502020204030204" pitchFamily="34" charset="0"/>
              </a:rPr>
              <a:t>š</a:t>
            </a:r>
            <a:r>
              <a:rPr lang="el-GR" sz="1800" kern="100" dirty="0">
                <a:effectLst/>
                <a:latin typeface="Calibri" panose="020F0502020204030204" pitchFamily="34" charset="0"/>
                <a:ea typeface="Calibri" panose="020F0502020204030204" pitchFamily="34" charset="0"/>
                <a:cs typeface="Calibri" panose="020F0502020204030204" pitchFamily="34" charset="0"/>
              </a:rPr>
              <a:t>. Ίδια κλητικά συστήματα (Ι.Ε)</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3275040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6DF66F-2803-652D-A7F3-6548FD69F007}"/>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Calibri" panose="020F0502020204030204" pitchFamily="34" charset="0"/>
              </a:rPr>
              <a:t>Οι στάσεις των ομιλητών: γιατί η αλλαγή που οφείλεται σε επαφή είναι απρόβλεπτη</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34C3E22-FE3D-41CA-A941-4BBE1F2450FA}"/>
              </a:ext>
            </a:extLst>
          </p:cNvPr>
          <p:cNvSpPr>
            <a:spLocks noGrp="1"/>
          </p:cNvSpPr>
          <p:nvPr>
            <p:ph idx="1"/>
          </p:nvPr>
        </p:nvSpPr>
        <p:spPr/>
        <p:txBody>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Calibri" panose="020F0502020204030204" pitchFamily="34" charset="0"/>
              </a:rPr>
              <a:t>Οι στάσεις των ομιλητών μπορούν να οδηγήσουν, και μερικές φορές έχουν όντως οδηγήσει, σε εξαιρέσεις ως προς τις περισσότερες γενικεύσεις που έχουμε μέχρι τώρα διατυπώσει.</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62082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5F9F2-8A5E-064B-4D0D-E346E3227B01}"/>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Calibri" panose="020F0502020204030204" pitchFamily="34" charset="0"/>
              </a:rPr>
              <a:t>Οι στάσεις των ομιλητών: γιατί η αλλαγή που οφείλεται σε επαφή είναι απρόβλεπτη</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0EF69F22-E155-F53D-7B56-5256028C9695}"/>
              </a:ext>
            </a:extLst>
          </p:cNvPr>
          <p:cNvSpPr>
            <a:spLocks noGrp="1"/>
          </p:cNvSpPr>
          <p:nvPr>
            <p:ph idx="1"/>
          </p:nvPr>
        </p:nvSpPr>
        <p:spPr/>
        <p:txBody>
          <a:bodyPr>
            <a:normAutofit fontScale="85000" lnSpcReduction="20000"/>
          </a:bodyPr>
          <a:lstStyle/>
          <a:p>
            <a:pPr marL="342900" lvl="0" indent="-342900">
              <a:lnSpc>
                <a:spcPct val="107000"/>
              </a:lnSpc>
              <a:buFont typeface="+mj-lt"/>
              <a:buAutoNum type="arabicParenR"/>
            </a:pPr>
            <a:r>
              <a:rPr lang="el-GR" sz="1800" u="none" strike="noStrike" kern="100" dirty="0">
                <a:effectLst/>
                <a:latin typeface="Calibri" panose="020F0502020204030204" pitchFamily="34" charset="0"/>
                <a:ea typeface="Calibri" panose="020F0502020204030204" pitchFamily="34" charset="0"/>
                <a:cs typeface="Calibri" panose="020F0502020204030204" pitchFamily="34" charset="0"/>
              </a:rPr>
              <a:t>Η αλλαγή που οφείλεται σε επαφή δεν μπορεί να συμβεί χωρίς επαφή</a:t>
            </a:r>
          </a:p>
          <a:p>
            <a:pPr marL="342900" lvl="0" indent="-342900">
              <a:lnSpc>
                <a:spcPct val="107000"/>
              </a:lnSpc>
              <a:buFont typeface="+mj-lt"/>
              <a:buAutoNum type="arabicParenR"/>
            </a:pPr>
            <a:r>
              <a:rPr lang="el-GR" sz="1800" u="none" strike="noStrike" kern="100" dirty="0">
                <a:effectLst/>
                <a:latin typeface="Calibri" panose="020F0502020204030204" pitchFamily="34" charset="0"/>
                <a:ea typeface="Calibri" panose="020F0502020204030204" pitchFamily="34" charset="0"/>
                <a:cs typeface="Calibri" panose="020F0502020204030204" pitchFamily="34" charset="0"/>
              </a:rPr>
              <a:t>Η ένταση της επαφής: Είναι αρκετά πιθανό να δανειστεί κανείς λίγες λέξεις από μια γλώσσα που δεν μιλάει καθόλου καλά, για να δανειστεί όμως συντακτική ή μορφολογικά χαρακτηριστικά πρέπει να γνωρίζει τη γλώσσα-πηγή αρκετά καλά. Με άλλα λόγια, δεν μπορείς να δανειστείς κάτι που δεν γνωρίζεις.</a:t>
            </a:r>
          </a:p>
          <a:p>
            <a:pPr marL="342900" lvl="0" indent="-342900">
              <a:lnSpc>
                <a:spcPct val="107000"/>
              </a:lnSpc>
              <a:spcAft>
                <a:spcPts val="800"/>
              </a:spcAft>
              <a:buFont typeface="+mj-lt"/>
              <a:buAutoNum type="arabicParenR"/>
            </a:pPr>
            <a:r>
              <a:rPr lang="el-GR" sz="1800" u="none" strike="noStrike" kern="100" dirty="0">
                <a:effectLst/>
                <a:latin typeface="Calibri" panose="020F0502020204030204" pitchFamily="34" charset="0"/>
                <a:ea typeface="Calibri" panose="020F0502020204030204" pitchFamily="34" charset="0"/>
                <a:cs typeface="Calibri" panose="020F0502020204030204" pitchFamily="34" charset="0"/>
              </a:rPr>
              <a:t>Αλλαγές που προκαλούνται από την ατελή εκμάθηση: Η δυνατότητα να παγιωθεί σε μια γλώσσα- στόχο η παρεμβολή που οφείλεται σε μετακίνηση εξαρτάται στην ουσία από το σχετικό μέγεθος των δύο γλωσσικών ομάδων. (Περισσότεροι ομιλητές της γλώσσας που μετακινείται, πιο πολλές πιθανότητες τα χαρακτηριστικά παρεμβολής της γλώσσας που μετακινείται να παγιωθούν. Αν είναι όμως περισσότεροι οι ομιλητές της ΓΣ, τα στοιχεία παρεμβολής θα είναι εφήμερης διάρκειας και δεν θα περάσουν στους απογόνους. (π.χ. </a:t>
            </a:r>
            <a:r>
              <a:rPr lang="el-GR" sz="1800" u="none" strike="noStrike" kern="100" dirty="0" err="1">
                <a:effectLst/>
                <a:latin typeface="Calibri" panose="020F0502020204030204" pitchFamily="34" charset="0"/>
                <a:ea typeface="Calibri" panose="020F0502020204030204" pitchFamily="34" charset="0"/>
                <a:cs typeface="Calibri" panose="020F0502020204030204" pitchFamily="34" charset="0"/>
              </a:rPr>
              <a:t>έλληνες</a:t>
            </a:r>
            <a:r>
              <a:rPr lang="el-GR" sz="1800" u="none" strike="noStrike" kern="100" dirty="0">
                <a:effectLst/>
                <a:latin typeface="Calibri" panose="020F0502020204030204" pitchFamily="34" charset="0"/>
                <a:ea typeface="Calibri" panose="020F0502020204030204" pitchFamily="34" charset="0"/>
                <a:cs typeface="Calibri" panose="020F0502020204030204" pitchFamily="34" charset="0"/>
              </a:rPr>
              <a:t> της </a:t>
            </a:r>
            <a:r>
              <a:rPr lang="el-GR" sz="1800" u="none" strike="noStrike" kern="100" dirty="0" err="1">
                <a:effectLst/>
                <a:latin typeface="Calibri" panose="020F0502020204030204" pitchFamily="34" charset="0"/>
                <a:ea typeface="Calibri" panose="020F0502020204030204" pitchFamily="34" charset="0"/>
                <a:cs typeface="Calibri" panose="020F0502020204030204" pitchFamily="34" charset="0"/>
              </a:rPr>
              <a:t>αμερικής</a:t>
            </a:r>
            <a:r>
              <a:rPr lang="el-GR" sz="1800" u="none" strike="noStrike" kern="100" dirty="0">
                <a:effectLst/>
                <a:latin typeface="Calibri" panose="020F0502020204030204" pitchFamily="34" charset="0"/>
                <a:ea typeface="Calibri" panose="020F0502020204030204" pitchFamily="34" charset="0"/>
                <a:cs typeface="Calibri" panose="020F0502020204030204" pitchFamily="34" charset="0"/>
              </a:rPr>
              <a:t> και </a:t>
            </a:r>
            <a:r>
              <a:rPr lang="el-GR" sz="1800" u="none" strike="noStrike" kern="100" dirty="0" err="1">
                <a:effectLst/>
                <a:latin typeface="Calibri" panose="020F0502020204030204" pitchFamily="34" charset="0"/>
                <a:ea typeface="Calibri" panose="020F0502020204030204" pitchFamily="34" charset="0"/>
                <a:cs typeface="Calibri" panose="020F0502020204030204" pitchFamily="34" charset="0"/>
              </a:rPr>
              <a:t>αλβανοί</a:t>
            </a:r>
            <a:r>
              <a:rPr lang="el-GR" sz="1800" u="none" strike="noStrike" kern="100" dirty="0">
                <a:effectLst/>
                <a:latin typeface="Calibri" panose="020F0502020204030204" pitchFamily="34" charset="0"/>
                <a:ea typeface="Calibri" panose="020F0502020204030204" pitchFamily="34" charset="0"/>
                <a:cs typeface="Calibri" panose="020F0502020204030204" pitchFamily="34" charset="0"/>
              </a:rPr>
              <a:t> της Ελλάδας.)</a:t>
            </a:r>
          </a:p>
          <a:p>
            <a:endParaRPr lang="el-GR" dirty="0"/>
          </a:p>
        </p:txBody>
      </p:sp>
    </p:spTree>
    <p:extLst>
      <p:ext uri="{BB962C8B-B14F-4D97-AF65-F5344CB8AC3E}">
        <p14:creationId xmlns:p14="http://schemas.microsoft.com/office/powerpoint/2010/main" val="36583390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42B3F7-0B9D-9BD9-F143-06958ABB826F}"/>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Calibri" panose="020F0502020204030204" pitchFamily="34" charset="0"/>
              </a:rPr>
              <a:t>Οι στάσεις των ομιλητών: γιατί η αλλαγή που οφείλεται σε επαφή είναι απρόβλεπτη</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30360AC5-E928-FA14-E047-20DDB7729A2C}"/>
              </a:ext>
            </a:extLst>
          </p:cNvPr>
          <p:cNvSpPr>
            <a:spLocks noGrp="1"/>
          </p:cNvSpPr>
          <p:nvPr>
            <p:ph idx="1"/>
          </p:nvPr>
        </p:nvSpPr>
        <p:spPr/>
        <p:txBody>
          <a:bodyPr>
            <a:normAutofit fontScale="92500" lnSpcReduction="10000"/>
          </a:bodyPr>
          <a:lstStyle/>
          <a:p>
            <a:pPr>
              <a:lnSpc>
                <a:spcPct val="107000"/>
              </a:lnSpc>
              <a:spcAft>
                <a:spcPts val="800"/>
              </a:spcAft>
            </a:pPr>
            <a:r>
              <a:rPr lang="el-GR" sz="1800" u="sng" kern="100" dirty="0">
                <a:effectLst/>
                <a:latin typeface="Calibri" panose="020F0502020204030204" pitchFamily="34" charset="0"/>
                <a:ea typeface="Calibri" panose="020F0502020204030204" pitchFamily="34" charset="0"/>
                <a:cs typeface="Times New Roman" panose="02020603050405020304" pitchFamily="18" charset="0"/>
              </a:rPr>
              <a:t>Συμπεράσματα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571500" lvl="1" indent="-342900">
              <a:lnSpc>
                <a:spcPct val="107000"/>
              </a:lnSpc>
              <a:buFont typeface="+mj-lt"/>
              <a:buAutoNum type="arabicParenR"/>
            </a:pPr>
            <a:r>
              <a:rPr lang="el-GR" kern="100" dirty="0">
                <a:effectLst/>
                <a:latin typeface="Calibri" panose="020F0502020204030204" pitchFamily="34" charset="0"/>
                <a:ea typeface="Calibri" panose="020F0502020204030204" pitchFamily="34" charset="0"/>
                <a:cs typeface="Times New Roman" panose="02020603050405020304" pitchFamily="18" charset="0"/>
              </a:rPr>
              <a:t>Οι στάσεις μπορούν να παρεμποδίσουν είτε να προωθήσουν την αλλαγή.</a:t>
            </a:r>
          </a:p>
          <a:p>
            <a:pPr marL="571500" lvl="1" indent="-342900">
              <a:lnSpc>
                <a:spcPct val="107000"/>
              </a:lnSpc>
              <a:buFont typeface="+mj-lt"/>
              <a:buAutoNum type="arabicParenR"/>
            </a:pPr>
            <a:r>
              <a:rPr lang="el-GR" kern="100" dirty="0">
                <a:effectLst/>
                <a:latin typeface="Calibri" panose="020F0502020204030204" pitchFamily="34" charset="0"/>
                <a:ea typeface="Calibri" panose="020F0502020204030204" pitchFamily="34" charset="0"/>
                <a:cs typeface="Times New Roman" panose="02020603050405020304" pitchFamily="18" charset="0"/>
              </a:rPr>
              <a:t>Οι γλωσσικές αλλαγές που οφείλονται σε επαφές είναι απρόβλεπτες γιατί οι ίδιοι οι ομιλητές είναι απρόβλεπτοι.</a:t>
            </a:r>
          </a:p>
          <a:p>
            <a:pPr marL="571500" lvl="1" indent="-342900">
              <a:lnSpc>
                <a:spcPct val="107000"/>
              </a:lnSpc>
              <a:buFont typeface="+mj-lt"/>
              <a:buAutoNum type="arabicParenR"/>
            </a:pPr>
            <a:r>
              <a:rPr lang="el-GR" kern="100" dirty="0">
                <a:effectLst/>
                <a:latin typeface="Calibri" panose="020F0502020204030204" pitchFamily="34" charset="0"/>
                <a:ea typeface="Calibri" panose="020F0502020204030204" pitchFamily="34" charset="0"/>
                <a:cs typeface="Times New Roman" panose="02020603050405020304" pitchFamily="18" charset="0"/>
              </a:rPr>
              <a:t>δεν υπάρχει κανένας γλωσσικός περιορισμός στην παρεμβολής: οποιοδήποτε γλωσσικό χαρακτηριστικό μπορεί να μεταφερθεί σε οποιαδήποτε γλώσσα, κάτω από τις κατάλληλες κοινωνικές συνθήκες (ένταση των επαφών, κίνητρα κτλ.) και οποιαδήποτε αλλαγή μπορεί να επέλθει ως αποτέλεσμα επαφής.</a:t>
            </a:r>
          </a:p>
          <a:p>
            <a:pPr marL="571500" lvl="1" indent="-342900">
              <a:lnSpc>
                <a:spcPct val="107000"/>
              </a:lnSpc>
              <a:spcAft>
                <a:spcPts val="800"/>
              </a:spcAft>
              <a:buFont typeface="+mj-lt"/>
              <a:buAutoNum type="arabicParenR"/>
            </a:pPr>
            <a:r>
              <a:rPr lang="el-GR" kern="100" dirty="0">
                <a:effectLst/>
                <a:latin typeface="Calibri" panose="020F0502020204030204" pitchFamily="34" charset="0"/>
                <a:ea typeface="Calibri" panose="020F0502020204030204" pitchFamily="34" charset="0"/>
                <a:cs typeface="Times New Roman" panose="02020603050405020304" pitchFamily="18" charset="0"/>
              </a:rPr>
              <a:t>Το γεγονός ότι οι κοινωνικοί παράγοντες καθιστούν πιθανή μια συγκεκριμένη αλλαγή δεν σημαίνει ότι αλλαγή αυτή θα συμβεί με τρόπο αναπόδραστο.</a:t>
            </a:r>
          </a:p>
          <a:p>
            <a:endParaRPr lang="el-GR" dirty="0"/>
          </a:p>
        </p:txBody>
      </p:sp>
    </p:spTree>
    <p:extLst>
      <p:ext uri="{BB962C8B-B14F-4D97-AF65-F5344CB8AC3E}">
        <p14:creationId xmlns:p14="http://schemas.microsoft.com/office/powerpoint/2010/main" val="35892949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D6A3A8-B6C1-BD21-2AF0-DDD8E47BB9CA}"/>
              </a:ext>
            </a:extLst>
          </p:cNvPr>
          <p:cNvSpPr>
            <a:spLocks noGrp="1"/>
          </p:cNvSpPr>
          <p:nvPr>
            <p:ph type="title"/>
          </p:nvPr>
        </p:nvSpPr>
        <p:spPr/>
        <p:txBody>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Οι επιπτώσεις στη δομή της αποδέκτριας γλώσσας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5626234A-6BFD-8388-60C5-02CB34131535}"/>
              </a:ext>
            </a:extLst>
          </p:cNvPr>
          <p:cNvSpPr>
            <a:spLocks noGrp="1"/>
          </p:cNvSpPr>
          <p:nvPr>
            <p:ph idx="1"/>
          </p:nvPr>
        </p:nvSpPr>
        <p:spPr/>
        <p:txBody>
          <a:bodyPr>
            <a:normAutofit/>
          </a:bodyPr>
          <a:lstStyle/>
          <a:p>
            <a:pPr marL="342900" lvl="0" indent="-342900">
              <a:lnSpc>
                <a:spcPct val="107000"/>
              </a:lnSpc>
              <a:buFont typeface="+mj-lt"/>
              <a:buAutoNum type="arabicParenR"/>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η απώλεια ενός χαρακτηριστικού: Στο επίπεδο του λεξιλογίου, οι λέξεις κατά κανόνα δεν αντικαθίστανται αλλά χάνονται, όταν οι έννοιες που εκφράζουν εξαφανίζονται από τον πολιτισμό π.χ.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δριστέλα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ντριστέλα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mj-lt"/>
              <a:buAutoNum type="arabicParenR"/>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Η απώλεια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φωολογικών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χαρακτηριστικών μέσω επαφής είναι συνηθισμένη π.χ. αρβανίτικα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y</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-&gt;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Μορφολογικά και συντακτικά χαρακτηριστικά επίσης χάνονται συχνά εξαιτίας των γλωσσικών επαφών. π.χ. σημιτικές γλώσσες της Αιθιοπίας έχουν χάσει σχεδόν ολοκληρωτικά την κληρονομημένη κατηγορία 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δυϊκού</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αριθμού κάτω από την επίδραση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κοισιτικών</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γλωσσών.</a:t>
            </a:r>
          </a:p>
          <a:p>
            <a:endParaRPr lang="el-GR" dirty="0"/>
          </a:p>
        </p:txBody>
      </p:sp>
    </p:spTree>
    <p:extLst>
      <p:ext uri="{BB962C8B-B14F-4D97-AF65-F5344CB8AC3E}">
        <p14:creationId xmlns:p14="http://schemas.microsoft.com/office/powerpoint/2010/main" val="17955465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0A611E-4716-06D9-2A33-E24A4DD9B509}"/>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Οι επιπτώσεις στη δομή της αποδέκτριας γλώσσας</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D5F5D35C-37BF-2573-D3A5-AB249C25CC88}"/>
              </a:ext>
            </a:extLst>
          </p:cNvPr>
          <p:cNvSpPr>
            <a:spLocks noGrp="1"/>
          </p:cNvSpPr>
          <p:nvPr>
            <p:ph idx="1"/>
          </p:nvPr>
        </p:nvSpPr>
        <p:spPr/>
        <p:txBody>
          <a:bodyPr/>
          <a:lstStyle/>
          <a:p>
            <a:pPr marL="342900" lvl="0" indent="-342900">
              <a:lnSpc>
                <a:spcPct val="107000"/>
              </a:lnSpc>
              <a:buFont typeface="+mj-lt"/>
              <a:buAutoNum type="arabicParenR" startAt="4"/>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Δεύτερος τύπος επιπτώσεων είναι η προσθήκη γλωσσικών χαρακτηριστικών μέσω αλλαγών που οφείλονται σε επαφή. π.χ. φωνήματα κλικ.</a:t>
            </a:r>
          </a:p>
          <a:p>
            <a:pPr marL="342900" lvl="0" indent="-342900">
              <a:lnSpc>
                <a:spcPct val="107000"/>
              </a:lnSpc>
              <a:buFont typeface="+mj-lt"/>
              <a:buAutoNum type="arabicParenR" startAt="4"/>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σε επίπεδο μορφολογίας και σύνταξης: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αναφορικοποιητές</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αρβανίτικων</a:t>
            </a:r>
          </a:p>
          <a:p>
            <a:pPr marL="342900" lvl="0" indent="-342900">
              <a:lnSpc>
                <a:spcPct val="107000"/>
              </a:lnSpc>
              <a:spcAft>
                <a:spcPts val="800"/>
              </a:spcAft>
              <a:buFont typeface="+mj-lt"/>
              <a:buAutoNum type="arabicParenR" startAt="4"/>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 τρίτος τύπος επιπτώσεων είναι η αντικατάσταση παλαιών γλωσσικών χαρακτηριστικών από καινούργια που οφείλονται σε παρεμβολή. π.χ.</a:t>
            </a:r>
            <a:r>
              <a:rPr lang="sq-AL" sz="1800" kern="100" dirty="0">
                <a:effectLst/>
                <a:latin typeface="Calibri" panose="020F0502020204030204" pitchFamily="34" charset="0"/>
                <a:ea typeface="Calibri" panose="020F0502020204030204" pitchFamily="34" charset="0"/>
                <a:cs typeface="Times New Roman" panose="02020603050405020304" pitchFamily="18" charset="0"/>
              </a:rPr>
              <a:t> dimër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‘χειμώνας’ &gt; βροχή,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bor</a:t>
            </a:r>
            <a:r>
              <a:rPr lang="sq-AL" sz="1800" kern="100" dirty="0">
                <a:effectLst/>
                <a:latin typeface="Calibri" panose="020F0502020204030204" pitchFamily="34" charset="0"/>
                <a:ea typeface="Calibri" panose="020F0502020204030204" pitchFamily="34" charset="0"/>
                <a:cs typeface="Times New Roman" panose="02020603050405020304" pitchFamily="18" charset="0"/>
              </a:rPr>
              <a:t>ë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χειμώνας &gt; παγωνιά’.</a:t>
            </a:r>
          </a:p>
          <a:p>
            <a:pPr marL="342900" indent="-342900">
              <a:buFont typeface="+mj-lt"/>
              <a:buAutoNum type="arabicParenR" startAt="4"/>
            </a:pPr>
            <a:endParaRPr lang="el-GR" dirty="0"/>
          </a:p>
        </p:txBody>
      </p:sp>
    </p:spTree>
    <p:extLst>
      <p:ext uri="{BB962C8B-B14F-4D97-AF65-F5344CB8AC3E}">
        <p14:creationId xmlns:p14="http://schemas.microsoft.com/office/powerpoint/2010/main" val="3807371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6FCC76-B80E-FB55-524A-5DEC02F5E33E}"/>
              </a:ext>
            </a:extLst>
          </p:cNvPr>
          <p:cNvSpPr>
            <a:spLocks noGrp="1"/>
          </p:cNvSpPr>
          <p:nvPr>
            <p:ph type="title"/>
          </p:nvPr>
        </p:nvSpPr>
        <p:spPr/>
        <p:txBody>
          <a:bodyPr>
            <a:normAutofit/>
          </a:bodyPr>
          <a:lstStyle/>
          <a:p>
            <a:r>
              <a:rPr lang="el-GR" sz="2400" kern="100" dirty="0">
                <a:effectLst/>
                <a:latin typeface="Calibri" panose="020F0502020204030204" pitchFamily="34" charset="0"/>
                <a:ea typeface="Calibri" panose="020F0502020204030204" pitchFamily="34" charset="0"/>
                <a:cs typeface="Calibri" panose="020F0502020204030204" pitchFamily="34" charset="0"/>
              </a:rPr>
              <a:t>Που υπάρχει γλωσσική επαφή</a:t>
            </a:r>
            <a:r>
              <a:rPr lang="el-GR" sz="2400" kern="100" dirty="0">
                <a:latin typeface="Calibri" panose="020F0502020204030204" pitchFamily="34" charset="0"/>
                <a:ea typeface="Calibri" panose="020F0502020204030204" pitchFamily="34" charset="0"/>
                <a:cs typeface="Calibri" panose="020F0502020204030204" pitchFamily="34" charset="0"/>
              </a:rPr>
              <a:t>;</a:t>
            </a:r>
            <a:endParaRPr lang="el-GR" sz="2400" dirty="0">
              <a:latin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E81CCAF1-7194-4EED-E453-3707A0A7217D}"/>
              </a:ext>
            </a:extLst>
          </p:cNvPr>
          <p:cNvSpPr>
            <a:spLocks noGrp="1"/>
          </p:cNvSpPr>
          <p:nvPr>
            <p:ph idx="1"/>
          </p:nvPr>
        </p:nvSpPr>
        <p:spPr/>
        <p:txBody>
          <a:bodyPr>
            <a:noAutofit/>
          </a:bodyPr>
          <a:lstStyle/>
          <a:p>
            <a:pPr>
              <a:buFont typeface="Wingdings" panose="05000000000000000000" pitchFamily="2" charset="2"/>
              <a:buChar char="q"/>
            </a:pPr>
            <a:r>
              <a:rPr lang="el-GR" dirty="0">
                <a:effectLst/>
                <a:latin typeface="Calibri" panose="020F0502020204030204" pitchFamily="34" charset="0"/>
                <a:ea typeface="Calibri" panose="020F0502020204030204" pitchFamily="34" charset="0"/>
                <a:cs typeface="Calibri" panose="020F0502020204030204" pitchFamily="34" charset="0"/>
              </a:rPr>
              <a:t>Γλωσσικές επαφή εντοπίζεται παντού: δεν υπάρχουν αποδείξεις ότι κάποια γλώσσα αναπτύχθηκε σε πλήρη απομόνωση από τις άλλες. Φυσικά οι γλωσσικές επαφές είναι πιο έντονες σε ορισμένους τόπους και σε συγκεκριμένες χρονικές περιόδους από ό,τι σε άλλους τόπους και σε άλλες περιόδους. Η έντονη πίεση εκ μέρους μια κυρίαρχης ομάδας οδηγεί συχνότατα τις υποκείμενες αλλόγλωσσες ομάδες σε διγλωσσία, και αυτή η ασύμμετρη διγλωσσία πολύ συχνά καταλήγει αργά ή γρήγορα σε γλωσσική μετακίνηση (π.χ. ιθαγενείς στις ΗΠΑ). </a:t>
            </a:r>
          </a:p>
        </p:txBody>
      </p:sp>
    </p:spTree>
    <p:extLst>
      <p:ext uri="{BB962C8B-B14F-4D97-AF65-F5344CB8AC3E}">
        <p14:creationId xmlns:p14="http://schemas.microsoft.com/office/powerpoint/2010/main" val="141322319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1EFFF9-2DEA-585D-7765-331BC9FC119B}"/>
              </a:ext>
            </a:extLst>
          </p:cNvPr>
          <p:cNvSpPr>
            <a:spLocks noGrp="1"/>
          </p:cNvSpPr>
          <p:nvPr>
            <p:ph type="title"/>
          </p:nvPr>
        </p:nvSpPr>
        <p:spPr/>
        <p:txBody>
          <a:bodyPr>
            <a:normAutofit fontScale="90000"/>
          </a:bodyPr>
          <a:lstStyle/>
          <a:p>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Πώς διαπιστώνουμε αν έχει συμβεί αλλαγή που οφείλεται σε επαφή</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498A0D3B-5FAE-FEAA-5D64-0971DF74DF80}"/>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Η διαπίστωση μιας αλλαγής που οφείλεται σε επαφή είναι συνήθως εύκολη, όταν εστιάζουμε στα λεξιλογικά δάνεια, γίνεται όμως πολύ δυσκολότερη, και συχνά ανέφικτη, στην περίπτωση της δομικής παρεμβολής. Όπως είναι αναμενόμενο, όσο πιο πίσω στο παρελθόν ερευνούμε, τόσο δυσκολότερο είναι να μπορέσουμε να βρούμε την πηγή μιας λέξης που υποπτευόμαστε ότι είναι δάνεια. (π.χ. θάλασσα, σύκο).</a:t>
            </a:r>
          </a:p>
          <a:p>
            <a:endParaRPr lang="el-GR" dirty="0"/>
          </a:p>
        </p:txBody>
      </p:sp>
    </p:spTree>
    <p:extLst>
      <p:ext uri="{BB962C8B-B14F-4D97-AF65-F5344CB8AC3E}">
        <p14:creationId xmlns:p14="http://schemas.microsoft.com/office/powerpoint/2010/main" val="42561249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359569-AC1C-03CF-9013-B620BBF59787}"/>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Πώς διαπιστώνουμε αν έχει συμβεί αλλαγή που οφείλεται σε επαφή</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9D5629E2-CA13-994C-C16E-A265F901E6C7}"/>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Όταν όμως εστιάζουμε σε δομική αλλαγή, το πεδίο γίνεται ακόμα πιο ολισθηρό. Όταν προσπαθούμε να αποδείξουμε ότι μια δομική αλλαγή οφείλεται σε επαφή, θα πρέπει να έχουμε στον νου μας τα εξής: </a:t>
            </a:r>
          </a:p>
          <a:p>
            <a:pPr marL="571500" lvl="1" indent="-342900">
              <a:lnSpc>
                <a:spcPct val="107000"/>
              </a:lnSpc>
              <a:buFont typeface="+mj-lt"/>
              <a:buAutoNum type="arabicParenR"/>
            </a:pPr>
            <a:r>
              <a:rPr lang="el-GR" kern="100" dirty="0">
                <a:effectLst/>
                <a:latin typeface="Calibri" panose="020F0502020204030204" pitchFamily="34" charset="0"/>
                <a:ea typeface="Calibri" panose="020F0502020204030204" pitchFamily="34" charset="0"/>
                <a:cs typeface="Times New Roman" panose="02020603050405020304" pitchFamily="18" charset="0"/>
              </a:rPr>
              <a:t>Πρέπει να αντιμετωπίσουμε τη γλώσσα στο σύνολο της, και να μην εξετάζουμε μόνο τα επιμέρους συστατικά της. Ο ισχυρισμός ότι η πηγή είναι επαφή θα είναι πειστικός, μόνο αν υπάρχουν υποστηρικτικές ενδείξεις για παρεμβολή και σε άλλα τμήματα της δομής της γλώσσας.</a:t>
            </a:r>
          </a:p>
          <a:p>
            <a:pPr marL="571500" lvl="1" indent="-342900">
              <a:lnSpc>
                <a:spcPct val="107000"/>
              </a:lnSpc>
              <a:spcAft>
                <a:spcPts val="800"/>
              </a:spcAft>
              <a:buFont typeface="+mj-lt"/>
              <a:buAutoNum type="arabicParenR"/>
            </a:pPr>
            <a:r>
              <a:rPr lang="el-GR" kern="100" dirty="0">
                <a:effectLst/>
                <a:latin typeface="Calibri" panose="020F0502020204030204" pitchFamily="34" charset="0"/>
                <a:ea typeface="Calibri" panose="020F0502020204030204" pitchFamily="34" charset="0"/>
                <a:cs typeface="Times New Roman" panose="02020603050405020304" pitchFamily="18" charset="0"/>
              </a:rPr>
              <a:t>Πρέπει να αναγνωρίσουμε μια γλώσσα πηγή.</a:t>
            </a:r>
          </a:p>
          <a:p>
            <a:endParaRPr lang="el-GR" dirty="0"/>
          </a:p>
        </p:txBody>
      </p:sp>
    </p:spTree>
    <p:extLst>
      <p:ext uri="{BB962C8B-B14F-4D97-AF65-F5344CB8AC3E}">
        <p14:creationId xmlns:p14="http://schemas.microsoft.com/office/powerpoint/2010/main" val="30549975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913730-08EA-768B-BBD9-D5E43C7F8943}"/>
              </a:ext>
            </a:extLst>
          </p:cNvPr>
          <p:cNvSpPr>
            <a:spLocks noGrp="1"/>
          </p:cNvSpPr>
          <p:nvPr>
            <p:ph type="title"/>
          </p:nvPr>
        </p:nvSpPr>
        <p:spPr/>
        <p:txBody>
          <a:bodyPr>
            <a:normAutofit fontScale="90000"/>
          </a:bodyPr>
          <a:lstStyle/>
          <a:p>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Πώς διαπιστώνουμε αν έχει συμβεί αλλαγή που οφείλεται σε επαφή</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88DEA775-5C7E-D598-2478-14698EEF22ED}"/>
              </a:ext>
            </a:extLst>
          </p:cNvPr>
          <p:cNvSpPr>
            <a:spLocks noGrp="1"/>
          </p:cNvSpPr>
          <p:nvPr>
            <p:ph idx="1"/>
          </p:nvPr>
        </p:nvSpPr>
        <p:spPr/>
        <p:txBody>
          <a:bodyPr>
            <a:normAutofit fontScale="92500" lnSpcReduction="20000"/>
          </a:bodyPr>
          <a:lstStyle/>
          <a:p>
            <a:pPr marL="342900" lvl="0" indent="-342900">
              <a:lnSpc>
                <a:spcPct val="107000"/>
              </a:lnSpc>
              <a:buFont typeface="+mj-lt"/>
              <a:buAutoNum type="arabicPeriod" startAt="3"/>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Πρέπει να βρούμε δομικά χαρακτηριστικά ανάμεσα στη γλώσσα που προτείνεται ως πηγή και στη γλώσσα που προτείνεται ως δέκτης.</a:t>
            </a:r>
          </a:p>
          <a:p>
            <a:pPr marL="342900" lvl="0" indent="-342900">
              <a:lnSpc>
                <a:spcPct val="107000"/>
              </a:lnSpc>
              <a:spcAft>
                <a:spcPts val="800"/>
              </a:spcAft>
              <a:buFont typeface="+mj-lt"/>
              <a:buAutoNum type="arabicPeriod" startAt="3"/>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Πρέπει να αποδείξουμε ότι τα κοινά χαρακτηριστικά – αυτά που προτείνονται ως χαρακτηριστικά παρεμβολής- δεν προϋπήρχαν στην αποδέκτρια γλώσσα, πριν αυτή έλθει σε επαφή με τη γλώσσα πηγή.</a:t>
            </a:r>
          </a:p>
          <a:p>
            <a:pPr marL="342900" indent="-342900">
              <a:buFont typeface="+mj-lt"/>
              <a:buAutoNum type="arabicPeriod" startAt="3"/>
            </a:pPr>
            <a:r>
              <a:rPr lang="el-GR" sz="1800" dirty="0">
                <a:effectLst/>
                <a:latin typeface="Calibri" panose="020F0502020204030204" pitchFamily="34" charset="0"/>
                <a:ea typeface="Calibri" panose="020F0502020204030204" pitchFamily="34" charset="0"/>
                <a:cs typeface="Times New Roman" panose="02020603050405020304" pitchFamily="18" charset="0"/>
              </a:rPr>
              <a:t>Πρέπει να αποδείξουμε ότι τα κοινά χαρακτηριστικά προϋπήρχαν στη γλώσσα που προτείνεται ως πηγή, πριν αυτή έλθει σε στενή επαφή με την αποδέκτρια γλώσσα.</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br>
              <a:rPr lang="el-GR" sz="18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a:effectLst/>
                <a:latin typeface="Calibri" panose="020F0502020204030204" pitchFamily="34" charset="0"/>
                <a:ea typeface="Calibri" panose="020F0502020204030204" pitchFamily="34" charset="0"/>
                <a:cs typeface="Times New Roman" panose="02020603050405020304" pitchFamily="18" charset="0"/>
              </a:rPr>
              <a:t>Στις περισσότερες καταστάσεις γλωσσικών επαφών στον κόσμο δεν είμαστε προς το παρόν σε θέση να εξασφαλίσουμε το τέταρτο και το πέμπτο ζητούμενο, ενώ σε ορισμένες περιπτώσεις δεν θα μπορέσουμε ποτέ να το καταφέρουμε.</a:t>
            </a:r>
            <a:endParaRPr lang="el-GR" dirty="0"/>
          </a:p>
        </p:txBody>
      </p:sp>
    </p:spTree>
    <p:extLst>
      <p:ext uri="{BB962C8B-B14F-4D97-AF65-F5344CB8AC3E}">
        <p14:creationId xmlns:p14="http://schemas.microsoft.com/office/powerpoint/2010/main" val="39188347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DF767F-72FC-699E-FF13-55A7707395C9}"/>
              </a:ext>
            </a:extLst>
          </p:cNvPr>
          <p:cNvSpPr>
            <a:spLocks noGrp="1"/>
          </p:cNvSpPr>
          <p:nvPr>
            <p:ph type="title"/>
          </p:nvPr>
        </p:nvSpPr>
        <p:spPr/>
        <p:txBody>
          <a:bodyPr>
            <a:normAutofit fontScale="90000"/>
          </a:bodyPr>
          <a:lstStyle/>
          <a:p>
            <a:r>
              <a:rPr lang="el-GR" sz="2800" b="1" kern="100">
                <a:effectLst/>
                <a:latin typeface="Calibri" panose="020F0502020204030204" pitchFamily="34" charset="0"/>
                <a:ea typeface="Calibri" panose="020F0502020204030204" pitchFamily="34" charset="0"/>
                <a:cs typeface="Times New Roman" panose="02020603050405020304" pitchFamily="18" charset="0"/>
              </a:rPr>
              <a:t>Πώς διαπιστώνουμε αν έχει συμβεί αλλαγή που οφείλεται σε επαφή</a:t>
            </a:r>
            <a:br>
              <a:rPr lang="el-GR" sz="2800" kern="100">
                <a:effectLst/>
                <a:latin typeface="Calibri" panose="020F0502020204030204" pitchFamily="34" charset="0"/>
                <a:ea typeface="Calibri" panose="020F0502020204030204" pitchFamily="34" charset="0"/>
                <a:cs typeface="Times New Roman" panose="02020603050405020304" pitchFamily="18" charset="0"/>
              </a:rPr>
            </a:br>
            <a:endParaRPr lang="el-GR"/>
          </a:p>
        </p:txBody>
      </p:sp>
      <p:sp>
        <p:nvSpPr>
          <p:cNvPr id="3" name="Θέση περιεχομένου 2">
            <a:extLst>
              <a:ext uri="{FF2B5EF4-FFF2-40B4-BE49-F238E27FC236}">
                <a16:creationId xmlns:a16="http://schemas.microsoft.com/office/drawing/2014/main" id="{7BD4AC02-9A4C-EAE6-8024-5A61D31EDBFC}"/>
              </a:ext>
            </a:extLst>
          </p:cNvPr>
          <p:cNvSpPr>
            <a:spLocks noGrp="1"/>
          </p:cNvSpPr>
          <p:nvPr>
            <p:ph idx="1"/>
          </p:nvPr>
        </p:nvSpPr>
        <p:spPr/>
        <p:txBody>
          <a:bodyPr/>
          <a:lstStyle/>
          <a:p>
            <a:pPr marL="342900" indent="-342900">
              <a:buFont typeface="+mj-lt"/>
              <a:buAutoNum type="arabicPeriod" startAt="6"/>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Αν είμαστε σε θέση να αποδείξουμε ότι μια αλλαγή έχει συντελεστεί αλλά δεν μπορούμε να εξασφαλίσουμε τις υπόλοιπες προϋποθέσεις προκειμένου να επικαλεστούμε επαφή ως αιτία της, και αν από την άλλη δεν μπορούμε να βρούμε εύλογη εσωτερική αιτία για την αλλαγή αυτή, τότε πιθανόν δεν έχουμε καμιά ερμηνεία. Οι γλωσσικές αλλαγές που δεν μπορούμε να εξηγήσουμε είναι πολύ περισσότερες από αυτές για τις οποίες έχουμε βρει μια ερμηνεία.</a:t>
            </a:r>
          </a:p>
          <a:p>
            <a:pPr marL="342900" indent="-342900">
              <a:buFont typeface="+mj-lt"/>
              <a:buAutoNum type="arabicPeriod" startAt="6"/>
            </a:pPr>
            <a:endParaRPr lang="el-GR" dirty="0"/>
          </a:p>
        </p:txBody>
      </p:sp>
    </p:spTree>
    <p:extLst>
      <p:ext uri="{BB962C8B-B14F-4D97-AF65-F5344CB8AC3E}">
        <p14:creationId xmlns:p14="http://schemas.microsoft.com/office/powerpoint/2010/main" val="1527623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81945B-36F4-10B2-A17E-5627357D6027}"/>
              </a:ext>
            </a:extLst>
          </p:cNvPr>
          <p:cNvSpPr>
            <a:spLocks noGrp="1"/>
          </p:cNvSpPr>
          <p:nvPr>
            <p:ph type="title"/>
          </p:nvPr>
        </p:nvSpPr>
        <p:spPr/>
        <p:txBody>
          <a:bodyPr/>
          <a:lstStyle/>
          <a:p>
            <a:r>
              <a:rPr lang="el-GR" dirty="0"/>
              <a:t>3. </a:t>
            </a:r>
            <a:r>
              <a:rPr lang="el-GR" dirty="0" err="1"/>
              <a:t>Μηχανισμοι</a:t>
            </a:r>
            <a:r>
              <a:rPr lang="el-GR" dirty="0"/>
              <a:t> </a:t>
            </a:r>
            <a:r>
              <a:rPr lang="el-GR" dirty="0" err="1"/>
              <a:t>γλωσσικησ</a:t>
            </a:r>
            <a:r>
              <a:rPr lang="el-GR" dirty="0"/>
              <a:t> </a:t>
            </a:r>
            <a:r>
              <a:rPr lang="el-GR" dirty="0" err="1"/>
              <a:t>αλλΑΓΗΣ</a:t>
            </a:r>
            <a:endParaRPr lang="el-GR" dirty="0"/>
          </a:p>
        </p:txBody>
      </p:sp>
      <p:sp>
        <p:nvSpPr>
          <p:cNvPr id="3" name="Θέση περιεχομένου 2">
            <a:extLst>
              <a:ext uri="{FF2B5EF4-FFF2-40B4-BE49-F238E27FC236}">
                <a16:creationId xmlns:a16="http://schemas.microsoft.com/office/drawing/2014/main" id="{39FBA537-D8FD-BEAF-E0AF-50AC22648E51}"/>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Στο κεφάλαιο αυτό θα προσεγγίσουμε το ζήτημα του “πώς” της αλλαγής που οφείλεται σε επαφή εξετάζοντας εφτά μηχανισμούς της – οι οποίοι τίθενται σε λειτουργία ο καθένας μόνος του ή σε συνδυασμό μεταξύ τους, και οδηγούν στα διάφορα είδη αλλαγής που οφείλεται σε επαφή.</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kern="100" dirty="0">
                <a:effectLst/>
                <a:latin typeface="Calibri" panose="020F0502020204030204" pitchFamily="34" charset="0"/>
                <a:ea typeface="Calibri" panose="020F0502020204030204" pitchFamily="34" charset="0"/>
                <a:cs typeface="Calibri" panose="020F0502020204030204" pitchFamily="34" charset="0"/>
              </a:rPr>
              <a:t>Παραθέτω στο σημείο αυτό, για διευκόλυνση στις αναφορές μας, τους εφτά μηχανισμούς ονομαστικά, παρόλο που μερικά ονόματα θα φανούν αδικαιολόγητα, μέχρι να προσδιοριστούν οι αντίστοιχοι μηχανισμοί στις επόμενες ενότητες:</a:t>
            </a:r>
            <a:endParaRPr lang="el-GR" dirty="0"/>
          </a:p>
        </p:txBody>
      </p:sp>
    </p:spTree>
    <p:extLst>
      <p:ext uri="{BB962C8B-B14F-4D97-AF65-F5344CB8AC3E}">
        <p14:creationId xmlns:p14="http://schemas.microsoft.com/office/powerpoint/2010/main" val="16994432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34206B-6925-D966-E4CB-1AF8C28BB6A0}"/>
              </a:ext>
            </a:extLst>
          </p:cNvPr>
          <p:cNvSpPr>
            <a:spLocks noGrp="1"/>
          </p:cNvSpPr>
          <p:nvPr>
            <p:ph type="title"/>
          </p:nvPr>
        </p:nvSpPr>
        <p:spPr/>
        <p:txBody>
          <a:bodyPr/>
          <a:lstStyle/>
          <a:p>
            <a:r>
              <a:rPr lang="el-GR" dirty="0" err="1"/>
              <a:t>Μηχανισμοι</a:t>
            </a:r>
            <a:r>
              <a:rPr lang="el-GR" dirty="0"/>
              <a:t> </a:t>
            </a:r>
            <a:r>
              <a:rPr lang="el-GR" dirty="0" err="1"/>
              <a:t>γλωσσικησ</a:t>
            </a:r>
            <a:r>
              <a:rPr lang="el-GR" dirty="0"/>
              <a:t> </a:t>
            </a:r>
            <a:r>
              <a:rPr lang="el-GR" dirty="0" err="1"/>
              <a:t>αλλΑΓΗΣ</a:t>
            </a:r>
            <a:endParaRPr lang="el-GR" dirty="0"/>
          </a:p>
        </p:txBody>
      </p:sp>
      <p:sp>
        <p:nvSpPr>
          <p:cNvPr id="3" name="Θέση περιεχομένου 2">
            <a:extLst>
              <a:ext uri="{FF2B5EF4-FFF2-40B4-BE49-F238E27FC236}">
                <a16:creationId xmlns:a16="http://schemas.microsoft.com/office/drawing/2014/main" id="{1A9719B8-92FE-6739-0365-9C8428C92B69}"/>
              </a:ext>
            </a:extLst>
          </p:cNvPr>
          <p:cNvSpPr>
            <a:spLocks noGrp="1"/>
          </p:cNvSpPr>
          <p:nvPr>
            <p:ph idx="1"/>
          </p:nvPr>
        </p:nvSpPr>
        <p:spPr/>
        <p:txBody>
          <a:bodyPr/>
          <a:lstStyle/>
          <a:p>
            <a:pPr marL="342900" indent="-342900">
              <a:buFont typeface="+mj-lt"/>
              <a:buAutoNum type="arabicPeriod"/>
            </a:pPr>
            <a:r>
              <a:rPr lang="el-GR" sz="2000" kern="100" dirty="0">
                <a:effectLst/>
                <a:latin typeface="Calibri" panose="020F0502020204030204" pitchFamily="34" charset="0"/>
                <a:ea typeface="Calibri" panose="020F0502020204030204" pitchFamily="34" charset="0"/>
                <a:cs typeface="Calibri" panose="020F0502020204030204" pitchFamily="34" charset="0"/>
              </a:rPr>
              <a:t>εναλλαγή κωδίκων</a:t>
            </a:r>
          </a:p>
          <a:p>
            <a:pPr marL="342900" indent="-342900">
              <a:buFont typeface="+mj-lt"/>
              <a:buAutoNum type="arabicPeriod"/>
            </a:pPr>
            <a:r>
              <a:rPr lang="el-GR" sz="2000" kern="100" dirty="0">
                <a:effectLst/>
                <a:latin typeface="Calibri" panose="020F0502020204030204" pitchFamily="34" charset="0"/>
                <a:ea typeface="Calibri" panose="020F0502020204030204" pitchFamily="34" charset="0"/>
                <a:cs typeface="Calibri" panose="020F0502020204030204" pitchFamily="34" charset="0"/>
              </a:rPr>
              <a:t>αναπλήρωση κωδίκων</a:t>
            </a:r>
          </a:p>
          <a:p>
            <a:pPr marL="342900" indent="-342900">
              <a:buFont typeface="+mj-lt"/>
              <a:buAutoNum type="arabicPeriod"/>
            </a:pPr>
            <a:r>
              <a:rPr lang="el-GR" sz="2000" kern="100" dirty="0">
                <a:effectLst/>
                <a:latin typeface="Calibri" panose="020F0502020204030204" pitchFamily="34" charset="0"/>
                <a:ea typeface="Calibri" panose="020F0502020204030204" pitchFamily="34" charset="0"/>
                <a:cs typeface="Calibri" panose="020F0502020204030204" pitchFamily="34" charset="0"/>
              </a:rPr>
              <a:t>παθητική εξοικείωση</a:t>
            </a:r>
          </a:p>
          <a:p>
            <a:pPr marL="342900" indent="-342900">
              <a:buFont typeface="+mj-lt"/>
              <a:buAutoNum type="arabicPeriod"/>
            </a:pPr>
            <a:r>
              <a:rPr lang="el-GR" sz="2000" kern="100" dirty="0">
                <a:effectLst/>
                <a:latin typeface="Calibri" panose="020F0502020204030204" pitchFamily="34" charset="0"/>
                <a:ea typeface="Calibri" panose="020F0502020204030204" pitchFamily="34" charset="0"/>
                <a:cs typeface="Calibri" panose="020F0502020204030204" pitchFamily="34" charset="0"/>
              </a:rPr>
              <a:t>“διαπραγμάτευση”</a:t>
            </a:r>
          </a:p>
          <a:p>
            <a:pPr marL="342900" indent="-342900">
              <a:buFont typeface="+mj-lt"/>
              <a:buAutoNum type="arabicPeriod"/>
            </a:pPr>
            <a:r>
              <a:rPr lang="el-GR" sz="2000" kern="100" dirty="0">
                <a:effectLst/>
                <a:latin typeface="Calibri" panose="020F0502020204030204" pitchFamily="34" charset="0"/>
                <a:ea typeface="Calibri" panose="020F0502020204030204" pitchFamily="34" charset="0"/>
                <a:cs typeface="Calibri" panose="020F0502020204030204" pitchFamily="34" charset="0"/>
              </a:rPr>
              <a:t>στρατηγικές απόκτησης δεύτερης γλώσσας</a:t>
            </a:r>
          </a:p>
          <a:p>
            <a:pPr marL="342900" indent="-342900">
              <a:buFont typeface="+mj-lt"/>
              <a:buAutoNum type="arabicPeriod"/>
            </a:pPr>
            <a:r>
              <a:rPr lang="el-GR" sz="2000" kern="100" dirty="0">
                <a:effectLst/>
                <a:latin typeface="Calibri" panose="020F0502020204030204" pitchFamily="34" charset="0"/>
                <a:ea typeface="Calibri" panose="020F0502020204030204" pitchFamily="34" charset="0"/>
                <a:cs typeface="Calibri" panose="020F0502020204030204" pitchFamily="34" charset="0"/>
              </a:rPr>
              <a:t>δίγλωσση απόκτηση πρώτης γλώσσας </a:t>
            </a:r>
          </a:p>
          <a:p>
            <a:pPr marL="342900" indent="-342900">
              <a:buFont typeface="+mj-lt"/>
              <a:buAutoNum type="arabicPeriod"/>
            </a:pPr>
            <a:r>
              <a:rPr lang="el-GR" sz="2000" kern="100" dirty="0">
                <a:effectLst/>
                <a:latin typeface="Calibri" panose="020F0502020204030204" pitchFamily="34" charset="0"/>
                <a:ea typeface="Calibri" panose="020F0502020204030204" pitchFamily="34" charset="0"/>
                <a:cs typeface="Calibri" panose="020F0502020204030204" pitchFamily="34" charset="0"/>
              </a:rPr>
              <a:t> αλλαγή κατόπιν συνειδητής απόφασης</a:t>
            </a:r>
            <a:endParaRPr lang="el-GR"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8786786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0D32C9-E0B7-49DF-A6D1-42D151FA5DFD}"/>
              </a:ext>
            </a:extLst>
          </p:cNvPr>
          <p:cNvSpPr>
            <a:spLocks noGrp="1"/>
          </p:cNvSpPr>
          <p:nvPr>
            <p:ph type="title"/>
          </p:nvPr>
        </p:nvSpPr>
        <p:spPr/>
        <p:txBody>
          <a:bodyPr>
            <a:noAutofit/>
          </a:bodyPr>
          <a:lstStyle/>
          <a:p>
            <a:br>
              <a:rPr lang="el-GR" sz="4000" b="1" kern="100" dirty="0">
                <a:effectLst/>
                <a:latin typeface="Calibri" panose="020F0502020204030204" pitchFamily="34" charset="0"/>
                <a:ea typeface="Calibri" panose="020F0502020204030204" pitchFamily="34" charset="0"/>
                <a:cs typeface="Calibri" panose="020F0502020204030204" pitchFamily="34" charset="0"/>
              </a:rPr>
            </a:br>
            <a:r>
              <a:rPr lang="el-GR" sz="40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40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4000" dirty="0"/>
          </a:p>
        </p:txBody>
      </p:sp>
      <p:sp>
        <p:nvSpPr>
          <p:cNvPr id="3" name="Θέση περιεχομένου 2">
            <a:extLst>
              <a:ext uri="{FF2B5EF4-FFF2-40B4-BE49-F238E27FC236}">
                <a16:creationId xmlns:a16="http://schemas.microsoft.com/office/drawing/2014/main" id="{16A52281-635A-A4AC-50AA-5CF01B1478A0}"/>
              </a:ext>
            </a:extLst>
          </p:cNvPr>
          <p:cNvSpPr>
            <a:spLocks noGrp="1"/>
          </p:cNvSpPr>
          <p:nvPr>
            <p:ph idx="1"/>
          </p:nvPr>
        </p:nvSpPr>
        <p:spPr/>
        <p:txBody>
          <a:bodyPr>
            <a:normAutofit/>
          </a:bodyPr>
          <a:lstStyle/>
          <a:p>
            <a:pPr>
              <a:buFont typeface="Wingdings" panose="05000000000000000000" pitchFamily="2" charset="2"/>
              <a:buChar char="v"/>
            </a:pPr>
            <a:r>
              <a:rPr lang="el-GR" sz="1800" kern="100" dirty="0">
                <a:effectLst/>
                <a:latin typeface="Calibri" panose="020F0502020204030204" pitchFamily="34" charset="0"/>
                <a:ea typeface="Calibri" panose="020F0502020204030204" pitchFamily="34" charset="0"/>
                <a:cs typeface="Calibri" panose="020F0502020204030204" pitchFamily="34" charset="0"/>
              </a:rPr>
              <a:t>Η εναλλαγή κωδίκων είναι </a:t>
            </a:r>
            <a:r>
              <a:rPr lang="el-GR" sz="1800" b="1" u="sng" kern="100" dirty="0">
                <a:effectLst/>
                <a:latin typeface="Calibri" panose="020F0502020204030204" pitchFamily="34" charset="0"/>
                <a:ea typeface="Calibri" panose="020F0502020204030204" pitchFamily="34" charset="0"/>
                <a:cs typeface="Calibri" panose="020F0502020204030204" pitchFamily="34" charset="0"/>
              </a:rPr>
              <a:t>η χρήση υλικού δύο (ή περισσότερων) γλωσσών από έναν και μόνο ομιλητή στο πλαίσιο της ίδιας συνομιλίας.</a:t>
            </a:r>
            <a:r>
              <a:rPr lang="el-GR" sz="1800" kern="100" dirty="0">
                <a:effectLst/>
                <a:latin typeface="Calibri" panose="020F0502020204030204" pitchFamily="34" charset="0"/>
                <a:ea typeface="Calibri" panose="020F0502020204030204" pitchFamily="34" charset="0"/>
                <a:cs typeface="Calibri" panose="020F0502020204030204" pitchFamily="34" charset="0"/>
              </a:rPr>
              <a:t> Αυτό που υπονοείται με το “πλαίσιο της ίδιας συνομιλίας” είναι ότι όλοι όσοι συμμετέχουν σε αυτή μιλούν εξίσου, ή τουλάχιστον καταλαβαίνουν, και τις δύο γλώσσες (ή όλες). </a:t>
            </a:r>
            <a:endParaRPr lang="el-GR" dirty="0"/>
          </a:p>
        </p:txBody>
      </p:sp>
    </p:spTree>
    <p:extLst>
      <p:ext uri="{BB962C8B-B14F-4D97-AF65-F5344CB8AC3E}">
        <p14:creationId xmlns:p14="http://schemas.microsoft.com/office/powerpoint/2010/main" val="28060741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99BEA5-EAA6-4EFC-D506-CBD7A4C091B8}"/>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4F273401-DE09-0B41-8B87-E6E75B38B876}"/>
              </a:ext>
            </a:extLst>
          </p:cNvPr>
          <p:cNvSpPr>
            <a:spLocks noGrp="1"/>
          </p:cNvSpPr>
          <p:nvPr>
            <p:ph idx="1"/>
          </p:nvPr>
        </p:nvSpPr>
        <p:spPr/>
        <p:txBody>
          <a:bodyPr>
            <a:normAutofit lnSpcReduction="10000"/>
          </a:bodyPr>
          <a:lstStyle/>
          <a:p>
            <a:pPr marL="0" indent="0">
              <a:buNone/>
            </a:pPr>
            <a:r>
              <a:rPr lang="el-GR" sz="1800" kern="100" dirty="0">
                <a:effectLst/>
                <a:latin typeface="Calibri" panose="020F0502020204030204" pitchFamily="34" charset="0"/>
                <a:ea typeface="Calibri" panose="020F0502020204030204" pitchFamily="34" charset="0"/>
                <a:cs typeface="Calibri" panose="020F0502020204030204" pitchFamily="34" charset="0"/>
              </a:rPr>
              <a:t>Ο γενικός αυτός μηχανισμός υποδιαιρείται σε δύο κατηγορίες</a:t>
            </a:r>
            <a:r>
              <a:rPr lang="en-US" sz="1800" kern="100" dirty="0">
                <a:effectLst/>
                <a:latin typeface="Calibri" panose="020F0502020204030204" pitchFamily="34" charset="0"/>
                <a:ea typeface="Calibri" panose="020F0502020204030204" pitchFamily="34" charset="0"/>
                <a:cs typeface="Calibri" panose="020F0502020204030204" pitchFamily="34" charset="0"/>
              </a:rPr>
              <a:t>:</a:t>
            </a:r>
            <a:endParaRPr lang="el-GR" sz="1800" kern="100" dirty="0">
              <a:effectLst/>
              <a:latin typeface="Calibri" panose="020F0502020204030204" pitchFamily="34" charset="0"/>
              <a:ea typeface="Calibri" panose="020F0502020204030204" pitchFamily="34" charset="0"/>
              <a:cs typeface="Calibri" panose="020F0502020204030204" pitchFamily="34" charset="0"/>
            </a:endParaRPr>
          </a:p>
          <a:p>
            <a:pPr marL="571500" lvl="1" indent="-342900">
              <a:buFont typeface="+mj-lt"/>
              <a:buAutoNum type="arabicPeriod"/>
            </a:pPr>
            <a:r>
              <a:rPr lang="el-GR" kern="100" dirty="0">
                <a:effectLst/>
                <a:latin typeface="Calibri" panose="020F0502020204030204" pitchFamily="34" charset="0"/>
                <a:ea typeface="Calibri" panose="020F0502020204030204" pitchFamily="34" charset="0"/>
                <a:cs typeface="Calibri" panose="020F0502020204030204" pitchFamily="34" charset="0"/>
              </a:rPr>
              <a:t> </a:t>
            </a:r>
            <a:r>
              <a:rPr lang="el-GR" b="1" kern="100" dirty="0">
                <a:effectLst/>
                <a:latin typeface="Calibri" panose="020F0502020204030204" pitchFamily="34" charset="0"/>
                <a:ea typeface="Calibri" panose="020F0502020204030204" pitchFamily="34" charset="0"/>
                <a:cs typeface="Calibri" panose="020F0502020204030204" pitchFamily="34" charset="0"/>
              </a:rPr>
              <a:t>την εναλλαγή κωδίκων </a:t>
            </a:r>
            <a:r>
              <a:rPr lang="el-GR" kern="100" dirty="0">
                <a:effectLst/>
                <a:latin typeface="Calibri" panose="020F0502020204030204" pitchFamily="34" charset="0"/>
                <a:ea typeface="Calibri" panose="020F0502020204030204" pitchFamily="34" charset="0"/>
                <a:cs typeface="Calibri" panose="020F0502020204030204" pitchFamily="34" charset="0"/>
              </a:rPr>
              <a:t>– </a:t>
            </a:r>
            <a:r>
              <a:rPr lang="el-GR" u="sng" kern="100" dirty="0">
                <a:effectLst/>
                <a:latin typeface="Calibri" panose="020F0502020204030204" pitchFamily="34" charset="0"/>
                <a:ea typeface="Calibri" panose="020F0502020204030204" pitchFamily="34" charset="0"/>
                <a:cs typeface="Calibri" panose="020F0502020204030204" pitchFamily="34" charset="0"/>
              </a:rPr>
              <a:t>αλλαγή</a:t>
            </a:r>
            <a:r>
              <a:rPr lang="el-GR" kern="100" dirty="0">
                <a:effectLst/>
                <a:latin typeface="Calibri" panose="020F0502020204030204" pitchFamily="34" charset="0"/>
                <a:ea typeface="Calibri" panose="020F0502020204030204" pitchFamily="34" charset="0"/>
                <a:cs typeface="Calibri" panose="020F0502020204030204" pitchFamily="34" charset="0"/>
              </a:rPr>
              <a:t> </a:t>
            </a:r>
            <a:r>
              <a:rPr lang="el-GR" u="sng" kern="100" dirty="0" err="1">
                <a:effectLst/>
                <a:latin typeface="Calibri" panose="020F0502020204030204" pitchFamily="34" charset="0"/>
                <a:ea typeface="Calibri" panose="020F0502020204030204" pitchFamily="34" charset="0"/>
                <a:cs typeface="Calibri" panose="020F0502020204030204" pitchFamily="34" charset="0"/>
              </a:rPr>
              <a:t>διαπροτασιακή</a:t>
            </a:r>
            <a:r>
              <a:rPr lang="el-GR" kern="100" dirty="0">
                <a:effectLst/>
                <a:latin typeface="Calibri" panose="020F0502020204030204" pitchFamily="34" charset="0"/>
                <a:ea typeface="Calibri" panose="020F0502020204030204" pitchFamily="34" charset="0"/>
                <a:cs typeface="Calibri" panose="020F0502020204030204" pitchFamily="34" charset="0"/>
              </a:rPr>
              <a:t>, δηλαδή αλλαγή από τη μια γλώσσα στην άλλη μεταξύ προτάσεων </a:t>
            </a:r>
            <a:endParaRPr lang="en-US" kern="100" dirty="0">
              <a:effectLst/>
              <a:latin typeface="Calibri" panose="020F0502020204030204" pitchFamily="34" charset="0"/>
              <a:ea typeface="Calibri" panose="020F0502020204030204" pitchFamily="34" charset="0"/>
              <a:cs typeface="Calibri" panose="020F0502020204030204" pitchFamily="34" charset="0"/>
            </a:endParaRPr>
          </a:p>
          <a:p>
            <a:pPr marL="571500" lvl="1" indent="-342900">
              <a:buFont typeface="+mj-lt"/>
              <a:buAutoNum type="arabicPeriod"/>
            </a:pPr>
            <a:r>
              <a:rPr lang="el-GR" b="1" kern="100" dirty="0">
                <a:effectLst/>
                <a:latin typeface="Calibri" panose="020F0502020204030204" pitchFamily="34" charset="0"/>
                <a:ea typeface="Calibri" panose="020F0502020204030204" pitchFamily="34" charset="0"/>
                <a:cs typeface="Calibri" panose="020F0502020204030204" pitchFamily="34" charset="0"/>
              </a:rPr>
              <a:t>τη μείξη κωδίκων </a:t>
            </a:r>
            <a:r>
              <a:rPr lang="el-GR" kern="100" dirty="0">
                <a:effectLst/>
                <a:latin typeface="Calibri" panose="020F0502020204030204" pitchFamily="34" charset="0"/>
                <a:ea typeface="Calibri" panose="020F0502020204030204" pitchFamily="34" charset="0"/>
                <a:cs typeface="Calibri" panose="020F0502020204030204" pitchFamily="34" charset="0"/>
              </a:rPr>
              <a:t>– </a:t>
            </a:r>
            <a:r>
              <a:rPr lang="el-GR" u="sng" kern="100" dirty="0">
                <a:effectLst/>
                <a:latin typeface="Calibri" panose="020F0502020204030204" pitchFamily="34" charset="0"/>
                <a:ea typeface="Calibri" panose="020F0502020204030204" pitchFamily="34" charset="0"/>
                <a:cs typeface="Calibri" panose="020F0502020204030204" pitchFamily="34" charset="0"/>
              </a:rPr>
              <a:t>αλλαγή</a:t>
            </a:r>
            <a:r>
              <a:rPr lang="el-GR" kern="100" dirty="0">
                <a:effectLst/>
                <a:latin typeface="Calibri" panose="020F0502020204030204" pitchFamily="34" charset="0"/>
                <a:ea typeface="Calibri" panose="020F0502020204030204" pitchFamily="34" charset="0"/>
                <a:cs typeface="Calibri" panose="020F0502020204030204" pitchFamily="34" charset="0"/>
              </a:rPr>
              <a:t> </a:t>
            </a:r>
            <a:r>
              <a:rPr lang="el-GR" u="sng" kern="100" dirty="0" err="1">
                <a:effectLst/>
                <a:latin typeface="Calibri" panose="020F0502020204030204" pitchFamily="34" charset="0"/>
                <a:ea typeface="Calibri" panose="020F0502020204030204" pitchFamily="34" charset="0"/>
                <a:cs typeface="Calibri" panose="020F0502020204030204" pitchFamily="34" charset="0"/>
              </a:rPr>
              <a:t>ενδοπροτασιακή</a:t>
            </a:r>
            <a:r>
              <a:rPr lang="el-GR" kern="100" dirty="0">
                <a:effectLst/>
                <a:latin typeface="Calibri" panose="020F0502020204030204" pitchFamily="34" charset="0"/>
                <a:ea typeface="Calibri" panose="020F0502020204030204" pitchFamily="34" charset="0"/>
                <a:cs typeface="Calibri" panose="020F0502020204030204" pitchFamily="34" charset="0"/>
              </a:rPr>
              <a:t>, δηλαδή μέσα στα όρια της ίδιας πρότασης. Πολλές </a:t>
            </a:r>
            <a:r>
              <a:rPr lang="el-GR" kern="100" dirty="0" err="1">
                <a:effectLst/>
                <a:latin typeface="Calibri" panose="020F0502020204030204" pitchFamily="34" charset="0"/>
                <a:ea typeface="Calibri" panose="020F0502020204030204" pitchFamily="34" charset="0"/>
                <a:cs typeface="Calibri" panose="020F0502020204030204" pitchFamily="34" charset="0"/>
              </a:rPr>
              <a:t>κοινωνιογλωσσικές</a:t>
            </a:r>
            <a:r>
              <a:rPr lang="el-GR" kern="100" dirty="0">
                <a:effectLst/>
                <a:latin typeface="Calibri" panose="020F0502020204030204" pitchFamily="34" charset="0"/>
                <a:ea typeface="Calibri" panose="020F0502020204030204" pitchFamily="34" charset="0"/>
                <a:cs typeface="Calibri" panose="020F0502020204030204" pitchFamily="34" charset="0"/>
              </a:rPr>
              <a:t> αναλύσεις της αλλαγής κωδίκων διακρίνουν αυτές τις δύο κατηγορίες. </a:t>
            </a:r>
          </a:p>
          <a:p>
            <a:pPr marL="0" indent="0">
              <a:buNone/>
            </a:pPr>
            <a:r>
              <a:rPr lang="el-GR" sz="1800" kern="100" dirty="0">
                <a:effectLst/>
                <a:latin typeface="Calibri" panose="020F0502020204030204" pitchFamily="34" charset="0"/>
                <a:ea typeface="Calibri" panose="020F0502020204030204" pitchFamily="34" charset="0"/>
                <a:cs typeface="Calibri" panose="020F0502020204030204" pitchFamily="34" charset="0"/>
              </a:rPr>
              <a:t>Στο </a:t>
            </a:r>
            <a:r>
              <a:rPr lang="el-GR" kern="100" dirty="0">
                <a:latin typeface="Calibri" panose="020F0502020204030204" pitchFamily="34" charset="0"/>
                <a:ea typeface="Calibri" panose="020F0502020204030204" pitchFamily="34" charset="0"/>
                <a:cs typeface="Calibri" panose="020F0502020204030204" pitchFamily="34" charset="0"/>
              </a:rPr>
              <a:t>μάθημα</a:t>
            </a:r>
            <a:r>
              <a:rPr lang="el-GR" sz="1800" kern="100" dirty="0">
                <a:effectLst/>
                <a:latin typeface="Calibri" panose="020F0502020204030204" pitchFamily="34" charset="0"/>
                <a:ea typeface="Calibri" panose="020F0502020204030204" pitchFamily="34" charset="0"/>
                <a:cs typeface="Calibri" panose="020F0502020204030204" pitchFamily="34" charset="0"/>
              </a:rPr>
              <a:t> αυτό όμως θα χρησιμοποιηθεί και για τις δύο ο όρος “εναλλαγή κωδίκων”, επειδή για τις ανάγκες της ανάλυσης των μηχανισμών της γλωσσικής αλλαγής φαίνονται να είναι γενικά ισοδύναμες. </a:t>
            </a:r>
          </a:p>
          <a:p>
            <a:r>
              <a:rPr lang="el-GR" kern="100" dirty="0">
                <a:latin typeface="Calibri" panose="020F0502020204030204" pitchFamily="34" charset="0"/>
                <a:ea typeface="Calibri" panose="020F0502020204030204" pitchFamily="34" charset="0"/>
                <a:cs typeface="Calibri" panose="020F0502020204030204" pitchFamily="34" charset="0"/>
              </a:rPr>
              <a:t>Π.χ. αλβανική- ελληνική (σκοπός χρήσης)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8132521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7AF62A-89B2-C630-189A-2BA77D61804A}"/>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9C9CB1AC-290D-4468-96C0-BC9AA5BBC089}"/>
              </a:ext>
            </a:extLst>
          </p:cNvPr>
          <p:cNvSpPr>
            <a:spLocks noGrp="1"/>
          </p:cNvSpPr>
          <p:nvPr>
            <p:ph idx="1"/>
          </p:nvPr>
        </p:nvSpPr>
        <p:spPr/>
        <p:txBody>
          <a:bodyPr>
            <a:normAutofit/>
          </a:bodyPr>
          <a:lstStyle/>
          <a:p>
            <a:r>
              <a:rPr lang="el-GR" sz="1800" dirty="0">
                <a:effectLst/>
                <a:latin typeface="Calibri" panose="020F0502020204030204" pitchFamily="34" charset="0"/>
                <a:ea typeface="Calibri" panose="020F0502020204030204" pitchFamily="34" charset="0"/>
              </a:rPr>
              <a:t>Για τη σχέση ανάμεσα στην εναλλαγή κωδίκων και στην αλλαγή που οφείλεται σε επαφή, έχουν διατυπωθεί διάφορες απόψεις με ισχυρά επιχειρήματα η καθεμιά. </a:t>
            </a:r>
          </a:p>
          <a:p>
            <a:r>
              <a:rPr lang="el-GR" sz="1800" dirty="0">
                <a:effectLst/>
                <a:latin typeface="Calibri" panose="020F0502020204030204" pitchFamily="34" charset="0"/>
                <a:ea typeface="Calibri" panose="020F0502020204030204" pitchFamily="34" charset="0"/>
              </a:rPr>
              <a:t>Στο ένα άκρο βρίσκονται όσοι αρνούνται την ύπαρξη οποιασδήποτε σύνδεσης ανάμεσα στα δύο – ισχυρίζονται δηλαδή ότι τα στοιχεία εναλλαγής κωδίκων δεν πρόκειται ποτέ να μετατραπούν σε δάνεια· στο άλλο άκρο βρίσκονται όσοι πιστεύουν ότι η εναλλαγή κωδίκων είναι ο μοναδικός μηχανισμός μέσω του οποίου ξένα μορφήματα ενσωματώνονται σε μια γλώσσα. </a:t>
            </a:r>
          </a:p>
        </p:txBody>
      </p:sp>
    </p:spTree>
    <p:extLst>
      <p:ext uri="{BB962C8B-B14F-4D97-AF65-F5344CB8AC3E}">
        <p14:creationId xmlns:p14="http://schemas.microsoft.com/office/powerpoint/2010/main" val="40942872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6AA70F-18D6-07BB-0774-B5A91DB8BE36}"/>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2D813C86-F782-BB61-2F02-BF06F27F2496}"/>
              </a:ext>
            </a:extLst>
          </p:cNvPr>
          <p:cNvSpPr>
            <a:spLocks noGrp="1"/>
          </p:cNvSpPr>
          <p:nvPr>
            <p:ph idx="1"/>
          </p:nvPr>
        </p:nvSpPr>
        <p:spPr/>
        <p:txBody>
          <a:bodyPr>
            <a:normAutofit fontScale="92500" lnSpcReduction="20000"/>
          </a:bodyPr>
          <a:lstStyle/>
          <a:p>
            <a:r>
              <a:rPr lang="el-GR" sz="1800" dirty="0">
                <a:effectLst/>
                <a:latin typeface="Calibri" panose="020F0502020204030204" pitchFamily="34" charset="0"/>
                <a:ea typeface="Calibri" panose="020F0502020204030204" pitchFamily="34" charset="0"/>
              </a:rPr>
              <a:t>Όπως συμβαίνει συνήθως με τις ακραίες εκείνες απόψεις που επιχειρούν να καλύψουν όλες τις περιπτώσεις, σε ένα πεδίο μάλιστα τόσο σύνθετο όσο είναι αυτό της αλλαγής που οφείλεται σε επαφή, κανένας από τους δύο παραπάνω ισχυρισμούς δεν ταιριάζει απόλυτα με το σύνολο των διαθέσιμων δεδομένων</a:t>
            </a:r>
            <a:endParaRPr lang="el-GR" dirty="0"/>
          </a:p>
          <a:p>
            <a:r>
              <a:rPr lang="el-GR" sz="1800" dirty="0">
                <a:effectLst/>
                <a:latin typeface="Calibri" panose="020F0502020204030204" pitchFamily="34" charset="0"/>
                <a:ea typeface="Calibri" panose="020F0502020204030204" pitchFamily="34" charset="0"/>
              </a:rPr>
              <a:t>είναι δύσκολο να φανεί πώς μπορεί να γίνει μια τεκμηριωμένη διάκριση ανάμεσα σε ένα στοιχείο που εισάγεται μέσω της εναλλαγής κωδίκων και σε ένα λεξιλογικό δάνειο:</a:t>
            </a:r>
          </a:p>
          <a:p>
            <a:r>
              <a:rPr lang="el-GR" sz="1800" dirty="0">
                <a:effectLst/>
                <a:latin typeface="Calibri" panose="020F0502020204030204" pitchFamily="34" charset="0"/>
                <a:ea typeface="Calibri" panose="020F0502020204030204" pitchFamily="34" charset="0"/>
              </a:rPr>
              <a:t>Ο λόγος είναι ότι σε τελική ανάλυση τα όρια ανάμεσα σε ένα χαρακτηριστικό εναλλαγής κωδίκων και σε ένα χαρακτηριστικό μόνιμης παρεμβολής είναι αναγκαστικά θολά: όπως στους άλλους τύπους σταδιακής γλωσσικής αλλαγής, ενώ εκατέρωθεν του ορίου μπορούν να εντοπιστούν ξεκάθαρες περιπτώσεις, όσο πλησιάζουμε προς αυτό τα διαφορετικά κριτήρια οδηγούν σε διαφορετικά αποτελέσματα.</a:t>
            </a:r>
            <a:endParaRPr lang="el-GR" dirty="0"/>
          </a:p>
        </p:txBody>
      </p:sp>
    </p:spTree>
    <p:extLst>
      <p:ext uri="{BB962C8B-B14F-4D97-AF65-F5344CB8AC3E}">
        <p14:creationId xmlns:p14="http://schemas.microsoft.com/office/powerpoint/2010/main" val="302413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42DB31-5653-0277-E0B7-22E0507EE8DB}"/>
              </a:ext>
            </a:extLst>
          </p:cNvPr>
          <p:cNvSpPr>
            <a:spLocks noGrp="1"/>
          </p:cNvSpPr>
          <p:nvPr>
            <p:ph type="title"/>
          </p:nvPr>
        </p:nvSpPr>
        <p:spPr/>
        <p:txBody>
          <a:bodyPr/>
          <a:lstStyle/>
          <a:p>
            <a:r>
              <a:rPr lang="el-GR" sz="2800" kern="100" dirty="0">
                <a:effectLst/>
                <a:latin typeface="Calibri" panose="020F0502020204030204" pitchFamily="34" charset="0"/>
                <a:ea typeface="Calibri" panose="020F0502020204030204" pitchFamily="34" charset="0"/>
                <a:cs typeface="Calibri" panose="020F0502020204030204" pitchFamily="34" charset="0"/>
              </a:rPr>
              <a:t>Που υπάρχει γλωσσική επαφή</a:t>
            </a:r>
            <a:r>
              <a:rPr lang="el-GR" sz="2800" kern="100" dirty="0">
                <a:latin typeface="Calibri" panose="020F0502020204030204" pitchFamily="34" charset="0"/>
                <a:ea typeface="Calibri" panose="020F0502020204030204" pitchFamily="34" charset="0"/>
                <a:cs typeface="Calibri" panose="020F0502020204030204" pitchFamily="34" charset="0"/>
              </a:rPr>
              <a:t>;</a:t>
            </a:r>
            <a:endParaRPr lang="el-GR" dirty="0"/>
          </a:p>
        </p:txBody>
      </p:sp>
      <p:sp>
        <p:nvSpPr>
          <p:cNvPr id="3" name="Θέση περιεχομένου 2">
            <a:extLst>
              <a:ext uri="{FF2B5EF4-FFF2-40B4-BE49-F238E27FC236}">
                <a16:creationId xmlns:a16="http://schemas.microsoft.com/office/drawing/2014/main" id="{A830C8B1-9CCD-7140-B9A2-C527B7ED7B51}"/>
              </a:ext>
            </a:extLst>
          </p:cNvPr>
          <p:cNvSpPr>
            <a:spLocks noGrp="1"/>
          </p:cNvSpPr>
          <p:nvPr>
            <p:ph idx="1"/>
          </p:nvPr>
        </p:nvSpPr>
        <p:spPr/>
        <p:txBody>
          <a:bodyPr>
            <a:noAutofit/>
          </a:bodyPr>
          <a:lstStyle/>
          <a:p>
            <a:pPr>
              <a:buFont typeface="Wingdings" panose="05000000000000000000" pitchFamily="2" charset="2"/>
              <a:buChar char="q"/>
            </a:pPr>
            <a:r>
              <a:rPr lang="el-GR" sz="2000" dirty="0">
                <a:effectLst/>
                <a:latin typeface="Calibri" panose="020F0502020204030204" pitchFamily="34" charset="0"/>
                <a:ea typeface="Calibri" panose="020F0502020204030204" pitchFamily="34" charset="0"/>
                <a:cs typeface="Calibri" panose="020F0502020204030204" pitchFamily="34" charset="0"/>
              </a:rPr>
              <a:t>Άλλες γλωσσικές επαφές είναι πιο σταθερές, με διατήρηση, τουλάχιστον βραχυπρόθεσμα και των δύο γλωσσών. Το συμπέρασμα είναι ξεκάθαρο: Οι γλωσσικές επαφές είναι ο κανόνας, όχι η εξαίρεση. Θα είχαμε κάθε δικαίωμα να εκπλαγούμε, αν βρίσκαμε μια γλώσσα της οποίας οι ομιλητές απέφυγαν με επιτυχία τις επαφές με άλλες γλώσσες για χρονικό διάστημα μεγαλύτερο από εκατό ή διακόσια χρόνια.</a:t>
            </a:r>
            <a:endParaRPr lang="el-GR" sz="2000" dirty="0">
              <a:latin typeface="Calibri" panose="020F0502020204030204" pitchFamily="34" charset="0"/>
              <a:cs typeface="Calibri" panose="020F0502020204030204" pitchFamily="34" charset="0"/>
            </a:endParaRPr>
          </a:p>
          <a:p>
            <a:pPr>
              <a:buFont typeface="Wingdings" panose="05000000000000000000" pitchFamily="2" charset="2"/>
              <a:buChar char="q"/>
            </a:pPr>
            <a:endParaRPr lang="el-GR" sz="2000" dirty="0"/>
          </a:p>
        </p:txBody>
      </p:sp>
    </p:spTree>
    <p:extLst>
      <p:ext uri="{BB962C8B-B14F-4D97-AF65-F5344CB8AC3E}">
        <p14:creationId xmlns:p14="http://schemas.microsoft.com/office/powerpoint/2010/main" val="35928289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4C41E5-D95C-05EE-1CC1-95601CE5CE44}"/>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4798448-52F4-46CB-6D01-F2026450BDDA}"/>
              </a:ext>
            </a:extLst>
          </p:cNvPr>
          <p:cNvSpPr>
            <a:spLocks noGrp="1"/>
          </p:cNvSpPr>
          <p:nvPr>
            <p:ph idx="1"/>
          </p:nvPr>
        </p:nvSpPr>
        <p:spPr/>
        <p:txBody>
          <a:bodyPr/>
          <a:lstStyle/>
          <a:p>
            <a:pPr marL="342900" indent="-342900">
              <a:buFont typeface="+mj-lt"/>
              <a:buAutoNum type="arabicParenR"/>
            </a:pPr>
            <a:r>
              <a:rPr lang="el-GR" sz="1800" kern="100" dirty="0">
                <a:effectLst/>
                <a:latin typeface="Calibri" panose="020F0502020204030204" pitchFamily="34" charset="0"/>
                <a:ea typeface="Calibri" panose="020F0502020204030204" pitchFamily="34" charset="0"/>
                <a:cs typeface="Calibri" panose="020F0502020204030204" pitchFamily="34" charset="0"/>
              </a:rPr>
              <a:t>Αν οι μονόγλωσσοι ομιλητές της αποδέκτριας γλώσσας χρησιμοποιούν, μιλώντας τη γλώσσα τους, ένα στοιχείο της γλώσσας-πηγής, μπορούμε με σχετική ασφάλεια να συμπεράνουμε ότι αυτό έχει εξελιχθεί σε χαρακτηριστικό παρεμβολής: οι ομιλητές δεν είναι σε θέση να εφαρμόσουν την εναλλαγή κωδίκων προς ή από μια γλώσσα που δεν γνωρίζουν καθόλου. Το συγκεκριμένο κριτήριο βέβαια δεν είναι πολύ χρήσιμο σε καταστάσεις επαφής όπου όλοι είναι δίγλωσσοι ή μονόγλωσσοι.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575486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0D0F1F-B038-1826-C493-BAE3807DE942}"/>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3857FA9F-F3AF-4744-12DA-834D926BD1B4}"/>
              </a:ext>
            </a:extLst>
          </p:cNvPr>
          <p:cNvSpPr>
            <a:spLocks noGrp="1"/>
          </p:cNvSpPr>
          <p:nvPr>
            <p:ph idx="1"/>
          </p:nvPr>
        </p:nvSpPr>
        <p:spPr/>
        <p:txBody>
          <a:bodyPr/>
          <a:lstStyle/>
          <a:p>
            <a:pPr marL="342900" indent="-342900">
              <a:buFont typeface="+mj-lt"/>
              <a:buAutoNum type="arabicParenR" startAt="2"/>
            </a:pPr>
            <a:r>
              <a:rPr lang="el-GR" sz="1800" kern="100" dirty="0">
                <a:effectLst/>
                <a:latin typeface="Calibri" panose="020F0502020204030204" pitchFamily="34" charset="0"/>
                <a:ea typeface="Calibri" panose="020F0502020204030204" pitchFamily="34" charset="0"/>
                <a:cs typeface="Calibri" panose="020F0502020204030204" pitchFamily="34" charset="0"/>
              </a:rPr>
              <a:t>Έχει προταθεί ότι τα στοιχεία εναλλαγής κωδίκων δεν αφομοιώνονται στη δομή της αποδέκτριας γλώσσας, σε αντίθεση με τα δάνεια, τα οποία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ιθαγενοποιούνται</a:t>
            </a:r>
            <a:r>
              <a:rPr lang="el-GR" sz="1800" kern="100" dirty="0">
                <a:effectLst/>
                <a:latin typeface="Calibri" panose="020F0502020204030204" pitchFamily="34" charset="0"/>
                <a:ea typeface="Calibri" panose="020F0502020204030204" pitchFamily="34" charset="0"/>
                <a:cs typeface="Calibri" panose="020F0502020204030204" pitchFamily="34" charset="0"/>
              </a:rPr>
              <a:t> – προσαρμόζονται δηλαδή στη δομή της. Οι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Shana</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Poplack</a:t>
            </a:r>
            <a:r>
              <a:rPr lang="el-GR" sz="1800" kern="100" dirty="0">
                <a:effectLst/>
                <a:latin typeface="Calibri" panose="020F0502020204030204" pitchFamily="34" charset="0"/>
                <a:ea typeface="Calibri" panose="020F0502020204030204" pitchFamily="34" charset="0"/>
                <a:cs typeface="Calibri" panose="020F0502020204030204" pitchFamily="34" charset="0"/>
              </a:rPr>
              <a:t> &amp;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Marjory</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Meechan</a:t>
            </a:r>
            <a:r>
              <a:rPr lang="el-GR" sz="1800" kern="100" dirty="0">
                <a:effectLst/>
                <a:latin typeface="Calibri" panose="020F0502020204030204" pitchFamily="34" charset="0"/>
                <a:ea typeface="Calibri" panose="020F0502020204030204" pitchFamily="34" charset="0"/>
                <a:cs typeface="Calibri" panose="020F0502020204030204" pitchFamily="34" charset="0"/>
              </a:rPr>
              <a:t> έχουν διατυπώσει την παραπάνω αντίθεση με τον ακόλουθο τρόπο, προσθέτοντας στην κατηγοριοποίηση που κάνουν μια τρίτη κατηγορία, τον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λεξιπλαστικό</a:t>
            </a:r>
            <a:r>
              <a:rPr lang="el-GR" sz="1800" kern="100" dirty="0">
                <a:effectLst/>
                <a:latin typeface="Calibri" panose="020F0502020204030204" pitchFamily="34" charset="0"/>
                <a:ea typeface="Calibri" panose="020F0502020204030204" pitchFamily="34" charset="0"/>
                <a:cs typeface="Calibri" panose="020F0502020204030204" pitchFamily="34" charset="0"/>
              </a:rPr>
              <a:t> δανεισμό:</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4665331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6BDF92-A310-DC56-D03A-2FC40B035B94}"/>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8008C6B5-603C-1A9B-7BC7-D0ABDBDC65F4}"/>
              </a:ext>
            </a:extLst>
          </p:cNvPr>
          <p:cNvSpPr>
            <a:spLocks noGrp="1"/>
          </p:cNvSpPr>
          <p:nvPr>
            <p:ph idx="1"/>
          </p:nvPr>
        </p:nvSpPr>
        <p:spPr/>
        <p:txBody>
          <a:bodyPr>
            <a:normAutofit fontScale="85000" lnSpcReduction="20000"/>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Calibri" panose="020F0502020204030204" pitchFamily="34" charset="0"/>
              </a:rPr>
              <a:t>“[Η] “εναλλαγή κωδίκων” μπορεί να οριστεί ως αντιπαράθεση ολόκληρων προτάσεων ή τμημάτων τους· καθένα από τα τεμάχια αυτά ακολουθεί στην εσωτερική του δομή τους μορφολογικούς και συντακτικούς (αλλά και, προαιρετικά, τους φωνολογικούς) κανόνες της γλώσσας στην οποία ανήκει [...]. </a:t>
            </a:r>
            <a:r>
              <a:rPr lang="el-GR" sz="18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Ο “δανεισμός” είναι η προσαρμογή του λεξιλογικού υλικού στα μορφολογικά και συντακτικά (αλλά και, συχνά, στα φωνολογικά) σχήματα της αποδέκτριας γλώσσας. </a:t>
            </a:r>
          </a:p>
          <a:p>
            <a:pPr>
              <a:lnSpc>
                <a:spcPct val="107000"/>
              </a:lnSpc>
              <a:spcAft>
                <a:spcPts val="800"/>
              </a:spcAft>
            </a:pPr>
            <a:r>
              <a:rPr lang="el-GR" sz="1800" b="1"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Τα παγιωμένα “λεξιλογικά δάνεια” (τα οποία κατά κανόνα εμφανίζουν πλήρη γλωσσική αφομοίωση, δυνατότητα αντικατάστασης από ιθαγενείς συνώνυμες λέξεις και ευρεία διάδοση ακόμη και στους μονόγλωσσους ομιλητές της αποδέκτριας γλώσσας) διαφέρουν από </a:t>
            </a:r>
            <a:endParaRPr lang="el-GR" b="1" kern="100"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l-GR" sz="1800" b="1" kern="1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τα “</a:t>
            </a:r>
            <a:r>
              <a:rPr lang="el-GR" sz="1800" b="1" kern="100" dirty="0" err="1">
                <a:solidFill>
                  <a:srgbClr val="00B050"/>
                </a:solidFill>
                <a:effectLst/>
                <a:latin typeface="Calibri" panose="020F0502020204030204" pitchFamily="34" charset="0"/>
                <a:ea typeface="Calibri" panose="020F0502020204030204" pitchFamily="34" charset="0"/>
                <a:cs typeface="Calibri" panose="020F0502020204030204" pitchFamily="34" charset="0"/>
              </a:rPr>
              <a:t>λεξιπλαστικά</a:t>
            </a:r>
            <a:r>
              <a:rPr lang="el-GR" sz="1800" b="1" kern="1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 δάνεια” μόνο ως προς το ότι τα τελευταία δεν χρειάζεται να έχουν απαραίτητα ευρεία διάδοση.”</a:t>
            </a:r>
            <a:endParaRPr lang="el-GR" sz="1800"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35167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74D385-A253-2D4E-F98E-37B7585037F5}"/>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1B0DD4A3-321A-5368-BDA9-8BEBF294C921}"/>
              </a:ext>
            </a:extLst>
          </p:cNvPr>
          <p:cNvSpPr>
            <a:spLocks noGrp="1"/>
          </p:cNvSpPr>
          <p:nvPr>
            <p:ph idx="1"/>
          </p:nvPr>
        </p:nvSpPr>
        <p:spPr/>
        <p:txBody>
          <a:bodyPr>
            <a:normAutofit/>
          </a:bodyPr>
          <a:lstStyle/>
          <a:p>
            <a:pPr marL="342900" indent="-342900">
              <a:buFont typeface="+mj-lt"/>
              <a:buAutoNum type="arabicParenR" startAt="3"/>
            </a:pPr>
            <a:r>
              <a:rPr lang="el-GR" sz="1800" kern="100" dirty="0">
                <a:effectLst/>
                <a:latin typeface="Calibri" panose="020F0502020204030204" pitchFamily="34" charset="0"/>
                <a:ea typeface="Calibri" panose="020F0502020204030204" pitchFamily="34" charset="0"/>
                <a:cs typeface="Calibri" panose="020F0502020204030204" pitchFamily="34" charset="0"/>
              </a:rPr>
              <a:t>Αν ένα ξένο στοιχείο εμφανιστεί μόνο μία φορά στον λόγο ενός δίγλωσσου ομιλητή, μπορούμε να συμπεράνουμε με σχετική ασφάλεια ότι πρόκειται για εναλλαγή κωδίκων και όχι για δανεισμό. (Δεν εννοώ βέβαια ότι μπορεί κανείς να είναι σε θέση να πει με σιγουριά ότι το στοιχείο εμφανίστηκε μόνο μία φορά! Ο προσδιορισμός της συχνότητας εμφάνισης είναι ένα εγχείρημα χωρίς καμιά ελπίδα, η παραπάνω αρχή όμως παραμένει έγκυρη, παρόλο που δεν έχει εμπειρική βάση.)</a:t>
            </a:r>
            <a:endParaRPr lang="el-GR" dirty="0"/>
          </a:p>
        </p:txBody>
      </p:sp>
    </p:spTree>
    <p:extLst>
      <p:ext uri="{BB962C8B-B14F-4D97-AF65-F5344CB8AC3E}">
        <p14:creationId xmlns:p14="http://schemas.microsoft.com/office/powerpoint/2010/main" val="241298701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FD3448-0230-1DEE-67A6-7F4E3E85DF58}"/>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0D8705CA-59DD-D7C2-5312-1D47A3283E87}"/>
              </a:ext>
            </a:extLst>
          </p:cNvPr>
          <p:cNvSpPr>
            <a:spLocks noGrp="1"/>
          </p:cNvSpPr>
          <p:nvPr>
            <p:ph idx="1"/>
          </p:nvPr>
        </p:nvSpPr>
        <p:spPr/>
        <p:txBody>
          <a:bodyPr>
            <a:normAutofit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Αντίστροφα, αν ένα ξένο στοιχείο εμφανίζεται πάρα πολύ συχνά, είναι περισσότερο εύλογο να θεωρηθεί δάνειο. Τις περισσότερες φορές βέβαια είναι δύσκολο ή και αδύνατο να εφαρμοστεί στην πράξη το παραπάνω κριτήριο: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με εξαίρεση την περίπτωση που ένα στοιχείο εμφανίζεται συνέχεια, πώς μπορεί κανείς να καθορίσει αν ένας ομιλητής το έχει χρησιμοποιήσει μία φορά ή αν το χρησιμοποιεί σποραδικά ή συχνά; Πρόκειται για το ίδιο πρόβλημα που συναντά κανείς στην παρακολούθηση μιας γλωσσικής αλλαγής από τον αρχικό νεωτερισμό του πρώτου ομιλητή, καθώς το μεγαλύτερο τμήμα της διαδικασίας, και κυρίως τα πρώτα στάδια, δεν μπορούν να γίνουν αντιληπτά από τους ερευνητές.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6760144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16FF48-354B-7CAC-DB1B-1C45AC79F1A6}"/>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FEFC2065-17B0-3B8E-5A2E-9387DB3E4DBA}"/>
              </a:ext>
            </a:extLst>
          </p:cNvPr>
          <p:cNvSpPr>
            <a:spLocks noGrp="1"/>
          </p:cNvSpPr>
          <p:nvPr>
            <p:ph idx="1"/>
          </p:nvPr>
        </p:nvSpPr>
        <p:spPr/>
        <p:txBody>
          <a:bodyPr>
            <a:normAutofit fontScale="92500" lnSpcReduction="10000"/>
          </a:bodyPr>
          <a:lstStyle/>
          <a:p>
            <a:pPr marL="342900" indent="-342900">
              <a:buFont typeface="+mj-lt"/>
              <a:buAutoNum type="arabicParenR" startAt="4"/>
            </a:pPr>
            <a:r>
              <a:rPr lang="el-GR" sz="1800" kern="100" dirty="0">
                <a:effectLst/>
                <a:latin typeface="Calibri" panose="020F0502020204030204" pitchFamily="34" charset="0"/>
                <a:ea typeface="Calibri" panose="020F0502020204030204" pitchFamily="34" charset="0"/>
                <a:cs typeface="Calibri" panose="020F0502020204030204" pitchFamily="34" charset="0"/>
              </a:rPr>
              <a:t>Ένα τέταρτο κριτήριο προκύπτει από τους δομικούς περιορισμούς στην εναλλαγή κωδίκων, οι οποίοι έχουν προταθεί στη βιβλιογραφία – σε αυτό το πλαίσιο μας ενδιαφέρει κυρίως ο περιορισμός του ελεύθερου μορφήματος, που προβλέπει ότι η εναλλαγή κωδίκων δεν μπορεί να εφαρμοστεί μέσα στα όρια μιας λέξης, δηλαδή ανάμεσα στη ρίζα και σε ένα πρόσφυμα ή ανάμεσα σε δύο προσφύματα.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Σύμφωνα με την παραπάνω άποψη, αν βρούμε στοιχεία της γλώσσας-πηγής και της αποδέκτριας γλώσσας συνδυασμένα μέσα στην ίδια λέξη, ό,τι προέρχεται από τη γλώσσα-πηγή θα πρέπει να είναι δάνειο και όχι τεμάχιο εναλλαγής κωδίκων. Όπως όμως έχουν παρατηρήσει πολλοί ερευνητές, μερικές περιπτώσεις εναλλαγής γλώσσας στο εσωτερικό της λέξης θυμίζουν σε μεγάλο βαθμό την εναλλαγή κωδίκων. (Αρβα</a:t>
            </a:r>
            <a:r>
              <a:rPr lang="el-GR" kern="100" dirty="0">
                <a:latin typeface="Calibri" panose="020F0502020204030204" pitchFamily="34" charset="0"/>
                <a:ea typeface="Calibri" panose="020F0502020204030204" pitchFamily="34" charset="0"/>
                <a:cs typeface="Calibri" panose="020F0502020204030204" pitchFamily="34" charset="0"/>
              </a:rPr>
              <a:t>νίτικα, </a:t>
            </a:r>
            <a:r>
              <a:rPr lang="el-GR" kern="100" dirty="0" err="1">
                <a:latin typeface="Calibri" panose="020F0502020204030204" pitchFamily="34" charset="0"/>
                <a:ea typeface="Calibri" panose="020F0502020204030204" pitchFamily="34" charset="0"/>
                <a:cs typeface="Calibri" panose="020F0502020204030204" pitchFamily="34" charset="0"/>
              </a:rPr>
              <a:t>αναφορικοποιητής</a:t>
            </a:r>
            <a:r>
              <a:rPr lang="el-GR" kern="100" dirty="0">
                <a:latin typeface="Calibri" panose="020F0502020204030204" pitchFamily="34" charset="0"/>
                <a:ea typeface="Calibri" panose="020F0502020204030204" pitchFamily="34" charset="0"/>
                <a:cs typeface="Calibri" panose="020F0502020204030204" pitchFamily="34" charset="0"/>
              </a:rPr>
              <a:t>- μερικά μεταφραστικά δάνεια).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2605516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58AC8F-86F7-E374-C672-F7FEA9891713}"/>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7BB70165-9B34-E0F1-C7CF-EE969056A900}"/>
              </a:ext>
            </a:extLst>
          </p:cNvPr>
          <p:cNvSpPr>
            <a:spLocks noGrp="1"/>
          </p:cNvSpPr>
          <p:nvPr>
            <p:ph idx="1"/>
          </p:nvPr>
        </p:nvSpPr>
        <p:spPr/>
        <p:txBody>
          <a:bodyPr>
            <a:normAutofit/>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Ποια είναι ακριβώς η διαδικασία μέσω της οποίας τα στοιχεία της εναλλαγής κωδίκων μετατρέπονται σε μόνιμα χαρακτηριστικά παρεμβολής σε μια αποδέκτρια γλώσσα; Αυτό είναι ένα ακόμη ερώτημα στο οποίο δεν μπορεί να δοθεί οριστική απάντηση, πριν εμπλουτιστούν κατά πολύ οι μέχρι τώρα διαθέσιμες γνώσεις μας για ψυχολογικές και κοινωνιολογικές διαδικασίες. Ωστόσο, το γενικό διάγραμμα είναι σχετικά σαφές. </a:t>
            </a:r>
            <a:endParaRPr lang="el-GR" dirty="0"/>
          </a:p>
        </p:txBody>
      </p:sp>
    </p:spTree>
    <p:extLst>
      <p:ext uri="{BB962C8B-B14F-4D97-AF65-F5344CB8AC3E}">
        <p14:creationId xmlns:p14="http://schemas.microsoft.com/office/powerpoint/2010/main" val="16127976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334885-7458-C20C-6E45-FB362593B133}"/>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375FCA7-7DD6-DAC5-6CC1-18D9F910FA2D}"/>
              </a:ext>
            </a:extLst>
          </p:cNvPr>
          <p:cNvSpPr>
            <a:spLocks noGrp="1"/>
          </p:cNvSpPr>
          <p:nvPr>
            <p:ph idx="1"/>
          </p:nvPr>
        </p:nvSpPr>
        <p:spPr/>
        <p:txBody>
          <a:bodyPr>
            <a:normAutofit fontScale="92500" lnSpcReduction="2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Ας υποθέσουμε, π.χ., ότι η αγγλική λέξη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inject</a:t>
            </a:r>
            <a:r>
              <a:rPr lang="el-GR" sz="1800" kern="100" dirty="0">
                <a:effectLst/>
                <a:latin typeface="Calibri" panose="020F0502020204030204" pitchFamily="34" charset="0"/>
                <a:ea typeface="Calibri" panose="020F0502020204030204" pitchFamily="34" charset="0"/>
                <a:cs typeface="Calibri" panose="020F0502020204030204" pitchFamily="34" charset="0"/>
              </a:rPr>
              <a:t>, που χρησιμοποιείται μέσω της εναλλαγής κωδίκων στη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μαορί</a:t>
            </a:r>
            <a:r>
              <a:rPr lang="el-GR" sz="1800" kern="100" dirty="0">
                <a:effectLst/>
                <a:latin typeface="Calibri" panose="020F0502020204030204" pitchFamily="34" charset="0"/>
                <a:ea typeface="Calibri" panose="020F0502020204030204" pitchFamily="34" charset="0"/>
                <a:cs typeface="Calibri" panose="020F0502020204030204" pitchFamily="34" charset="0"/>
              </a:rPr>
              <a:t>, μετατρέπεται σε δάνειο στη γλώσσα αυτή. Αν 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μαορί</a:t>
            </a:r>
            <a:r>
              <a:rPr lang="el-GR" sz="1800" kern="100" dirty="0">
                <a:effectLst/>
                <a:latin typeface="Calibri" panose="020F0502020204030204" pitchFamily="34" charset="0"/>
                <a:ea typeface="Calibri" panose="020F0502020204030204" pitchFamily="34" charset="0"/>
                <a:cs typeface="Calibri" panose="020F0502020204030204" pitchFamily="34" charset="0"/>
              </a:rPr>
              <a:t> δεν διαθέτει κανένα δικό της ρήμα με παρόμοια σημασία, η λέξη θα προστεθεί απλά στο λεξιλόγιο της γλώσσας για να καλύψει την καινούργια έννοια πιθανόν με φωνολογική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ιθαγενοποίηση</a:t>
            </a:r>
            <a:r>
              <a:rPr lang="el-GR" sz="1800" kern="100" dirty="0">
                <a:effectLst/>
                <a:latin typeface="Calibri" panose="020F0502020204030204" pitchFamily="34" charset="0"/>
                <a:ea typeface="Calibri" panose="020F0502020204030204" pitchFamily="34" charset="0"/>
                <a:cs typeface="Calibri" panose="020F0502020204030204" pitchFamily="34" charset="0"/>
              </a:rPr>
              <a:t>. Η διαδικασία αυτή θυμίζει τους λεξιλογικούς νεωτερισμούς σε περιβάλλοντα μονόγλωσσων ομιλητών· βλ. π.χ. λέξεις όπως email ‘ηλεκτρονικό ταχυδρομείο’ ή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photocopy</a:t>
            </a:r>
            <a:r>
              <a:rPr lang="el-GR" sz="1800" kern="100" dirty="0">
                <a:effectLst/>
                <a:latin typeface="Calibri" panose="020F0502020204030204" pitchFamily="34" charset="0"/>
                <a:ea typeface="Calibri" panose="020F0502020204030204" pitchFamily="34" charset="0"/>
                <a:cs typeface="Calibri" panose="020F0502020204030204" pitchFamily="34" charset="0"/>
              </a:rPr>
              <a:t> ‘φωτοαντίγραφο’: κάποιος επινοεί μια καινούργια λέξη και την εισάγει.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αν η λέξη παγιωθεί, διαδίδεται σε ολόκληρη την κοινότητα.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Αν 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μαορί</a:t>
            </a:r>
            <a:r>
              <a:rPr lang="el-GR" sz="1800" kern="100" dirty="0">
                <a:effectLst/>
                <a:latin typeface="Calibri" panose="020F0502020204030204" pitchFamily="34" charset="0"/>
                <a:ea typeface="Calibri" panose="020F0502020204030204" pitchFamily="34" charset="0"/>
                <a:cs typeface="Calibri" panose="020F0502020204030204" pitchFamily="34" charset="0"/>
              </a:rPr>
              <a:t> διαθέτει ήδη ένα ρήμα με την ίδια περίπου σημασία, τότε η λέξη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inject</a:t>
            </a:r>
            <a:r>
              <a:rPr lang="el-GR" sz="1800" kern="100" dirty="0">
                <a:effectLst/>
                <a:latin typeface="Calibri" panose="020F0502020204030204" pitchFamily="34" charset="0"/>
                <a:ea typeface="Calibri" panose="020F0502020204030204" pitchFamily="34" charset="0"/>
                <a:cs typeface="Calibri" panose="020F0502020204030204" pitchFamily="34" charset="0"/>
              </a:rPr>
              <a:t> αρχίζει να ανταγωνίζεται την αντίστοιχη ιθαγενή, όπως ακριβώς η λέξη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photocopy</a:t>
            </a:r>
            <a:r>
              <a:rPr lang="el-GR" sz="1800" kern="100" dirty="0">
                <a:effectLst/>
                <a:latin typeface="Calibri" panose="020F0502020204030204" pitchFamily="34" charset="0"/>
                <a:ea typeface="Calibri" panose="020F0502020204030204" pitchFamily="34" charset="0"/>
                <a:cs typeface="Calibri" panose="020F0502020204030204" pitchFamily="34" charset="0"/>
              </a:rPr>
              <a:t> ανταγωνίστηκε τη λέξη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xerox</a:t>
            </a:r>
            <a:r>
              <a:rPr lang="el-GR" sz="1800" kern="100" dirty="0">
                <a:effectLst/>
                <a:latin typeface="Calibri" panose="020F0502020204030204" pitchFamily="34" charset="0"/>
                <a:ea typeface="Calibri" panose="020F0502020204030204" pitchFamily="34" charset="0"/>
                <a:cs typeface="Calibri" panose="020F0502020204030204" pitchFamily="34" charset="0"/>
              </a:rPr>
              <a:t> για την κάλυψη του ίδιου σημασιολογικού πεδίου. </a:t>
            </a:r>
            <a:endParaRPr lang="el-GR" dirty="0"/>
          </a:p>
        </p:txBody>
      </p:sp>
    </p:spTree>
    <p:extLst>
      <p:ext uri="{BB962C8B-B14F-4D97-AF65-F5344CB8AC3E}">
        <p14:creationId xmlns:p14="http://schemas.microsoft.com/office/powerpoint/2010/main" val="10237714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619142-7486-5A69-674B-D6F0366330A7}"/>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ECD2CFCB-B431-581E-BBD9-B276FA19E1E9}"/>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Η εναλλαγή κωδίκων είναι ένας μηχανισμός μέσω του οποίου καινούργιοι τύποι και καινούργια δομικά χαρακτηριστικά εισάγονται σε μια αποδέκτρια γλώσσα· από τη στιγμή που θα εμφανιστεί ένα στοιχείο εναλλαγής κωδίκων, η πορεία της μετατροπής του σε μόνιμο χαρακτηριστικό ακολουθεί την ίδια γραμμή όπως όλοι οι νεωτερισμοί, συμπεριλαμβανομένων όσων οφείλονται σε εσωτερικά αίτια.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0914420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075ECE-0573-3A32-92AD-68ACF8DC993E}"/>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3A86FC41-8CDB-171A-FE15-24EA926BF2BA}"/>
              </a:ext>
            </a:extLst>
          </p:cNvPr>
          <p:cNvSpPr>
            <a:spLocks noGrp="1"/>
          </p:cNvSpPr>
          <p:nvPr>
            <p:ph idx="1"/>
          </p:nvPr>
        </p:nvSpPr>
        <p:spPr/>
        <p:txBody>
          <a:bodyPr/>
          <a:lstStyle/>
          <a:p>
            <a:pPr marL="0" indent="0">
              <a:buNone/>
            </a:pPr>
            <a:r>
              <a:rPr lang="el-GR" sz="1800" kern="100" dirty="0">
                <a:effectLst/>
                <a:latin typeface="Calibri" panose="020F0502020204030204" pitchFamily="34" charset="0"/>
                <a:ea typeface="Calibri" panose="020F0502020204030204" pitchFamily="34" charset="0"/>
                <a:cs typeface="Calibri" panose="020F0502020204030204" pitchFamily="34" charset="0"/>
              </a:rPr>
              <a:t>Ποια είναι η σχέση της εναλλαγής κωδίκων με καθέναν από τους δύο κύριους τύπους αλλαγής που οφείλεται σε επαφή;</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 Οπωσδήποτε αποτελεί βασικό μηχανισμό για την παρεμβολή μέσω δανεισμού, για το είδος δηλαδή της παρεμβολής στο οποίο η ατελής εκμάθηση δεν παίζει σημαντικό ρόλο. Αυτό γίνεται ιδιαίτερα φανερό στον δανεισμό του λεξιλογίου, δεδομένης της πολύ μεγάλης συχνότητας εμφάνισης μεμονωμένων λέξεων ως στοιχείων εναλλαγής κωδίκων. Στο πλαίσιο αυτής της κατηγορίας, η εισαγωγή λέξεων που δεν έχουν το ακριβές αντίστοιχό τους στη αποδέκτρια γλώσσα είναι ιδιαίτερα συχνή – κάτι που ισχύει επίσης για τον λεξιλογικό δανεισμό τέτοιων λέξεων.</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78669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2952E0-D48B-802E-12DD-00B0627A239E}"/>
              </a:ext>
            </a:extLst>
          </p:cNvPr>
          <p:cNvSpPr>
            <a:spLocks noGrp="1"/>
          </p:cNvSpPr>
          <p:nvPr>
            <p:ph type="title"/>
          </p:nvPr>
        </p:nvSpPr>
        <p:spPr/>
        <p:txBody>
          <a:bodyPr>
            <a:normAutofit/>
          </a:bodyPr>
          <a:lstStyle/>
          <a:p>
            <a:r>
              <a:rPr lang="el-GR" sz="2400" kern="100" dirty="0">
                <a:effectLst/>
                <a:latin typeface="Calibri" panose="020F0502020204030204" pitchFamily="34" charset="0"/>
                <a:ea typeface="Calibri" panose="020F0502020204030204" pitchFamily="34" charset="0"/>
                <a:cs typeface="Times New Roman" panose="02020603050405020304" pitchFamily="18" charset="0"/>
              </a:rPr>
              <a:t>Τι παθαίνουν οι γλώσσες σε επαφή</a:t>
            </a:r>
            <a:r>
              <a:rPr lang="el-GR" sz="2400" kern="1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p>
        </p:txBody>
      </p:sp>
      <p:sp>
        <p:nvSpPr>
          <p:cNvPr id="3" name="Θέση περιεχομένου 2">
            <a:extLst>
              <a:ext uri="{FF2B5EF4-FFF2-40B4-BE49-F238E27FC236}">
                <a16:creationId xmlns:a16="http://schemas.microsoft.com/office/drawing/2014/main" id="{38EEF7C4-0F23-4E0C-9EA9-5F729FB85C03}"/>
              </a:ext>
            </a:extLst>
          </p:cNvPr>
          <p:cNvSpPr>
            <a:spLocks noGrp="1"/>
          </p:cNvSpPr>
          <p:nvPr>
            <p:ph idx="1"/>
          </p:nvPr>
        </p:nvSpPr>
        <p:spPr/>
        <p:txBody>
          <a:bodyPr/>
          <a:lstStyle/>
          <a:p>
            <a:pPr>
              <a:buFont typeface="Wingdings" panose="05000000000000000000" pitchFamily="2" charset="2"/>
              <a:buChar char="q"/>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Τα ποικίλα γλωσσικά αποτελέσματα των γλωσσικών επαφών αποτελούν τον πυρήνα αυτού του μαθήματος (2-4): </a:t>
            </a:r>
          </a:p>
          <a:p>
            <a:pPr>
              <a:buFont typeface="Wingdings" panose="05000000000000000000" pitchFamily="2" charset="2"/>
              <a:buChar char="q"/>
            </a:pPr>
            <a:endParaRPr lang="el-GR"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mj-lt"/>
              <a:buAutoNum type="arabicPeriod"/>
            </a:pP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 γλωσσική αλλαγή που οφείλεται σε επαφή </a:t>
            </a:r>
          </a:p>
          <a:p>
            <a:pPr marL="800100" lvl="1" indent="-342900">
              <a:buFont typeface="+mj-lt"/>
              <a:buAutoNum type="arabicPeriod"/>
            </a:pP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ακραία μείξη (</a:t>
            </a:r>
            <a:r>
              <a:rPr lang="el-GR" sz="2800" kern="100" dirty="0" err="1">
                <a:effectLst/>
                <a:latin typeface="Calibri" panose="020F0502020204030204" pitchFamily="34" charset="0"/>
                <a:ea typeface="Calibri" panose="020F0502020204030204" pitchFamily="34" charset="0"/>
                <a:cs typeface="Times New Roman" panose="02020603050405020304" pitchFamily="18" charset="0"/>
              </a:rPr>
              <a:t>πίτζιν</a:t>
            </a: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 κρεολές)</a:t>
            </a:r>
          </a:p>
          <a:p>
            <a:pPr marL="800100" lvl="1" indent="-342900">
              <a:buFont typeface="+mj-lt"/>
              <a:buAutoNum type="arabicPeriod"/>
            </a:pP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θάνατος.</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36803041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F454EC-A33F-D679-E2D6-AF4DAFA55F5F}"/>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8C306D40-B320-E529-15FE-73220E92C6DE}"/>
              </a:ext>
            </a:extLst>
          </p:cNvPr>
          <p:cNvSpPr>
            <a:spLocks noGrp="1"/>
          </p:cNvSpPr>
          <p:nvPr>
            <p:ph idx="1"/>
          </p:nvPr>
        </p:nvSpPr>
        <p:spPr/>
        <p:txBody>
          <a:bodyPr>
            <a:normAutofit/>
          </a:bodyPr>
          <a:lstStyle/>
          <a:p>
            <a:pPr marL="0" indent="0">
              <a:buNone/>
            </a:pPr>
            <a:r>
              <a:rPr lang="el-GR" sz="1800" kern="100" dirty="0">
                <a:effectLst/>
                <a:latin typeface="Calibri" panose="020F0502020204030204" pitchFamily="34" charset="0"/>
                <a:ea typeface="Calibri" panose="020F0502020204030204" pitchFamily="34" charset="0"/>
                <a:cs typeface="Calibri" panose="020F0502020204030204" pitchFamily="34" charset="0"/>
              </a:rPr>
              <a:t>Ποια η σχέση της εναλλαγής κωδίκων με την παρεμβολή που οφείλεται σε μετακίνηση, όταν δηλαδή η ατελής εκμάθηση παίζει πραγματικά σημαντικό ρόλο; </a:t>
            </a:r>
            <a:endParaRPr lang="el-GR" kern="100" dirty="0">
              <a:latin typeface="Calibri" panose="020F0502020204030204" pitchFamily="34" charset="0"/>
              <a:ea typeface="Calibri" panose="020F0502020204030204" pitchFamily="34" charset="0"/>
              <a:cs typeface="Calibri" panose="020F0502020204030204" pitchFamily="34" charset="0"/>
            </a:endParaRPr>
          </a:p>
          <a:p>
            <a:r>
              <a:rPr lang="el-GR" sz="1800" kern="100" dirty="0">
                <a:effectLst/>
                <a:latin typeface="Calibri" panose="020F0502020204030204" pitchFamily="34" charset="0"/>
                <a:ea typeface="Calibri" panose="020F0502020204030204" pitchFamily="34" charset="0"/>
                <a:cs typeface="Calibri" panose="020F0502020204030204" pitchFamily="34" charset="0"/>
              </a:rPr>
              <a:t>Πιθανότατα δεν αποτελεί βασικό μηχανισμό αυτού του τύπου αλλαγής που οφείλεται σε επαφή. Τα πιο συνηθισμένα στοιχεία εναλλαγής κωδίκων είναι σαφώς οι μεμονωμένες λέξεις και οι μικρές φράσεις, στην παρεμβολή όμως που οφείλεται σε μετακίνηση κυριαρχούν τα δομικά χαρακτηριστικά – ιδιαίτερα σε επίπεδο φωνολογίας και σύνταξης. </a:t>
            </a:r>
            <a:endParaRPr lang="el-GR" dirty="0"/>
          </a:p>
        </p:txBody>
      </p:sp>
    </p:spTree>
    <p:extLst>
      <p:ext uri="{BB962C8B-B14F-4D97-AF65-F5344CB8AC3E}">
        <p14:creationId xmlns:p14="http://schemas.microsoft.com/office/powerpoint/2010/main" val="161400657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1C85C9-C12C-C832-4073-AB21F219F976}"/>
              </a:ext>
            </a:extLst>
          </p:cNvPr>
          <p:cNvSpPr>
            <a:spLocks noGrp="1"/>
          </p:cNvSpPr>
          <p:nvPr>
            <p:ph type="title"/>
          </p:nvPr>
        </p:nvSpPr>
        <p:spPr/>
        <p:txBody>
          <a:bodyPr>
            <a:normAutofit fontScale="90000"/>
          </a:bodyPr>
          <a:lstStyle/>
          <a:p>
            <a:br>
              <a:rPr lang="el-GR" sz="2800" b="1" kern="100" dirty="0">
                <a:effectLst/>
                <a:latin typeface="Calibri" panose="020F0502020204030204" pitchFamily="34" charset="0"/>
                <a:ea typeface="Calibri" panose="020F0502020204030204" pitchFamily="34" charset="0"/>
                <a:cs typeface="Calibri" panose="020F0502020204030204" pitchFamily="34" charset="0"/>
              </a:rPr>
            </a:br>
            <a:r>
              <a:rPr lang="el-GR" sz="2800" b="1" kern="100" dirty="0">
                <a:effectLst/>
                <a:latin typeface="Calibri" panose="020F0502020204030204" pitchFamily="34" charset="0"/>
                <a:ea typeface="Calibri" panose="020F0502020204030204" pitchFamily="34" charset="0"/>
                <a:cs typeface="Calibri" panose="020F0502020204030204" pitchFamily="34" charset="0"/>
              </a:rPr>
              <a:t>Μηχανισμός 1ος: εναλλαγή κωδίκων</a:t>
            </a:r>
            <a:br>
              <a:rPr lang="el-G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F0689E2-99BE-4E80-5E75-880BF23BB99F}"/>
              </a:ext>
            </a:extLst>
          </p:cNvPr>
          <p:cNvSpPr>
            <a:spLocks noGrp="1"/>
          </p:cNvSpPr>
          <p:nvPr>
            <p:ph idx="1"/>
          </p:nvPr>
        </p:nvSpPr>
        <p:spPr/>
        <p:txBody>
          <a:bodyPr>
            <a:normAutofit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Αυτό φυσικά δεν σημαίνει ότι η εναλλαγή κωδίκων δεν εφαρμόζεται ποτέ στο πλαίσιο αυτού του είδους παρεμβολής, πιθανότατα όμως δεν έχει βαρύνουσα σημασία. Σαφώς είναι αλήθεια ότι λέξεις από τη μητρική γλώσσα των ομιλητών που μετακινούνται γλωσσικά ενσωματώνονται στη γλώσσα-στόχο· οι Τούρκοι μετανάστες στην Ολλανδία, π.χ., εισάγουν τουρκικές λέξεις σε ολλανδικές προτάσεις, όταν δεν γνωρίζουν την κατάλληλη ολλανδική λέξη ή προκειμένου να προσδώσουν μια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εθνοτική</a:t>
            </a:r>
            <a:r>
              <a:rPr lang="el-GR" sz="1800" kern="100" dirty="0">
                <a:effectLst/>
                <a:latin typeface="Calibri" panose="020F0502020204030204" pitchFamily="34" charset="0"/>
                <a:ea typeface="Calibri" panose="020F0502020204030204" pitchFamily="34" charset="0"/>
                <a:cs typeface="Calibri" panose="020F0502020204030204" pitchFamily="34" charset="0"/>
              </a:rPr>
              <a:t> απόχρωση στα ολλανδικά τους. Πολλές όμως από αυτές τις εισαγόμενες λέξεις μπορεί να έχουν εφήμερη παρουσία ακόμη και στον λόγο των ίδιων των μεταναστών, ενώ το πιο πιθανό είναι ότι λίγες μόνο από αυτές θα εξελιχθούν σε μόνιμα χαρακτηριστικά κάποιας ποικιλίας της ολλανδικής.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56149706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6689CB-A872-154E-953F-97A3E1600A45}"/>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7507310D-C65E-E1AC-AD08-CB86F9B848FF}"/>
              </a:ext>
            </a:extLst>
          </p:cNvPr>
          <p:cNvSpPr>
            <a:spLocks noGrp="1"/>
          </p:cNvSpPr>
          <p:nvPr>
            <p:ph idx="1"/>
          </p:nvPr>
        </p:nvSpPr>
        <p:spPr/>
        <p:txBody>
          <a:bodyPr>
            <a:normAutofit fontScale="92500"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Η αναπλήρωση κωδίκων είναι ο δεύτερος συνηθισμένος τύπος συμπεριφοράς που παρατηρείται στους επαρκείς δίγλωσσους. Όπως η εναλλαγή κωδίκων, </a:t>
            </a:r>
            <a:r>
              <a:rPr lang="el-GR" sz="1800" b="1" kern="100" dirty="0">
                <a:effectLst/>
                <a:latin typeface="Calibri" panose="020F0502020204030204" pitchFamily="34" charset="0"/>
                <a:ea typeface="Calibri" panose="020F0502020204030204" pitchFamily="34" charset="0"/>
                <a:cs typeface="Calibri" panose="020F0502020204030204" pitchFamily="34" charset="0"/>
              </a:rPr>
              <a:t>η αναπλήρωση είναι η χρήση δύο (ή περισσότερων) γλωσσών από τον ίδιο ομιλητή</a:t>
            </a:r>
            <a:r>
              <a:rPr lang="el-GR" sz="1800" kern="100" dirty="0">
                <a:effectLst/>
                <a:latin typeface="Calibri" panose="020F0502020204030204" pitchFamily="34" charset="0"/>
                <a:ea typeface="Calibri" panose="020F0502020204030204" pitchFamily="34" charset="0"/>
                <a:cs typeface="Calibri" panose="020F0502020204030204" pitchFamily="34" charset="0"/>
              </a:rPr>
              <a:t>.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Σε αντίθεση όμως με την εναλλαγή κωδίκων, η </a:t>
            </a:r>
            <a:r>
              <a:rPr lang="el-GR" sz="1800" b="1" kern="100" dirty="0">
                <a:effectLst/>
                <a:latin typeface="Calibri" panose="020F0502020204030204" pitchFamily="34" charset="0"/>
                <a:ea typeface="Calibri" panose="020F0502020204030204" pitchFamily="34" charset="0"/>
                <a:cs typeface="Calibri" panose="020F0502020204030204" pitchFamily="34" charset="0"/>
              </a:rPr>
              <a:t>αναπλήρωση δεν παρατηρείται στο πλαίσιο της ίδιας συνομιλίας με τον ίδιο ομιλητή. Αντί για αυτό, οι δίγλωσσοι χρησιμοποιούν τη μια από τις γλώσσες που μιλούν σε συγκεκριμένα περιβάλλοντα και την άλλη σε ένα εντελώς διαφορετικό σύνολο περιβαλλόντων. </a:t>
            </a:r>
            <a:r>
              <a:rPr lang="el-GR" sz="1800" kern="100" dirty="0">
                <a:effectLst/>
                <a:latin typeface="Calibri" panose="020F0502020204030204" pitchFamily="34" charset="0"/>
                <a:ea typeface="Calibri" panose="020F0502020204030204" pitchFamily="34" charset="0"/>
                <a:cs typeface="Calibri" panose="020F0502020204030204" pitchFamily="34" charset="0"/>
              </a:rPr>
              <a:t>Στην πιο απλή περίπτωση πρέπει να υποθέσουμε ότι ο δίγλωσσος ομιλητής μιλάει μόνο με μονόγλωσσους, πράγμα που σημαίνει ότι η εναλλαγή κωδίκων δεν θα χρησίμευε στην αμοιβαία κατανόηση κατά την επικοινωνία.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955122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1664E0-45B8-C360-06A9-269AF024D19B}"/>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AF91EA4F-6E36-BDF6-D6B9-09072B7468E6}"/>
              </a:ext>
            </a:extLst>
          </p:cNvPr>
          <p:cNvSpPr>
            <a:spLocks noGrp="1"/>
          </p:cNvSpPr>
          <p:nvPr>
            <p:ph idx="1"/>
          </p:nvPr>
        </p:nvSpPr>
        <p:spPr/>
        <p:txBody>
          <a:bodyPr>
            <a:normAutofit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Το πιο τυπικό ίσως πλαίσιο για την εφαρμογή της εναλλαγής κωδίκων είναι η </a:t>
            </a:r>
            <a:r>
              <a:rPr lang="el-GR" sz="1800" b="1" kern="100" dirty="0">
                <a:effectLst/>
                <a:latin typeface="Calibri" panose="020F0502020204030204" pitchFamily="34" charset="0"/>
                <a:ea typeface="Calibri" panose="020F0502020204030204" pitchFamily="34" charset="0"/>
                <a:cs typeface="Calibri" panose="020F0502020204030204" pitchFamily="34" charset="0"/>
              </a:rPr>
              <a:t>χρήση της μιας γλώσσας στο σπίτι και της άλλης στη δουλειά</a:t>
            </a:r>
            <a:r>
              <a:rPr lang="el-GR" sz="1800" kern="100" dirty="0">
                <a:effectLst/>
                <a:latin typeface="Calibri" panose="020F0502020204030204" pitchFamily="34" charset="0"/>
                <a:ea typeface="Calibri" panose="020F0502020204030204" pitchFamily="34" charset="0"/>
                <a:cs typeface="Calibri" panose="020F0502020204030204" pitchFamily="34" charset="0"/>
              </a:rPr>
              <a:t>. Αυτό το πλαίσιο εφαρμογής της αναπλήρωσης μάλλον παρά της εναλλαγής κωδίκων παρατηρείται σε κοινότητες όπου (π.χ.) οι άντρες δουλεύουν και είναι δίγλωσσοι, ενώ οι γυναίκες μένουν στο σπίτι και είναι μονόγλωσσες· ωστόσο, η παραπάνω κατανομή χρήσεων μπορεί εξίσου να εφαρμοστεί ακόμη και όταν όλοι στο σπίτι ή και στους δύο χώρους είναι δίγλωσσοι. </a:t>
            </a:r>
          </a:p>
          <a:p>
            <a:r>
              <a:rPr lang="el-GR" sz="1800" b="1" kern="100" dirty="0">
                <a:effectLst/>
                <a:latin typeface="Calibri" panose="020F0502020204030204" pitchFamily="34" charset="0"/>
                <a:ea typeface="Calibri" panose="020F0502020204030204" pitchFamily="34" charset="0"/>
                <a:cs typeface="Calibri" panose="020F0502020204030204" pitchFamily="34" charset="0"/>
              </a:rPr>
              <a:t>Η αναπλήρωση κωδίκων είναι επίσης συχνή σε περιπτώσεις γλωσσικού θανάτου</a:t>
            </a:r>
            <a:r>
              <a:rPr lang="el-GR" sz="1800" kern="100" dirty="0">
                <a:effectLst/>
                <a:latin typeface="Calibri" panose="020F0502020204030204" pitchFamily="34" charset="0"/>
                <a:ea typeface="Calibri" panose="020F0502020204030204" pitchFamily="34" charset="0"/>
                <a:cs typeface="Calibri" panose="020F0502020204030204" pitchFamily="34" charset="0"/>
              </a:rPr>
              <a:t>, όταν οι τελευταίοι επαρκείς ομιλητές μιλούν τη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θνήσκουσα</a:t>
            </a:r>
            <a:r>
              <a:rPr lang="el-GR" sz="1800" kern="100" dirty="0">
                <a:effectLst/>
                <a:latin typeface="Calibri" panose="020F0502020204030204" pitchFamily="34" charset="0"/>
                <a:ea typeface="Calibri" panose="020F0502020204030204" pitchFamily="34" charset="0"/>
                <a:cs typeface="Calibri" panose="020F0502020204030204" pitchFamily="34" charset="0"/>
              </a:rPr>
              <a:t> γλώσσα μόνο μεταξύ τους και χρησιμοποιούν με όλους τους άλλους την κυρίαρχη γλώσσα της κοινότητας στην οποία ανήκουν. </a:t>
            </a:r>
          </a:p>
          <a:p>
            <a:endParaRPr lang="el-GR" dirty="0"/>
          </a:p>
        </p:txBody>
      </p:sp>
    </p:spTree>
    <p:extLst>
      <p:ext uri="{BB962C8B-B14F-4D97-AF65-F5344CB8AC3E}">
        <p14:creationId xmlns:p14="http://schemas.microsoft.com/office/powerpoint/2010/main" val="370170101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15BFBB-3902-037E-19D0-206E767F09DC}"/>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34E3DF49-D611-BFF9-92A4-367BBFEB0B4B}"/>
              </a:ext>
            </a:extLst>
          </p:cNvPr>
          <p:cNvSpPr>
            <a:spLocks noGrp="1"/>
          </p:cNvSpPr>
          <p:nvPr>
            <p:ph idx="1"/>
          </p:nvPr>
        </p:nvSpPr>
        <p:spPr/>
        <p:txBody>
          <a:bodyPr>
            <a:normAutofit fontScale="92500"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Σε μια τέτοια περίπτωση είναι πιθανό οι δίγλωσσοι να καταφύγουν στην εναλλαγή κωδίκων, όταν μιλούν με άλλους δίγλωσσους, πράγμα όμως που δεν παρατηρείται καθόλου σε κάποιες κοινότητες. Σε κάποιες μάλιστα η εναλλαγή κωδίκων αποδοκιμάζεται και απορρίπτεται ως κοινωνική πρακτική, με αποτέλεσμα η αναπλήρωση κωδίκων να απομένει η μόνη επιλογή όσων ομιλητών χρησιμοποιούν συστηματικά δύο διαφορετικές γλώσσες.</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Δεν είναι εύκολο να βρεθούν στη βιβλιογραφία παραδείγματα των αλλαγών που προκαλούνται από την αναπλήρωση κωδίκων. Πιθανόν αυτό ισχύει όχι επειδή τα παραδείγματα αυτά είναι σπάνια αλλά επειδή σε πολλές ή στις περισσότερες περιπτώσεις δύσκολα είναι κανείς σίγουρος ότι ο μηχανισμός πίσω από το φαινόμενο ήταν η αναπλήρωση και όχι η εναλλαγή κωδίκων (ή ένας συνδυασμός των δύο).</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58286594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AAFF9E-7EED-F377-3583-748F8C1F7FEA}"/>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0B262A91-C47D-15AB-D64C-3536CBAF258E}"/>
              </a:ext>
            </a:extLst>
          </p:cNvPr>
          <p:cNvSpPr>
            <a:spLocks noGrp="1"/>
          </p:cNvSpPr>
          <p:nvPr>
            <p:ph idx="1"/>
          </p:nvPr>
        </p:nvSpPr>
        <p:spPr>
          <a:xfrm>
            <a:off x="2231136" y="2620289"/>
            <a:ext cx="7729728" cy="3101983"/>
          </a:xfrm>
        </p:spPr>
        <p:txBody>
          <a:bodyPr>
            <a:normAutofit/>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Το πρόβλημα είναι ότι οι γλωσσικές αλλαγές που προκαλούνται είτε από την εναλλαγή είτε από την αναπλήρωση κωδίκων μπορεί κάλλιστα να είναι παρόμοιες ή ακόμη και πανομοιότυπες, επομένως οι δύο διαδικασίες δεν μπορούν να διακριθούν με ξεκάθαρο τρόπο παρά μόνο όταν υπάρχουν αποδείξεις για το αν συνέβη η μία ή η άλλη. </a:t>
            </a:r>
          </a:p>
          <a:p>
            <a:endParaRPr lang="el-GR" dirty="0"/>
          </a:p>
        </p:txBody>
      </p:sp>
    </p:spTree>
    <p:extLst>
      <p:ext uri="{BB962C8B-B14F-4D97-AF65-F5344CB8AC3E}">
        <p14:creationId xmlns:p14="http://schemas.microsoft.com/office/powerpoint/2010/main" val="74063635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FC6AB7-F24F-574B-FA73-6080711B9C35}"/>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4F9ABC47-2072-0368-61C5-6D1F99074067}"/>
              </a:ext>
            </a:extLst>
          </p:cNvPr>
          <p:cNvSpPr>
            <a:spLocks noGrp="1"/>
          </p:cNvSpPr>
          <p:nvPr>
            <p:ph idx="1"/>
          </p:nvPr>
        </p:nvSpPr>
        <p:spPr/>
        <p:txBody>
          <a:bodyPr>
            <a:normAutofit fontScale="92500"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Επειδή η αναπλήρωση κωδίκων έχει πολύ μικρότερη εκπροσώπηση στη βιβλιογραφία σε σχέση με την εναλλαγή κωδίκων, σε αυτή πέφτει το βάρος της ανάγκης για αποδείξεις: οι μόνες πειστικές περιπτώσεις μπορούν να θεωρηθούν εκείνες όπου είναι δυνατόν να αποκλειστεί η εναλλαγή κωδίκων. Όσα παραδείγματα βρήκα μέχρι τώρα από τις αλλαγές που προκαλούνται από αναπλήρωση κωδίκων προέρχονται από ανεπίσημες έρευνες, ενώ τα αποτελέσματά τους δεν έχουν παγιωθεί με σαφή τρόπο ως μόνιμα χαρακτηριστικά παρεμβολής στον λόγο κανενός ομιλητή και βέβαια ούτε σε ένα ολόκληρο γλωσσικό σύστημα. </a:t>
            </a:r>
          </a:p>
          <a:p>
            <a:r>
              <a:rPr lang="el-GR" sz="1800" kern="100" dirty="0">
                <a:effectLst/>
                <a:latin typeface="Calibri" panose="020F0502020204030204" pitchFamily="34" charset="0"/>
                <a:ea typeface="Calibri" panose="020F0502020204030204" pitchFamily="34" charset="0"/>
                <a:cs typeface="Calibri" panose="020F0502020204030204" pitchFamily="34" charset="0"/>
              </a:rPr>
              <a:t>Ωστόσο, δείχνουν ότι ο μηχανισμός αυτός πρέπει να λαμβάνεται υπόψη σε οποιαδήποτε απόπειρα καθορισμού της διαδρομής μέσω της οποίας ένα χαρακτηριστικό παρεμβολής εισήλθε σε μια γλώσσα.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8918557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5536EC-7C0A-4056-EC19-E7BCB0FE0A08}"/>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625665BA-3043-EA9D-9A15-80EBF0247F98}"/>
              </a:ext>
            </a:extLst>
          </p:cNvPr>
          <p:cNvSpPr>
            <a:spLocks noGrp="1"/>
          </p:cNvSpPr>
          <p:nvPr>
            <p:ph idx="1"/>
          </p:nvPr>
        </p:nvSpPr>
        <p:spPr/>
        <p:txBody>
          <a:bodyPr>
            <a:normAutofit fontScale="92500"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Το πρώτο παράδειγμα είναι η αναφορά του Ad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Backys</a:t>
            </a:r>
            <a:r>
              <a:rPr lang="el-GR" sz="1800" kern="100" dirty="0">
                <a:effectLst/>
                <a:latin typeface="Calibri" panose="020F0502020204030204" pitchFamily="34" charset="0"/>
                <a:ea typeface="Calibri" panose="020F0502020204030204" pitchFamily="34" charset="0"/>
                <a:cs typeface="Calibri" panose="020F0502020204030204" pitchFamily="34" charset="0"/>
              </a:rPr>
              <a:t>, ενός δίγλωσσου στην ολλανδική και στην αγγλική, στις συνομιλίες του με μια ομάδα που αποτελούνταν από έναν Αμερικανό (ο οποίος δεν ήξερε ολλανδικά) και δύο Ολλανδούς ομιλητές. </a:t>
            </a:r>
            <a:r>
              <a:rPr lang="el-GR" sz="1800" b="1" kern="100" dirty="0">
                <a:effectLst/>
                <a:latin typeface="Calibri" panose="020F0502020204030204" pitchFamily="34" charset="0"/>
                <a:ea typeface="Calibri" panose="020F0502020204030204" pitchFamily="34" charset="0"/>
                <a:cs typeface="Calibri" panose="020F0502020204030204" pitchFamily="34" charset="0"/>
              </a:rPr>
              <a:t>Κατά τη διάρκεια των συνομιλιών αυτών αναπλήρωνε την ολλανδική με την αγγλική μιλώντας πάντοτε αγγλικά στον έναν φίλο του και ολλανδικά στους άλλους δύο· αυτό σημαίνει ότι δεν προέβαινε σε εναλλαγή κωδίκων.</a:t>
            </a:r>
            <a:r>
              <a:rPr lang="el-GR" sz="1800" kern="100" dirty="0">
                <a:effectLst/>
                <a:latin typeface="Calibri" panose="020F0502020204030204" pitchFamily="34" charset="0"/>
                <a:ea typeface="Calibri" panose="020F0502020204030204" pitchFamily="34" charset="0"/>
                <a:cs typeface="Calibri" panose="020F0502020204030204" pitchFamily="34" charset="0"/>
              </a:rPr>
              <a:t> Ο ίδιος παρατήρησε ότι αυτή η αναπλήρωση κωδίκων οδήγησε σε μια εκτεταμένη, αν και παροδική, παρεμβολή τόσο στην ολλανδική όσο και στην αγγλική, που χρησιμοποιούσε όχι μόνο στο λεξιλόγιο αλλά και στη γραμματική: είχε δυσκολίες να φέρει στον νου του τις σωστές λέξεις μιλώντας οποιαδήποτε από τις δύο γλώσσες, ενώ συλλάμβανε τον εαυτό του να χρησιμοποιεί γραμματικές δομές της μιας γλώσσας τη στιγμή που μιλούσε την άλλη.</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1114507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14F0A6-103A-06E0-F2E1-700BE4FCA701}"/>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E6C40694-AD54-94F5-7029-82591F8D9DEF}"/>
              </a:ext>
            </a:extLst>
          </p:cNvPr>
          <p:cNvSpPr>
            <a:spLocks noGrp="1"/>
          </p:cNvSpPr>
          <p:nvPr>
            <p:ph idx="1"/>
          </p:nvPr>
        </p:nvSpPr>
        <p:spPr/>
        <p:txBody>
          <a:bodyPr>
            <a:normAutofit fontScale="92500" lnSpcReduction="10000"/>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Το δεύτερο παράδειγμα προέρχεται από μια φυσική ομιλήτρια της ιταλικής (και της γαλλικής), η οποία, ύστερα από δώδεκα χρόνια σχολείου στις Ηνωμένες Πολιτείες, άκουσε με κατάπληξη φιλοφρονήσεις από Ιταλούς ότι για Αμερικανίδα μιλάει καλά ιταλικά. Έδωσε λοιπόν ιδιαίτερη προσοχή στα ιταλικά της και συνειδητοποίησε ότι είχαν επηρεαστεί από την αγγλική σε επίπεδο φωνολογίας: χρησιμοποιούσε αγγλικά σχήματα επιτονισμού, υπερωικά κλειστά αντί για οδοντικά και δασέα αντί για μη δασέα αρκτικά άηχα κλειστά. Υπήρξαν επίσης μερικές αλλαγές σε επίπεδο λεξικής σημασιολογίας, όπως π.χ. στη χρήση της ιταλικής λέξης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libreria</a:t>
            </a:r>
            <a:r>
              <a:rPr lang="el-GR" sz="1800" kern="100" dirty="0">
                <a:effectLst/>
                <a:latin typeface="Calibri" panose="020F0502020204030204" pitchFamily="34" charset="0"/>
                <a:ea typeface="Calibri" panose="020F0502020204030204" pitchFamily="34" charset="0"/>
                <a:cs typeface="Calibri" panose="020F0502020204030204" pitchFamily="34" charset="0"/>
              </a:rPr>
              <a:t> με τη σημασία του αγγλ.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library</a:t>
            </a:r>
            <a:r>
              <a:rPr lang="el-GR" sz="1800" kern="100" dirty="0">
                <a:effectLst/>
                <a:latin typeface="Calibri" panose="020F0502020204030204" pitchFamily="34" charset="0"/>
                <a:ea typeface="Calibri" panose="020F0502020204030204" pitchFamily="34" charset="0"/>
                <a:cs typeface="Calibri" panose="020F0502020204030204" pitchFamily="34" charset="0"/>
              </a:rPr>
              <a:t> ‘βιβλιοθήκη’ αντί για τη σημασία ‘βιβλιοπωλείο’ (αγγλ.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bookstore</a:t>
            </a:r>
            <a:r>
              <a:rPr lang="el-GR" sz="1800" kern="100" dirty="0">
                <a:effectLst/>
                <a:latin typeface="Calibri" panose="020F0502020204030204" pitchFamily="34" charset="0"/>
                <a:ea typeface="Calibri" panose="020F0502020204030204" pitchFamily="34" charset="0"/>
                <a:cs typeface="Calibri" panose="020F0502020204030204" pitchFamily="34" charset="0"/>
              </a:rPr>
              <a:t>) της ιταλικής (στην οποία η λέξη για τη ‘βιβλιοθήκη’ είναι </a:t>
            </a:r>
            <a:r>
              <a:rPr lang="el-GR" sz="1800" kern="100" dirty="0" err="1">
                <a:effectLst/>
                <a:latin typeface="Calibri" panose="020F0502020204030204" pitchFamily="34" charset="0"/>
                <a:ea typeface="Calibri" panose="020F0502020204030204" pitchFamily="34" charset="0"/>
                <a:cs typeface="Calibri" panose="020F0502020204030204" pitchFamily="34" charset="0"/>
              </a:rPr>
              <a:t>biblioteca</a:t>
            </a:r>
            <a:r>
              <a:rPr lang="el-GR" sz="1800" kern="100" dirty="0">
                <a:effectLst/>
                <a:latin typeface="Calibri" panose="020F0502020204030204" pitchFamily="34" charset="0"/>
                <a:ea typeface="Calibri" panose="020F0502020204030204" pitchFamily="34" charset="0"/>
                <a:cs typeface="Calibri" panose="020F0502020204030204" pitchFamily="34" charset="0"/>
              </a:rPr>
              <a:t>). Σκέφτηκε ότι θα υπήρχαν επίσης αλλαγές στα συντακτικά σχήματα των ιταλικών που χρησιμοποιούσε. </a:t>
            </a:r>
          </a:p>
          <a:p>
            <a:endParaRPr lang="el-GR" dirty="0"/>
          </a:p>
        </p:txBody>
      </p:sp>
    </p:spTree>
    <p:extLst>
      <p:ext uri="{BB962C8B-B14F-4D97-AF65-F5344CB8AC3E}">
        <p14:creationId xmlns:p14="http://schemas.microsoft.com/office/powerpoint/2010/main" val="345123630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A4B654-B373-504C-5A29-B77B876CFE48}"/>
              </a:ext>
            </a:extLst>
          </p:cNvPr>
          <p:cNvSpPr>
            <a:spLocks noGrp="1"/>
          </p:cNvSpPr>
          <p:nvPr>
            <p:ph type="title"/>
          </p:nvPr>
        </p:nvSpPr>
        <p:spPr/>
        <p:txBody>
          <a:bodyPr>
            <a:noAutofit/>
          </a:bodyPr>
          <a:lstStyle/>
          <a:p>
            <a:br>
              <a:rPr lang="en-US" sz="3600" b="1" kern="100" dirty="0">
                <a:effectLst/>
                <a:latin typeface="Calibri" panose="020F0502020204030204" pitchFamily="34" charset="0"/>
                <a:ea typeface="Calibri" panose="020F0502020204030204" pitchFamily="34" charset="0"/>
                <a:cs typeface="Calibri" panose="020F0502020204030204" pitchFamily="34" charset="0"/>
              </a:rPr>
            </a:br>
            <a:r>
              <a:rPr lang="el-GR" sz="3600" b="1" kern="100" dirty="0">
                <a:effectLst/>
                <a:latin typeface="Calibri" panose="020F0502020204030204" pitchFamily="34" charset="0"/>
                <a:ea typeface="Calibri" panose="020F0502020204030204" pitchFamily="34" charset="0"/>
                <a:cs typeface="Calibri" panose="020F0502020204030204" pitchFamily="34" charset="0"/>
              </a:rPr>
              <a:t>Μηχανισμός 2ος: αναπλήρωση κωδίκων</a:t>
            </a:r>
            <a:br>
              <a:rPr lang="el-G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3600" dirty="0"/>
          </a:p>
        </p:txBody>
      </p:sp>
      <p:sp>
        <p:nvSpPr>
          <p:cNvPr id="3" name="Θέση περιεχομένου 2">
            <a:extLst>
              <a:ext uri="{FF2B5EF4-FFF2-40B4-BE49-F238E27FC236}">
                <a16:creationId xmlns:a16="http://schemas.microsoft.com/office/drawing/2014/main" id="{79E5E1CC-C468-717F-A276-B49989DE95BB}"/>
              </a:ext>
            </a:extLst>
          </p:cNvPr>
          <p:cNvSpPr>
            <a:spLocks noGrp="1"/>
          </p:cNvSpPr>
          <p:nvPr>
            <p:ph idx="1"/>
          </p:nvPr>
        </p:nvSpPr>
        <p:spPr/>
        <p:txBody>
          <a:bodyPr/>
          <a:lstStyle/>
          <a:p>
            <a:r>
              <a:rPr lang="el-GR" sz="1800" kern="100" dirty="0">
                <a:effectLst/>
                <a:latin typeface="Calibri" panose="020F0502020204030204" pitchFamily="34" charset="0"/>
                <a:ea typeface="Calibri" panose="020F0502020204030204" pitchFamily="34" charset="0"/>
                <a:cs typeface="Calibri" panose="020F0502020204030204" pitchFamily="34" charset="0"/>
              </a:rPr>
              <a:t>Η εναλλαγή κωδίκων μπορούσε να αποκλειστεί ως μηχανισμός των αλλαγών αυτών: </a:t>
            </a:r>
            <a:r>
              <a:rPr lang="el-GR" sz="1800" b="1" kern="100" dirty="0">
                <a:effectLst/>
                <a:latin typeface="Calibri" panose="020F0502020204030204" pitchFamily="34" charset="0"/>
                <a:ea typeface="Calibri" panose="020F0502020204030204" pitchFamily="34" charset="0"/>
                <a:cs typeface="Calibri" panose="020F0502020204030204" pitchFamily="34" charset="0"/>
              </a:rPr>
              <a:t>η ομιλήτρια μιλούσε μόνο ιταλικά στην Ιταλία και μόνο αγγλικά στις Ηνωμένες Πολιτείες, με εξαίρεση λίγες περιστάσεις όπου την επισκέφθηκαν εκεί </a:t>
            </a:r>
            <a:r>
              <a:rPr lang="el-GR" sz="1800" b="1" kern="100" dirty="0" err="1">
                <a:effectLst/>
                <a:latin typeface="Calibri" panose="020F0502020204030204" pitchFamily="34" charset="0"/>
                <a:ea typeface="Calibri" panose="020F0502020204030204" pitchFamily="34" charset="0"/>
                <a:cs typeface="Calibri" panose="020F0502020204030204" pitchFamily="34" charset="0"/>
              </a:rPr>
              <a:t>Iταλοί</a:t>
            </a:r>
            <a:r>
              <a:rPr lang="el-GR" sz="1800" b="1" kern="100" dirty="0">
                <a:effectLst/>
                <a:latin typeface="Calibri" panose="020F0502020204030204" pitchFamily="34" charset="0"/>
                <a:ea typeface="Calibri" panose="020F0502020204030204" pitchFamily="34" charset="0"/>
                <a:cs typeface="Calibri" panose="020F0502020204030204" pitchFamily="34" charset="0"/>
              </a:rPr>
              <a:t> φίλοι της</a:t>
            </a:r>
            <a:r>
              <a:rPr lang="el-GR" sz="1800" kern="100" dirty="0">
                <a:effectLst/>
                <a:latin typeface="Calibri" panose="020F0502020204030204" pitchFamily="34" charset="0"/>
                <a:ea typeface="Calibri" panose="020F0502020204030204" pitchFamily="34" charset="0"/>
                <a:cs typeface="Calibri" panose="020F0502020204030204" pitchFamily="34" charset="0"/>
              </a:rPr>
              <a:t>. Επομένως, η αναπλήρωση κωδίκων θα πρέπει να ήταν ο μηχανισμός μέσω του οποίου πέρασαν στα ιταλικά της αγγλικά χαρακτηριστικά παρεμβολής.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18401703"/>
      </p:ext>
    </p:extLst>
  </p:cSld>
  <p:clrMapOvr>
    <a:masterClrMapping/>
  </p:clrMapOvr>
</p:sld>
</file>

<file path=ppt/theme/theme1.xml><?xml version="1.0" encoding="utf-8"?>
<a:theme xmlns:a="http://schemas.openxmlformats.org/drawingml/2006/main" name="Δέμα">
  <a:themeElements>
    <a:clrScheme name="Δέμα">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Δέμ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έμα">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Δέμα</Template>
  <TotalTime>502</TotalTime>
  <Words>11670</Words>
  <Application>Microsoft Office PowerPoint</Application>
  <PresentationFormat>Ευρεία οθόνη</PresentationFormat>
  <Paragraphs>365</Paragraphs>
  <Slides>113</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113</vt:i4>
      </vt:variant>
    </vt:vector>
  </HeadingPairs>
  <TitlesOfParts>
    <vt:vector size="121" baseType="lpstr">
      <vt:lpstr>Arial</vt:lpstr>
      <vt:lpstr>Calibri</vt:lpstr>
      <vt:lpstr>Corbel</vt:lpstr>
      <vt:lpstr>Courier New</vt:lpstr>
      <vt:lpstr>Gill Sans MT</vt:lpstr>
      <vt:lpstr>Segoe UI Historic</vt:lpstr>
      <vt:lpstr>Wingdings</vt:lpstr>
      <vt:lpstr>Δέμα</vt:lpstr>
      <vt:lpstr>ΓΛΩ 344 Εισαγωγή στις Γλωσσικές Επαφές</vt:lpstr>
      <vt:lpstr>Τι είναι γλωσσική επαφή;</vt:lpstr>
      <vt:lpstr>Τι είναι γλωσσική επαφή;</vt:lpstr>
      <vt:lpstr>Οι άνθρωποι στις καταστάσεις γλωσσικής επαφής</vt:lpstr>
      <vt:lpstr>Πόσο παλιά είναι η γλωσσική επαφή</vt:lpstr>
      <vt:lpstr>Πόσο παλιά είναι η γλωσσική επαφή</vt:lpstr>
      <vt:lpstr>Που υπάρχει γλωσσική επαφή;</vt:lpstr>
      <vt:lpstr>Που υπάρχει γλωσσική επαφή;</vt:lpstr>
      <vt:lpstr>Τι παθαίνουν οι γλώσσες σε επαφή;</vt:lpstr>
      <vt:lpstr>Τι παθαίνουν οι γλώσσες σε επαφή;</vt:lpstr>
      <vt:lpstr>Τι παθαίνουν οι γλώσσες σε επαφή;</vt:lpstr>
      <vt:lpstr>Τι παθαίνουν οι γλώσσες σε επαφή;</vt:lpstr>
      <vt:lpstr>Τι παθαίνουν οι γλώσσες σε επαφή;</vt:lpstr>
      <vt:lpstr>Τι παθαίνουν οι γλώσσες σε επαφή;</vt:lpstr>
      <vt:lpstr>Τι παθαίνουν οι γλώσσες σε επαφή;</vt:lpstr>
      <vt:lpstr>Α. Έναρξη επαφής και σταθερότητα </vt:lpstr>
      <vt:lpstr>Πώς έρχονται σε επαφή οι γλώσσες; </vt:lpstr>
      <vt:lpstr>Α) Τρόποι που με τους οποίους έρχονται σε επαφή οι ομάδες ατόμων και οι γλώσσες τους:</vt:lpstr>
      <vt:lpstr>Α) Τρόποι που με τους οποίους έρχονται σε επαφή οι ομάδες ατόμων και οι γλώσσες τους:</vt:lpstr>
      <vt:lpstr>Α) Τρόποι που με τους οποίους έρχονται σε επαφή οι ομάδες ατόμων και οι γλώσσες τους:</vt:lpstr>
      <vt:lpstr>Α) Τρόποι που με τους οποίους έρχονται σε επαφή οι ομάδες ατόμων και οι γλώσσες τους:</vt:lpstr>
      <vt:lpstr>Β) Σταθερές και ασταθείς καταστάσεις επαφής </vt:lpstr>
      <vt:lpstr>Β) Σταθερές και ασταθείς καταστάσεις επαφής </vt:lpstr>
      <vt:lpstr>Β) Σταθερές και ασταθείς καταστάσεις επαφής </vt:lpstr>
      <vt:lpstr>Β) Σταθερές και ασταθείς καταστάσεις επαφής </vt:lpstr>
      <vt:lpstr>2. Η πολυγλωσσία στα κράτη και τα άτομα</vt:lpstr>
      <vt:lpstr>2. Η πολυγλωσσία στα κράτη και τα άτομα</vt:lpstr>
      <vt:lpstr>Ένα κράτος , περισσότερες από μια γλώσσες </vt:lpstr>
      <vt:lpstr>Ένα κράτος , περισσότερες από μια γλώσσες </vt:lpstr>
      <vt:lpstr>Ένα κράτος , περισσότερες από μια γλώσσες </vt:lpstr>
      <vt:lpstr>Γλωσσικές πολιτικές και γλωσσικός σχεδιασμός </vt:lpstr>
      <vt:lpstr>Γλωσσικές πολιτικές και γλωσσικός σχεδιασμός</vt:lpstr>
      <vt:lpstr> Κοινωνικές και πολιτικές συνέπειες της πολυγλωσσίας </vt:lpstr>
      <vt:lpstr> Κοινωνικές και πολιτικές συνέπειες της πολυγλωσσίας </vt:lpstr>
      <vt:lpstr>Η πολυγλωσσία στα άτομα: εκμάθηση και χρήση δύο ή περισσότερων γλωσσών </vt:lpstr>
      <vt:lpstr>Η πολυγλωσσία στα άτομα: εκμάθηση και χρήση δύο ή περισσότερων γλωσσών </vt:lpstr>
      <vt:lpstr>Γλωσσική αλλαγή που οφείλεται σε επαφή: Αποτελέσματα </vt:lpstr>
      <vt:lpstr>Γλωσσική αλλαγή που οφείλεται σε επαφή: Αποτελέσματα </vt:lpstr>
      <vt:lpstr>Τυπολογίες γλωσσικής επαφής: Αποτέλεσμα και διαδικασίες </vt:lpstr>
      <vt:lpstr>Τυπολογίες γλωσσικής επαφής: Αποτέλεσμα και διαδικασίες </vt:lpstr>
      <vt:lpstr>Τυπολογίες γλωσσικής επαφής: Αποτέλεσμα και διαδικασίες </vt:lpstr>
      <vt:lpstr>Τυπολογίες γλωσσικής επαφής: Αποτέλεσμα και διαδικασίες </vt:lpstr>
      <vt:lpstr>Τι είναι η γλωσσική αλλαγή που οφείλεται σε επαφές;</vt:lpstr>
      <vt:lpstr>Τι είναι η γλωσσική αλλαγή που οφείλεται σε επαφές;</vt:lpstr>
      <vt:lpstr>Υπάρχουν γλωσσικά χαρακτηριστικά που δεν μπορούν να γίνουν αντικείμενα δανεισμού; </vt:lpstr>
      <vt:lpstr>Υπάρχουν γλωσσικά χαρακτηριστικά που δεν μπορούν να γίνουν αντικείμενα δανεισμού; </vt:lpstr>
      <vt:lpstr>Υπάρχουν γλωσσικά χαρακτηριστικά που δεν μπορούν να γίνουν αντικείμενα δανεισμού; </vt:lpstr>
      <vt:lpstr>Κοινωνικοί παράγοντες πρόβλεψης της αλλαγής που οφείλεται σε επαφή: Ένταση επαφής </vt:lpstr>
      <vt:lpstr> Κοινωνικοί παράγοντες πρόβλεψης της αλλαγής που οφείλεται σε επαφή: Ένταση επαφής </vt:lpstr>
      <vt:lpstr>Κοινωνικοί παράγοντες πρόβλεψης της αλλαγής που οφείλεται σε επαφή: Ατελής εκμάθηση </vt:lpstr>
      <vt:lpstr> Κοινωνικοί παράγοντες πρόβλεψης της αλλαγής που οφείλεται σε επαφή: Ατελής εκμάθηση </vt:lpstr>
      <vt:lpstr>Όταν η ατελής εκμάθηση δεν παίζει κανένα ρόλο στη διαδικασία παρεμβολής. </vt:lpstr>
      <vt:lpstr>Όταν η ατελής εκμάθηση δεν παίζει κανένα ρόλο στη διαδικασία παρεμβολής. </vt:lpstr>
      <vt:lpstr>Κλίμακες δανεισμού </vt:lpstr>
      <vt:lpstr>Παρουσίαση του PowerPoint</vt:lpstr>
      <vt:lpstr>Κλίμακες δανεισμού </vt:lpstr>
      <vt:lpstr>Κλίμακες δανεισμού </vt:lpstr>
      <vt:lpstr>Όταν η ατελής εκμάθηση παίζει ρόλο στη διαδικασία παρεμβολής </vt:lpstr>
      <vt:lpstr>Όταν η ατελής εκμάθηση παίζει ρόλο στη διαδικασία παρεμβολής </vt:lpstr>
      <vt:lpstr>Όταν η ατελής εκμάθηση παίζει ρόλο στη διαδικασία παρεμβολής </vt:lpstr>
      <vt:lpstr>Όταν η ατελής εκμάθηση παίζει ρόλο στη διαδικασία παρεμβολής </vt:lpstr>
      <vt:lpstr>Όταν η ατελής εκμάθηση παίζει ρόλο στη διαδικασία παρεμβολής </vt:lpstr>
      <vt:lpstr>Γλωσσικοί παράγοντες πρόβλεψης της αλλαγής που οφείλεται σε επαφής </vt:lpstr>
      <vt:lpstr>Γλωσσικοί παράγοντες πρόβλεψης της αλλαγής που οφείλεται σε επαφής </vt:lpstr>
      <vt:lpstr>Οι στάσεις των ομιλητών: γιατί η αλλαγή που οφείλεται σε επαφή είναι απρόβλεπτη </vt:lpstr>
      <vt:lpstr>Οι στάσεις των ομιλητών: γιατί η αλλαγή που οφείλεται σε επαφή είναι απρόβλεπτη </vt:lpstr>
      <vt:lpstr>Οι στάσεις των ομιλητών: γιατί η αλλαγή που οφείλεται σε επαφή είναι απρόβλεπτη </vt:lpstr>
      <vt:lpstr>Οι επιπτώσεις στη δομή της αποδέκτριας γλώσσας </vt:lpstr>
      <vt:lpstr>Οι επιπτώσεις στη δομή της αποδέκτριας γλώσσας </vt:lpstr>
      <vt:lpstr>Πώς διαπιστώνουμε αν έχει συμβεί αλλαγή που οφείλεται σε επαφή </vt:lpstr>
      <vt:lpstr>Πώς διαπιστώνουμε αν έχει συμβεί αλλαγή που οφείλεται σε επαφή </vt:lpstr>
      <vt:lpstr>Πώς διαπιστώνουμε αν έχει συμβεί αλλαγή που οφείλεται σε επαφή </vt:lpstr>
      <vt:lpstr>Πώς διαπιστώνουμε αν έχει συμβεί αλλαγή που οφείλεται σε επαφή </vt:lpstr>
      <vt:lpstr>3. Μηχανισμοι γλωσσικησ αλλΑΓΗΣ</vt:lpstr>
      <vt:lpstr>Μηχανισμοι γλωσσικησ αλλΑΓΗΣ</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1ος: εναλλαγή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2ος: αναπλήρωση κωδίκων </vt:lpstr>
      <vt:lpstr> Μηχανισμός 3ος: παθητική εξοικείωση </vt:lpstr>
      <vt:lpstr> Μηχανισμός 3ος: παθητική εξοικείωση </vt:lpstr>
      <vt:lpstr> Μηχανισμός 3ος: παθητική εξοικείωση </vt:lpstr>
      <vt:lpstr> Μηχανισμός 3ος: παθητική εξοικείωση </vt:lpstr>
      <vt:lpstr> Μηχανισμός 3ος: παθητική εξοικείωση </vt:lpstr>
      <vt:lpstr> Μηχανισμός 3ος: παθητική εξοικείωση </vt:lpstr>
      <vt:lpstr> Μηχανισμός 3ος: παθητική εξοικείωση </vt:lpstr>
      <vt:lpstr> Μηχανισμός 3ος: παθητική εξοικείωση </vt:lpstr>
      <vt:lpstr> Μηχανισμός 3ος: παθητική εξοικείωση </vt:lpstr>
      <vt:lpstr> Μηχανισμός 3ος: παθητική εξοικείωση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 344 Εισαγωγή στις Γλωσσικές Επαφές</dc:title>
  <dc:creator>enkeled bilali</dc:creator>
  <cp:lastModifiedBy>enkeled bilali</cp:lastModifiedBy>
  <cp:revision>17</cp:revision>
  <dcterms:created xsi:type="dcterms:W3CDTF">2024-02-11T08:54:34Z</dcterms:created>
  <dcterms:modified xsi:type="dcterms:W3CDTF">2024-03-13T11:30:48Z</dcterms:modified>
</cp:coreProperties>
</file>