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62"/>
  </p:notesMasterIdLst>
  <p:sldIdLst>
    <p:sldId id="256" r:id="rId2"/>
    <p:sldId id="315" r:id="rId3"/>
    <p:sldId id="257" r:id="rId4"/>
    <p:sldId id="300" r:id="rId5"/>
    <p:sldId id="259" r:id="rId6"/>
    <p:sldId id="275" r:id="rId7"/>
    <p:sldId id="276" r:id="rId8"/>
    <p:sldId id="273" r:id="rId9"/>
    <p:sldId id="303" r:id="rId10"/>
    <p:sldId id="304" r:id="rId11"/>
    <p:sldId id="263" r:id="rId12"/>
    <p:sldId id="264" r:id="rId13"/>
    <p:sldId id="265" r:id="rId14"/>
    <p:sldId id="301" r:id="rId15"/>
    <p:sldId id="272" r:id="rId16"/>
    <p:sldId id="279" r:id="rId17"/>
    <p:sldId id="258" r:id="rId18"/>
    <p:sldId id="316" r:id="rId19"/>
    <p:sldId id="266" r:id="rId20"/>
    <p:sldId id="312" r:id="rId21"/>
    <p:sldId id="317" r:id="rId22"/>
    <p:sldId id="318" r:id="rId23"/>
    <p:sldId id="305" r:id="rId24"/>
    <p:sldId id="319" r:id="rId25"/>
    <p:sldId id="306" r:id="rId26"/>
    <p:sldId id="307" r:id="rId27"/>
    <p:sldId id="308" r:id="rId28"/>
    <p:sldId id="309" r:id="rId29"/>
    <p:sldId id="322" r:id="rId30"/>
    <p:sldId id="326" r:id="rId31"/>
    <p:sldId id="323" r:id="rId32"/>
    <p:sldId id="324" r:id="rId33"/>
    <p:sldId id="268" r:id="rId34"/>
    <p:sldId id="325" r:id="rId35"/>
    <p:sldId id="313" r:id="rId36"/>
    <p:sldId id="277" r:id="rId37"/>
    <p:sldId id="280" r:id="rId38"/>
    <p:sldId id="314" r:id="rId39"/>
    <p:sldId id="278" r:id="rId40"/>
    <p:sldId id="281" r:id="rId41"/>
    <p:sldId id="282" r:id="rId42"/>
    <p:sldId id="302" r:id="rId43"/>
    <p:sldId id="284" r:id="rId44"/>
    <p:sldId id="283" r:id="rId45"/>
    <p:sldId id="285" r:id="rId46"/>
    <p:sldId id="289" r:id="rId47"/>
    <p:sldId id="286" r:id="rId48"/>
    <p:sldId id="290" r:id="rId49"/>
    <p:sldId id="287" r:id="rId50"/>
    <p:sldId id="291" r:id="rId51"/>
    <p:sldId id="288" r:id="rId52"/>
    <p:sldId id="293" r:id="rId53"/>
    <p:sldId id="292" r:id="rId54"/>
    <p:sldId id="311" r:id="rId55"/>
    <p:sldId id="295" r:id="rId56"/>
    <p:sldId id="297" r:id="rId57"/>
    <p:sldId id="296" r:id="rId58"/>
    <p:sldId id="299" r:id="rId59"/>
    <p:sldId id="271" r:id="rId60"/>
    <p:sldId id="274" r:id="rId61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589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5F61F-2F8D-4EA5-BA92-4FAC00865098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933A0CF-9D86-4A97-9AD0-0A560ECB7862}">
      <dgm:prSet phldrT="[Κείμενο]" custT="1"/>
      <dgm:spPr/>
      <dgm:t>
        <a:bodyPr/>
        <a:lstStyle/>
        <a:p>
          <a:r>
            <a:rPr lang="el-GR" sz="1600" dirty="0" smtClean="0"/>
            <a:t>Πεδίο χρόνων</a:t>
          </a:r>
          <a:endParaRPr lang="el-GR" sz="1600" dirty="0"/>
        </a:p>
      </dgm:t>
    </dgm:pt>
    <dgm:pt modelId="{123BDDFD-7606-4A54-A888-EFC403827573}" type="parTrans" cxnId="{4CADBDC6-2097-444B-884C-38FABD028541}">
      <dgm:prSet/>
      <dgm:spPr/>
      <dgm:t>
        <a:bodyPr/>
        <a:lstStyle/>
        <a:p>
          <a:endParaRPr lang="el-GR"/>
        </a:p>
      </dgm:t>
    </dgm:pt>
    <dgm:pt modelId="{7FBB3943-F730-43D7-AE33-CC724285073F}" type="sibTrans" cxnId="{4CADBDC6-2097-444B-884C-38FABD028541}">
      <dgm:prSet/>
      <dgm:spPr/>
      <dgm:t>
        <a:bodyPr/>
        <a:lstStyle/>
        <a:p>
          <a:endParaRPr lang="el-GR"/>
        </a:p>
      </dgm:t>
    </dgm:pt>
    <dgm:pt modelId="{97BB42F5-81B9-4860-B32F-DB3E44C3504B}">
      <dgm:prSet phldrT="[Κείμενο]" custT="1"/>
      <dgm:spPr/>
      <dgm:t>
        <a:bodyPr/>
        <a:lstStyle/>
        <a:p>
          <a:r>
            <a:rPr lang="el-GR" sz="2000" dirty="0" smtClean="0"/>
            <a:t>Για πρόβλεψη (δυναμική αντιμετώπιση)</a:t>
          </a:r>
          <a:endParaRPr lang="el-GR" sz="2000" dirty="0"/>
        </a:p>
      </dgm:t>
    </dgm:pt>
    <dgm:pt modelId="{C2EAB50C-9861-456C-9DC2-3774F4D542F8}" type="parTrans" cxnId="{85045E6C-201C-4EDA-99D9-C6F801D50325}">
      <dgm:prSet/>
      <dgm:spPr/>
      <dgm:t>
        <a:bodyPr/>
        <a:lstStyle/>
        <a:p>
          <a:endParaRPr lang="el-GR"/>
        </a:p>
      </dgm:t>
    </dgm:pt>
    <dgm:pt modelId="{BC0A2B86-8162-4E67-88A4-43039CDBC1E9}" type="sibTrans" cxnId="{85045E6C-201C-4EDA-99D9-C6F801D50325}">
      <dgm:prSet/>
      <dgm:spPr/>
      <dgm:t>
        <a:bodyPr/>
        <a:lstStyle/>
        <a:p>
          <a:endParaRPr lang="el-GR"/>
        </a:p>
      </dgm:t>
    </dgm:pt>
    <dgm:pt modelId="{CB627E47-CFD1-4D0E-8765-42A1EE322CF1}">
      <dgm:prSet phldrT="[Κείμενο]" custT="1"/>
      <dgm:spPr/>
      <dgm:t>
        <a:bodyPr/>
        <a:lstStyle/>
        <a:p>
          <a:r>
            <a:rPr lang="el-GR" sz="1600" dirty="0" smtClean="0"/>
            <a:t>Πεδίο συχνοτήτων</a:t>
          </a:r>
          <a:endParaRPr lang="el-GR" sz="1600" dirty="0"/>
        </a:p>
      </dgm:t>
    </dgm:pt>
    <dgm:pt modelId="{826B62FA-F432-4E18-85A9-C1343E8EAE6F}" type="parTrans" cxnId="{3A996D27-D5A2-4BD9-BF4D-F8D3EE3784AE}">
      <dgm:prSet/>
      <dgm:spPr/>
      <dgm:t>
        <a:bodyPr/>
        <a:lstStyle/>
        <a:p>
          <a:endParaRPr lang="el-GR"/>
        </a:p>
      </dgm:t>
    </dgm:pt>
    <dgm:pt modelId="{5B2501AE-2B38-43CB-9A41-6745F122CE40}" type="sibTrans" cxnId="{3A996D27-D5A2-4BD9-BF4D-F8D3EE3784AE}">
      <dgm:prSet/>
      <dgm:spPr/>
      <dgm:t>
        <a:bodyPr/>
        <a:lstStyle/>
        <a:p>
          <a:endParaRPr lang="el-GR"/>
        </a:p>
      </dgm:t>
    </dgm:pt>
    <dgm:pt modelId="{75954BFC-EF54-4448-B824-37526B47D870}">
      <dgm:prSet phldrT="[Κείμενο]" custT="1"/>
      <dgm:spPr/>
      <dgm:t>
        <a:bodyPr/>
        <a:lstStyle/>
        <a:p>
          <a:r>
            <a:rPr lang="el-GR" sz="2000" dirty="0" smtClean="0"/>
            <a:t>Για μελέτη της φύσης της χρονικής σειράς (φασματική ανάλυση)</a:t>
          </a:r>
          <a:endParaRPr lang="el-GR" sz="2000" dirty="0"/>
        </a:p>
      </dgm:t>
    </dgm:pt>
    <dgm:pt modelId="{C032C87D-E9B6-48CA-8EFE-DB1D10D1BC17}" type="parTrans" cxnId="{32139E63-CFB9-4A39-815A-87E38E6EB206}">
      <dgm:prSet/>
      <dgm:spPr/>
      <dgm:t>
        <a:bodyPr/>
        <a:lstStyle/>
        <a:p>
          <a:endParaRPr lang="el-GR"/>
        </a:p>
      </dgm:t>
    </dgm:pt>
    <dgm:pt modelId="{779721AF-C4BD-4A33-8026-5E73A46AD4A7}" type="sibTrans" cxnId="{32139E63-CFB9-4A39-815A-87E38E6EB206}">
      <dgm:prSet/>
      <dgm:spPr/>
      <dgm:t>
        <a:bodyPr/>
        <a:lstStyle/>
        <a:p>
          <a:endParaRPr lang="el-GR"/>
        </a:p>
      </dgm:t>
    </dgm:pt>
    <dgm:pt modelId="{9CFB35A0-BB8E-4BE2-881E-1037A032A048}" type="pres">
      <dgm:prSet presAssocID="{EFA5F61F-2F8D-4EA5-BA92-4FAC0086509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1BE061-6F46-4443-AD5A-FD3149BFE671}" type="pres">
      <dgm:prSet presAssocID="{EFA5F61F-2F8D-4EA5-BA92-4FAC00865098}" presName="cycle" presStyleCnt="0"/>
      <dgm:spPr/>
    </dgm:pt>
    <dgm:pt modelId="{6ACC23DF-69ED-40AF-A943-E2D4DEEA204A}" type="pres">
      <dgm:prSet presAssocID="{EFA5F61F-2F8D-4EA5-BA92-4FAC00865098}" presName="centerShape" presStyleCnt="0"/>
      <dgm:spPr/>
    </dgm:pt>
    <dgm:pt modelId="{E659C4A9-F24A-4B5E-8659-65FB1B55B9B7}" type="pres">
      <dgm:prSet presAssocID="{EFA5F61F-2F8D-4EA5-BA92-4FAC00865098}" presName="connSite" presStyleLbl="node1" presStyleIdx="0" presStyleCnt="3"/>
      <dgm:spPr/>
    </dgm:pt>
    <dgm:pt modelId="{F922BF1B-7081-4F0A-9D02-AC45903F959A}" type="pres">
      <dgm:prSet presAssocID="{EFA5F61F-2F8D-4EA5-BA92-4FAC00865098}" presName="visible" presStyleLbl="node1" presStyleIdx="0" presStyleCnt="3" custScaleX="71868" custScaleY="76710"/>
      <dgm:spPr/>
    </dgm:pt>
    <dgm:pt modelId="{EB115EAF-60E6-4826-B4C7-3603463BFF77}" type="pres">
      <dgm:prSet presAssocID="{123BDDFD-7606-4A54-A888-EFC403827573}" presName="Name25" presStyleLbl="parChTrans1D1" presStyleIdx="0" presStyleCnt="2"/>
      <dgm:spPr/>
      <dgm:t>
        <a:bodyPr/>
        <a:lstStyle/>
        <a:p>
          <a:endParaRPr lang="el-GR"/>
        </a:p>
      </dgm:t>
    </dgm:pt>
    <dgm:pt modelId="{9BA8113F-D710-42AE-B4F4-7E888057F900}" type="pres">
      <dgm:prSet presAssocID="{8933A0CF-9D86-4A97-9AD0-0A560ECB7862}" presName="node" presStyleCnt="0"/>
      <dgm:spPr/>
    </dgm:pt>
    <dgm:pt modelId="{7D16110D-43E0-403F-B141-E71F08CA83D5}" type="pres">
      <dgm:prSet presAssocID="{8933A0CF-9D86-4A97-9AD0-0A560ECB7862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B9D3BB-0262-4C05-87E4-7E21CEC91B99}" type="pres">
      <dgm:prSet presAssocID="{8933A0CF-9D86-4A97-9AD0-0A560ECB786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50E5CB-13D3-41C9-8F70-769552601548}" type="pres">
      <dgm:prSet presAssocID="{826B62FA-F432-4E18-85A9-C1343E8EAE6F}" presName="Name25" presStyleLbl="parChTrans1D1" presStyleIdx="1" presStyleCnt="2"/>
      <dgm:spPr/>
      <dgm:t>
        <a:bodyPr/>
        <a:lstStyle/>
        <a:p>
          <a:endParaRPr lang="el-GR"/>
        </a:p>
      </dgm:t>
    </dgm:pt>
    <dgm:pt modelId="{9C2ED20A-1DAD-4C13-9A71-6EC017B6820C}" type="pres">
      <dgm:prSet presAssocID="{CB627E47-CFD1-4D0E-8765-42A1EE322CF1}" presName="node" presStyleCnt="0"/>
      <dgm:spPr/>
    </dgm:pt>
    <dgm:pt modelId="{ED9A1ADF-8E69-427F-AC7D-9B132027CC79}" type="pres">
      <dgm:prSet presAssocID="{CB627E47-CFD1-4D0E-8765-42A1EE322CF1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795A42-A639-4F9F-A0DF-F6936660F722}" type="pres">
      <dgm:prSet presAssocID="{CB627E47-CFD1-4D0E-8765-42A1EE322CF1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2139E63-CFB9-4A39-815A-87E38E6EB206}" srcId="{CB627E47-CFD1-4D0E-8765-42A1EE322CF1}" destId="{75954BFC-EF54-4448-B824-37526B47D870}" srcOrd="0" destOrd="0" parTransId="{C032C87D-E9B6-48CA-8EFE-DB1D10D1BC17}" sibTransId="{779721AF-C4BD-4A33-8026-5E73A46AD4A7}"/>
    <dgm:cxn modelId="{660B28E1-4C14-4AB1-962F-374624C49F8C}" type="presOf" srcId="{CB627E47-CFD1-4D0E-8765-42A1EE322CF1}" destId="{ED9A1ADF-8E69-427F-AC7D-9B132027CC79}" srcOrd="0" destOrd="0" presId="urn:microsoft.com/office/officeart/2005/8/layout/radial2"/>
    <dgm:cxn modelId="{84B9E401-A998-49F7-9FB9-94CA55890CE7}" type="presOf" srcId="{EFA5F61F-2F8D-4EA5-BA92-4FAC00865098}" destId="{9CFB35A0-BB8E-4BE2-881E-1037A032A048}" srcOrd="0" destOrd="0" presId="urn:microsoft.com/office/officeart/2005/8/layout/radial2"/>
    <dgm:cxn modelId="{1ED1B6D8-FCD4-4A38-A7E9-22593D54744D}" type="presOf" srcId="{75954BFC-EF54-4448-B824-37526B47D870}" destId="{30795A42-A639-4F9F-A0DF-F6936660F722}" srcOrd="0" destOrd="0" presId="urn:microsoft.com/office/officeart/2005/8/layout/radial2"/>
    <dgm:cxn modelId="{4CADBDC6-2097-444B-884C-38FABD028541}" srcId="{EFA5F61F-2F8D-4EA5-BA92-4FAC00865098}" destId="{8933A0CF-9D86-4A97-9AD0-0A560ECB7862}" srcOrd="0" destOrd="0" parTransId="{123BDDFD-7606-4A54-A888-EFC403827573}" sibTransId="{7FBB3943-F730-43D7-AE33-CC724285073F}"/>
    <dgm:cxn modelId="{2EF3351C-051B-4007-B8C3-0D734A60C13B}" type="presOf" srcId="{123BDDFD-7606-4A54-A888-EFC403827573}" destId="{EB115EAF-60E6-4826-B4C7-3603463BFF77}" srcOrd="0" destOrd="0" presId="urn:microsoft.com/office/officeart/2005/8/layout/radial2"/>
    <dgm:cxn modelId="{E199FAFB-A485-4C1F-A189-8C9016990567}" type="presOf" srcId="{8933A0CF-9D86-4A97-9AD0-0A560ECB7862}" destId="{7D16110D-43E0-403F-B141-E71F08CA83D5}" srcOrd="0" destOrd="0" presId="urn:microsoft.com/office/officeart/2005/8/layout/radial2"/>
    <dgm:cxn modelId="{85045E6C-201C-4EDA-99D9-C6F801D50325}" srcId="{8933A0CF-9D86-4A97-9AD0-0A560ECB7862}" destId="{97BB42F5-81B9-4860-B32F-DB3E44C3504B}" srcOrd="0" destOrd="0" parTransId="{C2EAB50C-9861-456C-9DC2-3774F4D542F8}" sibTransId="{BC0A2B86-8162-4E67-88A4-43039CDBC1E9}"/>
    <dgm:cxn modelId="{A445F563-0463-4D1F-80C5-CC602F858B1D}" type="presOf" srcId="{97BB42F5-81B9-4860-B32F-DB3E44C3504B}" destId="{A8B9D3BB-0262-4C05-87E4-7E21CEC91B99}" srcOrd="0" destOrd="0" presId="urn:microsoft.com/office/officeart/2005/8/layout/radial2"/>
    <dgm:cxn modelId="{F7DACE3D-171F-47A1-A433-3944FCD9522B}" type="presOf" srcId="{826B62FA-F432-4E18-85A9-C1343E8EAE6F}" destId="{2150E5CB-13D3-41C9-8F70-769552601548}" srcOrd="0" destOrd="0" presId="urn:microsoft.com/office/officeart/2005/8/layout/radial2"/>
    <dgm:cxn modelId="{3A996D27-D5A2-4BD9-BF4D-F8D3EE3784AE}" srcId="{EFA5F61F-2F8D-4EA5-BA92-4FAC00865098}" destId="{CB627E47-CFD1-4D0E-8765-42A1EE322CF1}" srcOrd="1" destOrd="0" parTransId="{826B62FA-F432-4E18-85A9-C1343E8EAE6F}" sibTransId="{5B2501AE-2B38-43CB-9A41-6745F122CE40}"/>
    <dgm:cxn modelId="{9205BCDE-4212-417C-96EB-7A955276C6ED}" type="presParOf" srcId="{9CFB35A0-BB8E-4BE2-881E-1037A032A048}" destId="{161BE061-6F46-4443-AD5A-FD3149BFE671}" srcOrd="0" destOrd="0" presId="urn:microsoft.com/office/officeart/2005/8/layout/radial2"/>
    <dgm:cxn modelId="{B338989D-62BA-46EC-B0C4-47EBFD9ADA0B}" type="presParOf" srcId="{161BE061-6F46-4443-AD5A-FD3149BFE671}" destId="{6ACC23DF-69ED-40AF-A943-E2D4DEEA204A}" srcOrd="0" destOrd="0" presId="urn:microsoft.com/office/officeart/2005/8/layout/radial2"/>
    <dgm:cxn modelId="{DDECD2FE-2E07-47BD-BC21-5849E859757C}" type="presParOf" srcId="{6ACC23DF-69ED-40AF-A943-E2D4DEEA204A}" destId="{E659C4A9-F24A-4B5E-8659-65FB1B55B9B7}" srcOrd="0" destOrd="0" presId="urn:microsoft.com/office/officeart/2005/8/layout/radial2"/>
    <dgm:cxn modelId="{86BD15DB-3233-425F-8B77-D63D73EE8634}" type="presParOf" srcId="{6ACC23DF-69ED-40AF-A943-E2D4DEEA204A}" destId="{F922BF1B-7081-4F0A-9D02-AC45903F959A}" srcOrd="1" destOrd="0" presId="urn:microsoft.com/office/officeart/2005/8/layout/radial2"/>
    <dgm:cxn modelId="{20D857E3-E185-4534-B1B9-B8D8A06174D3}" type="presParOf" srcId="{161BE061-6F46-4443-AD5A-FD3149BFE671}" destId="{EB115EAF-60E6-4826-B4C7-3603463BFF77}" srcOrd="1" destOrd="0" presId="urn:microsoft.com/office/officeart/2005/8/layout/radial2"/>
    <dgm:cxn modelId="{3A463C01-8B95-43C9-9711-10A11782E277}" type="presParOf" srcId="{161BE061-6F46-4443-AD5A-FD3149BFE671}" destId="{9BA8113F-D710-42AE-B4F4-7E888057F900}" srcOrd="2" destOrd="0" presId="urn:microsoft.com/office/officeart/2005/8/layout/radial2"/>
    <dgm:cxn modelId="{CB9340EB-725E-4804-9FBF-FBBEFA1A9F1E}" type="presParOf" srcId="{9BA8113F-D710-42AE-B4F4-7E888057F900}" destId="{7D16110D-43E0-403F-B141-E71F08CA83D5}" srcOrd="0" destOrd="0" presId="urn:microsoft.com/office/officeart/2005/8/layout/radial2"/>
    <dgm:cxn modelId="{6B15D5D9-B37D-4659-A4F2-72B0EA18D0CC}" type="presParOf" srcId="{9BA8113F-D710-42AE-B4F4-7E888057F900}" destId="{A8B9D3BB-0262-4C05-87E4-7E21CEC91B99}" srcOrd="1" destOrd="0" presId="urn:microsoft.com/office/officeart/2005/8/layout/radial2"/>
    <dgm:cxn modelId="{820A8317-2252-414A-9581-57B502EDD75B}" type="presParOf" srcId="{161BE061-6F46-4443-AD5A-FD3149BFE671}" destId="{2150E5CB-13D3-41C9-8F70-769552601548}" srcOrd="3" destOrd="0" presId="urn:microsoft.com/office/officeart/2005/8/layout/radial2"/>
    <dgm:cxn modelId="{7924F765-0AE2-4FF0-B3E5-7C60864A0286}" type="presParOf" srcId="{161BE061-6F46-4443-AD5A-FD3149BFE671}" destId="{9C2ED20A-1DAD-4C13-9A71-6EC017B6820C}" srcOrd="4" destOrd="0" presId="urn:microsoft.com/office/officeart/2005/8/layout/radial2"/>
    <dgm:cxn modelId="{1342E700-3661-499B-B932-56FBA9785DC3}" type="presParOf" srcId="{9C2ED20A-1DAD-4C13-9A71-6EC017B6820C}" destId="{ED9A1ADF-8E69-427F-AC7D-9B132027CC79}" srcOrd="0" destOrd="0" presId="urn:microsoft.com/office/officeart/2005/8/layout/radial2"/>
    <dgm:cxn modelId="{5418664C-7508-4118-8B12-B574B794B4E9}" type="presParOf" srcId="{9C2ED20A-1DAD-4C13-9A71-6EC017B6820C}" destId="{30795A42-A639-4F9F-A0DF-F6936660F7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B1C01-DF3D-40B9-928A-9147754E44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2D83E23-83BA-49F1-A9B8-1A499FBBBD53}">
      <dgm:prSet phldrT="[Κείμενο]" custT="1"/>
      <dgm:spPr/>
      <dgm:t>
        <a:bodyPr/>
        <a:lstStyle/>
        <a:p>
          <a:r>
            <a:rPr lang="el-GR" sz="2000" dirty="0" smtClean="0"/>
            <a:t>Κινητού μέσου όρου</a:t>
          </a:r>
          <a:endParaRPr lang="en-US" sz="2000" dirty="0" smtClean="0"/>
        </a:p>
        <a:p>
          <a:r>
            <a:rPr lang="el-GR" sz="2000" dirty="0" smtClean="0"/>
            <a:t>(δεκαετία ‘50)</a:t>
          </a:r>
        </a:p>
      </dgm:t>
    </dgm:pt>
    <dgm:pt modelId="{8B7ED8D4-54A8-445A-8180-AC98D1AD3FD4}" type="parTrans" cxnId="{333AF7E3-7DD4-43CD-B98C-F93B84A54E3A}">
      <dgm:prSet/>
      <dgm:spPr/>
      <dgm:t>
        <a:bodyPr/>
        <a:lstStyle/>
        <a:p>
          <a:endParaRPr lang="el-GR"/>
        </a:p>
      </dgm:t>
    </dgm:pt>
    <dgm:pt modelId="{2352791F-0FCD-4DDB-AFE6-0F0FA3795E4A}" type="sibTrans" cxnId="{333AF7E3-7DD4-43CD-B98C-F93B84A54E3A}">
      <dgm:prSet/>
      <dgm:spPr/>
      <dgm:t>
        <a:bodyPr/>
        <a:lstStyle/>
        <a:p>
          <a:endParaRPr lang="el-GR"/>
        </a:p>
      </dgm:t>
    </dgm:pt>
    <dgm:pt modelId="{00AE2C3A-4EC9-4C95-9458-201B4795B73D}">
      <dgm:prSet phldrT="[Κείμενο]" custT="1"/>
      <dgm:spPr/>
      <dgm:t>
        <a:bodyPr/>
        <a:lstStyle/>
        <a:p>
          <a:r>
            <a:rPr lang="el-GR" sz="2000" dirty="0" smtClean="0"/>
            <a:t>Εκθετικού κινητού μέσου όρου</a:t>
          </a:r>
        </a:p>
        <a:p>
          <a:r>
            <a:rPr lang="el-GR" sz="2000" dirty="0" smtClean="0"/>
            <a:t>(</a:t>
          </a:r>
          <a:r>
            <a:rPr lang="en-US" sz="2000" dirty="0" smtClean="0"/>
            <a:t>Holt, 1957 Winters, 1960</a:t>
          </a:r>
          <a:r>
            <a:rPr lang="el-GR" sz="2000" dirty="0" smtClean="0"/>
            <a:t>)</a:t>
          </a:r>
          <a:r>
            <a:rPr lang="en-US" sz="2000" dirty="0" smtClean="0"/>
            <a:t> </a:t>
          </a:r>
          <a:endParaRPr lang="el-GR" sz="2000" dirty="0"/>
        </a:p>
      </dgm:t>
    </dgm:pt>
    <dgm:pt modelId="{DF5B72AB-A668-45E5-AD53-4C637F008470}" type="parTrans" cxnId="{58645109-1CE0-4C7D-BE88-8643B0862087}">
      <dgm:prSet/>
      <dgm:spPr/>
      <dgm:t>
        <a:bodyPr/>
        <a:lstStyle/>
        <a:p>
          <a:endParaRPr lang="el-GR"/>
        </a:p>
      </dgm:t>
    </dgm:pt>
    <dgm:pt modelId="{8F076B0C-EB72-4B7B-B7C7-66BD60A8A399}" type="sibTrans" cxnId="{58645109-1CE0-4C7D-BE88-8643B0862087}">
      <dgm:prSet/>
      <dgm:spPr/>
      <dgm:t>
        <a:bodyPr/>
        <a:lstStyle/>
        <a:p>
          <a:endParaRPr lang="el-GR"/>
        </a:p>
      </dgm:t>
    </dgm:pt>
    <dgm:pt modelId="{9B5FED62-5246-4AE4-B6FA-1C6FAA1DB597}">
      <dgm:prSet phldrT="[Κείμενο]" custT="1"/>
      <dgm:spPr/>
      <dgm:t>
        <a:bodyPr/>
        <a:lstStyle/>
        <a:p>
          <a:r>
            <a:rPr lang="en-US" sz="2000" dirty="0" smtClean="0"/>
            <a:t>ARMA, ARIMA</a:t>
          </a:r>
        </a:p>
        <a:p>
          <a:r>
            <a:rPr lang="en-US" sz="2000" dirty="0" smtClean="0"/>
            <a:t>(Box and Jenkins 1976)</a:t>
          </a:r>
          <a:endParaRPr lang="el-GR" sz="2000" dirty="0"/>
        </a:p>
      </dgm:t>
    </dgm:pt>
    <dgm:pt modelId="{64AB8AE7-9121-4ADD-9E45-A2D1A1410591}" type="parTrans" cxnId="{53BA40B0-F758-447A-BE6B-CF216E279F71}">
      <dgm:prSet/>
      <dgm:spPr/>
      <dgm:t>
        <a:bodyPr/>
        <a:lstStyle/>
        <a:p>
          <a:endParaRPr lang="el-GR"/>
        </a:p>
      </dgm:t>
    </dgm:pt>
    <dgm:pt modelId="{ACD0C8A7-65C2-4B08-9A4D-BE18EF987CD9}" type="sibTrans" cxnId="{53BA40B0-F758-447A-BE6B-CF216E279F71}">
      <dgm:prSet/>
      <dgm:spPr/>
      <dgm:t>
        <a:bodyPr/>
        <a:lstStyle/>
        <a:p>
          <a:endParaRPr lang="el-GR"/>
        </a:p>
      </dgm:t>
    </dgm:pt>
    <dgm:pt modelId="{CAFDD194-7D3C-49AD-8F4F-96741378D920}" type="pres">
      <dgm:prSet presAssocID="{C57B1C01-DF3D-40B9-928A-9147754E446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73F4934-A2E4-431A-B0D3-C82DE65066A7}" type="pres">
      <dgm:prSet presAssocID="{C57B1C01-DF3D-40B9-928A-9147754E446A}" presName="arrow" presStyleLbl="bgShp" presStyleIdx="0" presStyleCnt="1"/>
      <dgm:spPr/>
    </dgm:pt>
    <dgm:pt modelId="{B09B04D0-4AE1-46F4-9A1F-7ABA7D7EF244}" type="pres">
      <dgm:prSet presAssocID="{C57B1C01-DF3D-40B9-928A-9147754E446A}" presName="arrowDiagram3" presStyleCnt="0"/>
      <dgm:spPr/>
    </dgm:pt>
    <dgm:pt modelId="{D05C2234-AB88-4BA3-892C-4253FF640DA8}" type="pres">
      <dgm:prSet presAssocID="{52D83E23-83BA-49F1-A9B8-1A499FBBBD53}" presName="bullet3a" presStyleLbl="node1" presStyleIdx="0" presStyleCnt="3"/>
      <dgm:spPr/>
    </dgm:pt>
    <dgm:pt modelId="{DC473A4D-ECE6-4EF8-AC19-8E48EBAD6C4E}" type="pres">
      <dgm:prSet presAssocID="{52D83E23-83BA-49F1-A9B8-1A499FBBBD53}" presName="textBox3a" presStyleLbl="revTx" presStyleIdx="0" presStyleCnt="3" custScaleX="103250" custLinFactNeighborX="5814" custLinFactNeighborY="42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8874DB-7FF0-435F-8D8F-D81F116D5500}" type="pres">
      <dgm:prSet presAssocID="{00AE2C3A-4EC9-4C95-9458-201B4795B73D}" presName="bullet3b" presStyleLbl="node1" presStyleIdx="1" presStyleCnt="3"/>
      <dgm:spPr/>
    </dgm:pt>
    <dgm:pt modelId="{5E2BAEF7-0161-4F74-BCE0-1D239693A5F9}" type="pres">
      <dgm:prSet presAssocID="{00AE2C3A-4EC9-4C95-9458-201B4795B73D}" presName="textBox3b" presStyleLbl="revTx" presStyleIdx="1" presStyleCnt="3" custScaleX="114337" custLinFactNeighborX="9020" custLinFactNeighborY="19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40342E-CAC1-491E-8C85-FE5CD6FF0EB0}" type="pres">
      <dgm:prSet presAssocID="{9B5FED62-5246-4AE4-B6FA-1C6FAA1DB597}" presName="bullet3c" presStyleLbl="node1" presStyleIdx="2" presStyleCnt="3"/>
      <dgm:spPr/>
    </dgm:pt>
    <dgm:pt modelId="{C85F99BC-A26F-463E-8952-BCF351100973}" type="pres">
      <dgm:prSet presAssocID="{9B5FED62-5246-4AE4-B6FA-1C6FAA1DB597}" presName="textBox3c" presStyleLbl="revTx" presStyleIdx="2" presStyleCnt="3" custScaleX="111936" custLinFactNeighborX="7950" custLinFactNeighborY="8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3660354-BEAD-438F-ADB0-651785CC6535}" type="presOf" srcId="{00AE2C3A-4EC9-4C95-9458-201B4795B73D}" destId="{5E2BAEF7-0161-4F74-BCE0-1D239693A5F9}" srcOrd="0" destOrd="0" presId="urn:microsoft.com/office/officeart/2005/8/layout/arrow2"/>
    <dgm:cxn modelId="{53BA40B0-F758-447A-BE6B-CF216E279F71}" srcId="{C57B1C01-DF3D-40B9-928A-9147754E446A}" destId="{9B5FED62-5246-4AE4-B6FA-1C6FAA1DB597}" srcOrd="2" destOrd="0" parTransId="{64AB8AE7-9121-4ADD-9E45-A2D1A1410591}" sibTransId="{ACD0C8A7-65C2-4B08-9A4D-BE18EF987CD9}"/>
    <dgm:cxn modelId="{58645109-1CE0-4C7D-BE88-8643B0862087}" srcId="{C57B1C01-DF3D-40B9-928A-9147754E446A}" destId="{00AE2C3A-4EC9-4C95-9458-201B4795B73D}" srcOrd="1" destOrd="0" parTransId="{DF5B72AB-A668-45E5-AD53-4C637F008470}" sibTransId="{8F076B0C-EB72-4B7B-B7C7-66BD60A8A399}"/>
    <dgm:cxn modelId="{92594F71-0363-4D8B-A8ED-ED9FFC4C0CDA}" type="presOf" srcId="{9B5FED62-5246-4AE4-B6FA-1C6FAA1DB597}" destId="{C85F99BC-A26F-463E-8952-BCF351100973}" srcOrd="0" destOrd="0" presId="urn:microsoft.com/office/officeart/2005/8/layout/arrow2"/>
    <dgm:cxn modelId="{333AF7E3-7DD4-43CD-B98C-F93B84A54E3A}" srcId="{C57B1C01-DF3D-40B9-928A-9147754E446A}" destId="{52D83E23-83BA-49F1-A9B8-1A499FBBBD53}" srcOrd="0" destOrd="0" parTransId="{8B7ED8D4-54A8-445A-8180-AC98D1AD3FD4}" sibTransId="{2352791F-0FCD-4DDB-AFE6-0F0FA3795E4A}"/>
    <dgm:cxn modelId="{F98CC0DE-9AC4-4B6A-BD2E-95D4989BEBC1}" type="presOf" srcId="{52D83E23-83BA-49F1-A9B8-1A499FBBBD53}" destId="{DC473A4D-ECE6-4EF8-AC19-8E48EBAD6C4E}" srcOrd="0" destOrd="0" presId="urn:microsoft.com/office/officeart/2005/8/layout/arrow2"/>
    <dgm:cxn modelId="{0B72C389-0E3B-4E7E-A7DD-29F5D75BEC6D}" type="presOf" srcId="{C57B1C01-DF3D-40B9-928A-9147754E446A}" destId="{CAFDD194-7D3C-49AD-8F4F-96741378D920}" srcOrd="0" destOrd="0" presId="urn:microsoft.com/office/officeart/2005/8/layout/arrow2"/>
    <dgm:cxn modelId="{9A270429-12CE-4F88-AC96-FB41EC599663}" type="presParOf" srcId="{CAFDD194-7D3C-49AD-8F4F-96741378D920}" destId="{C73F4934-A2E4-431A-B0D3-C82DE65066A7}" srcOrd="0" destOrd="0" presId="urn:microsoft.com/office/officeart/2005/8/layout/arrow2"/>
    <dgm:cxn modelId="{2CE73667-1FDE-40C6-BEAF-701AC085B029}" type="presParOf" srcId="{CAFDD194-7D3C-49AD-8F4F-96741378D920}" destId="{B09B04D0-4AE1-46F4-9A1F-7ABA7D7EF244}" srcOrd="1" destOrd="0" presId="urn:microsoft.com/office/officeart/2005/8/layout/arrow2"/>
    <dgm:cxn modelId="{6545794B-3010-404B-83E5-9EDA25E30D21}" type="presParOf" srcId="{B09B04D0-4AE1-46F4-9A1F-7ABA7D7EF244}" destId="{D05C2234-AB88-4BA3-892C-4253FF640DA8}" srcOrd="0" destOrd="0" presId="urn:microsoft.com/office/officeart/2005/8/layout/arrow2"/>
    <dgm:cxn modelId="{41B286FC-E9BD-4D05-BC03-B416CCF8D8EF}" type="presParOf" srcId="{B09B04D0-4AE1-46F4-9A1F-7ABA7D7EF244}" destId="{DC473A4D-ECE6-4EF8-AC19-8E48EBAD6C4E}" srcOrd="1" destOrd="0" presId="urn:microsoft.com/office/officeart/2005/8/layout/arrow2"/>
    <dgm:cxn modelId="{AF723967-D4AC-4124-80CB-42DE1686EF9D}" type="presParOf" srcId="{B09B04D0-4AE1-46F4-9A1F-7ABA7D7EF244}" destId="{758874DB-7FF0-435F-8D8F-D81F116D5500}" srcOrd="2" destOrd="0" presId="urn:microsoft.com/office/officeart/2005/8/layout/arrow2"/>
    <dgm:cxn modelId="{9A18902F-8AE7-4642-A60C-3406A243D312}" type="presParOf" srcId="{B09B04D0-4AE1-46F4-9A1F-7ABA7D7EF244}" destId="{5E2BAEF7-0161-4F74-BCE0-1D239693A5F9}" srcOrd="3" destOrd="0" presId="urn:microsoft.com/office/officeart/2005/8/layout/arrow2"/>
    <dgm:cxn modelId="{935F7E4A-48D7-422B-AB37-1114810BD6E1}" type="presParOf" srcId="{B09B04D0-4AE1-46F4-9A1F-7ABA7D7EF244}" destId="{DB40342E-CAC1-491E-8C85-FE5CD6FF0EB0}" srcOrd="4" destOrd="0" presId="urn:microsoft.com/office/officeart/2005/8/layout/arrow2"/>
    <dgm:cxn modelId="{5C715F8E-B6F3-43E5-8A28-70F1DEFEFBD7}" type="presParOf" srcId="{B09B04D0-4AE1-46F4-9A1F-7ABA7D7EF244}" destId="{C85F99BC-A26F-463E-8952-BCF35110097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B3E35-2142-40AD-A300-539CFE386E5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D157F35-0959-491D-9D95-5CD8A62430C3}">
      <dgm:prSet phldrT="[Κείμενο]" custT="1"/>
      <dgm:spPr/>
      <dgm:t>
        <a:bodyPr/>
        <a:lstStyle/>
        <a:p>
          <a:r>
            <a:rPr lang="el-GR" sz="1600" dirty="0" smtClean="0"/>
            <a:t>Χρονική</a:t>
          </a:r>
        </a:p>
        <a:p>
          <a:r>
            <a:rPr lang="el-GR" sz="1600" dirty="0" smtClean="0"/>
            <a:t>σειρά</a:t>
          </a:r>
          <a:endParaRPr lang="el-GR" sz="1600" dirty="0"/>
        </a:p>
      </dgm:t>
    </dgm:pt>
    <dgm:pt modelId="{4B3F8CB6-08A6-4128-A404-DC7B183BF1F2}" type="parTrans" cxnId="{418314FF-5154-43A7-AF73-5DCA2662FD00}">
      <dgm:prSet/>
      <dgm:spPr/>
      <dgm:t>
        <a:bodyPr/>
        <a:lstStyle/>
        <a:p>
          <a:endParaRPr lang="el-GR"/>
        </a:p>
      </dgm:t>
    </dgm:pt>
    <dgm:pt modelId="{2551AD49-9B11-4AC7-B0E7-8D96DBDF0062}" type="sibTrans" cxnId="{418314FF-5154-43A7-AF73-5DCA2662FD00}">
      <dgm:prSet/>
      <dgm:spPr/>
      <dgm:t>
        <a:bodyPr/>
        <a:lstStyle/>
        <a:p>
          <a:endParaRPr lang="el-GR"/>
        </a:p>
      </dgm:t>
    </dgm:pt>
    <dgm:pt modelId="{DA8B8B84-C79D-494F-8192-4FFA251C5B9B}">
      <dgm:prSet phldrT="[Κείμενο]" custT="1"/>
      <dgm:spPr/>
      <dgm:t>
        <a:bodyPr/>
        <a:lstStyle/>
        <a:p>
          <a:r>
            <a:rPr lang="el-GR" sz="1600" dirty="0" smtClean="0"/>
            <a:t>Τάση</a:t>
          </a:r>
          <a:endParaRPr lang="el-GR" sz="1600" dirty="0"/>
        </a:p>
      </dgm:t>
    </dgm:pt>
    <dgm:pt modelId="{824F8E57-13C4-428C-B168-C26ACA86B133}" type="parTrans" cxnId="{9D190B43-A7C2-4977-A874-1FB6EA6A58E1}">
      <dgm:prSet/>
      <dgm:spPr/>
      <dgm:t>
        <a:bodyPr/>
        <a:lstStyle/>
        <a:p>
          <a:endParaRPr lang="el-GR"/>
        </a:p>
      </dgm:t>
    </dgm:pt>
    <dgm:pt modelId="{3F8846E4-41EC-4B9F-8996-73C94B7AC569}" type="sibTrans" cxnId="{9D190B43-A7C2-4977-A874-1FB6EA6A58E1}">
      <dgm:prSet/>
      <dgm:spPr/>
      <dgm:t>
        <a:bodyPr/>
        <a:lstStyle/>
        <a:p>
          <a:endParaRPr lang="el-GR"/>
        </a:p>
      </dgm:t>
    </dgm:pt>
    <dgm:pt modelId="{CCE3DEC4-FE3A-4921-8C9F-1102664B1F13}">
      <dgm:prSet phldrT="[Κείμενο]" custT="1"/>
      <dgm:spPr/>
      <dgm:t>
        <a:bodyPr/>
        <a:lstStyle/>
        <a:p>
          <a:r>
            <a:rPr lang="el-GR" sz="1600" smtClean="0"/>
            <a:t>Περιοδική</a:t>
          </a:r>
        </a:p>
        <a:p>
          <a:r>
            <a:rPr lang="el-GR" sz="1600" smtClean="0"/>
            <a:t>συνιστώσα</a:t>
          </a:r>
          <a:endParaRPr lang="el-GR" sz="1600" dirty="0"/>
        </a:p>
      </dgm:t>
    </dgm:pt>
    <dgm:pt modelId="{4B7C43F1-4EDB-440E-9AD1-A31620A64802}" type="parTrans" cxnId="{51A2156A-51EC-4485-8CE8-B7F561EB8B6F}">
      <dgm:prSet/>
      <dgm:spPr/>
      <dgm:t>
        <a:bodyPr/>
        <a:lstStyle/>
        <a:p>
          <a:endParaRPr lang="el-GR"/>
        </a:p>
      </dgm:t>
    </dgm:pt>
    <dgm:pt modelId="{CF777921-0CDF-4E70-B238-D21AD7143AED}" type="sibTrans" cxnId="{51A2156A-51EC-4485-8CE8-B7F561EB8B6F}">
      <dgm:prSet/>
      <dgm:spPr/>
      <dgm:t>
        <a:bodyPr/>
        <a:lstStyle/>
        <a:p>
          <a:endParaRPr lang="el-GR"/>
        </a:p>
      </dgm:t>
    </dgm:pt>
    <dgm:pt modelId="{E191E763-7102-46E5-882F-02453EB48BEC}">
      <dgm:prSet phldrT="[Κείμενο]" custT="1"/>
      <dgm:spPr/>
      <dgm:t>
        <a:bodyPr/>
        <a:lstStyle/>
        <a:p>
          <a:r>
            <a:rPr lang="el-GR" sz="1600" dirty="0" smtClean="0"/>
            <a:t>Τυχαία</a:t>
          </a:r>
        </a:p>
        <a:p>
          <a:r>
            <a:rPr lang="el-GR" sz="1600" dirty="0" smtClean="0"/>
            <a:t>συνιστώσα</a:t>
          </a:r>
          <a:endParaRPr lang="el-GR" sz="1600" dirty="0"/>
        </a:p>
      </dgm:t>
    </dgm:pt>
    <dgm:pt modelId="{FEFF3B04-22F8-4CE1-9093-B779165AC4CC}" type="parTrans" cxnId="{345782A8-8708-44CE-AC23-3E5B724C5513}">
      <dgm:prSet/>
      <dgm:spPr/>
      <dgm:t>
        <a:bodyPr/>
        <a:lstStyle/>
        <a:p>
          <a:endParaRPr lang="el-GR"/>
        </a:p>
      </dgm:t>
    </dgm:pt>
    <dgm:pt modelId="{D2B03A56-7552-4311-BF53-AE3C05C6CB20}" type="sibTrans" cxnId="{345782A8-8708-44CE-AC23-3E5B724C5513}">
      <dgm:prSet/>
      <dgm:spPr/>
      <dgm:t>
        <a:bodyPr/>
        <a:lstStyle/>
        <a:p>
          <a:endParaRPr lang="el-GR"/>
        </a:p>
      </dgm:t>
    </dgm:pt>
    <dgm:pt modelId="{A0F7BB97-FD7F-4414-9291-B7585DB37E2E}" type="pres">
      <dgm:prSet presAssocID="{4DEB3E35-2142-40AD-A300-539CFE386E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6F35B04-5FE5-485B-AF3F-232B38AF50E4}" type="pres">
      <dgm:prSet presAssocID="{DD157F35-0959-491D-9D95-5CD8A62430C3}" presName="centerShape" presStyleLbl="node0" presStyleIdx="0" presStyleCnt="1"/>
      <dgm:spPr/>
      <dgm:t>
        <a:bodyPr/>
        <a:lstStyle/>
        <a:p>
          <a:endParaRPr lang="el-GR"/>
        </a:p>
      </dgm:t>
    </dgm:pt>
    <dgm:pt modelId="{C3C6DDC1-4CEF-4FDD-A5AC-C66A8BA77D29}" type="pres">
      <dgm:prSet presAssocID="{824F8E57-13C4-428C-B168-C26ACA86B133}" presName="parTrans" presStyleLbl="bgSibTrans2D1" presStyleIdx="0" presStyleCnt="3"/>
      <dgm:spPr/>
      <dgm:t>
        <a:bodyPr/>
        <a:lstStyle/>
        <a:p>
          <a:endParaRPr lang="el-GR"/>
        </a:p>
      </dgm:t>
    </dgm:pt>
    <dgm:pt modelId="{DD2149EA-7A02-418F-AEC2-6A94CED2B97C}" type="pres">
      <dgm:prSet presAssocID="{DA8B8B84-C79D-494F-8192-4FFA251C5B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4DDD4F-B592-49A7-B43A-9B2A689BE353}" type="pres">
      <dgm:prSet presAssocID="{4B7C43F1-4EDB-440E-9AD1-A31620A64802}" presName="parTrans" presStyleLbl="bgSibTrans2D1" presStyleIdx="1" presStyleCnt="3"/>
      <dgm:spPr/>
      <dgm:t>
        <a:bodyPr/>
        <a:lstStyle/>
        <a:p>
          <a:endParaRPr lang="el-GR"/>
        </a:p>
      </dgm:t>
    </dgm:pt>
    <dgm:pt modelId="{76E5244A-CEBA-47C7-BA04-C081373384FE}" type="pres">
      <dgm:prSet presAssocID="{CCE3DEC4-FE3A-4921-8C9F-1102664B1F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21CC8F-DAE8-42BB-A040-2BA118068BB5}" type="pres">
      <dgm:prSet presAssocID="{FEFF3B04-22F8-4CE1-9093-B779165AC4CC}" presName="parTrans" presStyleLbl="bgSibTrans2D1" presStyleIdx="2" presStyleCnt="3"/>
      <dgm:spPr/>
      <dgm:t>
        <a:bodyPr/>
        <a:lstStyle/>
        <a:p>
          <a:endParaRPr lang="el-GR"/>
        </a:p>
      </dgm:t>
    </dgm:pt>
    <dgm:pt modelId="{13AC4857-D733-48C2-84F0-FC08DA6FE76B}" type="pres">
      <dgm:prSet presAssocID="{E191E763-7102-46E5-882F-02453EB48B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6E016B-189E-48E9-965F-FF98F4B4B7E4}" type="presOf" srcId="{4DEB3E35-2142-40AD-A300-539CFE386E57}" destId="{A0F7BB97-FD7F-4414-9291-B7585DB37E2E}" srcOrd="0" destOrd="0" presId="urn:microsoft.com/office/officeart/2005/8/layout/radial4"/>
    <dgm:cxn modelId="{3AA68EC4-8371-4F9C-AE18-86E23B1E7E3E}" type="presOf" srcId="{DA8B8B84-C79D-494F-8192-4FFA251C5B9B}" destId="{DD2149EA-7A02-418F-AEC2-6A94CED2B97C}" srcOrd="0" destOrd="0" presId="urn:microsoft.com/office/officeart/2005/8/layout/radial4"/>
    <dgm:cxn modelId="{A927B73D-457C-484C-8C6E-C9DE30788879}" type="presOf" srcId="{E191E763-7102-46E5-882F-02453EB48BEC}" destId="{13AC4857-D733-48C2-84F0-FC08DA6FE76B}" srcOrd="0" destOrd="0" presId="urn:microsoft.com/office/officeart/2005/8/layout/radial4"/>
    <dgm:cxn modelId="{418314FF-5154-43A7-AF73-5DCA2662FD00}" srcId="{4DEB3E35-2142-40AD-A300-539CFE386E57}" destId="{DD157F35-0959-491D-9D95-5CD8A62430C3}" srcOrd="0" destOrd="0" parTransId="{4B3F8CB6-08A6-4128-A404-DC7B183BF1F2}" sibTransId="{2551AD49-9B11-4AC7-B0E7-8D96DBDF0062}"/>
    <dgm:cxn modelId="{345782A8-8708-44CE-AC23-3E5B724C5513}" srcId="{DD157F35-0959-491D-9D95-5CD8A62430C3}" destId="{E191E763-7102-46E5-882F-02453EB48BEC}" srcOrd="2" destOrd="0" parTransId="{FEFF3B04-22F8-4CE1-9093-B779165AC4CC}" sibTransId="{D2B03A56-7552-4311-BF53-AE3C05C6CB20}"/>
    <dgm:cxn modelId="{E013527A-1405-4BD3-B5F5-70F6CD176DA3}" type="presOf" srcId="{824F8E57-13C4-428C-B168-C26ACA86B133}" destId="{C3C6DDC1-4CEF-4FDD-A5AC-C66A8BA77D29}" srcOrd="0" destOrd="0" presId="urn:microsoft.com/office/officeart/2005/8/layout/radial4"/>
    <dgm:cxn modelId="{9D190B43-A7C2-4977-A874-1FB6EA6A58E1}" srcId="{DD157F35-0959-491D-9D95-5CD8A62430C3}" destId="{DA8B8B84-C79D-494F-8192-4FFA251C5B9B}" srcOrd="0" destOrd="0" parTransId="{824F8E57-13C4-428C-B168-C26ACA86B133}" sibTransId="{3F8846E4-41EC-4B9F-8996-73C94B7AC569}"/>
    <dgm:cxn modelId="{A46CC296-953B-4134-A06F-2A07A40C4DA9}" type="presOf" srcId="{4B7C43F1-4EDB-440E-9AD1-A31620A64802}" destId="{A24DDD4F-B592-49A7-B43A-9B2A689BE353}" srcOrd="0" destOrd="0" presId="urn:microsoft.com/office/officeart/2005/8/layout/radial4"/>
    <dgm:cxn modelId="{550FA901-1C39-402A-AB99-5CF4950A76AA}" type="presOf" srcId="{CCE3DEC4-FE3A-4921-8C9F-1102664B1F13}" destId="{76E5244A-CEBA-47C7-BA04-C081373384FE}" srcOrd="0" destOrd="0" presId="urn:microsoft.com/office/officeart/2005/8/layout/radial4"/>
    <dgm:cxn modelId="{693479AA-7865-4007-9148-6182C7E0D857}" type="presOf" srcId="{FEFF3B04-22F8-4CE1-9093-B779165AC4CC}" destId="{6B21CC8F-DAE8-42BB-A040-2BA118068BB5}" srcOrd="0" destOrd="0" presId="urn:microsoft.com/office/officeart/2005/8/layout/radial4"/>
    <dgm:cxn modelId="{51A2156A-51EC-4485-8CE8-B7F561EB8B6F}" srcId="{DD157F35-0959-491D-9D95-5CD8A62430C3}" destId="{CCE3DEC4-FE3A-4921-8C9F-1102664B1F13}" srcOrd="1" destOrd="0" parTransId="{4B7C43F1-4EDB-440E-9AD1-A31620A64802}" sibTransId="{CF777921-0CDF-4E70-B238-D21AD7143AED}"/>
    <dgm:cxn modelId="{48627B18-F76D-4E72-A893-385153645145}" type="presOf" srcId="{DD157F35-0959-491D-9D95-5CD8A62430C3}" destId="{C6F35B04-5FE5-485B-AF3F-232B38AF50E4}" srcOrd="0" destOrd="0" presId="urn:microsoft.com/office/officeart/2005/8/layout/radial4"/>
    <dgm:cxn modelId="{9B9C0A94-7B7F-4FC6-8E92-73F0709B1D6C}" type="presParOf" srcId="{A0F7BB97-FD7F-4414-9291-B7585DB37E2E}" destId="{C6F35B04-5FE5-485B-AF3F-232B38AF50E4}" srcOrd="0" destOrd="0" presId="urn:microsoft.com/office/officeart/2005/8/layout/radial4"/>
    <dgm:cxn modelId="{3638A489-671B-4240-AF51-AFAC1C89F90B}" type="presParOf" srcId="{A0F7BB97-FD7F-4414-9291-B7585DB37E2E}" destId="{C3C6DDC1-4CEF-4FDD-A5AC-C66A8BA77D29}" srcOrd="1" destOrd="0" presId="urn:microsoft.com/office/officeart/2005/8/layout/radial4"/>
    <dgm:cxn modelId="{744072EE-4A8C-4394-B523-259E5E37D89D}" type="presParOf" srcId="{A0F7BB97-FD7F-4414-9291-B7585DB37E2E}" destId="{DD2149EA-7A02-418F-AEC2-6A94CED2B97C}" srcOrd="2" destOrd="0" presId="urn:microsoft.com/office/officeart/2005/8/layout/radial4"/>
    <dgm:cxn modelId="{684B9D6F-BCFE-4654-8884-16830DD72DE1}" type="presParOf" srcId="{A0F7BB97-FD7F-4414-9291-B7585DB37E2E}" destId="{A24DDD4F-B592-49A7-B43A-9B2A689BE353}" srcOrd="3" destOrd="0" presId="urn:microsoft.com/office/officeart/2005/8/layout/radial4"/>
    <dgm:cxn modelId="{1FF79991-4E31-414E-BC68-18814DAE7CD9}" type="presParOf" srcId="{A0F7BB97-FD7F-4414-9291-B7585DB37E2E}" destId="{76E5244A-CEBA-47C7-BA04-C081373384FE}" srcOrd="4" destOrd="0" presId="urn:microsoft.com/office/officeart/2005/8/layout/radial4"/>
    <dgm:cxn modelId="{6E82E184-6457-42EC-99D1-4077F122B4E0}" type="presParOf" srcId="{A0F7BB97-FD7F-4414-9291-B7585DB37E2E}" destId="{6B21CC8F-DAE8-42BB-A040-2BA118068BB5}" srcOrd="5" destOrd="0" presId="urn:microsoft.com/office/officeart/2005/8/layout/radial4"/>
    <dgm:cxn modelId="{BBF3C76B-FCB6-4348-A0C1-4B9702641C34}" type="presParOf" srcId="{A0F7BB97-FD7F-4414-9291-B7585DB37E2E}" destId="{13AC4857-D733-48C2-84F0-FC08DA6FE76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50E5CB-13D3-41C9-8F70-769552601548}">
      <dsp:nvSpPr>
        <dsp:cNvPr id="0" name=""/>
        <dsp:cNvSpPr/>
      </dsp:nvSpPr>
      <dsp:spPr>
        <a:xfrm rot="1752522">
          <a:off x="2222670" y="2637105"/>
          <a:ext cx="805671" cy="61435"/>
        </a:xfrm>
        <a:custGeom>
          <a:avLst/>
          <a:gdLst/>
          <a:ahLst/>
          <a:cxnLst/>
          <a:rect l="0" t="0" r="0" b="0"/>
          <a:pathLst>
            <a:path>
              <a:moveTo>
                <a:pt x="0" y="30717"/>
              </a:moveTo>
              <a:lnTo>
                <a:pt x="805671" y="307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15EAF-60E6-4826-B4C7-3603463BFF77}">
      <dsp:nvSpPr>
        <dsp:cNvPr id="0" name=""/>
        <dsp:cNvSpPr/>
      </dsp:nvSpPr>
      <dsp:spPr>
        <a:xfrm rot="19847478">
          <a:off x="2222670" y="1273398"/>
          <a:ext cx="805671" cy="61435"/>
        </a:xfrm>
        <a:custGeom>
          <a:avLst/>
          <a:gdLst/>
          <a:ahLst/>
          <a:cxnLst/>
          <a:rect l="0" t="0" r="0" b="0"/>
          <a:pathLst>
            <a:path>
              <a:moveTo>
                <a:pt x="0" y="30717"/>
              </a:moveTo>
              <a:lnTo>
                <a:pt x="805671" y="307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2BF1B-7081-4F0A-9D02-AC45903F959A}">
      <dsp:nvSpPr>
        <dsp:cNvPr id="0" name=""/>
        <dsp:cNvSpPr/>
      </dsp:nvSpPr>
      <dsp:spPr>
        <a:xfrm>
          <a:off x="514763" y="1034784"/>
          <a:ext cx="1782291" cy="1902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16110D-43E0-403F-B141-E71F08CA83D5}">
      <dsp:nvSpPr>
        <dsp:cNvPr id="0" name=""/>
        <dsp:cNvSpPr/>
      </dsp:nvSpPr>
      <dsp:spPr>
        <a:xfrm>
          <a:off x="2882521" y="491"/>
          <a:ext cx="1487970" cy="1487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Πεδίο χρόνων</a:t>
          </a:r>
          <a:endParaRPr lang="el-GR" sz="1600" kern="1200" dirty="0"/>
        </a:p>
      </dsp:txBody>
      <dsp:txXfrm>
        <a:off x="2882521" y="491"/>
        <a:ext cx="1487970" cy="1487970"/>
      </dsp:txXfrm>
    </dsp:sp>
    <dsp:sp modelId="{A8B9D3BB-0262-4C05-87E4-7E21CEC91B99}">
      <dsp:nvSpPr>
        <dsp:cNvPr id="0" name=""/>
        <dsp:cNvSpPr/>
      </dsp:nvSpPr>
      <dsp:spPr>
        <a:xfrm>
          <a:off x="4519289" y="491"/>
          <a:ext cx="2231956" cy="148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Για πρόβλεψη (δυναμική αντιμετώπιση)</a:t>
          </a:r>
          <a:endParaRPr lang="el-GR" sz="2000" kern="1200" dirty="0"/>
        </a:p>
      </dsp:txBody>
      <dsp:txXfrm>
        <a:off x="4519289" y="491"/>
        <a:ext cx="2231956" cy="1487970"/>
      </dsp:txXfrm>
    </dsp:sp>
    <dsp:sp modelId="{ED9A1ADF-8E69-427F-AC7D-9B132027CC79}">
      <dsp:nvSpPr>
        <dsp:cNvPr id="0" name=""/>
        <dsp:cNvSpPr/>
      </dsp:nvSpPr>
      <dsp:spPr>
        <a:xfrm>
          <a:off x="2882521" y="2483477"/>
          <a:ext cx="1487970" cy="1487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Πεδίο συχνοτήτων</a:t>
          </a:r>
          <a:endParaRPr lang="el-GR" sz="1600" kern="1200" dirty="0"/>
        </a:p>
      </dsp:txBody>
      <dsp:txXfrm>
        <a:off x="2882521" y="2483477"/>
        <a:ext cx="1487970" cy="1487970"/>
      </dsp:txXfrm>
    </dsp:sp>
    <dsp:sp modelId="{30795A42-A639-4F9F-A0DF-F6936660F722}">
      <dsp:nvSpPr>
        <dsp:cNvPr id="0" name=""/>
        <dsp:cNvSpPr/>
      </dsp:nvSpPr>
      <dsp:spPr>
        <a:xfrm>
          <a:off x="4519289" y="2483477"/>
          <a:ext cx="2231956" cy="148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Για μελέτη της φύσης της χρονικής σειράς (φασματική ανάλυση)</a:t>
          </a:r>
          <a:endParaRPr lang="el-GR" sz="2000" kern="1200" dirty="0"/>
        </a:p>
      </dsp:txBody>
      <dsp:txXfrm>
        <a:off x="4519289" y="2483477"/>
        <a:ext cx="2231956" cy="14879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F4934-A2E4-431A-B0D3-C82DE65066A7}">
      <dsp:nvSpPr>
        <dsp:cNvPr id="0" name=""/>
        <dsp:cNvSpPr/>
      </dsp:nvSpPr>
      <dsp:spPr>
        <a:xfrm>
          <a:off x="562608" y="0"/>
          <a:ext cx="5783600" cy="36147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C2234-AB88-4BA3-892C-4253FF640DA8}">
      <dsp:nvSpPr>
        <dsp:cNvPr id="0" name=""/>
        <dsp:cNvSpPr/>
      </dsp:nvSpPr>
      <dsp:spPr>
        <a:xfrm>
          <a:off x="1297126" y="2494900"/>
          <a:ext cx="150373" cy="1503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73A4D-ECE6-4EF8-AC19-8E48EBAD6C4E}">
      <dsp:nvSpPr>
        <dsp:cNvPr id="0" name=""/>
        <dsp:cNvSpPr/>
      </dsp:nvSpPr>
      <dsp:spPr>
        <a:xfrm>
          <a:off x="1428763" y="2570087"/>
          <a:ext cx="1391375" cy="104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Κινητού μέσου όρου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(δεκαετία ‘50)</a:t>
          </a:r>
        </a:p>
      </dsp:txBody>
      <dsp:txXfrm>
        <a:off x="1428763" y="2570087"/>
        <a:ext cx="1391375" cy="1044662"/>
      </dsp:txXfrm>
    </dsp:sp>
    <dsp:sp modelId="{758874DB-7FF0-435F-8D8F-D81F116D5500}">
      <dsp:nvSpPr>
        <dsp:cNvPr id="0" name=""/>
        <dsp:cNvSpPr/>
      </dsp:nvSpPr>
      <dsp:spPr>
        <a:xfrm>
          <a:off x="2624462" y="1512411"/>
          <a:ext cx="271829" cy="2718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BAEF7-0161-4F74-BCE0-1D239693A5F9}">
      <dsp:nvSpPr>
        <dsp:cNvPr id="0" name=""/>
        <dsp:cNvSpPr/>
      </dsp:nvSpPr>
      <dsp:spPr>
        <a:xfrm>
          <a:off x="2786077" y="1648325"/>
          <a:ext cx="1587070" cy="1966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Εκθετικού κινητού μέσου όρου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(</a:t>
          </a:r>
          <a:r>
            <a:rPr lang="en-US" sz="2000" kern="1200" dirty="0" smtClean="0"/>
            <a:t>Holt, 1957 Winters, 1960</a:t>
          </a:r>
          <a:r>
            <a:rPr lang="el-GR" sz="2000" kern="1200" dirty="0" smtClean="0"/>
            <a:t>)</a:t>
          </a:r>
          <a:r>
            <a:rPr lang="en-US" sz="2000" kern="1200" dirty="0" smtClean="0"/>
            <a:t> </a:t>
          </a:r>
          <a:endParaRPr lang="el-GR" sz="2000" kern="1200" dirty="0"/>
        </a:p>
      </dsp:txBody>
      <dsp:txXfrm>
        <a:off x="2786077" y="1648325"/>
        <a:ext cx="1587070" cy="1966424"/>
      </dsp:txXfrm>
    </dsp:sp>
    <dsp:sp modelId="{DB40342E-CAC1-491E-8C85-FE5CD6FF0EB0}">
      <dsp:nvSpPr>
        <dsp:cNvPr id="0" name=""/>
        <dsp:cNvSpPr/>
      </dsp:nvSpPr>
      <dsp:spPr>
        <a:xfrm>
          <a:off x="4220736" y="914531"/>
          <a:ext cx="375934" cy="375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99BC-A26F-463E-8952-BCF351100973}">
      <dsp:nvSpPr>
        <dsp:cNvPr id="0" name=""/>
        <dsp:cNvSpPr/>
      </dsp:nvSpPr>
      <dsp:spPr>
        <a:xfrm>
          <a:off x="4436214" y="1102498"/>
          <a:ext cx="1553743" cy="2512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0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ARMA, ARIMA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(Box and Jenkins 1976)</a:t>
          </a:r>
          <a:endParaRPr lang="el-GR" sz="2000" kern="1200" dirty="0"/>
        </a:p>
      </dsp:txBody>
      <dsp:txXfrm>
        <a:off x="4436214" y="1102498"/>
        <a:ext cx="1553743" cy="25122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8950" tIns="49476" rIns="98950" bIns="49476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8950" tIns="49476" rIns="98950" bIns="49476" rtlCol="0"/>
          <a:lstStyle>
            <a:lvl1pPr algn="r">
              <a:defRPr sz="1300"/>
            </a:lvl1pPr>
          </a:lstStyle>
          <a:p>
            <a:fld id="{5F1A5435-33EB-49DA-BE4A-169FE6F626D7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50" tIns="49476" rIns="98950" bIns="49476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8950" tIns="49476" rIns="98950" bIns="49476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8950" tIns="49476" rIns="98950" bIns="49476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8950" tIns="49476" rIns="98950" bIns="49476" rtlCol="0" anchor="b"/>
          <a:lstStyle>
            <a:lvl1pPr algn="r">
              <a:defRPr sz="1300"/>
            </a:lvl1pPr>
          </a:lstStyle>
          <a:p>
            <a:fld id="{192A32E1-6BA7-4522-A820-D85D3C05751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261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32E1-6BA7-4522-A820-D85D3C05751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A32E1-6BA7-4522-A820-D85D3C05751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125009-773A-4560-995E-E46A69F8B3A9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E2C4FD-C97F-4DFA-9E29-E2E88BAE10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ADEA83-7B0D-403B-9642-ECF2ED27C71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120C65-3BC2-426A-9AA3-0C9CAB7DBC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3357562"/>
            <a:ext cx="7929618" cy="1470025"/>
          </a:xfrm>
        </p:spPr>
        <p:txBody>
          <a:bodyPr>
            <a:normAutofit/>
          </a:bodyPr>
          <a:lstStyle/>
          <a:p>
            <a:r>
              <a:rPr lang="el-GR" sz="2400" u="sng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ΕΦΑΡΜΟΣΜΕΝΗ ΑΝΑΛΥΣΗ ΥΔΡΟΛΟΓΙΚΩΝ ΧΡΟΝΙΚΩΝ ΣΕΙΡΩΝ</a:t>
            </a:r>
            <a:endParaRPr lang="el-GR" sz="2400" u="sng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611560" y="23488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Διατμηματικό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πρόγραμμα μεταπτυχιακών σπουδών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“</a:t>
            </a:r>
            <a:r>
              <a:rPr lang="el-GR" sz="2400" baseline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ΥΔΡΑΥΛΙΚΗ</a:t>
            </a:r>
            <a:r>
              <a:rPr lang="el-GR" sz="240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 ΜΗΧΑΝΙΚΗ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”</a:t>
            </a:r>
            <a:endParaRPr lang="el-GR" sz="2400" dirty="0" smtClean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400" dirty="0" smtClean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Δρ Βασίλειος </a:t>
            </a:r>
            <a:r>
              <a:rPr lang="el-GR" sz="2400" dirty="0" err="1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Κιτσικούδης</a:t>
            </a:r>
            <a:r>
              <a:rPr lang="el-GR" sz="240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 και Δρ </a:t>
            </a:r>
            <a:r>
              <a:rPr lang="el-GR" sz="2400" dirty="0" err="1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Σπηλιώτης</a:t>
            </a:r>
            <a:r>
              <a:rPr lang="el-GR" sz="240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 Μιχάλης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500042"/>
            <a:ext cx="892974" cy="785818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3714744" y="5214950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  <a:cs typeface="Arial" pitchFamily="34" charset="0"/>
              </a:rPr>
              <a:t>ΞΑΝΘΗ, 2015</a:t>
            </a:r>
            <a:endParaRPr lang="el-G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01" y="404664"/>
            <a:ext cx="8288699" cy="603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Συνιστώσες μιας χρονικής σειράς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142976" y="4929198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 Το κυρίαρχο στοιχείο του Σχ. 1 είναι μια φθίνουσα </a:t>
            </a:r>
            <a:r>
              <a:rPr lang="el-GR" sz="2000" b="1" dirty="0" smtClean="0"/>
              <a:t>τάση</a:t>
            </a:r>
            <a:r>
              <a:rPr lang="el-GR" sz="2000" dirty="0" smtClean="0"/>
              <a:t> (</a:t>
            </a:r>
            <a:r>
              <a:rPr lang="en-US" sz="2000" dirty="0" smtClean="0"/>
              <a:t>trend</a:t>
            </a:r>
            <a:r>
              <a:rPr lang="el-GR" sz="2000" dirty="0" smtClean="0"/>
              <a:t>), που ορίζεται ως η μακροχρόνια μεταβολή της μέσης τιμής.</a:t>
            </a:r>
            <a:endParaRPr lang="el-GR" sz="2000" dirty="0"/>
          </a:p>
        </p:txBody>
      </p:sp>
      <p:sp>
        <p:nvSpPr>
          <p:cNvPr id="11" name="10 - TextBox"/>
          <p:cNvSpPr txBox="1"/>
          <p:nvPr/>
        </p:nvSpPr>
        <p:spPr>
          <a:xfrm>
            <a:off x="428596" y="171448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τάση (</a:t>
            </a:r>
            <a:r>
              <a:rPr lang="en-US" sz="2000" dirty="0" smtClean="0"/>
              <a:t>trend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pic>
        <p:nvPicPr>
          <p:cNvPr id="13" name="12 - Θέση περιεχομένου" descr="Νέα εικόνα.bmp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714612" y="2643182"/>
            <a:ext cx="3914286" cy="1876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Συνιστώσες μιας χρονικής σειράς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9" name="8 - Θέση περιεχομένου" descr="Νέα εικόνα (1)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643182"/>
            <a:ext cx="3933334" cy="1876191"/>
          </a:xfrm>
        </p:spPr>
      </p:pic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428596" y="171448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περιοδική συνιστώσα</a:t>
            </a:r>
            <a:endParaRPr lang="el-GR" sz="2000" dirty="0"/>
          </a:p>
        </p:txBody>
      </p:sp>
      <p:sp>
        <p:nvSpPr>
          <p:cNvPr id="11" name="10 - TextBox"/>
          <p:cNvSpPr txBox="1"/>
          <p:nvPr/>
        </p:nvSpPr>
        <p:spPr>
          <a:xfrm>
            <a:off x="1142976" y="4929198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 Το κυρίαρχο στοιχείο του Σχ. 2 είναι μια τάση επανάληψης ορισμένων χαρακτηριστικών, παρουσιάζεται δηλαδή μία </a:t>
            </a:r>
            <a:r>
              <a:rPr lang="el-GR" sz="2000" b="1" dirty="0" smtClean="0"/>
              <a:t>εποχικότητα</a:t>
            </a:r>
            <a:r>
              <a:rPr lang="el-GR" sz="2000" dirty="0" smtClean="0"/>
              <a:t> (</a:t>
            </a:r>
            <a:r>
              <a:rPr lang="en-US" sz="2000" dirty="0" smtClean="0"/>
              <a:t>seasonality</a:t>
            </a:r>
            <a:r>
              <a:rPr lang="el-GR" sz="2000" dirty="0" smtClean="0"/>
              <a:t>).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Συνιστώσες μιας χρονικής σειράς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9" name="8 - Θέση περιεχομένου" descr="Νέα εικόνα (2)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643182"/>
            <a:ext cx="3904762" cy="1857143"/>
          </a:xfrm>
        </p:spPr>
      </p:pic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428596" y="171448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τυχαία συνιστώσα (θόρυβος)</a:t>
            </a:r>
            <a:endParaRPr lang="el-GR" sz="2000" dirty="0"/>
          </a:p>
        </p:txBody>
      </p:sp>
      <p:sp>
        <p:nvSpPr>
          <p:cNvPr id="12" name="11 - TextBox"/>
          <p:cNvSpPr txBox="1"/>
          <p:nvPr/>
        </p:nvSpPr>
        <p:spPr>
          <a:xfrm>
            <a:off x="1142976" y="4929198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 Το Σχ. 3 δεν παρουσιάζει κάποιο συγκεκριμένο πρότυπο μεταβολής, η </a:t>
            </a:r>
            <a:r>
              <a:rPr lang="el-GR" sz="2000" dirty="0" err="1" smtClean="0"/>
              <a:t>χρονοσειρά</a:t>
            </a:r>
            <a:r>
              <a:rPr lang="el-GR" sz="2000" dirty="0" smtClean="0"/>
              <a:t> ακολουθεί </a:t>
            </a:r>
            <a:r>
              <a:rPr lang="en-US" sz="2000" dirty="0" smtClean="0"/>
              <a:t>“</a:t>
            </a:r>
            <a:r>
              <a:rPr lang="el-GR" sz="2000" dirty="0" smtClean="0"/>
              <a:t>τυχαία βήματα</a:t>
            </a:r>
            <a:r>
              <a:rPr lang="en-US" sz="2000" dirty="0" smtClean="0"/>
              <a:t>” </a:t>
            </a:r>
            <a:r>
              <a:rPr lang="el-GR" sz="2000" dirty="0" smtClean="0"/>
              <a:t>και ονομάζεται </a:t>
            </a:r>
            <a:r>
              <a:rPr lang="el-GR" sz="2000" b="1" dirty="0" smtClean="0"/>
              <a:t>θόρυβος</a:t>
            </a:r>
            <a:r>
              <a:rPr lang="en-US" sz="2000" b="1" dirty="0" smtClean="0"/>
              <a:t> </a:t>
            </a:r>
            <a:r>
              <a:rPr lang="en-US" sz="2000" dirty="0" smtClean="0">
                <a:latin typeface="Calibri" pitchFamily="34" charset="0"/>
              </a:rPr>
              <a:t>(noise)</a:t>
            </a:r>
            <a:r>
              <a:rPr lang="el-GR" sz="2000" dirty="0" smtClean="0">
                <a:latin typeface="Calibri" pitchFamily="34" charset="0"/>
              </a:rPr>
              <a:t>.</a:t>
            </a: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Μπορεί να προστεθεί και κυκλική συνιστώσα (εκτός εφαρμογής)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00200"/>
            <a:ext cx="691276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Δομή μιας χρονικής σειράς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Το ουσιαστικό πρόβλημα κατά την επεξεργασία μιας χρονικής σειράς συνδέεται με τον τρόπο που οι τιμές της συναρτώνται με το χρόνο.</a:t>
            </a:r>
            <a:endParaRPr lang="el-GR" sz="20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embim7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714620"/>
            <a:ext cx="3934913" cy="2357455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5143504" y="514351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Χρονική σειρά που περιγράφει την ποιότητα του αέρα στο Λονδίνο</a:t>
            </a:r>
            <a:endParaRPr lang="el-GR" sz="1400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428596" y="2714620"/>
          <a:ext cx="419100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Στρατηγικές πρόβλεψης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714488"/>
            <a:ext cx="8153400" cy="43815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Προβλέψεις μελλοντικών τιμών μιας χρονικής σειράς 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Τόσο οι αποσυνθετικές όσο και οι διαδικασίες εξομάλυνσης είναι εμπειρικές και δεν έχουν κάποια θεωρητική δομή.</a:t>
            </a:r>
            <a:endParaRPr lang="el-GR" sz="20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1785918" y="271462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διαχωρισμός (</a:t>
            </a:r>
            <a:r>
              <a:rPr lang="en-US" sz="2000" dirty="0" smtClean="0"/>
              <a:t>decomposition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της σειράς</a:t>
            </a:r>
            <a:endParaRPr lang="el-GR" sz="2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4643438" y="2714620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εξομάλυνση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smoothing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της σειράς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45632" cy="99060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err="1" smtClean="0"/>
              <a:t>μετρηθείσα</a:t>
            </a:r>
            <a:r>
              <a:rPr lang="el-GR" sz="2000" dirty="0" smtClean="0"/>
              <a:t> </a:t>
            </a:r>
            <a:r>
              <a:rPr lang="el-GR" sz="2000" dirty="0" err="1" smtClean="0"/>
              <a:t>χρονοσειρά</a:t>
            </a:r>
            <a:r>
              <a:rPr lang="el-GR" sz="2000" dirty="0" smtClean="0"/>
              <a:t> μπορεί να θεωρηθεί ως άθροισμα τριών συνιστωσών: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l-GR" sz="2000" u="sng" dirty="0" smtClean="0">
                <a:cs typeface="Arial" pitchFamily="34" charset="0"/>
              </a:rPr>
              <a:t>όπου:</a:t>
            </a:r>
          </a:p>
          <a:p>
            <a:pPr>
              <a:lnSpc>
                <a:spcPct val="150000"/>
              </a:lnSpc>
              <a:buNone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cs typeface="Arial" pitchFamily="34" charset="0"/>
              </a:rPr>
              <a:t>τάση (</a:t>
            </a:r>
            <a:r>
              <a:rPr lang="en-US" sz="2000" dirty="0" smtClean="0">
                <a:cs typeface="Arial" pitchFamily="34" charset="0"/>
              </a:rPr>
              <a:t>trend</a:t>
            </a:r>
            <a:r>
              <a:rPr lang="el-GR" sz="2000" dirty="0" smtClean="0">
                <a:cs typeface="Arial" pitchFamily="34" charset="0"/>
              </a:rPr>
              <a:t>)</a:t>
            </a: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cs typeface="Arial" pitchFamily="34" charset="0"/>
              </a:rPr>
              <a:t>περιοδική συνιστώσα</a:t>
            </a:r>
          </a:p>
          <a:p>
            <a:pPr>
              <a:lnSpc>
                <a:spcPct val="150000"/>
              </a:lnSpc>
              <a:buNone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000" dirty="0" smtClean="0">
                <a:cs typeface="Arial" pitchFamily="34" charset="0"/>
              </a:rPr>
              <a:t>τυχαία συνιστώσα</a:t>
            </a:r>
            <a:endParaRPr lang="el-GR" sz="2000" dirty="0">
              <a:cs typeface="Arial" pitchFamily="34" charset="0"/>
            </a:endParaRPr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403569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Seasonal Models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4113"/>
            <a:ext cx="8915400" cy="5703887"/>
          </a:xfrm>
        </p:spPr>
        <p:txBody>
          <a:bodyPr/>
          <a:lstStyle/>
          <a:p>
            <a:pPr eaLnBrk="1" hangingPunct="1"/>
            <a:r>
              <a:rPr lang="en-US" smtClean="0"/>
              <a:t>Two possible models are:</a:t>
            </a:r>
          </a:p>
          <a:p>
            <a:pPr lvl="1" eaLnBrk="1" hangingPunct="1">
              <a:buFontTx/>
              <a:buNone/>
            </a:pPr>
            <a:r>
              <a:rPr lang="en-US" smtClean="0"/>
              <a:t>		</a:t>
            </a:r>
          </a:p>
          <a:p>
            <a:pPr lvl="1" eaLnBrk="1" hangingPunct="1">
              <a:buFontTx/>
              <a:buNone/>
            </a:pPr>
            <a:endParaRPr lang="en-US" b="0" baseline="-250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420813" y="2293938"/>
            <a:ext cx="2395537" cy="14224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Additive Model</a:t>
            </a:r>
          </a:p>
          <a:p>
            <a:pPr algn="ctr"/>
            <a:r>
              <a:rPr lang="en-US"/>
              <a:t>y</a:t>
            </a:r>
            <a:r>
              <a:rPr lang="en-US" baseline="-25000"/>
              <a:t>t</a:t>
            </a:r>
            <a:r>
              <a:rPr lang="en-US"/>
              <a:t> = </a:t>
            </a:r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baseline="-25000">
                <a:solidFill>
                  <a:schemeClr val="tx1"/>
                </a:solidFill>
              </a:rPr>
              <a:t>t</a:t>
            </a:r>
            <a:r>
              <a:rPr lang="en-US"/>
              <a:t> + </a:t>
            </a:r>
            <a:r>
              <a:rPr lang="en-US">
                <a:solidFill>
                  <a:srgbClr val="000099"/>
                </a:solidFill>
              </a:rPr>
              <a:t>S</a:t>
            </a:r>
            <a:r>
              <a:rPr lang="en-US" baseline="-25000">
                <a:solidFill>
                  <a:srgbClr val="000099"/>
                </a:solidFill>
              </a:rPr>
              <a:t>t</a:t>
            </a:r>
            <a:r>
              <a:rPr lang="en-US"/>
              <a:t> + </a:t>
            </a:r>
            <a:r>
              <a:rPr lang="el-GR">
                <a:solidFill>
                  <a:srgbClr val="008000"/>
                </a:solidFill>
                <a:cs typeface="Arial" charset="0"/>
              </a:rPr>
              <a:t>ε</a:t>
            </a:r>
            <a:r>
              <a:rPr lang="en-US" baseline="-25000">
                <a:solidFill>
                  <a:srgbClr val="008000"/>
                </a:solidFill>
                <a:cs typeface="Arial" charset="0"/>
              </a:rPr>
              <a:t>t</a:t>
            </a:r>
            <a:endParaRPr lang="el-GR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4392613" y="2332038"/>
            <a:ext cx="3352800" cy="14224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Multip</a:t>
            </a:r>
            <a:r>
              <a:rPr lang="en-US" altLang="zh-TW">
                <a:ea typeface="新細明體" charset="-120"/>
              </a:rPr>
              <a:t>l</a:t>
            </a:r>
            <a:r>
              <a:rPr lang="en-US"/>
              <a:t>icative Model</a:t>
            </a:r>
          </a:p>
          <a:p>
            <a:pPr algn="ctr"/>
            <a:r>
              <a:rPr lang="en-US"/>
              <a:t>y</a:t>
            </a:r>
            <a:r>
              <a:rPr lang="en-US" baseline="-25000"/>
              <a:t>t</a:t>
            </a:r>
            <a:r>
              <a:rPr lang="en-US"/>
              <a:t> = </a:t>
            </a:r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baseline="-25000">
                <a:solidFill>
                  <a:schemeClr val="tx1"/>
                </a:solidFill>
              </a:rPr>
              <a:t>t</a:t>
            </a:r>
            <a:r>
              <a:rPr lang="en-US">
                <a:solidFill>
                  <a:srgbClr val="000099"/>
                </a:solidFill>
              </a:rPr>
              <a:t>S</a:t>
            </a:r>
            <a:r>
              <a:rPr lang="en-US" baseline="-25000">
                <a:solidFill>
                  <a:srgbClr val="000099"/>
                </a:solidFill>
              </a:rPr>
              <a:t>t</a:t>
            </a:r>
            <a:r>
              <a:rPr lang="el-GR">
                <a:solidFill>
                  <a:srgbClr val="008000"/>
                </a:solidFill>
                <a:cs typeface="Arial" charset="0"/>
              </a:rPr>
              <a:t>ε</a:t>
            </a:r>
            <a:r>
              <a:rPr lang="en-US" baseline="-25000">
                <a:solidFill>
                  <a:srgbClr val="008000"/>
                </a:solidFill>
                <a:cs typeface="Arial" charset="0"/>
              </a:rPr>
              <a:t>t</a:t>
            </a:r>
            <a:endParaRPr lang="el-GR">
              <a:solidFill>
                <a:srgbClr val="008000"/>
              </a:solidFill>
              <a:cs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2450" y="3309938"/>
            <a:ext cx="5470525" cy="966787"/>
            <a:chOff x="193" y="2834"/>
            <a:chExt cx="3446" cy="609"/>
          </a:xfrm>
        </p:grpSpPr>
        <p:sp>
          <p:nvSpPr>
            <p:cNvPr id="5135" name="Text Box 9"/>
            <p:cNvSpPr txBox="1">
              <a:spLocks noChangeArrowheads="1"/>
            </p:cNvSpPr>
            <p:nvPr/>
          </p:nvSpPr>
          <p:spPr bwMode="auto">
            <a:xfrm>
              <a:off x="193" y="3155"/>
              <a:ext cx="1381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Trend Effects</a:t>
              </a:r>
            </a:p>
          </p:txBody>
        </p:sp>
        <p:sp>
          <p:nvSpPr>
            <p:cNvPr id="5136" name="Line 12"/>
            <p:cNvSpPr>
              <a:spLocks noChangeShapeType="1"/>
            </p:cNvSpPr>
            <p:nvPr/>
          </p:nvSpPr>
          <p:spPr bwMode="auto">
            <a:xfrm flipV="1">
              <a:off x="932" y="2834"/>
              <a:ext cx="300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7" name="Line 13"/>
            <p:cNvSpPr>
              <a:spLocks noChangeShapeType="1"/>
            </p:cNvSpPr>
            <p:nvPr/>
          </p:nvSpPr>
          <p:spPr bwMode="auto">
            <a:xfrm flipV="1">
              <a:off x="933" y="2879"/>
              <a:ext cx="2706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62088" y="3324225"/>
            <a:ext cx="4954587" cy="1425575"/>
            <a:chOff x="756" y="2843"/>
            <a:chExt cx="3121" cy="898"/>
          </a:xfrm>
        </p:grpSpPr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756" y="3453"/>
              <a:ext cx="1702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99"/>
                  </a:solidFill>
                </a:rPr>
                <a:t>Seasonal Effects</a:t>
              </a:r>
            </a:p>
          </p:txBody>
        </p:sp>
        <p:sp>
          <p:nvSpPr>
            <p:cNvPr id="5133" name="Line 16"/>
            <p:cNvSpPr>
              <a:spLocks noChangeShapeType="1"/>
            </p:cNvSpPr>
            <p:nvPr/>
          </p:nvSpPr>
          <p:spPr bwMode="auto">
            <a:xfrm flipV="1">
              <a:off x="1554" y="2843"/>
              <a:ext cx="101" cy="58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4" name="Line 17"/>
            <p:cNvSpPr>
              <a:spLocks noChangeShapeType="1"/>
            </p:cNvSpPr>
            <p:nvPr/>
          </p:nvSpPr>
          <p:spPr bwMode="auto">
            <a:xfrm flipV="1">
              <a:off x="1527" y="2853"/>
              <a:ext cx="2350" cy="557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556000" y="3368675"/>
            <a:ext cx="3232150" cy="1903413"/>
            <a:chOff x="2094" y="2871"/>
            <a:chExt cx="2036" cy="1199"/>
          </a:xfrm>
        </p:grpSpPr>
        <p:sp>
          <p:nvSpPr>
            <p:cNvPr id="5129" name="Text Box 10"/>
            <p:cNvSpPr txBox="1">
              <a:spLocks noChangeArrowheads="1"/>
            </p:cNvSpPr>
            <p:nvPr/>
          </p:nvSpPr>
          <p:spPr bwMode="auto">
            <a:xfrm>
              <a:off x="2182" y="3782"/>
              <a:ext cx="1948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8000"/>
                  </a:solidFill>
                </a:rPr>
                <a:t>Random Effects</a:t>
              </a:r>
            </a:p>
          </p:txBody>
        </p:sp>
        <p:sp>
          <p:nvSpPr>
            <p:cNvPr id="5130" name="Line 19"/>
            <p:cNvSpPr>
              <a:spLocks noChangeShapeType="1"/>
            </p:cNvSpPr>
            <p:nvPr/>
          </p:nvSpPr>
          <p:spPr bwMode="auto">
            <a:xfrm flipH="1" flipV="1">
              <a:off x="2094" y="2871"/>
              <a:ext cx="914" cy="91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31" name="Line 20"/>
            <p:cNvSpPr>
              <a:spLocks noChangeShapeType="1"/>
            </p:cNvSpPr>
            <p:nvPr/>
          </p:nvSpPr>
          <p:spPr bwMode="auto">
            <a:xfrm flipV="1">
              <a:off x="3035" y="2871"/>
              <a:ext cx="933" cy="91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7" grpId="0" animBg="1"/>
      <p:bldP spid="177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τάσης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428596" y="171448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Αριθμητική Εφαρμογή 1:</a:t>
            </a:r>
          </a:p>
          <a:p>
            <a:r>
              <a:rPr lang="el-GR" dirty="0" smtClean="0"/>
              <a:t>Προσδιορισμός της τάσης (σε δεδομένα χωρίς εποχικότητα)</a:t>
            </a:r>
            <a:endParaRPr lang="el-GR" u="sng" dirty="0"/>
          </a:p>
        </p:txBody>
      </p:sp>
      <p:pic>
        <p:nvPicPr>
          <p:cNvPr id="10" name="12 - Θέση περιεχομένου" descr="Νέα εικόνα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2500306"/>
            <a:ext cx="3914286" cy="1876191"/>
          </a:xfrm>
        </p:spPr>
      </p:pic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571472" y="2571744"/>
          <a:ext cx="2047868" cy="320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934"/>
                <a:gridCol w="1023934"/>
              </a:tblGrid>
              <a:tr h="457796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Έτη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Ύψος βροχής (</a:t>
                      </a:r>
                      <a:r>
                        <a:rPr lang="en-US" sz="1200" dirty="0" smtClean="0"/>
                        <a:t>mm</a:t>
                      </a:r>
                      <a:r>
                        <a:rPr lang="el-GR" sz="1200" dirty="0" smtClean="0"/>
                        <a:t>)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1329,0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1967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915,0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1968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1081,5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1969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1373,0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1970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1169,0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1971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1171,0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1972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977,0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1973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998,0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1974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634,0</a:t>
                      </a:r>
                      <a:endParaRPr lang="el-GR" sz="1200" dirty="0"/>
                    </a:p>
                  </a:txBody>
                  <a:tcPr/>
                </a:tc>
              </a:tr>
              <a:tr h="271721"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1975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700,0</a:t>
                      </a:r>
                      <a:endParaRPr lang="el-G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2857488" y="464344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Εφαρμογή πολλαπλής γραμμικής παλινδρόμησης, θεωρώντας κάθε δύναμη του χρόνου ως μια ανεξάρτητη μεταβλητή</a:t>
            </a:r>
            <a:endParaRPr lang="el-GR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3071770" y="5429264"/>
            <a:ext cx="571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h</a:t>
            </a:r>
            <a:r>
              <a:rPr lang="en-US" baseline="-25000" dirty="0" smtClean="0">
                <a:latin typeface="Cambria" pitchFamily="18" charset="0"/>
              </a:rPr>
              <a:t>t </a:t>
            </a:r>
            <a:r>
              <a:rPr lang="en-US" dirty="0" smtClean="0">
                <a:latin typeface="Cambria" pitchFamily="18" charset="0"/>
              </a:rPr>
              <a:t>=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0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1</a:t>
            </a:r>
            <a:r>
              <a:rPr lang="en-US" b="1" i="1" dirty="0" smtClean="0">
                <a:latin typeface="Cambria" pitchFamily="18" charset="0"/>
              </a:rPr>
              <a:t>t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2</a:t>
            </a:r>
            <a:r>
              <a:rPr lang="en-US" b="1" i="1" dirty="0" smtClean="0">
                <a:latin typeface="Cambria" pitchFamily="18" charset="0"/>
              </a:rPr>
              <a:t>t</a:t>
            </a:r>
            <a:r>
              <a:rPr lang="en-US" baseline="30000" dirty="0" smtClean="0">
                <a:latin typeface="Cambria" pitchFamily="18" charset="0"/>
              </a:rPr>
              <a:t>2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3</a:t>
            </a:r>
            <a:r>
              <a:rPr lang="en-US" b="1" i="1" dirty="0" smtClean="0">
                <a:latin typeface="Cambria" pitchFamily="18" charset="0"/>
              </a:rPr>
              <a:t>t</a:t>
            </a:r>
            <a:r>
              <a:rPr lang="en-US" baseline="30000" dirty="0" smtClean="0">
                <a:latin typeface="Cambria" pitchFamily="18" charset="0"/>
              </a:rPr>
              <a:t>3</a:t>
            </a:r>
            <a:endParaRPr lang="el-GR" b="1" i="1" baseline="30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Παραδείγματα από </a:t>
            </a:r>
            <a:r>
              <a:rPr lang="el-GR" dirty="0" err="1" smtClean="0"/>
              <a:t>Τριβέλλα</a:t>
            </a:r>
            <a:r>
              <a:rPr lang="el-GR" dirty="0" smtClean="0"/>
              <a:t> Θ. Εφαρμοσμένη ανάλυση υδρολογικών χρονικών σειρών</a:t>
            </a:r>
          </a:p>
          <a:p>
            <a:endParaRPr lang="el-GR" dirty="0" smtClean="0"/>
          </a:p>
          <a:p>
            <a:r>
              <a:rPr lang="el-GR" dirty="0" smtClean="0"/>
              <a:t>και από </a:t>
            </a:r>
            <a:r>
              <a:rPr lang="el-GR" dirty="0" err="1" smtClean="0"/>
              <a:t>Λιώκη</a:t>
            </a:r>
            <a:r>
              <a:rPr lang="el-GR" dirty="0" smtClean="0"/>
              <a:t>-</a:t>
            </a:r>
            <a:r>
              <a:rPr lang="el-GR" dirty="0" err="1" smtClean="0"/>
              <a:t>Λειβαδά</a:t>
            </a:r>
            <a:r>
              <a:rPr lang="el-GR" dirty="0" smtClean="0"/>
              <a:t> </a:t>
            </a:r>
            <a:r>
              <a:rPr lang="el-GR" dirty="0" err="1" smtClean="0"/>
              <a:t>Ηρώ,Ασημακόπουλος</a:t>
            </a:r>
            <a:r>
              <a:rPr lang="el-GR" dirty="0" smtClean="0"/>
              <a:t> Δημοσθένης Ν., 2010. Μαθήματα Εφαρμοσμένης Στατιστικής. Εκδόσεις Συμμετρία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1331640" y="2708920"/>
            <a:ext cx="7123113" cy="1673225"/>
          </a:xfrm>
        </p:spPr>
        <p:txBody>
          <a:bodyPr/>
          <a:lstStyle/>
          <a:p>
            <a:r>
              <a:rPr lang="el-GR" b="1" dirty="0" smtClean="0"/>
              <a:t>Βελτιστοποίηση χωρίς περιορισμούς</a:t>
            </a:r>
          </a:p>
          <a:p>
            <a:r>
              <a:rPr lang="el-GR" b="1" dirty="0" err="1" smtClean="0"/>
              <a:t>Μητρωϊκή</a:t>
            </a:r>
            <a:r>
              <a:rPr lang="el-GR" b="1" dirty="0" smtClean="0"/>
              <a:t> μορφή</a:t>
            </a:r>
            <a:endParaRPr lang="el-GR" b="1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Γραμμική παλινδρόμηση</a:t>
            </a:r>
            <a:br>
              <a:rPr lang="el-GR" b="1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69316F-CF3F-4767-BA3B-FE098A98BF62}" type="slidenum">
              <a:rPr lang="en-US"/>
              <a:pPr/>
              <a:t>21</a:t>
            </a:fld>
            <a:endParaRPr lang="en-US"/>
          </a:p>
        </p:txBody>
      </p:sp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cs typeface="Times New Roman" pitchFamily="18" charset="0"/>
              </a:rPr>
              <a:t>Επιλογή γραμμής παλινδρόμησης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7" name="6 - Εικόνα" descr="Χωρίς τίτλο.png"/>
          <p:cNvPicPr>
            <a:picLocks noChangeAspect="1"/>
          </p:cNvPicPr>
          <p:nvPr/>
        </p:nvPicPr>
        <p:blipFill>
          <a:blip r:embed="rId2" cstate="print"/>
          <a:srcRect r="12745"/>
          <a:stretch>
            <a:fillRect/>
          </a:stretch>
        </p:blipFill>
        <p:spPr>
          <a:xfrm>
            <a:off x="3635896" y="2132856"/>
            <a:ext cx="5220072" cy="3801006"/>
          </a:xfrm>
          <a:prstGeom prst="rect">
            <a:avLst/>
          </a:prstGeom>
        </p:spPr>
      </p:pic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9408"/>
            <a:ext cx="4067944" cy="5328592"/>
          </a:xfrm>
        </p:spPr>
        <p:txBody>
          <a:bodyPr>
            <a:normAutofit/>
          </a:bodyPr>
          <a:lstStyle/>
          <a:p>
            <a:r>
              <a:rPr lang="el-GR" sz="2400" dirty="0" smtClean="0">
                <a:cs typeface="Times New Roman" pitchFamily="18" charset="0"/>
              </a:rPr>
              <a:t>Σφάλμα κατακόρυφη απόσταση</a:t>
            </a:r>
            <a:r>
              <a:rPr lang="en-US" sz="2400" dirty="0" smtClean="0">
                <a:cs typeface="Times New Roman" pitchFamily="18" charset="0"/>
              </a:rPr>
              <a:t>= </a:t>
            </a:r>
            <a:r>
              <a:rPr lang="en-US" sz="2400" dirty="0">
                <a:cs typeface="Times New Roman" pitchFamily="18" charset="0"/>
              </a:rPr>
              <a:t>(Y –Y’)</a:t>
            </a:r>
          </a:p>
          <a:p>
            <a:pPr lvl="1"/>
            <a:r>
              <a:rPr lang="el-GR" sz="2400" dirty="0" smtClean="0">
                <a:cs typeface="Times New Roman" pitchFamily="18" charset="0"/>
              </a:rPr>
              <a:t>Θετικό ή αρνητικό</a:t>
            </a:r>
          </a:p>
          <a:p>
            <a:pPr lvl="1">
              <a:buNone/>
            </a:pPr>
            <a:endParaRPr lang="en-US" sz="2400" dirty="0">
              <a:cs typeface="Times New Roman" pitchFamily="18" charset="0"/>
            </a:endParaRPr>
          </a:p>
          <a:p>
            <a:r>
              <a:rPr lang="el-GR" sz="2400" dirty="0" smtClean="0">
                <a:cs typeface="Times New Roman" pitchFamily="18" charset="0"/>
              </a:rPr>
              <a:t>Γραμμή παλινδρόμησης</a:t>
            </a:r>
            <a:r>
              <a:rPr lang="en-US" sz="2400" dirty="0" smtClean="0">
                <a:cs typeface="Times New Roman" pitchFamily="18" charset="0"/>
              </a:rPr>
              <a:t>,</a:t>
            </a:r>
            <a:endParaRPr lang="el-GR" sz="24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Y’ = </a:t>
            </a:r>
            <a:r>
              <a:rPr lang="el-GR" sz="2400" dirty="0" smtClean="0">
                <a:cs typeface="Times New Roman" pitchFamily="18" charset="0"/>
              </a:rPr>
              <a:t>β</a:t>
            </a:r>
            <a:r>
              <a:rPr lang="en-US" sz="2400" baseline="-25000" dirty="0" smtClean="0">
                <a:cs typeface="Times New Roman" pitchFamily="18" charset="0"/>
              </a:rPr>
              <a:t>0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+ </a:t>
            </a:r>
            <a:r>
              <a:rPr lang="el-GR" sz="2400" dirty="0" smtClean="0">
                <a:cs typeface="Times New Roman" pitchFamily="18" charset="0"/>
              </a:rPr>
              <a:t>β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el-GR" sz="2400" baseline="-25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X</a:t>
            </a:r>
            <a:endParaRPr lang="el-GR" sz="2400" dirty="0" smtClean="0">
              <a:cs typeface="Times New Roman" pitchFamily="18" charset="0"/>
            </a:endParaRPr>
          </a:p>
          <a:p>
            <a:pPr>
              <a:buNone/>
            </a:pPr>
            <a:endParaRPr lang="el-GR" sz="2400" dirty="0" smtClean="0">
              <a:cs typeface="Times New Roman" pitchFamily="18" charset="0"/>
            </a:endParaRPr>
          </a:p>
          <a:p>
            <a:r>
              <a:rPr lang="el-GR" sz="2400" dirty="0" smtClean="0"/>
              <a:t>Βέλτιστη γραμμική λύση όταν τα α και β ελαχιστοποιούν το άθροισμα των τετραγώνων του σφάλματος </a:t>
            </a:r>
            <a:r>
              <a:rPr lang="en-US" sz="2400" dirty="0" smtClean="0">
                <a:cs typeface="Times New Roman" pitchFamily="18" charset="0"/>
              </a:rPr>
              <a:t>∑</a:t>
            </a:r>
            <a:r>
              <a:rPr lang="en-US" sz="2400" dirty="0">
                <a:cs typeface="Times New Roman" pitchFamily="18" charset="0"/>
              </a:rPr>
              <a:t>(Y- Y’)</a:t>
            </a:r>
            <a:r>
              <a:rPr lang="en-US" sz="2400" baseline="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28184" y="27809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B0F0"/>
                </a:solidFill>
                <a:cs typeface="Times New Roman" pitchFamily="18" charset="0"/>
              </a:rPr>
              <a:t>Θετική κατακόρυφη απόσταση</a:t>
            </a:r>
            <a:endParaRPr lang="el-GR" sz="14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308304" y="4293096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B0F0"/>
                </a:solidFill>
                <a:cs typeface="Times New Roman" pitchFamily="18" charset="0"/>
              </a:rPr>
              <a:t>Αρνητική κατακόρυφη απόσταση</a:t>
            </a:r>
            <a:endParaRPr lang="el-GR" sz="14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Συμβατική γραμμική παλινδρόμηση</a:t>
            </a:r>
            <a:endParaRPr kumimoji="0" lang="el-GR" sz="4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773238" y="3644900"/>
          <a:ext cx="5453062" cy="3027363"/>
        </p:xfrm>
        <a:graphic>
          <a:graphicData uri="http://schemas.openxmlformats.org/presentationml/2006/ole">
            <p:oleObj spid="_x0000_s1026" name="Equation" r:id="rId3" imgW="2209680" imgH="1168200" progId="Equation.DSMT4">
              <p:embed/>
            </p:oleObj>
          </a:graphicData>
        </a:graphic>
      </p:graphicFrame>
      <p:sp>
        <p:nvSpPr>
          <p:cNvPr id="7" name="6 - Επεξήγηση με παραλληλόγραμμο"/>
          <p:cNvSpPr/>
          <p:nvPr/>
        </p:nvSpPr>
        <p:spPr>
          <a:xfrm>
            <a:off x="1979712" y="116632"/>
            <a:ext cx="5544616" cy="28803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cs typeface="Times New Roman" pitchFamily="18" charset="0"/>
              </a:rPr>
              <a:t>Ανάλυση ισχύος της ανάλυσης με βάση τη στατιστική και γενίκευση των αποτελεσμάτων</a:t>
            </a:r>
          </a:p>
          <a:p>
            <a:pPr algn="ctr"/>
            <a:r>
              <a:rPr lang="el-GR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Βασική μέθοδος</a:t>
            </a:r>
            <a:r>
              <a:rPr lang="el-GR" sz="32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 </a:t>
            </a:r>
            <a:r>
              <a:rPr lang="el-GR" sz="32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Βελτιστοποίηση χωρίς περιορισμούς</a:t>
            </a:r>
            <a:endParaRPr lang="el-GR" sz="3200" u="sng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6025" y="1412776"/>
            <a:ext cx="116300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971600" y="332656"/>
            <a:ext cx="7848872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/>
              <a:t>Μοντέλο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γραμμικής</a:t>
            </a:r>
            <a:r>
              <a:rPr lang="el-GR" sz="3200" dirty="0" smtClean="0"/>
              <a:t> παλινδρόμησης</a:t>
            </a:r>
          </a:p>
          <a:p>
            <a:r>
              <a:rPr lang="el-GR" sz="3200" dirty="0" smtClean="0"/>
              <a:t>(βελτιστοποίηση χωρίς περιορισμούς) (1)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714375" y="2255838"/>
          <a:ext cx="6472238" cy="2630487"/>
        </p:xfrm>
        <a:graphic>
          <a:graphicData uri="http://schemas.openxmlformats.org/presentationml/2006/ole">
            <p:oleObj spid="_x0000_s2050" name="Equation" r:id="rId3" imgW="4647960" imgH="1904760" progId="Equation.DSMT4">
              <p:embed/>
            </p:oleObj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0" y="620688"/>
            <a:ext cx="9144000" cy="123110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Ελαχιστοποίηση: η μερική παράγωγος του </a:t>
            </a:r>
            <a:r>
              <a:rPr lang="en-US" sz="2800" dirty="0" smtClean="0">
                <a:cs typeface="Times New Roman" pitchFamily="18" charset="0"/>
              </a:rPr>
              <a:t>∑(Y- Y’)</a:t>
            </a:r>
            <a:r>
              <a:rPr lang="en-US" sz="2800" baseline="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l-GR" sz="2800" dirty="0" smtClean="0">
                <a:cs typeface="Times New Roman" pitchFamily="18" charset="0"/>
              </a:rPr>
              <a:t>ως προς </a:t>
            </a:r>
            <a:r>
              <a:rPr lang="el-GR" sz="2800" dirty="0" smtClean="0">
                <a:cs typeface="Times New Roman" pitchFamily="18" charset="0"/>
              </a:rPr>
              <a:t> </a:t>
            </a:r>
            <a:r>
              <a:rPr lang="el-GR" sz="2800" dirty="0" smtClean="0">
                <a:cs typeface="Times New Roman" pitchFamily="18" charset="0"/>
              </a:rPr>
              <a:t>β0</a:t>
            </a:r>
            <a:r>
              <a:rPr lang="el-GR" sz="2800" dirty="0" smtClean="0">
                <a:cs typeface="Times New Roman" pitchFamily="18" charset="0"/>
              </a:rPr>
              <a:t>και β1 </a:t>
            </a:r>
            <a:r>
              <a:rPr lang="el-GR" sz="2800" dirty="0" smtClean="0">
                <a:cs typeface="Times New Roman" pitchFamily="18" charset="0"/>
              </a:rPr>
              <a:t>είναι μηδέν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7072298" y="5213290"/>
          <a:ext cx="2071702" cy="1644710"/>
        </p:xfrm>
        <a:graphic>
          <a:graphicData uri="http://schemas.openxmlformats.org/presentationml/2006/ole">
            <p:oleObj spid="_x0000_s2051" name="Equation" r:id="rId4" imgW="1663560" imgH="1320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6958"/>
          <a:stretch>
            <a:fillRect/>
          </a:stretch>
        </p:blipFill>
        <p:spPr bwMode="auto">
          <a:xfrm>
            <a:off x="179512" y="2996952"/>
            <a:ext cx="8676456" cy="192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899592" y="0"/>
            <a:ext cx="7848872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/>
              <a:t>(βελτιστοποίηση χωρίς περιορισμούς)</a:t>
            </a:r>
          </a:p>
          <a:p>
            <a:r>
              <a:rPr lang="el-GR" sz="3200" dirty="0" smtClean="0"/>
              <a:t>Στο ακρότατο θα μηδενίζονται όλοι οι μερικοί παράγωγοι,</a:t>
            </a:r>
          </a:p>
          <a:p>
            <a:r>
              <a:rPr lang="el-GR" sz="3200" dirty="0" smtClean="0"/>
              <a:t>μεταβλητές: οι συντελεστές παλινδρόμησης (2)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8220"/>
          <a:stretch>
            <a:fillRect/>
          </a:stretch>
        </p:blipFill>
        <p:spPr bwMode="auto">
          <a:xfrm>
            <a:off x="54517" y="2996952"/>
            <a:ext cx="908948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467544" y="148478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Επομένως καταλήγω στο παρακάτω σύστημα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692696"/>
            <a:ext cx="97821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971600" y="332656"/>
            <a:ext cx="74888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Σε </a:t>
            </a:r>
            <a:r>
              <a:rPr lang="el-GR" sz="2800" dirty="0" err="1" smtClean="0"/>
              <a:t>μητρωϊκή</a:t>
            </a:r>
            <a:r>
              <a:rPr lang="el-GR" sz="2800" dirty="0" smtClean="0"/>
              <a:t> μορφή ορίζονται     (4)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7759" y="1124744"/>
            <a:ext cx="9711759" cy="353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467544" y="188640"/>
            <a:ext cx="82089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Επομένως καταλήγω στο παρακάτω σύστημα (Μ</a:t>
            </a:r>
            <a:r>
              <a:rPr lang="en-US" sz="2400" dirty="0" err="1" smtClean="0"/>
              <a:t>ays</a:t>
            </a:r>
            <a:r>
              <a:rPr lang="en-US" sz="2400" dirty="0" smtClean="0"/>
              <a:t> and Tung, 1992)</a:t>
            </a:r>
            <a:r>
              <a:rPr lang="el-GR" sz="2400" dirty="0" smtClean="0"/>
              <a:t> (5)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2771800" y="50131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ΤΕΛΟΣ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3068960"/>
            <a:ext cx="3096344" cy="57606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l-GR" dirty="0" smtClean="0"/>
              <a:t>η γραμμική παλινδρόμηση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Βοηθητικές μεταβλητές</a:t>
            </a:r>
          </a:p>
          <a:p>
            <a:r>
              <a:rPr lang="el-GR" dirty="0" smtClean="0"/>
              <a:t>Μη χρήση στατιστικής </a:t>
            </a:r>
          </a:p>
          <a:p>
            <a:r>
              <a:rPr lang="el-GR" dirty="0" smtClean="0"/>
              <a:t>Συντελεστής 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Συντελεστής 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(</a:t>
            </a:r>
            <a:r>
              <a:rPr lang="el-GR" dirty="0" smtClean="0"/>
              <a:t>προσαρμοσμένου)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Πρόβλημα </a:t>
            </a:r>
            <a:r>
              <a:rPr lang="el-GR" dirty="0" err="1" smtClean="0"/>
              <a:t>υπερ</a:t>
            </a:r>
            <a:r>
              <a:rPr lang="el-GR" dirty="0" smtClean="0"/>
              <a:t>-εκπαίδευσης ή </a:t>
            </a:r>
            <a:r>
              <a:rPr lang="el-GR" dirty="0" err="1" smtClean="0"/>
              <a:t>υποεκπαίδευσης</a:t>
            </a:r>
            <a:endParaRPr lang="el-GR" dirty="0"/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5041" name="Object 1"/>
          <p:cNvGraphicFramePr>
            <a:graphicFrameLocks noChangeAspect="1"/>
          </p:cNvGraphicFramePr>
          <p:nvPr/>
        </p:nvGraphicFramePr>
        <p:xfrm>
          <a:off x="1000100" y="2714620"/>
          <a:ext cx="2928958" cy="1331610"/>
        </p:xfrm>
        <a:graphic>
          <a:graphicData uri="http://schemas.openxmlformats.org/presentationml/2006/ole">
            <p:oleObj spid="_x0000_s4098" name="Equation" r:id="rId3" imgW="1587240" imgH="723600" progId="Equation.DSMT4">
              <p:embed/>
            </p:oleObj>
          </a:graphicData>
        </a:graphic>
      </p:graphicFrame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4857752" y="1357298"/>
          <a:ext cx="3705848" cy="642942"/>
        </p:xfrm>
        <a:graphic>
          <a:graphicData uri="http://schemas.openxmlformats.org/presentationml/2006/ole">
            <p:oleObj spid="_x0000_s4099" name="Equation" r:id="rId4" imgW="1307532" imgH="21580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Ορισμός και σκοπός χρονικής σειράς (</a:t>
            </a:r>
            <a:r>
              <a:rPr lang="en-US" sz="2600" dirty="0" smtClean="0"/>
              <a:t>time series</a:t>
            </a:r>
            <a:r>
              <a:rPr lang="el-GR" sz="2600" dirty="0" smtClean="0"/>
              <a:t>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14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	Το σύνολο των στοιχείων που προέρχονται από διαδοχικές μετρήσεις που λαμβάνονται σε κανονικά χρονικά διαστήματα, συνήθως ίσα ή σχεδόν ίσα, αποτελούν μία </a:t>
            </a:r>
            <a:r>
              <a:rPr lang="el-GR" sz="2000" b="1" dirty="0" smtClean="0"/>
              <a:t>χρονική σειρά.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Βέλος προς τα κάτω"/>
          <p:cNvSpPr/>
          <p:nvPr/>
        </p:nvSpPr>
        <p:spPr>
          <a:xfrm>
            <a:off x="4286248" y="2714620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642910" y="3429000"/>
            <a:ext cx="8153400" cy="11144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Η ανάλυση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μιας </a:t>
            </a:r>
            <a:r>
              <a:rPr kumimoji="0" lang="el-G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χρον</a:t>
            </a:r>
            <a:r>
              <a:rPr lang="el-GR" sz="2000" dirty="0" err="1" smtClean="0"/>
              <a:t>ικής</a:t>
            </a:r>
            <a:r>
              <a:rPr lang="el-GR" sz="2000" dirty="0" smtClean="0"/>
              <a:t> 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σειράς αποσκοπεί στην εύρεση ενός μαθηματικού μοντέλου που να αποδίδει τη δυναμική συμπεριφορά της.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4286248" y="421481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642910" y="4929198"/>
            <a:ext cx="8153400" cy="11144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Χρήση του μαθηματικού μοντέλου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για μελλοντικές προβλέψεις (δεδομένου ότι διατηρούνται οι ίδιες συνθήκες).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Έκρηξη 2"/>
          <p:cNvSpPr/>
          <p:nvPr/>
        </p:nvSpPr>
        <p:spPr>
          <a:xfrm>
            <a:off x="4067944" y="1052736"/>
            <a:ext cx="6552728" cy="3024336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Πολλές ανεξάρτητες μεταβλητές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(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πολλαπλή γραμμική παλινδρόμηση)</a:t>
            </a:r>
            <a:endParaRPr lang="el-G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r>
              <a:rPr lang="el-GR" sz="2000" b="1" dirty="0" smtClean="0">
                <a:solidFill>
                  <a:srgbClr val="FF0000"/>
                </a:solidFill>
              </a:rPr>
              <a:t> συντελεστής αποδοτικότητας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(ή προσδιορισμού) 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l-GR" sz="2000" b="1" baseline="30000" dirty="0" smtClean="0">
                <a:solidFill>
                  <a:srgbClr val="FF0000"/>
                </a:solidFill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(Nash and Sutcliffe, </a:t>
            </a:r>
            <a:r>
              <a:rPr lang="el-GR" sz="2000" dirty="0" smtClean="0"/>
              <a:t>1970) ορίζεται ως η αφαίρεση από τη μονάδα του αθροίσματος της διαφοράς των τετραγώνων μεταξύ των υπολογισμένων και των παρατηρούμενων δεδομένων προς τη διασπορά των παρατηρούμενων δεομένων (</a:t>
            </a:r>
            <a:r>
              <a:rPr lang="en-US" sz="2000" dirty="0" smtClean="0"/>
              <a:t>Krause et al</a:t>
            </a:r>
            <a:r>
              <a:rPr lang="el-GR" sz="2000" dirty="0" smtClean="0"/>
              <a:t>. 2005):</a:t>
            </a:r>
            <a:endParaRPr lang="el-GR" sz="200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23528" y="1844824"/>
          <a:ext cx="3701824" cy="1656184"/>
        </p:xfrm>
        <a:graphic>
          <a:graphicData uri="http://schemas.openxmlformats.org/presentationml/2006/ole">
            <p:oleObj spid="_x0000_s5122" name="Equation" r:id="rId3" imgW="1612800" imgH="723600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2267744" y="486916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το ολικό άθροισμα των τετραγώνων της απόστασης της εξαρτημένης μεταβλητής από τη μέση τιμή της. </a:t>
            </a:r>
            <a:endParaRPr lang="en-US" dirty="0" smtClean="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0" y="4005064"/>
          <a:ext cx="1997274" cy="729774"/>
        </p:xfrm>
        <a:graphic>
          <a:graphicData uri="http://schemas.openxmlformats.org/presentationml/2006/ole">
            <p:oleObj spid="_x0000_s5123" name="Equation" r:id="rId4" imgW="990600" imgH="368300" progId="Equation.DSMT4">
              <p:embed/>
            </p:oleObj>
          </a:graphicData>
        </a:graphic>
      </p:graphicFrame>
      <p:sp>
        <p:nvSpPr>
          <p:cNvPr id="11" name="10 - Ορθογώνιο"/>
          <p:cNvSpPr/>
          <p:nvPr/>
        </p:nvSpPr>
        <p:spPr>
          <a:xfrm>
            <a:off x="0" y="3573016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όπου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2195736" y="4005064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ποσότητα που μετράει την έλλειψη προσαρμογής μεταξύ των υπολογισμένων και παρατηρούμενων παρατηρήσεων</a:t>
            </a:r>
            <a:endParaRPr lang="el-GR" dirty="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41275" y="4797425"/>
          <a:ext cx="2084388" cy="792163"/>
        </p:xfrm>
        <a:graphic>
          <a:graphicData uri="http://schemas.openxmlformats.org/presentationml/2006/ole">
            <p:oleObj spid="_x0000_s5124" name="Equation" r:id="rId5" imgW="939600" imgH="368280" progId="Equation.DSMT4">
              <p:embed/>
            </p:oleObj>
          </a:graphicData>
        </a:graphic>
      </p:graphicFrame>
      <p:sp>
        <p:nvSpPr>
          <p:cNvPr id="17" name="16 - Οριζόντιος πάπυρος"/>
          <p:cNvSpPr/>
          <p:nvPr/>
        </p:nvSpPr>
        <p:spPr>
          <a:xfrm>
            <a:off x="1763688" y="5561856"/>
            <a:ext cx="5256584" cy="1296144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Ο αριθμητής του λόγου πρέπει να είναι σημαντικά μικρότερος από τον παρανομαστή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3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100537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4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37" t="30936" r="30467" b="18555"/>
          <a:stretch>
            <a:fillRect/>
          </a:stretch>
        </p:blipFill>
        <p:spPr bwMode="auto">
          <a:xfrm>
            <a:off x="928662" y="857232"/>
            <a:ext cx="8215338" cy="45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5984" y="550070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Παπαδόπουλος και </a:t>
            </a:r>
            <a:r>
              <a:rPr lang="el-GR" dirty="0" err="1" smtClean="0"/>
              <a:t>Μποτζώρης</a:t>
            </a:r>
            <a:r>
              <a:rPr lang="el-GR" dirty="0" smtClean="0"/>
              <a:t>, 2015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τάσης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12 - Θέση περιεχομένου" descr="Νέα εικόνα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3571900" cy="1712079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857496"/>
            <a:ext cx="1013334" cy="937143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57496"/>
            <a:ext cx="2453334" cy="937143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214818"/>
            <a:ext cx="3093334" cy="998095"/>
          </a:xfrm>
          <a:prstGeom prst="rect">
            <a:avLst/>
          </a:prstGeom>
          <a:noFill/>
        </p:spPr>
      </p:pic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1357290" y="3286124"/>
          <a:ext cx="178595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5"/>
                <a:gridCol w="892975"/>
              </a:tblGrid>
              <a:tr h="369480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Έτη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Ύψος βροχής (</a:t>
                      </a:r>
                      <a:r>
                        <a:rPr lang="en-US" sz="1000" dirty="0" smtClean="0"/>
                        <a:t>mm</a:t>
                      </a:r>
                      <a:r>
                        <a:rPr lang="el-GR" sz="1000" dirty="0" smtClean="0"/>
                        <a:t>)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1329,0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1967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915,0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1968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1081,5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1969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1373,0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1970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1169,0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1971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1171,0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1972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977,0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1973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998,0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1974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634,0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1975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700,0</a:t>
                      </a:r>
                      <a:endParaRPr lang="el-G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4857752" y="2071678"/>
            <a:ext cx="32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h</a:t>
            </a:r>
            <a:r>
              <a:rPr lang="en-US" baseline="-25000" dirty="0" smtClean="0">
                <a:latin typeface="Cambria" pitchFamily="18" charset="0"/>
              </a:rPr>
              <a:t>t </a:t>
            </a:r>
            <a:r>
              <a:rPr lang="en-US" dirty="0" smtClean="0">
                <a:latin typeface="Cambria" pitchFamily="18" charset="0"/>
              </a:rPr>
              <a:t>=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0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1</a:t>
            </a:r>
            <a:r>
              <a:rPr lang="en-US" b="1" i="1" dirty="0" smtClean="0">
                <a:latin typeface="Cambria" pitchFamily="18" charset="0"/>
              </a:rPr>
              <a:t>t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2</a:t>
            </a:r>
            <a:r>
              <a:rPr lang="en-US" b="1" i="1" dirty="0" smtClean="0">
                <a:latin typeface="Cambria" pitchFamily="18" charset="0"/>
              </a:rPr>
              <a:t>t</a:t>
            </a:r>
            <a:r>
              <a:rPr lang="en-US" baseline="30000" dirty="0" smtClean="0">
                <a:latin typeface="Cambria" pitchFamily="18" charset="0"/>
              </a:rPr>
              <a:t>2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3</a:t>
            </a:r>
            <a:r>
              <a:rPr lang="en-US" b="1" i="1" dirty="0" smtClean="0">
                <a:latin typeface="Cambria" pitchFamily="18" charset="0"/>
              </a:rPr>
              <a:t>t</a:t>
            </a:r>
            <a:r>
              <a:rPr lang="en-US" baseline="30000" dirty="0" smtClean="0">
                <a:latin typeface="Cambria" pitchFamily="18" charset="0"/>
              </a:rPr>
              <a:t>3</a:t>
            </a:r>
            <a:endParaRPr lang="el-GR" b="1" i="1" baseline="30000" dirty="0">
              <a:latin typeface="Cambria" pitchFamily="18" charset="0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851920" y="5517232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Αντί 1966-1967 θέτω 1, 2 κλπ έτη</a:t>
            </a:r>
            <a:endParaRPr lang="el-GR" dirty="0"/>
          </a:p>
        </p:txBody>
      </p:sp>
      <p:sp>
        <p:nvSpPr>
          <p:cNvPr id="22" name="21 - Έλλειψη"/>
          <p:cNvSpPr/>
          <p:nvPr/>
        </p:nvSpPr>
        <p:spPr>
          <a:xfrm>
            <a:off x="6084168" y="2708920"/>
            <a:ext cx="360040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23 - Ευθύγραμμο βέλος σύνδεσης"/>
          <p:cNvCxnSpPr>
            <a:stCxn id="22" idx="0"/>
          </p:cNvCxnSpPr>
          <p:nvPr/>
        </p:nvCxnSpPr>
        <p:spPr>
          <a:xfrm flipV="1">
            <a:off x="6264188" y="1844824"/>
            <a:ext cx="15481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Ορθογώνιο"/>
          <p:cNvSpPr/>
          <p:nvPr/>
        </p:nvSpPr>
        <p:spPr>
          <a:xfrm>
            <a:off x="8028384" y="1628800"/>
            <a:ext cx="11156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Μεθοδολογικό σχόλιο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τάσης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Χρήση γραμμικού μοντέλου</a:t>
            </a:r>
          </a:p>
          <a:p>
            <a:r>
              <a:rPr lang="el-GR" dirty="0" smtClean="0"/>
              <a:t>Χρήση μη γραμμικού μοντέλου (με λίγο λάθος με ίδια μαθηματικά, βελτιστοποίηση χωρίς περιορισμούς, τις μεταβλητές </a:t>
            </a:r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, t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τις βλέπω ως επιπρόσθετες μεταβλητές για την εξαγωγή των συντελεστών</a:t>
            </a:r>
          </a:p>
          <a:p>
            <a:r>
              <a:rPr lang="el-GR" dirty="0" smtClean="0"/>
              <a:t>Δυνατότητα εισαγωγής </a:t>
            </a:r>
            <a:r>
              <a:rPr lang="el-GR" dirty="0" err="1" smtClean="0"/>
              <a:t>ψευδομεταβλητών</a:t>
            </a:r>
            <a:r>
              <a:rPr lang="el-GR" dirty="0" smtClean="0"/>
              <a:t>,  που λειτουργούν ως διακόπτες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Μεθοδολογικό σχόλιο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564904"/>
            <a:ext cx="2453334" cy="937143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214818"/>
            <a:ext cx="3093334" cy="998095"/>
          </a:xfrm>
          <a:prstGeom prst="rect">
            <a:avLst/>
          </a:prstGeom>
          <a:noFill/>
        </p:spPr>
      </p:pic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1357290" y="3286124"/>
          <a:ext cx="178595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5"/>
                <a:gridCol w="892975"/>
              </a:tblGrid>
              <a:tr h="369480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Έτη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Ύψος βροχής (</a:t>
                      </a:r>
                      <a:r>
                        <a:rPr lang="en-US" sz="1000" dirty="0" smtClean="0"/>
                        <a:t>mm</a:t>
                      </a:r>
                      <a:r>
                        <a:rPr lang="el-GR" sz="1000" dirty="0" smtClean="0"/>
                        <a:t>)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1329,0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1967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915,0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1968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1081,5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1969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1373,0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1970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1169,0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1971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1171,0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1972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977,0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1973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998,0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1974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634,0</a:t>
                      </a:r>
                      <a:endParaRPr lang="el-GR" sz="1000" dirty="0"/>
                    </a:p>
                  </a:txBody>
                  <a:tcPr/>
                </a:tc>
              </a:tr>
              <a:tr h="227373"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1975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000" dirty="0" smtClean="0"/>
                        <a:t>700,0</a:t>
                      </a:r>
                      <a:endParaRPr lang="el-G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4211960" y="1700808"/>
            <a:ext cx="32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h</a:t>
            </a:r>
            <a:r>
              <a:rPr lang="en-US" baseline="-25000" dirty="0" smtClean="0">
                <a:latin typeface="Cambria" pitchFamily="18" charset="0"/>
              </a:rPr>
              <a:t>t </a:t>
            </a:r>
            <a:r>
              <a:rPr lang="en-US" dirty="0" smtClean="0">
                <a:latin typeface="Cambria" pitchFamily="18" charset="0"/>
              </a:rPr>
              <a:t>=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0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1</a:t>
            </a:r>
            <a:r>
              <a:rPr lang="en-US" b="1" i="1" dirty="0" smtClean="0">
                <a:latin typeface="Cambria" pitchFamily="18" charset="0"/>
              </a:rPr>
              <a:t>t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2</a:t>
            </a:r>
            <a:r>
              <a:rPr lang="en-US" b="1" i="1" dirty="0" smtClean="0">
                <a:latin typeface="Cambria" pitchFamily="18" charset="0"/>
              </a:rPr>
              <a:t>t</a:t>
            </a:r>
            <a:r>
              <a:rPr lang="en-US" baseline="30000" dirty="0" smtClean="0">
                <a:latin typeface="Cambria" pitchFamily="18" charset="0"/>
              </a:rPr>
              <a:t>2 </a:t>
            </a:r>
            <a:r>
              <a:rPr lang="en-US" dirty="0" smtClean="0">
                <a:latin typeface="Cambria" pitchFamily="18" charset="0"/>
              </a:rPr>
              <a:t>+ </a:t>
            </a:r>
            <a:r>
              <a:rPr lang="en-US" i="1" dirty="0" smtClean="0">
                <a:latin typeface="Cambria" pitchFamily="18" charset="0"/>
              </a:rPr>
              <a:t>b</a:t>
            </a:r>
            <a:r>
              <a:rPr lang="en-US" baseline="-25000" dirty="0" smtClean="0">
                <a:latin typeface="Cambria" pitchFamily="18" charset="0"/>
              </a:rPr>
              <a:t>3</a:t>
            </a:r>
            <a:r>
              <a:rPr lang="en-US" b="1" i="1" dirty="0" smtClean="0">
                <a:latin typeface="Cambria" pitchFamily="18" charset="0"/>
              </a:rPr>
              <a:t>t</a:t>
            </a:r>
            <a:r>
              <a:rPr lang="en-US" baseline="30000" dirty="0" smtClean="0">
                <a:latin typeface="Cambria" pitchFamily="18" charset="0"/>
              </a:rPr>
              <a:t>3</a:t>
            </a:r>
            <a:endParaRPr lang="el-GR" b="1" i="1" baseline="30000" dirty="0">
              <a:latin typeface="Cambria" pitchFamily="18" charset="0"/>
            </a:endParaRPr>
          </a:p>
        </p:txBody>
      </p:sp>
      <p:sp>
        <p:nvSpPr>
          <p:cNvPr id="22" name="21 - Έλλειψη"/>
          <p:cNvSpPr/>
          <p:nvPr/>
        </p:nvSpPr>
        <p:spPr>
          <a:xfrm>
            <a:off x="5148064" y="2492896"/>
            <a:ext cx="360040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23 - Ευθύγραμμο βέλος σύνδεσης"/>
          <p:cNvCxnSpPr>
            <a:stCxn id="22" idx="0"/>
          </p:cNvCxnSpPr>
          <p:nvPr/>
        </p:nvCxnSpPr>
        <p:spPr>
          <a:xfrm flipV="1">
            <a:off x="5328084" y="1628800"/>
            <a:ext cx="15481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Ορθογώνιο"/>
          <p:cNvSpPr/>
          <p:nvPr/>
        </p:nvSpPr>
        <p:spPr>
          <a:xfrm>
            <a:off x="7236296" y="0"/>
            <a:ext cx="1907704" cy="3356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Οι </a:t>
            </a:r>
            <a:r>
              <a:rPr lang="el-GR" dirty="0" err="1" smtClean="0"/>
              <a:t>πωλυωνιμικοί</a:t>
            </a:r>
            <a:r>
              <a:rPr lang="el-GR" dirty="0" smtClean="0"/>
              <a:t> όροι  για τη </a:t>
            </a:r>
            <a:r>
              <a:rPr lang="el-GR" dirty="0" err="1" smtClean="0"/>
              <a:t>μητρωϊκή</a:t>
            </a:r>
            <a:r>
              <a:rPr lang="el-GR" dirty="0" smtClean="0"/>
              <a:t> επίλυση με λίγο λάθος μπορούν να ειδωθούν ως νέες ανεξάρτητες μεταβλητές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τάσης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36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428596" y="1714488"/>
            <a:ext cx="8572560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Αριθμητική Εφαρμογή 2:</a:t>
            </a:r>
          </a:p>
          <a:p>
            <a:r>
              <a:rPr lang="el-GR" dirty="0" smtClean="0"/>
              <a:t>Προσδιορισμός της τάσης με εξομάλυνση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dirty="0" smtClean="0"/>
              <a:t> Απλούστερος τρόπος: η μέθοδος του κινητού μέσου όρου</a:t>
            </a:r>
            <a:endParaRPr lang="el-GR" dirty="0"/>
          </a:p>
        </p:txBody>
      </p:sp>
      <p:pic>
        <p:nvPicPr>
          <p:cNvPr id="10" name="9 - Εικόνα" descr="sxima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071810"/>
            <a:ext cx="4054739" cy="250033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τάσης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IMG_000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857628"/>
            <a:ext cx="3327899" cy="2071702"/>
          </a:xfrm>
          <a:prstGeom prst="rect">
            <a:avLst/>
          </a:prstGeom>
        </p:spPr>
      </p:pic>
      <p:pic>
        <p:nvPicPr>
          <p:cNvPr id="12" name="11 - Εικόνα" descr="sxima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5" y="1714488"/>
            <a:ext cx="3359641" cy="2071702"/>
          </a:xfrm>
          <a:prstGeom prst="rect">
            <a:avLst/>
          </a:prstGeom>
        </p:spPr>
      </p:pic>
      <p:pic>
        <p:nvPicPr>
          <p:cNvPr id="13" name="12 - Εικόνα" descr="pinaka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285992"/>
            <a:ext cx="4742177" cy="2071702"/>
          </a:xfrm>
          <a:prstGeom prst="rect">
            <a:avLst/>
          </a:prstGeom>
        </p:spPr>
      </p:pic>
      <p:sp>
        <p:nvSpPr>
          <p:cNvPr id="16" name="15 - Ορθογώνιο"/>
          <p:cNvSpPr/>
          <p:nvPr/>
        </p:nvSpPr>
        <p:spPr>
          <a:xfrm>
            <a:off x="428596" y="1643050"/>
            <a:ext cx="4572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u="sng" dirty="0" smtClean="0"/>
              <a:t>Η μέθοδος του κινητού μέσου όρου</a:t>
            </a:r>
            <a:endParaRPr lang="el-GR" u="sng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214950"/>
            <a:ext cx="2142858" cy="754286"/>
          </a:xfrm>
          <a:prstGeom prst="rect">
            <a:avLst/>
          </a:prstGeom>
          <a:noFill/>
        </p:spPr>
      </p:pic>
      <p:sp>
        <p:nvSpPr>
          <p:cNvPr id="20" name="19 - Δεξιό βέλος"/>
          <p:cNvSpPr/>
          <p:nvPr/>
        </p:nvSpPr>
        <p:spPr>
          <a:xfrm>
            <a:off x="3143240" y="542926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071538" y="4643446"/>
            <a:ext cx="328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(3</a:t>
            </a:r>
            <a:r>
              <a:rPr lang="en-US" sz="1600" b="1" i="1" dirty="0" smtClean="0">
                <a:latin typeface="Cambria" pitchFamily="18" charset="0"/>
              </a:rPr>
              <a:t>MA</a:t>
            </a:r>
            <a:r>
              <a:rPr lang="en-US" sz="1600" dirty="0" smtClean="0">
                <a:latin typeface="Cambria" pitchFamily="18" charset="0"/>
              </a:rPr>
              <a:t>)</a:t>
            </a:r>
            <a:r>
              <a:rPr lang="en-US" sz="1600" baseline="-25000" dirty="0" smtClean="0">
                <a:latin typeface="Cambria" pitchFamily="18" charset="0"/>
              </a:rPr>
              <a:t>t </a:t>
            </a:r>
            <a:r>
              <a:rPr lang="en-US" sz="1600" dirty="0" smtClean="0">
                <a:latin typeface="Cambria" pitchFamily="18" charset="0"/>
              </a:rPr>
              <a:t>= </a:t>
            </a:r>
            <a:r>
              <a:rPr lang="en-US" sz="1600" i="1" dirty="0" smtClean="0">
                <a:latin typeface="Cambria" pitchFamily="18" charset="0"/>
              </a:rPr>
              <a:t>b</a:t>
            </a:r>
            <a:r>
              <a:rPr lang="en-US" sz="1600" baseline="-25000" dirty="0" smtClean="0">
                <a:latin typeface="Cambria" pitchFamily="18" charset="0"/>
              </a:rPr>
              <a:t>0 </a:t>
            </a:r>
            <a:r>
              <a:rPr lang="en-US" sz="1600" dirty="0" smtClean="0">
                <a:latin typeface="Cambria" pitchFamily="18" charset="0"/>
              </a:rPr>
              <a:t>+ </a:t>
            </a:r>
            <a:r>
              <a:rPr lang="en-US" sz="1600" i="1" dirty="0" smtClean="0">
                <a:latin typeface="Cambria" pitchFamily="18" charset="0"/>
              </a:rPr>
              <a:t>b</a:t>
            </a:r>
            <a:r>
              <a:rPr lang="en-US" sz="1600" baseline="-25000" dirty="0" smtClean="0">
                <a:latin typeface="Cambria" pitchFamily="18" charset="0"/>
              </a:rPr>
              <a:t>1</a:t>
            </a:r>
            <a:r>
              <a:rPr lang="en-US" sz="1600" b="1" i="1" dirty="0" smtClean="0">
                <a:latin typeface="Cambria" pitchFamily="18" charset="0"/>
              </a:rPr>
              <a:t>t </a:t>
            </a:r>
            <a:r>
              <a:rPr lang="en-US" sz="1600" dirty="0" smtClean="0">
                <a:latin typeface="Cambria" pitchFamily="18" charset="0"/>
              </a:rPr>
              <a:t>+ </a:t>
            </a:r>
            <a:r>
              <a:rPr lang="en-US" sz="1600" i="1" dirty="0" smtClean="0">
                <a:latin typeface="Cambria" pitchFamily="18" charset="0"/>
              </a:rPr>
              <a:t>b</a:t>
            </a:r>
            <a:r>
              <a:rPr lang="en-US" sz="1600" baseline="-25000" dirty="0" smtClean="0">
                <a:latin typeface="Cambria" pitchFamily="18" charset="0"/>
              </a:rPr>
              <a:t>2</a:t>
            </a:r>
            <a:r>
              <a:rPr lang="en-US" sz="1600" b="1" i="1" dirty="0" smtClean="0">
                <a:latin typeface="Cambria" pitchFamily="18" charset="0"/>
              </a:rPr>
              <a:t>t</a:t>
            </a:r>
            <a:r>
              <a:rPr lang="en-US" sz="1600" baseline="30000" dirty="0" smtClean="0">
                <a:latin typeface="Cambria" pitchFamily="18" charset="0"/>
              </a:rPr>
              <a:t>2</a:t>
            </a:r>
            <a:endParaRPr lang="el-GR" sz="1600" b="1" i="1" baseline="30000" dirty="0">
              <a:latin typeface="Cambria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571868" y="535782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mbria" pitchFamily="18" charset="0"/>
              </a:rPr>
              <a:t>R</a:t>
            </a:r>
            <a:r>
              <a:rPr lang="en-US" sz="1600" baseline="30000" dirty="0" smtClean="0">
                <a:latin typeface="Cambria" pitchFamily="18" charset="0"/>
              </a:rPr>
              <a:t>2</a:t>
            </a:r>
            <a:r>
              <a:rPr lang="en-US" sz="1600" dirty="0" smtClean="0">
                <a:latin typeface="Cambria" pitchFamily="18" charset="0"/>
              </a:rPr>
              <a:t> = 0,63</a:t>
            </a:r>
            <a:endParaRPr lang="el-GR" sz="1600" b="1" i="1" baseline="30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Ψευδομεταβλητές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Ευκολία στην επίλυση</a:t>
            </a:r>
          </a:p>
          <a:p>
            <a:r>
              <a:rPr lang="el-GR" dirty="0" smtClean="0"/>
              <a:t>Χάνεται η γραμμικότητα</a:t>
            </a:r>
          </a:p>
          <a:p>
            <a:r>
              <a:rPr lang="el-GR" dirty="0" smtClean="0"/>
              <a:t>Μεταβλητές διακόπτες 0/1</a:t>
            </a:r>
          </a:p>
          <a:p>
            <a:r>
              <a:rPr lang="el-GR" dirty="0" smtClean="0"/>
              <a:t>Σε χρονιές με έντονη ξηρασία ή βροχοπτώσεις</a:t>
            </a:r>
          </a:p>
          <a:p>
            <a:r>
              <a:rPr lang="el-GR" dirty="0" smtClean="0"/>
              <a:t>Σε άλλες επιστήμες π.χ. διάκριση αστικού-αγροτικού χώρου, διάκριση ηλικίας </a:t>
            </a:r>
            <a:r>
              <a:rPr lang="el-GR" dirty="0" err="1" smtClean="0"/>
              <a:t>κλ.π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5085184"/>
            <a:ext cx="2451429" cy="47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τάσης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395536" y="1556792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u="sng" dirty="0" smtClean="0"/>
              <a:t>Εισαγωγή βωβών μεταβλητών </a:t>
            </a:r>
            <a:r>
              <a:rPr lang="en-US" u="sng" dirty="0" smtClean="0"/>
              <a:t> (</a:t>
            </a:r>
            <a:r>
              <a:rPr lang="el-GR" u="sng" dirty="0" smtClean="0"/>
              <a:t>ή </a:t>
            </a:r>
            <a:r>
              <a:rPr lang="el-GR" u="sng" dirty="0" err="1" smtClean="0"/>
              <a:t>ψευδομεταβλητών</a:t>
            </a:r>
            <a:r>
              <a:rPr lang="el-GR" u="sng" dirty="0" smtClean="0"/>
              <a:t>) (</a:t>
            </a:r>
            <a:r>
              <a:rPr lang="en-US" u="sng" dirty="0" smtClean="0"/>
              <a:t>dummy variables</a:t>
            </a:r>
            <a:r>
              <a:rPr lang="el-GR" u="sng" dirty="0" smtClean="0"/>
              <a:t>)</a:t>
            </a:r>
            <a:endParaRPr lang="el-GR" u="sng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" name="10 - Εικόνα" descr="IMG_000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500306"/>
            <a:ext cx="4617588" cy="2874567"/>
          </a:xfrm>
          <a:prstGeom prst="rect">
            <a:avLst/>
          </a:prstGeo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571744"/>
            <a:ext cx="3865714" cy="282857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071810"/>
            <a:ext cx="2451429" cy="471429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86190"/>
            <a:ext cx="2442857" cy="48000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00570"/>
            <a:ext cx="2100000" cy="1260000"/>
          </a:xfrm>
          <a:prstGeom prst="rect">
            <a:avLst/>
          </a:prstGeom>
          <a:noFill/>
        </p:spPr>
      </p:pic>
      <p:sp>
        <p:nvSpPr>
          <p:cNvPr id="22" name="21 - Δεξιό βέλος"/>
          <p:cNvSpPr/>
          <p:nvPr/>
        </p:nvSpPr>
        <p:spPr>
          <a:xfrm>
            <a:off x="2643174" y="500063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142844" y="5786454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600" dirty="0" smtClean="0"/>
              <a:t> Οι τιμές των </a:t>
            </a:r>
            <a:r>
              <a:rPr lang="en-US" sz="1600" i="1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1600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1600" dirty="0" smtClean="0"/>
              <a:t>, </a:t>
            </a:r>
            <a:r>
              <a:rPr lang="en-US" sz="1600" i="1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16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 smtClean="0"/>
              <a:t>, </a:t>
            </a:r>
            <a:r>
              <a:rPr lang="en-US" sz="1600" i="1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16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/>
              <a:t> </a:t>
            </a:r>
            <a:r>
              <a:rPr lang="el-GR" sz="1600" dirty="0" smtClean="0"/>
              <a:t>είναι παρόμοιες για τις 2 περιπτώσεις</a:t>
            </a:r>
            <a:r>
              <a:rPr lang="en-US" sz="1600" dirty="0" smtClean="0"/>
              <a:t> </a:t>
            </a:r>
            <a:r>
              <a:rPr lang="el-GR" sz="1600" dirty="0" smtClean="0"/>
              <a:t> </a:t>
            </a:r>
            <a:endParaRPr lang="el-GR" sz="1600" dirty="0"/>
          </a:p>
        </p:txBody>
      </p:sp>
      <p:sp>
        <p:nvSpPr>
          <p:cNvPr id="24" name="23 - TextBox"/>
          <p:cNvSpPr txBox="1"/>
          <p:nvPr/>
        </p:nvSpPr>
        <p:spPr>
          <a:xfrm>
            <a:off x="3071802" y="492919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mbria" pitchFamily="18" charset="0"/>
              </a:rPr>
              <a:t>R</a:t>
            </a:r>
            <a:r>
              <a:rPr lang="en-US" sz="1600" baseline="30000" dirty="0" smtClean="0">
                <a:latin typeface="Cambria" pitchFamily="18" charset="0"/>
              </a:rPr>
              <a:t>2</a:t>
            </a:r>
            <a:r>
              <a:rPr lang="en-US" sz="1600" dirty="0" smtClean="0">
                <a:latin typeface="Cambria" pitchFamily="18" charset="0"/>
              </a:rPr>
              <a:t> = 0,81</a:t>
            </a:r>
            <a:endParaRPr lang="el-GR" sz="1600" b="1" i="1" baseline="30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</a:t>
            </a:r>
            <a:r>
              <a:rPr lang="el-GR" dirty="0" err="1" smtClean="0"/>
              <a:t>χωροσειρές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822" y="1600200"/>
            <a:ext cx="51353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611560" y="60212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l-GR" dirty="0" err="1" smtClean="0"/>
              <a:t>Λιώκη</a:t>
            </a:r>
            <a:r>
              <a:rPr lang="el-GR" dirty="0" smtClean="0"/>
              <a:t>-</a:t>
            </a:r>
            <a:r>
              <a:rPr lang="el-GR" dirty="0" err="1" smtClean="0"/>
              <a:t>Λειβαδά</a:t>
            </a:r>
            <a:r>
              <a:rPr lang="el-GR" dirty="0" smtClean="0"/>
              <a:t> </a:t>
            </a:r>
            <a:r>
              <a:rPr lang="el-GR" dirty="0" err="1" smtClean="0"/>
              <a:t>Ηρώ,Ασημακόπουλος</a:t>
            </a:r>
            <a:r>
              <a:rPr lang="el-GR" dirty="0" smtClean="0"/>
              <a:t> Δημοσθένης Ν., 2010. Μαθήματα Εφαρμοσμένης Στατιστικής. Εκδόσεις Συμμετρία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τάσης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40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pinakas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000372"/>
            <a:ext cx="5429288" cy="210987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1928794" y="2071678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1600" dirty="0" smtClean="0"/>
              <a:t> Μελλοντικές προβλέψεις με βάση τη μέθοδο του κινητού μέσου όρου και παλινδρόμηση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	Οι μέθοδοι διαχωρισμού μιας χρονικής σειράς στις συνιστώσες της θεωρούν γενικά ότι τα στοιχεία της είναι μια συνάρτηση 3 παραγόντων.</a:t>
            </a:r>
          </a:p>
          <a:p>
            <a:pPr>
              <a:buNone/>
            </a:pPr>
            <a:endParaRPr lang="el-GR" sz="18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1800" dirty="0" smtClean="0"/>
              <a:t>Της τάσης (</a:t>
            </a:r>
            <a:r>
              <a:rPr lang="el-GR" sz="1800" i="1" dirty="0" smtClean="0">
                <a:latin typeface="Cambria Math" pitchFamily="18" charset="0"/>
                <a:ea typeface="Cambria Math" pitchFamily="18" charset="0"/>
              </a:rPr>
              <a:t>Τ </a:t>
            </a:r>
            <a:r>
              <a:rPr lang="el-GR" sz="1800" dirty="0" smtClean="0"/>
              <a:t>) που απεικονίζει τη μακροχρόνια συμπεριφορά των δεδομένων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1800" dirty="0" smtClean="0"/>
              <a:t>Της εποχικότητας (</a:t>
            </a:r>
            <a:r>
              <a:rPr lang="el-GR" sz="1800" i="1" dirty="0" smtClean="0">
                <a:latin typeface="Cambria Math" pitchFamily="18" charset="0"/>
                <a:ea typeface="Cambria Math" pitchFamily="18" charset="0"/>
              </a:rPr>
              <a:t>Ε </a:t>
            </a:r>
            <a:r>
              <a:rPr lang="el-GR" sz="1800" dirty="0" smtClean="0"/>
              <a:t>) που συνδέεται με τις περιοδικές διακυμάνσεις σταθερού μήκους.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1800" dirty="0" smtClean="0"/>
              <a:t>Της κυκλικότητας (</a:t>
            </a:r>
            <a:r>
              <a:rPr lang="el-GR" sz="1800" i="1" dirty="0" smtClean="0">
                <a:latin typeface="Cambria Math" pitchFamily="18" charset="0"/>
                <a:ea typeface="Cambria Math" pitchFamily="18" charset="0"/>
              </a:rPr>
              <a:t>Κ </a:t>
            </a:r>
            <a:r>
              <a:rPr lang="el-GR" sz="1800" dirty="0" smtClean="0"/>
              <a:t>) που αντιστοιχεί στις ανόδους και πτώσεις των τιμών που συμβαίνουν σε μεγάλες και μάλλον ακανόνιστες χρονικές περιόδους.</a:t>
            </a:r>
          </a:p>
          <a:p>
            <a:pPr marL="342900" indent="-342900">
              <a:buFont typeface="Wingdings" pitchFamily="2" charset="2"/>
              <a:buChar char="Ø"/>
            </a:pPr>
            <a:endParaRPr lang="el-GR" sz="1800" dirty="0" smtClean="0"/>
          </a:p>
          <a:p>
            <a:pPr marL="342900" indent="-342900">
              <a:buFont typeface="Wingdings" pitchFamily="2" charset="2"/>
              <a:buChar char="Ø"/>
            </a:pPr>
            <a:endParaRPr lang="el-GR" sz="1800" dirty="0" smtClean="0"/>
          </a:p>
          <a:p>
            <a:pPr marL="342900" indent="-342900">
              <a:buFont typeface="Wingdings" pitchFamily="2" charset="2"/>
              <a:buChar char="Ø"/>
            </a:pPr>
            <a:endParaRPr lang="el-GR" sz="1800" dirty="0" smtClean="0"/>
          </a:p>
          <a:p>
            <a:pPr marL="342900" indent="-342900">
              <a:buNone/>
            </a:pPr>
            <a:r>
              <a:rPr lang="el-GR" sz="1800" dirty="0" smtClean="0"/>
              <a:t>	όπου </a:t>
            </a:r>
            <a:r>
              <a:rPr lang="en-US" sz="1800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1800" i="1" baseline="-25000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800" dirty="0" smtClean="0"/>
              <a:t> = </a:t>
            </a:r>
            <a:r>
              <a:rPr lang="el-GR" sz="1800" dirty="0" smtClean="0"/>
              <a:t>οι λευκοί θόρυβοι</a:t>
            </a: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000364" y="457200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Cambria" pitchFamily="18" charset="0"/>
              </a:rPr>
              <a:t>z</a:t>
            </a:r>
            <a:r>
              <a:rPr lang="en-US" i="1" baseline="-25000" dirty="0" err="1" smtClean="0">
                <a:latin typeface="Cambria" pitchFamily="18" charset="0"/>
              </a:rPr>
              <a:t>t</a:t>
            </a:r>
            <a:r>
              <a:rPr lang="en-US" i="1" dirty="0" smtClean="0">
                <a:latin typeface="Cambria" pitchFamily="18" charset="0"/>
              </a:rPr>
              <a:t> = f ( T , E , K ) + e</a:t>
            </a:r>
            <a:r>
              <a:rPr lang="en-US" i="1" baseline="-25000" dirty="0" smtClean="0">
                <a:latin typeface="Cambria" pitchFamily="18" charset="0"/>
              </a:rPr>
              <a:t>t</a:t>
            </a:r>
            <a:r>
              <a:rPr lang="en-US" i="1" dirty="0" smtClean="0">
                <a:latin typeface="Cambria" pitchFamily="18" charset="0"/>
              </a:rPr>
              <a:t> </a:t>
            </a:r>
            <a:endParaRPr lang="el-GR" b="1" i="1" baseline="30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Πιο γενικά (εκτός εφαρμογής)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1241"/>
          <a:stretch>
            <a:fillRect/>
          </a:stretch>
        </p:blipFill>
        <p:spPr bwMode="auto">
          <a:xfrm>
            <a:off x="0" y="2708920"/>
            <a:ext cx="8153400" cy="174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2411760" y="3789040"/>
            <a:ext cx="1440160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43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4929198"/>
            <a:ext cx="4371975" cy="304800"/>
          </a:xfrm>
          <a:prstGeom prst="rect">
            <a:avLst/>
          </a:prstGeom>
          <a:noFill/>
        </p:spPr>
      </p:pic>
      <p:pic>
        <p:nvPicPr>
          <p:cNvPr id="10" name="9 - Εικόνα" descr="sxima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500306"/>
            <a:ext cx="4786346" cy="2241040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214282" y="171448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Αριθμητική Εφαρμογή </a:t>
            </a:r>
            <a:r>
              <a:rPr lang="en-US" u="sng" dirty="0" smtClean="0"/>
              <a:t>3</a:t>
            </a:r>
            <a:r>
              <a:rPr lang="el-GR" u="sng" dirty="0" smtClean="0"/>
              <a:t>:</a:t>
            </a:r>
          </a:p>
          <a:p>
            <a:r>
              <a:rPr lang="el-GR" dirty="0" smtClean="0"/>
              <a:t>Διαχωρισμός χρονικής σειράς στις συνιστώσες της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714348" y="5429264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1600" dirty="0" smtClean="0"/>
              <a:t> Η μορφή αυτή προτιμάται όταν η εποχική αυξομείωση (</a:t>
            </a:r>
            <a:r>
              <a:rPr lang="en-US" sz="1600" dirty="0" smtClean="0"/>
              <a:t>fluctuation</a:t>
            </a:r>
            <a:r>
              <a:rPr lang="el-GR" sz="1600" dirty="0" smtClean="0"/>
              <a:t>)</a:t>
            </a:r>
            <a:r>
              <a:rPr lang="en-US" sz="1600" dirty="0" smtClean="0"/>
              <a:t> </a:t>
            </a:r>
            <a:r>
              <a:rPr lang="el-GR" sz="1600" dirty="0" smtClean="0"/>
              <a:t>εξαρτάται από τη μέση στάθμη της σειράς. Διαφορετικά, η μορφή της συνάρτησης (</a:t>
            </a:r>
            <a:r>
              <a:rPr lang="en-US" sz="1600" i="1" dirty="0" smtClean="0">
                <a:latin typeface="Cambria" pitchFamily="18" charset="0"/>
                <a:ea typeface="Cambria Math" pitchFamily="18" charset="0"/>
              </a:rPr>
              <a:t>f </a:t>
            </a:r>
            <a:r>
              <a:rPr lang="el-GR" sz="1600" dirty="0" smtClean="0"/>
              <a:t>) είναι προσθετική.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Η αποσυνθετική διαδικασία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solidFill>
                  <a:srgbClr val="FF0000"/>
                </a:solidFill>
              </a:rPr>
              <a:t>Από τα αρχικά στοιχεία </a:t>
            </a:r>
            <a:r>
              <a:rPr lang="en-US" sz="18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υπολογίζεται ένας κινητός μέσος όρος σε μήκος ίσο προς το μήκος της εποχικότητας της σειράς (π.χ. 12 για μηνιαίες τιμές) για την εξάλειψη της εποχικότητας και των θορύβων.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Προσαρμόζεται η κατάλληλη μορφή καμπύλης στις τιμές της τάσης.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τα αποτελέσματα του βήματος 2 από εκείνα του βήματος 1 προκειμένου να προκύψουν οι τιμές του κυκλικού τελεστή.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οι κινητοί μέσοι όροι του βήματος 1 από τα αρχικά δεδομένα προκειμένου να προκύψουν η εποχικότητα και οι θόρυβοι.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Απομονώνονται οι εποχικοί τελεστές λαμβάνοντας τις μέσες τιμές τους για κάθε μια από τις περιόδους που συνθέτουν το πλήρες μήκος της εποχικότητας.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Διαχωρίζοντας από τα αρχικά στοιχεία τα αποτελέσματα της τάσης, της κυκλικότητας και της εποχικότητας που προέκυψαν, απομένουν οι θόρυβοι.</a:t>
            </a:r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8811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1</a:t>
            </a:r>
            <a:r>
              <a:rPr lang="el-GR" sz="1800" u="sng" baseline="30000" dirty="0" smtClean="0"/>
              <a:t>ο</a:t>
            </a:r>
            <a:r>
              <a:rPr lang="el-GR" sz="1800" u="sng" dirty="0" smtClean="0"/>
              <a:t> βήμα</a:t>
            </a:r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Επειδή τα δεδομένα είναι μηνιαία το μήκος της εποχικότητας είναι ίσο με 12.</a:t>
            </a:r>
          </a:p>
          <a:p>
            <a:pPr>
              <a:buNone/>
            </a:pP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- Εικόνα" descr="pinakas4 trend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71612"/>
            <a:ext cx="2817372" cy="450059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496"/>
            <a:ext cx="3440476" cy="47761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500438"/>
            <a:ext cx="3440476" cy="46952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500570"/>
            <a:ext cx="3230000" cy="46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Η αποσυνθετική διαδικασία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Από τα αρχικά στοιχεία </a:t>
            </a:r>
            <a:r>
              <a:rPr lang="en-US" sz="1800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1800" i="1" baseline="-25000" dirty="0" err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800" dirty="0" smtClean="0"/>
              <a:t> </a:t>
            </a:r>
            <a:r>
              <a:rPr lang="el-GR" sz="1800" dirty="0" smtClean="0"/>
              <a:t>υπολογίζεται ένας κινητός μέσος όρος σε μήκος ίσο προς το μήκος της εποχικότητας της σειράς (π.χ. 12 για μηνιαίες τιμές) για την εξάλειψη της εποχικότητας και των θορύβων.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solidFill>
                  <a:srgbClr val="FF0000"/>
                </a:solidFill>
              </a:rPr>
              <a:t>Προσαρμόζεται η κατάλληλη μορφή καμπύλης στις τιμές της τάσης.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τα αποτελέσματα του βήματος 2 από εκείνα του βήματος 1 προκειμένου να προκύψουν οι τιμές του κυκλικού τελεστή.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οι κινητοί μέσοι όροι του βήματος 1 από τα αρχικά δεδομένα προκειμένου να προκύψουν η εποχικότητα και οι θόρυβοι.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Απομονώνονται οι εποχικοί τελεστές λαμβάνοντας τις μέσες τιμές τους για κάθε μια από τις περιόδους που συνθέτουν το πλήρες μήκος της εποχικότητας.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Διαχωρίζοντας από τα αρχικά στοιχεία τα αποτελέσματα της τάσης, της κυκλικότητας και της εποχικότητας που προέκυψαν, απομένουν οι θόρυβοι.</a:t>
            </a:r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8153400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2</a:t>
            </a:r>
            <a:r>
              <a:rPr lang="el-GR" sz="1800" u="sng" baseline="30000" dirty="0" smtClean="0"/>
              <a:t>ο</a:t>
            </a:r>
            <a:r>
              <a:rPr lang="el-GR" sz="1800" u="sng" dirty="0" smtClean="0"/>
              <a:t> βήμα</a:t>
            </a:r>
          </a:p>
          <a:p>
            <a:pPr>
              <a:buFont typeface="Wingdings" pitchFamily="2" charset="2"/>
              <a:buChar char="ü"/>
            </a:pPr>
            <a:r>
              <a:rPr lang="el-GR" sz="1600" dirty="0" smtClean="0"/>
              <a:t>Οι τιμές που προκύπτουν από το βήμα 1 είναι απαλλαγμένες από την εποχικότητα, κάτι που φαίνεται από το Σχ. 7, και αποτελούν τις εκτιμήσεις των συνιστωσών της τάσης και της κυκλικότητας.</a:t>
            </a:r>
            <a:endParaRPr lang="el-GR" sz="16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- Εικόνα" descr="sxima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643182"/>
            <a:ext cx="4929222" cy="2262988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7072330" y="3571876"/>
            <a:ext cx="85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Σχήμα 7</a:t>
            </a:r>
            <a:endParaRPr lang="el-GR" sz="1400" dirty="0"/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642910" y="5000636"/>
            <a:ext cx="8153400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να απομονωθεί η τάση προσαρμόζεται μια</a:t>
            </a:r>
            <a:r>
              <a:rPr kumimoji="0" lang="el-G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καμπύλη, η οποία μετά από δοκιμές προκύπτει ότι είναι 2</a:t>
            </a:r>
            <a:r>
              <a:rPr kumimoji="0" lang="el-GR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ου</a:t>
            </a:r>
            <a:r>
              <a:rPr kumimoji="0" lang="el-G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βαθμού (σύμφωνα με την αρχή οικονομικότητας).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2643174" y="5643578"/>
            <a:ext cx="328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(2 x 12</a:t>
            </a:r>
            <a:r>
              <a:rPr lang="en-US" sz="1600" i="1" dirty="0" smtClean="0">
                <a:latin typeface="Cambria" pitchFamily="18" charset="0"/>
              </a:rPr>
              <a:t>MA</a:t>
            </a:r>
            <a:r>
              <a:rPr lang="en-US" sz="1600" dirty="0" smtClean="0">
                <a:latin typeface="Cambria" pitchFamily="18" charset="0"/>
              </a:rPr>
              <a:t>)</a:t>
            </a:r>
            <a:r>
              <a:rPr lang="en-US" sz="1600" baseline="-25000" dirty="0" smtClean="0">
                <a:latin typeface="Cambria" pitchFamily="18" charset="0"/>
              </a:rPr>
              <a:t>t </a:t>
            </a:r>
            <a:r>
              <a:rPr lang="en-US" sz="1600" dirty="0" smtClean="0">
                <a:latin typeface="Cambria" pitchFamily="18" charset="0"/>
              </a:rPr>
              <a:t>= </a:t>
            </a:r>
            <a:r>
              <a:rPr lang="en-US" sz="1600" i="1" dirty="0" smtClean="0">
                <a:latin typeface="Cambria" pitchFamily="18" charset="0"/>
              </a:rPr>
              <a:t>b</a:t>
            </a:r>
            <a:r>
              <a:rPr lang="en-US" sz="1600" baseline="-25000" dirty="0" smtClean="0">
                <a:latin typeface="Cambria" pitchFamily="18" charset="0"/>
              </a:rPr>
              <a:t>0 </a:t>
            </a:r>
            <a:r>
              <a:rPr lang="en-US" sz="1600" dirty="0" smtClean="0">
                <a:latin typeface="Cambria" pitchFamily="18" charset="0"/>
              </a:rPr>
              <a:t>+ </a:t>
            </a:r>
            <a:r>
              <a:rPr lang="en-US" sz="1600" i="1" dirty="0" smtClean="0">
                <a:latin typeface="Cambria" pitchFamily="18" charset="0"/>
              </a:rPr>
              <a:t>b</a:t>
            </a:r>
            <a:r>
              <a:rPr lang="en-US" sz="1600" baseline="-25000" dirty="0" smtClean="0">
                <a:latin typeface="Cambria" pitchFamily="18" charset="0"/>
              </a:rPr>
              <a:t>1</a:t>
            </a:r>
            <a:r>
              <a:rPr lang="en-US" sz="1600" i="1" dirty="0" smtClean="0">
                <a:latin typeface="Cambria" pitchFamily="18" charset="0"/>
              </a:rPr>
              <a:t>t</a:t>
            </a:r>
            <a:r>
              <a:rPr lang="en-US" sz="1600" b="1" i="1" dirty="0" smtClean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+ </a:t>
            </a:r>
            <a:r>
              <a:rPr lang="en-US" sz="1600" i="1" dirty="0" smtClean="0">
                <a:latin typeface="Cambria" pitchFamily="18" charset="0"/>
              </a:rPr>
              <a:t>b</a:t>
            </a:r>
            <a:r>
              <a:rPr lang="en-US" sz="1600" baseline="-25000" dirty="0" smtClean="0">
                <a:latin typeface="Cambria" pitchFamily="18" charset="0"/>
              </a:rPr>
              <a:t>2</a:t>
            </a:r>
            <a:r>
              <a:rPr lang="en-US" sz="1600" i="1" dirty="0" smtClean="0">
                <a:latin typeface="Cambria" pitchFamily="18" charset="0"/>
              </a:rPr>
              <a:t>t</a:t>
            </a:r>
            <a:r>
              <a:rPr lang="en-US" sz="1600" baseline="30000" dirty="0" smtClean="0">
                <a:latin typeface="Cambria" pitchFamily="18" charset="0"/>
              </a:rPr>
              <a:t>2</a:t>
            </a:r>
            <a:endParaRPr lang="el-GR" sz="1600" b="1" i="1" baseline="30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Η αποσυνθετική διαδικασία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Από τα αρχικά στοιχεία </a:t>
            </a:r>
            <a:r>
              <a:rPr lang="en-US" sz="1800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1800" i="1" baseline="-25000" dirty="0" err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800" dirty="0" smtClean="0"/>
              <a:t> </a:t>
            </a:r>
            <a:r>
              <a:rPr lang="el-GR" sz="1800" dirty="0" smtClean="0"/>
              <a:t>υπολογίζεται ένας κινητός μέσος όρος σε μήκος ίσο προς το μήκος της εποχικότητας της σειράς (π.χ. 12 για μηνιαίες τιμές) για την εξάλειψη της εποχικότητας και των θορύβων.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Προσαρμόζεται η κατάλληλη μορφή καμπύλης στις τιμές της τάσης.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solidFill>
                  <a:srgbClr val="FF0000"/>
                </a:solidFill>
              </a:rPr>
              <a:t>Διαχωρίζονται τα αποτελέσματα του βήματος 2 από εκείνα του βήματος 1 προκειμένου να προκύψουν οι τιμές του κυκλικού τελεστή.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οι κινητοί μέσοι όροι του βήματος 1 από τα αρχικά δεδομένα προκειμένου να προκύψουν η εποχικότητα και οι θόρυβοι.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Απομονώνονται οι εποχικοί τελεστές λαμβάνοντας τις μέσες τιμές τους για κάθε μια από τις περιόδους που συνθέτουν το πλήρες μήκος της εποχικότητας.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Διαχωρίζοντας από τα αρχικά στοιχεία τα αποτελέσματα της τάσης, της κυκλικότητας και της εποχικότητας που προέκυψαν, απομένουν οι θόρυβοι.</a:t>
            </a:r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49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535785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u="sng" dirty="0" smtClean="0"/>
              <a:t>3</a:t>
            </a:r>
            <a:r>
              <a:rPr lang="el-GR" sz="1800" u="sng" baseline="30000" dirty="0" smtClean="0"/>
              <a:t>ο</a:t>
            </a:r>
            <a:r>
              <a:rPr lang="el-GR" sz="1800" u="sng" dirty="0" smtClean="0"/>
              <a:t> βήμα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 smtClean="0"/>
              <a:t>Η βέλτιστη εξίσωση παλινδρόμησης που προέκυψε είναι:</a:t>
            </a:r>
            <a:endParaRPr lang="en-US" sz="1800" dirty="0" smtClean="0"/>
          </a:p>
          <a:p>
            <a:pPr>
              <a:buFont typeface="Wingdings" pitchFamily="2" charset="2"/>
              <a:buChar char="ü"/>
            </a:pPr>
            <a:endParaRPr lang="en-US" sz="1800" dirty="0" smtClean="0"/>
          </a:p>
          <a:p>
            <a:pPr algn="ctr">
              <a:buNone/>
            </a:pPr>
            <a:r>
              <a:rPr lang="en-US" sz="1800" i="1" dirty="0" err="1" smtClean="0">
                <a:latin typeface="Cambria" pitchFamily="18" charset="0"/>
              </a:rPr>
              <a:t>T</a:t>
            </a:r>
            <a:r>
              <a:rPr lang="en-US" sz="1800" i="1" baseline="-25000" dirty="0" err="1" smtClean="0">
                <a:latin typeface="Cambria" pitchFamily="18" charset="0"/>
              </a:rPr>
              <a:t>t</a:t>
            </a:r>
            <a:r>
              <a:rPr lang="en-US" sz="1800" dirty="0" smtClean="0">
                <a:latin typeface="Cambria" pitchFamily="18" charset="0"/>
              </a:rPr>
              <a:t> = 95,34 + 0,4154 </a:t>
            </a:r>
            <a:r>
              <a:rPr lang="en-US" sz="1800" i="1" dirty="0" smtClean="0">
                <a:latin typeface="Cambria" pitchFamily="18" charset="0"/>
              </a:rPr>
              <a:t>t</a:t>
            </a:r>
            <a:r>
              <a:rPr lang="en-US" sz="1800" dirty="0" smtClean="0">
                <a:latin typeface="Cambria" pitchFamily="18" charset="0"/>
              </a:rPr>
              <a:t> – 0,00703 </a:t>
            </a:r>
            <a:r>
              <a:rPr lang="en-US" sz="1800" i="1" dirty="0" smtClean="0">
                <a:latin typeface="Cambria" pitchFamily="18" charset="0"/>
              </a:rPr>
              <a:t>t</a:t>
            </a:r>
            <a:r>
              <a:rPr lang="en-US" sz="1800" baseline="30000" dirty="0" smtClean="0">
                <a:latin typeface="Cambria" pitchFamily="18" charset="0"/>
              </a:rPr>
              <a:t>2</a:t>
            </a:r>
            <a:endParaRPr lang="el-GR" sz="1800" baseline="30000" dirty="0">
              <a:latin typeface="Cambria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" name="14 - Εικόνα" descr="pinakas4 trend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571612"/>
            <a:ext cx="2817372" cy="4500593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Οφέλη της μελέτης χρονικών σειρών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Οι χρονικές σειρές αναπτύχθηκαν και χρησιμοποιούνται κυρίως σε άλλα αντικείμενα (μοντέλα πρόβλεψης στα οικονομικά, στην επεξεργασία σημάτων, στην πρόγνωση του καιρού κ.τ.λ.). 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00034" y="528638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Χρονική σειρά που περιγράφει το κραχ του ’29. </a:t>
            </a:r>
            <a:endParaRPr lang="el-GR" sz="1400" dirty="0"/>
          </a:p>
        </p:txBody>
      </p:sp>
      <p:pic>
        <p:nvPicPr>
          <p:cNvPr id="12" name="11 - Εικόνα" descr="1929_wall_street_crash_graph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4"/>
            <a:ext cx="4643470" cy="2321735"/>
          </a:xfrm>
          <a:prstGeom prst="rect">
            <a:avLst/>
          </a:prstGeom>
        </p:spPr>
      </p:pic>
      <p:sp>
        <p:nvSpPr>
          <p:cNvPr id="14" name="13 - TextBox"/>
          <p:cNvSpPr txBox="1"/>
          <p:nvPr/>
        </p:nvSpPr>
        <p:spPr>
          <a:xfrm>
            <a:off x="4857752" y="5286388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Χρονική σειρά που περιγράφει την μείωση της παγωμένης επιφάνειας του Αρκτικού Ωκεανού και την αύξηση του </a:t>
            </a:r>
            <a:r>
              <a:rPr lang="en-US" sz="1400" dirty="0" smtClean="0"/>
              <a:t>CO</a:t>
            </a:r>
            <a:r>
              <a:rPr lang="en-US" sz="1400" baseline="-25000" dirty="0" smtClean="0"/>
              <a:t>2</a:t>
            </a:r>
            <a:r>
              <a:rPr lang="el-GR" sz="1400" dirty="0" smtClean="0"/>
              <a:t>.</a:t>
            </a:r>
            <a:endParaRPr lang="el-GR" sz="1400" baseline="-25000" dirty="0"/>
          </a:p>
        </p:txBody>
      </p:sp>
      <p:pic>
        <p:nvPicPr>
          <p:cNvPr id="15" name="14 - Εικόνα" descr="nansen-fig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723742"/>
            <a:ext cx="3609071" cy="258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Η αποσυνθετική διαδικασία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Από τα αρχικά στοιχεία </a:t>
            </a:r>
            <a:r>
              <a:rPr lang="en-US" sz="1800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1800" i="1" baseline="-25000" dirty="0" err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800" dirty="0" smtClean="0"/>
              <a:t> </a:t>
            </a:r>
            <a:r>
              <a:rPr lang="el-GR" sz="1800" dirty="0" smtClean="0"/>
              <a:t>υπολογίζεται ένας κινητός μέσος όρος σε μήκος ίσο προς το μήκος της εποχικότητας της σειράς (π.χ. 12 για μηνιαίες τιμές) για την εξάλειψη της εποχικότητας και των θορύβων.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Προσαρμόζεται η κατάλληλη μορφή καμπύλης στις τιμές της τάσης.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τα αποτελέσματα του βήματος 2 από εκείνα του βήματος 1 προκειμένου να προκύψουν οι τιμές του κυκλικού τελεστή.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solidFill>
                  <a:srgbClr val="FF0000"/>
                </a:solidFill>
              </a:rPr>
              <a:t>Διαχωρίζονται οι κινητοί μέσοι όροι του βήματος 1 από τα αρχικά δεδομένα προκειμένου να προκύψουν η εποχικότητα και οι θόρυβοι.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Απομονώνονται οι εποχικοί τελεστές λαμβάνοντας τις μέσες τιμές τους για κάθε μια από τις περιόδους που συνθέτουν το πλήρες μήκος της εποχικότητας.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Διαχωρίζοντας από τα αρχικά στοιχεία τα αποτελέσματα της τάσης, της κυκλικότητας και της εποχικότητας που προέκυψαν, απομένουν οι θόρυβοι.</a:t>
            </a:r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51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- Εικόνα" descr="pinakas4 trend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124697"/>
            <a:ext cx="2817372" cy="3394424"/>
          </a:xfrm>
          <a:prstGeom prst="rect">
            <a:avLst/>
          </a:prstGeom>
        </p:spPr>
      </p:pic>
      <p:sp>
        <p:nvSpPr>
          <p:cNvPr id="1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5357850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4</a:t>
            </a:r>
            <a:r>
              <a:rPr lang="el-GR" sz="1800" u="sng" baseline="30000" dirty="0" smtClean="0"/>
              <a:t>ο</a:t>
            </a:r>
            <a:r>
              <a:rPr lang="el-GR" sz="1800" u="sng" dirty="0" smtClean="0"/>
              <a:t> βήμα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 smtClean="0"/>
              <a:t>Για τον διαχωρισμό της εποχικότητας διαιρούνται οι αρχικές τιμές με τις αντίστοιχες της στήλης </a:t>
            </a:r>
            <a:r>
              <a:rPr lang="en-US" sz="1800" dirty="0" smtClean="0"/>
              <a:t> </a:t>
            </a:r>
            <a:r>
              <a:rPr lang="el-GR" sz="1800" b="1" dirty="0" smtClean="0">
                <a:solidFill>
                  <a:srgbClr val="FF0000"/>
                </a:solidFill>
              </a:rPr>
              <a:t>(</a:t>
            </a:r>
            <a:r>
              <a:rPr lang="el-GR" sz="1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x12 MA</a:t>
            </a:r>
            <a:r>
              <a:rPr lang="el-GR" sz="1800" b="1" dirty="0" smtClean="0">
                <a:solidFill>
                  <a:srgbClr val="FF0000"/>
                </a:solidFill>
              </a:rPr>
              <a:t>)</a:t>
            </a:r>
            <a:endParaRPr lang="el-GR" sz="1800" b="1" dirty="0">
              <a:solidFill>
                <a:srgbClr val="FF0000"/>
              </a:solidFill>
            </a:endParaRPr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3071802" y="292893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714348" y="3786190"/>
            <a:ext cx="5357850" cy="13287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</a:t>
            </a:r>
            <a:r>
              <a:rPr kumimoji="0" lang="el-G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στοιχεία που </a:t>
            </a:r>
            <a:r>
              <a:rPr lang="el-GR" dirty="0" smtClean="0"/>
              <a:t>προκύπτουν αποτελούν της εκτιμήσεις της εποχικότητας και των θορύβων που υπεισέρχονται στα αρχικά δεδομένα.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Η αποσυνθετική διαδικασία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Από τα αρχικά στοιχεία </a:t>
            </a:r>
            <a:r>
              <a:rPr lang="en-US" sz="1800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1800" i="1" baseline="-25000" dirty="0" err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800" dirty="0" smtClean="0"/>
              <a:t> </a:t>
            </a:r>
            <a:r>
              <a:rPr lang="el-GR" sz="1800" dirty="0" smtClean="0"/>
              <a:t>υπολογίζεται ένας κινητός μέσος όρος σε μήκος ίσο προς το μήκος της εποχικότητας της σειράς (π.χ. 12 για μηνιαίες τιμές) για την εξάλειψη της εποχικότητας και των θορύβων.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Προσαρμόζεται η κατάλληλη μορφή καμπύλης στις τιμές της τάσης.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τα αποτελέσματα του βήματος 2 από εκείνα του βήματος 1 προκειμένου να προκύψουν οι τιμές του κυκλικού τελεστή.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οι κινητοί μέσοι όροι του βήματος 1 από τα αρχικά δεδομένα προκειμένου να προκύψουν η εποχικότητα και οι θόρυβοι.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solidFill>
                  <a:srgbClr val="FF0000"/>
                </a:solidFill>
              </a:rPr>
              <a:t>Απομονώνονται οι εποχικοί τελεστές λαμβάνοντας τις μέσες τιμές τους για κάθε μια από τις περιόδους που συνθέτουν το πλήρες μήκος της εποχικότητας.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Διαχωρίζοντας από τα αρχικά στοιχεία τα αποτελέσματα της τάσης, της κυκλικότητας και της εποχικότητας που προέκυψαν, απομένουν οι θόρυβοι.</a:t>
            </a:r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53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5500726" cy="2071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600" u="sng" dirty="0" smtClean="0"/>
              <a:t>5</a:t>
            </a:r>
            <a:r>
              <a:rPr lang="el-GR" sz="1600" u="sng" baseline="30000" dirty="0" smtClean="0"/>
              <a:t>ο</a:t>
            </a:r>
            <a:r>
              <a:rPr lang="el-GR" sz="1600" u="sng" dirty="0" smtClean="0"/>
              <a:t> βήμα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sz="1600" dirty="0" smtClean="0"/>
              <a:t>Για την εκτίμηση των εποχικών τελεστών κατασκευάζεται ο Πίνακας 5, όπου για τον αντίστοιχο μήνα του κάθε έτους τοποθετούνται οι τιμές του βήματος 4 και υπολογίζονται οι εξομαλυμένες μέσες τιμές τους, οι οποίες ανάγονται στις αντίστοιχες τιμές που έχουν άθροισμα την εποχικότητα (δηλαδή 12). </a:t>
            </a:r>
            <a:endParaRPr lang="el-GR" sz="1600" dirty="0"/>
          </a:p>
        </p:txBody>
      </p:sp>
      <p:pic>
        <p:nvPicPr>
          <p:cNvPr id="10" name="9 - Εικόνα" descr="pinakas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786190"/>
            <a:ext cx="3357586" cy="1625778"/>
          </a:xfrm>
          <a:prstGeom prst="rect">
            <a:avLst/>
          </a:prstGeom>
        </p:spPr>
      </p:pic>
      <p:pic>
        <p:nvPicPr>
          <p:cNvPr id="11" name="10 - Εικόνα" descr="pinakas4 trend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128091"/>
            <a:ext cx="2817372" cy="3387635"/>
          </a:xfrm>
          <a:prstGeom prst="rect">
            <a:avLst/>
          </a:prstGeom>
        </p:spPr>
      </p:pic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642910" y="5572140"/>
            <a:ext cx="471490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αποτελέσματα δείχνουν καθαρά την υπεροχή των χειμερινών μηνών έναντι των θερινών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Ισοσκελές τρίγωνο"/>
          <p:cNvSpPr/>
          <p:nvPr/>
        </p:nvSpPr>
        <p:spPr>
          <a:xfrm>
            <a:off x="5508104" y="5589240"/>
            <a:ext cx="3168352" cy="936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Εναλλακτικά</a:t>
            </a:r>
          </a:p>
          <a:p>
            <a:pPr algn="ctr"/>
            <a:r>
              <a:rPr lang="el-GR" dirty="0" smtClean="0"/>
              <a:t>διάμεσος</a:t>
            </a:r>
            <a:endParaRPr lang="el-GR" dirty="0"/>
          </a:p>
        </p:txBody>
      </p:sp>
      <p:sp>
        <p:nvSpPr>
          <p:cNvPr id="14" name="13 - Αριστερό βέλος"/>
          <p:cNvSpPr/>
          <p:nvPr/>
        </p:nvSpPr>
        <p:spPr>
          <a:xfrm>
            <a:off x="4716016" y="5229200"/>
            <a:ext cx="100811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err="1" smtClean="0"/>
              <a:t>κανονικοποιημένο</a:t>
            </a:r>
            <a:endParaRPr lang="el-GR" sz="800" dirty="0"/>
          </a:p>
        </p:txBody>
      </p:sp>
      <p:sp>
        <p:nvSpPr>
          <p:cNvPr id="15" name="14 - Έλλειψη"/>
          <p:cNvSpPr/>
          <p:nvPr/>
        </p:nvSpPr>
        <p:spPr>
          <a:xfrm>
            <a:off x="8532440" y="3068960"/>
            <a:ext cx="360040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8532440" y="4509120"/>
            <a:ext cx="360040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Εναλλακτικά…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Αντί του μέσου όρου στον πίνακα 5 για τον προσδιορισμό της εποχικότητας μπορεί να χρησιμοποιηθεί η διάμεσος</a:t>
            </a:r>
          </a:p>
          <a:p>
            <a:pPr lvl="1"/>
            <a:r>
              <a:rPr lang="el-GR" dirty="0" err="1" smtClean="0"/>
              <a:t>∆ιάµεσος</a:t>
            </a:r>
            <a:r>
              <a:rPr lang="el-GR" dirty="0" smtClean="0"/>
              <a:t> (</a:t>
            </a:r>
            <a:r>
              <a:rPr lang="el-GR" dirty="0" err="1" smtClean="0"/>
              <a:t>median</a:t>
            </a:r>
            <a:r>
              <a:rPr lang="el-GR" dirty="0" smtClean="0"/>
              <a:t>): η </a:t>
            </a:r>
            <a:r>
              <a:rPr lang="el-GR" dirty="0" err="1" smtClean="0"/>
              <a:t>τιµή</a:t>
            </a:r>
            <a:r>
              <a:rPr lang="el-GR" dirty="0" smtClean="0"/>
              <a:t> που χωρίζει ένα σύνολο </a:t>
            </a:r>
            <a:r>
              <a:rPr lang="el-GR" dirty="0" err="1" smtClean="0"/>
              <a:t>δεδοµένων</a:t>
            </a:r>
            <a:r>
              <a:rPr lang="el-GR" dirty="0" smtClean="0"/>
              <a:t> στη µ</a:t>
            </a:r>
            <a:r>
              <a:rPr lang="el-GR" dirty="0" err="1" smtClean="0"/>
              <a:t>έση</a:t>
            </a:r>
            <a:r>
              <a:rPr lang="el-GR" dirty="0" smtClean="0"/>
              <a:t> όταν τοποθετηθούν σε αύξουσα σειρά η </a:t>
            </a:r>
            <a:r>
              <a:rPr lang="el-GR" dirty="0" err="1" smtClean="0"/>
              <a:t>τιµή</a:t>
            </a:r>
            <a:r>
              <a:rPr lang="el-GR" dirty="0" smtClean="0"/>
              <a:t> για την οποία το 50% των µ</a:t>
            </a:r>
            <a:r>
              <a:rPr lang="el-GR" dirty="0" err="1" smtClean="0"/>
              <a:t>ετρήσεων</a:t>
            </a:r>
            <a:r>
              <a:rPr lang="el-GR" dirty="0" smtClean="0"/>
              <a:t> είναι µ</a:t>
            </a:r>
            <a:r>
              <a:rPr lang="el-GR" dirty="0" err="1" smtClean="0"/>
              <a:t>ικρότερες</a:t>
            </a:r>
            <a:r>
              <a:rPr lang="el-GR" dirty="0" smtClean="0"/>
              <a:t> και το 50% µ</a:t>
            </a:r>
            <a:r>
              <a:rPr lang="el-GR" dirty="0" err="1" smtClean="0"/>
              <a:t>εγαλύτερες</a:t>
            </a:r>
            <a:r>
              <a:rPr lang="el-GR" dirty="0" smtClean="0"/>
              <a:t> από αυτή</a:t>
            </a:r>
          </a:p>
          <a:p>
            <a:pPr lvl="1"/>
            <a:r>
              <a:rPr lang="el-GR" dirty="0" err="1" smtClean="0"/>
              <a:t>∆εν</a:t>
            </a:r>
            <a:r>
              <a:rPr lang="el-GR" dirty="0" smtClean="0"/>
              <a:t> επηρεάζεται από την ύπαρξη ακραίων </a:t>
            </a:r>
            <a:r>
              <a:rPr lang="el-GR" dirty="0" err="1" smtClean="0"/>
              <a:t>τιµών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Η αποσυνθετική διαδικασία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Από τα αρχικά στοιχεία </a:t>
            </a:r>
            <a:r>
              <a:rPr lang="en-US" sz="1800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1800" i="1" baseline="-25000" dirty="0" err="1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800" dirty="0" smtClean="0"/>
              <a:t> </a:t>
            </a:r>
            <a:r>
              <a:rPr lang="el-GR" sz="1800" dirty="0" smtClean="0"/>
              <a:t>υπολογίζεται ένας κινητός μέσος όρος σε μήκος ίσο προς το μήκος της εποχικότητας της σειράς (π.χ. 12 για μηνιαίες τιμές) για την εξάλειψη της εποχικότητας και των θορύβων.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Προσαρμόζεται η κατάλληλη μορφή καμπύλης στις τιμές της τάσης.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τα αποτελέσματα του βήματος 2 από εκείνα του βήματος 1 προκειμένου να προκύψουν οι τιμές του κυκλικού τελεστή.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Διαχωρίζονται οι κινητοί μέσοι όροι του βήματος 1 από τα αρχικά δεδομένα προκειμένου να προκύψουν η εποχικότητα και οι θόρυβοι.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/>
              <a:t>Απομονώνονται οι εποχικοί τελεστές λαμβάνοντας τις μέσες τιμές τους για κάθε μια από τις περιόδους που συνθέτουν το πλήρες μήκος της εποχικότητας.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800" dirty="0" smtClean="0">
                <a:solidFill>
                  <a:srgbClr val="FF0000"/>
                </a:solidFill>
              </a:rPr>
              <a:t>Διαχωρίζοντας από τα αρχικά στοιχεία τα αποτελέσματα της τάσης, της κυκλικότητας και της εποχικότητας που προέκυψαν, απομένουν οι θόρυβοι.</a:t>
            </a:r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 smtClean="0"/>
          </a:p>
          <a:p>
            <a:pPr marL="342900" indent="-342900">
              <a:buFont typeface="+mj-lt"/>
              <a:buAutoNum type="arabicPeriod"/>
            </a:pP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Προσδιορισμός της εποχικότητας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56</a:t>
            </a:fld>
            <a:endParaRPr lang="el-GR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4143404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u="sng" dirty="0" smtClean="0"/>
              <a:t>6</a:t>
            </a:r>
            <a:r>
              <a:rPr lang="el-GR" sz="1800" u="sng" baseline="30000" dirty="0" smtClean="0"/>
              <a:t>ο</a:t>
            </a:r>
            <a:r>
              <a:rPr lang="el-GR" sz="1800" u="sng" dirty="0" smtClean="0"/>
              <a:t> βήμα</a:t>
            </a:r>
          </a:p>
          <a:p>
            <a:pPr>
              <a:buFont typeface="Wingdings" pitchFamily="2" charset="2"/>
              <a:buChar char="ü"/>
            </a:pPr>
            <a:r>
              <a:rPr lang="el-GR" sz="1800" dirty="0" smtClean="0"/>
              <a:t>Διαιρώντας τις αρχικές τιμές της στήλης (ΧΛΟΗ) με το γινόμενο των τιμών της τάσης και της εποχικότητας (</a:t>
            </a:r>
            <a:r>
              <a:rPr lang="en-US" sz="1800" i="1" dirty="0" err="1" smtClean="0">
                <a:latin typeface="Cambria" pitchFamily="18" charset="0"/>
                <a:ea typeface="Cambria Math" pitchFamily="18" charset="0"/>
              </a:rPr>
              <a:t>T</a:t>
            </a:r>
            <a:r>
              <a:rPr lang="en-US" sz="1800" baseline="-25000" dirty="0" err="1" smtClean="0">
                <a:latin typeface="Cambria" pitchFamily="18" charset="0"/>
                <a:ea typeface="Cambria Math" pitchFamily="18" charset="0"/>
              </a:rPr>
              <a:t>t</a:t>
            </a:r>
            <a:r>
              <a:rPr lang="el-GR" sz="1800" dirty="0" smtClean="0"/>
              <a:t> και</a:t>
            </a:r>
            <a:r>
              <a:rPr lang="en-US" sz="1800" dirty="0" smtClean="0"/>
              <a:t> </a:t>
            </a:r>
            <a:r>
              <a:rPr lang="en-US" sz="1800" i="1" dirty="0" smtClean="0">
                <a:latin typeface="Cambria" pitchFamily="18" charset="0"/>
              </a:rPr>
              <a:t>E</a:t>
            </a:r>
            <a:r>
              <a:rPr lang="en-US" sz="1800" baseline="-25000" dirty="0" smtClean="0">
                <a:latin typeface="Cambria" pitchFamily="18" charset="0"/>
              </a:rPr>
              <a:t>t</a:t>
            </a:r>
            <a:r>
              <a:rPr lang="el-GR" sz="1800" dirty="0" smtClean="0"/>
              <a:t>) προκύπτουν οι εκτιμήσεις των τιμών του θορύβου (</a:t>
            </a:r>
            <a:r>
              <a:rPr lang="en-US" sz="1800" i="1" dirty="0" smtClean="0">
                <a:latin typeface="Cambria" pitchFamily="18" charset="0"/>
              </a:rPr>
              <a:t>e</a:t>
            </a:r>
            <a:r>
              <a:rPr lang="en-US" sz="1800" baseline="-25000" dirty="0" smtClean="0">
                <a:latin typeface="Cambria" pitchFamily="18" charset="0"/>
              </a:rPr>
              <a:t>t</a:t>
            </a:r>
            <a:r>
              <a:rPr lang="el-GR" sz="1800" dirty="0" smtClean="0"/>
              <a:t>). </a:t>
            </a:r>
            <a:endParaRPr lang="el-GR" sz="1800" dirty="0"/>
          </a:p>
        </p:txBody>
      </p:sp>
      <p:pic>
        <p:nvPicPr>
          <p:cNvPr id="10" name="9 - Εικόνα" descr="pinakas4c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4068603" cy="436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Διαχωρισμός χρονικής σειράς στις συνιστώσες της:</a:t>
            </a:r>
            <a:br>
              <a:rPr lang="el-GR" sz="2600" dirty="0" smtClean="0"/>
            </a:br>
            <a:r>
              <a:rPr lang="el-GR" sz="2600" dirty="0" smtClean="0"/>
              <a:t>Εκτίμηση μελλοντικών τιμών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1800" dirty="0" smtClean="0"/>
              <a:t>Τα στοιχεία που προέκυψαν μπορούν να χρησιμοποιηθούν για εκτίμηση των μελλοντικών τιμών της σειράς, π.χ. η εκτίμηση της τιμής του Ιανουαρίου 1976:</a:t>
            </a: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71744"/>
            <a:ext cx="900953" cy="261905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571744"/>
            <a:ext cx="953334" cy="282857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571744"/>
            <a:ext cx="921905" cy="282857"/>
          </a:xfrm>
          <a:prstGeom prst="rect">
            <a:avLst/>
          </a:prstGeom>
          <a:noFill/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000372"/>
            <a:ext cx="4777143" cy="282857"/>
          </a:xfrm>
          <a:prstGeom prst="rect">
            <a:avLst/>
          </a:prstGeom>
          <a:noFill/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429000"/>
            <a:ext cx="5583810" cy="282857"/>
          </a:xfrm>
          <a:prstGeom prst="rect">
            <a:avLst/>
          </a:prstGeom>
          <a:noFill/>
        </p:spPr>
      </p:pic>
      <p:pic>
        <p:nvPicPr>
          <p:cNvPr id="21" name="20 - Εικόνα" descr="pinakas6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4214818"/>
            <a:ext cx="4569932" cy="1785950"/>
          </a:xfrm>
          <a:prstGeom prst="rect">
            <a:avLst/>
          </a:prstGeom>
        </p:spPr>
      </p:pic>
      <p:sp>
        <p:nvSpPr>
          <p:cNvPr id="20" name="19 - Ορθογώνιο"/>
          <p:cNvSpPr/>
          <p:nvPr/>
        </p:nvSpPr>
        <p:spPr>
          <a:xfrm>
            <a:off x="5580112" y="4293096"/>
            <a:ext cx="3384376" cy="16561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Στις προβλέψεις  σε αυτά τα προβλήματα δε λαμβάνω υπόψη το λευκό θόρυβο (μη κανονικότητα) και θέτω </a:t>
            </a:r>
            <a:r>
              <a:rPr lang="en-US" dirty="0" smtClean="0"/>
              <a:t>e = 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Αξιολόγηση της μεθόδου επέκτασης των καμπύλων τάσης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+    Η μέθοδος είναι απλή και ενδείκνυται για μακροχρόνιες προβλέψεις όπου δεν συμφέρει να προσαρμοστεί στα στοιχεία ένα πολύπλοκο μοντέλο, καθώς είναι πιθανό στο μέλλον να αλλάξει.</a:t>
            </a:r>
          </a:p>
          <a:p>
            <a:pPr>
              <a:buNone/>
            </a:pPr>
            <a:endParaRPr lang="el-GR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libri" pitchFamily="34" charset="0"/>
              </a:rPr>
              <a:t>-     Συχνά δεν υπάρχει κάποια λογική βάση στην επιλογή μιας συγκεκριμένης μορφής καμπύλης προσαρμογής στα στοιχεία και το μόνο κριτήριο είναι εκείνο της καλύτερης προσαρμογής.</a:t>
            </a:r>
          </a:p>
          <a:p>
            <a:pPr>
              <a:buFontTx/>
              <a:buChar char="-"/>
            </a:pPr>
            <a:endParaRPr lang="el-GR" sz="18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el-GR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1800" dirty="0" smtClean="0">
                <a:latin typeface="Calibri" pitchFamily="34" charset="0"/>
              </a:rPr>
              <a:t>-     Μπορεί διάφορες καμπύλες να προσαρμόζονται περίπου το ίδιο καλά στα στοιχεία, η επέκτασή τους όμως στο μέλλον να παρέχει εντελώς διαφορετικά αποτελέσματα.</a:t>
            </a:r>
            <a:endParaRPr lang="el-GR" sz="1800" dirty="0">
              <a:latin typeface="Calibri" pitchFamily="34" charset="0"/>
            </a:endParaRPr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Βέλος προς τα κάτω"/>
          <p:cNvSpPr/>
          <p:nvPr/>
        </p:nvSpPr>
        <p:spPr>
          <a:xfrm>
            <a:off x="4286248" y="385762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Εκθετική εξομάλυνση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785926"/>
            <a:ext cx="8153400" cy="431007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1800" dirty="0" smtClean="0"/>
              <a:t>Η μέθοδος αυτή προτάθηκε για την πρόβλεψη χρονικών σειρών αρχικά από τον </a:t>
            </a:r>
            <a:r>
              <a:rPr lang="en-US" sz="1800" dirty="0" smtClean="0"/>
              <a:t>Holt (1957) </a:t>
            </a:r>
            <a:r>
              <a:rPr lang="el-GR" sz="1800" dirty="0" smtClean="0"/>
              <a:t>και</a:t>
            </a:r>
            <a:r>
              <a:rPr lang="en-US" sz="1800" dirty="0" smtClean="0"/>
              <a:t> </a:t>
            </a:r>
            <a:r>
              <a:rPr lang="el-GR" sz="1800" dirty="0" smtClean="0"/>
              <a:t>από τον </a:t>
            </a:r>
            <a:r>
              <a:rPr lang="en-US" sz="1800" dirty="0" smtClean="0"/>
              <a:t>Winters (1960)</a:t>
            </a:r>
            <a:r>
              <a:rPr lang="el-GR" sz="1800" dirty="0" smtClean="0"/>
              <a:t> για χρονικές σειρές που δεν έχουν περιοδικότητα ή έχει αφαιρεθεί κατάλληλα.</a:t>
            </a:r>
          </a:p>
          <a:p>
            <a:pPr>
              <a:buFont typeface="Arial" pitchFamily="34" charset="0"/>
              <a:buChar char="•"/>
            </a:pPr>
            <a:endParaRPr lang="el-GR" sz="1800" dirty="0" smtClean="0"/>
          </a:p>
          <a:p>
            <a:pPr>
              <a:buFont typeface="Arial" pitchFamily="34" charset="0"/>
              <a:buChar char="•"/>
            </a:pPr>
            <a:r>
              <a:rPr lang="el-GR" sz="1800" dirty="0" smtClean="0"/>
              <a:t>Ενώ με την μέθοδο του</a:t>
            </a:r>
            <a:r>
              <a:rPr lang="en-US" sz="1800" dirty="0" smtClean="0"/>
              <a:t> </a:t>
            </a:r>
            <a:r>
              <a:rPr lang="el-GR" sz="1800" dirty="0" smtClean="0"/>
              <a:t>κινητού μέσου όρου</a:t>
            </a:r>
            <a:r>
              <a:rPr lang="en-US" sz="1800" dirty="0" smtClean="0"/>
              <a:t> </a:t>
            </a:r>
            <a:r>
              <a:rPr lang="el-GR" sz="1800" dirty="0" smtClean="0"/>
              <a:t>οι παρελθοντικές παρατηρήσεις είχαν τα ίδια βάρη</a:t>
            </a:r>
            <a:r>
              <a:rPr lang="en-US" sz="1800" dirty="0" smtClean="0"/>
              <a:t>, </a:t>
            </a:r>
            <a:r>
              <a:rPr lang="el-GR" sz="1800" dirty="0" smtClean="0"/>
              <a:t>στην εκθετική εξομάλυνση αποδίδονται μεγαλύτερα βάρη στις πρόσφατες παρατηρήσεις.</a:t>
            </a: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428596" y="5072075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Holt, Charles C. (1957). "Forecasting Trends and Seasonal by Exponentially Weighted Averages". </a:t>
            </a:r>
            <a:r>
              <a:rPr lang="en-US" sz="1200" i="1" dirty="0" smtClean="0"/>
              <a:t>Office of Naval Research Memorandum</a:t>
            </a:r>
            <a:r>
              <a:rPr lang="en-US" sz="1200" dirty="0" smtClean="0"/>
              <a:t> </a:t>
            </a:r>
            <a:r>
              <a:rPr lang="en-US" sz="1200" b="1" dirty="0" smtClean="0"/>
              <a:t>52</a:t>
            </a:r>
            <a:r>
              <a:rPr lang="en-US" sz="1200" dirty="0" smtClean="0"/>
              <a:t>. reprinted in Holt, Charles C. (January–March 2004). "Forecasting Trends and Seasonal by Exponentially Weighted Averages". </a:t>
            </a:r>
            <a:r>
              <a:rPr lang="en-US" sz="1200" i="1" dirty="0" smtClean="0"/>
              <a:t>International Journal of Forecasting</a:t>
            </a:r>
            <a:r>
              <a:rPr lang="en-US" sz="1200" dirty="0" smtClean="0"/>
              <a:t> </a:t>
            </a:r>
            <a:r>
              <a:rPr lang="el-GR" sz="1200" b="1" dirty="0" smtClean="0"/>
              <a:t>20</a:t>
            </a:r>
            <a:r>
              <a:rPr lang="el-GR" sz="1200" dirty="0" smtClean="0"/>
              <a:t> (1): 5–10.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Winters, P. R. (April 1960). "Forecasting Sales by Exponentially Weighted Moving Averages"</a:t>
            </a:r>
            <a:r>
              <a:rPr lang="fr-FR" sz="1200" dirty="0" smtClean="0"/>
              <a:t> . Management Science 6 (3): 324–342.</a:t>
            </a:r>
            <a:endParaRPr lang="el-GR" sz="1200" dirty="0" smtClean="0"/>
          </a:p>
          <a:p>
            <a:r>
              <a:rPr lang="en-US" sz="1200" dirty="0" smtClean="0"/>
              <a:t> 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Οφέλη της μελέτης χρονικών σειρών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4000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Ικανότητα πρόβλεψης σε προβλήματα όπου η υπάρχουσα γνώση της φυσικής του προβλήματος κρίνεται ανεπαρκής.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Δεν χρειάζονται δεδομένα πολλών μεταβλητών, η καταγραφή και ο υπολογισμός των οποίων ενδέχεται να είναι προβληματικοί.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Πρόβλεψη τιμών σε προβλήματα που δεν έχουν μονοσήμαντες λύσεις (π.χ. </a:t>
            </a:r>
            <a:r>
              <a:rPr lang="en-US" sz="2000" dirty="0" smtClean="0"/>
              <a:t>hysteresis effect</a:t>
            </a:r>
            <a:r>
              <a:rPr lang="el-GR" sz="2000" dirty="0" smtClean="0"/>
              <a:t> σε σχέσεις στάθμης-παροχής).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Εκθετική εξομάλυνση (συνέχεια)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1800" dirty="0" smtClean="0"/>
              <a:t>Αν θεωρηθεί η στατική </a:t>
            </a:r>
            <a:r>
              <a:rPr lang="en-US" sz="1800" dirty="0" smtClean="0"/>
              <a:t>(stationary) </a:t>
            </a:r>
            <a:r>
              <a:rPr lang="el-GR" sz="1800" dirty="0" smtClean="0"/>
              <a:t>χρονική σειρά 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 algn="ctr">
              <a:buNone/>
            </a:pPr>
            <a:r>
              <a:rPr lang="en-US" sz="2000" i="1" dirty="0" smtClean="0">
                <a:latin typeface="Cambria" pitchFamily="18" charset="0"/>
              </a:rPr>
              <a:t>z</a:t>
            </a:r>
            <a:r>
              <a:rPr lang="en-US" sz="2000" baseline="-25000" dirty="0" smtClean="0">
                <a:latin typeface="Cambria" pitchFamily="18" charset="0"/>
              </a:rPr>
              <a:t>n+1</a:t>
            </a:r>
            <a:r>
              <a:rPr lang="en-US" sz="2000" i="1" baseline="-25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= </a:t>
            </a:r>
            <a:r>
              <a:rPr lang="en-US" sz="2000" i="1" dirty="0" smtClean="0">
                <a:latin typeface="Cambria" pitchFamily="18" charset="0"/>
              </a:rPr>
              <a:t>w</a:t>
            </a:r>
            <a:r>
              <a:rPr lang="en-US" sz="2000" baseline="-25000" dirty="0" smtClean="0">
                <a:latin typeface="Cambria" pitchFamily="18" charset="0"/>
              </a:rPr>
              <a:t>0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z</a:t>
            </a:r>
            <a:r>
              <a:rPr lang="en-US" sz="2000" i="1" baseline="-25000" dirty="0" err="1" smtClean="0">
                <a:latin typeface="Cambria" pitchFamily="18" charset="0"/>
              </a:rPr>
              <a:t>n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+ </a:t>
            </a:r>
            <a:r>
              <a:rPr lang="en-US" sz="2000" i="1" dirty="0" smtClean="0">
                <a:latin typeface="Cambria" pitchFamily="18" charset="0"/>
              </a:rPr>
              <a:t>w</a:t>
            </a:r>
            <a:r>
              <a:rPr lang="en-US" sz="2000" i="1" baseline="-25000" dirty="0" smtClean="0">
                <a:latin typeface="Cambria" pitchFamily="18" charset="0"/>
              </a:rPr>
              <a:t>1</a:t>
            </a:r>
            <a:r>
              <a:rPr lang="en-US" sz="2000" i="1" dirty="0" smtClean="0">
                <a:latin typeface="Cambria" pitchFamily="18" charset="0"/>
              </a:rPr>
              <a:t> z</a:t>
            </a:r>
            <a:r>
              <a:rPr lang="en-US" sz="2000" i="1" baseline="-25000" dirty="0" smtClean="0">
                <a:latin typeface="Cambria" pitchFamily="18" charset="0"/>
              </a:rPr>
              <a:t>n-1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+ </a:t>
            </a:r>
            <a:r>
              <a:rPr lang="en-US" sz="2000" i="1" dirty="0" smtClean="0">
                <a:latin typeface="Cambria" pitchFamily="18" charset="0"/>
              </a:rPr>
              <a:t>w</a:t>
            </a:r>
            <a:r>
              <a:rPr lang="en-US" sz="2000" baseline="-25000" dirty="0" smtClean="0">
                <a:latin typeface="Cambria" pitchFamily="18" charset="0"/>
              </a:rPr>
              <a:t>2</a:t>
            </a:r>
            <a:r>
              <a:rPr lang="en-US" sz="2000" i="1" dirty="0" smtClean="0">
                <a:latin typeface="Cambria" pitchFamily="18" charset="0"/>
              </a:rPr>
              <a:t> z</a:t>
            </a:r>
            <a:r>
              <a:rPr lang="en-US" sz="2000" i="1" baseline="-25000" dirty="0" smtClean="0">
                <a:latin typeface="Cambria" pitchFamily="18" charset="0"/>
              </a:rPr>
              <a:t>n-2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+ …</a:t>
            </a:r>
            <a:r>
              <a:rPr lang="en-US" sz="2000" baseline="-25000" dirty="0" smtClean="0">
                <a:latin typeface="Cambria" pitchFamily="18" charset="0"/>
              </a:rPr>
              <a:t> </a:t>
            </a: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1800" dirty="0" smtClean="0"/>
              <a:t>	όπου</a:t>
            </a:r>
            <a:r>
              <a:rPr lang="en-US" sz="1800" dirty="0" smtClean="0"/>
              <a:t> </a:t>
            </a:r>
            <a:r>
              <a:rPr lang="en-US" sz="1800" i="1" dirty="0" err="1" smtClean="0">
                <a:latin typeface="Cambria" pitchFamily="18" charset="0"/>
              </a:rPr>
              <a:t>w</a:t>
            </a:r>
            <a:r>
              <a:rPr lang="en-US" sz="1800" i="1" baseline="-25000" dirty="0" err="1" smtClean="0">
                <a:latin typeface="Cambria" pitchFamily="18" charset="0"/>
              </a:rPr>
              <a:t>j</a:t>
            </a:r>
            <a:r>
              <a:rPr lang="en-US" sz="1800" i="1" baseline="-25000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( </a:t>
            </a:r>
            <a:r>
              <a:rPr lang="en-US" sz="1800" i="1" dirty="0" smtClean="0">
                <a:latin typeface="Cambria" pitchFamily="18" charset="0"/>
              </a:rPr>
              <a:t>j</a:t>
            </a:r>
            <a:r>
              <a:rPr lang="en-US" sz="1800" dirty="0" smtClean="0">
                <a:latin typeface="Cambria" pitchFamily="18" charset="0"/>
              </a:rPr>
              <a:t> = 0,1,2,… )</a:t>
            </a:r>
            <a:r>
              <a:rPr lang="en-US" sz="1800" dirty="0" smtClean="0"/>
              <a:t> </a:t>
            </a:r>
            <a:r>
              <a:rPr lang="el-GR" sz="1800" dirty="0" smtClean="0"/>
              <a:t>είναι τα βάρη, θα αποδίδεται περισσότερο βάρος στις πρόσφατες παρατηρήσεις και λιγότερο στις παλαιότερες.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pPr>
              <a:buNone/>
            </a:pPr>
            <a:endParaRPr lang="el-GR" sz="1800" dirty="0" smtClean="0"/>
          </a:p>
          <a:p>
            <a:pPr>
              <a:buFont typeface="Wingdings" pitchFamily="2" charset="2"/>
              <a:buChar char="Ø"/>
            </a:pPr>
            <a:r>
              <a:rPr lang="el-GR" sz="1800" dirty="0" smtClean="0"/>
              <a:t>Από την άποψη αυτή τα βάρη μπορούν να θεωρηθούν ως όροι μιας φθίνουσας γεωμετρικής προόδου.    </a:t>
            </a:r>
            <a:endParaRPr lang="en-US" sz="1800" i="1" dirty="0" smtClean="0">
              <a:latin typeface="Cambria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1800" i="1" dirty="0" err="1" smtClean="0">
                <a:latin typeface="Cambria" pitchFamily="18" charset="0"/>
              </a:rPr>
              <a:t>w</a:t>
            </a:r>
            <a:r>
              <a:rPr lang="en-US" sz="1800" i="1" baseline="-25000" dirty="0" err="1" smtClean="0">
                <a:latin typeface="Cambria" pitchFamily="18" charset="0"/>
              </a:rPr>
              <a:t>j</a:t>
            </a:r>
            <a:r>
              <a:rPr lang="en-US" sz="1800" i="1" baseline="-25000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= </a:t>
            </a:r>
            <a:r>
              <a:rPr lang="el-GR" sz="1800" i="1" dirty="0" smtClean="0">
                <a:latin typeface="Cambria" pitchFamily="18" charset="0"/>
              </a:rPr>
              <a:t>α</a:t>
            </a:r>
            <a:r>
              <a:rPr lang="el-GR" sz="1800" dirty="0" smtClean="0">
                <a:latin typeface="Cambria" pitchFamily="18" charset="0"/>
              </a:rPr>
              <a:t>(1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l-GR" sz="1800" dirty="0" smtClean="0">
                <a:latin typeface="Cambria" pitchFamily="18" charset="0"/>
              </a:rPr>
              <a:t>-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l-GR" sz="1800" i="1" dirty="0" smtClean="0">
                <a:latin typeface="Cambria" pitchFamily="18" charset="0"/>
              </a:rPr>
              <a:t>α</a:t>
            </a:r>
            <a:r>
              <a:rPr lang="el-GR" sz="1800" dirty="0" smtClean="0">
                <a:latin typeface="Cambria" pitchFamily="18" charset="0"/>
              </a:rPr>
              <a:t>)</a:t>
            </a:r>
            <a:r>
              <a:rPr lang="en-US" sz="1800" i="1" baseline="30000" dirty="0" smtClean="0">
                <a:latin typeface="Cambria" pitchFamily="18" charset="0"/>
              </a:rPr>
              <a:t>j</a:t>
            </a:r>
            <a:endParaRPr lang="el-GR" sz="2000" dirty="0" smtClean="0"/>
          </a:p>
          <a:p>
            <a:pPr>
              <a:lnSpc>
                <a:spcPct val="150000"/>
              </a:lnSpc>
              <a:buNone/>
            </a:pPr>
            <a:r>
              <a:rPr lang="el-GR" sz="1800" dirty="0" smtClean="0"/>
              <a:t> 	όπου </a:t>
            </a:r>
            <a:r>
              <a:rPr lang="el-GR" sz="1800" i="1" dirty="0" smtClean="0">
                <a:latin typeface="Cambria Math" pitchFamily="18" charset="0"/>
                <a:ea typeface="Cambria Math" pitchFamily="18" charset="0"/>
              </a:rPr>
              <a:t>α</a:t>
            </a:r>
            <a:r>
              <a:rPr lang="el-GR" sz="18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l-GR" sz="1800" dirty="0" smtClean="0">
                <a:ea typeface="Cambria Math" pitchFamily="18" charset="0"/>
              </a:rPr>
              <a:t>είναι μια σταθερά</a:t>
            </a:r>
            <a:r>
              <a:rPr lang="en-US" sz="1800" dirty="0" smtClean="0">
                <a:ea typeface="Cambria Math" pitchFamily="18" charset="0"/>
              </a:rPr>
              <a:t> </a:t>
            </a:r>
            <a:r>
              <a:rPr lang="en-US" sz="1800" dirty="0" smtClean="0">
                <a:latin typeface="Cambria" pitchFamily="18" charset="0"/>
                <a:ea typeface="Cambria Math" pitchFamily="18" charset="0"/>
              </a:rPr>
              <a:t>0</a:t>
            </a:r>
            <a:r>
              <a:rPr lang="el-GR" sz="1800" dirty="0" smtClean="0">
                <a:latin typeface="Cambria" pitchFamily="18" charset="0"/>
                <a:ea typeface="Cambria Math" pitchFamily="18" charset="0"/>
              </a:rPr>
              <a:t> </a:t>
            </a:r>
            <a:r>
              <a:rPr lang="en-US" sz="1800" dirty="0" smtClean="0">
                <a:latin typeface="Cambria" pitchFamily="18" charset="0"/>
                <a:ea typeface="Cambria Math" pitchFamily="18" charset="0"/>
              </a:rPr>
              <a:t>&lt;</a:t>
            </a:r>
            <a:r>
              <a:rPr lang="el-GR" sz="1800" dirty="0" smtClean="0">
                <a:latin typeface="Cambria" pitchFamily="18" charset="0"/>
                <a:ea typeface="Cambria Math" pitchFamily="18" charset="0"/>
              </a:rPr>
              <a:t> α &lt; 1</a:t>
            </a:r>
            <a:r>
              <a:rPr lang="en-US" sz="1800" dirty="0" smtClean="0">
                <a:latin typeface="Cambria" pitchFamily="18" charset="0"/>
                <a:ea typeface="Cambria Math" pitchFamily="18" charset="0"/>
              </a:rPr>
              <a:t> </a:t>
            </a:r>
            <a:r>
              <a:rPr lang="el-GR" sz="1800" dirty="0" smtClean="0">
                <a:ea typeface="Cambria Math" pitchFamily="18" charset="0"/>
              </a:rPr>
              <a:t>(συνήθως  0,1 - 0,3)</a:t>
            </a:r>
            <a:endParaRPr lang="el-GR" sz="1800" dirty="0"/>
          </a:p>
        </p:txBody>
      </p:sp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Επεξεργασία των στοιχείων μιας χρονικής σειράς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7</a:t>
            </a:fld>
            <a:endParaRPr lang="el-GR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1071538" y="1785926"/>
          <a:ext cx="7266009" cy="397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785918" y="3357562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Επεξεργασία χρονικής σειράς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Εξέλιξη της ανάλυσης </a:t>
            </a:r>
            <a:r>
              <a:rPr lang="el-GR" sz="2600" dirty="0" err="1" smtClean="0"/>
              <a:t>χρονοσειρών</a:t>
            </a:r>
            <a:endParaRPr lang="el-GR" sz="2600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071538" y="6286520"/>
            <a:ext cx="4214842" cy="365125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Εφαρμοσμένη ανάλυση υδρολογικών χρονικών σειρών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2120C65-3BC2-426A-9AA3-0C9CAB7DBC9E}" type="slidenum">
              <a:rPr lang="el-GR" smtClean="0"/>
              <a:pPr/>
              <a:t>8</a:t>
            </a:fld>
            <a:endParaRPr lang="el-GR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1857356" y="1600200"/>
          <a:ext cx="6908818" cy="36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Duth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6215082"/>
            <a:ext cx="571504" cy="502924"/>
          </a:xfrm>
          <a:prstGeom prst="rect">
            <a:avLst/>
          </a:prstGeom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428596" y="614364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000100" y="207167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Μεθοδολογίες ανάλυσης</a:t>
            </a:r>
          </a:p>
          <a:p>
            <a:pPr algn="ctr"/>
            <a:r>
              <a:rPr lang="el-GR" sz="2000" dirty="0" smtClean="0"/>
              <a:t>στο πεδίο χρόνων</a:t>
            </a:r>
            <a:endParaRPr lang="el-GR" sz="2000" dirty="0"/>
          </a:p>
        </p:txBody>
      </p:sp>
      <p:sp>
        <p:nvSpPr>
          <p:cNvPr id="11" name="10 - TextBox"/>
          <p:cNvSpPr txBox="1"/>
          <p:nvPr/>
        </p:nvSpPr>
        <p:spPr>
          <a:xfrm>
            <a:off x="428596" y="535782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1200" dirty="0" smtClean="0"/>
              <a:t> </a:t>
            </a:r>
            <a:r>
              <a:rPr lang="en-US" sz="1200" dirty="0" smtClean="0"/>
              <a:t>Box, George and Jenkins, </a:t>
            </a:r>
            <a:r>
              <a:rPr lang="en-US" sz="1200" dirty="0" err="1" smtClean="0"/>
              <a:t>Gwilym</a:t>
            </a:r>
            <a:r>
              <a:rPr lang="en-US" sz="1200" dirty="0" smtClean="0"/>
              <a:t> (1970) </a:t>
            </a:r>
            <a:r>
              <a:rPr lang="en-US" sz="1200" i="1" dirty="0" smtClean="0"/>
              <a:t>Time series analysis: Forecasting and control</a:t>
            </a:r>
            <a:r>
              <a:rPr lang="en-US" sz="1200" dirty="0" smtClean="0"/>
              <a:t>, San Francisco: Holden-Day.</a:t>
            </a:r>
            <a:endParaRPr lang="el-GR" sz="1200" dirty="0" smtClean="0"/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 </a:t>
            </a:r>
            <a:r>
              <a:rPr lang="en-US" sz="1200" dirty="0" smtClean="0"/>
              <a:t>Holt, Charles C. (1957). "Forecasting Trends and Seasonal by Exponentially Weighted Averages". </a:t>
            </a:r>
            <a:r>
              <a:rPr lang="en-US" sz="1200" i="1" dirty="0" smtClean="0"/>
              <a:t>Office of Naval Research Memorandum</a:t>
            </a:r>
            <a:r>
              <a:rPr lang="en-US" sz="1200" dirty="0" smtClean="0"/>
              <a:t> </a:t>
            </a:r>
            <a:r>
              <a:rPr lang="en-US" sz="1200" b="1" dirty="0" smtClean="0"/>
              <a:t>52</a:t>
            </a:r>
            <a:r>
              <a:rPr lang="en-US" sz="1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 </a:t>
            </a:r>
            <a:r>
              <a:rPr lang="en-US" sz="1200" dirty="0" smtClean="0"/>
              <a:t>Winters, P. R. (April 1960). "Forecasting Sales by Exponentially Weighted Moving Averages"</a:t>
            </a:r>
            <a:r>
              <a:rPr lang="fr-FR" sz="1200" dirty="0" smtClean="0"/>
              <a:t> . Management Science 6 (3): 324–342.</a:t>
            </a:r>
            <a:endParaRPr lang="el-GR" sz="1200" dirty="0" smtClean="0"/>
          </a:p>
          <a:p>
            <a:r>
              <a:rPr lang="en-US" sz="1200" dirty="0" smtClean="0"/>
              <a:t> 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κινητών μέσων όρων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573540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611560" y="602128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l-GR" dirty="0" err="1" smtClean="0"/>
              <a:t>Λιώκη</a:t>
            </a:r>
            <a:r>
              <a:rPr lang="el-GR" dirty="0" smtClean="0"/>
              <a:t>-</a:t>
            </a:r>
            <a:r>
              <a:rPr lang="el-GR" dirty="0" err="1" smtClean="0"/>
              <a:t>Λειβαδά</a:t>
            </a:r>
            <a:r>
              <a:rPr lang="el-GR" dirty="0" smtClean="0"/>
              <a:t> </a:t>
            </a:r>
            <a:r>
              <a:rPr lang="el-GR" dirty="0" err="1" smtClean="0"/>
              <a:t>Ηρώ,Ασημακόπουλος</a:t>
            </a:r>
            <a:r>
              <a:rPr lang="el-GR" dirty="0" smtClean="0"/>
              <a:t> Δημοσθένης Ν., 2010. Μαθήματα Εφαρμοσμένης Στατιστικής. Εκδόσεις Συμμετρία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2480</TotalTime>
  <Words>3077</Words>
  <Application>Microsoft Office PowerPoint</Application>
  <PresentationFormat>Προβολή στην οθόνη (4:3)</PresentationFormat>
  <Paragraphs>452</Paragraphs>
  <Slides>60</Slides>
  <Notes>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60</vt:i4>
      </vt:variant>
    </vt:vector>
  </HeadingPairs>
  <TitlesOfParts>
    <vt:vector size="63" baseType="lpstr">
      <vt:lpstr>Διάμεσος</vt:lpstr>
      <vt:lpstr>MathType 6.0 Equation</vt:lpstr>
      <vt:lpstr>Equation</vt:lpstr>
      <vt:lpstr>ΕΦΑΡΜΟΣΜΕΝΗ ΑΝΑΛΥΣΗ ΥΔΡΟΛΟΓΙΚΩΝ ΧΡΟΝΙΚΩΝ ΣΕΙΡΩΝ</vt:lpstr>
      <vt:lpstr>Διαφάνεια 2</vt:lpstr>
      <vt:lpstr>Ορισμός και σκοπός χρονικής σειράς (time series)</vt:lpstr>
      <vt:lpstr>Και χωροσειρές</vt:lpstr>
      <vt:lpstr>Οφέλη της μελέτης χρονικών σειρών</vt:lpstr>
      <vt:lpstr>Οφέλη της μελέτης χρονικών σειρών</vt:lpstr>
      <vt:lpstr>Επεξεργασία των στοιχείων μιας χρονικής σειράς</vt:lpstr>
      <vt:lpstr>Εξέλιξη της ανάλυσης χρονοσειρών</vt:lpstr>
      <vt:lpstr>Χρήση κινητών μέσων όρων</vt:lpstr>
      <vt:lpstr>Διαφάνεια 10</vt:lpstr>
      <vt:lpstr>Συνιστώσες μιας χρονικής σειράς</vt:lpstr>
      <vt:lpstr>Συνιστώσες μιας χρονικής σειράς (συνέχεια)</vt:lpstr>
      <vt:lpstr>Συνιστώσες μιας χρονικής σειράς (συνέχεια)</vt:lpstr>
      <vt:lpstr>Μπορεί να προστεθεί και κυκλική συνιστώσα (εκτός εφαρμογής)</vt:lpstr>
      <vt:lpstr>Δομή μιας χρονικής σειράς</vt:lpstr>
      <vt:lpstr>Στρατηγικές πρόβλεψης</vt:lpstr>
      <vt:lpstr>Διαχωρισμός χρονικής σειράς στις συνιστώσες της</vt:lpstr>
      <vt:lpstr>Types of Seasonal Models</vt:lpstr>
      <vt:lpstr>Διαχωρισμός χρονικής σειράς στις συνιστώσες της: Προσδιορισμός της τάσης</vt:lpstr>
      <vt:lpstr>Γραμμική παλινδρόμηση </vt:lpstr>
      <vt:lpstr>Επιλογή γραμμής παλινδρόμησης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Mη γραμμική παλινδρόμηση</vt:lpstr>
      <vt:lpstr>Διαφάνεια 30</vt:lpstr>
      <vt:lpstr>Διαφάνεια 31</vt:lpstr>
      <vt:lpstr>Διαφάνεια 32</vt:lpstr>
      <vt:lpstr>Διαχωρισμός χρονικής σειράς στις συνιστώσες της: Προσδιορισμός της τάσης (συνέχεια)</vt:lpstr>
      <vt:lpstr>Ανάλυση τάσης</vt:lpstr>
      <vt:lpstr>Μεθοδολογικό σχόλιο</vt:lpstr>
      <vt:lpstr>Διαχωρισμός χρονικής σειράς στις συνιστώσες της: Προσδιορισμός της τάσης (συνέχεια)</vt:lpstr>
      <vt:lpstr>Διαχωρισμός χρονικής σειράς στις συνιστώσες της: Προσδιορισμός της τάσης (συνέχεια)</vt:lpstr>
      <vt:lpstr>Ψευδομεταβλητές</vt:lpstr>
      <vt:lpstr>Διαχωρισμός χρονικής σειράς στις συνιστώσες της: Προσδιορισμός της τάσης (συνέχεια)</vt:lpstr>
      <vt:lpstr>Διαχωρισμός χρονικής σειράς στις συνιστώσες της: Προσδιορισμός της τάσης (συνέχεια)</vt:lpstr>
      <vt:lpstr>Διαχωρισμός χρονικής σειράς στις συνιστώσες της: Προσδιορισμός της εποχικότητας</vt:lpstr>
      <vt:lpstr>Πιο γενικά (εκτός εφαρμογής)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Εναλλακτικά…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Προσδιορισμός της εποχικότητας (συνέχεια)</vt:lpstr>
      <vt:lpstr>Διαχωρισμός χρονικής σειράς στις συνιστώσες της: Εκτίμηση μελλοντικών τιμών</vt:lpstr>
      <vt:lpstr>Αξιολόγηση της μεθόδου επέκτασης των καμπύλων τάσης</vt:lpstr>
      <vt:lpstr>Εκθετική εξομάλυνση</vt:lpstr>
      <vt:lpstr>Εκθετική εξομάλυνση (συνέχεια)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Εφαρμοσμένη ανάλυση υδρολογικών χρονικών σειρών</dc:title>
  <dc:creator>user</dc:creator>
  <cp:lastModifiedBy>Spiliotis</cp:lastModifiedBy>
  <cp:revision>318</cp:revision>
  <dcterms:created xsi:type="dcterms:W3CDTF">2012-12-25T11:28:38Z</dcterms:created>
  <dcterms:modified xsi:type="dcterms:W3CDTF">2020-05-19T20:48:03Z</dcterms:modified>
</cp:coreProperties>
</file>