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DEE343-470D-4913-93A1-06EB891AB313}" type="datetimeFigureOut">
              <a:rPr lang="el-GR" smtClean="0"/>
              <a:pPr/>
              <a:t>12/3/2024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150BA3E-62C5-4F2A-B33A-A7F18EAC7F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EE343-470D-4913-93A1-06EB891AB313}" type="datetimeFigureOut">
              <a:rPr lang="el-GR" smtClean="0"/>
              <a:pPr/>
              <a:t>12/3/2024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50BA3E-62C5-4F2A-B33A-A7F18EAC7F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Ὁ Λέων ὁ Φιλόσοφος ἢ Μαθηματικὸς καὶ ἡ ἐποχή του</a:t>
            </a:r>
            <a:endParaRPr lang="el-GR"/>
          </a:p>
        </p:txBody>
      </p:sp>
      <p:sp>
        <p:nvSpPr>
          <p:cNvPr id="3" name="2 - Υπότιτλος"/>
          <p:cNvSpPr>
            <a:spLocks noGrp="1"/>
          </p:cNvSpPr>
          <p:nvPr>
            <p:ph type="subTitle" idx="1"/>
          </p:nvPr>
        </p:nvSpPr>
        <p:spPr/>
        <p:txBody>
          <a:bodyPr/>
          <a:lstStyle/>
          <a:p>
            <a:r>
              <a:rPr lang="el-GR" b="1" smtClean="0"/>
              <a:t>Ἡ πρώτη μορφὴ ἑνὸς γνήσιου «ἀνθρώπου τῆς Ἀναγέννησης» στὸ Βυζάντιο. </a:t>
            </a:r>
            <a:endParaRPr lang="el-G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smtClean="0"/>
              <a:t>Ἐπιστροφὴ στὴν πρωτεύουσα. Ἡ σχολὴ τῆς Μαγναύρας. </a:t>
            </a:r>
            <a:endParaRPr lang="el-GR" sz="3200" b="1"/>
          </a:p>
        </p:txBody>
      </p:sp>
      <p:sp>
        <p:nvSpPr>
          <p:cNvPr id="3" name="2 - Θέση περιεχομένου"/>
          <p:cNvSpPr>
            <a:spLocks noGrp="1"/>
          </p:cNvSpPr>
          <p:nvPr>
            <p:ph idx="1"/>
          </p:nvPr>
        </p:nvSpPr>
        <p:spPr/>
        <p:txBody>
          <a:bodyPr>
            <a:noAutofit/>
          </a:bodyPr>
          <a:lstStyle/>
          <a:p>
            <a:pPr>
              <a:buNone/>
            </a:pPr>
            <a:r>
              <a:rPr lang="el-GR" sz="2800" smtClean="0"/>
              <a:t>Μετὰ τὴ Θεσσαλονίκη, ὁ Λέων ἐπέστρεψε στὴν Κωνσταντινούπολη καὶ δὲν ξανάφυγε πιὰ ἀπὸ ἐκεῖ. Γι' αὐτὴν τὴ μακρόχρονη περίοδο τῆς ζωῆς του - περισσότερα ἀπὸ εἴκοσι πέντε χρόνια - ἔχουμε τρεῖς ἀνεξάρτητες παραδόσεις. α) Τὴν παράδοση τοῦ 4ου βιβλίου τῆς Συνέχειας τοῦ Θεοφάνη καὶ τοῦ Κεδρηνοῦ (καὶ τοῦ Γενέσιου). β) Τὴν  παράδοση ποὺ ἀντιπροσωπεύουν ὁ Ψευδοσυμεών, ἡ Συνέχεια τοῦ Γεωργίου Μοναχοῦ καὶ ὁ Λέων ὁ Γραμματικός. γ) Τὴν παράδοση ποὺ μᾶς δίνει ὁ σλαβονικὸς Βίος τοῦ Κωνσταντίνου-Κυρίλλου. </a:t>
            </a:r>
            <a:endParaRPr lang="el-G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Γενικὰ ἡ παράδοση τὸν ἐμφανίζει ὡς ἄνθρωπο προικισμένο μὲ προγνωστικὲς ἱκανότητες: ὄχι ὅπως τὸν συγγενή του, τὸν πατριάρχη Ἰωάννη, μάντη καὶ μάγο, ἀλλὰ ὡς ἄνθρωπο τῆς ἐπιστήμης, ἱκανὸ ἑρμηνευτὴ τῶν ἀστερισμῶν. </a:t>
            </a:r>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2800" smtClean="0"/>
              <a:t>Σύμφωνα μὲ τὴ Συνέχεια τοῦ Θεοφάνη, ὁ Λέων δίδαξε στὴ σχολὴ τῆς Μαγναύρας, τὴν ὁποία ἵδρυσε ὁ Καίσαρας Βάρδας, μετὰ τὴν εἰκονομαχία. </a:t>
            </a:r>
          </a:p>
          <a:p>
            <a:r>
              <a:rPr lang="el-GR" sz="2800" smtClean="0"/>
              <a:t>Ὁ Λέων διεύθυνε τὴ σχολή, ἐνῶ ὁ μαθητής του Θεόδωρος ἦταν ἐπικεφαλῆς τοῦ τμήματος τῆς γεωμετρίας, ὁ Θεοδήγιος τῆς ἀστρονομίας καὶ ὁ Κομητὰς τῆς γραμματικῆς. </a:t>
            </a:r>
          </a:p>
          <a:p>
            <a:r>
              <a:rPr lang="el-GR" sz="2800" smtClean="0"/>
              <a:t>Ὁ Βάρδας τοὺς ἐπιχορηγοῦσε γενναῖα γιὰ νὰ καλύπτουν τὶς ἀνάγκες τους καί, ἐπειδὴ ἀγαποῦσε τὴ γνώση, τοὺς ἐπισκεπτόταν συχνά, ἐνθαρρύνοντας τὶς κλίσεις τῶν φοιτητῶν. </a:t>
            </a:r>
            <a:endParaRPr lang="el-G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Ἡ χρονολογία τῆς ἵδρυσης τῆς Μαγναύρας παραμένει ἄγνωστη. </a:t>
            </a:r>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smtClean="0"/>
              <a:t>Ἡ μαρτυρία τοῦ βίου τοῦ Κωνσταντίνου-Κυρίλλου</a:t>
            </a:r>
            <a:endParaRPr lang="el-GR" sz="3600" b="1"/>
          </a:p>
        </p:txBody>
      </p:sp>
      <p:sp>
        <p:nvSpPr>
          <p:cNvPr id="3" name="2 - Θέση περιεχομένου"/>
          <p:cNvSpPr>
            <a:spLocks noGrp="1"/>
          </p:cNvSpPr>
          <p:nvPr>
            <p:ph idx="1"/>
          </p:nvPr>
        </p:nvSpPr>
        <p:spPr/>
        <p:txBody>
          <a:bodyPr/>
          <a:lstStyle/>
          <a:p>
            <a:r>
              <a:rPr lang="el-GR" smtClean="0"/>
              <a:t>Ἡ τρίτη παράδοση μᾶς ὁδηγεῖ σὲ ἕνα σημαντικὸ γιὰ μᾶς πρόσωπο: τὴν παράδοση τοῦ σλαβονικοῦ Βίου τοῦ Κωνσταντίνου-Κυρίλλου (827-869). </a:t>
            </a:r>
          </a:p>
          <a:p>
            <a:r>
              <a:rPr lang="el-GR" smtClean="0"/>
              <a:t>Γεννήθηκε στὴ Θεσσαλονίκη</a:t>
            </a:r>
          </a:p>
          <a:p>
            <a:r>
              <a:rPr lang="el-GR" smtClean="0"/>
              <a:t>Ἀργότερα πῆγε στὴν Κωνσταντινούπολη γιὰ περαιτέρω σπουδές. </a:t>
            </a:r>
          </a:p>
          <a:p>
            <a:r>
              <a:rPr lang="el-GR" smtClean="0"/>
              <a:t>Δὲν ὑπῆρχε τότε στὴ Θεσσαλονίκη ἄλλη δημόσια ἐκπαίδευση ἐκτὸς ἀπὸ τὴ στοιχειώδη. </a:t>
            </a:r>
          </a:p>
          <a:p>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normAutofit/>
          </a:bodyPr>
          <a:lstStyle/>
          <a:p>
            <a:r>
              <a:rPr lang="el-GR" sz="2800" smtClean="0"/>
              <a:t>Δύο σημεῖα τραβοῦν τὴν προσοχή μας ἀπὸ τὸν Βίο: ὅτι ὁ Κωνσταντῖνος σπούδασε «κοντὰ στὸν Λέοντα καὶ τὸν Φώτιο». Καὶ ὅτι ἀργότερα ἀνέλαβε ὁ ἴδιος τὴ διδασκαλία τῆς φιλοσοφίας. </a:t>
            </a:r>
          </a:p>
          <a:p>
            <a:r>
              <a:rPr lang="el-GR" sz="2800" smtClean="0"/>
              <a:t>Ὅσον ἀφορᾶ τὸ δεύτερο, πρόκειται γιὰ διδασκαλία ποὺ ἀνατέθηκε στὸν Κωνσταντῖνο προσωπικά, καὶ ὄχι στὸ πλαίσιο κάποιας σχολῆς ἢ πανεπιστημίου, γιὰ τὰ ὁποῖα ὁ Βίος δὲν κάνει καθόλου λόγο· προσωπικά, ἀλλὰ μὲ κάποια ἀμοιβὴ ἀπὸ τὸ κράτος. </a:t>
            </a:r>
            <a:endParaRPr lang="el-G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smtClean="0"/>
              <a:t>Ὁ Κωνσταντῖνος μαθητὴς τοῦ Λέοντα καὶ τοῦ Φωτίου; </a:t>
            </a:r>
            <a:endParaRPr lang="el-GR" sz="3600" b="1"/>
          </a:p>
        </p:txBody>
      </p:sp>
      <p:sp>
        <p:nvSpPr>
          <p:cNvPr id="3" name="2 - Θέση περιεχομένου"/>
          <p:cNvSpPr>
            <a:spLocks noGrp="1"/>
          </p:cNvSpPr>
          <p:nvPr>
            <p:ph idx="1"/>
          </p:nvPr>
        </p:nvSpPr>
        <p:spPr/>
        <p:txBody>
          <a:bodyPr/>
          <a:lstStyle/>
          <a:p>
            <a:r>
              <a:rPr lang="el-GR" sz="2800" smtClean="0"/>
              <a:t>Περισσότερο ἐνδιαφέρον ἔχει - ἂν εἶναι ἀκριβὴς - ἡ μαρτυρία ὅτι ὁ Κωνσταντῖνος, ἀφοῦ ἔφτασε στὴν Κωνσταντινούπολη, σπούδασε «κοντὰ στὸν Λέοντα καὶ τὸν Φώτιο». </a:t>
            </a:r>
          </a:p>
          <a:p>
            <a:r>
              <a:rPr lang="el-GR" sz="2800" smtClean="0"/>
              <a:t>Ὁ Φώτιος δὲν εἶχε τίτλο καθηγητὴ κρατικῆς ἕδρας. </a:t>
            </a:r>
          </a:p>
          <a:p>
            <a:r>
              <a:rPr lang="el-GR" sz="2800" smtClean="0"/>
              <a:t>Γιὰ τὸν Λέοντα, αὐτὸ ποὺ ξέρουμε εἶναι ὅτι τὸν προσέλαβε ὁ Βάρδας ὅταν ἔμεινε χωρὶς θέση ἐξαιτίας τῆς καθαίρεσής του. Δὲν γνωρίζουμε τίποτα σχετικὸ μὲ ἐπίσημη θέση διευθυντῆ, ποὺ κατεῖχε πρὶν ἀπὸ τὸ 840 σὲ κρατικὸ ἐκπαιδευτικὸ ἵδρυμα. </a:t>
            </a:r>
          </a:p>
          <a:p>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357298"/>
            <a:ext cx="8229600" cy="4768865"/>
          </a:xfrm>
        </p:spPr>
        <p:txBody>
          <a:bodyPr>
            <a:normAutofit/>
          </a:bodyPr>
          <a:lstStyle/>
          <a:p>
            <a:r>
              <a:rPr lang="el-GR" sz="2800" smtClean="0"/>
              <a:t>Πιὸ πιθανὸ εἶναι ὅτι οἱ λέξεις «κοντὰ στὸν Λέοντα καὶ τὸν Φώτιο» ἢ δηλώνουν ἕνα εἶδος συγχρονισμοῦ καὶ τίποτα περισσότερο, ἢ θέλουν νὰ ἀφήσουν νὰ ὑπονοηθεῖ ὅτι ὁ Κωνσταντῖνος εἶχε σχέσεις μὲ τὰ δύο αὐτὰ πρόσωπα. </a:t>
            </a:r>
          </a:p>
          <a:p>
            <a:r>
              <a:rPr lang="el-GR" sz="2800" smtClean="0"/>
              <a:t>Τὸ πανεπιστήμιο τῆς Μαγναύρας: Ἱδρύθηκε γύρω στὸ 855/6 ἀπὸ τὸν Βάρδα. Ὁ Λέων εἶχε τὴν ἀνώτερη ἕδρα, τὴν ἕδρα τῆς Φιλοσοφίας. </a:t>
            </a:r>
          </a:p>
          <a:p>
            <a:r>
              <a:rPr lang="el-GR" sz="2800" smtClean="0"/>
              <a:t>Ὁ Θεόδωρος δίδασκε γεωμετρία, ὁ Θεοδήγιος ἀστρονομία καὶ ὁ Κομητᾶς γραμματική. Δὲν ξέρουμε τίποτα γιὰ τοὺς δύο πρώτους, λίγα γνωρίζουμε γιὰ τὸν τρίτο. </a:t>
            </a:r>
            <a:endParaRPr lang="el-GR"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smtClean="0"/>
              <a:t>Ὁ γραμματικὸς Κομητάς</a:t>
            </a:r>
            <a:endParaRPr lang="el-GR" sz="3600" b="1"/>
          </a:p>
        </p:txBody>
      </p:sp>
      <p:sp>
        <p:nvSpPr>
          <p:cNvPr id="3" name="2 - Θέση περιεχομένου"/>
          <p:cNvSpPr>
            <a:spLocks noGrp="1"/>
          </p:cNvSpPr>
          <p:nvPr>
            <p:ph idx="1"/>
          </p:nvPr>
        </p:nvSpPr>
        <p:spPr/>
        <p:txBody>
          <a:bodyPr/>
          <a:lstStyle/>
          <a:p>
            <a:r>
              <a:rPr lang="el-GR" smtClean="0"/>
              <a:t>Ἡ Παλατινὴ Ἀνθολογία μᾶς διέσωσε πολλὰ ἐπιγράμματα τοῦ Κομητᾶ, ποὺ δείχνουν ὅτι ἦταν εἰδικὸς στὸν Ὅμηρο.</a:t>
            </a:r>
          </a:p>
          <a:p>
            <a:r>
              <a:rPr lang="el-GR" smtClean="0"/>
              <a:t>Ὁ ἴδιος ὁ Κομητᾶς ἦταν μέτριος συγγραφέας. Αὐτὸ συμπεραίνει κανεὶς ἂν διαβάσει τὸ βαρὺ κατασκεύασμα 57 στίχων γιὰ τὴν ἀνάσταση τοῦ Λαζάρου, ὁμηρικὸ ποιητικὸ συμπίλημα. </a:t>
            </a:r>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Ἡ Σχολὴ τῆς Μαγναύρας θεωρεῖται ὁμόφωνα ἀπὸ τοὺς χρονογράφους τῆς ἐποχῆς ἀπαρχὴ τῆς ἀναγέννησης τῆς γνώσης. </a:t>
            </a:r>
          </a:p>
          <a:p>
            <a:r>
              <a:rPr lang="el-GR" smtClean="0"/>
              <a:t>Δὲν ξέρουμε πόσον καιρὸ κατεῖχε ὁ Λέων τὴ θέση του, οὔτε πότε πέθανε: τὸ μόνο ποὺ γνωρίζουμε εἶναι ὅτι πέθανε μετὰ τὸν σεισμὸ τοῦ Ἰανουαρίου τοῦ 869. </a:t>
            </a: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Εἰσαγωγικά</a:t>
            </a:r>
            <a:endParaRPr lang="el-GR"/>
          </a:p>
        </p:txBody>
      </p:sp>
      <p:sp>
        <p:nvSpPr>
          <p:cNvPr id="3" name="2 - Θέση περιεχομένου"/>
          <p:cNvSpPr>
            <a:spLocks noGrp="1"/>
          </p:cNvSpPr>
          <p:nvPr>
            <p:ph idx="1"/>
          </p:nvPr>
        </p:nvSpPr>
        <p:spPr/>
        <p:txBody>
          <a:bodyPr/>
          <a:lstStyle/>
          <a:p>
            <a:r>
              <a:rPr lang="el-GR" smtClean="0"/>
              <a:t>Γεννήθηκε στὴν Κωνσταντινούπολη. </a:t>
            </a:r>
          </a:p>
          <a:p>
            <a:r>
              <a:rPr lang="el-GR" smtClean="0"/>
              <a:t>Διδάχθηκε γραμματικὴ καὶ ποιητικὴ ἀλλὰ δὲν μποροῦσε νὰ προχωρήσει παραπέρα γιατὶ δὲν ὑπῆρχαν δάσκαλοι. </a:t>
            </a:r>
          </a:p>
          <a:p>
            <a:r>
              <a:rPr lang="el-GR" smtClean="0"/>
              <a:t>Πῆγε στὴν Ἄνδρο. Σὲ ποιόν θήτευσε; </a:t>
            </a:r>
          </a:p>
          <a:p>
            <a:r>
              <a:rPr lang="el-GR" smtClean="0"/>
              <a:t>Σὲ κάποιον δάσκαλο ἐμβάθυνε τὶς γνώσεις ῥητορικῆς, ἀριθμητικῆς καὶ φιλοσοφίας. </a:t>
            </a:r>
          </a:p>
          <a:p>
            <a:r>
              <a:rPr lang="el-GR" smtClean="0"/>
              <a:t>Περιηγήθηκε σὲ μοναστήρια τῆς περιοχῆς, βρῆκε βιβλία, ἄλλα τὰ μελέτησε, ἄλλα τὰ πῆρε μαζί του. </a:t>
            </a:r>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b="1" smtClean="0"/>
              <a:t>Ὁ φιλόλογος Λέων: Ἡ διόρθωση τοῦ Πλάτωνα</a:t>
            </a:r>
            <a:endParaRPr lang="el-GR" sz="4000" b="1"/>
          </a:p>
        </p:txBody>
      </p:sp>
      <p:sp>
        <p:nvSpPr>
          <p:cNvPr id="3" name="2 - Θέση περιεχομένου"/>
          <p:cNvSpPr>
            <a:spLocks noGrp="1"/>
          </p:cNvSpPr>
          <p:nvPr>
            <p:ph idx="1"/>
          </p:nvPr>
        </p:nvSpPr>
        <p:spPr/>
        <p:txBody>
          <a:bodyPr/>
          <a:lstStyle/>
          <a:p>
            <a:r>
              <a:rPr lang="el-GR" smtClean="0"/>
              <a:t>Ὁ Λέων δὲν ἄσκησε ἴσως τὸ ἐπάγγελμα τοῦ γραμματικοῦ, ἀλλὰ χωρὶς ἀμφιβολία ἔκανε ἔργο φιλολόγου ὅσο καὶ φιλοσόφου ὅταν καταπιάστηκε μὲ τὴ διόρθωση τοῦ κειμένου τοῦ Πλάτωνα (τὸ εἶχε ἑπομένως στὴ βιβλιοθήκη του). Τὸ ξέρουμε ἀπὸ μιὰ σημείωση στὸ περιθώριο ἑνὸς ἀπὸ τὰ χειρόγραφα τοῦ Πλάτωνα. Ἀναφερόμαστε στοὺς </a:t>
            </a:r>
            <a:r>
              <a:rPr lang="el-GR" i="1" smtClean="0"/>
              <a:t>Νόμους. </a:t>
            </a:r>
          </a:p>
          <a:p>
            <a:pPr>
              <a:buNone/>
            </a:pPr>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Εἶναι πιθανὸ ὅτι εἶχε στὴν κατοχή του καὶ τὰ ἔργα τοῦ Πορφυρίου, ὅπως καὶ τὸ μυθιστόρημα τοῦ Ἀχιλλέα Τατίου, </a:t>
            </a:r>
            <a:r>
              <a:rPr lang="el-GR" i="1" smtClean="0"/>
              <a:t>Λευκίππη καὶ Κλειτοφῶν. </a:t>
            </a:r>
            <a:r>
              <a:rPr lang="el-GR" smtClean="0"/>
              <a:t>Γιὰ τὴ φιλολογική του βιβλιοθήκη δυστυχῶς δὲν ξέρουμε </a:t>
            </a:r>
            <a:r>
              <a:rPr lang="el-GR" smtClean="0"/>
              <a:t>περισσότερα</a:t>
            </a:r>
            <a:r>
              <a:rPr lang="el-GR" smtClean="0"/>
              <a:t>.</a:t>
            </a:r>
            <a:endParaRPr 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smtClean="0"/>
              <a:t>Ἡ ἐπιστημονικὴ βιβλιοθήκη τοῦ Λέοντα</a:t>
            </a:r>
            <a:endParaRPr lang="el-GR" sz="3600" b="1"/>
          </a:p>
        </p:txBody>
      </p:sp>
      <p:sp>
        <p:nvSpPr>
          <p:cNvPr id="3" name="2 - Θέση περιεχομένου"/>
          <p:cNvSpPr>
            <a:spLocks noGrp="1"/>
          </p:cNvSpPr>
          <p:nvPr>
            <p:ph idx="1"/>
          </p:nvPr>
        </p:nvSpPr>
        <p:spPr/>
        <p:txBody>
          <a:bodyPr/>
          <a:lstStyle/>
          <a:p>
            <a:r>
              <a:rPr lang="el-GR" smtClean="0"/>
              <a:t>Γνωρίζουμε κάπως περισσότερα γιὰ τὰ βιβλία θετικῶν ἐπιστημῶν ποὺ εἶχε στὴ βιβλιοθήκη του. </a:t>
            </a:r>
          </a:p>
          <a:p>
            <a:r>
              <a:rPr lang="el-GR" smtClean="0"/>
              <a:t>μιὰ πραγματεία μηχανικῆς τοῦ Κυρίνου καὶ τοῦ Μαρκέλλου.</a:t>
            </a:r>
          </a:p>
          <a:p>
            <a:r>
              <a:rPr lang="el-GR" smtClean="0"/>
              <a:t>τὸ ἔργο περὶ κωνικῶν τοῦ Ἀπολλωνίου τοῦ Περγαίου. </a:t>
            </a:r>
          </a:p>
          <a:p>
            <a:r>
              <a:rPr lang="el-GR" smtClean="0"/>
              <a:t>Πτολεμαῖος</a:t>
            </a:r>
          </a:p>
          <a:p>
            <a:r>
              <a:rPr lang="el-GR" smtClean="0"/>
              <a:t>Ἀρχιμήδης</a:t>
            </a:r>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Ἔργα τοῦ Εὐκλείδη</a:t>
            </a:r>
          </a:p>
          <a:p>
            <a:r>
              <a:rPr lang="el-GR" smtClean="0"/>
              <a:t>Ἀστρολογικὰ καὶ ἀστρονομικὰ ἔργα</a:t>
            </a:r>
          </a:p>
          <a:p>
            <a:r>
              <a:rPr lang="el-GR" smtClean="0"/>
              <a:t>Εἶχε ἀστρονομικὰ καὶ ἀστρολογικὰ ἐνδιαφέροντα</a:t>
            </a:r>
          </a:p>
          <a:p>
            <a:r>
              <a:rPr lang="el-GR" smtClean="0"/>
              <a:t>Ἴσως ἔγραψε ἀστρολογικὰ ἔργα. </a:t>
            </a:r>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b="1" smtClean="0"/>
              <a:t>Ἡ ἐπίθεση τοῦ Κωνσταντίνου τοῦ Σικελοῦ</a:t>
            </a:r>
            <a:endParaRPr lang="el-GR" sz="4000" b="1"/>
          </a:p>
        </p:txBody>
      </p:sp>
      <p:sp>
        <p:nvSpPr>
          <p:cNvPr id="3" name="2 - Θέση περιεχομένου"/>
          <p:cNvSpPr>
            <a:spLocks noGrp="1"/>
          </p:cNvSpPr>
          <p:nvPr>
            <p:ph idx="1"/>
          </p:nvPr>
        </p:nvSpPr>
        <p:spPr/>
        <p:txBody>
          <a:bodyPr/>
          <a:lstStyle/>
          <a:p>
            <a:r>
              <a:rPr lang="el-GR" smtClean="0"/>
              <a:t>Ὁ Λέων ὑπῆρξε στόχος τῶν δηκτικῶν ἐπιθέσεων γιὰ τὸ σφοδρό του πάθος γιὰ τὴν ἑλληνικὴ ἐπιστήμη ἑνὸς παλιοῦ μαθητῆ του, τοῦ Κωνσταντίνου τοῦ Σικελοῦ. </a:t>
            </a:r>
          </a:p>
          <a:p>
            <a:r>
              <a:rPr lang="el-GR" smtClean="0"/>
              <a:t>Ἔγραψε δύο λίβελους κατὰ τοῦ Λέοντος, ἴσως κατὰ τὴν ὄγδοη δεκαετία τοῦ 9ου αἰώνα. </a:t>
            </a:r>
          </a:p>
          <a:p>
            <a:r>
              <a:rPr lang="el-GR" smtClean="0"/>
              <a:t>Ἴσως ὁ συγγραφέας αὐτῶν τῶν δύο ποιημάτων δὲν ἦταν ἐντελῶς στὰ καλά του. </a:t>
            </a:r>
            <a:endParaRPr 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b="1" smtClean="0"/>
              <a:t>Αὐτοπροσωπογραφία τοῦ Λέοντος Φιλοσόφου</a:t>
            </a:r>
            <a:endParaRPr lang="el-GR" sz="4000" b="1"/>
          </a:p>
        </p:txBody>
      </p:sp>
      <p:sp>
        <p:nvSpPr>
          <p:cNvPr id="3" name="2 - Θέση περιεχομένου"/>
          <p:cNvSpPr>
            <a:spLocks noGrp="1"/>
          </p:cNvSpPr>
          <p:nvPr>
            <p:ph idx="1"/>
          </p:nvPr>
        </p:nvSpPr>
        <p:spPr/>
        <p:txBody>
          <a:bodyPr/>
          <a:lstStyle/>
          <a:p>
            <a:r>
              <a:rPr lang="el-GR" smtClean="0"/>
              <a:t>Ὑπάρχει μιὰ αὐτοπροσωπογραφία τοῦ Λέοντος. Εἶναι τὸ ἐπίγραμμα τῆς Παλατινῆς Ἀνθολογίας </a:t>
            </a:r>
            <a:r>
              <a:rPr lang="en-US" smtClean="0"/>
              <a:t>XV </a:t>
            </a:r>
            <a:r>
              <a:rPr lang="el-GR" smtClean="0"/>
              <a:t>12, ποὺ τὰ χειρόγραφα τοῦ δίνουν τὸν τίτλο </a:t>
            </a:r>
            <a:r>
              <a:rPr lang="el-GR" i="1" smtClean="0"/>
              <a:t>Λέοντος φιλοσόφου </a:t>
            </a:r>
            <a:r>
              <a:rPr lang="el-GR" smtClean="0"/>
              <a:t>καὶ </a:t>
            </a:r>
            <a:r>
              <a:rPr lang="el-GR" i="1" smtClean="0"/>
              <a:t>Εἰς ἑαυτὸν τοῦ ἐπονομαζομένου Ἕλληνος, </a:t>
            </a:r>
            <a:r>
              <a:rPr lang="el-GR" smtClean="0"/>
              <a:t>πράγμα ποὺ ἐπιβεβαιώνει ὅτι τὸ Ἕλλην ἦταν ἕνα ἀπὸ τὰ παρωνύμια τοῦ Λέοντα. </a:t>
            </a:r>
          </a:p>
          <a:p>
            <a:r>
              <a:rPr lang="el-GR" smtClean="0"/>
              <a:t>Στὸ ἐπίγραμμα αὐτὸ εὐχαριστεῖ τὴν Τύχη ποὺ τοῦ δώρισε, πρὸς μεγάλη του χαρά, τὴν ἥσυχη ἀπραγμοσύνη τοῦ Ἐπικούρου. Τί χρειάζονται οἱ κουραστικὲς ἀσχολίες; </a:t>
            </a:r>
            <a:endParaRPr 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Δὲν ἐπιθυμεῖ οὔτε τὸν πλοῦτο, φίλο τυφλὸ καὶ ἄστατο, οὔτε τὶς τιμές, μάταιη χίμαιρα. Μακριὰ ἀπὸ αὐτὸν ἡ σκοτεινὴ σπηλιὰ τῆς Κίρκης! κ. ἄ. </a:t>
            </a:r>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Ἐπίγραμμα τοῦ Χοιροσφάκτη</a:t>
            </a:r>
            <a:endParaRPr lang="el-GR"/>
          </a:p>
        </p:txBody>
      </p:sp>
      <p:sp>
        <p:nvSpPr>
          <p:cNvPr id="3" name="2 - Θέση περιεχομένου"/>
          <p:cNvSpPr>
            <a:spLocks noGrp="1"/>
          </p:cNvSpPr>
          <p:nvPr>
            <p:ph idx="1"/>
          </p:nvPr>
        </p:nvSpPr>
        <p:spPr/>
        <p:txBody>
          <a:bodyPr/>
          <a:lstStyle/>
          <a:p>
            <a:r>
              <a:rPr lang="el-GR" smtClean="0"/>
              <a:t>Μετὰ τὸν θάνατό του ὁ Χοιροσφάκτης συνέθεσε πρὸς τιμήν του τὸ παρακάτω μέτριο ἐπίγραμμα, ποὺ θὰ τὸ παραθέσουμε ὡστόσο ὡς κατακλείδα: </a:t>
            </a:r>
          </a:p>
          <a:p>
            <a:endParaRPr lang="el-GR" smtClean="0"/>
          </a:p>
          <a:p>
            <a:pPr>
              <a:buNone/>
            </a:pPr>
            <a:r>
              <a:rPr lang="el-GR" smtClean="0"/>
              <a:t>«Θεωρίας ὕψωμα, γνώσεως βάθος,</a:t>
            </a:r>
          </a:p>
          <a:p>
            <a:pPr>
              <a:buNone/>
            </a:pPr>
            <a:r>
              <a:rPr lang="el-GR" smtClean="0"/>
              <a:t>πλάτος λόγων, φρόνησις, ἁπλότης, πόνος</a:t>
            </a:r>
          </a:p>
          <a:p>
            <a:pPr>
              <a:buNone/>
            </a:pPr>
            <a:r>
              <a:rPr lang="el-GR" smtClean="0"/>
              <a:t>θρηνοῦσιν, οἰμώζουσιν, οὐ γὰρ ἐν βίῳ</a:t>
            </a:r>
          </a:p>
          <a:p>
            <a:pPr>
              <a:buNone/>
            </a:pPr>
            <a:r>
              <a:rPr lang="el-GR" smtClean="0"/>
              <a:t>Λέοντα νῦν βλέπουσιν, ὢ τῆς ζημίας!»</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Ὁ χαλίφης </a:t>
            </a:r>
            <a:r>
              <a:rPr lang="en-US" smtClean="0"/>
              <a:t>Mamun </a:t>
            </a:r>
            <a:r>
              <a:rPr lang="el-GR" smtClean="0"/>
              <a:t>ἀνακαλύπτει τὸν Λέοντα. </a:t>
            </a:r>
            <a:endParaRPr lang="el-GR"/>
          </a:p>
        </p:txBody>
      </p:sp>
      <p:sp>
        <p:nvSpPr>
          <p:cNvPr id="3" name="2 - Θέση περιεχομένου"/>
          <p:cNvSpPr>
            <a:spLocks noGrp="1"/>
          </p:cNvSpPr>
          <p:nvPr>
            <p:ph idx="1"/>
          </p:nvPr>
        </p:nvSpPr>
        <p:spPr/>
        <p:txBody>
          <a:bodyPr>
            <a:noAutofit/>
          </a:bodyPr>
          <a:lstStyle/>
          <a:p>
            <a:r>
              <a:rPr lang="el-GR" sz="2800" smtClean="0"/>
              <a:t>Ἀπὸ τὴ Συνέχεια τοῦ Θεοφάνη προκύπτει τὸ ἀκόλουθο σχῆμα: </a:t>
            </a:r>
          </a:p>
          <a:p>
            <a:r>
              <a:rPr lang="el-GR" sz="2800" smtClean="0"/>
              <a:t>1. Παρέδιδε στὴν Κωνσταντινούπολη, στὸ φτωχικό του σπίτι, ἰδιαίτερα μαθήματα γιὰ κάθε εἴδους ἐπιστήμη ἀδιακρίτως.</a:t>
            </a:r>
          </a:p>
          <a:p>
            <a:r>
              <a:rPr lang="el-GR" sz="2800" smtClean="0"/>
              <a:t>2. Κάποτε ἕνας μαθητής του αἰχμαλωτίστηκε ἀπὸ τοὺς Ἄραβες. Αὐτὸς γνωρίστηκε μὲ τὸν χαλίφη </a:t>
            </a:r>
            <a:r>
              <a:rPr lang="en-US" sz="2800" smtClean="0"/>
              <a:t>Mamun, </a:t>
            </a:r>
            <a:r>
              <a:rPr lang="el-GR" sz="2800" smtClean="0"/>
              <a:t>ὁ ὁποῖος τὸν ἔφερε σὲ ἀντιπαράθεση μὲ τοὺς γεωμέτρες, μὲ ἀποτέλεσμα νὰ ἐντυπωσιαστεῖ ἀπὸ τὶς γνώσεις του. </a:t>
            </a:r>
            <a:endParaRPr lang="el-G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142984"/>
            <a:ext cx="8229600" cy="4983179"/>
          </a:xfrm>
        </p:spPr>
        <p:txBody>
          <a:bodyPr/>
          <a:lstStyle/>
          <a:p>
            <a:pPr>
              <a:buNone/>
            </a:pPr>
            <a:r>
              <a:rPr lang="el-GR" smtClean="0"/>
              <a:t>Τὸν πίεσαν μὲ ἐρωτήσεις νὰ τοὺς μιλήσει γιὰ τὸν δάσκαλό του: ἐκεῖνος ἀπάντησε ὅτι ὁ δάσκαλός του δὲν ἔχει πεθάνει καὶ ὅτι ζεῖ φτωχὸς καὶ ἀφανής, λάμποντας μονάχα μὲ τὴν ἐπιστήμη του. </a:t>
            </a:r>
          </a:p>
          <a:p>
            <a:pPr>
              <a:buNone/>
            </a:pPr>
            <a:r>
              <a:rPr lang="el-GR" smtClean="0"/>
              <a:t>3. Ὁ </a:t>
            </a:r>
            <a:r>
              <a:rPr lang="en-US" smtClean="0"/>
              <a:t>Mamun </a:t>
            </a:r>
            <a:r>
              <a:rPr lang="el-GR" smtClean="0"/>
              <a:t>ἔγραψε ἀμέσως στὸν Λέοντα μιὰ ἐπιστολὴ γιὰ νὰ τὸν προσκαλέσει, καὶ τοῦ ὑποσχέθηκε ἀμέτρητα πλούτη. Ὁ Λέων τὴν ἔδειξε στὸν λογοθέτη Θεόκτιστο, ποὺ μὲ τὴ σειρά του ἐνημέρωσε τὸν αὐτοκράτορα Θεόφιλο. </a:t>
            </a:r>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357298"/>
            <a:ext cx="8229600" cy="4768865"/>
          </a:xfrm>
        </p:spPr>
        <p:txBody>
          <a:bodyPr/>
          <a:lstStyle/>
          <a:p>
            <a:r>
              <a:rPr lang="el-GR" smtClean="0"/>
              <a:t>4. Ὁ Θεόφιλος τὸν κάλεσε, τοῦ δώρισε ἕνα χρηματικὸ ποσό, καὶ τοῦ ἀνέθεσε νὰ παραδίδει δημόσια μαθήματα (</a:t>
            </a:r>
            <a:r>
              <a:rPr lang="el-GR" i="1" smtClean="0"/>
              <a:t>διδάσκειν δημοσίᾳ) </a:t>
            </a:r>
            <a:r>
              <a:rPr lang="el-GR" smtClean="0"/>
              <a:t>στὴν ἐκκλησία τῶν Ἁγίων Σαράντα. Γιὰ τὴ διδασκόμενη ὕλη δὲν ξέρουμε παρὰ μόνο ὅτι ἡ εὐκλείδεια γεωμετρία ἀποτελοῦσε μέρος τῆς διδασκαλίας του.  </a:t>
            </a:r>
          </a:p>
          <a:p>
            <a:r>
              <a:rPr lang="el-GR" smtClean="0"/>
              <a:t>5. Ἀφοῦ ὁ Λέων δὲν πήγαινε, ὁ </a:t>
            </a:r>
            <a:r>
              <a:rPr lang="en-US" smtClean="0"/>
              <a:t>Mamun</a:t>
            </a:r>
            <a:r>
              <a:rPr lang="el-GR" smtClean="0"/>
              <a:t> τοῦ ἔστειλε μὲ γράμμα μιὰ σειρὰ ἀπὸ δύσκολα ἐρωτήματα σχετικὰ μὲ τὴ γεωμετρία, τὴν ἀστρονομία καὶ ἄλλες ἐπιστῆμες. Ὁ Λέων τοῦ ἔστειλε τὴ λύση τους. Ὁ χαλίφης ἔγραψε στὸν Θεόφιλο καὶ τὸν παρακάλεσε νὰ ἀφήσει τὸν Λέοντα νὰ φύγει γιὰ λίγο. </a:t>
            </a: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smtClean="0"/>
              <a:t>Ὁ βασιλεὺς ἀρνήθηκε καί, γιὰ νὰ τιμήσει τὸν Λέοντα, ζήτησε ἀπὸ τὸν πατριάρχη Ἰωάννη [τὸν Γραμματικό], νὰ τὸν χειροτονήσει μητροπολίτη Θεσσαλονίκης. </a:t>
            </a:r>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smtClean="0"/>
              <a:t>Ὁ ὀπτικὸς τηλέγραφος</a:t>
            </a:r>
            <a:endParaRPr lang="el-GR" b="1"/>
          </a:p>
        </p:txBody>
      </p:sp>
      <p:sp>
        <p:nvSpPr>
          <p:cNvPr id="3" name="2 - Θέση περιεχομένου"/>
          <p:cNvSpPr>
            <a:spLocks noGrp="1"/>
          </p:cNvSpPr>
          <p:nvPr>
            <p:ph idx="1"/>
          </p:nvPr>
        </p:nvSpPr>
        <p:spPr/>
        <p:txBody>
          <a:bodyPr>
            <a:normAutofit/>
          </a:bodyPr>
          <a:lstStyle/>
          <a:p>
            <a:pPr>
              <a:buNone/>
            </a:pPr>
            <a:r>
              <a:rPr lang="el-GR" sz="2800" smtClean="0"/>
              <a:t>Ὅταν ἦταν ὁ Λέων στὸ Παλάτι καὶ στὸν κύκλο τῶν οἰκείων τοῦ Θεοφίλου, πρέπει νὰ κατασκεύασε τὸν ὀπτικὸ τηλέγραφο. Ἦταν μιὰ σειρὰ φρυκτωρίες πού, ἀπὸ σταθμὸ σὲ σταθμό, ξεκινώντας ἀπὸ τὸ φρούριο τοῦ Λούλου στὰ βόρεια τῆς Ταρσοῦ καὶ καταλήγοντας στὴν Κωνσταντινούπολη, στὸ ἡλιακὸν τοῦ Φάρου, εἰδοποιοῦσαν μέσα σὲ μιὰ ὥρα γιὰ τὰ γεγονότα ποὺ συνέβαιναν στὴν περιοχὴ ἐκείνη τῶν συνόρων, ὅπου οἱ Ἄραβες ἔκαναν συνήθως τὶς ἐπιδρομές τους στὸ ἔδαφος τῆς Αὐτοκρατορίας. </a:t>
            </a:r>
            <a:endParaRPr lang="el-GR"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smtClean="0"/>
              <a:t>Ὁ Λέων ἀρχιεπίσκοπος Θεσσαλονίκης</a:t>
            </a:r>
            <a:endParaRPr lang="el-GR" sz="3600" b="1"/>
          </a:p>
        </p:txBody>
      </p:sp>
      <p:sp>
        <p:nvSpPr>
          <p:cNvPr id="3" name="2 - Θέση περιεχομένου"/>
          <p:cNvSpPr>
            <a:spLocks noGrp="1"/>
          </p:cNvSpPr>
          <p:nvPr>
            <p:ph idx="1"/>
          </p:nvPr>
        </p:nvSpPr>
        <p:spPr/>
        <p:txBody>
          <a:bodyPr>
            <a:noAutofit/>
          </a:bodyPr>
          <a:lstStyle/>
          <a:p>
            <a:r>
              <a:rPr lang="el-GR" sz="2800" smtClean="0"/>
              <a:t>Γίνεται ἀρχιεπίσκοπος Θεσσαλονίκης τὰ χρόνια μεταξὺ 840-843. Ὁ βασιλεὺς Θεόφιλος καὶ ὁ πατριάρχης Ἰωάννης Γραμματικός, τὸν ἀνέβασαν στὸν θρόνο, ἐπειδὴ ἦταν εἰκονομάχος, ὄχι ὅμως ἰδιαίτερα φανατικός. </a:t>
            </a:r>
          </a:p>
          <a:p>
            <a:r>
              <a:rPr lang="el-GR" sz="2800" smtClean="0"/>
              <a:t>Σύμφωνα μὲ τὴ Συνέχεια τοῦ Θεοφάνη, ἔσωσε τὴ Θεσσαλονίκη ἀπὸ μιὰ μακρόχρονη ξηρασία, μὲ μιὰ ἀστρολογικὴ πρόβλεψη.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2800" smtClean="0"/>
              <a:t>Σώζεται τὸ κείμενο μιᾶς ὁμιλίας ποὺ ἐκφώνησε ὁ Λέων, ὡς ἀρχιεπίσκοπος, στὶς 25 Μαρτίου 842, γιορτὴ τοῦ Εὐαγγελισμοῦ. Στὴν ὁμιλία αὐτὴ οἱ εἰκόνες παίζουν ἕνα ῥόλο ὄχι ἀμελητέο. Δὲν μοιάζει νὰ ἦταν φανατικὸς εἰκονοκλάστης. </a:t>
            </a:r>
          </a:p>
          <a:p>
            <a:r>
              <a:rPr lang="el-GR" sz="2800" smtClean="0"/>
              <a:t>Οἱ πηγὲς δὲν τοῦ ἀποδίδουν κατηγορίες, ὅπως στὸν Ἰωάννη Γραμματικό. </a:t>
            </a:r>
          </a:p>
          <a:p>
            <a:r>
              <a:rPr lang="el-GR" sz="2800" smtClean="0"/>
              <a:t>Καθαιρέθηκε μὲ τὴν ἄνοδο στὸν θρόνο τῆς αὐτοκράτειρας Θεοδώρας καὶ τοῦ πατριάρχη Μεθοδίου (843).</a:t>
            </a:r>
            <a:r>
              <a:rPr lang="el-GR" smtClean="0"/>
              <a:t> </a:t>
            </a:r>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1574</Words>
  <Application>Microsoft Office PowerPoint</Application>
  <PresentationFormat>Προβολή στην οθόνη (4:3)</PresentationFormat>
  <Paragraphs>79</Paragraphs>
  <Slides>27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Θέμα του Office</vt:lpstr>
      <vt:lpstr>Ὁ Λέων ὁ Φιλόσοφος ἢ Μαθηματικὸς καὶ ἡ ἐποχή του</vt:lpstr>
      <vt:lpstr>Εἰσαγωγικά</vt:lpstr>
      <vt:lpstr>Ὁ χαλίφης Mamun ἀνακαλύπτει τὸν Λέοντα. </vt:lpstr>
      <vt:lpstr>Διαφάνεια 4</vt:lpstr>
      <vt:lpstr>Διαφάνεια 5</vt:lpstr>
      <vt:lpstr>Διαφάνεια 6</vt:lpstr>
      <vt:lpstr>Ὁ ὀπτικὸς τηλέγραφος</vt:lpstr>
      <vt:lpstr>Ὁ Λέων ἀρχιεπίσκοπος Θεσσαλονίκης</vt:lpstr>
      <vt:lpstr>Διαφάνεια 9</vt:lpstr>
      <vt:lpstr>Ἐπιστροφὴ στὴν πρωτεύουσα. Ἡ σχολὴ τῆς Μαγναύρας. </vt:lpstr>
      <vt:lpstr>Διαφάνεια 11</vt:lpstr>
      <vt:lpstr>Διαφάνεια 12</vt:lpstr>
      <vt:lpstr>Διαφάνεια 13</vt:lpstr>
      <vt:lpstr>Ἡ μαρτυρία τοῦ βίου τοῦ Κωνσταντίνου-Κυρίλλου</vt:lpstr>
      <vt:lpstr>Διαφάνεια 15</vt:lpstr>
      <vt:lpstr>Ὁ Κωνσταντῖνος μαθητὴς τοῦ Λέοντα καὶ τοῦ Φωτίου; </vt:lpstr>
      <vt:lpstr>Διαφάνεια 17</vt:lpstr>
      <vt:lpstr>Ὁ γραμματικὸς Κομητάς</vt:lpstr>
      <vt:lpstr>Διαφάνεια 19</vt:lpstr>
      <vt:lpstr>Ὁ φιλόλογος Λέων: Ἡ διόρθωση τοῦ Πλάτωνα</vt:lpstr>
      <vt:lpstr>Διαφάνεια 21</vt:lpstr>
      <vt:lpstr>Ἡ ἐπιστημονικὴ βιβλιοθήκη τοῦ Λέοντα</vt:lpstr>
      <vt:lpstr>Διαφάνεια 23</vt:lpstr>
      <vt:lpstr>Ἡ ἐπίθεση τοῦ Κωνσταντίνου τοῦ Σικελοῦ</vt:lpstr>
      <vt:lpstr>Αὐτοπροσωπογραφία τοῦ Λέοντος Φιλοσόφου</vt:lpstr>
      <vt:lpstr>Διαφάνεια 26</vt:lpstr>
      <vt:lpstr>Ἐπίγραμμα τοῦ Χοιροσφάκτη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Ὁ Λέων ὁ Φιλόσοφος ἢ Μαθηματικὸς καὶ ἡ ἐποχή του</dc:title>
  <dc:creator>tasos</dc:creator>
  <cp:lastModifiedBy>tasos</cp:lastModifiedBy>
  <cp:revision>78</cp:revision>
  <dcterms:created xsi:type="dcterms:W3CDTF">2024-03-12T10:42:28Z</dcterms:created>
  <dcterms:modified xsi:type="dcterms:W3CDTF">2024-03-12T23:30:02Z</dcterms:modified>
</cp:coreProperties>
</file>