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embeddedFontLst>
    <p:embeddedFont>
      <p:font typeface="Book Antiqua" pitchFamily="18" charset="0"/>
      <p:regular r:id="rId31"/>
      <p:bold r:id="rId32"/>
      <p:italic r:id="rId33"/>
      <p:boldItalic r:id="rId34"/>
    </p:embeddedFont>
    <p:embeddedFont>
      <p:font typeface="Garamond" pitchFamily="18" charset="0"/>
      <p:regular r:id="rId35"/>
      <p:bold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LYpudFk95RXMiQh6grjVD5i9E3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dfcd1b184_0_3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297" name="Google Shape;297;g29dfcd1b184_0_3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298" name="Google Shape;298;g29dfcd1b184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9" name="Google Shape;299;g29dfcd1b184_0_3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9dfcd1b184_0_51: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315" name="Google Shape;315;g29dfcd1b184_0_51: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316" name="Google Shape;316;g29dfcd1b18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7" name="Google Shape;317;g29dfcd1b184_0_5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9dfcd1b184_0_6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333" name="Google Shape;333;g29dfcd1b184_0_6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334" name="Google Shape;334;g29dfcd1b184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29dfcd1b184_0_6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9dfcd1b184_0_8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351" name="Google Shape;351;g29dfcd1b184_0_8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352" name="Google Shape;352;g29dfcd1b184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3" name="Google Shape;353;g29dfcd1b184_0_8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dfcd1b184_0_10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369" name="Google Shape;369;g29dfcd1b184_0_10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370" name="Google Shape;370;g29dfcd1b184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1" name="Google Shape;371;g29dfcd1b184_0_1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9dfcd1b184_0_11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387" name="Google Shape;387;g29dfcd1b184_0_11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388" name="Google Shape;388;g29dfcd1b184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9" name="Google Shape;389;g29dfcd1b184_0_1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p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22</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22</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23</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23</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24</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24</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25</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25</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26</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26</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dfcd1b184_0_1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27</a:t>
            </a:fld>
            <a:endParaRPr/>
          </a:p>
        </p:txBody>
      </p:sp>
      <p:sp>
        <p:nvSpPr>
          <p:cNvPr id="405" name="Google Shape;405;g29dfcd1b184_0_1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27</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7" name="Google Shape;407;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2a9acef56_0_4: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71" name="Google Shape;171;g292a9acef56_0_4: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72" name="Google Shape;172;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3" name="Google Shape;173;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2a9acef56_0_23: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189" name="Google Shape;189;g292a9acef56_0_23: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90" name="Google Shape;190;g292a9acef5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1" name="Google Shape;191;g292a9acef56_0_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2a9acef56_0_4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207" name="Google Shape;207;g292a9acef56_0_4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208" name="Google Shape;208;g292a9acef56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9" name="Google Shape;209;g292a9acef56_0_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9df07c3fae_0_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225" name="Google Shape;225;g29df07c3fae_0_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226" name="Google Shape;226;g29df07c3f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7" name="Google Shape;227;g29df07c3fae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9df07c3fae_0_1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243" name="Google Shape;243;g29df07c3fae_0_1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244" name="Google Shape;244;g29df07c3fa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5" name="Google Shape;245;g29df07c3fae_0_1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9dfcd1b184_0_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261" name="Google Shape;261;g29dfcd1b184_0_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262" name="Google Shape;262;g29dfcd1b18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3" name="Google Shape;263;g29dfcd1b184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9dfcd1b184_0_1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279" name="Google Shape;279;g29dfcd1b184_0_1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280" name="Google Shape;280;g29dfcd1b18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1" name="Google Shape;281;g29dfcd1b184_0_1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8" name="Google Shape;98;p4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4ο </a:t>
            </a:r>
            <a:r>
              <a:rPr lang="en-US" sz="3200" b="1" i="0" u="none" strike="noStrike" cap="none" dirty="0" err="1">
                <a:solidFill>
                  <a:schemeClr val="lt1"/>
                </a:solidFill>
                <a:latin typeface="Book Antiqua"/>
                <a:ea typeface="Book Antiqua"/>
                <a:cs typeface="Book Antiqua"/>
                <a:sym typeface="Book Antiqua"/>
              </a:rPr>
              <a:t>μάθημα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Κόμματα</a:t>
            </a:r>
            <a:r>
              <a:rPr lang="en-US" sz="3200" b="1" i="0" u="none" strike="noStrike" cap="none" dirty="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κομματικά</a:t>
            </a:r>
            <a:r>
              <a:rPr lang="en-US" sz="3200" b="1" dirty="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συστήματα</a:t>
            </a:r>
            <a:r>
              <a:rPr lang="en-US" sz="3200" b="1" dirty="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Ευρωπαϊκά</a:t>
            </a:r>
            <a:r>
              <a:rPr lang="en-US" sz="3200" b="1"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Πολιτικά</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Συστήματα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smtClean="0">
                <a:solidFill>
                  <a:schemeClr val="lt1"/>
                </a:solidFill>
                <a:latin typeface="Book Antiqua"/>
                <a:ea typeface="Book Antiqua"/>
                <a:cs typeface="Book Antiqua"/>
                <a:sym typeface="Book Antiqua"/>
              </a:rPr>
              <a:t>25.11.2024</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Κομοτηνή, 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rotWithShape="1">
          <a:blip r:embed="rId3">
            <a:alphaModFix/>
          </a:blip>
          <a:srcRect/>
          <a:stretch/>
        </p:blipFill>
        <p:spPr>
          <a:xfrm>
            <a:off x="4920800" y="0"/>
            <a:ext cx="2035175" cy="1565475"/>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0"/>
        <p:cNvGrpSpPr/>
        <p:nvPr/>
      </p:nvGrpSpPr>
      <p:grpSpPr>
        <a:xfrm>
          <a:off x="0" y="0"/>
          <a:ext cx="0" cy="0"/>
          <a:chOff x="0" y="0"/>
          <a:chExt cx="0" cy="0"/>
        </a:xfrm>
      </p:grpSpPr>
      <p:sp>
        <p:nvSpPr>
          <p:cNvPr id="301" name="Google Shape;301;g29dfcd1b184_0_34"/>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6) η αντίθεση μεταξύ του επαναστατικού μετασχηματισμού μιας κοινωνίας και ενός πιο βαθμιαίου μετασχηματισμού (κομμουνισμός και σοσιαλδημοκρατία με ορόσημο την Οκτωβριανή Επανάσταση του 1917) αλλά και την πτώση των κομμουνιστικών καθεστώτων στην Ευρώπη (1991).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Το 1970, στη Γαλλία και την Ισπανία προωθήθηκε η προσέγγιση του ευρωκομμουνισμού που βασίζεται στο σεβασμό του κοινοβουλευτισμού και της δημοκρατίας.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Ακριβώς για αυτό το λόγο, η κατάρρευση των κομμουνιστικών καθεστώτων το 1991 δε σήμανε και το τέλος των κομμουνιστικών κομμάτων στην Ευρώπη. Ωστόσο, στην Ιταλία το κόμμα αφομοιώθηκε σε νέο σχηματισμό, στη Γαλλία έχασε δραστικά την απήχησή του.Γενικότερα αυτό εφαρμόζει και σε άλλες περιπτώσεις.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Εξαίρεση αποτελούν τα κόμματα σε χώρες όπως η Ελλάδα και η Πορτογαλία που έχουν ισχυρή κοινοβουλευτική παρουσία. Από τις πρώην κομμουνιστικές χώρες, μόνο στην Τσεχία διατηρεί μια ισχυρή παρουσία. </a:t>
            </a: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p:txBody>
      </p:sp>
      <p:grpSp>
        <p:nvGrpSpPr>
          <p:cNvPr id="302" name="Google Shape;302;g29dfcd1b184_0_34"/>
          <p:cNvGrpSpPr/>
          <p:nvPr/>
        </p:nvGrpSpPr>
        <p:grpSpPr>
          <a:xfrm>
            <a:off x="0" y="0"/>
            <a:ext cx="8985251" cy="611188"/>
            <a:chOff x="0" y="0"/>
            <a:chExt cx="5660" cy="385"/>
          </a:xfrm>
        </p:grpSpPr>
        <p:sp>
          <p:nvSpPr>
            <p:cNvPr id="303" name="Google Shape;303;g29dfcd1b184_0_3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g29dfcd1b184_0_34"/>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g29dfcd1b184_0_3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g29dfcd1b184_0_3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7" name="Google Shape;307;g29dfcd1b184_0_3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8" name="Google Shape;308;g29dfcd1b184_0_3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g29dfcd1b184_0_3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g29dfcd1b184_0_3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1" name="Google Shape;311;g29dfcd1b184_0_3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12" name="Google Shape;312;g29dfcd1b184_0_3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g29dfcd1b184_0_51"/>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7) η αντίθεση ανάμεσα στη δημοκρατία και τον ολοκληρωτισμό (φασιστικά κόμματα από τη δεκαετία του 1930)</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Οπωσδήποτε, η άνοδος αυτών των κομμάτων σε χώρες όπως η Ιταλία και η Γερμανία (δεκαετίες 1930 και εν μέρει 1940) σημάδεψε την ευρωπαϊκή ιστορία.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Παρά την τραγική εμπειρία του Β’ Παγκοσμίου Πολέμου παρατηρούμε και σήμερα την άνοδο ακροδεξιών και φασιστικών κομμάτων. Στην πιο πρόσφατη περίοδο υπάρχουν τα παραδείγματα της Γαλλίας (η Μ. Λεπέν υποψήφια στο β γύρο των προεδρικών εκλογών), της Ιταλίας (η κυβέρνηση ασκείται από ένα κόμμα με ιστορικό υποστήριξης ακραίων θέσεων) και της Φινλανδίας (συμμετοχή στην κυβέρνηση).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Και στις περιπτώσεις της Σουηδίας, της Ελλάδας και της Ισπανίας έχουμε σταθερά την παρουσία κομμάτων με τέτοιες ιδεολογίες (αντι- μετανάστευση). Σε χώρες όπως η Πολωνία και η Ουγγαρία έχουμε κυβερνήσεις υπερ- συντηρητικές. Και στη Γερμανία υπάρχουν κόμματα (AfD) που θυμίζουν το τραυματικό παρελθόν. </a:t>
            </a:r>
            <a:endParaRPr sz="1600" b="1"/>
          </a:p>
        </p:txBody>
      </p:sp>
      <p:grpSp>
        <p:nvGrpSpPr>
          <p:cNvPr id="320" name="Google Shape;320;g29dfcd1b184_0_51"/>
          <p:cNvGrpSpPr/>
          <p:nvPr/>
        </p:nvGrpSpPr>
        <p:grpSpPr>
          <a:xfrm>
            <a:off x="0" y="0"/>
            <a:ext cx="8985251" cy="611188"/>
            <a:chOff x="0" y="0"/>
            <a:chExt cx="5660" cy="385"/>
          </a:xfrm>
        </p:grpSpPr>
        <p:sp>
          <p:nvSpPr>
            <p:cNvPr id="321" name="Google Shape;321;g29dfcd1b184_0_51"/>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g29dfcd1b184_0_51"/>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g29dfcd1b184_0_51"/>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g29dfcd1b184_0_51"/>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5" name="Google Shape;325;g29dfcd1b184_0_51"/>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6" name="Google Shape;326;g29dfcd1b184_0_51"/>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7" name="Google Shape;327;g29dfcd1b184_0_51"/>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8" name="Google Shape;328;g29dfcd1b184_0_51"/>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9" name="Google Shape;329;g29dfcd1b184_0_51"/>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30" name="Google Shape;330;g29dfcd1b184_0_51"/>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37" name="Google Shape;337;g29dfcd1b184_0_68"/>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7) η </a:t>
            </a:r>
            <a:r>
              <a:rPr lang="en-US" sz="1600" b="1" dirty="0" err="1"/>
              <a:t>αντίθεση</a:t>
            </a:r>
            <a:r>
              <a:rPr lang="en-US" sz="1600" b="1" dirty="0"/>
              <a:t> </a:t>
            </a:r>
            <a:r>
              <a:rPr lang="en-US" sz="1600" b="1" dirty="0" err="1"/>
              <a:t>ανάμεσα</a:t>
            </a:r>
            <a:r>
              <a:rPr lang="en-US" sz="1600" b="1" dirty="0"/>
              <a:t> </a:t>
            </a:r>
            <a:r>
              <a:rPr lang="en-US" sz="1600" b="1" dirty="0" err="1"/>
              <a:t>στη</a:t>
            </a:r>
            <a:r>
              <a:rPr lang="en-US" sz="1600" b="1" dirty="0"/>
              <a:t> </a:t>
            </a:r>
            <a:r>
              <a:rPr lang="en-US" sz="1600" b="1" dirty="0" err="1"/>
              <a:t>δημοκρατία</a:t>
            </a:r>
            <a:r>
              <a:rPr lang="en-US" sz="1600" b="1" dirty="0"/>
              <a:t> </a:t>
            </a:r>
            <a:r>
              <a:rPr lang="en-US" sz="1600" b="1" dirty="0" err="1"/>
              <a:t>και</a:t>
            </a:r>
            <a:r>
              <a:rPr lang="en-US" sz="1600" b="1" dirty="0"/>
              <a:t> </a:t>
            </a:r>
            <a:r>
              <a:rPr lang="en-US" sz="1600" b="1" dirty="0" err="1"/>
              <a:t>τον</a:t>
            </a:r>
            <a:r>
              <a:rPr lang="en-US" sz="1600" b="1" dirty="0"/>
              <a:t> </a:t>
            </a:r>
            <a:r>
              <a:rPr lang="en-US" sz="1600" b="1" dirty="0" err="1"/>
              <a:t>ολοκληρωτισμό</a:t>
            </a:r>
            <a:r>
              <a:rPr lang="en-US" sz="1600" b="1" dirty="0"/>
              <a:t> (</a:t>
            </a:r>
            <a:r>
              <a:rPr lang="en-US" sz="1600" b="1" dirty="0" err="1"/>
              <a:t>φασιστικά</a:t>
            </a:r>
            <a:r>
              <a:rPr lang="en-US" sz="1600" b="1" dirty="0"/>
              <a:t> </a:t>
            </a:r>
            <a:r>
              <a:rPr lang="en-US" sz="1600" b="1" dirty="0" err="1"/>
              <a:t>κόμματα</a:t>
            </a:r>
            <a:r>
              <a:rPr lang="en-US" sz="1600" b="1" dirty="0"/>
              <a:t> </a:t>
            </a:r>
            <a:r>
              <a:rPr lang="en-US" sz="1600" b="1" dirty="0" err="1"/>
              <a:t>από</a:t>
            </a:r>
            <a:r>
              <a:rPr lang="en-US" sz="1600" b="1" dirty="0"/>
              <a:t> </a:t>
            </a:r>
            <a:r>
              <a:rPr lang="en-US" sz="1600" b="1" dirty="0" err="1"/>
              <a:t>τη</a:t>
            </a:r>
            <a:r>
              <a:rPr lang="en-US" sz="1600" b="1" dirty="0"/>
              <a:t> </a:t>
            </a:r>
            <a:r>
              <a:rPr lang="en-US" sz="1600" b="1" dirty="0" err="1"/>
              <a:t>δεκαετία</a:t>
            </a:r>
            <a:r>
              <a:rPr lang="en-US" sz="1600" b="1" dirty="0"/>
              <a:t> </a:t>
            </a:r>
            <a:r>
              <a:rPr lang="en-US" sz="1600" b="1" dirty="0" err="1"/>
              <a:t>του</a:t>
            </a:r>
            <a:r>
              <a:rPr lang="en-US" sz="1600" b="1" dirty="0"/>
              <a:t> 1930)</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dirty="0" err="1"/>
              <a:t>Γενικότερα</a:t>
            </a:r>
            <a:r>
              <a:rPr lang="en-US" sz="1600" b="1" dirty="0"/>
              <a:t>, </a:t>
            </a:r>
            <a:r>
              <a:rPr lang="en-US" sz="1600" b="1" dirty="0" err="1"/>
              <a:t>μπορούμε</a:t>
            </a:r>
            <a:r>
              <a:rPr lang="en-US" sz="1600" b="1" dirty="0"/>
              <a:t> </a:t>
            </a:r>
            <a:r>
              <a:rPr lang="en-US" sz="1600" b="1" dirty="0" err="1"/>
              <a:t>να</a:t>
            </a:r>
            <a:r>
              <a:rPr lang="en-US" sz="1600" b="1" dirty="0"/>
              <a:t> </a:t>
            </a:r>
            <a:r>
              <a:rPr lang="en-US" sz="1600" b="1" dirty="0" err="1"/>
              <a:t>συνδέσουμε</a:t>
            </a:r>
            <a:r>
              <a:rPr lang="en-US" sz="1600" b="1" dirty="0"/>
              <a:t> </a:t>
            </a:r>
            <a:r>
              <a:rPr lang="en-US" sz="1600" b="1" dirty="0" err="1"/>
              <a:t>την</a:t>
            </a:r>
            <a:r>
              <a:rPr lang="en-US" sz="1600" b="1" dirty="0"/>
              <a:t> </a:t>
            </a:r>
            <a:r>
              <a:rPr lang="en-US" sz="1600" b="1" dirty="0" err="1"/>
              <a:t>εκλογική</a:t>
            </a:r>
            <a:r>
              <a:rPr lang="en-US" sz="1600" b="1" dirty="0"/>
              <a:t> </a:t>
            </a:r>
            <a:r>
              <a:rPr lang="en-US" sz="1600" b="1" dirty="0" err="1"/>
              <a:t>απήχηση</a:t>
            </a:r>
            <a:r>
              <a:rPr lang="en-US" sz="1600" b="1" dirty="0"/>
              <a:t> </a:t>
            </a:r>
            <a:r>
              <a:rPr lang="en-US" sz="1600" b="1" dirty="0" err="1"/>
              <a:t>τέτοιων</a:t>
            </a:r>
            <a:r>
              <a:rPr lang="en-US" sz="1600" b="1" dirty="0"/>
              <a:t> </a:t>
            </a:r>
            <a:r>
              <a:rPr lang="en-US" sz="1600" b="1" dirty="0" err="1"/>
              <a:t>κομμάτων</a:t>
            </a:r>
            <a:r>
              <a:rPr lang="en-US" sz="1600" b="1" dirty="0"/>
              <a:t> </a:t>
            </a:r>
            <a:r>
              <a:rPr lang="en-US" sz="1600" b="1" dirty="0" err="1"/>
              <a:t>με</a:t>
            </a:r>
            <a:r>
              <a:rPr lang="en-US" sz="1600" b="1" dirty="0"/>
              <a:t> </a:t>
            </a:r>
            <a:r>
              <a:rPr lang="en-US" sz="1600" b="1" dirty="0" err="1"/>
              <a:t>τρεις</a:t>
            </a:r>
            <a:r>
              <a:rPr lang="en-US" sz="1600" b="1" dirty="0"/>
              <a:t> </a:t>
            </a:r>
            <a:r>
              <a:rPr lang="en-US" sz="1600" b="1" dirty="0" err="1"/>
              <a:t>βασικούς</a:t>
            </a:r>
            <a:r>
              <a:rPr lang="en-US" sz="1600" b="1" dirty="0"/>
              <a:t> </a:t>
            </a:r>
            <a:r>
              <a:rPr lang="en-US" sz="1600" b="1" dirty="0" err="1"/>
              <a:t>παράγοντες</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err="1" smtClean="0"/>
              <a:t>i</a:t>
            </a:r>
            <a:r>
              <a:rPr lang="en-US" sz="1600" b="1" dirty="0" smtClean="0"/>
              <a:t>) </a:t>
            </a:r>
            <a:r>
              <a:rPr lang="en-US" sz="1600" b="1" dirty="0" err="1" smtClean="0"/>
              <a:t>θέματα</a:t>
            </a:r>
            <a:r>
              <a:rPr lang="en-US" sz="1600" b="1" dirty="0" smtClean="0"/>
              <a:t> </a:t>
            </a:r>
            <a:r>
              <a:rPr lang="en-US" sz="1600" b="1" dirty="0" err="1"/>
              <a:t>ταυτότητας</a:t>
            </a:r>
            <a:r>
              <a:rPr lang="en-US" sz="1600" b="1" dirty="0"/>
              <a:t> (</a:t>
            </a:r>
            <a:r>
              <a:rPr lang="en-US" sz="1600" b="1" dirty="0" err="1"/>
              <a:t>π.χ</a:t>
            </a:r>
            <a:r>
              <a:rPr lang="en-US" sz="1600" b="1" dirty="0"/>
              <a:t>. </a:t>
            </a:r>
            <a:r>
              <a:rPr lang="en-US" sz="1600" b="1" dirty="0" err="1"/>
              <a:t>το</a:t>
            </a:r>
            <a:r>
              <a:rPr lang="en-US" sz="1600" b="1" dirty="0"/>
              <a:t> </a:t>
            </a:r>
            <a:r>
              <a:rPr lang="en-US" sz="1600" b="1" dirty="0" err="1"/>
              <a:t>να</a:t>
            </a:r>
            <a:r>
              <a:rPr lang="en-US" sz="1600" b="1" dirty="0"/>
              <a:t> </a:t>
            </a:r>
            <a:r>
              <a:rPr lang="en-US" sz="1600" b="1" dirty="0" err="1"/>
              <a:t>εξετάζεται</a:t>
            </a:r>
            <a:r>
              <a:rPr lang="en-US" sz="1600" b="1" dirty="0"/>
              <a:t> </a:t>
            </a:r>
            <a:r>
              <a:rPr lang="en-US" sz="1600" b="1" dirty="0" err="1"/>
              <a:t>το</a:t>
            </a:r>
            <a:r>
              <a:rPr lang="en-US" sz="1600" b="1" dirty="0"/>
              <a:t> </a:t>
            </a:r>
            <a:r>
              <a:rPr lang="en-US" sz="1600" b="1" dirty="0" err="1"/>
              <a:t>ζήτημα</a:t>
            </a:r>
            <a:r>
              <a:rPr lang="en-US" sz="1600" b="1" dirty="0"/>
              <a:t> </a:t>
            </a:r>
            <a:r>
              <a:rPr lang="en-US" sz="1600" b="1" dirty="0" err="1"/>
              <a:t>της</a:t>
            </a:r>
            <a:r>
              <a:rPr lang="en-US" sz="1600" b="1" dirty="0"/>
              <a:t> </a:t>
            </a:r>
            <a:r>
              <a:rPr lang="en-US" sz="1600" b="1" dirty="0" err="1"/>
              <a:t>μετανάστευσης</a:t>
            </a:r>
            <a:r>
              <a:rPr lang="en-US" sz="1600" b="1" dirty="0"/>
              <a:t> </a:t>
            </a:r>
            <a:r>
              <a:rPr lang="en-US" sz="1600" b="1" dirty="0" err="1"/>
              <a:t>κυρίως</a:t>
            </a:r>
            <a:r>
              <a:rPr lang="en-US" sz="1600" b="1" dirty="0"/>
              <a:t> </a:t>
            </a:r>
            <a:r>
              <a:rPr lang="en-US" sz="1600" b="1" dirty="0" err="1"/>
              <a:t>με</a:t>
            </a:r>
            <a:r>
              <a:rPr lang="en-US" sz="1600" b="1" dirty="0"/>
              <a:t> </a:t>
            </a:r>
            <a:r>
              <a:rPr lang="en-US" sz="1600" b="1" dirty="0" err="1"/>
              <a:t>όρους</a:t>
            </a:r>
            <a:r>
              <a:rPr lang="en-US" sz="1600" b="1" dirty="0"/>
              <a:t> </a:t>
            </a:r>
            <a:r>
              <a:rPr lang="en-US" sz="1600" b="1" dirty="0" err="1"/>
              <a:t>ασφάλειας</a:t>
            </a:r>
            <a:r>
              <a:rPr lang="en-US" sz="1600" b="1" dirty="0"/>
              <a:t>, </a:t>
            </a:r>
            <a:r>
              <a:rPr lang="en-US" sz="1600" b="1" dirty="0" err="1"/>
              <a:t>συνόρων</a:t>
            </a:r>
            <a:r>
              <a:rPr lang="en-US" sz="1600" b="1" dirty="0"/>
              <a:t> </a:t>
            </a:r>
            <a:r>
              <a:rPr lang="en-US" sz="1600" b="1" dirty="0" err="1"/>
              <a:t>και</a:t>
            </a:r>
            <a:r>
              <a:rPr lang="en-US" sz="1600" b="1" dirty="0"/>
              <a:t> </a:t>
            </a:r>
            <a:r>
              <a:rPr lang="en-US" sz="1600" b="1" dirty="0" err="1"/>
              <a:t>εθνικής</a:t>
            </a:r>
            <a:r>
              <a:rPr lang="en-US" sz="1600" b="1" dirty="0"/>
              <a:t> </a:t>
            </a:r>
            <a:r>
              <a:rPr lang="en-US" sz="1600" b="1" dirty="0" err="1"/>
              <a:t>ταυτότητας</a:t>
            </a:r>
            <a:r>
              <a:rPr lang="en-US" sz="1600" b="1" dirty="0"/>
              <a:t>) </a:t>
            </a:r>
            <a:endParaRPr sz="1600" b="1"/>
          </a:p>
          <a:p>
            <a:pPr marL="9144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smtClean="0"/>
              <a:t>ii) </a:t>
            </a:r>
            <a:r>
              <a:rPr lang="en-US" sz="1600" b="1" dirty="0" err="1" smtClean="0"/>
              <a:t>οικονομική</a:t>
            </a:r>
            <a:r>
              <a:rPr lang="en-US" sz="1600" b="1" dirty="0" smtClean="0"/>
              <a:t> </a:t>
            </a:r>
            <a:r>
              <a:rPr lang="en-US" sz="1600" b="1" dirty="0" err="1"/>
              <a:t>ανασφάλεια</a:t>
            </a:r>
            <a:r>
              <a:rPr lang="en-US" sz="1600" b="1" dirty="0"/>
              <a:t> (</a:t>
            </a:r>
            <a:r>
              <a:rPr lang="en-US" sz="1600" b="1" dirty="0" err="1"/>
              <a:t>π.χ</a:t>
            </a:r>
            <a:r>
              <a:rPr lang="en-US" sz="1600" b="1" dirty="0"/>
              <a:t>. </a:t>
            </a:r>
            <a:r>
              <a:rPr lang="en-US" sz="1600" b="1" dirty="0" err="1"/>
              <a:t>φόβος</a:t>
            </a:r>
            <a:r>
              <a:rPr lang="en-US" sz="1600" b="1" dirty="0"/>
              <a:t> </a:t>
            </a:r>
            <a:r>
              <a:rPr lang="en-US" sz="1600" b="1" dirty="0" err="1"/>
              <a:t>για</a:t>
            </a:r>
            <a:r>
              <a:rPr lang="en-US" sz="1600" b="1" dirty="0"/>
              <a:t> </a:t>
            </a:r>
            <a:r>
              <a:rPr lang="en-US" sz="1600" b="1" dirty="0" err="1"/>
              <a:t>την</a:t>
            </a:r>
            <a:r>
              <a:rPr lang="en-US" sz="1600" b="1" dirty="0"/>
              <a:t> </a:t>
            </a:r>
            <a:r>
              <a:rPr lang="en-US" sz="1600" b="1" dirty="0" err="1"/>
              <a:t>παγκοσμιοποίηση</a:t>
            </a:r>
            <a:r>
              <a:rPr lang="en-US" sz="1600" b="1" dirty="0"/>
              <a:t>, </a:t>
            </a:r>
            <a:r>
              <a:rPr lang="en-US" sz="1600" b="1" dirty="0" err="1"/>
              <a:t>φόβος</a:t>
            </a:r>
            <a:r>
              <a:rPr lang="en-US" sz="1600" b="1" dirty="0"/>
              <a:t> </a:t>
            </a:r>
            <a:r>
              <a:rPr lang="en-US" sz="1600" b="1" dirty="0" err="1"/>
              <a:t>ότι</a:t>
            </a:r>
            <a:r>
              <a:rPr lang="en-US" sz="1600" b="1" dirty="0"/>
              <a:t> </a:t>
            </a:r>
            <a:r>
              <a:rPr lang="en-US" sz="1600" b="1" dirty="0" err="1"/>
              <a:t>οι</a:t>
            </a:r>
            <a:r>
              <a:rPr lang="en-US" sz="1600" b="1" dirty="0"/>
              <a:t> </a:t>
            </a:r>
            <a:r>
              <a:rPr lang="en-US" sz="1600" b="1" dirty="0" err="1"/>
              <a:t>πολίτες</a:t>
            </a:r>
            <a:r>
              <a:rPr lang="en-US" sz="1600" b="1" dirty="0"/>
              <a:t> </a:t>
            </a:r>
            <a:r>
              <a:rPr lang="en-US" sz="1600" b="1" dirty="0" err="1"/>
              <a:t>θα</a:t>
            </a:r>
            <a:r>
              <a:rPr lang="en-US" sz="1600" b="1" dirty="0"/>
              <a:t> </a:t>
            </a:r>
            <a:r>
              <a:rPr lang="en-US" sz="1600" b="1" dirty="0" err="1"/>
              <a:t>βρεθούν</a:t>
            </a:r>
            <a:r>
              <a:rPr lang="en-US" sz="1600" b="1" dirty="0"/>
              <a:t> </a:t>
            </a:r>
            <a:r>
              <a:rPr lang="en-US" sz="1600" b="1" dirty="0" err="1"/>
              <a:t>στο</a:t>
            </a:r>
            <a:r>
              <a:rPr lang="en-US" sz="1600" b="1" dirty="0"/>
              <a:t> </a:t>
            </a:r>
            <a:r>
              <a:rPr lang="en-US" sz="1600" b="1" dirty="0" err="1"/>
              <a:t>οικονομικό</a:t>
            </a:r>
            <a:r>
              <a:rPr lang="en-US" sz="1600" b="1" dirty="0"/>
              <a:t> </a:t>
            </a:r>
            <a:r>
              <a:rPr lang="en-US" sz="1600" b="1" dirty="0" err="1"/>
              <a:t>και</a:t>
            </a:r>
            <a:r>
              <a:rPr lang="en-US" sz="1600" b="1" dirty="0"/>
              <a:t> </a:t>
            </a:r>
            <a:r>
              <a:rPr lang="en-US" sz="1600" b="1" dirty="0" err="1"/>
              <a:t>κοινωνικό</a:t>
            </a:r>
            <a:r>
              <a:rPr lang="en-US" sz="1600" b="1" dirty="0"/>
              <a:t> </a:t>
            </a:r>
            <a:r>
              <a:rPr lang="en-US" sz="1600" b="1" dirty="0" err="1"/>
              <a:t>περιθώριο</a:t>
            </a:r>
            <a:r>
              <a:rPr lang="en-US" sz="1600" b="1" dirty="0"/>
              <a:t>) </a:t>
            </a:r>
            <a:endParaRPr sz="1600" b="1"/>
          </a:p>
          <a:p>
            <a:pPr marL="9144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smtClean="0"/>
              <a:t>iii) </a:t>
            </a:r>
            <a:r>
              <a:rPr lang="en-US" sz="1600" b="1" dirty="0" err="1" smtClean="0"/>
              <a:t>δικαιοσύνη</a:t>
            </a:r>
            <a:r>
              <a:rPr lang="en-US" sz="1600" b="1" dirty="0" smtClean="0"/>
              <a:t> </a:t>
            </a:r>
            <a:r>
              <a:rPr lang="en-US" sz="1600" b="1" dirty="0"/>
              <a:t>(</a:t>
            </a:r>
            <a:r>
              <a:rPr lang="en-US" sz="1600" b="1" dirty="0" err="1"/>
              <a:t>π.χ</a:t>
            </a:r>
            <a:r>
              <a:rPr lang="en-US" sz="1600" b="1" dirty="0"/>
              <a:t>. </a:t>
            </a:r>
            <a:r>
              <a:rPr lang="en-US" sz="1600" b="1" dirty="0" err="1"/>
              <a:t>φόβος</a:t>
            </a:r>
            <a:r>
              <a:rPr lang="en-US" sz="1600" b="1" dirty="0"/>
              <a:t> </a:t>
            </a:r>
            <a:r>
              <a:rPr lang="en-US" sz="1600" b="1" dirty="0" err="1"/>
              <a:t>ότι</a:t>
            </a:r>
            <a:r>
              <a:rPr lang="en-US" sz="1600" b="1" dirty="0"/>
              <a:t> </a:t>
            </a:r>
            <a:r>
              <a:rPr lang="en-US" sz="1600" b="1" dirty="0" err="1"/>
              <a:t>το</a:t>
            </a:r>
            <a:r>
              <a:rPr lang="en-US" sz="1600" b="1" dirty="0"/>
              <a:t> </a:t>
            </a:r>
            <a:r>
              <a:rPr lang="en-US" sz="1600" b="1" dirty="0" err="1"/>
              <a:t>κράτος</a:t>
            </a:r>
            <a:r>
              <a:rPr lang="en-US" sz="1600" b="1" dirty="0"/>
              <a:t> </a:t>
            </a:r>
            <a:r>
              <a:rPr lang="en-US" sz="1600" b="1" dirty="0" err="1"/>
              <a:t>δικαίου</a:t>
            </a:r>
            <a:r>
              <a:rPr lang="en-US" sz="1600" b="1" dirty="0"/>
              <a:t> </a:t>
            </a:r>
            <a:r>
              <a:rPr lang="en-US" sz="1600" b="1" dirty="0" err="1"/>
              <a:t>καταρρέει</a:t>
            </a:r>
            <a:r>
              <a:rPr lang="en-US" sz="1600" b="1" dirty="0"/>
              <a:t> </a:t>
            </a:r>
            <a:r>
              <a:rPr lang="en-US" sz="1600" b="1" dirty="0" err="1"/>
              <a:t>και</a:t>
            </a:r>
            <a:r>
              <a:rPr lang="en-US" sz="1600" b="1" dirty="0"/>
              <a:t> </a:t>
            </a:r>
            <a:r>
              <a:rPr lang="en-US" sz="1600" b="1" dirty="0" err="1"/>
              <a:t>πως</a:t>
            </a:r>
            <a:r>
              <a:rPr lang="en-US" sz="1600" b="1" dirty="0"/>
              <a:t> </a:t>
            </a:r>
            <a:r>
              <a:rPr lang="en-US" sz="1600" b="1" dirty="0" err="1"/>
              <a:t>οι</a:t>
            </a:r>
            <a:r>
              <a:rPr lang="en-US" sz="1600" b="1" dirty="0"/>
              <a:t> </a:t>
            </a:r>
            <a:r>
              <a:rPr lang="en-US" sz="1600" b="1" dirty="0" err="1"/>
              <a:t>κυβερνήσεις</a:t>
            </a:r>
            <a:r>
              <a:rPr lang="en-US" sz="1600" b="1" dirty="0"/>
              <a:t> </a:t>
            </a:r>
            <a:r>
              <a:rPr lang="en-US" sz="1600" b="1" dirty="0" err="1"/>
              <a:t>δεν</a:t>
            </a:r>
            <a:r>
              <a:rPr lang="en-US" sz="1600" b="1" dirty="0"/>
              <a:t> </a:t>
            </a:r>
            <a:r>
              <a:rPr lang="en-US" sz="1600" b="1" dirty="0" err="1"/>
              <a:t>μπορούν</a:t>
            </a:r>
            <a:r>
              <a:rPr lang="en-US" sz="1600" b="1" dirty="0"/>
              <a:t> </a:t>
            </a:r>
            <a:r>
              <a:rPr lang="en-US" sz="1600" b="1" dirty="0" err="1"/>
              <a:t>να</a:t>
            </a:r>
            <a:r>
              <a:rPr lang="en-US" sz="1600" b="1" dirty="0"/>
              <a:t> </a:t>
            </a:r>
            <a:r>
              <a:rPr lang="en-US" sz="1600" b="1" dirty="0" err="1"/>
              <a:t>διασφαλίσουν</a:t>
            </a:r>
            <a:r>
              <a:rPr lang="en-US" sz="1600" b="1" dirty="0"/>
              <a:t> </a:t>
            </a:r>
            <a:r>
              <a:rPr lang="en-US" sz="1600" b="1" dirty="0" err="1"/>
              <a:t>τα</a:t>
            </a:r>
            <a:r>
              <a:rPr lang="en-US" sz="1600" b="1" dirty="0"/>
              <a:t> </a:t>
            </a:r>
            <a:r>
              <a:rPr lang="en-US" sz="1600" b="1" dirty="0" err="1"/>
              <a:t>συμφέροντα</a:t>
            </a:r>
            <a:r>
              <a:rPr lang="en-US" sz="1600" b="1" dirty="0"/>
              <a:t> </a:t>
            </a:r>
            <a:r>
              <a:rPr lang="en-US" sz="1600" b="1" dirty="0" err="1"/>
              <a:t>των</a:t>
            </a:r>
            <a:r>
              <a:rPr lang="en-US" sz="1600" b="1" dirty="0"/>
              <a:t> </a:t>
            </a:r>
            <a:r>
              <a:rPr lang="en-US" sz="1600" b="1" dirty="0" err="1"/>
              <a:t>πολιτών</a:t>
            </a:r>
            <a:r>
              <a:rPr lang="en-US" sz="1600" b="1" dirty="0"/>
              <a:t> </a:t>
            </a:r>
            <a:r>
              <a:rPr lang="en-US" sz="1600" b="1" dirty="0" err="1"/>
              <a:t>τους</a:t>
            </a:r>
            <a:r>
              <a:rPr lang="en-US" sz="1600" b="1" dirty="0"/>
              <a:t>) </a:t>
            </a:r>
            <a:endParaRPr sz="1600" b="1"/>
          </a:p>
        </p:txBody>
      </p:sp>
      <p:grpSp>
        <p:nvGrpSpPr>
          <p:cNvPr id="338" name="Google Shape;338;g29dfcd1b184_0_68"/>
          <p:cNvGrpSpPr/>
          <p:nvPr/>
        </p:nvGrpSpPr>
        <p:grpSpPr>
          <a:xfrm>
            <a:off x="0" y="0"/>
            <a:ext cx="8985251" cy="611188"/>
            <a:chOff x="0" y="0"/>
            <a:chExt cx="5660" cy="385"/>
          </a:xfrm>
        </p:grpSpPr>
        <p:sp>
          <p:nvSpPr>
            <p:cNvPr id="339" name="Google Shape;339;g29dfcd1b184_0_6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29dfcd1b184_0_68"/>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29dfcd1b184_0_6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29dfcd1b184_0_6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29dfcd1b184_0_6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29dfcd1b184_0_6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29dfcd1b184_0_6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29dfcd1b184_0_6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29dfcd1b184_0_6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29dfcd1b184_0_6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4"/>
        <p:cNvGrpSpPr/>
        <p:nvPr/>
      </p:nvGrpSpPr>
      <p:grpSpPr>
        <a:xfrm>
          <a:off x="0" y="0"/>
          <a:ext cx="0" cy="0"/>
          <a:chOff x="0" y="0"/>
          <a:chExt cx="0" cy="0"/>
        </a:xfrm>
      </p:grpSpPr>
      <p:sp>
        <p:nvSpPr>
          <p:cNvPr id="355" name="Google Shape;355;g29dfcd1b184_0_85"/>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8) η αντίθεση ανάμεσα στη νεωτερικότητα και τον μετα- υλισμό. Σε αυτή την περίπτωση βρίσκουμε τα ζητήματα του περιβάλλοντος, ιδιαίτερα από τη δεκαετία του 1960 και μετά (κόμματα Πράσινων- Οικολόγων)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Παρα τις αυξομειώσεις στην εκλογική τους απήχηση, τα κόμματα των Πράσινων- Οικολόγων έχουν μια σταθερή παρουσία στα κοινοβούλια αλλά και στις κυβερνήσεις (στη σύγχρονη περίοδο συμμετέχουν σε κυβερνήσεις στην Αυστρία, το Βέλγιο, τη Βουλγαρία, την Ιρλανδία, τη Λετονία, το Λουξεμβούργο, το Μαυροβούνιο και τη Σκωτία…</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Με δεδομένη την κλιματική αλλαγή, είναι δεδομένο πως θα επιδιώξουν να πετύχουν ακόμα πιο σημαντική αύξηση της επιρροής τους ιδιαίτερα σε κυβερνητικό επίπεδο. </a:t>
            </a:r>
            <a:endParaRPr sz="1600" b="1"/>
          </a:p>
          <a:p>
            <a:pPr marL="45720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9) η αντίθεση ανάμεσα σε πολυπολιτισμικότητα και ομογένεια (και εδώ υπάρχει σύνδεση με νεο- φασιστικές ιδέες και την ακροδεξιά). </a:t>
            </a:r>
            <a:endParaRPr sz="1600" b="1"/>
          </a:p>
          <a:p>
            <a:pPr marL="0" marR="0" lvl="0" indent="0" algn="just" rtl="0">
              <a:lnSpc>
                <a:spcPct val="115000"/>
              </a:lnSpc>
              <a:spcBef>
                <a:spcPts val="0"/>
              </a:spcBef>
              <a:spcAft>
                <a:spcPts val="0"/>
              </a:spcAft>
              <a:buNone/>
            </a:pPr>
            <a:endParaRPr sz="1600" b="1"/>
          </a:p>
        </p:txBody>
      </p:sp>
      <p:grpSp>
        <p:nvGrpSpPr>
          <p:cNvPr id="356" name="Google Shape;356;g29dfcd1b184_0_85"/>
          <p:cNvGrpSpPr/>
          <p:nvPr/>
        </p:nvGrpSpPr>
        <p:grpSpPr>
          <a:xfrm>
            <a:off x="0" y="0"/>
            <a:ext cx="8985251" cy="611188"/>
            <a:chOff x="0" y="0"/>
            <a:chExt cx="5660" cy="385"/>
          </a:xfrm>
        </p:grpSpPr>
        <p:sp>
          <p:nvSpPr>
            <p:cNvPr id="357" name="Google Shape;357;g29dfcd1b184_0_8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8" name="Google Shape;358;g29dfcd1b184_0_85"/>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g29dfcd1b184_0_8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g29dfcd1b184_0_8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g29dfcd1b184_0_8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g29dfcd1b184_0_8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g29dfcd1b184_0_8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g29dfcd1b184_0_8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g29dfcd1b184_0_8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6" name="Google Shape;366;g29dfcd1b184_0_8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2"/>
        <p:cNvGrpSpPr/>
        <p:nvPr/>
      </p:nvGrpSpPr>
      <p:grpSpPr>
        <a:xfrm>
          <a:off x="0" y="0"/>
          <a:ext cx="0" cy="0"/>
          <a:chOff x="0" y="0"/>
          <a:chExt cx="0" cy="0"/>
        </a:xfrm>
      </p:grpSpPr>
      <p:sp>
        <p:nvSpPr>
          <p:cNvPr id="373" name="Google Shape;373;g29dfcd1b184_0_102"/>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κόμματα</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r>
              <a:rPr lang="en-US" sz="1600" b="1" dirty="0" err="1"/>
              <a:t>Υπάρχουν</a:t>
            </a:r>
            <a:r>
              <a:rPr lang="en-US" sz="1600" b="1" dirty="0"/>
              <a:t> </a:t>
            </a:r>
            <a:r>
              <a:rPr lang="en-US" sz="1600" b="1" dirty="0" err="1"/>
              <a:t>δύο</a:t>
            </a:r>
            <a:r>
              <a:rPr lang="en-US" sz="1600" b="1" dirty="0"/>
              <a:t> </a:t>
            </a:r>
            <a:r>
              <a:rPr lang="en-US" sz="1600" b="1" dirty="0" err="1"/>
              <a:t>βασικοί</a:t>
            </a:r>
            <a:r>
              <a:rPr lang="en-US" sz="1600" b="1" dirty="0"/>
              <a:t> </a:t>
            </a:r>
            <a:r>
              <a:rPr lang="en-US" sz="1600" b="1" dirty="0" err="1"/>
              <a:t>τρόποι</a:t>
            </a:r>
            <a:r>
              <a:rPr lang="en-US" sz="1600" b="1" dirty="0"/>
              <a:t> </a:t>
            </a:r>
            <a:r>
              <a:rPr lang="en-US" sz="1600" b="1" dirty="0" err="1"/>
              <a:t>για</a:t>
            </a:r>
            <a:r>
              <a:rPr lang="en-US" sz="1600" b="1" dirty="0"/>
              <a:t> </a:t>
            </a:r>
            <a:r>
              <a:rPr lang="en-US" sz="1600" b="1" dirty="0" err="1"/>
              <a:t>να</a:t>
            </a:r>
            <a:r>
              <a:rPr lang="en-US" sz="1600" b="1" dirty="0"/>
              <a:t> </a:t>
            </a:r>
            <a:r>
              <a:rPr lang="en-US" sz="1600" b="1" dirty="0" err="1"/>
              <a:t>ενσωματώσουν</a:t>
            </a:r>
            <a:r>
              <a:rPr lang="en-US" sz="1600" b="1" dirty="0"/>
              <a:t> </a:t>
            </a:r>
            <a:r>
              <a:rPr lang="en-US" sz="1600" b="1" dirty="0" err="1"/>
              <a:t>και</a:t>
            </a:r>
            <a:r>
              <a:rPr lang="en-US" sz="1600" b="1" dirty="0"/>
              <a:t> </a:t>
            </a:r>
            <a:r>
              <a:rPr lang="en-US" sz="1600" b="1" dirty="0" err="1"/>
              <a:t>να</a:t>
            </a:r>
            <a:r>
              <a:rPr lang="en-US" sz="1600" b="1" dirty="0"/>
              <a:t> </a:t>
            </a:r>
            <a:r>
              <a:rPr lang="en-US" sz="1600" b="1" dirty="0" err="1"/>
              <a:t>συνδέσουν</a:t>
            </a:r>
            <a:r>
              <a:rPr lang="en-US" sz="1600" b="1" dirty="0"/>
              <a:t> </a:t>
            </a:r>
            <a:r>
              <a:rPr lang="en-US" sz="1600" b="1" dirty="0" err="1"/>
              <a:t>πολλά</a:t>
            </a:r>
            <a:r>
              <a:rPr lang="en-US" sz="1600" b="1" dirty="0"/>
              <a:t> </a:t>
            </a:r>
            <a:r>
              <a:rPr lang="en-US" sz="1600" b="1" dirty="0" err="1"/>
              <a:t>διαφορετικά</a:t>
            </a:r>
            <a:r>
              <a:rPr lang="en-US" sz="1600" b="1" dirty="0"/>
              <a:t> </a:t>
            </a:r>
            <a:r>
              <a:rPr lang="en-US" sz="1600" b="1" dirty="0" err="1"/>
              <a:t>συμφέροντα</a:t>
            </a:r>
            <a:r>
              <a:rPr lang="en-US" sz="1600" b="1" dirty="0"/>
              <a:t> </a:t>
            </a:r>
            <a:r>
              <a:rPr lang="en-US" sz="1600" b="1" dirty="0" err="1"/>
              <a:t>και</a:t>
            </a:r>
            <a:r>
              <a:rPr lang="en-US" sz="1600" b="1" dirty="0"/>
              <a:t> </a:t>
            </a:r>
            <a:r>
              <a:rPr lang="en-US" sz="1600" b="1" dirty="0" err="1"/>
              <a:t>επιδιώξεις</a:t>
            </a:r>
            <a:r>
              <a:rPr lang="en-US" sz="1600" b="1" dirty="0"/>
              <a:t>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err="1" smtClean="0"/>
              <a:t>i</a:t>
            </a:r>
            <a:r>
              <a:rPr lang="en-US" sz="1600" b="1" dirty="0" smtClean="0"/>
              <a:t>) </a:t>
            </a:r>
            <a:r>
              <a:rPr lang="en-US" sz="1600" b="1" dirty="0" err="1" smtClean="0"/>
              <a:t>Προγραμματικά</a:t>
            </a:r>
            <a:r>
              <a:rPr lang="en-US" sz="1600" b="1" dirty="0" smtClean="0"/>
              <a:t> </a:t>
            </a:r>
            <a:r>
              <a:rPr lang="en-US" sz="1600" b="1" dirty="0" err="1"/>
              <a:t>κόμματα</a:t>
            </a:r>
            <a:r>
              <a:rPr lang="en-US" sz="1600" b="1" dirty="0"/>
              <a:t> (</a:t>
            </a:r>
            <a:r>
              <a:rPr lang="en-US" sz="1600" b="1" dirty="0" err="1"/>
              <a:t>αυτά</a:t>
            </a:r>
            <a:r>
              <a:rPr lang="en-US" sz="1600" b="1" dirty="0"/>
              <a:t> </a:t>
            </a:r>
            <a:r>
              <a:rPr lang="en-US" sz="1600" b="1" dirty="0" err="1"/>
              <a:t>που</a:t>
            </a:r>
            <a:r>
              <a:rPr lang="en-US" sz="1600" b="1" dirty="0"/>
              <a:t> </a:t>
            </a:r>
            <a:r>
              <a:rPr lang="en-US" sz="1600" b="1" dirty="0" err="1"/>
              <a:t>βασίζονται</a:t>
            </a:r>
            <a:r>
              <a:rPr lang="en-US" sz="1600" b="1" dirty="0"/>
              <a:t> </a:t>
            </a:r>
            <a:r>
              <a:rPr lang="en-US" sz="1600" b="1" dirty="0" err="1"/>
              <a:t>σε</a:t>
            </a:r>
            <a:r>
              <a:rPr lang="en-US" sz="1600" b="1" dirty="0"/>
              <a:t> </a:t>
            </a:r>
            <a:r>
              <a:rPr lang="en-US" sz="1600" b="1" dirty="0" err="1"/>
              <a:t>μια</a:t>
            </a:r>
            <a:r>
              <a:rPr lang="en-US" sz="1600" b="1" dirty="0"/>
              <a:t> </a:t>
            </a:r>
            <a:r>
              <a:rPr lang="en-US" sz="1600" b="1" dirty="0" err="1"/>
              <a:t>ιδεολογία</a:t>
            </a:r>
            <a:r>
              <a:rPr lang="en-US" sz="1600" b="1" dirty="0"/>
              <a:t> (</a:t>
            </a:r>
            <a:r>
              <a:rPr lang="en-US" sz="1600" b="1" dirty="0" err="1"/>
              <a:t>π.χ</a:t>
            </a:r>
            <a:r>
              <a:rPr lang="en-US" sz="1600" b="1" dirty="0"/>
              <a:t>. </a:t>
            </a:r>
            <a:r>
              <a:rPr lang="en-US" sz="1600" b="1" dirty="0" err="1"/>
              <a:t>σοσιαλισμός</a:t>
            </a:r>
            <a:r>
              <a:rPr lang="en-US" sz="1600" b="1" dirty="0"/>
              <a:t>, </a:t>
            </a:r>
            <a:r>
              <a:rPr lang="en-US" sz="1600" b="1" dirty="0" err="1"/>
              <a:t>φιλελευθερισμός</a:t>
            </a:r>
            <a:r>
              <a:rPr lang="en-US" sz="1600" b="1" dirty="0"/>
              <a:t>, </a:t>
            </a:r>
            <a:r>
              <a:rPr lang="en-US" sz="1600" b="1" dirty="0" err="1"/>
              <a:t>συντήρηση</a:t>
            </a:r>
            <a:r>
              <a:rPr lang="en-US" sz="1600" b="1" dirty="0"/>
              <a:t>)  </a:t>
            </a:r>
            <a:r>
              <a:rPr lang="en-US" sz="1600" b="1" dirty="0" err="1"/>
              <a:t>και</a:t>
            </a:r>
            <a:r>
              <a:rPr lang="en-US" sz="1600" b="1" dirty="0"/>
              <a:t> </a:t>
            </a:r>
            <a:r>
              <a:rPr lang="en-US" sz="1600" b="1" dirty="0" err="1"/>
              <a:t>επίσης</a:t>
            </a:r>
            <a:r>
              <a:rPr lang="en-US" sz="1600" b="1" dirty="0"/>
              <a:t> </a:t>
            </a:r>
            <a:r>
              <a:rPr lang="en-US" sz="1600" b="1" dirty="0" err="1"/>
              <a:t>τα</a:t>
            </a:r>
            <a:r>
              <a:rPr lang="en-US" sz="1600" b="1" dirty="0"/>
              <a:t> </a:t>
            </a:r>
            <a:r>
              <a:rPr lang="en-US" sz="1600" b="1" dirty="0" err="1"/>
              <a:t>κόμματα</a:t>
            </a:r>
            <a:r>
              <a:rPr lang="en-US" sz="1600" b="1" dirty="0"/>
              <a:t> </a:t>
            </a:r>
            <a:r>
              <a:rPr lang="en-US" sz="1600" b="1" dirty="0" err="1"/>
              <a:t>που</a:t>
            </a:r>
            <a:r>
              <a:rPr lang="en-US" sz="1600" b="1" dirty="0"/>
              <a:t> </a:t>
            </a:r>
            <a:r>
              <a:rPr lang="en-US" sz="1600" b="1" dirty="0" err="1"/>
              <a:t>βρίσκονται</a:t>
            </a:r>
            <a:r>
              <a:rPr lang="en-US" sz="1600" b="1" dirty="0"/>
              <a:t> </a:t>
            </a:r>
            <a:r>
              <a:rPr lang="en-US" sz="1600" b="1" dirty="0" err="1"/>
              <a:t>πιο</a:t>
            </a:r>
            <a:r>
              <a:rPr lang="en-US" sz="1600" b="1" dirty="0"/>
              <a:t> </a:t>
            </a:r>
            <a:r>
              <a:rPr lang="en-US" sz="1600" b="1" dirty="0" err="1"/>
              <a:t>κοντά</a:t>
            </a:r>
            <a:r>
              <a:rPr lang="en-US" sz="1600" b="1" dirty="0"/>
              <a:t> </a:t>
            </a:r>
            <a:r>
              <a:rPr lang="en-US" sz="1600" b="1" dirty="0" err="1"/>
              <a:t>σε</a:t>
            </a:r>
            <a:r>
              <a:rPr lang="en-US" sz="1600" b="1" dirty="0"/>
              <a:t> </a:t>
            </a:r>
            <a:r>
              <a:rPr lang="en-US" sz="1600" b="1" dirty="0" err="1"/>
              <a:t>μια</a:t>
            </a:r>
            <a:r>
              <a:rPr lang="en-US" sz="1600" b="1" dirty="0"/>
              <a:t> </a:t>
            </a:r>
            <a:r>
              <a:rPr lang="en-US" sz="1600" b="1" dirty="0" err="1"/>
              <a:t>κοινωνική</a:t>
            </a:r>
            <a:r>
              <a:rPr lang="en-US" sz="1600" b="1" dirty="0"/>
              <a:t> </a:t>
            </a:r>
            <a:r>
              <a:rPr lang="en-US" sz="1600" b="1" dirty="0" err="1"/>
              <a:t>τάξη</a:t>
            </a:r>
            <a:r>
              <a:rPr lang="en-US" sz="1600" b="1" dirty="0"/>
              <a:t> </a:t>
            </a:r>
            <a:r>
              <a:rPr lang="en-US" sz="1600" b="1" dirty="0" err="1"/>
              <a:t>και</a:t>
            </a:r>
            <a:r>
              <a:rPr lang="en-US" sz="1600" b="1" dirty="0"/>
              <a:t> </a:t>
            </a:r>
            <a:r>
              <a:rPr lang="en-US" sz="1600" b="1" dirty="0" err="1"/>
              <a:t>την</a:t>
            </a:r>
            <a:r>
              <a:rPr lang="en-US" sz="1600" b="1" dirty="0"/>
              <a:t> </a:t>
            </a:r>
            <a:r>
              <a:rPr lang="en-US" sz="1600" b="1" dirty="0" err="1"/>
              <a:t>εκφράζουν</a:t>
            </a:r>
            <a:r>
              <a:rPr lang="en-US" sz="1600" b="1" dirty="0"/>
              <a:t> </a:t>
            </a:r>
            <a:r>
              <a:rPr lang="en-US" sz="1600" b="1" dirty="0" err="1"/>
              <a:t>πολιτικά</a:t>
            </a:r>
            <a:r>
              <a:rPr lang="en-US" sz="1600" b="1" dirty="0"/>
              <a:t>.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smtClean="0"/>
              <a:t>ii) </a:t>
            </a:r>
            <a:r>
              <a:rPr lang="en-US" sz="1600" b="1" dirty="0" err="1" smtClean="0"/>
              <a:t>Χαλαρή</a:t>
            </a:r>
            <a:r>
              <a:rPr lang="en-US" sz="1600" b="1" dirty="0" smtClean="0"/>
              <a:t> </a:t>
            </a:r>
            <a:r>
              <a:rPr lang="en-US" sz="1600" b="1" dirty="0" err="1"/>
              <a:t>σύνδεση</a:t>
            </a:r>
            <a:r>
              <a:rPr lang="en-US" sz="1600" b="1" dirty="0"/>
              <a:t>/ </a:t>
            </a:r>
            <a:r>
              <a:rPr lang="en-US" sz="1600" b="1" dirty="0" err="1"/>
              <a:t>γενικό</a:t>
            </a:r>
            <a:r>
              <a:rPr lang="en-US" sz="1600" b="1" dirty="0"/>
              <a:t> </a:t>
            </a:r>
            <a:r>
              <a:rPr lang="en-US" sz="1600" b="1" dirty="0" err="1"/>
              <a:t>πλαίσιο</a:t>
            </a:r>
            <a:r>
              <a:rPr lang="en-US" sz="1600" b="1" dirty="0"/>
              <a:t> (umbrella)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dirty="0" err="1"/>
              <a:t>έκφραση</a:t>
            </a:r>
            <a:r>
              <a:rPr lang="en-US" sz="1600" b="1" dirty="0"/>
              <a:t> </a:t>
            </a:r>
            <a:r>
              <a:rPr lang="en-US" sz="1600" b="1" dirty="0" err="1"/>
              <a:t>πολλών</a:t>
            </a:r>
            <a:r>
              <a:rPr lang="en-US" sz="1600" b="1" dirty="0"/>
              <a:t> </a:t>
            </a:r>
            <a:r>
              <a:rPr lang="en-US" sz="1600" b="1" dirty="0" err="1"/>
              <a:t>διαφορετικών</a:t>
            </a:r>
            <a:r>
              <a:rPr lang="en-US" sz="1600" b="1" dirty="0"/>
              <a:t> </a:t>
            </a:r>
            <a:r>
              <a:rPr lang="en-US" sz="1600" b="1" dirty="0" err="1"/>
              <a:t>συμφερόντων</a:t>
            </a:r>
            <a:r>
              <a:rPr lang="en-US" sz="1600" b="1" dirty="0"/>
              <a:t> </a:t>
            </a:r>
            <a:r>
              <a:rPr lang="en-US" sz="1600" b="1" dirty="0" err="1"/>
              <a:t>και</a:t>
            </a:r>
            <a:r>
              <a:rPr lang="en-US" sz="1600" b="1" dirty="0"/>
              <a:t> </a:t>
            </a:r>
            <a:r>
              <a:rPr lang="en-US" sz="1600" b="1" dirty="0" err="1"/>
              <a:t>ομάδων</a:t>
            </a:r>
            <a:endParaRPr sz="1600" b="1"/>
          </a:p>
          <a:p>
            <a:pPr marL="457200" marR="0" lvl="0" indent="-330200" algn="just" rtl="0">
              <a:lnSpc>
                <a:spcPct val="115000"/>
              </a:lnSpc>
              <a:spcBef>
                <a:spcPts val="0"/>
              </a:spcBef>
              <a:spcAft>
                <a:spcPts val="0"/>
              </a:spcAft>
              <a:buSzPts val="1600"/>
              <a:buChar char="-"/>
            </a:pPr>
            <a:r>
              <a:rPr lang="en-US" sz="1600" b="1" dirty="0" err="1"/>
              <a:t>ενοποίηση</a:t>
            </a:r>
            <a:r>
              <a:rPr lang="en-US" sz="1600" b="1" dirty="0"/>
              <a:t> </a:t>
            </a:r>
            <a:r>
              <a:rPr lang="en-US" sz="1600" b="1" dirty="0" err="1"/>
              <a:t>με</a:t>
            </a:r>
            <a:r>
              <a:rPr lang="en-US" sz="1600" b="1" dirty="0"/>
              <a:t> </a:t>
            </a:r>
            <a:r>
              <a:rPr lang="en-US" sz="1600" b="1" dirty="0" err="1"/>
              <a:t>βάση</a:t>
            </a:r>
            <a:r>
              <a:rPr lang="en-US" sz="1600" b="1" dirty="0"/>
              <a:t> </a:t>
            </a:r>
            <a:r>
              <a:rPr lang="en-US" sz="1600" b="1" dirty="0" err="1"/>
              <a:t>τις</a:t>
            </a:r>
            <a:r>
              <a:rPr lang="en-US" sz="1600" b="1" dirty="0"/>
              <a:t> </a:t>
            </a:r>
            <a:r>
              <a:rPr lang="en-US" sz="1600" b="1" dirty="0" err="1"/>
              <a:t>εκλογές</a:t>
            </a:r>
            <a:endParaRPr sz="1600" b="1"/>
          </a:p>
          <a:p>
            <a:pPr marL="457200" marR="0" lvl="0" indent="-330200" algn="just" rtl="0">
              <a:lnSpc>
                <a:spcPct val="115000"/>
              </a:lnSpc>
              <a:spcBef>
                <a:spcPts val="0"/>
              </a:spcBef>
              <a:spcAft>
                <a:spcPts val="0"/>
              </a:spcAft>
              <a:buSzPts val="1600"/>
              <a:buChar char="-"/>
            </a:pPr>
            <a:r>
              <a:rPr lang="en-US" sz="1600" b="1" dirty="0" err="1"/>
              <a:t>έμφαση</a:t>
            </a:r>
            <a:r>
              <a:rPr lang="en-US" sz="1600" b="1" dirty="0"/>
              <a:t> </a:t>
            </a:r>
            <a:r>
              <a:rPr lang="en-US" sz="1600" b="1" dirty="0" err="1"/>
              <a:t>σε</a:t>
            </a:r>
            <a:r>
              <a:rPr lang="en-US" sz="1600" b="1" dirty="0"/>
              <a:t> </a:t>
            </a:r>
            <a:r>
              <a:rPr lang="en-US" sz="1600" b="1" dirty="0" err="1"/>
              <a:t>ορισμένα</a:t>
            </a:r>
            <a:r>
              <a:rPr lang="en-US" sz="1600" b="1" dirty="0"/>
              <a:t> </a:t>
            </a:r>
            <a:r>
              <a:rPr lang="en-US" sz="1600" b="1" dirty="0" err="1"/>
              <a:t>θέματα</a:t>
            </a:r>
            <a:r>
              <a:rPr lang="en-US" sz="1600" b="1" dirty="0"/>
              <a:t> </a:t>
            </a:r>
            <a:r>
              <a:rPr lang="en-US" sz="1600" b="1" dirty="0" err="1"/>
              <a:t>παρά</a:t>
            </a:r>
            <a:r>
              <a:rPr lang="en-US" sz="1600" b="1" dirty="0"/>
              <a:t> </a:t>
            </a:r>
            <a:r>
              <a:rPr lang="en-US" sz="1600" b="1" dirty="0" err="1"/>
              <a:t>γενικά</a:t>
            </a:r>
            <a:r>
              <a:rPr lang="en-US" sz="1600" b="1" dirty="0"/>
              <a:t> </a:t>
            </a:r>
            <a:r>
              <a:rPr lang="en-US" sz="1600" b="1" dirty="0" err="1"/>
              <a:t>ζητήματα</a:t>
            </a:r>
            <a:endParaRPr sz="1600" b="1"/>
          </a:p>
          <a:p>
            <a:pPr marL="457200" marR="0" lvl="0" indent="-330200" algn="just" rtl="0">
              <a:lnSpc>
                <a:spcPct val="115000"/>
              </a:lnSpc>
              <a:spcBef>
                <a:spcPts val="0"/>
              </a:spcBef>
              <a:spcAft>
                <a:spcPts val="0"/>
              </a:spcAft>
              <a:buSzPts val="1600"/>
              <a:buChar char="-"/>
            </a:pPr>
            <a:r>
              <a:rPr lang="en-US" sz="1600" b="1" dirty="0" err="1"/>
              <a:t>αποφυγή</a:t>
            </a:r>
            <a:r>
              <a:rPr lang="en-US" sz="1600" b="1" dirty="0"/>
              <a:t> </a:t>
            </a:r>
            <a:r>
              <a:rPr lang="en-US" sz="1600" b="1" dirty="0" err="1"/>
              <a:t>των</a:t>
            </a:r>
            <a:r>
              <a:rPr lang="en-US" sz="1600" b="1" dirty="0"/>
              <a:t> </a:t>
            </a:r>
            <a:r>
              <a:rPr lang="en-US" sz="1600" b="1" dirty="0" err="1"/>
              <a:t>δύσκολων</a:t>
            </a:r>
            <a:r>
              <a:rPr lang="en-US" sz="1600" b="1" dirty="0"/>
              <a:t> </a:t>
            </a:r>
            <a:r>
              <a:rPr lang="en-US" sz="1600" b="1" dirty="0" err="1"/>
              <a:t>θεμάτων</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374" name="Google Shape;374;g29dfcd1b184_0_102"/>
          <p:cNvGrpSpPr/>
          <p:nvPr/>
        </p:nvGrpSpPr>
        <p:grpSpPr>
          <a:xfrm>
            <a:off x="0" y="0"/>
            <a:ext cx="8985251" cy="611188"/>
            <a:chOff x="0" y="0"/>
            <a:chExt cx="5660" cy="385"/>
          </a:xfrm>
        </p:grpSpPr>
        <p:sp>
          <p:nvSpPr>
            <p:cNvPr id="375" name="Google Shape;375;g29dfcd1b184_0_10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g29dfcd1b184_0_102"/>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7" name="Google Shape;377;g29dfcd1b184_0_10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g29dfcd1b184_0_10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g29dfcd1b184_0_10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g29dfcd1b184_0_10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g29dfcd1b184_0_10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g29dfcd1b184_0_10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3" name="Google Shape;383;g29dfcd1b184_0_10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4" name="Google Shape;384;g29dfcd1b184_0_1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0"/>
        <p:cNvGrpSpPr/>
        <p:nvPr/>
      </p:nvGrpSpPr>
      <p:grpSpPr>
        <a:xfrm>
          <a:off x="0" y="0"/>
          <a:ext cx="0" cy="0"/>
          <a:chOff x="0" y="0"/>
          <a:chExt cx="0" cy="0"/>
        </a:xfrm>
      </p:grpSpPr>
      <p:sp>
        <p:nvSpPr>
          <p:cNvPr id="391" name="Google Shape;391;g29dfcd1b184_0_119"/>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   Υπάρχουν τρεις βασικοί τρόποι οργάνωσης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AutoNum type="arabicParenR"/>
            </a:pPr>
            <a:r>
              <a:rPr lang="en-US" sz="1600" b="1"/>
              <a:t>Κόμμα στελεχών (cadre party)</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αυτά που δημιουργούνται και διευθύνονται από μια ομάδα (με κοινοβουλευτική παρουσία, έχουν κάθετη δομή και ιεραρχία και φυσικά το βασικό τους ενδιαφέρον είναι η νομοθετική και εκτελεστική εξουσία (π.χ. Tories, Συντηρητικοί)</a:t>
            </a:r>
            <a:endParaRPr sz="1600" b="1"/>
          </a:p>
          <a:p>
            <a:pPr marL="45720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2) Μαζικό κόμμα (mass party)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είναι αυτό που συγκροτούνται από πολιτικά κινήματα και εκτός κοινοβουλίου και βασίζονται εξαιρετικά στην κινητοποίηση των μελών και την οργάνωση των μελών στην ιεραρχία (Εργατικό κόμμα, Κομμουνιστικό κόμμα, Πράσινοι) </a:t>
            </a:r>
            <a:endParaRPr sz="1600" b="1"/>
          </a:p>
          <a:p>
            <a:pPr marL="45720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3) Κόμματα στρατιωτικού τύπου (militia) </a:t>
            </a:r>
            <a:endParaRPr sz="1600" b="1"/>
          </a:p>
          <a:p>
            <a:pPr marL="457200" marR="0" lvl="0" indent="-330200" algn="just" rtl="0">
              <a:lnSpc>
                <a:spcPct val="115000"/>
              </a:lnSpc>
              <a:spcBef>
                <a:spcPts val="0"/>
              </a:spcBef>
              <a:spcAft>
                <a:spcPts val="0"/>
              </a:spcAft>
              <a:buSzPts val="1600"/>
              <a:buChar char="-"/>
            </a:pPr>
            <a:r>
              <a:rPr lang="en-US" sz="1600" b="1"/>
              <a:t>συνήθως σε αυταρχικά καθεστώτα όπου η εξουσία ασκείται από ένα κόμμα και ένα ηγέτη (π.χ. Βόρεια Κορέα) </a:t>
            </a:r>
            <a:endParaRPr sz="1600" b="1"/>
          </a:p>
          <a:p>
            <a:pPr marL="457200" marR="0" lvl="0" indent="0" algn="just" rtl="0">
              <a:lnSpc>
                <a:spcPct val="115000"/>
              </a:lnSpc>
              <a:spcBef>
                <a:spcPts val="0"/>
              </a:spcBef>
              <a:spcAft>
                <a:spcPts val="0"/>
              </a:spcAft>
              <a:buNone/>
            </a:pPr>
            <a:endParaRPr sz="1600" b="1"/>
          </a:p>
          <a:p>
            <a:pPr marL="91440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       </a:t>
            </a:r>
            <a:endParaRPr sz="1600" b="1"/>
          </a:p>
        </p:txBody>
      </p:sp>
      <p:grpSp>
        <p:nvGrpSpPr>
          <p:cNvPr id="392" name="Google Shape;392;g29dfcd1b184_0_119"/>
          <p:cNvGrpSpPr/>
          <p:nvPr/>
        </p:nvGrpSpPr>
        <p:grpSpPr>
          <a:xfrm>
            <a:off x="0" y="0"/>
            <a:ext cx="8985251" cy="611188"/>
            <a:chOff x="0" y="0"/>
            <a:chExt cx="5660" cy="385"/>
          </a:xfrm>
        </p:grpSpPr>
        <p:sp>
          <p:nvSpPr>
            <p:cNvPr id="393" name="Google Shape;393;g29dfcd1b184_0_11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g29dfcd1b184_0_119"/>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g29dfcd1b184_0_11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g29dfcd1b184_0_11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g29dfcd1b184_0_11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g29dfcd1b184_0_11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g29dfcd1b184_0_11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g29dfcd1b184_0_11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1" name="Google Shape;401;g29dfcd1b184_0_11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02" name="Google Shape;402;g29dfcd1b184_0_119"/>
          <p:cNvSpPr/>
          <p:nvPr/>
        </p:nvSpPr>
        <p:spPr>
          <a:xfrm>
            <a:off x="755650" y="611200"/>
            <a:ext cx="7416900" cy="4635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κόμματα</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r>
              <a:rPr lang="en-US" sz="1600" b="1" dirty="0" err="1"/>
              <a:t>Υπάρχουν</a:t>
            </a:r>
            <a:r>
              <a:rPr lang="en-US" sz="1600" b="1" dirty="0"/>
              <a:t> </a:t>
            </a:r>
            <a:r>
              <a:rPr lang="en-US" sz="1600" b="1" dirty="0" err="1"/>
              <a:t>δύο</a:t>
            </a:r>
            <a:r>
              <a:rPr lang="en-US" sz="1600" b="1" dirty="0"/>
              <a:t> </a:t>
            </a:r>
            <a:r>
              <a:rPr lang="en-US" sz="1600" b="1" dirty="0" err="1"/>
              <a:t>βασικές</a:t>
            </a:r>
            <a:r>
              <a:rPr lang="en-US" sz="1600" b="1" dirty="0"/>
              <a:t> </a:t>
            </a:r>
            <a:r>
              <a:rPr lang="en-US" sz="1600" b="1" dirty="0" err="1"/>
              <a:t>κατηγορίες</a:t>
            </a:r>
            <a:r>
              <a:rPr lang="en-US" sz="1600" b="1" dirty="0"/>
              <a:t> </a:t>
            </a:r>
            <a:r>
              <a:rPr lang="en-US" sz="1600" b="1" dirty="0" err="1"/>
              <a:t>κομματικών</a:t>
            </a:r>
            <a:r>
              <a:rPr lang="en-US" sz="1600" b="1" dirty="0"/>
              <a:t> </a:t>
            </a:r>
            <a:r>
              <a:rPr lang="en-US" sz="1600" b="1" dirty="0" err="1"/>
              <a:t>συστημάτων</a:t>
            </a:r>
            <a:r>
              <a:rPr lang="en-US" sz="1600" b="1" dirty="0"/>
              <a:t>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smtClean="0"/>
              <a:t>1) </a:t>
            </a:r>
            <a:r>
              <a:rPr lang="en-US" sz="1600" b="1" dirty="0" err="1" smtClean="0"/>
              <a:t>Μονοκομματικά</a:t>
            </a:r>
            <a:r>
              <a:rPr lang="en-US" sz="1600" b="1" dirty="0" smtClean="0"/>
              <a:t> </a:t>
            </a:r>
            <a:r>
              <a:rPr lang="en-US" sz="1600" b="1" dirty="0" err="1"/>
              <a:t>συστήματα</a:t>
            </a:r>
            <a:r>
              <a:rPr lang="en-US" sz="1600" b="1" dirty="0"/>
              <a:t> </a:t>
            </a:r>
            <a:endParaRPr sz="1600" b="1"/>
          </a:p>
          <a:p>
            <a:pPr marL="457200" marR="0" lvl="0" indent="0" algn="just" rtl="0">
              <a:lnSpc>
                <a:spcPct val="115000"/>
              </a:lnSpc>
              <a:spcBef>
                <a:spcPts val="0"/>
              </a:spcBef>
              <a:spcAft>
                <a:spcPts val="0"/>
              </a:spcAft>
              <a:buNone/>
            </a:pPr>
            <a:endParaRPr sz="1600" b="1"/>
          </a:p>
          <a:p>
            <a:pPr marL="457200" marR="0" lvl="0" indent="0" algn="just" rtl="0">
              <a:lnSpc>
                <a:spcPct val="115000"/>
              </a:lnSpc>
              <a:spcBef>
                <a:spcPts val="0"/>
              </a:spcBef>
              <a:spcAft>
                <a:spcPts val="0"/>
              </a:spcAft>
              <a:buNone/>
            </a:pPr>
            <a:r>
              <a:rPr lang="en-US" sz="1600" b="1" dirty="0"/>
              <a:t>(</a:t>
            </a:r>
            <a:r>
              <a:rPr lang="en-US" sz="1600" b="1" dirty="0" err="1"/>
              <a:t>όταν</a:t>
            </a:r>
            <a:r>
              <a:rPr lang="en-US" sz="1600" b="1" dirty="0"/>
              <a:t> </a:t>
            </a:r>
            <a:r>
              <a:rPr lang="en-US" sz="1600" b="1" dirty="0" err="1"/>
              <a:t>μόνο</a:t>
            </a:r>
            <a:r>
              <a:rPr lang="en-US" sz="1600" b="1" dirty="0"/>
              <a:t> </a:t>
            </a:r>
            <a:r>
              <a:rPr lang="en-US" sz="1600" b="1" dirty="0" err="1"/>
              <a:t>ένα</a:t>
            </a:r>
            <a:r>
              <a:rPr lang="en-US" sz="1600" b="1" dirty="0"/>
              <a:t> </a:t>
            </a:r>
            <a:r>
              <a:rPr lang="en-US" sz="1600" b="1" dirty="0" err="1"/>
              <a:t>κόμμα</a:t>
            </a:r>
            <a:r>
              <a:rPr lang="en-US" sz="1600" b="1" dirty="0"/>
              <a:t> </a:t>
            </a:r>
            <a:r>
              <a:rPr lang="en-US" sz="1600" b="1" dirty="0" err="1"/>
              <a:t>έχει</a:t>
            </a:r>
            <a:r>
              <a:rPr lang="en-US" sz="1600" b="1" dirty="0"/>
              <a:t> </a:t>
            </a:r>
            <a:r>
              <a:rPr lang="en-US" sz="1600" b="1" dirty="0" err="1"/>
              <a:t>δικαίωμα</a:t>
            </a:r>
            <a:r>
              <a:rPr lang="en-US" sz="1600" b="1" dirty="0"/>
              <a:t> </a:t>
            </a:r>
            <a:r>
              <a:rPr lang="en-US" sz="1600" b="1" dirty="0" err="1"/>
              <a:t>να</a:t>
            </a:r>
            <a:r>
              <a:rPr lang="en-US" sz="1600" b="1" dirty="0"/>
              <a:t> </a:t>
            </a:r>
            <a:r>
              <a:rPr lang="en-US" sz="1600" b="1" dirty="0" err="1"/>
              <a:t>συμμετέχει</a:t>
            </a:r>
            <a:r>
              <a:rPr lang="en-US" sz="1600" b="1" dirty="0"/>
              <a:t> </a:t>
            </a:r>
            <a:r>
              <a:rPr lang="en-US" sz="1600" b="1" dirty="0" err="1"/>
              <a:t>στην</a:t>
            </a:r>
            <a:r>
              <a:rPr lang="en-US" sz="1600" b="1" dirty="0"/>
              <a:t> </a:t>
            </a:r>
            <a:r>
              <a:rPr lang="en-US" sz="1600" b="1" dirty="0" err="1"/>
              <a:t>εκτελεστική</a:t>
            </a:r>
            <a:r>
              <a:rPr lang="en-US" sz="1600" b="1" dirty="0"/>
              <a:t> </a:t>
            </a:r>
            <a:r>
              <a:rPr lang="en-US" sz="1600" b="1" dirty="0" err="1"/>
              <a:t>εξουσία</a:t>
            </a:r>
            <a:r>
              <a:rPr lang="en-US" sz="1600" b="1" dirty="0"/>
              <a:t> </a:t>
            </a:r>
            <a:r>
              <a:rPr lang="en-US" sz="1600" b="1" dirty="0" err="1"/>
              <a:t>και</a:t>
            </a:r>
            <a:r>
              <a:rPr lang="en-US" sz="1600" b="1" dirty="0"/>
              <a:t> </a:t>
            </a:r>
            <a:r>
              <a:rPr lang="en-US" sz="1600" b="1" dirty="0" err="1"/>
              <a:t>να</a:t>
            </a:r>
            <a:r>
              <a:rPr lang="en-US" sz="1600" b="1" dirty="0"/>
              <a:t> </a:t>
            </a:r>
            <a:r>
              <a:rPr lang="en-US" sz="1600" b="1" dirty="0" err="1"/>
              <a:t>παρουσιάζεται</a:t>
            </a:r>
            <a:r>
              <a:rPr lang="en-US" sz="1600" b="1" dirty="0"/>
              <a:t> </a:t>
            </a:r>
            <a:r>
              <a:rPr lang="en-US" sz="1600" b="1" dirty="0" err="1"/>
              <a:t>σε</a:t>
            </a:r>
            <a:r>
              <a:rPr lang="en-US" sz="1600" b="1" dirty="0"/>
              <a:t> </a:t>
            </a:r>
            <a:r>
              <a:rPr lang="en-US" sz="1600" b="1" dirty="0" err="1"/>
              <a:t>εκλογές</a:t>
            </a:r>
            <a:r>
              <a:rPr lang="en-US" sz="1600" b="1" dirty="0"/>
              <a:t>/ </a:t>
            </a:r>
            <a:r>
              <a:rPr lang="en-US" sz="1600" b="1" dirty="0" err="1"/>
              <a:t>το</a:t>
            </a:r>
            <a:r>
              <a:rPr lang="en-US" sz="1600" b="1" dirty="0"/>
              <a:t> </a:t>
            </a:r>
            <a:r>
              <a:rPr lang="en-US" sz="1600" b="1" dirty="0" err="1"/>
              <a:t>βρίσκουμε</a:t>
            </a:r>
            <a:r>
              <a:rPr lang="en-US" sz="1600" b="1" dirty="0"/>
              <a:t> </a:t>
            </a:r>
            <a:r>
              <a:rPr lang="en-US" sz="1600" b="1" dirty="0" err="1"/>
              <a:t>σε</a:t>
            </a:r>
            <a:r>
              <a:rPr lang="en-US" sz="1600" b="1" dirty="0"/>
              <a:t> </a:t>
            </a:r>
            <a:r>
              <a:rPr lang="en-US" sz="1600" b="1" dirty="0" err="1"/>
              <a:t>αυταρχικά</a:t>
            </a:r>
            <a:r>
              <a:rPr lang="en-US" sz="1600" b="1" dirty="0"/>
              <a:t> </a:t>
            </a:r>
            <a:r>
              <a:rPr lang="en-US" sz="1600" b="1" dirty="0" err="1"/>
              <a:t>καθεστώτα</a:t>
            </a:r>
            <a:r>
              <a:rPr lang="en-US" sz="1600" b="1" dirty="0"/>
              <a:t> </a:t>
            </a:r>
            <a:r>
              <a:rPr lang="en-US" sz="1600" b="1" dirty="0" err="1"/>
              <a:t>και</a:t>
            </a:r>
            <a:r>
              <a:rPr lang="en-US" sz="1600" b="1" dirty="0"/>
              <a:t> </a:t>
            </a:r>
            <a:r>
              <a:rPr lang="en-US" sz="1600" b="1" dirty="0" err="1"/>
              <a:t>κομμουνιστικά</a:t>
            </a:r>
            <a:r>
              <a:rPr lang="en-US" sz="1600" b="1" dirty="0"/>
              <a:t> </a:t>
            </a:r>
            <a:r>
              <a:rPr lang="en-US" sz="1600" b="1" dirty="0" err="1"/>
              <a:t>συστήματα</a:t>
            </a:r>
            <a:r>
              <a:rPr lang="en-US" sz="1600" b="1" dirty="0"/>
              <a:t> </a:t>
            </a:r>
            <a:r>
              <a:rPr lang="en-US" sz="1600" b="1" dirty="0" err="1"/>
              <a:t>όπως</a:t>
            </a:r>
            <a:r>
              <a:rPr lang="en-US" sz="1600" b="1" dirty="0"/>
              <a:t> η </a:t>
            </a:r>
            <a:r>
              <a:rPr lang="en-US" sz="1600" b="1" dirty="0" err="1"/>
              <a:t>Κίνα</a:t>
            </a:r>
            <a:r>
              <a:rPr lang="en-US" sz="1600" b="1" dirty="0"/>
              <a:t>, η </a:t>
            </a:r>
            <a:r>
              <a:rPr lang="en-US" sz="1600" b="1" dirty="0" err="1"/>
              <a:t>Κούβα</a:t>
            </a:r>
            <a:r>
              <a:rPr lang="en-US" sz="1600" b="1" dirty="0"/>
              <a:t> </a:t>
            </a:r>
            <a:r>
              <a:rPr lang="en-US" sz="1600" b="1" dirty="0" err="1"/>
              <a:t>και</a:t>
            </a:r>
            <a:r>
              <a:rPr lang="en-US" sz="1600" b="1" dirty="0"/>
              <a:t> η </a:t>
            </a:r>
            <a:r>
              <a:rPr lang="en-US" sz="1600" b="1" dirty="0" err="1"/>
              <a:t>Βόρεια</a:t>
            </a:r>
            <a:r>
              <a:rPr lang="en-US" sz="1600" b="1" dirty="0"/>
              <a:t> </a:t>
            </a:r>
            <a:r>
              <a:rPr lang="en-US" sz="1600" b="1" dirty="0" err="1"/>
              <a:t>Κορέα</a:t>
            </a:r>
            <a:r>
              <a:rPr lang="en-US" sz="1600" b="1" dirty="0"/>
              <a:t>)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pPr>
            <a:r>
              <a:rPr lang="en-US" sz="1600" b="1" dirty="0" smtClean="0"/>
              <a:t>2) </a:t>
            </a:r>
            <a:r>
              <a:rPr lang="en-US" sz="1600" b="1" dirty="0" err="1" smtClean="0"/>
              <a:t>Ανταγωνιστικά</a:t>
            </a:r>
            <a:r>
              <a:rPr lang="en-US" sz="1600" b="1" dirty="0" smtClean="0"/>
              <a:t> </a:t>
            </a:r>
            <a:r>
              <a:rPr lang="en-US" sz="1600" b="1" dirty="0" err="1"/>
              <a:t>κομματικά</a:t>
            </a:r>
            <a:r>
              <a:rPr lang="en-US" sz="1600" b="1" dirty="0"/>
              <a:t> </a:t>
            </a:r>
            <a:r>
              <a:rPr lang="en-US" sz="1600" b="1" dirty="0" err="1"/>
              <a:t>συστήματα</a:t>
            </a:r>
            <a:r>
              <a:rPr lang="en-US" sz="1600" b="1" dirty="0"/>
              <a:t> </a:t>
            </a:r>
            <a:endParaRPr sz="1600" b="1"/>
          </a:p>
          <a:p>
            <a:pPr marL="457200" marR="0" lvl="0" indent="0" algn="just" rtl="0">
              <a:lnSpc>
                <a:spcPct val="115000"/>
              </a:lnSpc>
              <a:spcBef>
                <a:spcPts val="0"/>
              </a:spcBef>
              <a:spcAft>
                <a:spcPts val="0"/>
              </a:spcAft>
              <a:buNone/>
            </a:pPr>
            <a:endParaRPr sz="1600" b="1"/>
          </a:p>
          <a:p>
            <a:pPr marL="457200" marR="0" lvl="0" indent="0" algn="just" rtl="0">
              <a:lnSpc>
                <a:spcPct val="115000"/>
              </a:lnSpc>
              <a:spcBef>
                <a:spcPts val="0"/>
              </a:spcBef>
              <a:spcAft>
                <a:spcPts val="0"/>
              </a:spcAft>
              <a:buNone/>
            </a:pPr>
            <a:r>
              <a:rPr lang="en-US" sz="1600" b="1" dirty="0"/>
              <a:t>(</a:t>
            </a:r>
            <a:r>
              <a:rPr lang="en-US" sz="1600" b="1" dirty="0" err="1"/>
              <a:t>τα</a:t>
            </a:r>
            <a:r>
              <a:rPr lang="en-US" sz="1600" b="1" dirty="0"/>
              <a:t> </a:t>
            </a:r>
            <a:r>
              <a:rPr lang="en-US" sz="1600" b="1" dirty="0" err="1"/>
              <a:t>βρίσκουμε</a:t>
            </a:r>
            <a:r>
              <a:rPr lang="en-US" sz="1600" b="1" dirty="0"/>
              <a:t> </a:t>
            </a:r>
            <a:r>
              <a:rPr lang="en-US" sz="1600" b="1" dirty="0" err="1"/>
              <a:t>σε</a:t>
            </a:r>
            <a:r>
              <a:rPr lang="en-US" sz="1600" b="1" dirty="0"/>
              <a:t> </a:t>
            </a:r>
            <a:r>
              <a:rPr lang="en-US" sz="1600" b="1" dirty="0" err="1"/>
              <a:t>φιλελεύθερες</a:t>
            </a:r>
            <a:r>
              <a:rPr lang="en-US" sz="1600" b="1" dirty="0"/>
              <a:t> </a:t>
            </a:r>
            <a:r>
              <a:rPr lang="en-US" sz="1600" b="1" dirty="0" err="1"/>
              <a:t>δημοκρατίες</a:t>
            </a:r>
            <a:r>
              <a:rPr lang="en-US" sz="1600" b="1" dirty="0"/>
              <a:t>, </a:t>
            </a:r>
            <a:r>
              <a:rPr lang="en-US" sz="1600" b="1" dirty="0" err="1"/>
              <a:t>με</a:t>
            </a:r>
            <a:r>
              <a:rPr lang="en-US" sz="1600" b="1" dirty="0"/>
              <a:t> </a:t>
            </a:r>
            <a:r>
              <a:rPr lang="en-US" sz="1600" b="1" dirty="0" err="1"/>
              <a:t>βάση</a:t>
            </a:r>
            <a:r>
              <a:rPr lang="en-US" sz="1600" b="1" dirty="0"/>
              <a:t> </a:t>
            </a:r>
            <a:r>
              <a:rPr lang="en-US" sz="1600" b="1" dirty="0" err="1"/>
              <a:t>το</a:t>
            </a:r>
            <a:r>
              <a:rPr lang="en-US" sz="1600" b="1" dirty="0"/>
              <a:t> </a:t>
            </a:r>
            <a:r>
              <a:rPr lang="en-US" sz="1600" b="1" dirty="0" err="1"/>
              <a:t>σύνταγμα</a:t>
            </a:r>
            <a:r>
              <a:rPr lang="en-US" sz="1600" b="1" dirty="0"/>
              <a:t> </a:t>
            </a:r>
            <a:r>
              <a:rPr lang="en-US" sz="1600" b="1" dirty="0" err="1"/>
              <a:t>και</a:t>
            </a:r>
            <a:r>
              <a:rPr lang="en-US" sz="1600" b="1" dirty="0"/>
              <a:t> </a:t>
            </a:r>
            <a:r>
              <a:rPr lang="en-US" sz="1600" b="1" dirty="0" err="1"/>
              <a:t>το</a:t>
            </a:r>
            <a:r>
              <a:rPr lang="en-US" sz="1600" b="1" dirty="0"/>
              <a:t> </a:t>
            </a:r>
            <a:r>
              <a:rPr lang="en-US" sz="1600" b="1" dirty="0" err="1"/>
              <a:t>κράτος</a:t>
            </a:r>
            <a:r>
              <a:rPr lang="en-US" sz="1600" b="1" dirty="0"/>
              <a:t> </a:t>
            </a:r>
            <a:r>
              <a:rPr lang="en-US" sz="1600" b="1" dirty="0" err="1"/>
              <a:t>δικαίου</a:t>
            </a:r>
            <a:r>
              <a:rPr lang="en-US" sz="1600" b="1" dirty="0"/>
              <a:t> </a:t>
            </a:r>
            <a:r>
              <a:rPr lang="en-US" sz="1600" b="1" dirty="0" err="1"/>
              <a:t>υπάρχει</a:t>
            </a:r>
            <a:r>
              <a:rPr lang="en-US" sz="1600" b="1" dirty="0"/>
              <a:t> η </a:t>
            </a:r>
            <a:r>
              <a:rPr lang="en-US" sz="1600" b="1" dirty="0" err="1"/>
              <a:t>ελευθερία</a:t>
            </a:r>
            <a:r>
              <a:rPr lang="en-US" sz="1600" b="1" dirty="0"/>
              <a:t> </a:t>
            </a:r>
            <a:r>
              <a:rPr lang="en-US" sz="1600" b="1" dirty="0" err="1"/>
              <a:t>της</a:t>
            </a:r>
            <a:r>
              <a:rPr lang="en-US" sz="1600" b="1" dirty="0"/>
              <a:t> </a:t>
            </a:r>
            <a:r>
              <a:rPr lang="en-US" sz="1600" b="1" dirty="0" err="1"/>
              <a:t>συμμετοχής</a:t>
            </a:r>
            <a:r>
              <a:rPr lang="en-US" sz="1600" b="1" dirty="0"/>
              <a:t> </a:t>
            </a:r>
            <a:r>
              <a:rPr lang="en-US" sz="1600" b="1" dirty="0" err="1"/>
              <a:t>των</a:t>
            </a:r>
            <a:r>
              <a:rPr lang="en-US" sz="1600" b="1" dirty="0"/>
              <a:t> </a:t>
            </a:r>
            <a:r>
              <a:rPr lang="en-US" sz="1600" b="1" dirty="0" err="1"/>
              <a:t>κομμάτων</a:t>
            </a:r>
            <a:r>
              <a:rPr lang="en-US" sz="1600" b="1" dirty="0"/>
              <a:t> </a:t>
            </a:r>
            <a:r>
              <a:rPr lang="en-US" sz="1600" b="1" dirty="0" err="1"/>
              <a:t>στην</a:t>
            </a:r>
            <a:r>
              <a:rPr lang="en-US" sz="1600" b="1" dirty="0"/>
              <a:t> </a:t>
            </a:r>
            <a:r>
              <a:rPr lang="en-US" sz="1600" b="1" dirty="0" err="1"/>
              <a:t>εκλογική</a:t>
            </a:r>
            <a:r>
              <a:rPr lang="en-US" sz="1600" b="1" dirty="0"/>
              <a:t> </a:t>
            </a:r>
            <a:r>
              <a:rPr lang="en-US" sz="1600" b="1" dirty="0" err="1"/>
              <a:t>διαδικασία</a:t>
            </a:r>
            <a:r>
              <a:rPr lang="en-US" sz="1600" b="1" dirty="0"/>
              <a:t> </a:t>
            </a:r>
            <a:r>
              <a:rPr lang="en-US" sz="1600" b="1" dirty="0" err="1"/>
              <a:t>και</a:t>
            </a:r>
            <a:r>
              <a:rPr lang="en-US" sz="1600" b="1" dirty="0"/>
              <a:t> </a:t>
            </a:r>
            <a:r>
              <a:rPr lang="en-US" sz="1600" b="1" dirty="0" err="1"/>
              <a:t>επίσης</a:t>
            </a:r>
            <a:r>
              <a:rPr lang="en-US" sz="1600" b="1" dirty="0"/>
              <a:t> η </a:t>
            </a:r>
            <a:r>
              <a:rPr lang="en-US" sz="1600" b="1" dirty="0" err="1"/>
              <a:t>πραγματική</a:t>
            </a:r>
            <a:r>
              <a:rPr lang="en-US" sz="1600" b="1" dirty="0"/>
              <a:t> </a:t>
            </a:r>
            <a:r>
              <a:rPr lang="en-US" sz="1600" b="1" dirty="0" err="1"/>
              <a:t>ευκαιρία</a:t>
            </a:r>
            <a:r>
              <a:rPr lang="en-US" sz="1600" b="1" dirty="0"/>
              <a:t> </a:t>
            </a:r>
            <a:r>
              <a:rPr lang="en-US" sz="1600" b="1" dirty="0" err="1"/>
              <a:t>να</a:t>
            </a:r>
            <a:r>
              <a:rPr lang="en-US" sz="1600" b="1" dirty="0"/>
              <a:t> </a:t>
            </a:r>
            <a:r>
              <a:rPr lang="en-US" sz="1600" b="1" dirty="0" err="1"/>
              <a:t>ασκήσουν</a:t>
            </a:r>
            <a:r>
              <a:rPr lang="en-US" sz="1600" b="1" dirty="0"/>
              <a:t> </a:t>
            </a:r>
            <a:r>
              <a:rPr lang="en-US" sz="1600" b="1" dirty="0" err="1"/>
              <a:t>εξουσία</a:t>
            </a:r>
            <a:r>
              <a:rPr lang="en-US" sz="1600" b="1" dirty="0"/>
              <a:t>) </a:t>
            </a:r>
            <a:endParaRPr sz="1600" b="1"/>
          </a:p>
          <a:p>
            <a:pPr marL="457200" marR="0" lvl="0" indent="0" algn="just" rtl="0">
              <a:lnSpc>
                <a:spcPct val="115000"/>
              </a:lnSpc>
              <a:spcBef>
                <a:spcPts val="0"/>
              </a:spcBef>
              <a:spcAft>
                <a:spcPts val="0"/>
              </a:spcAft>
              <a:buNone/>
            </a:pPr>
            <a:endParaRPr sz="1600" b="1"/>
          </a:p>
          <a:p>
            <a:pPr marL="457200" marR="0" lvl="0" indent="0" algn="just" rtl="0">
              <a:lnSpc>
                <a:spcPct val="115000"/>
              </a:lnSpc>
              <a:spcBef>
                <a:spcPts val="0"/>
              </a:spcBef>
              <a:spcAft>
                <a:spcPts val="0"/>
              </a:spcAft>
              <a:buNone/>
            </a:pPr>
            <a:r>
              <a:rPr lang="en-US" sz="1600" b="1" dirty="0" err="1"/>
              <a:t>μπορούν</a:t>
            </a:r>
            <a:r>
              <a:rPr lang="en-US" sz="1600" b="1" dirty="0"/>
              <a:t> </a:t>
            </a:r>
            <a:r>
              <a:rPr lang="en-US" sz="1600" b="1" dirty="0" err="1"/>
              <a:t>να</a:t>
            </a:r>
            <a:r>
              <a:rPr lang="en-US" sz="1600" b="1" dirty="0"/>
              <a:t> </a:t>
            </a:r>
            <a:r>
              <a:rPr lang="en-US" sz="1600" b="1" dirty="0" err="1"/>
              <a:t>διακριθούν</a:t>
            </a:r>
            <a:r>
              <a:rPr lang="en-US" sz="1600" b="1" dirty="0"/>
              <a:t> </a:t>
            </a:r>
            <a:r>
              <a:rPr lang="en-US" sz="1600" b="1" dirty="0" err="1"/>
              <a:t>σε</a:t>
            </a:r>
            <a:r>
              <a:rPr lang="en-US" sz="1600" b="1" dirty="0"/>
              <a:t> </a:t>
            </a:r>
            <a:r>
              <a:rPr lang="en-US" sz="1600" b="1" dirty="0" err="1"/>
              <a:t>δικομματικά</a:t>
            </a:r>
            <a:r>
              <a:rPr lang="en-US" sz="1600" b="1" dirty="0"/>
              <a:t> (</a:t>
            </a:r>
            <a:r>
              <a:rPr lang="en-US" sz="1600" b="1" dirty="0" err="1"/>
              <a:t>όταν</a:t>
            </a:r>
            <a:r>
              <a:rPr lang="en-US" sz="1600" b="1" dirty="0"/>
              <a:t> </a:t>
            </a:r>
            <a:r>
              <a:rPr lang="en-US" sz="1600" b="1" dirty="0" err="1"/>
              <a:t>κατα</a:t>
            </a:r>
            <a:r>
              <a:rPr lang="en-US" sz="1600" b="1" dirty="0"/>
              <a:t> </a:t>
            </a:r>
            <a:r>
              <a:rPr lang="en-US" sz="1600" b="1" dirty="0" err="1"/>
              <a:t>βάση</a:t>
            </a:r>
            <a:r>
              <a:rPr lang="en-US" sz="1600" b="1" dirty="0"/>
              <a:t> </a:t>
            </a:r>
            <a:r>
              <a:rPr lang="en-US" sz="1600" b="1" dirty="0" err="1"/>
              <a:t>κυριαρχούν</a:t>
            </a:r>
            <a:r>
              <a:rPr lang="en-US" sz="1600" b="1" dirty="0"/>
              <a:t> </a:t>
            </a:r>
            <a:r>
              <a:rPr lang="en-US" sz="1600" b="1" dirty="0" err="1"/>
              <a:t>δύο</a:t>
            </a:r>
            <a:r>
              <a:rPr lang="en-US" sz="1600" b="1" dirty="0"/>
              <a:t> </a:t>
            </a:r>
            <a:r>
              <a:rPr lang="en-US" sz="1600" b="1" dirty="0" err="1"/>
              <a:t>κόμματα</a:t>
            </a:r>
            <a:r>
              <a:rPr lang="en-US" sz="1600" b="1" dirty="0"/>
              <a:t>, </a:t>
            </a:r>
            <a:r>
              <a:rPr lang="en-US" sz="1600" b="1" dirty="0" err="1"/>
              <a:t>όπως</a:t>
            </a:r>
            <a:r>
              <a:rPr lang="en-US" sz="1600" b="1" dirty="0"/>
              <a:t> </a:t>
            </a:r>
            <a:r>
              <a:rPr lang="en-US" sz="1600" b="1" dirty="0" err="1"/>
              <a:t>π.χ</a:t>
            </a:r>
            <a:r>
              <a:rPr lang="en-US" sz="1600" b="1" dirty="0"/>
              <a:t>. </a:t>
            </a:r>
            <a:r>
              <a:rPr lang="en-US" sz="1600" b="1" dirty="0" err="1"/>
              <a:t>Ηνωμένο</a:t>
            </a:r>
            <a:r>
              <a:rPr lang="en-US" sz="1600" b="1" dirty="0"/>
              <a:t> </a:t>
            </a:r>
            <a:r>
              <a:rPr lang="en-US" sz="1600" b="1" dirty="0" err="1"/>
              <a:t>Βασίλειο</a:t>
            </a:r>
            <a:r>
              <a:rPr lang="en-US" sz="1600" b="1" dirty="0"/>
              <a:t>) </a:t>
            </a:r>
            <a:r>
              <a:rPr lang="en-US" sz="1600" b="1" dirty="0" err="1"/>
              <a:t>και</a:t>
            </a:r>
            <a:r>
              <a:rPr lang="en-US" sz="1600" b="1" dirty="0"/>
              <a:t> </a:t>
            </a:r>
            <a:r>
              <a:rPr lang="en-US" sz="1600" b="1" dirty="0" err="1"/>
              <a:t>πολυκομματικά</a:t>
            </a:r>
            <a:r>
              <a:rPr lang="en-US" sz="1600" b="1" dirty="0"/>
              <a:t> (</a:t>
            </a:r>
            <a:r>
              <a:rPr lang="en-US" sz="1600" b="1" dirty="0" err="1"/>
              <a:t>όταν</a:t>
            </a:r>
            <a:r>
              <a:rPr lang="en-US" sz="1600" b="1" dirty="0"/>
              <a:t> </a:t>
            </a:r>
            <a:r>
              <a:rPr lang="en-US" sz="1600" b="1" dirty="0" err="1"/>
              <a:t>υπάρχουν</a:t>
            </a:r>
            <a:r>
              <a:rPr lang="en-US" sz="1600" b="1" dirty="0"/>
              <a:t> </a:t>
            </a:r>
            <a:r>
              <a:rPr lang="en-US" sz="1600" b="1" dirty="0" err="1"/>
              <a:t>πολλά</a:t>
            </a:r>
            <a:r>
              <a:rPr lang="en-US" sz="1600" b="1" dirty="0"/>
              <a:t> </a:t>
            </a:r>
            <a:r>
              <a:rPr lang="en-US" sz="1600" b="1" dirty="0" err="1"/>
              <a:t>κόμματα</a:t>
            </a:r>
            <a:r>
              <a:rPr lang="en-US" sz="1600" b="1" dirty="0"/>
              <a:t> </a:t>
            </a:r>
            <a:r>
              <a:rPr lang="en-US" sz="1600" b="1" dirty="0" err="1"/>
              <a:t>που</a:t>
            </a:r>
            <a:r>
              <a:rPr lang="en-US" sz="1600" b="1" dirty="0"/>
              <a:t> </a:t>
            </a:r>
            <a:r>
              <a:rPr lang="en-US" sz="1600" b="1" dirty="0" err="1"/>
              <a:t>ασκούν</a:t>
            </a:r>
            <a:r>
              <a:rPr lang="en-US" sz="1600" b="1" dirty="0"/>
              <a:t> </a:t>
            </a:r>
            <a:r>
              <a:rPr lang="en-US" sz="1600" b="1" dirty="0" err="1"/>
              <a:t>εξουσία</a:t>
            </a:r>
            <a:r>
              <a:rPr lang="en-US" sz="1600" b="1" dirty="0"/>
              <a:t>, </a:t>
            </a:r>
            <a:r>
              <a:rPr lang="en-US" sz="1600" b="1" dirty="0" err="1"/>
              <a:t>όπως</a:t>
            </a:r>
            <a:r>
              <a:rPr lang="en-US" sz="1600" b="1" dirty="0"/>
              <a:t> </a:t>
            </a:r>
            <a:r>
              <a:rPr lang="en-US" sz="1600" b="1" dirty="0" err="1"/>
              <a:t>π.χ</a:t>
            </a:r>
            <a:r>
              <a:rPr lang="en-US" sz="1600" b="1" dirty="0"/>
              <a:t>. </a:t>
            </a:r>
            <a:r>
              <a:rPr lang="en-US" sz="1600" b="1" dirty="0" err="1"/>
              <a:t>Γερμανία</a:t>
            </a:r>
            <a:r>
              <a:rPr lang="en-US" sz="1600" b="1" dirty="0"/>
              <a:t>, </a:t>
            </a:r>
            <a:r>
              <a:rPr lang="en-US" sz="1600" b="1" dirty="0" err="1"/>
              <a:t>Σουηδία</a:t>
            </a:r>
            <a:r>
              <a:rPr lang="en-US" sz="1600" b="1" dirty="0"/>
              <a:t>, </a:t>
            </a:r>
            <a:r>
              <a:rPr lang="en-US" sz="1600" b="1" dirty="0" err="1"/>
              <a:t>Ιταλία</a:t>
            </a:r>
            <a:r>
              <a:rPr lang="en-US" sz="1600" b="1" dirty="0"/>
              <a:t>…) </a:t>
            </a:r>
            <a:endParaRPr sz="1600" b="1"/>
          </a:p>
          <a:p>
            <a:pPr marL="91440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410"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2000</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3"/>
          <a:srcRect/>
          <a:stretch>
            <a:fillRect/>
          </a:stretch>
        </p:blipFill>
        <p:spPr bwMode="auto">
          <a:xfrm>
            <a:off x="1237679" y="1812989"/>
            <a:ext cx="6010275" cy="46767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200</a:t>
            </a:r>
            <a:r>
              <a:rPr lang="en-US" sz="1600" b="1" i="0" u="none" strike="noStrike" cap="none" dirty="0" smtClean="0">
                <a:solidFill>
                  <a:srgbClr val="000000"/>
                </a:solidFill>
                <a:latin typeface="Arial"/>
                <a:ea typeface="Arial"/>
                <a:cs typeface="Arial"/>
                <a:sym typeface="Arial"/>
              </a:rPr>
              <a:t>4</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050" name="Picture 2"/>
          <p:cNvPicPr>
            <a:picLocks noChangeAspect="1" noChangeArrowheads="1"/>
          </p:cNvPicPr>
          <p:nvPr/>
        </p:nvPicPr>
        <p:blipFill>
          <a:blip r:embed="rId3"/>
          <a:srcRect/>
          <a:stretch>
            <a:fillRect/>
          </a:stretch>
        </p:blipFill>
        <p:spPr bwMode="auto">
          <a:xfrm>
            <a:off x="1008126" y="2239137"/>
            <a:ext cx="6743700" cy="37147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200</a:t>
            </a:r>
            <a:r>
              <a:rPr lang="en-US" sz="1600" b="1" i="0" u="none" strike="noStrike" cap="none" dirty="0" smtClean="0">
                <a:solidFill>
                  <a:srgbClr val="000000"/>
                </a:solidFill>
                <a:latin typeface="Arial"/>
                <a:ea typeface="Arial"/>
                <a:cs typeface="Arial"/>
                <a:sym typeface="Arial"/>
              </a:rPr>
              <a:t>7</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3074" name="Picture 2"/>
          <p:cNvPicPr>
            <a:picLocks noChangeAspect="1" noChangeArrowheads="1"/>
          </p:cNvPicPr>
          <p:nvPr/>
        </p:nvPicPr>
        <p:blipFill>
          <a:blip r:embed="rId3"/>
          <a:srcRect/>
          <a:stretch>
            <a:fillRect/>
          </a:stretch>
        </p:blipFill>
        <p:spPr bwMode="auto">
          <a:xfrm>
            <a:off x="913067" y="2742819"/>
            <a:ext cx="6238875" cy="32194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p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Δύο ενδεικτικοί ορισμοί</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1) “Μια αυτόνομη ομάδα πολιτών των οποίων ο στόχος είναι να συμμετέχουν στις εκλογές με την ελπίδα να κερδίσουν την εξουσία και την κυβέρνηση με βάση τις εξουσίες των </a:t>
            </a:r>
            <a:r>
              <a:rPr lang="en-US" sz="1600" b="1"/>
              <a:t>δημοσίων</a:t>
            </a:r>
            <a:r>
              <a:rPr lang="en-US" sz="1600" b="1" i="0" u="none" strike="noStrike" cap="none">
                <a:solidFill>
                  <a:srgbClr val="000000"/>
                </a:solidFill>
                <a:latin typeface="Arial"/>
                <a:ea typeface="Arial"/>
                <a:cs typeface="Arial"/>
                <a:sym typeface="Arial"/>
              </a:rPr>
              <a:t> αξιωμάτων και των οργάνων της κυβέρνησης” (Crotty, Kartz, 2014) </a:t>
            </a:r>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AutoNum type="arabicParenR" startAt="2"/>
            </a:pPr>
            <a:r>
              <a:rPr lang="en-US" sz="1600" b="1" i="0" u="none" strike="noStrike" cap="none">
                <a:solidFill>
                  <a:srgbClr val="000000"/>
                </a:solidFill>
                <a:latin typeface="Arial"/>
                <a:ea typeface="Arial"/>
                <a:cs typeface="Arial"/>
                <a:sym typeface="Arial"/>
              </a:rPr>
              <a:t>“Τα πολιτικά κόμματα είναι μια ομάδα πολιτών που είναι λιγότερο ή περισσότερο οργανωμένοι και που δρουν ως μια πολιτική οντότητα και οι οποίοι χρησιμοποιούν την εξουσία τους με σκοπό να ελέγξουν την κυβέρνηση και να εφαρμόσουν την πολιτική τους” (Soltau in Roger, 1961) </a:t>
            </a:r>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58" name="Google Shape;158;p2"/>
          <p:cNvGrpSpPr/>
          <p:nvPr/>
        </p:nvGrpSpPr>
        <p:grpSpPr>
          <a:xfrm>
            <a:off x="0" y="0"/>
            <a:ext cx="9126538" cy="528638"/>
            <a:chOff x="0" y="0"/>
            <a:chExt cx="5749" cy="333"/>
          </a:xfrm>
        </p:grpSpPr>
        <p:sp>
          <p:nvSpPr>
            <p:cNvPr id="159" name="Google Shape;159;p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2"/>
            <p:cNvSpPr/>
            <p:nvPr/>
          </p:nvSpPr>
          <p:spPr>
            <a:xfrm>
              <a:off x="260" y="85"/>
              <a:ext cx="5489" cy="162"/>
            </a:xfrm>
            <a:prstGeom prst="rect">
              <a:avLst/>
            </a:prstGeom>
            <a:solidFill>
              <a:srgbClr val="DDDDDD">
                <a:alpha val="74117"/>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p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a:t>
            </a:r>
            <a:r>
              <a:rPr lang="en-US" sz="1800" b="1" i="0" u="none" strike="noStrike" cap="none">
                <a:solidFill>
                  <a:schemeClr val="dk1"/>
                </a:solidFill>
                <a:latin typeface="Book Antiqua"/>
                <a:ea typeface="Book Antiqua"/>
                <a:cs typeface="Book Antiqua"/>
                <a:sym typeface="Book Antiqua"/>
              </a:rPr>
              <a:t>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200</a:t>
            </a:r>
            <a:r>
              <a:rPr lang="en-US" sz="1600" b="1" dirty="0" smtClean="0"/>
              <a:t>9</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4098" name="Picture 2"/>
          <p:cNvPicPr>
            <a:picLocks noChangeAspect="1" noChangeArrowheads="1"/>
          </p:cNvPicPr>
          <p:nvPr/>
        </p:nvPicPr>
        <p:blipFill>
          <a:blip r:embed="rId3"/>
          <a:srcRect/>
          <a:stretch>
            <a:fillRect/>
          </a:stretch>
        </p:blipFill>
        <p:spPr bwMode="auto">
          <a:xfrm>
            <a:off x="898589" y="2328672"/>
            <a:ext cx="5591175" cy="3810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n-US" sz="1600" b="1" i="0" u="none" strike="noStrike" cap="none" dirty="0" smtClean="0">
                <a:solidFill>
                  <a:srgbClr val="000000"/>
                </a:solidFill>
                <a:latin typeface="Arial"/>
                <a:ea typeface="Arial"/>
                <a:cs typeface="Arial"/>
                <a:sym typeface="Arial"/>
              </a:rPr>
              <a:t>12</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srcRect/>
          <a:stretch>
            <a:fillRect/>
          </a:stretch>
        </p:blipFill>
        <p:spPr bwMode="auto">
          <a:xfrm>
            <a:off x="1278827" y="1947672"/>
            <a:ext cx="5781675" cy="459028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n-US" sz="1600" b="1" i="0" u="none" strike="noStrike" cap="none" dirty="0" smtClean="0">
                <a:solidFill>
                  <a:srgbClr val="000000"/>
                </a:solidFill>
                <a:latin typeface="Arial"/>
                <a:ea typeface="Arial"/>
                <a:cs typeface="Arial"/>
                <a:sym typeface="Arial"/>
              </a:rPr>
              <a:t>12</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3"/>
          <a:srcRect/>
          <a:stretch>
            <a:fillRect/>
          </a:stretch>
        </p:blipFill>
        <p:spPr bwMode="auto">
          <a:xfrm>
            <a:off x="1585913" y="1971294"/>
            <a:ext cx="5972175" cy="47625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n-US" sz="1600" b="1" i="0" u="none" strike="noStrike" cap="none" dirty="0" smtClean="0">
                <a:solidFill>
                  <a:srgbClr val="000000"/>
                </a:solidFill>
                <a:latin typeface="Arial"/>
                <a:ea typeface="Arial"/>
                <a:cs typeface="Arial"/>
                <a:sym typeface="Arial"/>
              </a:rPr>
              <a:t>1</a:t>
            </a:r>
            <a:r>
              <a:rPr lang="el-GR" sz="1600" b="1" i="0" u="none" strike="noStrike" cap="none" dirty="0" smtClean="0">
                <a:solidFill>
                  <a:srgbClr val="000000"/>
                </a:solidFill>
                <a:latin typeface="Arial"/>
                <a:ea typeface="Arial"/>
                <a:cs typeface="Arial"/>
                <a:sym typeface="Arial"/>
              </a:rPr>
              <a:t>5</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7170" name="Picture 2"/>
          <p:cNvPicPr>
            <a:picLocks noChangeAspect="1" noChangeArrowheads="1"/>
          </p:cNvPicPr>
          <p:nvPr/>
        </p:nvPicPr>
        <p:blipFill>
          <a:blip r:embed="rId3"/>
          <a:srcRect/>
          <a:stretch>
            <a:fillRect/>
          </a:stretch>
        </p:blipFill>
        <p:spPr bwMode="auto">
          <a:xfrm>
            <a:off x="1569911" y="1999869"/>
            <a:ext cx="5857875" cy="42481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n-US" sz="1600" b="1" i="0" u="none" strike="noStrike" cap="none" dirty="0" smtClean="0">
                <a:solidFill>
                  <a:srgbClr val="000000"/>
                </a:solidFill>
                <a:latin typeface="Arial"/>
                <a:ea typeface="Arial"/>
                <a:cs typeface="Arial"/>
                <a:sym typeface="Arial"/>
              </a:rPr>
              <a:t>1</a:t>
            </a:r>
            <a:r>
              <a:rPr lang="el-GR" sz="1600" b="1" i="0" u="none" strike="noStrike" cap="none" dirty="0" smtClean="0">
                <a:solidFill>
                  <a:srgbClr val="000000"/>
                </a:solidFill>
                <a:latin typeface="Arial"/>
                <a:ea typeface="Arial"/>
                <a:cs typeface="Arial"/>
                <a:sym typeface="Arial"/>
              </a:rPr>
              <a:t>5</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8194" name="Picture 2"/>
          <p:cNvPicPr>
            <a:picLocks noChangeAspect="1" noChangeArrowheads="1"/>
          </p:cNvPicPr>
          <p:nvPr/>
        </p:nvPicPr>
        <p:blipFill>
          <a:blip r:embed="rId3"/>
          <a:srcRect/>
          <a:stretch>
            <a:fillRect/>
          </a:stretch>
        </p:blipFill>
        <p:spPr bwMode="auto">
          <a:xfrm>
            <a:off x="2370582" y="2009775"/>
            <a:ext cx="6286500" cy="48482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n-US" sz="1600" b="1" i="0" u="none" strike="noStrike" cap="none" dirty="0" smtClean="0">
                <a:solidFill>
                  <a:srgbClr val="000000"/>
                </a:solidFill>
                <a:latin typeface="Arial"/>
                <a:ea typeface="Arial"/>
                <a:cs typeface="Arial"/>
                <a:sym typeface="Arial"/>
              </a:rPr>
              <a:t>1</a:t>
            </a:r>
            <a:r>
              <a:rPr lang="el-GR" sz="1600" b="1" dirty="0" smtClean="0"/>
              <a:t>9</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9218" name="Picture 2"/>
          <p:cNvPicPr>
            <a:picLocks noChangeAspect="1" noChangeArrowheads="1"/>
          </p:cNvPicPr>
          <p:nvPr/>
        </p:nvPicPr>
        <p:blipFill>
          <a:blip r:embed="rId3"/>
          <a:srcRect/>
          <a:stretch>
            <a:fillRect/>
          </a:stretch>
        </p:blipFill>
        <p:spPr bwMode="auto">
          <a:xfrm>
            <a:off x="1173671" y="2038731"/>
            <a:ext cx="5553075" cy="41338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l-GR" sz="1600" b="1" dirty="0" smtClean="0"/>
              <a:t>23</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0242" name="Picture 2"/>
          <p:cNvPicPr>
            <a:picLocks noChangeAspect="1" noChangeArrowheads="1"/>
          </p:cNvPicPr>
          <p:nvPr/>
        </p:nvPicPr>
        <p:blipFill>
          <a:blip r:embed="rId3"/>
          <a:srcRect/>
          <a:stretch>
            <a:fillRect/>
          </a:stretch>
        </p:blipFill>
        <p:spPr bwMode="auto">
          <a:xfrm>
            <a:off x="2359343" y="1838325"/>
            <a:ext cx="6162675" cy="50196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g29dfcd1b184_0_136"/>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dirty="0" err="1">
                <a:solidFill>
                  <a:srgbClr val="000000"/>
                </a:solidFill>
                <a:latin typeface="Arial"/>
                <a:ea typeface="Arial"/>
                <a:cs typeface="Arial"/>
                <a:sym typeface="Arial"/>
              </a:rPr>
              <a:t>Τα</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πολιτικά</a:t>
            </a:r>
            <a:r>
              <a:rPr lang="en-US" sz="1600" b="1" i="0" u="none" strike="noStrike" cap="none" dirty="0">
                <a:solidFill>
                  <a:srgbClr val="000000"/>
                </a:solidFill>
                <a:latin typeface="Arial"/>
                <a:ea typeface="Arial"/>
                <a:cs typeface="Arial"/>
                <a:sym typeface="Arial"/>
              </a:rPr>
              <a:t> </a:t>
            </a:r>
            <a:r>
              <a:rPr lang="en-US" sz="1600" b="1" i="0" u="none" strike="noStrike" cap="none" dirty="0" err="1" smtClean="0">
                <a:solidFill>
                  <a:srgbClr val="000000"/>
                </a:solidFill>
                <a:latin typeface="Arial"/>
                <a:ea typeface="Arial"/>
                <a:cs typeface="Arial"/>
                <a:sym typeface="Arial"/>
              </a:rPr>
              <a:t>κόμματα</a:t>
            </a:r>
            <a:endParaRPr lang="en-US" sz="1600" b="1" i="0" u="none" strike="noStrike" cap="none" dirty="0" smtClean="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pPr>
            <a:r>
              <a:rPr lang="en-US" sz="1600" b="1" i="0" u="none" strike="noStrike" cap="none" dirty="0" smtClean="0">
                <a:solidFill>
                  <a:srgbClr val="000000"/>
                </a:solidFill>
                <a:latin typeface="Arial"/>
                <a:ea typeface="Arial"/>
                <a:cs typeface="Arial"/>
                <a:sym typeface="Arial"/>
              </a:rPr>
              <a:t>  </a:t>
            </a:r>
            <a:r>
              <a:rPr lang="el-GR" sz="1600" b="1" i="0" u="none" strike="noStrike" cap="none" dirty="0" smtClean="0">
                <a:solidFill>
                  <a:srgbClr val="000000"/>
                </a:solidFill>
                <a:latin typeface="Arial"/>
                <a:ea typeface="Arial"/>
                <a:cs typeface="Arial"/>
                <a:sym typeface="Arial"/>
              </a:rPr>
              <a:t>Ελλάδα- Εκλογές 20</a:t>
            </a:r>
            <a:r>
              <a:rPr lang="el-GR" sz="1600" b="1" dirty="0" smtClean="0"/>
              <a:t>23</a:t>
            </a:r>
            <a:endParaRPr sz="16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dirty="0"/>
              <a:t>   </a:t>
            </a:r>
            <a:endParaRPr sz="1600" b="1"/>
          </a:p>
          <a:p>
            <a:pPr marL="0" marR="0" lvl="0" indent="0" algn="just" rtl="0">
              <a:lnSpc>
                <a:spcPct val="115000"/>
              </a:lnSpc>
              <a:spcBef>
                <a:spcPts val="0"/>
              </a:spcBef>
              <a:spcAft>
                <a:spcPts val="0"/>
              </a:spcAft>
              <a:buNone/>
            </a:pPr>
            <a:r>
              <a:rPr lang="en-US" sz="1600" b="1" dirty="0"/>
              <a:t>       </a:t>
            </a:r>
            <a:endParaRPr sz="1600" b="1"/>
          </a:p>
        </p:txBody>
      </p:sp>
      <p:grpSp>
        <p:nvGrpSpPr>
          <p:cNvPr id="2" name="Google Shape;410;g29dfcd1b184_0_136"/>
          <p:cNvGrpSpPr/>
          <p:nvPr/>
        </p:nvGrpSpPr>
        <p:grpSpPr>
          <a:xfrm>
            <a:off x="0" y="0"/>
            <a:ext cx="8985251" cy="611188"/>
            <a:chOff x="0" y="0"/>
            <a:chExt cx="5660" cy="385"/>
          </a:xfrm>
        </p:grpSpPr>
        <p:sp>
          <p:nvSpPr>
            <p:cNvPr id="411" name="Google Shape;411;g29dfcd1b184_0_1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136"/>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1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1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1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1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29dfcd1b184_0_1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g29dfcd1b184_0_1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g29dfcd1b184_0_1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1266" name="Picture 2"/>
          <p:cNvPicPr>
            <a:picLocks noChangeAspect="1" noChangeArrowheads="1"/>
          </p:cNvPicPr>
          <p:nvPr/>
        </p:nvPicPr>
        <p:blipFill>
          <a:blip r:embed="rId3"/>
          <a:srcRect/>
          <a:stretch>
            <a:fillRect/>
          </a:stretch>
        </p:blipFill>
        <p:spPr bwMode="auto">
          <a:xfrm>
            <a:off x="2788920" y="1344168"/>
            <a:ext cx="4928616" cy="547646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4"/>
        <p:cNvGrpSpPr/>
        <p:nvPr/>
      </p:nvGrpSpPr>
      <p:grpSpPr>
        <a:xfrm>
          <a:off x="0" y="0"/>
          <a:ext cx="0" cy="0"/>
          <a:chOff x="0" y="0"/>
          <a:chExt cx="0" cy="0"/>
        </a:xfrm>
      </p:grpSpPr>
      <p:sp>
        <p:nvSpPr>
          <p:cNvPr id="175" name="Google Shape;175;g292a9acef56_0_4"/>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Char char="•"/>
            </a:pPr>
            <a:r>
              <a:rPr lang="en-US" sz="1600" b="1" i="0" u="none" strike="noStrike" cap="none">
                <a:solidFill>
                  <a:srgbClr val="000000"/>
                </a:solidFill>
                <a:latin typeface="Arial"/>
                <a:ea typeface="Arial"/>
                <a:cs typeface="Arial"/>
                <a:sym typeface="Arial"/>
              </a:rPr>
              <a:t> Όπως και να ορίσουμε τα πολιτικά κόμματα, είναι δεδομένο πως επιφέρουν ομαδοποιήσεις των πολιτών και εκ </a:t>
            </a:r>
            <a:r>
              <a:rPr lang="en-US" sz="1600" b="1"/>
              <a:t>των</a:t>
            </a:r>
            <a:r>
              <a:rPr lang="en-US" sz="1600" b="1" i="0" u="none" strike="noStrike" cap="none">
                <a:solidFill>
                  <a:srgbClr val="000000"/>
                </a:solidFill>
                <a:latin typeface="Arial"/>
                <a:ea typeface="Arial"/>
                <a:cs typeface="Arial"/>
                <a:sym typeface="Arial"/>
              </a:rPr>
              <a:t> πραγμάτων διαφοροποιήσεις με βάση μια σειρά από στοιχεία όπως οι πολιτικές πεποιθήσεις (ιδεολογίες/ δόγματα) αλλά ακόμα και οι συγκεκριμένες επιδιώξεις.  </a:t>
            </a:r>
            <a:endParaRPr sz="1600" b="1" i="0" u="none" strike="noStrike" cap="none">
              <a:solidFill>
                <a:srgbClr val="000000"/>
              </a:solidFill>
              <a:latin typeface="Arial"/>
              <a:ea typeface="Arial"/>
              <a:cs typeface="Arial"/>
              <a:sym typeface="Arial"/>
            </a:endParaRPr>
          </a:p>
          <a:p>
            <a:pPr marL="342900" marR="0" lvl="0" indent="-254000" algn="just" rtl="0">
              <a:lnSpc>
                <a:spcPct val="115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342900" marR="0" lvl="0" indent="-254000" algn="just" rtl="0">
              <a:lnSpc>
                <a:spcPct val="115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Char char="•"/>
            </a:pPr>
            <a:r>
              <a:rPr lang="en-US" sz="1600" b="1" i="0" u="none" strike="noStrike" cap="none">
                <a:solidFill>
                  <a:srgbClr val="000000"/>
                </a:solidFill>
                <a:latin typeface="Arial"/>
                <a:ea typeface="Arial"/>
                <a:cs typeface="Arial"/>
                <a:sym typeface="Arial"/>
              </a:rPr>
              <a:t>  Οι λειτουργίες τους είναι να 1) προσελκύουν μέλη και γενικότερα να επιτυγχάνουν την υποστήριξη όσο γίνεται περισσότερων ψηφοφόρων, 2) να εξασφαλίζουν την κινητοποίηση και τη συμμετοχή πολιτών ως υποψηφίων, 3) να δημιουργούν ένα συνεκτικό πολιτικό πρόγραμμα θέσεων  </a:t>
            </a:r>
            <a:endParaRPr sz="16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76" name="Google Shape;176;g292a9acef56_0_4"/>
          <p:cNvGrpSpPr/>
          <p:nvPr/>
        </p:nvGrpSpPr>
        <p:grpSpPr>
          <a:xfrm>
            <a:off x="0" y="0"/>
            <a:ext cx="9126538" cy="528638"/>
            <a:chOff x="0" y="0"/>
            <a:chExt cx="5749" cy="333"/>
          </a:xfrm>
        </p:grpSpPr>
        <p:sp>
          <p:nvSpPr>
            <p:cNvPr id="177" name="Google Shape;177;g292a9acef56_0_4"/>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g292a9acef56_0_4"/>
            <p:cNvSpPr/>
            <p:nvPr/>
          </p:nvSpPr>
          <p:spPr>
            <a:xfrm>
              <a:off x="260" y="85"/>
              <a:ext cx="5489" cy="162"/>
            </a:xfrm>
            <a:prstGeom prst="rect">
              <a:avLst/>
            </a:prstGeom>
            <a:solidFill>
              <a:srgbClr val="DDDDDD">
                <a:alpha val="74117"/>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g292a9acef56_0_4"/>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g292a9acef56_0_4"/>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g292a9acef56_0_4"/>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g292a9acef56_0_4"/>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g292a9acef56_0_4"/>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g292a9acef56_0_4"/>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g292a9acef56_0_4"/>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6" name="Google Shape;186;g292a9acef56_0_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g292a9acef56_0_23"/>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Char char="•"/>
            </a:pPr>
            <a:r>
              <a:rPr lang="en-US" sz="1600" b="1" i="0" u="none" strike="noStrike" cap="none">
                <a:solidFill>
                  <a:srgbClr val="000000"/>
                </a:solidFill>
                <a:latin typeface="Arial"/>
                <a:ea typeface="Arial"/>
                <a:cs typeface="Arial"/>
                <a:sym typeface="Arial"/>
              </a:rPr>
              <a:t> Με βάση τον Bale (2017), υπάρχουν 9 βασικές διαφορές/ διαφωνίες/ αντιθέσεις που εξηγούν τα χαρακτηριστικά της πολιτικής στην Ευρώπη σήμερα. Μπορούμε μάλιστα να τις σκεφτούμε με χρονολογική σειρά. </a:t>
            </a:r>
            <a:endParaRPr/>
          </a:p>
          <a:p>
            <a:pPr marL="342900" marR="0" lvl="0" indent="-254000" algn="just" rtl="0">
              <a:lnSpc>
                <a:spcPct val="115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AutoNum type="arabicParenR"/>
            </a:pPr>
            <a:r>
              <a:rPr lang="en-US" sz="1600" b="1" i="0" u="none" strike="noStrike" cap="none">
                <a:solidFill>
                  <a:srgbClr val="000000"/>
                </a:solidFill>
                <a:latin typeface="Arial"/>
                <a:ea typeface="Arial"/>
                <a:cs typeface="Arial"/>
                <a:sym typeface="Arial"/>
              </a:rPr>
              <a:t>Η αντιπαράθεση μεταξύ αριστοκρατίας (γαιοκτήμονες) και βιοτεχνίας/ εμπορίου/ βιομηχανίας (ανερχόμενη αστική τάξη) (18</a:t>
            </a:r>
            <a:r>
              <a:rPr lang="en-US" sz="1600" b="1" i="0" u="none" strike="noStrike" cap="none" baseline="30000">
                <a:solidFill>
                  <a:srgbClr val="000000"/>
                </a:solidFill>
                <a:latin typeface="Arial"/>
                <a:ea typeface="Arial"/>
                <a:cs typeface="Arial"/>
                <a:sym typeface="Arial"/>
              </a:rPr>
              <a:t>ος</a:t>
            </a:r>
            <a:r>
              <a:rPr lang="en-US" sz="1600" b="1" i="0" u="none" strike="noStrike" cap="none">
                <a:solidFill>
                  <a:srgbClr val="000000"/>
                </a:solidFill>
                <a:latin typeface="Arial"/>
                <a:ea typeface="Arial"/>
                <a:cs typeface="Arial"/>
                <a:sym typeface="Arial"/>
              </a:rPr>
              <a:t> αι.) Σταδιακά, σε αυτή τη σύγκρουση επικράτησαν οι αστοί και οδηγηθήκαμε στη δημιουργία αστικών κομμάτων (ποικιλία συμφερόντων) </a:t>
            </a:r>
            <a:endParaRPr/>
          </a:p>
          <a:p>
            <a:pPr marL="342900" marR="0" lvl="0" indent="-254000" algn="just" rtl="0">
              <a:lnSpc>
                <a:spcPct val="115000"/>
              </a:lnSpc>
              <a:spcBef>
                <a:spcPts val="0"/>
              </a:spcBef>
              <a:spcAft>
                <a:spcPts val="0"/>
              </a:spcAft>
              <a:buClr>
                <a:srgbClr val="000000"/>
              </a:buClr>
              <a:buSzPts val="14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Στη σύγχρονη Ευρώπη σπανίζουν τέτοιες περιπτώσεις. Είναι χαρακτηριστικό ότι στην Αγγλία του 17</a:t>
            </a:r>
            <a:r>
              <a:rPr lang="en-US" sz="1600" b="1" i="0" u="none" strike="noStrike" cap="none" baseline="30000">
                <a:solidFill>
                  <a:srgbClr val="000000"/>
                </a:solidFill>
                <a:latin typeface="Arial"/>
                <a:ea typeface="Arial"/>
                <a:cs typeface="Arial"/>
                <a:sym typeface="Arial"/>
              </a:rPr>
              <a:t>ου</a:t>
            </a:r>
            <a:r>
              <a:rPr lang="en-US" sz="1600" b="1" i="0" u="none" strike="noStrike" cap="none">
                <a:solidFill>
                  <a:srgbClr val="000000"/>
                </a:solidFill>
                <a:latin typeface="Arial"/>
                <a:ea typeface="Arial"/>
                <a:cs typeface="Arial"/>
                <a:sym typeface="Arial"/>
              </a:rPr>
              <a:t> και 18</a:t>
            </a:r>
            <a:r>
              <a:rPr lang="en-US" sz="1600" b="1" i="0" u="none" strike="noStrike" cap="none" baseline="30000">
                <a:solidFill>
                  <a:srgbClr val="000000"/>
                </a:solidFill>
                <a:latin typeface="Arial"/>
                <a:ea typeface="Arial"/>
                <a:cs typeface="Arial"/>
                <a:sym typeface="Arial"/>
              </a:rPr>
              <a:t>ου</a:t>
            </a:r>
            <a:r>
              <a:rPr lang="en-US" sz="1600" b="1" i="0" u="none" strike="noStrike" cap="none">
                <a:solidFill>
                  <a:srgbClr val="000000"/>
                </a:solidFill>
                <a:latin typeface="Arial"/>
                <a:ea typeface="Arial"/>
                <a:cs typeface="Arial"/>
                <a:sym typeface="Arial"/>
              </a:rPr>
              <a:t> οι Tories (συντηρητικοί) υποστήριζαν τα συμφέροντα των γαιοκτημόνων ενώ οι Φιλελεύθεροι (Liberals) υποστήριζαν τα συμφέροντα των ανερχόμενων αστών. Σταδιακά (αρχές 20</a:t>
            </a:r>
            <a:r>
              <a:rPr lang="en-US" sz="1600" b="1" i="0" u="none" strike="noStrike" cap="none" baseline="30000">
                <a:solidFill>
                  <a:srgbClr val="000000"/>
                </a:solidFill>
                <a:latin typeface="Arial"/>
                <a:ea typeface="Arial"/>
                <a:cs typeface="Arial"/>
                <a:sym typeface="Arial"/>
              </a:rPr>
              <a:t>ου</a:t>
            </a:r>
            <a:r>
              <a:rPr lang="en-US" sz="1600" b="1" i="0" u="none" strike="noStrike" cap="none">
                <a:solidFill>
                  <a:srgbClr val="000000"/>
                </a:solidFill>
                <a:latin typeface="Arial"/>
                <a:ea typeface="Arial"/>
                <a:cs typeface="Arial"/>
                <a:sym typeface="Arial"/>
              </a:rPr>
              <a:t> αι.) οι Tories κατέληξαν να εκφράζουν τα συμφέροντα των επιχειρηματιών και το Εργατικό Κόμμα (Labour Party) τα συμφέροντα της εργατικής τάξης. </a:t>
            </a:r>
            <a:endParaRPr sz="1800" b="1"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94" name="Google Shape;194;g292a9acef56_0_23"/>
          <p:cNvGrpSpPr/>
          <p:nvPr/>
        </p:nvGrpSpPr>
        <p:grpSpPr>
          <a:xfrm>
            <a:off x="0" y="0"/>
            <a:ext cx="9126538" cy="528638"/>
            <a:chOff x="0" y="0"/>
            <a:chExt cx="5749" cy="333"/>
          </a:xfrm>
        </p:grpSpPr>
        <p:sp>
          <p:nvSpPr>
            <p:cNvPr id="195" name="Google Shape;195;g292a9acef56_0_23"/>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g292a9acef56_0_23"/>
            <p:cNvSpPr/>
            <p:nvPr/>
          </p:nvSpPr>
          <p:spPr>
            <a:xfrm>
              <a:off x="260" y="85"/>
              <a:ext cx="5489" cy="162"/>
            </a:xfrm>
            <a:prstGeom prst="rect">
              <a:avLst/>
            </a:prstGeom>
            <a:solidFill>
              <a:srgbClr val="DDDDDD">
                <a:alpha val="74117"/>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g292a9acef56_0_23"/>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g292a9acef56_0_23"/>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g292a9acef56_0_23"/>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g292a9acef56_0_23"/>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g292a9acef56_0_23"/>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g292a9acef56_0_23"/>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g292a9acef56_0_23"/>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4" name="Google Shape;204;g292a9acef56_0_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0"/>
        <p:cNvGrpSpPr/>
        <p:nvPr/>
      </p:nvGrpSpPr>
      <p:grpSpPr>
        <a:xfrm>
          <a:off x="0" y="0"/>
          <a:ext cx="0" cy="0"/>
          <a:chOff x="0" y="0"/>
          <a:chExt cx="0" cy="0"/>
        </a:xfrm>
      </p:grpSpPr>
      <p:sp>
        <p:nvSpPr>
          <p:cNvPr id="211" name="Google Shape;211;g292a9acef56_0_42"/>
          <p:cNvSpPr/>
          <p:nvPr/>
        </p:nvSpPr>
        <p:spPr>
          <a:xfrm>
            <a:off x="127300" y="1210774"/>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AutoNum type="arabicParenR" startAt="2"/>
            </a:pPr>
            <a:r>
              <a:rPr lang="en-US" sz="1600" b="1" i="0" u="none" strike="noStrike" cap="none">
                <a:solidFill>
                  <a:srgbClr val="000000"/>
                </a:solidFill>
                <a:latin typeface="Arial"/>
                <a:ea typeface="Arial"/>
                <a:cs typeface="Arial"/>
                <a:sym typeface="Arial"/>
              </a:rPr>
              <a:t>Η αντιπαράθεση μεταξύ ιδιοκτήτη/ κεφαλαιούχου και εργάτη. Με την πάροδο του χρόνου, οδηγηθήκαμε στην αντίθεση μεταξύ κεφαλαίου και εργατικής τάξης, που σημαδεύτηκε από τη διαμόρφωση των σοσιαλδημοκρατικών κομμάτων.</a:t>
            </a:r>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400"/>
              <a:buFont typeface="Arial"/>
              <a:buChar char="-"/>
            </a:pPr>
            <a:r>
              <a:rPr lang="en-US" sz="1600" b="1" i="0" u="none" strike="noStrike" cap="none">
                <a:solidFill>
                  <a:srgbClr val="000000"/>
                </a:solidFill>
                <a:latin typeface="Arial"/>
                <a:ea typeface="Arial"/>
                <a:cs typeface="Arial"/>
                <a:sym typeface="Arial"/>
              </a:rPr>
              <a:t>Γενικά, τα σοσιαλδημοκρατικά κόμματα στην Ευρώπη πέρασαν πολλές διακυμάνσεις. Αλλά σίγουρα παραμένουν ένα σημαντικός πόλος και ομάδα (π.χ. Ομάδα Ευρωπαίων Σοσιαλιστών στο Ευρωκοινοβούλιο)  </a:t>
            </a:r>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ι)   Σε χώρες όπως η Γαλλία, η Ελλάδα, η Ιρλανδία και η Ολλανδία έχασαν μεγάλη δύναμη</a:t>
            </a:r>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ιι)  Ρόλο έπαιξαν ορόσημα όπως η κατάρρευση του κομμουνισμού (1991) που οδήγησε σε πολύ κριτικές προσεγγίσεις ως προς την ιδεολογία του σοσιαλισμού αλλά και η άσκηση εξουσίας από </a:t>
            </a:r>
            <a:r>
              <a:rPr lang="en-US" sz="1600" b="1"/>
              <a:t>σοσιαλδημοκρατικά</a:t>
            </a:r>
            <a:r>
              <a:rPr lang="en-US" sz="1600" b="1" i="0" u="none" strike="noStrike" cap="none">
                <a:solidFill>
                  <a:srgbClr val="000000"/>
                </a:solidFill>
                <a:latin typeface="Arial"/>
                <a:ea typeface="Arial"/>
                <a:cs typeface="Arial"/>
                <a:sym typeface="Arial"/>
              </a:rPr>
              <a:t> κόμματα </a:t>
            </a:r>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ιιι)   Μείωσαν τον ιδεολογικό δογματισμό για να εκφράζουν τον πλουραλισμό</a:t>
            </a:r>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ιv) Ωστόσο, ακόμα και με μικρότερη δύναμη παραμένουν ισχυροί παράγοντες των κομματικών συστημάτων με κυβερνητική εμπειρία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a:t>v)  σε χώρες όπως η Γερμανία, η Ισπανία, η Πορτογαλία παραμένουν ισχυρά</a:t>
            </a:r>
            <a:endParaRPr sz="1600" b="1"/>
          </a:p>
          <a:p>
            <a:pPr marL="342900" marR="0" lvl="0" indent="-342900" algn="just" rtl="0">
              <a:lnSpc>
                <a:spcPct val="115000"/>
              </a:lnSpc>
              <a:spcBef>
                <a:spcPts val="0"/>
              </a:spcBef>
              <a:spcAft>
                <a:spcPts val="0"/>
              </a:spcAft>
              <a:buNone/>
            </a:pPr>
            <a:r>
              <a:rPr lang="en-US" sz="1600" b="1"/>
              <a:t>vi) στην ανατολική (πρώην κομμουνιστική) Ευρώπη δυσκολεύτηκαν πολύ να διατηρήσουν την επιρροή τους </a:t>
            </a:r>
            <a:r>
              <a:rPr lang="en-US" sz="1600" b="1">
                <a:solidFill>
                  <a:schemeClr val="dk1"/>
                </a:solidFill>
              </a:rPr>
              <a:t>(Krouwel, Kutiyski, 2022) </a:t>
            </a:r>
            <a:endParaRPr sz="1600" b="1">
              <a:solidFill>
                <a:schemeClr val="dk1"/>
              </a:solidFill>
            </a:endParaRPr>
          </a:p>
          <a:p>
            <a:pPr marL="342900" marR="0" lvl="0" indent="-342900" algn="just" rtl="0">
              <a:lnSpc>
                <a:spcPct val="115000"/>
              </a:lnSpc>
              <a:spcBef>
                <a:spcPts val="0"/>
              </a:spcBef>
              <a:spcAft>
                <a:spcPts val="0"/>
              </a:spcAft>
              <a:buNone/>
            </a:pPr>
            <a:endParaRPr sz="1600" b="1"/>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12" name="Google Shape;212;g292a9acef56_0_42"/>
          <p:cNvGrpSpPr/>
          <p:nvPr/>
        </p:nvGrpSpPr>
        <p:grpSpPr>
          <a:xfrm>
            <a:off x="0" y="0"/>
            <a:ext cx="9126538" cy="528638"/>
            <a:chOff x="0" y="0"/>
            <a:chExt cx="5749" cy="333"/>
          </a:xfrm>
        </p:grpSpPr>
        <p:sp>
          <p:nvSpPr>
            <p:cNvPr id="213" name="Google Shape;213;g292a9acef56_0_4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g292a9acef56_0_42"/>
            <p:cNvSpPr/>
            <p:nvPr/>
          </p:nvSpPr>
          <p:spPr>
            <a:xfrm>
              <a:off x="260" y="85"/>
              <a:ext cx="5489" cy="162"/>
            </a:xfrm>
            <a:prstGeom prst="rect">
              <a:avLst/>
            </a:prstGeom>
            <a:solidFill>
              <a:srgbClr val="DDDDDD">
                <a:alpha val="74117"/>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g292a9acef56_0_4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g292a9acef56_0_4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292a9acef56_0_4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292a9acef56_0_4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292a9acef56_0_4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292a9acef56_0_4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g292a9acef56_0_4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2" name="Google Shape;222;g292a9acef56_0_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Google Shape;229;g29df07c3fae_0_0"/>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3) η αντιπαράθεση μεταξύ πόλης και υπαίθρου. Αυτή υπήρξε κυρίως σε χώρες όπως η Νορβηγία όπου οι μεσαίες τάξεις στις πόλεις ήταν διαφορετικής εθνοτικής καταγωγής ενώ στην ύπαιθρο βρίσκονταν κυρίως οι γηγενείς που βρίσκονταν σε πολύ δύσκολη οικονομική κατάσταση (π.χ. αγροτικά κόμματα, αυτά πλέον έχουν γίνει πολύ σπάνια) </a:t>
            </a:r>
            <a:endParaRPr sz="1600" b="1"/>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  Υπάρχουν και σήμερα παραδείγματα κομμάτων που ταυτίζονται με την ύπαιθρο (π.χ. τους αγρότες). Τέτοια είναι στη Σουηδία (Centre Party), στη Δανία (Venstre), στη Νορβηγία (Centre Party) και στην Ολλανδία κυρίως.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Σε αντίθεση με άλλες περιόδους που μπορεί να υπήρχαν εθνοτικά χαρακτηριστικά, πλέον η έμφαση στην αντίθεση μεταξύ υπαίθρου και πόλεων έχει χαρακτηριστικά λαϊκισμού (agrarian populism) με βασική θέση των ανταγωνισμό των δύο κόσμων, τον διεφθαρμένο και κακό χαρακτήρα των ελίτ. </a:t>
            </a:r>
            <a:endParaRPr sz="1600" b="1"/>
          </a:p>
          <a:p>
            <a:pPr marL="457200" marR="0" lvl="0" indent="-330200" algn="just" rtl="0">
              <a:lnSpc>
                <a:spcPct val="115000"/>
              </a:lnSpc>
              <a:spcBef>
                <a:spcPts val="0"/>
              </a:spcBef>
              <a:spcAft>
                <a:spcPts val="0"/>
              </a:spcAft>
              <a:buSzPts val="1600"/>
              <a:buChar char="-"/>
            </a:pPr>
            <a:r>
              <a:rPr lang="en-US" sz="1600" b="1"/>
              <a:t>Σε άλλες περιπτώσεις είναι μια έκφραση συντηρητισμού και έμφασης στην παράδοση που αντιμάχεται τον κοσμοπολιτισμό</a:t>
            </a:r>
            <a:endParaRPr sz="1600" b="1"/>
          </a:p>
          <a:p>
            <a:pPr marL="0" marR="0" lvl="0" indent="0" algn="just" rtl="0">
              <a:lnSpc>
                <a:spcPct val="115000"/>
              </a:lnSpc>
              <a:spcBef>
                <a:spcPts val="0"/>
              </a:spcBef>
              <a:spcAft>
                <a:spcPts val="0"/>
              </a:spcAft>
              <a:buNone/>
            </a:pPr>
            <a:r>
              <a:rPr lang="en-US" sz="1600" b="1"/>
              <a:t>  </a:t>
            </a:r>
            <a:endParaRPr sz="1600" b="1"/>
          </a:p>
          <a:p>
            <a:pPr marL="457200" marR="0" lvl="0" indent="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30" name="Google Shape;230;g29df07c3fae_0_0"/>
          <p:cNvGrpSpPr/>
          <p:nvPr/>
        </p:nvGrpSpPr>
        <p:grpSpPr>
          <a:xfrm>
            <a:off x="0" y="0"/>
            <a:ext cx="8985251" cy="611188"/>
            <a:chOff x="0" y="0"/>
            <a:chExt cx="5660" cy="385"/>
          </a:xfrm>
        </p:grpSpPr>
        <p:sp>
          <p:nvSpPr>
            <p:cNvPr id="231" name="Google Shape;231;g29df07c3fae_0_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g29df07c3fae_0_0"/>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3" name="Google Shape;233;g29df07c3fae_0_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g29df07c3fae_0_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g29df07c3fae_0_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g29df07c3fae_0_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29df07c3fae_0_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g29df07c3fae_0_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g29df07c3fae_0_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0" name="Google Shape;240;g29df07c3fae_0_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6"/>
        <p:cNvGrpSpPr/>
        <p:nvPr/>
      </p:nvGrpSpPr>
      <p:grpSpPr>
        <a:xfrm>
          <a:off x="0" y="0"/>
          <a:ext cx="0" cy="0"/>
          <a:chOff x="0" y="0"/>
          <a:chExt cx="0" cy="0"/>
        </a:xfrm>
      </p:grpSpPr>
      <p:sp>
        <p:nvSpPr>
          <p:cNvPr id="247" name="Google Shape;247;g29df07c3fae_0_18"/>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4) η αντίθεση μεταξύ κέντρου και περιφέρειας (μειονότητες/ τοπικοί και περιφερειακοί εθνικισμοί) </a:t>
            </a:r>
            <a:endParaRPr sz="1600" b="1"/>
          </a:p>
          <a:p>
            <a:pPr marL="0" marR="0" lvl="0" indent="0" algn="just"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   -  Ιδιαίτερα σε ότι αφορά τις εθνικές μειονότητες, έχουμε πολλά παραδείγματα κομμάτων που υπάρχουν σε πολλές ευρωπαϊκές χώρες και που εκπροσωπούν τέτοιες ομάδες και περιοχές. Π.χ. </a:t>
            </a:r>
            <a:r>
              <a:rPr lang="en-US" sz="1600" b="1">
                <a:solidFill>
                  <a:srgbClr val="351C75"/>
                </a:solidFill>
              </a:rPr>
              <a:t>Αυστρία</a:t>
            </a:r>
            <a:r>
              <a:rPr lang="en-US" sz="1600" b="1"/>
              <a:t> (Καρίνθια, Τιρόλο), </a:t>
            </a:r>
            <a:r>
              <a:rPr lang="en-US" sz="1600" b="1">
                <a:solidFill>
                  <a:srgbClr val="274E13"/>
                </a:solidFill>
              </a:rPr>
              <a:t>Βέλγιο</a:t>
            </a:r>
            <a:r>
              <a:rPr lang="en-US" sz="1600" b="1"/>
              <a:t> (Φλαμανδοί, Φλάνδρα), </a:t>
            </a:r>
            <a:r>
              <a:rPr lang="en-US" sz="1600" b="1">
                <a:solidFill>
                  <a:srgbClr val="990000"/>
                </a:solidFill>
              </a:rPr>
              <a:t>Βοσνία- Ερζεγοβίνη </a:t>
            </a:r>
            <a:r>
              <a:rPr lang="en-US" sz="1600" b="1"/>
              <a:t>(Σέρβοι, Μουσουλμάνοι, Κροάτες), </a:t>
            </a:r>
            <a:r>
              <a:rPr lang="en-US" sz="1600" b="1">
                <a:solidFill>
                  <a:srgbClr val="A61C00"/>
                </a:solidFill>
              </a:rPr>
              <a:t>Βουλγαρία</a:t>
            </a:r>
            <a:r>
              <a:rPr lang="en-US" sz="1600" b="1"/>
              <a:t> (Τούρκοι), </a:t>
            </a:r>
            <a:r>
              <a:rPr lang="en-US" sz="1600" b="1">
                <a:solidFill>
                  <a:srgbClr val="38761D"/>
                </a:solidFill>
              </a:rPr>
              <a:t>Κροατία </a:t>
            </a:r>
            <a:r>
              <a:rPr lang="en-US" sz="1600" b="1"/>
              <a:t>(Σέρβοι), </a:t>
            </a:r>
            <a:r>
              <a:rPr lang="en-US" sz="1600" b="1">
                <a:solidFill>
                  <a:schemeClr val="accent2"/>
                </a:solidFill>
              </a:rPr>
              <a:t>Φινλανδία</a:t>
            </a:r>
            <a:r>
              <a:rPr lang="en-US" sz="1600" b="1"/>
              <a:t> (Σουηδοί), </a:t>
            </a:r>
            <a:r>
              <a:rPr lang="en-US" sz="1600" b="1">
                <a:solidFill>
                  <a:srgbClr val="980000"/>
                </a:solidFill>
              </a:rPr>
              <a:t>Γαλλία </a:t>
            </a:r>
            <a:r>
              <a:rPr lang="en-US" sz="1600" b="1"/>
              <a:t>(Κορσική, Βρετάνη, Αλσατία), </a:t>
            </a:r>
            <a:r>
              <a:rPr lang="en-US" sz="1600" b="1">
                <a:solidFill>
                  <a:srgbClr val="990000"/>
                </a:solidFill>
              </a:rPr>
              <a:t>Γερμανία</a:t>
            </a:r>
            <a:r>
              <a:rPr lang="en-US" sz="1600" b="1"/>
              <a:t> (Βαυαρία, Έσση, Σαξονία…), </a:t>
            </a:r>
            <a:r>
              <a:rPr lang="en-US" sz="1600" b="1">
                <a:solidFill>
                  <a:srgbClr val="B45F06"/>
                </a:solidFill>
              </a:rPr>
              <a:t>Ιταλία</a:t>
            </a:r>
            <a:r>
              <a:rPr lang="en-US" sz="1600" b="1"/>
              <a:t> (Τιρόλο, Λομβαρδία, Βενετία, Σαρδηνία, Σικελία), </a:t>
            </a:r>
            <a:r>
              <a:rPr lang="en-US" sz="1600" b="1">
                <a:solidFill>
                  <a:srgbClr val="134F5C"/>
                </a:solidFill>
              </a:rPr>
              <a:t>Λετονία </a:t>
            </a:r>
            <a:r>
              <a:rPr lang="en-US" sz="1600" b="1"/>
              <a:t>(Ρώσοι), </a:t>
            </a:r>
            <a:r>
              <a:rPr lang="en-US" sz="1600" b="1">
                <a:solidFill>
                  <a:srgbClr val="85200C"/>
                </a:solidFill>
              </a:rPr>
              <a:t>Λιθουανία</a:t>
            </a:r>
            <a:r>
              <a:rPr lang="en-US" sz="1600" b="1"/>
              <a:t> (Πολωνοί), </a:t>
            </a:r>
            <a:r>
              <a:rPr lang="en-US" sz="1600" b="1">
                <a:solidFill>
                  <a:srgbClr val="783F04"/>
                </a:solidFill>
              </a:rPr>
              <a:t>Μαυροβούνιο </a:t>
            </a:r>
            <a:r>
              <a:rPr lang="en-US" sz="1600" b="1"/>
              <a:t>(Σέρβοι, Μουσουλμάνοι), Ολλανδία, Βόρεια Μακεδονία, Ρουμανία, Σερβία,</a:t>
            </a:r>
            <a:r>
              <a:rPr lang="en-US" sz="1600" b="1">
                <a:solidFill>
                  <a:srgbClr val="990000"/>
                </a:solidFill>
              </a:rPr>
              <a:t> Ισπ</a:t>
            </a:r>
            <a:r>
              <a:rPr lang="en-US" sz="1600" b="1">
                <a:solidFill>
                  <a:srgbClr val="660000"/>
                </a:solidFill>
              </a:rPr>
              <a:t>ανία</a:t>
            </a:r>
            <a:r>
              <a:rPr lang="en-US" sz="1600" b="1"/>
              <a:t> (Καταλονία, Βάσκοι), Ελβετία, Τουρκία, Ουκρανία, Ηνωμένο Βασίλειο.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Μια πολύ χαρακτηριστική περίπτωση για την έκφραση περιφερειακής συνείδησης ήταν η ‘’Λέγκα του Βορρά’’ που ιδρύθηκε το 1991 και πρότεινε την ίδρυση κράτους στον πλούσιο Βορρά της Ιταλίας. Συνδέθηκε με τον ευρωσκεπτικισμό, την ξενοφοβία και γενικότερα με ιδέες αυτονομίας αλλά με βάση την οικονομία. </a:t>
            </a:r>
            <a:endParaRPr sz="1600" b="1"/>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48" name="Google Shape;248;g29df07c3fae_0_18"/>
          <p:cNvGrpSpPr/>
          <p:nvPr/>
        </p:nvGrpSpPr>
        <p:grpSpPr>
          <a:xfrm>
            <a:off x="0" y="0"/>
            <a:ext cx="8985251" cy="611188"/>
            <a:chOff x="0" y="0"/>
            <a:chExt cx="5660" cy="385"/>
          </a:xfrm>
        </p:grpSpPr>
        <p:sp>
          <p:nvSpPr>
            <p:cNvPr id="249" name="Google Shape;249;g29df07c3fae_0_1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Google Shape;250;g29df07c3fae_0_18"/>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g29df07c3fae_0_1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g29df07c3fae_0_1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3" name="Google Shape;253;g29df07c3fae_0_1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4" name="Google Shape;254;g29df07c3fae_0_1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g29df07c3fae_0_1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g29df07c3fae_0_1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g29df07c3fae_0_1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58" name="Google Shape;258;g29df07c3fae_0_1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4"/>
        <p:cNvGrpSpPr/>
        <p:nvPr/>
      </p:nvGrpSpPr>
      <p:grpSpPr>
        <a:xfrm>
          <a:off x="0" y="0"/>
          <a:ext cx="0" cy="0"/>
          <a:chOff x="0" y="0"/>
          <a:chExt cx="0" cy="0"/>
        </a:xfrm>
      </p:grpSpPr>
      <p:sp>
        <p:nvSpPr>
          <p:cNvPr id="265" name="Google Shape;265;g29dfcd1b184_0_0"/>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5) </a:t>
            </a:r>
            <a:r>
              <a:rPr lang="en-US" sz="1800" b="1" i="0" u="none" strike="noStrike" cap="none">
                <a:solidFill>
                  <a:srgbClr val="000000"/>
                </a:solidFill>
                <a:latin typeface="Arial"/>
                <a:ea typeface="Arial"/>
                <a:cs typeface="Arial"/>
                <a:sym typeface="Arial"/>
              </a:rPr>
              <a:t>  Η </a:t>
            </a:r>
            <a:r>
              <a:rPr lang="en-US" sz="1800" b="1"/>
              <a:t>αντίθεση μεταξύ Εκκλησίας και κράτους (κληρικαλισμός/ χριστιανική δημοκρατία σε αντίθεση με αντικληρικαλιστικά κόμματα)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Γενικότερα, στην Ευρώπη υπάρχει μια πολύ μεγάλη παράδοση στη διαμάχη μεταξύ κληρικαλισμού (δηλαδή της προσπάθειας της Εκκλησίας να ασκεί επιρροή στα πολιτικά πράγματα και γενικότερα στις πολιτικές του κράτους) και του αντικληρικαλισμού (δηλαδή της αντίδρασης σε αυτή την τάση και γενικότερα της επιδίωξης του πλήρους διαχωρισμού μεταξύ Εκκλησίας και κράτους) </a:t>
            </a:r>
            <a:endParaRPr sz="1800" b="1"/>
          </a:p>
          <a:p>
            <a:pPr marL="45720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Αυτή η αντίθεση κορυφώθηκε από τον Διαφωτισμό (18ος αι. ) και μετά. Εξακολουθεί να υπάρχει ως συζήτηση ιδιαίτερα σε περιοχές και χώρες όπου η Εκκλησία ασκεί πολύ μεγάλη επιρροή στο σύνολο μιας κοινωνίας (π.χ. Ιρλανδία). Σε χώρες όπως η Γερμανία, η Ιταλία, η Ισπανία, η Γαλλία και το Βέλγιο είχαμε επίσης ισχυρά κινήματα αντικληρικαλισμού. </a:t>
            </a:r>
            <a:endParaRPr sz="1800" b="1"/>
          </a:p>
          <a:p>
            <a:pPr marL="457200" marR="0" lvl="0" indent="-342900" algn="just" rtl="0">
              <a:lnSpc>
                <a:spcPct val="115000"/>
              </a:lnSpc>
              <a:spcBef>
                <a:spcPts val="0"/>
              </a:spcBef>
              <a:spcAft>
                <a:spcPts val="0"/>
              </a:spcAft>
              <a:buSzPts val="1800"/>
              <a:buChar char="-"/>
            </a:pPr>
            <a:endParaRPr sz="1800" b="1"/>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66" name="Google Shape;266;g29dfcd1b184_0_0"/>
          <p:cNvGrpSpPr/>
          <p:nvPr/>
        </p:nvGrpSpPr>
        <p:grpSpPr>
          <a:xfrm>
            <a:off x="0" y="0"/>
            <a:ext cx="8985251" cy="611188"/>
            <a:chOff x="0" y="0"/>
            <a:chExt cx="5660" cy="385"/>
          </a:xfrm>
        </p:grpSpPr>
        <p:sp>
          <p:nvSpPr>
            <p:cNvPr id="267" name="Google Shape;267;g29dfcd1b184_0_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29dfcd1b184_0_0"/>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29dfcd1b184_0_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g29dfcd1b184_0_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g29dfcd1b184_0_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g29dfcd1b184_0_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29dfcd1b184_0_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g29dfcd1b184_0_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 name="Google Shape;275;g29dfcd1b184_0_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76" name="Google Shape;276;g29dfcd1b184_0_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g29dfcd1b184_0_17"/>
          <p:cNvSpPr/>
          <p:nvPr/>
        </p:nvSpPr>
        <p:spPr>
          <a:xfrm>
            <a:off x="127300" y="1210774"/>
            <a:ext cx="8893200" cy="5647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0000"/>
              </a:buClr>
              <a:buSzPts val="1400"/>
              <a:buFont typeface="Times New Roman"/>
              <a:buAutoNum type="alphaUcPeriod"/>
            </a:pPr>
            <a:r>
              <a:rPr lang="en-US" sz="1600" b="1" i="0" u="none" strike="noStrike" cap="none">
                <a:solidFill>
                  <a:srgbClr val="000000"/>
                </a:solidFill>
                <a:latin typeface="Arial"/>
                <a:ea typeface="Arial"/>
                <a:cs typeface="Arial"/>
                <a:sym typeface="Arial"/>
              </a:rPr>
              <a:t>Τα πολιτικά κόμματα</a:t>
            </a:r>
            <a:endParaRPr sz="1600" b="1"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b="1"/>
          </a:p>
          <a:p>
            <a:pPr marL="0" marR="0" lvl="0" indent="0" algn="just" rtl="0">
              <a:lnSpc>
                <a:spcPct val="115000"/>
              </a:lnSpc>
              <a:spcBef>
                <a:spcPts val="0"/>
              </a:spcBef>
              <a:spcAft>
                <a:spcPts val="0"/>
              </a:spcAft>
              <a:buNone/>
            </a:pPr>
            <a:r>
              <a:rPr lang="en-US" sz="1600" b="1"/>
              <a:t>6) η αντίθεση μεταξύ του επαναστατικού μετασχηματισμού μιας κοινωνίας και ενός πιο βαθμιαίου μετασχηματισμού (κομμουνισμός και σοσιαλδημοκρατία με ορόσημο την Οκτωβριανή Επανάσταση του 1917) αλλά και την πτώση των κομμουνιστικών καθεστώτων στην Ευρώπη (1991). </a:t>
            </a:r>
            <a:endParaRPr sz="1600" b="1"/>
          </a:p>
          <a:p>
            <a:pPr marL="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Από τη δεκαετία του 1920 μέχρι και αυτή του 1960, τα κομμουνιστικά κόμματα στην Ευρώπη (ιδιαίτερα τη δυτική, τη μη κομμουνιστική) είχαν ως στόχο την κατάκτηση της εξουσίας και το μετασχηματισμό της κοινωνίας στη βάση του μαρξισμού/ λενινισμού, ενώ επίσης υποστήριζαν τις στενές σχέσεις με Σοβιετική Ένωση και Κίνα. </a:t>
            </a:r>
            <a:endParaRPr sz="1600" b="1"/>
          </a:p>
          <a:p>
            <a:pPr marL="457200" marR="0" lvl="0" indent="0" algn="just" rtl="0">
              <a:lnSpc>
                <a:spcPct val="115000"/>
              </a:lnSpc>
              <a:spcBef>
                <a:spcPts val="0"/>
              </a:spcBef>
              <a:spcAft>
                <a:spcPts val="0"/>
              </a:spcAft>
              <a:buNone/>
            </a:pPr>
            <a:endParaRPr sz="1600" b="1"/>
          </a:p>
          <a:p>
            <a:pPr marL="457200" marR="0" lvl="0" indent="-330200" algn="just" rtl="0">
              <a:lnSpc>
                <a:spcPct val="115000"/>
              </a:lnSpc>
              <a:spcBef>
                <a:spcPts val="0"/>
              </a:spcBef>
              <a:spcAft>
                <a:spcPts val="0"/>
              </a:spcAft>
              <a:buSzPts val="1600"/>
              <a:buChar char="-"/>
            </a:pPr>
            <a:r>
              <a:rPr lang="en-US" sz="1600" b="1"/>
              <a:t>Ωστόσο, η εισβολή της Σοβιετικής Ένωσης στην Ουγγαρία (1956) αλλά και η αντίστοιχη καταπίεση στην ‘Ανοιξη της Πράγας’ (1968) οδήγησαν πολλά κομμουνιστικά κόμματα στη δυτική Ευρώπη να παίρνουν αποστάσεις (Ηνωμένο Βασίλειο, Ελβετία, Ιταλία)</a:t>
            </a:r>
            <a:endParaRPr sz="1600" b="1"/>
          </a:p>
          <a:p>
            <a:pPr marL="457200" marR="0" lvl="0" indent="0" algn="just" rtl="0">
              <a:lnSpc>
                <a:spcPct val="115000"/>
              </a:lnSpc>
              <a:spcBef>
                <a:spcPts val="0"/>
              </a:spcBef>
              <a:spcAft>
                <a:spcPts val="0"/>
              </a:spcAft>
              <a:buNone/>
            </a:pPr>
            <a:endParaRPr sz="1600" b="1"/>
          </a:p>
          <a:p>
            <a:pPr marL="0" marR="0" lvl="0" indent="0" algn="l" rtl="0">
              <a:lnSpc>
                <a:spcPct val="115000"/>
              </a:lnSpc>
              <a:spcBef>
                <a:spcPts val="0"/>
              </a:spcBef>
              <a:spcAft>
                <a:spcPts val="0"/>
              </a:spcAft>
              <a:buClr>
                <a:srgbClr val="000000"/>
              </a:buClr>
              <a:buSzPts val="18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p:txBody>
      </p:sp>
      <p:grpSp>
        <p:nvGrpSpPr>
          <p:cNvPr id="284" name="Google Shape;284;g29dfcd1b184_0_17"/>
          <p:cNvGrpSpPr/>
          <p:nvPr/>
        </p:nvGrpSpPr>
        <p:grpSpPr>
          <a:xfrm>
            <a:off x="0" y="0"/>
            <a:ext cx="8985251" cy="611188"/>
            <a:chOff x="0" y="0"/>
            <a:chExt cx="5660" cy="385"/>
          </a:xfrm>
        </p:grpSpPr>
        <p:sp>
          <p:nvSpPr>
            <p:cNvPr id="285" name="Google Shape;285;g29dfcd1b184_0_1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g29dfcd1b184_0_17"/>
            <p:cNvSpPr/>
            <p:nvPr/>
          </p:nvSpPr>
          <p:spPr>
            <a:xfrm>
              <a:off x="260" y="85"/>
              <a:ext cx="5400" cy="30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g29dfcd1b184_0_1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g29dfcd1b184_0_1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9" name="Google Shape;289;g29dfcd1b184_0_1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g29dfcd1b184_0_1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g29dfcd1b184_0_1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g29dfcd1b184_0_1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3" name="Google Shape;293;g29dfcd1b184_0_1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94" name="Google Shape;294;g29dfcd1b184_0_1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4ο μάθημα 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2402</Words>
  <PresentationFormat>Προβολή στην οθόνη (4:3)</PresentationFormat>
  <Paragraphs>326</Paragraphs>
  <Slides>27</Slides>
  <Notes>27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27</vt:i4>
      </vt:variant>
    </vt:vector>
  </HeadingPairs>
  <TitlesOfParts>
    <vt:vector size="33"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2</cp:revision>
  <dcterms:created xsi:type="dcterms:W3CDTF">1601-01-01T00:00:00Z</dcterms:created>
  <dcterms:modified xsi:type="dcterms:W3CDTF">2024-11-24T22:15:18Z</dcterms:modified>
</cp:coreProperties>
</file>