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3" r:id="rId2"/>
    <p:sldId id="296" r:id="rId3"/>
    <p:sldId id="297" r:id="rId4"/>
    <p:sldId id="294" r:id="rId5"/>
    <p:sldId id="295" r:id="rId6"/>
    <p:sldId id="278" r:id="rId7"/>
    <p:sldId id="281" r:id="rId8"/>
    <p:sldId id="282" r:id="rId9"/>
    <p:sldId id="284" r:id="rId10"/>
    <p:sldId id="285" r:id="rId11"/>
    <p:sldId id="286" r:id="rId12"/>
    <p:sldId id="287" r:id="rId13"/>
    <p:sldId id="283" r:id="rId14"/>
    <p:sldId id="288" r:id="rId15"/>
    <p:sldId id="291" r:id="rId16"/>
    <p:sldId id="292" r:id="rId17"/>
    <p:sldId id="298"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0" d="100"/>
          <a:sy n="100" d="100"/>
        </p:scale>
        <p:origin x="-984" y="3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F19FE3-8E1C-4280-8432-1245BE290EB6}" type="datetimeFigureOut">
              <a:rPr lang="el-GR" smtClean="0"/>
              <a:pPr/>
              <a:t>1/4/2020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494D0C-D23F-46B4-9582-E5187FB3772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021D44E-8E6D-43D4-9382-A310D3979A64}" type="datetimeFigureOut">
              <a:rPr lang="el-GR" smtClean="0"/>
              <a:pPr/>
              <a:t>1/4/2020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1F6EC11-8ECE-4930-951E-55435362BE0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021D44E-8E6D-43D4-9382-A310D3979A64}" type="datetimeFigureOut">
              <a:rPr lang="el-GR" smtClean="0"/>
              <a:pPr/>
              <a:t>1/4/2020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1F6EC11-8ECE-4930-951E-55435362BE0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021D44E-8E6D-43D4-9382-A310D3979A64}" type="datetimeFigureOut">
              <a:rPr lang="el-GR" smtClean="0"/>
              <a:pPr/>
              <a:t>1/4/2020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1F6EC11-8ECE-4930-951E-55435362BE0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021D44E-8E6D-43D4-9382-A310D3979A64}" type="datetimeFigureOut">
              <a:rPr lang="el-GR" smtClean="0"/>
              <a:pPr/>
              <a:t>1/4/2020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1F6EC11-8ECE-4930-951E-55435362BE0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021D44E-8E6D-43D4-9382-A310D3979A64}" type="datetimeFigureOut">
              <a:rPr lang="el-GR" smtClean="0"/>
              <a:pPr/>
              <a:t>1/4/2020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1F6EC11-8ECE-4930-951E-55435362BE0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021D44E-8E6D-43D4-9382-A310D3979A64}" type="datetimeFigureOut">
              <a:rPr lang="el-GR" smtClean="0"/>
              <a:pPr/>
              <a:t>1/4/2020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1F6EC11-8ECE-4930-951E-55435362BE0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021D44E-8E6D-43D4-9382-A310D3979A64}" type="datetimeFigureOut">
              <a:rPr lang="el-GR" smtClean="0"/>
              <a:pPr/>
              <a:t>1/4/2020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1F6EC11-8ECE-4930-951E-55435362BE0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021D44E-8E6D-43D4-9382-A310D3979A64}" type="datetimeFigureOut">
              <a:rPr lang="el-GR" smtClean="0"/>
              <a:pPr/>
              <a:t>1/4/2020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1F6EC11-8ECE-4930-951E-55435362BE0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021D44E-8E6D-43D4-9382-A310D3979A64}" type="datetimeFigureOut">
              <a:rPr lang="el-GR" smtClean="0"/>
              <a:pPr/>
              <a:t>1/4/2020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1F6EC11-8ECE-4930-951E-55435362BE0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021D44E-8E6D-43D4-9382-A310D3979A64}" type="datetimeFigureOut">
              <a:rPr lang="el-GR" smtClean="0"/>
              <a:pPr/>
              <a:t>1/4/2020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1F6EC11-8ECE-4930-951E-55435362BE0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021D44E-8E6D-43D4-9382-A310D3979A64}" type="datetimeFigureOut">
              <a:rPr lang="el-GR" smtClean="0"/>
              <a:pPr/>
              <a:t>1/4/2020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1F6EC11-8ECE-4930-951E-55435362BE0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1D44E-8E6D-43D4-9382-A310D3979A64}" type="datetimeFigureOut">
              <a:rPr lang="el-GR" smtClean="0"/>
              <a:pPr/>
              <a:t>1/4/2020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6EC11-8ECE-4930-951E-55435362BE0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7 Μαρτίου 2015 - Δήμος Αθηναίων - ΣΚΛΕ - ΤΕΙ Αθηνών Ημερίδα: Υπερασπιζόμενοι την αξιοπρέπεια των ευάλωτων ομάδων στις τοπικές κοινωνίες"/>
          <p:cNvPicPr>
            <a:picLocks noChangeAspect="1" noChangeArrowheads="1"/>
          </p:cNvPicPr>
          <p:nvPr/>
        </p:nvPicPr>
        <p:blipFill>
          <a:blip r:embed="rId2" cstate="print"/>
          <a:srcRect/>
          <a:stretch>
            <a:fillRect/>
          </a:stretch>
        </p:blipFill>
        <p:spPr bwMode="auto">
          <a:xfrm>
            <a:off x="0" y="620688"/>
            <a:ext cx="9144000" cy="10630570"/>
          </a:xfrm>
          <a:prstGeom prst="rect">
            <a:avLst/>
          </a:prstGeom>
          <a:noFill/>
        </p:spPr>
      </p:pic>
      <p:sp>
        <p:nvSpPr>
          <p:cNvPr id="5" name="4 - Ορθογώνιο"/>
          <p:cNvSpPr/>
          <p:nvPr/>
        </p:nvSpPr>
        <p:spPr>
          <a:xfrm>
            <a:off x="323528" y="5229200"/>
            <a:ext cx="8424936" cy="1446550"/>
          </a:xfrm>
          <a:prstGeom prst="rect">
            <a:avLst/>
          </a:prstGeom>
          <a:solidFill>
            <a:schemeClr val="bg2"/>
          </a:solidFill>
        </p:spPr>
        <p:txBody>
          <a:bodyPr wrap="square">
            <a:spAutoFit/>
          </a:bodyPr>
          <a:lstStyle/>
          <a:p>
            <a:r>
              <a:rPr lang="el-GR" sz="2400" b="1" i="1" dirty="0" smtClean="0">
                <a:solidFill>
                  <a:srgbClr val="FF0000"/>
                </a:solidFill>
              </a:rPr>
              <a:t>Η ανθρώπινη αξιοπρέπεια βασική αξία της Κοινωνικής Εργασίας</a:t>
            </a:r>
          </a:p>
          <a:p>
            <a:r>
              <a:rPr lang="el-GR" b="1" i="1" dirty="0" smtClean="0">
                <a:solidFill>
                  <a:srgbClr val="CC3300"/>
                </a:solidFill>
              </a:rPr>
              <a:t>Χαράλαμπος Πουλόπουλος </a:t>
            </a:r>
          </a:p>
          <a:p>
            <a:r>
              <a:rPr lang="el-GR" i="1" dirty="0" smtClean="0">
                <a:solidFill>
                  <a:srgbClr val="CC3300"/>
                </a:solidFill>
              </a:rPr>
              <a:t> </a:t>
            </a:r>
            <a:r>
              <a:rPr lang="el-GR" sz="1400" i="1" dirty="0" smtClean="0">
                <a:solidFill>
                  <a:srgbClr val="CC3300"/>
                </a:solidFill>
              </a:rPr>
              <a:t>Καθηγητής </a:t>
            </a:r>
            <a:r>
              <a:rPr lang="el-GR" sz="1400" i="1" dirty="0" smtClean="0">
                <a:solidFill>
                  <a:srgbClr val="CC3300"/>
                </a:solidFill>
              </a:rPr>
              <a:t>Κοινωνικής Εργασίας</a:t>
            </a:r>
          </a:p>
          <a:p>
            <a:r>
              <a:rPr lang="el-GR" sz="1400" i="1" dirty="0" smtClean="0">
                <a:solidFill>
                  <a:srgbClr val="CC3300"/>
                </a:solidFill>
              </a:rPr>
              <a:t>Τμήμα </a:t>
            </a:r>
            <a:r>
              <a:rPr lang="el-GR" sz="1400" i="1" smtClean="0">
                <a:solidFill>
                  <a:srgbClr val="CC3300"/>
                </a:solidFill>
              </a:rPr>
              <a:t>Κοινωνικής </a:t>
            </a:r>
            <a:r>
              <a:rPr lang="el-GR" sz="1400" i="1" smtClean="0">
                <a:solidFill>
                  <a:srgbClr val="CC3300"/>
                </a:solidFill>
              </a:rPr>
              <a:t>Εργασίας</a:t>
            </a:r>
            <a:endParaRPr lang="el-GR" sz="1400" i="1" dirty="0" smtClean="0">
              <a:solidFill>
                <a:srgbClr val="CC3300"/>
              </a:solidFill>
            </a:endParaRPr>
          </a:p>
          <a:p>
            <a:r>
              <a:rPr lang="el-GR" sz="1400" i="1" dirty="0" smtClean="0">
                <a:solidFill>
                  <a:srgbClr val="CC3300"/>
                </a:solidFill>
              </a:rPr>
              <a:t> Δημοκρίτειο Πανεπιστήμιο Θράκης</a:t>
            </a:r>
            <a:endParaRPr lang="el-GR" sz="1400" dirty="0" smtClean="0">
              <a:solidFill>
                <a:srgbClr val="CC33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ews247.gr/eidiseis/koinonia/article1963610.ece/BINARY/w660/astynomikivi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Ορθογώνιο"/>
          <p:cNvSpPr/>
          <p:nvPr/>
        </p:nvSpPr>
        <p:spPr>
          <a:xfrm>
            <a:off x="323528" y="5165229"/>
            <a:ext cx="8568952" cy="1692771"/>
          </a:xfrm>
          <a:prstGeom prst="rect">
            <a:avLst/>
          </a:prstGeom>
          <a:solidFill>
            <a:schemeClr val="tx2">
              <a:lumMod val="20000"/>
              <a:lumOff val="80000"/>
            </a:schemeClr>
          </a:solidFill>
        </p:spPr>
        <p:txBody>
          <a:bodyPr wrap="square">
            <a:spAutoFit/>
          </a:bodyPr>
          <a:lstStyle/>
          <a:p>
            <a:pPr algn="just"/>
            <a:r>
              <a:rPr lang="el-GR" sz="2400" dirty="0" smtClean="0">
                <a:solidFill>
                  <a:srgbClr val="002060"/>
                </a:solidFill>
              </a:rPr>
              <a:t>Χάρτης Θεμελιωδών Δικαιωμάτων της Ευρωπαϊκής Ένωσης</a:t>
            </a:r>
          </a:p>
          <a:p>
            <a:pPr algn="just"/>
            <a:r>
              <a:rPr lang="el-GR" sz="2000" dirty="0" smtClean="0">
                <a:solidFill>
                  <a:srgbClr val="FF0000"/>
                </a:solidFill>
              </a:rPr>
              <a:t>Προοίμιο: </a:t>
            </a:r>
            <a:r>
              <a:rPr lang="el-GR" sz="2000" b="1" i="1" dirty="0" smtClean="0">
                <a:solidFill>
                  <a:srgbClr val="FF0000"/>
                </a:solidFill>
              </a:rPr>
              <a:t>«Η Ένωση, έχοντας επίγνωση της πνευματικής και ηθικής κληρονομιάς της, εδράζεται στις αδιαίρετες και οικονομικές αξίες της αξιοπρέπειας του ανθρώπου, της ελευθερίας, της ισότητας και της αλληλεγγύης. Ερείδεται στις αρχές της δημοκρατίας και του κράτους δικαίου».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obordersociety.files.wordpress.com/2013/01/3.jpg?w=57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Ορθογώνιο"/>
          <p:cNvSpPr/>
          <p:nvPr/>
        </p:nvSpPr>
        <p:spPr>
          <a:xfrm>
            <a:off x="251520" y="5473005"/>
            <a:ext cx="8712968" cy="1200329"/>
          </a:xfrm>
          <a:prstGeom prst="rect">
            <a:avLst/>
          </a:prstGeom>
          <a:solidFill>
            <a:schemeClr val="tx2">
              <a:lumMod val="20000"/>
              <a:lumOff val="80000"/>
            </a:schemeClr>
          </a:solidFill>
        </p:spPr>
        <p:txBody>
          <a:bodyPr wrap="square">
            <a:spAutoFit/>
          </a:bodyPr>
          <a:lstStyle/>
          <a:p>
            <a:pPr algn="just"/>
            <a:r>
              <a:rPr lang="el-GR" sz="2400" dirty="0" smtClean="0">
                <a:solidFill>
                  <a:srgbClr val="002060"/>
                </a:solidFill>
              </a:rPr>
              <a:t>Χάρτης Θεμελιωδών Δικαιωμάτων της Ευρωπαϊκής Ένωσης</a:t>
            </a:r>
          </a:p>
          <a:p>
            <a:pPr algn="just"/>
            <a:r>
              <a:rPr lang="el-GR" sz="2400" dirty="0" smtClean="0">
                <a:solidFill>
                  <a:srgbClr val="FF0000"/>
                </a:solidFill>
              </a:rPr>
              <a:t>Άρθρο 1, Πρώτο Κεφάλαιο: </a:t>
            </a:r>
            <a:r>
              <a:rPr lang="el-GR" sz="2400" b="1" i="1" dirty="0" smtClean="0">
                <a:solidFill>
                  <a:srgbClr val="FF0000"/>
                </a:solidFill>
              </a:rPr>
              <a:t>«Η ανθρώπινη αξιοπρέπεια είναι απαραβίαστη. Πρέπει να είναι σεβαστή και να προστατεύεται». </a:t>
            </a:r>
            <a:endParaRPr lang="el-GR" sz="2400" b="1" i="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 Ορθογώνιο"/>
          <p:cNvSpPr/>
          <p:nvPr/>
        </p:nvSpPr>
        <p:spPr>
          <a:xfrm>
            <a:off x="107504" y="4581128"/>
            <a:ext cx="8856984" cy="2000548"/>
          </a:xfrm>
          <a:prstGeom prst="rect">
            <a:avLst/>
          </a:prstGeom>
          <a:solidFill>
            <a:schemeClr val="tx2">
              <a:lumMod val="20000"/>
              <a:lumOff val="80000"/>
            </a:schemeClr>
          </a:solidFill>
        </p:spPr>
        <p:txBody>
          <a:bodyPr wrap="square">
            <a:spAutoFit/>
          </a:bodyPr>
          <a:lstStyle/>
          <a:p>
            <a:pPr algn="just"/>
            <a:r>
              <a:rPr lang="el-GR" sz="2400" smtClean="0">
                <a:solidFill>
                  <a:srgbClr val="002060"/>
                </a:solidFill>
              </a:rPr>
              <a:t>Διεθνές </a:t>
            </a:r>
            <a:r>
              <a:rPr lang="el-GR" sz="2400" dirty="0" smtClean="0">
                <a:solidFill>
                  <a:srgbClr val="002060"/>
                </a:solidFill>
              </a:rPr>
              <a:t>Σύμφωνο για τα Ατομικά και Πολιτικά Δικαιώματα</a:t>
            </a:r>
            <a:endParaRPr lang="el-GR" sz="2400" b="1" i="1" dirty="0" smtClean="0">
              <a:solidFill>
                <a:srgbClr val="002060"/>
              </a:solidFill>
            </a:endParaRPr>
          </a:p>
          <a:p>
            <a:pPr algn="just"/>
            <a:r>
              <a:rPr lang="el-GR" sz="2000" b="1" i="1" dirty="0" smtClean="0">
                <a:solidFill>
                  <a:srgbClr val="FF0000"/>
                </a:solidFill>
              </a:rPr>
              <a:t>«Τα Συμβαλλόμενα κράτη στο παρόν Σύμφωνο… λαμβάνοντας υπόψη ότι, σύμφωνα με τις αρχές του Χάρτη των Ηνωμένων Εθνών, η αναγνώριση της εγγενούς αξιοπρέπειας και των ίσων και αναφαίρετων δικαιωμάτων όλων των μελών της ανθρώπινης κοινωνίας αποτελεί τη βάση της ελευθερίας, της δικαιοσύνης και της ειρήνης στον κόσμο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fbcdn-sphotos-h-a.akamaihd.net/hphotos-ak-xfp1/v/t1.0-9/s552x414/1509708_691234957666416_3698225717433564136_n.jpg?oh=16e847f60252f8ec11c67b2629164410&amp;oe=5577A1F0&amp;__gda__=1434285186_e359cf34ad3ec558346170176b6c3152"/>
          <p:cNvPicPr>
            <a:picLocks noChangeAspect="1" noChangeArrowheads="1"/>
          </p:cNvPicPr>
          <p:nvPr/>
        </p:nvPicPr>
        <p:blipFill>
          <a:blip r:embed="rId2" cstate="print"/>
          <a:srcRect/>
          <a:stretch>
            <a:fillRect/>
          </a:stretch>
        </p:blipFill>
        <p:spPr bwMode="auto">
          <a:xfrm>
            <a:off x="0" y="0"/>
            <a:ext cx="9467528" cy="7002016"/>
          </a:xfrm>
          <a:prstGeom prst="rect">
            <a:avLst/>
          </a:prstGeom>
          <a:noFill/>
          <a:ln>
            <a:noFill/>
          </a:ln>
          <a:effectLst>
            <a:outerShdw blurRad="63500" sx="102000" sy="102000" algn="ctr" rotWithShape="0">
              <a:prstClr val="black">
                <a:alpha val="40000"/>
              </a:prstClr>
            </a:out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prst="softRound"/>
          </a:sp3d>
        </p:spPr>
      </p:pic>
      <p:sp>
        <p:nvSpPr>
          <p:cNvPr id="5" name="4 - Ορθογώνιο"/>
          <p:cNvSpPr/>
          <p:nvPr/>
        </p:nvSpPr>
        <p:spPr>
          <a:xfrm>
            <a:off x="251520" y="4797152"/>
            <a:ext cx="8892480" cy="1615827"/>
          </a:xfrm>
          <a:prstGeom prst="rect">
            <a:avLst/>
          </a:prstGeom>
          <a:solidFill>
            <a:schemeClr val="tx2">
              <a:lumMod val="20000"/>
              <a:lumOff val="80000"/>
            </a:schemeClr>
          </a:solidFill>
        </p:spPr>
        <p:txBody>
          <a:bodyPr wrap="square">
            <a:spAutoFit/>
          </a:bodyPr>
          <a:lstStyle/>
          <a:p>
            <a:pPr algn="ctr"/>
            <a:r>
              <a:rPr lang="el-GR" sz="1600" b="1" dirty="0" smtClean="0">
                <a:solidFill>
                  <a:srgbClr val="002060"/>
                </a:solidFill>
              </a:rPr>
              <a:t>Ορισμός για την Κοινωνική Εργασία </a:t>
            </a:r>
          </a:p>
          <a:p>
            <a:pPr algn="just"/>
            <a:r>
              <a:rPr lang="el-GR" sz="1200" b="1" i="1" dirty="0" smtClean="0">
                <a:solidFill>
                  <a:srgbClr val="FF0000"/>
                </a:solidFill>
              </a:rPr>
              <a:t>"Η Κοινωνική Εργασία είναι εφαρμοσμένο επάγγελμα αλλά και ακαδημαϊκό πεδίο που προωθεί την κοινωνική αλλαγή και ανάπτυξη, την κοινωνική συνοχή και την ενδυνάμωση και απελευθέρωση των ανθρώπων. </a:t>
            </a:r>
            <a:endParaRPr lang="en-US" sz="1200" b="1" i="1" dirty="0" smtClean="0">
              <a:solidFill>
                <a:srgbClr val="FF0000"/>
              </a:solidFill>
            </a:endParaRPr>
          </a:p>
          <a:p>
            <a:pPr algn="just"/>
            <a:r>
              <a:rPr lang="el-GR" sz="1200" b="1" i="1" dirty="0" smtClean="0">
                <a:solidFill>
                  <a:srgbClr val="FF0000"/>
                </a:solidFill>
              </a:rPr>
              <a:t>Οι αρχές της κοινωνικής δικαιοσύνης, των ανθρωπίνων δικαιωμάτων, της συλλογικής ευθύνης και του σεβασμού της διαφορετικότητας είναι κεντρικές στην κοινωνική εργασία, η οποία θεμελιώνεται από τις θεωρίες της κοινωνικής εργασίας, των κοινωνικών επιστημών, των ανθρωπιστικών επιστημών και τη γηγενή γνώση και συνδέει ανθρώπους και δομές για να αντιμετωπίσουν τις προκλήσεις της ζωής αλλά και να ενισχύσει την ευημερία τους».</a:t>
            </a:r>
            <a:r>
              <a:rPr lang="el-GR" sz="1200" dirty="0" smtClean="0">
                <a:solidFill>
                  <a:srgbClr val="FFC000"/>
                </a:solidFill>
              </a:rPr>
              <a:t> </a:t>
            </a:r>
          </a:p>
          <a:p>
            <a:pPr algn="just"/>
            <a:r>
              <a:rPr lang="el-GR" sz="1100" dirty="0" smtClean="0">
                <a:solidFill>
                  <a:srgbClr val="FFC000"/>
                </a:solidFill>
              </a:rPr>
              <a:t>Γενική Συνέλευση της Διεθνούς Ομοσπονδίας Κοινωνικών Λειτουργών, Ιούλιος 2014</a:t>
            </a:r>
            <a:endParaRPr lang="el-GR" sz="1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e-reportaz.gr/wp-content/uploads/%CE%9A%CF%81%CE%B1%CF%84%CE%BF%CF%8D%CE%BC%CE%B5%CE%BD%CE%BF%CE%B9-%CE%9A%CE%BF%CF%81%CF%85%CE%B4%CE%B1%CE%BB%CE%BB%CE%BF%CF%8D-4.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3" name="2 - Ορθογώνιο"/>
          <p:cNvSpPr/>
          <p:nvPr/>
        </p:nvSpPr>
        <p:spPr>
          <a:xfrm>
            <a:off x="395536" y="5157192"/>
            <a:ext cx="8496944" cy="1354217"/>
          </a:xfrm>
          <a:prstGeom prst="rect">
            <a:avLst/>
          </a:prstGeom>
          <a:solidFill>
            <a:schemeClr val="tx2">
              <a:lumMod val="20000"/>
              <a:lumOff val="80000"/>
            </a:schemeClr>
          </a:solidFill>
        </p:spPr>
        <p:txBody>
          <a:bodyPr wrap="square">
            <a:spAutoFit/>
          </a:bodyPr>
          <a:lstStyle/>
          <a:p>
            <a:pPr algn="just"/>
            <a:r>
              <a:rPr lang="el-GR" sz="2400" dirty="0" smtClean="0">
                <a:solidFill>
                  <a:srgbClr val="002060"/>
                </a:solidFill>
              </a:rPr>
              <a:t>Διεθνές Σύμφωνο για τα Ατομικά και Πολιτικά Δικαιώματα</a:t>
            </a:r>
          </a:p>
          <a:p>
            <a:pPr algn="just"/>
            <a:r>
              <a:rPr lang="el-GR" sz="2000" dirty="0" smtClean="0">
                <a:solidFill>
                  <a:srgbClr val="FF0000"/>
                </a:solidFill>
              </a:rPr>
              <a:t>Άρθρο 10: </a:t>
            </a:r>
            <a:r>
              <a:rPr lang="el-GR" sz="2000" b="1" i="1" dirty="0" smtClean="0">
                <a:solidFill>
                  <a:srgbClr val="FF0000"/>
                </a:solidFill>
              </a:rPr>
              <a:t>«Κάθε πρόσωπο που στερείται της ελευθερίας του αντιμετωπίζεται με ανθρωπισμό και σεβασμό της εγγενούς ανθρώπινης αξιοπρέπειας».</a:t>
            </a:r>
          </a:p>
          <a:p>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left.gr/sites/left.gr/files/styles/large/public/kratisi_0.jpg?itok=ttX_UVV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Ορθογώνιο"/>
          <p:cNvSpPr/>
          <p:nvPr/>
        </p:nvSpPr>
        <p:spPr>
          <a:xfrm>
            <a:off x="251520" y="4813995"/>
            <a:ext cx="8568952" cy="1692771"/>
          </a:xfrm>
          <a:prstGeom prst="rect">
            <a:avLst/>
          </a:prstGeom>
          <a:solidFill>
            <a:schemeClr val="tx2">
              <a:lumMod val="20000"/>
              <a:lumOff val="80000"/>
            </a:schemeClr>
          </a:solidFill>
        </p:spPr>
        <p:txBody>
          <a:bodyPr wrap="square">
            <a:spAutoFit/>
          </a:bodyPr>
          <a:lstStyle/>
          <a:p>
            <a:pPr algn="just"/>
            <a:r>
              <a:rPr lang="el-GR" sz="2400" dirty="0" smtClean="0">
                <a:solidFill>
                  <a:srgbClr val="002060"/>
                </a:solidFill>
              </a:rPr>
              <a:t>Οι βασικές αρχές της Κοινωνικής Εργασίας</a:t>
            </a:r>
            <a:endParaRPr lang="el-GR" sz="2400" b="1" i="1" dirty="0" smtClean="0">
              <a:solidFill>
                <a:srgbClr val="002060"/>
              </a:solidFill>
            </a:endParaRPr>
          </a:p>
          <a:p>
            <a:pPr algn="just"/>
            <a:r>
              <a:rPr lang="el-GR" sz="2000" b="1" i="1" dirty="0" smtClean="0">
                <a:solidFill>
                  <a:srgbClr val="FF0000"/>
                </a:solidFill>
              </a:rPr>
              <a:t>Οι βασικές αρχές της Κοινωνικής Εργασίας είναι ο σεβασμός για την εγγενή αξία και την αξιοπρέπεια των ανθρώπων, η αποφυγή πρόκλησης βλάβης, ο σεβασμός της διαφορετικότητας και η προάσπιση των ανθρωπίνων δικαιωμάτων και της κοινωνικής δικαιοσύνης.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left.gr/sites/left.gr/files/107003-106206-89340-article-1323558-0bc2c2ba000005dc-179_468x286_0.jpeg"/>
          <p:cNvPicPr>
            <a:picLocks noChangeAspect="1" noChangeArrowheads="1"/>
          </p:cNvPicPr>
          <p:nvPr/>
        </p:nvPicPr>
        <p:blipFill>
          <a:blip r:embed="rId2" cstate="print"/>
          <a:srcRect/>
          <a:stretch>
            <a:fillRect/>
          </a:stretch>
        </p:blipFill>
        <p:spPr bwMode="auto">
          <a:xfrm>
            <a:off x="0" y="-315416"/>
            <a:ext cx="9144000" cy="7173416"/>
          </a:xfrm>
          <a:prstGeom prst="rect">
            <a:avLst/>
          </a:prstGeom>
          <a:noFill/>
        </p:spPr>
      </p:pic>
      <p:sp>
        <p:nvSpPr>
          <p:cNvPr id="3" name="2 - Ορθογώνιο"/>
          <p:cNvSpPr/>
          <p:nvPr/>
        </p:nvSpPr>
        <p:spPr>
          <a:xfrm>
            <a:off x="0" y="0"/>
            <a:ext cx="9144000" cy="3447098"/>
          </a:xfrm>
          <a:prstGeom prst="rect">
            <a:avLst/>
          </a:prstGeom>
          <a:solidFill>
            <a:schemeClr val="tx2">
              <a:lumMod val="20000"/>
              <a:lumOff val="80000"/>
            </a:schemeClr>
          </a:solidFill>
        </p:spPr>
        <p:txBody>
          <a:bodyPr wrap="square">
            <a:spAutoFit/>
          </a:bodyPr>
          <a:lstStyle/>
          <a:p>
            <a:pPr algn="just"/>
            <a:r>
              <a:rPr lang="el-GR" sz="2000" dirty="0" smtClean="0">
                <a:solidFill>
                  <a:srgbClr val="002060"/>
                </a:solidFill>
              </a:rPr>
              <a:t>Οι βασικές αρχές της Κοινωνικής Εργασίας</a:t>
            </a:r>
            <a:endParaRPr lang="el-GR" sz="2000" b="1" i="1" dirty="0" smtClean="0">
              <a:solidFill>
                <a:srgbClr val="002060"/>
              </a:solidFill>
            </a:endParaRPr>
          </a:p>
          <a:p>
            <a:pPr algn="just"/>
            <a:r>
              <a:rPr lang="el-GR" b="1" i="1" dirty="0" smtClean="0">
                <a:solidFill>
                  <a:srgbClr val="FF0000"/>
                </a:solidFill>
              </a:rPr>
              <a:t>Η υποστήριξη και προάσπιση των ανθρωπίνων δικαιωμάτων και της κοινωνικής δικαιοσύνης είναι το κίνητρο και η δικαίωση ύπαρξης της κοινωνικής εργασίας. Η κοινωνική εργασία αναγνωρίζει ότι τα ανθρώπινα δικαιώματα πρέπει να συνοδοιπορούν με τη συλλογική ευθύνη. Η ιδέα της συλλογικής ευθύνης υπογραμμίζει αφενός το γεγονός ότι τα ατομικά δικαιώματα του ανθρώπου μπορούν να εδραιώνονται μέρα με τη μέρα μόνο, αν οι άνθρωποι αναλάβουν την ευθύνη για τον άλλον και για το περιβάλλον και αφετέρου τη σπουδαιότητα δημιουργίας αμοιβαίων σχέσεων μέσα στις κοινότητες. Ως εκ τούτου, μια σημαντική εστίαση της κοινωνικής εργασίας είναι να υπερασπίζεται τα ανθρώπινα δικαιώματα σε όλα τα επίπεδα και να διευκολύνει την επίτευξη του τελικού σκοπού όπου  οι άνθρωποι αναλαμβάνουν την ευθύνη της συλλογικής ευημερίας, συνειδητοποιούν και σέβονται την αλληλεξάρτηση μεταξύ ατόμων και των ατόμων με το περιβάλλον.</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iaopportunity.org/wp-content/uploads/2014/05/Tibbits_clip_image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 Ορθογώνιο"/>
          <p:cNvSpPr/>
          <p:nvPr/>
        </p:nvSpPr>
        <p:spPr>
          <a:xfrm>
            <a:off x="2286000" y="2204864"/>
            <a:ext cx="4572000" cy="2308324"/>
          </a:xfrm>
          <a:prstGeom prst="rect">
            <a:avLst/>
          </a:prstGeom>
        </p:spPr>
        <p:txBody>
          <a:bodyPr wrap="square">
            <a:spAutoFit/>
          </a:bodyPr>
          <a:lstStyle/>
          <a:p>
            <a:pPr algn="ctr"/>
            <a:r>
              <a:rPr lang="el-GR" sz="2400" b="1" dirty="0" smtClean="0">
                <a:solidFill>
                  <a:srgbClr val="FF0000"/>
                </a:solidFill>
              </a:rPr>
              <a:t>Είναι υποχρέωσή μας να παραμείνουμε δίπλα στους ανθρώπους, ξαναβρίσκοντας διαρκώς νόημα, </a:t>
            </a:r>
            <a:r>
              <a:rPr lang="el-GR" sz="2400" b="1" dirty="0" err="1" smtClean="0">
                <a:solidFill>
                  <a:srgbClr val="FF0000"/>
                </a:solidFill>
              </a:rPr>
              <a:t>προασπιζόμενοι</a:t>
            </a:r>
            <a:r>
              <a:rPr lang="el-GR" sz="2400" b="1" dirty="0" smtClean="0">
                <a:solidFill>
                  <a:srgbClr val="FF0000"/>
                </a:solidFill>
              </a:rPr>
              <a:t> την αξία της ανθρώπινης ζωής και της ανθρώπινης αξιοπρέπειας.</a:t>
            </a:r>
            <a:endParaRPr lang="el-GR" sz="24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https://vardavas.files.wordpress.com/2014/07/bauman_cover.jpg"/>
          <p:cNvPicPr>
            <a:picLocks noChangeAspect="1" noChangeArrowheads="1"/>
          </p:cNvPicPr>
          <p:nvPr/>
        </p:nvPicPr>
        <p:blipFill>
          <a:blip r:embed="rId2" cstate="print"/>
          <a:srcRect/>
          <a:stretch>
            <a:fillRect/>
          </a:stretch>
        </p:blipFill>
        <p:spPr bwMode="auto">
          <a:xfrm>
            <a:off x="107504" y="620688"/>
            <a:ext cx="3995936" cy="6110089"/>
          </a:xfrm>
          <a:prstGeom prst="rect">
            <a:avLst/>
          </a:prstGeom>
          <a:noFill/>
        </p:spPr>
      </p:pic>
      <p:sp>
        <p:nvSpPr>
          <p:cNvPr id="4" name="3 - Ορθογώνιο"/>
          <p:cNvSpPr/>
          <p:nvPr/>
        </p:nvSpPr>
        <p:spPr>
          <a:xfrm>
            <a:off x="4211960" y="908720"/>
            <a:ext cx="4824536" cy="5355312"/>
          </a:xfrm>
          <a:prstGeom prst="rect">
            <a:avLst/>
          </a:prstGeom>
          <a:solidFill>
            <a:schemeClr val="tx1"/>
          </a:solidFill>
        </p:spPr>
        <p:txBody>
          <a:bodyPr wrap="square">
            <a:spAutoFit/>
          </a:bodyPr>
          <a:lstStyle/>
          <a:p>
            <a:endParaRPr lang="el-GR" dirty="0" smtClean="0"/>
          </a:p>
          <a:p>
            <a:r>
              <a:rPr lang="el-GR" dirty="0" smtClean="0">
                <a:solidFill>
                  <a:srgbClr val="FFC000"/>
                </a:solidFill>
              </a:rPr>
              <a:t>Εκείνοι που ανήκουν στο πλουσιότερο 1%  του παγκόσμιου πληθυσμού, είναι πλέον 2.000 φορές πλουσιότεροι από το φτωχότερο 50%.</a:t>
            </a:r>
          </a:p>
          <a:p>
            <a:endParaRPr lang="el-GR" dirty="0" smtClean="0">
              <a:solidFill>
                <a:srgbClr val="FFC000"/>
              </a:solidFill>
            </a:endParaRPr>
          </a:p>
          <a:p>
            <a:r>
              <a:rPr lang="el-GR" dirty="0" smtClean="0">
                <a:solidFill>
                  <a:srgbClr val="FFC000"/>
                </a:solidFill>
              </a:rPr>
              <a:t> Οι πόροι των 20 πλουσιότερων ανθρώπων στον κόσμο ισοδυναμούν με τους αντίστοιχους πόρους του φτωχότερου 1 δισεκατομμυρίου ανθρώπων. </a:t>
            </a:r>
          </a:p>
          <a:p>
            <a:endParaRPr lang="el-GR" dirty="0" smtClean="0">
              <a:solidFill>
                <a:srgbClr val="FFC000"/>
              </a:solidFill>
            </a:endParaRPr>
          </a:p>
          <a:p>
            <a:r>
              <a:rPr lang="el-GR" dirty="0" smtClean="0">
                <a:solidFill>
                  <a:srgbClr val="FFC000"/>
                </a:solidFill>
              </a:rPr>
              <a:t>Το πλουσιότερο 1% των Αμερικανών σφετερίστηκε πάνω από το 90% της αύξησης του ακαθάριστου εθνικού προϊόντος που επετεύχθη  στις ΗΠΑ μετά την πιστωτική κατάρρευση το 2007.</a:t>
            </a:r>
          </a:p>
          <a:p>
            <a:endParaRPr lang="el-GR" dirty="0" smtClean="0"/>
          </a:p>
          <a:p>
            <a:endParaRPr lang="el-GR" dirty="0" smtClean="0"/>
          </a:p>
          <a:p>
            <a:endParaRPr lang="el-GR" dirty="0" smtClean="0"/>
          </a:p>
          <a:p>
            <a:endParaRPr lang="el-GR" dirty="0"/>
          </a:p>
        </p:txBody>
      </p:sp>
      <p:sp>
        <p:nvSpPr>
          <p:cNvPr id="51206" name="Rectangle 6"/>
          <p:cNvSpPr>
            <a:spLocks noChangeArrowheads="1"/>
          </p:cNvSpPr>
          <p:nvPr/>
        </p:nvSpPr>
        <p:spPr bwMode="auto">
          <a:xfrm>
            <a:off x="0" y="879"/>
            <a:ext cx="9144000" cy="584775"/>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1600" b="1" dirty="0" smtClean="0">
                <a:solidFill>
                  <a:srgbClr val="FF0000"/>
                </a:solidFill>
                <a:latin typeface="Times New Roman" pitchFamily="18" charset="0"/>
                <a:ea typeface="Calibri" pitchFamily="34" charset="0"/>
                <a:cs typeface="Times New Roman" pitchFamily="18" charset="0"/>
              </a:rPr>
              <a:t>H</a:t>
            </a:r>
            <a:r>
              <a:rPr lang="el-GR" sz="1600" b="1" dirty="0" smtClean="0">
                <a:solidFill>
                  <a:srgbClr val="FF0000"/>
                </a:solidFill>
                <a:latin typeface="Times New Roman" pitchFamily="18" charset="0"/>
                <a:ea typeface="Calibri" pitchFamily="34" charset="0"/>
                <a:cs typeface="Times New Roman" pitchFamily="18" charset="0"/>
              </a:rPr>
              <a:t> ακραία φτώχεια και ο κοινωνικός αποκλεισμός, αποτελούν παραβίαση της ανθρώπινης αξιοπρέπειας</a:t>
            </a:r>
          </a:p>
          <a:p>
            <a:pPr algn="ctr" fontAlgn="base">
              <a:spcBef>
                <a:spcPct val="0"/>
              </a:spcBef>
              <a:spcAft>
                <a:spcPct val="0"/>
              </a:spcAft>
            </a:pPr>
            <a:r>
              <a:rPr kumimoji="0" lang="el-GR" sz="11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lang="el-GR" sz="1600" dirty="0" err="1" smtClean="0">
                <a:solidFill>
                  <a:srgbClr val="002060"/>
                </a:solidFill>
                <a:latin typeface="Times New Roman" pitchFamily="18" charset="0"/>
                <a:ea typeface="Calibri" pitchFamily="34" charset="0"/>
                <a:cs typeface="Times New Roman" pitchFamily="18" charset="0"/>
              </a:rPr>
              <a:t>∆ιακήρυξη</a:t>
            </a:r>
            <a:r>
              <a:rPr lang="el-GR" sz="1600" dirty="0" smtClean="0">
                <a:solidFill>
                  <a:srgbClr val="002060"/>
                </a:solidFill>
                <a:latin typeface="Times New Roman" pitchFamily="18" charset="0"/>
                <a:ea typeface="Calibri" pitchFamily="34" charset="0"/>
                <a:cs typeface="Times New Roman" pitchFamily="18" charset="0"/>
              </a:rPr>
              <a:t> της </a:t>
            </a:r>
            <a:r>
              <a:rPr lang="el-GR" sz="1600" dirty="0" err="1" smtClean="0">
                <a:solidFill>
                  <a:srgbClr val="002060"/>
                </a:solidFill>
                <a:latin typeface="Times New Roman" pitchFamily="18" charset="0"/>
                <a:ea typeface="Calibri" pitchFamily="34" charset="0"/>
                <a:cs typeface="Times New Roman" pitchFamily="18" charset="0"/>
              </a:rPr>
              <a:t>∆ιεθνούς</a:t>
            </a:r>
            <a:r>
              <a:rPr lang="el-GR" sz="1600" dirty="0" smtClean="0">
                <a:solidFill>
                  <a:srgbClr val="002060"/>
                </a:solidFill>
                <a:latin typeface="Times New Roman" pitchFamily="18" charset="0"/>
                <a:ea typeface="Calibri" pitchFamily="34" charset="0"/>
                <a:cs typeface="Times New Roman" pitchFamily="18" charset="0"/>
              </a:rPr>
              <a:t> </a:t>
            </a:r>
            <a:r>
              <a:rPr lang="el-GR" sz="1600" dirty="0" err="1" smtClean="0">
                <a:solidFill>
                  <a:srgbClr val="002060"/>
                </a:solidFill>
                <a:latin typeface="Times New Roman" pitchFamily="18" charset="0"/>
                <a:ea typeface="Calibri" pitchFamily="34" charset="0"/>
                <a:cs typeface="Times New Roman" pitchFamily="18" charset="0"/>
              </a:rPr>
              <a:t>∆ιάσκεψης</a:t>
            </a:r>
            <a:r>
              <a:rPr lang="el-GR" sz="1600" dirty="0" smtClean="0">
                <a:solidFill>
                  <a:srgbClr val="002060"/>
                </a:solidFill>
                <a:latin typeface="Times New Roman" pitchFamily="18" charset="0"/>
                <a:ea typeface="Calibri" pitchFamily="34" charset="0"/>
                <a:cs typeface="Times New Roman" pitchFamily="18" charset="0"/>
              </a:rPr>
              <a:t> της Βιέννης για τα Ανθρώπινα </a:t>
            </a:r>
            <a:r>
              <a:rPr lang="el-GR" sz="1600" dirty="0" err="1" smtClean="0">
                <a:solidFill>
                  <a:srgbClr val="002060"/>
                </a:solidFill>
                <a:latin typeface="Times New Roman" pitchFamily="18" charset="0"/>
                <a:ea typeface="Calibri" pitchFamily="34" charset="0"/>
                <a:cs typeface="Times New Roman" pitchFamily="18" charset="0"/>
              </a:rPr>
              <a:t>∆ικαιώματα</a:t>
            </a:r>
            <a:r>
              <a:rPr lang="el-GR" sz="1600" dirty="0" smtClean="0">
                <a:solidFill>
                  <a:srgbClr val="002060"/>
                </a:solidFill>
                <a:latin typeface="Times New Roman" pitchFamily="18" charset="0"/>
                <a:ea typeface="Calibri" pitchFamily="34" charset="0"/>
                <a:cs typeface="Times New Roman" pitchFamily="18" charset="0"/>
              </a:rPr>
              <a:t>, (1993)</a:t>
            </a:r>
            <a:endParaRPr lang="el-GR" sz="1600"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antikleidi.com/wp-content/uploads/2012/01/rich_get_richer_seesaw19oct20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 Ορθογώνιο"/>
          <p:cNvSpPr/>
          <p:nvPr/>
        </p:nvSpPr>
        <p:spPr>
          <a:xfrm rot="10800000" flipV="1">
            <a:off x="5508104" y="3588584"/>
            <a:ext cx="3096344" cy="2585323"/>
          </a:xfrm>
          <a:prstGeom prst="rect">
            <a:avLst/>
          </a:prstGeom>
          <a:solidFill>
            <a:schemeClr val="bg2"/>
          </a:solidFill>
        </p:spPr>
        <p:txBody>
          <a:bodyPr wrap="square">
            <a:spAutoFit/>
          </a:bodyPr>
          <a:lstStyle/>
          <a:p>
            <a:pPr algn="just"/>
            <a:r>
              <a:rPr lang="el-GR" b="1" dirty="0" smtClean="0">
                <a:solidFill>
                  <a:srgbClr val="FF0000"/>
                </a:solidFill>
              </a:rPr>
              <a:t>Η απορρύθμιση των τραπεζών και της κίνησης του κεφαλαίου επιτρέπει στους κερδοσκόπους να κινούνται πιο ελεύθερα, ενώ η απορρύθμιση της αγοράς εργασίας καθιστά τους φτωχούς περισσότερο ευάλωτους.</a:t>
            </a:r>
            <a:endParaRPr lang="el-GR"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 Ορθογώνιο"/>
          <p:cNvSpPr/>
          <p:nvPr/>
        </p:nvSpPr>
        <p:spPr>
          <a:xfrm>
            <a:off x="0" y="980728"/>
            <a:ext cx="9144000" cy="646331"/>
          </a:xfrm>
          <a:prstGeom prst="rect">
            <a:avLst/>
          </a:prstGeom>
          <a:solidFill>
            <a:schemeClr val="tx2">
              <a:lumMod val="20000"/>
              <a:lumOff val="80000"/>
            </a:schemeClr>
          </a:solidFill>
        </p:spPr>
        <p:txBody>
          <a:bodyPr wrap="square">
            <a:spAutoFit/>
          </a:bodyPr>
          <a:lstStyle/>
          <a:p>
            <a:r>
              <a:rPr lang="el-GR" b="1" dirty="0" smtClean="0">
                <a:solidFill>
                  <a:srgbClr val="FF0000"/>
                </a:solidFill>
              </a:rPr>
              <a:t>Από το 2001 έχουν εκδοθεί 53 καταδικαστικές αποφάσεις για παραβίαση του άρθρου 3, η συντριπτική πλειοψηφία των οποίων (44) εκδόθηκαν από το 2009 και μετά.</a:t>
            </a:r>
            <a:endParaRPr lang="el-GR" b="1" dirty="0">
              <a:solidFill>
                <a:srgbClr val="FF0000"/>
              </a:solidFill>
            </a:endParaRPr>
          </a:p>
        </p:txBody>
      </p:sp>
      <p:sp>
        <p:nvSpPr>
          <p:cNvPr id="4" name="3 - Ορθογώνιο"/>
          <p:cNvSpPr/>
          <p:nvPr/>
        </p:nvSpPr>
        <p:spPr>
          <a:xfrm>
            <a:off x="179512" y="404664"/>
            <a:ext cx="8964488" cy="584775"/>
          </a:xfrm>
          <a:prstGeom prst="rect">
            <a:avLst/>
          </a:prstGeom>
          <a:solidFill>
            <a:schemeClr val="tx1">
              <a:lumMod val="50000"/>
              <a:lumOff val="50000"/>
            </a:schemeClr>
          </a:solidFill>
        </p:spPr>
        <p:txBody>
          <a:bodyPr wrap="square">
            <a:spAutoFit/>
          </a:bodyPr>
          <a:lstStyle/>
          <a:p>
            <a:r>
              <a:rPr lang="el-GR" sz="1600" dirty="0" smtClean="0">
                <a:solidFill>
                  <a:srgbClr val="FFC000"/>
                </a:solidFill>
              </a:rPr>
              <a:t>Άρθρο 3 της Ευρωπαϊκής Σύμβασης Δικαιωμάτων του Ανθρώπου (ΕΣΔΑ),  "κανένα πρόσωπο δεν πρέπει να υποβάλλεται σε βασανιστήρια ή σε απάνθρωπη ή εξευτελιστική μεταχείριση ή τιμωρία".</a:t>
            </a:r>
            <a:endParaRPr lang="el-GR" sz="1600"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A-LQduCI2H8/VQ_2AKcQlWI/AAAAAAABTdA/PEAMh4aO0kk/s1600/CAxm-Q9W4AAWE3Y.jpg"/>
          <p:cNvPicPr>
            <a:picLocks noChangeAspect="1" noChangeArrowheads="1"/>
          </p:cNvPicPr>
          <p:nvPr/>
        </p:nvPicPr>
        <p:blipFill>
          <a:blip r:embed="rId2" cstate="print"/>
          <a:srcRect/>
          <a:stretch>
            <a:fillRect/>
          </a:stretch>
        </p:blipFill>
        <p:spPr bwMode="auto">
          <a:xfrm>
            <a:off x="0" y="404664"/>
            <a:ext cx="9144000" cy="6453336"/>
          </a:xfrm>
          <a:prstGeom prst="rect">
            <a:avLst/>
          </a:prstGeom>
          <a:noFill/>
        </p:spPr>
      </p:pic>
      <p:sp>
        <p:nvSpPr>
          <p:cNvPr id="3" name="2 - Ορθογώνιο"/>
          <p:cNvSpPr/>
          <p:nvPr/>
        </p:nvSpPr>
        <p:spPr>
          <a:xfrm>
            <a:off x="2555776" y="5663576"/>
            <a:ext cx="5400600" cy="1200329"/>
          </a:xfrm>
          <a:prstGeom prst="rect">
            <a:avLst/>
          </a:prstGeom>
          <a:solidFill>
            <a:schemeClr val="tx2">
              <a:lumMod val="20000"/>
              <a:lumOff val="80000"/>
            </a:schemeClr>
          </a:solidFill>
        </p:spPr>
        <p:txBody>
          <a:bodyPr wrap="square">
            <a:spAutoFit/>
          </a:bodyPr>
          <a:lstStyle/>
          <a:p>
            <a:pPr algn="just"/>
            <a:r>
              <a:rPr lang="el-GR" dirty="0" smtClean="0">
                <a:solidFill>
                  <a:srgbClr val="002060"/>
                </a:solidFill>
              </a:rPr>
              <a:t>ΣΥΝΤΑΓΜΑ ΤΗΣ ΕΛΛΑΔΑΣ </a:t>
            </a:r>
          </a:p>
          <a:p>
            <a:pPr algn="just"/>
            <a:r>
              <a:rPr lang="el-GR" dirty="0" smtClean="0">
                <a:solidFill>
                  <a:srgbClr val="FF0000"/>
                </a:solidFill>
              </a:rPr>
              <a:t>Άρθρο 2, παρ1: </a:t>
            </a:r>
            <a:r>
              <a:rPr lang="el-GR" b="1" i="1" dirty="0" smtClean="0">
                <a:solidFill>
                  <a:srgbClr val="FF0000"/>
                </a:solidFill>
              </a:rPr>
              <a:t>«Ο σεβασμός και η προστασία της αξίας του ανθρώπου αποτελούν την πρωταρχική υποχρέωση της πολιτείας».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 Ορθογώνιο"/>
          <p:cNvSpPr/>
          <p:nvPr/>
        </p:nvSpPr>
        <p:spPr>
          <a:xfrm>
            <a:off x="467544" y="4653136"/>
            <a:ext cx="8064896" cy="1877437"/>
          </a:xfrm>
          <a:prstGeom prst="rect">
            <a:avLst/>
          </a:prstGeom>
          <a:solidFill>
            <a:schemeClr val="tx2">
              <a:lumMod val="20000"/>
              <a:lumOff val="80000"/>
            </a:schemeClr>
          </a:solidFill>
        </p:spPr>
        <p:txBody>
          <a:bodyPr wrap="square">
            <a:spAutoFit/>
          </a:bodyPr>
          <a:lstStyle/>
          <a:p>
            <a:pPr algn="just"/>
            <a:r>
              <a:rPr lang="el-GR" sz="2000" dirty="0" smtClean="0">
                <a:solidFill>
                  <a:srgbClr val="002060"/>
                </a:solidFill>
              </a:rPr>
              <a:t>ΣΥΝΤΑΓΜΑ ΤΗΣ ΕΛΛΑΔΑΣ </a:t>
            </a:r>
          </a:p>
          <a:p>
            <a:pPr algn="just"/>
            <a:r>
              <a:rPr lang="el-GR" sz="2000" dirty="0" smtClean="0"/>
              <a:t> </a:t>
            </a:r>
            <a:r>
              <a:rPr lang="el-GR" sz="2400" dirty="0" smtClean="0">
                <a:solidFill>
                  <a:srgbClr val="FF0000"/>
                </a:solidFill>
              </a:rPr>
              <a:t>Άρθρο 7, παρ2: </a:t>
            </a:r>
            <a:r>
              <a:rPr lang="el-GR" sz="2400" b="1" i="1" dirty="0" smtClean="0">
                <a:solidFill>
                  <a:srgbClr val="FF0000"/>
                </a:solidFill>
              </a:rPr>
              <a:t>«Τα βασανιστήρια, οποιαδήποτε σωματική κάκωση, βλάβη υγείας ή άσκηση ψυχολογικής βίας, καθώς και κάθε άλλη προσβολή της ανθρώπινης αξιοπρέπειας απαγορεύονται και τιμωρούνται, όπως νόμος ορίζει».</a:t>
            </a:r>
          </a:p>
        </p:txBody>
      </p:sp>
    </p:spTree>
    <p:extLst>
      <p:ext uri="{BB962C8B-B14F-4D97-AF65-F5344CB8AC3E}">
        <p14:creationId xmlns:p14="http://schemas.microsoft.com/office/powerpoint/2010/main" xmlns="" val="2230387725"/>
      </p:ext>
    </p:extLst>
  </p:cSld>
  <p:clrMapOvr>
    <a:masterClrMapping/>
  </p:clrMapOvr>
  <p:transition advTm="3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nallaktikos.gr/img14491_c10eadbceecf3b57b5cc9ef538e7e3c8.jpg"/>
          <p:cNvPicPr>
            <a:picLocks noChangeAspect="1" noChangeArrowheads="1"/>
          </p:cNvPicPr>
          <p:nvPr/>
        </p:nvPicPr>
        <p:blipFill>
          <a:blip r:embed="rId2" cstate="print"/>
          <a:srcRect/>
          <a:stretch>
            <a:fillRect/>
          </a:stretch>
        </p:blipFill>
        <p:spPr bwMode="auto">
          <a:xfrm>
            <a:off x="0" y="692696"/>
            <a:ext cx="9144000" cy="6165304"/>
          </a:xfrm>
          <a:prstGeom prst="rect">
            <a:avLst/>
          </a:prstGeom>
          <a:noFill/>
        </p:spPr>
      </p:pic>
      <p:sp>
        <p:nvSpPr>
          <p:cNvPr id="3" name="2 - Ορθογώνιο"/>
          <p:cNvSpPr/>
          <p:nvPr/>
        </p:nvSpPr>
        <p:spPr>
          <a:xfrm>
            <a:off x="395536" y="2708920"/>
            <a:ext cx="8424936" cy="1200329"/>
          </a:xfrm>
          <a:prstGeom prst="rect">
            <a:avLst/>
          </a:prstGeom>
          <a:solidFill>
            <a:schemeClr val="tx2">
              <a:lumMod val="20000"/>
              <a:lumOff val="80000"/>
            </a:schemeClr>
          </a:solidFill>
        </p:spPr>
        <p:txBody>
          <a:bodyPr wrap="square">
            <a:spAutoFit/>
          </a:bodyPr>
          <a:lstStyle/>
          <a:p>
            <a:pPr algn="just"/>
            <a:r>
              <a:rPr lang="el-GR" dirty="0" smtClean="0">
                <a:solidFill>
                  <a:srgbClr val="002060"/>
                </a:solidFill>
              </a:rPr>
              <a:t>ΣΥΝΤΑΓΜΑ ΤΗΣ ΕΛΛΑΔΑΣ </a:t>
            </a:r>
          </a:p>
          <a:p>
            <a:pPr algn="just"/>
            <a:r>
              <a:rPr lang="el-GR" dirty="0" smtClean="0">
                <a:solidFill>
                  <a:srgbClr val="FF0000"/>
                </a:solidFill>
              </a:rPr>
              <a:t>Άρθρο 106, παρ2: </a:t>
            </a:r>
            <a:r>
              <a:rPr lang="el-GR" b="1" i="1" dirty="0" smtClean="0">
                <a:solidFill>
                  <a:srgbClr val="FF0000"/>
                </a:solidFill>
              </a:rPr>
              <a:t>«Η ιδιωτική οικονομική πρωτοβουλία δεν επιτρέπεται να αναπτύσσεται σε βάρος της ελευθερίας και της ανθρώπινης αξιοπρέπειας ή προς βλάβη της εθνικής οικονομίας». </a:t>
            </a:r>
            <a:endParaRPr lang="el-GR" b="1" i="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news.makedonias.gr/wp-content/uploads/2014/10/anthropo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Ορθογώνιο"/>
          <p:cNvSpPr/>
          <p:nvPr/>
        </p:nvSpPr>
        <p:spPr>
          <a:xfrm>
            <a:off x="611560" y="2276872"/>
            <a:ext cx="8136904" cy="1938992"/>
          </a:xfrm>
          <a:prstGeom prst="rect">
            <a:avLst/>
          </a:prstGeom>
          <a:solidFill>
            <a:schemeClr val="tx2">
              <a:lumMod val="20000"/>
              <a:lumOff val="80000"/>
            </a:schemeClr>
          </a:solidFill>
        </p:spPr>
        <p:txBody>
          <a:bodyPr wrap="square">
            <a:spAutoFit/>
          </a:bodyPr>
          <a:lstStyle/>
          <a:p>
            <a:r>
              <a:rPr lang="el-GR" sz="2400" b="1" i="1" dirty="0" smtClean="0">
                <a:solidFill>
                  <a:srgbClr val="FF0000"/>
                </a:solidFill>
              </a:rPr>
              <a:t>«Το περιεχόμενο της αρχής της ανθρώπινης αξιοπρέπειας, έγκειται κυρίως στην απαίτηση να μην υποβιβάζεται ο άνθρωπος, ο κάθε συγκεκριμένος άνθρωπος σε αντικείμενο, σε απλό μέσο για την εξυπηρέτηση οποιωνδήποτε σκοπών, σε αντικαταστατό τελικά μέγεθος» </a:t>
            </a:r>
            <a:endParaRPr lang="el-GR" sz="2400" dirty="0">
              <a:solidFill>
                <a:srgbClr val="FF0000"/>
              </a:solidFill>
            </a:endParaRPr>
          </a:p>
        </p:txBody>
      </p:sp>
      <p:sp>
        <p:nvSpPr>
          <p:cNvPr id="4" name="3 - Ορθογώνιο"/>
          <p:cNvSpPr/>
          <p:nvPr/>
        </p:nvSpPr>
        <p:spPr>
          <a:xfrm>
            <a:off x="107504" y="6597352"/>
            <a:ext cx="9036496" cy="246221"/>
          </a:xfrm>
          <a:prstGeom prst="rect">
            <a:avLst/>
          </a:prstGeom>
        </p:spPr>
        <p:txBody>
          <a:bodyPr wrap="square">
            <a:spAutoFit/>
          </a:bodyPr>
          <a:lstStyle/>
          <a:p>
            <a:r>
              <a:rPr lang="el-GR" sz="1000" dirty="0" smtClean="0">
                <a:solidFill>
                  <a:srgbClr val="FFC000"/>
                </a:solidFill>
              </a:rPr>
              <a:t>Ι.ΜΑΝΩΛΕΔΑΚΗΣ (1997), «Ανθρώπινη αξιοπρέπεια» σε </a:t>
            </a:r>
            <a:r>
              <a:rPr lang="el-GR" sz="1000" dirty="0" err="1" smtClean="0">
                <a:solidFill>
                  <a:srgbClr val="FFC000"/>
                </a:solidFill>
              </a:rPr>
              <a:t>Μανωλεδάκη</a:t>
            </a:r>
            <a:r>
              <a:rPr lang="el-GR" sz="1000" dirty="0" smtClean="0">
                <a:solidFill>
                  <a:srgbClr val="FFC000"/>
                </a:solidFill>
              </a:rPr>
              <a:t>/</a:t>
            </a:r>
            <a:r>
              <a:rPr lang="en-US" sz="1000" dirty="0" err="1" smtClean="0">
                <a:solidFill>
                  <a:srgbClr val="FFC000"/>
                </a:solidFill>
              </a:rPr>
              <a:t>Prittwitz</a:t>
            </a:r>
            <a:r>
              <a:rPr lang="el-GR" sz="1000" dirty="0" smtClean="0">
                <a:solidFill>
                  <a:srgbClr val="FFC000"/>
                </a:solidFill>
              </a:rPr>
              <a:t>(</a:t>
            </a:r>
            <a:r>
              <a:rPr lang="el-GR" sz="1000" dirty="0" err="1" smtClean="0">
                <a:solidFill>
                  <a:srgbClr val="FFC000"/>
                </a:solidFill>
              </a:rPr>
              <a:t>επιμ</a:t>
            </a:r>
            <a:r>
              <a:rPr lang="el-GR" sz="1000" dirty="0" smtClean="0">
                <a:solidFill>
                  <a:srgbClr val="FFC000"/>
                </a:solidFill>
              </a:rPr>
              <a:t>) «Η ποινική προστασία της ανθρώπινης αξιοπρέπειας»,</a:t>
            </a:r>
            <a:r>
              <a:rPr lang="en-US" sz="1000" dirty="0" smtClean="0">
                <a:solidFill>
                  <a:srgbClr val="FFC000"/>
                </a:solidFill>
              </a:rPr>
              <a:t> </a:t>
            </a:r>
            <a:r>
              <a:rPr lang="el-GR" sz="1000" dirty="0" err="1" smtClean="0">
                <a:solidFill>
                  <a:srgbClr val="FFC000"/>
                </a:solidFill>
              </a:rPr>
              <a:t>Εκδ</a:t>
            </a:r>
            <a:r>
              <a:rPr lang="el-GR" sz="1000" dirty="0" smtClean="0">
                <a:solidFill>
                  <a:srgbClr val="FFC000"/>
                </a:solidFill>
              </a:rPr>
              <a:t>. </a:t>
            </a:r>
            <a:r>
              <a:rPr lang="el-GR" sz="1000" dirty="0" err="1" smtClean="0">
                <a:solidFill>
                  <a:srgbClr val="FFC000"/>
                </a:solidFill>
              </a:rPr>
              <a:t>Σάκκουλα</a:t>
            </a:r>
            <a:r>
              <a:rPr lang="el-GR" sz="1000" dirty="0" smtClean="0">
                <a:solidFill>
                  <a:srgbClr val="FFC000"/>
                </a:solidFill>
              </a:rPr>
              <a:t>, Θεσσαλονίκη</a:t>
            </a:r>
            <a:r>
              <a:rPr lang="el-GR" sz="1000" dirty="0" smtClean="0">
                <a:solidFill>
                  <a:srgbClr val="FF0000"/>
                </a:solidFill>
              </a:rPr>
              <a:t>. </a:t>
            </a:r>
            <a:endParaRPr lang="el-GR" sz="10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astynomia.jpg"/>
          <p:cNvPicPr>
            <a:picLocks noChangeAspect="1"/>
          </p:cNvPicPr>
          <p:nvPr/>
        </p:nvPicPr>
        <p:blipFill>
          <a:blip r:embed="rId2" cstate="print"/>
          <a:stretch>
            <a:fillRect/>
          </a:stretch>
        </p:blipFill>
        <p:spPr>
          <a:xfrm>
            <a:off x="0" y="0"/>
            <a:ext cx="9221917" cy="7334672"/>
          </a:xfrm>
          <a:prstGeom prst="rect">
            <a:avLst/>
          </a:prstGeom>
        </p:spPr>
      </p:pic>
      <p:sp>
        <p:nvSpPr>
          <p:cNvPr id="3" name="2 - Ορθογώνιο"/>
          <p:cNvSpPr/>
          <p:nvPr/>
        </p:nvSpPr>
        <p:spPr>
          <a:xfrm>
            <a:off x="0" y="4581128"/>
            <a:ext cx="9144000" cy="1692771"/>
          </a:xfrm>
          <a:prstGeom prst="rect">
            <a:avLst/>
          </a:prstGeom>
          <a:solidFill>
            <a:schemeClr val="tx2">
              <a:lumMod val="20000"/>
              <a:lumOff val="80000"/>
            </a:schemeClr>
          </a:solidFill>
        </p:spPr>
        <p:txBody>
          <a:bodyPr wrap="square">
            <a:spAutoFit/>
          </a:bodyPr>
          <a:lstStyle/>
          <a:p>
            <a:pPr algn="just"/>
            <a:r>
              <a:rPr lang="el-GR" sz="2400" b="1" dirty="0" smtClean="0">
                <a:solidFill>
                  <a:srgbClr val="002060"/>
                </a:solidFill>
              </a:rPr>
              <a:t>Οικουμενική Διακήρυξη Δικαιωμάτων του Ανθρώπου</a:t>
            </a:r>
          </a:p>
          <a:p>
            <a:pPr algn="just"/>
            <a:r>
              <a:rPr lang="el-GR" sz="2000" dirty="0" smtClean="0">
                <a:solidFill>
                  <a:srgbClr val="FF0000"/>
                </a:solidFill>
              </a:rPr>
              <a:t>Προοίμιο: </a:t>
            </a:r>
            <a:r>
              <a:rPr lang="el-GR" sz="2000" b="1" i="1" dirty="0" smtClean="0">
                <a:solidFill>
                  <a:srgbClr val="FF0000"/>
                </a:solidFill>
              </a:rPr>
              <a:t>«…Επειδή η αναγνώριση της αξιοπρέπειας που είναι σύμφυτη σε όλα τα μέλη της ανθρώπινης οικογένειας, καθώς και των ίσων και αναπαλλοτρίωτων δικαιωμάτων τους αποτελεί το θεμέλιο της ελευθερίας, της δικαιοσύνης και της ειρήνης στον κόσμο» </a:t>
            </a:r>
            <a:endParaRPr lang="el-GR" sz="2000" b="1" i="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1670</TotalTime>
  <Words>874</Words>
  <Application>Microsoft Office PowerPoint</Application>
  <PresentationFormat>Προβολή στην οθόνη (4:3)</PresentationFormat>
  <Paragraphs>45</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ανθρώπινη αξιοπρέπεια βασική αξία της Κοινωνικής Εργασίας</dc:title>
  <dc:creator>User</dc:creator>
  <cp:lastModifiedBy>User</cp:lastModifiedBy>
  <cp:revision>108</cp:revision>
  <dcterms:created xsi:type="dcterms:W3CDTF">2015-03-15T07:58:57Z</dcterms:created>
  <dcterms:modified xsi:type="dcterms:W3CDTF">2020-04-01T14:24:24Z</dcterms:modified>
</cp:coreProperties>
</file>