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96" r:id="rId5"/>
    <p:sldId id="258" r:id="rId6"/>
    <p:sldId id="259" r:id="rId7"/>
    <p:sldId id="298" r:id="rId8"/>
    <p:sldId id="299" r:id="rId9"/>
    <p:sldId id="297" r:id="rId10"/>
    <p:sldId id="300" r:id="rId11"/>
    <p:sldId id="260" r:id="rId12"/>
    <p:sldId id="261" r:id="rId13"/>
    <p:sldId id="303" r:id="rId14"/>
    <p:sldId id="262" r:id="rId15"/>
    <p:sldId id="263" r:id="rId16"/>
    <p:sldId id="264" r:id="rId17"/>
    <p:sldId id="315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6" autoAdjust="0"/>
    <p:restoredTop sz="99429" autoAdjust="0"/>
  </p:normalViewPr>
  <p:slideViewPr>
    <p:cSldViewPr>
      <p:cViewPr varScale="1">
        <p:scale>
          <a:sx n="71" d="100"/>
          <a:sy n="71" d="100"/>
        </p:scale>
        <p:origin x="13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11/4/2023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11/4/2023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11/4/2023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11/4/2023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11/4/2023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11/4/2023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11/4/2023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11/4/2023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11/4/2023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11/4/2023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7780-7CA3-4AA4-8387-DBC8BC4E94FD}" type="datetimeFigureOut">
              <a:rPr lang="el-GR" smtClean="0"/>
              <a:pPr/>
              <a:t>11/4/2023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7780-7CA3-4AA4-8387-DBC8BC4E94FD}" type="datetimeFigureOut">
              <a:rPr lang="el-GR" smtClean="0"/>
              <a:pPr/>
              <a:t>11/4/2023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BD42-DA5D-4FC2-AA2C-A86C3FC63F5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Ανανεώσιμες Πηγές Ενέργειας</a:t>
            </a:r>
            <a:endParaRPr lang="el-GR" sz="3200" b="1" dirty="0"/>
          </a:p>
        </p:txBody>
      </p:sp>
      <p:sp>
        <p:nvSpPr>
          <p:cNvPr id="3" name="2 - TextBox"/>
          <p:cNvSpPr txBox="1"/>
          <p:nvPr/>
        </p:nvSpPr>
        <p:spPr>
          <a:xfrm>
            <a:off x="-32" y="2511035"/>
            <a:ext cx="91440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ea typeface="Times New Roman" pitchFamily="18" charset="0"/>
                <a:cs typeface="Tahoma" pitchFamily="34" charset="0"/>
              </a:rPr>
              <a:t>Ηλιακή ενέργεια </a:t>
            </a:r>
          </a:p>
          <a:p>
            <a:pPr algn="ctr"/>
            <a:endParaRPr lang="el-GR" sz="2400" b="1" dirty="0" smtClean="0">
              <a:ea typeface="Times New Roman" pitchFamily="18" charset="0"/>
              <a:cs typeface="Tahoma" pitchFamily="34" charset="0"/>
            </a:endParaRPr>
          </a:p>
          <a:p>
            <a:pPr algn="ctr"/>
            <a:r>
              <a:rPr lang="el-GR" sz="2400" b="1" dirty="0" smtClean="0"/>
              <a:t>Ηλιακή ενέργεια: </a:t>
            </a:r>
            <a:r>
              <a:rPr lang="el-GR" sz="2400" b="1" dirty="0" err="1" smtClean="0"/>
              <a:t>Φωτοβολταϊκά</a:t>
            </a:r>
            <a:r>
              <a:rPr lang="el-GR" sz="2400" b="1" dirty="0" smtClean="0"/>
              <a:t> συστήματα, </a:t>
            </a:r>
            <a:r>
              <a:rPr lang="el-GR" sz="2400" b="1" dirty="0" err="1" smtClean="0"/>
              <a:t>διαστασιολόγηση</a:t>
            </a:r>
            <a:r>
              <a:rPr lang="el-GR" sz="2400" b="1" dirty="0" smtClean="0"/>
              <a:t> και βασικοί υπολογισμοί, οικονομική ανάλυση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Συμπεριφορά  Έντασης– Τάσης (συμπεριφορά </a:t>
            </a:r>
            <a:r>
              <a:rPr lang="en-US" b="1" dirty="0" smtClean="0"/>
              <a:t>I – V) </a:t>
            </a:r>
            <a:r>
              <a:rPr lang="el-GR" b="1" dirty="0" smtClean="0"/>
              <a:t>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3143248"/>
            <a:ext cx="91440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/>
              <a:t>Μεταβάλλοντας την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 μεταξύ των παραπάνω ακραίων τιμών</a:t>
            </a:r>
            <a:r>
              <a:rPr lang="en-US" sz="1400" dirty="0" smtClean="0"/>
              <a:t> </a:t>
            </a:r>
            <a:r>
              <a:rPr lang="el-GR" sz="1400" dirty="0" smtClean="0"/>
              <a:t>(από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= 0  έως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 = ∞ )</a:t>
            </a:r>
            <a:r>
              <a:rPr lang="en-US" sz="1400" dirty="0" smtClean="0"/>
              <a:t>,</a:t>
            </a:r>
            <a:r>
              <a:rPr lang="el-GR" sz="1400" dirty="0" smtClean="0"/>
              <a:t> λαμβάνεται η συνεχής καμπύλη ρεύματος – δυναμικού (Ι – V) του Φ/Β στοιχείου, από το οποίο μπορεί  να εξαχθεί η διακεκομμένη καμπύλη ισχύος – δυναμικού (P – V), του δεξιού διαγράμματος.</a:t>
            </a:r>
          </a:p>
          <a:p>
            <a:pPr algn="just"/>
            <a:endParaRPr lang="el-GR" sz="1400" dirty="0" smtClean="0"/>
          </a:p>
          <a:p>
            <a:pPr algn="just"/>
            <a:r>
              <a:rPr lang="el-GR" sz="1400" dirty="0" smtClean="0"/>
              <a:t>Η καμπύλη ισχύος – δυναμικού παρουσιάζει μέγιστο το οποίο ονομάζεται </a:t>
            </a:r>
            <a:r>
              <a:rPr lang="en-US" sz="1400" dirty="0" smtClean="0"/>
              <a:t>Maximum Power Point (MPP) </a:t>
            </a:r>
            <a:r>
              <a:rPr lang="el-GR" sz="1400" dirty="0" smtClean="0"/>
              <a:t>ή σημείο μέγιστο ισχύος, με συντεταγμένες:</a:t>
            </a:r>
          </a:p>
          <a:p>
            <a:pPr algn="just"/>
            <a:endParaRPr lang="el-GR" sz="1400" dirty="0" smtClean="0"/>
          </a:p>
          <a:p>
            <a:pPr algn="just"/>
            <a:r>
              <a:rPr lang="en-US" sz="1400" dirty="0" smtClean="0"/>
              <a:t>			(V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, I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) </a:t>
            </a:r>
            <a:r>
              <a:rPr lang="el-GR" sz="1400" dirty="0" smtClean="0"/>
              <a:t>όσον αφορά στην καμπύλη </a:t>
            </a:r>
            <a:r>
              <a:rPr lang="en-US" sz="1400" dirty="0" smtClean="0"/>
              <a:t>I – V</a:t>
            </a:r>
          </a:p>
          <a:p>
            <a:pPr algn="just"/>
            <a:r>
              <a:rPr lang="en-US" sz="1400" dirty="0" smtClean="0"/>
              <a:t>			(V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, P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) </a:t>
            </a:r>
            <a:r>
              <a:rPr lang="el-GR" sz="1400" dirty="0" smtClean="0"/>
              <a:t>όσον αφορά στην καμπύλη </a:t>
            </a:r>
            <a:r>
              <a:rPr lang="en-US" sz="1400" dirty="0" smtClean="0"/>
              <a:t>P – V </a:t>
            </a:r>
          </a:p>
          <a:p>
            <a:pPr algn="just"/>
            <a:r>
              <a:rPr lang="en-US" sz="1400" dirty="0" smtClean="0"/>
              <a:t>			(V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, R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) </a:t>
            </a:r>
            <a:r>
              <a:rPr lang="el-GR" sz="1400" dirty="0" smtClean="0"/>
              <a:t>όσον αφορά στην καμπύλη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n-US" sz="1400" dirty="0" smtClean="0"/>
              <a:t>– V </a:t>
            </a:r>
            <a:endParaRPr lang="el-GR" sz="1400" dirty="0" smtClean="0"/>
          </a:p>
          <a:p>
            <a:pPr algn="just"/>
            <a:endParaRPr lang="el-GR" sz="1400" dirty="0" smtClean="0"/>
          </a:p>
          <a:p>
            <a:pPr algn="just"/>
            <a:r>
              <a:rPr lang="el-GR" sz="1400" dirty="0" smtClean="0"/>
              <a:t>Έτσι, το Φ/Β παράγει τη μέγιστη ισχύ </a:t>
            </a:r>
            <a:r>
              <a:rPr lang="en-US" sz="1400" dirty="0" smtClean="0"/>
              <a:t>P</a:t>
            </a:r>
            <a:r>
              <a:rPr lang="en-US" sz="1400" baseline="-25000" dirty="0" smtClean="0"/>
              <a:t>MPP</a:t>
            </a:r>
            <a:r>
              <a:rPr lang="el-GR" sz="1400" dirty="0" smtClean="0"/>
              <a:t> όταν η κατανάλωση που έχει συνδεθεί στα άκρα του παρουσιάζει αντίσταση </a:t>
            </a:r>
            <a:r>
              <a:rPr lang="en-US" sz="1400" dirty="0" smtClean="0"/>
              <a:t>R</a:t>
            </a:r>
            <a:r>
              <a:rPr lang="en-US" sz="1400" baseline="-25000" dirty="0" smtClean="0"/>
              <a:t>MPP</a:t>
            </a:r>
            <a:r>
              <a:rPr lang="el-GR" sz="1400" dirty="0" smtClean="0"/>
              <a:t> και τότε η διαφορά δυναμικού στα άκρα του είναι </a:t>
            </a:r>
            <a:r>
              <a:rPr lang="en-US" sz="1400" dirty="0" smtClean="0"/>
              <a:t>V</a:t>
            </a:r>
            <a:r>
              <a:rPr lang="en-US" sz="1400" baseline="-25000" dirty="0" smtClean="0"/>
              <a:t>MPP</a:t>
            </a:r>
            <a:r>
              <a:rPr lang="el-GR" sz="1400" dirty="0" smtClean="0"/>
              <a:t> και η ένταση του ρεύματος που διαρρέει είναι</a:t>
            </a:r>
            <a:r>
              <a:rPr lang="en-US" sz="1400" dirty="0" smtClean="0"/>
              <a:t> I</a:t>
            </a:r>
            <a:r>
              <a:rPr lang="en-US" sz="1400" baseline="-25000" dirty="0" smtClean="0"/>
              <a:t>MPP</a:t>
            </a:r>
            <a:r>
              <a:rPr lang="el-GR" sz="1400" dirty="0" smtClean="0"/>
              <a:t>.</a:t>
            </a:r>
            <a:r>
              <a:rPr lang="en-US" sz="1400" dirty="0" smtClean="0"/>
              <a:t> </a:t>
            </a:r>
            <a:r>
              <a:rPr lang="el-GR" sz="1400" dirty="0" smtClean="0"/>
              <a:t> Μία ειδική διάταξη που ονομάζεται </a:t>
            </a:r>
            <a:r>
              <a:rPr lang="en-US" sz="1400" b="1" dirty="0" smtClean="0">
                <a:solidFill>
                  <a:schemeClr val="bg1"/>
                </a:solidFill>
              </a:rPr>
              <a:t>Maximum Power Point Tracker (MPPT) </a:t>
            </a:r>
            <a:r>
              <a:rPr lang="el-GR" sz="1400" dirty="0" smtClean="0"/>
              <a:t>και η οποία συνδέεται στα άκρα του Φ/Β εξασφαλίζει ότι το Φ/Β θα λειτουργεί κάθε στιγμή στο σημείο μέγιστης ισχύος </a:t>
            </a:r>
            <a:r>
              <a:rPr lang="en-US" sz="1400" dirty="0" smtClean="0"/>
              <a:t>(V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, I</a:t>
            </a:r>
            <a:r>
              <a:rPr lang="en-US" sz="1400" baseline="-25000" dirty="0" smtClean="0"/>
              <a:t>MPP</a:t>
            </a:r>
            <a:r>
              <a:rPr lang="en-US" sz="1400" dirty="0" smtClean="0"/>
              <a:t>) </a:t>
            </a:r>
            <a:r>
              <a:rPr lang="el-GR" sz="1400" dirty="0" smtClean="0"/>
              <a:t>. Ο </a:t>
            </a:r>
            <a:r>
              <a:rPr lang="en-US" sz="1400" dirty="0" smtClean="0"/>
              <a:t>MPPT </a:t>
            </a:r>
            <a:r>
              <a:rPr lang="el-GR" sz="1400" dirty="0" smtClean="0"/>
              <a:t>ρυθμίζει την αντίσταση στα άκρα του Φ/Β ώστε αυτή να βρίσκεται πάντοτε στην τιμή </a:t>
            </a:r>
            <a:r>
              <a:rPr lang="en-US" sz="1400" dirty="0" smtClean="0"/>
              <a:t>R</a:t>
            </a:r>
            <a:r>
              <a:rPr lang="en-US" sz="1400" baseline="-25000" dirty="0" smtClean="0"/>
              <a:t>MPP</a:t>
            </a:r>
            <a:r>
              <a:rPr lang="el-GR" sz="1400" dirty="0" smtClean="0"/>
              <a:t> ανεξάρτητα από τις μεταβολές της αντίστασης της κατανάλωσης που κάθε στιγμή τροφοδοτείται από το Φ/Β.</a:t>
            </a:r>
          </a:p>
          <a:p>
            <a:pPr algn="just"/>
            <a:endParaRPr lang="el-GR" sz="1400" dirty="0" smtClean="0"/>
          </a:p>
          <a:p>
            <a:pPr marL="273050" indent="-273050" algn="just">
              <a:buFont typeface="Wingdings" pitchFamily="2" charset="2"/>
              <a:buChar char="ü"/>
            </a:pPr>
            <a:endParaRPr lang="el-GR" sz="14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195" y="351632"/>
            <a:ext cx="45418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 rot="16200000">
            <a:off x="4297081" y="1404278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I, ampere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 rot="16200000">
            <a:off x="8195781" y="1325199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P, watt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337084" y="2614276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V, volt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595538" y="1928802"/>
            <a:ext cx="3032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baseline="-25000" dirty="0"/>
          </a:p>
        </p:txBody>
      </p:sp>
      <p:sp>
        <p:nvSpPr>
          <p:cNvPr id="11" name="10 - TextBox"/>
          <p:cNvSpPr txBox="1"/>
          <p:nvPr/>
        </p:nvSpPr>
        <p:spPr>
          <a:xfrm>
            <a:off x="6627589" y="357166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cxnSp>
        <p:nvCxnSpPr>
          <p:cNvPr id="12" name="11 - Ευθύγραμμο βέλος σύνδεσης"/>
          <p:cNvCxnSpPr>
            <a:stCxn id="11" idx="1"/>
          </p:cNvCxnSpPr>
          <p:nvPr/>
        </p:nvCxnSpPr>
        <p:spPr>
          <a:xfrm rot="10800000">
            <a:off x="6339589" y="541832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0800000" flipH="1">
            <a:off x="6858016" y="2143116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57166"/>
            <a:ext cx="45418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TextBox"/>
          <p:cNvSpPr txBox="1"/>
          <p:nvPr/>
        </p:nvSpPr>
        <p:spPr>
          <a:xfrm rot="16200000">
            <a:off x="-243052" y="1475716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I, ampere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 rot="16200000">
            <a:off x="3655648" y="1396637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R, ohm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1796951" y="2685714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V, volt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1285852" y="2252584"/>
            <a:ext cx="5997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sp>
        <p:nvSpPr>
          <p:cNvPr id="21" name="20 - TextBox"/>
          <p:cNvSpPr txBox="1"/>
          <p:nvPr/>
        </p:nvSpPr>
        <p:spPr>
          <a:xfrm>
            <a:off x="2087456" y="407338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cxnSp>
        <p:nvCxnSpPr>
          <p:cNvPr id="22" name="21 - Ευθύγραμμο βέλος σύνδεσης"/>
          <p:cNvCxnSpPr>
            <a:stCxn id="21" idx="1"/>
          </p:cNvCxnSpPr>
          <p:nvPr/>
        </p:nvCxnSpPr>
        <p:spPr>
          <a:xfrm rot="10800000">
            <a:off x="1799456" y="592004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10800000" flipH="1">
            <a:off x="1843781" y="2445632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εία γραμμή σύνδεσης"/>
          <p:cNvCxnSpPr/>
          <p:nvPr/>
        </p:nvCxnSpPr>
        <p:spPr>
          <a:xfrm rot="5400000">
            <a:off x="6785299" y="1717172"/>
            <a:ext cx="176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εία γραμμή σύνδεσης"/>
          <p:cNvCxnSpPr/>
          <p:nvPr/>
        </p:nvCxnSpPr>
        <p:spPr>
          <a:xfrm>
            <a:off x="7668048" y="1570024"/>
            <a:ext cx="9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εία γραμμή σύνδεσης"/>
          <p:cNvCxnSpPr/>
          <p:nvPr/>
        </p:nvCxnSpPr>
        <p:spPr>
          <a:xfrm flipH="1">
            <a:off x="5097343" y="814700"/>
            <a:ext cx="25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- Έλλειψη"/>
          <p:cNvSpPr/>
          <p:nvPr/>
        </p:nvSpPr>
        <p:spPr>
          <a:xfrm>
            <a:off x="7636194" y="152908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41 - Έλλειψη"/>
          <p:cNvSpPr/>
          <p:nvPr/>
        </p:nvSpPr>
        <p:spPr>
          <a:xfrm>
            <a:off x="7636194" y="79343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42 - TextBox"/>
          <p:cNvSpPr txBox="1"/>
          <p:nvPr/>
        </p:nvSpPr>
        <p:spPr>
          <a:xfrm>
            <a:off x="7483422" y="428604"/>
            <a:ext cx="61908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MPP</a:t>
            </a:r>
            <a:endParaRPr lang="el-GR" baseline="-25000" dirty="0"/>
          </a:p>
        </p:txBody>
      </p:sp>
      <p:sp>
        <p:nvSpPr>
          <p:cNvPr id="44" name="43 - TextBox"/>
          <p:cNvSpPr txBox="1"/>
          <p:nvPr/>
        </p:nvSpPr>
        <p:spPr>
          <a:xfrm>
            <a:off x="7114862" y="1255445"/>
            <a:ext cx="61908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MPP</a:t>
            </a:r>
            <a:endParaRPr lang="el-GR" baseline="-25000" dirty="0"/>
          </a:p>
        </p:txBody>
      </p:sp>
      <p:cxnSp>
        <p:nvCxnSpPr>
          <p:cNvPr id="45" name="44 - Ευθεία γραμμή σύνδεσης"/>
          <p:cNvCxnSpPr/>
          <p:nvPr/>
        </p:nvCxnSpPr>
        <p:spPr>
          <a:xfrm rot="5400000">
            <a:off x="2270061" y="1780970"/>
            <a:ext cx="176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- Ευθεία γραμμή σύνδεσης"/>
          <p:cNvCxnSpPr/>
          <p:nvPr/>
        </p:nvCxnSpPr>
        <p:spPr>
          <a:xfrm>
            <a:off x="3152810" y="2416647"/>
            <a:ext cx="9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- Ευθεία γραμμή σύνδεσης"/>
          <p:cNvCxnSpPr/>
          <p:nvPr/>
        </p:nvCxnSpPr>
        <p:spPr>
          <a:xfrm flipH="1">
            <a:off x="582105" y="867865"/>
            <a:ext cx="25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- Έλλειψη"/>
          <p:cNvSpPr/>
          <p:nvPr/>
        </p:nvSpPr>
        <p:spPr>
          <a:xfrm>
            <a:off x="3120956" y="239696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Έλλειψη"/>
          <p:cNvSpPr/>
          <p:nvPr/>
        </p:nvSpPr>
        <p:spPr>
          <a:xfrm>
            <a:off x="3120956" y="86786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TextBox"/>
          <p:cNvSpPr txBox="1"/>
          <p:nvPr/>
        </p:nvSpPr>
        <p:spPr>
          <a:xfrm>
            <a:off x="2968184" y="481769"/>
            <a:ext cx="61908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MPP</a:t>
            </a:r>
            <a:endParaRPr lang="el-GR" baseline="-25000" dirty="0"/>
          </a:p>
        </p:txBody>
      </p:sp>
      <p:sp>
        <p:nvSpPr>
          <p:cNvPr id="51" name="50 - TextBox"/>
          <p:cNvSpPr txBox="1"/>
          <p:nvPr/>
        </p:nvSpPr>
        <p:spPr>
          <a:xfrm>
            <a:off x="2571736" y="2102068"/>
            <a:ext cx="61908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MPP</a:t>
            </a:r>
            <a:endParaRPr lang="el-GR" baseline="-25000" dirty="0"/>
          </a:p>
        </p:txBody>
      </p:sp>
      <p:sp>
        <p:nvSpPr>
          <p:cNvPr id="54" name="53 - TextBox"/>
          <p:cNvSpPr txBox="1"/>
          <p:nvPr/>
        </p:nvSpPr>
        <p:spPr>
          <a:xfrm>
            <a:off x="91483" y="325267"/>
            <a:ext cx="3690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r>
              <a:rPr lang="en-US" baseline="-25000" dirty="0" smtClean="0"/>
              <a:t>sc</a:t>
            </a:r>
            <a:endParaRPr lang="el-GR" baseline="-25000" dirty="0"/>
          </a:p>
        </p:txBody>
      </p:sp>
      <p:cxnSp>
        <p:nvCxnSpPr>
          <p:cNvPr id="55" name="54 - Ευθύγραμμο βέλος σύνδεσης"/>
          <p:cNvCxnSpPr/>
          <p:nvPr/>
        </p:nvCxnSpPr>
        <p:spPr>
          <a:xfrm>
            <a:off x="357158" y="500042"/>
            <a:ext cx="214316" cy="182415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- TextBox"/>
          <p:cNvSpPr txBox="1"/>
          <p:nvPr/>
        </p:nvSpPr>
        <p:spPr>
          <a:xfrm>
            <a:off x="4036044" y="2760145"/>
            <a:ext cx="4635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l-GR" baseline="-25000" dirty="0" smtClean="0"/>
              <a:t>ο</a:t>
            </a:r>
            <a:r>
              <a:rPr lang="en-US" baseline="-25000" dirty="0" smtClean="0"/>
              <a:t>c</a:t>
            </a:r>
            <a:endParaRPr lang="el-GR" baseline="-25000" dirty="0"/>
          </a:p>
        </p:txBody>
      </p:sp>
      <p:cxnSp>
        <p:nvCxnSpPr>
          <p:cNvPr id="57" name="56 - Ευθύγραμμο βέλος σύνδεσης"/>
          <p:cNvCxnSpPr/>
          <p:nvPr/>
        </p:nvCxnSpPr>
        <p:spPr>
          <a:xfrm rot="10800000">
            <a:off x="3770019" y="2746519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- TextBox"/>
          <p:cNvSpPr txBox="1"/>
          <p:nvPr/>
        </p:nvSpPr>
        <p:spPr>
          <a:xfrm>
            <a:off x="71406" y="804067"/>
            <a:ext cx="53412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r>
              <a:rPr lang="en-US" baseline="-25000" dirty="0" smtClean="0"/>
              <a:t>MPP</a:t>
            </a:r>
            <a:endParaRPr lang="el-GR" baseline="-25000" dirty="0"/>
          </a:p>
        </p:txBody>
      </p:sp>
      <p:cxnSp>
        <p:nvCxnSpPr>
          <p:cNvPr id="60" name="59 - Ευθύγραμμο βέλος σύνδεσης"/>
          <p:cNvCxnSpPr/>
          <p:nvPr/>
        </p:nvCxnSpPr>
        <p:spPr>
          <a:xfrm flipV="1">
            <a:off x="264454" y="878498"/>
            <a:ext cx="285752" cy="7143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- TextBox"/>
          <p:cNvSpPr txBox="1"/>
          <p:nvPr/>
        </p:nvSpPr>
        <p:spPr>
          <a:xfrm>
            <a:off x="4577484" y="753895"/>
            <a:ext cx="53412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r>
              <a:rPr lang="en-US" baseline="-25000" dirty="0" smtClean="0"/>
              <a:t>MPP</a:t>
            </a:r>
            <a:endParaRPr lang="el-GR" baseline="-25000" dirty="0"/>
          </a:p>
        </p:txBody>
      </p:sp>
      <p:cxnSp>
        <p:nvCxnSpPr>
          <p:cNvPr id="64" name="63 - Ευθύγραμμο βέλος σύνδεσης"/>
          <p:cNvCxnSpPr/>
          <p:nvPr/>
        </p:nvCxnSpPr>
        <p:spPr>
          <a:xfrm flipV="1">
            <a:off x="4770532" y="828326"/>
            <a:ext cx="285752" cy="7143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- TextBox"/>
          <p:cNvSpPr txBox="1"/>
          <p:nvPr/>
        </p:nvSpPr>
        <p:spPr>
          <a:xfrm>
            <a:off x="4560176" y="273586"/>
            <a:ext cx="3690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r>
              <a:rPr lang="en-US" baseline="-25000" dirty="0" smtClean="0"/>
              <a:t>sc</a:t>
            </a:r>
            <a:endParaRPr lang="el-GR" baseline="-25000" dirty="0"/>
          </a:p>
        </p:txBody>
      </p:sp>
      <p:cxnSp>
        <p:nvCxnSpPr>
          <p:cNvPr id="66" name="65 - Ευθύγραμμο βέλος σύνδεσης"/>
          <p:cNvCxnSpPr/>
          <p:nvPr/>
        </p:nvCxnSpPr>
        <p:spPr>
          <a:xfrm>
            <a:off x="4825851" y="448361"/>
            <a:ext cx="214316" cy="182415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- TextBox"/>
          <p:cNvSpPr txBox="1"/>
          <p:nvPr/>
        </p:nvSpPr>
        <p:spPr>
          <a:xfrm>
            <a:off x="3438172" y="2749512"/>
            <a:ext cx="607859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MPP</a:t>
            </a:r>
            <a:endParaRPr lang="el-GR" baseline="-25000" dirty="0"/>
          </a:p>
        </p:txBody>
      </p:sp>
      <p:cxnSp>
        <p:nvCxnSpPr>
          <p:cNvPr id="68" name="67 - Ευθύγραμμο βέλος σύνδεσης"/>
          <p:cNvCxnSpPr/>
          <p:nvPr/>
        </p:nvCxnSpPr>
        <p:spPr>
          <a:xfrm rot="10800000">
            <a:off x="3172147" y="2735886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- TextBox"/>
          <p:cNvSpPr txBox="1"/>
          <p:nvPr/>
        </p:nvSpPr>
        <p:spPr>
          <a:xfrm>
            <a:off x="8566474" y="2706980"/>
            <a:ext cx="4635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l-GR" baseline="-25000" dirty="0" smtClean="0"/>
              <a:t>ο</a:t>
            </a:r>
            <a:r>
              <a:rPr lang="en-US" baseline="-25000" dirty="0" smtClean="0"/>
              <a:t>c</a:t>
            </a:r>
            <a:endParaRPr lang="el-GR" baseline="-25000" dirty="0"/>
          </a:p>
        </p:txBody>
      </p:sp>
      <p:cxnSp>
        <p:nvCxnSpPr>
          <p:cNvPr id="70" name="69 - Ευθύγραμμο βέλος σύνδεσης"/>
          <p:cNvCxnSpPr/>
          <p:nvPr/>
        </p:nvCxnSpPr>
        <p:spPr>
          <a:xfrm rot="10800000">
            <a:off x="8300449" y="2693354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- TextBox"/>
          <p:cNvSpPr txBox="1"/>
          <p:nvPr/>
        </p:nvSpPr>
        <p:spPr>
          <a:xfrm>
            <a:off x="7968602" y="2696347"/>
            <a:ext cx="607859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MPP</a:t>
            </a:r>
            <a:endParaRPr lang="el-GR" baseline="-25000" dirty="0"/>
          </a:p>
        </p:txBody>
      </p:sp>
      <p:cxnSp>
        <p:nvCxnSpPr>
          <p:cNvPr id="72" name="71 - Ευθύγραμμο βέλος σύνδεσης"/>
          <p:cNvCxnSpPr/>
          <p:nvPr/>
        </p:nvCxnSpPr>
        <p:spPr>
          <a:xfrm rot="10800000">
            <a:off x="7702577" y="2682721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- TextBox"/>
          <p:cNvSpPr txBox="1"/>
          <p:nvPr/>
        </p:nvSpPr>
        <p:spPr>
          <a:xfrm>
            <a:off x="4414035" y="2442494"/>
            <a:ext cx="60144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MPP</a:t>
            </a:r>
            <a:endParaRPr lang="el-GR" baseline="-25000" dirty="0"/>
          </a:p>
        </p:txBody>
      </p:sp>
      <p:cxnSp>
        <p:nvCxnSpPr>
          <p:cNvPr id="74" name="73 - Ευθύγραμμο βέλος σύνδεσης"/>
          <p:cNvCxnSpPr/>
          <p:nvPr/>
        </p:nvCxnSpPr>
        <p:spPr>
          <a:xfrm rot="10800000">
            <a:off x="4148010" y="2428868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- TextBox"/>
          <p:cNvSpPr txBox="1"/>
          <p:nvPr/>
        </p:nvSpPr>
        <p:spPr>
          <a:xfrm>
            <a:off x="8043556" y="998599"/>
            <a:ext cx="60144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MPP</a:t>
            </a:r>
            <a:endParaRPr lang="el-GR" baseline="-25000" dirty="0"/>
          </a:p>
        </p:txBody>
      </p:sp>
      <p:cxnSp>
        <p:nvCxnSpPr>
          <p:cNvPr id="76" name="75 - Ευθύγραμμο βέλος σύνδεσης"/>
          <p:cNvCxnSpPr/>
          <p:nvPr/>
        </p:nvCxnSpPr>
        <p:spPr>
          <a:xfrm>
            <a:off x="8236604" y="1317759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83514"/>
            <a:ext cx="4067175" cy="216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4429124" y="1635989"/>
            <a:ext cx="4714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Η καμπύλη έντασης – τάσης (ή ρεύματος-δυναμικού) των Φ/Β, μετατοπίζεται όταν μεταβάλλεται η ένταση της ηλιακής ακτινοβολίας που προσπίπτει στο Φ/Β. Η μετατόπιση αυτή αφορά κυρίως την ένταση του ρεύματος που παράγεται από το Φ/Β, ενώ το δυναμικό άκρα του επηρεάζεται πολύ λίγο. 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-32" y="3983844"/>
            <a:ext cx="91440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Έτσι το Ι</a:t>
            </a:r>
            <a:r>
              <a:rPr lang="en-US" sz="1600" dirty="0" smtClean="0"/>
              <a:t>max</a:t>
            </a:r>
            <a:r>
              <a:rPr lang="el-GR" sz="1600" dirty="0" smtClean="0"/>
              <a:t> (Ι</a:t>
            </a:r>
            <a:r>
              <a:rPr lang="en-US" sz="1600" baseline="-25000" dirty="0" smtClean="0"/>
              <a:t>SC</a:t>
            </a:r>
            <a:r>
              <a:rPr lang="el-GR" sz="1600" dirty="0" smtClean="0"/>
              <a:t>) αλλά και το Ι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μεταβάλλεται σχεδόν ανάλογα με την ένταση της προσπίπτουσας ακτινοβολίας, ενώ το </a:t>
            </a:r>
            <a:r>
              <a:rPr lang="en-US" sz="1600" dirty="0" err="1" smtClean="0"/>
              <a:t>Vmax</a:t>
            </a:r>
            <a:r>
              <a:rPr lang="el-GR" sz="1600" dirty="0" smtClean="0"/>
              <a:t> (</a:t>
            </a:r>
            <a:r>
              <a:rPr lang="en-US" sz="1600" dirty="0" smtClean="0"/>
              <a:t>V</a:t>
            </a:r>
            <a:r>
              <a:rPr lang="en-US" sz="1600" baseline="-25000" dirty="0" smtClean="0"/>
              <a:t>OC</a:t>
            </a:r>
            <a:r>
              <a:rPr lang="el-GR" sz="1600" dirty="0" smtClean="0"/>
              <a:t>) και το </a:t>
            </a:r>
            <a:r>
              <a:rPr lang="en-US" sz="1600" dirty="0" smtClean="0"/>
              <a:t>V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μεταβάλλεται ανεπαίσθητα με την ένταση της προσπίπτουσας ακτινοβολίας.  Λόγω κυρίως της μεταβολής του Ι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μεταβάλλεται και το </a:t>
            </a:r>
            <a:r>
              <a:rPr lang="en-US" sz="1600" dirty="0" smtClean="0"/>
              <a:t>R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= </a:t>
            </a:r>
            <a:r>
              <a:rPr lang="en-US" sz="1600" dirty="0" smtClean="0"/>
              <a:t>V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</a:t>
            </a:r>
            <a:r>
              <a:rPr lang="en-US" sz="1600" dirty="0" smtClean="0"/>
              <a:t>/ </a:t>
            </a:r>
            <a:r>
              <a:rPr lang="el-GR" sz="1600" dirty="0" smtClean="0"/>
              <a:t>Ι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.</a:t>
            </a:r>
          </a:p>
          <a:p>
            <a:endParaRPr lang="el-GR" sz="1000" dirty="0" smtClean="0"/>
          </a:p>
          <a:p>
            <a:r>
              <a:rPr lang="el-GR" sz="1600" dirty="0" smtClean="0"/>
              <a:t>	</a:t>
            </a:r>
            <a:endParaRPr lang="el-GR" sz="1600" dirty="0"/>
          </a:p>
        </p:txBody>
      </p:sp>
      <p:sp>
        <p:nvSpPr>
          <p:cNvPr id="7" name="6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Συμπεριφορά  Έντασης– Τάσης (συμπεριφορά </a:t>
            </a:r>
            <a:r>
              <a:rPr lang="en-US" b="1" dirty="0" smtClean="0"/>
              <a:t>I – V) </a:t>
            </a:r>
            <a:r>
              <a:rPr lang="el-GR" b="1" dirty="0" smtClean="0"/>
              <a:t>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0" y="28572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 Ο ονομαστικός </a:t>
            </a:r>
            <a:r>
              <a:rPr lang="el-GR" sz="1600" b="1" dirty="0" smtClean="0"/>
              <a:t>βαθμός απόδοσης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nominal</a:t>
            </a:r>
            <a:r>
              <a:rPr lang="en-US" sz="1600" b="1" baseline="-25000" dirty="0" smtClean="0"/>
              <a:t> </a:t>
            </a:r>
            <a:r>
              <a:rPr lang="el-GR" sz="1600" b="1" dirty="0" smtClean="0"/>
              <a:t> ή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n</a:t>
            </a:r>
            <a:r>
              <a:rPr lang="en-US" sz="1600" b="1" baseline="-25000" dirty="0" smtClean="0"/>
              <a:t> </a:t>
            </a:r>
            <a:r>
              <a:rPr lang="el-GR" sz="1600" dirty="0" smtClean="0"/>
              <a:t>ενός Φ/Β (στοιχείου</a:t>
            </a:r>
            <a:r>
              <a:rPr lang="el-GR" sz="1600" smtClean="0"/>
              <a:t>, πλαισίου </a:t>
            </a:r>
            <a:r>
              <a:rPr lang="el-GR" sz="1600" dirty="0" smtClean="0"/>
              <a:t>ή συστοιχίας) ορίζεται ως η παραγόμενη ηλεκτρική ισχύς προς την ένταση της προσπίπτουσας ακτινοβολίας και υπολογίζεται στις πρότυπες συνθήκες με βάση τη σχέση: </a:t>
            </a:r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r>
              <a:rPr lang="el-GR" sz="1600" dirty="0" smtClean="0"/>
              <a:t>όπου Ι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[</a:t>
            </a:r>
            <a:r>
              <a:rPr lang="en-US" sz="1600" dirty="0" smtClean="0"/>
              <a:t>ampere</a:t>
            </a:r>
            <a:r>
              <a:rPr lang="el-GR" sz="1600" dirty="0" smtClean="0"/>
              <a:t>] η ένταση του ρεύματος στο ΜΡΡ, </a:t>
            </a:r>
            <a:r>
              <a:rPr lang="en-US" sz="1600" dirty="0" smtClean="0"/>
              <a:t>V</a:t>
            </a:r>
            <a:r>
              <a:rPr lang="el-GR" sz="1600" baseline="-25000" dirty="0" smtClean="0"/>
              <a:t>ΜΡΡ</a:t>
            </a:r>
            <a:r>
              <a:rPr lang="el-GR" sz="1600" dirty="0" smtClean="0"/>
              <a:t> [</a:t>
            </a:r>
            <a:r>
              <a:rPr lang="en-US" sz="1600" dirty="0" smtClean="0"/>
              <a:t>volt</a:t>
            </a:r>
            <a:r>
              <a:rPr lang="el-GR" sz="1600" dirty="0" smtClean="0"/>
              <a:t>] το δυναμικό στο ΜΡΡ, Ρ</a:t>
            </a:r>
            <a:r>
              <a:rPr lang="el-GR" sz="1600" baseline="-25000" dirty="0" smtClean="0"/>
              <a:t>ΜΡΡ</a:t>
            </a:r>
            <a:r>
              <a:rPr lang="en-US" sz="1600" dirty="0" smtClean="0"/>
              <a:t> </a:t>
            </a:r>
            <a:r>
              <a:rPr lang="el-GR" sz="1600" dirty="0" smtClean="0"/>
              <a:t>[</a:t>
            </a:r>
            <a:r>
              <a:rPr lang="en-US" sz="1600" dirty="0" smtClean="0"/>
              <a:t>watt</a:t>
            </a:r>
            <a:r>
              <a:rPr lang="el-GR" sz="1600" dirty="0" smtClean="0"/>
              <a:t>] η παραγόμενη ηλεκτρική ισχύς στο ΜΡΡ, Ι η ένταση της προσπίπτουσας ακτινοβολίας [</a:t>
            </a:r>
            <a:r>
              <a:rPr lang="en-US" sz="1600" dirty="0" smtClean="0"/>
              <a:t>watt</a:t>
            </a:r>
            <a:r>
              <a:rPr lang="el-GR" sz="1600" dirty="0" smtClean="0"/>
              <a:t>/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] και Α η επιφάνεια του Φ/Β [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].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Απόδοση 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-32" y="2500306"/>
            <a:ext cx="91440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Η ονομαστική απόδοση η</a:t>
            </a:r>
            <a:r>
              <a:rPr lang="en-US" sz="1600" baseline="-25000" dirty="0" smtClean="0"/>
              <a:t>n</a:t>
            </a:r>
            <a:r>
              <a:rPr lang="el-GR" sz="1600" dirty="0" smtClean="0"/>
              <a:t> υπολογίζεται από τα στοιχεία του Φ/Β που δίνει ο κατασκευαστής και αναφέρεται σε πρότυπες συνθήκες (Ι = 1000 </a:t>
            </a:r>
            <a:r>
              <a:rPr lang="en-US" sz="1600" dirty="0" smtClean="0"/>
              <a:t>W</a:t>
            </a:r>
            <a:r>
              <a:rPr lang="el-GR" sz="1600" dirty="0" smtClean="0"/>
              <a:t>/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 και 25 </a:t>
            </a:r>
            <a:r>
              <a:rPr lang="el-GR" sz="1600" baseline="30000" dirty="0" smtClean="0"/>
              <a:t>ο</a:t>
            </a:r>
            <a:r>
              <a:rPr lang="en-US" sz="1600" dirty="0" smtClean="0"/>
              <a:t>C</a:t>
            </a:r>
            <a:r>
              <a:rPr lang="el-GR" sz="1600" dirty="0" smtClean="0"/>
              <a:t>). Έτσι για το πλαίσιο του Πίνακα 1, η ονομαστική απόδοση είναι:</a:t>
            </a:r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endParaRPr lang="el-GR" sz="1600" dirty="0" smtClean="0"/>
          </a:p>
          <a:p>
            <a:pPr algn="just"/>
            <a:r>
              <a:rPr lang="el-GR" sz="1600" dirty="0" smtClean="0"/>
              <a:t>Η πραγματική απόδοση η, ελαττώνεται με την ελάττωση της ακτινοβολίας και την αύξηση της θερμοκρασίας του στοιχείου, βάση των συντελεστών </a:t>
            </a:r>
            <a:r>
              <a:rPr lang="el-GR" sz="1600" dirty="0" err="1" smtClean="0"/>
              <a:t>η</a:t>
            </a:r>
            <a:r>
              <a:rPr lang="el-GR" sz="1600" baseline="-25000" dirty="0" err="1" smtClean="0"/>
              <a:t>Ι</a:t>
            </a:r>
            <a:r>
              <a:rPr lang="el-GR" sz="1600" dirty="0" smtClean="0"/>
              <a:t> και </a:t>
            </a:r>
            <a:r>
              <a:rPr lang="el-GR" sz="1600" dirty="0" err="1" smtClean="0"/>
              <a:t>η</a:t>
            </a:r>
            <a:r>
              <a:rPr lang="el-GR" sz="1600" baseline="-25000" dirty="0" err="1" smtClean="0"/>
              <a:t>Τ</a:t>
            </a:r>
            <a:r>
              <a:rPr lang="el-GR" sz="1600" dirty="0" smtClean="0"/>
              <a:t>:</a:t>
            </a:r>
          </a:p>
          <a:p>
            <a:r>
              <a:rPr lang="el-GR" sz="1000" dirty="0" smtClean="0"/>
              <a:t> </a:t>
            </a:r>
          </a:p>
          <a:p>
            <a:r>
              <a:rPr lang="el-GR" sz="1600" dirty="0" smtClean="0"/>
              <a:t>			</a:t>
            </a:r>
            <a:r>
              <a:rPr lang="el-GR" sz="1600" dirty="0" err="1" smtClean="0"/>
              <a:t>η</a:t>
            </a:r>
            <a:r>
              <a:rPr lang="el-GR" sz="1600" baseline="-25000" dirty="0" err="1" smtClean="0"/>
              <a:t>Ι</a:t>
            </a:r>
            <a:r>
              <a:rPr lang="en-US" sz="1600" dirty="0" smtClean="0"/>
              <a:t> </a:t>
            </a:r>
            <a:r>
              <a:rPr lang="el-GR" sz="1600" dirty="0" smtClean="0"/>
              <a:t>[%]</a:t>
            </a:r>
            <a:r>
              <a:rPr lang="en-US" sz="1600" dirty="0" smtClean="0"/>
              <a:t>= - 0,446 x </a:t>
            </a:r>
            <a:r>
              <a:rPr lang="el-GR" sz="1600" dirty="0" smtClean="0"/>
              <a:t>Ι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+ 0,96 x I + 0,48 </a:t>
            </a:r>
            <a:r>
              <a:rPr lang="el-GR" sz="1600" dirty="0" smtClean="0"/>
              <a:t>		</a:t>
            </a:r>
            <a:r>
              <a:rPr lang="en-US" sz="1600" dirty="0" smtClean="0"/>
              <a:t>[I </a:t>
            </a:r>
            <a:r>
              <a:rPr lang="el-GR" sz="1600" dirty="0" smtClean="0"/>
              <a:t>σε</a:t>
            </a:r>
            <a:r>
              <a:rPr lang="en-US" sz="1600" dirty="0" smtClean="0"/>
              <a:t> kW/m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] </a:t>
            </a:r>
            <a:endParaRPr lang="el-GR" sz="1600" dirty="0" smtClean="0"/>
          </a:p>
          <a:p>
            <a:r>
              <a:rPr lang="en-US" sz="1000" dirty="0" smtClean="0"/>
              <a:t> </a:t>
            </a:r>
            <a:endParaRPr lang="el-GR" sz="1000" dirty="0" smtClean="0"/>
          </a:p>
          <a:p>
            <a:r>
              <a:rPr lang="el-GR" sz="1600" dirty="0" smtClean="0"/>
              <a:t>			η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</a:t>
            </a:r>
            <a:r>
              <a:rPr lang="el-GR" sz="1600" dirty="0" smtClean="0"/>
              <a:t>[%]</a:t>
            </a:r>
            <a:r>
              <a:rPr lang="en-US" sz="1600" dirty="0" smtClean="0"/>
              <a:t>= - 0,00002 x T</a:t>
            </a:r>
            <a:r>
              <a:rPr lang="el-GR" sz="1600" baseline="-25000" dirty="0" smtClean="0"/>
              <a:t>ΦΒ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- 0,001 x T</a:t>
            </a:r>
            <a:r>
              <a:rPr lang="el-GR" sz="1600" baseline="-25000" dirty="0" smtClean="0"/>
              <a:t>ΦΒ</a:t>
            </a:r>
            <a:r>
              <a:rPr lang="en-US" sz="1600" dirty="0" smtClean="0"/>
              <a:t> + 1,042 </a:t>
            </a:r>
            <a:r>
              <a:rPr lang="el-GR" sz="1600" dirty="0" smtClean="0"/>
              <a:t>	</a:t>
            </a:r>
            <a:r>
              <a:rPr lang="en-US" sz="1600" dirty="0" smtClean="0"/>
              <a:t>[T </a:t>
            </a:r>
            <a:r>
              <a:rPr lang="el-GR" sz="1600" dirty="0" smtClean="0"/>
              <a:t>σε 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C] 	</a:t>
            </a:r>
            <a:endParaRPr lang="el-GR" sz="1600" dirty="0" smtClean="0"/>
          </a:p>
          <a:p>
            <a:r>
              <a:rPr lang="en-US" sz="1600" dirty="0" smtClean="0"/>
              <a:t> </a:t>
            </a:r>
            <a:endParaRPr lang="el-GR" sz="1600" dirty="0" smtClean="0"/>
          </a:p>
          <a:p>
            <a:r>
              <a:rPr lang="el-GR" sz="1600" dirty="0" smtClean="0"/>
              <a:t>και δίνεται από τη σχέση:	</a:t>
            </a:r>
            <a:r>
              <a:rPr lang="el-GR" sz="1600" b="1" dirty="0" smtClean="0"/>
              <a:t>η = η</a:t>
            </a:r>
            <a:r>
              <a:rPr lang="en-US" sz="1600" b="1" baseline="-25000" dirty="0" smtClean="0"/>
              <a:t>n</a:t>
            </a:r>
            <a:r>
              <a:rPr lang="en-US" sz="1600" b="1" dirty="0" smtClean="0"/>
              <a:t> x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η</a:t>
            </a:r>
            <a:r>
              <a:rPr lang="el-GR" sz="1600" b="1" baseline="-25000" dirty="0" err="1" smtClean="0"/>
              <a:t>Ι</a:t>
            </a:r>
            <a:r>
              <a:rPr lang="el-GR" sz="1600" b="1" dirty="0" smtClean="0"/>
              <a:t> </a:t>
            </a:r>
            <a:r>
              <a:rPr lang="en-US" sz="1600" b="1" dirty="0" smtClean="0"/>
              <a:t>x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η</a:t>
            </a:r>
            <a:r>
              <a:rPr lang="el-GR" sz="1600" b="1" baseline="-25000" dirty="0" err="1" smtClean="0"/>
              <a:t>Τ</a:t>
            </a:r>
            <a:r>
              <a:rPr lang="el-GR" sz="1600" dirty="0" smtClean="0"/>
              <a:t>				</a:t>
            </a:r>
            <a:r>
              <a:rPr lang="el-GR" sz="1000" dirty="0" smtClean="0"/>
              <a:t>	 </a:t>
            </a:r>
          </a:p>
          <a:p>
            <a:r>
              <a:rPr lang="el-GR" sz="1600" dirty="0" smtClean="0"/>
              <a:t>Η θερμοκρασία του πλαισίου δίνεται, κατά προσέγγιση, από τη σχέση: 	Τ</a:t>
            </a:r>
            <a:r>
              <a:rPr lang="el-GR" sz="1600" baseline="-25000" dirty="0" smtClean="0"/>
              <a:t>ΦΒ</a:t>
            </a:r>
            <a:r>
              <a:rPr lang="en-US" sz="1600" dirty="0" smtClean="0"/>
              <a:t> = </a:t>
            </a:r>
            <a:r>
              <a:rPr lang="el-GR" sz="1600" dirty="0" smtClean="0"/>
              <a:t>Τα</a:t>
            </a:r>
            <a:r>
              <a:rPr lang="en-US" sz="1600" dirty="0" smtClean="0"/>
              <a:t> + hw x I 	[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C]	</a:t>
            </a:r>
            <a:r>
              <a:rPr lang="en-US" sz="1000" dirty="0" smtClean="0"/>
              <a:t> </a:t>
            </a:r>
            <a:endParaRPr lang="el-GR" sz="1000" dirty="0" smtClean="0"/>
          </a:p>
          <a:p>
            <a:r>
              <a:rPr lang="el-GR" sz="1600" dirty="0" smtClean="0"/>
              <a:t>όπου Τα η θερμοκρασία του αέρα, </a:t>
            </a:r>
            <a:r>
              <a:rPr lang="en-US" sz="1600" dirty="0" smtClean="0"/>
              <a:t>hw </a:t>
            </a:r>
            <a:r>
              <a:rPr lang="el-GR" sz="1600" dirty="0" smtClean="0"/>
              <a:t>= 0,03 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 </a:t>
            </a:r>
            <a:r>
              <a:rPr lang="en-US" sz="1600" dirty="0" smtClean="0"/>
              <a:t>x 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</a:t>
            </a:r>
            <a:r>
              <a:rPr lang="el-GR" sz="1600" dirty="0" smtClean="0"/>
              <a:t> / </a:t>
            </a:r>
            <a:r>
              <a:rPr lang="en-US" sz="1600" dirty="0" smtClean="0"/>
              <a:t>W </a:t>
            </a:r>
            <a:r>
              <a:rPr lang="el-GR" sz="1600" dirty="0" smtClean="0"/>
              <a:t>και Ι η ένταση της προσπίπτουσας ακτινοβολίας [</a:t>
            </a:r>
            <a:r>
              <a:rPr lang="en-US" sz="1600" dirty="0" smtClean="0"/>
              <a:t>W</a:t>
            </a:r>
            <a:r>
              <a:rPr lang="el-GR" sz="1600" dirty="0" smtClean="0"/>
              <a:t>/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], ενώ η διακύμανση της μέσης ημερήσιας θερμοκρασίας Τα στην Ελλάδα παρουσιάζεται στο Σχήμα.</a:t>
            </a:r>
            <a:endParaRPr lang="el-GR" sz="16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1" y="1142971"/>
            <a:ext cx="2152858" cy="456666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71" y="3357562"/>
            <a:ext cx="4681428" cy="548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286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b="1" dirty="0" smtClean="0"/>
              <a:t>Μέση θερμοκρασίας ημέρας, σε σχέση με την ημέρα του έτους και το γεωγραφικό πλάτος</a:t>
            </a:r>
          </a:p>
        </p:txBody>
      </p:sp>
      <p:pic>
        <p:nvPicPr>
          <p:cNvPr id="5" name="4 - Εικόν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799162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Παράδειγμα 5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285728"/>
            <a:ext cx="9144032" cy="665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Να υπολογισθεί η ετήσια ηλεκτροπαραγωγή Φ/Β πάρκου 1.000 Φ/Β </a:t>
            </a:r>
          </a:p>
          <a:p>
            <a:r>
              <a:rPr lang="el-GR" sz="1600" dirty="0" smtClean="0"/>
              <a:t>πλαισίων με τα τυπικά χαρακτηριστικά του Πίνακα 1  και αυτό </a:t>
            </a:r>
          </a:p>
          <a:p>
            <a:r>
              <a:rPr lang="el-GR" sz="1600" dirty="0" err="1" smtClean="0"/>
              <a:t>χωροθετηθεί</a:t>
            </a:r>
            <a:r>
              <a:rPr lang="el-GR" sz="1600" dirty="0" smtClean="0"/>
              <a:t> στην Ιεράπετρα,  με τη βέλτιστη μηνιαία κλίση των </a:t>
            </a:r>
          </a:p>
          <a:p>
            <a:r>
              <a:rPr lang="el-GR" sz="1600" dirty="0" smtClean="0"/>
              <a:t>πλαισίων του.</a:t>
            </a:r>
          </a:p>
          <a:p>
            <a:endParaRPr lang="el-GR" sz="1600" dirty="0" smtClean="0"/>
          </a:p>
          <a:p>
            <a:r>
              <a:rPr lang="el-GR" sz="1600" b="1" dirty="0" smtClean="0"/>
              <a:t>Λύση</a:t>
            </a:r>
            <a:endParaRPr lang="el-GR" sz="160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Η ονομαστική απόδοση του </a:t>
            </a:r>
            <a:r>
              <a:rPr lang="el-GR" sz="1600" smtClean="0"/>
              <a:t>κάθε πλαισίου </a:t>
            </a:r>
            <a:r>
              <a:rPr lang="el-GR" sz="1600" dirty="0" smtClean="0"/>
              <a:t>είναι: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00" dirty="0" smtClean="0"/>
          </a:p>
          <a:p>
            <a:pPr marL="177800" indent="-177800" algn="ctr"/>
            <a:r>
              <a:rPr lang="el-GR" sz="1600" dirty="0" smtClean="0"/>
              <a:t>η</a:t>
            </a:r>
            <a:r>
              <a:rPr lang="en-US" sz="1600" baseline="-25000" dirty="0" smtClean="0"/>
              <a:t>n</a:t>
            </a:r>
            <a:r>
              <a:rPr lang="el-GR" sz="1600" dirty="0" smtClean="0"/>
              <a:t> = (100 </a:t>
            </a:r>
            <a:r>
              <a:rPr lang="en-US" sz="1600" dirty="0" smtClean="0"/>
              <a:t>W</a:t>
            </a:r>
            <a:r>
              <a:rPr lang="el-GR" sz="1600" dirty="0" smtClean="0"/>
              <a:t>) / (0,644</a:t>
            </a:r>
            <a:r>
              <a:rPr lang="en-US" sz="1600" dirty="0" smtClean="0"/>
              <a:t>x</a:t>
            </a:r>
            <a:r>
              <a:rPr lang="el-GR" sz="1600" dirty="0" smtClean="0"/>
              <a:t>1,282 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 </a:t>
            </a:r>
            <a:r>
              <a:rPr lang="en-US" sz="1600" dirty="0" smtClean="0"/>
              <a:t>x</a:t>
            </a:r>
            <a:r>
              <a:rPr lang="el-GR" sz="1600" dirty="0" smtClean="0"/>
              <a:t> 1.000 </a:t>
            </a:r>
            <a:r>
              <a:rPr lang="en-US" sz="1600" dirty="0" smtClean="0"/>
              <a:t>W</a:t>
            </a:r>
            <a:r>
              <a:rPr lang="el-GR" sz="1600" dirty="0" smtClean="0"/>
              <a:t>/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)  = 12,1 %</a:t>
            </a:r>
          </a:p>
          <a:p>
            <a:pPr marL="177800" indent="-177800"/>
            <a:r>
              <a:rPr lang="el-GR" sz="1000" dirty="0" smtClean="0"/>
              <a:t> 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Η μέση μηνιαία ειδική ακτινοβολία (</a:t>
            </a:r>
            <a:r>
              <a:rPr lang="en-US" sz="1600" dirty="0" smtClean="0"/>
              <a:t>kWh</a:t>
            </a:r>
            <a:r>
              <a:rPr lang="el-GR" sz="1600" dirty="0" smtClean="0"/>
              <a:t>/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) σε επιφάνεια βέλτιστης κλίσης έχει υπολογιστεί, για τη μέση ημέρα κάθε μήνα. Διαιρώντας την ακτινοβολία αυτή με τις ημέρες του μήνα, υπολογίζεται η μέση ημερήσια ακτινοβολία, κάθε μήνα του έτους (Στήλη 3).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0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Η ωριαία γωνία δύσης του ηλίου έχει υπολογιστεί. Με βάση τις τιμές της ω</a:t>
            </a:r>
            <a:r>
              <a:rPr lang="el-GR" sz="1600" baseline="-25000" dirty="0" smtClean="0"/>
              <a:t>Δ</a:t>
            </a:r>
            <a:r>
              <a:rPr lang="el-GR" sz="1600" dirty="0" smtClean="0"/>
              <a:t> υπολογίζεται η μέση διάρκεια της ημέρας, το συγκεκριμένο μήνα του έτους, σε ώρες (Στήλη 5).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0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Διαιρώντας τα αποτελέσματα των Στηλών 3 και 5, προκύπτει η μέση ισχύς Ιν της ηλιακής ακτινοβολίας τον αντίστοιχο μήνα (Στήλη 6) και υπολογίζεται ο συντελεστής </a:t>
            </a:r>
            <a:r>
              <a:rPr lang="el-GR" sz="1600" dirty="0" err="1" smtClean="0"/>
              <a:t>η</a:t>
            </a:r>
            <a:r>
              <a:rPr lang="el-GR" sz="1600" baseline="-25000" dirty="0" err="1" smtClean="0"/>
              <a:t>Ι</a:t>
            </a:r>
            <a:r>
              <a:rPr lang="el-GR" sz="1600" dirty="0" smtClean="0"/>
              <a:t> (Στήλη 7).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0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Από το Σχήμα 15, εκτιμάται η μέση θερμοκρασία κατά τη διάρκεια της ημέρας, τον αντίστοιχο μήνα (Στήλη 8) και από την Εξ. 44 η θερμοκρασία των Φ/Β πλαισίων (Στήλη 9)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0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Στη Στήλη 10 υπολογίζεται η τιμή του συντελεστή η</a:t>
            </a:r>
            <a:r>
              <a:rPr lang="en-US" sz="1600" baseline="-25000" dirty="0" smtClean="0"/>
              <a:t>T</a:t>
            </a:r>
            <a:r>
              <a:rPr lang="el-GR" sz="1600" dirty="0" smtClean="0"/>
              <a:t>.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0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Στη Στήλη 11 υπολογίζεται ο πραγματικός συντελεστής απόδοσης η, </a:t>
            </a:r>
          </a:p>
          <a:p>
            <a:pPr marL="177800" indent="-177800">
              <a:buFont typeface="Wingdings" pitchFamily="2" charset="2"/>
              <a:buChar char="ü"/>
            </a:pPr>
            <a:endParaRPr lang="el-GR" sz="1050" dirty="0" smtClean="0"/>
          </a:p>
          <a:p>
            <a:pPr marL="177800" indent="-177800">
              <a:buFont typeface="Wingdings" pitchFamily="2" charset="2"/>
              <a:buChar char="ü"/>
            </a:pPr>
            <a:r>
              <a:rPr lang="el-GR" sz="1600" dirty="0" smtClean="0"/>
              <a:t>και στη Στήλη 12 η παραγόμενη ηλεκτρική ενέργεια:</a:t>
            </a:r>
          </a:p>
          <a:p>
            <a:r>
              <a:rPr lang="el-GR" sz="1000" dirty="0" smtClean="0"/>
              <a:t> </a:t>
            </a:r>
          </a:p>
          <a:p>
            <a:pPr algn="ctr"/>
            <a:r>
              <a:rPr lang="el-GR" sz="1600" dirty="0" smtClean="0"/>
              <a:t>Ε</a:t>
            </a:r>
            <a:r>
              <a:rPr lang="en-US" sz="1600" dirty="0" smtClean="0"/>
              <a:t>e</a:t>
            </a:r>
            <a:r>
              <a:rPr lang="el-GR" sz="1600" dirty="0" smtClean="0"/>
              <a:t> = [</a:t>
            </a:r>
            <a:r>
              <a:rPr lang="el-GR" sz="1600" dirty="0" err="1" smtClean="0"/>
              <a:t>ΗΗκ</a:t>
            </a:r>
            <a:r>
              <a:rPr lang="el-GR" sz="1600" baseline="30000" dirty="0" smtClean="0"/>
              <a:t>*</a:t>
            </a:r>
            <a:r>
              <a:rPr lang="el-GR" sz="1600" dirty="0" smtClean="0"/>
              <a:t> </a:t>
            </a:r>
            <a:r>
              <a:rPr lang="en-US" sz="1600" dirty="0" smtClean="0"/>
              <a:t>x</a:t>
            </a:r>
            <a:r>
              <a:rPr lang="el-GR" sz="1600" dirty="0" smtClean="0"/>
              <a:t> η] </a:t>
            </a:r>
            <a:r>
              <a:rPr lang="en-US" sz="1600" dirty="0" smtClean="0"/>
              <a:t>kWh</a:t>
            </a:r>
            <a:r>
              <a:rPr lang="el-GR" sz="1600" dirty="0" smtClean="0"/>
              <a:t>/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 </a:t>
            </a:r>
            <a:r>
              <a:rPr lang="en-US" sz="1600" dirty="0" smtClean="0"/>
              <a:t>x</a:t>
            </a:r>
            <a:r>
              <a:rPr lang="el-GR" sz="1600" dirty="0" smtClean="0"/>
              <a:t> [1.000 </a:t>
            </a:r>
            <a:r>
              <a:rPr lang="en-US" sz="1600" dirty="0" smtClean="0"/>
              <a:t>x</a:t>
            </a:r>
            <a:r>
              <a:rPr lang="el-GR" sz="1600" dirty="0" smtClean="0"/>
              <a:t> 0,644 </a:t>
            </a:r>
            <a:r>
              <a:rPr lang="en-US" sz="1600" dirty="0" smtClean="0"/>
              <a:t>x</a:t>
            </a:r>
            <a:r>
              <a:rPr lang="el-GR" sz="1600" dirty="0" smtClean="0"/>
              <a:t> 1,282] </a:t>
            </a:r>
            <a:r>
              <a:rPr lang="en-US" sz="1600" dirty="0" smtClean="0"/>
              <a:t>m</a:t>
            </a:r>
            <a:r>
              <a:rPr lang="el-GR" sz="1600" baseline="30000" dirty="0" smtClean="0"/>
              <a:t>2</a:t>
            </a:r>
            <a:r>
              <a:rPr lang="el-GR" sz="1600" dirty="0" smtClean="0"/>
              <a:t> [</a:t>
            </a:r>
            <a:r>
              <a:rPr lang="en-US" sz="1600" dirty="0" smtClean="0"/>
              <a:t>kWh</a:t>
            </a:r>
            <a:r>
              <a:rPr lang="el-GR" sz="1600" dirty="0" smtClean="0"/>
              <a:t>]</a:t>
            </a:r>
            <a:endParaRPr lang="el-GR" sz="16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944" y="71414"/>
            <a:ext cx="2914650" cy="1487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285751" y="857232"/>
          <a:ext cx="8643967" cy="32411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47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2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77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28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41813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21009"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/>
                        <a:t>μηνιαίο </a:t>
                      </a:r>
                      <a:r>
                        <a:rPr lang="el-GR" sz="1100" b="1" u="none" strike="noStrike" dirty="0" err="1" smtClean="0"/>
                        <a:t>ΗΗκ</a:t>
                      </a:r>
                      <a:r>
                        <a:rPr lang="el-GR" sz="1100" b="1" u="none" strike="noStrike" dirty="0" smtClean="0"/>
                        <a:t>, </a:t>
                      </a:r>
                      <a:r>
                        <a:rPr lang="en-GB" sz="1100" b="1" u="none" strike="noStrike" dirty="0"/>
                        <a:t>kWh/m2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/>
                        <a:t>ημερήσιο </a:t>
                      </a:r>
                      <a:r>
                        <a:rPr lang="el-GR" sz="1100" b="1" u="none" strike="noStrike" dirty="0" err="1" smtClean="0"/>
                        <a:t>ΗΗκ</a:t>
                      </a:r>
                      <a:r>
                        <a:rPr lang="el-GR" sz="1100" b="1" u="none" strike="noStrike" dirty="0" smtClean="0"/>
                        <a:t>, </a:t>
                      </a:r>
                      <a:r>
                        <a:rPr lang="en-GB" sz="1100" b="1" u="none" strike="noStrike" dirty="0"/>
                        <a:t>kWh/m2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/>
                        <a:t>ωΔ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/>
                        <a:t>Τ, </a:t>
                      </a:r>
                      <a:r>
                        <a:rPr lang="en-GB" sz="1100" b="1" u="none" strike="noStrike"/>
                        <a:t>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/>
                        <a:t>I, </a:t>
                      </a:r>
                      <a:endParaRPr lang="el-GR" sz="1100" b="1" u="none" strike="noStrike" dirty="0" smtClean="0"/>
                    </a:p>
                    <a:p>
                      <a:pPr algn="ctr" fontAlgn="b"/>
                      <a:r>
                        <a:rPr lang="en-GB" sz="1100" b="1" u="none" strike="noStrike" dirty="0" smtClean="0"/>
                        <a:t>kW/m2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 err="1"/>
                        <a:t>nI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/>
                        <a:t>T</a:t>
                      </a:r>
                      <a:r>
                        <a:rPr lang="el-GR" sz="1100" b="1" u="none" strike="noStrike" dirty="0"/>
                        <a:t>α, </a:t>
                      </a:r>
                      <a:r>
                        <a:rPr lang="en-GB" sz="1100" b="1" u="none" strike="noStrike" dirty="0"/>
                        <a:t>oC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 err="1"/>
                        <a:t>Tpv</a:t>
                      </a:r>
                      <a:r>
                        <a:rPr lang="en-GB" sz="1100" b="1" u="none" strike="noStrike" dirty="0"/>
                        <a:t>, oC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 err="1"/>
                        <a:t>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/>
                        <a:t>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 err="1"/>
                        <a:t>Ee</a:t>
                      </a:r>
                      <a:r>
                        <a:rPr lang="en-GB" sz="1100" b="1" u="none" strike="noStrike" dirty="0"/>
                        <a:t>, </a:t>
                      </a:r>
                      <a:r>
                        <a:rPr lang="en-GB" sz="1100" b="1" u="none" strike="noStrike" dirty="0" err="1"/>
                        <a:t>MWh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14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2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3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4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6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203,07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7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8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9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163,56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10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11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/>
                        <a:t>per month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1" u="none" strike="noStrike"/>
                        <a:t>12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/>
                        <a:t>per month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7081"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/>
                        <a:t>per year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54" marR="5854" marT="5854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Παράδειγμα 5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Στοιχεία κόστους Φ/Β συστημάτων και ανάλυση οικονομικής βιωσιμότητας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81" y="4008119"/>
            <a:ext cx="3829050" cy="2686050"/>
          </a:xfrm>
          <a:prstGeom prst="rect">
            <a:avLst/>
          </a:prstGeom>
        </p:spPr>
      </p:pic>
      <p:pic>
        <p:nvPicPr>
          <p:cNvPr id="1026" name="Picture 2" descr="http://www.pv-magazine.com/typo3temp/pics/02012_PriceIndex_pvi_february_2016_2sp_12c3bc4f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810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scientificamerican.com/media/inline/blog/Image/naam-solar-moore_s-law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7" y="453280"/>
            <a:ext cx="42672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 - TextBox"/>
          <p:cNvSpPr txBox="1"/>
          <p:nvPr/>
        </p:nvSpPr>
        <p:spPr>
          <a:xfrm>
            <a:off x="5076055" y="1194304"/>
            <a:ext cx="36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Ραγδαία πτώση του κόστους των Φ/Β στοιχείων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03786"/>
            <a:ext cx="45354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1009" y="3697436"/>
            <a:ext cx="45354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Τιμές διάθεσης της ηλεκτρικής ενέργειας από Φ/Β</a:t>
            </a:r>
            <a:r>
              <a:rPr lang="en-US" b="1" dirty="0" smtClean="0"/>
              <a:t> (</a:t>
            </a:r>
            <a:r>
              <a:rPr lang="el-GR" b="1" dirty="0" smtClean="0"/>
              <a:t>€</a:t>
            </a:r>
            <a:r>
              <a:rPr lang="en-US" b="1" dirty="0" smtClean="0"/>
              <a:t>/</a:t>
            </a:r>
            <a:r>
              <a:rPr lang="en-US" b="1" dirty="0" err="1" smtClean="0"/>
              <a:t>MWh</a:t>
            </a:r>
            <a:r>
              <a:rPr lang="en-US" b="1" dirty="0" smtClean="0"/>
              <a:t>)</a:t>
            </a:r>
            <a:r>
              <a:rPr lang="el-GR" b="1" dirty="0" smtClean="0"/>
              <a:t> 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1" y="764704"/>
            <a:ext cx="45354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1009" y="751458"/>
            <a:ext cx="45354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1804632" y="82306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διασυνδεδεμένα &gt;100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kW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079736" y="809416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διασυνδεδεμένα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&lt;=</a:t>
            </a:r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100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kW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339752" y="37928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μη διασυνδεδεμένα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380312" y="38610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</a:t>
            </a:r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στις στέγες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”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755576" y="31409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09      10      11      12      13      14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220072" y="31409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09      10      11      12      13      14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755576" y="61560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09      10      11      12      13      14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004048" y="61653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12   13   14   15   16   17   18   19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2699792" y="14127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3851/10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7308304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3851/10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3059832" y="42930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3851/10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1619672" y="19168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31/01/12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6372200" y="18895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31/01/12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2123728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31/01/12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6804248" y="45811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31/01/12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1763688" y="27089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01/06/13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6588224" y="27089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01/06/13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1763688" y="56612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01/06/13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5004048" y="57332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01/06/13</a:t>
            </a:r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Τεχνολογίες Φ/Β στοιχείων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-32" y="357166"/>
            <a:ext cx="9144032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Οι εμπορικές τεχνολογίες των Φ/Β στοιχείων σήμερα είναι αυτές του:</a:t>
            </a:r>
          </a:p>
          <a:p>
            <a:r>
              <a:rPr lang="el-GR" sz="1050" dirty="0" smtClean="0"/>
              <a:t> </a:t>
            </a:r>
          </a:p>
          <a:p>
            <a:pPr marL="273050" lvl="0" indent="-273050">
              <a:buFont typeface="Wingdings" pitchFamily="2" charset="2"/>
              <a:buChar char="ü"/>
            </a:pPr>
            <a:r>
              <a:rPr lang="el-GR" sz="1600" dirty="0" err="1" smtClean="0"/>
              <a:t>μονοκρυσταλλικού</a:t>
            </a:r>
            <a:r>
              <a:rPr lang="el-GR" sz="1600" dirty="0" smtClean="0"/>
              <a:t> πυριτίου (c-Si) με μέγιστες αποδόσεις εμπορικών εφαρμογών 12 – 16 %</a:t>
            </a:r>
          </a:p>
          <a:p>
            <a:pPr marL="273050" lvl="0" indent="-273050">
              <a:buFont typeface="Wingdings" pitchFamily="2" charset="2"/>
              <a:buChar char="ü"/>
            </a:pPr>
            <a:r>
              <a:rPr lang="el-GR" sz="1600" dirty="0" err="1" smtClean="0"/>
              <a:t>πολυκρυσταλλικού</a:t>
            </a:r>
            <a:r>
              <a:rPr lang="el-GR" sz="1600" dirty="0" smtClean="0"/>
              <a:t> πυριτίου (p-Si) με μέγιστες αποδόσεις εμπορικών εφαρμογών 10 – 12 %</a:t>
            </a:r>
          </a:p>
          <a:p>
            <a:pPr marL="273050" lvl="0" indent="-273050">
              <a:buFont typeface="Wingdings" pitchFamily="2" charset="2"/>
              <a:buChar char="ü"/>
            </a:pPr>
            <a:r>
              <a:rPr lang="el-GR" sz="1600" dirty="0" smtClean="0"/>
              <a:t>του άμορφου πυριτίου (a-Si) με μέγιστες αποδόσεις εμπορικών εφαρμογών 5 – 7 %</a:t>
            </a:r>
          </a:p>
          <a:p>
            <a:r>
              <a:rPr lang="el-GR" sz="1000" dirty="0" smtClean="0"/>
              <a:t> </a:t>
            </a:r>
          </a:p>
          <a:p>
            <a:r>
              <a:rPr lang="el-GR" sz="1600" dirty="0" smtClean="0"/>
              <a:t>ενώ οι τεχνολογίες  ημιαγωγών CuInSe</a:t>
            </a:r>
            <a:r>
              <a:rPr lang="el-GR" sz="1600" baseline="-25000" dirty="0" smtClean="0"/>
              <a:t>2</a:t>
            </a:r>
            <a:r>
              <a:rPr lang="el-GR" sz="1600" dirty="0" smtClean="0"/>
              <a:t>,</a:t>
            </a:r>
            <a:r>
              <a:rPr lang="el-GR" sz="1600" baseline="-25000" dirty="0" smtClean="0"/>
              <a:t> </a:t>
            </a:r>
            <a:r>
              <a:rPr lang="el-GR" sz="1600" dirty="0" err="1" smtClean="0"/>
              <a:t>CdTe</a:t>
            </a:r>
            <a:r>
              <a:rPr lang="el-GR" sz="1600" dirty="0" smtClean="0"/>
              <a:t> και </a:t>
            </a:r>
            <a:r>
              <a:rPr lang="el-GR" sz="1600" dirty="0" err="1" smtClean="0"/>
              <a:t>GaAs</a:t>
            </a:r>
            <a:r>
              <a:rPr lang="el-GR" sz="1600" dirty="0" smtClean="0"/>
              <a:t> βρίσκονται ακόμη σε ερευνητικό στάδιο.</a:t>
            </a:r>
          </a:p>
          <a:p>
            <a:endParaRPr lang="el-GR" sz="1000" dirty="0" smtClean="0"/>
          </a:p>
          <a:p>
            <a:r>
              <a:rPr lang="el-GR" sz="1600" dirty="0" smtClean="0"/>
              <a:t>Τα </a:t>
            </a:r>
            <a:r>
              <a:rPr lang="el-GR" sz="1600" b="1" dirty="0" smtClean="0"/>
              <a:t>Φ/Β στοιχεία</a:t>
            </a:r>
            <a:r>
              <a:rPr lang="el-GR" sz="1600" dirty="0" smtClean="0"/>
              <a:t> αποτελούνται από δίσκους πυριτίου, οι οποίοι βρίσκονται σφραγισμένοι σε πλαστική ύλη για προστασία από τις καιρικές συνθήκες. Η μπροστινή όψη προστατεύεται από ανθεκτικό γυαλί. </a:t>
            </a:r>
            <a:endParaRPr lang="el-GR" sz="1600" b="1" dirty="0" smtClean="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" name="9 - Εικόνα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460" y="2643182"/>
            <a:ext cx="1367029" cy="131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illust_materials"/>
          <p:cNvPicPr>
            <a:picLocks noChangeAspect="1"/>
          </p:cNvPicPr>
          <p:nvPr/>
        </p:nvPicPr>
        <p:blipFill>
          <a:blip r:embed="rId3" cstate="print"/>
          <a:srcRect t="9271"/>
          <a:stretch>
            <a:fillRect/>
          </a:stretch>
        </p:blipFill>
        <p:spPr bwMode="auto">
          <a:xfrm>
            <a:off x="4863389" y="2643189"/>
            <a:ext cx="2423255" cy="132627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-32" y="4071942"/>
            <a:ext cx="9144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Τα </a:t>
            </a:r>
            <a:r>
              <a:rPr lang="el-GR" sz="1600" b="1" dirty="0" smtClean="0"/>
              <a:t>Φ/Β στοιχεία</a:t>
            </a:r>
            <a:r>
              <a:rPr lang="el-GR" sz="1600" dirty="0" smtClean="0"/>
              <a:t> ενσωματώνονται σε </a:t>
            </a:r>
            <a:r>
              <a:rPr lang="el-GR" sz="1600" b="1" dirty="0" smtClean="0"/>
              <a:t>Φ/Β πλαίσια</a:t>
            </a:r>
            <a:r>
              <a:rPr lang="el-GR" sz="1600" dirty="0" smtClean="0"/>
              <a:t> το οποία με τη σειρά τους σχηματίζουν </a:t>
            </a:r>
            <a:r>
              <a:rPr lang="el-GR" sz="1600" b="1" dirty="0" smtClean="0"/>
              <a:t>Φ/Β συστοιχίες</a:t>
            </a:r>
            <a:r>
              <a:rPr lang="el-GR" sz="1600" dirty="0" smtClean="0"/>
              <a:t> οι οποίες τοποθετούνται σε κατασκευές στήριξης με μηχανικές διατάξεις μεταβολής της κλίσης ενός άξονα ή δύο αξόνων. Ένα </a:t>
            </a:r>
            <a:r>
              <a:rPr lang="el-GR" sz="1600" b="1" dirty="0" err="1" smtClean="0"/>
              <a:t>φωτοβολταϊκό</a:t>
            </a:r>
            <a:r>
              <a:rPr lang="el-GR" sz="1600" b="1" dirty="0" smtClean="0"/>
              <a:t> πλαίσιο</a:t>
            </a:r>
            <a:r>
              <a:rPr lang="el-GR" sz="1600" dirty="0" smtClean="0"/>
              <a:t> είναι μία διάταξη που συνήθως περιλαμβάνει </a:t>
            </a:r>
            <a:r>
              <a:rPr lang="el-GR" sz="1600" b="1" dirty="0" smtClean="0"/>
              <a:t>36 Φ/Β στοιχεία</a:t>
            </a:r>
            <a:r>
              <a:rPr lang="el-GR" sz="1600" dirty="0" smtClean="0"/>
              <a:t> συνδεδεμένα σε σειρά. </a:t>
            </a:r>
            <a:endParaRPr lang="el-GR" sz="1600" dirty="0"/>
          </a:p>
        </p:txBody>
      </p:sp>
      <p:pic>
        <p:nvPicPr>
          <p:cNvPr id="13" name="12 - Εικόνα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0930" y="5244501"/>
            <a:ext cx="4422140" cy="154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121 - Ευθεία γραμμή σύνδεσης"/>
          <p:cNvCxnSpPr/>
          <p:nvPr/>
        </p:nvCxnSpPr>
        <p:spPr>
          <a:xfrm>
            <a:off x="3608802" y="1080172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- Ευθεία γραμμή σύνδεσης"/>
          <p:cNvCxnSpPr/>
          <p:nvPr/>
        </p:nvCxnSpPr>
        <p:spPr>
          <a:xfrm>
            <a:off x="2394356" y="550774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- Ευθεία γραμμή σύνδεσης"/>
          <p:cNvCxnSpPr/>
          <p:nvPr/>
        </p:nvCxnSpPr>
        <p:spPr>
          <a:xfrm>
            <a:off x="1245152" y="1082602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Συνδεσμολογία Φ/Β στοιχείων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357166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Φ/Β στοιχεία</a:t>
            </a:r>
            <a:r>
              <a:rPr lang="en-US" sz="1600" dirty="0" smtClean="0"/>
              <a:t> </a:t>
            </a:r>
            <a:r>
              <a:rPr lang="el-GR" sz="1600" smtClean="0"/>
              <a:t>ενός πλαισίου </a:t>
            </a:r>
            <a:r>
              <a:rPr lang="el-GR" sz="1600" dirty="0" smtClean="0"/>
              <a:t>συνδεδεμένα σε σειρά:</a:t>
            </a:r>
            <a:endParaRPr lang="el-GR" sz="1600" dirty="0" smtClean="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662" y="78579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4346" y="13505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466" y="190293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8150" y="24652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232" y="3011435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1916" y="356511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36" y="4117509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466256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28" y="521438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30 - Ευθεία γραμμή σύνδεσης"/>
          <p:cNvCxnSpPr/>
          <p:nvPr/>
        </p:nvCxnSpPr>
        <p:spPr>
          <a:xfrm rot="5400000">
            <a:off x="1098210" y="52314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 rot="5400000">
            <a:off x="29070" y="467958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/>
          <p:nvPr/>
        </p:nvCxnSpPr>
        <p:spPr>
          <a:xfrm rot="5400000">
            <a:off x="1106836" y="413153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 rot="5400000">
            <a:off x="37696" y="35797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/>
          <p:nvPr/>
        </p:nvCxnSpPr>
        <p:spPr>
          <a:xfrm rot="5400000">
            <a:off x="1098210" y="302545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/>
          <p:nvPr/>
        </p:nvCxnSpPr>
        <p:spPr>
          <a:xfrm rot="5400000">
            <a:off x="37696" y="24736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εία γραμμή σύνδεσης"/>
          <p:cNvCxnSpPr/>
          <p:nvPr/>
        </p:nvCxnSpPr>
        <p:spPr>
          <a:xfrm rot="5400000">
            <a:off x="1100640" y="1919382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εία γραμμή σύνδεσης"/>
          <p:cNvCxnSpPr/>
          <p:nvPr/>
        </p:nvCxnSpPr>
        <p:spPr>
          <a:xfrm rot="5400000">
            <a:off x="40126" y="13589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75" y="78579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95659" y="13505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779" y="190293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89463" y="24652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545" y="3011435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93229" y="356511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349" y="4117509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87033" y="466256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341" y="521438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6" name="65 - Ευθεία γραμμή σύνδεσης"/>
          <p:cNvCxnSpPr/>
          <p:nvPr/>
        </p:nvCxnSpPr>
        <p:spPr>
          <a:xfrm rot="5400000">
            <a:off x="1252142" y="52314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- Ευθεία γραμμή σύνδεσης"/>
          <p:cNvCxnSpPr/>
          <p:nvPr/>
        </p:nvCxnSpPr>
        <p:spPr>
          <a:xfrm rot="5400000">
            <a:off x="2313498" y="467958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- Ευθεία γραμμή σύνδεσης"/>
          <p:cNvCxnSpPr/>
          <p:nvPr/>
        </p:nvCxnSpPr>
        <p:spPr>
          <a:xfrm rot="5400000">
            <a:off x="1252142" y="413153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- Ευθεία γραμμή σύνδεσης"/>
          <p:cNvCxnSpPr/>
          <p:nvPr/>
        </p:nvCxnSpPr>
        <p:spPr>
          <a:xfrm rot="5400000">
            <a:off x="2322124" y="35797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- Ευθεία γραμμή σύνδεσης"/>
          <p:cNvCxnSpPr/>
          <p:nvPr/>
        </p:nvCxnSpPr>
        <p:spPr>
          <a:xfrm rot="5400000">
            <a:off x="1243516" y="302545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- Ευθεία γραμμή σύνδεσης"/>
          <p:cNvCxnSpPr/>
          <p:nvPr/>
        </p:nvCxnSpPr>
        <p:spPr>
          <a:xfrm rot="5400000">
            <a:off x="2322124" y="24736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- Ευθεία γραμμή σύνδεσης"/>
          <p:cNvCxnSpPr/>
          <p:nvPr/>
        </p:nvCxnSpPr>
        <p:spPr>
          <a:xfrm rot="5400000">
            <a:off x="1252142" y="1919382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- Ευθεία γραμμή σύνδεσης"/>
          <p:cNvCxnSpPr/>
          <p:nvPr/>
        </p:nvCxnSpPr>
        <p:spPr>
          <a:xfrm rot="5400000">
            <a:off x="2322124" y="13589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103" y="78579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29787" y="13505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907" y="190293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23591" y="24652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673" y="3011435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27357" y="356511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477" y="4117509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21161" y="466256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469" y="521438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3" name="82 - Ευθεία γραμμή σύνδεσης"/>
          <p:cNvCxnSpPr/>
          <p:nvPr/>
        </p:nvCxnSpPr>
        <p:spPr>
          <a:xfrm rot="5400000">
            <a:off x="3533651" y="52314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- Ευθεία γραμμή σύνδεσης"/>
          <p:cNvCxnSpPr/>
          <p:nvPr/>
        </p:nvCxnSpPr>
        <p:spPr>
          <a:xfrm rot="5400000">
            <a:off x="2464511" y="467958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- Ευθεία γραμμή σύνδεσης"/>
          <p:cNvCxnSpPr/>
          <p:nvPr/>
        </p:nvCxnSpPr>
        <p:spPr>
          <a:xfrm rot="5400000">
            <a:off x="3542277" y="413153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- Ευθεία γραμμή σύνδεσης"/>
          <p:cNvCxnSpPr/>
          <p:nvPr/>
        </p:nvCxnSpPr>
        <p:spPr>
          <a:xfrm rot="5400000">
            <a:off x="2473137" y="35797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- Ευθεία γραμμή σύνδεσης"/>
          <p:cNvCxnSpPr/>
          <p:nvPr/>
        </p:nvCxnSpPr>
        <p:spPr>
          <a:xfrm rot="5400000">
            <a:off x="3533651" y="302545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- Ευθεία γραμμή σύνδεσης"/>
          <p:cNvCxnSpPr/>
          <p:nvPr/>
        </p:nvCxnSpPr>
        <p:spPr>
          <a:xfrm rot="5400000">
            <a:off x="2473137" y="24736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- Ευθεία γραμμή σύνδεσης"/>
          <p:cNvCxnSpPr/>
          <p:nvPr/>
        </p:nvCxnSpPr>
        <p:spPr>
          <a:xfrm rot="5400000">
            <a:off x="3536081" y="1919382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- Ευθεία γραμμή σύνδεσης"/>
          <p:cNvCxnSpPr/>
          <p:nvPr/>
        </p:nvCxnSpPr>
        <p:spPr>
          <a:xfrm rot="5400000">
            <a:off x="2475567" y="13589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8745" y="78579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0429" y="13505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2549" y="190293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44233" y="246523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315" y="3011435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47999" y="356511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119" y="4117509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41803" y="4662564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111" y="521438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4" name="113 - Ευθεία γραμμή σύνδεσης"/>
          <p:cNvCxnSpPr/>
          <p:nvPr/>
        </p:nvCxnSpPr>
        <p:spPr>
          <a:xfrm rot="5400000">
            <a:off x="3706912" y="52314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- Ευθεία γραμμή σύνδεσης"/>
          <p:cNvCxnSpPr/>
          <p:nvPr/>
        </p:nvCxnSpPr>
        <p:spPr>
          <a:xfrm rot="5400000">
            <a:off x="4768268" y="467958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- Ευθεία γραμμή σύνδεσης"/>
          <p:cNvCxnSpPr/>
          <p:nvPr/>
        </p:nvCxnSpPr>
        <p:spPr>
          <a:xfrm rot="5400000">
            <a:off x="3706912" y="413153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- Ευθεία γραμμή σύνδεσης"/>
          <p:cNvCxnSpPr/>
          <p:nvPr/>
        </p:nvCxnSpPr>
        <p:spPr>
          <a:xfrm rot="5400000">
            <a:off x="4776894" y="3579708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- Ευθεία γραμμή σύνδεσης"/>
          <p:cNvCxnSpPr/>
          <p:nvPr/>
        </p:nvCxnSpPr>
        <p:spPr>
          <a:xfrm rot="5400000">
            <a:off x="3698286" y="3025456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- Ευθεία γραμμή σύνδεσης"/>
          <p:cNvCxnSpPr/>
          <p:nvPr/>
        </p:nvCxnSpPr>
        <p:spPr>
          <a:xfrm rot="5400000">
            <a:off x="4776894" y="24736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- Ευθεία γραμμή σύνδεσης"/>
          <p:cNvCxnSpPr/>
          <p:nvPr/>
        </p:nvCxnSpPr>
        <p:spPr>
          <a:xfrm rot="5400000">
            <a:off x="3706912" y="1919382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- Ευθεία γραμμή σύνδεσης"/>
          <p:cNvCxnSpPr/>
          <p:nvPr/>
        </p:nvCxnSpPr>
        <p:spPr>
          <a:xfrm rot="5400000">
            <a:off x="4776894" y="1358934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- Ευθεία γραμμή σύνδεσης"/>
          <p:cNvCxnSpPr/>
          <p:nvPr/>
        </p:nvCxnSpPr>
        <p:spPr>
          <a:xfrm rot="5400000">
            <a:off x="29070" y="578566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- Ευθεία γραμμή σύνδεσης"/>
          <p:cNvCxnSpPr/>
          <p:nvPr/>
        </p:nvCxnSpPr>
        <p:spPr>
          <a:xfrm rot="5400000">
            <a:off x="4748586" y="578566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- Ευθεία γραμμή σύνδεσης"/>
          <p:cNvCxnSpPr/>
          <p:nvPr/>
        </p:nvCxnSpPr>
        <p:spPr>
          <a:xfrm>
            <a:off x="302972" y="6063580"/>
            <a:ext cx="21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- Ευθεία γραμμή σύνδεσης"/>
          <p:cNvCxnSpPr/>
          <p:nvPr/>
        </p:nvCxnSpPr>
        <p:spPr>
          <a:xfrm>
            <a:off x="2911132" y="6063580"/>
            <a:ext cx="21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127 - Έλλειψη"/>
          <p:cNvSpPr/>
          <p:nvPr/>
        </p:nvSpPr>
        <p:spPr>
          <a:xfrm>
            <a:off x="2428860" y="6026646"/>
            <a:ext cx="71438" cy="7143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9" name="128 - Έλλειψη"/>
          <p:cNvSpPr/>
          <p:nvPr/>
        </p:nvSpPr>
        <p:spPr>
          <a:xfrm>
            <a:off x="2857488" y="6029076"/>
            <a:ext cx="71438" cy="7143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0" name="129 - TextBox"/>
          <p:cNvSpPr txBox="1"/>
          <p:nvPr/>
        </p:nvSpPr>
        <p:spPr>
          <a:xfrm>
            <a:off x="285720" y="6162280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V</a:t>
            </a:r>
            <a:r>
              <a:rPr lang="en-US" sz="1400" b="1" baseline="-25000" smtClean="0"/>
              <a:t>MPP</a:t>
            </a:r>
            <a:r>
              <a:rPr lang="el-GR" sz="1400" b="1" baseline="-25000" smtClean="0"/>
              <a:t>πλαισίου</a:t>
            </a:r>
            <a:r>
              <a:rPr lang="el-GR" sz="1400" b="1" smtClean="0"/>
              <a:t> </a:t>
            </a:r>
            <a:r>
              <a:rPr lang="el-GR" sz="1400" b="1" dirty="0" smtClean="0"/>
              <a:t>= 36</a:t>
            </a:r>
            <a:r>
              <a:rPr lang="en-US" sz="1400" b="1" dirty="0" smtClean="0"/>
              <a:t> x</a:t>
            </a:r>
            <a:r>
              <a:rPr lang="el-GR" sz="1400" b="1" dirty="0" smtClean="0"/>
              <a:t> </a:t>
            </a:r>
            <a:r>
              <a:rPr lang="en-US" sz="1400" b="1" dirty="0" smtClean="0"/>
              <a:t>V</a:t>
            </a:r>
            <a:r>
              <a:rPr lang="en-US" sz="1400" b="1" baseline="-25000" dirty="0" smtClean="0"/>
              <a:t>MPP</a:t>
            </a:r>
            <a:r>
              <a:rPr lang="el-GR" sz="1400" b="1" baseline="-25000" dirty="0" smtClean="0"/>
              <a:t>στοιχείου</a:t>
            </a:r>
            <a:r>
              <a:rPr lang="el-GR" sz="1400" b="1" dirty="0" smtClean="0"/>
              <a:t> ≈ 36 </a:t>
            </a:r>
            <a:r>
              <a:rPr lang="en-US" sz="1400" b="1" dirty="0" smtClean="0"/>
              <a:t>x 1 </a:t>
            </a:r>
            <a:r>
              <a:rPr lang="el-GR" sz="1400" b="1" dirty="0" smtClean="0"/>
              <a:t>≈</a:t>
            </a:r>
            <a:r>
              <a:rPr lang="en-US" sz="1400" b="1" dirty="0" smtClean="0"/>
              <a:t> 36 Volt </a:t>
            </a:r>
          </a:p>
          <a:p>
            <a:pPr algn="ctr"/>
            <a:r>
              <a:rPr lang="en-US" sz="1400" b="1" smtClean="0"/>
              <a:t>I</a:t>
            </a:r>
            <a:r>
              <a:rPr lang="en-US" sz="1400" b="1" baseline="-25000" smtClean="0"/>
              <a:t>MPP</a:t>
            </a:r>
            <a:r>
              <a:rPr lang="el-GR" sz="1400" b="1" baseline="-25000" smtClean="0"/>
              <a:t>πλαισίου</a:t>
            </a:r>
            <a:r>
              <a:rPr lang="el-GR" sz="1400" b="1" smtClean="0"/>
              <a:t> </a:t>
            </a:r>
            <a:r>
              <a:rPr lang="el-GR" sz="1400" b="1" dirty="0" smtClean="0"/>
              <a:t>= </a:t>
            </a:r>
            <a:r>
              <a:rPr lang="en-US" sz="1400" b="1" dirty="0" smtClean="0"/>
              <a:t> </a:t>
            </a:r>
            <a:r>
              <a:rPr lang="el-GR" sz="1400" b="1" dirty="0" smtClean="0"/>
              <a:t>Ι</a:t>
            </a:r>
            <a:r>
              <a:rPr lang="en-US" sz="1400" b="1" baseline="-25000" dirty="0" smtClean="0"/>
              <a:t>MPP</a:t>
            </a:r>
            <a:r>
              <a:rPr lang="el-GR" sz="1400" b="1" baseline="-25000" dirty="0" smtClean="0"/>
              <a:t>στοιχείου</a:t>
            </a:r>
            <a:r>
              <a:rPr lang="el-GR" sz="1400" b="1" dirty="0" smtClean="0"/>
              <a:t> ≈ </a:t>
            </a:r>
            <a:r>
              <a:rPr lang="en-US" sz="1400" b="1" dirty="0" smtClean="0"/>
              <a:t>3 Ampere</a:t>
            </a:r>
            <a:endParaRPr lang="el-GR" sz="1400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2" name="91 - TextBox"/>
          <p:cNvSpPr txBox="1"/>
          <p:nvPr/>
        </p:nvSpPr>
        <p:spPr>
          <a:xfrm>
            <a:off x="5295904" y="357166"/>
            <a:ext cx="384809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Ο θετικός πόλος του κάθε Φ/Β στοιχείου συνδέεται με τον αρνητικό του επόμενου στοιχείου, μέσα στο πλαίσιο. Αντίστοιχα, στη σε σειρά σύνδεση Φ/Β πλαισίων ή συστοιχιών, ο θετικός πόλος του κάθε πλαισίου ή συστοιχίας συνδέεται με τον αρνητικό του επόμενου πλαισίου ή της επόμενης συστοιχίας. Ένας αριθμός συνδεδεμένων πλαισίων δημιουργεί μία συστοιχία και ένας αριθμός συνδεδεμένων συστοιχιών έναν Φ/Β σταθμό. Στη σε σειρά σύνδεση: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r>
              <a:rPr lang="el-GR" sz="1400" dirty="0" err="1" smtClean="0">
                <a:ea typeface="Times New Roman" pitchFamily="18" charset="0"/>
                <a:cs typeface="Tahoma" pitchFamily="34" charset="0"/>
              </a:rPr>
              <a:t>Ι</a:t>
            </a:r>
            <a:r>
              <a:rPr lang="el-GR" sz="1400" baseline="-25000" dirty="0" err="1" smtClean="0">
                <a:ea typeface="Times New Roman" pitchFamily="18" charset="0"/>
                <a:cs typeface="Tahoma" pitchFamily="34" charset="0"/>
              </a:rPr>
              <a:t>πλαισίου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……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και αντίστοιχα: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r>
              <a:rPr lang="el-GR" sz="1400" dirty="0" err="1" smtClean="0">
                <a:ea typeface="Times New Roman" pitchFamily="18" charset="0"/>
                <a:cs typeface="Tahoma" pitchFamily="34" charset="0"/>
              </a:rPr>
              <a:t>Ι</a:t>
            </a:r>
            <a:r>
              <a:rPr lang="el-GR" sz="1400" baseline="-25000" dirty="0" err="1" smtClean="0">
                <a:ea typeface="Times New Roman" pitchFamily="18" charset="0"/>
                <a:cs typeface="Tahoma" pitchFamily="34" charset="0"/>
              </a:rPr>
              <a:t>συστοιχίας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……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ή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σταθμού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r>
              <a:rPr lang="el-GR" sz="1400" dirty="0" err="1" smtClean="0">
                <a:ea typeface="Times New Roman" pitchFamily="18" charset="0"/>
                <a:cs typeface="Tahoma" pitchFamily="34" charset="0"/>
              </a:rPr>
              <a:t>Ι</a:t>
            </a:r>
            <a:r>
              <a:rPr lang="el-GR" sz="1400" baseline="-25000" dirty="0" err="1" smtClean="0">
                <a:ea typeface="Times New Roman" pitchFamily="18" charset="0"/>
                <a:cs typeface="Tahoma" pitchFamily="34" charset="0"/>
              </a:rPr>
              <a:t>σταθμού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στσυοιχίας2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……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σταθμού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στυσοιχίας2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Συνδεσμολογία Φ/Β στοιχείων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-32" y="357166"/>
            <a:ext cx="914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Φ/Β στοιχεία</a:t>
            </a:r>
            <a:r>
              <a:rPr lang="en-US" sz="1600" dirty="0" smtClean="0"/>
              <a:t> </a:t>
            </a:r>
            <a:r>
              <a:rPr lang="el-GR" sz="1600" smtClean="0"/>
              <a:t>ενός πλαισίου </a:t>
            </a:r>
            <a:r>
              <a:rPr lang="el-GR" sz="1600" dirty="0" smtClean="0"/>
              <a:t>συνδεδεμένα παράλληλα:</a:t>
            </a:r>
            <a:endParaRPr lang="el-GR" sz="1600" b="1" dirty="0" smtClean="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60" y="102975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70" y="15945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90" y="2146893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00" y="27092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56" y="3255397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40" y="380907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60" y="436147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70" y="490652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52" y="545834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099" y="102975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409" y="15945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903" y="2146893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213" y="27092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669" y="3255397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353" y="380907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473" y="436147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783" y="490652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465" y="545834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227" y="102975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37" y="15945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031" y="2146893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341" y="27092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797" y="3255397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107" y="380907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601" y="436147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911" y="490652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593" y="545834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869" y="102975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431" y="15945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673" y="2146893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861" y="2709200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439" y="3255397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627" y="380907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243" y="4361471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431" y="4906526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235" y="5458348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7" name="76 - Ευθεία γραμμή σύνδεσης"/>
          <p:cNvCxnSpPr/>
          <p:nvPr/>
        </p:nvCxnSpPr>
        <p:spPr>
          <a:xfrm rot="5400000">
            <a:off x="-2564054" y="3583812"/>
            <a:ext cx="54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- Ευθεία γραμμή σύνδεσης"/>
          <p:cNvCxnSpPr/>
          <p:nvPr/>
        </p:nvCxnSpPr>
        <p:spPr>
          <a:xfrm>
            <a:off x="160096" y="6307542"/>
            <a:ext cx="21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- Ευθεία γραμμή σύνδεσης"/>
          <p:cNvCxnSpPr/>
          <p:nvPr/>
        </p:nvCxnSpPr>
        <p:spPr>
          <a:xfrm>
            <a:off x="2768256" y="6307542"/>
            <a:ext cx="21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- Έλλειψη"/>
          <p:cNvSpPr/>
          <p:nvPr/>
        </p:nvSpPr>
        <p:spPr>
          <a:xfrm>
            <a:off x="2285984" y="6270608"/>
            <a:ext cx="71438" cy="7143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81 - Έλλειψη"/>
          <p:cNvSpPr/>
          <p:nvPr/>
        </p:nvSpPr>
        <p:spPr>
          <a:xfrm>
            <a:off x="2714612" y="6273038"/>
            <a:ext cx="71438" cy="7143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82 - TextBox"/>
          <p:cNvSpPr txBox="1"/>
          <p:nvPr/>
        </p:nvSpPr>
        <p:spPr>
          <a:xfrm>
            <a:off x="142844" y="633723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V</a:t>
            </a:r>
            <a:r>
              <a:rPr lang="en-US" sz="1400" b="1" baseline="-25000" smtClean="0"/>
              <a:t>MPP</a:t>
            </a:r>
            <a:r>
              <a:rPr lang="el-GR" sz="1400" b="1" baseline="-25000" smtClean="0"/>
              <a:t>πλαισίου</a:t>
            </a:r>
            <a:r>
              <a:rPr lang="el-GR" sz="1400" b="1" smtClean="0"/>
              <a:t> </a:t>
            </a:r>
            <a:r>
              <a:rPr lang="el-GR" sz="1400" b="1" dirty="0" smtClean="0"/>
              <a:t>= </a:t>
            </a:r>
            <a:r>
              <a:rPr lang="en-US" sz="1400" b="1" dirty="0" smtClean="0"/>
              <a:t>V</a:t>
            </a:r>
            <a:r>
              <a:rPr lang="en-US" sz="1400" b="1" baseline="-25000" dirty="0" smtClean="0"/>
              <a:t>MPP</a:t>
            </a:r>
            <a:r>
              <a:rPr lang="el-GR" sz="1400" b="1" baseline="-25000" dirty="0" smtClean="0"/>
              <a:t>στοιχείου</a:t>
            </a:r>
            <a:r>
              <a:rPr lang="el-GR" sz="1400" b="1" dirty="0" smtClean="0"/>
              <a:t> ≈ </a:t>
            </a:r>
            <a:r>
              <a:rPr lang="en-US" sz="1400" b="1" dirty="0" smtClean="0"/>
              <a:t>1 Volt </a:t>
            </a:r>
          </a:p>
          <a:p>
            <a:pPr algn="ctr"/>
            <a:r>
              <a:rPr lang="en-US" sz="1400" b="1" smtClean="0"/>
              <a:t>I</a:t>
            </a:r>
            <a:r>
              <a:rPr lang="en-US" sz="1400" b="1" baseline="-25000" smtClean="0"/>
              <a:t>MPP</a:t>
            </a:r>
            <a:r>
              <a:rPr lang="el-GR" sz="1400" b="1" baseline="-25000" smtClean="0"/>
              <a:t>πλαισίου</a:t>
            </a:r>
            <a:r>
              <a:rPr lang="el-GR" sz="1400" b="1" smtClean="0"/>
              <a:t> </a:t>
            </a:r>
            <a:r>
              <a:rPr lang="el-GR" sz="1400" b="1" dirty="0" smtClean="0"/>
              <a:t>= </a:t>
            </a:r>
            <a:r>
              <a:rPr lang="en-US" sz="1400" b="1" dirty="0" smtClean="0"/>
              <a:t> </a:t>
            </a:r>
            <a:r>
              <a:rPr lang="el-GR" sz="1400" b="1" dirty="0" smtClean="0"/>
              <a:t>36</a:t>
            </a:r>
            <a:r>
              <a:rPr lang="en-US" sz="1400" b="1" dirty="0" smtClean="0"/>
              <a:t> x</a:t>
            </a:r>
            <a:r>
              <a:rPr lang="el-GR" sz="1400" b="1" dirty="0" smtClean="0"/>
              <a:t> Ι</a:t>
            </a:r>
            <a:r>
              <a:rPr lang="en-US" sz="1400" b="1" baseline="-25000" dirty="0" smtClean="0"/>
              <a:t>MPP</a:t>
            </a:r>
            <a:r>
              <a:rPr lang="el-GR" sz="1400" b="1" baseline="-25000" dirty="0" smtClean="0"/>
              <a:t>στοιχείου</a:t>
            </a:r>
            <a:r>
              <a:rPr lang="el-GR" sz="1400" b="1" dirty="0" smtClean="0"/>
              <a:t> ≈ 36 </a:t>
            </a:r>
            <a:r>
              <a:rPr lang="en-US" sz="1400" b="1" dirty="0" smtClean="0"/>
              <a:t>x </a:t>
            </a:r>
            <a:r>
              <a:rPr lang="el-GR" sz="1400" b="1" dirty="0" smtClean="0"/>
              <a:t>3 ≈ 108</a:t>
            </a:r>
            <a:r>
              <a:rPr lang="en-US" sz="1400" b="1" dirty="0" smtClean="0"/>
              <a:t> Ampere</a:t>
            </a:r>
            <a:endParaRPr lang="el-GR" sz="1400" b="1" dirty="0" smtClean="0">
              <a:ea typeface="Times New Roman" pitchFamily="18" charset="0"/>
              <a:cs typeface="Tahoma" pitchFamily="34" charset="0"/>
            </a:endParaRPr>
          </a:p>
        </p:txBody>
      </p:sp>
      <p:cxnSp>
        <p:nvCxnSpPr>
          <p:cNvPr id="84" name="83 - Ευθεία γραμμή σύνδεσης"/>
          <p:cNvCxnSpPr/>
          <p:nvPr/>
        </p:nvCxnSpPr>
        <p:spPr>
          <a:xfrm rot="5400000">
            <a:off x="-1074253" y="3313064"/>
            <a:ext cx="4896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- Ευθεία γραμμή σύνδεσης"/>
          <p:cNvCxnSpPr/>
          <p:nvPr/>
        </p:nvCxnSpPr>
        <p:spPr>
          <a:xfrm>
            <a:off x="177348" y="857232"/>
            <a:ext cx="36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- Ευθεία γραμμή σύνδεσης"/>
          <p:cNvCxnSpPr/>
          <p:nvPr/>
        </p:nvCxnSpPr>
        <p:spPr>
          <a:xfrm rot="5400000">
            <a:off x="157445" y="3313064"/>
            <a:ext cx="4896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- Ευθεία γραμμή σύνδεσης"/>
          <p:cNvCxnSpPr/>
          <p:nvPr/>
        </p:nvCxnSpPr>
        <p:spPr>
          <a:xfrm rot="5400000">
            <a:off x="1400199" y="3304438"/>
            <a:ext cx="4896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- Ευθεία γραμμή σύνδεσης"/>
          <p:cNvCxnSpPr/>
          <p:nvPr/>
        </p:nvCxnSpPr>
        <p:spPr>
          <a:xfrm rot="5400000">
            <a:off x="2408302" y="3809572"/>
            <a:ext cx="500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- Ευθεία γραμμή σύνδεσης"/>
          <p:cNvCxnSpPr/>
          <p:nvPr/>
        </p:nvCxnSpPr>
        <p:spPr>
          <a:xfrm rot="5400000">
            <a:off x="-1152072" y="3716418"/>
            <a:ext cx="478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- Ευθεία γραμμή σύνδεσης"/>
          <p:cNvCxnSpPr/>
          <p:nvPr/>
        </p:nvCxnSpPr>
        <p:spPr>
          <a:xfrm rot="5400000">
            <a:off x="57513" y="3716418"/>
            <a:ext cx="478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- Ευθεία γραμμή σύνδεσης"/>
          <p:cNvCxnSpPr/>
          <p:nvPr/>
        </p:nvCxnSpPr>
        <p:spPr>
          <a:xfrm rot="5400000">
            <a:off x="1283015" y="3725044"/>
            <a:ext cx="478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- Ευθεία γραμμή σύνδεσης"/>
          <p:cNvCxnSpPr/>
          <p:nvPr/>
        </p:nvCxnSpPr>
        <p:spPr>
          <a:xfrm>
            <a:off x="1233554" y="6109140"/>
            <a:ext cx="3672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- TextBox"/>
          <p:cNvSpPr txBox="1"/>
          <p:nvPr/>
        </p:nvSpPr>
        <p:spPr>
          <a:xfrm>
            <a:off x="5295904" y="357166"/>
            <a:ext cx="384809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Ο θετικός πόλος του κάθε Φ/Β στοιχείου συνδέεται με τον θετικό κάθε επόμενου στοιχείου, μέσα στο πλαίσιο και αντίστοιχα ο κάθε αρνητικός με όλους τους αρνητικούς. Το ίδιο συμβαίνει και στην παράλληλη σύνδεση Φ/Β πλαισίων ή συστοιχιών. Στην παράλληλη σύνδεση: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….</a:t>
            </a:r>
          </a:p>
          <a:p>
            <a:pPr algn="just"/>
            <a:r>
              <a:rPr lang="el-GR" sz="1400" dirty="0" err="1" smtClean="0">
                <a:ea typeface="Times New Roman" pitchFamily="18" charset="0"/>
                <a:cs typeface="Tahoma" pitchFamily="34" charset="0"/>
              </a:rPr>
              <a:t>Ι</a:t>
            </a:r>
            <a:r>
              <a:rPr lang="el-GR" sz="1400" baseline="-25000" dirty="0" err="1" smtClean="0">
                <a:ea typeface="Times New Roman" pitchFamily="18" charset="0"/>
                <a:cs typeface="Tahoma" pitchFamily="34" charset="0"/>
              </a:rPr>
              <a:t>πλαισίου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……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στοιχείου2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και αντίστοιχα: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….</a:t>
            </a:r>
          </a:p>
          <a:p>
            <a:pPr algn="just"/>
            <a:r>
              <a:rPr lang="el-GR" sz="1400" dirty="0" err="1" smtClean="0">
                <a:ea typeface="Times New Roman" pitchFamily="18" charset="0"/>
                <a:cs typeface="Tahoma" pitchFamily="34" charset="0"/>
              </a:rPr>
              <a:t>Ι</a:t>
            </a:r>
            <a:r>
              <a:rPr lang="el-GR" sz="1400" baseline="-25000" dirty="0" err="1" smtClean="0">
                <a:ea typeface="Times New Roman" pitchFamily="18" charset="0"/>
                <a:cs typeface="Tahoma" pitchFamily="34" charset="0"/>
              </a:rPr>
              <a:t>συστοιχίας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……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πλαισίου2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ή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σταθμού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V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….</a:t>
            </a:r>
          </a:p>
          <a:p>
            <a:pPr algn="just"/>
            <a:r>
              <a:rPr lang="el-GR" sz="1400" dirty="0" err="1" smtClean="0">
                <a:ea typeface="Times New Roman" pitchFamily="18" charset="0"/>
                <a:cs typeface="Tahoma" pitchFamily="34" charset="0"/>
              </a:rPr>
              <a:t>Ι</a:t>
            </a:r>
            <a:r>
              <a:rPr lang="el-GR" sz="1400" baseline="-25000" dirty="0" err="1" smtClean="0">
                <a:ea typeface="Times New Roman" pitchFamily="18" charset="0"/>
                <a:cs typeface="Tahoma" pitchFamily="34" charset="0"/>
              </a:rPr>
              <a:t>σταθμού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Ι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στσυοιχίας2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……</a:t>
            </a:r>
            <a:endParaRPr lang="en-US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σταθμού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= 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συστοιχίας1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+ 1/</a:t>
            </a:r>
            <a:r>
              <a:rPr lang="en-US" sz="1400" dirty="0" smtClean="0">
                <a:ea typeface="Times New Roman" pitchFamily="18" charset="0"/>
                <a:cs typeface="Tahoma" pitchFamily="34" charset="0"/>
              </a:rPr>
              <a:t>R</a:t>
            </a:r>
            <a:r>
              <a:rPr lang="el-GR" sz="1400" baseline="-25000" dirty="0" smtClean="0">
                <a:ea typeface="Times New Roman" pitchFamily="18" charset="0"/>
                <a:cs typeface="Tahoma" pitchFamily="34" charset="0"/>
              </a:rPr>
              <a:t>στυσοιχίας2</a:t>
            </a:r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+ ….</a:t>
            </a:r>
          </a:p>
          <a:p>
            <a:pPr algn="just"/>
            <a:endParaRPr lang="el-GR" sz="1400" dirty="0" smtClean="0">
              <a:ea typeface="Times New Roman" pitchFamily="18" charset="0"/>
              <a:cs typeface="Tahoma" pitchFamily="34" charset="0"/>
            </a:endParaRP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Στα πλαίσια τα στοιχεία είναι συνήθως συνδεδεμένα σε σειρά. Αντίθετα, στις συστοιχίες η σύνεση των πλαισίων είναι  μικτή και το ίδιο συμβαίνει και στις συστοιχίες των Φ/Β σταθμών.</a:t>
            </a:r>
          </a:p>
          <a:p>
            <a:pPr algn="just"/>
            <a:r>
              <a:rPr lang="el-GR" sz="1400" dirty="0" smtClean="0">
                <a:ea typeface="Times New Roman" pitchFamily="18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Τεχνολογίες Φ/Β στοιχείων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-32" y="357166"/>
            <a:ext cx="914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Τα τυπικά δεδομένα για εμπορικά Φ/Β πλαίσια </a:t>
            </a:r>
            <a:r>
              <a:rPr lang="el-GR" sz="1600" dirty="0" err="1" smtClean="0"/>
              <a:t>μονοκρυσταλικού</a:t>
            </a:r>
            <a:r>
              <a:rPr lang="el-GR" sz="1600" dirty="0" smtClean="0"/>
              <a:t> πυριτίου δίνονται στον Πίνακα 1, όπου τα ηλεκτρικά μεγέθη ισχύουν σε πρότυπες συνθήκες </a:t>
            </a:r>
            <a:r>
              <a:rPr lang="el-GR" sz="2000" dirty="0" smtClean="0">
                <a:solidFill>
                  <a:schemeClr val="bg1"/>
                </a:solidFill>
              </a:rPr>
              <a:t>(ΑΜ = 1,5, Τ</a:t>
            </a:r>
            <a:r>
              <a:rPr lang="en-US" sz="2000" dirty="0" smtClean="0">
                <a:solidFill>
                  <a:schemeClr val="bg1"/>
                </a:solidFill>
              </a:rPr>
              <a:t>c</a:t>
            </a:r>
            <a:r>
              <a:rPr lang="el-GR" sz="2000" dirty="0" smtClean="0">
                <a:solidFill>
                  <a:schemeClr val="bg1"/>
                </a:solidFill>
              </a:rPr>
              <a:t> = 25 </a:t>
            </a:r>
            <a:r>
              <a:rPr lang="en-US" sz="2000" baseline="30000" dirty="0" smtClean="0">
                <a:solidFill>
                  <a:schemeClr val="bg1"/>
                </a:solidFill>
              </a:rPr>
              <a:t>o</a:t>
            </a:r>
            <a:r>
              <a:rPr lang="en-US" sz="2000" dirty="0" smtClean="0">
                <a:solidFill>
                  <a:schemeClr val="bg1"/>
                </a:solidFill>
              </a:rPr>
              <a:t>C</a:t>
            </a:r>
            <a:r>
              <a:rPr lang="el-GR" sz="2000" dirty="0" smtClean="0">
                <a:solidFill>
                  <a:schemeClr val="bg1"/>
                </a:solidFill>
              </a:rPr>
              <a:t> και Ι = 1.000 </a:t>
            </a:r>
            <a:r>
              <a:rPr lang="en-US" sz="2000" dirty="0" smtClean="0">
                <a:solidFill>
                  <a:schemeClr val="bg1"/>
                </a:solidFill>
              </a:rPr>
              <a:t>W</a:t>
            </a:r>
            <a:r>
              <a:rPr lang="el-GR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smtClean="0">
                <a:solidFill>
                  <a:schemeClr val="bg1"/>
                </a:solidFill>
              </a:rPr>
              <a:t>m</a:t>
            </a:r>
            <a:r>
              <a:rPr lang="el-GR" sz="2000" baseline="30000" dirty="0" smtClean="0">
                <a:solidFill>
                  <a:schemeClr val="bg1"/>
                </a:solidFill>
              </a:rPr>
              <a:t>2</a:t>
            </a:r>
            <a:r>
              <a:rPr lang="el-GR" sz="2000" dirty="0" smtClean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41124"/>
            <a:ext cx="8095495" cy="281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12 - TextBox"/>
          <p:cNvSpPr txBox="1"/>
          <p:nvPr/>
        </p:nvSpPr>
        <p:spPr>
          <a:xfrm>
            <a:off x="-32" y="4071942"/>
            <a:ext cx="914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Ένα συγκρότημα Φ/Β συστοιχιών, συνδεδεμένων σε σειρά, παράλληλα ή μεικτά, ανάλογα με την επιθυμητή τάση και ένταση στους τελικούς ακροδέκτες του, ονομάζεται </a:t>
            </a:r>
            <a:r>
              <a:rPr lang="el-GR" sz="1600" b="1" dirty="0" err="1" smtClean="0"/>
              <a:t>φωτοβολταϊκό</a:t>
            </a:r>
            <a:r>
              <a:rPr lang="el-GR" sz="1600" b="1" dirty="0" smtClean="0"/>
              <a:t> πάρκο</a:t>
            </a:r>
            <a:r>
              <a:rPr lang="el-GR" sz="1600" dirty="0" smtClean="0"/>
              <a:t> ή  </a:t>
            </a:r>
            <a:r>
              <a:rPr lang="el-GR" sz="1600" b="1" dirty="0" err="1" smtClean="0"/>
              <a:t>φωτοβολταϊκός</a:t>
            </a:r>
            <a:r>
              <a:rPr lang="el-GR" sz="1600" b="1" dirty="0" smtClean="0"/>
              <a:t> σταθμός</a:t>
            </a:r>
            <a:r>
              <a:rPr lang="el-GR" sz="1600" dirty="0" smtClean="0"/>
              <a:t>. 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Συμπεριφορά  Έντασης– Τάσης (συμπεριφορά </a:t>
            </a:r>
            <a:r>
              <a:rPr lang="en-US" b="1" dirty="0" smtClean="0"/>
              <a:t>I – V) </a:t>
            </a:r>
            <a:r>
              <a:rPr lang="el-GR" b="1" dirty="0" smtClean="0"/>
              <a:t>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-32" y="3857628"/>
            <a:ext cx="91440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/>
              <a:t>Τα Φ/Β στοιχεία, τα πλαίσια (βλ. Σχήμα) αλλά και οι συστοιχίες ή οι Φ/Β σταθμοί καλύπτουν ηλεκτρικές καταναλώσεις ή αλλιώς ηλεκτρικά φορτία. Οι ηλεκτρικές καταναλώσεις (τα ηλεκτρικά φορτία) που καλύπτονται από Φ/Β ισοδυναμούν με ηλεκτρικές αντιστάσεις συνδεδεμένες στα άκρα τους. Αν και στην πράξη τα ηλεκτρικά κυκλώματα που συνδέουν τα Φ/Β (τους Φ/Β σταθμούς</a:t>
            </a:r>
            <a:r>
              <a:rPr lang="en-US" sz="1600" dirty="0" smtClean="0"/>
              <a:t>,</a:t>
            </a:r>
            <a:r>
              <a:rPr lang="el-GR" sz="1600" dirty="0" smtClean="0"/>
              <a:t> τις συστοιχίες, τα πλαίσια ή απλά τα στοιχεία) με τις ηλεκτρικές καταναλώσεις είναι αρκετά περίπλοκα και συνήθως περιλαμβάνουν την ανόρθωση της τάσης εξόδου των Φ/Β στην επιθυμητή τιμή καθώς και το μετασχηματισμό του συνεχούς ρεύματος των Φ/Β σε εναλλασσόμενο, το παραπάνω σχήμα παριστάνει απλοποιημένο ένα τέτοιο κύκλωμα, για ένα Φ/Β στοιχείο και για ένα Φ/Β πλαίσιο (η αντίσταση </a:t>
            </a:r>
            <a:r>
              <a:rPr lang="en-US" sz="1600" dirty="0" smtClean="0"/>
              <a:t>R </a:t>
            </a:r>
            <a:r>
              <a:rPr lang="el-GR" sz="1600" dirty="0" smtClean="0"/>
              <a:t>του παραπάνω απλοποιημένου κυκλώματος ισοδυναμεί με την συνολική ηλεκτρική αντίσταση των διατάξεων ανόρθωσης και μετασχηματισμού του παραγόμενου ρεύματος, των ηλεκτρικών καταναλώσεων που καλύπτονται από το Φ/Β καθώς και την εσωτερική αντίσταση του ίδιου του Φ/Β).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96663" y="1730423"/>
            <a:ext cx="1101947" cy="5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99310" y="894029"/>
            <a:ext cx="1924064" cy="213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12 - Ευθεία γραμμή σύνδεσης"/>
          <p:cNvCxnSpPr/>
          <p:nvPr/>
        </p:nvCxnSpPr>
        <p:spPr>
          <a:xfrm rot="5400000" flipH="1" flipV="1">
            <a:off x="2134772" y="982662"/>
            <a:ext cx="1" cy="995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 rot="5400000" flipH="1" flipV="1">
            <a:off x="2130177" y="2043596"/>
            <a:ext cx="1" cy="995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 flipH="1" flipV="1">
            <a:off x="2621907" y="1485023"/>
            <a:ext cx="1" cy="10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2318577" y="1785926"/>
            <a:ext cx="599716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6829804" y="1785926"/>
            <a:ext cx="599716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684600" y="4664920"/>
            <a:ext cx="10513168" cy="498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5400000">
            <a:off x="3789110" y="1974458"/>
            <a:ext cx="7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Συμπεριφορά  Έντασης– Τάσης (συμπεριφορά </a:t>
            </a:r>
            <a:r>
              <a:rPr lang="en-US" b="1" dirty="0" smtClean="0"/>
              <a:t>I – V) </a:t>
            </a:r>
            <a:r>
              <a:rPr lang="el-GR" b="1" dirty="0" smtClean="0"/>
              <a:t>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101" y="500042"/>
            <a:ext cx="45418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 rot="16200000">
            <a:off x="4225643" y="1618592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I, ampere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 rot="16200000">
            <a:off x="8124343" y="1539513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R, ohm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265646" y="2828590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V, volt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-32" y="3500438"/>
            <a:ext cx="91440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/>
              <a:t>Στο Σχήμα, με συνεχή γραμμή παρουσιάζεται η μεταβολή της έντασης Ι (</a:t>
            </a:r>
            <a:r>
              <a:rPr lang="en-US" sz="1400" dirty="0" smtClean="0"/>
              <a:t>ampere) </a:t>
            </a:r>
            <a:r>
              <a:rPr lang="el-GR" sz="1400" dirty="0" smtClean="0"/>
              <a:t>του ρεύματος που διαρρέει το παραπάνω απλοποιημένο κύκλωμα, με τη μεταβολή της συνολικής αντίστασης </a:t>
            </a:r>
            <a:r>
              <a:rPr lang="en-US" sz="1400" dirty="0" smtClean="0"/>
              <a:t>R (ohm) </a:t>
            </a:r>
            <a:r>
              <a:rPr lang="el-GR" sz="1400" dirty="0" smtClean="0"/>
              <a:t>του κυκλώματος (διακεκομμένη γραμμή) και τη μεταβολή του δυναμικού (</a:t>
            </a:r>
            <a:r>
              <a:rPr lang="en-US" sz="1400" dirty="0" smtClean="0"/>
              <a:t>volt) </a:t>
            </a:r>
            <a:r>
              <a:rPr lang="el-GR" sz="1400" dirty="0" smtClean="0"/>
              <a:t>στα άκρα του Φ/Β πλαισίου. Στο Σχήμα φαίνεται η θέση του βολτόμετρου και του </a:t>
            </a:r>
            <a:r>
              <a:rPr lang="el-GR" sz="1400" dirty="0" err="1" smtClean="0"/>
              <a:t>αμπερόμετρου</a:t>
            </a:r>
            <a:r>
              <a:rPr lang="el-GR" sz="1400" dirty="0" smtClean="0"/>
              <a:t> για τη μέτρηση του δυναμικού (της τάσης) και της έντασης του ρεύματος που παράγεται από το φ/Β πλαίσιο, ενώ τα τρία μεγέθη (τάση </a:t>
            </a:r>
            <a:r>
              <a:rPr lang="en-US" sz="1400" dirty="0" smtClean="0"/>
              <a:t>V</a:t>
            </a:r>
            <a:r>
              <a:rPr lang="el-GR" sz="1400" dirty="0" smtClean="0"/>
              <a:t>, ένταση </a:t>
            </a:r>
            <a:r>
              <a:rPr lang="en-US" sz="1400" dirty="0" smtClean="0"/>
              <a:t>I </a:t>
            </a:r>
            <a:r>
              <a:rPr lang="el-GR" sz="1400" dirty="0" smtClean="0"/>
              <a:t>και αντίσταση</a:t>
            </a:r>
            <a:r>
              <a:rPr lang="en-US" sz="1400" dirty="0" smtClean="0"/>
              <a:t> R) </a:t>
            </a:r>
            <a:r>
              <a:rPr lang="el-GR" sz="1400" dirty="0" smtClean="0"/>
              <a:t>συνδέονται μεταξύ τους με τον Νόμο του </a:t>
            </a:r>
            <a:r>
              <a:rPr lang="en-US" sz="1400" dirty="0" smtClean="0"/>
              <a:t>Ohm:</a:t>
            </a:r>
          </a:p>
          <a:p>
            <a:pPr algn="just"/>
            <a:endParaRPr lang="en-US" sz="1400" dirty="0" smtClean="0"/>
          </a:p>
          <a:p>
            <a:pPr algn="ctr"/>
            <a:r>
              <a:rPr lang="en-US" sz="1400" dirty="0" smtClean="0"/>
              <a:t>V = I x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itchFamily="2" charset="2"/>
              </a:rPr>
              <a:t> I = V/</a:t>
            </a:r>
            <a:r>
              <a:rPr lang="en-US" sz="1400" dirty="0" smtClean="0"/>
              <a:t>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n-US" sz="1400" dirty="0" smtClean="0">
                <a:sym typeface="Wingdings" pitchFamily="2" charset="2"/>
              </a:rPr>
              <a:t> 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n-US" sz="1400" dirty="0" smtClean="0">
                <a:sym typeface="Wingdings" pitchFamily="2" charset="2"/>
              </a:rPr>
              <a:t> = V/I [volt = ampere x ohm, ampere = volt/ohm, ohm = volt/ampere]</a:t>
            </a:r>
          </a:p>
          <a:p>
            <a:pPr algn="ctr"/>
            <a:endParaRPr lang="en-US" sz="1400" dirty="0" smtClean="0">
              <a:sym typeface="Wingdings" pitchFamily="2" charset="2"/>
            </a:endParaRPr>
          </a:p>
          <a:p>
            <a:pPr algn="just"/>
            <a:r>
              <a:rPr lang="el-GR" sz="1400" dirty="0" smtClean="0">
                <a:sym typeface="Wingdings" pitchFamily="2" charset="2"/>
              </a:rPr>
              <a:t>Κάθε σημείο της συνεχούς γραμμής Ι  έχει συντεταγμένες Ι – </a:t>
            </a:r>
            <a:r>
              <a:rPr lang="en-US" sz="1400" dirty="0" smtClean="0">
                <a:sym typeface="Wingdings" pitchFamily="2" charset="2"/>
              </a:rPr>
              <a:t>V (</a:t>
            </a:r>
            <a:r>
              <a:rPr lang="el-GR" sz="1400" dirty="0" smtClean="0">
                <a:sym typeface="Wingdings" pitchFamily="2" charset="2"/>
              </a:rPr>
              <a:t>έντασης – τάσης ή αλλιώς ρεύματος – δυναμικού). Σύμφωνα με τον Νόμο του </a:t>
            </a:r>
            <a:r>
              <a:rPr lang="en-US" sz="1400" dirty="0" smtClean="0">
                <a:sym typeface="Wingdings" pitchFamily="2" charset="2"/>
              </a:rPr>
              <a:t>Ohm</a:t>
            </a:r>
            <a:r>
              <a:rPr lang="el-GR" sz="1400" dirty="0" smtClean="0">
                <a:sym typeface="Wingdings" pitchFamily="2" charset="2"/>
              </a:rPr>
              <a:t>, κάθε σημείο (</a:t>
            </a:r>
            <a:r>
              <a:rPr lang="en-US" sz="1400" dirty="0" smtClean="0">
                <a:sym typeface="Wingdings" pitchFamily="2" charset="2"/>
              </a:rPr>
              <a:t>V,R) </a:t>
            </a:r>
            <a:r>
              <a:rPr lang="el-GR" sz="1400" dirty="0" smtClean="0">
                <a:sym typeface="Wingdings" pitchFamily="2" charset="2"/>
              </a:rPr>
              <a:t>της διακεκομμένης γραμμής </a:t>
            </a:r>
            <a:r>
              <a:rPr lang="en-US" sz="1400" dirty="0" err="1" smtClean="0">
                <a:sym typeface="Wingdings" pitchFamily="2" charset="2"/>
              </a:rPr>
              <a:t>R</a:t>
            </a:r>
            <a:r>
              <a:rPr lang="en-US" sz="1400" baseline="-25000" dirty="0" err="1" smtClean="0">
                <a:sym typeface="Wingdings" pitchFamily="2" charset="2"/>
              </a:rPr>
              <a:t>total</a:t>
            </a:r>
            <a:r>
              <a:rPr lang="en-US" sz="1400" dirty="0" smtClean="0">
                <a:sym typeface="Wingdings" pitchFamily="2" charset="2"/>
              </a:rPr>
              <a:t> </a:t>
            </a:r>
            <a:r>
              <a:rPr lang="el-GR" sz="1400" dirty="0" smtClean="0">
                <a:sym typeface="Wingdings" pitchFamily="2" charset="2"/>
              </a:rPr>
              <a:t>προκύπτει από το πηλίκο </a:t>
            </a:r>
            <a:r>
              <a:rPr lang="en-US" sz="1400" dirty="0" smtClean="0">
                <a:sym typeface="Wingdings" pitchFamily="2" charset="2"/>
              </a:rPr>
              <a:t>V/I </a:t>
            </a:r>
            <a:r>
              <a:rPr lang="el-GR" sz="1400" dirty="0" smtClean="0">
                <a:sym typeface="Wingdings" pitchFamily="2" charset="2"/>
              </a:rPr>
              <a:t>των συντεταγμένων του αντίστοιχου σημείου </a:t>
            </a:r>
            <a:r>
              <a:rPr lang="en-US" sz="1400" dirty="0" smtClean="0">
                <a:sym typeface="Wingdings" pitchFamily="2" charset="2"/>
              </a:rPr>
              <a:t>(V,I) </a:t>
            </a:r>
            <a:r>
              <a:rPr lang="el-GR" sz="1400" dirty="0" smtClean="0">
                <a:sym typeface="Wingdings" pitchFamily="2" charset="2"/>
              </a:rPr>
              <a:t>της συνεχούς καμπύλης Ι</a:t>
            </a:r>
            <a:r>
              <a:rPr lang="en-US" sz="1400" dirty="0" smtClean="0">
                <a:sym typeface="Wingdings" pitchFamily="2" charset="2"/>
              </a:rPr>
              <a:t>.</a:t>
            </a:r>
            <a:r>
              <a:rPr lang="el-GR" sz="1400" dirty="0" smtClean="0">
                <a:sym typeface="Wingdings" pitchFamily="2" charset="2"/>
              </a:rPr>
              <a:t> Έτσι:</a:t>
            </a:r>
          </a:p>
          <a:p>
            <a:pPr algn="just"/>
            <a:endParaRPr lang="el-GR" sz="1400" dirty="0" smtClean="0">
              <a:sym typeface="Wingdings" pitchFamily="2" charset="2"/>
            </a:endParaRPr>
          </a:p>
          <a:p>
            <a:pPr algn="ctr"/>
            <a:r>
              <a:rPr lang="el-GR" sz="1400" b="1" dirty="0" smtClean="0">
                <a:sym typeface="Wingdings" pitchFamily="2" charset="2"/>
              </a:rPr>
              <a:t>κάθε τιμή της αντίστασης </a:t>
            </a:r>
            <a:r>
              <a:rPr lang="en-US" sz="1400" b="1" dirty="0" err="1" smtClean="0">
                <a:sym typeface="Wingdings" pitchFamily="2" charset="2"/>
              </a:rPr>
              <a:t>R</a:t>
            </a:r>
            <a:r>
              <a:rPr lang="en-US" sz="1400" b="1" baseline="-25000" dirty="0" err="1" smtClean="0">
                <a:sym typeface="Wingdings" pitchFamily="2" charset="2"/>
              </a:rPr>
              <a:t>total</a:t>
            </a:r>
            <a:r>
              <a:rPr lang="el-GR" sz="1400" b="1" dirty="0" smtClean="0">
                <a:sym typeface="Wingdings" pitchFamily="2" charset="2"/>
              </a:rPr>
              <a:t> του φορτίου (της κατανάλωσης) που συνδέεται στο Φ/Β ορίζει μονοσήμαντα μία τιμή δυναμικού </a:t>
            </a:r>
            <a:r>
              <a:rPr lang="en-US" sz="1400" b="1" dirty="0" smtClean="0">
                <a:sym typeface="Wingdings" pitchFamily="2" charset="2"/>
              </a:rPr>
              <a:t>V</a:t>
            </a:r>
            <a:r>
              <a:rPr lang="el-GR" sz="1400" b="1" dirty="0" smtClean="0">
                <a:sym typeface="Wingdings" pitchFamily="2" charset="2"/>
              </a:rPr>
              <a:t> στα άκρα του Φ/Β και μία τιμή ρεύματος Ι που το διαρρέει</a:t>
            </a:r>
            <a:endParaRPr lang="el-GR" sz="14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01964" y="383783"/>
            <a:ext cx="2886097" cy="320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3186466" y="1785926"/>
            <a:ext cx="599716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sp>
        <p:nvSpPr>
          <p:cNvPr id="14" name="13 - Έλλειψη"/>
          <p:cNvSpPr/>
          <p:nvPr/>
        </p:nvSpPr>
        <p:spPr>
          <a:xfrm>
            <a:off x="3140247" y="92867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3161513" y="915044"/>
            <a:ext cx="3177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l-GR" baseline="-25000" dirty="0"/>
          </a:p>
        </p:txBody>
      </p:sp>
      <p:sp>
        <p:nvSpPr>
          <p:cNvPr id="16" name="15 - Έλλειψη"/>
          <p:cNvSpPr/>
          <p:nvPr/>
        </p:nvSpPr>
        <p:spPr>
          <a:xfrm>
            <a:off x="4008319" y="178311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4018769" y="1778286"/>
            <a:ext cx="3161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l-GR" baseline="-25000" dirty="0"/>
          </a:p>
        </p:txBody>
      </p:sp>
      <p:cxnSp>
        <p:nvCxnSpPr>
          <p:cNvPr id="18" name="17 - Ευθεία γραμμή σύνδεσης"/>
          <p:cNvCxnSpPr/>
          <p:nvPr/>
        </p:nvCxnSpPr>
        <p:spPr>
          <a:xfrm>
            <a:off x="3336288" y="157161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>
            <a:off x="3336288" y="237869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7626255" y="600386"/>
            <a:ext cx="5997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sp>
        <p:nvSpPr>
          <p:cNvPr id="22" name="21 - TextBox"/>
          <p:cNvSpPr txBox="1"/>
          <p:nvPr/>
        </p:nvSpPr>
        <p:spPr>
          <a:xfrm>
            <a:off x="6556151" y="550214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cxnSp>
        <p:nvCxnSpPr>
          <p:cNvPr id="24" name="23 - Ευθύγραμμο βέλος σύνδεσης"/>
          <p:cNvCxnSpPr>
            <a:stCxn id="22" idx="1"/>
          </p:cNvCxnSpPr>
          <p:nvPr/>
        </p:nvCxnSpPr>
        <p:spPr>
          <a:xfrm rot="10800000">
            <a:off x="6268151" y="734880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 rot="10800000" flipH="1">
            <a:off x="8184184" y="793434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 rot="5400000">
            <a:off x="7094549" y="2129942"/>
            <a:ext cx="140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>
            <a:off x="7797298" y="2488085"/>
            <a:ext cx="7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 flipH="1">
            <a:off x="5050800" y="1407470"/>
            <a:ext cx="273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5369297" y="1021374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8084634" y="2889395"/>
            <a:ext cx="3161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l-GR" baseline="-25000" dirty="0"/>
          </a:p>
        </p:txBody>
      </p:sp>
      <p:sp>
        <p:nvSpPr>
          <p:cNvPr id="33" name="32 - TextBox"/>
          <p:cNvSpPr txBox="1"/>
          <p:nvPr/>
        </p:nvSpPr>
        <p:spPr>
          <a:xfrm>
            <a:off x="8029930" y="1997247"/>
            <a:ext cx="5997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cxnSp>
        <p:nvCxnSpPr>
          <p:cNvPr id="34" name="33 - Ευθύγραμμο βέλος σύνδεσης"/>
          <p:cNvCxnSpPr/>
          <p:nvPr/>
        </p:nvCxnSpPr>
        <p:spPr>
          <a:xfrm rot="10800000" flipV="1">
            <a:off x="5072068" y="1214422"/>
            <a:ext cx="357188" cy="142876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ύγραμμο βέλος σύνδεσης"/>
          <p:cNvCxnSpPr/>
          <p:nvPr/>
        </p:nvCxnSpPr>
        <p:spPr>
          <a:xfrm rot="10800000">
            <a:off x="7818609" y="2875769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ύγραμμο βέλος σύνδεσης"/>
          <p:cNvCxnSpPr>
            <a:stCxn id="33" idx="2"/>
          </p:cNvCxnSpPr>
          <p:nvPr/>
        </p:nvCxnSpPr>
        <p:spPr>
          <a:xfrm rot="16200000" flipH="1">
            <a:off x="8389611" y="2306756"/>
            <a:ext cx="101828" cy="22147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- Έλλειψη"/>
          <p:cNvSpPr/>
          <p:nvPr/>
        </p:nvSpPr>
        <p:spPr>
          <a:xfrm>
            <a:off x="7765444" y="24577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Έλλειψη"/>
          <p:cNvSpPr/>
          <p:nvPr/>
        </p:nvSpPr>
        <p:spPr>
          <a:xfrm>
            <a:off x="7776077" y="1375571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TextBox"/>
          <p:cNvSpPr txBox="1"/>
          <p:nvPr/>
        </p:nvSpPr>
        <p:spPr>
          <a:xfrm>
            <a:off x="6257606" y="3143248"/>
            <a:ext cx="113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Σχήμα 1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684600" y="4091621"/>
            <a:ext cx="10513168" cy="475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757" y="500042"/>
            <a:ext cx="45418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- Ευθεία γραμμή σύνδεσης"/>
          <p:cNvCxnSpPr/>
          <p:nvPr/>
        </p:nvCxnSpPr>
        <p:spPr>
          <a:xfrm rot="5400000">
            <a:off x="3789110" y="1974458"/>
            <a:ext cx="7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Συμπεριφορά  Έντασης– Τάσης (συμπεριφορά </a:t>
            </a:r>
            <a:r>
              <a:rPr lang="en-US" b="1" dirty="0" smtClean="0"/>
              <a:t>I – V) </a:t>
            </a:r>
            <a:r>
              <a:rPr lang="el-GR" b="1" dirty="0" smtClean="0"/>
              <a:t>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 rot="16200000">
            <a:off x="4225643" y="1618592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I, ampere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 rot="16200000">
            <a:off x="8124343" y="1539513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P, watt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265646" y="2828590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V, volt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-32" y="3571876"/>
            <a:ext cx="91440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/>
              <a:t>Επιπλέον, το γινόμενο των συντεταγμένων (Ι,</a:t>
            </a:r>
            <a:r>
              <a:rPr lang="en-US" sz="1400" dirty="0" smtClean="0"/>
              <a:t>V</a:t>
            </a:r>
            <a:r>
              <a:rPr lang="el-GR" sz="1400" dirty="0" smtClean="0"/>
              <a:t>) κάθε σημείου της συνεχούς γραμμής Ι</a:t>
            </a:r>
            <a:r>
              <a:rPr lang="en-US" sz="1400" dirty="0" smtClean="0"/>
              <a:t> – V</a:t>
            </a:r>
            <a:r>
              <a:rPr lang="el-GR" sz="1400" dirty="0" smtClean="0"/>
              <a:t> έχει μονάδες ισχύος, σύμφωνα με τη σχέση:</a:t>
            </a:r>
            <a:endParaRPr lang="en-US" sz="1400" dirty="0" smtClean="0"/>
          </a:p>
          <a:p>
            <a:pPr algn="just"/>
            <a:endParaRPr lang="en-US" sz="1400" dirty="0" smtClean="0"/>
          </a:p>
          <a:p>
            <a:pPr algn="ctr"/>
            <a:r>
              <a:rPr lang="el-GR" sz="1600" dirty="0" smtClean="0"/>
              <a:t>ισχύς = ένταση </a:t>
            </a:r>
            <a:r>
              <a:rPr lang="en-US" sz="1600" dirty="0" smtClean="0"/>
              <a:t>x</a:t>
            </a:r>
            <a:r>
              <a:rPr lang="el-GR" sz="1600" dirty="0" smtClean="0"/>
              <a:t> τάση ή Ρ</a:t>
            </a:r>
            <a:r>
              <a:rPr lang="en-US" sz="1600" dirty="0" smtClean="0"/>
              <a:t> = I x </a:t>
            </a:r>
            <a:r>
              <a:rPr lang="en-US" sz="1600" dirty="0" smtClean="0">
                <a:sym typeface="Wingdings" pitchFamily="2" charset="2"/>
              </a:rPr>
              <a:t>V</a:t>
            </a:r>
            <a:r>
              <a:rPr lang="el-GR" sz="1600" dirty="0" smtClean="0">
                <a:sym typeface="Wingdings" pitchFamily="2" charset="2"/>
              </a:rPr>
              <a:t> [</a:t>
            </a:r>
            <a:r>
              <a:rPr lang="en-US" sz="1600" dirty="0" smtClean="0">
                <a:sym typeface="Wingdings" pitchFamily="2" charset="2"/>
              </a:rPr>
              <a:t>watt = ampere x volt]</a:t>
            </a:r>
          </a:p>
          <a:p>
            <a:pPr algn="ctr"/>
            <a:endParaRPr lang="en-US" sz="1400" dirty="0" smtClean="0">
              <a:sym typeface="Wingdings" pitchFamily="2" charset="2"/>
            </a:endParaRPr>
          </a:p>
          <a:p>
            <a:pPr algn="just"/>
            <a:r>
              <a:rPr lang="el-GR" sz="1400" dirty="0" smtClean="0">
                <a:sym typeface="Wingdings" pitchFamily="2" charset="2"/>
              </a:rPr>
              <a:t>Έτσι, η διακεκομμένη γραμμή στο παραπάνω Σχήμα παριστάνει την ισχύ (</a:t>
            </a:r>
            <a:r>
              <a:rPr lang="en-US" sz="1400" dirty="0" smtClean="0">
                <a:sym typeface="Wingdings" pitchFamily="2" charset="2"/>
              </a:rPr>
              <a:t>watt) </a:t>
            </a:r>
            <a:r>
              <a:rPr lang="el-GR" sz="1400" dirty="0" smtClean="0">
                <a:sym typeface="Wingdings" pitchFamily="2" charset="2"/>
              </a:rPr>
              <a:t>που παράγεται από το Φ/Β για κάθε τάση </a:t>
            </a:r>
            <a:r>
              <a:rPr lang="en-US" sz="1400" dirty="0" smtClean="0">
                <a:sym typeface="Wingdings" pitchFamily="2" charset="2"/>
              </a:rPr>
              <a:t>V </a:t>
            </a:r>
            <a:r>
              <a:rPr lang="el-GR" sz="1400" dirty="0" smtClean="0">
                <a:sym typeface="Wingdings" pitchFamily="2" charset="2"/>
              </a:rPr>
              <a:t>(</a:t>
            </a:r>
            <a:r>
              <a:rPr lang="en-US" sz="1400" dirty="0" smtClean="0">
                <a:sym typeface="Wingdings" pitchFamily="2" charset="2"/>
              </a:rPr>
              <a:t>volt) </a:t>
            </a:r>
            <a:r>
              <a:rPr lang="el-GR" sz="1400" dirty="0" smtClean="0">
                <a:sym typeface="Wingdings" pitchFamily="2" charset="2"/>
              </a:rPr>
              <a:t>που μετριέται στα άκρα του</a:t>
            </a:r>
            <a:r>
              <a:rPr lang="en-US" sz="1400" dirty="0" smtClean="0">
                <a:sym typeface="Wingdings" pitchFamily="2" charset="2"/>
              </a:rPr>
              <a:t> </a:t>
            </a:r>
            <a:r>
              <a:rPr lang="el-GR" sz="1400" dirty="0" smtClean="0">
                <a:sym typeface="Wingdings" pitchFamily="2" charset="2"/>
              </a:rPr>
              <a:t>και την αντίστοιχη ένταση (</a:t>
            </a:r>
            <a:r>
              <a:rPr lang="en-US" sz="1400" dirty="0" smtClean="0">
                <a:sym typeface="Wingdings" pitchFamily="2" charset="2"/>
              </a:rPr>
              <a:t>ampere) </a:t>
            </a:r>
            <a:r>
              <a:rPr lang="el-GR" sz="1400" dirty="0" smtClean="0">
                <a:sym typeface="Wingdings" pitchFamily="2" charset="2"/>
              </a:rPr>
              <a:t>που διαρρέει το κύκλωμα για την τάση αυτή. Επίσης το Σχήμα 2 δείχνει ότι για κάθε τιμή </a:t>
            </a:r>
            <a:r>
              <a:rPr lang="en-US" sz="1400" dirty="0" smtClean="0">
                <a:sym typeface="Wingdings" pitchFamily="2" charset="2"/>
              </a:rPr>
              <a:t>V </a:t>
            </a:r>
            <a:r>
              <a:rPr lang="el-GR" sz="1400" dirty="0" smtClean="0">
                <a:sym typeface="Wingdings" pitchFamily="2" charset="2"/>
              </a:rPr>
              <a:t>της τάσης στα άκρα του Φ/Β η ένταση του ρεύματος </a:t>
            </a:r>
            <a:r>
              <a:rPr lang="en-US" sz="1400" dirty="0" smtClean="0">
                <a:sym typeface="Wingdings" pitchFamily="2" charset="2"/>
              </a:rPr>
              <a:t>I </a:t>
            </a:r>
            <a:r>
              <a:rPr lang="el-GR" sz="1400" dirty="0" smtClean="0">
                <a:sym typeface="Wingdings" pitchFamily="2" charset="2"/>
              </a:rPr>
              <a:t>μπορεί να λάβει μία μόνο συγκεκριμένη τιμή (αυτή που ορίζεται από τη συνεχή καμπύλη Ι). Και αφού κάθε τιμή αντίστασης </a:t>
            </a:r>
            <a:r>
              <a:rPr lang="en-US" sz="1400" dirty="0" err="1" smtClean="0">
                <a:sym typeface="Wingdings" pitchFamily="2" charset="2"/>
              </a:rPr>
              <a:t>R</a:t>
            </a:r>
            <a:r>
              <a:rPr lang="en-US" sz="1400" baseline="-25000" dirty="0" err="1" smtClean="0">
                <a:sym typeface="Wingdings" pitchFamily="2" charset="2"/>
              </a:rPr>
              <a:t>total</a:t>
            </a:r>
            <a:r>
              <a:rPr lang="en-US" sz="1400" dirty="0" smtClean="0">
                <a:sym typeface="Wingdings" pitchFamily="2" charset="2"/>
              </a:rPr>
              <a:t> (</a:t>
            </a:r>
            <a:r>
              <a:rPr lang="el-GR" sz="1400" dirty="0" smtClean="0">
                <a:sym typeface="Wingdings" pitchFamily="2" charset="2"/>
              </a:rPr>
              <a:t>βλ. Σχήμα 1) ορίζει μονοσήμαντα μία μόνο τιμή τάσης </a:t>
            </a:r>
            <a:r>
              <a:rPr lang="en-US" sz="1400" dirty="0" smtClean="0">
                <a:sym typeface="Wingdings" pitchFamily="2" charset="2"/>
              </a:rPr>
              <a:t>V</a:t>
            </a:r>
            <a:r>
              <a:rPr lang="el-GR" sz="1400" dirty="0" smtClean="0">
                <a:sym typeface="Wingdings" pitchFamily="2" charset="2"/>
              </a:rPr>
              <a:t> στα άκρα του Φ/Β και μία  τιμή έντασης ρεύματος Ι που το διαρρέει,  θα ορίζει και μονοσήμαντα και μία τιμή παραγόμενης ισχύος Ρ = Ι </a:t>
            </a:r>
            <a:r>
              <a:rPr lang="en-US" sz="1400" dirty="0" smtClean="0">
                <a:sym typeface="Wingdings" pitchFamily="2" charset="2"/>
              </a:rPr>
              <a:t>x V.  </a:t>
            </a:r>
            <a:r>
              <a:rPr lang="el-GR" sz="1400" dirty="0" smtClean="0">
                <a:sym typeface="Wingdings" pitchFamily="2" charset="2"/>
              </a:rPr>
              <a:t>Έτσι:</a:t>
            </a:r>
          </a:p>
          <a:p>
            <a:pPr algn="just"/>
            <a:endParaRPr lang="el-GR" sz="1400" dirty="0" smtClean="0">
              <a:sym typeface="Wingdings" pitchFamily="2" charset="2"/>
            </a:endParaRPr>
          </a:p>
          <a:p>
            <a:pPr algn="ctr"/>
            <a:r>
              <a:rPr lang="el-GR" sz="1400" b="1" dirty="0" smtClean="0">
                <a:sym typeface="Wingdings" pitchFamily="2" charset="2"/>
              </a:rPr>
              <a:t>σε αντίθεση με τις συνήθεις πηγές ηλεκτρικής ισχύος, η ηλεκτρική ισχύς που παράγεται από τα  Φ/Β καθορίζεται από την κατανάλωση την οποία καλύπτουν (δηλαδή από την αντίσταση </a:t>
            </a:r>
            <a:r>
              <a:rPr lang="en-US" sz="1400" b="1" dirty="0" smtClean="0">
                <a:sym typeface="Wingdings" pitchFamily="2" charset="2"/>
              </a:rPr>
              <a:t>R </a:t>
            </a:r>
            <a:r>
              <a:rPr lang="el-GR" sz="1400" b="1" dirty="0" smtClean="0">
                <a:sym typeface="Wingdings" pitchFamily="2" charset="2"/>
              </a:rPr>
              <a:t>που βρίσκεται κάθε φορά συνδεδεμένη στα άκρα τους).</a:t>
            </a:r>
            <a:r>
              <a:rPr lang="el-GR" sz="1400" dirty="0" smtClean="0">
                <a:sym typeface="Wingdings" pitchFamily="2" charset="2"/>
              </a:rPr>
              <a:t>  </a:t>
            </a:r>
            <a:endParaRPr lang="el-GR" sz="14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01964" y="383783"/>
            <a:ext cx="2886097" cy="320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3186466" y="1785926"/>
            <a:ext cx="599716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sp>
        <p:nvSpPr>
          <p:cNvPr id="13" name="12 - Έλλειψη"/>
          <p:cNvSpPr/>
          <p:nvPr/>
        </p:nvSpPr>
        <p:spPr>
          <a:xfrm>
            <a:off x="3140247" y="92867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3161513" y="915044"/>
            <a:ext cx="3177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l-GR" baseline="-25000" dirty="0"/>
          </a:p>
        </p:txBody>
      </p:sp>
      <p:sp>
        <p:nvSpPr>
          <p:cNvPr id="15" name="14 - Έλλειψη"/>
          <p:cNvSpPr/>
          <p:nvPr/>
        </p:nvSpPr>
        <p:spPr>
          <a:xfrm>
            <a:off x="4008319" y="178311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4018769" y="1778286"/>
            <a:ext cx="3161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l-GR" baseline="-25000" dirty="0"/>
          </a:p>
        </p:txBody>
      </p:sp>
      <p:cxnSp>
        <p:nvCxnSpPr>
          <p:cNvPr id="17" name="16 - Ευθεία γραμμή σύνδεσης"/>
          <p:cNvCxnSpPr/>
          <p:nvPr/>
        </p:nvCxnSpPr>
        <p:spPr>
          <a:xfrm>
            <a:off x="3336288" y="157161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>
            <a:off x="3336288" y="2378696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6524100" y="2143116"/>
            <a:ext cx="3032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baseline="-25000" dirty="0"/>
          </a:p>
        </p:txBody>
      </p:sp>
      <p:sp>
        <p:nvSpPr>
          <p:cNvPr id="20" name="19 - TextBox"/>
          <p:cNvSpPr txBox="1"/>
          <p:nvPr/>
        </p:nvSpPr>
        <p:spPr>
          <a:xfrm>
            <a:off x="6556151" y="866356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cxnSp>
        <p:nvCxnSpPr>
          <p:cNvPr id="21" name="20 - Ευθύγραμμο βέλος σύνδεσης"/>
          <p:cNvCxnSpPr>
            <a:stCxn id="20" idx="1"/>
          </p:cNvCxnSpPr>
          <p:nvPr/>
        </p:nvCxnSpPr>
        <p:spPr>
          <a:xfrm rot="10800000">
            <a:off x="6268151" y="1051022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rot="10800000" flipH="1">
            <a:off x="6786578" y="2357430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 rot="5400000">
            <a:off x="7094549" y="2129942"/>
            <a:ext cx="140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>
            <a:off x="7797298" y="1937847"/>
            <a:ext cx="7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 flipH="1">
            <a:off x="5050800" y="1407470"/>
            <a:ext cx="273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5369297" y="1021374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sp>
        <p:nvSpPr>
          <p:cNvPr id="28" name="27 - TextBox"/>
          <p:cNvSpPr txBox="1"/>
          <p:nvPr/>
        </p:nvSpPr>
        <p:spPr>
          <a:xfrm>
            <a:off x="8084634" y="2889395"/>
            <a:ext cx="3161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l-GR" baseline="-25000" dirty="0"/>
          </a:p>
        </p:txBody>
      </p:sp>
      <p:sp>
        <p:nvSpPr>
          <p:cNvPr id="29" name="28 - TextBox"/>
          <p:cNvSpPr txBox="1"/>
          <p:nvPr/>
        </p:nvSpPr>
        <p:spPr>
          <a:xfrm>
            <a:off x="8029930" y="1447009"/>
            <a:ext cx="3032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baseline="-25000" dirty="0"/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 rot="10800000" flipV="1">
            <a:off x="5072068" y="1214422"/>
            <a:ext cx="357188" cy="142876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rot="10800000">
            <a:off x="7818609" y="2875769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>
            <a:stCxn id="29" idx="2"/>
          </p:cNvCxnSpPr>
          <p:nvPr/>
        </p:nvCxnSpPr>
        <p:spPr>
          <a:xfrm rot="16200000" flipH="1">
            <a:off x="8315504" y="1682411"/>
            <a:ext cx="101828" cy="36968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Έλλειψη"/>
          <p:cNvSpPr/>
          <p:nvPr/>
        </p:nvSpPr>
        <p:spPr>
          <a:xfrm>
            <a:off x="7765444" y="1896903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Έλλειψη"/>
          <p:cNvSpPr/>
          <p:nvPr/>
        </p:nvSpPr>
        <p:spPr>
          <a:xfrm>
            <a:off x="7776077" y="1375571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TextBox"/>
          <p:cNvSpPr txBox="1"/>
          <p:nvPr/>
        </p:nvSpPr>
        <p:spPr>
          <a:xfrm>
            <a:off x="6257606" y="3143248"/>
            <a:ext cx="113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Σχήμα 2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-32" y="-24"/>
            <a:ext cx="914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Συμπεριφορά  Έντασης– Τάσης (συμπεριφορά </a:t>
            </a:r>
            <a:r>
              <a:rPr lang="en-US" b="1" dirty="0" smtClean="0"/>
              <a:t>I – V) </a:t>
            </a:r>
            <a:r>
              <a:rPr lang="el-GR" b="1" dirty="0" smtClean="0"/>
              <a:t>Φ/Β στοιχειών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-32" y="3390032"/>
            <a:ext cx="91440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Από το ίδια Σχήματα φαίνεται ότι όταν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= 0 (μηδενική αντίσταση, συνθήκες βραχυκύκλωσης, </a:t>
            </a:r>
            <a:r>
              <a:rPr lang="en-US" sz="1400" dirty="0" smtClean="0"/>
              <a:t>short circuit</a:t>
            </a:r>
            <a:r>
              <a:rPr lang="el-GR" sz="1400" dirty="0" smtClean="0"/>
              <a:t> - </a:t>
            </a:r>
            <a:r>
              <a:rPr lang="en-US" sz="1400" dirty="0" smtClean="0"/>
              <a:t>SC</a:t>
            </a:r>
            <a:r>
              <a:rPr lang="el-GR" sz="1400" dirty="0" smtClean="0"/>
              <a:t>), το ρεύμα που παράγεται από το Φ/Β λαμβάνει τη μέγιστη τιμή του και το δυναμικό του Φ/Β είναι μηδέν:	 </a:t>
            </a:r>
          </a:p>
          <a:p>
            <a:pPr marL="273050" indent="-273050"/>
            <a:endParaRPr lang="el-GR" sz="1400" dirty="0" smtClean="0"/>
          </a:p>
          <a:p>
            <a:pPr marL="273050" indent="-273050" algn="ctr"/>
            <a:r>
              <a:rPr lang="el-GR" sz="1400" dirty="0" smtClean="0"/>
              <a:t>Ι</a:t>
            </a:r>
            <a:r>
              <a:rPr lang="en-US" sz="1400" dirty="0" smtClean="0"/>
              <a:t>max</a:t>
            </a:r>
            <a:r>
              <a:rPr lang="el-GR" sz="1400" dirty="0" smtClean="0"/>
              <a:t> = Ι</a:t>
            </a:r>
            <a:r>
              <a:rPr lang="en-US" sz="1400" baseline="-25000" dirty="0" smtClean="0"/>
              <a:t>SC</a:t>
            </a:r>
            <a:r>
              <a:rPr lang="en-US" sz="1400" dirty="0" smtClean="0"/>
              <a:t> </a:t>
            </a:r>
            <a:r>
              <a:rPr lang="el-GR" sz="1400" dirty="0" smtClean="0"/>
              <a:t>[</a:t>
            </a:r>
            <a:r>
              <a:rPr lang="en-US" sz="1400" dirty="0" smtClean="0"/>
              <a:t>Ampere</a:t>
            </a:r>
            <a:r>
              <a:rPr lang="el-GR" sz="1400" dirty="0" smtClean="0"/>
              <a:t>] 		</a:t>
            </a:r>
            <a:r>
              <a:rPr lang="en-US" sz="1400" dirty="0" err="1" smtClean="0"/>
              <a:t>Vmin</a:t>
            </a:r>
            <a:r>
              <a:rPr lang="el-GR" sz="1400" dirty="0" smtClean="0"/>
              <a:t> = </a:t>
            </a:r>
            <a:r>
              <a:rPr lang="en-US" sz="1400" dirty="0" smtClean="0"/>
              <a:t>V</a:t>
            </a:r>
            <a:r>
              <a:rPr lang="en-US" sz="1400" baseline="-25000" dirty="0" smtClean="0"/>
              <a:t>SC</a:t>
            </a:r>
            <a:r>
              <a:rPr lang="el-GR" sz="1400" dirty="0" smtClean="0"/>
              <a:t> = 0 [</a:t>
            </a:r>
            <a:r>
              <a:rPr lang="en-US" sz="1400" dirty="0" smtClean="0"/>
              <a:t>Volt</a:t>
            </a:r>
            <a:r>
              <a:rPr lang="el-GR" sz="1400" dirty="0" smtClean="0"/>
              <a:t>[</a:t>
            </a:r>
          </a:p>
          <a:p>
            <a:pPr marL="273050" indent="-273050"/>
            <a:r>
              <a:rPr lang="el-GR" sz="1400" dirty="0" smtClean="0"/>
              <a:t> </a:t>
            </a:r>
          </a:p>
          <a:p>
            <a:r>
              <a:rPr lang="el-GR" sz="1400" dirty="0" smtClean="0"/>
              <a:t>Όταν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 = ∞ (άπειρη αντίσταση, συνθήκες ανοικτού κυκλώματος, </a:t>
            </a:r>
            <a:r>
              <a:rPr lang="en-US" sz="1400" dirty="0" smtClean="0"/>
              <a:t>open circuit</a:t>
            </a:r>
            <a:r>
              <a:rPr lang="el-GR" sz="1400" dirty="0" smtClean="0"/>
              <a:t> – </a:t>
            </a:r>
            <a:r>
              <a:rPr lang="en-US" sz="1400" dirty="0" smtClean="0"/>
              <a:t>OC</a:t>
            </a:r>
            <a:r>
              <a:rPr lang="el-GR" sz="1400" dirty="0" smtClean="0"/>
              <a:t>), το ρεύμα που παράγεται από το Φ/Β μηδενίζεται και το δυναμικό στους δύο ακροδέκτες του Φ/Β λαμβάνει τη μέγιστη τιμή του: </a:t>
            </a:r>
          </a:p>
          <a:p>
            <a:pPr marL="273050" indent="-273050"/>
            <a:endParaRPr lang="el-GR" sz="1400" dirty="0" smtClean="0"/>
          </a:p>
          <a:p>
            <a:pPr marL="273050" indent="-273050" algn="ctr"/>
            <a:r>
              <a:rPr lang="el-GR" sz="1400" dirty="0" smtClean="0"/>
              <a:t>Ι</a:t>
            </a:r>
            <a:r>
              <a:rPr lang="en-US" sz="1400" dirty="0" smtClean="0"/>
              <a:t>min</a:t>
            </a:r>
            <a:r>
              <a:rPr lang="el-GR" sz="1400" dirty="0" smtClean="0"/>
              <a:t> = Ι</a:t>
            </a:r>
            <a:r>
              <a:rPr lang="en-US" sz="1400" baseline="-25000" dirty="0" smtClean="0"/>
              <a:t>OC</a:t>
            </a:r>
            <a:r>
              <a:rPr lang="el-GR" sz="1400" dirty="0" smtClean="0"/>
              <a:t> = 0 [</a:t>
            </a:r>
            <a:r>
              <a:rPr lang="en-US" sz="1400" dirty="0" smtClean="0"/>
              <a:t>Ampere</a:t>
            </a:r>
            <a:r>
              <a:rPr lang="el-GR" sz="1400" dirty="0" smtClean="0"/>
              <a:t>] 		</a:t>
            </a:r>
            <a:r>
              <a:rPr lang="en-US" sz="1400" dirty="0" err="1" smtClean="0"/>
              <a:t>Vmax</a:t>
            </a:r>
            <a:r>
              <a:rPr lang="el-GR" sz="1400" dirty="0" smtClean="0"/>
              <a:t> = </a:t>
            </a:r>
            <a:r>
              <a:rPr lang="en-US" sz="1400" dirty="0" smtClean="0"/>
              <a:t>V</a:t>
            </a:r>
            <a:r>
              <a:rPr lang="en-US" sz="1400" baseline="-25000" dirty="0" smtClean="0"/>
              <a:t>OC</a:t>
            </a:r>
            <a:r>
              <a:rPr lang="el-GR" sz="1400" dirty="0" smtClean="0"/>
              <a:t>  [</a:t>
            </a:r>
            <a:r>
              <a:rPr lang="en-US" sz="1400" dirty="0" smtClean="0"/>
              <a:t>Volt</a:t>
            </a:r>
            <a:r>
              <a:rPr lang="el-GR" sz="1400" dirty="0" smtClean="0"/>
              <a:t>]</a:t>
            </a:r>
          </a:p>
          <a:p>
            <a:pPr marL="273050" indent="-273050"/>
            <a:r>
              <a:rPr lang="el-GR" sz="1400" dirty="0" smtClean="0"/>
              <a:t> </a:t>
            </a:r>
          </a:p>
          <a:p>
            <a:r>
              <a:rPr lang="el-GR" sz="1400" dirty="0" smtClean="0"/>
              <a:t>ενώ και στις δύο περιπτώσεις (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= 0  ή </a:t>
            </a:r>
            <a:r>
              <a:rPr lang="en-US" sz="1400" dirty="0" err="1" smtClean="0"/>
              <a:t>R</a:t>
            </a:r>
            <a:r>
              <a:rPr lang="en-US" sz="1400" baseline="-25000" dirty="0" err="1" smtClean="0"/>
              <a:t>total</a:t>
            </a:r>
            <a:r>
              <a:rPr lang="el-GR" sz="1400" dirty="0" smtClean="0"/>
              <a:t> = ∞ ) η παραγόμενη ισχύς είναι μηδέν:</a:t>
            </a:r>
          </a:p>
          <a:p>
            <a:endParaRPr lang="en-US" sz="1400" dirty="0" smtClean="0"/>
          </a:p>
          <a:p>
            <a:r>
              <a:rPr lang="en-US" sz="1400" dirty="0" smtClean="0"/>
              <a:t>			P = </a:t>
            </a:r>
            <a:r>
              <a:rPr lang="en-US" sz="1400" dirty="0" err="1" smtClean="0"/>
              <a:t>Isc</a:t>
            </a:r>
            <a:r>
              <a:rPr lang="en-US" sz="1400" dirty="0" smtClean="0"/>
              <a:t> x </a:t>
            </a:r>
            <a:r>
              <a:rPr lang="en-US" sz="1400" dirty="0" err="1" smtClean="0"/>
              <a:t>Vsc</a:t>
            </a:r>
            <a:r>
              <a:rPr lang="en-US" sz="1400" dirty="0" smtClean="0"/>
              <a:t> = </a:t>
            </a:r>
            <a:r>
              <a:rPr lang="en-US" sz="1400" dirty="0" err="1" smtClean="0"/>
              <a:t>Isc</a:t>
            </a:r>
            <a:r>
              <a:rPr lang="en-US" sz="1400" dirty="0" smtClean="0"/>
              <a:t> x 0 = 0</a:t>
            </a:r>
          </a:p>
          <a:p>
            <a:r>
              <a:rPr lang="en-US" sz="1400" dirty="0" smtClean="0"/>
              <a:t>			P = </a:t>
            </a:r>
            <a:r>
              <a:rPr lang="en-US" sz="1400" dirty="0" err="1" smtClean="0"/>
              <a:t>Ioc</a:t>
            </a:r>
            <a:r>
              <a:rPr lang="en-US" sz="1400" dirty="0" smtClean="0"/>
              <a:t> x Voc = 0 x Voc = 0</a:t>
            </a:r>
            <a:endParaRPr lang="el-GR" sz="1400" dirty="0" smtClean="0"/>
          </a:p>
          <a:p>
            <a:endParaRPr lang="el-GR" sz="1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195" y="351632"/>
            <a:ext cx="45418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 rot="16200000">
            <a:off x="4297081" y="1404278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I, ampere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 rot="16200000">
            <a:off x="8195781" y="1325199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P, watt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337084" y="2614276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V, volt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595538" y="1928802"/>
            <a:ext cx="3032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baseline="-25000" dirty="0"/>
          </a:p>
        </p:txBody>
      </p:sp>
      <p:sp>
        <p:nvSpPr>
          <p:cNvPr id="13" name="12 - TextBox"/>
          <p:cNvSpPr txBox="1"/>
          <p:nvPr/>
        </p:nvSpPr>
        <p:spPr>
          <a:xfrm>
            <a:off x="6627589" y="652042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cxnSp>
        <p:nvCxnSpPr>
          <p:cNvPr id="14" name="13 - Ευθύγραμμο βέλος σύνδεσης"/>
          <p:cNvCxnSpPr>
            <a:stCxn id="13" idx="1"/>
          </p:cNvCxnSpPr>
          <p:nvPr/>
        </p:nvCxnSpPr>
        <p:spPr>
          <a:xfrm rot="10800000">
            <a:off x="6339589" y="836708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10800000" flipH="1">
            <a:off x="6858016" y="2143116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>
            <a:stCxn id="60" idx="2"/>
          </p:cNvCxnSpPr>
          <p:nvPr/>
        </p:nvCxnSpPr>
        <p:spPr>
          <a:xfrm rot="5400000">
            <a:off x="5113632" y="2317376"/>
            <a:ext cx="234070" cy="195587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>
            <a:off x="7858148" y="2285992"/>
            <a:ext cx="357192" cy="285753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57166"/>
            <a:ext cx="45418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- TextBox"/>
          <p:cNvSpPr txBox="1"/>
          <p:nvPr/>
        </p:nvSpPr>
        <p:spPr>
          <a:xfrm rot="16200000">
            <a:off x="-243052" y="1475716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I, ampere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 rot="16200000">
            <a:off x="3655648" y="1396637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R, ohm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1796951" y="2685714"/>
            <a:ext cx="120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V, volt</a:t>
            </a:r>
            <a:endParaRPr lang="el-GR" b="1" dirty="0" smtClean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2103569" y="2112701"/>
            <a:ext cx="599716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endParaRPr lang="el-GR" baseline="-25000" dirty="0"/>
          </a:p>
        </p:txBody>
      </p:sp>
      <p:sp>
        <p:nvSpPr>
          <p:cNvPr id="33" name="32 - TextBox"/>
          <p:cNvSpPr txBox="1"/>
          <p:nvPr/>
        </p:nvSpPr>
        <p:spPr>
          <a:xfrm>
            <a:off x="2087456" y="407338"/>
            <a:ext cx="24237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endParaRPr lang="el-GR" baseline="-25000" dirty="0"/>
          </a:p>
        </p:txBody>
      </p:sp>
      <p:cxnSp>
        <p:nvCxnSpPr>
          <p:cNvPr id="34" name="33 - Ευθύγραμμο βέλος σύνδεσης"/>
          <p:cNvCxnSpPr>
            <a:stCxn id="33" idx="1"/>
          </p:cNvCxnSpPr>
          <p:nvPr/>
        </p:nvCxnSpPr>
        <p:spPr>
          <a:xfrm rot="10800000">
            <a:off x="1799456" y="592004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rot="10800000" flipH="1">
            <a:off x="2661498" y="2305749"/>
            <a:ext cx="288000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TextBox"/>
          <p:cNvSpPr txBox="1"/>
          <p:nvPr/>
        </p:nvSpPr>
        <p:spPr>
          <a:xfrm>
            <a:off x="91483" y="693090"/>
            <a:ext cx="369012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Ι</a:t>
            </a:r>
            <a:r>
              <a:rPr lang="en-US" baseline="-25000" dirty="0" smtClean="0"/>
              <a:t>sc</a:t>
            </a:r>
            <a:endParaRPr lang="el-GR" baseline="-25000" dirty="0"/>
          </a:p>
        </p:txBody>
      </p:sp>
      <p:sp>
        <p:nvSpPr>
          <p:cNvPr id="40" name="39 - TextBox"/>
          <p:cNvSpPr txBox="1"/>
          <p:nvPr/>
        </p:nvSpPr>
        <p:spPr>
          <a:xfrm>
            <a:off x="837497" y="2746519"/>
            <a:ext cx="432619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sc</a:t>
            </a:r>
            <a:endParaRPr lang="el-GR" baseline="-25000" dirty="0"/>
          </a:p>
        </p:txBody>
      </p:sp>
      <p:sp>
        <p:nvSpPr>
          <p:cNvPr id="41" name="40 - TextBox"/>
          <p:cNvSpPr txBox="1"/>
          <p:nvPr/>
        </p:nvSpPr>
        <p:spPr>
          <a:xfrm>
            <a:off x="642910" y="2143116"/>
            <a:ext cx="920317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r>
              <a:rPr lang="el-GR" baseline="-25000" dirty="0" smtClean="0"/>
              <a:t> </a:t>
            </a:r>
            <a:r>
              <a:rPr lang="el-GR" dirty="0" smtClean="0"/>
              <a:t>= 0</a:t>
            </a:r>
            <a:endParaRPr lang="el-GR" dirty="0"/>
          </a:p>
        </p:txBody>
      </p:sp>
      <p:cxnSp>
        <p:nvCxnSpPr>
          <p:cNvPr id="42" name="41 - Ευθύγραμμο βέλος σύνδεσης"/>
          <p:cNvCxnSpPr/>
          <p:nvPr/>
        </p:nvCxnSpPr>
        <p:spPr>
          <a:xfrm flipV="1">
            <a:off x="285720" y="714356"/>
            <a:ext cx="285754" cy="142876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ύγραμμο βέλος σύνδεσης"/>
          <p:cNvCxnSpPr/>
          <p:nvPr/>
        </p:nvCxnSpPr>
        <p:spPr>
          <a:xfrm rot="10800000">
            <a:off x="571472" y="2732893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ύγραμμο βέλος σύνδεσης"/>
          <p:cNvCxnSpPr>
            <a:stCxn id="41" idx="2"/>
          </p:cNvCxnSpPr>
          <p:nvPr/>
        </p:nvCxnSpPr>
        <p:spPr>
          <a:xfrm rot="5400000">
            <a:off x="807624" y="2347737"/>
            <a:ext cx="130734" cy="460157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- Ευθύγραμμο βέλος σύνδεσης"/>
          <p:cNvCxnSpPr/>
          <p:nvPr/>
        </p:nvCxnSpPr>
        <p:spPr>
          <a:xfrm rot="16200000" flipV="1">
            <a:off x="3607587" y="535761"/>
            <a:ext cx="357190" cy="142876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- TextBox"/>
          <p:cNvSpPr txBox="1"/>
          <p:nvPr/>
        </p:nvSpPr>
        <p:spPr>
          <a:xfrm>
            <a:off x="4036044" y="2760145"/>
            <a:ext cx="46358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l-GR" baseline="-25000" dirty="0" smtClean="0"/>
              <a:t>ο</a:t>
            </a:r>
            <a:r>
              <a:rPr lang="en-US" baseline="-25000" dirty="0" smtClean="0"/>
              <a:t>c</a:t>
            </a:r>
            <a:endParaRPr lang="el-GR" baseline="-25000" dirty="0"/>
          </a:p>
        </p:txBody>
      </p:sp>
      <p:cxnSp>
        <p:nvCxnSpPr>
          <p:cNvPr id="56" name="55 - Ευθύγραμμο βέλος σύνδεσης"/>
          <p:cNvCxnSpPr/>
          <p:nvPr/>
        </p:nvCxnSpPr>
        <p:spPr>
          <a:xfrm rot="10800000">
            <a:off x="3770019" y="2746519"/>
            <a:ext cx="357190" cy="214314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- TextBox"/>
          <p:cNvSpPr txBox="1"/>
          <p:nvPr/>
        </p:nvSpPr>
        <p:spPr>
          <a:xfrm>
            <a:off x="92672" y="2702478"/>
            <a:ext cx="389850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l-GR" dirty="0" err="1" smtClean="0"/>
              <a:t>Ι</a:t>
            </a:r>
            <a:r>
              <a:rPr lang="el-GR" baseline="-25000" dirty="0" err="1" smtClean="0"/>
              <a:t>ο</a:t>
            </a:r>
            <a:r>
              <a:rPr lang="en-US" baseline="-25000" dirty="0" smtClean="0"/>
              <a:t>c</a:t>
            </a:r>
            <a:endParaRPr lang="el-GR" baseline="-25000" dirty="0"/>
          </a:p>
        </p:txBody>
      </p:sp>
      <p:cxnSp>
        <p:nvCxnSpPr>
          <p:cNvPr id="58" name="57 - Ευθύγραμμο βέλος σύνδεσης"/>
          <p:cNvCxnSpPr/>
          <p:nvPr/>
        </p:nvCxnSpPr>
        <p:spPr>
          <a:xfrm flipV="1">
            <a:off x="286909" y="2723744"/>
            <a:ext cx="285754" cy="142876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- TextBox"/>
          <p:cNvSpPr txBox="1"/>
          <p:nvPr/>
        </p:nvSpPr>
        <p:spPr>
          <a:xfrm>
            <a:off x="3590461" y="720657"/>
            <a:ext cx="634982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total</a:t>
            </a:r>
            <a:r>
              <a:rPr lang="el-GR" baseline="-25000" dirty="0" smtClean="0"/>
              <a:t> </a:t>
            </a:r>
          </a:p>
          <a:p>
            <a:r>
              <a:rPr lang="el-GR" dirty="0" smtClean="0"/>
              <a:t>= </a:t>
            </a:r>
            <a:r>
              <a:rPr lang="el-GR" dirty="0" smtClean="0">
                <a:sym typeface="Symbol"/>
              </a:rPr>
              <a:t></a:t>
            </a:r>
            <a:endParaRPr lang="el-GR" dirty="0"/>
          </a:p>
        </p:txBody>
      </p:sp>
      <p:sp>
        <p:nvSpPr>
          <p:cNvPr id="60" name="59 - TextBox"/>
          <p:cNvSpPr txBox="1"/>
          <p:nvPr/>
        </p:nvSpPr>
        <p:spPr>
          <a:xfrm>
            <a:off x="5115292" y="1928802"/>
            <a:ext cx="426335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sc</a:t>
            </a:r>
            <a:endParaRPr lang="el-GR" baseline="-25000" dirty="0"/>
          </a:p>
        </p:txBody>
      </p:sp>
      <p:sp>
        <p:nvSpPr>
          <p:cNvPr id="64" name="63 - TextBox"/>
          <p:cNvSpPr txBox="1"/>
          <p:nvPr/>
        </p:nvSpPr>
        <p:spPr>
          <a:xfrm>
            <a:off x="7500958" y="2070569"/>
            <a:ext cx="446148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oc</a:t>
            </a:r>
            <a:endParaRPr lang="el-G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3735</TotalTime>
  <Words>2173</Words>
  <Application>Microsoft Office PowerPoint</Application>
  <PresentationFormat>On-screen Show (4:3)</PresentationFormat>
  <Paragraphs>430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Tahoma</vt:lpstr>
      <vt:lpstr>Times New Roman</vt:lpstr>
      <vt:lpstr>Wingdings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costas</dc:creator>
  <cp:lastModifiedBy>user</cp:lastModifiedBy>
  <cp:revision>248</cp:revision>
  <dcterms:created xsi:type="dcterms:W3CDTF">2011-10-10T12:35:39Z</dcterms:created>
  <dcterms:modified xsi:type="dcterms:W3CDTF">2023-04-11T11:49:54Z</dcterms:modified>
</cp:coreProperties>
</file>