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" ContentType="image/tif"/>
  <Default Extension="tiff" ContentType="image/tiff"/>
  <Default Extension="jpg" ContentType="image/jpeg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8" r:id="rId3"/>
    <p:sldId id="355" r:id="rId4"/>
    <p:sldId id="365" r:id="rId5"/>
    <p:sldId id="260" r:id="rId6"/>
    <p:sldId id="262" r:id="rId7"/>
    <p:sldId id="273" r:id="rId8"/>
    <p:sldId id="324" r:id="rId9"/>
    <p:sldId id="325" r:id="rId10"/>
    <p:sldId id="342" r:id="rId11"/>
    <p:sldId id="326" r:id="rId12"/>
    <p:sldId id="327" r:id="rId13"/>
    <p:sldId id="344" r:id="rId14"/>
    <p:sldId id="272" r:id="rId15"/>
    <p:sldId id="274" r:id="rId16"/>
    <p:sldId id="275" r:id="rId17"/>
    <p:sldId id="276" r:id="rId18"/>
    <p:sldId id="362" r:id="rId19"/>
    <p:sldId id="363" r:id="rId20"/>
    <p:sldId id="277" r:id="rId21"/>
    <p:sldId id="281" r:id="rId22"/>
    <p:sldId id="335" r:id="rId23"/>
    <p:sldId id="294" r:id="rId24"/>
    <p:sldId id="282" r:id="rId25"/>
    <p:sldId id="380" r:id="rId26"/>
    <p:sldId id="283" r:id="rId27"/>
    <p:sldId id="288" r:id="rId28"/>
    <p:sldId id="287" r:id="rId29"/>
    <p:sldId id="376" r:id="rId30"/>
    <p:sldId id="346" r:id="rId31"/>
    <p:sldId id="381" r:id="rId32"/>
    <p:sldId id="296" r:id="rId33"/>
    <p:sldId id="295" r:id="rId34"/>
    <p:sldId id="382" r:id="rId35"/>
    <p:sldId id="377" r:id="rId36"/>
    <p:sldId id="300" r:id="rId37"/>
    <p:sldId id="304" r:id="rId38"/>
    <p:sldId id="337" r:id="rId39"/>
    <p:sldId id="289" r:id="rId40"/>
    <p:sldId id="379" r:id="rId41"/>
    <p:sldId id="384" r:id="rId42"/>
    <p:sldId id="373" r:id="rId43"/>
    <p:sldId id="353" r:id="rId44"/>
    <p:sldId id="354" r:id="rId45"/>
    <p:sldId id="305" r:id="rId46"/>
    <p:sldId id="306" r:id="rId47"/>
    <p:sldId id="387" r:id="rId48"/>
    <p:sldId id="309" r:id="rId49"/>
    <p:sldId id="385" r:id="rId50"/>
    <p:sldId id="386" r:id="rId51"/>
    <p:sldId id="366" r:id="rId52"/>
    <p:sldId id="367" r:id="rId53"/>
    <p:sldId id="383" r:id="rId54"/>
    <p:sldId id="364" r:id="rId55"/>
    <p:sldId id="375" r:id="rId56"/>
    <p:sldId id="374" r:id="rId57"/>
    <p:sldId id="378" r:id="rId5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965"/>
    <p:restoredTop sz="94595"/>
  </p:normalViewPr>
  <p:slideViewPr>
    <p:cSldViewPr snapToGrid="0" snapToObjects="1" showGuides="1">
      <p:cViewPr varScale="1">
        <p:scale>
          <a:sx n="109" d="100"/>
          <a:sy n="109" d="100"/>
        </p:scale>
        <p:origin x="1008" y="1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customXml" Target="../customXml/item2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65" Type="http://schemas.openxmlformats.org/officeDocument/2006/relationships/customXml" Target="../customXml/item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55E180-F3CB-344B-B5BC-07FA59087A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6BB98B-F079-C043-AD2C-0906442C7D4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4C5194-E085-0049-BEF0-9880B22D19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1B190-DE30-6A47-A0BD-97E91CA1B1CF}" type="datetimeFigureOut">
              <a:rPr lang="en-US" smtClean="0"/>
              <a:t>7/2/21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6158E5-2070-B241-96DB-30095BF12F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B6B01D-9756-3940-8F2F-5BAD493F7C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4540-5DFA-0240-8CA9-B5CF6149A7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34019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89E391-9FC3-1140-9381-4A53004754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BA9E26-E892-5D49-B17C-5854CCFEB48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12C957-AA0A-024C-8342-2E1A6E120B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1B190-DE30-6A47-A0BD-97E91CA1B1CF}" type="datetimeFigureOut">
              <a:rPr lang="en-US" smtClean="0"/>
              <a:t>7/2/21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36C3F0-C42B-A249-A4D0-D00914599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44F1696-CD94-8D4C-872C-CD9BABA81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4540-5DFA-0240-8CA9-B5CF6149A7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54661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213211-F0B1-B141-B6CA-4E49E299657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19BEC9-3D92-BC4E-8FC2-4B4899BB9B4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ED3843-80EC-E346-9D5C-5B5838CBB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1B190-DE30-6A47-A0BD-97E91CA1B1CF}" type="datetimeFigureOut">
              <a:rPr lang="en-US" smtClean="0"/>
              <a:t>7/2/21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80CF52-D16B-9A4E-A884-6256072D42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3F05C4-6F55-6944-8BF2-7BE8C2CDF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4540-5DFA-0240-8CA9-B5CF6149A7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710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17310" y="6500812"/>
            <a:ext cx="345473" cy="267891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86779508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190625" y="2268141"/>
            <a:ext cx="9810750" cy="2321719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17310" y="6500812"/>
            <a:ext cx="345473" cy="267891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94035796"/>
      </p:ext>
    </p:extLst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Image"/>
          <p:cNvSpPr>
            <a:spLocks noGrp="1"/>
          </p:cNvSpPr>
          <p:nvPr>
            <p:ph type="pic" sz="half" idx="13"/>
          </p:nvPr>
        </p:nvSpPr>
        <p:spPr>
          <a:xfrm>
            <a:off x="6298406" y="1821656"/>
            <a:ext cx="5000625" cy="442019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892969" y="1821656"/>
            <a:ext cx="5000625" cy="4420195"/>
          </a:xfrm>
          <a:prstGeom prst="rect">
            <a:avLst/>
          </a:prstGeom>
        </p:spPr>
        <p:txBody>
          <a:bodyPr/>
          <a:lstStyle>
            <a:lvl1pPr marL="267881" indent="-267881">
              <a:spcBef>
                <a:spcPts val="2672"/>
              </a:spcBef>
              <a:defRPr sz="1969"/>
            </a:lvl1pPr>
            <a:lvl2pPr marL="535762" indent="-267881">
              <a:spcBef>
                <a:spcPts val="2672"/>
              </a:spcBef>
              <a:defRPr sz="1969"/>
            </a:lvl2pPr>
            <a:lvl3pPr marL="803643" indent="-267881">
              <a:spcBef>
                <a:spcPts val="2672"/>
              </a:spcBef>
              <a:defRPr sz="1969"/>
            </a:lvl3pPr>
            <a:lvl4pPr marL="1071524" indent="-267881">
              <a:spcBef>
                <a:spcPts val="2672"/>
              </a:spcBef>
              <a:defRPr sz="1969"/>
            </a:lvl4pPr>
            <a:lvl5pPr marL="1339406" indent="-267881">
              <a:spcBef>
                <a:spcPts val="2672"/>
              </a:spcBef>
              <a:defRPr sz="1969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17310" y="6500812"/>
            <a:ext cx="345473" cy="267891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46660996"/>
      </p:ext>
    </p:extLst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Image"/>
          <p:cNvSpPr>
            <a:spLocks noGrp="1"/>
          </p:cNvSpPr>
          <p:nvPr>
            <p:ph type="pic" idx="13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5917310" y="6500812"/>
            <a:ext cx="345473" cy="267891"/>
          </a:xfrm>
          <a:prstGeom prst="rect">
            <a:avLst/>
          </a:prstGeom>
        </p:spPr>
        <p:txBody>
          <a:bodyPr anchor="t"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20823843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FD8C28-02ED-0448-83D2-167023DEF2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0F4F26-BAA4-4645-BBDF-32A767C5972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CC3356-5FD7-DD48-A92A-2BC61E32C0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1B190-DE30-6A47-A0BD-97E91CA1B1CF}" type="datetimeFigureOut">
              <a:rPr lang="en-US" smtClean="0"/>
              <a:t>7/2/21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DB3C75-632F-5040-BB78-4A71DA7BA9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DB7D58-9D1A-3648-A64E-307D06C362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4540-5DFA-0240-8CA9-B5CF6149A7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62860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C7873-344B-B34B-9C6B-1862F7CCAC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7E37390-E2B4-F845-9B22-7D35B9EAD5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CB450D-8881-2C4C-8C1D-43ED8C1D5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1B190-DE30-6A47-A0BD-97E91CA1B1CF}" type="datetimeFigureOut">
              <a:rPr lang="en-US" smtClean="0"/>
              <a:t>7/2/21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7BB4ECB-DCF6-1F41-A253-CEDF54FA93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209D71-EE05-E847-9A19-725EC2ADD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4540-5DFA-0240-8CA9-B5CF6149A7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44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7B069-7752-9949-AEF9-29CEBC65A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98EEC-F12E-314D-8334-E06C1DE6DD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13BDDAB-7CE8-3B44-B925-AE264517AB0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C47156-8636-FF4D-AC71-3854E0C5BA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1B190-DE30-6A47-A0BD-97E91CA1B1CF}" type="datetimeFigureOut">
              <a:rPr lang="en-US" smtClean="0"/>
              <a:t>7/2/21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9845C6C-4B2F-664E-B498-F648EB054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E40436-953B-244A-A9DE-E706882C1C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4540-5DFA-0240-8CA9-B5CF6149A7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1569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45BA8-6B46-8D41-952F-16A98DAE4C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8A7270-7DA4-C54E-B9E3-02776174DD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1EA4AE-82A1-E545-BAAC-0BDAE59951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560F705-E721-4841-B998-20452C41499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CBC053-1B39-6146-A63A-E3F67C3017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F3F22CD-DE97-3C4F-87B1-0C8E5237DB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1B190-DE30-6A47-A0BD-97E91CA1B1CF}" type="datetimeFigureOut">
              <a:rPr lang="en-US" smtClean="0"/>
              <a:t>7/2/21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A11EF4-3C9C-8E42-B6B9-D1C920370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3CDE351-FEEA-1F4D-BDBE-AF1A29AF9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4540-5DFA-0240-8CA9-B5CF6149A7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0210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324A49-9E18-FB47-9ACA-D527CD917A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71D32A-72A8-F743-A976-182B38B92B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1B190-DE30-6A47-A0BD-97E91CA1B1CF}" type="datetimeFigureOut">
              <a:rPr lang="en-US" smtClean="0"/>
              <a:t>7/2/21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F2D397-06DE-B84A-A50E-3E17396C50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19E239D-BBCE-EC46-A58E-24D4BE82ED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4540-5DFA-0240-8CA9-B5CF6149A7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7393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401F20C-DBA8-614B-91D5-9D4C440107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1B190-DE30-6A47-A0BD-97E91CA1B1CF}" type="datetimeFigureOut">
              <a:rPr lang="en-US" smtClean="0"/>
              <a:t>7/2/21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872773-86A5-3A42-9830-BEEA83A03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74BB9A-E9E0-7F4D-BEE7-08CC3A0BED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4540-5DFA-0240-8CA9-B5CF6149A7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76161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ABF420-B562-1844-8696-28B0745D9E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BFE278-1B55-EF4A-B399-4E46A340FF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60FE5D9-817C-F141-BA2D-8542A2396DD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A58FA5-CABD-B440-B714-A2693D6FC9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1B190-DE30-6A47-A0BD-97E91CA1B1CF}" type="datetimeFigureOut">
              <a:rPr lang="en-US" smtClean="0"/>
              <a:t>7/2/21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34F11F0-6E3A-5847-97CE-21ABA694DD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EED818-07F5-1A44-9558-B1D624B1EE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4540-5DFA-0240-8CA9-B5CF6149A7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363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B25C73-0861-0F4E-B6D8-56782F1E86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BAF62D6-0722-D84A-A2FF-A1BDF183180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2C6CB0-888F-3642-B6D0-AF85106D9F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9D53920-CBC7-2F46-B7B3-798B6611A6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1B190-DE30-6A47-A0BD-97E91CA1B1CF}" type="datetimeFigureOut">
              <a:rPr lang="en-US" smtClean="0"/>
              <a:t>7/2/21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3A7B21E-6EB4-8D4D-9C92-775243CA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B59A58C-37E1-0240-86A8-19946D8062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7F4540-5DFA-0240-8CA9-B5CF6149A7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8990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14990FE-CDC7-8640-8E6D-C874CB276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43615E-E3EA-164C-83BA-659216C58D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A2717B-412D-DE49-9031-98F172F9DEE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71B190-DE30-6A47-A0BD-97E91CA1B1CF}" type="datetimeFigureOut">
              <a:rPr lang="en-US" smtClean="0"/>
              <a:t>7/2/21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2D9661-611F-0645-BFB7-13E18F0F88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773A69-6FD2-FE46-8897-6CEE25DBC8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F4540-5DFA-0240-8CA9-B5CF6149A7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794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"/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tiff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93073F-6A36-7245-A050-DF7898C013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38238"/>
            <a:ext cx="9144000" cy="2387600"/>
          </a:xfrm>
        </p:spPr>
        <p:txBody>
          <a:bodyPr>
            <a:normAutofit fontScale="90000"/>
          </a:bodyPr>
          <a:lstStyle/>
          <a:p>
            <a:br>
              <a:rPr lang="el-GR" dirty="0"/>
            </a:br>
            <a:br>
              <a:rPr lang="el-GR" dirty="0"/>
            </a:br>
            <a:r>
              <a:rPr lang="el-GR" sz="6800" dirty="0"/>
              <a:t> </a:t>
            </a:r>
            <a:r>
              <a:rPr lang="el-GR" dirty="0"/>
              <a:t>«Θεραπευτικές δυνατότητες-χειρουργικές </a:t>
            </a:r>
            <a:r>
              <a:rPr lang="en-US" dirty="0" err="1"/>
              <a:t>CRSwNP</a:t>
            </a:r>
            <a:r>
              <a:rPr lang="en-US" dirty="0"/>
              <a:t>»</a:t>
            </a:r>
            <a:br>
              <a:rPr lang="en-US" dirty="0"/>
            </a:br>
            <a:endParaRPr lang="en-US" sz="68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BA1C9D-3DB4-9240-8C0D-94D66AB17B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l-GR" dirty="0"/>
              <a:t>Παύλος Β. </a:t>
            </a:r>
            <a:r>
              <a:rPr lang="el-GR" dirty="0" err="1"/>
              <a:t>Μαραγκουδάκης</a:t>
            </a:r>
            <a:endParaRPr lang="el-GR" dirty="0"/>
          </a:p>
          <a:p>
            <a:r>
              <a:rPr lang="el-GR" dirty="0"/>
              <a:t>Ωτορινολαρυγγολόγος</a:t>
            </a:r>
          </a:p>
          <a:p>
            <a:r>
              <a:rPr lang="el-GR" dirty="0"/>
              <a:t>Καθηγητής ΕΚΠΑ</a:t>
            </a:r>
          </a:p>
        </p:txBody>
      </p:sp>
    </p:spTree>
    <p:extLst>
      <p:ext uri="{BB962C8B-B14F-4D97-AF65-F5344CB8AC3E}">
        <p14:creationId xmlns:p14="http://schemas.microsoft.com/office/powerpoint/2010/main" val="33013295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F809496-F7E6-0645-913A-C125319379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733" y="522051"/>
            <a:ext cx="11040533" cy="581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6138501"/>
      </p:ext>
    </p:extLst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98A97-6992-FA45-A6FE-09DBD8EE91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9607" y="365125"/>
            <a:ext cx="11137691" cy="1325563"/>
          </a:xfrm>
        </p:spPr>
        <p:txBody>
          <a:bodyPr/>
          <a:lstStyle/>
          <a:p>
            <a:r>
              <a:rPr lang="en-US" dirty="0"/>
              <a:t>Ά</a:t>
            </a:r>
            <a:r>
              <a:rPr lang="el-GR" dirty="0"/>
              <a:t>λλοι φαινότυποι: Αλλ. Μυκητιασική </a:t>
            </a:r>
            <a:r>
              <a:rPr lang="el-GR" dirty="0" err="1"/>
              <a:t>ρ.κ</a:t>
            </a:r>
            <a:r>
              <a:rPr lang="el-GR" dirty="0"/>
              <a:t>. 8-12%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7ED4B93-0CB4-E742-8D5E-C2BD2630B9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6804" y="3689403"/>
            <a:ext cx="8778391" cy="2867714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D2B26F-E457-9141-B3DC-B070B505B3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Aspergillus,Penicillium</a:t>
            </a:r>
            <a:r>
              <a:rPr lang="en-US" dirty="0"/>
              <a:t>, Cladosporium, Candida, </a:t>
            </a:r>
            <a:r>
              <a:rPr lang="en-US" dirty="0" err="1"/>
              <a:t>Aureobasidium</a:t>
            </a:r>
            <a:r>
              <a:rPr lang="en-US" dirty="0"/>
              <a:t>, and</a:t>
            </a:r>
          </a:p>
          <a:p>
            <a:pPr marL="0" indent="0">
              <a:buNone/>
            </a:pPr>
            <a:r>
              <a:rPr lang="el-GR" dirty="0"/>
              <a:t>   </a:t>
            </a:r>
            <a:r>
              <a:rPr lang="en-US" dirty="0"/>
              <a:t>Alternaria</a:t>
            </a:r>
            <a:endParaRPr lang="el-GR" dirty="0"/>
          </a:p>
          <a:p>
            <a:pPr marL="0" indent="0">
              <a:buNone/>
            </a:pPr>
            <a:endParaRPr lang="el-GR" dirty="0"/>
          </a:p>
          <a:p>
            <a:pPr marL="0" indent="0">
              <a:buNone/>
            </a:pPr>
            <a:r>
              <a:rPr lang="el-GR" sz="2000" dirty="0"/>
              <a:t>                </a:t>
            </a:r>
            <a:r>
              <a:rPr lang="en-US" sz="2000" dirty="0"/>
              <a:t>PNA-FISH depiction of Staph. aureus and Aspergillus fumigatus in patients with AFS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9866458"/>
      </p:ext>
    </p:extLst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3DAFA-37AE-FD4E-9A23-32C6A517AB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Ά</a:t>
            </a:r>
            <a:r>
              <a:rPr lang="el-GR" dirty="0"/>
              <a:t>λλοι φαινότυποι: Ευαισθησία στην ασπιρίνη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EC78772-89FA-1E41-A61A-5E794E84FB2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/>
              <a:t>NERD (non-steroidal drug exacerbated respiratory disease)</a:t>
            </a:r>
          </a:p>
          <a:p>
            <a:r>
              <a:rPr lang="el-GR" dirty="0">
                <a:solidFill>
                  <a:srgbClr val="FF0000"/>
                </a:solidFill>
              </a:rPr>
              <a:t>Αντιστοιχεί στο </a:t>
            </a:r>
            <a:r>
              <a:rPr lang="en-US" dirty="0">
                <a:solidFill>
                  <a:srgbClr val="FF0000"/>
                </a:solidFill>
              </a:rPr>
              <a:t>8% </a:t>
            </a:r>
            <a:r>
              <a:rPr lang="el-GR" dirty="0">
                <a:solidFill>
                  <a:srgbClr val="FF0000"/>
                </a:solidFill>
              </a:rPr>
              <a:t> του φαινοτύπου </a:t>
            </a:r>
            <a:r>
              <a:rPr lang="en-US" dirty="0" err="1">
                <a:solidFill>
                  <a:srgbClr val="FF0000"/>
                </a:solidFill>
              </a:rPr>
              <a:t>CRSwNP</a:t>
            </a:r>
            <a:endParaRPr lang="el-GR" dirty="0">
              <a:solidFill>
                <a:srgbClr val="FF0000"/>
              </a:solidFill>
            </a:endParaRPr>
          </a:p>
          <a:p>
            <a:r>
              <a:rPr lang="el-GR" dirty="0"/>
              <a:t>50% των ασθεν</a:t>
            </a:r>
            <a:r>
              <a:rPr lang="en-US" dirty="0" err="1"/>
              <a:t>ώ</a:t>
            </a:r>
            <a:r>
              <a:rPr lang="el-GR" dirty="0"/>
              <a:t>ν με άσθμα και ευαισθησία στην ασπιρίνη έχουν πολύποδες </a:t>
            </a:r>
          </a:p>
          <a:p>
            <a:r>
              <a:rPr lang="el-GR" dirty="0"/>
              <a:t>Οι μισοί από τους ασθενείς πάσχουν από σοβαρό άσθμα ανθεκτικό στα </a:t>
            </a:r>
            <a:r>
              <a:rPr lang="el-GR" dirty="0" err="1"/>
              <a:t>στεροειδή</a:t>
            </a:r>
            <a:endParaRPr lang="el-GR" dirty="0"/>
          </a:p>
          <a:p>
            <a:r>
              <a:rPr lang="el-GR" dirty="0"/>
              <a:t>Υψηλό ποσοστό υποτροπών μετά από χειρουργείο</a:t>
            </a:r>
          </a:p>
          <a:p>
            <a:r>
              <a:rPr lang="el-GR" dirty="0" err="1"/>
              <a:t>Υπερέκφραση</a:t>
            </a:r>
            <a:r>
              <a:rPr lang="el-GR" dirty="0"/>
              <a:t> </a:t>
            </a:r>
            <a:r>
              <a:rPr lang="el-GR" dirty="0" err="1"/>
              <a:t>προφλεγμονωδών</a:t>
            </a:r>
            <a:r>
              <a:rPr lang="el-GR" dirty="0"/>
              <a:t> διαβιβαστών (</a:t>
            </a:r>
            <a:r>
              <a:rPr lang="en-US" dirty="0"/>
              <a:t>leukotriene</a:t>
            </a:r>
            <a:r>
              <a:rPr lang="el-GR" dirty="0"/>
              <a:t>) και </a:t>
            </a:r>
            <a:r>
              <a:rPr lang="el-GR" dirty="0" err="1"/>
              <a:t>υποέκφραση</a:t>
            </a:r>
            <a:r>
              <a:rPr lang="el-GR" dirty="0"/>
              <a:t> </a:t>
            </a:r>
            <a:r>
              <a:rPr lang="el-GR" dirty="0" err="1"/>
              <a:t>αντι</a:t>
            </a:r>
            <a:r>
              <a:rPr lang="el-GR" dirty="0"/>
              <a:t> φλεγμονωδών </a:t>
            </a:r>
            <a:r>
              <a:rPr lang="en-US" dirty="0"/>
              <a:t>(prostaglandin E2 (PGE2) and lipoxin LXA4</a:t>
            </a:r>
            <a:r>
              <a:rPr lang="el-GR" dirty="0"/>
              <a:t>)</a:t>
            </a:r>
          </a:p>
          <a:p>
            <a:r>
              <a:rPr lang="el-GR" dirty="0" err="1"/>
              <a:t>Ινοβλάστες</a:t>
            </a:r>
            <a:r>
              <a:rPr lang="el-GR" dirty="0"/>
              <a:t> από πολύποδες παράγουν αυξημένη </a:t>
            </a:r>
            <a:r>
              <a:rPr lang="en-US" dirty="0"/>
              <a:t>COX-2 mRNA</a:t>
            </a:r>
            <a:r>
              <a:rPr lang="el-GR" dirty="0"/>
              <a:t> που οδηγεί σε </a:t>
            </a:r>
            <a:r>
              <a:rPr lang="el-GR" dirty="0" err="1"/>
              <a:t>αγγειδιαστολή</a:t>
            </a:r>
            <a:r>
              <a:rPr lang="el-GR" dirty="0"/>
              <a:t> και αυξημένη παραγωγή </a:t>
            </a:r>
            <a:r>
              <a:rPr lang="el-GR" dirty="0" err="1"/>
              <a:t>βλεννίνης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813215"/>
      </p:ext>
    </p:extLst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A56245-4807-FE4C-AD38-0915AA3341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Πριν προσγειωθούμε…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9F696C4-95F7-8646-87D6-289B9142B7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l-GR" dirty="0"/>
              <a:t>Γενετικοί παράγοντες (κυστική </a:t>
            </a:r>
            <a:r>
              <a:rPr lang="el-GR" dirty="0" err="1"/>
              <a:t>ίνωση</a:t>
            </a:r>
            <a:r>
              <a:rPr lang="el-GR" dirty="0"/>
              <a:t>) </a:t>
            </a:r>
          </a:p>
          <a:p>
            <a:r>
              <a:rPr lang="el-GR" dirty="0"/>
              <a:t>Οι πολύποδες στους Κινέζους σε ποσοστό </a:t>
            </a:r>
            <a:r>
              <a:rPr lang="en-US" dirty="0"/>
              <a:t>85% </a:t>
            </a:r>
            <a:r>
              <a:rPr lang="el-GR" dirty="0"/>
              <a:t>δεν είναι ούτε </a:t>
            </a:r>
            <a:r>
              <a:rPr lang="el-GR" dirty="0" err="1"/>
              <a:t>ουδετεροφιλικοί</a:t>
            </a:r>
            <a:r>
              <a:rPr lang="el-GR" dirty="0"/>
              <a:t> ούτε </a:t>
            </a:r>
            <a:r>
              <a:rPr lang="el-GR" dirty="0" err="1"/>
              <a:t>ηωσινοφιλικοί</a:t>
            </a:r>
            <a:endParaRPr lang="en-US" dirty="0"/>
          </a:p>
          <a:p>
            <a:r>
              <a:rPr lang="el-GR" dirty="0" err="1"/>
              <a:t>Μυκητιασική</a:t>
            </a:r>
            <a:r>
              <a:rPr lang="el-GR" dirty="0"/>
              <a:t> υπόθεση</a:t>
            </a:r>
          </a:p>
          <a:p>
            <a:r>
              <a:rPr lang="el-GR" dirty="0"/>
              <a:t>Ρόλος της λοίμωξης</a:t>
            </a:r>
            <a:r>
              <a:rPr lang="en-US" dirty="0"/>
              <a:t> </a:t>
            </a:r>
            <a:r>
              <a:rPr lang="el-GR" dirty="0"/>
              <a:t>και μικροβιακός παράγων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8514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Διάγνωση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r>
              <a:t>Διάγνωση</a:t>
            </a:r>
          </a:p>
        </p:txBody>
      </p:sp>
    </p:spTree>
    <p:extLst>
      <p:ext uri="{BB962C8B-B14F-4D97-AF65-F5344CB8AC3E}">
        <p14:creationId xmlns:p14="http://schemas.microsoft.com/office/powerpoint/2010/main" val="2363010019"/>
      </p:ext>
    </p:extLst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ΕΝΔΟΣΚΟΠΗΣΗ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r>
              <a:t>ΕΝΔΟΣΚΟΠΗΣΗ</a:t>
            </a:r>
          </a:p>
        </p:txBody>
      </p:sp>
      <p:sp>
        <p:nvSpPr>
          <p:cNvPr id="23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31" name="image4.png" descr="image4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0362" y="1714500"/>
            <a:ext cx="4548188" cy="4357688"/>
          </a:xfrm>
          <a:prstGeom prst="rect">
            <a:avLst/>
          </a:prstGeom>
          <a:ln w="12700">
            <a:miter lim="400000"/>
          </a:ln>
        </p:spPr>
      </p:pic>
      <p:pic>
        <p:nvPicPr>
          <p:cNvPr id="232" name="image5.png" descr="image5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7475" y="1860549"/>
            <a:ext cx="4057651" cy="406876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00303798"/>
      </p:ext>
    </p:extLst>
  </p:cSld>
  <p:clrMapOvr>
    <a:masterClrMapping/>
  </p:clrMapOvr>
  <p:transition spd="med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ΕΝΔΟΣΚΟΠΗΣΗ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r>
              <a:t>ΕΝΔΟΣΚΟΠΗΣΗ</a:t>
            </a:r>
          </a:p>
        </p:txBody>
      </p:sp>
      <p:sp>
        <p:nvSpPr>
          <p:cNvPr id="235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36" name="image6.png" descr="image6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050" y="1857375"/>
            <a:ext cx="4156076" cy="4143375"/>
          </a:xfrm>
          <a:prstGeom prst="rect">
            <a:avLst/>
          </a:prstGeom>
          <a:ln w="12700">
            <a:miter lim="400000"/>
          </a:ln>
        </p:spPr>
      </p:pic>
      <p:pic>
        <p:nvPicPr>
          <p:cNvPr id="237" name="image7.png" descr="image7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1599" y="1857375"/>
            <a:ext cx="3930651" cy="412908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834119658"/>
      </p:ext>
    </p:extLst>
  </p:cSld>
  <p:clrMapOvr>
    <a:masterClrMapping/>
  </p:clrMapOvr>
  <p:transition spd="med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Απεικόνιση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r>
              <a:rPr dirty="0"/>
              <a:t>Απ</a:t>
            </a:r>
            <a:r>
              <a:rPr dirty="0" err="1"/>
              <a:t>εικόνιση</a:t>
            </a:r>
            <a:endParaRPr dirty="0"/>
          </a:p>
        </p:txBody>
      </p:sp>
      <p:sp>
        <p:nvSpPr>
          <p:cNvPr id="240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241" name="Image" descr="Image"/>
          <p:cNvPicPr>
            <a:picLocks noChangeAspect="1"/>
          </p:cNvPicPr>
          <p:nvPr/>
        </p:nvPicPr>
        <p:blipFill>
          <a:blip r:embed="rId2"/>
          <a:srcRect l="9242" r="5019"/>
          <a:stretch>
            <a:fillRect/>
          </a:stretch>
        </p:blipFill>
        <p:spPr>
          <a:xfrm>
            <a:off x="1977225" y="1971207"/>
            <a:ext cx="3968914" cy="3801962"/>
          </a:xfrm>
          <a:prstGeom prst="rect">
            <a:avLst/>
          </a:prstGeom>
          <a:ln w="12700">
            <a:miter lim="400000"/>
          </a:ln>
        </p:spPr>
      </p:pic>
      <p:pic>
        <p:nvPicPr>
          <p:cNvPr id="242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9526" y="2022641"/>
            <a:ext cx="3814164" cy="3802094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522356224"/>
      </p:ext>
    </p:extLst>
  </p:cSld>
  <p:clrMapOvr>
    <a:masterClrMapping/>
  </p:clrMapOvr>
  <p:transition spd="med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3378C2-9F49-B84E-998F-33A536B2D1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Απεικόνιση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4156BE-DC4F-624F-A544-CAB0E22F18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Πότε;</a:t>
            </a:r>
          </a:p>
          <a:p>
            <a:pPr lvl="1"/>
            <a:r>
              <a:rPr lang="el-GR" dirty="0"/>
              <a:t>Αν η </a:t>
            </a:r>
            <a:r>
              <a:rPr lang="el-GR" dirty="0" err="1"/>
              <a:t>δι</a:t>
            </a:r>
            <a:r>
              <a:rPr lang="en-US" dirty="0" err="1"/>
              <a:t>ά</a:t>
            </a:r>
            <a:r>
              <a:rPr lang="el-GR" dirty="0" err="1"/>
              <a:t>γνωση</a:t>
            </a:r>
            <a:r>
              <a:rPr lang="el-GR" dirty="0"/>
              <a:t> έχει τεθεί ενδοσκοπικά τότε </a:t>
            </a:r>
            <a:r>
              <a:rPr lang="el-GR" dirty="0" err="1"/>
              <a:t>προεγχειρητικά</a:t>
            </a:r>
            <a:endParaRPr lang="en-US" dirty="0"/>
          </a:p>
          <a:p>
            <a:pPr lvl="1"/>
            <a:r>
              <a:rPr lang="el-GR" dirty="0"/>
              <a:t>Αν </a:t>
            </a:r>
            <a:r>
              <a:rPr lang="en-US" dirty="0" err="1"/>
              <a:t>έ</a:t>
            </a:r>
            <a:r>
              <a:rPr lang="el-GR" dirty="0" err="1"/>
              <a:t>χει</a:t>
            </a:r>
            <a:r>
              <a:rPr lang="el-GR" dirty="0"/>
              <a:t> γίνει προγενέστερα και δεν έχει μεσολαβήσει επέμβαση δεν επαναλαμβάνεται</a:t>
            </a:r>
          </a:p>
          <a:p>
            <a:r>
              <a:rPr lang="el-GR" dirty="0"/>
              <a:t>Ποια εξέταση;</a:t>
            </a:r>
          </a:p>
          <a:p>
            <a:pPr lvl="1"/>
            <a:r>
              <a:rPr lang="el-GR" dirty="0"/>
              <a:t>Υψηλής ευκρίνειας , πρωτόκολλο</a:t>
            </a:r>
            <a:r>
              <a:rPr lang="en-US" dirty="0"/>
              <a:t> navigation.</a:t>
            </a:r>
          </a:p>
          <a:p>
            <a:pPr lvl="1"/>
            <a:r>
              <a:rPr lang="en-US" dirty="0"/>
              <a:t>3D</a:t>
            </a:r>
            <a:r>
              <a:rPr lang="el-GR" dirty="0"/>
              <a:t> επεξεργασία</a:t>
            </a:r>
          </a:p>
          <a:p>
            <a:r>
              <a:rPr lang="el-GR" dirty="0"/>
              <a:t>Ρόλος </a:t>
            </a:r>
            <a:r>
              <a:rPr lang="en-US" dirty="0"/>
              <a:t>MRI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575268038"/>
      </p:ext>
    </p:extLst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07AAD7F-D62A-344F-B6FB-4790DABCD1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4181" y="1250242"/>
            <a:ext cx="10987548" cy="4383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1412855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Ορισμός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Ορισμός</a:t>
            </a:r>
          </a:p>
        </p:txBody>
      </p:sp>
      <p:sp>
        <p:nvSpPr>
          <p:cNvPr id="211" name="Οξεία Ρινοκολπίτιδα ορίζεται ως: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pPr marL="297347" indent="-297347" defTabSz="305384">
              <a:spcBef>
                <a:spcPts val="0"/>
              </a:spcBef>
              <a:buSzPct val="32000"/>
              <a:buBlip>
                <a:blip r:embed="rId2"/>
              </a:buBlip>
              <a:defRPr sz="3514" b="1">
                <a:latin typeface="Georgia"/>
                <a:ea typeface="Georgia"/>
                <a:cs typeface="Georgia"/>
                <a:sym typeface="Georgia"/>
              </a:defRPr>
            </a:pPr>
            <a:r>
              <a:rPr sz="2710" dirty="0"/>
              <a:t>Οξεία </a:t>
            </a:r>
            <a:r>
              <a:rPr sz="2710" dirty="0" err="1"/>
              <a:t>Ρινοκολ</a:t>
            </a:r>
            <a:r>
              <a:rPr sz="2710" dirty="0"/>
              <a:t>π</a:t>
            </a:r>
            <a:r>
              <a:rPr sz="2710" dirty="0" err="1"/>
              <a:t>ίτιδ</a:t>
            </a:r>
            <a:r>
              <a:rPr sz="2710" dirty="0"/>
              <a:t>α </a:t>
            </a:r>
            <a:r>
              <a:rPr sz="2710" dirty="0" err="1"/>
              <a:t>ορίζετ</a:t>
            </a:r>
            <a:r>
              <a:rPr sz="2710" dirty="0"/>
              <a:t>α</a:t>
            </a:r>
            <a:r>
              <a:rPr sz="2710" dirty="0" err="1"/>
              <a:t>ι</a:t>
            </a:r>
            <a:r>
              <a:rPr sz="2710" dirty="0"/>
              <a:t> </a:t>
            </a:r>
            <a:r>
              <a:rPr sz="2710" dirty="0" err="1"/>
              <a:t>ως</a:t>
            </a:r>
            <a:r>
              <a:rPr sz="2710" dirty="0"/>
              <a:t>:</a:t>
            </a:r>
          </a:p>
          <a:p>
            <a:pPr marL="297347" indent="-297347" defTabSz="305384">
              <a:spcBef>
                <a:spcPts val="0"/>
              </a:spcBef>
              <a:defRPr sz="3514">
                <a:latin typeface="Georgia"/>
                <a:ea typeface="Georgia"/>
                <a:cs typeface="Georgia"/>
                <a:sym typeface="Georgia"/>
              </a:defRPr>
            </a:pPr>
            <a:r>
              <a:rPr sz="2710" dirty="0" err="1"/>
              <a:t>Ξ</a:t>
            </a:r>
            <a:r>
              <a:rPr sz="2710" dirty="0"/>
              <a:t>α</a:t>
            </a:r>
            <a:r>
              <a:rPr sz="2710" dirty="0" err="1"/>
              <a:t>φνική</a:t>
            </a:r>
            <a:r>
              <a:rPr sz="2710" dirty="0"/>
              <a:t> </a:t>
            </a:r>
            <a:r>
              <a:rPr sz="2710" dirty="0" err="1"/>
              <a:t>εμφάνιση</a:t>
            </a:r>
            <a:r>
              <a:rPr sz="2710" dirty="0"/>
              <a:t> </a:t>
            </a:r>
            <a:r>
              <a:rPr sz="2710" dirty="0" err="1"/>
              <a:t>δυο</a:t>
            </a:r>
            <a:r>
              <a:rPr sz="2710" dirty="0"/>
              <a:t> </a:t>
            </a:r>
            <a:r>
              <a:rPr sz="2710" dirty="0" err="1"/>
              <a:t>ή</a:t>
            </a:r>
            <a:r>
              <a:rPr sz="2710" dirty="0"/>
              <a:t> π</a:t>
            </a:r>
            <a:r>
              <a:rPr sz="2710" dirty="0" err="1"/>
              <a:t>ερισσότερων</a:t>
            </a:r>
            <a:r>
              <a:rPr sz="2710" dirty="0"/>
              <a:t> απ</a:t>
            </a:r>
            <a:r>
              <a:rPr sz="2710" dirty="0" err="1"/>
              <a:t>ό</a:t>
            </a:r>
            <a:r>
              <a:rPr sz="2710" dirty="0"/>
              <a:t> </a:t>
            </a:r>
            <a:r>
              <a:rPr sz="2710" dirty="0" err="1"/>
              <a:t>τ</a:t>
            </a:r>
            <a:r>
              <a:rPr sz="2710" dirty="0"/>
              <a:t>α </a:t>
            </a:r>
            <a:r>
              <a:rPr sz="2710" dirty="0" err="1"/>
              <a:t>συμ</a:t>
            </a:r>
            <a:r>
              <a:rPr sz="2710" dirty="0"/>
              <a:t>π</a:t>
            </a:r>
            <a:r>
              <a:rPr sz="2710" dirty="0" err="1"/>
              <a:t>τώμ</a:t>
            </a:r>
            <a:r>
              <a:rPr sz="2710" dirty="0"/>
              <a:t>α</a:t>
            </a:r>
            <a:r>
              <a:rPr sz="2710" dirty="0" err="1"/>
              <a:t>τ</a:t>
            </a:r>
            <a:r>
              <a:rPr sz="2710" dirty="0"/>
              <a:t>α, </a:t>
            </a:r>
            <a:r>
              <a:rPr sz="2710" dirty="0" err="1"/>
              <a:t>έν</a:t>
            </a:r>
            <a:r>
              <a:rPr sz="2710" dirty="0"/>
              <a:t>α απ</a:t>
            </a:r>
            <a:r>
              <a:rPr sz="2710" dirty="0" err="1"/>
              <a:t>ό</a:t>
            </a:r>
            <a:r>
              <a:rPr sz="2710" dirty="0"/>
              <a:t> </a:t>
            </a:r>
            <a:r>
              <a:rPr sz="2710" dirty="0" err="1"/>
              <a:t>τ</a:t>
            </a:r>
            <a:r>
              <a:rPr sz="2710" dirty="0"/>
              <a:t>α </a:t>
            </a:r>
            <a:r>
              <a:rPr sz="2710" dirty="0" err="1"/>
              <a:t>ο</a:t>
            </a:r>
            <a:r>
              <a:rPr sz="2710" dirty="0"/>
              <a:t>π</a:t>
            </a:r>
            <a:r>
              <a:rPr sz="2710" dirty="0" err="1"/>
              <a:t>οί</a:t>
            </a:r>
            <a:r>
              <a:rPr sz="2710" dirty="0"/>
              <a:t>α π</a:t>
            </a:r>
            <a:r>
              <a:rPr sz="2710" dirty="0" err="1"/>
              <a:t>ρέ</a:t>
            </a:r>
            <a:r>
              <a:rPr sz="2710" dirty="0"/>
              <a:t>π</a:t>
            </a:r>
            <a:r>
              <a:rPr sz="2710" dirty="0" err="1"/>
              <a:t>ει</a:t>
            </a:r>
            <a:r>
              <a:rPr sz="2710" dirty="0"/>
              <a:t> </a:t>
            </a:r>
            <a:r>
              <a:rPr sz="2710" dirty="0" err="1"/>
              <a:t>ν</a:t>
            </a:r>
            <a:r>
              <a:rPr sz="2710" dirty="0"/>
              <a:t>α </a:t>
            </a:r>
            <a:r>
              <a:rPr sz="2710" dirty="0" err="1"/>
              <a:t>είν</a:t>
            </a:r>
            <a:r>
              <a:rPr sz="2710" dirty="0"/>
              <a:t>α</a:t>
            </a:r>
            <a:r>
              <a:rPr sz="2710" dirty="0" err="1"/>
              <a:t>ι</a:t>
            </a:r>
            <a:r>
              <a:rPr sz="2710" dirty="0"/>
              <a:t> </a:t>
            </a:r>
            <a:r>
              <a:rPr sz="2710" dirty="0" err="1"/>
              <a:t>είτε</a:t>
            </a:r>
            <a:r>
              <a:rPr sz="2710" dirty="0"/>
              <a:t> </a:t>
            </a:r>
            <a:r>
              <a:rPr sz="2710" dirty="0" err="1"/>
              <a:t>ρινική</a:t>
            </a:r>
            <a:r>
              <a:rPr sz="2710" dirty="0"/>
              <a:t> απ</a:t>
            </a:r>
            <a:r>
              <a:rPr sz="2710" dirty="0" err="1"/>
              <a:t>όφρ</a:t>
            </a:r>
            <a:r>
              <a:rPr sz="2710" dirty="0"/>
              <a:t>α</a:t>
            </a:r>
            <a:r>
              <a:rPr sz="2710" dirty="0" err="1"/>
              <a:t>ξη</a:t>
            </a:r>
            <a:r>
              <a:rPr sz="2710" dirty="0"/>
              <a:t> / </a:t>
            </a:r>
            <a:r>
              <a:rPr sz="2710" dirty="0" err="1"/>
              <a:t>συμφόρηση</a:t>
            </a:r>
            <a:r>
              <a:rPr sz="2710" dirty="0"/>
              <a:t> </a:t>
            </a:r>
            <a:r>
              <a:rPr sz="2710" dirty="0" err="1"/>
              <a:t>είτε</a:t>
            </a:r>
            <a:r>
              <a:rPr sz="2710" dirty="0"/>
              <a:t> </a:t>
            </a:r>
            <a:r>
              <a:rPr sz="2710" dirty="0" err="1"/>
              <a:t>ρινικές</a:t>
            </a:r>
            <a:r>
              <a:rPr sz="2710" dirty="0"/>
              <a:t> </a:t>
            </a:r>
            <a:r>
              <a:rPr sz="2710" dirty="0" err="1"/>
              <a:t>εκκρίσεις</a:t>
            </a:r>
            <a:r>
              <a:rPr sz="2710" dirty="0"/>
              <a:t> (</a:t>
            </a:r>
            <a:r>
              <a:rPr sz="2710" dirty="0" err="1"/>
              <a:t>ρινόρροι</a:t>
            </a:r>
            <a:r>
              <a:rPr sz="2710" dirty="0"/>
              <a:t>α / </a:t>
            </a:r>
            <a:r>
              <a:rPr sz="2710" dirty="0" err="1"/>
              <a:t>ο</a:t>
            </a:r>
            <a:r>
              <a:rPr sz="2710" dirty="0"/>
              <a:t>π</a:t>
            </a:r>
            <a:r>
              <a:rPr sz="2710" dirty="0" err="1"/>
              <a:t>ισθορρινική</a:t>
            </a:r>
            <a:r>
              <a:rPr sz="2710" dirty="0"/>
              <a:t> </a:t>
            </a:r>
            <a:r>
              <a:rPr sz="2710" dirty="0" err="1"/>
              <a:t>κ</a:t>
            </a:r>
            <a:r>
              <a:rPr sz="2710" dirty="0"/>
              <a:t>α</a:t>
            </a:r>
            <a:r>
              <a:rPr sz="2710" dirty="0" err="1"/>
              <a:t>τ</a:t>
            </a:r>
            <a:r>
              <a:rPr sz="2710" dirty="0"/>
              <a:t>α</a:t>
            </a:r>
            <a:r>
              <a:rPr sz="2710" dirty="0" err="1"/>
              <a:t>ρροή</a:t>
            </a:r>
            <a:r>
              <a:rPr sz="2710" dirty="0"/>
              <a:t>): </a:t>
            </a:r>
          </a:p>
          <a:p>
            <a:pPr marL="454281" indent="-297347" defTabSz="305384">
              <a:spcBef>
                <a:spcPts val="0"/>
              </a:spcBef>
              <a:defRPr sz="3514">
                <a:latin typeface="Georgia"/>
                <a:ea typeface="Georgia"/>
                <a:cs typeface="Georgia"/>
                <a:sym typeface="Georgia"/>
              </a:defRPr>
            </a:pPr>
            <a:r>
              <a:rPr sz="2710" dirty="0">
                <a:latin typeface="Helvetica"/>
                <a:ea typeface="Helvetica"/>
                <a:cs typeface="Helvetica"/>
                <a:sym typeface="Helvetica"/>
              </a:rPr>
              <a:t>±</a:t>
            </a:r>
            <a:r>
              <a:rPr sz="2710" dirty="0"/>
              <a:t> </a:t>
            </a:r>
            <a:r>
              <a:rPr sz="2710" dirty="0" err="1"/>
              <a:t>Πόνος</a:t>
            </a:r>
            <a:r>
              <a:rPr sz="2710" dirty="0"/>
              <a:t> π</a:t>
            </a:r>
            <a:r>
              <a:rPr sz="2710" dirty="0" err="1"/>
              <a:t>ροσώ</a:t>
            </a:r>
            <a:r>
              <a:rPr sz="2710" dirty="0"/>
              <a:t>π</a:t>
            </a:r>
            <a:r>
              <a:rPr sz="2710" dirty="0" err="1"/>
              <a:t>ου</a:t>
            </a:r>
            <a:r>
              <a:rPr sz="2710" dirty="0"/>
              <a:t>/π</a:t>
            </a:r>
            <a:r>
              <a:rPr sz="2710" dirty="0" err="1"/>
              <a:t>ίεση</a:t>
            </a:r>
            <a:endParaRPr sz="2710" dirty="0"/>
          </a:p>
          <a:p>
            <a:pPr marL="454281" indent="-297347" defTabSz="305384">
              <a:spcBef>
                <a:spcPts val="0"/>
              </a:spcBef>
              <a:defRPr sz="3514">
                <a:latin typeface="Georgia"/>
                <a:ea typeface="Georgia"/>
                <a:cs typeface="Georgia"/>
                <a:sym typeface="Georgia"/>
              </a:defRPr>
            </a:pPr>
            <a:r>
              <a:rPr sz="2710" dirty="0">
                <a:latin typeface="Helvetica"/>
                <a:ea typeface="Helvetica"/>
                <a:cs typeface="Helvetica"/>
                <a:sym typeface="Helvetica"/>
              </a:rPr>
              <a:t>±</a:t>
            </a:r>
            <a:r>
              <a:rPr sz="2710" dirty="0"/>
              <a:t> </a:t>
            </a:r>
            <a:r>
              <a:rPr sz="2710" dirty="0" err="1"/>
              <a:t>Μείωση</a:t>
            </a:r>
            <a:r>
              <a:rPr sz="2710" dirty="0"/>
              <a:t> </a:t>
            </a:r>
            <a:r>
              <a:rPr sz="2710" dirty="0" err="1"/>
              <a:t>ή</a:t>
            </a:r>
            <a:r>
              <a:rPr sz="2710" dirty="0"/>
              <a:t> απ</a:t>
            </a:r>
            <a:r>
              <a:rPr sz="2710" dirty="0" err="1"/>
              <a:t>ώλει</a:t>
            </a:r>
            <a:r>
              <a:rPr sz="2710" dirty="0"/>
              <a:t>α </a:t>
            </a:r>
            <a:r>
              <a:rPr sz="2710" dirty="0" err="1"/>
              <a:t>όσφρησης</a:t>
            </a:r>
            <a:r>
              <a:rPr sz="2710" dirty="0"/>
              <a:t> </a:t>
            </a:r>
          </a:p>
          <a:p>
            <a:pPr marL="297347" indent="-297347" defTabSz="305384">
              <a:spcBef>
                <a:spcPts val="0"/>
              </a:spcBef>
              <a:defRPr sz="3514">
                <a:latin typeface="Georgia"/>
                <a:ea typeface="Georgia"/>
                <a:cs typeface="Georgia"/>
                <a:sym typeface="Georgia"/>
              </a:defRPr>
            </a:pPr>
            <a:r>
              <a:rPr sz="2710" dirty="0" err="1"/>
              <a:t>Ε</a:t>
            </a:r>
            <a:r>
              <a:rPr sz="2710" dirty="0"/>
              <a:t>π</a:t>
            </a:r>
            <a:r>
              <a:rPr sz="2710" dirty="0" err="1"/>
              <a:t>ιδείνωση</a:t>
            </a:r>
            <a:r>
              <a:rPr sz="2710" dirty="0"/>
              <a:t> </a:t>
            </a:r>
            <a:r>
              <a:rPr sz="2710" dirty="0" err="1"/>
              <a:t>των</a:t>
            </a:r>
            <a:r>
              <a:rPr sz="2710" dirty="0"/>
              <a:t> </a:t>
            </a:r>
            <a:r>
              <a:rPr sz="2710" dirty="0" err="1"/>
              <a:t>συμ</a:t>
            </a:r>
            <a:r>
              <a:rPr sz="2710" dirty="0"/>
              <a:t>π</a:t>
            </a:r>
            <a:r>
              <a:rPr sz="2710" dirty="0" err="1"/>
              <a:t>τωμάτων</a:t>
            </a:r>
            <a:r>
              <a:rPr sz="2710" dirty="0"/>
              <a:t> </a:t>
            </a:r>
            <a:r>
              <a:rPr sz="2710" dirty="0" err="1"/>
              <a:t>μετά</a:t>
            </a:r>
            <a:r>
              <a:rPr sz="2710" dirty="0"/>
              <a:t> απ</a:t>
            </a:r>
            <a:r>
              <a:rPr sz="2710" dirty="0" err="1"/>
              <a:t>ό</a:t>
            </a:r>
            <a:r>
              <a:rPr sz="2710" dirty="0"/>
              <a:t> 5 </a:t>
            </a:r>
            <a:r>
              <a:rPr sz="2710" dirty="0" err="1"/>
              <a:t>ημέρες</a:t>
            </a:r>
            <a:r>
              <a:rPr sz="2710" dirty="0"/>
              <a:t> </a:t>
            </a:r>
            <a:r>
              <a:rPr sz="2710" dirty="0" err="1"/>
              <a:t>ή</a:t>
            </a:r>
            <a:r>
              <a:rPr sz="2710" dirty="0"/>
              <a:t> </a:t>
            </a:r>
            <a:r>
              <a:rPr sz="2710" dirty="0" err="1"/>
              <a:t>ε</a:t>
            </a:r>
            <a:r>
              <a:rPr sz="2710" dirty="0"/>
              <a:t>π</a:t>
            </a:r>
            <a:r>
              <a:rPr sz="2710" dirty="0" err="1"/>
              <a:t>ίμον</a:t>
            </a:r>
            <a:r>
              <a:rPr sz="2710" dirty="0"/>
              <a:t>α </a:t>
            </a:r>
            <a:r>
              <a:rPr sz="2710" dirty="0" err="1"/>
              <a:t>συμ</a:t>
            </a:r>
            <a:r>
              <a:rPr sz="2710" dirty="0"/>
              <a:t>π</a:t>
            </a:r>
            <a:r>
              <a:rPr sz="2710" dirty="0" err="1"/>
              <a:t>τώμ</a:t>
            </a:r>
            <a:r>
              <a:rPr sz="2710" dirty="0"/>
              <a:t>α</a:t>
            </a:r>
            <a:r>
              <a:rPr sz="2710" dirty="0" err="1"/>
              <a:t>τ</a:t>
            </a:r>
            <a:r>
              <a:rPr sz="2710" dirty="0"/>
              <a:t>α </a:t>
            </a:r>
            <a:r>
              <a:rPr sz="2710" dirty="0" err="1"/>
              <a:t>μετά</a:t>
            </a:r>
            <a:r>
              <a:rPr sz="2710" dirty="0"/>
              <a:t> απ</a:t>
            </a:r>
            <a:r>
              <a:rPr sz="2710" dirty="0" err="1"/>
              <a:t>ό</a:t>
            </a:r>
            <a:r>
              <a:rPr sz="2710" dirty="0"/>
              <a:t> 10 </a:t>
            </a:r>
            <a:r>
              <a:rPr sz="2710" dirty="0" err="1"/>
              <a:t>ημέρες</a:t>
            </a:r>
            <a:r>
              <a:rPr sz="2710" dirty="0"/>
              <a:t> </a:t>
            </a:r>
            <a:r>
              <a:rPr sz="2710" dirty="0" err="1"/>
              <a:t>με</a:t>
            </a:r>
            <a:r>
              <a:rPr sz="2710" dirty="0"/>
              <a:t> </a:t>
            </a:r>
            <a:r>
              <a:rPr sz="2710" dirty="0" err="1"/>
              <a:t>διάρκει</a:t>
            </a:r>
            <a:r>
              <a:rPr sz="2710" dirty="0"/>
              <a:t>α </a:t>
            </a:r>
            <a:r>
              <a:rPr sz="2710" dirty="0" err="1"/>
              <a:t>μικρότερη</a:t>
            </a:r>
            <a:r>
              <a:rPr sz="2710" dirty="0"/>
              <a:t> απ</a:t>
            </a:r>
            <a:r>
              <a:rPr sz="2710" dirty="0" err="1"/>
              <a:t>ό</a:t>
            </a:r>
            <a:r>
              <a:rPr sz="2710" dirty="0"/>
              <a:t> 12 </a:t>
            </a:r>
            <a:r>
              <a:rPr sz="2710" dirty="0" err="1"/>
              <a:t>ε</a:t>
            </a:r>
            <a:r>
              <a:rPr sz="2710" dirty="0"/>
              <a:t>β</a:t>
            </a:r>
            <a:r>
              <a:rPr sz="2710" dirty="0" err="1"/>
              <a:t>δομάδες</a:t>
            </a:r>
            <a:r>
              <a:rPr sz="2710" dirty="0"/>
              <a:t> </a:t>
            </a:r>
          </a:p>
          <a:p>
            <a:pPr marL="297347" indent="-297347" defTabSz="305384">
              <a:spcBef>
                <a:spcPts val="0"/>
              </a:spcBef>
              <a:buSzPct val="32000"/>
              <a:buBlip>
                <a:blip r:embed="rId2"/>
              </a:buBlip>
              <a:defRPr sz="3514" b="1">
                <a:latin typeface="Georgia"/>
                <a:ea typeface="Georgia"/>
                <a:cs typeface="Georgia"/>
                <a:sym typeface="Georgia"/>
              </a:defRPr>
            </a:pPr>
            <a:r>
              <a:rPr sz="2710" dirty="0" err="1"/>
              <a:t>Oξεί</a:t>
            </a:r>
            <a:r>
              <a:rPr sz="2710" dirty="0"/>
              <a:t>α </a:t>
            </a:r>
            <a:r>
              <a:rPr sz="2710" dirty="0" err="1"/>
              <a:t>ιογενής</a:t>
            </a:r>
            <a:r>
              <a:rPr sz="2710" dirty="0"/>
              <a:t>&lt;10 </a:t>
            </a:r>
            <a:r>
              <a:rPr sz="2710" dirty="0" err="1"/>
              <a:t>ημέρες</a:t>
            </a:r>
            <a:endParaRPr sz="2710" dirty="0"/>
          </a:p>
          <a:p>
            <a:pPr marL="297347" indent="-297347" defTabSz="305384">
              <a:spcBef>
                <a:spcPts val="0"/>
              </a:spcBef>
              <a:buSzPct val="32000"/>
              <a:buBlip>
                <a:blip r:embed="rId2"/>
              </a:buBlip>
              <a:defRPr sz="3514" b="1">
                <a:latin typeface="Georgia"/>
                <a:ea typeface="Georgia"/>
                <a:cs typeface="Georgia"/>
                <a:sym typeface="Georgia"/>
              </a:defRPr>
            </a:pPr>
            <a:r>
              <a:rPr sz="2710" dirty="0" err="1"/>
              <a:t>Χρονί</a:t>
            </a:r>
            <a:r>
              <a:rPr sz="2710" dirty="0"/>
              <a:t>α </a:t>
            </a:r>
            <a:r>
              <a:rPr sz="2710" dirty="0" err="1"/>
              <a:t>Ρινοκολ</a:t>
            </a:r>
            <a:r>
              <a:rPr sz="2710" dirty="0"/>
              <a:t>π</a:t>
            </a:r>
            <a:r>
              <a:rPr sz="2710" dirty="0" err="1"/>
              <a:t>ίτιδ</a:t>
            </a:r>
            <a:r>
              <a:rPr sz="2710" dirty="0"/>
              <a:t>α &gt;12 </a:t>
            </a:r>
            <a:r>
              <a:rPr sz="2710" dirty="0" err="1"/>
              <a:t>ε</a:t>
            </a:r>
            <a:r>
              <a:rPr sz="2710" dirty="0"/>
              <a:t>β</a:t>
            </a:r>
            <a:r>
              <a:rPr sz="2710" dirty="0" err="1"/>
              <a:t>δομάδες</a:t>
            </a:r>
            <a:endParaRPr sz="2710" dirty="0"/>
          </a:p>
        </p:txBody>
      </p:sp>
    </p:spTree>
    <p:extLst>
      <p:ext uri="{BB962C8B-B14F-4D97-AF65-F5344CB8AC3E}">
        <p14:creationId xmlns:p14="http://schemas.microsoft.com/office/powerpoint/2010/main" val="94532915"/>
      </p:ext>
    </p:extLst>
  </p:cSld>
  <p:clrMapOvr>
    <a:masterClrMapping/>
  </p:clrMapOvr>
  <p:transition spd="med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Διάγνωση"/>
          <p:cNvSpPr txBox="1">
            <a:spLocks noGrp="1"/>
          </p:cNvSpPr>
          <p:nvPr>
            <p:ph type="title"/>
          </p:nvPr>
        </p:nvSpPr>
        <p:spPr>
          <a:xfrm>
            <a:off x="395882" y="290215"/>
            <a:ext cx="7804548" cy="1491258"/>
          </a:xfrm>
          <a:prstGeom prst="rect">
            <a:avLst/>
          </a:prstGeom>
        </p:spPr>
        <p:txBody>
          <a:bodyPr/>
          <a:lstStyle>
            <a:lvl1pPr>
              <a:defRPr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r>
              <a:t>Διάγνωση</a:t>
            </a:r>
          </a:p>
        </p:txBody>
      </p:sp>
      <p:sp>
        <p:nvSpPr>
          <p:cNvPr id="245" name="Δεν κάνουμε απλή ακτινογραφία…"/>
          <p:cNvSpPr txBox="1">
            <a:spLocks noGrp="1"/>
          </p:cNvSpPr>
          <p:nvPr>
            <p:ph type="body" sz="half" idx="1"/>
          </p:nvPr>
        </p:nvSpPr>
        <p:spPr>
          <a:xfrm>
            <a:off x="1979414" y="1826121"/>
            <a:ext cx="3750469" cy="4420195"/>
          </a:xfrm>
          <a:prstGeom prst="rect">
            <a:avLst/>
          </a:prstGeom>
        </p:spPr>
        <p:txBody>
          <a:bodyPr/>
          <a:lstStyle/>
          <a:p>
            <a:r>
              <a:t>Δεν κάνουμε απλή ακτινογραφία</a:t>
            </a:r>
          </a:p>
          <a:p>
            <a:r>
              <a:t>Ενδοσκοπούμε</a:t>
            </a:r>
          </a:p>
          <a:p>
            <a:r>
              <a:t>Δεν μένουμε μόνο στα συμπτώματα </a:t>
            </a:r>
          </a:p>
        </p:txBody>
      </p:sp>
      <p:sp>
        <p:nvSpPr>
          <p:cNvPr id="246" name="Square"/>
          <p:cNvSpPr/>
          <p:nvPr/>
        </p:nvSpPr>
        <p:spPr>
          <a:xfrm>
            <a:off x="9435703" y="3804047"/>
            <a:ext cx="892969" cy="892969"/>
          </a:xfrm>
          <a:prstGeom prst="rect">
            <a:avLst/>
          </a:prstGeom>
          <a:solidFill>
            <a:srgbClr val="34A5DA"/>
          </a:solidFill>
          <a:ln w="12700">
            <a:miter lim="400000"/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</p:spPr>
        <p:txBody>
          <a:bodyPr lIns="35719" tIns="35719" rIns="35719" bIns="35719" anchor="ctr"/>
          <a:lstStyle/>
          <a:p>
            <a:pPr>
              <a:lnSpc>
                <a:spcPct val="80000"/>
              </a:lnSpc>
              <a:defRPr sz="2800" cap="all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  <a:latin typeface="DIN Condensed"/>
                <a:ea typeface="DIN Condensed"/>
                <a:cs typeface="DIN Condensed"/>
                <a:sym typeface="DIN Condensed"/>
              </a:defRPr>
            </a:pPr>
            <a:endParaRPr sz="1969"/>
          </a:p>
        </p:txBody>
      </p:sp>
      <p:pic>
        <p:nvPicPr>
          <p:cNvPr id="247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5444133" y="1736145"/>
            <a:ext cx="6018609" cy="4054079"/>
          </a:xfrm>
          <a:prstGeom prst="rect">
            <a:avLst/>
          </a:prstGeom>
          <a:ln w="12700">
            <a:miter lim="400000"/>
          </a:ln>
        </p:spPr>
      </p:pic>
      <p:sp>
        <p:nvSpPr>
          <p:cNvPr id="248" name="Rectangle"/>
          <p:cNvSpPr/>
          <p:nvPr/>
        </p:nvSpPr>
        <p:spPr>
          <a:xfrm>
            <a:off x="9376962" y="3352214"/>
            <a:ext cx="1099748" cy="341951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  <a:miter lim="400000"/>
          </a:ln>
        </p:spPr>
        <p:txBody>
          <a:bodyPr lIns="35719" tIns="35719" rIns="35719" bIns="35719" anchor="ctr"/>
          <a:lstStyle/>
          <a:p>
            <a:pPr algn="l">
              <a:lnSpc>
                <a:spcPct val="80000"/>
              </a:lnSpc>
              <a:defRPr sz="2800" cap="all">
                <a:solidFill>
                  <a:srgbClr val="838787"/>
                </a:solidFill>
                <a:latin typeface="DIN Condensed"/>
                <a:ea typeface="DIN Condensed"/>
                <a:cs typeface="DIN Condensed"/>
                <a:sym typeface="DIN Condensed"/>
              </a:defRPr>
            </a:pPr>
            <a:endParaRPr sz="1969"/>
          </a:p>
        </p:txBody>
      </p:sp>
      <p:pic>
        <p:nvPicPr>
          <p:cNvPr id="249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2628" y="5921375"/>
            <a:ext cx="1312665" cy="58043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596583436"/>
      </p:ext>
    </p:extLst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Θεραπεία χ. ρ.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r>
              <a:rPr dirty="0" err="1"/>
              <a:t>Θερ</a:t>
            </a:r>
            <a:r>
              <a:rPr dirty="0"/>
              <a:t>απ</a:t>
            </a:r>
            <a:r>
              <a:rPr dirty="0" err="1"/>
              <a:t>εί</a:t>
            </a:r>
            <a:r>
              <a:rPr dirty="0"/>
              <a:t>α</a:t>
            </a:r>
            <a:r>
              <a:rPr lang="el-GR" dirty="0"/>
              <a:t> χειρουργικές επιλογές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5735056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E98FAD-7218-3A47-90A6-B77F5FFEF4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CRSwNP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313F8A1-9111-2B48-BAAF-3CB6E455D3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90688"/>
            <a:ext cx="12192000" cy="4549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9061636"/>
      </p:ext>
    </p:extLst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Συντηρητική θεραπεία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r>
              <a:t>Συντηρητική θεραπεία</a:t>
            </a:r>
          </a:p>
        </p:txBody>
      </p:sp>
      <p:pic>
        <p:nvPicPr>
          <p:cNvPr id="304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909045" y="187722"/>
            <a:ext cx="4373910" cy="7923558"/>
          </a:xfrm>
          <a:prstGeom prst="rect">
            <a:avLst/>
          </a:prstGeom>
          <a:ln w="12700">
            <a:miter lim="400000"/>
          </a:ln>
        </p:spPr>
      </p:pic>
      <p:sp>
        <p:nvSpPr>
          <p:cNvPr id="305" name="Rectangle"/>
          <p:cNvSpPr/>
          <p:nvPr/>
        </p:nvSpPr>
        <p:spPr>
          <a:xfrm>
            <a:off x="2006574" y="2764302"/>
            <a:ext cx="1261551" cy="3547598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5719" tIns="35719" rIns="35719" bIns="35719" anchor="ctr"/>
          <a:lstStyle/>
          <a:p>
            <a:pPr>
              <a:lnSpc>
                <a:spcPct val="80000"/>
              </a:lnSpc>
              <a:defRPr sz="2800" cap="all">
                <a:solidFill>
                  <a:srgbClr val="838787"/>
                </a:solidFill>
                <a:latin typeface="DIN Condensed"/>
                <a:ea typeface="DIN Condensed"/>
                <a:cs typeface="DIN Condensed"/>
                <a:sym typeface="DIN Condensed"/>
              </a:defRPr>
            </a:pPr>
            <a:endParaRPr sz="1969"/>
          </a:p>
        </p:txBody>
      </p:sp>
      <p:pic>
        <p:nvPicPr>
          <p:cNvPr id="306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88871" y="5612308"/>
            <a:ext cx="1312665" cy="58043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2677781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Συντηρητική θεραπεία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r>
              <a:t>Συντηρητική θεραπεία</a:t>
            </a:r>
          </a:p>
        </p:txBody>
      </p:sp>
      <p:sp>
        <p:nvSpPr>
          <p:cNvPr id="262" name="“Μέγιστη” φαρμακευτική αγωγή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266809" indent="-266809" defTabSz="340923">
              <a:spcBef>
                <a:spcPts val="2391"/>
              </a:spcBef>
              <a:defRPr sz="3154"/>
            </a:pPr>
            <a:r>
              <a:t>“Μέγιστη” φαρμακευτική αγωγή</a:t>
            </a:r>
          </a:p>
          <a:p>
            <a:pPr marL="266809" indent="-266809" defTabSz="340923">
              <a:spcBef>
                <a:spcPts val="2391"/>
              </a:spcBef>
              <a:defRPr sz="3154"/>
            </a:pPr>
            <a:r>
              <a:t>Κατάλληλη φαρμακευτική αγωγή</a:t>
            </a:r>
          </a:p>
          <a:p>
            <a:pPr marL="266809" indent="-266809" defTabSz="340923">
              <a:spcBef>
                <a:spcPts val="2391"/>
              </a:spcBef>
              <a:defRPr sz="3154"/>
            </a:pPr>
            <a:endParaRPr/>
          </a:p>
          <a:p>
            <a:pPr marL="266809" indent="-266809" defTabSz="340923">
              <a:spcBef>
                <a:spcPts val="2391"/>
              </a:spcBef>
              <a:defRPr sz="3154"/>
            </a:pPr>
            <a:r>
              <a:t>Μέγιστη: Περιλαμβάνονται ΕΣ 91%, αντιβιοτικά 88%, συστηματικά στεροειδή 62%, για 8 εβδομάδες, 23 και18 ημέρες </a:t>
            </a:r>
          </a:p>
          <a:p>
            <a:pPr marL="266809" indent="-266809" defTabSz="340923">
              <a:spcBef>
                <a:spcPts val="2391"/>
              </a:spcBef>
              <a:defRPr sz="3154"/>
            </a:pPr>
            <a:r>
              <a:t>“Κατάλληλη” για τουλάχιστον 3-4 εβδομάδες προεγχειρητικά</a:t>
            </a:r>
          </a:p>
          <a:p>
            <a:pPr marL="266809" indent="-266809" defTabSz="340923">
              <a:spcBef>
                <a:spcPts val="2391"/>
              </a:spcBef>
              <a:defRPr sz="3154"/>
            </a:pPr>
            <a:r>
              <a:t>Φαινότυποι - ενδότυποι</a:t>
            </a:r>
          </a:p>
        </p:txBody>
      </p:sp>
    </p:spTree>
    <p:extLst>
      <p:ext uri="{BB962C8B-B14F-4D97-AF65-F5344CB8AC3E}">
        <p14:creationId xmlns:p14="http://schemas.microsoft.com/office/powerpoint/2010/main" val="949497558"/>
      </p:ext>
    </p:extLst>
  </p:cSld>
  <p:clrMapOvr>
    <a:masterClrMapping/>
  </p:clrMapOvr>
  <p:transition spd="med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DC6B22-98D8-1941-AF81-FAC28C88DE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D1B211-C733-4C4C-8A22-E1C734E7DE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Ποια είναι η κατάλληλη και ποια η μέγιστη θεραπεία και ποια η διάρκεια τους ;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2452898"/>
      </p:ext>
    </p:extLst>
  </p:cSld>
  <p:clrMapOvr>
    <a:masterClrMapping/>
  </p:clrMapOvr>
  <p:transition spd="med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Διάρκεια φαρμακευτικής αγωγής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496570">
              <a:defRPr sz="6800"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r>
              <a:t>Διάρκεια φαρμακευτικής αγωγής</a:t>
            </a:r>
          </a:p>
        </p:txBody>
      </p:sp>
      <p:pic>
        <p:nvPicPr>
          <p:cNvPr id="266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2043" y="3018235"/>
            <a:ext cx="9027914" cy="2134195"/>
          </a:xfrm>
          <a:prstGeom prst="rect">
            <a:avLst/>
          </a:prstGeom>
          <a:ln w="12700">
            <a:miter lim="400000"/>
          </a:ln>
        </p:spPr>
      </p:pic>
      <p:sp>
        <p:nvSpPr>
          <p:cNvPr id="267" name="Arrow"/>
          <p:cNvSpPr/>
          <p:nvPr/>
        </p:nvSpPr>
        <p:spPr>
          <a:xfrm>
            <a:off x="4875609" y="3638848"/>
            <a:ext cx="916968" cy="892969"/>
          </a:xfrm>
          <a:prstGeom prst="rightArrow">
            <a:avLst>
              <a:gd name="adj1" fmla="val 31526"/>
              <a:gd name="adj2" fmla="val 4610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hueOff val="321133"/>
                  <a:satOff val="-12043"/>
                  <a:lumOff val="-7113"/>
                </a:schemeClr>
              </a:gs>
            </a:gsLst>
            <a:lin ang="5400000"/>
          </a:gradFill>
          <a:ln w="12700">
            <a:miter lim="400000"/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</p:spPr>
        <p:txBody>
          <a:bodyPr lIns="35719" tIns="35719" rIns="35719" bIns="35719" anchor="ctr"/>
          <a:lstStyle/>
          <a:p>
            <a:pPr>
              <a:defRPr sz="24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1687"/>
          </a:p>
        </p:txBody>
      </p:sp>
      <p:sp>
        <p:nvSpPr>
          <p:cNvPr id="268" name="Arrow"/>
          <p:cNvSpPr/>
          <p:nvPr/>
        </p:nvSpPr>
        <p:spPr>
          <a:xfrm>
            <a:off x="6679406" y="3638848"/>
            <a:ext cx="916968" cy="892969"/>
          </a:xfrm>
          <a:prstGeom prst="rightArrow">
            <a:avLst>
              <a:gd name="adj1" fmla="val 31526"/>
              <a:gd name="adj2" fmla="val 46101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hueOff val="321133"/>
                  <a:satOff val="-12043"/>
                  <a:lumOff val="-7113"/>
                </a:schemeClr>
              </a:gs>
            </a:gsLst>
            <a:lin ang="5400000"/>
          </a:gradFill>
          <a:ln w="12700">
            <a:miter lim="400000"/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</p:spPr>
        <p:txBody>
          <a:bodyPr lIns="35719" tIns="35719" rIns="35719" bIns="35719" anchor="ctr"/>
          <a:lstStyle/>
          <a:p>
            <a:pPr>
              <a:defRPr sz="24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1687"/>
          </a:p>
        </p:txBody>
      </p:sp>
    </p:spTree>
    <p:extLst>
      <p:ext uri="{BB962C8B-B14F-4D97-AF65-F5344CB8AC3E}">
        <p14:creationId xmlns:p14="http://schemas.microsoft.com/office/powerpoint/2010/main" val="2107562499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7" grpId="0" animBg="1" advAuto="0"/>
      <p:bldP spid="268" grpId="0" animBg="1" advAuto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Ανταπόκριση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r>
              <a:t>Ανταπόκριση</a:t>
            </a:r>
          </a:p>
        </p:txBody>
      </p:sp>
      <p:pic>
        <p:nvPicPr>
          <p:cNvPr id="284" name="Image" descr="Image"/>
          <p:cNvPicPr>
            <a:picLocks noChangeAspect="1"/>
          </p:cNvPicPr>
          <p:nvPr/>
        </p:nvPicPr>
        <p:blipFill>
          <a:blip r:embed="rId2"/>
          <a:srcRect l="365"/>
          <a:stretch>
            <a:fillRect/>
          </a:stretch>
        </p:blipFill>
        <p:spPr>
          <a:xfrm>
            <a:off x="1628366" y="2928938"/>
            <a:ext cx="8968197" cy="2473523"/>
          </a:xfrm>
          <a:prstGeom prst="rect">
            <a:avLst/>
          </a:prstGeom>
          <a:ln w="12700">
            <a:miter lim="400000"/>
          </a:ln>
        </p:spPr>
      </p:pic>
      <p:sp>
        <p:nvSpPr>
          <p:cNvPr id="285" name="Text"/>
          <p:cNvSpPr txBox="1"/>
          <p:nvPr/>
        </p:nvSpPr>
        <p:spPr>
          <a:xfrm>
            <a:off x="5753984" y="3295534"/>
            <a:ext cx="72200" cy="266933"/>
          </a:xfrm>
          <a:prstGeom prst="rect">
            <a:avLst/>
          </a:prstGeom>
          <a:ln w="12700">
            <a:miter lim="400000"/>
          </a:ln>
        </p:spPr>
        <p:txBody>
          <a:bodyPr wrap="none" lIns="35719" tIns="35719" rIns="35719" bIns="35719" anchor="ctr">
            <a:spAutoFit/>
          </a:bodyPr>
          <a:lstStyle/>
          <a:p>
            <a:endParaRPr sz="1266"/>
          </a:p>
        </p:txBody>
      </p:sp>
      <p:sp>
        <p:nvSpPr>
          <p:cNvPr id="286" name="Arrow"/>
          <p:cNvSpPr/>
          <p:nvPr/>
        </p:nvSpPr>
        <p:spPr>
          <a:xfrm>
            <a:off x="8298656" y="3719215"/>
            <a:ext cx="892969" cy="892969"/>
          </a:xfrm>
          <a:prstGeom prst="rightArrow">
            <a:avLst>
              <a:gd name="adj1" fmla="val 32000"/>
              <a:gd name="adj2" fmla="val 64000"/>
            </a:avLst>
          </a:prstGeom>
          <a:gradFill>
            <a:gsLst>
              <a:gs pos="0">
                <a:schemeClr val="accent1"/>
              </a:gs>
              <a:gs pos="100000">
                <a:schemeClr val="accent1">
                  <a:hueOff val="321133"/>
                  <a:satOff val="-12043"/>
                  <a:lumOff val="-7113"/>
                </a:schemeClr>
              </a:gs>
            </a:gsLst>
            <a:lin ang="5400000"/>
          </a:gradFill>
          <a:ln w="12700">
            <a:miter lim="400000"/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</p:spPr>
        <p:txBody>
          <a:bodyPr lIns="35719" tIns="35719" rIns="35719" bIns="35719" anchor="ctr"/>
          <a:lstStyle/>
          <a:p>
            <a:pPr>
              <a:defRPr sz="24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endParaRPr sz="1687"/>
          </a:p>
        </p:txBody>
      </p:sp>
    </p:spTree>
    <p:extLst>
      <p:ext uri="{BB962C8B-B14F-4D97-AF65-F5344CB8AC3E}">
        <p14:creationId xmlns:p14="http://schemas.microsoft.com/office/powerpoint/2010/main" val="401080757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" grpId="0" animBg="1" advAuto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Συστηματικά στεροειδή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r>
              <a:rPr dirty="0" err="1"/>
              <a:t>Συστημ</a:t>
            </a:r>
            <a:r>
              <a:rPr dirty="0"/>
              <a:t>α</a:t>
            </a:r>
            <a:r>
              <a:rPr dirty="0" err="1"/>
              <a:t>τικά</a:t>
            </a:r>
            <a:r>
              <a:rPr dirty="0"/>
              <a:t> </a:t>
            </a:r>
            <a:r>
              <a:rPr dirty="0" err="1"/>
              <a:t>στεροειδή</a:t>
            </a:r>
            <a:endParaRPr dirty="0"/>
          </a:p>
        </p:txBody>
      </p:sp>
      <p:sp>
        <p:nvSpPr>
          <p:cNvPr id="281" name="Σε CRSwNP ένα σχήμα μικρής διάρκειας (16mg medrolx3 με ή χωρίς tappering για 10-18 ημέρες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Σε</a:t>
            </a:r>
            <a:r>
              <a:rPr dirty="0"/>
              <a:t> </a:t>
            </a:r>
            <a:r>
              <a:rPr dirty="0" err="1"/>
              <a:t>CRSwNP</a:t>
            </a:r>
            <a:r>
              <a:rPr dirty="0"/>
              <a:t> </a:t>
            </a:r>
            <a:r>
              <a:rPr dirty="0" err="1"/>
              <a:t>έν</a:t>
            </a:r>
            <a:r>
              <a:rPr dirty="0"/>
              <a:t>α </a:t>
            </a:r>
            <a:r>
              <a:rPr dirty="0" err="1"/>
              <a:t>σχήμ</a:t>
            </a:r>
            <a:r>
              <a:rPr dirty="0"/>
              <a:t>α </a:t>
            </a:r>
            <a:r>
              <a:rPr dirty="0" err="1"/>
              <a:t>μικρής</a:t>
            </a:r>
            <a:r>
              <a:rPr dirty="0"/>
              <a:t> </a:t>
            </a:r>
            <a:r>
              <a:rPr dirty="0" err="1"/>
              <a:t>διάρκει</a:t>
            </a:r>
            <a:r>
              <a:rPr dirty="0"/>
              <a:t>α</a:t>
            </a:r>
            <a:r>
              <a:rPr dirty="0" err="1"/>
              <a:t>ς</a:t>
            </a:r>
            <a:r>
              <a:rPr dirty="0"/>
              <a:t> (16mg medrolx3 </a:t>
            </a:r>
            <a:r>
              <a:rPr dirty="0" err="1"/>
              <a:t>με</a:t>
            </a:r>
            <a:r>
              <a:rPr dirty="0"/>
              <a:t> </a:t>
            </a:r>
            <a:r>
              <a:rPr dirty="0" err="1"/>
              <a:t>ή</a:t>
            </a:r>
            <a:r>
              <a:rPr dirty="0"/>
              <a:t> </a:t>
            </a:r>
            <a:r>
              <a:rPr dirty="0" err="1"/>
              <a:t>χωρίς</a:t>
            </a:r>
            <a:r>
              <a:rPr dirty="0"/>
              <a:t> </a:t>
            </a:r>
            <a:r>
              <a:rPr dirty="0" err="1"/>
              <a:t>tappering</a:t>
            </a:r>
            <a:r>
              <a:rPr dirty="0"/>
              <a:t> </a:t>
            </a:r>
            <a:r>
              <a:rPr dirty="0" err="1"/>
              <a:t>γι</a:t>
            </a:r>
            <a:r>
              <a:rPr dirty="0"/>
              <a:t>α 10-18 </a:t>
            </a:r>
            <a:r>
              <a:rPr dirty="0" err="1"/>
              <a:t>ημέρες</a:t>
            </a:r>
            <a:r>
              <a:rPr dirty="0"/>
              <a:t> </a:t>
            </a:r>
            <a:endParaRPr lang="el-GR" dirty="0"/>
          </a:p>
          <a:p>
            <a:pPr lvl="1"/>
            <a:r>
              <a:rPr lang="el-GR" dirty="0" err="1"/>
              <a:t>Προσοχ</a:t>
            </a:r>
            <a:r>
              <a:rPr lang="en-US" dirty="0" err="1"/>
              <a:t>ή</a:t>
            </a:r>
            <a:r>
              <a:rPr lang="el-GR" dirty="0"/>
              <a:t> στις επανειλημμένες δόσεις </a:t>
            </a:r>
          </a:p>
          <a:p>
            <a:pPr lvl="1"/>
            <a:r>
              <a:rPr lang="el-GR" dirty="0"/>
              <a:t>Στην άμεσα </a:t>
            </a:r>
            <a:r>
              <a:rPr lang="el-GR" dirty="0" err="1"/>
              <a:t>προεγχειρητική</a:t>
            </a:r>
            <a:r>
              <a:rPr lang="el-GR" dirty="0"/>
              <a:t> χορήγηση (τα </a:t>
            </a:r>
            <a:r>
              <a:rPr lang="el-GR" dirty="0" err="1"/>
              <a:t>κυκλοφορούντα</a:t>
            </a:r>
            <a:r>
              <a:rPr lang="el-GR" dirty="0"/>
              <a:t> </a:t>
            </a:r>
            <a:r>
              <a:rPr lang="el-GR" dirty="0" err="1"/>
              <a:t>ηωσινόφιλα</a:t>
            </a:r>
            <a:r>
              <a:rPr lang="el-GR" dirty="0"/>
              <a:t> παρουσιάζουν αύξηση μετά την αρχική μείωση «</a:t>
            </a:r>
            <a:r>
              <a:rPr lang="en-US" dirty="0"/>
              <a:t>rebound effect</a:t>
            </a:r>
            <a:r>
              <a:rPr lang="el-GR" dirty="0"/>
              <a:t>»</a:t>
            </a:r>
            <a:r>
              <a:rPr lang="en-US" dirty="0"/>
              <a:t> </a:t>
            </a:r>
            <a:r>
              <a:rPr lang="el-GR" dirty="0"/>
              <a:t>)</a:t>
            </a:r>
          </a:p>
          <a:p>
            <a:r>
              <a:rPr dirty="0" err="1"/>
              <a:t>Σε</a:t>
            </a:r>
            <a:r>
              <a:rPr dirty="0"/>
              <a:t> </a:t>
            </a:r>
            <a:r>
              <a:rPr dirty="0" err="1"/>
              <a:t>CRSsNP</a:t>
            </a:r>
            <a:r>
              <a:rPr dirty="0"/>
              <a:t> </a:t>
            </a:r>
            <a:r>
              <a:rPr dirty="0" err="1"/>
              <a:t>δεν</a:t>
            </a:r>
            <a:r>
              <a:rPr dirty="0"/>
              <a:t> </a:t>
            </a:r>
            <a:r>
              <a:rPr dirty="0" err="1"/>
              <a:t>συνιστάτ</a:t>
            </a:r>
            <a:r>
              <a:rPr dirty="0"/>
              <a:t>α</a:t>
            </a:r>
            <a:r>
              <a:rPr dirty="0" err="1"/>
              <a:t>ι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93005697"/>
      </p:ext>
    </p:extLst>
  </p:cSld>
  <p:clrMapOvr>
    <a:masterClrMapping/>
  </p:clrMapOvr>
  <p:transition spd="med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6BB5512-C8CF-D24B-9CD4-F745F800E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Πότε χειρουργούμε; 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440287D-B42A-A14E-94EB-B22AB77B9F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10041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24B06C-A579-5944-BD2A-78A178B60C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Ερωτήματα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71FC75-1FA7-D04A-9FC9-EB1552427C4C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l-GR" dirty="0"/>
              <a:t>Μεταπίπτει η οξεία σε χρόνια;</a:t>
            </a:r>
          </a:p>
          <a:p>
            <a:r>
              <a:rPr lang="el-GR" dirty="0"/>
              <a:t>Ρόλος της ανατομίας</a:t>
            </a:r>
          </a:p>
          <a:p>
            <a:r>
              <a:rPr lang="el-GR" dirty="0"/>
              <a:t>Με και χωρίς πολύποδες </a:t>
            </a:r>
          </a:p>
          <a:p>
            <a:r>
              <a:rPr lang="el-GR" dirty="0"/>
              <a:t>Ίδια συντηρητική ή χειρουργική αντιμετώπιση σε κοινή κλινική εικόνα έχει εντελώς διαφορετικό θεραπευτικό αποτέλεσμα</a:t>
            </a:r>
          </a:p>
          <a:p>
            <a:r>
              <a:rPr lang="el-GR" dirty="0"/>
              <a:t>Συν – νοσηρότητες πότε και γιατί</a:t>
            </a:r>
          </a:p>
          <a:p>
            <a:r>
              <a:rPr lang="el-GR" dirty="0"/>
              <a:t>Τι μπορεί να αλλάξει</a:t>
            </a:r>
            <a:endParaRPr lang="en-US" dirty="0"/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4D46BBD4-7B96-6C44-AB42-D3ACFF772325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6172200" y="2094465"/>
            <a:ext cx="5181600" cy="3813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6423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3" name="Image" descr="Image"/>
          <p:cNvPicPr>
            <a:picLocks noGrp="1" noChangeAspect="1"/>
          </p:cNvPicPr>
          <p:nvPr>
            <p:ph type="pic" idx="13"/>
          </p:nvPr>
        </p:nvPicPr>
        <p:blipFill>
          <a:blip r:embed="rId2"/>
          <a:srcRect l="43" r="43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9992219"/>
      </p:ext>
    </p:extLst>
  </p:cSld>
  <p:clrMapOvr>
    <a:masterClrMapping/>
  </p:clrMapOvr>
  <p:transition spd="med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2463DC7-8EF1-DC46-90C9-AD1C197F10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83C610D-C522-D54B-8A2A-B0AC3859AB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Χειρουργούμε συμπτωματικούς και επιπλοκές</a:t>
            </a:r>
          </a:p>
          <a:p>
            <a:r>
              <a:rPr lang="en-US" dirty="0"/>
              <a:t>Sino-Nasal Outcome Test (SNOT)-22</a:t>
            </a:r>
            <a:r>
              <a:rPr lang="el-GR" dirty="0"/>
              <a:t> (ποιότητα ζωής)  υπερέχει του </a:t>
            </a:r>
            <a:r>
              <a:rPr lang="en-US" dirty="0"/>
              <a:t>Lund-Mackay score </a:t>
            </a:r>
            <a:r>
              <a:rPr lang="el-GR" dirty="0"/>
              <a:t>(ακτινολογικά ευρήματα)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101611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6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2267" y="0"/>
            <a:ext cx="4614557" cy="6973940"/>
          </a:xfrm>
          <a:prstGeom prst="rect">
            <a:avLst/>
          </a:prstGeom>
          <a:ln w="12700">
            <a:miter lim="400000"/>
          </a:ln>
        </p:spPr>
      </p:pic>
      <p:sp>
        <p:nvSpPr>
          <p:cNvPr id="317" name="Σκεφτείτε άλλη διάγνωση Μονόπλευρα συμπτώματα Αιμορραγία Εφελκίδωση Κακοσμία  Κογχικά συμπτώματα: Περικογχικό οίδημα Παρεκτοπισμένος βολβός Διπλωπία ή μειωμένη όραση Οφθαλμομεγαλία…"/>
          <p:cNvSpPr txBox="1"/>
          <p:nvPr/>
        </p:nvSpPr>
        <p:spPr>
          <a:xfrm>
            <a:off x="3972267" y="-341333"/>
            <a:ext cx="4168843" cy="73152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35719" tIns="35719" rIns="35719" bIns="35719" anchor="ctr">
            <a:spAutoFit/>
          </a:bodyPr>
          <a:lstStyle/>
          <a:p>
            <a:pPr marL="76793" indent="-76793" defTabSz="321457">
              <a:lnSpc>
                <a:spcPts val="3797"/>
              </a:lnSpc>
              <a:defRPr sz="3066" b="1">
                <a:solidFill>
                  <a:srgbClr val="004372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296" dirty="0"/>
              <a:t>Σκεφτείτε </a:t>
            </a:r>
            <a:r>
              <a:rPr sz="1296" dirty="0" err="1"/>
              <a:t>άλλη</a:t>
            </a:r>
            <a:r>
              <a:rPr sz="1296" dirty="0"/>
              <a:t> </a:t>
            </a:r>
            <a:r>
              <a:rPr sz="1296" dirty="0" err="1"/>
              <a:t>διάγνωση</a:t>
            </a:r>
            <a:br>
              <a:rPr sz="1296" dirty="0"/>
            </a:br>
            <a:r>
              <a:rPr sz="1296" dirty="0" err="1"/>
              <a:t>Μονό</a:t>
            </a:r>
            <a:r>
              <a:rPr sz="1296" dirty="0"/>
              <a:t>π</a:t>
            </a:r>
            <a:r>
              <a:rPr sz="1296" dirty="0" err="1"/>
              <a:t>λευρ</a:t>
            </a:r>
            <a:r>
              <a:rPr sz="1296" dirty="0"/>
              <a:t>α </a:t>
            </a:r>
            <a:r>
              <a:rPr sz="1296" dirty="0" err="1"/>
              <a:t>συμ</a:t>
            </a:r>
            <a:r>
              <a:rPr sz="1296" dirty="0"/>
              <a:t>π</a:t>
            </a:r>
            <a:r>
              <a:rPr sz="1296" dirty="0" err="1"/>
              <a:t>τώμ</a:t>
            </a:r>
            <a:r>
              <a:rPr sz="1296" dirty="0"/>
              <a:t>α</a:t>
            </a:r>
            <a:r>
              <a:rPr sz="1296" dirty="0" err="1"/>
              <a:t>τ</a:t>
            </a:r>
            <a:r>
              <a:rPr sz="1296" dirty="0"/>
              <a:t>α</a:t>
            </a:r>
            <a:br>
              <a:rPr sz="1296" dirty="0"/>
            </a:br>
            <a:r>
              <a:rPr sz="1296" dirty="0" err="1"/>
              <a:t>Αιμορρ</a:t>
            </a:r>
            <a:r>
              <a:rPr sz="1296" dirty="0"/>
              <a:t>α</a:t>
            </a:r>
            <a:r>
              <a:rPr sz="1296" dirty="0" err="1"/>
              <a:t>γί</a:t>
            </a:r>
            <a:r>
              <a:rPr sz="1296" dirty="0"/>
              <a:t>α</a:t>
            </a:r>
            <a:br>
              <a:rPr sz="1296" dirty="0"/>
            </a:br>
            <a:r>
              <a:rPr sz="1296" dirty="0" err="1"/>
              <a:t>Εφελκίδωση</a:t>
            </a:r>
            <a:br>
              <a:rPr sz="1296" dirty="0"/>
            </a:br>
            <a:r>
              <a:rPr sz="1296" dirty="0" err="1"/>
              <a:t>Κ</a:t>
            </a:r>
            <a:r>
              <a:rPr sz="1296" dirty="0"/>
              <a:t>α</a:t>
            </a:r>
            <a:r>
              <a:rPr sz="1296" dirty="0" err="1"/>
              <a:t>κοσμί</a:t>
            </a:r>
            <a:r>
              <a:rPr sz="1296" dirty="0"/>
              <a:t>α</a:t>
            </a:r>
            <a:br>
              <a:rPr sz="1296" dirty="0"/>
            </a:br>
            <a:r>
              <a:rPr sz="1296" dirty="0" err="1"/>
              <a:t>Κογχικά</a:t>
            </a:r>
            <a:r>
              <a:rPr sz="1296" dirty="0"/>
              <a:t> </a:t>
            </a:r>
            <a:r>
              <a:rPr sz="1296" dirty="0" err="1"/>
              <a:t>συμ</a:t>
            </a:r>
            <a:r>
              <a:rPr sz="1296" dirty="0"/>
              <a:t>π</a:t>
            </a:r>
            <a:r>
              <a:rPr sz="1296" dirty="0" err="1"/>
              <a:t>τώμ</a:t>
            </a:r>
            <a:r>
              <a:rPr sz="1296" dirty="0"/>
              <a:t>α</a:t>
            </a:r>
            <a:r>
              <a:rPr sz="1296" dirty="0" err="1"/>
              <a:t>τ</a:t>
            </a:r>
            <a:r>
              <a:rPr sz="1296" dirty="0"/>
              <a:t>α:</a:t>
            </a:r>
            <a:br>
              <a:rPr sz="1296" dirty="0"/>
            </a:br>
            <a:r>
              <a:rPr sz="1296" dirty="0" err="1"/>
              <a:t>Περικογχικό</a:t>
            </a:r>
            <a:r>
              <a:rPr sz="1296" dirty="0"/>
              <a:t> </a:t>
            </a:r>
            <a:r>
              <a:rPr sz="1296" dirty="0" err="1"/>
              <a:t>οίδημ</a:t>
            </a:r>
            <a:r>
              <a:rPr sz="1296" dirty="0"/>
              <a:t>α</a:t>
            </a:r>
            <a:br>
              <a:rPr sz="1296" dirty="0"/>
            </a:br>
            <a:r>
              <a:rPr sz="1296" dirty="0" err="1"/>
              <a:t>Π</a:t>
            </a:r>
            <a:r>
              <a:rPr sz="1296" dirty="0"/>
              <a:t>α</a:t>
            </a:r>
            <a:r>
              <a:rPr sz="1296" dirty="0" err="1"/>
              <a:t>ρεκτο</a:t>
            </a:r>
            <a:r>
              <a:rPr sz="1296" dirty="0"/>
              <a:t>π</a:t>
            </a:r>
            <a:r>
              <a:rPr sz="1296" dirty="0" err="1"/>
              <a:t>ισμένος</a:t>
            </a:r>
            <a:r>
              <a:rPr sz="1296" dirty="0"/>
              <a:t> β</a:t>
            </a:r>
            <a:r>
              <a:rPr sz="1296" dirty="0" err="1"/>
              <a:t>ολ</a:t>
            </a:r>
            <a:r>
              <a:rPr sz="1296" dirty="0"/>
              <a:t>β</a:t>
            </a:r>
            <a:r>
              <a:rPr sz="1296" dirty="0" err="1"/>
              <a:t>ός</a:t>
            </a:r>
            <a:br>
              <a:rPr sz="1296" dirty="0"/>
            </a:br>
            <a:r>
              <a:rPr sz="1296" dirty="0" err="1"/>
              <a:t>Δι</a:t>
            </a:r>
            <a:r>
              <a:rPr sz="1296" dirty="0"/>
              <a:t>π</a:t>
            </a:r>
            <a:r>
              <a:rPr sz="1296" dirty="0" err="1"/>
              <a:t>λω</a:t>
            </a:r>
            <a:r>
              <a:rPr sz="1296" dirty="0"/>
              <a:t>π</a:t>
            </a:r>
            <a:r>
              <a:rPr sz="1296" dirty="0" err="1"/>
              <a:t>ί</a:t>
            </a:r>
            <a:r>
              <a:rPr sz="1296" dirty="0"/>
              <a:t>α </a:t>
            </a:r>
            <a:r>
              <a:rPr sz="1296" dirty="0" err="1"/>
              <a:t>ή</a:t>
            </a:r>
            <a:r>
              <a:rPr sz="1296" dirty="0"/>
              <a:t> </a:t>
            </a:r>
            <a:r>
              <a:rPr sz="1296" dirty="0" err="1"/>
              <a:t>μειωμένη</a:t>
            </a:r>
            <a:r>
              <a:rPr sz="1296" dirty="0"/>
              <a:t> </a:t>
            </a:r>
            <a:r>
              <a:rPr sz="1296" dirty="0" err="1"/>
              <a:t>όρ</a:t>
            </a:r>
            <a:r>
              <a:rPr sz="1296" dirty="0"/>
              <a:t>α</a:t>
            </a:r>
            <a:r>
              <a:rPr sz="1296" dirty="0" err="1"/>
              <a:t>ση</a:t>
            </a:r>
            <a:br>
              <a:rPr sz="1296" dirty="0"/>
            </a:br>
            <a:r>
              <a:rPr sz="1296" dirty="0" err="1"/>
              <a:t>Οφθ</a:t>
            </a:r>
            <a:r>
              <a:rPr sz="1296" dirty="0"/>
              <a:t>α</a:t>
            </a:r>
            <a:r>
              <a:rPr sz="1296" dirty="0" err="1"/>
              <a:t>λμομεγ</a:t>
            </a:r>
            <a:r>
              <a:rPr sz="1296" dirty="0"/>
              <a:t>α</a:t>
            </a:r>
            <a:r>
              <a:rPr sz="1296" dirty="0" err="1"/>
              <a:t>λί</a:t>
            </a:r>
            <a:r>
              <a:rPr sz="1296" dirty="0"/>
              <a:t>α</a:t>
            </a:r>
            <a:br>
              <a:rPr sz="1296" dirty="0"/>
            </a:br>
            <a:r>
              <a:rPr sz="1296" dirty="0" err="1"/>
              <a:t>Σο</a:t>
            </a:r>
            <a:r>
              <a:rPr sz="1296" dirty="0"/>
              <a:t>βα</a:t>
            </a:r>
            <a:r>
              <a:rPr sz="1296" dirty="0" err="1"/>
              <a:t>ρή</a:t>
            </a:r>
            <a:r>
              <a:rPr sz="1296" dirty="0"/>
              <a:t> </a:t>
            </a:r>
            <a:r>
              <a:rPr sz="1296" dirty="0" err="1"/>
              <a:t>μετω</a:t>
            </a:r>
            <a:r>
              <a:rPr sz="1296" dirty="0"/>
              <a:t>π</a:t>
            </a:r>
            <a:r>
              <a:rPr sz="1296" dirty="0" err="1"/>
              <a:t>ι</a:t>
            </a:r>
            <a:r>
              <a:rPr sz="1296" dirty="0"/>
              <a:t>α</a:t>
            </a:r>
            <a:r>
              <a:rPr sz="1296" dirty="0" err="1"/>
              <a:t>ί</a:t>
            </a:r>
            <a:r>
              <a:rPr sz="1296" dirty="0"/>
              <a:t>α </a:t>
            </a:r>
            <a:r>
              <a:rPr sz="1296" dirty="0" err="1"/>
              <a:t>κεφ</a:t>
            </a:r>
            <a:r>
              <a:rPr sz="1296" dirty="0"/>
              <a:t>α</a:t>
            </a:r>
            <a:r>
              <a:rPr sz="1296" dirty="0" err="1"/>
              <a:t>λ</a:t>
            </a:r>
            <a:r>
              <a:rPr sz="1296" dirty="0"/>
              <a:t>α</a:t>
            </a:r>
            <a:r>
              <a:rPr sz="1296" dirty="0" err="1"/>
              <a:t>λγί</a:t>
            </a:r>
            <a:r>
              <a:rPr sz="1296" dirty="0"/>
              <a:t>α</a:t>
            </a:r>
            <a:endParaRPr sz="1296" dirty="0">
              <a:solidFill>
                <a:srgbClr val="000000"/>
              </a:solidFill>
              <a:latin typeface="Times"/>
              <a:ea typeface="Times"/>
              <a:cs typeface="Times"/>
              <a:sym typeface="Times"/>
            </a:endParaRPr>
          </a:p>
          <a:p>
            <a:pPr marL="76793" indent="-76793" defTabSz="321457">
              <a:lnSpc>
                <a:spcPts val="3797"/>
              </a:lnSpc>
              <a:defRPr sz="3066" b="1">
                <a:solidFill>
                  <a:srgbClr val="004372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296" dirty="0"/>
              <a:t>  </a:t>
            </a:r>
            <a:r>
              <a:rPr sz="1296" dirty="0" err="1"/>
              <a:t>Μετω</a:t>
            </a:r>
            <a:r>
              <a:rPr sz="1296" dirty="0"/>
              <a:t>π</a:t>
            </a:r>
            <a:r>
              <a:rPr sz="1296" dirty="0" err="1"/>
              <a:t>ι</a:t>
            </a:r>
            <a:r>
              <a:rPr sz="1296" dirty="0"/>
              <a:t>α</a:t>
            </a:r>
            <a:r>
              <a:rPr sz="1296" dirty="0" err="1"/>
              <a:t>ίο</a:t>
            </a:r>
            <a:r>
              <a:rPr sz="1296" dirty="0"/>
              <a:t> </a:t>
            </a:r>
            <a:r>
              <a:rPr sz="1296" dirty="0" err="1"/>
              <a:t>οίδημ</a:t>
            </a:r>
            <a:r>
              <a:rPr sz="1296" dirty="0"/>
              <a:t>α</a:t>
            </a:r>
            <a:endParaRPr sz="1296" dirty="0">
              <a:solidFill>
                <a:srgbClr val="000000"/>
              </a:solidFill>
              <a:latin typeface="Times"/>
              <a:ea typeface="Times"/>
              <a:cs typeface="Times"/>
              <a:sym typeface="Times"/>
            </a:endParaRPr>
          </a:p>
          <a:p>
            <a:pPr marL="76793" indent="-76793" defTabSz="321457">
              <a:lnSpc>
                <a:spcPts val="3797"/>
              </a:lnSpc>
              <a:defRPr sz="3066" b="1">
                <a:solidFill>
                  <a:srgbClr val="004372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296" dirty="0"/>
              <a:t>  </a:t>
            </a:r>
            <a:r>
              <a:rPr sz="1296" dirty="0" err="1"/>
              <a:t>Σημεί</a:t>
            </a:r>
            <a:r>
              <a:rPr sz="1296" dirty="0"/>
              <a:t>α </a:t>
            </a:r>
            <a:r>
              <a:rPr sz="1296" dirty="0" err="1"/>
              <a:t>μηνιγγίτιδ</a:t>
            </a:r>
            <a:r>
              <a:rPr sz="1296" dirty="0"/>
              <a:t>α</a:t>
            </a:r>
            <a:r>
              <a:rPr sz="1296" dirty="0" err="1"/>
              <a:t>ς</a:t>
            </a:r>
            <a:r>
              <a:rPr sz="1296" dirty="0"/>
              <a:t> </a:t>
            </a:r>
            <a:r>
              <a:rPr sz="1296" dirty="0" err="1"/>
              <a:t>ή</a:t>
            </a:r>
            <a:br>
              <a:rPr sz="1296" dirty="0"/>
            </a:br>
            <a:r>
              <a:rPr sz="1296" dirty="0" err="1"/>
              <a:t>εστι</a:t>
            </a:r>
            <a:r>
              <a:rPr sz="1296" dirty="0"/>
              <a:t>α</a:t>
            </a:r>
            <a:r>
              <a:rPr sz="1296" dirty="0" err="1"/>
              <a:t>κά</a:t>
            </a:r>
            <a:r>
              <a:rPr sz="1296" dirty="0"/>
              <a:t> </a:t>
            </a:r>
            <a:r>
              <a:rPr sz="1296" dirty="0" err="1"/>
              <a:t>νευρολογικά</a:t>
            </a:r>
            <a:r>
              <a:rPr sz="1296" dirty="0"/>
              <a:t> </a:t>
            </a:r>
            <a:r>
              <a:rPr sz="1296" dirty="0" err="1"/>
              <a:t>σημεί</a:t>
            </a:r>
            <a:r>
              <a:rPr sz="1296" dirty="0"/>
              <a:t>α</a:t>
            </a:r>
            <a:endParaRPr sz="1296" dirty="0">
              <a:solidFill>
                <a:srgbClr val="000000"/>
              </a:solidFill>
              <a:latin typeface="Times"/>
              <a:ea typeface="Times"/>
              <a:cs typeface="Times"/>
              <a:sym typeface="Times"/>
            </a:endParaRPr>
          </a:p>
          <a:p>
            <a:pPr marL="76793" indent="-76793" defTabSz="321457">
              <a:lnSpc>
                <a:spcPts val="3797"/>
              </a:lnSpc>
              <a:defRPr sz="3066" b="1">
                <a:solidFill>
                  <a:srgbClr val="004372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rPr sz="1296" dirty="0"/>
              <a:t>  </a:t>
            </a:r>
            <a:r>
              <a:rPr sz="1296" dirty="0" err="1"/>
              <a:t>Συστημικά</a:t>
            </a:r>
            <a:r>
              <a:rPr sz="1296" dirty="0"/>
              <a:t> </a:t>
            </a:r>
            <a:r>
              <a:rPr sz="1296" dirty="0" err="1"/>
              <a:t>συμ</a:t>
            </a:r>
            <a:r>
              <a:rPr sz="1296" dirty="0"/>
              <a:t>π</a:t>
            </a:r>
            <a:r>
              <a:rPr sz="1296" dirty="0" err="1"/>
              <a:t>τώμ</a:t>
            </a:r>
            <a:r>
              <a:rPr sz="1296" dirty="0"/>
              <a:t>α</a:t>
            </a:r>
            <a:r>
              <a:rPr sz="1296" dirty="0" err="1"/>
              <a:t>τ</a:t>
            </a:r>
            <a:r>
              <a:rPr sz="1296" dirty="0"/>
              <a:t>α</a:t>
            </a:r>
            <a:endParaRPr sz="1296" dirty="0">
              <a:solidFill>
                <a:srgbClr val="000000"/>
              </a:solidFill>
              <a:latin typeface="Times"/>
              <a:ea typeface="Times"/>
              <a:cs typeface="Times"/>
              <a:sym typeface="Times"/>
            </a:endParaRPr>
          </a:p>
        </p:txBody>
      </p:sp>
      <p:sp>
        <p:nvSpPr>
          <p:cNvPr id="318" name="Επείγουσα διερεύνηση και παρέμβαση"/>
          <p:cNvSpPr txBox="1"/>
          <p:nvPr/>
        </p:nvSpPr>
        <p:spPr>
          <a:xfrm>
            <a:off x="2502243" y="2559756"/>
            <a:ext cx="7187515" cy="1738489"/>
          </a:xfrm>
          <a:prstGeom prst="rect">
            <a:avLst/>
          </a:prstGeom>
          <a:gradFill>
            <a:gsLst>
              <a:gs pos="0">
                <a:schemeClr val="accent5"/>
              </a:gs>
              <a:gs pos="100000">
                <a:schemeClr val="accent5">
                  <a:hueOff val="243286"/>
                  <a:satOff val="19694"/>
                  <a:lumOff val="-10952"/>
                </a:schemeClr>
              </a:gs>
            </a:gsLst>
            <a:lin ang="5400000"/>
          </a:gradFill>
          <a:ln w="12700">
            <a:miter lim="400000"/>
          </a:ln>
          <a:effectLst>
            <a:outerShdw blurRad="76200" dir="18900000" rotWithShape="0">
              <a:srgbClr val="000000">
                <a:alpha val="80000"/>
              </a:srgbClr>
            </a:outerShdw>
          </a:effectLst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5719" tIns="35719" rIns="35719" bIns="35719" anchor="ctr">
            <a:spAutoFit/>
          </a:bodyPr>
          <a:lstStyle/>
          <a:p>
            <a:pPr>
              <a:defRPr sz="7700">
                <a:effectLst>
                  <a:outerShdw blurRad="25400" dist="23998" dir="2700000" rotWithShape="0">
                    <a:srgbClr val="000000">
                      <a:alpha val="31034"/>
                    </a:srgbClr>
                  </a:outerShdw>
                </a:effectLst>
              </a:defRPr>
            </a:pPr>
            <a:r>
              <a:rPr sz="5414"/>
              <a:t>Επείγουσα διερεύνηση</a:t>
            </a:r>
            <a:br>
              <a:rPr sz="5414"/>
            </a:br>
            <a:r>
              <a:rPr sz="5414"/>
              <a:t>και παρέμβαση</a:t>
            </a:r>
          </a:p>
        </p:txBody>
      </p:sp>
    </p:spTree>
    <p:extLst>
      <p:ext uri="{BB962C8B-B14F-4D97-AF65-F5344CB8AC3E}">
        <p14:creationId xmlns:p14="http://schemas.microsoft.com/office/powerpoint/2010/main" val="3255916819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8" grpId="0" animBg="1" advAuto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Συντηρητικη Vs Χειρουργικη"/>
          <p:cNvSpPr txBox="1">
            <a:spLocks noGrp="1"/>
          </p:cNvSpPr>
          <p:nvPr>
            <p:ph type="title"/>
          </p:nvPr>
        </p:nvSpPr>
        <p:spPr>
          <a:xfrm>
            <a:off x="2193727" y="290215"/>
            <a:ext cx="7804547" cy="1491258"/>
          </a:xfrm>
          <a:prstGeom prst="rect">
            <a:avLst/>
          </a:prstGeom>
        </p:spPr>
        <p:txBody>
          <a:bodyPr>
            <a:normAutofit fontScale="90000"/>
          </a:bodyPr>
          <a:lstStyle>
            <a:lvl1pPr algn="l" defTabSz="457200">
              <a:defRPr sz="6000">
                <a:latin typeface="DIN Condensed"/>
                <a:ea typeface="DIN Condensed"/>
                <a:cs typeface="DIN Condensed"/>
                <a:sym typeface="DIN Condensed"/>
              </a:defRPr>
            </a:lvl1pPr>
          </a:lstStyle>
          <a:p>
            <a:r>
              <a:t>              Συντηρητικη Vs Χειρουργικη</a:t>
            </a:r>
          </a:p>
        </p:txBody>
      </p:sp>
      <p:pic>
        <p:nvPicPr>
          <p:cNvPr id="309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6476" y="1553765"/>
            <a:ext cx="5339954" cy="4982766"/>
          </a:xfrm>
          <a:prstGeom prst="rect">
            <a:avLst/>
          </a:prstGeom>
          <a:ln w="12700">
            <a:miter lim="400000"/>
          </a:ln>
        </p:spPr>
      </p:pic>
      <p:sp>
        <p:nvSpPr>
          <p:cNvPr id="310" name="CRSsNP"/>
          <p:cNvSpPr txBox="1"/>
          <p:nvPr/>
        </p:nvSpPr>
        <p:spPr>
          <a:xfrm>
            <a:off x="2951315" y="2400481"/>
            <a:ext cx="1071320" cy="46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3600"/>
            </a:lvl1pPr>
          </a:lstStyle>
          <a:p>
            <a:r>
              <a:rPr sz="2531"/>
              <a:t>CRSsNP</a:t>
            </a:r>
          </a:p>
        </p:txBody>
      </p:sp>
      <p:sp>
        <p:nvSpPr>
          <p:cNvPr id="311" name="CRSwNP"/>
          <p:cNvSpPr txBox="1"/>
          <p:nvPr/>
        </p:nvSpPr>
        <p:spPr>
          <a:xfrm>
            <a:off x="2915632" y="5329418"/>
            <a:ext cx="1174425" cy="4616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none" lIns="35719" tIns="35719" rIns="35719" bIns="35719" anchor="ctr">
            <a:spAutoFit/>
          </a:bodyPr>
          <a:lstStyle>
            <a:lvl1pPr>
              <a:defRPr sz="3600"/>
            </a:lvl1pPr>
          </a:lstStyle>
          <a:p>
            <a:r>
              <a:rPr sz="2531"/>
              <a:t>CRSwNP</a:t>
            </a:r>
          </a:p>
        </p:txBody>
      </p:sp>
      <p:sp>
        <p:nvSpPr>
          <p:cNvPr id="312" name="Arrow"/>
          <p:cNvSpPr/>
          <p:nvPr/>
        </p:nvSpPr>
        <p:spPr>
          <a:xfrm>
            <a:off x="4411266" y="2220516"/>
            <a:ext cx="892969" cy="892969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100859"/>
              <a:satOff val="-13629"/>
              <a:lumOff val="23879"/>
            </a:schemeClr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35719" tIns="35719" rIns="35719" bIns="35719" anchor="ctr"/>
          <a:lstStyle/>
          <a:p>
            <a:pPr>
              <a:defRPr sz="2400"/>
            </a:pPr>
            <a:endParaRPr sz="1687"/>
          </a:p>
        </p:txBody>
      </p:sp>
      <p:sp>
        <p:nvSpPr>
          <p:cNvPr id="313" name="Arrow"/>
          <p:cNvSpPr/>
          <p:nvPr/>
        </p:nvSpPr>
        <p:spPr>
          <a:xfrm>
            <a:off x="4411266" y="5113734"/>
            <a:ext cx="892969" cy="892969"/>
          </a:xfrm>
          <a:prstGeom prst="rightArrow">
            <a:avLst>
              <a:gd name="adj1" fmla="val 32000"/>
              <a:gd name="adj2" fmla="val 64000"/>
            </a:avLst>
          </a:prstGeom>
          <a:solidFill>
            <a:schemeClr val="accent5">
              <a:hueOff val="100859"/>
              <a:satOff val="-13629"/>
              <a:lumOff val="23879"/>
            </a:schemeClr>
          </a:solidFill>
          <a:ln w="12700">
            <a:miter lim="400000"/>
          </a:ln>
          <a:effectLst>
            <a:outerShdw blurRad="38100" dist="25400" dir="5400000" rotWithShape="0">
              <a:srgbClr val="000000">
                <a:alpha val="50000"/>
              </a:srgbClr>
            </a:outerShdw>
          </a:effectLst>
        </p:spPr>
        <p:txBody>
          <a:bodyPr lIns="35719" tIns="35719" rIns="35719" bIns="35719" anchor="ctr"/>
          <a:lstStyle/>
          <a:p>
            <a:pPr>
              <a:defRPr sz="2400"/>
            </a:pPr>
            <a:endParaRPr sz="1687"/>
          </a:p>
        </p:txBody>
      </p:sp>
      <p:pic>
        <p:nvPicPr>
          <p:cNvPr id="314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79699" y="6043910"/>
            <a:ext cx="1312665" cy="58043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17748812"/>
      </p:ext>
    </p:extLst>
  </p:cSld>
  <p:clrMapOvr>
    <a:masterClrMapping/>
  </p:clrMapOvr>
  <p:transition spd="med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1DCDB3-0581-824A-9DFC-0B29BD841B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Πότε;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CCC882-0E1E-C343-B46D-38E0E067E6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1" dirty="0"/>
              <a:t>There is a growing body of evidence suggesting that lengthy delays in intervention are detrimental to symptom improvement. EPOS 2020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2569728"/>
      </p:ext>
    </p:extLst>
  </p:cSld>
  <p:clrMapOvr>
    <a:masterClrMapping/>
  </p:clrMapOvr>
  <p:transition spd="med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BE5FE7E2-351A-DC43-AAA9-A44FCCA326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Χειρουργικοί στόχοι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E853A4E-CFA3-724C-B5C4-56230ECAA7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31284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Ενδοσκοπική χειρουργική παραρρινίων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 fontScale="90000"/>
          </a:bodyPr>
          <a:lstStyle>
            <a:lvl1pPr defTabSz="496570">
              <a:defRPr sz="6800"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r>
              <a:t>Ενδοσκοπική χειρουργική παραρρινίων</a:t>
            </a:r>
          </a:p>
        </p:txBody>
      </p:sp>
      <p:sp>
        <p:nvSpPr>
          <p:cNvPr id="327" name="Λειτουργικά παραρρίνια…"/>
          <p:cNvSpPr txBox="1">
            <a:spLocks noGrp="1"/>
          </p:cNvSpPr>
          <p:nvPr>
            <p:ph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Λειτουργικά</a:t>
            </a:r>
            <a:r>
              <a:rPr dirty="0"/>
              <a:t> πα</a:t>
            </a:r>
            <a:r>
              <a:rPr dirty="0" err="1"/>
              <a:t>ρ</a:t>
            </a:r>
            <a:r>
              <a:rPr dirty="0"/>
              <a:t>α</a:t>
            </a:r>
            <a:r>
              <a:rPr dirty="0" err="1"/>
              <a:t>ρρίνι</a:t>
            </a:r>
            <a:r>
              <a:rPr dirty="0"/>
              <a:t>α</a:t>
            </a:r>
          </a:p>
          <a:p>
            <a:r>
              <a:rPr dirty="0" err="1"/>
              <a:t>Δι</a:t>
            </a:r>
            <a:r>
              <a:rPr dirty="0"/>
              <a:t>α</a:t>
            </a:r>
            <a:r>
              <a:rPr dirty="0" err="1"/>
              <a:t>τήρηση</a:t>
            </a:r>
            <a:r>
              <a:rPr dirty="0"/>
              <a:t> </a:t>
            </a:r>
            <a:r>
              <a:rPr dirty="0" err="1"/>
              <a:t>φυσιολογικού</a:t>
            </a:r>
            <a:r>
              <a:rPr dirty="0"/>
              <a:t> β</a:t>
            </a:r>
            <a:r>
              <a:rPr dirty="0" err="1"/>
              <a:t>λεννογόνου</a:t>
            </a:r>
            <a:endParaRPr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02E70F32-C8CE-084D-977C-44854EFF06DC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l-GR" dirty="0"/>
              <a:t>Βατός αεραγωγός και παροχέτευση κόλπων</a:t>
            </a:r>
          </a:p>
          <a:p>
            <a:r>
              <a:rPr lang="el-GR" dirty="0"/>
              <a:t>Μείωση στοιχείων φλεγμονής</a:t>
            </a:r>
          </a:p>
          <a:p>
            <a:r>
              <a:rPr lang="el-GR" dirty="0"/>
              <a:t>Ανοιχτά στόμια κόλπων για μετεγχειρητική φαρμακευτική αγωγή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80125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Ενδοσκοπική χειρουργική παραρρινίων"/>
          <p:cNvSpPr txBox="1">
            <a:spLocks noGrp="1"/>
          </p:cNvSpPr>
          <p:nvPr>
            <p:ph type="title"/>
          </p:nvPr>
        </p:nvSpPr>
        <p:spPr>
          <a:xfrm>
            <a:off x="570016" y="290215"/>
            <a:ext cx="11020301" cy="1491258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496570">
              <a:defRPr sz="6800"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r>
              <a:rPr dirty="0" err="1"/>
              <a:t>Ενδοσκο</a:t>
            </a:r>
            <a:r>
              <a:rPr dirty="0"/>
              <a:t>π</a:t>
            </a:r>
            <a:r>
              <a:rPr dirty="0" err="1"/>
              <a:t>ική</a:t>
            </a:r>
            <a:r>
              <a:rPr dirty="0"/>
              <a:t> </a:t>
            </a:r>
            <a:r>
              <a:rPr dirty="0" err="1"/>
              <a:t>χειρουργική</a:t>
            </a:r>
            <a:r>
              <a:rPr dirty="0"/>
              <a:t> πα</a:t>
            </a:r>
            <a:r>
              <a:rPr dirty="0" err="1"/>
              <a:t>ρ</a:t>
            </a:r>
            <a:r>
              <a:rPr dirty="0"/>
              <a:t>α</a:t>
            </a:r>
            <a:r>
              <a:rPr dirty="0" err="1"/>
              <a:t>ρρινίων</a:t>
            </a:r>
            <a:endParaRPr dirty="0"/>
          </a:p>
        </p:txBody>
      </p:sp>
      <p:pic>
        <p:nvPicPr>
          <p:cNvPr id="339" name="image22.tif" descr="image22.t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0987" y="1837531"/>
            <a:ext cx="6450148" cy="4717782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708486132"/>
      </p:ext>
    </p:extLst>
  </p:cSld>
  <p:clrMapOvr>
    <a:masterClrMapping/>
  </p:clrMapOvr>
  <p:transition spd="med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0A4100-5196-5B43-9FB5-5068428D7E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Αλλεργική </a:t>
            </a:r>
            <a:r>
              <a:rPr lang="el-GR" dirty="0" err="1"/>
              <a:t>μυκητιασική</a:t>
            </a:r>
            <a:r>
              <a:rPr lang="el-GR" dirty="0"/>
              <a:t> </a:t>
            </a:r>
            <a:r>
              <a:rPr lang="el-GR" dirty="0" err="1"/>
              <a:t>ρ.κ</a:t>
            </a:r>
            <a:r>
              <a:rPr lang="el-GR" dirty="0"/>
              <a:t>.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02F7618-68D9-C341-8721-AB75202468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Πλήρης αφαίρεση μυκήτων, σταφυλόκοκκου(!), πολυπόδων , βλεννογόνου.</a:t>
            </a:r>
          </a:p>
          <a:p>
            <a:r>
              <a:rPr lang="el-GR" dirty="0"/>
              <a:t>Μετεγχειρητικά </a:t>
            </a:r>
            <a:r>
              <a:rPr lang="el-GR" dirty="0" err="1"/>
              <a:t>στεροειδή</a:t>
            </a:r>
            <a:r>
              <a:rPr lang="el-GR" dirty="0"/>
              <a:t> συστηματικά, τοπικά. Αντιβιοτικά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424049"/>
      </p:ext>
    </p:extLst>
  </p:cSld>
  <p:clrMapOvr>
    <a:masterClrMapping/>
  </p:clrMapOvr>
  <p:transition spd="med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Samter’s Triad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r>
              <a:t>Samter’s Triad</a:t>
            </a:r>
          </a:p>
        </p:txBody>
      </p:sp>
      <p:sp>
        <p:nvSpPr>
          <p:cNvPr id="289" name="Συντηρητικά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0" indent="0" defTabSz="398428">
              <a:spcBef>
                <a:spcPts val="562"/>
              </a:spcBef>
              <a:buNone/>
              <a:defRPr sz="3686"/>
            </a:pPr>
            <a:r>
              <a:rPr lang="el-GR" dirty="0"/>
              <a:t>   </a:t>
            </a:r>
            <a:r>
              <a:rPr dirty="0" err="1"/>
              <a:t>Συντηρητικά</a:t>
            </a:r>
            <a:r>
              <a:rPr dirty="0"/>
              <a:t> </a:t>
            </a:r>
          </a:p>
          <a:p>
            <a:pPr marL="329137" indent="-329137" defTabSz="398428">
              <a:spcBef>
                <a:spcPts val="562"/>
              </a:spcBef>
              <a:defRPr sz="3686"/>
            </a:pPr>
            <a:r>
              <a:rPr dirty="0" err="1"/>
              <a:t>Α</a:t>
            </a:r>
            <a:r>
              <a:rPr dirty="0"/>
              <a:t>π</a:t>
            </a:r>
            <a:r>
              <a:rPr dirty="0" err="1"/>
              <a:t>οφυγή</a:t>
            </a:r>
            <a:r>
              <a:rPr dirty="0"/>
              <a:t> α</a:t>
            </a:r>
            <a:r>
              <a:rPr dirty="0" err="1"/>
              <a:t>σ</a:t>
            </a:r>
            <a:r>
              <a:rPr dirty="0"/>
              <a:t>π</a:t>
            </a:r>
            <a:r>
              <a:rPr dirty="0" err="1"/>
              <a:t>ιρίνης</a:t>
            </a:r>
            <a:r>
              <a:rPr dirty="0"/>
              <a:t> </a:t>
            </a:r>
            <a:r>
              <a:rPr dirty="0" err="1"/>
              <a:t>κ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 NSAIDs</a:t>
            </a:r>
          </a:p>
          <a:p>
            <a:pPr marL="329137" indent="-329137" defTabSz="398428">
              <a:spcBef>
                <a:spcPts val="562"/>
              </a:spcBef>
              <a:defRPr sz="3686"/>
            </a:pPr>
            <a:r>
              <a:rPr dirty="0"/>
              <a:t>Acetaminophen </a:t>
            </a:r>
            <a:r>
              <a:rPr dirty="0" err="1"/>
              <a:t>κ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 celecoxib </a:t>
            </a:r>
            <a:r>
              <a:rPr dirty="0" err="1"/>
              <a:t>συνήθως</a:t>
            </a:r>
            <a:r>
              <a:rPr dirty="0"/>
              <a:t> </a:t>
            </a:r>
            <a:r>
              <a:rPr dirty="0" err="1"/>
              <a:t>είν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 α</a:t>
            </a:r>
            <a:r>
              <a:rPr dirty="0" err="1"/>
              <a:t>νεκτά</a:t>
            </a:r>
            <a:endParaRPr dirty="0"/>
          </a:p>
          <a:p>
            <a:pPr marL="329137" indent="-329137" defTabSz="398428">
              <a:spcBef>
                <a:spcPts val="562"/>
              </a:spcBef>
              <a:defRPr sz="3686"/>
            </a:pPr>
            <a:r>
              <a:rPr dirty="0" err="1"/>
              <a:t>Αντι</a:t>
            </a:r>
            <a:r>
              <a:rPr dirty="0"/>
              <a:t>α</a:t>
            </a:r>
            <a:r>
              <a:rPr dirty="0" err="1"/>
              <a:t>σθμ</a:t>
            </a:r>
            <a:r>
              <a:rPr dirty="0"/>
              <a:t>α</a:t>
            </a:r>
            <a:r>
              <a:rPr dirty="0" err="1"/>
              <a:t>τική</a:t>
            </a:r>
            <a:r>
              <a:rPr dirty="0"/>
              <a:t> α</a:t>
            </a:r>
            <a:r>
              <a:rPr dirty="0" err="1"/>
              <a:t>γωγή</a:t>
            </a:r>
            <a:r>
              <a:rPr dirty="0"/>
              <a:t> π</a:t>
            </a:r>
            <a:r>
              <a:rPr dirty="0" err="1"/>
              <a:t>ου</a:t>
            </a:r>
            <a:r>
              <a:rPr dirty="0"/>
              <a:t> </a:t>
            </a:r>
            <a:r>
              <a:rPr dirty="0" err="1"/>
              <a:t>είν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 </a:t>
            </a:r>
            <a:r>
              <a:rPr dirty="0" err="1"/>
              <a:t>λιγότερο</a:t>
            </a:r>
            <a:r>
              <a:rPr dirty="0"/>
              <a:t> απ</a:t>
            </a:r>
            <a:r>
              <a:rPr dirty="0" err="1"/>
              <a:t>οτελεσμ</a:t>
            </a:r>
            <a:r>
              <a:rPr dirty="0"/>
              <a:t>α</a:t>
            </a:r>
            <a:r>
              <a:rPr dirty="0" err="1"/>
              <a:t>τική</a:t>
            </a:r>
            <a:r>
              <a:rPr dirty="0"/>
              <a:t> </a:t>
            </a:r>
            <a:r>
              <a:rPr dirty="0" err="1"/>
              <a:t>σε</a:t>
            </a:r>
            <a:r>
              <a:rPr dirty="0"/>
              <a:t> </a:t>
            </a:r>
            <a:r>
              <a:rPr dirty="0" err="1"/>
              <a:t>σχέση</a:t>
            </a:r>
            <a:r>
              <a:rPr dirty="0"/>
              <a:t> </a:t>
            </a:r>
            <a:r>
              <a:rPr dirty="0" err="1"/>
              <a:t>με</a:t>
            </a:r>
            <a:r>
              <a:rPr dirty="0"/>
              <a:t> </a:t>
            </a:r>
            <a:r>
              <a:rPr dirty="0" err="1"/>
              <a:t>κοινό</a:t>
            </a:r>
            <a:r>
              <a:rPr dirty="0"/>
              <a:t> </a:t>
            </a:r>
            <a:r>
              <a:rPr dirty="0" err="1"/>
              <a:t>άσθμ</a:t>
            </a:r>
            <a:r>
              <a:rPr dirty="0"/>
              <a:t>α</a:t>
            </a:r>
          </a:p>
          <a:p>
            <a:pPr marL="329137" indent="-329137" defTabSz="398428">
              <a:spcBef>
                <a:spcPts val="562"/>
              </a:spcBef>
              <a:defRPr sz="3686"/>
            </a:pPr>
            <a:r>
              <a:rPr dirty="0"/>
              <a:t>Απ</a:t>
            </a:r>
            <a:r>
              <a:rPr dirty="0" err="1"/>
              <a:t>ευ</a:t>
            </a:r>
            <a:r>
              <a:rPr dirty="0"/>
              <a:t>α</a:t>
            </a:r>
            <a:r>
              <a:rPr dirty="0" err="1"/>
              <a:t>ισθητο</a:t>
            </a:r>
            <a:r>
              <a:rPr dirty="0"/>
              <a:t>π</a:t>
            </a:r>
            <a:r>
              <a:rPr dirty="0" err="1"/>
              <a:t>οίηση</a:t>
            </a:r>
            <a:endParaRPr dirty="0"/>
          </a:p>
          <a:p>
            <a:pPr marL="0" indent="0" defTabSz="398428">
              <a:spcBef>
                <a:spcPts val="562"/>
              </a:spcBef>
              <a:buNone/>
              <a:defRPr sz="3686"/>
            </a:pPr>
            <a:r>
              <a:rPr lang="el-GR" dirty="0"/>
              <a:t>  </a:t>
            </a:r>
            <a:r>
              <a:rPr dirty="0"/>
              <a:t> </a:t>
            </a:r>
            <a:r>
              <a:rPr dirty="0" err="1"/>
              <a:t>Χειρουργική</a:t>
            </a:r>
            <a:r>
              <a:rPr dirty="0"/>
              <a:t> α</a:t>
            </a:r>
            <a:r>
              <a:rPr dirty="0" err="1"/>
              <a:t>ντιμετώ</a:t>
            </a:r>
            <a:r>
              <a:rPr dirty="0"/>
              <a:t>π</a:t>
            </a:r>
            <a:r>
              <a:rPr dirty="0" err="1"/>
              <a:t>ιση</a:t>
            </a:r>
            <a:endParaRPr dirty="0"/>
          </a:p>
          <a:p>
            <a:pPr marL="329137" indent="-329137" defTabSz="398428">
              <a:spcBef>
                <a:spcPts val="562"/>
              </a:spcBef>
              <a:defRPr sz="3686"/>
            </a:pPr>
            <a:r>
              <a:rPr dirty="0"/>
              <a:t>ESS α</a:t>
            </a:r>
            <a:r>
              <a:rPr dirty="0" err="1"/>
              <a:t>ν</a:t>
            </a:r>
            <a:r>
              <a:rPr dirty="0"/>
              <a:t>α</a:t>
            </a:r>
            <a:r>
              <a:rPr dirty="0" err="1"/>
              <a:t>γκ</a:t>
            </a:r>
            <a:r>
              <a:rPr dirty="0"/>
              <a:t>α</a:t>
            </a:r>
            <a:r>
              <a:rPr dirty="0" err="1"/>
              <a:t>ί</a:t>
            </a:r>
            <a:r>
              <a:rPr dirty="0"/>
              <a:t>α </a:t>
            </a:r>
            <a:r>
              <a:rPr dirty="0" err="1"/>
              <a:t>γι</a:t>
            </a:r>
            <a:r>
              <a:rPr dirty="0"/>
              <a:t>α </a:t>
            </a:r>
            <a:r>
              <a:rPr dirty="0" err="1"/>
              <a:t>άρση</a:t>
            </a:r>
            <a:r>
              <a:rPr dirty="0"/>
              <a:t> </a:t>
            </a:r>
            <a:r>
              <a:rPr dirty="0" err="1"/>
              <a:t>της</a:t>
            </a:r>
            <a:r>
              <a:rPr dirty="0"/>
              <a:t> απ</a:t>
            </a:r>
            <a:r>
              <a:rPr dirty="0" err="1"/>
              <a:t>όφρ</a:t>
            </a:r>
            <a:r>
              <a:rPr dirty="0"/>
              <a:t>α</a:t>
            </a:r>
            <a:r>
              <a:rPr dirty="0" err="1"/>
              <a:t>ξης</a:t>
            </a:r>
            <a:r>
              <a:rPr dirty="0"/>
              <a:t> απ</a:t>
            </a:r>
            <a:r>
              <a:rPr dirty="0" err="1"/>
              <a:t>ό</a:t>
            </a:r>
            <a:r>
              <a:rPr dirty="0"/>
              <a:t> </a:t>
            </a:r>
            <a:r>
              <a:rPr dirty="0" err="1"/>
              <a:t>τους</a:t>
            </a:r>
            <a:r>
              <a:rPr dirty="0"/>
              <a:t> π</a:t>
            </a:r>
            <a:r>
              <a:rPr dirty="0" err="1"/>
              <a:t>ολύ</a:t>
            </a:r>
            <a:r>
              <a:rPr dirty="0"/>
              <a:t>π</a:t>
            </a:r>
            <a:r>
              <a:rPr dirty="0" err="1"/>
              <a:t>οδες</a:t>
            </a:r>
            <a:r>
              <a:rPr dirty="0"/>
              <a:t> </a:t>
            </a:r>
            <a:r>
              <a:rPr dirty="0" err="1"/>
              <a:t>κ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 </a:t>
            </a:r>
            <a:r>
              <a:rPr dirty="0" err="1"/>
              <a:t>σε</a:t>
            </a:r>
            <a:r>
              <a:rPr dirty="0"/>
              <a:t> α</a:t>
            </a:r>
            <a:r>
              <a:rPr dirty="0" err="1"/>
              <a:t>νε</a:t>
            </a:r>
            <a:r>
              <a:rPr dirty="0"/>
              <a:t>πα</a:t>
            </a:r>
            <a:r>
              <a:rPr dirty="0" err="1"/>
              <a:t>ρκή</a:t>
            </a:r>
            <a:r>
              <a:rPr dirty="0"/>
              <a:t> α</a:t>
            </a:r>
            <a:r>
              <a:rPr dirty="0" err="1"/>
              <a:t>ντ</a:t>
            </a:r>
            <a:r>
              <a:rPr dirty="0"/>
              <a:t>απ</a:t>
            </a:r>
            <a:r>
              <a:rPr dirty="0" err="1"/>
              <a:t>όκριση</a:t>
            </a:r>
            <a:r>
              <a:rPr dirty="0"/>
              <a:t> </a:t>
            </a:r>
            <a:r>
              <a:rPr dirty="0" err="1"/>
              <a:t>στη</a:t>
            </a:r>
            <a:r>
              <a:rPr dirty="0"/>
              <a:t> </a:t>
            </a:r>
            <a:r>
              <a:rPr dirty="0" err="1"/>
              <a:t>φ</a:t>
            </a:r>
            <a:r>
              <a:rPr dirty="0"/>
              <a:t>α</a:t>
            </a:r>
            <a:r>
              <a:rPr dirty="0" err="1"/>
              <a:t>ρμ</a:t>
            </a:r>
            <a:r>
              <a:rPr dirty="0"/>
              <a:t>α</a:t>
            </a:r>
            <a:r>
              <a:rPr dirty="0" err="1"/>
              <a:t>κευτική</a:t>
            </a:r>
            <a:r>
              <a:rPr dirty="0"/>
              <a:t> α</a:t>
            </a:r>
            <a:r>
              <a:rPr dirty="0" err="1"/>
              <a:t>γωγή</a:t>
            </a:r>
            <a:r>
              <a:rPr lang="el-GR" dirty="0"/>
              <a:t>, υψηλό ποσοστό υποτροπών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56604994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E547223-59A1-134A-9E5D-7937106021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Pubmed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8E8F245-42B6-DC44-95F9-ADB7F8444E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Ρινικοί πολύποδες 2016-2021 : 763 Βιολογικοί παράγοντες 236</a:t>
            </a:r>
          </a:p>
          <a:p>
            <a:r>
              <a:rPr lang="el-GR" dirty="0"/>
              <a:t>Ρινικοί πολύποδες 2020-2021 : 174 Βιολογικοί παράγοντες 36</a:t>
            </a:r>
          </a:p>
          <a:p>
            <a:endParaRPr lang="el-G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830010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30F34F-A6E1-7444-BD38-07C77B176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/>
              <a:t>Προεγχειρητική</a:t>
            </a:r>
            <a:r>
              <a:rPr lang="el-GR" dirty="0"/>
              <a:t> αγωγή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B4F0AB-0D8E-0E4C-893C-B94DD75AA8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Διακοπή ασπιρίνης</a:t>
            </a:r>
            <a:r>
              <a:rPr lang="en-US" dirty="0"/>
              <a:t> </a:t>
            </a:r>
            <a:r>
              <a:rPr lang="el-GR" dirty="0"/>
              <a:t>και </a:t>
            </a:r>
            <a:r>
              <a:rPr lang="en-US" dirty="0"/>
              <a:t>NSAID</a:t>
            </a:r>
            <a:r>
              <a:rPr lang="el-GR" dirty="0"/>
              <a:t> για μείωση αιμορραγίας (δεν υποστηρίζεται από μελέτες)</a:t>
            </a:r>
          </a:p>
          <a:p>
            <a:r>
              <a:rPr lang="el-GR" dirty="0" err="1"/>
              <a:t>Στεροειδή</a:t>
            </a:r>
            <a:r>
              <a:rPr lang="el-GR" dirty="0"/>
              <a:t>:</a:t>
            </a:r>
            <a:r>
              <a:rPr lang="en-US" dirty="0"/>
              <a:t> EPOS </a:t>
            </a:r>
            <a:r>
              <a:rPr lang="el-GR" dirty="0"/>
              <a:t>2020 σύσταση για ρινικά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9624286"/>
      </p:ext>
    </p:extLst>
  </p:cSld>
  <p:clrMapOvr>
    <a:masterClrMapping/>
  </p:clrMapOvr>
  <p:transition spd="med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FC8547-7765-3041-BA9D-6157ECA9DE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Συμπληρωματικές επεμβάσεις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AFE4548-C9D2-3044-B4AA-BFEEA19E831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 err="1"/>
              <a:t>Ευθειασμός</a:t>
            </a:r>
            <a:r>
              <a:rPr lang="el-GR" dirty="0"/>
              <a:t> διαφράγματος</a:t>
            </a:r>
          </a:p>
          <a:p>
            <a:pPr lvl="1"/>
            <a:r>
              <a:rPr lang="el-GR" dirty="0"/>
              <a:t>Εμποδίζει την επέμβαση</a:t>
            </a:r>
          </a:p>
          <a:p>
            <a:pPr lvl="1"/>
            <a:r>
              <a:rPr lang="el-GR" dirty="0"/>
              <a:t>Προκαλεί μεγάλη ρινική συμφόρηση</a:t>
            </a:r>
          </a:p>
          <a:p>
            <a:r>
              <a:rPr lang="el-GR" dirty="0"/>
              <a:t>Επεμβάσεις στις κόγχες</a:t>
            </a:r>
          </a:p>
          <a:p>
            <a:pPr lvl="1"/>
            <a:r>
              <a:rPr lang="el-GR" dirty="0"/>
              <a:t>Κάτω </a:t>
            </a:r>
          </a:p>
          <a:p>
            <a:pPr lvl="1"/>
            <a:r>
              <a:rPr lang="el-GR" dirty="0"/>
              <a:t>Μέση </a:t>
            </a:r>
          </a:p>
          <a:p>
            <a:pPr lvl="2"/>
            <a:r>
              <a:rPr lang="el-GR" dirty="0"/>
              <a:t>Οδηγό σημείο </a:t>
            </a:r>
            <a:endParaRPr lang="en-US" dirty="0"/>
          </a:p>
          <a:p>
            <a:pPr lvl="2"/>
            <a:r>
              <a:rPr lang="en-US" dirty="0"/>
              <a:t>Concha bullosa</a:t>
            </a:r>
            <a:endParaRPr lang="el-GR" dirty="0"/>
          </a:p>
          <a:p>
            <a:pPr lvl="2"/>
            <a:r>
              <a:rPr lang="el-GR" dirty="0"/>
              <a:t>Εμποδίζει τη μετεγχειρητική χορήγηση φαρμάκων</a:t>
            </a:r>
          </a:p>
          <a:p>
            <a:endParaRPr lang="el-GR" dirty="0"/>
          </a:p>
          <a:p>
            <a:endParaRPr lang="el-GR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9711966"/>
      </p:ext>
    </p:extLst>
  </p:cSld>
  <p:clrMapOvr>
    <a:masterClrMapping/>
  </p:clrMapOvr>
  <p:transition spd="med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NAVIGATION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838200" y="1873769"/>
            <a:ext cx="5948982" cy="4303193"/>
          </a:xfrm>
        </p:spPr>
        <p:txBody>
          <a:bodyPr>
            <a:normAutofit lnSpcReduction="10000"/>
          </a:bodyPr>
          <a:lstStyle/>
          <a:p>
            <a:r>
              <a:rPr lang="el-GR" dirty="0"/>
              <a:t>Αλλοίωση ανατομίας</a:t>
            </a:r>
            <a:endParaRPr lang="en-US" dirty="0"/>
          </a:p>
          <a:p>
            <a:r>
              <a:rPr lang="el-GR" dirty="0"/>
              <a:t>Οστικές αλλαγές  </a:t>
            </a:r>
            <a:endParaRPr lang="en-US" dirty="0"/>
          </a:p>
          <a:p>
            <a:r>
              <a:rPr lang="el-GR" dirty="0"/>
              <a:t>Εκτεταμένη πολυποδίαση </a:t>
            </a:r>
          </a:p>
          <a:p>
            <a:r>
              <a:rPr lang="el-GR" dirty="0"/>
              <a:t>Επανεπεμβάσεις</a:t>
            </a:r>
            <a:endParaRPr lang="en-US" dirty="0"/>
          </a:p>
          <a:p>
            <a:r>
              <a:rPr lang="el-GR" dirty="0"/>
              <a:t>Μετωπιαίος κόλπος, σφηνοειδής, οπίσθια ηθμοειδή. </a:t>
            </a:r>
          </a:p>
          <a:p>
            <a:r>
              <a:rPr lang="el-GR" dirty="0"/>
              <a:t>Ρινόρροια ΕΝΥ, βλάβες στη βάση του κρανίου</a:t>
            </a:r>
          </a:p>
          <a:p>
            <a:r>
              <a:rPr lang="el-GR" dirty="0"/>
              <a:t>Παθολογία που προσβάλλει τον </a:t>
            </a:r>
            <a:r>
              <a:rPr lang="el-GR" dirty="0" err="1"/>
              <a:t>κόγχο</a:t>
            </a:r>
            <a:r>
              <a:rPr lang="el-GR" dirty="0"/>
              <a:t>, το οπτικό νεύρο, την καρωτίδα.</a:t>
            </a:r>
          </a:p>
          <a:p>
            <a:endParaRPr lang="el-GR" dirty="0"/>
          </a:p>
        </p:txBody>
      </p:sp>
      <p:pic>
        <p:nvPicPr>
          <p:cNvPr id="2050" name="Picture 2" descr="D:\ROUSSOS^EMMANOUIL_8_10_2012_49024_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7182" y="1873769"/>
            <a:ext cx="5143536" cy="41148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5528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NAVIGATION (CAS </a:t>
            </a:r>
            <a:r>
              <a:rPr lang="el-GR" dirty="0"/>
              <a:t>με </a:t>
            </a:r>
            <a:r>
              <a:rPr lang="en-US" dirty="0"/>
              <a:t>CT – FUSION</a:t>
            </a:r>
            <a:r>
              <a:rPr lang="el-GR" dirty="0"/>
              <a:t> )</a:t>
            </a:r>
          </a:p>
        </p:txBody>
      </p:sp>
      <p:pic>
        <p:nvPicPr>
          <p:cNvPr id="2050" name="Picture 2" descr="D:\ROUSSOS^EMMANOUIL_8_10_2012_49024_8.jpg"/>
          <p:cNvPicPr>
            <a:picLocks noGrp="1" noChangeAspect="1" noChangeArrowheads="1"/>
          </p:cNvPicPr>
          <p:nvPr>
            <p:ph sz="quarter" idx="4294967295"/>
          </p:nvPr>
        </p:nvPicPr>
        <p:blipFill rotWithShape="1">
          <a:blip r:embed="rId2" cstate="print"/>
          <a:srcRect t="-218" b="-1206"/>
          <a:stretch/>
        </p:blipFill>
        <p:spPr bwMode="auto">
          <a:xfrm>
            <a:off x="145536" y="1537369"/>
            <a:ext cx="5645665" cy="3435685"/>
          </a:xfrm>
          <a:prstGeom prst="rect">
            <a:avLst/>
          </a:prstGeom>
          <a:noFill/>
        </p:spPr>
      </p:pic>
      <p:pic>
        <p:nvPicPr>
          <p:cNvPr id="7" name="Content Placeholder 6" descr="ROUSSOS^EMMANOUIL_8_10_2012_49024_7.jpg"/>
          <p:cNvPicPr>
            <a:picLocks noGrp="1" noChangeAspect="1"/>
          </p:cNvPicPr>
          <p:nvPr>
            <p:ph sz="quarter" idx="4294967295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36" b="-1146"/>
          <a:stretch/>
        </p:blipFill>
        <p:spPr>
          <a:xfrm>
            <a:off x="6400800" y="1537369"/>
            <a:ext cx="5642217" cy="3449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91823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3" descr="D:\ROUSSOS^EMMANOUIL_8_10_2012_49024_4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/>
          <a:srcRect l="-125" r="-984"/>
          <a:stretch/>
        </p:blipFill>
        <p:spPr bwMode="auto">
          <a:xfrm>
            <a:off x="914401" y="274639"/>
            <a:ext cx="10598319" cy="628918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017144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1" name="Untitled os.png" descr="Untitled o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1095209"/>
            <a:ext cx="9144000" cy="466758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065138377"/>
      </p:ext>
    </p:extLst>
  </p:cSld>
  <p:clrMapOvr>
    <a:masterClrMapping/>
  </p:clrMapOvr>
  <p:transition spd="med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44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589338"/>
            <a:endParaRPr/>
          </a:p>
        </p:txBody>
      </p:sp>
      <p:pic>
        <p:nvPicPr>
          <p:cNvPr id="345" name="thumb_0001_1024.jpg" descr="thumb_0001_102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30614" y="1946672"/>
            <a:ext cx="3330773" cy="3330773"/>
          </a:xfrm>
          <a:prstGeom prst="rect">
            <a:avLst/>
          </a:prstGeom>
          <a:ln w="12700">
            <a:miter lim="400000"/>
          </a:ln>
        </p:spPr>
      </p:pic>
      <p:pic>
        <p:nvPicPr>
          <p:cNvPr id="346" name="thumb_0001_1024.jpg" descr="thumb_0001_1024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1508" y="1946672"/>
            <a:ext cx="3330773" cy="3330773"/>
          </a:xfrm>
          <a:prstGeom prst="rect">
            <a:avLst/>
          </a:prstGeom>
          <a:ln w="12700">
            <a:miter lim="400000"/>
          </a:ln>
        </p:spPr>
      </p:pic>
      <p:pic>
        <p:nvPicPr>
          <p:cNvPr id="347" name="thumb_0001_1024.jpg" descr="thumb_0001_102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156" y="1946672"/>
            <a:ext cx="3330773" cy="333077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065012861"/>
      </p:ext>
    </p:extLst>
  </p:cSld>
  <p:clrMapOvr>
    <a:masterClrMapping/>
  </p:clrMapOvr>
  <p:transition spd="med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283BCB-685F-0941-A9DE-976AC38D84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000" b="1" dirty="0"/>
              <a:t>IGS surgery</a:t>
            </a:r>
            <a:endParaRPr lang="en-US" sz="50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394F58-9630-3B44-BB1C-820403DB8A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dirty="0"/>
              <a:t>Σχέση με χειρουργικό αποτέλεσμα και μείωση επιπλοκών, σύσταση όχι απόδειξη.</a:t>
            </a:r>
          </a:p>
          <a:p>
            <a:r>
              <a:rPr lang="el-GR" dirty="0"/>
              <a:t>Κλινικό αποτέλεσμα ;</a:t>
            </a:r>
          </a:p>
          <a:p>
            <a:r>
              <a:rPr lang="el-GR" dirty="0"/>
              <a:t>Βελτίωση καμπύλης εκμάθησης</a:t>
            </a:r>
          </a:p>
          <a:p>
            <a:r>
              <a:rPr lang="el-GR" dirty="0"/>
              <a:t>Κόστος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364599"/>
      </p:ext>
    </p:extLst>
  </p:cSld>
  <p:clrMapOvr>
    <a:masterClrMapping/>
  </p:clrMapOvr>
  <p:transition spd="med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Title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55" name="Body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pic>
        <p:nvPicPr>
          <p:cNvPr id="356" name="σάρωση0001" descr="σάρωση000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288" y="3284537"/>
            <a:ext cx="4105275" cy="3221038"/>
          </a:xfrm>
          <a:prstGeom prst="rect">
            <a:avLst/>
          </a:prstGeom>
          <a:ln w="12700">
            <a:miter lim="400000"/>
          </a:ln>
        </p:spPr>
      </p:pic>
      <p:pic>
        <p:nvPicPr>
          <p:cNvPr id="357" name="σάρωση0002" descr="σάρωση000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7437" y="3357562"/>
            <a:ext cx="4176713" cy="3157538"/>
          </a:xfrm>
          <a:prstGeom prst="rect">
            <a:avLst/>
          </a:prstGeom>
          <a:ln w="12700">
            <a:miter lim="400000"/>
          </a:ln>
        </p:spPr>
      </p:pic>
      <p:pic>
        <p:nvPicPr>
          <p:cNvPr id="358" name="σάρωση0003" descr="σάρωση00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40238" y="260350"/>
            <a:ext cx="3960813" cy="28956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512855401"/>
      </p:ext>
    </p:extLst>
  </p:cSld>
  <p:clrMapOvr>
    <a:masterClrMapping/>
  </p:clrMapOvr>
  <p:transition spd="med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B59BC0-F404-E545-957C-B35A298E8B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err="1"/>
              <a:t>Πολυποδοφάγος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9B41DA-3352-BB48-BD54-451A455E7D13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l-GR" dirty="0"/>
              <a:t>                          Υπέρ</a:t>
            </a:r>
          </a:p>
          <a:p>
            <a:r>
              <a:rPr lang="el-GR" dirty="0"/>
              <a:t>Χειρουργικό πεδίο</a:t>
            </a:r>
          </a:p>
          <a:p>
            <a:r>
              <a:rPr lang="el-GR" dirty="0"/>
              <a:t>Χειρουργικός χρόνος</a:t>
            </a:r>
          </a:p>
          <a:p>
            <a:r>
              <a:rPr lang="el-GR" dirty="0"/>
              <a:t>Όσφρηση</a:t>
            </a:r>
            <a:r>
              <a:rPr lang="en-US" dirty="0"/>
              <a:t> (p&lt;0.001) </a:t>
            </a:r>
            <a:endParaRPr lang="el-GR" dirty="0"/>
          </a:p>
          <a:p>
            <a:r>
              <a:rPr lang="el-GR" dirty="0"/>
              <a:t>Συνέχειες</a:t>
            </a:r>
            <a:r>
              <a:rPr lang="en-US" dirty="0"/>
              <a:t> (p&lt;0.05)</a:t>
            </a:r>
          </a:p>
          <a:p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EE4D6B2-29A4-2B4B-B9D6-A50B71502900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>
              <a:buNone/>
            </a:pPr>
            <a:r>
              <a:rPr lang="el-GR" dirty="0"/>
              <a:t>                          Κατά</a:t>
            </a:r>
          </a:p>
          <a:p>
            <a:r>
              <a:rPr lang="el-GR" dirty="0"/>
              <a:t>Επιπλοκές;</a:t>
            </a:r>
            <a:r>
              <a:rPr lang="en-US" dirty="0"/>
              <a:t> </a:t>
            </a:r>
            <a:endParaRPr lang="el-GR" dirty="0"/>
          </a:p>
          <a:p>
            <a:r>
              <a:rPr lang="el-GR" dirty="0"/>
              <a:t>Η </a:t>
            </a:r>
            <a:r>
              <a:rPr lang="el-GR" dirty="0" err="1"/>
              <a:t>χρ</a:t>
            </a:r>
            <a:r>
              <a:rPr lang="en-US" dirty="0" err="1"/>
              <a:t>ή</a:t>
            </a:r>
            <a:r>
              <a:rPr lang="el-GR" dirty="0" err="1"/>
              <a:t>ση</a:t>
            </a:r>
            <a:r>
              <a:rPr lang="el-GR" dirty="0"/>
              <a:t> λαβίδων </a:t>
            </a:r>
            <a:r>
              <a:rPr lang="en-US" dirty="0" err="1"/>
              <a:t>Blakesley</a:t>
            </a:r>
            <a:r>
              <a:rPr lang="en-US" dirty="0"/>
              <a:t> </a:t>
            </a:r>
            <a:r>
              <a:rPr lang="el-GR" dirty="0"/>
              <a:t>σχετίζεται με λιγότερες υποτροπές </a:t>
            </a:r>
            <a:r>
              <a:rPr lang="en-US" dirty="0"/>
              <a:t>(p&lt;0.001) </a:t>
            </a:r>
          </a:p>
          <a:p>
            <a:endParaRPr lang="en-US" dirty="0"/>
          </a:p>
          <a:p>
            <a:endParaRPr lang="el-GR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E9813F-A554-6C4E-83AE-2D02F5368049}"/>
              </a:ext>
            </a:extLst>
          </p:cNvPr>
          <p:cNvSpPr txBox="1"/>
          <p:nvPr/>
        </p:nvSpPr>
        <p:spPr>
          <a:xfrm>
            <a:off x="3762532" y="4392119"/>
            <a:ext cx="4032353" cy="2331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70" dirty="0"/>
              <a:t>Cornet ME, </a:t>
            </a:r>
            <a:r>
              <a:rPr lang="en-US" sz="970" dirty="0" err="1"/>
              <a:t>Reinartz</a:t>
            </a:r>
            <a:r>
              <a:rPr lang="en-US" sz="970" dirty="0"/>
              <a:t> SM, </a:t>
            </a:r>
            <a:r>
              <a:rPr lang="en-US" sz="970" dirty="0" err="1"/>
              <a:t>Georgalas</a:t>
            </a:r>
            <a:r>
              <a:rPr lang="en-US" sz="970" dirty="0"/>
              <a:t> C, van </a:t>
            </a:r>
            <a:r>
              <a:rPr lang="en-US" sz="970" dirty="0" err="1"/>
              <a:t>Spronsen</a:t>
            </a:r>
            <a:r>
              <a:rPr lang="en-US" sz="970" dirty="0"/>
              <a:t> E, </a:t>
            </a:r>
            <a:r>
              <a:rPr lang="en-US" sz="970" dirty="0" err="1"/>
              <a:t>Fokkens</a:t>
            </a:r>
            <a:r>
              <a:rPr lang="en-US" sz="970" dirty="0"/>
              <a:t> WJ. The </a:t>
            </a:r>
            <a:r>
              <a:rPr lang="en-US" sz="970" dirty="0" err="1"/>
              <a:t>microdebrider</a:t>
            </a:r>
            <a:r>
              <a:rPr lang="en-US" sz="970" dirty="0"/>
              <a:t>, a step forward or an expensive gadget? Rhinology. 2012;50:191-8.</a:t>
            </a:r>
          </a:p>
          <a:p>
            <a:r>
              <a:rPr lang="en-US" sz="970" dirty="0"/>
              <a:t>Behera S, </a:t>
            </a:r>
            <a:r>
              <a:rPr lang="en-US" sz="970" dirty="0" err="1"/>
              <a:t>Mohindra</a:t>
            </a:r>
            <a:r>
              <a:rPr lang="en-US" sz="970" dirty="0"/>
              <a:t> S, </a:t>
            </a:r>
            <a:r>
              <a:rPr lang="en-US" sz="970" dirty="0" err="1"/>
              <a:t>Patro</a:t>
            </a:r>
            <a:r>
              <a:rPr lang="en-US" sz="970" dirty="0"/>
              <a:t> SK, Gupta AK. Comparison by objective parameters in patients with chronic rhinosinusitis managed medically and surgically (with and without powered instruments). Allergy. &amp; rhinology 2016;7:121-6.</a:t>
            </a:r>
          </a:p>
          <a:p>
            <a:r>
              <a:rPr lang="en-US" sz="970" dirty="0" err="1"/>
              <a:t>Selivanova</a:t>
            </a:r>
            <a:r>
              <a:rPr lang="en-US" sz="970" dirty="0"/>
              <a:t> O, </a:t>
            </a:r>
            <a:r>
              <a:rPr lang="en-US" sz="970" dirty="0" err="1"/>
              <a:t>Kuehnemund</a:t>
            </a:r>
            <a:r>
              <a:rPr lang="en-US" sz="970" dirty="0"/>
              <a:t> M, Mann WJ, </a:t>
            </a:r>
            <a:r>
              <a:rPr lang="en-US" sz="970" dirty="0" err="1"/>
              <a:t>Amedee</a:t>
            </a:r>
            <a:r>
              <a:rPr lang="en-US" sz="970" dirty="0"/>
              <a:t> RG. Comparison of conventional instruments and mechanical </a:t>
            </a:r>
            <a:r>
              <a:rPr lang="en-US" sz="970" dirty="0" err="1"/>
              <a:t>debriders</a:t>
            </a:r>
            <a:r>
              <a:rPr lang="en-US" sz="970" dirty="0"/>
              <a:t> for surgery of patients with chronic sinusitis. Am J Rhinol.2003;17:197-202.</a:t>
            </a:r>
          </a:p>
          <a:p>
            <a:r>
              <a:rPr lang="en-US" sz="970" dirty="0" err="1"/>
              <a:t>Tirelli</a:t>
            </a:r>
            <a:r>
              <a:rPr lang="en-US" sz="970" dirty="0"/>
              <a:t> G, </a:t>
            </a:r>
            <a:r>
              <a:rPr lang="en-US" sz="970" dirty="0" err="1"/>
              <a:t>Gatto</a:t>
            </a:r>
            <a:r>
              <a:rPr lang="en-US" sz="970" dirty="0"/>
              <a:t> A, </a:t>
            </a:r>
            <a:r>
              <a:rPr lang="en-US" sz="970" dirty="0" err="1"/>
              <a:t>Spinato</a:t>
            </a:r>
            <a:r>
              <a:rPr lang="en-US" sz="970" dirty="0"/>
              <a:t> G, </a:t>
            </a:r>
            <a:r>
              <a:rPr lang="en-US" sz="970" dirty="0" err="1"/>
              <a:t>Tofanelli</a:t>
            </a:r>
            <a:r>
              <a:rPr lang="en-US" sz="970" dirty="0"/>
              <a:t> M. Surgical treatment of nasal polyposis: a comparison between cutting forceps and </a:t>
            </a:r>
            <a:r>
              <a:rPr lang="en-US" sz="970" dirty="0" err="1"/>
              <a:t>microdebrider</a:t>
            </a:r>
            <a:r>
              <a:rPr lang="en-US" sz="970" dirty="0"/>
              <a:t>. American J </a:t>
            </a:r>
            <a:r>
              <a:rPr lang="en-US" sz="970" dirty="0" err="1"/>
              <a:t>Rhinol</a:t>
            </a:r>
            <a:r>
              <a:rPr lang="en-US" sz="970" dirty="0"/>
              <a:t> &amp; Allergy.. 2013;27:e202-6.</a:t>
            </a:r>
          </a:p>
          <a:p>
            <a:r>
              <a:rPr lang="en-US" sz="970" dirty="0"/>
              <a:t>Mus L, </a:t>
            </a:r>
            <a:r>
              <a:rPr lang="en-US" sz="970" dirty="0" err="1"/>
              <a:t>Hermans</a:t>
            </a:r>
            <a:r>
              <a:rPr lang="en-US" sz="970" dirty="0"/>
              <a:t> R, </a:t>
            </a:r>
            <a:r>
              <a:rPr lang="en-US" sz="970" dirty="0" err="1"/>
              <a:t>Jorissen</a:t>
            </a:r>
            <a:r>
              <a:rPr lang="en-US" sz="970" dirty="0"/>
              <a:t> M. Long-term effects of cutting versus non-cutting instruments in FESS. Rhinology. 2012;50:56-66.</a:t>
            </a:r>
          </a:p>
        </p:txBody>
      </p:sp>
    </p:spTree>
    <p:extLst>
      <p:ext uri="{BB962C8B-B14F-4D97-AF65-F5344CB8AC3E}">
        <p14:creationId xmlns:p14="http://schemas.microsoft.com/office/powerpoint/2010/main" val="6290539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Επίπτωση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r>
              <a:t>Επίπτωση</a:t>
            </a:r>
          </a:p>
        </p:txBody>
      </p:sp>
      <p:pic>
        <p:nvPicPr>
          <p:cNvPr id="178" name="image2.png" descr="image2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535" y="1551598"/>
            <a:ext cx="8352930" cy="1872208"/>
          </a:xfrm>
          <a:prstGeom prst="rect">
            <a:avLst/>
          </a:prstGeom>
          <a:ln w="12700">
            <a:miter lim="400000"/>
          </a:ln>
        </p:spPr>
      </p:pic>
      <p:sp>
        <p:nvSpPr>
          <p:cNvPr id="179" name="Ερωτήθηκαν 57 128 άτομα σε  19 κέντρα που ζούσαν σε 12  χώρες…"/>
          <p:cNvSpPr txBox="1">
            <a:spLocks noGrp="1"/>
          </p:cNvSpPr>
          <p:nvPr>
            <p:ph type="body" sz="half" idx="1"/>
          </p:nvPr>
        </p:nvSpPr>
        <p:spPr>
          <a:xfrm>
            <a:off x="2193727" y="3684286"/>
            <a:ext cx="7804547" cy="2557565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marL="279667" indent="-279667" defTabSz="357353">
              <a:spcBef>
                <a:spcPts val="2531"/>
              </a:spcBef>
              <a:defRPr sz="3306"/>
            </a:pPr>
            <a:r>
              <a:t>Ερωτήθηκαν 57 128 άτομα σε  19 κέντρα που ζούσαν σε 12  χώρες</a:t>
            </a:r>
          </a:p>
          <a:p>
            <a:pPr marL="279667" indent="-279667" defTabSz="357353">
              <a:spcBef>
                <a:spcPts val="2531"/>
              </a:spcBef>
              <a:defRPr sz="3306"/>
            </a:pPr>
            <a:r>
              <a:t> Η επίπτωση της ΧΡ με τα κριτήρια EP</a:t>
            </a:r>
            <a:r>
              <a:rPr baseline="30306"/>
              <a:t>3</a:t>
            </a:r>
            <a:r>
              <a:t>OS ήταν 10.9% (6.9–27.1).</a:t>
            </a:r>
          </a:p>
          <a:p>
            <a:pPr marL="279667" indent="-279667" defTabSz="357353">
              <a:spcBef>
                <a:spcPts val="2531"/>
              </a:spcBef>
              <a:defRPr sz="3306"/>
            </a:pPr>
            <a:r>
              <a:t> Ήταν συχνότερη σε καπνιστές.</a:t>
            </a:r>
          </a:p>
        </p:txBody>
      </p:sp>
      <p:pic>
        <p:nvPicPr>
          <p:cNvPr id="180" name="image3.png" descr="image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6347" y="6274973"/>
            <a:ext cx="3665299" cy="561619"/>
          </a:xfrm>
          <a:prstGeom prst="rect">
            <a:avLst/>
          </a:prstGeom>
          <a:ln w="12700">
            <a:miter lim="400000"/>
          </a:ln>
        </p:spPr>
      </p:pic>
      <p:pic>
        <p:nvPicPr>
          <p:cNvPr id="181" name="image4.png" descr="image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4928" y="6334145"/>
            <a:ext cx="5335527" cy="35719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419769191"/>
      </p:ext>
    </p:extLst>
  </p:cSld>
  <p:clrMapOvr>
    <a:masterClrMapping/>
  </p:clrMapOvr>
  <p:transition spd="med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986586-7C41-BA45-A234-73570B3DFB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Πωματισμός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A792C0E2-A166-2545-A84D-CC349C388A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Μη </a:t>
            </a:r>
            <a:r>
              <a:rPr lang="el-GR" dirty="0" err="1"/>
              <a:t>απορροφήσιμα</a:t>
            </a:r>
            <a:r>
              <a:rPr lang="el-GR" dirty="0"/>
              <a:t> υλικά στο μέσο ρινικό πόρο,</a:t>
            </a:r>
            <a:r>
              <a:rPr lang="en-US" dirty="0"/>
              <a:t> splints</a:t>
            </a:r>
            <a:r>
              <a:rPr lang="el-GR" dirty="0"/>
              <a:t> ,</a:t>
            </a:r>
            <a:r>
              <a:rPr lang="en-US" dirty="0"/>
              <a:t> stents</a:t>
            </a:r>
            <a:r>
              <a:rPr lang="el-GR" dirty="0"/>
              <a:t> . Στη ρινική θαλάμη.</a:t>
            </a:r>
          </a:p>
          <a:p>
            <a:r>
              <a:rPr lang="el-GR" dirty="0" err="1"/>
              <a:t>Απορροφήσιμα</a:t>
            </a:r>
            <a:r>
              <a:rPr lang="el-GR" dirty="0"/>
              <a:t> υλικά : αφροί , κρέμες , αιμοστατικά . Μειωμένος πόνος και νοσηρότητα.</a:t>
            </a:r>
          </a:p>
          <a:p>
            <a:endParaRPr lang="el-GR" dirty="0"/>
          </a:p>
          <a:p>
            <a:r>
              <a:rPr lang="el-GR" dirty="0"/>
              <a:t>Συζήτηση</a:t>
            </a:r>
          </a:p>
          <a:p>
            <a:pPr lvl="1"/>
            <a:r>
              <a:rPr lang="el-GR" dirty="0"/>
              <a:t>Αιμορραγία</a:t>
            </a:r>
          </a:p>
          <a:p>
            <a:pPr lvl="1"/>
            <a:r>
              <a:rPr lang="el-GR" dirty="0"/>
              <a:t>Συνέχειες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633362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E23665-F513-6D4D-81A7-E8177E381A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171062" y="809470"/>
            <a:ext cx="3368990" cy="988110"/>
          </a:xfrm>
        </p:spPr>
        <p:txBody>
          <a:bodyPr/>
          <a:lstStyle/>
          <a:p>
            <a:r>
              <a:rPr lang="el-GR" dirty="0"/>
              <a:t>Υποτροπές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2D7F0CF-B379-524B-A16C-17051106B0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1226278" y="2095546"/>
            <a:ext cx="3891960" cy="3997828"/>
          </a:xfrm>
        </p:spPr>
        <p:txBody>
          <a:bodyPr>
            <a:normAutofit fontScale="77500" lnSpcReduction="20000"/>
          </a:bodyPr>
          <a:lstStyle/>
          <a:p>
            <a:r>
              <a:rPr lang="el-GR" dirty="0"/>
              <a:t>Στα υπολείμματα των πολυπόδων υπάρχουν κύτταρα μνήμης που διατηρούν την ίδια ανοσολογική απάντηση</a:t>
            </a:r>
          </a:p>
          <a:p>
            <a:r>
              <a:rPr lang="el-GR" dirty="0"/>
              <a:t>Σε 12 χρόνια υποτροπές που απαιτούν τουλάχιστον φαρμακοθεραπεία 80%, στο 36% απαιτείται χειρουργείο </a:t>
            </a:r>
          </a:p>
          <a:p>
            <a:r>
              <a:rPr lang="el-GR" dirty="0"/>
              <a:t>Ανθεκτικές στα </a:t>
            </a:r>
            <a:r>
              <a:rPr lang="el-GR" dirty="0" err="1"/>
              <a:t>κορτικοστεροειδή</a:t>
            </a:r>
            <a:r>
              <a:rPr lang="el-GR" dirty="0"/>
              <a:t> υποτροπές παρουσιάζονται  και 10 χρόνια μετά</a:t>
            </a:r>
            <a:r>
              <a:rPr lang="en-US" dirty="0"/>
              <a:t> </a:t>
            </a:r>
            <a:endParaRPr lang="el-GR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2DB62B-7290-B040-94A3-71B69F9BEA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31921" y="2095546"/>
            <a:ext cx="3894222" cy="3997829"/>
          </a:xfrm>
        </p:spPr>
        <p:txBody>
          <a:bodyPr>
            <a:normAutofit fontScale="77500" lnSpcReduction="20000"/>
          </a:bodyPr>
          <a:lstStyle/>
          <a:p>
            <a:r>
              <a:rPr lang="el-GR" dirty="0"/>
              <a:t>Οι ασθενείς που υποτροπιάζουν έχουν σημαντικά υψηλότερες συγκεντρώσεις ολικής </a:t>
            </a:r>
            <a:r>
              <a:rPr lang="en-US" dirty="0" err="1"/>
              <a:t>IgE</a:t>
            </a:r>
            <a:r>
              <a:rPr lang="en-US" dirty="0"/>
              <a:t>, SE-</a:t>
            </a:r>
            <a:r>
              <a:rPr lang="en-US" dirty="0" err="1"/>
              <a:t>IgE</a:t>
            </a:r>
            <a:r>
              <a:rPr lang="en-US" dirty="0"/>
              <a:t>, ECP, </a:t>
            </a:r>
            <a:r>
              <a:rPr lang="el-GR" dirty="0"/>
              <a:t>και </a:t>
            </a:r>
            <a:r>
              <a:rPr lang="en-US" dirty="0"/>
              <a:t>IL-5 </a:t>
            </a:r>
            <a:r>
              <a:rPr lang="el-GR" dirty="0"/>
              <a:t>στο πρώτο χειρουργείο η </a:t>
            </a:r>
            <a:r>
              <a:rPr lang="en-US" dirty="0"/>
              <a:t>IFN-</a:t>
            </a:r>
            <a:r>
              <a:rPr lang="el-GR" dirty="0"/>
              <a:t>γ ήταν σημαντικά ελαττωμένη</a:t>
            </a:r>
          </a:p>
          <a:p>
            <a:r>
              <a:rPr lang="el-GR" dirty="0"/>
              <a:t>Β</a:t>
            </a:r>
            <a:r>
              <a:rPr lang="en-US" dirty="0" err="1"/>
              <a:t>iomarkers</a:t>
            </a:r>
            <a:endParaRPr lang="el-GR" dirty="0"/>
          </a:p>
          <a:p>
            <a:r>
              <a:rPr lang="el-GR" dirty="0"/>
              <a:t>Χ.Ρ. Με </a:t>
            </a:r>
            <a:r>
              <a:rPr lang="en-US" dirty="0" err="1"/>
              <a:t>ί</a:t>
            </a:r>
            <a:r>
              <a:rPr lang="el-GR" dirty="0" err="1"/>
              <a:t>νωση</a:t>
            </a:r>
            <a:r>
              <a:rPr lang="el-GR" dirty="0"/>
              <a:t> και </a:t>
            </a:r>
            <a:r>
              <a:rPr lang="el-GR" dirty="0" err="1"/>
              <a:t>ουδετεροφιλική</a:t>
            </a:r>
            <a:r>
              <a:rPr lang="el-GR" dirty="0"/>
              <a:t> φλεγμονή μικρή </a:t>
            </a:r>
            <a:r>
              <a:rPr lang="el-GR" dirty="0" err="1"/>
              <a:t>στοχευμένη</a:t>
            </a:r>
            <a:r>
              <a:rPr lang="el-GR" dirty="0"/>
              <a:t> επέμβαση</a:t>
            </a:r>
          </a:p>
          <a:p>
            <a:r>
              <a:rPr lang="en-US" dirty="0"/>
              <a:t>Th2</a:t>
            </a:r>
            <a:r>
              <a:rPr lang="el-GR" dirty="0"/>
              <a:t> σχετιζόμενη φλεγμονή με σημαντικό οίδημα οδηγεί σε ανάγκη αφαίρεσης όλου του ιστού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493124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Επανεπέμβαση (20%)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Ε</a:t>
            </a:r>
            <a:r>
              <a:rPr dirty="0"/>
              <a:t>πα</a:t>
            </a:r>
            <a:r>
              <a:rPr dirty="0" err="1"/>
              <a:t>νε</a:t>
            </a:r>
            <a:r>
              <a:rPr dirty="0"/>
              <a:t>π</a:t>
            </a:r>
            <a:r>
              <a:rPr dirty="0" err="1"/>
              <a:t>έμ</a:t>
            </a:r>
            <a:r>
              <a:rPr dirty="0"/>
              <a:t>βα</a:t>
            </a:r>
            <a:r>
              <a:rPr dirty="0" err="1"/>
              <a:t>ση</a:t>
            </a:r>
            <a:r>
              <a:rPr dirty="0"/>
              <a:t> </a:t>
            </a:r>
          </a:p>
        </p:txBody>
      </p:sp>
      <p:sp>
        <p:nvSpPr>
          <p:cNvPr id="376" name="Επίμονη πυώδης φλεγμονή ή πολύποδες που δεν ανταποκρίνονται στη μέγιστη φαρμακευτική αγωγή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 err="1"/>
              <a:t>Ε</a:t>
            </a:r>
            <a:r>
              <a:rPr dirty="0"/>
              <a:t>π</a:t>
            </a:r>
            <a:r>
              <a:rPr dirty="0" err="1"/>
              <a:t>ίμονη</a:t>
            </a:r>
            <a:r>
              <a:rPr dirty="0"/>
              <a:t> π</a:t>
            </a:r>
            <a:r>
              <a:rPr dirty="0" err="1"/>
              <a:t>υώδης</a:t>
            </a:r>
            <a:r>
              <a:rPr dirty="0"/>
              <a:t> </a:t>
            </a:r>
            <a:r>
              <a:rPr dirty="0" err="1"/>
              <a:t>φλεγμονή</a:t>
            </a:r>
            <a:r>
              <a:rPr dirty="0"/>
              <a:t> </a:t>
            </a:r>
            <a:r>
              <a:rPr dirty="0" err="1"/>
              <a:t>ή</a:t>
            </a:r>
            <a:r>
              <a:rPr dirty="0"/>
              <a:t> π</a:t>
            </a:r>
            <a:r>
              <a:rPr dirty="0" err="1"/>
              <a:t>ολύ</a:t>
            </a:r>
            <a:r>
              <a:rPr dirty="0"/>
              <a:t>π</a:t>
            </a:r>
            <a:r>
              <a:rPr dirty="0" err="1"/>
              <a:t>οδες</a:t>
            </a:r>
            <a:r>
              <a:rPr dirty="0"/>
              <a:t> π</a:t>
            </a:r>
            <a:r>
              <a:rPr dirty="0" err="1"/>
              <a:t>ου</a:t>
            </a:r>
            <a:r>
              <a:rPr dirty="0"/>
              <a:t> </a:t>
            </a:r>
            <a:r>
              <a:rPr dirty="0" err="1"/>
              <a:t>δεν</a:t>
            </a:r>
            <a:r>
              <a:rPr dirty="0"/>
              <a:t> α</a:t>
            </a:r>
            <a:r>
              <a:rPr dirty="0" err="1"/>
              <a:t>ντ</a:t>
            </a:r>
            <a:r>
              <a:rPr dirty="0"/>
              <a:t>απ</a:t>
            </a:r>
            <a:r>
              <a:rPr dirty="0" err="1"/>
              <a:t>οκρίνοντ</a:t>
            </a:r>
            <a:r>
              <a:rPr dirty="0"/>
              <a:t>α</a:t>
            </a:r>
            <a:r>
              <a:rPr dirty="0" err="1"/>
              <a:t>ι</a:t>
            </a:r>
            <a:r>
              <a:rPr dirty="0"/>
              <a:t> </a:t>
            </a:r>
            <a:r>
              <a:rPr dirty="0" err="1"/>
              <a:t>στη</a:t>
            </a:r>
            <a:r>
              <a:rPr dirty="0"/>
              <a:t> </a:t>
            </a:r>
            <a:r>
              <a:rPr dirty="0" err="1"/>
              <a:t>μέγιστη</a:t>
            </a:r>
            <a:r>
              <a:rPr dirty="0"/>
              <a:t> </a:t>
            </a:r>
            <a:r>
              <a:rPr dirty="0" err="1"/>
              <a:t>φ</a:t>
            </a:r>
            <a:r>
              <a:rPr dirty="0"/>
              <a:t>α</a:t>
            </a:r>
            <a:r>
              <a:rPr dirty="0" err="1"/>
              <a:t>ρμ</a:t>
            </a:r>
            <a:r>
              <a:rPr dirty="0"/>
              <a:t>α</a:t>
            </a:r>
            <a:r>
              <a:rPr dirty="0" err="1"/>
              <a:t>κευτική</a:t>
            </a:r>
            <a:r>
              <a:rPr dirty="0"/>
              <a:t> α</a:t>
            </a:r>
            <a:r>
              <a:rPr dirty="0" err="1"/>
              <a:t>γωγή</a:t>
            </a:r>
            <a:r>
              <a:rPr lang="en-US" dirty="0"/>
              <a:t> </a:t>
            </a:r>
            <a:endParaRPr lang="el-GR" dirty="0"/>
          </a:p>
          <a:p>
            <a:r>
              <a:rPr lang="el-GR" dirty="0"/>
              <a:t>Υψηλά επίπεδα </a:t>
            </a:r>
            <a:r>
              <a:rPr lang="en-US" dirty="0"/>
              <a:t>IFN-</a:t>
            </a:r>
            <a:r>
              <a:rPr lang="el-GR" dirty="0"/>
              <a:t>γ σε ασθενείς που δεν χρειάσθηκαν </a:t>
            </a:r>
            <a:r>
              <a:rPr lang="el-GR" dirty="0" err="1"/>
              <a:t>επανεπέμβαση</a:t>
            </a:r>
            <a:endParaRPr lang="el-GR" dirty="0"/>
          </a:p>
          <a:p>
            <a:r>
              <a:rPr dirty="0" err="1"/>
              <a:t>Οστέϊν</a:t>
            </a:r>
            <a:r>
              <a:rPr dirty="0"/>
              <a:t>α </a:t>
            </a:r>
            <a:r>
              <a:rPr dirty="0" err="1"/>
              <a:t>δι</a:t>
            </a:r>
            <a:r>
              <a:rPr dirty="0"/>
              <a:t>α</a:t>
            </a:r>
            <a:r>
              <a:rPr dirty="0" err="1"/>
              <a:t>φρ</a:t>
            </a:r>
            <a:r>
              <a:rPr dirty="0"/>
              <a:t>α</a:t>
            </a:r>
            <a:r>
              <a:rPr dirty="0" err="1"/>
              <a:t>γμάτι</a:t>
            </a:r>
            <a:r>
              <a:rPr dirty="0"/>
              <a:t>α </a:t>
            </a:r>
            <a:r>
              <a:rPr dirty="0" err="1"/>
              <a:t>με</a:t>
            </a:r>
            <a:r>
              <a:rPr dirty="0"/>
              <a:t> </a:t>
            </a:r>
            <a:r>
              <a:rPr dirty="0" err="1"/>
              <a:t>οστεΐτιδ</a:t>
            </a:r>
            <a:r>
              <a:rPr dirty="0"/>
              <a:t>α</a:t>
            </a:r>
          </a:p>
          <a:p>
            <a:r>
              <a:rPr dirty="0" err="1"/>
              <a:t>Βλεννογονο</a:t>
            </a:r>
            <a:r>
              <a:rPr dirty="0"/>
              <a:t>π</a:t>
            </a:r>
            <a:r>
              <a:rPr dirty="0" err="1"/>
              <a:t>υοκήλη</a:t>
            </a:r>
            <a:endParaRPr dirty="0"/>
          </a:p>
          <a:p>
            <a:r>
              <a:rPr dirty="0"/>
              <a:t>Biofilms</a:t>
            </a:r>
          </a:p>
        </p:txBody>
      </p:sp>
    </p:spTree>
    <p:extLst>
      <p:ext uri="{BB962C8B-B14F-4D97-AF65-F5344CB8AC3E}">
        <p14:creationId xmlns:p14="http://schemas.microsoft.com/office/powerpoint/2010/main" val="2150015774"/>
      </p:ext>
    </p:extLst>
  </p:cSld>
  <p:clrMapOvr>
    <a:masterClrMapping/>
  </p:clrMapOvr>
  <p:transition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38B835-B0C4-8C45-9BA1-450B59879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Έ</a:t>
            </a:r>
            <a:r>
              <a:rPr lang="el-GR" dirty="0" err="1"/>
              <a:t>κταση</a:t>
            </a:r>
            <a:r>
              <a:rPr lang="el-GR" dirty="0"/>
              <a:t> επέμβασης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B9A56B-0403-5540-B929-5358B4CC43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Even in </a:t>
            </a:r>
            <a:r>
              <a:rPr lang="en-US" dirty="0" err="1"/>
              <a:t>CRSwNPs</a:t>
            </a:r>
            <a:r>
              <a:rPr lang="en-US" dirty="0"/>
              <a:t>, the weight of evidence for extended approaches lies in revision cases and not for primary surgery, especially with respect to the frontal sinus where a more conservative approach is usually deemed appropriate.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8381319"/>
      </p:ext>
    </p:extLst>
  </p:cSld>
  <p:clrMapOvr>
    <a:masterClrMapping/>
  </p:clrMapOvr>
  <p:transition spd="med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6E0550A-D890-FA4F-BE0B-2C08F219AE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Reboot</a:t>
            </a:r>
          </a:p>
        </p:txBody>
      </p: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667973D4-5B4D-F241-9B33-679854DF21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6862" t="1691" r="16691" b="79703"/>
          <a:stretch/>
        </p:blipFill>
        <p:spPr>
          <a:xfrm>
            <a:off x="1607574" y="1873044"/>
            <a:ext cx="9453715" cy="3545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29813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4BDDF2-B753-0B4B-909E-5F19DC8057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Reboot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66A03EC-AC48-D644-90F8-CC81BD3B2F7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1289872"/>
            <a:ext cx="10515600" cy="5422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84304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8B91AD-F73C-5742-95A0-2CFFAD699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Reboot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AA91707E-4EA1-6B4D-A486-DD697BB77EC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38200" y="2189082"/>
            <a:ext cx="10515600" cy="3624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11704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D84322-9C2B-5141-8D02-7F42D7E37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Μετεγχειρητικά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81509C-179B-7141-B7B2-0E01267972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l-GR" dirty="0"/>
              <a:t>Καθαρισμός</a:t>
            </a:r>
          </a:p>
          <a:p>
            <a:r>
              <a:rPr lang="el-GR" dirty="0" err="1"/>
              <a:t>Ρινοπλύσεις</a:t>
            </a:r>
            <a:r>
              <a:rPr lang="el-GR" dirty="0"/>
              <a:t> 24-48 ώρες μετά</a:t>
            </a:r>
          </a:p>
          <a:p>
            <a:r>
              <a:rPr lang="el-GR" dirty="0" err="1"/>
              <a:t>Ενδορρινικά</a:t>
            </a:r>
            <a:r>
              <a:rPr lang="el-GR" dirty="0"/>
              <a:t> </a:t>
            </a:r>
            <a:r>
              <a:rPr lang="el-GR" dirty="0" err="1"/>
              <a:t>στεροειδή</a:t>
            </a:r>
            <a:r>
              <a:rPr lang="el-GR" dirty="0"/>
              <a:t> </a:t>
            </a:r>
          </a:p>
          <a:p>
            <a:r>
              <a:rPr lang="el-GR" dirty="0"/>
              <a:t>Αντιβιοτικά</a:t>
            </a:r>
          </a:p>
          <a:p>
            <a:r>
              <a:rPr lang="el-GR" dirty="0"/>
              <a:t>Συστηματικά </a:t>
            </a:r>
            <a:r>
              <a:rPr lang="el-GR" dirty="0" err="1"/>
              <a:t>στεροειδή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2167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ΡΙΝΟΚΟΛΠΙΤΙΔΑ ΚΑΙ ΠΟΛΥΠΟΔΕΣ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>
                <a:ln w="705">
                  <a:solidFill>
                    <a:srgbClr val="FFFFFF"/>
                  </a:solidFill>
                </a:ln>
              </a:defRPr>
            </a:lvl1pPr>
          </a:lstStyle>
          <a:p>
            <a:r>
              <a:t>ΡΙΝΟΚΟΛΠΙΤΙΔΑ ΚΑΙ ΠΟΛΥΠΟΔΕΣ</a:t>
            </a:r>
          </a:p>
        </p:txBody>
      </p:sp>
      <p:sp>
        <p:nvSpPr>
          <p:cNvPr id="187" name="Ενδοσκοπικά ορατοί πολύποδες…"/>
          <p:cNvSpPr txBox="1">
            <a:spLocks noGrp="1"/>
          </p:cNvSpPr>
          <p:nvPr>
            <p:ph sz="half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Ενδοσκοπικά ορατοί πολύποδες</a:t>
            </a:r>
          </a:p>
          <a:p>
            <a:r>
              <a:t>Αν έχει προηγηθεί επέμβαση εκτίμηση μετά 6 μήνες</a:t>
            </a:r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D6B9BA36-3D43-E348-A13B-5FD873EDC04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l-GR" dirty="0"/>
              <a:t>Δύο κλινικοί φαινότυποι</a:t>
            </a:r>
          </a:p>
          <a:p>
            <a:r>
              <a:rPr lang="en-US" dirty="0" err="1"/>
              <a:t>CRSsNP</a:t>
            </a:r>
            <a:r>
              <a:rPr lang="el-GR" dirty="0"/>
              <a:t> χωρίς πολύποδες (</a:t>
            </a:r>
            <a:r>
              <a:rPr lang="el-GR" dirty="0" err="1"/>
              <a:t>ίνωση</a:t>
            </a:r>
            <a:r>
              <a:rPr lang="el-GR" dirty="0"/>
              <a:t> του βλεννογόνου και της βασικής μεμβράνης) 60-65% </a:t>
            </a:r>
          </a:p>
          <a:p>
            <a:r>
              <a:rPr lang="en-US" dirty="0" err="1"/>
              <a:t>CRSwNP</a:t>
            </a:r>
            <a:r>
              <a:rPr lang="el-GR" dirty="0"/>
              <a:t> με πολύποδες (οίδημα, εναπόθεση </a:t>
            </a:r>
            <a:r>
              <a:rPr lang="el-GR" dirty="0" err="1"/>
              <a:t>αλβουμίνης</a:t>
            </a:r>
            <a:r>
              <a:rPr lang="el-GR" dirty="0"/>
              <a:t>, και </a:t>
            </a:r>
            <a:r>
              <a:rPr lang="el-GR" dirty="0" err="1"/>
              <a:t>ψευδοκύστεις</a:t>
            </a:r>
            <a:r>
              <a:rPr lang="el-GR" dirty="0"/>
              <a:t>) 20-33%</a:t>
            </a:r>
            <a:endParaRPr lang="en-US" dirty="0"/>
          </a:p>
        </p:txBody>
      </p:sp>
      <p:grpSp>
        <p:nvGrpSpPr>
          <p:cNvPr id="190" name="Group"/>
          <p:cNvGrpSpPr/>
          <p:nvPr/>
        </p:nvGrpSpPr>
        <p:grpSpPr>
          <a:xfrm>
            <a:off x="1055684" y="3480725"/>
            <a:ext cx="5040316" cy="3095627"/>
            <a:chOff x="-1" y="0"/>
            <a:chExt cx="7168448" cy="4402669"/>
          </a:xfrm>
        </p:grpSpPr>
        <p:sp>
          <p:nvSpPr>
            <p:cNvPr id="188" name="Oval"/>
            <p:cNvSpPr/>
            <p:nvPr/>
          </p:nvSpPr>
          <p:spPr>
            <a:xfrm>
              <a:off x="-1" y="0"/>
              <a:ext cx="7168448" cy="4402669"/>
            </a:xfrm>
            <a:prstGeom prst="ellipse">
              <a:avLst/>
            </a:prstGeom>
            <a:solidFill>
              <a:srgbClr val="B83D68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914367">
                <a:defRPr sz="2400">
                  <a:solidFill>
                    <a:srgbClr val="000000"/>
                  </a:solidFill>
                  <a:effectLst>
                    <a:outerShdw blurRad="25400" dist="23998" dir="2700000" rotWithShape="0">
                      <a:srgbClr val="000000">
                        <a:alpha val="31034"/>
                      </a:srgbClr>
                    </a:outerShdw>
                  </a:effectLst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 sz="1687"/>
            </a:p>
          </p:txBody>
        </p:sp>
        <p:sp>
          <p:nvSpPr>
            <p:cNvPr id="189" name="ΡΙΝΟΚΟΛΠΙΤΙΔΑ"/>
            <p:cNvSpPr txBox="1"/>
            <p:nvPr/>
          </p:nvSpPr>
          <p:spPr>
            <a:xfrm>
              <a:off x="1157503" y="1073324"/>
              <a:ext cx="1729475" cy="40836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>
              <a:lvl1pPr defTabSz="1300480">
                <a:defRPr>
                  <a:latin typeface="Trebuchet MS"/>
                  <a:ea typeface="Trebuchet MS"/>
                  <a:cs typeface="Trebuchet MS"/>
                  <a:sym typeface="Trebuchet MS"/>
                </a:defRPr>
              </a:lvl1pPr>
            </a:lstStyle>
            <a:p>
              <a:r>
                <a:rPr sz="1266" dirty="0"/>
                <a:t>ΡΙΝΟΚΟΛΠΙΤΙΔΑ</a:t>
              </a:r>
            </a:p>
          </p:txBody>
        </p:sp>
      </p:grpSp>
      <p:grpSp>
        <p:nvGrpSpPr>
          <p:cNvPr id="193" name="Group"/>
          <p:cNvGrpSpPr/>
          <p:nvPr/>
        </p:nvGrpSpPr>
        <p:grpSpPr>
          <a:xfrm>
            <a:off x="2053652" y="4614457"/>
            <a:ext cx="3522689" cy="1829815"/>
            <a:chOff x="-1" y="0"/>
            <a:chExt cx="3276039" cy="1535289"/>
          </a:xfrm>
        </p:grpSpPr>
        <p:sp>
          <p:nvSpPr>
            <p:cNvPr id="191" name="Oval"/>
            <p:cNvSpPr/>
            <p:nvPr/>
          </p:nvSpPr>
          <p:spPr>
            <a:xfrm>
              <a:off x="-1" y="0"/>
              <a:ext cx="3276039" cy="1535289"/>
            </a:xfrm>
            <a:prstGeom prst="ellipse">
              <a:avLst/>
            </a:prstGeom>
            <a:solidFill>
              <a:srgbClr val="CC9900"/>
            </a:solidFill>
            <a:ln w="12700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defTabSz="914367">
                <a:defRPr sz="2400">
                  <a:solidFill>
                    <a:srgbClr val="000000"/>
                  </a:solidFill>
                  <a:effectLst>
                    <a:outerShdw blurRad="25400" dist="23998" dir="2700000" rotWithShape="0">
                      <a:srgbClr val="000000">
                        <a:alpha val="31034"/>
                      </a:srgbClr>
                    </a:outerShdw>
                  </a:effectLst>
                  <a:latin typeface="Trebuchet MS"/>
                  <a:ea typeface="Trebuchet MS"/>
                  <a:cs typeface="Trebuchet MS"/>
                  <a:sym typeface="Trebuchet MS"/>
                </a:defRPr>
              </a:pPr>
              <a:endParaRPr sz="1687"/>
            </a:p>
          </p:txBody>
        </p:sp>
        <p:sp>
          <p:nvSpPr>
            <p:cNvPr id="192" name="ΠΟΛΥΠΟΔΕΣ"/>
            <p:cNvSpPr txBox="1"/>
            <p:nvPr/>
          </p:nvSpPr>
          <p:spPr>
            <a:xfrm>
              <a:off x="1091363" y="571714"/>
              <a:ext cx="1382940" cy="40835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9" tIns="45719" rIns="45719" bIns="45719" numCol="1" anchor="ctr">
              <a:spAutoFit/>
            </a:bodyPr>
            <a:lstStyle>
              <a:lvl1pPr defTabSz="1300480">
                <a:defRPr>
                  <a:latin typeface="Trebuchet MS"/>
                  <a:ea typeface="Trebuchet MS"/>
                  <a:cs typeface="Trebuchet MS"/>
                  <a:sym typeface="Trebuchet MS"/>
                </a:defRPr>
              </a:lvl1pPr>
            </a:lstStyle>
            <a:p>
              <a:r>
                <a:rPr sz="1266" dirty="0"/>
                <a:t>ΠΟΛΥΠΟΔΕΣ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93977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7" name="Image" descr="Imag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7434" y="2142133"/>
            <a:ext cx="4260326" cy="3884414"/>
          </a:xfrm>
          <a:prstGeom prst="rect">
            <a:avLst/>
          </a:prstGeom>
          <a:ln w="12700">
            <a:miter lim="400000"/>
          </a:ln>
        </p:spPr>
      </p:pic>
      <p:pic>
        <p:nvPicPr>
          <p:cNvPr id="225" name="Image" descr="Image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40085" y="2142133"/>
            <a:ext cx="4455915" cy="3884414"/>
          </a:xfrm>
          <a:prstGeom prst="rect">
            <a:avLst/>
          </a:prstGeom>
          <a:ln w="12700">
            <a:miter lim="400000"/>
          </a:ln>
        </p:spPr>
      </p:pic>
      <p:sp>
        <p:nvSpPr>
          <p:cNvPr id="223" name="Διαγνωστικά κριτήρια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r>
              <a:t>Διαγνωστικά κριτήρια</a:t>
            </a:r>
          </a:p>
        </p:txBody>
      </p:sp>
      <p:sp>
        <p:nvSpPr>
          <p:cNvPr id="224" name="Τh-1                                                Τh-2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dirty="0"/>
              <a:t>Τh-1                                                </a:t>
            </a:r>
            <a:r>
              <a:rPr lang="el-GR" dirty="0"/>
              <a:t>    </a:t>
            </a:r>
            <a:r>
              <a:rPr dirty="0"/>
              <a:t>Τh-2</a:t>
            </a:r>
          </a:p>
        </p:txBody>
      </p:sp>
      <p:pic>
        <p:nvPicPr>
          <p:cNvPr id="226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11265" y="6161484"/>
            <a:ext cx="1312665" cy="58043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38775887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6092CF9-571B-ED43-810E-E76081214B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219" y="-19279"/>
            <a:ext cx="9303561" cy="555171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ADE6DAF-A327-0A4F-846D-B61FC1F0AB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4702" y="5756223"/>
            <a:ext cx="10515600" cy="1101777"/>
          </a:xfrm>
        </p:spPr>
        <p:txBody>
          <a:bodyPr>
            <a:noAutofit/>
          </a:bodyPr>
          <a:lstStyle/>
          <a:p>
            <a:r>
              <a:rPr lang="en-US" sz="2000" dirty="0"/>
              <a:t>Figure 9: Cluster analysis of CRS: in 8/10 clusters, neutrophil (in yellow) or eosinophilic (in red) inflammation is present. The</a:t>
            </a:r>
            <a:r>
              <a:rPr lang="el-GR" sz="2000" dirty="0"/>
              <a:t> </a:t>
            </a:r>
            <a:r>
              <a:rPr lang="en-US" sz="2000" dirty="0"/>
              <a:t>type with polyps and comorbid asthma (in red) correlates with the eosinophilic inflammation. Both SE-</a:t>
            </a:r>
            <a:r>
              <a:rPr lang="en-US" sz="2000" dirty="0" err="1"/>
              <a:t>IgE</a:t>
            </a:r>
            <a:r>
              <a:rPr lang="en-US" sz="2000" dirty="0"/>
              <a:t> positive clusters who</a:t>
            </a:r>
            <a:r>
              <a:rPr lang="el-GR" sz="2000" dirty="0"/>
              <a:t> </a:t>
            </a:r>
            <a:r>
              <a:rPr lang="en-US" sz="2000" dirty="0"/>
              <a:t>polyposis and comorbid asthma in the majority of the cases.</a:t>
            </a:r>
            <a:br>
              <a:rPr lang="en-US" sz="2000" dirty="0"/>
            </a:b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05479948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F96BB9-A59C-9442-83D5-97B1284D67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/>
              <a:t>Ενδότυποι</a:t>
            </a: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F4530B-04C9-5242-BDE4-6460564FBA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55113"/>
            <a:ext cx="12192000" cy="25477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334451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B9E11076909144932BBAD2859456C3" ma:contentTypeVersion="2" ma:contentTypeDescription="Create a new document." ma:contentTypeScope="" ma:versionID="ec512907330e58a12987199a4d79d22f">
  <xsd:schema xmlns:xsd="http://www.w3.org/2001/XMLSchema" xmlns:xs="http://www.w3.org/2001/XMLSchema" xmlns:p="http://schemas.microsoft.com/office/2006/metadata/properties" xmlns:ns2="96f88f56-8bce-403e-9150-3e2c4e0ddbaf" targetNamespace="http://schemas.microsoft.com/office/2006/metadata/properties" ma:root="true" ma:fieldsID="60b7d2d0f5127dd137963171b2a5c286" ns2:_="">
    <xsd:import namespace="96f88f56-8bce-403e-9150-3e2c4e0ddba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f88f56-8bce-403e-9150-3e2c4e0ddb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801D2A73-6FC9-476A-8514-D9F09A0A2B1A}"/>
</file>

<file path=customXml/itemProps2.xml><?xml version="1.0" encoding="utf-8"?>
<ds:datastoreItem xmlns:ds="http://schemas.openxmlformats.org/officeDocument/2006/customXml" ds:itemID="{0F623390-1ED7-4FBF-8BF4-876D68D849E4}"/>
</file>

<file path=customXml/itemProps3.xml><?xml version="1.0" encoding="utf-8"?>
<ds:datastoreItem xmlns:ds="http://schemas.openxmlformats.org/officeDocument/2006/customXml" ds:itemID="{12831C3B-6771-4BCD-B986-94837502E624}"/>
</file>

<file path=docProps/app.xml><?xml version="1.0" encoding="utf-8"?>
<Properties xmlns="http://schemas.openxmlformats.org/officeDocument/2006/extended-properties" xmlns:vt="http://schemas.openxmlformats.org/officeDocument/2006/docPropsVTypes">
  <TotalTime>32603</TotalTime>
  <Words>1351</Words>
  <Application>Microsoft Macintosh PowerPoint</Application>
  <PresentationFormat>Ευρεία οθόνη</PresentationFormat>
  <Paragraphs>197</Paragraphs>
  <Slides>57</Slides>
  <Notes>0</Notes>
  <HiddenSlides>0</HiddenSlides>
  <MMClips>0</MMClips>
  <ScaleCrop>false</ScaleCrop>
  <HeadingPairs>
    <vt:vector size="6" baseType="variant">
      <vt:variant>
        <vt:lpstr>Γραμματοσειρές που χρησιμοποιούνται</vt:lpstr>
      </vt:variant>
      <vt:variant>
        <vt:i4>9</vt:i4>
      </vt:variant>
      <vt:variant>
        <vt:lpstr>Θέμα</vt:lpstr>
      </vt:variant>
      <vt:variant>
        <vt:i4>1</vt:i4>
      </vt:variant>
      <vt:variant>
        <vt:lpstr>Τίτλοι διαφανειών</vt:lpstr>
      </vt:variant>
      <vt:variant>
        <vt:i4>57</vt:i4>
      </vt:variant>
    </vt:vector>
  </HeadingPairs>
  <TitlesOfParts>
    <vt:vector size="67" baseType="lpstr">
      <vt:lpstr>Arial</vt:lpstr>
      <vt:lpstr>Calibri</vt:lpstr>
      <vt:lpstr>Calibri Light</vt:lpstr>
      <vt:lpstr>DIN Alternate</vt:lpstr>
      <vt:lpstr>DIN Condensed</vt:lpstr>
      <vt:lpstr>Georgia</vt:lpstr>
      <vt:lpstr>Helvetica</vt:lpstr>
      <vt:lpstr>Times</vt:lpstr>
      <vt:lpstr>Trebuchet MS</vt:lpstr>
      <vt:lpstr>Office Theme</vt:lpstr>
      <vt:lpstr>   «Θεραπευτικές δυνατότητες-χειρουργικές CRSwNP» </vt:lpstr>
      <vt:lpstr>Ορισμός</vt:lpstr>
      <vt:lpstr>Ερωτήματα</vt:lpstr>
      <vt:lpstr>Pubmed</vt:lpstr>
      <vt:lpstr>Επίπτωση</vt:lpstr>
      <vt:lpstr>ΡΙΝΟΚΟΛΠΙΤΙΔΑ ΚΑΙ ΠΟΛΥΠΟΔΕΣ</vt:lpstr>
      <vt:lpstr>Διαγνωστικά κριτήρια</vt:lpstr>
      <vt:lpstr>Figure 9: Cluster analysis of CRS: in 8/10 clusters, neutrophil (in yellow) or eosinophilic (in red) inflammation is present. The type with polyps and comorbid asthma (in red) correlates with the eosinophilic inflammation. Both SE-IgE positive clusters who polyposis and comorbid asthma in the majority of the cases. </vt:lpstr>
      <vt:lpstr>Ενδότυποι</vt:lpstr>
      <vt:lpstr>Παρουσίαση του PowerPoint</vt:lpstr>
      <vt:lpstr>Άλλοι φαινότυποι: Αλλ. Μυκητιασική ρ.κ. 8-12%</vt:lpstr>
      <vt:lpstr>Άλλοι φαινότυποι: Ευαισθησία στην ασπιρίνη</vt:lpstr>
      <vt:lpstr>Πριν προσγειωθούμε…</vt:lpstr>
      <vt:lpstr>Διάγνωση</vt:lpstr>
      <vt:lpstr>ΕΝΔΟΣΚΟΠΗΣΗ</vt:lpstr>
      <vt:lpstr>ΕΝΔΟΣΚΟΠΗΣΗ</vt:lpstr>
      <vt:lpstr>Απεικόνιση</vt:lpstr>
      <vt:lpstr>Απεικόνιση</vt:lpstr>
      <vt:lpstr>Παρουσίαση του PowerPoint</vt:lpstr>
      <vt:lpstr>Διάγνωση</vt:lpstr>
      <vt:lpstr>Θεραπεία χειρουργικές επιλογές</vt:lpstr>
      <vt:lpstr>CRSwNP</vt:lpstr>
      <vt:lpstr>Συντηρητική θεραπεία</vt:lpstr>
      <vt:lpstr>Συντηρητική θεραπεία</vt:lpstr>
      <vt:lpstr>Παρουσίαση του PowerPoint</vt:lpstr>
      <vt:lpstr>Διάρκεια φαρμακευτικής αγωγής</vt:lpstr>
      <vt:lpstr>Ανταπόκριση</vt:lpstr>
      <vt:lpstr>Συστηματικά στεροειδή</vt:lpstr>
      <vt:lpstr>Πότε χειρουργούμε; </vt:lpstr>
      <vt:lpstr>Παρουσίαση του PowerPoint</vt:lpstr>
      <vt:lpstr>Παρουσίαση του PowerPoint</vt:lpstr>
      <vt:lpstr>Παρουσίαση του PowerPoint</vt:lpstr>
      <vt:lpstr>              Συντηρητικη Vs Χειρουργικη</vt:lpstr>
      <vt:lpstr>Πότε;</vt:lpstr>
      <vt:lpstr>Χειρουργικοί στόχοι</vt:lpstr>
      <vt:lpstr>Ενδοσκοπική χειρουργική παραρρινίων</vt:lpstr>
      <vt:lpstr>Ενδοσκοπική χειρουργική παραρρινίων</vt:lpstr>
      <vt:lpstr>Αλλεργική μυκητιασική ρ.κ.</vt:lpstr>
      <vt:lpstr>Samter’s Triad</vt:lpstr>
      <vt:lpstr>Προεγχειρητική αγωγή</vt:lpstr>
      <vt:lpstr>Συμπληρωματικές επεμβάσεις</vt:lpstr>
      <vt:lpstr>NAVIGATION</vt:lpstr>
      <vt:lpstr>NAVIGATION (CAS με CT – FUSION )</vt:lpstr>
      <vt:lpstr>Παρουσίαση του PowerPoint</vt:lpstr>
      <vt:lpstr>Παρουσίαση του PowerPoint</vt:lpstr>
      <vt:lpstr>Παρουσίαση του PowerPoint</vt:lpstr>
      <vt:lpstr>IGS surgery</vt:lpstr>
      <vt:lpstr>Παρουσίαση του PowerPoint</vt:lpstr>
      <vt:lpstr>Πολυποδοφάγος</vt:lpstr>
      <vt:lpstr>Πωματισμός</vt:lpstr>
      <vt:lpstr>Υποτροπές</vt:lpstr>
      <vt:lpstr>Επανεπέμβαση </vt:lpstr>
      <vt:lpstr>Έκταση επέμβασης</vt:lpstr>
      <vt:lpstr>Reboot</vt:lpstr>
      <vt:lpstr>Reboot</vt:lpstr>
      <vt:lpstr>Reboot</vt:lpstr>
      <vt:lpstr>Μετεγχειρητικά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Microsoft Office User</cp:lastModifiedBy>
  <cp:revision>141</cp:revision>
  <cp:lastPrinted>2018-11-10T18:10:49Z</cp:lastPrinted>
  <dcterms:created xsi:type="dcterms:W3CDTF">2018-10-29T20:48:30Z</dcterms:created>
  <dcterms:modified xsi:type="dcterms:W3CDTF">2021-07-02T05:19:17Z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0x010100D5B9E11076909144932BBAD2859456C3</vt:lpwstr>
  </property>
</Properties>
</file>