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86" r:id="rId3"/>
    <p:sldId id="257" r:id="rId4"/>
    <p:sldId id="289" r:id="rId5"/>
    <p:sldId id="296" r:id="rId6"/>
    <p:sldId id="297" r:id="rId7"/>
    <p:sldId id="290" r:id="rId8"/>
    <p:sldId id="298"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272"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FA7"/>
    <a:srgbClr val="05BBB7"/>
    <a:srgbClr val="05B3AF"/>
    <a:srgbClr val="2E6CB8"/>
    <a:srgbClr val="0B8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EACD2E80-451D-4B2F-8680-FB0B365E129D}"/>
    <pc:docChg chg="delSld modSld">
      <pc:chgData name="Νικόλαος Πολύζος" userId="49bd9883-38f1-4410-9a28-6e5045e10986" providerId="ADAL" clId="{EACD2E80-451D-4B2F-8680-FB0B365E129D}" dt="2024-11-03T19:01:56.903" v="29" actId="47"/>
      <pc:docMkLst>
        <pc:docMk/>
      </pc:docMkLst>
      <pc:sldChg chg="modSp mod">
        <pc:chgData name="Νικόλαος Πολύζος" userId="49bd9883-38f1-4410-9a28-6e5045e10986" providerId="ADAL" clId="{EACD2E80-451D-4B2F-8680-FB0B365E129D}" dt="2024-11-03T19:00:28.176" v="28" actId="6549"/>
        <pc:sldMkLst>
          <pc:docMk/>
          <pc:sldMk cId="2039745937" sldId="256"/>
        </pc:sldMkLst>
        <pc:spChg chg="mod">
          <ac:chgData name="Νικόλαος Πολύζος" userId="49bd9883-38f1-4410-9a28-6e5045e10986" providerId="ADAL" clId="{EACD2E80-451D-4B2F-8680-FB0B365E129D}" dt="2024-11-03T19:00:28.176" v="28" actId="6549"/>
          <ac:spMkLst>
            <pc:docMk/>
            <pc:sldMk cId="2039745937" sldId="256"/>
            <ac:spMk id="4" creationId="{017CE44A-DACC-7179-A8D3-B317D438C19B}"/>
          </ac:spMkLst>
        </pc:spChg>
      </pc:sldChg>
      <pc:sldChg chg="del">
        <pc:chgData name="Νικόλαος Πολύζος" userId="49bd9883-38f1-4410-9a28-6e5045e10986" providerId="ADAL" clId="{EACD2E80-451D-4B2F-8680-FB0B365E129D}" dt="2024-11-03T19:01:56.903" v="29" actId="47"/>
        <pc:sldMkLst>
          <pc:docMk/>
          <pc:sldMk cId="769852643" sldId="278"/>
        </pc:sldMkLst>
      </pc:sldChg>
      <pc:sldChg chg="del">
        <pc:chgData name="Νικόλαος Πολύζος" userId="49bd9883-38f1-4410-9a28-6e5045e10986" providerId="ADAL" clId="{EACD2E80-451D-4B2F-8680-FB0B365E129D}" dt="2024-11-03T19:01:56.903" v="29" actId="47"/>
        <pc:sldMkLst>
          <pc:docMk/>
          <pc:sldMk cId="340417973" sldId="279"/>
        </pc:sldMkLst>
      </pc:sldChg>
      <pc:sldChg chg="del">
        <pc:chgData name="Νικόλαος Πολύζος" userId="49bd9883-38f1-4410-9a28-6e5045e10986" providerId="ADAL" clId="{EACD2E80-451D-4B2F-8680-FB0B365E129D}" dt="2024-11-03T19:01:56.903" v="29" actId="47"/>
        <pc:sldMkLst>
          <pc:docMk/>
          <pc:sldMk cId="1787283241" sldId="280"/>
        </pc:sldMkLst>
      </pc:sldChg>
      <pc:sldChg chg="del">
        <pc:chgData name="Νικόλαος Πολύζος" userId="49bd9883-38f1-4410-9a28-6e5045e10986" providerId="ADAL" clId="{EACD2E80-451D-4B2F-8680-FB0B365E129D}" dt="2024-11-03T19:01:56.903" v="29" actId="47"/>
        <pc:sldMkLst>
          <pc:docMk/>
          <pc:sldMk cId="3798895383" sldId="282"/>
        </pc:sldMkLst>
      </pc:sldChg>
      <pc:sldChg chg="del">
        <pc:chgData name="Νικόλαος Πολύζος" userId="49bd9883-38f1-4410-9a28-6e5045e10986" providerId="ADAL" clId="{EACD2E80-451D-4B2F-8680-FB0B365E129D}" dt="2024-11-03T19:01:56.903" v="29" actId="47"/>
        <pc:sldMkLst>
          <pc:docMk/>
          <pc:sldMk cId="1721011623" sldId="283"/>
        </pc:sldMkLst>
      </pc:sldChg>
      <pc:sldChg chg="del">
        <pc:chgData name="Νικόλαος Πολύζος" userId="49bd9883-38f1-4410-9a28-6e5045e10986" providerId="ADAL" clId="{EACD2E80-451D-4B2F-8680-FB0B365E129D}" dt="2024-11-03T19:01:56.903" v="29" actId="47"/>
        <pc:sldMkLst>
          <pc:docMk/>
          <pc:sldMk cId="1777740348" sldId="284"/>
        </pc:sldMkLst>
      </pc:sldChg>
      <pc:sldChg chg="del">
        <pc:chgData name="Νικόλαος Πολύζος" userId="49bd9883-38f1-4410-9a28-6e5045e10986" providerId="ADAL" clId="{EACD2E80-451D-4B2F-8680-FB0B365E129D}" dt="2024-11-03T19:01:56.903" v="29" actId="47"/>
        <pc:sldMkLst>
          <pc:docMk/>
          <pc:sldMk cId="3458470290" sldId="285"/>
        </pc:sldMkLst>
      </pc:sldChg>
      <pc:sldChg chg="del">
        <pc:chgData name="Νικόλαος Πολύζος" userId="49bd9883-38f1-4410-9a28-6e5045e10986" providerId="ADAL" clId="{EACD2E80-451D-4B2F-8680-FB0B365E129D}" dt="2024-11-03T19:01:56.903" v="29" actId="47"/>
        <pc:sldMkLst>
          <pc:docMk/>
          <pc:sldMk cId="3866140716" sldId="291"/>
        </pc:sldMkLst>
      </pc:sldChg>
      <pc:sldChg chg="del">
        <pc:chgData name="Νικόλαος Πολύζος" userId="49bd9883-38f1-4410-9a28-6e5045e10986" providerId="ADAL" clId="{EACD2E80-451D-4B2F-8680-FB0B365E129D}" dt="2024-11-03T19:01:56.903" v="29" actId="47"/>
        <pc:sldMkLst>
          <pc:docMk/>
          <pc:sldMk cId="2743506474" sldId="292"/>
        </pc:sldMkLst>
      </pc:sldChg>
      <pc:sldChg chg="del">
        <pc:chgData name="Νικόλαος Πολύζος" userId="49bd9883-38f1-4410-9a28-6e5045e10986" providerId="ADAL" clId="{EACD2E80-451D-4B2F-8680-FB0B365E129D}" dt="2024-11-03T19:01:56.903" v="29" actId="47"/>
        <pc:sldMkLst>
          <pc:docMk/>
          <pc:sldMk cId="3515160131" sldId="293"/>
        </pc:sldMkLst>
      </pc:sldChg>
      <pc:sldChg chg="del">
        <pc:chgData name="Νικόλαος Πολύζος" userId="49bd9883-38f1-4410-9a28-6e5045e10986" providerId="ADAL" clId="{EACD2E80-451D-4B2F-8680-FB0B365E129D}" dt="2024-11-03T19:01:56.903" v="29" actId="47"/>
        <pc:sldMkLst>
          <pc:docMk/>
          <pc:sldMk cId="746840744" sldId="294"/>
        </pc:sldMkLst>
      </pc:sldChg>
      <pc:sldChg chg="del">
        <pc:chgData name="Νικόλαος Πολύζος" userId="49bd9883-38f1-4410-9a28-6e5045e10986" providerId="ADAL" clId="{EACD2E80-451D-4B2F-8680-FB0B365E129D}" dt="2024-11-03T19:01:56.903" v="29" actId="47"/>
        <pc:sldMkLst>
          <pc:docMk/>
          <pc:sldMk cId="1006723176" sldId="299"/>
        </pc:sldMkLst>
      </pc:sldChg>
      <pc:sldChg chg="del">
        <pc:chgData name="Νικόλαος Πολύζος" userId="49bd9883-38f1-4410-9a28-6e5045e10986" providerId="ADAL" clId="{EACD2E80-451D-4B2F-8680-FB0B365E129D}" dt="2024-11-03T19:01:56.903" v="29" actId="47"/>
        <pc:sldMkLst>
          <pc:docMk/>
          <pc:sldMk cId="3351634228" sldId="300"/>
        </pc:sldMkLst>
      </pc:sldChg>
      <pc:sldChg chg="del">
        <pc:chgData name="Νικόλαος Πολύζος" userId="49bd9883-38f1-4410-9a28-6e5045e10986" providerId="ADAL" clId="{EACD2E80-451D-4B2F-8680-FB0B365E129D}" dt="2024-11-03T19:01:56.903" v="29" actId="47"/>
        <pc:sldMkLst>
          <pc:docMk/>
          <pc:sldMk cId="500414629" sldId="301"/>
        </pc:sldMkLst>
      </pc:sldChg>
      <pc:sldChg chg="del">
        <pc:chgData name="Νικόλαος Πολύζος" userId="49bd9883-38f1-4410-9a28-6e5045e10986" providerId="ADAL" clId="{EACD2E80-451D-4B2F-8680-FB0B365E129D}" dt="2024-11-03T19:01:56.903" v="29" actId="47"/>
        <pc:sldMkLst>
          <pc:docMk/>
          <pc:sldMk cId="2188184076" sldId="302"/>
        </pc:sldMkLst>
      </pc:sldChg>
      <pc:sldChg chg="del">
        <pc:chgData name="Νικόλαος Πολύζος" userId="49bd9883-38f1-4410-9a28-6e5045e10986" providerId="ADAL" clId="{EACD2E80-451D-4B2F-8680-FB0B365E129D}" dt="2024-11-03T19:01:56.903" v="29" actId="47"/>
        <pc:sldMkLst>
          <pc:docMk/>
          <pc:sldMk cId="834744324" sldId="303"/>
        </pc:sldMkLst>
      </pc:sldChg>
      <pc:sldChg chg="del">
        <pc:chgData name="Νικόλαος Πολύζος" userId="49bd9883-38f1-4410-9a28-6e5045e10986" providerId="ADAL" clId="{EACD2E80-451D-4B2F-8680-FB0B365E129D}" dt="2024-11-03T19:01:56.903" v="29" actId="47"/>
        <pc:sldMkLst>
          <pc:docMk/>
          <pc:sldMk cId="2284317204" sldId="304"/>
        </pc:sldMkLst>
      </pc:sldChg>
      <pc:sldChg chg="del">
        <pc:chgData name="Νικόλαος Πολύζος" userId="49bd9883-38f1-4410-9a28-6e5045e10986" providerId="ADAL" clId="{EACD2E80-451D-4B2F-8680-FB0B365E129D}" dt="2024-11-03T19:01:56.903" v="29" actId="47"/>
        <pc:sldMkLst>
          <pc:docMk/>
          <pc:sldMk cId="783715044" sldId="305"/>
        </pc:sldMkLst>
      </pc:sldChg>
      <pc:sldChg chg="del">
        <pc:chgData name="Νικόλαος Πολύζος" userId="49bd9883-38f1-4410-9a28-6e5045e10986" providerId="ADAL" clId="{EACD2E80-451D-4B2F-8680-FB0B365E129D}" dt="2024-11-03T19:01:56.903" v="29" actId="47"/>
        <pc:sldMkLst>
          <pc:docMk/>
          <pc:sldMk cId="1122306007" sldId="306"/>
        </pc:sldMkLst>
      </pc:sldChg>
      <pc:sldChg chg="del">
        <pc:chgData name="Νικόλαος Πολύζος" userId="49bd9883-38f1-4410-9a28-6e5045e10986" providerId="ADAL" clId="{EACD2E80-451D-4B2F-8680-FB0B365E129D}" dt="2024-11-03T19:01:56.903" v="29" actId="47"/>
        <pc:sldMkLst>
          <pc:docMk/>
          <pc:sldMk cId="3889436803" sldId="307"/>
        </pc:sldMkLst>
      </pc:sldChg>
      <pc:sldChg chg="del">
        <pc:chgData name="Νικόλαος Πολύζος" userId="49bd9883-38f1-4410-9a28-6e5045e10986" providerId="ADAL" clId="{EACD2E80-451D-4B2F-8680-FB0B365E129D}" dt="2024-11-03T19:01:56.903" v="29" actId="47"/>
        <pc:sldMkLst>
          <pc:docMk/>
          <pc:sldMk cId="3204507968" sldId="308"/>
        </pc:sldMkLst>
      </pc:sldChg>
      <pc:sldChg chg="del">
        <pc:chgData name="Νικόλαος Πολύζος" userId="49bd9883-38f1-4410-9a28-6e5045e10986" providerId="ADAL" clId="{EACD2E80-451D-4B2F-8680-FB0B365E129D}" dt="2024-11-03T19:01:56.903" v="29" actId="47"/>
        <pc:sldMkLst>
          <pc:docMk/>
          <pc:sldMk cId="1553000848" sldId="309"/>
        </pc:sldMkLst>
      </pc:sldChg>
      <pc:sldChg chg="del">
        <pc:chgData name="Νικόλαος Πολύζος" userId="49bd9883-38f1-4410-9a28-6e5045e10986" providerId="ADAL" clId="{EACD2E80-451D-4B2F-8680-FB0B365E129D}" dt="2024-11-03T19:01:56.903" v="29" actId="47"/>
        <pc:sldMkLst>
          <pc:docMk/>
          <pc:sldMk cId="1268371689" sldId="310"/>
        </pc:sldMkLst>
      </pc:sldChg>
      <pc:sldChg chg="del">
        <pc:chgData name="Νικόλαος Πολύζος" userId="49bd9883-38f1-4410-9a28-6e5045e10986" providerId="ADAL" clId="{EACD2E80-451D-4B2F-8680-FB0B365E129D}" dt="2024-11-03T19:01:56.903" v="29" actId="47"/>
        <pc:sldMkLst>
          <pc:docMk/>
          <pc:sldMk cId="1211192286" sldId="311"/>
        </pc:sldMkLst>
      </pc:sldChg>
      <pc:sldChg chg="del">
        <pc:chgData name="Νικόλαος Πολύζος" userId="49bd9883-38f1-4410-9a28-6e5045e10986" providerId="ADAL" clId="{EACD2E80-451D-4B2F-8680-FB0B365E129D}" dt="2024-11-03T19:01:56.903" v="29" actId="47"/>
        <pc:sldMkLst>
          <pc:docMk/>
          <pc:sldMk cId="3521486075" sldId="312"/>
        </pc:sldMkLst>
      </pc:sldChg>
      <pc:sldChg chg="del">
        <pc:chgData name="Νικόλαος Πολύζος" userId="49bd9883-38f1-4410-9a28-6e5045e10986" providerId="ADAL" clId="{EACD2E80-451D-4B2F-8680-FB0B365E129D}" dt="2024-11-03T19:01:56.903" v="29" actId="47"/>
        <pc:sldMkLst>
          <pc:docMk/>
          <pc:sldMk cId="1728389880" sldId="313"/>
        </pc:sldMkLst>
      </pc:sldChg>
      <pc:sldChg chg="del">
        <pc:chgData name="Νικόλαος Πολύζος" userId="49bd9883-38f1-4410-9a28-6e5045e10986" providerId="ADAL" clId="{EACD2E80-451D-4B2F-8680-FB0B365E129D}" dt="2024-11-03T19:01:56.903" v="29" actId="47"/>
        <pc:sldMkLst>
          <pc:docMk/>
          <pc:sldMk cId="1934024448" sldId="314"/>
        </pc:sldMkLst>
      </pc:sldChg>
      <pc:sldChg chg="del">
        <pc:chgData name="Νικόλαος Πολύζος" userId="49bd9883-38f1-4410-9a28-6e5045e10986" providerId="ADAL" clId="{EACD2E80-451D-4B2F-8680-FB0B365E129D}" dt="2024-11-03T19:01:56.903" v="29" actId="47"/>
        <pc:sldMkLst>
          <pc:docMk/>
          <pc:sldMk cId="2428571026"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45E5C-E04E-D71C-7C91-F1AE0DF9DE1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487DA60-F6DC-39A2-4315-23649AB66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EE5C1F8-05D8-83DC-3BEF-FB5F14A7D8FF}"/>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78E0C7B9-E1EF-B540-F976-B1636EFB31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18F51F-8A54-7DD0-B2FE-2756531444D5}"/>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51559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D4F4F-1680-3066-5DB0-9FA0EC31F4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0A62ED-1E07-572D-A5FE-C2D1895C40C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506A50-C73C-87A5-D382-392933CAAF5B}"/>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344F5062-E9AB-3C10-EC71-5A35737A22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CD6A855-0B4C-6675-E143-C8223C0B201F}"/>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04800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B6FC8D1-47FA-3C65-6D35-E0082AE0366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A290035-7783-3873-874A-78A4AD2F73D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1A58685-7CC4-6BC5-18F8-A1AF89E36893}"/>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2EB85E44-CBC5-561D-328E-11D5C068BF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71B202-EEA0-BAAF-F7A9-CB7658D5EF61}"/>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5080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BCC98-643A-DD53-563A-63E58B13E8C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795933-0471-1DFB-A92E-E6B763D31C2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5D5A60-4B7D-8101-E5DB-3418C5CDC764}"/>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039A532D-C29B-BB37-6562-8E0EEE4EF5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E577BF-2E60-CC5F-2FC7-D2618A4C83A7}"/>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20746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E8F409-2374-1ACF-F616-0424A3DC472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1036B1-9164-E3DE-CCCC-92F2283BF9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23B959C-FD81-7AF6-712A-0712A767FFEA}"/>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9FD24081-AA20-3594-9A4E-A90052EC81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54DBC9-5094-E406-8E9D-D9251A36B8C1}"/>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35485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32B4F-F3FC-C665-0831-8E5F517BAB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0FCE032-7728-2A43-83B5-062CA23F1D2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67DBCF7-BF59-7597-2CB8-00816A1B906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F89056B-B034-6C8A-D024-32C7A66A2299}"/>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6" name="Θέση υποσέλιδου 5">
            <a:extLst>
              <a:ext uri="{FF2B5EF4-FFF2-40B4-BE49-F238E27FC236}">
                <a16:creationId xmlns:a16="http://schemas.microsoft.com/office/drawing/2014/main" id="{EB493564-3141-60BA-1B81-5127E51BBA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D78484D-A99E-DBD8-0B79-602BC4B54807}"/>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9527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AFD85-E3A1-5DE4-F66E-E2FDC2FD334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D4365E2-B89A-1B04-2A4B-4BC05A6B7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CA2153A-6E57-2DE5-C8EA-B2C81614C7A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E41A8B0-BEF3-3C7F-EBC5-E5A9CDC9A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918E155-866A-6578-AC73-3E111816E8E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4D68661-AC68-B739-3C48-B61E1C622422}"/>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8" name="Θέση υποσέλιδου 7">
            <a:extLst>
              <a:ext uri="{FF2B5EF4-FFF2-40B4-BE49-F238E27FC236}">
                <a16:creationId xmlns:a16="http://schemas.microsoft.com/office/drawing/2014/main" id="{275490FF-2929-D1BB-09DD-0175B501C8F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71ADF7E-7099-5D26-FB4E-C702BFB29363}"/>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9729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7639C-B018-8EB8-EC8A-5361D103CA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F42D6F8-C27E-14BD-0F6C-6E2A4F6F0D89}"/>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4" name="Θέση υποσέλιδου 3">
            <a:extLst>
              <a:ext uri="{FF2B5EF4-FFF2-40B4-BE49-F238E27FC236}">
                <a16:creationId xmlns:a16="http://schemas.microsoft.com/office/drawing/2014/main" id="{64CDD630-F202-4EF1-4D68-F5382E513DC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31911A-498A-B134-ED88-312E0D2911A0}"/>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39179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B34D4BD-231B-8653-C135-21096BA0290D}"/>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3" name="Θέση υποσέλιδου 2">
            <a:extLst>
              <a:ext uri="{FF2B5EF4-FFF2-40B4-BE49-F238E27FC236}">
                <a16:creationId xmlns:a16="http://schemas.microsoft.com/office/drawing/2014/main" id="{55142CC4-A64F-B046-D4AA-FEA0DB71017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FEDF665-5AA8-1D1C-3BE8-322DC848DBB2}"/>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62603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DC294-BBD9-CB96-7461-6256D217FA0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8CDC0B-4B25-D031-DEA8-96CB513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8C24458-BFED-1A73-7543-A1F4FE838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C9899E0-BBF2-C8DB-BE4A-900DBFB6FAFB}"/>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6" name="Θέση υποσέλιδου 5">
            <a:extLst>
              <a:ext uri="{FF2B5EF4-FFF2-40B4-BE49-F238E27FC236}">
                <a16:creationId xmlns:a16="http://schemas.microsoft.com/office/drawing/2014/main" id="{C528FF00-148C-852E-86F1-9A8AFF0114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7FD55D-C8A7-126A-AB88-F7EC42076E32}"/>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96969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EE31B-732C-B7EE-E82C-22F44C54700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F74EA3A-46F1-770E-1003-1E2FC7FD5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7ECB47E-38D9-2DCF-E6F2-F31331451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D742C67-ACC0-D47A-9E06-AF1E13241ED0}"/>
              </a:ext>
            </a:extLst>
          </p:cNvPr>
          <p:cNvSpPr>
            <a:spLocks noGrp="1"/>
          </p:cNvSpPr>
          <p:nvPr>
            <p:ph type="dt" sz="half" idx="10"/>
          </p:nvPr>
        </p:nvSpPr>
        <p:spPr/>
        <p:txBody>
          <a:bodyPr/>
          <a:lstStyle/>
          <a:p>
            <a:fld id="{0FFD496A-A6FD-44E0-AE7D-3A81BD926359}" type="datetimeFigureOut">
              <a:rPr lang="el-GR" smtClean="0"/>
              <a:t>3/11/2024</a:t>
            </a:fld>
            <a:endParaRPr lang="el-GR"/>
          </a:p>
        </p:txBody>
      </p:sp>
      <p:sp>
        <p:nvSpPr>
          <p:cNvPr id="6" name="Θέση υποσέλιδου 5">
            <a:extLst>
              <a:ext uri="{FF2B5EF4-FFF2-40B4-BE49-F238E27FC236}">
                <a16:creationId xmlns:a16="http://schemas.microsoft.com/office/drawing/2014/main" id="{D391EBB8-A35F-28CD-507F-9375086360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571A2B-71C3-6126-5B72-9743445850C6}"/>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74598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994FF5D-7E9A-4873-BF43-783325C4F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AC1014-D1FF-E7E7-51EA-50A4CF2011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42A320-68E6-01B2-9236-77B09153D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FD496A-A6FD-44E0-AE7D-3A81BD926359}" type="datetimeFigureOut">
              <a:rPr lang="el-GR" smtClean="0"/>
              <a:t>3/11/2024</a:t>
            </a:fld>
            <a:endParaRPr lang="el-GR"/>
          </a:p>
        </p:txBody>
      </p:sp>
      <p:sp>
        <p:nvSpPr>
          <p:cNvPr id="5" name="Θέση υποσέλιδου 4">
            <a:extLst>
              <a:ext uri="{FF2B5EF4-FFF2-40B4-BE49-F238E27FC236}">
                <a16:creationId xmlns:a16="http://schemas.microsoft.com/office/drawing/2014/main" id="{5C6DABDC-567C-1C41-11B5-7218726CB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65F0F5D-06B0-F794-76D3-56E672E27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FFDF92-E278-4AD4-BEA7-55EB6746F069}" type="slidenum">
              <a:rPr lang="el-GR" smtClean="0"/>
              <a:t>‹#›</a:t>
            </a:fld>
            <a:endParaRPr lang="el-GR"/>
          </a:p>
        </p:txBody>
      </p:sp>
    </p:spTree>
    <p:extLst>
      <p:ext uri="{BB962C8B-B14F-4D97-AF65-F5344CB8AC3E}">
        <p14:creationId xmlns:p14="http://schemas.microsoft.com/office/powerpoint/2010/main" val="315116242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178490" y="161310"/>
            <a:ext cx="7013510" cy="1326527"/>
          </a:xfrm>
        </p:spPr>
        <p:txBody>
          <a:bodyPr>
            <a:noAutofit/>
          </a:bodyPr>
          <a:lstStyle/>
          <a:p>
            <a:pPr algn="l"/>
            <a:r>
              <a:rPr lang="el-GR" sz="3600" b="1" dirty="0">
                <a:solidFill>
                  <a:srgbClr val="2E6CB8"/>
                </a:solidFill>
                <a:latin typeface="Arial" panose="020B0604020202020204" pitchFamily="34" charset="0"/>
                <a:cs typeface="Arial" panose="020B0604020202020204" pitchFamily="34" charset="0"/>
              </a:rPr>
              <a:t>Πολιτική υγείας και </a:t>
            </a:r>
            <a:br>
              <a:rPr lang="el-GR" sz="3600" b="1" dirty="0">
                <a:solidFill>
                  <a:srgbClr val="2E6CB8"/>
                </a:solidFill>
                <a:latin typeface="Arial" panose="020B0604020202020204" pitchFamily="34" charset="0"/>
                <a:cs typeface="Arial" panose="020B0604020202020204" pitchFamily="34" charset="0"/>
              </a:rPr>
            </a:br>
            <a:r>
              <a:rPr lang="el-GR" sz="3600" b="1" dirty="0">
                <a:solidFill>
                  <a:srgbClr val="2E6CB8"/>
                </a:solidFill>
                <a:latin typeface="Arial" panose="020B0604020202020204" pitchFamily="34" charset="0"/>
                <a:cs typeface="Arial" panose="020B0604020202020204" pitchFamily="34" charset="0"/>
              </a:rPr>
              <a:t>Διοίκηση υπηρεσιών υγείας</a:t>
            </a:r>
          </a:p>
        </p:txBody>
      </p:sp>
      <p:sp>
        <p:nvSpPr>
          <p:cNvPr id="3" name="Υπότιτλος 2">
            <a:extLst>
              <a:ext uri="{FF2B5EF4-FFF2-40B4-BE49-F238E27FC236}">
                <a16:creationId xmlns:a16="http://schemas.microsoft.com/office/drawing/2014/main" id="{263B0220-285E-CDAD-EBD0-6D84226E8FAB}"/>
              </a:ext>
            </a:extLst>
          </p:cNvPr>
          <p:cNvSpPr>
            <a:spLocks noGrp="1"/>
          </p:cNvSpPr>
          <p:nvPr>
            <p:ph type="subTitle" idx="1"/>
          </p:nvPr>
        </p:nvSpPr>
        <p:spPr>
          <a:xfrm>
            <a:off x="5178490" y="1670066"/>
            <a:ext cx="6806288" cy="841946"/>
          </a:xfrm>
        </p:spPr>
        <p:txBody>
          <a:bodyPr>
            <a:normAutofit/>
          </a:bodyPr>
          <a:lstStyle/>
          <a:p>
            <a:pPr algn="l"/>
            <a:r>
              <a:rPr lang="el-GR" sz="2800" dirty="0">
                <a:latin typeface="Arial" panose="020B0604020202020204" pitchFamily="34" charset="0"/>
                <a:cs typeface="Arial" panose="020B0604020202020204" pitchFamily="34" charset="0"/>
              </a:rPr>
              <a:t>Νικόλαος Μ. Πολύζος</a:t>
            </a:r>
          </a:p>
        </p:txBody>
      </p:sp>
      <p:sp>
        <p:nvSpPr>
          <p:cNvPr id="4" name="TextBox 3">
            <a:extLst>
              <a:ext uri="{FF2B5EF4-FFF2-40B4-BE49-F238E27FC236}">
                <a16:creationId xmlns:a16="http://schemas.microsoft.com/office/drawing/2014/main" id="{017CE44A-DACC-7179-A8D3-B317D438C19B}"/>
              </a:ext>
            </a:extLst>
          </p:cNvPr>
          <p:cNvSpPr txBox="1"/>
          <p:nvPr/>
        </p:nvSpPr>
        <p:spPr>
          <a:xfrm>
            <a:off x="5178490" y="2466960"/>
            <a:ext cx="7013510" cy="1354217"/>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Υγεία και Προσδιοριστές της</a:t>
            </a:r>
          </a:p>
          <a:p>
            <a:endParaRPr lang="en-US" dirty="0"/>
          </a:p>
          <a:p>
            <a:endParaRPr lang="en-US" dirty="0"/>
          </a:p>
          <a:p>
            <a:endParaRPr lang="en-US" dirty="0"/>
          </a:p>
        </p:txBody>
      </p:sp>
      <p:sp>
        <p:nvSpPr>
          <p:cNvPr id="5" name="Ορθογώνιο 4">
            <a:extLst>
              <a:ext uri="{FF2B5EF4-FFF2-40B4-BE49-F238E27FC236}">
                <a16:creationId xmlns:a16="http://schemas.microsoft.com/office/drawing/2014/main" id="{A87E087D-7E8A-1429-F549-0360857342A8}"/>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1B7C43C3-B4D5-5F36-9448-13802159E1CE}"/>
              </a:ext>
            </a:extLst>
          </p:cNvPr>
          <p:cNvPicPr>
            <a:picLocks noChangeAspect="1"/>
          </p:cNvPicPr>
          <p:nvPr/>
        </p:nvPicPr>
        <p:blipFill>
          <a:blip r:embed="rId2"/>
          <a:stretch>
            <a:fillRect/>
          </a:stretch>
        </p:blipFill>
        <p:spPr>
          <a:xfrm>
            <a:off x="9964079" y="5607778"/>
            <a:ext cx="1755170" cy="576000"/>
          </a:xfrm>
          <a:prstGeom prst="rect">
            <a:avLst/>
          </a:prstGeom>
        </p:spPr>
      </p:pic>
      <p:pic>
        <p:nvPicPr>
          <p:cNvPr id="9" name="Εικόνα 8" descr="Εικόνα που περιέχει κείμενο, γραμματοσειρά, σύμβολο, στιγμιότυπο οθόνης&#10;&#10;Περιγραφή που δημιουργήθηκε αυτόματα">
            <a:extLst>
              <a:ext uri="{FF2B5EF4-FFF2-40B4-BE49-F238E27FC236}">
                <a16:creationId xmlns:a16="http://schemas.microsoft.com/office/drawing/2014/main" id="{E77B897F-0262-E821-51F7-EA9BB73A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81" y="387458"/>
            <a:ext cx="4053582" cy="5723058"/>
          </a:xfrm>
          <a:prstGeom prst="rect">
            <a:avLst/>
          </a:prstGeom>
          <a:ln w="3175">
            <a:solidFill>
              <a:schemeClr val="tx1"/>
            </a:solidFill>
          </a:ln>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2039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869E0874-EDC3-76EB-B7F0-C431D059D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48" y="789524"/>
            <a:ext cx="5099304" cy="5669187"/>
          </a:xfrm>
          <a:prstGeom prst="rect">
            <a:avLst/>
          </a:prstGeom>
        </p:spPr>
      </p:pic>
    </p:spTree>
    <p:extLst>
      <p:ext uri="{BB962C8B-B14F-4D97-AF65-F5344CB8AC3E}">
        <p14:creationId xmlns:p14="http://schemas.microsoft.com/office/powerpoint/2010/main" val="30429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1</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452431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παραπάνω θεματικές συνθέτουν τους άξονες του πλαισίου με τη βοήθεια του οποίου η επιστημονική κοινότητα, οι επαγγελματίες υγείας και οι διαμορφωτές της πολιτικής υγείας καλούνται να δώσουν απαντήσεις στις νέες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προκλήσεις </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που έθεσε η παγκοσμιοποίηση στον χώρο της υγείας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Lee</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1998) και αναφέρονται: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 στην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επιδημιολογία</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ασθενειών στο εσωτερικό και μεταξύ των κρατών και των πληθυσμιακών ομάδων,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 στη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μετανάστευση</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την κινητικότητα των πληθυσμών και την επίπτωση που έχουν στη διάδοση μεταδοτικών ασθενειών,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 στη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χρηματοδότηση</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υπηρεσιών φροντίδας υγείας και την εξασφάλιση των αναγκαίων πόρων σε ένα περιβάλλον έντονης κινητικότητας της εργασίας και του κεφαλαίου,</a:t>
            </a:r>
          </a:p>
        </p:txBody>
      </p:sp>
    </p:spTree>
    <p:extLst>
      <p:ext uri="{BB962C8B-B14F-4D97-AF65-F5344CB8AC3E}">
        <p14:creationId xmlns:p14="http://schemas.microsoft.com/office/powerpoint/2010/main" val="418711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526297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 στη ρύθμιση του παγκόσμιου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εμπορίου</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της παραγωγής, ώστε να προστατευτεί η υγεία των ανθρώπων και των εργαζομένων έναντι των μεταδοτικών ασθενειών, των βιομηχανικών κινδύνων, των βλαβερών αποβλήτων, των επαγγελματικών ασθενειών κ.λπ.,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 στην επίπτωση που έχει η ανάπτυξη της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τεχνολογίας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της πληροφορικής και των τηλεπικοινωνιών στην παροχή υπηρεσιών υγείας και την εμφάνιση νέων μορφών ανισοτήτων που σχετίζονται με τη δυνατότητα πρόσβασης στις τεχνολογίες αυτές,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στ</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στον ρόλο του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κράτους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μη κυβερνητικών οργανώσεων, των διεθνών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οργανισμών</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ιδιωτικών φορέων κ.λπ. στη διαμόρφωση της πολιτικής υγείας και την ανεύρεση μιας ισορροπίας μεταξύ αυτών,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ζ. στην υιοθέτηση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διεθνών κανόνων</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που να ρυθμίζουν τα ζητήματα της παγκόσμιας υγείας, την πιστοποίηση των προμηθευτών υπηρεσιών και των επαγγελματιών υγείας, την προστασία των δικαιωμάτων σε σχέση με τα φάρμακα, τη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βιοϊατρική</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τεχνολογία κ.λπ.</a:t>
            </a:r>
          </a:p>
        </p:txBody>
      </p:sp>
    </p:spTree>
    <p:extLst>
      <p:ext uri="{BB962C8B-B14F-4D97-AF65-F5344CB8AC3E}">
        <p14:creationId xmlns:p14="http://schemas.microsoft.com/office/powerpoint/2010/main" val="253682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.2  Νέες προκλήσεις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5" y="884112"/>
            <a:ext cx="11585509" cy="517064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Συνοπτικά, οι νέες προκλήσεις στη δημόσια υγεία των ευρωπαϊκών χωρών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μετάβαση σε ένα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επιδημιολογικό προφίλ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που κυριαρχείται από τα καρδιαγγειακά νοσήματα, τα νεοπλάσματα, τα μεταβολικά νοσήματα 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σταδιακή επικράτηση νοσογόνων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καταναλωτικών συμπεριφορών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(καπνός, αλκοόλ, διατροφή κ.λπ.), που επιδεινώνει την κατάσταση.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εμφάνιση του AIDS και άλλων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λοιμωδών νόσων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και η επανεμφάνιση παλαιών, που είχαν σχεδόν εξαφανιστεί από την Ευρώπη.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Είναι πια έντονη η ανάγκη τα συστήματα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Να βρουν τρόπους μέτρησης αυτού του νέου επιδημιολογικού φορτίου και των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επιπτώσεων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που έχει στην υγεία.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Να γίνουν αξιόπιστες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προβλέψεις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την πορεία εξέλιξής τους.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Να επαναπροσδιορίσουν τους στόχους και τις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προτεραιότητές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τους και να αποκτήσουν ευελιξία και ταχύτητα προσαρμογής στην αντιμετώπιση τυχόν νέων κινδύνων που θα εμφανιστούν ή και μεταβολής των ήδη υπαρχόντων.</a:t>
            </a:r>
          </a:p>
        </p:txBody>
      </p:sp>
    </p:spTree>
    <p:extLst>
      <p:ext uri="{BB962C8B-B14F-4D97-AF65-F5344CB8AC3E}">
        <p14:creationId xmlns:p14="http://schemas.microsoft.com/office/powerpoint/2010/main" val="362301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303244" y="1125565"/>
            <a:ext cx="11585509" cy="41549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πιο σημαντικοί προσδιοριστικοί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παράγοντες </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(του επιπέδου) της υγείας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οι δημογραφικές τάσεις-εξελίξεις-δείκτες,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η οικονομική ανάπτυξη, η απασχόληση, το εισόδημα και η κατανομή του,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το επίπεδο εκπαίδευσης,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οι συνθήκες κατοικίας-εργασίας και το επίπεδο διαβίωσης,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πρότυπα συμπεριφοράς και τρόπος,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υπηρεσίες υγείας, χρήση ΒΙΤ,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κλιματολογικές συνθήκες-περιβάλλον-οικολογική ισορροπία,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κατανάλωση φαρμάκων,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άλλες κοινωνικές σχέσεις κ.λπ.</a:t>
            </a:r>
          </a:p>
        </p:txBody>
      </p:sp>
    </p:spTree>
    <p:extLst>
      <p:ext uri="{BB962C8B-B14F-4D97-AF65-F5344CB8AC3E}">
        <p14:creationId xmlns:p14="http://schemas.microsoft.com/office/powerpoint/2010/main" val="255738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A87850D4-CFAF-1CFF-8725-4B8427EDB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61" y="1135429"/>
            <a:ext cx="10010273" cy="5329379"/>
          </a:xfrm>
          <a:prstGeom prst="rect">
            <a:avLst/>
          </a:prstGeom>
        </p:spPr>
      </p:pic>
    </p:spTree>
    <p:extLst>
      <p:ext uri="{BB962C8B-B14F-4D97-AF65-F5344CB8AC3E}">
        <p14:creationId xmlns:p14="http://schemas.microsoft.com/office/powerpoint/2010/main" val="73658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6A1B8D28-397B-ED24-8A18-C9160182D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67" y="1125565"/>
            <a:ext cx="9807538" cy="5326967"/>
          </a:xfrm>
          <a:prstGeom prst="rect">
            <a:avLst/>
          </a:prstGeom>
        </p:spPr>
      </p:pic>
    </p:spTree>
    <p:extLst>
      <p:ext uri="{BB962C8B-B14F-4D97-AF65-F5344CB8AC3E}">
        <p14:creationId xmlns:p14="http://schemas.microsoft.com/office/powerpoint/2010/main" val="204789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FCB7EF5F-38D3-5785-454B-A4A8C09F2AB7}"/>
              </a:ext>
            </a:extLst>
          </p:cNvPr>
          <p:cNvSpPr txBox="1"/>
          <p:nvPr/>
        </p:nvSpPr>
        <p:spPr>
          <a:xfrm>
            <a:off x="160421" y="1125566"/>
            <a:ext cx="11662611"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διερεύνηση του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επιπέδου υγείας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του πληθυσμού προϋποθέτει τη μεθοδολογία συλλογής και ανάλυσης δεδομένων. Στο πλαίσιο αυτό έχουν αναπτυχθεί σχετικοί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δείκτες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που γενικά διαχωρίζονται σε: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αρνητικούς (θνησιμότητα, νοσηρότητα κ.λπ.) και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θετικούς (ποιότητα ζωής,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αυτοαξιολόγηση</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κ.λπ.). </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Στα Σχήματα 3.2-3.3 υπάρχει ανάλυση δεικτών που δείχνουν τη βελτίωση των περισσότερων αρνητικών δεικτών, και κατ’ επέκταση του επιπέδου υγείας, τα τελευταία χρόνια (με εξαιρέσεις, π.χ. καρκίνος πνεύμονα ή μαστού).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Σχήμα 3.4 φαίνεται η εξέλιξη του προσδόκιμου επιβίωσης διεθνώς και στο Σχήμα 3.5 αναλύεται η εξέλιξη του υψηλού πια προσδόκιμου ζωής στην Ελλάδα, με αύξηση κατά 1,5-2 έτη ανά δεκαετία, αλλά και η αρνητική μεταβολή το 2020, με απώλεια 6 μηνών. Ήδη 1 στους 5 είναι άνω των 65 ετών, με εκτίμηση για 1 στους 3 το 2060. </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Ανησυχητική, παράλληλα, είναι η αρνητική φυσική μεταβολή του πληθυσμού την τελευταία 10ετία (περίπου 120.000 θάνατοι και 80.000 γεννήσεις) με δημογραφική πίεση που έχει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μεσομακροπρόθεσμες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πιέσεις στο σύστημα υγείας και ασφάλισης.</a:t>
            </a:r>
          </a:p>
        </p:txBody>
      </p:sp>
    </p:spTree>
    <p:extLst>
      <p:ext uri="{BB962C8B-B14F-4D97-AF65-F5344CB8AC3E}">
        <p14:creationId xmlns:p14="http://schemas.microsoft.com/office/powerpoint/2010/main" val="252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34A4F1E6-4E37-3930-9009-6D034E62D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 y="1125565"/>
            <a:ext cx="10780295" cy="5282091"/>
          </a:xfrm>
          <a:prstGeom prst="rect">
            <a:avLst/>
          </a:prstGeom>
        </p:spPr>
      </p:pic>
    </p:spTree>
    <p:extLst>
      <p:ext uri="{BB962C8B-B14F-4D97-AF65-F5344CB8AC3E}">
        <p14:creationId xmlns:p14="http://schemas.microsoft.com/office/powerpoint/2010/main" val="102922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B1928B16-729A-97BF-09B2-7DF359D13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126" y="1184606"/>
            <a:ext cx="8839200" cy="5223050"/>
          </a:xfrm>
          <a:prstGeom prst="rect">
            <a:avLst/>
          </a:prstGeom>
        </p:spPr>
      </p:pic>
    </p:spTree>
    <p:extLst>
      <p:ext uri="{BB962C8B-B14F-4D97-AF65-F5344CB8AC3E}">
        <p14:creationId xmlns:p14="http://schemas.microsoft.com/office/powerpoint/2010/main" val="323403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1</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348353"/>
            <a:ext cx="11112758" cy="5901616"/>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Πίνδαρος (5ος αι. π.Χ.):</a:t>
            </a:r>
          </a:p>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Η υγεία ορίζεται ως «αρμονική λειτουργία των οργάνων»</a:t>
            </a:r>
          </a:p>
          <a:p>
            <a:endParaRPr lang="el-GR" sz="2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Πλάτωνας (429-347 π.Χ.):</a:t>
            </a:r>
          </a:p>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Μια τέλεια ανθρώπινη κοινωνία θα μπορούσε να επιτευχθεί με την εναρμόνιση των συμφερόντων του ατόμου και της κοινότητας. </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Το ιδανικό της αρχαίας ελληνικής φιλοσοφίας «ένα υγιές μυαλό σε ένα υγιές σώμα» θα ήταν εφικτό, εάν οι άνθρωποι κατακτούσαν τόσο μια εσωτερική αρμονία όσο και μια αρμονία με το φυσικό και το κοινωνικό περιβάλλον</a:t>
            </a:r>
          </a:p>
          <a:p>
            <a:endParaRPr lang="el-GR" sz="2800" dirty="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7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539620" y="1125565"/>
            <a:ext cx="11491957"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Μετά από πρόσφατες ομαδοποιήσεις από προγράμματα διεθνών οργανισμών, και κυρίως της Ευρωπαϊκής Ένωσης (ΕΕ), οι γενικές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κατηγορίες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των δεικτών υγείας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 Επίπεδο υγείας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status):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προσδόκιμο επιβίωσης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 expectancy),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θνησιμότητα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mortality</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νοσηρότητα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morbidity</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άλλοι λειτουργικοί και ανθρωπιστικοί δείκτες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functioning, anthropometric).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 Στάσεις ζωής και υγειονομικές συνήθειες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life</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style</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health</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habits</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κατανάλωση καπνού-αλκοόλ-φαρμάκων, φυσική δραστηριότητα, δίαιτα, σεξουαλική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ζωή</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κ.λ</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 (tobacco, alcohol, drug, physical activity, diet, sex life,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 Συνθήκες διαβίωσης και εργασίας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living</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andworking</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conditions</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απασχόληση, περιβάλλον εργασίας, κατοικία, ελεύθερος χρόνος, μεταφορές, εξωτερικό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περι</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άλλον</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(employment, work environment, housing, home and leisure, transport,</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external environment).</a:t>
            </a: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29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8</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606828"/>
            <a:ext cx="11491957"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 Σύστημα – υπηρεσίες υγείας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health</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care</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system</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δαπάνες-χρηματοδότηση υγείας, υποδομές –προσωπικό, κόστος/δαπάνες, χρήση υπηρεσιών, προαγωγή υγείας</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ρόληψη</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σθενειών</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financing, facilities –personnel, cost/expenditure,</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 utilization, health promotion and disease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 Δημογραφικοί και κοινωνικοί παράγοντες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demographic</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social</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factors</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φύλο, ηλικία, οικογενειακή κατάσταση, περιφέρεια–κατοικία, εκπαίδευση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gender</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marital status, region and residence,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στ</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Άλλοι</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δείκτες</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(food safety, miscellaneous, other).</a:t>
            </a: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033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9</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606828"/>
            <a:ext cx="11491957"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ύπαρξη διαφορών στα επίπεδα υγείας μεταξύ χωρών ή περιφερειών ή κοινωνικών ομάδων αποτελεί κοινή όσο και σημαντική διαπίστωση.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λεγόμενες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ανισότητες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(αντίστοιχες των υποσυστημάτων) παρατηρούνται: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στο επίπεδο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στη χρηματοδότηση προγραμμάτων ή υπηρεσιών υγείας, και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στην προσφορά – παραγωγή υπηρεσιών υγείας.</a:t>
            </a:r>
          </a:p>
        </p:txBody>
      </p:sp>
    </p:spTree>
    <p:extLst>
      <p:ext uri="{BB962C8B-B14F-4D97-AF65-F5344CB8AC3E}">
        <p14:creationId xmlns:p14="http://schemas.microsoft.com/office/powerpoint/2010/main" val="63348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10</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6FBE0CF6-E54D-1DCA-994A-012B46345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98" y="1125565"/>
            <a:ext cx="11112757" cy="5119588"/>
          </a:xfrm>
          <a:prstGeom prst="rect">
            <a:avLst/>
          </a:prstGeom>
        </p:spPr>
      </p:pic>
    </p:spTree>
    <p:extLst>
      <p:ext uri="{BB962C8B-B14F-4D97-AF65-F5344CB8AC3E}">
        <p14:creationId xmlns:p14="http://schemas.microsoft.com/office/powerpoint/2010/main" val="171114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184606"/>
            <a:ext cx="11491957"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Υπάρχουν δύο προσεγγίσεις για τη μελέτη των ανισοτήτων στην υγεία τόσο μεταξύ κοινωνικών ομάδων όσο και μεταξύ πληθυσμών. Για παράδειγμα, μπορούμε να μελετήσουμε τον (μέσο)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δείκτη</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μάζας σώματος (ΔΜΣ) των ατόμων με χαμηλό εισόδημα συγκρινόμενο με εκείνους με υψηλό εισόδημα. Στην περίπτωση αυτή, αναγνωρίζουμε τη σημασία κοινωνικών διαφορών στην υγεία ενός πληθυσμού και, συνεπώς, στοχεύουμε στην ομάδα στόχο μέσω θεσμοθέτησης, προγραμμάτων υγείας αλλά και επενδύσεων, ώστε να μειωθούν οι διαφορές στην υγεία λόγω των κοινωνικών ανισοτήτων. Εναλλακτικά, μπορούμε να επικεντρωθούμε σε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κοινωνικές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ανισότητες μεταξύ ατόμων μελετώντας το εύρος ή τη διασπορά, για παράδειγμα ενός δείκτη υγείας σε σχέση με τον γενικό πληθυσμό. Τέλος, φαίνεται ότι κοινωνικά προσδιοριστικοί </a:t>
            </a:r>
            <a:r>
              <a:rPr kumimoji="0" lang="el-G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παράγοντες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υγείας, όπως η εκπαίδευση, η κοινωνική τάξη ή το εισόδημα, συνδέονται με καλύτερα επίπεδα υγείας (Πίνακας 3.2).</a:t>
            </a:r>
          </a:p>
        </p:txBody>
      </p:sp>
    </p:spTree>
    <p:extLst>
      <p:ext uri="{BB962C8B-B14F-4D97-AF65-F5344CB8AC3E}">
        <p14:creationId xmlns:p14="http://schemas.microsoft.com/office/powerpoint/2010/main" val="319237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6979A552-E9A4-8D4F-8137-7FA038774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540" y="1125564"/>
            <a:ext cx="5074920" cy="5339244"/>
          </a:xfrm>
          <a:prstGeom prst="rect">
            <a:avLst/>
          </a:prstGeom>
        </p:spPr>
      </p:pic>
    </p:spTree>
    <p:extLst>
      <p:ext uri="{BB962C8B-B14F-4D97-AF65-F5344CB8AC3E}">
        <p14:creationId xmlns:p14="http://schemas.microsoft.com/office/powerpoint/2010/main" val="300189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2"/>
            <a:ext cx="11112758" cy="1068413"/>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.3  Παράγοντες διαμόρφωσης της υγείας, επίπεδο υγείας και ανισότητες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328985"/>
            <a:ext cx="11491957"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Ανάγκη αναπροσαρμογής των πολιτικών, ήτοι: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διατομεακή</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συνεργασία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σε εθνικό επίπεδο αλλά και συντονισμός και συνεργασία σε υπερεθνικό επίπεδο, ιδιαίτερα σε τομείς της δημόσιας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ενσωμάτωση κατάλληλων μηχανισμών και υιοθέτηση αποτελεσματικών δράσεων και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προγραμμάτων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αποκέντρωση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των υπηρεσιών και δημιουργία νέων μονάδων (εμφραγμάτων, αντικαρκινικών, γηριατρικών, χειρουργικής με αποκατάσταση) σε περιφερειακό και νομαρχιακό επίπεδο,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ανάπτυξη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της πρωτοβάθμιας φροντίδας, της δημόσιας υγείας, της πρόληψης,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αναπροσανατολισμός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της νοσοκομειακής περίθαλψης, και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καταπολέμηση των υγειονομικών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ανισοτήτων </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που διευρύνθηκαν.</a:t>
            </a:r>
          </a:p>
        </p:txBody>
      </p:sp>
    </p:spTree>
    <p:extLst>
      <p:ext uri="{BB962C8B-B14F-4D97-AF65-F5344CB8AC3E}">
        <p14:creationId xmlns:p14="http://schemas.microsoft.com/office/powerpoint/2010/main" val="248588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074822"/>
            <a:ext cx="11491957"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αείμνηστος καθηγητής Γιάννης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Κυριόπουλος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στον οποίο αφιερώνεται το παρόν, έλεγε ότι η εγκατάλειψη της δημόσιας υγείας (και υγιεινής), ως κύρια συνιστώσα της πολιτικής υγείας, συνοδεύτηκε από την αποδιοργάνωση και την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υποχρηματοδότηση</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σχετικών υπηρεσιών αλλά και της διεθνούς συνεργασίας στο πεδίο αυτό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Κυριόπουλος</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Παρά τις επαρκείς προειδοποιήσεις (SARS, H5N1, H1N1,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Ebola</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Zika</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κ.λπ.), ο αιφνιδιασμός και η αρχική υποβάθμιση ενός μεγαλύτερου κινδύνου, του </a:t>
            </a:r>
            <a:r>
              <a:rPr kumimoji="0" lang="el-G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κορωνοϊού</a:t>
            </a: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έφερε την εξάπλωση της πανδημίας COVID-19 το 2020, καταδεικνύοντας «τα νέα δεδομένα μιας νέας εποχής» όπως αναφέρει ο συνάδελφος κ. Σουλιώτης (2021).</a:t>
            </a:r>
          </a:p>
        </p:txBody>
      </p:sp>
    </p:spTree>
    <p:extLst>
      <p:ext uri="{BB962C8B-B14F-4D97-AF65-F5344CB8AC3E}">
        <p14:creationId xmlns:p14="http://schemas.microsoft.com/office/powerpoint/2010/main" val="750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1074822"/>
            <a:ext cx="11491957"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πανδημία δημιούργησε καινούργιες προκλήσεις στις ηγεσίες όλων των χωρών. Μένει τώρα να δούμε τις προοπτικές παντού. Τα υγειονομικά συστήματα δεν μπόρεσαν να προβλέψουν και να ελέγξουν αρχικά τα αποτελέσματα και τις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συνέπειες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ενώ στην πανδημία τα νοσοκομεία υπέστησαν λειτουργικό-διοικητικό σοκ.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οργανισμοί υγειονομικής φροντίδας ετοιμάστηκαν σε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θέματα</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 κλινών εντατικής θεραπείας, β. προμηθειών σε προστατευτικό υλικό, αναπνευστήρες και φάρμακα, γ. εκπαίδευσης προσωπικού σε θέματα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ιχνηλάτησης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 συμπληρωματικής χρηματοδότησης. Όσα από τα ανωτέρω έγιναν, μένουν ως «προίκα» στο ΕΣΥ.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να μειωθεί η αβεβαιότητα, απαιτούνται και οι τέσσερις βασικές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αρχές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της επιστήμης της διοίκησης, τώρα, τουλάχιστον: α. σχεδιασμός-προγραμματισμός, β. οργάνωση, γ. συντονισμός πόρων, δ. αξιολόγηση-έλεγχος.</a:t>
            </a:r>
          </a:p>
        </p:txBody>
      </p:sp>
    </p:spTree>
    <p:extLst>
      <p:ext uri="{BB962C8B-B14F-4D97-AF65-F5344CB8AC3E}">
        <p14:creationId xmlns:p14="http://schemas.microsoft.com/office/powerpoint/2010/main" val="405088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806667"/>
            <a:ext cx="11491957"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Αρχικά, η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ευθύνη</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ήταν συγκεντρωτική (εθνική ή </a:t>
            </a:r>
            <a:r>
              <a:rPr kumimoji="0" lang="el-G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υπερ</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-εθνική) και κατόπιν επήλθε αποκέντρωση ανάλογα με τις χώρες.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Έγιναν κεντρικές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προμήθειες</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με ηλεκτρονικό αρχείο παρακολούθησης και άδειες </a:t>
            </a:r>
            <a:r>
              <a:rPr kumimoji="0" lang="el-G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fast</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track</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για υγειονομικό υλικό.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τις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ΜΕΘ</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(Μονάδες Εντατικής Θεραπείας) έγινε χρησιμοποίηση άλλων κλινών του ΕΣΥ (Εθνικό Σύστημα Υγείας), με τη βοήθεια από τον ιδιωτικό τομέα και τον στρατό, μέχρι τη δημιουργία νέων.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Επήλθε αύξηση προσωπικού με μεταθέσεις, προσωρινές προσλήψεις, επιτάξεις ιδιωτών, εθελοντές κ.ά.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κόστος</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καλύφθηκε με δωρεάν παροχές από αυξήσεις κρατικών προϋπολογισμών, δωρεές ιδιωτών κ.ά.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πολίτες</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αντέδρασαν θετικά στο πρώτο κύμα, σκεπτικιστικά στο δεύτερο, «μεικτά» στα εμβόλια.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πολιτικοί</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έδειξαν αρχικά συναίνεση, με πολιτικές αντιπαραθέσεις στη συνέχεια.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Ευρωπαϊκή Ένωση</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προσπάθησε να διασφαλίσει την </a:t>
            </a:r>
            <a:r>
              <a:rPr kumimoji="0" lang="el-G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πρόσβαση</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στα εμβόλια και έθεσε σε διαβούλευση τη φαρμακευτική της πολιτική για την Ευρώπη.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a:t>
            </a:r>
            <a:r>
              <a:rPr kumimoji="0" lang="el-G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Ευρωπαϊκή Επιτροπή</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πρότεινε νέο, φιλόδοξο, αυτόνομο πρόγραμμα υγείας για την περίοδο 2021-2027, το πρόγραμμα </a:t>
            </a:r>
            <a:r>
              <a:rPr kumimoji="0" lang="el-G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EU4Health</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για να συμβάλει σημαντικά στην ανάκαμψη από την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πανδημία. Πρόκειται για μια επένδυση 9,4 δις ευρώ, για την ενίσχυση της υγείας των πολιτών της ΕΕ, ανθεκτικότητας των συστημάτων υγείας και προώθησης της </a:t>
            </a:r>
            <a:r>
              <a:rPr kumimoji="0" lang="el-G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καινοτομίας</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40445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2</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348353"/>
            <a:ext cx="11112758" cy="4162678"/>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Αριστοτέλης:</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άνθρωπος είναι ένα κοινωνικό ον, από τη φύση του, που τείνει να ζει σε κοινότητες, να σέβεται τα ηθικά πρότυπα και τους ηθικούς κανόνες. </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Αναγκαιότητα ρύθμισης των σχέσεων στην κοινωνία για την αρμονική λειτουργία και διατήρηση της υγείας των μελών της.</a:t>
            </a:r>
          </a:p>
          <a:p>
            <a:endParaRPr lang="el-GR" sz="2800" dirty="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37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705854"/>
            <a:ext cx="11491957"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Στην Ελλάδα, που έβγαινε από τη μακροχρόνια περίοδο της βαθιάς οικονομικής και κοινωνικής κρίσης, με το δημόσιο σύστημα υγειονομικής περίθαλψης να έχει φτάσει στο χείλος της κατάρρευσης, έλαβε χώρα το ξέσπασμα της πανδημίας COVID-19 (Φεβρουάριος – Μάρτιος 2020). </a:t>
            </a: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 </a:t>
            </a:r>
            <a:r>
              <a:rPr kumimoji="0" lang="el-GR"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Υπουργείο Υγείας</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με την προς τούτο </a:t>
            </a:r>
            <a:r>
              <a:rPr kumimoji="0" lang="el-GR"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συσταθείσα</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Επιτροπή Εμπειρογνωμόνων</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την εποπτεία του Εθνικού Οργανισμού Δημόσιας Υγείας (</a:t>
            </a:r>
            <a:r>
              <a:rPr kumimoji="0" lang="el-GR"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ΕΟΔΥ</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ανέλαβαν τη διαχείρισή της.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μερική αναστολή της τακτικής λειτουργίας του συστήματος της πρωτοβάθμιας φροντίδας, μαζί με μια σειρά από ιδιωτικά ιατρεία που αναγκάστηκαν να κλείσουν λόγω ανεπαρκούς προστατευτικού εξοπλισμού για τη συνέχιση της λειτουργίας τους, ολοκλήρωσε το πλέγμα υποβάθμισης των παρεχόμενων υπηρεσιών υγείας προς τους </a:t>
            </a:r>
            <a:r>
              <a:rPr kumimoji="0" lang="it-IT"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πολίτες (Siettos et al.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Ως αποτέλεσμα, στην αρχή της πανδημίας 13 </a:t>
            </a:r>
            <a:r>
              <a:rPr kumimoji="0" lang="el-GR"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νοσοκομεία</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ορίστηκαν ως νοσοκομεία αναφοράς για την αντιμετώπιση κρουσμάτων COVID-19. Επιπλέον, διάφορες κλινικές έκλεισαν και θάλαμοι ασθενών εκκενώθηκαν και είτε προορίστηκαν για τη φροντίδα των ασθενών με COVID-19 είτε μετατράπηκαν σε Μονάδες Εντατικής Θεραπείας (ΜΕΘ). </a:t>
            </a: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Σε επίπεδο παροχής γενικών υπηρεσιών υγείας, οι προγραμματισμένες χειρουργικές επεμβάσεις και τα ραντεβού σε εξειδικευμένα νοσοκομεία εξωτερικών ασθενών ακυρώθηκαν, ενώ δεκτά στα νοσοκομεία γίνονταν μόνο έκτακτα περιστατικά (</a:t>
            </a:r>
            <a:r>
              <a:rPr kumimoji="0" lang="el-GR"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Giannopoulou</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t>
            </a:r>
            <a:r>
              <a:rPr kumimoji="0" lang="el-GR"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Tsobanoglou</a:t>
            </a: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Επομένως, η εστίαση της προσοχής της πολιτείας στην αντιμετώπιση της πανδημίας κυρίως σε επίπεδο νοσοκομείων και κλινών ΜΕΘ, καθώς και η διακοπή, για μεγάλο χρονικό διάστημα, των τακτικών υπηρεσιών που παρέχονται από τα νοσοκομεία, δημιούργησε σημαντική αύξηση περιστατικών που δεν μπορούσαν να εξυπηρετηθούν από τα νοσοκομεία (Νταφοπούλου 2023).</a:t>
            </a:r>
          </a:p>
        </p:txBody>
      </p:sp>
    </p:spTree>
    <p:extLst>
      <p:ext uri="{BB962C8B-B14F-4D97-AF65-F5344CB8AC3E}">
        <p14:creationId xmlns:p14="http://schemas.microsoft.com/office/powerpoint/2010/main" val="4031106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Σε ένα διαφορετικό επίπεδο, ο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ψυχολογικός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αντίκτυπος των μακροχρόνιων αυστηρών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μέτρων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περιορισμού και οι κίνδυνοι που συνδέονται με την απομόνωση ίσως υποδηλώνουν μια άλλη παράπλευρη απειλή από τον ίδιο, αόρατο εχθρό της σωματικής υγείας. </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ψυχολογική δυσφορία που προκλήθηκε από το παρατεταμένο lockdown, μαζί με την εξελισσόμενη αίσθηση αδράνειας, πλήξης, απογοήτευσης και αβεβαιότητας οδήγησε τον πληθυσμό σε ψυχοσωματικά ή ψυχολογικά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προβλήματα</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κατανάλωση αλκοόλ, δυσλειτουργικές προσωπικές και οικογενειακές στρατηγικές αντιμετώπισης και αύξηση των αναποτελεσματικών μοντέλων ενδοοικογενειακής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επικοινωνίας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(Νταφοπούλου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παραμονή στο σπίτι έθεσε κυρίως αδύναμες ομάδες του πληθυσμού (όπως παιδιά ή γυναίκες) σε αυξημένο κίνδυνο ενδοοικογενειακής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βίας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κάτι που αποδεικνύεται από τον αυξημένο αριθμό των αναφερόμενων περιστατικών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Chatzifotiou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Andreadou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a:t>
            </a: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639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κέντρο όλων αυτών εξελίξεων βρέθηκε το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προσωπικό</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μονάδων υγείας και ιδιαίτερα των νοσοκομείων, τα οποία, άλλωστε, είχαν αναλάβει και τον ρόλο αντιμετώπισης της πανδημίας. Το προσωπικό αυτό αναγκάστηκε να εργαστεί υπό αντίξοες συνθήκες, χωρίς διακοπές ανάμεσα στα διαστήματα εργασίας, με εξαιρετική πίεση και άγχος υπό το βάρος των αυξανόμενων περιστατικών και με μέσα και εξοπλισμούς που δεν ανταποκρίνονταν στις περιστάσεις. Το άγχος επιτάθηκε ακόμα περισσότερο από το γεγονός ότι το ανθρώπινο δυναμικό των μονάδων υγείας βρισκόταν στο κέντρο του κοινωνικού ενδιαφέροντος, δεχόμενο κυρίως κριτική και επικρίσεις από την κοινή γνώμη σε σχέση με τα αποτελέσματα της δουλειάς του. Την ίδια στιγμή οι ήδη περικομμένες από την οικονομική κρίση αποδοχές τους δεν δημιουργούσαν την αίσθηση της ανταπόδοσης και ικανοποίησης για τις προσπάθειες που κατέβαλλαν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Milas</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et</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p:txBody>
      </p:sp>
    </p:spTree>
    <p:extLst>
      <p:ext uri="{BB962C8B-B14F-4D97-AF65-F5344CB8AC3E}">
        <p14:creationId xmlns:p14="http://schemas.microsoft.com/office/powerpoint/2010/main" val="101483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0" y="57153"/>
            <a:ext cx="11112758" cy="600574"/>
          </a:xfrm>
          <a:ln>
            <a:noFill/>
          </a:ln>
        </p:spPr>
        <p:txBody>
          <a:bodyPr>
            <a:noAutofit/>
          </a:bodyPr>
          <a:lstStyle/>
          <a:p>
            <a:r>
              <a:rPr lang="en-US" sz="3600" dirty="0">
                <a:latin typeface="Arial" panose="020B0604020202020204" pitchFamily="34" charset="0"/>
                <a:cs typeface="Arial" panose="020B0604020202020204" pitchFamily="34" charset="0"/>
              </a:rPr>
              <a:t>3</a:t>
            </a:r>
            <a:r>
              <a:rPr lang="el-GR" sz="3600" dirty="0">
                <a:latin typeface="Arial" panose="020B0604020202020204" pitchFamily="34" charset="0"/>
                <a:cs typeface="Arial" panose="020B0604020202020204" pitchFamily="34" charset="0"/>
              </a:rPr>
              <a:t>.4  Πανδημία και δημόσια υγεία </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B115E48D-3979-58BD-F44A-0FB336293BCB}"/>
              </a:ext>
            </a:extLst>
          </p:cNvPr>
          <p:cNvSpPr txBox="1"/>
          <p:nvPr/>
        </p:nvSpPr>
        <p:spPr>
          <a:xfrm>
            <a:off x="350020" y="962528"/>
            <a:ext cx="11491957"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Από όλα τα παραπάνω κατανοούμε πως η Ελλάδα ως μια από τις χώρες που επλήγησαν περισσότερο από την οικονομική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κρίση</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μετά από δέκα χρόνια ύφεσης, βυθίστηκε σε μια ακόμη κρίση, την πανδημία του COVID-19.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Η κατάσταση είχε αρνητικές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επιπτώσεις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στην οικονομία με σχετικό κίνδυνο για την ψυχική υγεία των ανθρώπων.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Ωστόσο, οι περιορισμένοι πόροι και τα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κενά</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στο σύστημα υγείας που ήρθαν στο προσκήνιο κατά τη διάρκεια της πανδημίας, έδωσαν μια μεγάλη ευκαιρία, ώστε να επανεξεταστεί ο τρόπος οργάνωσης και παροχής των υπηρεσιών υγείας στη χώρα.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Ίσως τώρα είναι η ώρα να εφαρμοστούν βασικές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αλλαγές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(θεσμικές, νοοτροπίας και κουλτούρας), που θα οδηγήσουν σε ένα ολοκληρωμένο σύστημα υγειονομικής περίθαλψης με συντονισμό και αξιοποίηση των διαφορετικών συστημάτων περίθαλψης (πρωτοβάθμια, δευτεροβάθμια και τριτοβάθμια).</a:t>
            </a:r>
          </a:p>
        </p:txBody>
      </p:sp>
    </p:spTree>
    <p:extLst>
      <p:ext uri="{BB962C8B-B14F-4D97-AF65-F5344CB8AC3E}">
        <p14:creationId xmlns:p14="http://schemas.microsoft.com/office/powerpoint/2010/main" val="3877146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(1)</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Λαμβανομένων υπόψη των ανωτέρω, γνώμη μας είναι να γίνουν στη χώρα μας τα εξής: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 η ετήσια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έκθεση</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το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σχέδιο</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δράσης δημόσιας υγείας του Υπουργείου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 η υποκατάσταση της κάθε είδους επιτροπής δημόσιας υγείας από τη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νεοσυσταθείσα</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Επιτροπή</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Εμπειρογνωμόνων Δημόσιας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 η ενοποίηση κεντρικών οργανισμών δημόσιας υγείας στον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ΕΟΔΥ</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η αντικατάσταση του «συντονίζοντας την παροχή υπηρεσιών και των τριών βαθμίδων περίθαλψης» με το «συντονίζοντας τις περιφερειακές υπηρεσίες δημόσιας υγείας» που ακολουθεί, και η παροχή ανάλογων υπηρεσιών των βαθμίδων και φορέων περίθαλψης, και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 η αναδιοργάνωση των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περιφερειακών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ενοτήτων (πρώην νομαρχιακών) και τοπικών υπηρεσιών και εργαστηρίων δημόσιας υγείας, προφανώς, σε συνεργασία με τις απαραίτητες μονάδες των κρατικών δομών του ΕΣΥ και τη συμπληρωματικότητα ανάλογων του ιδιωτικού τομέα.</a:t>
            </a:r>
          </a:p>
        </p:txBody>
      </p:sp>
    </p:spTree>
    <p:extLst>
      <p:ext uri="{BB962C8B-B14F-4D97-AF65-F5344CB8AC3E}">
        <p14:creationId xmlns:p14="http://schemas.microsoft.com/office/powerpoint/2010/main" val="1613020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(2)</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Το σχέδιο δράσης για τη δημόσια υγεία στον 21ο αιώνα προτάθηκε πρόσφατα (2022) από το Ίδρυμα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Μποδοσάκη</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μέσω επιτροπής επιστημόνων, με κύριες προτάσεις, που διαμορφώνονται ανακεφαλαιωτικά και ως μια τελική πρόταση δημόσιας υγείας: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in </a:t>
            </a:r>
            <a:r>
              <a:rPr kumimoji="0" lang="el-GR"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Policies</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με βάση τους στόχους της ατζέντας του Οργανισμού Ηνωμένων Εθνών (ΟΗΕ) και Παγκόσμιου Οργανισμού Υγείας (ΠΟΥ), που θα εποπτεύεται από ανώτατο διυπουργικό συμβούλιο για την υγεία (αναμένεται, μετά τις εκλογές, από τη νέα κυβέρνηση,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Εθνικό Συμβούλιο Δημόσιας Υγείας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ως ανεξάρτητη αρχή (με βάση τον Ν. 4675/2020 συστάθηκε και λειτουργεί, από το τέλος του 2021, γνωμοδοτικά προς το Υπουργείο Υγείας, η Επιτροπή Εμπειρογνωμόνων Δημόσιας Υγείας [ΕΕΔΥ], που εποπτεύει όλες τις σχετικές Επιτροπές, μερικές από τις οποίες καταργούνται),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αναδιοργάνωση του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ΕΟΔΥΥ</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μετεξέλιξή του σε σύγχρονο Ινστιτούτο Δημόσιας Υγείας (αναμένεται, με συγχώνευση και άλλων συναφών φορέων),</a:t>
            </a:r>
          </a:p>
        </p:txBody>
      </p:sp>
    </p:spTree>
    <p:extLst>
      <p:ext uri="{BB962C8B-B14F-4D97-AF65-F5344CB8AC3E}">
        <p14:creationId xmlns:p14="http://schemas.microsoft.com/office/powerpoint/2010/main" val="1179665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3800" dirty="0">
                <a:latin typeface="Arial" panose="020B0604020202020204" pitchFamily="34" charset="0"/>
                <a:cs typeface="Arial" panose="020B0604020202020204" pitchFamily="34" charset="0"/>
              </a:rPr>
              <a:t>3.5  Για μια νέα εθνική πολιτική δημόσιας υγείας (3)</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sp>
        <p:nvSpPr>
          <p:cNvPr id="4" name="TextBox 3">
            <a:extLst>
              <a:ext uri="{FF2B5EF4-FFF2-40B4-BE49-F238E27FC236}">
                <a16:creationId xmlns:a16="http://schemas.microsoft.com/office/drawing/2014/main" id="{078BBF9E-A4BA-00A8-FCF0-1A5D668228C9}"/>
              </a:ext>
            </a:extLst>
          </p:cNvPr>
          <p:cNvSpPr txBox="1"/>
          <p:nvPr/>
        </p:nvSpPr>
        <p:spPr>
          <a:xfrm>
            <a:off x="539621" y="1099714"/>
            <a:ext cx="11112758"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δομές και μηχανισμοί</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διακυβέρνησης στη δημόσια υγεία κυρίως σε περιφερειακό και τοπικό επίπεδο, με ενίσχυση του ρόλου των αιρετών Περιφερειών και Δήμων στη δημόσια υγεία με διακριτούς (π.χ. υγειονομικές άδειες καταστημάτων και άδειες ιδιωτικών φορέων υγείας) και συμπληρωματικούς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ΔΥΠε</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ρόλους (αναμένεται, με βάση και προβλεπόμενη χρηματοδότηση του «προγράμματος Δοξιάδη») ή ενοποίησή τους,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δημιουργία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Σώματος Λειτουργών</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Δημόσιας Υγείας με επένδυση στην εκπαίδευσή τους (αναμένεται, με προβλεπόμενη χρηματοδότηση της εκπαίδευσής τους από το «πρόγραμμα Δοξιάδη»),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λειτουργική διασύνδεση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Δημόσιας Υγείας και Πρωτοβάθμιας Φροντίδας Υγείας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(αναμένεται μεταξύ [αιρετών] Περιφερειών και [διορισμένων]) </a:t>
            </a:r>
            <a:r>
              <a:rPr kumimoji="0" lang="el-GR"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ΔΥΠε</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θεσμοθέτηση ετήσιας </a:t>
            </a:r>
            <a:r>
              <a:rPr kumimoji="0" lang="el-G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Έκθεσης Κατάστασης Υγείας</a:t>
            </a:r>
            <a:r>
              <a:rPr kumimoji="0" lang="el-G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του Πληθυσμού, που θα εγκρίνεται από τη Βουλή, θα περιέχει πλαίσιο σε έξι τομείς (κοινωνικούς, οικονομικούς και περιβαλλοντικούς προσδιοριστές υγείας, συμπεριφορές υγείας, καταγραφή επιδημιολογικών αναγκών και αντιμετώπιση ανισοτήτων) και θα οριοθετεί τους στόχους της επόμενης περιόδου του σχεδίου δράσης.</a:t>
            </a:r>
          </a:p>
        </p:txBody>
      </p:sp>
    </p:spTree>
    <p:extLst>
      <p:ext uri="{BB962C8B-B14F-4D97-AF65-F5344CB8AC3E}">
        <p14:creationId xmlns:p14="http://schemas.microsoft.com/office/powerpoint/2010/main" val="74454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D01B2-BBDD-32EC-C8DD-32AB1F224D1C}"/>
              </a:ext>
            </a:extLst>
          </p:cNvPr>
          <p:cNvSpPr txBox="1"/>
          <p:nvPr/>
        </p:nvSpPr>
        <p:spPr>
          <a:xfrm>
            <a:off x="2789275" y="2875002"/>
            <a:ext cx="6613451" cy="1107996"/>
          </a:xfrm>
          <a:prstGeom prst="rect">
            <a:avLst/>
          </a:prstGeom>
          <a:noFill/>
          <a:ln>
            <a:solidFill>
              <a:schemeClr val="tx1"/>
            </a:solidFill>
          </a:ln>
        </p:spPr>
        <p:txBody>
          <a:bodyPr wrap="square" rtlCol="0">
            <a:spAutoFit/>
          </a:bodyPr>
          <a:lstStyle/>
          <a:p>
            <a:pPr algn="ctr"/>
            <a:r>
              <a:rPr lang="el-GR" sz="1600" dirty="0">
                <a:latin typeface="Arial" panose="020B0604020202020204" pitchFamily="34" charset="0"/>
                <a:ea typeface="Tahoma" panose="020B0604030504040204" pitchFamily="34" charset="0"/>
                <a:cs typeface="Arial" panose="020B0604020202020204" pitchFamily="34" charset="0"/>
              </a:rPr>
              <a:t>Απαγορεύεται η αναδημοσίευση ή αναπαραγωγή του παρόντος έργου                με οποιονδήποτε τρόπο χωρίς γραπτή άδεια του εκδότη, σύμφωνα με                τον Ν. 2121/1993 και τη Διεθνή Σύμβαση της Βέρνης </a:t>
            </a:r>
          </a:p>
          <a:p>
            <a:pPr algn="ctr"/>
            <a:r>
              <a:rPr lang="el-GR" sz="1600" dirty="0">
                <a:latin typeface="Arial" panose="020B0604020202020204" pitchFamily="34" charset="0"/>
                <a:ea typeface="Tahoma" panose="020B0604030504040204" pitchFamily="34" charset="0"/>
                <a:cs typeface="Arial" panose="020B0604020202020204" pitchFamily="34" charset="0"/>
              </a:rPr>
              <a:t>(που έχει κυρωθεί με τον Ν. 100/1975)</a:t>
            </a:r>
          </a:p>
        </p:txBody>
      </p:sp>
    </p:spTree>
    <p:extLst>
      <p:ext uri="{BB962C8B-B14F-4D97-AF65-F5344CB8AC3E}">
        <p14:creationId xmlns:p14="http://schemas.microsoft.com/office/powerpoint/2010/main" val="321956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952724"/>
            <a:ext cx="11112758" cy="5632311"/>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Δημόκριτος:</a:t>
            </a:r>
          </a:p>
          <a:p>
            <a:pPr algn="l"/>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Συνδέει την υγεία με τη συμπεριφορά, διερωτώμενος γιατί οι άνθρωποι προσεύχονται στον Θεό για την υγεία, αφού είναι ουσιαστικά υπό τον έλεγχό</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τους.</a:t>
            </a:r>
          </a:p>
          <a:p>
            <a:pPr algn="l"/>
            <a:endParaRPr lang="el-GR" sz="2400" dirty="0">
              <a:latin typeface="Arial" panose="020B0604020202020204" pitchFamily="34" charset="0"/>
              <a:cs typeface="Arial" panose="020B0604020202020204" pitchFamily="34" charset="0"/>
            </a:endParaRPr>
          </a:p>
          <a:p>
            <a:pPr algn="l"/>
            <a:r>
              <a:rPr lang="el-GR" sz="2400" dirty="0">
                <a:latin typeface="Arial" panose="020B0604020202020204" pitchFamily="34" charset="0"/>
                <a:cs typeface="Arial" panose="020B0604020202020204" pitchFamily="34" charset="0"/>
              </a:rPr>
              <a:t>Ιπποκράτης:</a:t>
            </a:r>
          </a:p>
          <a:p>
            <a:pPr algn="l"/>
            <a:endParaRPr lang="el-GR" sz="240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Ήταν ο δημιουργός της έννοιας της «θετικής υγείας», που εξαρτάται από το πρωταρχικό ανθρώπινο σύνταγμα (αυτό που σήμερα ονομάζουμε γενετική), τη διατροφή και την άσκηση. Θεωρούσε ότι η σωστή διατροφή και η άσκηση είναι καθοριστικής σημασίας για την υγεία και ότι οι αλλαγές των εποχών έχουν βαθιές επιπτώσεις στο μυαλό και στο σώμα, με αποτέλεσμα άλλους τύπους κυρίαρχων νόσων κατά τη διάρκεια του χειμώνα (ασθένειες της αναπνευστικής οδού) και άλλους το καλοκαίρι (ασθένειες του πεπτικού συστήματος).</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3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4</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893683"/>
            <a:ext cx="11112758" cy="5424562"/>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Κατά τον </a:t>
            </a:r>
            <a:r>
              <a:rPr lang="el-GR" sz="2800" b="0" i="1" u="none" strike="noStrike" baseline="0" dirty="0">
                <a:latin typeface="Arial" panose="020B0604020202020204" pitchFamily="34" charset="0"/>
                <a:cs typeface="Arial" panose="020B0604020202020204" pitchFamily="34" charset="0"/>
              </a:rPr>
              <a:t>Μεσαίωνα</a:t>
            </a:r>
            <a:r>
              <a:rPr lang="el-GR" sz="2800" b="0" i="0" u="none" strike="noStrike" baseline="0" dirty="0">
                <a:latin typeface="Arial" panose="020B0604020202020204" pitchFamily="34" charset="0"/>
                <a:cs typeface="Arial" panose="020B0604020202020204" pitchFamily="34" charset="0"/>
              </a:rPr>
              <a:t> η αντίληψη της υγείας επηρεάστηκε έντονα από τη θρησκεία και την Εκκλησία, αφού μετά την κατάρρευση της Ρωμαϊκής Αυτοκρατορίας η Εκκλησία έμεινε ως μοναδική σημαντική υποδομή που παρείχε φροντίδα στους ανθρώπους, με βοήθεια βοτάνων που καλλιεργούνταν στους κήπους των μοναστηριών. </a:t>
            </a:r>
          </a:p>
          <a:p>
            <a:pPr algn="l"/>
            <a:r>
              <a:rPr lang="el-GR" sz="2800" b="0" i="0" u="none" strike="noStrike" baseline="0" dirty="0">
                <a:latin typeface="Arial" panose="020B0604020202020204" pitchFamily="34" charset="0"/>
                <a:cs typeface="Arial" panose="020B0604020202020204" pitchFamily="34" charset="0"/>
              </a:rPr>
              <a:t>Η «ξεχασμένη» γνώση της αρχαιότητας ανακαλύφθηκε ξανά κατά την </a:t>
            </a:r>
            <a:r>
              <a:rPr lang="el-GR" sz="2800" b="0" i="1" u="none" strike="noStrike" baseline="0" dirty="0">
                <a:latin typeface="Arial" panose="020B0604020202020204" pitchFamily="34" charset="0"/>
                <a:cs typeface="Arial" panose="020B0604020202020204" pitchFamily="34" charset="0"/>
              </a:rPr>
              <a:t>Αναγέννηση</a:t>
            </a:r>
            <a:r>
              <a:rPr lang="el-GR" sz="2800" b="0" i="0" u="none" strike="noStrike" baseline="0" dirty="0">
                <a:latin typeface="Arial" panose="020B0604020202020204" pitchFamily="34" charset="0"/>
                <a:cs typeface="Arial" panose="020B0604020202020204" pitchFamily="34" charset="0"/>
              </a:rPr>
              <a:t> και επαναπροσδιορίστηκε μέχρι σήμερα. </a:t>
            </a:r>
          </a:p>
          <a:p>
            <a:pPr algn="l"/>
            <a:r>
              <a:rPr lang="el-GR" sz="2800" b="0" i="0" u="none" strike="noStrike" baseline="0" dirty="0">
                <a:latin typeface="Arial" panose="020B0604020202020204" pitchFamily="34" charset="0"/>
                <a:cs typeface="Arial" panose="020B0604020202020204" pitchFamily="34" charset="0"/>
              </a:rPr>
              <a:t>Κατά την περίοδο της Βιομηχανικής Επανάστασης η υγεία απέκτησε και οικονομική διάσταση, καθώς συνδέθηκε με την καλή κατάσταση</a:t>
            </a:r>
            <a:r>
              <a:rPr lang="el-GR" sz="2800" dirty="0">
                <a:latin typeface="Arial" panose="020B0604020202020204" pitchFamily="34" charset="0"/>
                <a:cs typeface="Arial" panose="020B0604020202020204" pitchFamily="34" charset="0"/>
              </a:rPr>
              <a:t> </a:t>
            </a:r>
            <a:r>
              <a:rPr lang="el-GR" sz="2800" b="0" i="0" u="none" strike="noStrike" baseline="0" dirty="0">
                <a:latin typeface="Arial" panose="020B0604020202020204" pitchFamily="34" charset="0"/>
                <a:cs typeface="Arial" panose="020B0604020202020204" pitchFamily="34" charset="0"/>
              </a:rPr>
              <a:t>και την ικανότητα εργασίας και τη μείωση απώλειας εργάσιμων ημερών λόγω ασθένειας. Κατά συνέπεια, η αξία της υγείας ήταν τέτοια που επέτρεπε και το οικονομικό κέρδος.</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61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(5)</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166842"/>
            <a:ext cx="11112758" cy="4893647"/>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Όλες οι </a:t>
            </a:r>
            <a:r>
              <a:rPr lang="el-GR" sz="2400" b="0" i="1" u="none" strike="noStrike" baseline="0" dirty="0">
                <a:latin typeface="Arial" panose="020B0604020202020204" pitchFamily="34" charset="0"/>
                <a:cs typeface="Arial" panose="020B0604020202020204" pitchFamily="34" charset="0"/>
              </a:rPr>
              <a:t>σύγχρονες έννοιες </a:t>
            </a:r>
            <a:r>
              <a:rPr lang="el-GR" sz="2400" b="0" i="0" u="none" strike="noStrike" baseline="0" dirty="0">
                <a:latin typeface="Arial" panose="020B0604020202020204" pitchFamily="34" charset="0"/>
                <a:cs typeface="Arial" panose="020B0604020202020204" pitchFamily="34" charset="0"/>
              </a:rPr>
              <a:t>της υγείας, μέχρι τον ορισμό του ΠΟΥ, αναγνωρίζουν την υγεία ως κάτι περισσότερο από την απουσία ασθένειας, υπονοώντας τη μέγιστη ικανότητα του ατόμου για αυτοπεποίθηση, που θα πρέπει να εξισορροπήσει τις ανθρώπινες εσωτερικές δυνάμεις του και τις δυνατότητές του με το αίσθημα ευχαρίστησης ή δυσαρέσκειας στη σχέση του με το περιβάλλον.</a:t>
            </a:r>
          </a:p>
          <a:p>
            <a:pPr algn="l"/>
            <a:r>
              <a:rPr lang="el-GR" sz="2400" b="0" i="0" u="none" strike="noStrike" baseline="0" dirty="0">
                <a:latin typeface="Arial" panose="020B0604020202020204" pitchFamily="34" charset="0"/>
                <a:cs typeface="Arial" panose="020B0604020202020204" pitchFamily="34" charset="0"/>
              </a:rPr>
              <a:t>Σύμφωνα με την προσέγγιση της δημόσιας υγείας και της κοινωνικής ιατρικής για την υγεία, δεν πρέπει μόνο να παρατηρούμε την υγεία των ατόμων αλλά και την υγεία των ομάδων και της </a:t>
            </a:r>
            <a:r>
              <a:rPr lang="el-GR" sz="2400" b="1" i="0" u="none" strike="noStrike" baseline="0" dirty="0">
                <a:latin typeface="Arial" panose="020B0604020202020204" pitchFamily="34" charset="0"/>
                <a:cs typeface="Arial" panose="020B0604020202020204" pitchFamily="34" charset="0"/>
              </a:rPr>
              <a:t>κοινότητας </a:t>
            </a:r>
            <a:r>
              <a:rPr lang="el-GR" sz="2400" b="0" i="0" u="none" strike="noStrike" baseline="0" dirty="0">
                <a:latin typeface="Arial" panose="020B0604020202020204" pitchFamily="34" charset="0"/>
                <a:cs typeface="Arial" panose="020B0604020202020204" pitchFamily="34" charset="0"/>
              </a:rPr>
              <a:t>ως αποτέλεσμα της αλληλεπίδρασης των ατόμων με το κοινωνικό περιβάλλον. </a:t>
            </a:r>
          </a:p>
          <a:p>
            <a:pPr algn="l"/>
            <a:r>
              <a:rPr lang="el-GR" sz="2400" b="0" i="0" u="none" strike="noStrike" baseline="0" dirty="0">
                <a:latin typeface="Arial" panose="020B0604020202020204" pitchFamily="34" charset="0"/>
                <a:cs typeface="Arial" panose="020B0604020202020204" pitchFamily="34" charset="0"/>
              </a:rPr>
              <a:t>Σύμφωνα με την ολιστική έννοια της υγείας, η υγεία είναι μια κατάσταση στην οποία κάποιος μπορεί να λειτουργήσει καλά σωματικά, διανοητικά, κοινωνικά και πνευματικά, να εκφράσει το πλήρες φάσμα των δυνατοτήτων του μέσα στο περιβάλλον στο οποίο ζει.</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45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(6)</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040246"/>
            <a:ext cx="11112758" cy="5855449"/>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ορισμός της υγείας από τον ΠΟΥ (1958) περιγράφει την κατάσταση ενός ανθρώπου που απολαμβάνει πλήρη σωματική, ψυχική και κοινωνική ευεξία, και όχι μόνο την απουσία κάποιας ασθένειας ή αναπηρίας.</a:t>
            </a:r>
          </a:p>
          <a:p>
            <a:endParaRPr lang="el-GR" sz="2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ορισμός αυτός σήμερα μοιάζει ελλιπής, αφού δεν περιλαμβάνει προσεγγίσεις όπως:</a:t>
            </a:r>
          </a:p>
          <a:p>
            <a:endParaRPr lang="el-GR" sz="2800" dirty="0">
              <a:latin typeface="Arial" panose="020B0604020202020204" pitchFamily="34" charset="0"/>
              <a:cs typeface="Arial" panose="020B0604020202020204" pitchFamily="34" charset="0"/>
            </a:endParaRPr>
          </a:p>
          <a:p>
            <a:pPr marL="514350" indent="-514350">
              <a:buAutoNum type="arabicPeriod"/>
            </a:pPr>
            <a:r>
              <a:rPr lang="el-GR" sz="2800" dirty="0">
                <a:latin typeface="Arial" panose="020B0604020202020204" pitchFamily="34" charset="0"/>
                <a:cs typeface="Arial" panose="020B0604020202020204" pitchFamily="34" charset="0"/>
              </a:rPr>
              <a:t>τη βιολογική προσέγγιση,</a:t>
            </a:r>
          </a:p>
          <a:p>
            <a:pPr marL="514350" indent="-514350">
              <a:buAutoNum type="arabicPeriod"/>
            </a:pPr>
            <a:r>
              <a:rPr lang="el-GR" sz="2800" dirty="0">
                <a:latin typeface="Arial" panose="020B0604020202020204" pitchFamily="34" charset="0"/>
                <a:cs typeface="Arial" panose="020B0604020202020204" pitchFamily="34" charset="0"/>
              </a:rPr>
              <a:t>την </a:t>
            </a:r>
            <a:r>
              <a:rPr lang="el-GR" sz="2800" dirty="0" err="1">
                <a:latin typeface="Arial" panose="020B0604020202020204" pitchFamily="34" charset="0"/>
                <a:cs typeface="Arial" panose="020B0604020202020204" pitchFamily="34" charset="0"/>
              </a:rPr>
              <a:t>κοινωνικο</a:t>
            </a:r>
            <a:r>
              <a:rPr lang="el-GR" sz="2800" dirty="0">
                <a:latin typeface="Arial" panose="020B0604020202020204" pitchFamily="34" charset="0"/>
                <a:cs typeface="Arial" panose="020B0604020202020204" pitchFamily="34" charset="0"/>
              </a:rPr>
              <a:t>-οικονομική προσέγγιση,</a:t>
            </a:r>
          </a:p>
          <a:p>
            <a:pPr marL="514350" indent="-514350">
              <a:buAutoNum type="arabicPeriod"/>
            </a:pPr>
            <a:r>
              <a:rPr lang="el-GR" sz="2800" dirty="0">
                <a:latin typeface="Arial" panose="020B0604020202020204" pitchFamily="34" charset="0"/>
                <a:cs typeface="Arial" panose="020B0604020202020204" pitchFamily="34" charset="0"/>
              </a:rPr>
              <a:t>την πολιτισμική-κοινωνιολογική προσέγγιση,</a:t>
            </a:r>
          </a:p>
          <a:p>
            <a:r>
              <a:rPr lang="el-GR" sz="2800" dirty="0">
                <a:latin typeface="Arial" panose="020B0604020202020204" pitchFamily="34" charset="0"/>
                <a:cs typeface="Arial" panose="020B0604020202020204" pitchFamily="34" charset="0"/>
              </a:rPr>
              <a:t>4. την πολιτική προσέγγιση.</a:t>
            </a: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17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(7)</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040246"/>
            <a:ext cx="11112758" cy="3270126"/>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Ένα δεύτερο εννοιολογικό σημείο, που αφορά και το ονομαζόμενο κράτος πρόνοιας, έχει σχέση περισσότερο με την τέταρτη προσέγγιση, όταν δούμε πια το </a:t>
            </a:r>
            <a:r>
              <a:rPr lang="el-GR" sz="2800" i="0" u="none" strike="noStrike" baseline="0" dirty="0">
                <a:latin typeface="Arial" panose="020B0604020202020204" pitchFamily="34" charset="0"/>
                <a:cs typeface="Arial" panose="020B0604020202020204" pitchFamily="34" charset="0"/>
              </a:rPr>
              <a:t>αγαθό</a:t>
            </a:r>
            <a:r>
              <a:rPr lang="el-GR" sz="2800" b="1" i="0" u="none" strike="noStrike" baseline="0" dirty="0">
                <a:latin typeface="Arial" panose="020B0604020202020204" pitchFamily="34" charset="0"/>
                <a:cs typeface="Arial" panose="020B0604020202020204" pitchFamily="34" charset="0"/>
              </a:rPr>
              <a:t> </a:t>
            </a:r>
            <a:r>
              <a:rPr lang="el-GR" sz="2800" b="0" i="0" u="none" strike="noStrike" baseline="0" dirty="0">
                <a:latin typeface="Arial" panose="020B0604020202020204" pitchFamily="34" charset="0"/>
                <a:cs typeface="Arial" panose="020B0604020202020204" pitchFamily="34" charset="0"/>
              </a:rPr>
              <a:t>της υγείας ως:</a:t>
            </a:r>
          </a:p>
          <a:p>
            <a:pPr algn="l"/>
            <a:endParaRPr lang="el-GR" sz="2800" b="0" i="0" u="none" strike="noStrike" baseline="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1. ιδιωτικό (νεοφιλελεύθερη άποψη),</a:t>
            </a:r>
          </a:p>
          <a:p>
            <a:pPr algn="l"/>
            <a:r>
              <a:rPr lang="el-GR" sz="2800" b="0" i="0" u="none" strike="noStrike" baseline="0" dirty="0">
                <a:latin typeface="Arial" panose="020B0604020202020204" pitchFamily="34" charset="0"/>
                <a:cs typeface="Arial" panose="020B0604020202020204" pitchFamily="34" charset="0"/>
              </a:rPr>
              <a:t>2. δημόσιο (σοσιαλιστική άποψη),</a:t>
            </a:r>
          </a:p>
          <a:p>
            <a:pPr algn="l"/>
            <a:r>
              <a:rPr lang="el-GR" sz="2800" b="0" i="0" u="none" strike="noStrike" baseline="0" dirty="0">
                <a:latin typeface="Arial" panose="020B0604020202020204" pitchFamily="34" charset="0"/>
                <a:cs typeface="Arial" panose="020B0604020202020204" pitchFamily="34" charset="0"/>
              </a:rPr>
              <a:t>3. ενδιάμεσο (άλλες ενδιάμεσες ή μεικτές απόψεις).</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70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57152"/>
            <a:ext cx="11112758" cy="732373"/>
          </a:xfrm>
          <a:ln>
            <a:noFill/>
          </a:ln>
        </p:spPr>
        <p:txBody>
          <a:bodyPr>
            <a:noAutofit/>
          </a:bodyPr>
          <a:lstStyle/>
          <a:p>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.1  Παγκοσμιοποίηση και υγεία </a:t>
            </a:r>
            <a:r>
              <a:rPr lang="en-US" sz="4000" dirty="0">
                <a:latin typeface="Arial" panose="020B0604020202020204" pitchFamily="34" charset="0"/>
                <a:cs typeface="Arial" panose="020B0604020202020204" pitchFamily="34" charset="0"/>
              </a:rPr>
              <a:t>(</a:t>
            </a:r>
            <a:r>
              <a:rPr lang="el-GR" sz="4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a:t>
            </a:r>
            <a:endParaRPr lang="el-GR" sz="4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D6A8160C-1F40-4BE9-B4AD-1C1633F1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48" y="789524"/>
            <a:ext cx="5099304" cy="5675284"/>
          </a:xfrm>
          <a:prstGeom prst="rect">
            <a:avLst/>
          </a:prstGeom>
        </p:spPr>
      </p:pic>
    </p:spTree>
    <p:extLst>
      <p:ext uri="{BB962C8B-B14F-4D97-AF65-F5344CB8AC3E}">
        <p14:creationId xmlns:p14="http://schemas.microsoft.com/office/powerpoint/2010/main" val="5347374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483</TotalTime>
  <Words>4089</Words>
  <Application>Microsoft Office PowerPoint</Application>
  <PresentationFormat>Ευρεία οθόνη</PresentationFormat>
  <Paragraphs>223</Paragraphs>
  <Slides>37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Aptos</vt:lpstr>
      <vt:lpstr>Aptos Display</vt:lpstr>
      <vt:lpstr>Arial</vt:lpstr>
      <vt:lpstr>Θέμα του Office</vt:lpstr>
      <vt:lpstr>Πολιτική υγείας και  Διοίκηση υπηρεσιών υγείας</vt:lpstr>
      <vt:lpstr>1.1  Η ­έννοια­ της ­υγείας ­και­ της ­ασθένειας (1)</vt:lpstr>
      <vt:lpstr>1.1  Η ­έννοια­ της ­υγείας ­και­ της ­ασθένειας (2)</vt:lpstr>
      <vt:lpstr>1.1  Η ­έννοια­ της ­υγείας ­και­ της ­ασθένειας (3)</vt:lpstr>
      <vt:lpstr>1.1  Η ­έννοια­ της ­υγείας ­και­ της ­ασθένειας (4)</vt:lpstr>
      <vt:lpstr>1.1  Η ­έννοια­ της ­υγείας ­και­ της ­ασθένειας (5)</vt:lpstr>
      <vt:lpstr>1.1  Η ­έννοια­ της ­υγείας ­και­ της ­ασθένειας (6)</vt:lpstr>
      <vt:lpstr>1.1  Η ­έννοια­ της ­υγείας ­και­ της ­ασθένειας (7)</vt:lpstr>
      <vt:lpstr>3.1  Παγκοσμιοποίηση και υγεία (6)</vt:lpstr>
      <vt:lpstr>3.1  Παγκοσμιοποίηση και υγεία (7)</vt:lpstr>
      <vt:lpstr>3.2  Νέες προκλήσεις (1)</vt:lpstr>
      <vt:lpstr>3.2  Νέες προκλήσεις (2)</vt:lpstr>
      <vt:lpstr>3.2  Νέες προκλήσεις (3)</vt:lpstr>
      <vt:lpstr>3.3  Παράγοντες διαμόρφωσης της υγείας, επίπεδο υγείας και ανισότητες (1)</vt:lpstr>
      <vt:lpstr>3.3  Παράγοντες διαμόρφωσης της υγείας, επίπεδο υγείας και ανισότητες (2)</vt:lpstr>
      <vt:lpstr>3.3  Παράγοντες διαμόρφωσης της υγείας, επίπεδο υγείας και ανισότητες (3)</vt:lpstr>
      <vt:lpstr>3.3  Παράγοντες διαμόρφωσης της υγείας, επίπεδο υγείας και ανισότητες (4)</vt:lpstr>
      <vt:lpstr>3.3  Παράγοντες διαμόρφωσης της υγείας, επίπεδο υγείας και ανισότητες (5)</vt:lpstr>
      <vt:lpstr>3.3  Παράγοντες διαμόρφωσης της υγείας, επίπεδο υγείας και ανισότητες (6)</vt:lpstr>
      <vt:lpstr>3.3  Παράγοντες διαμόρφωσης της υγείας, επίπεδο υγείας και ανισότητες (7)</vt:lpstr>
      <vt:lpstr>3.3  Παράγοντες διαμόρφωσης της υγείας, επίπεδο υγείας και ανισότητες (8)</vt:lpstr>
      <vt:lpstr>3.3  Παράγοντες διαμόρφωσης της υγείας, επίπεδο υγείας και ανισότητες (9)</vt:lpstr>
      <vt:lpstr>3.3  Παράγοντες διαμόρφωσης της υγείας, επίπεδο υγείας και ανισότητες (10)</vt:lpstr>
      <vt:lpstr>3.3  Παράγοντες διαμόρφωσης της υγείας, επίπεδο υγείας και ανισότητες (11)</vt:lpstr>
      <vt:lpstr>3.3  Παράγοντες διαμόρφωσης της υγείας, επίπεδο υγείας και ανισότητες (12)</vt:lpstr>
      <vt:lpstr>3.3  Παράγοντες διαμόρφωσης της υγείας, επίπεδο υγείας και ανισότητες (13)</vt:lpstr>
      <vt:lpstr>3.4  Πανδημία και δημόσια υγεία (1)</vt:lpstr>
      <vt:lpstr>3.4  Πανδημία και δημόσια υγεία (2)</vt:lpstr>
      <vt:lpstr>3.4  Πανδημία και δημόσια υγεία (3)</vt:lpstr>
      <vt:lpstr>3.4  Πανδημία και δημόσια υγεία (4)</vt:lpstr>
      <vt:lpstr>3.4  Πανδημία και δημόσια υγεία (5)</vt:lpstr>
      <vt:lpstr>3.4  Πανδημία και δημόσια υγεία (6)</vt:lpstr>
      <vt:lpstr>3.4  Πανδημία και δημόσια υγεία (7)</vt:lpstr>
      <vt:lpstr>3.5  Για μια νέα εθνική πολιτική δημόσιας υγείας (1)</vt:lpstr>
      <vt:lpstr>3.5  Για μια νέα εθνική πολιτική δημόσιας υγείας (2)</vt:lpstr>
      <vt:lpstr>3.5  Για μια νέα εθνική πολιτική δημόσιας υγείας (3)</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dc:creator>
  <cp:lastModifiedBy>Νικόλαος Πολύζος</cp:lastModifiedBy>
  <cp:revision>29</cp:revision>
  <dcterms:created xsi:type="dcterms:W3CDTF">2024-07-02T12:49:33Z</dcterms:created>
  <dcterms:modified xsi:type="dcterms:W3CDTF">2024-11-03T19:11:55Z</dcterms:modified>
</cp:coreProperties>
</file>