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0" r:id="rId14"/>
    <p:sldId id="274" r:id="rId15"/>
    <p:sldId id="271" r:id="rId16"/>
    <p:sldId id="272" r:id="rId17"/>
    <p:sldId id="273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312C7D-2DF3-4314-B02C-5B3E8CF812E3}" type="datetimeFigureOut">
              <a:rPr lang="el-GR" smtClean="0"/>
              <a:pPr/>
              <a:t>16/11/2015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6A61EE-8178-40F2-BD29-62B638250B5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ynigoros.gr/resources/docs/eidikiekthesiratsistikivia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_ukaXTgI2o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8077200" cy="2392288"/>
          </a:xfrm>
        </p:spPr>
        <p:txBody>
          <a:bodyPr>
            <a:normAutofit/>
          </a:bodyPr>
          <a:lstStyle/>
          <a:p>
            <a:r>
              <a:rPr lang="el-GR" dirty="0" smtClean="0"/>
              <a:t>Παρεμβάσεις αλληλεγγύης και ψευδό-αλληλεγγύης στην περίοδο της κρίσης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332656"/>
            <a:ext cx="8077200" cy="1944216"/>
          </a:xfrm>
        </p:spPr>
        <p:txBody>
          <a:bodyPr>
            <a:normAutofit/>
          </a:bodyPr>
          <a:lstStyle/>
          <a:p>
            <a:endParaRPr lang="el-GR" sz="2800" dirty="0" smtClean="0">
              <a:solidFill>
                <a:schemeClr val="tx1"/>
              </a:solidFill>
            </a:endParaRPr>
          </a:p>
          <a:p>
            <a:r>
              <a:rPr lang="el-GR" sz="2800" dirty="0" smtClean="0">
                <a:solidFill>
                  <a:schemeClr val="tx1"/>
                </a:solidFill>
              </a:rPr>
              <a:t>Παραβιάσεις ανθρωπίνων δικαιωμάτων,</a:t>
            </a:r>
          </a:p>
          <a:p>
            <a:r>
              <a:rPr lang="el-GR" sz="2800" dirty="0" smtClean="0">
                <a:solidFill>
                  <a:schemeClr val="tx1"/>
                </a:solidFill>
              </a:rPr>
              <a:t>επιθετικότητα και ρατσιστική βία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1144588" y="5486768"/>
            <a:ext cx="64517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0AD00"/>
              </a:buClr>
              <a:buSzPct val="80000"/>
            </a:pPr>
            <a:r>
              <a:rPr lang="el-GR" sz="2400" b="1" dirty="0" smtClean="0">
                <a:solidFill>
                  <a:srgbClr val="FF0000"/>
                </a:solidFill>
              </a:rPr>
              <a:t>Χ. Πουλόπουλος, Αν/της καθηγητής Δημοκρίτειο Πανεπιστήμιο Θράκης</a:t>
            </a:r>
            <a:endParaRPr lang="el-G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1790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Ερμηνείες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Υπεύθυνος </a:t>
            </a:r>
            <a:r>
              <a:rPr lang="el-GR" dirty="0"/>
              <a:t>για την απώλεια της ασφάλειας </a:t>
            </a:r>
            <a:r>
              <a:rPr lang="el-GR" dirty="0" smtClean="0"/>
              <a:t>είναι </a:t>
            </a:r>
            <a:r>
              <a:rPr lang="el-GR" dirty="0"/>
              <a:t>ο µ</a:t>
            </a:r>
            <a:r>
              <a:rPr lang="el-GR" dirty="0" err="1"/>
              <a:t>ετανάστης</a:t>
            </a:r>
            <a:r>
              <a:rPr lang="el-GR" dirty="0"/>
              <a:t>, ο πρόσφυγας, ο άλλος </a:t>
            </a:r>
            <a:r>
              <a:rPr lang="el-GR" dirty="0" smtClean="0"/>
              <a:t>και ο διαφορετικός.</a:t>
            </a:r>
            <a:endParaRPr lang="el-GR" dirty="0"/>
          </a:p>
          <a:p>
            <a:r>
              <a:rPr lang="el-GR" dirty="0" smtClean="0"/>
              <a:t>Προσωποποιείται </a:t>
            </a:r>
            <a:r>
              <a:rPr lang="el-GR" dirty="0"/>
              <a:t>το </a:t>
            </a:r>
            <a:r>
              <a:rPr lang="el-GR" dirty="0" err="1" smtClean="0"/>
              <a:t>πρόβληµα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Τροφοδοτείται η αντιπάθεια</a:t>
            </a:r>
            <a:r>
              <a:rPr lang="el-GR" dirty="0"/>
              <a:t>, </a:t>
            </a:r>
            <a:r>
              <a:rPr lang="el-GR" dirty="0" smtClean="0"/>
              <a:t>οι αντιπαραθέσεις </a:t>
            </a:r>
            <a:r>
              <a:rPr lang="el-GR" dirty="0"/>
              <a:t>και το τυφλό µίσος.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ευάλωτες </a:t>
            </a:r>
            <a:r>
              <a:rPr lang="el-GR" dirty="0" err="1"/>
              <a:t>οµάδες</a:t>
            </a:r>
            <a:r>
              <a:rPr lang="el-GR" dirty="0"/>
              <a:t> </a:t>
            </a:r>
            <a:r>
              <a:rPr lang="el-GR" dirty="0" smtClean="0"/>
              <a:t>γίνονται «</a:t>
            </a:r>
            <a:r>
              <a:rPr lang="el-GR" dirty="0" err="1"/>
              <a:t>αποδιοποµπαίος</a:t>
            </a:r>
            <a:r>
              <a:rPr lang="el-GR" dirty="0"/>
              <a:t> τράγος». </a:t>
            </a:r>
            <a:endParaRPr lang="el-GR" dirty="0" smtClean="0"/>
          </a:p>
          <a:p>
            <a:r>
              <a:rPr lang="el-GR" dirty="0" smtClean="0"/>
              <a:t>Η τακτική </a:t>
            </a:r>
            <a:r>
              <a:rPr lang="el-GR" dirty="0" err="1" smtClean="0"/>
              <a:t>τιµωρίας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err="1"/>
              <a:t>αφανισµού</a:t>
            </a:r>
            <a:r>
              <a:rPr lang="el-GR" dirty="0"/>
              <a:t> </a:t>
            </a:r>
            <a:r>
              <a:rPr lang="el-GR" dirty="0" smtClean="0"/>
              <a:t>πυροδοτεί </a:t>
            </a:r>
            <a:r>
              <a:rPr lang="el-GR" dirty="0"/>
              <a:t>αντανακλαστικά </a:t>
            </a:r>
            <a:r>
              <a:rPr lang="el-GR" dirty="0" smtClean="0"/>
              <a:t>ανοχής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µ</a:t>
            </a:r>
            <a:r>
              <a:rPr lang="el-GR" dirty="0" err="1"/>
              <a:t>νηµονιακή</a:t>
            </a:r>
            <a:r>
              <a:rPr lang="el-GR" dirty="0"/>
              <a:t> εποχή </a:t>
            </a:r>
            <a:r>
              <a:rPr lang="el-GR" dirty="0" smtClean="0"/>
              <a:t>διατάραξε </a:t>
            </a:r>
            <a:r>
              <a:rPr lang="el-GR" dirty="0"/>
              <a:t>τις διαχωριστικές </a:t>
            </a:r>
            <a:r>
              <a:rPr lang="el-GR" dirty="0" err="1" smtClean="0"/>
              <a:t>γραµµές</a:t>
            </a:r>
            <a:r>
              <a:rPr lang="el-GR" dirty="0" smtClean="0"/>
              <a:t> </a:t>
            </a:r>
            <a:r>
              <a:rPr lang="el-GR" dirty="0"/>
              <a:t>µ</a:t>
            </a:r>
            <a:r>
              <a:rPr lang="el-GR" dirty="0" err="1"/>
              <a:t>εταξύ</a:t>
            </a:r>
            <a:r>
              <a:rPr lang="el-GR" dirty="0"/>
              <a:t> εκείνων που ήδη </a:t>
            </a:r>
            <a:r>
              <a:rPr lang="el-GR" dirty="0" smtClean="0"/>
              <a:t>βίωναν </a:t>
            </a:r>
            <a:r>
              <a:rPr lang="el-GR" dirty="0"/>
              <a:t>τη µ</a:t>
            </a:r>
            <a:r>
              <a:rPr lang="el-GR" dirty="0" err="1"/>
              <a:t>ιζέρια</a:t>
            </a:r>
            <a:r>
              <a:rPr lang="el-GR" dirty="0"/>
              <a:t> και την απόλυτη </a:t>
            </a:r>
            <a:r>
              <a:rPr lang="el-GR" dirty="0" smtClean="0"/>
              <a:t>ένδεια και εκείνων </a:t>
            </a:r>
            <a:r>
              <a:rPr lang="el-GR" dirty="0"/>
              <a:t>που </a:t>
            </a:r>
            <a:r>
              <a:rPr lang="el-GR" dirty="0" smtClean="0"/>
              <a:t>βλέπουν </a:t>
            </a:r>
            <a:r>
              <a:rPr lang="el-GR" dirty="0"/>
              <a:t>«το </a:t>
            </a:r>
            <a:r>
              <a:rPr lang="el-GR" dirty="0" err="1"/>
              <a:t>φάντασµα</a:t>
            </a:r>
            <a:r>
              <a:rPr lang="el-GR" dirty="0"/>
              <a:t> του δικού τους </a:t>
            </a:r>
            <a:r>
              <a:rPr lang="el-GR" dirty="0" smtClean="0"/>
              <a:t>µ</a:t>
            </a:r>
            <a:r>
              <a:rPr lang="el-GR" dirty="0" err="1" smtClean="0"/>
              <a:t>έλλοντος</a:t>
            </a:r>
            <a:r>
              <a:rPr lang="el-GR" dirty="0" smtClean="0"/>
              <a:t>». </a:t>
            </a:r>
          </a:p>
          <a:p>
            <a:r>
              <a:rPr lang="el-GR" dirty="0" smtClean="0"/>
              <a:t>Οι </a:t>
            </a:r>
            <a:r>
              <a:rPr lang="el-GR" dirty="0"/>
              <a:t>τελευταίοι </a:t>
            </a:r>
            <a:r>
              <a:rPr lang="el-GR" dirty="0" smtClean="0"/>
              <a:t>επιτίθενται προσπαθώντας να εξοντώσουν </a:t>
            </a:r>
            <a:r>
              <a:rPr lang="el-GR" dirty="0"/>
              <a:t>και να εξορκίσουν το «κακό».</a:t>
            </a:r>
          </a:p>
        </p:txBody>
      </p:sp>
    </p:spTree>
    <p:extLst>
      <p:ext uri="{BB962C8B-B14F-4D97-AF65-F5344CB8AC3E}">
        <p14:creationId xmlns="" xmlns:p14="http://schemas.microsoft.com/office/powerpoint/2010/main" val="1675446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Συνήγορος του Πολίτη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Έντονη ανησυχία για </a:t>
            </a:r>
            <a:r>
              <a:rPr lang="el-GR" dirty="0"/>
              <a:t>τα περιστατικά ρατσιστικής βίας </a:t>
            </a:r>
            <a:r>
              <a:rPr lang="el-GR" dirty="0" smtClean="0"/>
              <a:t>εις </a:t>
            </a:r>
            <a:r>
              <a:rPr lang="el-GR" dirty="0"/>
              <a:t>βάρος των κοινωνικά </a:t>
            </a:r>
            <a:r>
              <a:rPr lang="el-GR" dirty="0" err="1"/>
              <a:t>αδύναµων</a:t>
            </a:r>
            <a:r>
              <a:rPr lang="el-GR" dirty="0"/>
              <a:t> </a:t>
            </a:r>
            <a:r>
              <a:rPr lang="el-GR" dirty="0" err="1" smtClean="0"/>
              <a:t>οµάδων</a:t>
            </a:r>
            <a:r>
              <a:rPr lang="el-GR" dirty="0" smtClean="0"/>
              <a:t> </a:t>
            </a:r>
            <a:r>
              <a:rPr lang="el-GR" dirty="0"/>
              <a:t>από </a:t>
            </a:r>
            <a:r>
              <a:rPr lang="el-GR" dirty="0" err="1"/>
              <a:t>οργανωµένες</a:t>
            </a:r>
            <a:r>
              <a:rPr lang="el-GR" dirty="0"/>
              <a:t> ακραίες </a:t>
            </a:r>
            <a:r>
              <a:rPr lang="el-GR" dirty="0" err="1" smtClean="0"/>
              <a:t>οµάδες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 smtClean="0"/>
              <a:t>«…ολιγωρία </a:t>
            </a:r>
            <a:r>
              <a:rPr lang="el-GR" dirty="0" err="1"/>
              <a:t>αντιµετώπισης</a:t>
            </a:r>
            <a:r>
              <a:rPr lang="el-GR" dirty="0"/>
              <a:t> </a:t>
            </a:r>
            <a:r>
              <a:rPr lang="el-GR" dirty="0" err="1"/>
              <a:t>παρόµοιων</a:t>
            </a:r>
            <a:r>
              <a:rPr lang="el-GR" dirty="0"/>
              <a:t> </a:t>
            </a:r>
            <a:r>
              <a:rPr lang="el-GR" dirty="0" err="1"/>
              <a:t>συµπεριφορών</a:t>
            </a:r>
            <a:r>
              <a:rPr lang="el-GR" dirty="0"/>
              <a:t> </a:t>
            </a:r>
            <a:r>
              <a:rPr lang="el-GR" dirty="0" smtClean="0"/>
              <a:t>από τις </a:t>
            </a:r>
            <a:r>
              <a:rPr lang="el-GR" dirty="0" err="1"/>
              <a:t>αρµόδιες</a:t>
            </a:r>
            <a:r>
              <a:rPr lang="el-GR" dirty="0"/>
              <a:t> κρατικές </a:t>
            </a:r>
            <a:r>
              <a:rPr lang="el-GR" dirty="0" smtClean="0"/>
              <a:t>αρχές» .</a:t>
            </a:r>
          </a:p>
          <a:p>
            <a:r>
              <a:rPr lang="el-GR" dirty="0" smtClean="0"/>
              <a:t>«…</a:t>
            </a:r>
            <a:r>
              <a:rPr lang="el-GR" dirty="0" err="1" smtClean="0"/>
              <a:t>εσφαλµένη</a:t>
            </a:r>
            <a:r>
              <a:rPr lang="el-GR" dirty="0" smtClean="0"/>
              <a:t> </a:t>
            </a:r>
            <a:r>
              <a:rPr lang="el-GR" dirty="0"/>
              <a:t>εντύπωση ότι </a:t>
            </a:r>
            <a:r>
              <a:rPr lang="el-GR" dirty="0" smtClean="0"/>
              <a:t>αυτές µ</a:t>
            </a:r>
            <a:r>
              <a:rPr lang="el-GR" dirty="0" err="1" smtClean="0"/>
              <a:t>πορεί</a:t>
            </a:r>
            <a:r>
              <a:rPr lang="el-GR" dirty="0" smtClean="0"/>
              <a:t> </a:t>
            </a:r>
            <a:r>
              <a:rPr lang="el-GR" dirty="0"/>
              <a:t>να είναι </a:t>
            </a:r>
            <a:r>
              <a:rPr lang="el-GR" dirty="0" smtClean="0"/>
              <a:t>ανεκτές…»</a:t>
            </a:r>
          </a:p>
          <a:p>
            <a:r>
              <a:rPr lang="el-GR" dirty="0" smtClean="0"/>
              <a:t>«…εντάσεις </a:t>
            </a:r>
            <a:r>
              <a:rPr lang="el-GR" dirty="0"/>
              <a:t>που διαρρηγνύουν </a:t>
            </a:r>
            <a:r>
              <a:rPr lang="el-GR" dirty="0" smtClean="0"/>
              <a:t>την κοινωνική </a:t>
            </a:r>
            <a:r>
              <a:rPr lang="el-GR" dirty="0"/>
              <a:t>συνοχή και ειρήνη και </a:t>
            </a:r>
            <a:r>
              <a:rPr lang="el-GR" dirty="0" err="1"/>
              <a:t>υπονοµεύουν</a:t>
            </a:r>
            <a:r>
              <a:rPr lang="el-GR" dirty="0"/>
              <a:t> την αξία και τα </a:t>
            </a:r>
            <a:r>
              <a:rPr lang="el-GR" dirty="0" err="1" smtClean="0"/>
              <a:t>θεµέλια</a:t>
            </a:r>
            <a:r>
              <a:rPr lang="el-GR" dirty="0" smtClean="0"/>
              <a:t> του </a:t>
            </a:r>
            <a:r>
              <a:rPr lang="el-GR" dirty="0"/>
              <a:t>ίδιου του κράτους δικαίου».</a:t>
            </a:r>
          </a:p>
        </p:txBody>
      </p:sp>
    </p:spTree>
    <p:extLst>
      <p:ext uri="{BB962C8B-B14F-4D97-AF65-F5344CB8AC3E}">
        <p14:creationId xmlns="" xmlns:p14="http://schemas.microsoft.com/office/powerpoint/2010/main" val="351361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αδράνεια της πολιτείας κοστίζει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4248471"/>
          </a:xfrm>
        </p:spPr>
        <p:txBody>
          <a:bodyPr>
            <a:noAutofit/>
          </a:bodyPr>
          <a:lstStyle/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οργανωµένη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πολιτεία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φαίνεται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αδύναµη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να προλάβει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οργανωµένες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συµπεριφορές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βίας. 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Όσοι στελεχώνουν τους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µ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ηχανισµούς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είναι και οι ίδιοι διπλά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θύµατα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της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κατάστασης.</a:t>
            </a:r>
          </a:p>
          <a:p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Οικονοµικής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κρίση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Χειραγώγηση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Δημαγωγία  µίσους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και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διχασµού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Απρόθυμες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αστυνοµικές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δυνάµεις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δράνεια πολιτείας και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αστυνοµίας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,. 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Ρατσιστική βίας </a:t>
            </a:r>
          </a:p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εριστατικά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κακοποίησης µ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εταναστών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στα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αστυνοµικά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τµήµατα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Κ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αταδίκες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της Ελλάδας από το Ευρωπαϊκό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∆ικαστήριο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για παραβιάσεις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των ανθρωπίνων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δικαιωµάτων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Καταγγελία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Μούιζνιεκς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για σύνδεση ακροδεξιάς οργάνωσης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µε την Ελληνική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Αστυνοµία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Αναπαραγωγή μελανής εικόνας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της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Ελλάδας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του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ρατσισµού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και της ξενοφοβίας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από τα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ξένα µ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έσα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ενηµέρωσης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l-G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5567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θέση της πολιτείας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Η πολιτική </a:t>
            </a:r>
            <a:r>
              <a:rPr lang="el-GR" dirty="0"/>
              <a:t>και η πρακτική της µ</a:t>
            </a:r>
            <a:r>
              <a:rPr lang="el-GR" dirty="0" err="1"/>
              <a:t>ηδενικής</a:t>
            </a:r>
            <a:r>
              <a:rPr lang="el-GR" dirty="0"/>
              <a:t> ανοχής </a:t>
            </a:r>
            <a:r>
              <a:rPr lang="el-GR" dirty="0" smtClean="0"/>
              <a:t>από τους </a:t>
            </a:r>
            <a:r>
              <a:rPr lang="el-GR" dirty="0"/>
              <a:t>φορείς της πολιτείας απέναντι σε </a:t>
            </a:r>
            <a:r>
              <a:rPr lang="el-GR" dirty="0" err="1"/>
              <a:t>οµάδες</a:t>
            </a:r>
            <a:r>
              <a:rPr lang="el-GR" dirty="0"/>
              <a:t> που δεν έχουν </a:t>
            </a:r>
            <a:r>
              <a:rPr lang="el-GR" dirty="0" smtClean="0"/>
              <a:t>πολιτική ισχύ </a:t>
            </a:r>
            <a:r>
              <a:rPr lang="el-GR" dirty="0"/>
              <a:t>ενισχύει την </a:t>
            </a:r>
            <a:r>
              <a:rPr lang="el-GR" dirty="0" smtClean="0"/>
              <a:t>επιθετικότητα και </a:t>
            </a:r>
            <a:r>
              <a:rPr lang="el-GR" dirty="0"/>
              <a:t>τη ρατσιστική </a:t>
            </a:r>
            <a:r>
              <a:rPr lang="el-GR" dirty="0" smtClean="0"/>
              <a:t>βία. </a:t>
            </a:r>
          </a:p>
          <a:p>
            <a:r>
              <a:rPr lang="el-GR" dirty="0" smtClean="0"/>
              <a:t>Η </a:t>
            </a:r>
            <a:r>
              <a:rPr lang="el-GR" dirty="0" err="1"/>
              <a:t>επίσηµη</a:t>
            </a:r>
            <a:r>
              <a:rPr lang="el-GR" dirty="0"/>
              <a:t> αντίδραση στη βία συνδέεται µε αύξηση </a:t>
            </a:r>
            <a:r>
              <a:rPr lang="el-GR" dirty="0" smtClean="0"/>
              <a:t>των µ</a:t>
            </a:r>
            <a:r>
              <a:rPr lang="el-GR" dirty="0" err="1" smtClean="0"/>
              <a:t>έτρων</a:t>
            </a:r>
            <a:r>
              <a:rPr lang="el-GR" dirty="0" smtClean="0"/>
              <a:t> </a:t>
            </a:r>
            <a:r>
              <a:rPr lang="el-GR" dirty="0"/>
              <a:t>καταστολής και </a:t>
            </a:r>
            <a:r>
              <a:rPr lang="el-GR" dirty="0" err="1"/>
              <a:t>καθηµερινή</a:t>
            </a:r>
            <a:r>
              <a:rPr lang="el-GR" dirty="0"/>
              <a:t> παραβίαση των </a:t>
            </a:r>
            <a:r>
              <a:rPr lang="el-GR" dirty="0" smtClean="0"/>
              <a:t>ανθρωπίνων </a:t>
            </a:r>
            <a:r>
              <a:rPr lang="el-GR" dirty="0" err="1" smtClean="0"/>
              <a:t>δικαιωµάτων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 smtClean="0"/>
              <a:t>Η αποστέρηση </a:t>
            </a:r>
            <a:r>
              <a:rPr lang="el-GR" dirty="0"/>
              <a:t>των ελευθεριών και των ανθρωπίνων </a:t>
            </a:r>
            <a:r>
              <a:rPr lang="el-GR" dirty="0" err="1" smtClean="0"/>
              <a:t>δικαιωµάτων</a:t>
            </a:r>
            <a:r>
              <a:rPr lang="el-GR" dirty="0" smtClean="0"/>
              <a:t> </a:t>
            </a:r>
            <a:r>
              <a:rPr lang="el-GR" dirty="0"/>
              <a:t>δεν ενισχύει τη </a:t>
            </a:r>
            <a:r>
              <a:rPr lang="el-GR" dirty="0" err="1"/>
              <a:t>δηµόσια</a:t>
            </a:r>
            <a:r>
              <a:rPr lang="el-GR" dirty="0"/>
              <a:t> ασφάλεια, τη </a:t>
            </a:r>
            <a:r>
              <a:rPr lang="el-GR" dirty="0" err="1"/>
              <a:t>νοµιµότητα</a:t>
            </a:r>
            <a:r>
              <a:rPr lang="el-GR" dirty="0"/>
              <a:t> </a:t>
            </a:r>
            <a:r>
              <a:rPr lang="el-GR" dirty="0" smtClean="0"/>
              <a:t>και τη σταθερότητα. </a:t>
            </a:r>
          </a:p>
          <a:p>
            <a:r>
              <a:rPr lang="el-GR" dirty="0" smtClean="0"/>
              <a:t>Η κοινωνική </a:t>
            </a:r>
            <a:r>
              <a:rPr lang="el-GR" dirty="0"/>
              <a:t>κρίση </a:t>
            </a:r>
            <a:r>
              <a:rPr lang="el-GR" dirty="0" smtClean="0"/>
              <a:t>µ</a:t>
            </a:r>
            <a:r>
              <a:rPr lang="el-GR" dirty="0" err="1" smtClean="0"/>
              <a:t>πορεί</a:t>
            </a:r>
            <a:r>
              <a:rPr lang="el-GR" dirty="0" smtClean="0"/>
              <a:t> </a:t>
            </a:r>
            <a:r>
              <a:rPr lang="el-GR" dirty="0"/>
              <a:t>να οδηγήσει σε περαιτέρω </a:t>
            </a:r>
            <a:r>
              <a:rPr lang="el-GR" dirty="0" smtClean="0"/>
              <a:t>κοινωνικές και </a:t>
            </a:r>
            <a:r>
              <a:rPr lang="el-GR" dirty="0"/>
              <a:t>πολιτικές </a:t>
            </a:r>
            <a:r>
              <a:rPr lang="el-GR" dirty="0" smtClean="0"/>
              <a:t>αναταραχές. </a:t>
            </a:r>
          </a:p>
          <a:p>
            <a:r>
              <a:rPr lang="el-GR" dirty="0" smtClean="0"/>
              <a:t>Η βία, ο φόβος </a:t>
            </a:r>
            <a:r>
              <a:rPr lang="el-GR" dirty="0"/>
              <a:t>και </a:t>
            </a:r>
            <a:r>
              <a:rPr lang="el-GR" dirty="0" smtClean="0"/>
              <a:t>η σύγκρουση μετατρέπονται σε </a:t>
            </a:r>
            <a:r>
              <a:rPr lang="el-GR" dirty="0" err="1"/>
              <a:t>καθηµερινό</a:t>
            </a:r>
            <a:r>
              <a:rPr lang="el-GR" dirty="0"/>
              <a:t> </a:t>
            </a:r>
            <a:r>
              <a:rPr lang="el-GR" dirty="0" err="1"/>
              <a:t>φαινόµενο</a:t>
            </a:r>
            <a:r>
              <a:rPr lang="el-GR" dirty="0"/>
              <a:t> στα σχολεία, τις </a:t>
            </a:r>
            <a:r>
              <a:rPr lang="el-GR" dirty="0" smtClean="0"/>
              <a:t>γειτονιές, την </a:t>
            </a:r>
            <a:r>
              <a:rPr lang="el-GR" dirty="0"/>
              <a:t>κοινωνία. </a:t>
            </a:r>
            <a:endParaRPr lang="el-GR" dirty="0" smtClean="0"/>
          </a:p>
          <a:p>
            <a:r>
              <a:rPr lang="el-GR" dirty="0" smtClean="0"/>
              <a:t>Κίνδυνος κοινωνικής </a:t>
            </a:r>
            <a:r>
              <a:rPr lang="el-GR" dirty="0" err="1" smtClean="0"/>
              <a:t>νοµιµοποίησης</a:t>
            </a:r>
            <a:r>
              <a:rPr lang="el-GR" dirty="0" smtClean="0"/>
              <a:t> </a:t>
            </a:r>
            <a:r>
              <a:rPr lang="el-GR" dirty="0"/>
              <a:t>της </a:t>
            </a:r>
            <a:r>
              <a:rPr lang="el-GR" dirty="0" smtClean="0"/>
              <a:t>βίας</a:t>
            </a:r>
          </a:p>
        </p:txBody>
      </p:sp>
    </p:spTree>
    <p:extLst>
      <p:ext uri="{BB962C8B-B14F-4D97-AF65-F5344CB8AC3E}">
        <p14:creationId xmlns="" xmlns:p14="http://schemas.microsoft.com/office/powerpoint/2010/main" val="2107215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Ρατσιστική στρατηγική και Φιλανθρωπία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Κου </a:t>
            </a:r>
            <a:r>
              <a:rPr lang="el-GR" dirty="0" err="1"/>
              <a:t>Κλουξ</a:t>
            </a:r>
            <a:r>
              <a:rPr lang="el-GR" dirty="0"/>
              <a:t> </a:t>
            </a:r>
            <a:r>
              <a:rPr lang="el-GR" dirty="0" err="1" smtClean="0"/>
              <a:t>Κλαν</a:t>
            </a:r>
            <a:endParaRPr lang="el-GR" dirty="0" smtClean="0"/>
          </a:p>
          <a:p>
            <a:r>
              <a:rPr lang="el-GR" dirty="0"/>
              <a:t>Ν</a:t>
            </a:r>
            <a:r>
              <a:rPr lang="el-GR" dirty="0" smtClean="0"/>
              <a:t>αζιστικό </a:t>
            </a:r>
            <a:r>
              <a:rPr lang="el-GR" dirty="0" err="1"/>
              <a:t>κόµµα</a:t>
            </a:r>
            <a:r>
              <a:rPr lang="el-GR" dirty="0"/>
              <a:t> στη </a:t>
            </a:r>
            <a:r>
              <a:rPr lang="el-GR" dirty="0" err="1"/>
              <a:t>Γερµανία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/>
              <a:t>Α</a:t>
            </a:r>
            <a:r>
              <a:rPr lang="el-GR" dirty="0" smtClean="0"/>
              <a:t>κροδεξιό </a:t>
            </a:r>
            <a:r>
              <a:rPr lang="el-GR" dirty="0" err="1"/>
              <a:t>κόµµα</a:t>
            </a:r>
            <a:r>
              <a:rPr lang="el-GR" dirty="0"/>
              <a:t> στην Αγγλία</a:t>
            </a:r>
            <a:r>
              <a:rPr lang="el-GR" dirty="0" smtClean="0"/>
              <a:t>.</a:t>
            </a:r>
          </a:p>
          <a:p>
            <a:r>
              <a:rPr lang="el-GR" dirty="0" err="1" smtClean="0"/>
              <a:t>Πείραµα</a:t>
            </a:r>
            <a:r>
              <a:rPr lang="el-GR" dirty="0" smtClean="0"/>
              <a:t> </a:t>
            </a:r>
            <a:r>
              <a:rPr lang="el-GR" dirty="0" err="1"/>
              <a:t>Darley</a:t>
            </a:r>
            <a:r>
              <a:rPr lang="el-GR" dirty="0"/>
              <a:t> και </a:t>
            </a:r>
            <a:r>
              <a:rPr lang="el-GR" dirty="0" err="1"/>
              <a:t>Latané</a:t>
            </a:r>
            <a:r>
              <a:rPr lang="el-GR" dirty="0"/>
              <a:t> - όσο περισσότερα </a:t>
            </a:r>
            <a:r>
              <a:rPr lang="el-GR" dirty="0" err="1"/>
              <a:t>άτοµα</a:t>
            </a:r>
            <a:r>
              <a:rPr lang="el-GR" dirty="0"/>
              <a:t> γίνονται µ</a:t>
            </a:r>
            <a:r>
              <a:rPr lang="el-GR" dirty="0" err="1"/>
              <a:t>άρτυρες</a:t>
            </a:r>
            <a:r>
              <a:rPr lang="el-GR" dirty="0"/>
              <a:t> ενός δυσάρεστου γεγονότος βίας απέναντι σε έναν αβοήθητο άνθρωπο, τόσο µ</a:t>
            </a:r>
            <a:r>
              <a:rPr lang="el-GR" dirty="0" err="1"/>
              <a:t>ειώνονται</a:t>
            </a:r>
            <a:r>
              <a:rPr lang="el-GR" dirty="0"/>
              <a:t> οι πιθανότητες να αναλάβει κάποιος από αυτούς πρωτοβουλία που θα την </a:t>
            </a:r>
            <a:r>
              <a:rPr lang="el-GR" dirty="0" err="1"/>
              <a:t>εµποδίσει</a:t>
            </a:r>
            <a:r>
              <a:rPr lang="el-GR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859933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Αλληλεγγύη και Φιλανθρωπία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464496"/>
          </a:xfrm>
        </p:spPr>
        <p:txBody>
          <a:bodyPr>
            <a:noAutofit/>
          </a:bodyPr>
          <a:lstStyle/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Η έννοια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της αλληλεγγύης είχε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ταυτιστεί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µε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τους φορείς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κοινωνικής φροντίδας,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δηµόσιου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, ειδικού ή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φιλανθρωπικού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χαρακτήρα.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Ο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ρόλος της κοινωνίας των πολιτών ήταν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περιορισµένος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στο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περιβάλλον επίπλαστης και δανεικής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ευηµερίας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το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οποίο προωθούσε τον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ατοµικισµό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, την υπερκατανάλωση,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την αδιαφορία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και την παθητικότητα.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Κυριαρχούσε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καταναλωτική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συµπεριφορά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που εξαντλείτο στην “εδώ και τώρα’’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Ικανοποίηση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κατασκευασµένων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αναγκών, χωρίς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σχεδιασµό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για την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αντιµετώπιση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οποιασδήποτε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µ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ελλοντικής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δυσκολίας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Ο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υπερδανεισµός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προσοµοιάστηκε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µε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εύκολο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πλουτισµό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πρόσκαιρη, σαθρή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ευµάρεια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διαµόρφωσε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έναν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τρόπο ζωής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οικοδοµηµένο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σε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αδύναµα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θεµέλια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Κοινωνική παθογένεια και κοινωνική αποδιοργάνωση </a:t>
            </a:r>
          </a:p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νάπτυξη νοσηρών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φαινοµένων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Η συνειδητοποίηση και ενίσχυση της συλλογικής ευθύνης είναι µ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ηχανισµός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εκπαίδευσης στην αλληλεγγύη.</a:t>
            </a:r>
          </a:p>
          <a:p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Συµβάλλει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στην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αντιµετώπιση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της απάθειας και στην ανάληψη δράσης από τους πολίτες.</a:t>
            </a:r>
          </a:p>
        </p:txBody>
      </p:sp>
    </p:spTree>
    <p:extLst>
      <p:ext uri="{BB962C8B-B14F-4D97-AF65-F5344CB8AC3E}">
        <p14:creationId xmlns="" xmlns:p14="http://schemas.microsoft.com/office/powerpoint/2010/main" val="433808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Κριτική στάση και κοινωνική αλληλεγγύη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Συρρίκνωση κράτους </a:t>
            </a:r>
            <a:r>
              <a:rPr lang="el-GR" dirty="0"/>
              <a:t>πρόνοιας </a:t>
            </a:r>
            <a:endParaRPr lang="el-GR" dirty="0" smtClean="0"/>
          </a:p>
          <a:p>
            <a:r>
              <a:rPr lang="el-GR" dirty="0"/>
              <a:t>Ε</a:t>
            </a:r>
            <a:r>
              <a:rPr lang="el-GR" dirty="0" smtClean="0"/>
              <a:t>κρηκτική </a:t>
            </a:r>
            <a:r>
              <a:rPr lang="el-GR" dirty="0"/>
              <a:t>αύξηση των </a:t>
            </a:r>
            <a:r>
              <a:rPr lang="el-GR" dirty="0" err="1" smtClean="0"/>
              <a:t>προνοιακών</a:t>
            </a:r>
            <a:r>
              <a:rPr lang="el-GR" dirty="0" smtClean="0"/>
              <a:t> αναγκών </a:t>
            </a:r>
          </a:p>
          <a:p>
            <a:r>
              <a:rPr lang="el-GR" dirty="0" smtClean="0"/>
              <a:t>Πρωτοβουλίες αλληλεγγύης σε επίπεδο </a:t>
            </a:r>
            <a:r>
              <a:rPr lang="el-GR" dirty="0" err="1" smtClean="0"/>
              <a:t>καθηµερινής</a:t>
            </a:r>
            <a:r>
              <a:rPr lang="el-GR" dirty="0" smtClean="0"/>
              <a:t> </a:t>
            </a:r>
            <a:r>
              <a:rPr lang="el-GR" dirty="0"/>
              <a:t>πρακτικής. </a:t>
            </a:r>
            <a:endParaRPr lang="el-GR" dirty="0" smtClean="0"/>
          </a:p>
          <a:p>
            <a:r>
              <a:rPr lang="el-GR" dirty="0"/>
              <a:t>Η κοινωνική αλληλεγγύη και δικαιοσύνη βρίσκονται στην </a:t>
            </a:r>
            <a:r>
              <a:rPr lang="el-GR" dirty="0" smtClean="0"/>
              <a:t>αντίπερα </a:t>
            </a:r>
            <a:r>
              <a:rPr lang="el-GR" dirty="0"/>
              <a:t>όχθη του </a:t>
            </a:r>
            <a:r>
              <a:rPr lang="el-GR" dirty="0" err="1"/>
              <a:t>ρατσισµού</a:t>
            </a:r>
            <a:r>
              <a:rPr lang="el-GR" dirty="0"/>
              <a:t>, της βίας, των διακρίσεων, της </a:t>
            </a:r>
            <a:r>
              <a:rPr lang="el-GR" dirty="0" smtClean="0"/>
              <a:t>ξενοφοβίας </a:t>
            </a:r>
            <a:r>
              <a:rPr lang="el-GR" dirty="0"/>
              <a:t>και του κοινωνικού </a:t>
            </a:r>
            <a:r>
              <a:rPr lang="el-GR" dirty="0" err="1"/>
              <a:t>αποκλεισµού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Η κρίση αποτελεί σοβαρό </a:t>
            </a:r>
            <a:r>
              <a:rPr lang="el-GR" dirty="0"/>
              <a:t>κίνδυνο κοινωνικής </a:t>
            </a:r>
            <a:r>
              <a:rPr lang="el-GR" dirty="0" smtClean="0"/>
              <a:t>αποδιοργάνωσης,</a:t>
            </a:r>
          </a:p>
          <a:p>
            <a:r>
              <a:rPr lang="el-GR" dirty="0" smtClean="0"/>
              <a:t>Μπορεί </a:t>
            </a:r>
            <a:r>
              <a:rPr lang="el-GR" dirty="0"/>
              <a:t>να </a:t>
            </a:r>
            <a:r>
              <a:rPr lang="el-GR" dirty="0" smtClean="0"/>
              <a:t>αποτελέσει </a:t>
            </a:r>
            <a:r>
              <a:rPr lang="el-GR" dirty="0"/>
              <a:t>και µία ευκαιρία για να </a:t>
            </a:r>
            <a:r>
              <a:rPr lang="el-GR" dirty="0" smtClean="0"/>
              <a:t>επαναπροσδιοριστούν </a:t>
            </a:r>
            <a:r>
              <a:rPr lang="el-GR" dirty="0"/>
              <a:t>οι βασικές </a:t>
            </a:r>
            <a:r>
              <a:rPr lang="el-GR" dirty="0" smtClean="0"/>
              <a:t>ανθρώπινες </a:t>
            </a:r>
            <a:r>
              <a:rPr lang="el-GR" dirty="0"/>
              <a:t>ανάγκες και αξίες και να αναζητηθούν νέοι τρόποι </a:t>
            </a:r>
            <a:r>
              <a:rPr lang="el-GR" dirty="0" smtClean="0"/>
              <a:t>συλλογικής </a:t>
            </a:r>
            <a:r>
              <a:rPr lang="el-GR" dirty="0"/>
              <a:t>ζωής και </a:t>
            </a:r>
            <a:r>
              <a:rPr lang="el-GR" dirty="0" smtClean="0"/>
              <a:t>δράσης.</a:t>
            </a:r>
          </a:p>
          <a:p>
            <a:r>
              <a:rPr lang="el-GR" dirty="0" err="1" smtClean="0"/>
              <a:t>Εµπιστοσύνη</a:t>
            </a:r>
            <a:r>
              <a:rPr lang="el-GR" dirty="0"/>
              <a:t>, </a:t>
            </a:r>
            <a:r>
              <a:rPr lang="el-GR" dirty="0" smtClean="0"/>
              <a:t>φιλία</a:t>
            </a:r>
            <a:r>
              <a:rPr lang="el-GR" dirty="0"/>
              <a:t>, </a:t>
            </a:r>
            <a:r>
              <a:rPr lang="el-GR" dirty="0" smtClean="0"/>
              <a:t>αλληλοβοήθεια</a:t>
            </a:r>
            <a:r>
              <a:rPr lang="el-GR" dirty="0"/>
              <a:t>, </a:t>
            </a:r>
            <a:r>
              <a:rPr lang="el-GR" dirty="0" err="1" smtClean="0"/>
              <a:t>αλληλοσεβασµός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αλληλεγγύη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/>
              <a:t>Π</a:t>
            </a:r>
            <a:r>
              <a:rPr lang="el-GR" dirty="0" smtClean="0"/>
              <a:t>ροσπάθεια </a:t>
            </a:r>
            <a:r>
              <a:rPr lang="el-GR" dirty="0"/>
              <a:t>ανασυγκρότησης του </a:t>
            </a:r>
            <a:r>
              <a:rPr lang="el-GR" dirty="0" smtClean="0"/>
              <a:t>κοινωνικού κράτους</a:t>
            </a:r>
          </a:p>
          <a:p>
            <a:r>
              <a:rPr lang="el-GR" dirty="0"/>
              <a:t>Ανεξάρτητα από τις προθέσεις και τα </a:t>
            </a:r>
            <a:r>
              <a:rPr lang="el-GR" dirty="0" smtClean="0"/>
              <a:t>κίνητρα, η </a:t>
            </a:r>
            <a:r>
              <a:rPr lang="el-GR" dirty="0"/>
              <a:t>βία </a:t>
            </a:r>
            <a:r>
              <a:rPr lang="el-GR" dirty="0" err="1"/>
              <a:t>τραυµατίζει</a:t>
            </a:r>
            <a:r>
              <a:rPr lang="el-GR" dirty="0"/>
              <a:t> τη </a:t>
            </a:r>
            <a:r>
              <a:rPr lang="el-GR" dirty="0" err="1" smtClean="0"/>
              <a:t>δηµοκρατία</a:t>
            </a:r>
            <a:r>
              <a:rPr lang="el-GR" dirty="0" smtClean="0"/>
              <a:t> </a:t>
            </a:r>
            <a:r>
              <a:rPr lang="el-GR" dirty="0"/>
              <a:t>είτε προέρχεται από </a:t>
            </a:r>
            <a:r>
              <a:rPr lang="el-GR" dirty="0" smtClean="0"/>
              <a:t>µ</a:t>
            </a:r>
            <a:r>
              <a:rPr lang="el-GR" dirty="0" err="1" smtClean="0"/>
              <a:t>εµονωµένα</a:t>
            </a:r>
            <a:r>
              <a:rPr lang="el-GR" dirty="0" smtClean="0"/>
              <a:t> </a:t>
            </a:r>
            <a:r>
              <a:rPr lang="el-GR" dirty="0" err="1" smtClean="0"/>
              <a:t>άτοµα</a:t>
            </a:r>
            <a:r>
              <a:rPr lang="el-GR" dirty="0" smtClean="0"/>
              <a:t> </a:t>
            </a:r>
            <a:r>
              <a:rPr lang="el-GR" dirty="0"/>
              <a:t>είτε από </a:t>
            </a:r>
            <a:r>
              <a:rPr lang="el-GR" dirty="0" err="1"/>
              <a:t>οργανωµένες</a:t>
            </a:r>
            <a:r>
              <a:rPr lang="el-GR" dirty="0"/>
              <a:t> </a:t>
            </a:r>
            <a:r>
              <a:rPr lang="el-GR" dirty="0" err="1"/>
              <a:t>οµάδες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937173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ελπίδα για το αύριο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Ένα </a:t>
            </a:r>
            <a:r>
              <a:rPr lang="el-GR" dirty="0" err="1"/>
              <a:t>διευρυµένο</a:t>
            </a:r>
            <a:r>
              <a:rPr lang="el-GR" dirty="0"/>
              <a:t> αντιφασιστικό µ</a:t>
            </a:r>
            <a:r>
              <a:rPr lang="el-GR" dirty="0" err="1"/>
              <a:t>έτωπο</a:t>
            </a:r>
            <a:r>
              <a:rPr lang="el-GR" dirty="0"/>
              <a:t> µη-βίας, µε </a:t>
            </a:r>
            <a:r>
              <a:rPr lang="el-GR" dirty="0" smtClean="0"/>
              <a:t>ευρεία συµµ </a:t>
            </a:r>
            <a:r>
              <a:rPr lang="el-GR" dirty="0" err="1"/>
              <a:t>ετοχή</a:t>
            </a:r>
            <a:r>
              <a:rPr lang="el-GR" dirty="0"/>
              <a:t> </a:t>
            </a:r>
            <a:r>
              <a:rPr lang="el-GR" dirty="0" err="1"/>
              <a:t>ατόµων</a:t>
            </a:r>
            <a:r>
              <a:rPr lang="el-GR" dirty="0"/>
              <a:t> και φορέων της </a:t>
            </a:r>
            <a:r>
              <a:rPr lang="el-GR" dirty="0" smtClean="0"/>
              <a:t>κοινωνίας.</a:t>
            </a:r>
          </a:p>
          <a:p>
            <a:r>
              <a:rPr lang="el-GR" dirty="0" smtClean="0"/>
              <a:t>Κριτική </a:t>
            </a:r>
            <a:r>
              <a:rPr lang="el-GR" dirty="0"/>
              <a:t>στάση </a:t>
            </a:r>
            <a:r>
              <a:rPr lang="el-GR" dirty="0" smtClean="0"/>
              <a:t>απέναντι </a:t>
            </a:r>
            <a:r>
              <a:rPr lang="el-GR" dirty="0"/>
              <a:t>στην κρίση, τους φορείς της και τις πολιτικές </a:t>
            </a:r>
            <a:r>
              <a:rPr lang="el-GR" dirty="0" smtClean="0"/>
              <a:t>λιτότητας</a:t>
            </a:r>
          </a:p>
          <a:p>
            <a:r>
              <a:rPr lang="el-GR" dirty="0" smtClean="0"/>
              <a:t>Συλλογική </a:t>
            </a:r>
            <a:r>
              <a:rPr lang="el-GR" dirty="0"/>
              <a:t>µ</a:t>
            </a:r>
            <a:r>
              <a:rPr lang="el-GR" dirty="0" err="1"/>
              <a:t>νήµη</a:t>
            </a:r>
            <a:r>
              <a:rPr lang="el-GR" dirty="0"/>
              <a:t> για τον </a:t>
            </a:r>
            <a:r>
              <a:rPr lang="el-GR" dirty="0" err="1"/>
              <a:t>φασισµό</a:t>
            </a:r>
            <a:r>
              <a:rPr lang="el-GR" dirty="0"/>
              <a:t> και τον </a:t>
            </a:r>
            <a:r>
              <a:rPr lang="el-GR" dirty="0" err="1"/>
              <a:t>ναζισµό</a:t>
            </a:r>
            <a:r>
              <a:rPr lang="el-GR" dirty="0"/>
              <a:t> και </a:t>
            </a:r>
            <a:endParaRPr lang="el-GR" dirty="0" smtClean="0"/>
          </a:p>
          <a:p>
            <a:r>
              <a:rPr lang="el-GR" dirty="0" smtClean="0"/>
              <a:t>Συλλογική δράση</a:t>
            </a:r>
            <a:r>
              <a:rPr lang="el-GR" dirty="0"/>
              <a:t>, ισότητα και κοινωνική </a:t>
            </a:r>
            <a:r>
              <a:rPr lang="el-GR" dirty="0" smtClean="0"/>
              <a:t>αλληλεγγύη.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354450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ΕΣΗΕΑ </a:t>
            </a:r>
            <a:r>
              <a:rPr lang="el-GR" dirty="0"/>
              <a:t>(2012). ΟΙ ΔΗΜΟΣΙΟΓΡΑΦΟΙ ΔΕΝ ΦΟΒΟΥΝΤΑΙ ΑΠΟΚΑΛΥΠΤΟΥΝ </a:t>
            </a:r>
            <a:r>
              <a:rPr lang="el-GR" dirty="0" smtClean="0"/>
              <a:t>ΜΑΧΟΝΤΑΙ ΓΙΑ </a:t>
            </a:r>
            <a:r>
              <a:rPr lang="el-GR" dirty="0"/>
              <a:t>ΤΗ ΔΗΜΟΚΡΑΤΙΑ, 8 Μαΐου 2012. </a:t>
            </a:r>
            <a:r>
              <a:rPr lang="el-GR" dirty="0" smtClean="0"/>
              <a:t>http</a:t>
            </a:r>
            <a:r>
              <a:rPr lang="el-GR" dirty="0"/>
              <a:t>://www.esiea.gr/gr/2arxeio/2012/05/15.</a:t>
            </a:r>
          </a:p>
          <a:p>
            <a:r>
              <a:rPr lang="el-GR" dirty="0" err="1" smtClean="0"/>
              <a:t>Ευρυγένης</a:t>
            </a:r>
            <a:r>
              <a:rPr lang="el-GR" dirty="0"/>
              <a:t>, Γ.∆. (2014). </a:t>
            </a:r>
            <a:r>
              <a:rPr lang="el-GR" dirty="0" err="1"/>
              <a:t>Αντίπαλον</a:t>
            </a:r>
            <a:r>
              <a:rPr lang="el-GR" dirty="0"/>
              <a:t> δέος. Έξωθεν φόβος και συλλογική δράση. </a:t>
            </a:r>
            <a:r>
              <a:rPr lang="el-GR" dirty="0" smtClean="0"/>
              <a:t>Ηράκλειο</a:t>
            </a:r>
            <a:r>
              <a:rPr lang="el-GR" dirty="0"/>
              <a:t>: Εκδόσεις </a:t>
            </a:r>
            <a:r>
              <a:rPr lang="el-GR" dirty="0" err="1"/>
              <a:t>Πανεπιστηµίου</a:t>
            </a:r>
            <a:r>
              <a:rPr lang="el-GR" dirty="0"/>
              <a:t> Κρήτης.</a:t>
            </a:r>
          </a:p>
          <a:p>
            <a:r>
              <a:rPr lang="el-GR" dirty="0" smtClean="0"/>
              <a:t>Ψαρράς</a:t>
            </a:r>
            <a:r>
              <a:rPr lang="el-GR" dirty="0"/>
              <a:t>, ∆. (2012). Η µ</a:t>
            </a:r>
            <a:r>
              <a:rPr lang="el-GR" dirty="0" err="1"/>
              <a:t>αύρη</a:t>
            </a:r>
            <a:r>
              <a:rPr lang="el-GR" dirty="0"/>
              <a:t> βίβλος της Χρυσής Αυγής. </a:t>
            </a:r>
            <a:r>
              <a:rPr lang="el-GR" dirty="0" err="1"/>
              <a:t>Ντοκουµέντα</a:t>
            </a:r>
            <a:r>
              <a:rPr lang="el-GR" dirty="0"/>
              <a:t> από την ιστορία </a:t>
            </a:r>
            <a:r>
              <a:rPr lang="el-GR" dirty="0" smtClean="0"/>
              <a:t>και τη </a:t>
            </a:r>
            <a:r>
              <a:rPr lang="el-GR" dirty="0"/>
              <a:t>δράση µ</a:t>
            </a:r>
            <a:r>
              <a:rPr lang="el-GR" dirty="0" err="1"/>
              <a:t>ιας</a:t>
            </a:r>
            <a:r>
              <a:rPr lang="el-GR" dirty="0"/>
              <a:t> ναζιστικής </a:t>
            </a:r>
            <a:r>
              <a:rPr lang="el-GR" dirty="0" err="1"/>
              <a:t>οµάδας</a:t>
            </a:r>
            <a:r>
              <a:rPr lang="el-GR" dirty="0"/>
              <a:t>. Αθήνα: Εκδόσεις Πόλις.</a:t>
            </a:r>
          </a:p>
          <a:p>
            <a:r>
              <a:rPr lang="el-GR" dirty="0" err="1" smtClean="0"/>
              <a:t>Μπάουµαν</a:t>
            </a:r>
            <a:r>
              <a:rPr lang="el-GR" dirty="0"/>
              <a:t>, Ζ. (2006). Ρευστή αγάπη. Για την ευθραυστότητα των ανθρώπινων </a:t>
            </a:r>
            <a:r>
              <a:rPr lang="el-GR" dirty="0" err="1" smtClean="0"/>
              <a:t>δεσµών</a:t>
            </a:r>
            <a:r>
              <a:rPr lang="el-GR" dirty="0" smtClean="0"/>
              <a:t>. Αθήνα</a:t>
            </a:r>
            <a:r>
              <a:rPr lang="el-GR" dirty="0"/>
              <a:t>: Βιβλιοπωλείο της Εστίας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691361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Hunt</a:t>
            </a:r>
            <a:r>
              <a:rPr lang="en-GB" dirty="0"/>
              <a:t>, Pr., Kilmer, B. &amp; Rubin, J. (2011). Development of a European Crime </a:t>
            </a:r>
            <a:r>
              <a:rPr lang="en-GB" dirty="0" smtClean="0"/>
              <a:t>Report-</a:t>
            </a:r>
            <a:r>
              <a:rPr lang="el-GR" dirty="0" smtClean="0"/>
              <a:t> </a:t>
            </a:r>
            <a:r>
              <a:rPr lang="en-GB" dirty="0" smtClean="0"/>
              <a:t>Improving </a:t>
            </a:r>
            <a:r>
              <a:rPr lang="en-GB" dirty="0"/>
              <a:t>safety and justice with existing crime and criminal justice data. Prepared for the </a:t>
            </a:r>
            <a:r>
              <a:rPr lang="en-GB" dirty="0" smtClean="0"/>
              <a:t>European</a:t>
            </a:r>
            <a:r>
              <a:rPr lang="el-GR" dirty="0" smtClean="0"/>
              <a:t> </a:t>
            </a:r>
            <a:r>
              <a:rPr lang="en-GB" dirty="0" smtClean="0"/>
              <a:t>Commission </a:t>
            </a:r>
            <a:r>
              <a:rPr lang="en-GB" dirty="0"/>
              <a:t>Directorate-General Home Affairs Contract Reference N </a:t>
            </a:r>
            <a:r>
              <a:rPr lang="en-GB" dirty="0" smtClean="0"/>
              <a:t>JLS/2009/ISEC/PR/001</a:t>
            </a:r>
            <a:r>
              <a:rPr lang="en-GB" dirty="0"/>
              <a:t>. http://epp.eurostat.ec.europa.cu/portal/crime/data/database.</a:t>
            </a:r>
          </a:p>
          <a:p>
            <a:r>
              <a:rPr lang="el-GR" dirty="0" smtClean="0"/>
              <a:t>Συνήγορος </a:t>
            </a:r>
            <a:r>
              <a:rPr lang="el-GR" dirty="0"/>
              <a:t>του Πολίτη (2013). ΕΙ∆ΙΚΗ ΕΚΘΕΣΗ ΤΟ ΦΑΙΝΟΜΕΝΟ ΤΗΣ </a:t>
            </a:r>
            <a:r>
              <a:rPr lang="el-GR" dirty="0" smtClean="0"/>
              <a:t>ΡΑΤΣΙΣΤΙΚΗΣ </a:t>
            </a:r>
            <a:r>
              <a:rPr lang="el-GR" dirty="0"/>
              <a:t>ΒΙΑΣ ΣΤΗΝ ΕΛΛΑΔΑ ΚΑΙ Η ΑΝΤΙΜΕΤΩΠΙΣΗ ΤΟΥ. Αθήνα.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www.synigoros.gr/resources/docs/eidikiekthesiratsistikivia.pdf</a:t>
            </a:r>
            <a:r>
              <a:rPr lang="en-GB" dirty="0" smtClean="0"/>
              <a:t>.</a:t>
            </a:r>
            <a:endParaRPr lang="el-GR" dirty="0" smtClean="0"/>
          </a:p>
          <a:p>
            <a:r>
              <a:rPr lang="el-GR" dirty="0" smtClean="0"/>
              <a:t>Ψαρράς</a:t>
            </a:r>
            <a:r>
              <a:rPr lang="el-GR" dirty="0"/>
              <a:t>, ∆. (2012). Τα µ</a:t>
            </a:r>
            <a:r>
              <a:rPr lang="el-GR" dirty="0" err="1"/>
              <a:t>έσα</a:t>
            </a:r>
            <a:r>
              <a:rPr lang="el-GR" dirty="0"/>
              <a:t> </a:t>
            </a:r>
            <a:r>
              <a:rPr lang="el-GR" dirty="0" err="1"/>
              <a:t>ενηµέρωσης</a:t>
            </a:r>
            <a:r>
              <a:rPr lang="el-GR" dirty="0"/>
              <a:t> και η Χρυσή Αυγή. Διάλογος µε </a:t>
            </a:r>
            <a:r>
              <a:rPr lang="el-GR" dirty="0" smtClean="0"/>
              <a:t>ναζιστές. </a:t>
            </a:r>
            <a:r>
              <a:rPr lang="en-GB" dirty="0" smtClean="0"/>
              <a:t>http</a:t>
            </a:r>
            <a:r>
              <a:rPr lang="en-GB" dirty="0"/>
              <a:t>://</a:t>
            </a:r>
            <a:r>
              <a:rPr lang="en-GB" dirty="0" smtClean="0"/>
              <a:t>tvxs.gr/news/egrapsan-eipan/ta-mesa-enimerosis-kai-i-xrysi-aygi-toydimitri-psarra</a:t>
            </a:r>
            <a:r>
              <a:rPr lang="en-GB" dirty="0"/>
              <a:t>, 9/4/2012.</a:t>
            </a:r>
          </a:p>
          <a:p>
            <a:r>
              <a:rPr lang="el-GR" dirty="0" smtClean="0"/>
              <a:t>Η </a:t>
            </a:r>
            <a:r>
              <a:rPr lang="el-GR" dirty="0"/>
              <a:t>ΕΦΗΜΕΡΙΔΑ ΤΩΝ ΣΥΝΤΑΚΤΩΝ (2013). Η µ</a:t>
            </a:r>
            <a:r>
              <a:rPr lang="el-GR" dirty="0" err="1"/>
              <a:t>ητέρα</a:t>
            </a:r>
            <a:r>
              <a:rPr lang="el-GR" dirty="0"/>
              <a:t> του </a:t>
            </a:r>
            <a:r>
              <a:rPr lang="el-GR" dirty="0" err="1"/>
              <a:t>χρυσαυγίτη</a:t>
            </a:r>
            <a:r>
              <a:rPr lang="el-GR" dirty="0"/>
              <a:t> τοπάρχη </a:t>
            </a:r>
            <a:r>
              <a:rPr lang="el-GR" dirty="0" err="1" smtClean="0"/>
              <a:t>Αλ.Πλωµαρίτη</a:t>
            </a:r>
            <a:r>
              <a:rPr lang="el-GR" dirty="0" smtClean="0"/>
              <a:t> </a:t>
            </a:r>
            <a:r>
              <a:rPr lang="el-GR" dirty="0"/>
              <a:t>πρωταγωνιστούσε στο ρεπορτάζ του Πρώτου </a:t>
            </a:r>
            <a:r>
              <a:rPr lang="el-GR" dirty="0" err="1"/>
              <a:t>Θέµατος</a:t>
            </a:r>
            <a:r>
              <a:rPr lang="el-GR" dirty="0"/>
              <a:t> για τους </a:t>
            </a:r>
            <a:r>
              <a:rPr lang="el-GR" dirty="0" err="1"/>
              <a:t>αδύναµους</a:t>
            </a:r>
            <a:r>
              <a:rPr lang="el-GR" dirty="0"/>
              <a:t> που </a:t>
            </a:r>
            <a:r>
              <a:rPr lang="el-GR" dirty="0" err="1" smtClean="0"/>
              <a:t>ζητούνπροστασία</a:t>
            </a:r>
            <a:r>
              <a:rPr lang="el-GR" dirty="0" smtClean="0"/>
              <a:t> </a:t>
            </a:r>
            <a:r>
              <a:rPr lang="el-GR" dirty="0"/>
              <a:t>από τη Χ.Α. </a:t>
            </a:r>
            <a:r>
              <a:rPr lang="en-GB" dirty="0"/>
              <a:t>http://www.efsyn.gr/?p=118424 23/09/13.</a:t>
            </a:r>
          </a:p>
          <a:p>
            <a:r>
              <a:rPr lang="el-GR" dirty="0" smtClean="0"/>
              <a:t>Εµµ </a:t>
            </a:r>
            <a:r>
              <a:rPr lang="el-GR" dirty="0" err="1"/>
              <a:t>ανουηλίδης</a:t>
            </a:r>
            <a:r>
              <a:rPr lang="el-GR" dirty="0"/>
              <a:t>, Μ. και </a:t>
            </a:r>
            <a:r>
              <a:rPr lang="el-GR" dirty="0" err="1"/>
              <a:t>Κουκουτσάκη</a:t>
            </a:r>
            <a:r>
              <a:rPr lang="el-GR" dirty="0"/>
              <a:t>, Α. (2013). Χρυσή Αυγή και στρατηγικές δια-</a:t>
            </a:r>
          </a:p>
          <a:p>
            <a:pPr marL="0" indent="0">
              <a:buNone/>
            </a:pPr>
            <a:r>
              <a:rPr lang="el-GR" dirty="0" err="1"/>
              <a:t>χείρισης</a:t>
            </a:r>
            <a:r>
              <a:rPr lang="el-GR" dirty="0"/>
              <a:t> της κρίσης. Αθήνα: </a:t>
            </a:r>
            <a:r>
              <a:rPr lang="en-GB" dirty="0"/>
              <a:t>future.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029282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Προστασία µε τη βία</a:t>
            </a:r>
            <a:r>
              <a:rPr lang="en-US" dirty="0" smtClean="0"/>
              <a:t>-</a:t>
            </a:r>
            <a:r>
              <a:rPr lang="el-GR" dirty="0" smtClean="0"/>
              <a:t>ΕΣΗΕΑ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«…</a:t>
            </a:r>
            <a:r>
              <a:rPr lang="el-GR" dirty="0" smtClean="0"/>
              <a:t>το αυγό του φιδιού εκκολάπτεται και υπεύθυνοι</a:t>
            </a:r>
            <a:r>
              <a:rPr lang="en-US" dirty="0" smtClean="0"/>
              <a:t> </a:t>
            </a:r>
            <a:r>
              <a:rPr lang="el-GR" dirty="0" smtClean="0"/>
              <a:t>γι’ αυτό είναι οι κυβερνήσεις και όλοι εκείνοι που µε τις πολιτικές επιλογές, </a:t>
            </a:r>
            <a:r>
              <a:rPr lang="el-GR" dirty="0" err="1" smtClean="0"/>
              <a:t>συµπεριφορές</a:t>
            </a:r>
            <a:r>
              <a:rPr lang="el-GR" dirty="0" smtClean="0"/>
              <a:t> και πρακτικές τους εξέθρεψαν την εκκόλαψή του και,</a:t>
            </a:r>
            <a:r>
              <a:rPr lang="en-US" dirty="0" smtClean="0"/>
              <a:t> </a:t>
            </a:r>
            <a:r>
              <a:rPr lang="el-GR" dirty="0" smtClean="0"/>
              <a:t>δυστυχώς, τα ΜΜΕ στην πλειοψηφία τους που αντί να αποκαλύψουν µε</a:t>
            </a:r>
            <a:r>
              <a:rPr lang="en-US" dirty="0" smtClean="0"/>
              <a:t> </a:t>
            </a:r>
            <a:r>
              <a:rPr lang="el-GR" dirty="0" smtClean="0"/>
              <a:t>τα στοιχεία που υπάρχουν, συγκάλυψαν µε τη σιωπή τους την </a:t>
            </a:r>
            <a:r>
              <a:rPr lang="el-GR" dirty="0" err="1" smtClean="0"/>
              <a:t>πραγµατική</a:t>
            </a:r>
            <a:r>
              <a:rPr lang="el-GR" dirty="0" smtClean="0"/>
              <a:t> δράση των νεοναζιστών στην Ελλάδα</a:t>
            </a:r>
            <a:r>
              <a:rPr lang="el-GR" dirty="0" smtClean="0"/>
              <a:t>».</a:t>
            </a:r>
            <a:endParaRPr lang="en-US" dirty="0" smtClean="0"/>
          </a:p>
          <a:p>
            <a:pPr>
              <a:buNone/>
            </a:pPr>
            <a:endParaRPr lang="en-US" b="1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b="1" smtClean="0">
                <a:solidFill>
                  <a:srgbClr val="FF0000"/>
                </a:solidFill>
              </a:rPr>
              <a:t>Δείτε </a:t>
            </a:r>
            <a:r>
              <a:rPr lang="el-GR" b="1" dirty="0" smtClean="0">
                <a:solidFill>
                  <a:srgbClr val="FF0000"/>
                </a:solidFill>
              </a:rPr>
              <a:t>το </a:t>
            </a:r>
            <a:r>
              <a:rPr lang="en-US" b="1" dirty="0" smtClean="0">
                <a:solidFill>
                  <a:srgbClr val="FF0000"/>
                </a:solidFill>
              </a:rPr>
              <a:t>Video: Is Greece turning into Nazi </a:t>
            </a:r>
            <a:r>
              <a:rPr lang="en-US" b="1" dirty="0" smtClean="0">
                <a:solidFill>
                  <a:srgbClr val="FF0000"/>
                </a:solidFill>
              </a:rPr>
              <a:t>Germany?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www.youtube.com/watch?v=M_ukaXTgI2o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588399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Country </a:t>
            </a:r>
            <a:r>
              <a:rPr lang="en-GB" dirty="0"/>
              <a:t>Reports on Human Rights Practices for 2013 GREECE 2013 </a:t>
            </a:r>
            <a:r>
              <a:rPr lang="en-GB" dirty="0" smtClean="0"/>
              <a:t>HUMAN</a:t>
            </a:r>
            <a:r>
              <a:rPr lang="el-GR" dirty="0" smtClean="0"/>
              <a:t> </a:t>
            </a:r>
            <a:r>
              <a:rPr lang="en-GB" dirty="0" smtClean="0"/>
              <a:t>RIGHTS </a:t>
            </a:r>
            <a:r>
              <a:rPr lang="en-GB" dirty="0"/>
              <a:t>REPORT-EXECUTIVE SUMMARY United States Department of State. Bureau </a:t>
            </a:r>
            <a:r>
              <a:rPr lang="en-GB" dirty="0" smtClean="0"/>
              <a:t>of</a:t>
            </a:r>
            <a:r>
              <a:rPr lang="el-GR" dirty="0" smtClean="0"/>
              <a:t> </a:t>
            </a:r>
            <a:r>
              <a:rPr lang="en-GB" dirty="0" smtClean="0"/>
              <a:t>Democracy</a:t>
            </a:r>
            <a:r>
              <a:rPr lang="en-GB" dirty="0"/>
              <a:t>, Human Rights and </a:t>
            </a:r>
            <a:r>
              <a:rPr lang="en-GB" dirty="0" err="1"/>
              <a:t>Labor</a:t>
            </a:r>
            <a:r>
              <a:rPr lang="en-GB" dirty="0"/>
              <a:t>. </a:t>
            </a:r>
            <a:r>
              <a:rPr lang="en-GB" dirty="0" smtClean="0"/>
              <a:t>http</a:t>
            </a:r>
            <a:r>
              <a:rPr lang="en-GB" dirty="0"/>
              <a:t>://</a:t>
            </a:r>
            <a:r>
              <a:rPr lang="en-GB" dirty="0" smtClean="0"/>
              <a:t>www.state.gov/documents/organization/220496.pdf</a:t>
            </a:r>
            <a:r>
              <a:rPr lang="en-GB" dirty="0"/>
              <a:t>.</a:t>
            </a:r>
          </a:p>
          <a:p>
            <a:r>
              <a:rPr lang="el-GR" dirty="0" err="1" smtClean="0"/>
              <a:t>Κυρανούδη</a:t>
            </a:r>
            <a:r>
              <a:rPr lang="el-GR" dirty="0"/>
              <a:t>, ∆. (2014). «Χαρτογραφώντας» την ακροδεξιά στην Ελλάδα. </a:t>
            </a:r>
            <a:r>
              <a:rPr lang="en-GB" dirty="0"/>
              <a:t>http://</a:t>
            </a:r>
            <a:r>
              <a:rPr lang="en-GB" dirty="0" smtClean="0"/>
              <a:t>www.dw.de/</a:t>
            </a:r>
            <a:r>
              <a:rPr lang="el-GR" dirty="0"/>
              <a:t>χαρτογραφώντας-την-ακροδεξιά-στην-</a:t>
            </a:r>
            <a:r>
              <a:rPr lang="el-GR" dirty="0" err="1"/>
              <a:t>ελλάδα</a:t>
            </a:r>
            <a:r>
              <a:rPr lang="el-GR" dirty="0"/>
              <a:t>/</a:t>
            </a:r>
            <a:r>
              <a:rPr lang="en-GB" dirty="0"/>
              <a:t>a-17745059, 30.06.2014.</a:t>
            </a:r>
          </a:p>
          <a:p>
            <a:r>
              <a:rPr lang="el-GR" dirty="0" err="1" smtClean="0"/>
              <a:t>Μπαµιατζής</a:t>
            </a:r>
            <a:r>
              <a:rPr lang="el-GR" dirty="0"/>
              <a:t>, Στ. (2013). </a:t>
            </a:r>
            <a:r>
              <a:rPr lang="el-GR" dirty="0" err="1"/>
              <a:t>Αυξηµένη</a:t>
            </a:r>
            <a:r>
              <a:rPr lang="el-GR" dirty="0"/>
              <a:t> βία </a:t>
            </a:r>
            <a:r>
              <a:rPr lang="el-GR" dirty="0" err="1"/>
              <a:t>αστυνοµικών</a:t>
            </a:r>
            <a:r>
              <a:rPr lang="el-GR" dirty="0"/>
              <a:t> σε περιοχές που </a:t>
            </a:r>
            <a:r>
              <a:rPr lang="el-GR" dirty="0" smtClean="0"/>
              <a:t>είναι ισχυρή </a:t>
            </a:r>
            <a:r>
              <a:rPr lang="el-GR" dirty="0"/>
              <a:t>η Χρυσή Αυγή, </a:t>
            </a:r>
            <a:r>
              <a:rPr lang="en-GB" dirty="0"/>
              <a:t>news247. </a:t>
            </a:r>
            <a:r>
              <a:rPr lang="el-GR" dirty="0"/>
              <a:t>Οκτώβριος 30 2013 14:24. </a:t>
            </a:r>
            <a:r>
              <a:rPr lang="en-GB" dirty="0"/>
              <a:t>http://</a:t>
            </a:r>
            <a:r>
              <a:rPr lang="en-GB" dirty="0" smtClean="0"/>
              <a:t>news247.gr/eidiseis/koinonia/eglima/aykshmenh_via_astynomikwn_se_perioxes_poy_einai_isxyrh_h_xrysh_aygh.2478765.html?utm_source=news247home&amp;utm_medium=impnews&amp;utm_content=tab1&amp;utm_campaign=HW</a:t>
            </a:r>
            <a:r>
              <a:rPr lang="en-GB" dirty="0"/>
              <a:t>.</a:t>
            </a:r>
          </a:p>
          <a:p>
            <a:r>
              <a:rPr lang="el-GR" dirty="0" err="1" smtClean="0"/>
              <a:t>Μποζανίνου</a:t>
            </a:r>
            <a:r>
              <a:rPr lang="el-GR" dirty="0"/>
              <a:t>, Τ. (2013). Ρατσιστική συνεργασία </a:t>
            </a:r>
            <a:r>
              <a:rPr lang="el-GR" dirty="0" err="1"/>
              <a:t>αστυνοµίας</a:t>
            </a:r>
            <a:r>
              <a:rPr lang="el-GR" dirty="0"/>
              <a:t> - Χρυσής Αυγής και </a:t>
            </a:r>
            <a:r>
              <a:rPr lang="el-GR" dirty="0" err="1" smtClean="0"/>
              <a:t>ατιµωρησία</a:t>
            </a:r>
            <a:r>
              <a:rPr lang="el-GR" dirty="0"/>
              <a:t>. Κόλαφος </a:t>
            </a:r>
            <a:r>
              <a:rPr lang="el-GR" dirty="0" err="1"/>
              <a:t>αναµένεται</a:t>
            </a:r>
            <a:r>
              <a:rPr lang="el-GR" dirty="0"/>
              <a:t> η έκθεση του Επιτρόπου για τα Ανθρώπινα </a:t>
            </a:r>
            <a:r>
              <a:rPr lang="el-GR" dirty="0" err="1"/>
              <a:t>Δικαιώµατα</a:t>
            </a:r>
            <a:r>
              <a:rPr lang="el-GR" dirty="0"/>
              <a:t>. </a:t>
            </a:r>
            <a:r>
              <a:rPr lang="en-GB" dirty="0"/>
              <a:t>http</a:t>
            </a:r>
            <a:r>
              <a:rPr lang="en-GB" dirty="0" smtClean="0"/>
              <a:t>://www.tovima.gr/society/article</a:t>
            </a:r>
            <a:r>
              <a:rPr lang="en-GB" dirty="0"/>
              <a:t>/?aid=496162. ∆</a:t>
            </a:r>
            <a:r>
              <a:rPr lang="el-GR" dirty="0"/>
              <a:t>ΗΜΟΣΙΕΥΣΗ: 01/02/2013 18:27.</a:t>
            </a:r>
          </a:p>
          <a:p>
            <a:r>
              <a:rPr lang="en-GB" dirty="0" smtClean="0"/>
              <a:t>Darley</a:t>
            </a:r>
            <a:r>
              <a:rPr lang="en-GB" dirty="0"/>
              <a:t>, J. M. &amp; </a:t>
            </a:r>
            <a:r>
              <a:rPr lang="en-GB" dirty="0" err="1"/>
              <a:t>Latané</a:t>
            </a:r>
            <a:r>
              <a:rPr lang="en-GB" dirty="0"/>
              <a:t>, B. (1968). Bystander intervention in emergencies: </a:t>
            </a:r>
            <a:r>
              <a:rPr lang="en-GB" dirty="0" smtClean="0"/>
              <a:t>Diffusion</a:t>
            </a:r>
            <a:r>
              <a:rPr lang="el-GR" dirty="0" smtClean="0"/>
              <a:t> </a:t>
            </a:r>
            <a:r>
              <a:rPr lang="en-GB" dirty="0" smtClean="0"/>
              <a:t>of </a:t>
            </a:r>
            <a:r>
              <a:rPr lang="en-GB" dirty="0"/>
              <a:t>responsibility. Journal of Personality and Social Psychology, 8:377-383.</a:t>
            </a:r>
          </a:p>
          <a:p>
            <a:r>
              <a:rPr lang="en-GB" dirty="0" err="1" smtClean="0"/>
              <a:t>Latané</a:t>
            </a:r>
            <a:r>
              <a:rPr lang="en-GB" dirty="0"/>
              <a:t>, B. &amp; Darley, J. </a:t>
            </a:r>
            <a:r>
              <a:rPr lang="el-GR" dirty="0"/>
              <a:t>Μ. (1970). </a:t>
            </a:r>
            <a:r>
              <a:rPr lang="en-GB" dirty="0"/>
              <a:t>The unresponsive bystander: Why doesn’t he </a:t>
            </a:r>
            <a:r>
              <a:rPr lang="en-GB" dirty="0" smtClean="0"/>
              <a:t>help?</a:t>
            </a:r>
            <a:r>
              <a:rPr lang="el-GR" dirty="0" smtClean="0"/>
              <a:t> </a:t>
            </a:r>
            <a:r>
              <a:rPr lang="en-GB" dirty="0" smtClean="0"/>
              <a:t>New </a:t>
            </a:r>
            <a:r>
              <a:rPr lang="en-GB" dirty="0"/>
              <a:t>York: Appleton-Century-Crofts.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480733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Ψαρράς</a:t>
            </a:r>
            <a:r>
              <a:rPr lang="el-GR" dirty="0"/>
              <a:t>, ∆. (2014). Η Χρυσή Αυγή µ</a:t>
            </a:r>
            <a:r>
              <a:rPr lang="el-GR" dirty="0" err="1"/>
              <a:t>προστά</a:t>
            </a:r>
            <a:r>
              <a:rPr lang="el-GR" dirty="0"/>
              <a:t> στη δικαιοσύνη. Αθήνα: </a:t>
            </a:r>
            <a:r>
              <a:rPr lang="el-GR" dirty="0" err="1"/>
              <a:t>Ίδρυµα</a:t>
            </a:r>
            <a:r>
              <a:rPr lang="el-GR" dirty="0"/>
              <a:t> Ρόζα</a:t>
            </a:r>
          </a:p>
          <a:p>
            <a:r>
              <a:rPr lang="el-GR" dirty="0" err="1" smtClean="0"/>
              <a:t>ΛούξεµπουργκΣε</a:t>
            </a:r>
            <a:r>
              <a:rPr lang="el-GR" dirty="0" smtClean="0"/>
              <a:t> </a:t>
            </a:r>
            <a:r>
              <a:rPr lang="el-GR" dirty="0"/>
              <a:t>εισαγγελέα και ανακριτή η ηγεσία των νεοναζί. </a:t>
            </a:r>
            <a:r>
              <a:rPr lang="el-GR" dirty="0" err="1"/>
              <a:t>Σιδηροδέσµιοι</a:t>
            </a:r>
            <a:r>
              <a:rPr lang="el-GR" dirty="0"/>
              <a:t>. http://</a:t>
            </a:r>
            <a:r>
              <a:rPr lang="el-GR" dirty="0" smtClean="0"/>
              <a:t>www.tvxs.gr/news/ellada/synelifthi-o-mixaloliakos-kai-boyleytes-tis-xrysis-aygis</a:t>
            </a:r>
            <a:r>
              <a:rPr lang="el-GR" dirty="0"/>
              <a:t>, 09:11 | </a:t>
            </a:r>
            <a:r>
              <a:rPr lang="el-GR" dirty="0" smtClean="0"/>
              <a:t>28Σεπ</a:t>
            </a:r>
            <a:r>
              <a:rPr lang="el-GR" dirty="0"/>
              <a:t>. 2013.</a:t>
            </a:r>
          </a:p>
          <a:p>
            <a:r>
              <a:rPr lang="el-GR" dirty="0" err="1" smtClean="0"/>
              <a:t>Βυθούλκας</a:t>
            </a:r>
            <a:r>
              <a:rPr lang="el-GR" dirty="0"/>
              <a:t>, ∆. (2013). Καρέ-καρέ η δολοφονία των µελών της Χρυσής Αυγής </a:t>
            </a:r>
            <a:r>
              <a:rPr lang="el-GR" dirty="0" smtClean="0"/>
              <a:t>στο Νέο </a:t>
            </a:r>
            <a:r>
              <a:rPr lang="el-GR" dirty="0"/>
              <a:t>Ηράκλειο. Στην Εντατική ο </a:t>
            </a:r>
            <a:r>
              <a:rPr lang="el-GR" dirty="0" err="1"/>
              <a:t>τραυµατίας</a:t>
            </a:r>
            <a:r>
              <a:rPr lang="el-GR" dirty="0"/>
              <a:t> που </a:t>
            </a:r>
            <a:r>
              <a:rPr lang="el-GR" dirty="0" err="1"/>
              <a:t>διακοµίστηκε</a:t>
            </a:r>
            <a:r>
              <a:rPr lang="el-GR" dirty="0"/>
              <a:t> στο «</a:t>
            </a:r>
            <a:r>
              <a:rPr lang="el-GR" dirty="0" err="1"/>
              <a:t>Γεννηµατάς</a:t>
            </a:r>
            <a:r>
              <a:rPr lang="el-GR" dirty="0"/>
              <a:t>». </a:t>
            </a:r>
            <a:r>
              <a:rPr lang="el-GR" dirty="0" err="1"/>
              <a:t>∆</a:t>
            </a:r>
            <a:r>
              <a:rPr lang="el-GR" dirty="0" err="1" smtClean="0"/>
              <a:t>ΗΜΟΣΙΕΥΣΗ</a:t>
            </a:r>
            <a:r>
              <a:rPr lang="el-GR" dirty="0"/>
              <a:t>: 01/11/2013 19:23 | ΤΕΛΕΥΤΑΙΑ ΕΝΗΜΕΡΩΣΗ: 02/11/2013 19:30. http</a:t>
            </a:r>
            <a:r>
              <a:rPr lang="el-GR" dirty="0" smtClean="0"/>
              <a:t>://www.tovima.gr/society/article</a:t>
            </a:r>
            <a:r>
              <a:rPr lang="el-GR" dirty="0"/>
              <a:t>/?aid=537506.</a:t>
            </a:r>
          </a:p>
          <a:p>
            <a:r>
              <a:rPr lang="el-GR" dirty="0" err="1" smtClean="0"/>
              <a:t>Κουναλάκη</a:t>
            </a:r>
            <a:r>
              <a:rPr lang="el-GR" dirty="0"/>
              <a:t>, Ξ. (2012). Το τέλος της ελληνικής εξαίρεσης. Στο Ξ. </a:t>
            </a:r>
            <a:r>
              <a:rPr lang="el-GR" dirty="0" err="1"/>
              <a:t>Κουναλάκη</a:t>
            </a:r>
            <a:r>
              <a:rPr lang="el-GR" dirty="0"/>
              <a:t>, </a:t>
            </a:r>
            <a:r>
              <a:rPr lang="el-GR" dirty="0" err="1" smtClean="0"/>
              <a:t>Π.Μανδραβέλης</a:t>
            </a:r>
            <a:r>
              <a:rPr lang="el-GR" dirty="0"/>
              <a:t>, Μ. </a:t>
            </a:r>
            <a:r>
              <a:rPr lang="el-GR" dirty="0" err="1"/>
              <a:t>Μητσός</a:t>
            </a:r>
            <a:r>
              <a:rPr lang="el-GR" dirty="0"/>
              <a:t>, Τζ. Μοσχολιού και Τ. Παππάς, Η Βία (σελ. 9-50). </a:t>
            </a:r>
            <a:r>
              <a:rPr lang="el-GR" dirty="0" err="1" smtClean="0"/>
              <a:t>Αθήνα:Εκδόσεις</a:t>
            </a:r>
            <a:r>
              <a:rPr lang="el-GR" dirty="0" smtClean="0"/>
              <a:t> </a:t>
            </a:r>
            <a:r>
              <a:rPr lang="el-GR" dirty="0"/>
              <a:t>Πόλις.</a:t>
            </a:r>
          </a:p>
        </p:txBody>
      </p:sp>
    </p:spTree>
    <p:extLst>
      <p:ext uri="{BB962C8B-B14F-4D97-AF65-F5344CB8AC3E}">
        <p14:creationId xmlns="" xmlns:p14="http://schemas.microsoft.com/office/powerpoint/2010/main" val="1616852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Αιτίες και συμπτώματα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Η κοινωνική συνοχή έχει διαρραγεί </a:t>
            </a:r>
            <a:endParaRPr lang="en-US" dirty="0" smtClean="0"/>
          </a:p>
          <a:p>
            <a:r>
              <a:rPr lang="en-US" dirty="0" smtClean="0"/>
              <a:t>K</a:t>
            </a:r>
            <a:r>
              <a:rPr lang="el-GR" dirty="0" err="1" smtClean="0"/>
              <a:t>ρίση</a:t>
            </a:r>
            <a:r>
              <a:rPr lang="el-GR" dirty="0" smtClean="0"/>
              <a:t> ταυτότητας της ελληνικής κοινωνίας </a:t>
            </a:r>
            <a:endParaRPr lang="en-US" dirty="0" smtClean="0"/>
          </a:p>
          <a:p>
            <a:r>
              <a:rPr lang="en-US" dirty="0" smtClean="0"/>
              <a:t>O</a:t>
            </a:r>
            <a:r>
              <a:rPr lang="el-GR" dirty="0" err="1" smtClean="0"/>
              <a:t>ικονοµική</a:t>
            </a:r>
            <a:r>
              <a:rPr lang="el-GR" dirty="0" smtClean="0"/>
              <a:t> κρίση</a:t>
            </a:r>
            <a:endParaRPr lang="en-US" dirty="0" smtClean="0"/>
          </a:p>
          <a:p>
            <a:r>
              <a:rPr lang="en-US" dirty="0" smtClean="0"/>
              <a:t>M</a:t>
            </a:r>
            <a:r>
              <a:rPr lang="el-GR" dirty="0" err="1" smtClean="0"/>
              <a:t>νηµόνιο</a:t>
            </a:r>
            <a:endParaRPr lang="en-US" dirty="0" smtClean="0"/>
          </a:p>
          <a:p>
            <a:r>
              <a:rPr lang="el-GR" dirty="0"/>
              <a:t>Έ</a:t>
            </a:r>
            <a:r>
              <a:rPr lang="el-GR" dirty="0" smtClean="0"/>
              <a:t>ξωθεν αποφάσεις</a:t>
            </a:r>
          </a:p>
          <a:p>
            <a:r>
              <a:rPr lang="el-GR" dirty="0" smtClean="0"/>
              <a:t>Συνεχείς υποχωρήσεις </a:t>
            </a:r>
          </a:p>
          <a:p>
            <a:r>
              <a:rPr lang="el-GR" dirty="0"/>
              <a:t>Α</a:t>
            </a:r>
            <a:r>
              <a:rPr lang="el-GR" dirty="0" smtClean="0"/>
              <a:t>παξίωση του ελληνικού λαού </a:t>
            </a:r>
          </a:p>
          <a:p>
            <a:r>
              <a:rPr lang="el-GR" dirty="0" err="1"/>
              <a:t>Ρ</a:t>
            </a:r>
            <a:r>
              <a:rPr lang="el-GR" dirty="0" err="1" smtClean="0"/>
              <a:t>ατσισµός</a:t>
            </a:r>
            <a:r>
              <a:rPr lang="el-GR" dirty="0" smtClean="0"/>
              <a:t>, Ξενοφοβία, </a:t>
            </a:r>
            <a:r>
              <a:rPr lang="el-GR" dirty="0" err="1" smtClean="0"/>
              <a:t>Φασισµός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Προάσπιση της εθνικής ταυτότητας μέσω της ρατσιστικής αντίληψη της ανωτερότητας του έθνους, της φυλής, του </a:t>
            </a:r>
            <a:r>
              <a:rPr lang="el-GR" dirty="0" err="1" smtClean="0"/>
              <a:t>χρώµατος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Άνοδος της ακροδεξιάς με ραγδαία άνοδο της ανεργίας </a:t>
            </a:r>
          </a:p>
          <a:p>
            <a:r>
              <a:rPr lang="el-GR" dirty="0" smtClean="0"/>
              <a:t>Κίνδυνοι για τη </a:t>
            </a:r>
            <a:r>
              <a:rPr lang="el-GR" dirty="0" err="1" smtClean="0"/>
              <a:t>δηµοκρατία</a:t>
            </a:r>
            <a:r>
              <a:rPr lang="el-GR" dirty="0" smtClean="0"/>
              <a:t>, την ειρήνη και την κοινωνική συνοχή.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22866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 smtClean="0"/>
              <a:t>Μπάουµαν</a:t>
            </a:r>
            <a:r>
              <a:rPr lang="el-GR" dirty="0" smtClean="0"/>
              <a:t>- πάταξη της </a:t>
            </a:r>
            <a:r>
              <a:rPr lang="el-GR" dirty="0" err="1" smtClean="0"/>
              <a:t>εγκληµατικότητας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«µ</a:t>
            </a:r>
            <a:r>
              <a:rPr lang="el-GR" dirty="0" err="1" smtClean="0"/>
              <a:t>παλαντέρ</a:t>
            </a:r>
            <a:r>
              <a:rPr lang="el-GR" dirty="0" smtClean="0"/>
              <a:t> που κερδίζει όλα τα χαρτιά» </a:t>
            </a:r>
          </a:p>
          <a:p>
            <a:r>
              <a:rPr lang="el-GR" dirty="0" smtClean="0"/>
              <a:t>Σχεδόν όλα τα </a:t>
            </a:r>
            <a:r>
              <a:rPr lang="el-GR" dirty="0" err="1" smtClean="0"/>
              <a:t>κόµµατα</a:t>
            </a:r>
            <a:r>
              <a:rPr lang="el-GR" dirty="0" smtClean="0"/>
              <a:t> την υιοθετούν </a:t>
            </a:r>
          </a:p>
          <a:p>
            <a:r>
              <a:rPr lang="el-GR" dirty="0" smtClean="0"/>
              <a:t>«Περισσότερες φυλακές, περισσότερη </a:t>
            </a:r>
            <a:r>
              <a:rPr lang="el-GR" dirty="0" err="1" smtClean="0"/>
              <a:t>αστυνοµία</a:t>
            </a:r>
            <a:r>
              <a:rPr lang="el-GR" dirty="0" smtClean="0"/>
              <a:t>, µ</a:t>
            </a:r>
            <a:r>
              <a:rPr lang="el-GR" dirty="0" err="1" smtClean="0"/>
              <a:t>εγαλύτερες</a:t>
            </a:r>
            <a:r>
              <a:rPr lang="el-GR" dirty="0" smtClean="0"/>
              <a:t> ποινές, περιστολή της µ</a:t>
            </a:r>
            <a:r>
              <a:rPr lang="el-GR" dirty="0" err="1" smtClean="0"/>
              <a:t>ετανάστευσης</a:t>
            </a:r>
            <a:r>
              <a:rPr lang="el-GR" dirty="0" smtClean="0"/>
              <a:t>, του </a:t>
            </a:r>
            <a:r>
              <a:rPr lang="el-GR" dirty="0" err="1" smtClean="0"/>
              <a:t>δικαιώµατος</a:t>
            </a:r>
            <a:r>
              <a:rPr lang="el-GR" dirty="0" smtClean="0"/>
              <a:t> του ασύλου, της χορήγησης υπηκοότητας».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522482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κατάσταση στην Ελλάδα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Η </a:t>
            </a:r>
            <a:r>
              <a:rPr lang="el-GR" dirty="0" smtClean="0"/>
              <a:t>Ελλάδα</a:t>
            </a:r>
            <a:r>
              <a:rPr lang="en-US" dirty="0" smtClean="0"/>
              <a:t> </a:t>
            </a:r>
            <a:r>
              <a:rPr lang="el-GR" dirty="0" smtClean="0"/>
              <a:t>βρίσκεται </a:t>
            </a:r>
            <a:r>
              <a:rPr lang="el-GR" dirty="0"/>
              <a:t>σε </a:t>
            </a:r>
            <a:r>
              <a:rPr lang="el-GR" dirty="0" err="1"/>
              <a:t>χαµηλή</a:t>
            </a:r>
            <a:r>
              <a:rPr lang="el-GR" dirty="0"/>
              <a:t> θέση όσον αφορά την </a:t>
            </a:r>
            <a:r>
              <a:rPr lang="el-GR" dirty="0" err="1" smtClean="0"/>
              <a:t>εγκληµατικότητα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Θεωρείται </a:t>
            </a:r>
            <a:r>
              <a:rPr lang="el-GR" dirty="0"/>
              <a:t>µη-</a:t>
            </a:r>
            <a:r>
              <a:rPr lang="el-GR" dirty="0" err="1"/>
              <a:t>επικίνδυν</a:t>
            </a:r>
            <a:r>
              <a:rPr lang="el-GR" dirty="0"/>
              <a:t>η χώρα. </a:t>
            </a:r>
            <a:endParaRPr lang="en-US" dirty="0" smtClean="0"/>
          </a:p>
          <a:p>
            <a:r>
              <a:rPr lang="el-GR" dirty="0" smtClean="0"/>
              <a:t>Η </a:t>
            </a:r>
            <a:r>
              <a:rPr lang="el-GR" dirty="0"/>
              <a:t>Ελληνική </a:t>
            </a:r>
            <a:r>
              <a:rPr lang="el-GR" dirty="0" err="1"/>
              <a:t>Αστυνοµία</a:t>
            </a:r>
            <a:r>
              <a:rPr lang="el-GR" dirty="0"/>
              <a:t> </a:t>
            </a:r>
            <a:r>
              <a:rPr lang="el-GR" dirty="0" smtClean="0"/>
              <a:t>αναφέρει </a:t>
            </a:r>
            <a:r>
              <a:rPr lang="el-GR" dirty="0"/>
              <a:t>ότι το </a:t>
            </a:r>
            <a:r>
              <a:rPr lang="el-GR" dirty="0" smtClean="0"/>
              <a:t>2012 καταγράφηκαν </a:t>
            </a:r>
            <a:r>
              <a:rPr lang="el-GR" dirty="0"/>
              <a:t>οι λιγότερες κλοπές, ληστείες, διαρρήξεις και </a:t>
            </a:r>
            <a:r>
              <a:rPr lang="el-GR" dirty="0" smtClean="0"/>
              <a:t>ανθρωποκτονίες </a:t>
            </a:r>
            <a:r>
              <a:rPr lang="el-GR" dirty="0"/>
              <a:t>της περιόδου 2010-2012. </a:t>
            </a:r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 smtClean="0"/>
              <a:t>ρατσιστική </a:t>
            </a:r>
            <a:r>
              <a:rPr lang="el-GR" dirty="0"/>
              <a:t>βία θα βασιστεί στον </a:t>
            </a:r>
            <a:r>
              <a:rPr lang="el-GR" dirty="0" err="1"/>
              <a:t>συστηµατικά</a:t>
            </a:r>
            <a:r>
              <a:rPr lang="el-GR" dirty="0"/>
              <a:t> </a:t>
            </a:r>
            <a:r>
              <a:rPr lang="el-GR" dirty="0" err="1"/>
              <a:t>καλλιεργούµενο</a:t>
            </a:r>
            <a:r>
              <a:rPr lang="el-GR" dirty="0"/>
              <a:t> φόβο </a:t>
            </a:r>
            <a:r>
              <a:rPr lang="el-GR" dirty="0" smtClean="0"/>
              <a:t>του</a:t>
            </a:r>
            <a:r>
              <a:rPr lang="en-US" dirty="0" smtClean="0"/>
              <a:t> </a:t>
            </a:r>
            <a:r>
              <a:rPr lang="el-GR" dirty="0" err="1" smtClean="0"/>
              <a:t>εγκλήµατος</a:t>
            </a:r>
            <a:r>
              <a:rPr lang="el-GR" dirty="0" smtClean="0"/>
              <a:t> </a:t>
            </a:r>
            <a:r>
              <a:rPr lang="el-GR" dirty="0"/>
              <a:t>που προέρχεται από τους ξένους «</a:t>
            </a:r>
            <a:r>
              <a:rPr lang="el-GR" dirty="0" err="1"/>
              <a:t>εγκληµατίες</a:t>
            </a:r>
            <a:r>
              <a:rPr lang="el-GR" dirty="0"/>
              <a:t>».</a:t>
            </a:r>
          </a:p>
          <a:p>
            <a:r>
              <a:rPr lang="el-GR" dirty="0"/>
              <a:t>Τα </a:t>
            </a:r>
            <a:r>
              <a:rPr lang="el-GR" dirty="0" err="1"/>
              <a:t>θύµατα</a:t>
            </a:r>
            <a:r>
              <a:rPr lang="el-GR" dirty="0"/>
              <a:t> της ρατσιστικής </a:t>
            </a:r>
            <a:r>
              <a:rPr lang="el-GR" dirty="0" smtClean="0"/>
              <a:t>βίας</a:t>
            </a:r>
            <a:r>
              <a:rPr lang="en-US" dirty="0" smtClean="0"/>
              <a:t> </a:t>
            </a:r>
            <a:r>
              <a:rPr lang="el-GR" dirty="0" smtClean="0"/>
              <a:t>προέρχονται </a:t>
            </a:r>
            <a:r>
              <a:rPr lang="el-GR" dirty="0"/>
              <a:t>στην πλειονότητά τους από την Ασία (</a:t>
            </a:r>
            <a:r>
              <a:rPr lang="el-GR" dirty="0" smtClean="0"/>
              <a:t>Πακιστάν,</a:t>
            </a:r>
            <a:r>
              <a:rPr lang="en-US" dirty="0" smtClean="0"/>
              <a:t> </a:t>
            </a:r>
            <a:r>
              <a:rPr lang="el-GR" dirty="0" smtClean="0"/>
              <a:t>Μπανγκλαντές</a:t>
            </a:r>
            <a:r>
              <a:rPr lang="el-GR" dirty="0"/>
              <a:t>, Αφγανιστάν) και τη Βόρεια Αφρική (Αίγυπτο, </a:t>
            </a:r>
            <a:r>
              <a:rPr lang="el-GR" dirty="0" smtClean="0"/>
              <a:t>Μαρόκο</a:t>
            </a:r>
            <a:r>
              <a:rPr lang="el-GR" dirty="0"/>
              <a:t>, Αλγερία). </a:t>
            </a:r>
            <a:endParaRPr lang="en-US" dirty="0" smtClean="0"/>
          </a:p>
          <a:p>
            <a:r>
              <a:rPr lang="el-GR" dirty="0" smtClean="0"/>
              <a:t>Οι </a:t>
            </a:r>
            <a:r>
              <a:rPr lang="el-GR" dirty="0"/>
              <a:t>δράστες ή οι </a:t>
            </a:r>
            <a:r>
              <a:rPr lang="el-GR" dirty="0" err="1"/>
              <a:t>φερόµενοι</a:t>
            </a:r>
            <a:r>
              <a:rPr lang="el-GR" dirty="0"/>
              <a:t> ως δράστες των </a:t>
            </a:r>
            <a:r>
              <a:rPr lang="el-GR" dirty="0" smtClean="0"/>
              <a:t>επιθέσεων </a:t>
            </a:r>
            <a:r>
              <a:rPr lang="el-GR" dirty="0"/>
              <a:t>ήταν Έλληνες </a:t>
            </a:r>
            <a:r>
              <a:rPr lang="el-GR" dirty="0" smtClean="0"/>
              <a:t>πολίτες.</a:t>
            </a:r>
            <a:endParaRPr lang="el-GR" dirty="0"/>
          </a:p>
          <a:p>
            <a:r>
              <a:rPr lang="el-GR" dirty="0"/>
              <a:t>Το </a:t>
            </a:r>
            <a:r>
              <a:rPr lang="el-GR" dirty="0" err="1"/>
              <a:t>χρώµα</a:t>
            </a:r>
            <a:r>
              <a:rPr lang="el-GR" dirty="0"/>
              <a:t> του </a:t>
            </a:r>
            <a:r>
              <a:rPr lang="el-GR" dirty="0" err="1"/>
              <a:t>δέρµατος</a:t>
            </a:r>
            <a:r>
              <a:rPr lang="el-GR" dirty="0"/>
              <a:t> </a:t>
            </a:r>
            <a:r>
              <a:rPr lang="el-GR" dirty="0" smtClean="0"/>
              <a:t>αποτελεί το </a:t>
            </a:r>
            <a:r>
              <a:rPr lang="el-GR" dirty="0"/>
              <a:t>ιδιαίτερο </a:t>
            </a:r>
            <a:r>
              <a:rPr lang="el-GR" dirty="0" smtClean="0"/>
              <a:t>χαρακτηριστικό</a:t>
            </a:r>
            <a:r>
              <a:rPr lang="en-US" dirty="0" smtClean="0"/>
              <a:t>  </a:t>
            </a:r>
            <a:r>
              <a:rPr lang="el-GR" dirty="0" smtClean="0"/>
              <a:t>που </a:t>
            </a:r>
            <a:r>
              <a:rPr lang="el-GR" dirty="0"/>
              <a:t>προκαλεί τις επιθέσεις </a:t>
            </a:r>
            <a:endParaRPr lang="el-GR" dirty="0" smtClean="0"/>
          </a:p>
          <a:p>
            <a:r>
              <a:rPr lang="el-GR" dirty="0"/>
              <a:t>Η</a:t>
            </a:r>
            <a:r>
              <a:rPr lang="el-GR" dirty="0" smtClean="0"/>
              <a:t> </a:t>
            </a:r>
            <a:r>
              <a:rPr lang="el-GR" dirty="0"/>
              <a:t>περιοχή του Αγίου </a:t>
            </a:r>
            <a:r>
              <a:rPr lang="el-GR" dirty="0" err="1" smtClean="0"/>
              <a:t>Παντελεήµονα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l-GR" dirty="0"/>
              <a:t>της Πλατείας Αττικής </a:t>
            </a:r>
            <a:r>
              <a:rPr lang="el-GR" dirty="0" smtClean="0"/>
              <a:t>ορίζονται ως ζώνη  </a:t>
            </a:r>
            <a:r>
              <a:rPr lang="el-GR" dirty="0"/>
              <a:t>υψηλού </a:t>
            </a:r>
            <a:r>
              <a:rPr lang="el-GR" dirty="0" smtClean="0"/>
              <a:t>κινδύνου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55814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9749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Ψευδεπίγραφη </a:t>
            </a:r>
            <a:r>
              <a:rPr lang="el-GR" dirty="0"/>
              <a:t>αλληλεγγύη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err="1" smtClean="0"/>
              <a:t>Συγκεκριµένα</a:t>
            </a:r>
            <a:r>
              <a:rPr lang="el-GR" dirty="0" smtClean="0"/>
              <a:t> </a:t>
            </a:r>
            <a:r>
              <a:rPr lang="el-GR" dirty="0"/>
              <a:t>µ</a:t>
            </a:r>
            <a:r>
              <a:rPr lang="el-GR" dirty="0" err="1"/>
              <a:t>έσα</a:t>
            </a:r>
            <a:r>
              <a:rPr lang="el-GR" dirty="0"/>
              <a:t> </a:t>
            </a:r>
            <a:r>
              <a:rPr lang="el-GR" dirty="0" err="1" smtClean="0"/>
              <a:t>ενηµέρωσης</a:t>
            </a:r>
            <a:r>
              <a:rPr lang="el-GR" dirty="0" smtClean="0"/>
              <a:t> </a:t>
            </a:r>
            <a:r>
              <a:rPr lang="el-GR" dirty="0"/>
              <a:t>προωθούν το κοινωνικό </a:t>
            </a:r>
            <a:r>
              <a:rPr lang="el-GR" dirty="0" smtClean="0"/>
              <a:t>προσωπείο </a:t>
            </a:r>
            <a:r>
              <a:rPr lang="el-GR" dirty="0"/>
              <a:t>της Χρυσής </a:t>
            </a:r>
            <a:r>
              <a:rPr lang="el-GR" dirty="0" smtClean="0"/>
              <a:t>Αυγής</a:t>
            </a:r>
            <a:endParaRPr lang="en-US" dirty="0" smtClean="0"/>
          </a:p>
          <a:p>
            <a:r>
              <a:rPr lang="en-US" dirty="0"/>
              <a:t>T</a:t>
            </a:r>
            <a:r>
              <a:rPr lang="el-GR" dirty="0" smtClean="0"/>
              <a:t>α </a:t>
            </a:r>
            <a:r>
              <a:rPr lang="el-GR" dirty="0"/>
              <a:t>µέλη της </a:t>
            </a:r>
            <a:r>
              <a:rPr lang="el-GR" dirty="0" smtClean="0"/>
              <a:t>εμφανίζονται ως εθελοντές παροχής </a:t>
            </a:r>
            <a:r>
              <a:rPr lang="el-GR" dirty="0"/>
              <a:t>κοινωνικών υπηρεσιών. 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 err="1"/>
              <a:t>στηµένο</a:t>
            </a:r>
            <a:r>
              <a:rPr lang="el-GR" dirty="0"/>
              <a:t> </a:t>
            </a:r>
            <a:r>
              <a:rPr lang="el-GR" dirty="0" smtClean="0"/>
              <a:t>ρεπορτάζ προσπαθεί να περάσει </a:t>
            </a:r>
            <a:r>
              <a:rPr lang="el-GR" dirty="0"/>
              <a:t>το µ</a:t>
            </a:r>
            <a:r>
              <a:rPr lang="el-GR" dirty="0" err="1"/>
              <a:t>ήνυµα</a:t>
            </a:r>
            <a:r>
              <a:rPr lang="el-GR" dirty="0"/>
              <a:t> για την «ασφάλεια και πρόνοια» που παρέχουν </a:t>
            </a:r>
            <a:r>
              <a:rPr lang="el-GR" dirty="0" smtClean="0"/>
              <a:t>οι αυτόκλητοι </a:t>
            </a:r>
            <a:r>
              <a:rPr lang="el-GR" dirty="0"/>
              <a:t>σωτήρες. </a:t>
            </a:r>
            <a:endParaRPr lang="el-GR" dirty="0" smtClean="0"/>
          </a:p>
          <a:p>
            <a:r>
              <a:rPr lang="el-GR" dirty="0"/>
              <a:t>Α</a:t>
            </a:r>
            <a:r>
              <a:rPr lang="el-GR" dirty="0" smtClean="0"/>
              <a:t>ποκρύπτονται οι </a:t>
            </a:r>
            <a:r>
              <a:rPr lang="el-GR" dirty="0"/>
              <a:t>απόψεις και οι πρακτικές της Χρυσής </a:t>
            </a:r>
            <a:r>
              <a:rPr lang="el-GR" dirty="0" smtClean="0"/>
              <a:t>Αυγής </a:t>
            </a:r>
            <a:r>
              <a:rPr lang="el-GR" dirty="0"/>
              <a:t>που </a:t>
            </a:r>
            <a:r>
              <a:rPr lang="el-GR" dirty="0" smtClean="0"/>
              <a:t>ιδεολογικά πρόσκεινται </a:t>
            </a:r>
            <a:r>
              <a:rPr lang="el-GR" dirty="0"/>
              <a:t>στον </a:t>
            </a:r>
            <a:r>
              <a:rPr lang="el-GR" dirty="0" err="1"/>
              <a:t>φασισµό</a:t>
            </a:r>
            <a:r>
              <a:rPr lang="el-GR" dirty="0"/>
              <a:t> και στον </a:t>
            </a:r>
            <a:r>
              <a:rPr lang="el-GR" dirty="0" err="1" smtClean="0"/>
              <a:t>νεοναζισµό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εικόνα της ξεπλένεται </a:t>
            </a:r>
            <a:r>
              <a:rPr lang="el-GR" dirty="0"/>
              <a:t>µε </a:t>
            </a:r>
            <a:r>
              <a:rPr lang="el-GR" dirty="0" err="1"/>
              <a:t>ωραιοποιηµένα</a:t>
            </a:r>
            <a:r>
              <a:rPr lang="el-GR" dirty="0"/>
              <a:t> ρεπορτάζ </a:t>
            </a:r>
            <a:r>
              <a:rPr lang="el-GR" dirty="0" err="1"/>
              <a:t>lifestyle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err="1" smtClean="0"/>
              <a:t>Δηµιουργείται</a:t>
            </a:r>
            <a:r>
              <a:rPr lang="el-GR" dirty="0" smtClean="0"/>
              <a:t> ο </a:t>
            </a:r>
            <a:r>
              <a:rPr lang="el-GR" dirty="0"/>
              <a:t>µ</a:t>
            </a:r>
            <a:r>
              <a:rPr lang="el-GR" dirty="0" err="1"/>
              <a:t>ύθος</a:t>
            </a:r>
            <a:r>
              <a:rPr lang="el-GR" dirty="0"/>
              <a:t> µ</a:t>
            </a:r>
            <a:r>
              <a:rPr lang="el-GR" dirty="0" err="1"/>
              <a:t>ιας</a:t>
            </a:r>
            <a:r>
              <a:rPr lang="el-GR" dirty="0"/>
              <a:t> </a:t>
            </a:r>
            <a:r>
              <a:rPr lang="el-GR" dirty="0" smtClean="0"/>
              <a:t>περιοχής </a:t>
            </a:r>
            <a:r>
              <a:rPr lang="el-GR" dirty="0"/>
              <a:t>στην οποία έχει µ</a:t>
            </a:r>
            <a:r>
              <a:rPr lang="el-GR" dirty="0" err="1"/>
              <a:t>ειωθεί</a:t>
            </a:r>
            <a:r>
              <a:rPr lang="el-GR" dirty="0"/>
              <a:t> η </a:t>
            </a:r>
            <a:r>
              <a:rPr lang="el-GR" dirty="0" err="1"/>
              <a:t>εγκληµατικότητα</a:t>
            </a:r>
            <a:r>
              <a:rPr lang="el-GR" dirty="0"/>
              <a:t> και </a:t>
            </a:r>
            <a:r>
              <a:rPr lang="el-GR" dirty="0" smtClean="0"/>
              <a:t>επικρατεί αλληλεγγύη </a:t>
            </a:r>
            <a:r>
              <a:rPr lang="el-GR" dirty="0"/>
              <a:t>και </a:t>
            </a:r>
            <a:r>
              <a:rPr lang="el-GR" dirty="0" smtClean="0"/>
              <a:t>ασφάλεια.</a:t>
            </a:r>
            <a:endParaRPr lang="el-GR" dirty="0"/>
          </a:p>
          <a:p>
            <a:r>
              <a:rPr lang="el-GR" dirty="0" err="1" smtClean="0"/>
              <a:t>Υπογραµµίζεται</a:t>
            </a:r>
            <a:r>
              <a:rPr lang="el-GR" dirty="0" smtClean="0"/>
              <a:t> </a:t>
            </a:r>
            <a:r>
              <a:rPr lang="el-GR" dirty="0"/>
              <a:t>η αδράνεια του </a:t>
            </a:r>
            <a:r>
              <a:rPr lang="el-GR" dirty="0" smtClean="0"/>
              <a:t>κράτους.</a:t>
            </a:r>
          </a:p>
          <a:p>
            <a:r>
              <a:rPr lang="el-GR" dirty="0" smtClean="0"/>
              <a:t>Αναδεικνύεται </a:t>
            </a:r>
            <a:r>
              <a:rPr lang="el-GR" dirty="0"/>
              <a:t>η οργάνωση ως µία </a:t>
            </a:r>
            <a:r>
              <a:rPr lang="el-GR" dirty="0" smtClean="0"/>
              <a:t>νέα πολιτική </a:t>
            </a:r>
            <a:r>
              <a:rPr lang="el-GR" dirty="0" err="1"/>
              <a:t>δύναµη</a:t>
            </a:r>
            <a:r>
              <a:rPr lang="el-GR" dirty="0"/>
              <a:t> που µ</a:t>
            </a:r>
            <a:r>
              <a:rPr lang="el-GR" dirty="0" err="1"/>
              <a:t>πορεί</a:t>
            </a:r>
            <a:r>
              <a:rPr lang="el-GR" dirty="0"/>
              <a:t> να «εξυγιάνει» τον </a:t>
            </a:r>
            <a:r>
              <a:rPr lang="el-GR" dirty="0" smtClean="0"/>
              <a:t>τόπο.</a:t>
            </a:r>
          </a:p>
        </p:txBody>
      </p:sp>
    </p:spTree>
    <p:extLst>
      <p:ext uri="{BB962C8B-B14F-4D97-AF65-F5344CB8AC3E}">
        <p14:creationId xmlns="" xmlns:p14="http://schemas.microsoft.com/office/powerpoint/2010/main" val="302970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Παραβιάσεις ανθρωπίνων δικαιωμάτων, επιθετικότητα και ρατσιστική </a:t>
            </a:r>
            <a:r>
              <a:rPr lang="el-GR" sz="2400" dirty="0" smtClean="0"/>
              <a:t>βία</a:t>
            </a: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Η κρίση </a:t>
            </a:r>
            <a:r>
              <a:rPr lang="el-GR" dirty="0" smtClean="0"/>
              <a:t>κάνει </a:t>
            </a:r>
            <a:r>
              <a:rPr lang="el-GR" dirty="0"/>
              <a:t>πολύ δύσκολη την </a:t>
            </a:r>
            <a:r>
              <a:rPr lang="el-GR" dirty="0" err="1"/>
              <a:t>καθηµερινότητα</a:t>
            </a:r>
            <a:r>
              <a:rPr lang="el-GR" dirty="0"/>
              <a:t> </a:t>
            </a:r>
            <a:r>
              <a:rPr lang="el-GR" dirty="0" smtClean="0"/>
              <a:t>πολλών ανθρώπων </a:t>
            </a:r>
            <a:r>
              <a:rPr lang="el-GR" dirty="0"/>
              <a:t>που </a:t>
            </a:r>
            <a:r>
              <a:rPr lang="el-GR" dirty="0" smtClean="0"/>
              <a:t>αναζητούν </a:t>
            </a:r>
            <a:r>
              <a:rPr lang="el-GR" dirty="0"/>
              <a:t>διέξοδο. </a:t>
            </a:r>
            <a:endParaRPr lang="el-GR" dirty="0" smtClean="0"/>
          </a:p>
          <a:p>
            <a:r>
              <a:rPr lang="el-GR" dirty="0" smtClean="0"/>
              <a:t>Η ανασφάλεια και </a:t>
            </a:r>
            <a:r>
              <a:rPr lang="el-GR" dirty="0"/>
              <a:t>ο φόβος είναι </a:t>
            </a:r>
            <a:r>
              <a:rPr lang="el-GR" dirty="0" smtClean="0"/>
              <a:t>διάχυτοι. </a:t>
            </a:r>
          </a:p>
          <a:p>
            <a:r>
              <a:rPr lang="el-GR" dirty="0" smtClean="0"/>
              <a:t>Οι άνεργοι αυξάνονται. </a:t>
            </a:r>
          </a:p>
          <a:p>
            <a:r>
              <a:rPr lang="el-GR" dirty="0" smtClean="0"/>
              <a:t>Η αβεβαιότητα</a:t>
            </a:r>
            <a:r>
              <a:rPr lang="el-GR" dirty="0"/>
              <a:t>, ο </a:t>
            </a:r>
            <a:r>
              <a:rPr lang="el-GR" dirty="0" err="1"/>
              <a:t>θυµός</a:t>
            </a:r>
            <a:r>
              <a:rPr lang="el-GR" dirty="0"/>
              <a:t> και η απελπισία </a:t>
            </a:r>
            <a:r>
              <a:rPr lang="el-GR" dirty="0" smtClean="0"/>
              <a:t>είναι πρόσφορο έδαφος </a:t>
            </a:r>
            <a:r>
              <a:rPr lang="el-GR" dirty="0"/>
              <a:t>για </a:t>
            </a:r>
            <a:r>
              <a:rPr lang="el-GR" dirty="0" smtClean="0"/>
              <a:t>τους </a:t>
            </a:r>
            <a:r>
              <a:rPr lang="el-GR" dirty="0"/>
              <a:t>σπόρους της βίας, του </a:t>
            </a:r>
            <a:r>
              <a:rPr lang="el-GR" dirty="0" err="1" smtClean="0"/>
              <a:t>ρατσισµού</a:t>
            </a:r>
            <a:r>
              <a:rPr lang="el-GR" dirty="0" smtClean="0"/>
              <a:t> και </a:t>
            </a:r>
            <a:r>
              <a:rPr lang="el-GR" dirty="0"/>
              <a:t>της ξενοφοβίας.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οργή και η επιθετικότητα </a:t>
            </a:r>
            <a:r>
              <a:rPr lang="el-GR" dirty="0" smtClean="0"/>
              <a:t>φέρνουν </a:t>
            </a:r>
            <a:r>
              <a:rPr lang="el-GR" dirty="0"/>
              <a:t>σταδιακά τη βία στο επίκεντρο της πολιτικής </a:t>
            </a:r>
            <a:r>
              <a:rPr lang="el-GR" dirty="0" smtClean="0"/>
              <a:t>και κοινωνικής </a:t>
            </a:r>
            <a:r>
              <a:rPr lang="el-GR" dirty="0"/>
              <a:t>ζωής.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 err="1"/>
              <a:t>άνοµη</a:t>
            </a:r>
            <a:r>
              <a:rPr lang="el-GR" dirty="0"/>
              <a:t> και αυθαίρετη ιδεοληπτική </a:t>
            </a:r>
            <a:r>
              <a:rPr lang="el-GR" dirty="0" smtClean="0"/>
              <a:t>αυτοδικία προωθείται </a:t>
            </a:r>
            <a:r>
              <a:rPr lang="el-GR" dirty="0"/>
              <a:t>ως αποδεκτό και το µόνο </a:t>
            </a:r>
            <a:r>
              <a:rPr lang="el-GR" dirty="0" err="1"/>
              <a:t>αποτελεσµατικό</a:t>
            </a:r>
            <a:r>
              <a:rPr lang="el-GR" dirty="0"/>
              <a:t> </a:t>
            </a:r>
            <a:r>
              <a:rPr lang="el-GR" dirty="0" smtClean="0"/>
              <a:t>εργαλείο.</a:t>
            </a:r>
          </a:p>
          <a:p>
            <a:r>
              <a:rPr lang="el-GR" dirty="0" smtClean="0"/>
              <a:t>Οι </a:t>
            </a:r>
            <a:r>
              <a:rPr lang="el-GR" dirty="0"/>
              <a:t>εικόνες βίας </a:t>
            </a:r>
            <a:r>
              <a:rPr lang="el-GR" dirty="0" smtClean="0"/>
              <a:t>µε πρωταγωνιστές </a:t>
            </a:r>
            <a:r>
              <a:rPr lang="el-GR" dirty="0" err="1"/>
              <a:t>τραµπούκους</a:t>
            </a:r>
            <a:r>
              <a:rPr lang="el-GR" dirty="0"/>
              <a:t> µε µαύρα µ</a:t>
            </a:r>
            <a:r>
              <a:rPr lang="el-GR" dirty="0" err="1"/>
              <a:t>πλουζάκια</a:t>
            </a:r>
            <a:r>
              <a:rPr lang="el-GR" dirty="0"/>
              <a:t> στα </a:t>
            </a:r>
            <a:r>
              <a:rPr lang="el-GR" dirty="0" smtClean="0"/>
              <a:t>ηλεκτρονικά </a:t>
            </a:r>
            <a:r>
              <a:rPr lang="el-GR" dirty="0"/>
              <a:t>και έντυπα µ</a:t>
            </a:r>
            <a:r>
              <a:rPr lang="el-GR" dirty="0" err="1"/>
              <a:t>έσα</a:t>
            </a:r>
            <a:r>
              <a:rPr lang="el-GR" dirty="0"/>
              <a:t> είναι </a:t>
            </a:r>
            <a:r>
              <a:rPr lang="el-GR" dirty="0" err="1" smtClean="0"/>
              <a:t>συνηθισµένες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βία είναι το </a:t>
            </a:r>
            <a:r>
              <a:rPr lang="el-GR" dirty="0" smtClean="0"/>
              <a:t>µέσο </a:t>
            </a:r>
            <a:r>
              <a:rPr lang="el-GR" dirty="0"/>
              <a:t>και το µ</a:t>
            </a:r>
            <a:r>
              <a:rPr lang="el-GR" dirty="0" err="1"/>
              <a:t>ήνυµα</a:t>
            </a:r>
            <a:r>
              <a:rPr lang="el-GR" dirty="0"/>
              <a:t> της επιθετικής στρατηγικής της οργάνωσης </a:t>
            </a:r>
            <a:r>
              <a:rPr lang="el-GR" dirty="0" smtClean="0"/>
              <a:t>.</a:t>
            </a:r>
          </a:p>
          <a:p>
            <a:r>
              <a:rPr lang="el-GR" dirty="0" smtClean="0"/>
              <a:t>Επιχειρεί </a:t>
            </a:r>
            <a:r>
              <a:rPr lang="el-GR" dirty="0"/>
              <a:t>να </a:t>
            </a:r>
            <a:r>
              <a:rPr lang="el-GR" dirty="0" err="1"/>
              <a:t>εµφανιστεί</a:t>
            </a:r>
            <a:r>
              <a:rPr lang="el-GR" dirty="0"/>
              <a:t> ως αυτόκλητος προστάτης της </a:t>
            </a:r>
            <a:r>
              <a:rPr lang="el-GR" dirty="0" smtClean="0"/>
              <a:t>ελληνικής κοινωνίας.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57816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Πρωτόγονη  βία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4248471"/>
          </a:xfrm>
        </p:spPr>
        <p:txBody>
          <a:bodyPr>
            <a:noAutofit/>
          </a:bodyPr>
          <a:lstStyle/>
          <a:p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Η έλλειψη ουσιαστικού διαλόγου στην κοινωνία, οι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αυταρχικές πολιτικές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λιτότητας και η συνεχής µ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ετάθεση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ευθυνών από την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πολιτική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ηγεσία τροφοδοτούν το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φαινόµενο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l-G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Απαξιώνονται οι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θεσµοί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και ατονεί η υποχρέωση της πολιτείας να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προστατεύει τους πολίτες.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Οι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εκφραστές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αναλαµβάνουν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πρωταγωνιστικό ρόλο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στην πολιτική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και κοινωνική ζωή,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προτρέποντας ανοικτά σε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βία.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Η πρωτόγονη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βία,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συνοδεύεται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από υβριστική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υποτίµηση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των αντιπάλων και ρητορεία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µίσους,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Φοράει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αντι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συστηµικό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πολιτικό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«µ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ανδύα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Προτρέπει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σε δράση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για την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«επίλυση» του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µ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εταναστευτικού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Διαστρεβλώνει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την ιστορία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και καπηλεύεται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τα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σύµβολά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της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Νοσταλγοί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και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υµνητές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φασιστικών και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δικτατορικών καθεστώτων επιχειρούν να πάρουν τον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νόµο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και την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τάξη στα χέρια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τους.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Ο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εχθρός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βρίσκεται </a:t>
            </a:r>
            <a:r>
              <a:rPr lang="el-G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ανάµεσα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σε εκείνους που αποκλίνουν από το 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φαντασιωτικό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πρότυπο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του «</a:t>
            </a:r>
            <a:r>
              <a:rPr lang="el-GR" sz="1400" dirty="0" err="1">
                <a:latin typeface="Arial" panose="020B0604020202020204" pitchFamily="34" charset="0"/>
                <a:cs typeface="Arial" panose="020B0604020202020204" pitchFamily="34" charset="0"/>
              </a:rPr>
              <a:t>καθαρόαιµου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Έλληνα.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Στο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στόχαστρο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πρωτίστως </a:t>
            </a:r>
            <a:r>
              <a:rPr lang="el-GR" sz="1400" dirty="0">
                <a:latin typeface="Arial" panose="020B0604020202020204" pitchFamily="34" charset="0"/>
                <a:cs typeface="Arial" panose="020B0604020202020204" pitchFamily="34" charset="0"/>
              </a:rPr>
              <a:t>αθώοι και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ανυπεράσπιστοι.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4812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Δόγμα: «µόνο </a:t>
            </a:r>
            <a:r>
              <a:rPr lang="el-GR" dirty="0"/>
              <a:t>για Έλληνες»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err="1" smtClean="0"/>
              <a:t>Πόλεµο</a:t>
            </a:r>
            <a:r>
              <a:rPr lang="el-GR" dirty="0" err="1"/>
              <a:t>ς</a:t>
            </a:r>
            <a:r>
              <a:rPr lang="el-GR" dirty="0" smtClean="0"/>
              <a:t> </a:t>
            </a:r>
            <a:r>
              <a:rPr lang="el-GR" dirty="0"/>
              <a:t>εναντίον των </a:t>
            </a:r>
            <a:r>
              <a:rPr lang="el-GR" dirty="0" smtClean="0"/>
              <a:t>µ</a:t>
            </a:r>
            <a:r>
              <a:rPr lang="el-GR" dirty="0" err="1" smtClean="0"/>
              <a:t>εταναστών</a:t>
            </a:r>
            <a:r>
              <a:rPr lang="el-GR" dirty="0" smtClean="0"/>
              <a:t> </a:t>
            </a:r>
            <a:r>
              <a:rPr lang="el-GR" dirty="0"/>
              <a:t>και των προσφύγων </a:t>
            </a:r>
            <a:endParaRPr lang="el-GR" dirty="0" smtClean="0"/>
          </a:p>
          <a:p>
            <a:r>
              <a:rPr lang="el-GR" dirty="0" smtClean="0"/>
              <a:t>Πόλεμος εναντίον </a:t>
            </a:r>
            <a:r>
              <a:rPr lang="el-GR" dirty="0"/>
              <a:t>πολιτικών </a:t>
            </a:r>
            <a:r>
              <a:rPr lang="el-GR" dirty="0" smtClean="0"/>
              <a:t>προσώπων</a:t>
            </a:r>
            <a:r>
              <a:rPr lang="el-GR" dirty="0"/>
              <a:t>, ιδεολογικών αντιπάλων και οποιουδήποτε αντιτίθεται </a:t>
            </a:r>
            <a:r>
              <a:rPr lang="el-GR" dirty="0" smtClean="0"/>
              <a:t>στη φασιστική </a:t>
            </a:r>
            <a:r>
              <a:rPr lang="el-GR" dirty="0"/>
              <a:t>λογική και </a:t>
            </a:r>
            <a:r>
              <a:rPr lang="el-GR" dirty="0" smtClean="0"/>
              <a:t>πρακτική. </a:t>
            </a:r>
          </a:p>
          <a:p>
            <a:r>
              <a:rPr lang="el-GR" dirty="0" smtClean="0"/>
              <a:t>Επιδοκιμασία από </a:t>
            </a:r>
            <a:r>
              <a:rPr lang="el-GR" dirty="0"/>
              <a:t>ένα µ</a:t>
            </a:r>
            <a:r>
              <a:rPr lang="el-GR" dirty="0" err="1"/>
              <a:t>έρος</a:t>
            </a:r>
            <a:r>
              <a:rPr lang="el-GR" dirty="0"/>
              <a:t> της </a:t>
            </a:r>
            <a:r>
              <a:rPr lang="el-GR" dirty="0" smtClean="0"/>
              <a:t>κοινωνίας</a:t>
            </a:r>
          </a:p>
          <a:p>
            <a:r>
              <a:rPr lang="el-GR" dirty="0" smtClean="0"/>
              <a:t>Απόγνωση</a:t>
            </a:r>
          </a:p>
          <a:p>
            <a:r>
              <a:rPr lang="el-GR" dirty="0" smtClean="0"/>
              <a:t>Απουσία </a:t>
            </a:r>
            <a:r>
              <a:rPr lang="el-GR" dirty="0"/>
              <a:t>ελπίδας και προοπτικών </a:t>
            </a:r>
            <a:r>
              <a:rPr lang="el-GR" dirty="0" err="1" smtClean="0"/>
              <a:t>ανάκαµψης</a:t>
            </a:r>
            <a:endParaRPr lang="el-GR" dirty="0" smtClean="0"/>
          </a:p>
          <a:p>
            <a:r>
              <a:rPr lang="el-GR" dirty="0" smtClean="0"/>
              <a:t>Ανοχή </a:t>
            </a:r>
            <a:r>
              <a:rPr lang="el-GR" dirty="0"/>
              <a:t>και </a:t>
            </a:r>
            <a:r>
              <a:rPr lang="el-GR" dirty="0" smtClean="0"/>
              <a:t>αδράνεια </a:t>
            </a:r>
            <a:r>
              <a:rPr lang="el-GR" dirty="0"/>
              <a:t>της πολιτείας.</a:t>
            </a:r>
          </a:p>
        </p:txBody>
      </p:sp>
    </p:spTree>
    <p:extLst>
      <p:ext uri="{BB962C8B-B14F-4D97-AF65-F5344CB8AC3E}">
        <p14:creationId xmlns="" xmlns:p14="http://schemas.microsoft.com/office/powerpoint/2010/main" val="539447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Λειτουργική μονάδα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2072</Words>
  <Application>Microsoft Office PowerPoint</Application>
  <PresentationFormat>Προβολή στην οθόνη (4:3)</PresentationFormat>
  <Paragraphs>162</Paragraphs>
  <Slides>21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Λειτουργική μονάδα</vt:lpstr>
      <vt:lpstr>Παρεμβάσεις αλληλεγγύης και ψευδό-αλληλεγγύης στην περίοδο της κρίσης </vt:lpstr>
      <vt:lpstr>Προστασία µε τη βία-ΕΣΗΕΑ</vt:lpstr>
      <vt:lpstr>Αιτίες και συμπτώματα</vt:lpstr>
      <vt:lpstr>Μπάουµαν- πάταξη της εγκληµατικότητας </vt:lpstr>
      <vt:lpstr>Η κατάσταση στην Ελλάδα</vt:lpstr>
      <vt:lpstr> Ψευδεπίγραφη αλληλεγγύη </vt:lpstr>
      <vt:lpstr>Παραβιάσεις ανθρωπίνων δικαιωμάτων, επιθετικότητα και ρατσιστική βία</vt:lpstr>
      <vt:lpstr>Πρωτόγονη  βία</vt:lpstr>
      <vt:lpstr>Δόγμα: «µόνο για Έλληνες»</vt:lpstr>
      <vt:lpstr>Ερμηνείες</vt:lpstr>
      <vt:lpstr>Συνήγορος του Πολίτη </vt:lpstr>
      <vt:lpstr>Η αδράνεια της πολιτείας κοστίζει</vt:lpstr>
      <vt:lpstr>Η θέση της πολιτείας</vt:lpstr>
      <vt:lpstr>Ρατσιστική στρατηγική και Φιλανθρωπία</vt:lpstr>
      <vt:lpstr>Αλληλεγγύη και Φιλανθρωπία</vt:lpstr>
      <vt:lpstr>Κριτική στάση και κοινωνική αλληλεγγύη</vt:lpstr>
      <vt:lpstr>Η ελπίδα για το αύριο</vt:lpstr>
      <vt:lpstr>Βιβλιογραφία</vt:lpstr>
      <vt:lpstr>Βιβλιογραφία</vt:lpstr>
      <vt:lpstr>Βιβλιογραφία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Παρεμβάσεις αλληλεγγύης και ψευδο-αλληλεγγύης στην περίοδο της κρίσης</dc:title>
  <dc:creator>Anna Tsiboukli</dc:creator>
  <cp:lastModifiedBy>User</cp:lastModifiedBy>
  <cp:revision>22</cp:revision>
  <dcterms:created xsi:type="dcterms:W3CDTF">2015-09-07T07:23:14Z</dcterms:created>
  <dcterms:modified xsi:type="dcterms:W3CDTF">2015-11-16T20:29:02Z</dcterms:modified>
</cp:coreProperties>
</file>