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 id="2147483692" r:id="rId6"/>
    <p:sldMasterId id="2147483710" r:id="rId7"/>
    <p:sldMasterId id="2147483722" r:id="rId8"/>
    <p:sldMasterId id="2147483736" r:id="rId9"/>
    <p:sldMasterId id="2147483749" r:id="rId10"/>
  </p:sldMasterIdLst>
  <p:notesMasterIdLst>
    <p:notesMasterId r:id="rId65"/>
  </p:notesMasterIdLst>
  <p:handoutMasterIdLst>
    <p:handoutMasterId r:id="rId66"/>
  </p:handoutMasterIdLst>
  <p:sldIdLst>
    <p:sldId id="256" r:id="rId11"/>
    <p:sldId id="364" r:id="rId12"/>
    <p:sldId id="362" r:id="rId13"/>
    <p:sldId id="404" r:id="rId14"/>
    <p:sldId id="363" r:id="rId15"/>
    <p:sldId id="409" r:id="rId16"/>
    <p:sldId id="414" r:id="rId17"/>
    <p:sldId id="1130" r:id="rId18"/>
    <p:sldId id="339" r:id="rId19"/>
    <p:sldId id="415" r:id="rId20"/>
    <p:sldId id="337" r:id="rId21"/>
    <p:sldId id="340" r:id="rId22"/>
    <p:sldId id="1135" r:id="rId23"/>
    <p:sldId id="373" r:id="rId24"/>
    <p:sldId id="405" r:id="rId25"/>
    <p:sldId id="1131" r:id="rId26"/>
    <p:sldId id="322" r:id="rId27"/>
    <p:sldId id="325" r:id="rId28"/>
    <p:sldId id="1134" r:id="rId29"/>
    <p:sldId id="355" r:id="rId30"/>
    <p:sldId id="1115" r:id="rId31"/>
    <p:sldId id="750" r:id="rId32"/>
    <p:sldId id="278" r:id="rId33"/>
    <p:sldId id="280" r:id="rId34"/>
    <p:sldId id="309" r:id="rId35"/>
    <p:sldId id="265" r:id="rId36"/>
    <p:sldId id="266" r:id="rId37"/>
    <p:sldId id="267" r:id="rId38"/>
    <p:sldId id="270" r:id="rId39"/>
    <p:sldId id="268" r:id="rId40"/>
    <p:sldId id="1123" r:id="rId41"/>
    <p:sldId id="711" r:id="rId42"/>
    <p:sldId id="721" r:id="rId43"/>
    <p:sldId id="1124" r:id="rId44"/>
    <p:sldId id="384" r:id="rId45"/>
    <p:sldId id="413" r:id="rId46"/>
    <p:sldId id="724" r:id="rId47"/>
    <p:sldId id="1126" r:id="rId48"/>
    <p:sldId id="1127" r:id="rId49"/>
    <p:sldId id="1128" r:id="rId50"/>
    <p:sldId id="274" r:id="rId51"/>
    <p:sldId id="1119" r:id="rId52"/>
    <p:sldId id="277" r:id="rId53"/>
    <p:sldId id="438" r:id="rId54"/>
    <p:sldId id="804" r:id="rId55"/>
    <p:sldId id="839" r:id="rId56"/>
    <p:sldId id="838" r:id="rId57"/>
    <p:sldId id="864" r:id="rId58"/>
    <p:sldId id="356" r:id="rId59"/>
    <p:sldId id="433" r:id="rId60"/>
    <p:sldId id="432" r:id="rId61"/>
    <p:sldId id="428" r:id="rId62"/>
    <p:sldId id="299" r:id="rId63"/>
    <p:sldId id="427"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3163"/>
    <a:srgbClr val="2E0C1F"/>
    <a:srgbClr val="E1E1E1"/>
    <a:srgbClr val="AA2C71"/>
    <a:srgbClr val="A62C6F"/>
    <a:srgbClr val="F9E7F1"/>
    <a:srgbClr val="852359"/>
    <a:srgbClr val="969FA7"/>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82" d="100"/>
          <a:sy n="82" d="100"/>
        </p:scale>
        <p:origin x="672" y="72"/>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Florentia\Desktop\excel%20files%20for%20pp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file:///G:\trusight%20abstract%20eshg\Brca_mutants_trusight.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9b5a7ebb990fb595/Data/MolecularDiagnosticsLaboratory/Presentations/Despoina/2021/Thesis_Defense/Images/figur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9b5a7ebb990fb595/Data/MolecularDiagnosticsLaboratory/Presentations/Despoina/2021/Thesis_Defense/Images/figure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9b5a7ebb990fb595/Data/MolecularDiagnosticsLaboratory/Presentations/Despoina/2021/Thesis_Defense/Images/figure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4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3072707343807084E-3"/>
          <c:y val="0.10702743245122316"/>
          <c:w val="0.93888888888888899"/>
          <c:h val="0.69643773694954803"/>
        </c:manualLayout>
      </c:layout>
      <c:bar3DChart>
        <c:barDir val="col"/>
        <c:grouping val="clustered"/>
        <c:varyColors val="0"/>
        <c:ser>
          <c:idx val="0"/>
          <c:order val="0"/>
          <c:tx>
            <c:strRef>
              <c:f>'BRCA stats'!$A$2</c:f>
              <c:strCache>
                <c:ptCount val="1"/>
                <c:pt idx="0">
                  <c:v>General population</c:v>
                </c:pt>
              </c:strCache>
            </c:strRef>
          </c:tx>
          <c:spPr>
            <a:solidFill>
              <a:schemeClr val="tx1">
                <a:alpha val="85000"/>
              </a:schemeClr>
            </a:solidFill>
            <a:ln w="9525" cap="flat" cmpd="sng" algn="ctr">
              <a:solidFill>
                <a:schemeClr val="bg1">
                  <a:lumMod val="50000"/>
                </a:schemeClr>
              </a:solidFill>
              <a:round/>
            </a:ln>
            <a:effectLst/>
            <a:sp3d contourW="9525">
              <a:contourClr>
                <a:schemeClr val="bg1">
                  <a:lumMod val="50000"/>
                </a:schemeClr>
              </a:contourClr>
            </a:sp3d>
          </c:spPr>
          <c:invertIfNegative val="0"/>
          <c:cat>
            <c:strRef>
              <c:f>'BRCA stats'!$B$1:$E$1</c:f>
              <c:strCache>
                <c:ptCount val="4"/>
                <c:pt idx="0">
                  <c:v>Breast cancer</c:v>
                </c:pt>
                <c:pt idx="1">
                  <c:v>Ovarian cancer</c:v>
                </c:pt>
                <c:pt idx="2">
                  <c:v>Male breast cancer</c:v>
                </c:pt>
                <c:pt idx="3">
                  <c:v>Prostate cancer</c:v>
                </c:pt>
              </c:strCache>
            </c:strRef>
          </c:cat>
          <c:val>
            <c:numRef>
              <c:f>'BRCA stats'!$B$2:$E$2</c:f>
              <c:numCache>
                <c:formatCode>0%</c:formatCode>
                <c:ptCount val="4"/>
                <c:pt idx="0">
                  <c:v>0.12</c:v>
                </c:pt>
                <c:pt idx="1">
                  <c:v>0.02</c:v>
                </c:pt>
                <c:pt idx="2" formatCode="General">
                  <c:v>0</c:v>
                </c:pt>
                <c:pt idx="3">
                  <c:v>0.14000000000000001</c:v>
                </c:pt>
              </c:numCache>
            </c:numRef>
          </c:val>
          <c:extLst>
            <c:ext xmlns:c16="http://schemas.microsoft.com/office/drawing/2014/chart" uri="{C3380CC4-5D6E-409C-BE32-E72D297353CC}">
              <c16:uniqueId val="{00000000-8869-4566-B0B8-FF41D67B643E}"/>
            </c:ext>
          </c:extLst>
        </c:ser>
        <c:ser>
          <c:idx val="1"/>
          <c:order val="1"/>
          <c:tx>
            <c:strRef>
              <c:f>'BRCA stats'!$A$3</c:f>
              <c:strCache>
                <c:ptCount val="1"/>
                <c:pt idx="0">
                  <c:v>BRCA1 carrier</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strRef>
              <c:f>'BRCA stats'!$B$1:$E$1</c:f>
              <c:strCache>
                <c:ptCount val="4"/>
                <c:pt idx="0">
                  <c:v>Breast cancer</c:v>
                </c:pt>
                <c:pt idx="1">
                  <c:v>Ovarian cancer</c:v>
                </c:pt>
                <c:pt idx="2">
                  <c:v>Male breast cancer</c:v>
                </c:pt>
                <c:pt idx="3">
                  <c:v>Prostate cancer</c:v>
                </c:pt>
              </c:strCache>
            </c:strRef>
          </c:cat>
          <c:val>
            <c:numRef>
              <c:f>'BRCA stats'!$B$3:$E$3</c:f>
              <c:numCache>
                <c:formatCode>0%</c:formatCode>
                <c:ptCount val="4"/>
                <c:pt idx="0">
                  <c:v>0.87</c:v>
                </c:pt>
                <c:pt idx="1">
                  <c:v>0.4</c:v>
                </c:pt>
                <c:pt idx="2">
                  <c:v>0.01</c:v>
                </c:pt>
                <c:pt idx="3">
                  <c:v>0.15</c:v>
                </c:pt>
              </c:numCache>
            </c:numRef>
          </c:val>
          <c:extLst>
            <c:ext xmlns:c16="http://schemas.microsoft.com/office/drawing/2014/chart" uri="{C3380CC4-5D6E-409C-BE32-E72D297353CC}">
              <c16:uniqueId val="{00000001-8869-4566-B0B8-FF41D67B643E}"/>
            </c:ext>
          </c:extLst>
        </c:ser>
        <c:ser>
          <c:idx val="2"/>
          <c:order val="2"/>
          <c:tx>
            <c:strRef>
              <c:f>'BRCA stats'!$A$4</c:f>
              <c:strCache>
                <c:ptCount val="1"/>
                <c:pt idx="0">
                  <c:v>BRCA2 carrier</c:v>
                </c:pt>
              </c:strCache>
            </c:strRef>
          </c:tx>
          <c:spPr>
            <a:solidFill>
              <a:schemeClr val="accent1">
                <a:alpha val="85000"/>
              </a:schemeClr>
            </a:solidFill>
            <a:ln w="9525" cap="flat" cmpd="sng" algn="ctr">
              <a:solidFill>
                <a:schemeClr val="accent1"/>
              </a:solidFill>
              <a:round/>
            </a:ln>
            <a:effectLst/>
            <a:sp3d contourW="9525">
              <a:contourClr>
                <a:schemeClr val="accent1"/>
              </a:contourClr>
            </a:sp3d>
          </c:spPr>
          <c:invertIfNegative val="0"/>
          <c:cat>
            <c:strRef>
              <c:f>'BRCA stats'!$B$1:$E$1</c:f>
              <c:strCache>
                <c:ptCount val="4"/>
                <c:pt idx="0">
                  <c:v>Breast cancer</c:v>
                </c:pt>
                <c:pt idx="1">
                  <c:v>Ovarian cancer</c:v>
                </c:pt>
                <c:pt idx="2">
                  <c:v>Male breast cancer</c:v>
                </c:pt>
                <c:pt idx="3">
                  <c:v>Prostate cancer</c:v>
                </c:pt>
              </c:strCache>
            </c:strRef>
          </c:cat>
          <c:val>
            <c:numRef>
              <c:f>'BRCA stats'!$B$4:$E$4</c:f>
              <c:numCache>
                <c:formatCode>0%</c:formatCode>
                <c:ptCount val="4"/>
                <c:pt idx="0">
                  <c:v>0.6</c:v>
                </c:pt>
                <c:pt idx="1">
                  <c:v>0.2</c:v>
                </c:pt>
                <c:pt idx="2">
                  <c:v>0.06</c:v>
                </c:pt>
                <c:pt idx="3">
                  <c:v>0.2</c:v>
                </c:pt>
              </c:numCache>
            </c:numRef>
          </c:val>
          <c:extLst>
            <c:ext xmlns:c16="http://schemas.microsoft.com/office/drawing/2014/chart" uri="{C3380CC4-5D6E-409C-BE32-E72D297353CC}">
              <c16:uniqueId val="{00000002-8869-4566-B0B8-FF41D67B643E}"/>
            </c:ext>
          </c:extLst>
        </c:ser>
        <c:ser>
          <c:idx val="3"/>
          <c:order val="3"/>
          <c:tx>
            <c:strRef>
              <c:f>'BRCA stats'!$A$5</c:f>
              <c:strCache>
                <c:ptCount val="1"/>
                <c:pt idx="0">
                  <c:v>PALB2 carrier</c:v>
                </c:pt>
              </c:strCache>
            </c:strRef>
          </c:tx>
          <c:spPr>
            <a:solidFill>
              <a:srgbClr val="00B0F0">
                <a:alpha val="85000"/>
              </a:srgbClr>
            </a:solidFill>
            <a:ln w="9525" cap="flat" cmpd="sng" algn="ctr">
              <a:solidFill>
                <a:srgbClr val="00B0F0"/>
              </a:solidFill>
              <a:round/>
            </a:ln>
            <a:effectLst/>
            <a:sp3d contourW="9525">
              <a:contourClr>
                <a:srgbClr val="00B0F0"/>
              </a:contourClr>
            </a:sp3d>
          </c:spPr>
          <c:invertIfNegative val="0"/>
          <c:cat>
            <c:strRef>
              <c:f>'BRCA stats'!$B$1:$E$1</c:f>
              <c:strCache>
                <c:ptCount val="4"/>
                <c:pt idx="0">
                  <c:v>Breast cancer</c:v>
                </c:pt>
                <c:pt idx="1">
                  <c:v>Ovarian cancer</c:v>
                </c:pt>
                <c:pt idx="2">
                  <c:v>Male breast cancer</c:v>
                </c:pt>
                <c:pt idx="3">
                  <c:v>Prostate cancer</c:v>
                </c:pt>
              </c:strCache>
            </c:strRef>
          </c:cat>
          <c:val>
            <c:numRef>
              <c:f>'BRCA stats'!$B$5:$E$5</c:f>
              <c:numCache>
                <c:formatCode>0%</c:formatCode>
                <c:ptCount val="4"/>
                <c:pt idx="0">
                  <c:v>0.57999999999999996</c:v>
                </c:pt>
                <c:pt idx="1">
                  <c:v>0.02</c:v>
                </c:pt>
                <c:pt idx="2">
                  <c:v>0.01</c:v>
                </c:pt>
              </c:numCache>
            </c:numRef>
          </c:val>
          <c:extLst>
            <c:ext xmlns:c16="http://schemas.microsoft.com/office/drawing/2014/chart" uri="{C3380CC4-5D6E-409C-BE32-E72D297353CC}">
              <c16:uniqueId val="{00000003-8869-4566-B0B8-FF41D67B643E}"/>
            </c:ext>
          </c:extLst>
        </c:ser>
        <c:dLbls>
          <c:showLegendKey val="0"/>
          <c:showVal val="0"/>
          <c:showCatName val="0"/>
          <c:showSerName val="0"/>
          <c:showPercent val="0"/>
          <c:showBubbleSize val="0"/>
        </c:dLbls>
        <c:gapWidth val="65"/>
        <c:shape val="box"/>
        <c:axId val="1816830480"/>
        <c:axId val="1816796800"/>
        <c:axId val="0"/>
      </c:bar3DChart>
      <c:catAx>
        <c:axId val="18168304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1" u="none" strike="noStrike" kern="1200" cap="all" baseline="0">
                <a:solidFill>
                  <a:schemeClr val="bg1"/>
                </a:solidFill>
                <a:latin typeface="Calibri" panose="020F0502020204030204" pitchFamily="34" charset="0"/>
                <a:ea typeface="+mn-ea"/>
                <a:cs typeface="+mn-cs"/>
              </a:defRPr>
            </a:pPr>
            <a:endParaRPr lang="en-US"/>
          </a:p>
        </c:txPr>
        <c:crossAx val="1816796800"/>
        <c:crosses val="autoZero"/>
        <c:auto val="1"/>
        <c:lblAlgn val="ctr"/>
        <c:lblOffset val="100"/>
        <c:noMultiLvlLbl val="0"/>
      </c:catAx>
      <c:valAx>
        <c:axId val="1816796800"/>
        <c:scaling>
          <c:orientation val="minMax"/>
        </c:scaling>
        <c:delete val="1"/>
        <c:axPos val="l"/>
        <c:numFmt formatCode="0%" sourceLinked="1"/>
        <c:majorTickMark val="none"/>
        <c:minorTickMark val="none"/>
        <c:tickLblPos val="nextTo"/>
        <c:crossAx val="1816830480"/>
        <c:crosses val="autoZero"/>
        <c:crossBetween val="between"/>
      </c:valAx>
      <c:spPr>
        <a:noFill/>
        <a:ln>
          <a:noFill/>
        </a:ln>
        <a:effectLst/>
      </c:spPr>
    </c:plotArea>
    <c:legend>
      <c:legendPos val="b"/>
      <c:layout>
        <c:manualLayout>
          <c:xMode val="edge"/>
          <c:yMode val="edge"/>
          <c:x val="3.0265334480248793E-2"/>
          <c:y val="0.12153147547568917"/>
          <c:w val="0.9"/>
          <c:h val="4.9191575199162597E-2"/>
        </c:manualLayout>
      </c:layout>
      <c:overlay val="0"/>
      <c:spPr>
        <a:noFill/>
        <a:ln>
          <a:noFill/>
        </a:ln>
        <a:effectLst/>
      </c:spPr>
      <c:txPr>
        <a:bodyPr rot="0" spcFirstLastPara="1" vertOverflow="ellipsis" vert="horz" wrap="square" anchor="ctr" anchorCtr="1"/>
        <a:lstStyle/>
        <a:p>
          <a:pPr>
            <a:defRPr sz="1400" b="0" i="1" u="none" strike="noStrike" kern="1200" baseline="0">
              <a:solidFill>
                <a:schemeClr val="bg1"/>
              </a:solidFill>
              <a:latin typeface="Calibri" panose="020F05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40"/>
      <c:rotY val="10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
          <c:w val="0.95571399167155091"/>
          <c:h val="0.95623898266969409"/>
        </c:manualLayout>
      </c:layout>
      <c:pie3DChart>
        <c:varyColors val="1"/>
        <c:ser>
          <c:idx val="0"/>
          <c:order val="0"/>
          <c:explosion val="39"/>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a:noFill/>
              </a:ln>
              <a:effectLst/>
              <a:sp3d/>
            </c:spPr>
            <c:extLst>
              <c:ext xmlns:c16="http://schemas.microsoft.com/office/drawing/2014/chart" uri="{C3380CC4-5D6E-409C-BE32-E72D297353CC}">
                <c16:uniqueId val="{00000001-EAEE-4910-908B-34FDED868A46}"/>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a:noFill/>
              </a:ln>
              <a:effectLst/>
              <a:sp3d/>
            </c:spPr>
            <c:extLst>
              <c:ext xmlns:c16="http://schemas.microsoft.com/office/drawing/2014/chart" uri="{C3380CC4-5D6E-409C-BE32-E72D297353CC}">
                <c16:uniqueId val="{00000003-EAEE-4910-908B-34FDED868A46}"/>
              </c:ext>
            </c:extLst>
          </c:dPt>
          <c:dPt>
            <c:idx val="2"/>
            <c:bubble3D val="0"/>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a:noFill/>
              </a:ln>
              <a:effectLst/>
              <a:sp3d/>
            </c:spPr>
            <c:extLst>
              <c:ext xmlns:c16="http://schemas.microsoft.com/office/drawing/2014/chart" uri="{C3380CC4-5D6E-409C-BE32-E72D297353CC}">
                <c16:uniqueId val="{00000005-EAEE-4910-908B-34FDED868A46}"/>
              </c:ext>
            </c:extLst>
          </c:dPt>
          <c:dPt>
            <c:idx val="3"/>
            <c:bubble3D val="0"/>
            <c:spPr>
              <a:solidFill>
                <a:srgbClr val="E2CEFF"/>
              </a:solidFill>
              <a:ln>
                <a:noFill/>
              </a:ln>
              <a:effectLst/>
              <a:sp3d/>
            </c:spPr>
            <c:extLst>
              <c:ext xmlns:c16="http://schemas.microsoft.com/office/drawing/2014/chart" uri="{C3380CC4-5D6E-409C-BE32-E72D297353CC}">
                <c16:uniqueId val="{00000007-EAEE-4910-908B-34FDED868A46}"/>
              </c:ext>
            </c:extLst>
          </c:dPt>
          <c:dPt>
            <c:idx val="4"/>
            <c:bubble3D val="0"/>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a:noFill/>
              </a:ln>
              <a:effectLst/>
              <a:sp3d/>
            </c:spPr>
            <c:extLst>
              <c:ext xmlns:c16="http://schemas.microsoft.com/office/drawing/2014/chart" uri="{C3380CC4-5D6E-409C-BE32-E72D297353CC}">
                <c16:uniqueId val="{00000009-EAEE-4910-908B-34FDED868A46}"/>
              </c:ext>
            </c:extLst>
          </c:dPt>
          <c:dPt>
            <c:idx val="5"/>
            <c:bubble3D val="0"/>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a:noFill/>
              </a:ln>
              <a:effectLst/>
              <a:sp3d/>
            </c:spPr>
            <c:extLst>
              <c:ext xmlns:c16="http://schemas.microsoft.com/office/drawing/2014/chart" uri="{C3380CC4-5D6E-409C-BE32-E72D297353CC}">
                <c16:uniqueId val="{0000000B-EAEE-4910-908B-34FDED868A46}"/>
              </c:ext>
            </c:extLst>
          </c:dPt>
          <c:dPt>
            <c:idx val="6"/>
            <c:bubble3D val="0"/>
            <c:spPr>
              <a:gradFill rotWithShape="1">
                <a:gsLst>
                  <a:gs pos="0">
                    <a:schemeClr val="accent1">
                      <a:lumMod val="60000"/>
                      <a:tint val="50000"/>
                      <a:satMod val="300000"/>
                    </a:schemeClr>
                  </a:gs>
                  <a:gs pos="35000">
                    <a:schemeClr val="accent1">
                      <a:lumMod val="60000"/>
                      <a:tint val="37000"/>
                      <a:satMod val="300000"/>
                    </a:schemeClr>
                  </a:gs>
                  <a:gs pos="100000">
                    <a:schemeClr val="accent1">
                      <a:lumMod val="60000"/>
                      <a:tint val="15000"/>
                      <a:satMod val="350000"/>
                    </a:schemeClr>
                  </a:gs>
                </a:gsLst>
                <a:lin ang="16200000" scaled="1"/>
              </a:gradFill>
              <a:ln>
                <a:noFill/>
              </a:ln>
              <a:effectLst/>
              <a:sp3d/>
            </c:spPr>
            <c:extLst>
              <c:ext xmlns:c16="http://schemas.microsoft.com/office/drawing/2014/chart" uri="{C3380CC4-5D6E-409C-BE32-E72D297353CC}">
                <c16:uniqueId val="{0000000D-EAEE-4910-908B-34FDED868A46}"/>
              </c:ext>
            </c:extLst>
          </c:dPt>
          <c:dPt>
            <c:idx val="7"/>
            <c:bubble3D val="0"/>
            <c:spPr>
              <a:solidFill>
                <a:srgbClr val="E2CEFF"/>
              </a:solidFill>
              <a:ln>
                <a:noFill/>
              </a:ln>
              <a:effectLst/>
              <a:sp3d/>
            </c:spPr>
            <c:extLst>
              <c:ext xmlns:c16="http://schemas.microsoft.com/office/drawing/2014/chart" uri="{C3380CC4-5D6E-409C-BE32-E72D297353CC}">
                <c16:uniqueId val="{0000000F-EAEE-4910-908B-34FDED868A46}"/>
              </c:ext>
            </c:extLst>
          </c:dPt>
          <c:dPt>
            <c:idx val="8"/>
            <c:bubble3D val="0"/>
            <c:spPr>
              <a:gradFill rotWithShape="1">
                <a:gsLst>
                  <a:gs pos="0">
                    <a:schemeClr val="accent3">
                      <a:lumMod val="60000"/>
                      <a:tint val="50000"/>
                      <a:satMod val="300000"/>
                    </a:schemeClr>
                  </a:gs>
                  <a:gs pos="35000">
                    <a:schemeClr val="accent3">
                      <a:lumMod val="60000"/>
                      <a:tint val="37000"/>
                      <a:satMod val="300000"/>
                    </a:schemeClr>
                  </a:gs>
                  <a:gs pos="100000">
                    <a:schemeClr val="accent3">
                      <a:lumMod val="60000"/>
                      <a:tint val="15000"/>
                      <a:satMod val="350000"/>
                    </a:schemeClr>
                  </a:gs>
                </a:gsLst>
                <a:lin ang="16200000" scaled="1"/>
              </a:gradFill>
              <a:ln>
                <a:noFill/>
              </a:ln>
              <a:effectLst/>
              <a:sp3d/>
            </c:spPr>
            <c:extLst>
              <c:ext xmlns:c16="http://schemas.microsoft.com/office/drawing/2014/chart" uri="{C3380CC4-5D6E-409C-BE32-E72D297353CC}">
                <c16:uniqueId val="{00000011-EAEE-4910-908B-34FDED868A46}"/>
              </c:ext>
            </c:extLst>
          </c:dPt>
          <c:dPt>
            <c:idx val="9"/>
            <c:bubble3D val="0"/>
            <c:spPr>
              <a:gradFill rotWithShape="1">
                <a:gsLst>
                  <a:gs pos="0">
                    <a:schemeClr val="accent4">
                      <a:lumMod val="60000"/>
                      <a:tint val="50000"/>
                      <a:satMod val="300000"/>
                    </a:schemeClr>
                  </a:gs>
                  <a:gs pos="35000">
                    <a:schemeClr val="accent4">
                      <a:lumMod val="60000"/>
                      <a:tint val="37000"/>
                      <a:satMod val="300000"/>
                    </a:schemeClr>
                  </a:gs>
                  <a:gs pos="100000">
                    <a:schemeClr val="accent4">
                      <a:lumMod val="60000"/>
                      <a:tint val="15000"/>
                      <a:satMod val="350000"/>
                    </a:schemeClr>
                  </a:gs>
                </a:gsLst>
                <a:lin ang="16200000" scaled="1"/>
              </a:gradFill>
              <a:ln>
                <a:noFill/>
              </a:ln>
              <a:effectLst/>
              <a:sp3d/>
            </c:spPr>
            <c:extLst>
              <c:ext xmlns:c16="http://schemas.microsoft.com/office/drawing/2014/chart" uri="{C3380CC4-5D6E-409C-BE32-E72D297353CC}">
                <c16:uniqueId val="{00000013-EAEE-4910-908B-34FDED868A46}"/>
              </c:ext>
            </c:extLst>
          </c:dPt>
          <c:dPt>
            <c:idx val="10"/>
            <c:bubble3D val="0"/>
            <c:spPr>
              <a:gradFill rotWithShape="1">
                <a:gsLst>
                  <a:gs pos="0">
                    <a:schemeClr val="accent5">
                      <a:lumMod val="60000"/>
                      <a:tint val="50000"/>
                      <a:satMod val="300000"/>
                    </a:schemeClr>
                  </a:gs>
                  <a:gs pos="35000">
                    <a:schemeClr val="accent5">
                      <a:lumMod val="60000"/>
                      <a:tint val="37000"/>
                      <a:satMod val="300000"/>
                    </a:schemeClr>
                  </a:gs>
                  <a:gs pos="100000">
                    <a:schemeClr val="accent5">
                      <a:lumMod val="60000"/>
                      <a:tint val="15000"/>
                      <a:satMod val="350000"/>
                    </a:schemeClr>
                  </a:gs>
                </a:gsLst>
                <a:lin ang="16200000" scaled="1"/>
              </a:gradFill>
              <a:ln>
                <a:noFill/>
              </a:ln>
              <a:effectLst/>
              <a:sp3d/>
            </c:spPr>
            <c:extLst>
              <c:ext xmlns:c16="http://schemas.microsoft.com/office/drawing/2014/chart" uri="{C3380CC4-5D6E-409C-BE32-E72D297353CC}">
                <c16:uniqueId val="{00000015-EAEE-4910-908B-34FDED868A46}"/>
              </c:ext>
            </c:extLst>
          </c:dPt>
          <c:dPt>
            <c:idx val="11"/>
            <c:bubble3D val="0"/>
            <c:spPr>
              <a:gradFill rotWithShape="1">
                <a:gsLst>
                  <a:gs pos="0">
                    <a:schemeClr val="accent6">
                      <a:lumMod val="60000"/>
                      <a:tint val="50000"/>
                      <a:satMod val="300000"/>
                    </a:schemeClr>
                  </a:gs>
                  <a:gs pos="35000">
                    <a:schemeClr val="accent6">
                      <a:lumMod val="60000"/>
                      <a:tint val="37000"/>
                      <a:satMod val="300000"/>
                    </a:schemeClr>
                  </a:gs>
                  <a:gs pos="100000">
                    <a:schemeClr val="accent6">
                      <a:lumMod val="60000"/>
                      <a:tint val="15000"/>
                      <a:satMod val="350000"/>
                    </a:schemeClr>
                  </a:gs>
                </a:gsLst>
                <a:lin ang="16200000" scaled="1"/>
              </a:gradFill>
              <a:ln>
                <a:noFill/>
              </a:ln>
              <a:effectLst/>
              <a:sp3d/>
            </c:spPr>
            <c:extLst>
              <c:ext xmlns:c16="http://schemas.microsoft.com/office/drawing/2014/chart" uri="{C3380CC4-5D6E-409C-BE32-E72D297353CC}">
                <c16:uniqueId val="{00000017-EAEE-4910-908B-34FDED868A46}"/>
              </c:ext>
            </c:extLst>
          </c:dPt>
          <c:dPt>
            <c:idx val="12"/>
            <c:bubble3D val="0"/>
            <c:spPr>
              <a:gradFill rotWithShape="1">
                <a:gsLst>
                  <a:gs pos="0">
                    <a:schemeClr val="accent1">
                      <a:lumMod val="80000"/>
                      <a:lumOff val="20000"/>
                      <a:tint val="50000"/>
                      <a:satMod val="300000"/>
                    </a:schemeClr>
                  </a:gs>
                  <a:gs pos="35000">
                    <a:schemeClr val="accent1">
                      <a:lumMod val="80000"/>
                      <a:lumOff val="20000"/>
                      <a:tint val="37000"/>
                      <a:satMod val="300000"/>
                    </a:schemeClr>
                  </a:gs>
                  <a:gs pos="100000">
                    <a:schemeClr val="accent1">
                      <a:lumMod val="80000"/>
                      <a:lumOff val="20000"/>
                      <a:tint val="15000"/>
                      <a:satMod val="350000"/>
                    </a:schemeClr>
                  </a:gs>
                </a:gsLst>
                <a:lin ang="16200000" scaled="1"/>
              </a:gradFill>
              <a:ln>
                <a:noFill/>
              </a:ln>
              <a:effectLst/>
              <a:sp3d/>
            </c:spPr>
            <c:extLst>
              <c:ext xmlns:c16="http://schemas.microsoft.com/office/drawing/2014/chart" uri="{C3380CC4-5D6E-409C-BE32-E72D297353CC}">
                <c16:uniqueId val="{00000019-EAEE-4910-908B-34FDED868A46}"/>
              </c:ext>
            </c:extLst>
          </c:dPt>
          <c:dPt>
            <c:idx val="13"/>
            <c:bubble3D val="0"/>
            <c:spPr>
              <a:gradFill rotWithShape="1">
                <a:gsLst>
                  <a:gs pos="0">
                    <a:schemeClr val="accent2">
                      <a:lumMod val="80000"/>
                      <a:lumOff val="20000"/>
                      <a:tint val="50000"/>
                      <a:satMod val="300000"/>
                    </a:schemeClr>
                  </a:gs>
                  <a:gs pos="35000">
                    <a:schemeClr val="accent2">
                      <a:lumMod val="80000"/>
                      <a:lumOff val="20000"/>
                      <a:tint val="37000"/>
                      <a:satMod val="300000"/>
                    </a:schemeClr>
                  </a:gs>
                  <a:gs pos="100000">
                    <a:schemeClr val="accent2">
                      <a:lumMod val="80000"/>
                      <a:lumOff val="20000"/>
                      <a:tint val="15000"/>
                      <a:satMod val="350000"/>
                    </a:schemeClr>
                  </a:gs>
                </a:gsLst>
                <a:lin ang="16200000" scaled="1"/>
              </a:gradFill>
              <a:ln>
                <a:noFill/>
              </a:ln>
              <a:effectLst/>
              <a:sp3d/>
            </c:spPr>
            <c:extLst>
              <c:ext xmlns:c16="http://schemas.microsoft.com/office/drawing/2014/chart" uri="{C3380CC4-5D6E-409C-BE32-E72D297353CC}">
                <c16:uniqueId val="{0000001B-EAEE-4910-908B-34FDED868A46}"/>
              </c:ext>
            </c:extLst>
          </c:dPt>
          <c:dPt>
            <c:idx val="14"/>
            <c:bubble3D val="0"/>
            <c:spPr>
              <a:gradFill rotWithShape="1">
                <a:gsLst>
                  <a:gs pos="0">
                    <a:schemeClr val="accent3">
                      <a:lumMod val="80000"/>
                      <a:lumOff val="20000"/>
                      <a:tint val="50000"/>
                      <a:satMod val="300000"/>
                    </a:schemeClr>
                  </a:gs>
                  <a:gs pos="35000">
                    <a:schemeClr val="accent3">
                      <a:lumMod val="80000"/>
                      <a:lumOff val="20000"/>
                      <a:tint val="37000"/>
                      <a:satMod val="300000"/>
                    </a:schemeClr>
                  </a:gs>
                  <a:gs pos="100000">
                    <a:schemeClr val="accent3">
                      <a:lumMod val="80000"/>
                      <a:lumOff val="20000"/>
                      <a:tint val="15000"/>
                      <a:satMod val="350000"/>
                    </a:schemeClr>
                  </a:gs>
                </a:gsLst>
                <a:lin ang="16200000" scaled="1"/>
              </a:gradFill>
              <a:ln>
                <a:noFill/>
              </a:ln>
              <a:effectLst/>
              <a:sp3d/>
            </c:spPr>
            <c:extLst>
              <c:ext xmlns:c16="http://schemas.microsoft.com/office/drawing/2014/chart" uri="{C3380CC4-5D6E-409C-BE32-E72D297353CC}">
                <c16:uniqueId val="{0000001D-EAEE-4910-908B-34FDED868A46}"/>
              </c:ext>
            </c:extLst>
          </c:dPt>
          <c:dPt>
            <c:idx val="15"/>
            <c:bubble3D val="0"/>
            <c:spPr>
              <a:gradFill rotWithShape="1">
                <a:gsLst>
                  <a:gs pos="0">
                    <a:schemeClr val="accent4">
                      <a:lumMod val="80000"/>
                      <a:lumOff val="20000"/>
                      <a:tint val="50000"/>
                      <a:satMod val="300000"/>
                    </a:schemeClr>
                  </a:gs>
                  <a:gs pos="35000">
                    <a:schemeClr val="accent4">
                      <a:lumMod val="80000"/>
                      <a:lumOff val="20000"/>
                      <a:tint val="37000"/>
                      <a:satMod val="300000"/>
                    </a:schemeClr>
                  </a:gs>
                  <a:gs pos="100000">
                    <a:schemeClr val="accent4">
                      <a:lumMod val="80000"/>
                      <a:lumOff val="20000"/>
                      <a:tint val="15000"/>
                      <a:satMod val="350000"/>
                    </a:schemeClr>
                  </a:gs>
                </a:gsLst>
                <a:lin ang="16200000" scaled="1"/>
              </a:gradFill>
              <a:ln>
                <a:noFill/>
              </a:ln>
              <a:effectLst/>
              <a:sp3d/>
            </c:spPr>
            <c:extLst>
              <c:ext xmlns:c16="http://schemas.microsoft.com/office/drawing/2014/chart" uri="{C3380CC4-5D6E-409C-BE32-E72D297353CC}">
                <c16:uniqueId val="{0000001F-EAEE-4910-908B-34FDED868A46}"/>
              </c:ext>
            </c:extLst>
          </c:dPt>
          <c:dPt>
            <c:idx val="16"/>
            <c:bubble3D val="0"/>
            <c:spPr>
              <a:gradFill rotWithShape="1">
                <a:gsLst>
                  <a:gs pos="0">
                    <a:schemeClr val="accent5">
                      <a:lumMod val="80000"/>
                      <a:lumOff val="20000"/>
                      <a:tint val="50000"/>
                      <a:satMod val="300000"/>
                    </a:schemeClr>
                  </a:gs>
                  <a:gs pos="35000">
                    <a:schemeClr val="accent5">
                      <a:lumMod val="80000"/>
                      <a:lumOff val="20000"/>
                      <a:tint val="37000"/>
                      <a:satMod val="300000"/>
                    </a:schemeClr>
                  </a:gs>
                  <a:gs pos="100000">
                    <a:schemeClr val="accent5">
                      <a:lumMod val="80000"/>
                      <a:lumOff val="20000"/>
                      <a:tint val="15000"/>
                      <a:satMod val="350000"/>
                    </a:schemeClr>
                  </a:gs>
                </a:gsLst>
                <a:lin ang="16200000" scaled="1"/>
              </a:gradFill>
              <a:ln>
                <a:noFill/>
              </a:ln>
              <a:effectLst/>
              <a:sp3d/>
            </c:spPr>
            <c:extLst>
              <c:ext xmlns:c16="http://schemas.microsoft.com/office/drawing/2014/chart" uri="{C3380CC4-5D6E-409C-BE32-E72D297353CC}">
                <c16:uniqueId val="{00000021-EAEE-4910-908B-34FDED868A46}"/>
              </c:ext>
            </c:extLst>
          </c:dPt>
          <c:dPt>
            <c:idx val="17"/>
            <c:bubble3D val="0"/>
            <c:spPr>
              <a:gradFill rotWithShape="1">
                <a:gsLst>
                  <a:gs pos="0">
                    <a:schemeClr val="accent6">
                      <a:lumMod val="80000"/>
                      <a:lumOff val="20000"/>
                      <a:tint val="50000"/>
                      <a:satMod val="300000"/>
                    </a:schemeClr>
                  </a:gs>
                  <a:gs pos="35000">
                    <a:schemeClr val="accent6">
                      <a:lumMod val="80000"/>
                      <a:lumOff val="20000"/>
                      <a:tint val="37000"/>
                      <a:satMod val="300000"/>
                    </a:schemeClr>
                  </a:gs>
                  <a:gs pos="100000">
                    <a:schemeClr val="accent6">
                      <a:lumMod val="80000"/>
                      <a:lumOff val="20000"/>
                      <a:tint val="15000"/>
                      <a:satMod val="350000"/>
                    </a:schemeClr>
                  </a:gs>
                </a:gsLst>
                <a:lin ang="16200000" scaled="1"/>
              </a:gradFill>
              <a:ln>
                <a:noFill/>
              </a:ln>
              <a:effectLst/>
              <a:sp3d/>
            </c:spPr>
            <c:extLst>
              <c:ext xmlns:c16="http://schemas.microsoft.com/office/drawing/2014/chart" uri="{C3380CC4-5D6E-409C-BE32-E72D297353CC}">
                <c16:uniqueId val="{00000023-EAEE-4910-908B-34FDED868A46}"/>
              </c:ext>
            </c:extLst>
          </c:dPt>
          <c:dPt>
            <c:idx val="18"/>
            <c:bubble3D val="0"/>
            <c:spPr>
              <a:gradFill rotWithShape="1">
                <a:gsLst>
                  <a:gs pos="0">
                    <a:schemeClr val="accent1">
                      <a:lumMod val="80000"/>
                      <a:tint val="50000"/>
                      <a:satMod val="300000"/>
                    </a:schemeClr>
                  </a:gs>
                  <a:gs pos="35000">
                    <a:schemeClr val="accent1">
                      <a:lumMod val="80000"/>
                      <a:tint val="37000"/>
                      <a:satMod val="300000"/>
                    </a:schemeClr>
                  </a:gs>
                  <a:gs pos="100000">
                    <a:schemeClr val="accent1">
                      <a:lumMod val="80000"/>
                      <a:tint val="15000"/>
                      <a:satMod val="350000"/>
                    </a:schemeClr>
                  </a:gs>
                </a:gsLst>
                <a:lin ang="16200000" scaled="1"/>
              </a:gradFill>
              <a:ln>
                <a:noFill/>
              </a:ln>
              <a:effectLst/>
              <a:sp3d/>
            </c:spPr>
            <c:extLst>
              <c:ext xmlns:c16="http://schemas.microsoft.com/office/drawing/2014/chart" uri="{C3380CC4-5D6E-409C-BE32-E72D297353CC}">
                <c16:uniqueId val="{00000025-EAEE-4910-908B-34FDED868A46}"/>
              </c:ext>
            </c:extLst>
          </c:dPt>
          <c:dPt>
            <c:idx val="19"/>
            <c:bubble3D val="0"/>
            <c:spPr>
              <a:gradFill rotWithShape="1">
                <a:gsLst>
                  <a:gs pos="0">
                    <a:schemeClr val="accent2">
                      <a:lumMod val="80000"/>
                      <a:tint val="50000"/>
                      <a:satMod val="300000"/>
                    </a:schemeClr>
                  </a:gs>
                  <a:gs pos="35000">
                    <a:schemeClr val="accent2">
                      <a:lumMod val="80000"/>
                      <a:tint val="37000"/>
                      <a:satMod val="300000"/>
                    </a:schemeClr>
                  </a:gs>
                  <a:gs pos="100000">
                    <a:schemeClr val="accent2">
                      <a:lumMod val="80000"/>
                      <a:tint val="15000"/>
                      <a:satMod val="350000"/>
                    </a:schemeClr>
                  </a:gs>
                </a:gsLst>
                <a:lin ang="16200000" scaled="1"/>
              </a:gradFill>
              <a:ln>
                <a:noFill/>
              </a:ln>
              <a:effectLst/>
              <a:sp3d/>
            </c:spPr>
            <c:extLst>
              <c:ext xmlns:c16="http://schemas.microsoft.com/office/drawing/2014/chart" uri="{C3380CC4-5D6E-409C-BE32-E72D297353CC}">
                <c16:uniqueId val="{00000027-EAEE-4910-908B-34FDED868A46}"/>
              </c:ext>
            </c:extLst>
          </c:dPt>
          <c:dPt>
            <c:idx val="20"/>
            <c:bubble3D val="0"/>
            <c:spPr>
              <a:gradFill rotWithShape="1">
                <a:gsLst>
                  <a:gs pos="0">
                    <a:schemeClr val="accent3">
                      <a:lumMod val="80000"/>
                      <a:tint val="50000"/>
                      <a:satMod val="300000"/>
                    </a:schemeClr>
                  </a:gs>
                  <a:gs pos="35000">
                    <a:schemeClr val="accent3">
                      <a:lumMod val="80000"/>
                      <a:tint val="37000"/>
                      <a:satMod val="300000"/>
                    </a:schemeClr>
                  </a:gs>
                  <a:gs pos="100000">
                    <a:schemeClr val="accent3">
                      <a:lumMod val="80000"/>
                      <a:tint val="15000"/>
                      <a:satMod val="350000"/>
                    </a:schemeClr>
                  </a:gs>
                </a:gsLst>
                <a:lin ang="16200000" scaled="1"/>
              </a:gradFill>
              <a:ln>
                <a:noFill/>
              </a:ln>
              <a:effectLst/>
              <a:sp3d/>
            </c:spPr>
            <c:extLst>
              <c:ext xmlns:c16="http://schemas.microsoft.com/office/drawing/2014/chart" uri="{C3380CC4-5D6E-409C-BE32-E72D297353CC}">
                <c16:uniqueId val="{00000029-EAEE-4910-908B-34FDED868A46}"/>
              </c:ext>
            </c:extLst>
          </c:dPt>
          <c:dPt>
            <c:idx val="21"/>
            <c:bubble3D val="0"/>
            <c:spPr>
              <a:gradFill rotWithShape="1">
                <a:gsLst>
                  <a:gs pos="0">
                    <a:schemeClr val="accent4">
                      <a:lumMod val="80000"/>
                      <a:tint val="50000"/>
                      <a:satMod val="300000"/>
                    </a:schemeClr>
                  </a:gs>
                  <a:gs pos="35000">
                    <a:schemeClr val="accent4">
                      <a:lumMod val="80000"/>
                      <a:tint val="37000"/>
                      <a:satMod val="300000"/>
                    </a:schemeClr>
                  </a:gs>
                  <a:gs pos="100000">
                    <a:schemeClr val="accent4">
                      <a:lumMod val="80000"/>
                      <a:tint val="15000"/>
                      <a:satMod val="350000"/>
                    </a:schemeClr>
                  </a:gs>
                </a:gsLst>
                <a:lin ang="16200000" scaled="1"/>
              </a:gradFill>
              <a:ln>
                <a:noFill/>
              </a:ln>
              <a:effectLst/>
              <a:sp3d/>
            </c:spPr>
            <c:extLst>
              <c:ext xmlns:c16="http://schemas.microsoft.com/office/drawing/2014/chart" uri="{C3380CC4-5D6E-409C-BE32-E72D297353CC}">
                <c16:uniqueId val="{0000002B-EAEE-4910-908B-34FDED868A46}"/>
              </c:ext>
            </c:extLst>
          </c:dPt>
          <c:dPt>
            <c:idx val="22"/>
            <c:bubble3D val="0"/>
            <c:spPr>
              <a:gradFill rotWithShape="1">
                <a:gsLst>
                  <a:gs pos="0">
                    <a:schemeClr val="accent5">
                      <a:lumMod val="80000"/>
                      <a:tint val="50000"/>
                      <a:satMod val="300000"/>
                    </a:schemeClr>
                  </a:gs>
                  <a:gs pos="35000">
                    <a:schemeClr val="accent5">
                      <a:lumMod val="80000"/>
                      <a:tint val="37000"/>
                      <a:satMod val="300000"/>
                    </a:schemeClr>
                  </a:gs>
                  <a:gs pos="100000">
                    <a:schemeClr val="accent5">
                      <a:lumMod val="80000"/>
                      <a:tint val="15000"/>
                      <a:satMod val="350000"/>
                    </a:schemeClr>
                  </a:gs>
                </a:gsLst>
                <a:lin ang="16200000" scaled="1"/>
              </a:gradFill>
              <a:ln>
                <a:noFill/>
              </a:ln>
              <a:effectLst/>
              <a:sp3d/>
            </c:spPr>
            <c:extLst>
              <c:ext xmlns:c16="http://schemas.microsoft.com/office/drawing/2014/chart" uri="{C3380CC4-5D6E-409C-BE32-E72D297353CC}">
                <c16:uniqueId val="{0000002D-EAEE-4910-908B-34FDED868A46}"/>
              </c:ext>
            </c:extLst>
          </c:dPt>
          <c:dPt>
            <c:idx val="23"/>
            <c:bubble3D val="0"/>
            <c:spPr>
              <a:gradFill rotWithShape="1">
                <a:gsLst>
                  <a:gs pos="0">
                    <a:schemeClr val="accent6">
                      <a:lumMod val="80000"/>
                      <a:tint val="50000"/>
                      <a:satMod val="300000"/>
                    </a:schemeClr>
                  </a:gs>
                  <a:gs pos="35000">
                    <a:schemeClr val="accent6">
                      <a:lumMod val="80000"/>
                      <a:tint val="37000"/>
                      <a:satMod val="300000"/>
                    </a:schemeClr>
                  </a:gs>
                  <a:gs pos="100000">
                    <a:schemeClr val="accent6">
                      <a:lumMod val="80000"/>
                      <a:tint val="15000"/>
                      <a:satMod val="350000"/>
                    </a:schemeClr>
                  </a:gs>
                </a:gsLst>
                <a:lin ang="16200000" scaled="1"/>
              </a:gradFill>
              <a:ln>
                <a:noFill/>
              </a:ln>
              <a:effectLst/>
              <a:sp3d/>
            </c:spPr>
            <c:extLst>
              <c:ext xmlns:c16="http://schemas.microsoft.com/office/drawing/2014/chart" uri="{C3380CC4-5D6E-409C-BE32-E72D297353CC}">
                <c16:uniqueId val="{0000002F-EAEE-4910-908B-34FDED868A46}"/>
              </c:ext>
            </c:extLst>
          </c:dPt>
          <c:dPt>
            <c:idx val="24"/>
            <c:bubble3D val="0"/>
            <c:spPr>
              <a:gradFill rotWithShape="1">
                <a:gsLst>
                  <a:gs pos="0">
                    <a:schemeClr val="accent1">
                      <a:lumMod val="60000"/>
                      <a:lumOff val="40000"/>
                      <a:tint val="50000"/>
                      <a:satMod val="300000"/>
                    </a:schemeClr>
                  </a:gs>
                  <a:gs pos="35000">
                    <a:schemeClr val="accent1">
                      <a:lumMod val="60000"/>
                      <a:lumOff val="40000"/>
                      <a:tint val="37000"/>
                      <a:satMod val="300000"/>
                    </a:schemeClr>
                  </a:gs>
                  <a:gs pos="100000">
                    <a:schemeClr val="accent1">
                      <a:lumMod val="60000"/>
                      <a:lumOff val="40000"/>
                      <a:tint val="15000"/>
                      <a:satMod val="350000"/>
                    </a:schemeClr>
                  </a:gs>
                </a:gsLst>
                <a:lin ang="16200000" scaled="1"/>
              </a:gradFill>
              <a:ln>
                <a:noFill/>
              </a:ln>
              <a:effectLst/>
              <a:sp3d/>
            </c:spPr>
            <c:extLst>
              <c:ext xmlns:c16="http://schemas.microsoft.com/office/drawing/2014/chart" uri="{C3380CC4-5D6E-409C-BE32-E72D297353CC}">
                <c16:uniqueId val="{00000031-EAEE-4910-908B-34FDED868A46}"/>
              </c:ext>
            </c:extLst>
          </c:dPt>
          <c:dPt>
            <c:idx val="25"/>
            <c:bubble3D val="0"/>
            <c:spPr>
              <a:gradFill rotWithShape="1">
                <a:gsLst>
                  <a:gs pos="0">
                    <a:schemeClr val="accent2">
                      <a:lumMod val="60000"/>
                      <a:lumOff val="40000"/>
                      <a:tint val="50000"/>
                      <a:satMod val="300000"/>
                    </a:schemeClr>
                  </a:gs>
                  <a:gs pos="35000">
                    <a:schemeClr val="accent2">
                      <a:lumMod val="60000"/>
                      <a:lumOff val="40000"/>
                      <a:tint val="37000"/>
                      <a:satMod val="300000"/>
                    </a:schemeClr>
                  </a:gs>
                  <a:gs pos="100000">
                    <a:schemeClr val="accent2">
                      <a:lumMod val="60000"/>
                      <a:lumOff val="40000"/>
                      <a:tint val="15000"/>
                      <a:satMod val="350000"/>
                    </a:schemeClr>
                  </a:gs>
                </a:gsLst>
                <a:lin ang="16200000" scaled="1"/>
              </a:gradFill>
              <a:ln>
                <a:noFill/>
              </a:ln>
              <a:effectLst/>
              <a:sp3d/>
            </c:spPr>
            <c:extLst>
              <c:ext xmlns:c16="http://schemas.microsoft.com/office/drawing/2014/chart" uri="{C3380CC4-5D6E-409C-BE32-E72D297353CC}">
                <c16:uniqueId val="{00000033-EAEE-4910-908B-34FDED868A46}"/>
              </c:ext>
            </c:extLst>
          </c:dPt>
          <c:dPt>
            <c:idx val="26"/>
            <c:bubble3D val="0"/>
            <c:spPr>
              <a:gradFill rotWithShape="1">
                <a:gsLst>
                  <a:gs pos="0">
                    <a:schemeClr val="accent3">
                      <a:lumMod val="60000"/>
                      <a:lumOff val="40000"/>
                      <a:tint val="50000"/>
                      <a:satMod val="300000"/>
                    </a:schemeClr>
                  </a:gs>
                  <a:gs pos="35000">
                    <a:schemeClr val="accent3">
                      <a:lumMod val="60000"/>
                      <a:lumOff val="40000"/>
                      <a:tint val="37000"/>
                      <a:satMod val="300000"/>
                    </a:schemeClr>
                  </a:gs>
                  <a:gs pos="100000">
                    <a:schemeClr val="accent3">
                      <a:lumMod val="60000"/>
                      <a:lumOff val="40000"/>
                      <a:tint val="15000"/>
                      <a:satMod val="350000"/>
                    </a:schemeClr>
                  </a:gs>
                </a:gsLst>
                <a:lin ang="16200000" scaled="1"/>
              </a:gradFill>
              <a:ln>
                <a:noFill/>
              </a:ln>
              <a:effectLst/>
              <a:sp3d/>
            </c:spPr>
            <c:extLst>
              <c:ext xmlns:c16="http://schemas.microsoft.com/office/drawing/2014/chart" uri="{C3380CC4-5D6E-409C-BE32-E72D297353CC}">
                <c16:uniqueId val="{00000035-EAEE-4910-908B-34FDED868A46}"/>
              </c:ext>
            </c:extLst>
          </c:dPt>
          <c:dLbls>
            <c:dLbl>
              <c:idx val="2"/>
              <c:layout>
                <c:manualLayout>
                  <c:x val="-2.4187447110086101E-2"/>
                  <c:y val="8.6815422915718196E-8"/>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8.5443823405616501E-2"/>
                      <c:h val="5.5581537156340302E-2"/>
                    </c:manualLayout>
                  </c15:layout>
                </c:ext>
                <c:ext xmlns:c16="http://schemas.microsoft.com/office/drawing/2014/chart" uri="{C3380CC4-5D6E-409C-BE32-E72D297353CC}">
                  <c16:uniqueId val="{00000005-EAEE-4910-908B-34FDED868A46}"/>
                </c:ext>
              </c:extLst>
            </c:dLbl>
            <c:dLbl>
              <c:idx val="3"/>
              <c:layout>
                <c:manualLayout>
                  <c:x val="-1.3322297778752599E-2"/>
                  <c:y val="-4.235054183033990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EAEE-4910-908B-34FDED868A46}"/>
                </c:ext>
              </c:extLst>
            </c:dLbl>
            <c:dLbl>
              <c:idx val="4"/>
              <c:layout>
                <c:manualLayout>
                  <c:x val="-2.05136258312166E-2"/>
                  <c:y val="-1.737996969928539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AEE-4910-908B-34FDED868A46}"/>
                </c:ext>
              </c:extLst>
            </c:dLbl>
            <c:dLbl>
              <c:idx val="5"/>
              <c:layout>
                <c:manualLayout>
                  <c:x val="-1.8840950149157501E-2"/>
                  <c:y val="-2.549936236696110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EAEE-4910-908B-34FDED868A46}"/>
                </c:ext>
              </c:extLst>
            </c:dLbl>
            <c:dLbl>
              <c:idx val="6"/>
              <c:layout>
                <c:manualLayout>
                  <c:x val="-1.286316521324625E-2"/>
                  <c:y val="-8.245810227029015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EAEE-4910-908B-34FDED868A46}"/>
                </c:ext>
              </c:extLst>
            </c:dLbl>
            <c:dLbl>
              <c:idx val="7"/>
              <c:layout>
                <c:manualLayout>
                  <c:x val="-5.0117423805788302E-3"/>
                  <c:y val="-6.662020837525209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EAEE-4910-908B-34FDED868A46}"/>
                </c:ext>
              </c:extLst>
            </c:dLbl>
            <c:dLbl>
              <c:idx val="8"/>
              <c:layout>
                <c:manualLayout>
                  <c:x val="-8.8337932746360625E-4"/>
                  <c:y val="-4.211847789454333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EAEE-4910-908B-34FDED868A46}"/>
                </c:ext>
              </c:extLst>
            </c:dLbl>
            <c:dLbl>
              <c:idx val="9"/>
              <c:layout>
                <c:manualLayout>
                  <c:x val="2.1605939514520001E-2"/>
                  <c:y val="-9.258017388974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EAEE-4910-908B-34FDED868A46}"/>
                </c:ext>
              </c:extLst>
            </c:dLbl>
            <c:dLbl>
              <c:idx val="10"/>
              <c:layout>
                <c:manualLayout>
                  <c:x val="1.51890756696098E-2"/>
                  <c:y val="-5.101591966076009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5-EAEE-4910-908B-34FDED868A46}"/>
                </c:ext>
              </c:extLst>
            </c:dLbl>
            <c:dLbl>
              <c:idx val="11"/>
              <c:layout>
                <c:manualLayout>
                  <c:x val="4.9307562464756101E-2"/>
                  <c:y val="-5.9454888713073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7-EAEE-4910-908B-34FDED868A46}"/>
                </c:ext>
              </c:extLst>
            </c:dLbl>
            <c:dLbl>
              <c:idx val="12"/>
              <c:layout>
                <c:manualLayout>
                  <c:x val="1.2601722429236E-2"/>
                  <c:y val="-3.00008790767183E-2"/>
                </c:manualLayout>
              </c:layout>
              <c:numFmt formatCode="0.\4\4%" sourceLinked="0"/>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solidFill>
                      <a:latin typeface="Calibri" charset="0"/>
                      <a:ea typeface="Calibri" charset="0"/>
                      <a:cs typeface="Calibri"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4.58735243664838E-2"/>
                      <c:h val="5.5581515021709001E-2"/>
                    </c:manualLayout>
                  </c15:layout>
                </c:ext>
                <c:ext xmlns:c16="http://schemas.microsoft.com/office/drawing/2014/chart" uri="{C3380CC4-5D6E-409C-BE32-E72D297353CC}">
                  <c16:uniqueId val="{00000019-EAEE-4910-908B-34FDED868A46}"/>
                </c:ext>
              </c:extLst>
            </c:dLbl>
            <c:dLbl>
              <c:idx val="13"/>
              <c:layout>
                <c:manualLayout>
                  <c:x val="6.1396640195136201E-2"/>
                  <c:y val="-3.5339888734003899E-2"/>
                </c:manualLayout>
              </c:layout>
              <c:numFmt formatCode="0.\4\4%" sourceLinked="0"/>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solidFill>
                      <a:latin typeface="Calibri" charset="0"/>
                      <a:ea typeface="Calibri" charset="0"/>
                      <a:cs typeface="Calibri"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B-EAEE-4910-908B-34FDED868A46}"/>
                </c:ext>
              </c:extLst>
            </c:dLbl>
            <c:dLbl>
              <c:idx val="14"/>
              <c:delete val="1"/>
              <c:extLst>
                <c:ext xmlns:c15="http://schemas.microsoft.com/office/drawing/2012/chart" uri="{CE6537A1-D6FC-4f65-9D91-7224C49458BB}"/>
                <c:ext xmlns:c16="http://schemas.microsoft.com/office/drawing/2014/chart" uri="{C3380CC4-5D6E-409C-BE32-E72D297353CC}">
                  <c16:uniqueId val="{0000001D-EAEE-4910-908B-34FDED868A46}"/>
                </c:ext>
              </c:extLst>
            </c:dLbl>
            <c:dLbl>
              <c:idx val="15"/>
              <c:delete val="1"/>
              <c:extLst>
                <c:ext xmlns:c15="http://schemas.microsoft.com/office/drawing/2012/chart" uri="{CE6537A1-D6FC-4f65-9D91-7224C49458BB}"/>
                <c:ext xmlns:c16="http://schemas.microsoft.com/office/drawing/2014/chart" uri="{C3380CC4-5D6E-409C-BE32-E72D297353CC}">
                  <c16:uniqueId val="{0000001F-EAEE-4910-908B-34FDED868A46}"/>
                </c:ext>
              </c:extLst>
            </c:dLbl>
            <c:dLbl>
              <c:idx val="16"/>
              <c:delete val="1"/>
              <c:extLst>
                <c:ext xmlns:c15="http://schemas.microsoft.com/office/drawing/2012/chart" uri="{CE6537A1-D6FC-4f65-9D91-7224C49458BB}"/>
                <c:ext xmlns:c16="http://schemas.microsoft.com/office/drawing/2014/chart" uri="{C3380CC4-5D6E-409C-BE32-E72D297353CC}">
                  <c16:uniqueId val="{00000021-EAEE-4910-908B-34FDED868A46}"/>
                </c:ext>
              </c:extLst>
            </c:dLbl>
            <c:dLbl>
              <c:idx val="17"/>
              <c:delete val="1"/>
              <c:extLst>
                <c:ext xmlns:c15="http://schemas.microsoft.com/office/drawing/2012/chart" uri="{CE6537A1-D6FC-4f65-9D91-7224C49458BB}"/>
                <c:ext xmlns:c16="http://schemas.microsoft.com/office/drawing/2014/chart" uri="{C3380CC4-5D6E-409C-BE32-E72D297353CC}">
                  <c16:uniqueId val="{00000023-EAEE-4910-908B-34FDED868A46}"/>
                </c:ext>
              </c:extLst>
            </c:dLbl>
            <c:dLbl>
              <c:idx val="18"/>
              <c:delete val="1"/>
              <c:extLst>
                <c:ext xmlns:c15="http://schemas.microsoft.com/office/drawing/2012/chart" uri="{CE6537A1-D6FC-4f65-9D91-7224C49458BB}"/>
                <c:ext xmlns:c16="http://schemas.microsoft.com/office/drawing/2014/chart" uri="{C3380CC4-5D6E-409C-BE32-E72D297353CC}">
                  <c16:uniqueId val="{00000025-EAEE-4910-908B-34FDED868A46}"/>
                </c:ext>
              </c:extLst>
            </c:dLbl>
            <c:dLbl>
              <c:idx val="19"/>
              <c:delete val="1"/>
              <c:extLst>
                <c:ext xmlns:c15="http://schemas.microsoft.com/office/drawing/2012/chart" uri="{CE6537A1-D6FC-4f65-9D91-7224C49458BB}"/>
                <c:ext xmlns:c16="http://schemas.microsoft.com/office/drawing/2014/chart" uri="{C3380CC4-5D6E-409C-BE32-E72D297353CC}">
                  <c16:uniqueId val="{00000027-EAEE-4910-908B-34FDED868A46}"/>
                </c:ext>
              </c:extLst>
            </c:dLbl>
            <c:dLbl>
              <c:idx val="20"/>
              <c:delete val="1"/>
              <c:extLst>
                <c:ext xmlns:c15="http://schemas.microsoft.com/office/drawing/2012/chart" uri="{CE6537A1-D6FC-4f65-9D91-7224C49458BB}"/>
                <c:ext xmlns:c16="http://schemas.microsoft.com/office/drawing/2014/chart" uri="{C3380CC4-5D6E-409C-BE32-E72D297353CC}">
                  <c16:uniqueId val="{00000029-EAEE-4910-908B-34FDED868A46}"/>
                </c:ext>
              </c:extLst>
            </c:dLbl>
            <c:dLbl>
              <c:idx val="21"/>
              <c:delete val="1"/>
              <c:extLst>
                <c:ext xmlns:c15="http://schemas.microsoft.com/office/drawing/2012/chart" uri="{CE6537A1-D6FC-4f65-9D91-7224C49458BB}"/>
                <c:ext xmlns:c16="http://schemas.microsoft.com/office/drawing/2014/chart" uri="{C3380CC4-5D6E-409C-BE32-E72D297353CC}">
                  <c16:uniqueId val="{0000002B-EAEE-4910-908B-34FDED868A46}"/>
                </c:ext>
              </c:extLst>
            </c:dLbl>
            <c:dLbl>
              <c:idx val="22"/>
              <c:delete val="1"/>
              <c:extLst>
                <c:ext xmlns:c15="http://schemas.microsoft.com/office/drawing/2012/chart" uri="{CE6537A1-D6FC-4f65-9D91-7224C49458BB}"/>
                <c:ext xmlns:c16="http://schemas.microsoft.com/office/drawing/2014/chart" uri="{C3380CC4-5D6E-409C-BE32-E72D297353CC}">
                  <c16:uniqueId val="{0000002D-EAEE-4910-908B-34FDED868A46}"/>
                </c:ext>
              </c:extLst>
            </c:dLbl>
            <c:dLbl>
              <c:idx val="23"/>
              <c:delete val="1"/>
              <c:extLst>
                <c:ext xmlns:c15="http://schemas.microsoft.com/office/drawing/2012/chart" uri="{CE6537A1-D6FC-4f65-9D91-7224C49458BB}"/>
                <c:ext xmlns:c16="http://schemas.microsoft.com/office/drawing/2014/chart" uri="{C3380CC4-5D6E-409C-BE32-E72D297353CC}">
                  <c16:uniqueId val="{0000002F-EAEE-4910-908B-34FDED868A46}"/>
                </c:ext>
              </c:extLst>
            </c:dLbl>
            <c:dLbl>
              <c:idx val="24"/>
              <c:delete val="1"/>
              <c:extLst>
                <c:ext xmlns:c15="http://schemas.microsoft.com/office/drawing/2012/chart" uri="{CE6537A1-D6FC-4f65-9D91-7224C49458BB}"/>
                <c:ext xmlns:c16="http://schemas.microsoft.com/office/drawing/2014/chart" uri="{C3380CC4-5D6E-409C-BE32-E72D297353CC}">
                  <c16:uniqueId val="{00000031-EAEE-4910-908B-34FDED868A46}"/>
                </c:ext>
              </c:extLst>
            </c:dLbl>
            <c:dLbl>
              <c:idx val="25"/>
              <c:delete val="1"/>
              <c:extLst>
                <c:ext xmlns:c15="http://schemas.microsoft.com/office/drawing/2012/chart" uri="{CE6537A1-D6FC-4f65-9D91-7224C49458BB}"/>
                <c:ext xmlns:c16="http://schemas.microsoft.com/office/drawing/2014/chart" uri="{C3380CC4-5D6E-409C-BE32-E72D297353CC}">
                  <c16:uniqueId val="{00000033-EAEE-4910-908B-34FDED868A46}"/>
                </c:ext>
              </c:extLst>
            </c:dLbl>
            <c:dLbl>
              <c:idx val="26"/>
              <c:delete val="1"/>
              <c:extLst>
                <c:ext xmlns:c15="http://schemas.microsoft.com/office/drawing/2012/chart" uri="{CE6537A1-D6FC-4f65-9D91-7224C49458BB}"/>
                <c:ext xmlns:c16="http://schemas.microsoft.com/office/drawing/2014/chart" uri="{C3380CC4-5D6E-409C-BE32-E72D297353CC}">
                  <c16:uniqueId val="{00000035-EAEE-4910-908B-34FDED868A46}"/>
                </c:ext>
              </c:extLst>
            </c:dLbl>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solidFill>
                    <a:latin typeface="Calibri" charset="0"/>
                    <a:ea typeface="Calibri" charset="0"/>
                    <a:cs typeface="Calibri" charset="0"/>
                  </a:defRPr>
                </a:pPr>
                <a:endParaRPr lang="en-US"/>
              </a:p>
            </c:tx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Sheet2!$A$15:$AA$15</c:f>
              <c:strCache>
                <c:ptCount val="27"/>
                <c:pt idx="0">
                  <c:v>BRCA1</c:v>
                </c:pt>
                <c:pt idx="1">
                  <c:v>BRCA2</c:v>
                </c:pt>
                <c:pt idx="2">
                  <c:v>CHEK2</c:v>
                </c:pt>
                <c:pt idx="3">
                  <c:v>ATM</c:v>
                </c:pt>
                <c:pt idx="4">
                  <c:v>PALB2</c:v>
                </c:pt>
                <c:pt idx="5">
                  <c:v>TP53</c:v>
                </c:pt>
                <c:pt idx="6">
                  <c:v>RAD51C</c:v>
                </c:pt>
                <c:pt idx="7">
                  <c:v>RAD51D</c:v>
                </c:pt>
                <c:pt idx="8">
                  <c:v>ERCC3</c:v>
                </c:pt>
                <c:pt idx="9">
                  <c:v>PTEN</c:v>
                </c:pt>
                <c:pt idx="10">
                  <c:v>NBN</c:v>
                </c:pt>
                <c:pt idx="11">
                  <c:v>MSH6</c:v>
                </c:pt>
                <c:pt idx="12">
                  <c:v>PMS2</c:v>
                </c:pt>
                <c:pt idx="13">
                  <c:v>BRIP1</c:v>
                </c:pt>
                <c:pt idx="14">
                  <c:v>FANCM</c:v>
                </c:pt>
                <c:pt idx="15">
                  <c:v>SLX4</c:v>
                </c:pt>
                <c:pt idx="16">
                  <c:v>BLM</c:v>
                </c:pt>
                <c:pt idx="17">
                  <c:v>CDKN2A</c:v>
                </c:pt>
                <c:pt idx="18">
                  <c:v>DICER1</c:v>
                </c:pt>
                <c:pt idx="19">
                  <c:v>FANCC</c:v>
                </c:pt>
                <c:pt idx="20">
                  <c:v>FANCD2</c:v>
                </c:pt>
                <c:pt idx="21">
                  <c:v>FANCI</c:v>
                </c:pt>
                <c:pt idx="22">
                  <c:v>WRN</c:v>
                </c:pt>
                <c:pt idx="23">
                  <c:v>MLH1</c:v>
                </c:pt>
                <c:pt idx="24">
                  <c:v>NF1</c:v>
                </c:pt>
                <c:pt idx="25">
                  <c:v>RECQL4</c:v>
                </c:pt>
                <c:pt idx="26">
                  <c:v>SDHB</c:v>
                </c:pt>
              </c:strCache>
            </c:strRef>
          </c:cat>
          <c:val>
            <c:numRef>
              <c:f>Sheet2!$A$16:$AA$16</c:f>
              <c:numCache>
                <c:formatCode>0.00</c:formatCode>
                <c:ptCount val="27"/>
                <c:pt idx="0">
                  <c:v>256</c:v>
                </c:pt>
                <c:pt idx="1">
                  <c:v>88</c:v>
                </c:pt>
                <c:pt idx="2">
                  <c:v>22</c:v>
                </c:pt>
                <c:pt idx="3">
                  <c:v>18</c:v>
                </c:pt>
                <c:pt idx="4">
                  <c:v>11</c:v>
                </c:pt>
                <c:pt idx="5">
                  <c:v>8</c:v>
                </c:pt>
                <c:pt idx="6">
                  <c:v>8</c:v>
                </c:pt>
                <c:pt idx="7">
                  <c:v>4</c:v>
                </c:pt>
                <c:pt idx="8">
                  <c:v>4</c:v>
                </c:pt>
                <c:pt idx="9">
                  <c:v>3</c:v>
                </c:pt>
                <c:pt idx="10">
                  <c:v>3</c:v>
                </c:pt>
                <c:pt idx="11">
                  <c:v>3</c:v>
                </c:pt>
                <c:pt idx="12">
                  <c:v>2</c:v>
                </c:pt>
                <c:pt idx="13">
                  <c:v>2</c:v>
                </c:pt>
                <c:pt idx="14">
                  <c:v>2</c:v>
                </c:pt>
                <c:pt idx="15">
                  <c:v>2</c:v>
                </c:pt>
                <c:pt idx="16">
                  <c:v>1</c:v>
                </c:pt>
                <c:pt idx="17">
                  <c:v>1</c:v>
                </c:pt>
                <c:pt idx="18">
                  <c:v>1</c:v>
                </c:pt>
                <c:pt idx="19">
                  <c:v>1</c:v>
                </c:pt>
                <c:pt idx="20">
                  <c:v>1</c:v>
                </c:pt>
                <c:pt idx="21">
                  <c:v>1</c:v>
                </c:pt>
                <c:pt idx="22">
                  <c:v>1</c:v>
                </c:pt>
                <c:pt idx="23">
                  <c:v>1</c:v>
                </c:pt>
                <c:pt idx="24">
                  <c:v>1</c:v>
                </c:pt>
                <c:pt idx="25">
                  <c:v>1</c:v>
                </c:pt>
                <c:pt idx="26">
                  <c:v>1</c:v>
                </c:pt>
              </c:numCache>
            </c:numRef>
          </c:val>
          <c:extLst>
            <c:ext xmlns:c16="http://schemas.microsoft.com/office/drawing/2014/chart" uri="{C3380CC4-5D6E-409C-BE32-E72D297353CC}">
              <c16:uniqueId val="{00000036-EAEE-4910-908B-34FDED868A46}"/>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l-GR" sz="1600"/>
              <a:t>Κατηγοριοποίηση παραλλαγών</a:t>
            </a:r>
            <a:endParaRPr lang="en-US" sz="1600"/>
          </a:p>
        </c:rich>
      </c:tx>
      <c:layout>
        <c:manualLayout>
          <c:xMode val="edge"/>
          <c:yMode val="edge"/>
          <c:x val="0.15001377952755907"/>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tint val="98000"/>
                      <a:lumMod val="110000"/>
                    </a:schemeClr>
                  </a:gs>
                  <a:gs pos="84000">
                    <a:schemeClr val="accent1">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1-ADE8-4CC9-8E74-39F902530719}"/>
              </c:ext>
            </c:extLst>
          </c:dPt>
          <c:dPt>
            <c:idx val="1"/>
            <c:bubble3D val="0"/>
            <c:spPr>
              <a:gradFill rotWithShape="1">
                <a:gsLst>
                  <a:gs pos="0">
                    <a:schemeClr val="accent3">
                      <a:tint val="98000"/>
                      <a:lumMod val="110000"/>
                    </a:schemeClr>
                  </a:gs>
                  <a:gs pos="84000">
                    <a:schemeClr val="accent3">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3-ADE8-4CC9-8E74-39F902530719}"/>
              </c:ext>
            </c:extLst>
          </c:dPt>
          <c:dPt>
            <c:idx val="2"/>
            <c:bubble3D val="0"/>
            <c:spPr>
              <a:gradFill rotWithShape="1">
                <a:gsLst>
                  <a:gs pos="0">
                    <a:schemeClr val="accent5">
                      <a:tint val="98000"/>
                      <a:lumMod val="110000"/>
                    </a:schemeClr>
                  </a:gs>
                  <a:gs pos="84000">
                    <a:schemeClr val="accent5">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5-ADE8-4CC9-8E74-39F902530719}"/>
              </c:ext>
            </c:extLst>
          </c:dPt>
          <c:dPt>
            <c:idx val="3"/>
            <c:bubble3D val="0"/>
            <c:spPr>
              <a:gradFill rotWithShape="1">
                <a:gsLst>
                  <a:gs pos="0">
                    <a:schemeClr val="accent1">
                      <a:lumMod val="60000"/>
                      <a:tint val="98000"/>
                      <a:lumMod val="110000"/>
                    </a:schemeClr>
                  </a:gs>
                  <a:gs pos="84000">
                    <a:schemeClr val="accent1">
                      <a:lumMod val="6000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7-ADE8-4CC9-8E74-39F902530719}"/>
              </c:ext>
            </c:extLst>
          </c:dPt>
          <c:dPt>
            <c:idx val="4"/>
            <c:bubble3D val="0"/>
            <c:spPr>
              <a:gradFill rotWithShape="1">
                <a:gsLst>
                  <a:gs pos="0">
                    <a:schemeClr val="accent3">
                      <a:lumMod val="60000"/>
                      <a:tint val="98000"/>
                      <a:lumMod val="110000"/>
                    </a:schemeClr>
                  </a:gs>
                  <a:gs pos="84000">
                    <a:schemeClr val="accent3">
                      <a:lumMod val="6000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9-ADE8-4CC9-8E74-39F902530719}"/>
              </c:ext>
            </c:extLst>
          </c:dPt>
          <c:dLbls>
            <c:dLbl>
              <c:idx val="1"/>
              <c:layout>
                <c:manualLayout>
                  <c:x val="0.14792268153980753"/>
                  <c:y val="6.949266423797767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DE8-4CC9-8E74-39F902530719}"/>
                </c:ext>
              </c:extLst>
            </c:dLbl>
            <c:dLbl>
              <c:idx val="2"/>
              <c:layout>
                <c:manualLayout>
                  <c:x val="0"/>
                  <c:y val="-2.657393139463121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DE8-4CC9-8E74-39F902530719}"/>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Sheet3!$A$4:$A$8</c:f>
              <c:strCache>
                <c:ptCount val="5"/>
                <c:pt idx="0">
                  <c:v>Παθογόνοι</c:v>
                </c:pt>
                <c:pt idx="1">
                  <c:v>Πιθανώς Παθογόνοι</c:v>
                </c:pt>
                <c:pt idx="2">
                  <c:v>Αγνώστου Σημασίας</c:v>
                </c:pt>
                <c:pt idx="3">
                  <c:v>Πιθανώς Ουδέτερες</c:v>
                </c:pt>
                <c:pt idx="4">
                  <c:v>Ουδέτερες</c:v>
                </c:pt>
              </c:strCache>
            </c:strRef>
          </c:cat>
          <c:val>
            <c:numRef>
              <c:f>Sheet3!$B$4:$B$8</c:f>
              <c:numCache>
                <c:formatCode>General</c:formatCode>
                <c:ptCount val="5"/>
                <c:pt idx="0">
                  <c:v>1851</c:v>
                </c:pt>
                <c:pt idx="1">
                  <c:v>353</c:v>
                </c:pt>
                <c:pt idx="2">
                  <c:v>10696</c:v>
                </c:pt>
                <c:pt idx="3">
                  <c:v>5147</c:v>
                </c:pt>
                <c:pt idx="4">
                  <c:v>4042</c:v>
                </c:pt>
              </c:numCache>
            </c:numRef>
          </c:val>
          <c:extLst>
            <c:ext xmlns:c16="http://schemas.microsoft.com/office/drawing/2014/chart" uri="{C3380CC4-5D6E-409C-BE32-E72D297353CC}">
              <c16:uniqueId val="{0000000A-ADE8-4CC9-8E74-39F902530719}"/>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l-GR" sz="1200" b="1" dirty="0"/>
              <a:t>Κατανομή (πιθανώς) παθογόνων παραλλαγών σε γονίδια</a:t>
            </a:r>
            <a:endParaRPr lang="en-US" sz="1200" b="1" dirty="0"/>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tint val="98000"/>
                      <a:lumMod val="110000"/>
                    </a:schemeClr>
                  </a:gs>
                  <a:gs pos="84000">
                    <a:schemeClr val="accent1">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1-EA36-4E7A-9AEE-F372130BCDBC}"/>
              </c:ext>
            </c:extLst>
          </c:dPt>
          <c:dPt>
            <c:idx val="1"/>
            <c:bubble3D val="0"/>
            <c:spPr>
              <a:gradFill rotWithShape="1">
                <a:gsLst>
                  <a:gs pos="0">
                    <a:schemeClr val="accent2">
                      <a:tint val="98000"/>
                      <a:lumMod val="110000"/>
                    </a:schemeClr>
                  </a:gs>
                  <a:gs pos="84000">
                    <a:schemeClr val="accent2">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3-EA36-4E7A-9AEE-F372130BCDBC}"/>
              </c:ext>
            </c:extLst>
          </c:dPt>
          <c:dPt>
            <c:idx val="2"/>
            <c:bubble3D val="0"/>
            <c:spPr>
              <a:gradFill rotWithShape="1">
                <a:gsLst>
                  <a:gs pos="0">
                    <a:schemeClr val="accent3">
                      <a:tint val="98000"/>
                      <a:lumMod val="110000"/>
                    </a:schemeClr>
                  </a:gs>
                  <a:gs pos="84000">
                    <a:schemeClr val="accent3">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c:spPr>
            <c:extLst>
              <c:ext xmlns:c16="http://schemas.microsoft.com/office/drawing/2014/chart" uri="{C3380CC4-5D6E-409C-BE32-E72D297353CC}">
                <c16:uniqueId val="{00000005-EA36-4E7A-9AEE-F372130BCDBC}"/>
              </c:ext>
            </c:extLst>
          </c:dPt>
          <c:dLbls>
            <c:dLbl>
              <c:idx val="0"/>
              <c:layout>
                <c:manualLayout>
                  <c:x val="6.6337205213793118E-2"/>
                  <c:y val="-2.3824528598212498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7967183554238273"/>
                      <c:h val="0.3440578661120664"/>
                    </c:manualLayout>
                  </c15:layout>
                </c:ext>
                <c:ext xmlns:c16="http://schemas.microsoft.com/office/drawing/2014/chart" uri="{C3380CC4-5D6E-409C-BE32-E72D297353CC}">
                  <c16:uniqueId val="{00000001-EA36-4E7A-9AEE-F372130BCDBC}"/>
                </c:ext>
              </c:extLst>
            </c:dLbl>
            <c:dLbl>
              <c:idx val="1"/>
              <c:layout>
                <c:manualLayout>
                  <c:x val="-5.6033560198831031E-2"/>
                  <c:y val="0.1588042932599054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8797220623485337"/>
                      <c:h val="0.30699077120134494"/>
                    </c:manualLayout>
                  </c15:layout>
                </c:ext>
                <c:ext xmlns:c16="http://schemas.microsoft.com/office/drawing/2014/chart" uri="{C3380CC4-5D6E-409C-BE32-E72D297353CC}">
                  <c16:uniqueId val="{00000003-EA36-4E7A-9AEE-F372130BCDBC}"/>
                </c:ext>
              </c:extLst>
            </c:dLbl>
            <c:dLbl>
              <c:idx val="2"/>
              <c:layout>
                <c:manualLayout>
                  <c:x val="0.35922496910946305"/>
                  <c:y val="0.11118421656113628"/>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7679207379328441"/>
                      <c:h val="0.30699077120134494"/>
                    </c:manualLayout>
                  </c15:layout>
                </c:ext>
                <c:ext xmlns:c16="http://schemas.microsoft.com/office/drawing/2014/chart" uri="{C3380CC4-5D6E-409C-BE32-E72D297353CC}">
                  <c16:uniqueId val="{00000005-EA36-4E7A-9AEE-F372130BCD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Sheet3!$A$10:$A$12</c:f>
              <c:strCache>
                <c:ptCount val="3"/>
                <c:pt idx="0">
                  <c:v>Υψηλής διεισδυτικότητας</c:v>
                </c:pt>
                <c:pt idx="1">
                  <c:v>Ενδιάμεσης διεισδυτικότητας</c:v>
                </c:pt>
                <c:pt idx="2">
                  <c:v>Χαμηλής διεισδυτικότητας</c:v>
                </c:pt>
              </c:strCache>
            </c:strRef>
          </c:cat>
          <c:val>
            <c:numRef>
              <c:f>Sheet3!$B$10:$B$12</c:f>
              <c:numCache>
                <c:formatCode>General</c:formatCode>
                <c:ptCount val="3"/>
                <c:pt idx="0">
                  <c:v>1817</c:v>
                </c:pt>
                <c:pt idx="1">
                  <c:v>266</c:v>
                </c:pt>
                <c:pt idx="2">
                  <c:v>121</c:v>
                </c:pt>
              </c:numCache>
            </c:numRef>
          </c:val>
          <c:extLst>
            <c:ext xmlns:c16="http://schemas.microsoft.com/office/drawing/2014/chart" uri="{C3380CC4-5D6E-409C-BE32-E72D297353CC}">
              <c16:uniqueId val="{00000006-EA36-4E7A-9AEE-F372130BCDBC}"/>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a:t>Ηλικία κατά</a:t>
            </a:r>
            <a:r>
              <a:rPr lang="el-GR" baseline="0"/>
              <a:t> την πρώτη διάγνωση</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dLbl>
              <c:idx val="0"/>
              <c:tx>
                <c:rich>
                  <a:bodyPr/>
                  <a:lstStyle/>
                  <a:p>
                    <a:r>
                      <a:rPr lang="en-US"/>
                      <a:t>1,52%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F95-491C-AF19-DCF40D68D813}"/>
                </c:ext>
              </c:extLst>
            </c:dLbl>
            <c:dLbl>
              <c:idx val="1"/>
              <c:tx>
                <c:rich>
                  <a:bodyPr/>
                  <a:lstStyle/>
                  <a:p>
                    <a:r>
                      <a:rPr lang="en-US"/>
                      <a:t>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F95-491C-AF19-DCF40D68D813}"/>
                </c:ext>
              </c:extLst>
            </c:dLbl>
            <c:dLbl>
              <c:idx val="2"/>
              <c:tx>
                <c:rich>
                  <a:bodyPr/>
                  <a:lstStyle/>
                  <a:p>
                    <a:r>
                      <a:rPr lang="en-US" dirty="0"/>
                      <a:t>35,97%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F95-491C-AF19-DCF40D68D813}"/>
                </c:ext>
              </c:extLst>
            </c:dLbl>
            <c:dLbl>
              <c:idx val="3"/>
              <c:tx>
                <c:rich>
                  <a:bodyPr/>
                  <a:lstStyle/>
                  <a:p>
                    <a:r>
                      <a:rPr lang="en-US"/>
                      <a:t>30,77%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F95-491C-AF19-DCF40D68D813}"/>
                </c:ext>
              </c:extLst>
            </c:dLbl>
            <c:dLbl>
              <c:idx val="4"/>
              <c:tx>
                <c:rich>
                  <a:bodyPr/>
                  <a:lstStyle/>
                  <a:p>
                    <a:r>
                      <a:rPr lang="en-US"/>
                      <a:t>16,97%</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7F95-491C-AF19-DCF40D68D813}"/>
                </c:ext>
              </c:extLst>
            </c:dLbl>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Sheet3!$A$14:$A$18</c:f>
              <c:strCache>
                <c:ptCount val="5"/>
                <c:pt idx="0">
                  <c:v>&lt;18</c:v>
                </c:pt>
                <c:pt idx="1">
                  <c:v>19-30</c:v>
                </c:pt>
                <c:pt idx="2">
                  <c:v>31-45</c:v>
                </c:pt>
                <c:pt idx="3">
                  <c:v>46-60</c:v>
                </c:pt>
                <c:pt idx="4">
                  <c:v>&gt;60</c:v>
                </c:pt>
              </c:strCache>
            </c:strRef>
          </c:cat>
          <c:val>
            <c:numRef>
              <c:f>Sheet3!$B$14:$B$18</c:f>
              <c:numCache>
                <c:formatCode>General</c:formatCode>
                <c:ptCount val="5"/>
                <c:pt idx="0">
                  <c:v>91</c:v>
                </c:pt>
                <c:pt idx="1">
                  <c:v>360</c:v>
                </c:pt>
                <c:pt idx="2">
                  <c:v>2158</c:v>
                </c:pt>
                <c:pt idx="3">
                  <c:v>1846</c:v>
                </c:pt>
                <c:pt idx="4">
                  <c:v>1018</c:v>
                </c:pt>
              </c:numCache>
            </c:numRef>
          </c:val>
          <c:extLst>
            <c:ext xmlns:c16="http://schemas.microsoft.com/office/drawing/2014/chart" uri="{C3380CC4-5D6E-409C-BE32-E72D297353CC}">
              <c16:uniqueId val="{00000000-7F95-491C-AF19-DCF40D68D813}"/>
            </c:ext>
          </c:extLst>
        </c:ser>
        <c:dLbls>
          <c:dLblPos val="outEnd"/>
          <c:showLegendKey val="0"/>
          <c:showVal val="1"/>
          <c:showCatName val="0"/>
          <c:showSerName val="0"/>
          <c:showPercent val="0"/>
          <c:showBubbleSize val="0"/>
        </c:dLbls>
        <c:gapWidth val="219"/>
        <c:overlap val="-27"/>
        <c:axId val="1552953328"/>
        <c:axId val="1552941264"/>
      </c:barChart>
      <c:catAx>
        <c:axId val="1552953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2941264"/>
        <c:crosses val="autoZero"/>
        <c:auto val="1"/>
        <c:lblAlgn val="ctr"/>
        <c:lblOffset val="100"/>
        <c:noMultiLvlLbl val="0"/>
      </c:catAx>
      <c:valAx>
        <c:axId val="1552941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2953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0.926</cdr:x>
      <cdr:y>0.31584</cdr:y>
    </cdr:from>
    <cdr:to>
      <cdr:x>0.97757</cdr:x>
      <cdr:y>0.37431</cdr:y>
    </cdr:to>
    <cdr:sp macro="" textlink="">
      <cdr:nvSpPr>
        <cdr:cNvPr id="2" name="Rectangle 1"/>
        <cdr:cNvSpPr/>
      </cdr:nvSpPr>
      <cdr:spPr>
        <a:xfrm xmlns:a="http://schemas.openxmlformats.org/drawingml/2006/main">
          <a:off x="12556998" y="2061742"/>
          <a:ext cx="699282" cy="38166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900" b="1" i="1" dirty="0">
              <a:solidFill>
                <a:schemeClr val="tx1"/>
              </a:solidFill>
              <a:latin typeface="Calibri" panose="020F0502020204030204" pitchFamily="34" charset="0"/>
            </a:rPr>
            <a:t>SLX4 0.44%</a:t>
          </a:r>
        </a:p>
      </cdr:txBody>
    </cdr:sp>
  </cdr:relSizeAnchor>
  <cdr:relSizeAnchor xmlns:cdr="http://schemas.openxmlformats.org/drawingml/2006/chartDrawing">
    <cdr:from>
      <cdr:x>0.83329</cdr:x>
      <cdr:y>0.35667</cdr:y>
    </cdr:from>
    <cdr:to>
      <cdr:x>0.9293</cdr:x>
      <cdr:y>0.3784</cdr:y>
    </cdr:to>
    <cdr:cxnSp macro="">
      <cdr:nvCxnSpPr>
        <cdr:cNvPr id="4" name="Straight Connector 3">
          <a:extLst xmlns:a="http://schemas.openxmlformats.org/drawingml/2006/main">
            <a:ext uri="{FF2B5EF4-FFF2-40B4-BE49-F238E27FC236}">
              <a16:creationId xmlns:a16="http://schemas.microsoft.com/office/drawing/2014/main" id="{C67FE240-D15C-4D0B-94A3-EADCAE58A48C}"/>
            </a:ext>
          </a:extLst>
        </cdr:cNvPr>
        <cdr:cNvCxnSpPr/>
      </cdr:nvCxnSpPr>
      <cdr:spPr>
        <a:xfrm xmlns:a="http://schemas.openxmlformats.org/drawingml/2006/main" flipV="1">
          <a:off x="11299806" y="2328298"/>
          <a:ext cx="1301936" cy="141852"/>
        </a:xfrm>
        <a:prstGeom xmlns:a="http://schemas.openxmlformats.org/drawingml/2006/main" prst="line">
          <a:avLst/>
        </a:prstGeom>
        <a:ln xmlns:a="http://schemas.openxmlformats.org/drawingml/2006/main">
          <a:solidFill>
            <a:schemeClr val="bg1">
              <a:lumMod val="6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absSizeAnchor xmlns:cdr="http://schemas.openxmlformats.org/drawingml/2006/chartDrawing">
    <cdr:from>
      <cdr:x>0.83329</cdr:x>
      <cdr:y>0.38841</cdr:y>
    </cdr:from>
    <cdr:ext cx="831207" cy="74925"/>
    <cdr:cxnSp macro="">
      <cdr:nvCxnSpPr>
        <cdr:cNvPr id="13" name="Straight Connector 12">
          <a:extLst xmlns:a="http://schemas.openxmlformats.org/drawingml/2006/main">
            <a:ext uri="{FF2B5EF4-FFF2-40B4-BE49-F238E27FC236}">
              <a16:creationId xmlns:a16="http://schemas.microsoft.com/office/drawing/2014/main" id="{16C8291D-3A54-4BBA-AABF-E6C0880245FE}"/>
            </a:ext>
          </a:extLst>
        </cdr:cNvPr>
        <cdr:cNvCxnSpPr/>
      </cdr:nvCxnSpPr>
      <cdr:spPr>
        <a:xfrm xmlns:a="http://schemas.openxmlformats.org/drawingml/2006/main">
          <a:off x="11299806" y="2535457"/>
          <a:ext cx="831207" cy="74925"/>
        </a:xfrm>
        <a:prstGeom xmlns:a="http://schemas.openxmlformats.org/drawingml/2006/main" prst="line">
          <a:avLst/>
        </a:prstGeom>
        <a:ln xmlns:a="http://schemas.openxmlformats.org/drawingml/2006/main">
          <a:solidFill>
            <a:schemeClr val="bg1">
              <a:lumMod val="6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absSizeAnchor>
  <cdr:relSizeAnchor xmlns:cdr="http://schemas.openxmlformats.org/drawingml/2006/chartDrawing">
    <cdr:from>
      <cdr:x>0.89078</cdr:x>
      <cdr:y>0.38006</cdr:y>
    </cdr:from>
    <cdr:to>
      <cdr:x>0.94235</cdr:x>
      <cdr:y>0.43853</cdr:y>
    </cdr:to>
    <cdr:sp macro="" textlink="">
      <cdr:nvSpPr>
        <cdr:cNvPr id="17" name="Rectangle 16"/>
        <cdr:cNvSpPr/>
      </cdr:nvSpPr>
      <cdr:spPr>
        <a:xfrm xmlns:a="http://schemas.openxmlformats.org/drawingml/2006/main">
          <a:off x="12079368" y="2480966"/>
          <a:ext cx="699282" cy="38166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850" b="1" i="1" dirty="0">
              <a:solidFill>
                <a:schemeClr val="tx1"/>
              </a:solidFill>
              <a:latin typeface="Calibri" panose="020F0502020204030204" pitchFamily="34" charset="0"/>
            </a:rPr>
            <a:t>FANCM 0.44%</a:t>
          </a:r>
        </a:p>
      </cdr:txBody>
    </cdr:sp>
  </cdr:relSizeAnchor>
  <cdr:relSizeAnchor xmlns:cdr="http://schemas.openxmlformats.org/drawingml/2006/chartDrawing">
    <cdr:from>
      <cdr:x>0.83329</cdr:x>
      <cdr:y>0.37421</cdr:y>
    </cdr:from>
    <cdr:to>
      <cdr:x>0.94038</cdr:x>
      <cdr:y>0.38476</cdr:y>
    </cdr:to>
    <cdr:cxnSp macro="">
      <cdr:nvCxnSpPr>
        <cdr:cNvPr id="28" name="Straight Connector 27">
          <a:extLst xmlns:a="http://schemas.openxmlformats.org/drawingml/2006/main">
            <a:ext uri="{FF2B5EF4-FFF2-40B4-BE49-F238E27FC236}">
              <a16:creationId xmlns:a16="http://schemas.microsoft.com/office/drawing/2014/main" id="{F3E4AEFB-59CB-4A84-990F-A6C588E127F7}"/>
            </a:ext>
          </a:extLst>
        </cdr:cNvPr>
        <cdr:cNvCxnSpPr/>
      </cdr:nvCxnSpPr>
      <cdr:spPr>
        <a:xfrm xmlns:a="http://schemas.openxmlformats.org/drawingml/2006/main" flipV="1">
          <a:off x="11299806" y="2442760"/>
          <a:ext cx="1452180" cy="68884"/>
        </a:xfrm>
        <a:prstGeom xmlns:a="http://schemas.openxmlformats.org/drawingml/2006/main" prst="line">
          <a:avLst/>
        </a:prstGeom>
        <a:ln xmlns:a="http://schemas.openxmlformats.org/drawingml/2006/main">
          <a:solidFill>
            <a:schemeClr val="bg1">
              <a:lumMod val="6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0.93662</cdr:x>
      <cdr:y>0.35918</cdr:y>
    </cdr:from>
    <cdr:to>
      <cdr:x>0.98818</cdr:x>
      <cdr:y>0.41764</cdr:y>
    </cdr:to>
    <cdr:sp macro="" textlink="">
      <cdr:nvSpPr>
        <cdr:cNvPr id="33" name="Rectangle 32"/>
        <cdr:cNvSpPr/>
      </cdr:nvSpPr>
      <cdr:spPr>
        <a:xfrm xmlns:a="http://schemas.openxmlformats.org/drawingml/2006/main">
          <a:off x="12700922" y="2344626"/>
          <a:ext cx="699282" cy="38166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850" b="1" i="1" dirty="0">
              <a:solidFill>
                <a:schemeClr val="tx1"/>
              </a:solidFill>
              <a:latin typeface="Calibri" panose="020F0502020204030204" pitchFamily="34" charset="0"/>
            </a:rPr>
            <a:t>FANCL 0.44%</a:t>
          </a:r>
        </a:p>
      </cdr:txBody>
    </cdr:sp>
  </cdr:relSizeAnchor>
</c:userShapes>
</file>

<file path=ppt/drawings/drawing2.xml><?xml version="1.0" encoding="utf-8"?>
<c:userShapes xmlns:c="http://schemas.openxmlformats.org/drawingml/2006/chart">
  <cdr:relSizeAnchor xmlns:cdr="http://schemas.openxmlformats.org/drawingml/2006/chartDrawing">
    <cdr:from>
      <cdr:x>0.49239</cdr:x>
      <cdr:y>0.228</cdr:y>
    </cdr:from>
    <cdr:to>
      <cdr:x>0.61057</cdr:x>
      <cdr:y>0.32078</cdr:y>
    </cdr:to>
    <cdr:cxnSp macro="">
      <cdr:nvCxnSpPr>
        <cdr:cNvPr id="5" name="Straight Connector 4">
          <a:extLst xmlns:a="http://schemas.openxmlformats.org/drawingml/2006/main">
            <a:ext uri="{FF2B5EF4-FFF2-40B4-BE49-F238E27FC236}">
              <a16:creationId xmlns:a16="http://schemas.microsoft.com/office/drawing/2014/main" id="{A81A25C9-B6BA-4ED1-9FFD-31C564F7F26C}"/>
            </a:ext>
          </a:extLst>
        </cdr:cNvPr>
        <cdr:cNvCxnSpPr/>
      </cdr:nvCxnSpPr>
      <cdr:spPr>
        <a:xfrm xmlns:a="http://schemas.openxmlformats.org/drawingml/2006/main" flipV="1">
          <a:off x="2523692" y="546827"/>
          <a:ext cx="605697" cy="222516"/>
        </a:xfrm>
        <a:prstGeom xmlns:a="http://schemas.openxmlformats.org/drawingml/2006/main" prst="line">
          <a:avLst/>
        </a:prstGeom>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B538F6-AC32-4C48-A241-2C319D94E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02BACE3-EC2D-4898-B64D-08C196DE61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24D88D5-0AB9-479B-891B-76FAA2CC9968}" type="datetimeFigureOut">
              <a:rPr lang="en-US" smtClean="0"/>
              <a:t>4/20/2024</a:t>
            </a:fld>
            <a:endParaRPr lang="en-US" dirty="0"/>
          </a:p>
        </p:txBody>
      </p:sp>
      <p:sp>
        <p:nvSpPr>
          <p:cNvPr id="4" name="Footer Placeholder 3">
            <a:extLst>
              <a:ext uri="{FF2B5EF4-FFF2-40B4-BE49-F238E27FC236}">
                <a16:creationId xmlns:a16="http://schemas.microsoft.com/office/drawing/2014/main" id="{AF7CC0CC-D9A9-4658-833D-7168A941E9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66B70F4-8768-4C94-98DC-BDBE0D5884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F20114-DE68-48DB-98CA-3A246173CE7D}" type="slidenum">
              <a:rPr lang="en-US" smtClean="0"/>
              <a:t>‹#›</a:t>
            </a:fld>
            <a:endParaRPr lang="en-US" dirty="0"/>
          </a:p>
        </p:txBody>
      </p:sp>
    </p:spTree>
    <p:extLst>
      <p:ext uri="{BB962C8B-B14F-4D97-AF65-F5344CB8AC3E}">
        <p14:creationId xmlns:p14="http://schemas.microsoft.com/office/powerpoint/2010/main" val="3071631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95F94-0189-4A23-9895-35FA752439AB}" type="datetimeFigureOut">
              <a:rPr lang="en-US" smtClean="0"/>
              <a:t>4/20/2024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2E1C88-3939-4832-BAAB-091D6FA96EB5}" type="slidenum">
              <a:rPr lang="en-US" smtClean="0"/>
              <a:t>‹#›</a:t>
            </a:fld>
            <a:endParaRPr lang="en-US" dirty="0"/>
          </a:p>
        </p:txBody>
      </p:sp>
    </p:spTree>
    <p:extLst>
      <p:ext uri="{BB962C8B-B14F-4D97-AF65-F5344CB8AC3E}">
        <p14:creationId xmlns:p14="http://schemas.microsoft.com/office/powerpoint/2010/main" val="1310500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2">
            <a:extLst>
              <a:ext uri="{FF2B5EF4-FFF2-40B4-BE49-F238E27FC236}">
                <a16:creationId xmlns:a16="http://schemas.microsoft.com/office/drawing/2014/main" id="{2A7293D2-AC92-42BC-87BB-C872F3181D0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FEEE72BA-7112-4F2D-BA35-7E7589D182F4}" type="slidenum">
              <a:rPr lang="en-US" altLang="el-GR" smtClean="0">
                <a:latin typeface="Arial" panose="020B0604020202020204" pitchFamily="34" charset="0"/>
              </a:rPr>
              <a:pPr>
                <a:spcBef>
                  <a:spcPct val="0"/>
                </a:spcBef>
                <a:buClrTx/>
                <a:buFontTx/>
                <a:buNone/>
              </a:pPr>
              <a:t>1</a:t>
            </a:fld>
            <a:endParaRPr lang="en-US" altLang="el-GR">
              <a:latin typeface="Arial" panose="020B0604020202020204" pitchFamily="34" charset="0"/>
            </a:endParaRPr>
          </a:p>
        </p:txBody>
      </p:sp>
      <p:sp>
        <p:nvSpPr>
          <p:cNvPr id="36867" name="Rectangle 1">
            <a:extLst>
              <a:ext uri="{FF2B5EF4-FFF2-40B4-BE49-F238E27FC236}">
                <a16:creationId xmlns:a16="http://schemas.microsoft.com/office/drawing/2014/main" id="{4CC8722A-224E-48E1-BACA-63071B639F0F}"/>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6868" name="Rectangle 2">
            <a:extLst>
              <a:ext uri="{FF2B5EF4-FFF2-40B4-BE49-F238E27FC236}">
                <a16:creationId xmlns:a16="http://schemas.microsoft.com/office/drawing/2014/main" id="{AC067921-9B65-4F12-B3F8-3DD8647FE2F5}"/>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l-GR">
              <a:latin typeface="Calibri" panose="020F0502020204030204" pitchFamily="34" charset="0"/>
              <a:ea typeface="Microsoft YaHei" panose="020B0503020204020204" pitchFamily="34"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FCAA40A7-1E3B-4B8F-9656-7CDF6C296A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a:extLst>
              <a:ext uri="{FF2B5EF4-FFF2-40B4-BE49-F238E27FC236}">
                <a16:creationId xmlns:a16="http://schemas.microsoft.com/office/drawing/2014/main" id="{737B4A55-786D-4D1C-B365-D390554784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57793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l-GR" sz="2400" i="1" dirty="0">
                <a:solidFill>
                  <a:schemeClr val="tx1"/>
                </a:solidFill>
                <a:latin typeface="Palatino Linotype"/>
                <a:ea typeface="Palatino Linotype"/>
                <a:cs typeface="Palatino Linotype"/>
                <a:sym typeface="Palatino Linotype"/>
              </a:rPr>
              <a:t>(τουλάχιστον 2 περιστατικά καρκίνου μαστού κάτω των 50 </a:t>
            </a:r>
            <a:endParaRPr lang="el-GR" dirty="0"/>
          </a:p>
        </p:txBody>
      </p:sp>
    </p:spTree>
    <p:extLst>
      <p:ext uri="{BB962C8B-B14F-4D97-AF65-F5344CB8AC3E}">
        <p14:creationId xmlns:p14="http://schemas.microsoft.com/office/powerpoint/2010/main" val="3098110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3">
            <a:extLst>
              <a:ext uri="{FF2B5EF4-FFF2-40B4-BE49-F238E27FC236}">
                <a16:creationId xmlns:a16="http://schemas.microsoft.com/office/drawing/2014/main" id="{12B00907-AB9E-4602-81FF-1F10540F35C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88BF63F-D804-46DB-99DF-F91E9BCEDC09}" type="slidenum">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25</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69635" name="Rectangle 1">
            <a:extLst>
              <a:ext uri="{FF2B5EF4-FFF2-40B4-BE49-F238E27FC236}">
                <a16:creationId xmlns:a16="http://schemas.microsoft.com/office/drawing/2014/main" id="{4FECCDD8-17BE-479D-8522-54536E58250E}"/>
              </a:ext>
            </a:extLst>
          </p:cNvPr>
          <p:cNvSpPr>
            <a:spLocks noGrp="1" noRot="1" noChangeAspect="1" noChangeArrowheads="1" noTextEdit="1"/>
          </p:cNvSpPr>
          <p:nvPr>
            <p:ph type="sldImg"/>
          </p:nvPr>
        </p:nvSpPr>
        <p:spPr>
          <a:xfrm>
            <a:off x="387350" y="685800"/>
            <a:ext cx="6070600" cy="3416300"/>
          </a:xfrm>
          <a:solidFill>
            <a:srgbClr val="FFFFFF"/>
          </a:solidFill>
          <a:ln/>
        </p:spPr>
      </p:sp>
      <p:sp>
        <p:nvSpPr>
          <p:cNvPr id="69636" name="Rectangle 2">
            <a:extLst>
              <a:ext uri="{FF2B5EF4-FFF2-40B4-BE49-F238E27FC236}">
                <a16:creationId xmlns:a16="http://schemas.microsoft.com/office/drawing/2014/main" id="{BFE55141-EBC6-47BA-86D7-EF5F46BEF16A}"/>
              </a:ext>
            </a:extLst>
          </p:cNvPr>
          <p:cNvSpPr>
            <a:spLocks noGrp="1" noChangeArrowheads="1"/>
          </p:cNvSpPr>
          <p:nvPr>
            <p:ph type="body" idx="1"/>
          </p:nvPr>
        </p:nvSpPr>
        <p:spPr>
          <a:xfrm>
            <a:off x="685800" y="4343400"/>
            <a:ext cx="5473700" cy="4103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2">
            <a:extLst>
              <a:ext uri="{FF2B5EF4-FFF2-40B4-BE49-F238E27FC236}">
                <a16:creationId xmlns:a16="http://schemas.microsoft.com/office/drawing/2014/main" id="{6FA0E873-A9F0-44AE-B76F-FE7BE11F124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B939B00-49FA-408D-8982-8C0106FE0ACD}" type="slidenum">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26</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71683" name="Rectangle 1">
            <a:extLst>
              <a:ext uri="{FF2B5EF4-FFF2-40B4-BE49-F238E27FC236}">
                <a16:creationId xmlns:a16="http://schemas.microsoft.com/office/drawing/2014/main" id="{9AEEE766-7AEB-43EB-BA65-1E9230B03E66}"/>
              </a:ext>
            </a:extLst>
          </p:cNvPr>
          <p:cNvSpPr>
            <a:spLocks noGrp="1" noRot="1" noChangeAspect="1" noChangeArrowheads="1" noTextEdit="1"/>
          </p:cNvSpPr>
          <p:nvPr>
            <p:ph type="sldImg"/>
          </p:nvPr>
        </p:nvSpPr>
        <p:spPr>
          <a:xfrm>
            <a:off x="1144588" y="685800"/>
            <a:ext cx="4562475" cy="3422650"/>
          </a:xfrm>
          <a:solidFill>
            <a:srgbClr val="FFFFFF"/>
          </a:solidFill>
          <a:ln/>
        </p:spPr>
      </p:sp>
      <p:sp>
        <p:nvSpPr>
          <p:cNvPr id="71684" name="Rectangle 2">
            <a:extLst>
              <a:ext uri="{FF2B5EF4-FFF2-40B4-BE49-F238E27FC236}">
                <a16:creationId xmlns:a16="http://schemas.microsoft.com/office/drawing/2014/main" id="{9E846825-99DF-4295-9407-5F5797EEAF92}"/>
              </a:ext>
            </a:extLst>
          </p:cNvPr>
          <p:cNvSpPr>
            <a:spLocks noGrp="1" noChangeArrowheads="1"/>
          </p:cNvSpPr>
          <p:nvPr>
            <p:ph type="body" idx="1"/>
          </p:nvPr>
        </p:nvSpPr>
        <p:spPr>
          <a:xfrm>
            <a:off x="685800" y="4343400"/>
            <a:ext cx="5480050"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2">
            <a:extLst>
              <a:ext uri="{FF2B5EF4-FFF2-40B4-BE49-F238E27FC236}">
                <a16:creationId xmlns:a16="http://schemas.microsoft.com/office/drawing/2014/main" id="{BEA2C415-B48F-45D7-AF7E-C5A9FF8E49C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869DF56-B787-405A-8843-4236CFEA4F85}" type="slidenum">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27</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73731" name="Rectangle 1">
            <a:extLst>
              <a:ext uri="{FF2B5EF4-FFF2-40B4-BE49-F238E27FC236}">
                <a16:creationId xmlns:a16="http://schemas.microsoft.com/office/drawing/2014/main" id="{647006E3-1775-4BCC-8EA2-164F26D70845}"/>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73732" name="Rectangle 2">
            <a:extLst>
              <a:ext uri="{FF2B5EF4-FFF2-40B4-BE49-F238E27FC236}">
                <a16:creationId xmlns:a16="http://schemas.microsoft.com/office/drawing/2014/main" id="{BCDA329C-BDD6-4E53-9302-E65EBB6B525C}"/>
              </a:ext>
            </a:extLst>
          </p:cNvPr>
          <p:cNvSpPr>
            <a:spLocks noGrp="1" noChangeArrowheads="1"/>
          </p:cNvSpPr>
          <p:nvPr>
            <p:ph type="body" idx="1"/>
          </p:nvPr>
        </p:nvSpPr>
        <p:spPr>
          <a:xfrm>
            <a:off x="685800" y="4343400"/>
            <a:ext cx="5481638" cy="4138613"/>
          </a:xfr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2">
            <a:extLst>
              <a:ext uri="{FF2B5EF4-FFF2-40B4-BE49-F238E27FC236}">
                <a16:creationId xmlns:a16="http://schemas.microsoft.com/office/drawing/2014/main" id="{7E6943E6-1886-4A47-A2F5-A6F920EB2BE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F866E10-B394-4DA8-8E15-D27DD4B83DEE}" type="slidenum">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28</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75779" name="Rectangle 1">
            <a:extLst>
              <a:ext uri="{FF2B5EF4-FFF2-40B4-BE49-F238E27FC236}">
                <a16:creationId xmlns:a16="http://schemas.microsoft.com/office/drawing/2014/main" id="{38753ACA-4285-44DC-B4E5-4CF17384FBE3}"/>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75780" name="Rectangle 2">
            <a:extLst>
              <a:ext uri="{FF2B5EF4-FFF2-40B4-BE49-F238E27FC236}">
                <a16:creationId xmlns:a16="http://schemas.microsoft.com/office/drawing/2014/main" id="{DDD764BA-C1E3-49FE-ACEC-EF0181EC8303}"/>
              </a:ext>
            </a:extLst>
          </p:cNvPr>
          <p:cNvSpPr>
            <a:spLocks noGrp="1" noChangeArrowheads="1"/>
          </p:cNvSpPr>
          <p:nvPr>
            <p:ph type="body" idx="1"/>
          </p:nvPr>
        </p:nvSpPr>
        <p:spPr>
          <a:xfrm>
            <a:off x="685800" y="4343400"/>
            <a:ext cx="5481638"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2">
            <a:extLst>
              <a:ext uri="{FF2B5EF4-FFF2-40B4-BE49-F238E27FC236}">
                <a16:creationId xmlns:a16="http://schemas.microsoft.com/office/drawing/2014/main" id="{171076FA-6920-4000-944B-408486EA7A2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34A6DD4-9291-4531-84EC-4600E2987C57}" type="slidenum">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29</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77827" name="Rectangle 1">
            <a:extLst>
              <a:ext uri="{FF2B5EF4-FFF2-40B4-BE49-F238E27FC236}">
                <a16:creationId xmlns:a16="http://schemas.microsoft.com/office/drawing/2014/main" id="{DC1E4187-5206-4BFC-86EC-765D85BCD3C1}"/>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77828" name="Text Box 2">
            <a:extLst>
              <a:ext uri="{FF2B5EF4-FFF2-40B4-BE49-F238E27FC236}">
                <a16:creationId xmlns:a16="http://schemas.microsoft.com/office/drawing/2014/main" id="{B7EE43F8-B669-43EA-9A48-D09B63345C51}"/>
              </a:ext>
            </a:extLst>
          </p:cNvPr>
          <p:cNvSpPr>
            <a:spLocks noGrp="1" noChangeArrowheads="1"/>
          </p:cNvSpPr>
          <p:nvPr>
            <p:ph type="body" idx="1"/>
          </p:nvPr>
        </p:nvSpPr>
        <p:spPr>
          <a:xfrm>
            <a:off x="685800" y="4343400"/>
            <a:ext cx="5486400" cy="4114800"/>
          </a:xfr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altLang="el-GR">
                <a:latin typeface="Calibri" panose="020F0502020204030204" pitchFamily="34" charset="0"/>
                <a:ea typeface="Microsoft YaHei" panose="020B0503020204020204" pitchFamily="34" charset="-122"/>
              </a:rPr>
              <a:t>Ορισμένα χαρακτηριστικά γενεαλογικά δέντρα ελληνικών οικογενειών όπου φαίνεται καθαρά ο αυτοσωμικός επικρατής τρόπος κληρονόμησης</a:t>
            </a:r>
          </a:p>
        </p:txBody>
      </p:sp>
      <p:sp>
        <p:nvSpPr>
          <p:cNvPr id="77829" name="Text Box 3">
            <a:extLst>
              <a:ext uri="{FF2B5EF4-FFF2-40B4-BE49-F238E27FC236}">
                <a16:creationId xmlns:a16="http://schemas.microsoft.com/office/drawing/2014/main" id="{8BE86B92-A651-4204-B0C8-BB73AB571DB6}"/>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A7B52A6-1960-400C-8623-C7A4B3AC9F52}" type="slidenum">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29</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2">
            <a:extLst>
              <a:ext uri="{FF2B5EF4-FFF2-40B4-BE49-F238E27FC236}">
                <a16:creationId xmlns:a16="http://schemas.microsoft.com/office/drawing/2014/main" id="{95B691B7-BB2F-41D7-BFC1-16DF527D193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E2095C6-D595-47CB-ADAB-B2D71D132542}" type="slidenum">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30</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79875" name="Rectangle 1">
            <a:extLst>
              <a:ext uri="{FF2B5EF4-FFF2-40B4-BE49-F238E27FC236}">
                <a16:creationId xmlns:a16="http://schemas.microsoft.com/office/drawing/2014/main" id="{DE500CDF-508B-41B6-9AFC-061A39875960}"/>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79876" name="Text Box 2">
            <a:extLst>
              <a:ext uri="{FF2B5EF4-FFF2-40B4-BE49-F238E27FC236}">
                <a16:creationId xmlns:a16="http://schemas.microsoft.com/office/drawing/2014/main" id="{8E80F498-235B-45DB-9DBD-E921A5D0FB00}"/>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l-GR" altLang="el-GR">
                <a:latin typeface="Calibri" panose="020F0502020204030204" pitchFamily="34" charset="0"/>
                <a:ea typeface="Microsoft YaHei" panose="020B0503020204020204" pitchFamily="34" charset="-122"/>
              </a:rPr>
              <a:t>Η παντελής απουσία οικογενειακού ιστορικού εξηγείται από την κληρονόμηση μέσω του πατέρα και από τον μικρό αριθμό συγγενών </a:t>
            </a:r>
          </a:p>
        </p:txBody>
      </p:sp>
      <p:sp>
        <p:nvSpPr>
          <p:cNvPr id="79877" name="Text Box 3">
            <a:extLst>
              <a:ext uri="{FF2B5EF4-FFF2-40B4-BE49-F238E27FC236}">
                <a16:creationId xmlns:a16="http://schemas.microsoft.com/office/drawing/2014/main" id="{BE1149C4-5D4F-45E2-96AB-414041E908B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6963798-4802-4CFB-A47B-AAF1959C8917}" type="slidenum">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30</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AA3467-A656-4BD3-B32C-EEE9B6E3198D}" type="slidenum">
              <a:rPr lang="en-US" smtClean="0"/>
              <a:t>33</a:t>
            </a:fld>
            <a:endParaRPr lang="en-US"/>
          </a:p>
        </p:txBody>
      </p:sp>
    </p:spTree>
    <p:extLst>
      <p:ext uri="{BB962C8B-B14F-4D97-AF65-F5344CB8AC3E}">
        <p14:creationId xmlns:p14="http://schemas.microsoft.com/office/powerpoint/2010/main" val="454702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dirty="0"/>
            </a:br>
            <a:endParaRPr lang="en-US" dirty="0"/>
          </a:p>
        </p:txBody>
      </p:sp>
      <p:sp>
        <p:nvSpPr>
          <p:cNvPr id="4" name="Slide Number Placeholder 3"/>
          <p:cNvSpPr>
            <a:spLocks noGrp="1"/>
          </p:cNvSpPr>
          <p:nvPr>
            <p:ph type="sldNum" sz="quarter" idx="10"/>
          </p:nvPr>
        </p:nvSpPr>
        <p:spPr/>
        <p:txBody>
          <a:bodyPr/>
          <a:lstStyle/>
          <a:p>
            <a:fld id="{A2AA3467-A656-4BD3-B32C-EEE9B6E3198D}" type="slidenum">
              <a:rPr lang="en-US" smtClean="0"/>
              <a:t>35</a:t>
            </a:fld>
            <a:endParaRPr lang="en-US"/>
          </a:p>
        </p:txBody>
      </p:sp>
    </p:spTree>
    <p:extLst>
      <p:ext uri="{BB962C8B-B14F-4D97-AF65-F5344CB8AC3E}">
        <p14:creationId xmlns:p14="http://schemas.microsoft.com/office/powerpoint/2010/main" val="3332196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7F847AF3-0D42-44BB-9C26-01AA7A59EBD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fld id="{13EC145A-8AAC-4F31-87C8-A10EEA821A4A}" type="slidenum">
              <a:rPr lang="en-US" altLang="en-US" smtClean="0">
                <a:solidFill>
                  <a:srgbClr val="000000"/>
                </a:solidFill>
              </a:rPr>
              <a:pPr/>
              <a:t>4</a:t>
            </a:fld>
            <a:endParaRPr lang="en-US" altLang="en-US">
              <a:solidFill>
                <a:srgbClr val="000000"/>
              </a:solidFill>
            </a:endParaRPr>
          </a:p>
        </p:txBody>
      </p:sp>
      <p:sp>
        <p:nvSpPr>
          <p:cNvPr id="40963" name="Rectangle 2">
            <a:extLst>
              <a:ext uri="{FF2B5EF4-FFF2-40B4-BE49-F238E27FC236}">
                <a16:creationId xmlns:a16="http://schemas.microsoft.com/office/drawing/2014/main" id="{23409408-794F-4642-B63E-E893E372E5CD}"/>
              </a:ext>
            </a:extLst>
          </p:cNvPr>
          <p:cNvSpPr>
            <a:spLocks noGrp="1" noRot="1" noChangeAspect="1" noChangeArrowheads="1" noTextEdit="1"/>
          </p:cNvSpPr>
          <p:nvPr>
            <p:ph type="sldImg"/>
          </p:nvPr>
        </p:nvSpPr>
        <p:spPr>
          <a:xfrm>
            <a:off x="385763" y="685800"/>
            <a:ext cx="6076950" cy="3419475"/>
          </a:xfrm>
          <a:ln/>
        </p:spPr>
      </p:sp>
      <p:sp>
        <p:nvSpPr>
          <p:cNvPr id="40964" name="Rectangle 3">
            <a:extLst>
              <a:ext uri="{FF2B5EF4-FFF2-40B4-BE49-F238E27FC236}">
                <a16:creationId xmlns:a16="http://schemas.microsoft.com/office/drawing/2014/main" id="{A66FA6C1-2A52-4C0B-AF30-CACD98068D8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dirty="0"/>
            </a:br>
            <a:endParaRPr lang="en-US" dirty="0"/>
          </a:p>
        </p:txBody>
      </p:sp>
      <p:sp>
        <p:nvSpPr>
          <p:cNvPr id="4" name="Slide Number Placeholder 3"/>
          <p:cNvSpPr>
            <a:spLocks noGrp="1"/>
          </p:cNvSpPr>
          <p:nvPr>
            <p:ph type="sldNum" sz="quarter" idx="10"/>
          </p:nvPr>
        </p:nvSpPr>
        <p:spPr/>
        <p:txBody>
          <a:bodyPr/>
          <a:lstStyle/>
          <a:p>
            <a:fld id="{A2AA3467-A656-4BD3-B32C-EEE9B6E3198D}" type="slidenum">
              <a:rPr lang="en-US" smtClean="0"/>
              <a:t>36</a:t>
            </a:fld>
            <a:endParaRPr lang="en-US"/>
          </a:p>
        </p:txBody>
      </p:sp>
    </p:spTree>
    <p:extLst>
      <p:ext uri="{BB962C8B-B14F-4D97-AF65-F5344CB8AC3E}">
        <p14:creationId xmlns:p14="http://schemas.microsoft.com/office/powerpoint/2010/main" val="2957956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AA3467-A656-4BD3-B32C-EEE9B6E3198D}" type="slidenum">
              <a:rPr lang="en-US" smtClean="0"/>
              <a:t>37</a:t>
            </a:fld>
            <a:endParaRPr lang="en-US"/>
          </a:p>
        </p:txBody>
      </p:sp>
    </p:spTree>
    <p:extLst>
      <p:ext uri="{BB962C8B-B14F-4D97-AF65-F5344CB8AC3E}">
        <p14:creationId xmlns:p14="http://schemas.microsoft.com/office/powerpoint/2010/main" val="343077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solidFill>
                <a:schemeClr val="accent1">
                  <a:lumMod val="50000"/>
                </a:schemeClr>
              </a:solidFill>
            </a:endParaRPr>
          </a:p>
          <a:p>
            <a:pPr marL="285750" indent="-285750">
              <a:buFont typeface="Wingdings" panose="05000000000000000000" pitchFamily="2" charset="2"/>
              <a:buChar char="q"/>
            </a:pPr>
            <a:r>
              <a:rPr lang="el-GR" dirty="0">
                <a:solidFill>
                  <a:schemeClr val="accent1">
                    <a:lumMod val="50000"/>
                  </a:schemeClr>
                </a:solidFill>
              </a:rPr>
              <a:t>Οι παθογόνοι παραλλαγές </a:t>
            </a:r>
            <a:r>
              <a:rPr lang="en-US" b="1" dirty="0">
                <a:solidFill>
                  <a:schemeClr val="accent1">
                    <a:lumMod val="50000"/>
                  </a:schemeClr>
                </a:solidFill>
              </a:rPr>
              <a:t>c.5266dup</a:t>
            </a:r>
            <a:r>
              <a:rPr lang="el-GR" b="1" dirty="0">
                <a:solidFill>
                  <a:schemeClr val="accent1">
                    <a:lumMod val="50000"/>
                  </a:schemeClr>
                </a:solidFill>
              </a:rPr>
              <a:t>, </a:t>
            </a:r>
            <a:r>
              <a:rPr lang="en-US" b="1" dirty="0">
                <a:solidFill>
                  <a:schemeClr val="accent1">
                    <a:lumMod val="50000"/>
                  </a:schemeClr>
                </a:solidFill>
              </a:rPr>
              <a:t>c.5212G&gt;A</a:t>
            </a:r>
            <a:r>
              <a:rPr lang="el-GR" b="1" dirty="0">
                <a:solidFill>
                  <a:schemeClr val="accent1">
                    <a:lumMod val="50000"/>
                  </a:schemeClr>
                </a:solidFill>
              </a:rPr>
              <a:t>, </a:t>
            </a:r>
            <a:r>
              <a:rPr lang="en-US" b="1" dirty="0">
                <a:solidFill>
                  <a:schemeClr val="accent1">
                    <a:lumMod val="50000"/>
                  </a:schemeClr>
                </a:solidFill>
              </a:rPr>
              <a:t>c.5497G&gt;A</a:t>
            </a:r>
            <a:r>
              <a:rPr lang="el-GR" b="1" dirty="0">
                <a:solidFill>
                  <a:schemeClr val="accent1">
                    <a:lumMod val="50000"/>
                  </a:schemeClr>
                </a:solidFill>
              </a:rPr>
              <a:t> και </a:t>
            </a:r>
            <a:r>
              <a:rPr lang="en-US" b="1" dirty="0">
                <a:solidFill>
                  <a:schemeClr val="accent1">
                    <a:lumMod val="50000"/>
                  </a:schemeClr>
                </a:solidFill>
              </a:rPr>
              <a:t>c.181T&gt;G</a:t>
            </a:r>
            <a:r>
              <a:rPr lang="el-GR" b="1" dirty="0">
                <a:solidFill>
                  <a:schemeClr val="accent1">
                    <a:lumMod val="50000"/>
                  </a:schemeClr>
                </a:solidFill>
              </a:rPr>
              <a:t> είναι οι συχνότερες στο γονίδιο</a:t>
            </a:r>
            <a:r>
              <a:rPr lang="en-US" b="1" dirty="0">
                <a:solidFill>
                  <a:schemeClr val="accent1">
                    <a:lumMod val="50000"/>
                  </a:schemeClr>
                </a:solidFill>
              </a:rPr>
              <a:t> </a:t>
            </a:r>
            <a:r>
              <a:rPr lang="en-US" b="1" i="1" dirty="0">
                <a:solidFill>
                  <a:schemeClr val="accent1">
                    <a:lumMod val="50000"/>
                  </a:schemeClr>
                </a:solidFill>
              </a:rPr>
              <a:t>BRCA1</a:t>
            </a:r>
          </a:p>
          <a:p>
            <a:endParaRPr lang="en-US" dirty="0">
              <a:solidFill>
                <a:schemeClr val="accent1">
                  <a:lumMod val="50000"/>
                </a:schemeClr>
              </a:solidFill>
            </a:endParaRPr>
          </a:p>
          <a:p>
            <a:pPr marL="285750" indent="-285750">
              <a:buFont typeface="Wingdings" panose="05000000000000000000" pitchFamily="2" charset="2"/>
              <a:buChar char="q"/>
            </a:pPr>
            <a:r>
              <a:rPr lang="el-GR" b="1" dirty="0">
                <a:solidFill>
                  <a:schemeClr val="accent1">
                    <a:lumMod val="50000"/>
                  </a:schemeClr>
                </a:solidFill>
              </a:rPr>
              <a:t>Υψηλή συχνότητα 5 μεγάλων γονιδιακών αναδιατάξεων στα γονίδια </a:t>
            </a:r>
            <a:r>
              <a:rPr lang="en-US" b="1" i="1" dirty="0">
                <a:solidFill>
                  <a:schemeClr val="accent1">
                    <a:lumMod val="50000"/>
                  </a:schemeClr>
                </a:solidFill>
              </a:rPr>
              <a:t>BRCA1</a:t>
            </a:r>
            <a:r>
              <a:rPr lang="en-US" b="1" dirty="0">
                <a:solidFill>
                  <a:schemeClr val="accent1">
                    <a:lumMod val="50000"/>
                  </a:schemeClr>
                </a:solidFill>
              </a:rPr>
              <a:t> &amp; </a:t>
            </a:r>
            <a:r>
              <a:rPr lang="en-US" b="1" i="1" dirty="0">
                <a:solidFill>
                  <a:schemeClr val="accent1">
                    <a:lumMod val="50000"/>
                  </a:schemeClr>
                </a:solidFill>
              </a:rPr>
              <a:t>BRCA2</a:t>
            </a:r>
            <a:endParaRPr lang="el-GR" b="1" i="1" dirty="0">
              <a:solidFill>
                <a:schemeClr val="accent1">
                  <a:lumMod val="50000"/>
                </a:schemeClr>
              </a:solidFill>
            </a:endParaRPr>
          </a:p>
          <a:p>
            <a:pPr marL="285750" indent="-285750">
              <a:buFont typeface="Wingdings" panose="05000000000000000000" pitchFamily="2" charset="2"/>
              <a:buChar char="q"/>
            </a:pPr>
            <a:r>
              <a:rPr lang="el-GR" b="1" i="1" dirty="0">
                <a:solidFill>
                  <a:schemeClr val="accent1">
                    <a:lumMod val="50000"/>
                  </a:schemeClr>
                </a:solidFill>
              </a:rPr>
              <a:t> </a:t>
            </a:r>
            <a:r>
              <a:rPr lang="en-US" b="1" i="0" dirty="0">
                <a:solidFill>
                  <a:schemeClr val="accent1">
                    <a:lumMod val="50000"/>
                  </a:schemeClr>
                </a:solidFill>
              </a:rPr>
              <a:t>c.5266dup: universal, G1738R=</a:t>
            </a:r>
            <a:r>
              <a:rPr lang="el-GR" b="1" i="0" dirty="0">
                <a:solidFill>
                  <a:schemeClr val="accent1">
                    <a:lumMod val="50000"/>
                  </a:schemeClr>
                </a:solidFill>
              </a:rPr>
              <a:t>μόνο</a:t>
            </a:r>
            <a:r>
              <a:rPr lang="el-GR" b="1" i="0" baseline="0" dirty="0">
                <a:solidFill>
                  <a:schemeClr val="accent1">
                    <a:lumMod val="50000"/>
                  </a:schemeClr>
                </a:solidFill>
              </a:rPr>
              <a:t> ελληνικής καταγωγής</a:t>
            </a:r>
          </a:p>
          <a:p>
            <a:pPr marL="285750" indent="-285750">
              <a:buFont typeface="Wingdings" panose="05000000000000000000" pitchFamily="2" charset="2"/>
              <a:buChar char="q"/>
            </a:pPr>
            <a:r>
              <a:rPr lang="el-GR" b="1" i="0" baseline="0" dirty="0">
                <a:solidFill>
                  <a:schemeClr val="accent1">
                    <a:lumMod val="50000"/>
                  </a:schemeClr>
                </a:solidFill>
              </a:rPr>
              <a:t> </a:t>
            </a:r>
            <a:endParaRPr lang="en-US" b="1" i="0" dirty="0">
              <a:solidFill>
                <a:schemeClr val="accent1">
                  <a:lumMod val="50000"/>
                </a:schemeClr>
              </a:solidFill>
            </a:endParaRPr>
          </a:p>
          <a:p>
            <a:endParaRPr lang="en-US" dirty="0"/>
          </a:p>
        </p:txBody>
      </p:sp>
      <p:sp>
        <p:nvSpPr>
          <p:cNvPr id="4" name="Slide Number Placeholder 3"/>
          <p:cNvSpPr>
            <a:spLocks noGrp="1"/>
          </p:cNvSpPr>
          <p:nvPr>
            <p:ph type="sldNum" sz="quarter" idx="10"/>
          </p:nvPr>
        </p:nvSpPr>
        <p:spPr/>
        <p:txBody>
          <a:bodyPr/>
          <a:lstStyle/>
          <a:p>
            <a:fld id="{4B2D3342-7D86-4068-B331-CE1D90FA9D8C}" type="slidenum">
              <a:rPr lang="en-US" smtClean="0"/>
              <a:t>41</a:t>
            </a:fld>
            <a:endParaRPr lang="en-US"/>
          </a:p>
        </p:txBody>
      </p:sp>
    </p:spTree>
    <p:extLst>
      <p:ext uri="{BB962C8B-B14F-4D97-AF65-F5344CB8AC3E}">
        <p14:creationId xmlns:p14="http://schemas.microsoft.com/office/powerpoint/2010/main" val="1534333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4B2D3342-7D86-4068-B331-CE1D90FA9D8C}" type="slidenum">
              <a:rPr lang="en-US" smtClean="0"/>
              <a:t>42</a:t>
            </a:fld>
            <a:endParaRPr lang="en-US"/>
          </a:p>
        </p:txBody>
      </p:sp>
    </p:spTree>
    <p:extLst>
      <p:ext uri="{BB962C8B-B14F-4D97-AF65-F5344CB8AC3E}">
        <p14:creationId xmlns:p14="http://schemas.microsoft.com/office/powerpoint/2010/main" val="1872878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2D3342-7D86-4068-B331-CE1D90FA9D8C}" type="slidenum">
              <a:rPr lang="en-US" smtClean="0"/>
              <a:t>43</a:t>
            </a:fld>
            <a:endParaRPr lang="en-US"/>
          </a:p>
        </p:txBody>
      </p:sp>
    </p:spTree>
    <p:extLst>
      <p:ext uri="{BB962C8B-B14F-4D97-AF65-F5344CB8AC3E}">
        <p14:creationId xmlns:p14="http://schemas.microsoft.com/office/powerpoint/2010/main" val="3621450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3BCF8A-A327-4F4F-A34D-785FD78BB278}" type="slidenum">
              <a:rPr lang="en-US" smtClean="0"/>
              <a:t>45</a:t>
            </a:fld>
            <a:endParaRPr lang="en-US"/>
          </a:p>
        </p:txBody>
      </p:sp>
    </p:spTree>
    <p:extLst>
      <p:ext uri="{BB962C8B-B14F-4D97-AF65-F5344CB8AC3E}">
        <p14:creationId xmlns:p14="http://schemas.microsoft.com/office/powerpoint/2010/main" val="1668052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B62AA8-83FF-4152-8D8D-5B1A4F99C444}" type="slidenum">
              <a:rPr lang="en-US" smtClean="0"/>
              <a:t>46</a:t>
            </a:fld>
            <a:endParaRPr lang="en-US"/>
          </a:p>
        </p:txBody>
      </p:sp>
    </p:spTree>
    <p:extLst>
      <p:ext uri="{BB962C8B-B14F-4D97-AF65-F5344CB8AC3E}">
        <p14:creationId xmlns:p14="http://schemas.microsoft.com/office/powerpoint/2010/main" val="485154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B62AA8-83FF-4152-8D8D-5B1A4F99C444}" type="slidenum">
              <a:rPr lang="en-US" smtClean="0"/>
              <a:t>48</a:t>
            </a:fld>
            <a:endParaRPr lang="en-US"/>
          </a:p>
        </p:txBody>
      </p:sp>
    </p:spTree>
    <p:extLst>
      <p:ext uri="{BB962C8B-B14F-4D97-AF65-F5344CB8AC3E}">
        <p14:creationId xmlns:p14="http://schemas.microsoft.com/office/powerpoint/2010/main" val="3031764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2">
            <a:extLst>
              <a:ext uri="{FF2B5EF4-FFF2-40B4-BE49-F238E27FC236}">
                <a16:creationId xmlns:a16="http://schemas.microsoft.com/office/drawing/2014/main" id="{6356E94F-3D85-4770-B167-EDF39222C32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54BFFB2-D475-4EF6-B464-909C9E586457}" type="slidenum">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53</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87043" name="Rectangle 1">
            <a:extLst>
              <a:ext uri="{FF2B5EF4-FFF2-40B4-BE49-F238E27FC236}">
                <a16:creationId xmlns:a16="http://schemas.microsoft.com/office/drawing/2014/main" id="{8EC15A4D-D88A-4349-B5FF-B1459F17193E}"/>
              </a:ext>
            </a:extLst>
          </p:cNvPr>
          <p:cNvSpPr>
            <a:spLocks noGrp="1" noRot="1" noChangeAspect="1" noChangeArrowheads="1" noTextEdit="1"/>
          </p:cNvSpPr>
          <p:nvPr>
            <p:ph type="sldImg"/>
          </p:nvPr>
        </p:nvSpPr>
        <p:spPr>
          <a:xfrm>
            <a:off x="384175" y="685800"/>
            <a:ext cx="6083300" cy="3422650"/>
          </a:xfrm>
          <a:solidFill>
            <a:srgbClr val="FFFFFF"/>
          </a:solidFill>
          <a:ln/>
        </p:spPr>
      </p:sp>
      <p:sp>
        <p:nvSpPr>
          <p:cNvPr id="87044" name="Rectangle 2">
            <a:extLst>
              <a:ext uri="{FF2B5EF4-FFF2-40B4-BE49-F238E27FC236}">
                <a16:creationId xmlns:a16="http://schemas.microsoft.com/office/drawing/2014/main" id="{D01FB96E-099C-4A7A-88B6-5F91FB853FB3}"/>
              </a:ext>
            </a:extLst>
          </p:cNvPr>
          <p:cNvSpPr>
            <a:spLocks noGrp="1" noChangeArrowheads="1"/>
          </p:cNvSpPr>
          <p:nvPr>
            <p:ph type="body" idx="1"/>
          </p:nvPr>
        </p:nvSpPr>
        <p:spPr>
          <a:xfrm>
            <a:off x="685800" y="4343400"/>
            <a:ext cx="5480050"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7C92553-3FA2-46EF-A2EB-CF109BD58BC6}"/>
              </a:ext>
            </a:extLst>
          </p:cNvPr>
          <p:cNvSpPr>
            <a:spLocks noGrp="1" noRot="1" noChangeAspect="1" noChangeArrowheads="1" noTextEdit="1"/>
          </p:cNvSpPr>
          <p:nvPr>
            <p:ph type="sldImg"/>
          </p:nvPr>
        </p:nvSpPr>
        <p:spPr>
          <a:xfrm>
            <a:off x="1144588" y="685800"/>
            <a:ext cx="4559300" cy="3419475"/>
          </a:xfrm>
          <a:ln/>
        </p:spPr>
      </p:sp>
      <p:sp>
        <p:nvSpPr>
          <p:cNvPr id="45059" name="Notes Placeholder 2">
            <a:extLst>
              <a:ext uri="{FF2B5EF4-FFF2-40B4-BE49-F238E27FC236}">
                <a16:creationId xmlns:a16="http://schemas.microsoft.com/office/drawing/2014/main" id="{164D89D3-F5F4-4794-800F-0608FB8EE02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a:t>Πριν από λίγους μήνες έφυγε από τη ζωή ο </a:t>
            </a:r>
            <a:r>
              <a:rPr lang="en-US" altLang="en-US"/>
              <a:t>Alfred Knudson, </a:t>
            </a:r>
            <a:r>
              <a:rPr lang="el-GR" altLang="en-US"/>
              <a:t>στα 94 του. Το 1971 διατύπωσε το περίφημο μοντέλο του για την καρκινογένεση, το οποίο προέβλεπε την ύπαρξη ογκοκατασταλτικών γονιδίων που όταν πληγούν προδιαθέτουν για καρκίνο με τον αυτοσωμικό επικρατή τρόπο, όπως γνωρίζουμε σήμερα ότι συμβαίνει.</a:t>
            </a:r>
          </a:p>
        </p:txBody>
      </p:sp>
      <p:sp>
        <p:nvSpPr>
          <p:cNvPr id="45060" name="Slide Number Placeholder 3">
            <a:extLst>
              <a:ext uri="{FF2B5EF4-FFF2-40B4-BE49-F238E27FC236}">
                <a16:creationId xmlns:a16="http://schemas.microsoft.com/office/drawing/2014/main" id="{AEB0BF55-249A-48CC-BC1B-2BE10B2DC16D}"/>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9581FFF-DA45-4D54-9323-6DA489C331C9}" type="slidenum">
              <a:rPr kumimoji="0" lang="el-GR" altLang="en-US"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a:t>
            </a:fld>
            <a:endPar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2">
            <a:extLst>
              <a:ext uri="{FF2B5EF4-FFF2-40B4-BE49-F238E27FC236}">
                <a16:creationId xmlns:a16="http://schemas.microsoft.com/office/drawing/2014/main" id="{1521CB05-9D4B-40DC-9758-5D94DD7DE60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E6B51FFC-83FA-47B6-968B-A9EBBA940CE8}" type="slidenum">
              <a:rPr lang="en-US" altLang="el-GR" smtClean="0">
                <a:latin typeface="Arial" panose="020B0604020202020204" pitchFamily="34" charset="0"/>
              </a:rPr>
              <a:pPr>
                <a:spcBef>
                  <a:spcPct val="0"/>
                </a:spcBef>
                <a:buClrTx/>
                <a:buFontTx/>
                <a:buNone/>
              </a:pPr>
              <a:t>8</a:t>
            </a:fld>
            <a:endParaRPr lang="en-US" altLang="el-GR">
              <a:latin typeface="Arial" panose="020B0604020202020204" pitchFamily="34" charset="0"/>
            </a:endParaRPr>
          </a:p>
        </p:txBody>
      </p:sp>
      <p:sp>
        <p:nvSpPr>
          <p:cNvPr id="47107" name="Text Box 1">
            <a:extLst>
              <a:ext uri="{FF2B5EF4-FFF2-40B4-BE49-F238E27FC236}">
                <a16:creationId xmlns:a16="http://schemas.microsoft.com/office/drawing/2014/main" id="{5411C7AB-C61C-4F29-81C5-FCAB4A298ECA}"/>
              </a:ext>
            </a:extLst>
          </p:cNvPr>
          <p:cNvSpPr txBox="1">
            <a:spLocks noChangeArrowheads="1"/>
          </p:cNvSpPr>
          <p:nvPr/>
        </p:nvSpPr>
        <p:spPr bwMode="auto">
          <a:xfrm>
            <a:off x="3884613" y="8685213"/>
            <a:ext cx="29654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DF38188-9166-483C-BBB6-16194352A8E7}" type="slidenum">
              <a:rPr lang="en-US" altLang="el-GR">
                <a:latin typeface="Arial" panose="020B0604020202020204" pitchFamily="34" charset="0"/>
                <a:cs typeface="Arial" panose="020B0604020202020204" pitchFamily="34" charset="0"/>
              </a:rPr>
              <a:pPr algn="r" eaLnBrk="1" hangingPunct="1">
                <a:spcBef>
                  <a:spcPct val="0"/>
                </a:spcBef>
                <a:buClrTx/>
                <a:buFontTx/>
                <a:buNone/>
              </a:pPr>
              <a:t>8</a:t>
            </a:fld>
            <a:endParaRPr lang="en-US" altLang="el-GR">
              <a:latin typeface="Arial" panose="020B0604020202020204" pitchFamily="34" charset="0"/>
              <a:cs typeface="Arial" panose="020B0604020202020204" pitchFamily="34" charset="0"/>
            </a:endParaRPr>
          </a:p>
        </p:txBody>
      </p:sp>
      <p:sp>
        <p:nvSpPr>
          <p:cNvPr id="47108" name="Text Box 2">
            <a:extLst>
              <a:ext uri="{FF2B5EF4-FFF2-40B4-BE49-F238E27FC236}">
                <a16:creationId xmlns:a16="http://schemas.microsoft.com/office/drawing/2014/main" id="{5DE1F2A1-10A3-4517-B047-BCE164E6E263}"/>
              </a:ext>
            </a:extLst>
          </p:cNvPr>
          <p:cNvSpPr txBox="1">
            <a:spLocks noChangeArrowheads="1"/>
          </p:cNvSpPr>
          <p:nvPr/>
        </p:nvSpPr>
        <p:spPr bwMode="auto">
          <a:xfrm>
            <a:off x="3884613" y="0"/>
            <a:ext cx="29654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endParaRPr lang="en-US" altLang="el-GR">
              <a:latin typeface="Arial" panose="020B0604020202020204" pitchFamily="34" charset="0"/>
              <a:cs typeface="Arial" panose="020B0604020202020204" pitchFamily="34" charset="0"/>
            </a:endParaRPr>
          </a:p>
        </p:txBody>
      </p:sp>
      <p:sp>
        <p:nvSpPr>
          <p:cNvPr id="47109" name="Rectangle 3">
            <a:extLst>
              <a:ext uri="{FF2B5EF4-FFF2-40B4-BE49-F238E27FC236}">
                <a16:creationId xmlns:a16="http://schemas.microsoft.com/office/drawing/2014/main" id="{B78A37B7-10C9-49FD-BBA4-C2F764D094DB}"/>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47110" name="Rectangle 4">
            <a:extLst>
              <a:ext uri="{FF2B5EF4-FFF2-40B4-BE49-F238E27FC236}">
                <a16:creationId xmlns:a16="http://schemas.microsoft.com/office/drawing/2014/main" id="{C835DB3F-13CC-42E7-B892-2377EF5A916C}"/>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l-GR" altLang="el-GR">
              <a:ea typeface="Microsoft YaHei" panose="020B0503020204020204" pitchFamily="34" charset="-122"/>
            </a:endParaRPr>
          </a:p>
        </p:txBody>
      </p:sp>
      <p:sp>
        <p:nvSpPr>
          <p:cNvPr id="47111" name="Text Box 5">
            <a:extLst>
              <a:ext uri="{FF2B5EF4-FFF2-40B4-BE49-F238E27FC236}">
                <a16:creationId xmlns:a16="http://schemas.microsoft.com/office/drawing/2014/main" id="{23A93887-CFCF-424F-B52B-DD2156C22A0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274F26AB-E738-4761-9421-1B81D9AA4674}" type="slidenum">
              <a:rPr lang="el-GR" altLang="el-GR">
                <a:latin typeface="Arial" panose="020B0604020202020204" pitchFamily="34" charset="0"/>
                <a:cs typeface="Arial" panose="020B0604020202020204" pitchFamily="34" charset="0"/>
              </a:rPr>
              <a:pPr algn="r" eaLnBrk="1" hangingPunct="1">
                <a:spcBef>
                  <a:spcPct val="0"/>
                </a:spcBef>
                <a:buClrTx/>
                <a:buFontTx/>
                <a:buNone/>
              </a:pPr>
              <a:t>8</a:t>
            </a:fld>
            <a:endParaRPr lang="el-GR" altLang="el-GR">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43AB5C38-518C-402B-968D-B4910C138D27}"/>
              </a:ext>
            </a:extLst>
          </p:cNvPr>
          <p:cNvSpPr>
            <a:spLocks noGrp="1" noRot="1" noChangeAspect="1" noChangeArrowheads="1" noTextEdit="1"/>
          </p:cNvSpPr>
          <p:nvPr>
            <p:ph type="sldImg"/>
          </p:nvPr>
        </p:nvSpPr>
        <p:spPr bwMode="auto">
          <a:xfrm>
            <a:off x="385763" y="685800"/>
            <a:ext cx="6076950" cy="3419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3BEC25E4-1EA7-4719-89B1-BFE8872EE0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4820" name="Slide Number Placeholder 3">
            <a:extLst>
              <a:ext uri="{FF2B5EF4-FFF2-40B4-BE49-F238E27FC236}">
                <a16:creationId xmlns:a16="http://schemas.microsoft.com/office/drawing/2014/main" id="{DA4ACBC5-5ABE-42AB-8E5B-A913CB429D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253F02-2ADC-4B24-A150-4F5DFD449282}"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4">
            <a:extLst>
              <a:ext uri="{FF2B5EF4-FFF2-40B4-BE49-F238E27FC236}">
                <a16:creationId xmlns:a16="http://schemas.microsoft.com/office/drawing/2014/main" id="{F02E42AE-AA6F-405F-B0E8-BCA21D358C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1pPr>
            <a:lvl2pPr marL="742950" indent="-28575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2pPr>
            <a:lvl3pPr marL="1143000" indent="-2286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3pPr>
            <a:lvl4pPr marL="1600200" indent="-2286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4pPr>
            <a:lvl5pPr marL="2057400" indent="-2286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30D81CF-73B4-4959-AA10-5F37C4A2EC84}" type="slidenum">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1" name="Text Box 1">
            <a:extLst>
              <a:ext uri="{FF2B5EF4-FFF2-40B4-BE49-F238E27FC236}">
                <a16:creationId xmlns:a16="http://schemas.microsoft.com/office/drawing/2014/main" id="{7FAEED4F-1ACB-49BE-AF13-0CF2D29AD440}"/>
              </a:ext>
            </a:extLst>
          </p:cNvPr>
          <p:cNvSpPr txBox="1">
            <a:spLocks noChangeArrowheads="1"/>
          </p:cNvSpPr>
          <p:nvPr/>
        </p:nvSpPr>
        <p:spPr bwMode="auto">
          <a:xfrm>
            <a:off x="3884613" y="8685213"/>
            <a:ext cx="2960687"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1pPr>
            <a:lvl2pPr marL="742950" indent="-28575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2pPr>
            <a:lvl3pPr marL="11430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3pPr>
            <a:lvl4pPr marL="16002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4pPr>
            <a:lvl5pPr marL="2057400" indent="-228600" defTabSz="457200">
              <a:spcBef>
                <a:spcPct val="300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E9C1E8E-C35D-4D6F-A5D5-D854D604A8DF}" type="slidenum">
              <a:rPr kumimoji="0" lang="en-US" altLang="el-GR" sz="1200" b="0" i="0" u="none" strike="noStrike" kern="1200" cap="none" spc="0" normalizeH="0" baseline="0" noProof="0" smtClean="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a:t>
            </a:fld>
            <a:endParaRPr kumimoji="0" lang="en-US" altLang="el-GR" sz="12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43012" name="Rectangle 2">
            <a:extLst>
              <a:ext uri="{FF2B5EF4-FFF2-40B4-BE49-F238E27FC236}">
                <a16:creationId xmlns:a16="http://schemas.microsoft.com/office/drawing/2014/main" id="{3E4B2BC3-0B54-4AC4-8F6E-4B8FD1EBFFE8}"/>
              </a:ext>
            </a:extLst>
          </p:cNvPr>
          <p:cNvSpPr>
            <a:spLocks noGrp="1" noRot="1" noChangeAspect="1" noChangeArrowheads="1" noTextEdit="1"/>
          </p:cNvSpPr>
          <p:nvPr>
            <p:ph type="sldImg"/>
          </p:nvPr>
        </p:nvSpPr>
        <p:spPr bwMode="auto">
          <a:xfrm>
            <a:off x="1144588"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3" name="Rectangle 3">
            <a:extLst>
              <a:ext uri="{FF2B5EF4-FFF2-40B4-BE49-F238E27FC236}">
                <a16:creationId xmlns:a16="http://schemas.microsoft.com/office/drawing/2014/main" id="{E62AAFB6-1CD9-4060-9692-F375C3ED1C3F}"/>
              </a:ext>
            </a:extLst>
          </p:cNvPr>
          <p:cNvSpPr>
            <a:spLocks noGrp="1" noChangeArrowheads="1"/>
          </p:cNvSpPr>
          <p:nvPr>
            <p:ph type="body" idx="1"/>
          </p:nvPr>
        </p:nvSpPr>
        <p:spPr bwMode="auto">
          <a:xfrm>
            <a:off x="914400" y="4343400"/>
            <a:ext cx="5029200" cy="4133850"/>
          </a:xfr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E8B8A9F8-576D-4D79-BFC7-6AAF045A26D9}"/>
              </a:ext>
            </a:extLst>
          </p:cNvPr>
          <p:cNvSpPr>
            <a:spLocks noGrp="1" noRot="1" noChangeAspect="1" noChangeArrowheads="1" noTextEdit="1"/>
          </p:cNvSpPr>
          <p:nvPr>
            <p:ph type="sldImg"/>
          </p:nvPr>
        </p:nvSpPr>
        <p:spPr>
          <a:xfrm>
            <a:off x="385763" y="685800"/>
            <a:ext cx="6076950" cy="3419475"/>
          </a:xfrm>
          <a:ln/>
        </p:spPr>
      </p:sp>
      <p:sp>
        <p:nvSpPr>
          <p:cNvPr id="50179" name="Notes Placeholder 2">
            <a:extLst>
              <a:ext uri="{FF2B5EF4-FFF2-40B4-BE49-F238E27FC236}">
                <a16:creationId xmlns:a16="http://schemas.microsoft.com/office/drawing/2014/main" id="{A3EC9C12-C83D-4F8F-BFFF-E95C6C2FA2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l-GR"/>
          </a:p>
        </p:txBody>
      </p:sp>
      <p:sp>
        <p:nvSpPr>
          <p:cNvPr id="50180" name="Slide Number Placeholder 3">
            <a:extLst>
              <a:ext uri="{FF2B5EF4-FFF2-40B4-BE49-F238E27FC236}">
                <a16:creationId xmlns:a16="http://schemas.microsoft.com/office/drawing/2014/main" id="{742F720A-5338-4D14-9B32-C09B4948464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fld id="{85F33626-1365-41E1-A1B7-CC88F10ECA30}" type="slidenum">
              <a:rPr lang="en-US" altLang="en-US" smtClean="0">
                <a:solidFill>
                  <a:srgbClr val="000000"/>
                </a:solidFill>
              </a:rPr>
              <a:pPr/>
              <a:t>15</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4">
            <a:extLst>
              <a:ext uri="{FF2B5EF4-FFF2-40B4-BE49-F238E27FC236}">
                <a16:creationId xmlns:a16="http://schemas.microsoft.com/office/drawing/2014/main" id="{02AAD4A3-09F4-4CA5-B3CA-B463A88F56F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F22E3153-6F79-4151-9485-D1A84951FB35}" type="slidenum">
              <a:rPr lang="en-US" altLang="el-GR" smtClean="0">
                <a:latin typeface="Arial" panose="020B0604020202020204" pitchFamily="34" charset="0"/>
              </a:rPr>
              <a:pPr>
                <a:spcBef>
                  <a:spcPct val="0"/>
                </a:spcBef>
                <a:buClrTx/>
                <a:buFontTx/>
                <a:buNone/>
              </a:pPr>
              <a:t>17</a:t>
            </a:fld>
            <a:endParaRPr lang="en-US" altLang="el-GR">
              <a:latin typeface="Arial" panose="020B0604020202020204" pitchFamily="34" charset="0"/>
            </a:endParaRPr>
          </a:p>
        </p:txBody>
      </p:sp>
      <p:sp>
        <p:nvSpPr>
          <p:cNvPr id="55299" name="Text Box 1">
            <a:extLst>
              <a:ext uri="{FF2B5EF4-FFF2-40B4-BE49-F238E27FC236}">
                <a16:creationId xmlns:a16="http://schemas.microsoft.com/office/drawing/2014/main" id="{0C68679E-B70B-4D4D-8477-3D454D869A89}"/>
              </a:ext>
            </a:extLst>
          </p:cNvPr>
          <p:cNvSpPr txBox="1">
            <a:spLocks noChangeArrowheads="1"/>
          </p:cNvSpPr>
          <p:nvPr/>
        </p:nvSpPr>
        <p:spPr bwMode="auto">
          <a:xfrm>
            <a:off x="3884613" y="8685213"/>
            <a:ext cx="2960687"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SzTx/>
              <a:buFontTx/>
              <a:buNone/>
            </a:pPr>
            <a:fld id="{F7215961-B3BB-4EC5-B067-7ABAC96A2490}" type="slidenum">
              <a:rPr lang="en-US" altLang="el-GR">
                <a:latin typeface="Arial" panose="020B0604020202020204" pitchFamily="34" charset="0"/>
                <a:cs typeface="Arial" panose="020B0604020202020204" pitchFamily="34" charset="0"/>
              </a:rPr>
              <a:pPr algn="r" eaLnBrk="1" hangingPunct="1">
                <a:spcBef>
                  <a:spcPct val="0"/>
                </a:spcBef>
                <a:buClrTx/>
                <a:buSzTx/>
                <a:buFontTx/>
                <a:buNone/>
              </a:pPr>
              <a:t>17</a:t>
            </a:fld>
            <a:endParaRPr lang="en-US" altLang="el-GR">
              <a:latin typeface="Arial" panose="020B0604020202020204" pitchFamily="34" charset="0"/>
              <a:cs typeface="Arial" panose="020B0604020202020204" pitchFamily="34" charset="0"/>
            </a:endParaRPr>
          </a:p>
        </p:txBody>
      </p:sp>
      <p:sp>
        <p:nvSpPr>
          <p:cNvPr id="55300" name="Text Box 2">
            <a:extLst>
              <a:ext uri="{FF2B5EF4-FFF2-40B4-BE49-F238E27FC236}">
                <a16:creationId xmlns:a16="http://schemas.microsoft.com/office/drawing/2014/main" id="{EEE36A81-D03D-431A-B592-F1C617DC85E4}"/>
              </a:ext>
            </a:extLst>
          </p:cNvPr>
          <p:cNvSpPr txBox="1">
            <a:spLocks noChangeArrowheads="1"/>
          </p:cNvSpPr>
          <p:nvPr/>
        </p:nvSpPr>
        <p:spPr bwMode="auto">
          <a:xfrm>
            <a:off x="3884613" y="8685213"/>
            <a:ext cx="296227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SzTx/>
              <a:buFontTx/>
              <a:buNone/>
            </a:pPr>
            <a:fld id="{FE9A751C-C0B7-4BCD-A77A-13F50F9055D2}" type="slidenum">
              <a:rPr lang="en-US" altLang="el-GR">
                <a:latin typeface="Arial" panose="020B0604020202020204" pitchFamily="34" charset="0"/>
                <a:cs typeface="Arial" panose="020B0604020202020204" pitchFamily="34" charset="0"/>
              </a:rPr>
              <a:pPr algn="r" eaLnBrk="1" hangingPunct="1">
                <a:spcBef>
                  <a:spcPct val="0"/>
                </a:spcBef>
                <a:buClrTx/>
                <a:buSzTx/>
                <a:buFontTx/>
                <a:buNone/>
              </a:pPr>
              <a:t>17</a:t>
            </a:fld>
            <a:endParaRPr lang="en-US" altLang="el-GR">
              <a:latin typeface="Arial" panose="020B0604020202020204" pitchFamily="34" charset="0"/>
              <a:cs typeface="Arial" panose="020B0604020202020204" pitchFamily="34" charset="0"/>
            </a:endParaRPr>
          </a:p>
        </p:txBody>
      </p:sp>
      <p:sp>
        <p:nvSpPr>
          <p:cNvPr id="55301" name="Text Box 3">
            <a:extLst>
              <a:ext uri="{FF2B5EF4-FFF2-40B4-BE49-F238E27FC236}">
                <a16:creationId xmlns:a16="http://schemas.microsoft.com/office/drawing/2014/main" id="{D9AD40FB-CCD6-4A5E-8813-D52B140AA030}"/>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SzTx/>
              <a:buFontTx/>
              <a:buNone/>
            </a:pPr>
            <a:fld id="{1D4584CD-FB8F-4759-91E2-FA9E53C47C8C}" type="slidenum">
              <a:rPr lang="en-US" altLang="el-GR">
                <a:cs typeface="Arial" panose="020B0604020202020204" pitchFamily="34" charset="0"/>
              </a:rPr>
              <a:pPr algn="r" eaLnBrk="1" hangingPunct="1">
                <a:spcBef>
                  <a:spcPct val="0"/>
                </a:spcBef>
                <a:buClrTx/>
                <a:buSzTx/>
                <a:buFontTx/>
                <a:buNone/>
              </a:pPr>
              <a:t>17</a:t>
            </a:fld>
            <a:endParaRPr lang="en-US" altLang="el-GR">
              <a:cs typeface="Arial" panose="020B0604020202020204" pitchFamily="34" charset="0"/>
            </a:endParaRPr>
          </a:p>
        </p:txBody>
      </p:sp>
      <p:sp>
        <p:nvSpPr>
          <p:cNvPr id="55302" name="Rectangle 4">
            <a:extLst>
              <a:ext uri="{FF2B5EF4-FFF2-40B4-BE49-F238E27FC236}">
                <a16:creationId xmlns:a16="http://schemas.microsoft.com/office/drawing/2014/main" id="{C8E3A30D-6BCF-4ADF-ACED-63892FA1ABCA}"/>
              </a:ext>
            </a:extLst>
          </p:cNvPr>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3" name="Rectangle 5">
            <a:extLst>
              <a:ext uri="{FF2B5EF4-FFF2-40B4-BE49-F238E27FC236}">
                <a16:creationId xmlns:a16="http://schemas.microsoft.com/office/drawing/2014/main" id="{D88E794D-3801-4C19-B5C5-D0F9AEA6985C}"/>
              </a:ext>
            </a:extLst>
          </p:cNvPr>
          <p:cNvSpPr>
            <a:spLocks noGrp="1" noChangeArrowheads="1"/>
          </p:cNvSpPr>
          <p:nvPr>
            <p:ph type="body" idx="1"/>
          </p:nvPr>
        </p:nvSpPr>
        <p:spPr>
          <a:xfrm>
            <a:off x="685800" y="4343400"/>
            <a:ext cx="5486400" cy="4114800"/>
          </a:xfrm>
          <a:solidFill>
            <a:srgbClr val="FFFFFF"/>
          </a:solidFill>
          <a:ln w="9360">
            <a:solidFill>
              <a:srgbClr val="000000"/>
            </a:solidFill>
            <a:round/>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l-GR">
              <a:latin typeface="Calibri" panose="020F0502020204030204" pitchFamily="34" charset="0"/>
              <a:ea typeface="Microsoft YaHei" panose="020B0503020204020204" pitchFamily="3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4">
            <a:extLst>
              <a:ext uri="{FF2B5EF4-FFF2-40B4-BE49-F238E27FC236}">
                <a16:creationId xmlns:a16="http://schemas.microsoft.com/office/drawing/2014/main" id="{EE013581-4D37-40A4-BC97-7312444DF9C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A030077E-83B6-4596-B8FF-ED4F1D83D5DE}" type="slidenum">
              <a:rPr lang="en-US" altLang="el-GR" smtClean="0">
                <a:latin typeface="Arial" panose="020B0604020202020204" pitchFamily="34" charset="0"/>
              </a:rPr>
              <a:pPr>
                <a:spcBef>
                  <a:spcPct val="0"/>
                </a:spcBef>
                <a:buClrTx/>
                <a:buFontTx/>
                <a:buNone/>
              </a:pPr>
              <a:t>18</a:t>
            </a:fld>
            <a:endParaRPr lang="en-US" altLang="el-GR">
              <a:latin typeface="Arial" panose="020B0604020202020204" pitchFamily="34" charset="0"/>
            </a:endParaRPr>
          </a:p>
        </p:txBody>
      </p:sp>
      <p:sp>
        <p:nvSpPr>
          <p:cNvPr id="57347" name="Text Box 1">
            <a:extLst>
              <a:ext uri="{FF2B5EF4-FFF2-40B4-BE49-F238E27FC236}">
                <a16:creationId xmlns:a16="http://schemas.microsoft.com/office/drawing/2014/main" id="{EA420BC4-DF59-42DA-80D7-54CF4F9A0CE0}"/>
              </a:ext>
            </a:extLst>
          </p:cNvPr>
          <p:cNvSpPr txBox="1">
            <a:spLocks noChangeArrowheads="1"/>
          </p:cNvSpPr>
          <p:nvPr/>
        </p:nvSpPr>
        <p:spPr bwMode="auto">
          <a:xfrm>
            <a:off x="3884613" y="8685213"/>
            <a:ext cx="2960687" cy="446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SzTx/>
              <a:buFontTx/>
              <a:buNone/>
            </a:pPr>
            <a:fld id="{7BA20563-C480-4298-948B-AE1BDBCAFC88}" type="slidenum">
              <a:rPr lang="en-US" altLang="el-GR">
                <a:latin typeface="Arial" panose="020B0604020202020204" pitchFamily="34" charset="0"/>
                <a:cs typeface="Arial" panose="020B0604020202020204" pitchFamily="34" charset="0"/>
              </a:rPr>
              <a:pPr algn="r" eaLnBrk="1" hangingPunct="1">
                <a:spcBef>
                  <a:spcPct val="0"/>
                </a:spcBef>
                <a:buClrTx/>
                <a:buSzTx/>
                <a:buFontTx/>
                <a:buNone/>
              </a:pPr>
              <a:t>18</a:t>
            </a:fld>
            <a:endParaRPr lang="en-US" altLang="el-GR">
              <a:latin typeface="Arial" panose="020B0604020202020204" pitchFamily="34" charset="0"/>
              <a:cs typeface="Arial" panose="020B0604020202020204" pitchFamily="34" charset="0"/>
            </a:endParaRPr>
          </a:p>
        </p:txBody>
      </p:sp>
      <p:sp>
        <p:nvSpPr>
          <p:cNvPr id="57348" name="Text Box 2">
            <a:extLst>
              <a:ext uri="{FF2B5EF4-FFF2-40B4-BE49-F238E27FC236}">
                <a16:creationId xmlns:a16="http://schemas.microsoft.com/office/drawing/2014/main" id="{88BA937A-9402-402D-8FD1-7F6C1891C8ED}"/>
              </a:ext>
            </a:extLst>
          </p:cNvPr>
          <p:cNvSpPr txBox="1">
            <a:spLocks noChangeArrowheads="1"/>
          </p:cNvSpPr>
          <p:nvPr/>
        </p:nvSpPr>
        <p:spPr bwMode="auto">
          <a:xfrm>
            <a:off x="3884613" y="8685213"/>
            <a:ext cx="2962275"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SzTx/>
              <a:buFontTx/>
              <a:buNone/>
            </a:pPr>
            <a:fld id="{E482DC97-A454-4A2D-B5A9-55ADBCBA2CEF}" type="slidenum">
              <a:rPr lang="en-US" altLang="el-GR">
                <a:latin typeface="Arial" panose="020B0604020202020204" pitchFamily="34" charset="0"/>
                <a:cs typeface="Arial" panose="020B0604020202020204" pitchFamily="34" charset="0"/>
              </a:rPr>
              <a:pPr algn="r" eaLnBrk="1" hangingPunct="1">
                <a:spcBef>
                  <a:spcPct val="0"/>
                </a:spcBef>
                <a:buClrTx/>
                <a:buSzTx/>
                <a:buFontTx/>
                <a:buNone/>
              </a:pPr>
              <a:t>18</a:t>
            </a:fld>
            <a:endParaRPr lang="en-US" altLang="el-GR">
              <a:latin typeface="Arial" panose="020B0604020202020204" pitchFamily="34" charset="0"/>
              <a:cs typeface="Arial" panose="020B0604020202020204" pitchFamily="34" charset="0"/>
            </a:endParaRPr>
          </a:p>
        </p:txBody>
      </p:sp>
      <p:sp>
        <p:nvSpPr>
          <p:cNvPr id="57349" name="Rectangle 3">
            <a:extLst>
              <a:ext uri="{FF2B5EF4-FFF2-40B4-BE49-F238E27FC236}">
                <a16:creationId xmlns:a16="http://schemas.microsoft.com/office/drawing/2014/main" id="{33B7E8CC-DB27-40E3-B288-FA8D511A7E17}"/>
              </a:ext>
            </a:extLst>
          </p:cNvPr>
          <p:cNvSpPr>
            <a:spLocks noGrp="1" noRot="1" noChangeAspect="1" noChangeArrowheads="1" noTextEdit="1"/>
          </p:cNvSpPr>
          <p:nvPr>
            <p:ph type="sldImg"/>
          </p:nvPr>
        </p:nvSpPr>
        <p:spPr>
          <a:xfrm>
            <a:off x="1144588" y="685800"/>
            <a:ext cx="4562475" cy="34226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50" name="Rectangle 4">
            <a:extLst>
              <a:ext uri="{FF2B5EF4-FFF2-40B4-BE49-F238E27FC236}">
                <a16:creationId xmlns:a16="http://schemas.microsoft.com/office/drawing/2014/main" id="{20AADAE8-A7D7-4151-9D5E-A22A88B3DED2}"/>
              </a:ext>
            </a:extLst>
          </p:cNvPr>
          <p:cNvSpPr>
            <a:spLocks noGrp="1" noChangeArrowheads="1"/>
          </p:cNvSpPr>
          <p:nvPr>
            <p:ph type="body" idx="1"/>
          </p:nvPr>
        </p:nvSpPr>
        <p:spPr>
          <a:xfrm>
            <a:off x="685800" y="4343400"/>
            <a:ext cx="5480050"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464567" y="3085765"/>
            <a:ext cx="11262866" cy="3304800"/>
          </a:xfrm>
          <a:prstGeom prst="rect">
            <a:avLst/>
          </a:prstGeom>
          <a:gradFill flip="none" rotWithShape="1">
            <a:gsLst>
              <a:gs pos="100000">
                <a:schemeClr val="accent2"/>
              </a:gs>
              <a:gs pos="58000">
                <a:schemeClr val="accent2">
                  <a:lumMod val="7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99226" y="1020431"/>
            <a:ext cx="10993549" cy="1475013"/>
          </a:xfrm>
          <a:effectLst/>
        </p:spPr>
        <p:txBody>
          <a:bodyPr anchor="ctr" anchorCtr="0">
            <a:normAutofit/>
          </a:bodyPr>
          <a:lstStyle>
            <a:lvl1pPr algn="ctr">
              <a:defRPr sz="5400">
                <a:solidFill>
                  <a:schemeClr val="accent1"/>
                </a:solidFill>
              </a:defRPr>
            </a:lvl1pPr>
          </a:lstStyle>
          <a:p>
            <a:r>
              <a:rPr lang="en-US" noProof="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ctr">
              <a:buNone/>
              <a:defRPr sz="20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bg1"/>
                </a:solidFill>
              </a:defRPr>
            </a:lvl1pPr>
          </a:lstStyle>
          <a:p>
            <a:fld id="{77D86AA0-B889-4FC0-8908-A1A591CF11C0}" type="datetime8">
              <a:rPr lang="en-US" noProof="0" smtClean="0"/>
              <a:pPr/>
              <a:t>4/20/2024 11:53 AM</a:t>
            </a:fld>
            <a:endParaRPr lang="en-US" noProof="0"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bg1"/>
                </a:solidFill>
              </a:defRPr>
            </a:lvl1pPr>
          </a:lstStyle>
          <a:p>
            <a:r>
              <a:rPr lang="en-US" noProof="0" dirty="0"/>
              <a:t>ADD A FOOTER</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bg1"/>
                </a:solidFill>
              </a:defRPr>
            </a:lvl1pPr>
          </a:lstStyle>
          <a:p>
            <a:fld id="{C5C3056E-1632-4A65-A24F-3F10A1450A6E}" type="slidenum">
              <a:rPr lang="en-US" noProof="0" smtClean="0"/>
              <a:pPr/>
              <a:t>‹#›</a:t>
            </a:fld>
            <a:endParaRPr lang="en-US" noProof="0" dirty="0"/>
          </a:p>
        </p:txBody>
      </p:sp>
    </p:spTree>
    <p:extLst>
      <p:ext uri="{BB962C8B-B14F-4D97-AF65-F5344CB8AC3E}">
        <p14:creationId xmlns:p14="http://schemas.microsoft.com/office/powerpoint/2010/main" val="2168848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bwMode="white">
          <a:xfrm>
            <a:off x="447817" y="5141973"/>
            <a:ext cx="11298200" cy="1274702"/>
          </a:xfrm>
          <a:prstGeom prst="rect">
            <a:avLst/>
          </a:prstGeom>
          <a:gradFill flip="none" rotWithShape="1">
            <a:gsLst>
              <a:gs pos="100000">
                <a:schemeClr val="accent2"/>
              </a:gs>
              <a:gs pos="59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a:t>Click to edit Master title style</a:t>
            </a:r>
          </a:p>
        </p:txBody>
      </p:sp>
      <p:sp>
        <p:nvSpPr>
          <p:cNvPr id="3" name="Content Placeholder 2"/>
          <p:cNvSpPr>
            <a:spLocks noGrp="1"/>
          </p:cNvSpPr>
          <p:nvPr>
            <p:ph idx="1"/>
          </p:nvPr>
        </p:nvSpPr>
        <p:spPr>
          <a:xfrm>
            <a:off x="447816" y="601200"/>
            <a:ext cx="11292840" cy="4204800"/>
          </a:xfrm>
        </p:spPr>
        <p:txBody>
          <a:bodyPr anchor="t" anchorCtr="0">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599E538E-6783-48BF-9DAA-8D73DA1DF735}" type="datetime8">
              <a:rPr lang="en-US" noProof="0" smtClean="0"/>
              <a:pPr/>
              <a:t>4/20/2024 11:53 AM</a:t>
            </a:fld>
            <a:endParaRPr lang="en-US" noProof="0"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noProof="0" dirty="0"/>
              <a:t>ADD A FOOTER</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C5C3056E-1632-4A65-A24F-3F10A1450A6E}" type="slidenum">
              <a:rPr lang="en-US" noProof="0" smtClean="0"/>
              <a:pPr/>
              <a:t>‹#›</a:t>
            </a:fld>
            <a:endParaRPr lang="en-US" noProof="0" dirty="0"/>
          </a:p>
        </p:txBody>
      </p:sp>
    </p:spTree>
    <p:extLst>
      <p:ext uri="{BB962C8B-B14F-4D97-AF65-F5344CB8AC3E}">
        <p14:creationId xmlns:p14="http://schemas.microsoft.com/office/powerpoint/2010/main" val="141697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Date Placeholder 4"/>
          <p:cNvSpPr>
            <a:spLocks noGrp="1"/>
          </p:cNvSpPr>
          <p:nvPr>
            <p:ph type="dt" sz="half" idx="10"/>
          </p:nvPr>
        </p:nvSpPr>
        <p:spPr/>
        <p:txBody>
          <a:bodyPr/>
          <a:lstStyle/>
          <a:p>
            <a:fld id="{6DE2CD03-0ACB-4458-BBFE-1F9AEE665C1A}" type="datetime8">
              <a:rPr lang="en-US" noProof="0" smtClean="0"/>
              <a:t>4/20/2024 11:53 AM</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C5C3056E-1632-4A65-A24F-3F10A1450A6E}" type="slidenum">
              <a:rPr lang="en-US" noProof="0" smtClean="0"/>
              <a:t>‹#›</a:t>
            </a:fld>
            <a:endParaRPr lang="en-US" noProof="0" dirty="0"/>
          </a:p>
        </p:txBody>
      </p:sp>
    </p:spTree>
    <p:extLst>
      <p:ext uri="{BB962C8B-B14F-4D97-AF65-F5344CB8AC3E}">
        <p14:creationId xmlns:p14="http://schemas.microsoft.com/office/powerpoint/2010/main" val="669210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03606FD5-B03F-45D5-A178-114C548C0032}" type="datetime1">
              <a:rPr lang="en-US" smtClean="0"/>
              <a:pPr/>
              <a:t>4/20/2024</a:t>
            </a:fld>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37631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11480800" y="6504805"/>
            <a:ext cx="609600" cy="276999"/>
          </a:xfrm>
          <a:prstGeom prst="rect">
            <a:avLst/>
          </a:prstGeom>
        </p:spPr>
        <p:txBody>
          <a:bodyPr/>
          <a:lstStyle>
            <a:lvl1pPr>
              <a:defRPr>
                <a:latin typeface="Corbel"/>
                <a:ea typeface="Corbel"/>
                <a:cs typeface="Corbel"/>
                <a:sym typeface="Corbel"/>
              </a:defRPr>
            </a:lvl1pPr>
          </a:lstStyle>
          <a:p>
            <a:pPr lvl="0"/>
            <a:fld id="{86CB4B4D-7CA3-9044-876B-883B54F8677D}" type="slidenum">
              <a:t>‹#›</a:t>
            </a:fld>
            <a:endParaRPr/>
          </a:p>
        </p:txBody>
      </p:sp>
    </p:spTree>
    <p:extLst>
      <p:ext uri="{BB962C8B-B14F-4D97-AF65-F5344CB8AC3E}">
        <p14:creationId xmlns:p14="http://schemas.microsoft.com/office/powerpoint/2010/main" val="292548950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C3677D4-184F-49CA-88AC-21B7779048E3}"/>
              </a:ext>
            </a:extLst>
          </p:cNvPr>
          <p:cNvSpPr>
            <a:spLocks noGrp="1"/>
          </p:cNvSpPr>
          <p:nvPr>
            <p:ph type="dt" sz="half" idx="10"/>
          </p:nvPr>
        </p:nvSpPr>
        <p:spPr>
          <a:xfrm>
            <a:off x="838200" y="6356350"/>
            <a:ext cx="2743200" cy="365125"/>
          </a:xfrm>
          <a:prstGeom prst="rect">
            <a:avLst/>
          </a:prstGeom>
        </p:spPr>
        <p:txBody>
          <a:bodyPr/>
          <a:lstStyle>
            <a:lvl1pPr>
              <a:defRPr lang="en-US" b="0" cap="all" smtClean="0"/>
            </a:lvl1pPr>
          </a:lstStyle>
          <a:p>
            <a:r>
              <a:rPr lang="en-US"/>
              <a:t>26/7/2021</a:t>
            </a:r>
            <a:endParaRPr lang="en-US" dirty="0"/>
          </a:p>
        </p:txBody>
      </p:sp>
      <p:sp>
        <p:nvSpPr>
          <p:cNvPr id="5" name="Fußzeilenplatzhalter 4">
            <a:extLst>
              <a:ext uri="{FF2B5EF4-FFF2-40B4-BE49-F238E27FC236}">
                <a16:creationId xmlns:a16="http://schemas.microsoft.com/office/drawing/2014/main" id="{4E880E55-1342-410E-83BA-2BFA264362EA}"/>
              </a:ext>
            </a:extLst>
          </p:cNvPr>
          <p:cNvSpPr>
            <a:spLocks noGrp="1"/>
          </p:cNvSpPr>
          <p:nvPr>
            <p:ph type="ftr" sz="quarter" idx="11"/>
          </p:nvPr>
        </p:nvSpPr>
        <p:spPr>
          <a:xfrm>
            <a:off x="4038600" y="6356350"/>
            <a:ext cx="4114800" cy="365125"/>
          </a:xfrm>
          <a:prstGeom prst="rect">
            <a:avLst/>
          </a:prstGeom>
        </p:spPr>
        <p:txBody>
          <a:bodyPr/>
          <a:lstStyle/>
          <a:p>
            <a:r>
              <a:rPr lang="el-GR" i="1"/>
              <a:t>Θεσαλλονίκη </a:t>
            </a:r>
            <a:endParaRPr lang="en-US" dirty="0"/>
          </a:p>
        </p:txBody>
      </p:sp>
      <p:sp>
        <p:nvSpPr>
          <p:cNvPr id="6" name="Foliennummernplatzhalter 5">
            <a:extLst>
              <a:ext uri="{FF2B5EF4-FFF2-40B4-BE49-F238E27FC236}">
                <a16:creationId xmlns:a16="http://schemas.microsoft.com/office/drawing/2014/main" id="{5EBCCEA7-3719-480F-A9A6-4D89B359765B}"/>
              </a:ext>
            </a:extLst>
          </p:cNvPr>
          <p:cNvSpPr>
            <a:spLocks noGrp="1"/>
          </p:cNvSpPr>
          <p:nvPr>
            <p:ph type="sldNum" sz="quarter" idx="12"/>
          </p:nvPr>
        </p:nvSpPr>
        <p:spPr>
          <a:xfrm>
            <a:off x="8610600" y="6356350"/>
            <a:ext cx="2743200" cy="365125"/>
          </a:xfrm>
          <a:prstGeom prst="rect">
            <a:avLst/>
          </a:prstGeom>
        </p:spPr>
        <p:txBody>
          <a:bodyPr/>
          <a:lstStyle/>
          <a:p>
            <a:fld id="{6294C122-808B-4306-8EE1-CB4DB0907E90}" type="slidenum">
              <a:rPr lang="de-AT" smtClean="0"/>
              <a:t>‹#›</a:t>
            </a:fld>
            <a:endParaRPr lang="de-AT"/>
          </a:p>
        </p:txBody>
      </p:sp>
    </p:spTree>
    <p:extLst>
      <p:ext uri="{BB962C8B-B14F-4D97-AF65-F5344CB8AC3E}">
        <p14:creationId xmlns:p14="http://schemas.microsoft.com/office/powerpoint/2010/main" val="262581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l-GR"/>
          </a:p>
        </p:txBody>
      </p:sp>
      <p:sp>
        <p:nvSpPr>
          <p:cNvPr id="4" name="Rectangle 3">
            <a:extLst>
              <a:ext uri="{FF2B5EF4-FFF2-40B4-BE49-F238E27FC236}">
                <a16:creationId xmlns:a16="http://schemas.microsoft.com/office/drawing/2014/main" id="{04C7F2C0-38C8-4CD5-80C3-064FE6ECE591}"/>
              </a:ext>
            </a:extLst>
          </p:cNvPr>
          <p:cNvSpPr>
            <a:spLocks noGrp="1" noChangeArrowheads="1"/>
          </p:cNvSpPr>
          <p:nvPr>
            <p:ph type="dt"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7FDB601E-A66C-4AB3-9F96-7A72C71078BB}"/>
              </a:ext>
            </a:extLst>
          </p:cNvPr>
          <p:cNvSpPr>
            <a:spLocks noGrp="1" noChangeArrowheads="1"/>
          </p:cNvSpPr>
          <p:nvPr>
            <p:ph type="sldNum" idx="11"/>
          </p:nvPr>
        </p:nvSpPr>
        <p:spPr>
          <a:ln/>
        </p:spPr>
        <p:txBody>
          <a:bodyPr/>
          <a:lstStyle>
            <a:lvl1pPr>
              <a:defRPr/>
            </a:lvl1pPr>
          </a:lstStyle>
          <a:p>
            <a:pPr>
              <a:defRPr/>
            </a:pPr>
            <a:fld id="{E9041989-F5AD-43B8-82E8-16539B0FCBD5}" type="slidenum">
              <a:rPr lang="el-GR" altLang="en-US"/>
              <a:pPr>
                <a:defRPr/>
              </a:pPr>
              <a:t>‹#›</a:t>
            </a:fld>
            <a:endParaRPr lang="el-GR" altLang="en-US"/>
          </a:p>
        </p:txBody>
      </p:sp>
    </p:spTree>
    <p:extLst>
      <p:ext uri="{BB962C8B-B14F-4D97-AF65-F5344CB8AC3E}">
        <p14:creationId xmlns:p14="http://schemas.microsoft.com/office/powerpoint/2010/main" val="216231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3">
            <a:extLst>
              <a:ext uri="{FF2B5EF4-FFF2-40B4-BE49-F238E27FC236}">
                <a16:creationId xmlns:a16="http://schemas.microsoft.com/office/drawing/2014/main" id="{0FC55FEF-F68B-446B-8131-4AC5B3A93229}"/>
              </a:ext>
            </a:extLst>
          </p:cNvPr>
          <p:cNvSpPr>
            <a:spLocks noGrp="1" noChangeArrowheads="1"/>
          </p:cNvSpPr>
          <p:nvPr>
            <p:ph type="dt"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4C56D153-0666-43A4-BC76-8B5B93D85713}"/>
              </a:ext>
            </a:extLst>
          </p:cNvPr>
          <p:cNvSpPr>
            <a:spLocks noGrp="1" noChangeArrowheads="1"/>
          </p:cNvSpPr>
          <p:nvPr>
            <p:ph type="sldNum" idx="11"/>
          </p:nvPr>
        </p:nvSpPr>
        <p:spPr>
          <a:ln/>
        </p:spPr>
        <p:txBody>
          <a:bodyPr/>
          <a:lstStyle>
            <a:lvl1pPr>
              <a:defRPr/>
            </a:lvl1pPr>
          </a:lstStyle>
          <a:p>
            <a:pPr>
              <a:defRPr/>
            </a:pPr>
            <a:fld id="{A53F507E-8647-4692-817A-FD0750FA61D9}" type="slidenum">
              <a:rPr lang="el-GR" altLang="en-US"/>
              <a:pPr>
                <a:defRPr/>
              </a:pPr>
              <a:t>‹#›</a:t>
            </a:fld>
            <a:endParaRPr lang="el-GR" altLang="en-US"/>
          </a:p>
        </p:txBody>
      </p:sp>
    </p:spTree>
    <p:extLst>
      <p:ext uri="{BB962C8B-B14F-4D97-AF65-F5344CB8AC3E}">
        <p14:creationId xmlns:p14="http://schemas.microsoft.com/office/powerpoint/2010/main" val="85569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a:extLst>
              <a:ext uri="{FF2B5EF4-FFF2-40B4-BE49-F238E27FC236}">
                <a16:creationId xmlns:a16="http://schemas.microsoft.com/office/drawing/2014/main" id="{58A24C13-798D-4160-BF13-0C1D0AB536D3}"/>
              </a:ext>
            </a:extLst>
          </p:cNvPr>
          <p:cNvSpPr>
            <a:spLocks noGrp="1" noChangeArrowheads="1"/>
          </p:cNvSpPr>
          <p:nvPr>
            <p:ph type="dt"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AC3CBE8C-6F0F-400C-96A7-324C5AF64C7F}"/>
              </a:ext>
            </a:extLst>
          </p:cNvPr>
          <p:cNvSpPr>
            <a:spLocks noGrp="1" noChangeArrowheads="1"/>
          </p:cNvSpPr>
          <p:nvPr>
            <p:ph type="sldNum" idx="11"/>
          </p:nvPr>
        </p:nvSpPr>
        <p:spPr>
          <a:ln/>
        </p:spPr>
        <p:txBody>
          <a:bodyPr/>
          <a:lstStyle>
            <a:lvl1pPr>
              <a:defRPr/>
            </a:lvl1pPr>
          </a:lstStyle>
          <a:p>
            <a:pPr>
              <a:defRPr/>
            </a:pPr>
            <a:fld id="{62377DDD-463F-4885-9B07-88407355CDBF}" type="slidenum">
              <a:rPr lang="el-GR" altLang="en-US"/>
              <a:pPr>
                <a:defRPr/>
              </a:pPr>
              <a:t>‹#›</a:t>
            </a:fld>
            <a:endParaRPr lang="el-GR" altLang="en-US"/>
          </a:p>
        </p:txBody>
      </p:sp>
    </p:spTree>
    <p:extLst>
      <p:ext uri="{BB962C8B-B14F-4D97-AF65-F5344CB8AC3E}">
        <p14:creationId xmlns:p14="http://schemas.microsoft.com/office/powerpoint/2010/main" val="4057459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09600" y="1600200"/>
            <a:ext cx="5378451" cy="4516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1252" y="1600200"/>
            <a:ext cx="5378449" cy="4516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3">
            <a:extLst>
              <a:ext uri="{FF2B5EF4-FFF2-40B4-BE49-F238E27FC236}">
                <a16:creationId xmlns:a16="http://schemas.microsoft.com/office/drawing/2014/main" id="{95ACB695-3051-497E-980C-CB834CEC0AF4}"/>
              </a:ext>
            </a:extLst>
          </p:cNvPr>
          <p:cNvSpPr>
            <a:spLocks noGrp="1" noChangeArrowheads="1"/>
          </p:cNvSpPr>
          <p:nvPr>
            <p:ph type="dt"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53D9C8DE-24BD-4FB4-A65D-282ED9C90673}"/>
              </a:ext>
            </a:extLst>
          </p:cNvPr>
          <p:cNvSpPr>
            <a:spLocks noGrp="1" noChangeArrowheads="1"/>
          </p:cNvSpPr>
          <p:nvPr>
            <p:ph type="sldNum" idx="11"/>
          </p:nvPr>
        </p:nvSpPr>
        <p:spPr>
          <a:ln/>
        </p:spPr>
        <p:txBody>
          <a:bodyPr/>
          <a:lstStyle>
            <a:lvl1pPr>
              <a:defRPr/>
            </a:lvl1pPr>
          </a:lstStyle>
          <a:p>
            <a:pPr>
              <a:defRPr/>
            </a:pPr>
            <a:fld id="{268D9855-E9DE-4EFA-8038-C8A22990EDBB}" type="slidenum">
              <a:rPr lang="el-GR" altLang="en-US"/>
              <a:pPr>
                <a:defRPr/>
              </a:pPr>
              <a:t>‹#›</a:t>
            </a:fld>
            <a:endParaRPr lang="el-GR" altLang="en-US"/>
          </a:p>
        </p:txBody>
      </p:sp>
    </p:spTree>
    <p:extLst>
      <p:ext uri="{BB962C8B-B14F-4D97-AF65-F5344CB8AC3E}">
        <p14:creationId xmlns:p14="http://schemas.microsoft.com/office/powerpoint/2010/main" val="37940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3">
            <a:extLst>
              <a:ext uri="{FF2B5EF4-FFF2-40B4-BE49-F238E27FC236}">
                <a16:creationId xmlns:a16="http://schemas.microsoft.com/office/drawing/2014/main" id="{7171687A-3952-4E90-A6F8-C31816A0AEDA}"/>
              </a:ext>
            </a:extLst>
          </p:cNvPr>
          <p:cNvSpPr>
            <a:spLocks noGrp="1" noChangeArrowheads="1"/>
          </p:cNvSpPr>
          <p:nvPr>
            <p:ph type="dt" idx="10"/>
          </p:nvPr>
        </p:nvSpPr>
        <p:spPr>
          <a:ln/>
        </p:spPr>
        <p:txBody>
          <a:bodyPr/>
          <a:lstStyle>
            <a:lvl1pPr>
              <a:defRPr/>
            </a:lvl1pPr>
          </a:lstStyle>
          <a:p>
            <a:pPr>
              <a:defRPr/>
            </a:pPr>
            <a:endParaRPr lang="el-GR"/>
          </a:p>
        </p:txBody>
      </p:sp>
      <p:sp>
        <p:nvSpPr>
          <p:cNvPr id="8" name="Rectangle 5">
            <a:extLst>
              <a:ext uri="{FF2B5EF4-FFF2-40B4-BE49-F238E27FC236}">
                <a16:creationId xmlns:a16="http://schemas.microsoft.com/office/drawing/2014/main" id="{9248CEE0-6759-4385-A349-FBA9D2663961}"/>
              </a:ext>
            </a:extLst>
          </p:cNvPr>
          <p:cNvSpPr>
            <a:spLocks noGrp="1" noChangeArrowheads="1"/>
          </p:cNvSpPr>
          <p:nvPr>
            <p:ph type="sldNum" idx="11"/>
          </p:nvPr>
        </p:nvSpPr>
        <p:spPr>
          <a:ln/>
        </p:spPr>
        <p:txBody>
          <a:bodyPr/>
          <a:lstStyle>
            <a:lvl1pPr>
              <a:defRPr/>
            </a:lvl1pPr>
          </a:lstStyle>
          <a:p>
            <a:pPr>
              <a:defRPr/>
            </a:pPr>
            <a:fld id="{17765E31-FEC9-49E4-B218-261A0F99C936}" type="slidenum">
              <a:rPr lang="el-GR" altLang="en-US"/>
              <a:pPr>
                <a:defRPr/>
              </a:pPr>
              <a:t>‹#›</a:t>
            </a:fld>
            <a:endParaRPr lang="el-GR" altLang="en-US"/>
          </a:p>
        </p:txBody>
      </p:sp>
    </p:spTree>
    <p:extLst>
      <p:ext uri="{BB962C8B-B14F-4D97-AF65-F5344CB8AC3E}">
        <p14:creationId xmlns:p14="http://schemas.microsoft.com/office/powerpoint/2010/main" val="1590198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C994CB-2BC6-164B-80D4-304B4CB6D8C3}"/>
              </a:ext>
            </a:extLst>
          </p:cNvPr>
          <p:cNvSpPr>
            <a:spLocks noChangeAspect="1"/>
          </p:cNvSpPr>
          <p:nvPr userDrawn="1"/>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4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581192" y="2180496"/>
            <a:ext cx="11029615" cy="367830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E20D11B3-3F18-4FD1-BAEF-D15CC2EE16C2}" type="datetime8">
              <a:rPr lang="en-US" noProof="0" smtClean="0"/>
              <a:t>4/20/2024 11:53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a:xfrm>
            <a:off x="10558300" y="5956137"/>
            <a:ext cx="1052508" cy="365125"/>
          </a:xfrm>
        </p:spPr>
        <p:txBody>
          <a:bodyPr/>
          <a:lstStyle/>
          <a:p>
            <a:fld id="{C5C3056E-1632-4A65-A24F-3F10A1450A6E}" type="slidenum">
              <a:rPr lang="en-US" noProof="0" smtClean="0"/>
              <a:t>‹#›</a:t>
            </a:fld>
            <a:endParaRPr lang="en-US" noProof="0" dirty="0"/>
          </a:p>
        </p:txBody>
      </p:sp>
      <p:sp>
        <p:nvSpPr>
          <p:cNvPr id="9" name="Title 1">
            <a:extLst>
              <a:ext uri="{FF2B5EF4-FFF2-40B4-BE49-F238E27FC236}">
                <a16:creationId xmlns:a16="http://schemas.microsoft.com/office/drawing/2014/main" id="{B5BE0FDB-DB48-E242-8A1F-5B06F79B404A}"/>
              </a:ext>
            </a:extLst>
          </p:cNvPr>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Tree>
    <p:extLst>
      <p:ext uri="{BB962C8B-B14F-4D97-AF65-F5344CB8AC3E}">
        <p14:creationId xmlns:p14="http://schemas.microsoft.com/office/powerpoint/2010/main" val="2546653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3">
            <a:extLst>
              <a:ext uri="{FF2B5EF4-FFF2-40B4-BE49-F238E27FC236}">
                <a16:creationId xmlns:a16="http://schemas.microsoft.com/office/drawing/2014/main" id="{D83DA045-9D45-480E-B3D1-F2EE1ED30BD5}"/>
              </a:ext>
            </a:extLst>
          </p:cNvPr>
          <p:cNvSpPr>
            <a:spLocks noGrp="1" noChangeArrowheads="1"/>
          </p:cNvSpPr>
          <p:nvPr>
            <p:ph type="dt" idx="10"/>
          </p:nvPr>
        </p:nvSpPr>
        <p:spPr>
          <a:ln/>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id="{82AB20A0-6743-4E0E-A710-13FA7E9A3C15}"/>
              </a:ext>
            </a:extLst>
          </p:cNvPr>
          <p:cNvSpPr>
            <a:spLocks noGrp="1" noChangeArrowheads="1"/>
          </p:cNvSpPr>
          <p:nvPr>
            <p:ph type="sldNum" idx="11"/>
          </p:nvPr>
        </p:nvSpPr>
        <p:spPr>
          <a:ln/>
        </p:spPr>
        <p:txBody>
          <a:bodyPr/>
          <a:lstStyle>
            <a:lvl1pPr>
              <a:defRPr/>
            </a:lvl1pPr>
          </a:lstStyle>
          <a:p>
            <a:pPr>
              <a:defRPr/>
            </a:pPr>
            <a:fld id="{3D98111F-38E4-494E-9AD0-D85381B50572}" type="slidenum">
              <a:rPr lang="el-GR" altLang="en-US"/>
              <a:pPr>
                <a:defRPr/>
              </a:pPr>
              <a:t>‹#›</a:t>
            </a:fld>
            <a:endParaRPr lang="el-GR" altLang="en-US"/>
          </a:p>
        </p:txBody>
      </p:sp>
    </p:spTree>
    <p:extLst>
      <p:ext uri="{BB962C8B-B14F-4D97-AF65-F5344CB8AC3E}">
        <p14:creationId xmlns:p14="http://schemas.microsoft.com/office/powerpoint/2010/main" val="792220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AEC43D7-1F18-438E-BB1A-D777C331291C}"/>
              </a:ext>
            </a:extLst>
          </p:cNvPr>
          <p:cNvSpPr>
            <a:spLocks noGrp="1" noChangeArrowheads="1"/>
          </p:cNvSpPr>
          <p:nvPr>
            <p:ph type="dt" idx="10"/>
          </p:nvPr>
        </p:nvSpPr>
        <p:spPr>
          <a:ln/>
        </p:spPr>
        <p:txBody>
          <a:bodyPr/>
          <a:lstStyle>
            <a:lvl1pPr>
              <a:defRPr/>
            </a:lvl1pPr>
          </a:lstStyle>
          <a:p>
            <a:pPr>
              <a:defRPr/>
            </a:pPr>
            <a:endParaRPr lang="el-GR"/>
          </a:p>
        </p:txBody>
      </p:sp>
      <p:sp>
        <p:nvSpPr>
          <p:cNvPr id="3" name="Rectangle 5">
            <a:extLst>
              <a:ext uri="{FF2B5EF4-FFF2-40B4-BE49-F238E27FC236}">
                <a16:creationId xmlns:a16="http://schemas.microsoft.com/office/drawing/2014/main" id="{C71E5F63-1CA1-42C5-98D2-965F1914F193}"/>
              </a:ext>
            </a:extLst>
          </p:cNvPr>
          <p:cNvSpPr>
            <a:spLocks noGrp="1" noChangeArrowheads="1"/>
          </p:cNvSpPr>
          <p:nvPr>
            <p:ph type="sldNum" idx="11"/>
          </p:nvPr>
        </p:nvSpPr>
        <p:spPr>
          <a:ln/>
        </p:spPr>
        <p:txBody>
          <a:bodyPr/>
          <a:lstStyle>
            <a:lvl1pPr>
              <a:defRPr/>
            </a:lvl1pPr>
          </a:lstStyle>
          <a:p>
            <a:pPr>
              <a:defRPr/>
            </a:pPr>
            <a:fld id="{CCAA2C6C-6A3F-4662-95A5-8607C39AE295}" type="slidenum">
              <a:rPr lang="el-GR" altLang="en-US"/>
              <a:pPr>
                <a:defRPr/>
              </a:pPr>
              <a:t>‹#›</a:t>
            </a:fld>
            <a:endParaRPr lang="el-GR" altLang="en-US"/>
          </a:p>
        </p:txBody>
      </p:sp>
    </p:spTree>
    <p:extLst>
      <p:ext uri="{BB962C8B-B14F-4D97-AF65-F5344CB8AC3E}">
        <p14:creationId xmlns:p14="http://schemas.microsoft.com/office/powerpoint/2010/main" val="3364686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2A25C7D3-1B8B-41EC-A211-52175ADDEAD6}"/>
              </a:ext>
            </a:extLst>
          </p:cNvPr>
          <p:cNvSpPr>
            <a:spLocks noGrp="1" noChangeArrowheads="1"/>
          </p:cNvSpPr>
          <p:nvPr>
            <p:ph type="dt"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7D4B968F-96E2-4CAC-B383-6BA5FBCDD354}"/>
              </a:ext>
            </a:extLst>
          </p:cNvPr>
          <p:cNvSpPr>
            <a:spLocks noGrp="1" noChangeArrowheads="1"/>
          </p:cNvSpPr>
          <p:nvPr>
            <p:ph type="sldNum" idx="11"/>
          </p:nvPr>
        </p:nvSpPr>
        <p:spPr>
          <a:ln/>
        </p:spPr>
        <p:txBody>
          <a:bodyPr/>
          <a:lstStyle>
            <a:lvl1pPr>
              <a:defRPr/>
            </a:lvl1pPr>
          </a:lstStyle>
          <a:p>
            <a:pPr>
              <a:defRPr/>
            </a:pPr>
            <a:fld id="{0865B59E-79CD-453E-99CA-C9508EE86945}" type="slidenum">
              <a:rPr lang="el-GR" altLang="en-US"/>
              <a:pPr>
                <a:defRPr/>
              </a:pPr>
              <a:t>‹#›</a:t>
            </a:fld>
            <a:endParaRPr lang="el-GR" altLang="en-US"/>
          </a:p>
        </p:txBody>
      </p:sp>
    </p:spTree>
    <p:extLst>
      <p:ext uri="{BB962C8B-B14F-4D97-AF65-F5344CB8AC3E}">
        <p14:creationId xmlns:p14="http://schemas.microsoft.com/office/powerpoint/2010/main" val="1251134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562E7974-81D1-4BA4-9EE3-B06136603D01}"/>
              </a:ext>
            </a:extLst>
          </p:cNvPr>
          <p:cNvSpPr>
            <a:spLocks noGrp="1" noChangeArrowheads="1"/>
          </p:cNvSpPr>
          <p:nvPr>
            <p:ph type="dt"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C8BB4DB4-AB50-4E25-BFBF-9B8F5AC5B9B5}"/>
              </a:ext>
            </a:extLst>
          </p:cNvPr>
          <p:cNvSpPr>
            <a:spLocks noGrp="1" noChangeArrowheads="1"/>
          </p:cNvSpPr>
          <p:nvPr>
            <p:ph type="sldNum" idx="11"/>
          </p:nvPr>
        </p:nvSpPr>
        <p:spPr>
          <a:ln/>
        </p:spPr>
        <p:txBody>
          <a:bodyPr/>
          <a:lstStyle>
            <a:lvl1pPr>
              <a:defRPr/>
            </a:lvl1pPr>
          </a:lstStyle>
          <a:p>
            <a:pPr>
              <a:defRPr/>
            </a:pPr>
            <a:fld id="{7A3ECFC7-BD35-4032-989F-0FE058421225}" type="slidenum">
              <a:rPr lang="el-GR" altLang="en-US"/>
              <a:pPr>
                <a:defRPr/>
              </a:pPr>
              <a:t>‹#›</a:t>
            </a:fld>
            <a:endParaRPr lang="el-GR" altLang="en-US"/>
          </a:p>
        </p:txBody>
      </p:sp>
    </p:spTree>
    <p:extLst>
      <p:ext uri="{BB962C8B-B14F-4D97-AF65-F5344CB8AC3E}">
        <p14:creationId xmlns:p14="http://schemas.microsoft.com/office/powerpoint/2010/main" val="1406458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3">
            <a:extLst>
              <a:ext uri="{FF2B5EF4-FFF2-40B4-BE49-F238E27FC236}">
                <a16:creationId xmlns:a16="http://schemas.microsoft.com/office/drawing/2014/main" id="{498AD4AB-E2D3-4F18-BDD0-E74CFC3E7AC3}"/>
              </a:ext>
            </a:extLst>
          </p:cNvPr>
          <p:cNvSpPr>
            <a:spLocks noGrp="1" noChangeArrowheads="1"/>
          </p:cNvSpPr>
          <p:nvPr>
            <p:ph type="dt"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03B28DA1-C97E-48BA-BD29-EF64D03B4B5D}"/>
              </a:ext>
            </a:extLst>
          </p:cNvPr>
          <p:cNvSpPr>
            <a:spLocks noGrp="1" noChangeArrowheads="1"/>
          </p:cNvSpPr>
          <p:nvPr>
            <p:ph type="sldNum" idx="11"/>
          </p:nvPr>
        </p:nvSpPr>
        <p:spPr>
          <a:ln/>
        </p:spPr>
        <p:txBody>
          <a:bodyPr/>
          <a:lstStyle>
            <a:lvl1pPr>
              <a:defRPr/>
            </a:lvl1pPr>
          </a:lstStyle>
          <a:p>
            <a:pPr>
              <a:defRPr/>
            </a:pPr>
            <a:fld id="{EC5AE5FC-FDAC-438D-8983-4C1CC96A3B48}" type="slidenum">
              <a:rPr lang="el-GR" altLang="en-US"/>
              <a:pPr>
                <a:defRPr/>
              </a:pPr>
              <a:t>‹#›</a:t>
            </a:fld>
            <a:endParaRPr lang="el-GR" altLang="en-US"/>
          </a:p>
        </p:txBody>
      </p:sp>
    </p:spTree>
    <p:extLst>
      <p:ext uri="{BB962C8B-B14F-4D97-AF65-F5344CB8AC3E}">
        <p14:creationId xmlns:p14="http://schemas.microsoft.com/office/powerpoint/2010/main" val="1451431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0734" y="274638"/>
            <a:ext cx="2738967" cy="58420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09600" y="274638"/>
            <a:ext cx="8017933" cy="584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3">
            <a:extLst>
              <a:ext uri="{FF2B5EF4-FFF2-40B4-BE49-F238E27FC236}">
                <a16:creationId xmlns:a16="http://schemas.microsoft.com/office/drawing/2014/main" id="{4FBD459A-60D8-4999-A838-9CB30AA1F3F9}"/>
              </a:ext>
            </a:extLst>
          </p:cNvPr>
          <p:cNvSpPr>
            <a:spLocks noGrp="1" noChangeArrowheads="1"/>
          </p:cNvSpPr>
          <p:nvPr>
            <p:ph type="dt"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4727047A-9CAD-4305-BD7E-8F30AB9FA536}"/>
              </a:ext>
            </a:extLst>
          </p:cNvPr>
          <p:cNvSpPr>
            <a:spLocks noGrp="1" noChangeArrowheads="1"/>
          </p:cNvSpPr>
          <p:nvPr>
            <p:ph type="sldNum" idx="11"/>
          </p:nvPr>
        </p:nvSpPr>
        <p:spPr>
          <a:ln/>
        </p:spPr>
        <p:txBody>
          <a:bodyPr/>
          <a:lstStyle>
            <a:lvl1pPr>
              <a:defRPr/>
            </a:lvl1pPr>
          </a:lstStyle>
          <a:p>
            <a:pPr>
              <a:defRPr/>
            </a:pPr>
            <a:fld id="{8AE9C3CF-8152-49AD-AB87-656694BBB06A}" type="slidenum">
              <a:rPr lang="el-GR" altLang="en-US"/>
              <a:pPr>
                <a:defRPr/>
              </a:pPr>
              <a:t>‹#›</a:t>
            </a:fld>
            <a:endParaRPr lang="el-GR" altLang="en-US"/>
          </a:p>
        </p:txBody>
      </p:sp>
    </p:spTree>
    <p:extLst>
      <p:ext uri="{BB962C8B-B14F-4D97-AF65-F5344CB8AC3E}">
        <p14:creationId xmlns:p14="http://schemas.microsoft.com/office/powerpoint/2010/main" val="3042022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6">
            <a:extLst>
              <a:ext uri="{FF2B5EF4-FFF2-40B4-BE49-F238E27FC236}">
                <a16:creationId xmlns:a16="http://schemas.microsoft.com/office/drawing/2014/main" id="{B2AA662E-9B72-415D-B1D5-B8933E93AAC0}"/>
              </a:ext>
            </a:extLst>
          </p:cNvPr>
          <p:cNvSpPr>
            <a:spLocks noGrp="1"/>
          </p:cNvSpPr>
          <p:nvPr>
            <p:ph type="sldNum" sz="quarter" idx="10"/>
          </p:nvPr>
        </p:nvSpPr>
        <p:spPr>
          <a:xfrm>
            <a:off x="11480800" y="6505576"/>
            <a:ext cx="609600" cy="276225"/>
          </a:xfrm>
        </p:spPr>
        <p:txBody>
          <a:bodyPr/>
          <a:lstStyle>
            <a:lvl1pPr>
              <a:defRPr>
                <a:latin typeface="Corbel"/>
                <a:ea typeface="Corbel"/>
                <a:cs typeface="Corbel"/>
                <a:sym typeface="Corbel"/>
              </a:defRPr>
            </a:lvl1pPr>
          </a:lstStyle>
          <a:p>
            <a:pPr>
              <a:defRPr/>
            </a:pPr>
            <a:fld id="{9A01130E-2F0E-43B4-9D4E-28E86A3D92CF}" type="slidenum">
              <a:rPr/>
              <a:pPr>
                <a:defRPr/>
              </a:pPr>
              <a:t>‹#›</a:t>
            </a:fld>
            <a:endParaRPr/>
          </a:p>
        </p:txBody>
      </p:sp>
    </p:spTree>
    <p:extLst>
      <p:ext uri="{BB962C8B-B14F-4D97-AF65-F5344CB8AC3E}">
        <p14:creationId xmlns:p14="http://schemas.microsoft.com/office/powerpoint/2010/main" val="238190579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0EE8855A-0AFB-4FDB-BC7A-F8783E213A03}"/>
              </a:ext>
            </a:extLst>
          </p:cNvPr>
          <p:cNvSpPr>
            <a:spLocks noGrp="1"/>
          </p:cNvSpPr>
          <p:nvPr>
            <p:ph type="dt" sz="half" idx="10"/>
          </p:nvPr>
        </p:nvSpPr>
        <p:spPr>
          <a:xfrm>
            <a:off x="838200" y="6356351"/>
            <a:ext cx="2743200" cy="365125"/>
          </a:xfrm>
        </p:spPr>
        <p:txBody>
          <a:bodyPr/>
          <a:lstStyle>
            <a:lvl1pPr>
              <a:defRPr lang="en-US" b="0" cap="all"/>
            </a:lvl1pPr>
          </a:lstStyle>
          <a:p>
            <a:pPr>
              <a:defRPr/>
            </a:pPr>
            <a:r>
              <a:t>26/7/2021</a:t>
            </a:r>
            <a:endParaRPr dirty="0"/>
          </a:p>
        </p:txBody>
      </p:sp>
      <p:sp>
        <p:nvSpPr>
          <p:cNvPr id="3" name="Fußzeilenplatzhalter 4">
            <a:extLst>
              <a:ext uri="{FF2B5EF4-FFF2-40B4-BE49-F238E27FC236}">
                <a16:creationId xmlns:a16="http://schemas.microsoft.com/office/drawing/2014/main" id="{12280EB9-1393-48C8-B8CE-13D241593474}"/>
              </a:ext>
            </a:extLst>
          </p:cNvPr>
          <p:cNvSpPr>
            <a:spLocks noGrp="1"/>
          </p:cNvSpPr>
          <p:nvPr>
            <p:ph type="ftr" sz="quarter" idx="11"/>
          </p:nvPr>
        </p:nvSpPr>
        <p:spPr>
          <a:xfrm>
            <a:off x="4038600" y="6356351"/>
            <a:ext cx="4114800" cy="365125"/>
          </a:xfrm>
          <a:prstGeom prst="rect">
            <a:avLst/>
          </a:prstGeom>
        </p:spPr>
        <p:txBody>
          <a:bodyPr/>
          <a:lstStyle>
            <a:lvl1pPr>
              <a:defRPr i="1"/>
            </a:lvl1pPr>
          </a:lstStyle>
          <a:p>
            <a:pPr>
              <a:defRPr/>
            </a:pPr>
            <a:r>
              <a:rPr lang="el-GR"/>
              <a:t>Θεσαλλονίκη </a:t>
            </a:r>
            <a:endParaRPr lang="en-US" i="0" dirty="0"/>
          </a:p>
        </p:txBody>
      </p:sp>
      <p:sp>
        <p:nvSpPr>
          <p:cNvPr id="4" name="Foliennummernplatzhalter 5">
            <a:extLst>
              <a:ext uri="{FF2B5EF4-FFF2-40B4-BE49-F238E27FC236}">
                <a16:creationId xmlns:a16="http://schemas.microsoft.com/office/drawing/2014/main" id="{12FDFFC0-1D3B-49D2-92C6-A90AFBC53BEC}"/>
              </a:ext>
            </a:extLst>
          </p:cNvPr>
          <p:cNvSpPr>
            <a:spLocks noGrp="1"/>
          </p:cNvSpPr>
          <p:nvPr>
            <p:ph type="sldNum" sz="quarter" idx="12"/>
          </p:nvPr>
        </p:nvSpPr>
        <p:spPr>
          <a:xfrm>
            <a:off x="8610600" y="6356351"/>
            <a:ext cx="2743200" cy="365125"/>
          </a:xfrm>
        </p:spPr>
        <p:txBody>
          <a:bodyPr/>
          <a:lstStyle>
            <a:lvl1pPr>
              <a:defRPr/>
            </a:lvl1pPr>
          </a:lstStyle>
          <a:p>
            <a:pPr>
              <a:defRPr/>
            </a:pPr>
            <a:fld id="{DD88453A-C427-4FF2-81EF-84F8264D1553}" type="slidenum">
              <a:rPr lang="de-AT"/>
              <a:pPr>
                <a:defRPr/>
              </a:pPr>
              <a:t>‹#›</a:t>
            </a:fld>
            <a:endParaRPr lang="de-AT"/>
          </a:p>
        </p:txBody>
      </p:sp>
    </p:spTree>
    <p:extLst>
      <p:ext uri="{BB962C8B-B14F-4D97-AF65-F5344CB8AC3E}">
        <p14:creationId xmlns:p14="http://schemas.microsoft.com/office/powerpoint/2010/main" val="18514911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2"/>
            <a:ext cx="8825659" cy="3329581"/>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9" cy="861420"/>
          </a:xfrm>
        </p:spPr>
        <p:txBody>
          <a:bodyPr/>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4BD5A7C6-FD54-4BDD-AE24-5247C551335D}"/>
              </a:ext>
            </a:extLst>
          </p:cNvPr>
          <p:cNvSpPr>
            <a:spLocks noGrp="1"/>
          </p:cNvSpPr>
          <p:nvPr>
            <p:ph type="dt" sz="half" idx="10"/>
          </p:nvPr>
        </p:nvSpPr>
        <p:spPr/>
        <p:txBody>
          <a:bodyPr/>
          <a:lstStyle>
            <a:lvl1pPr defTabSz="457200">
              <a:defRPr/>
            </a:lvl1pPr>
          </a:lstStyle>
          <a:p>
            <a:pPr>
              <a:defRPr/>
            </a:pPr>
            <a:fld id="{3F588751-24B8-4B84-B139-44A391D38266}" type="datetimeFigureOut">
              <a:rPr lang="en-US"/>
              <a:pPr>
                <a:defRPr/>
              </a:pPr>
              <a:t>4/20/2024</a:t>
            </a:fld>
            <a:endParaRPr lang="en-US" dirty="0"/>
          </a:p>
        </p:txBody>
      </p:sp>
      <p:sp>
        <p:nvSpPr>
          <p:cNvPr id="5" name="Footer Placeholder 4">
            <a:extLst>
              <a:ext uri="{FF2B5EF4-FFF2-40B4-BE49-F238E27FC236}">
                <a16:creationId xmlns:a16="http://schemas.microsoft.com/office/drawing/2014/main" id="{AD478511-55B5-44D0-8145-4959DB184611}"/>
              </a:ext>
            </a:extLst>
          </p:cNvPr>
          <p:cNvSpPr>
            <a:spLocks noGrp="1"/>
          </p:cNvSpPr>
          <p:nvPr>
            <p:ph type="ftr" sz="quarter" idx="11"/>
          </p:nvPr>
        </p:nvSpPr>
        <p:spPr/>
        <p:txBody>
          <a:bodyPr/>
          <a:lstStyle>
            <a:lvl1pPr defTabSz="457200">
              <a:defRPr/>
            </a:lvl1pPr>
          </a:lstStyle>
          <a:p>
            <a:pPr>
              <a:defRPr/>
            </a:pPr>
            <a:r>
              <a:rPr lang="en-US"/>
              <a:t>
              </a:t>
            </a:r>
            <a:endParaRPr lang="en-US" dirty="0"/>
          </a:p>
        </p:txBody>
      </p:sp>
      <p:sp>
        <p:nvSpPr>
          <p:cNvPr id="6" name="Slide Number Placeholder 5">
            <a:extLst>
              <a:ext uri="{FF2B5EF4-FFF2-40B4-BE49-F238E27FC236}">
                <a16:creationId xmlns:a16="http://schemas.microsoft.com/office/drawing/2014/main" id="{2C5A7DDD-CB2B-40A3-AA07-702C6950AD57}"/>
              </a:ext>
            </a:extLst>
          </p:cNvPr>
          <p:cNvSpPr>
            <a:spLocks noGrp="1"/>
          </p:cNvSpPr>
          <p:nvPr>
            <p:ph type="sldNum" sz="quarter" idx="12"/>
          </p:nvPr>
        </p:nvSpPr>
        <p:spPr/>
        <p:txBody>
          <a:bodyPr/>
          <a:lstStyle>
            <a:lvl1pPr defTabSz="457200">
              <a:defRPr/>
            </a:lvl1pPr>
          </a:lstStyle>
          <a:p>
            <a:pPr>
              <a:defRPr/>
            </a:pPr>
            <a:fld id="{B6F493E7-B2CC-44F8-94AC-D28308A7597F}" type="slidenum">
              <a:rPr lang="en-US" altLang="el-GR"/>
              <a:pPr>
                <a:defRPr/>
              </a:pPr>
              <a:t>‹#›</a:t>
            </a:fld>
            <a:endParaRPr lang="en-US" altLang="el-GR"/>
          </a:p>
        </p:txBody>
      </p:sp>
    </p:spTree>
    <p:extLst>
      <p:ext uri="{BB962C8B-B14F-4D97-AF65-F5344CB8AC3E}">
        <p14:creationId xmlns:p14="http://schemas.microsoft.com/office/powerpoint/2010/main" val="3234573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681DD5-D2AC-46FF-834C-05C2411F944A}"/>
              </a:ext>
            </a:extLst>
          </p:cNvPr>
          <p:cNvSpPr>
            <a:spLocks noGrp="1"/>
          </p:cNvSpPr>
          <p:nvPr>
            <p:ph type="dt" sz="half" idx="10"/>
          </p:nvPr>
        </p:nvSpPr>
        <p:spPr/>
        <p:txBody>
          <a:bodyPr/>
          <a:lstStyle>
            <a:lvl1pPr defTabSz="457200">
              <a:defRPr/>
            </a:lvl1pPr>
          </a:lstStyle>
          <a:p>
            <a:pPr>
              <a:defRPr/>
            </a:pPr>
            <a:fld id="{9652EA57-90A8-48A7-8FBB-1D965CD1B2EC}" type="datetimeFigureOut">
              <a:rPr lang="en-US"/>
              <a:pPr>
                <a:defRPr/>
              </a:pPr>
              <a:t>4/20/2024</a:t>
            </a:fld>
            <a:endParaRPr lang="en-US" dirty="0"/>
          </a:p>
        </p:txBody>
      </p:sp>
      <p:sp>
        <p:nvSpPr>
          <p:cNvPr id="5" name="Footer Placeholder 4">
            <a:extLst>
              <a:ext uri="{FF2B5EF4-FFF2-40B4-BE49-F238E27FC236}">
                <a16:creationId xmlns:a16="http://schemas.microsoft.com/office/drawing/2014/main" id="{2970C060-E485-4198-B8D2-115C7CBA238F}"/>
              </a:ext>
            </a:extLst>
          </p:cNvPr>
          <p:cNvSpPr>
            <a:spLocks noGrp="1"/>
          </p:cNvSpPr>
          <p:nvPr>
            <p:ph type="ftr" sz="quarter" idx="11"/>
          </p:nvPr>
        </p:nvSpPr>
        <p:spPr/>
        <p:txBody>
          <a:bodyPr/>
          <a:lstStyle>
            <a:lvl1pPr defTabSz="457200">
              <a:defRPr/>
            </a:lvl1pPr>
          </a:lstStyle>
          <a:p>
            <a:pPr>
              <a:defRPr/>
            </a:pPr>
            <a:r>
              <a:rPr lang="en-US"/>
              <a:t>
              </a:t>
            </a:r>
            <a:endParaRPr lang="en-US" dirty="0"/>
          </a:p>
        </p:txBody>
      </p:sp>
      <p:sp>
        <p:nvSpPr>
          <p:cNvPr id="6" name="Slide Number Placeholder 5">
            <a:extLst>
              <a:ext uri="{FF2B5EF4-FFF2-40B4-BE49-F238E27FC236}">
                <a16:creationId xmlns:a16="http://schemas.microsoft.com/office/drawing/2014/main" id="{133E4D81-2185-4704-8205-1B8DE30831E4}"/>
              </a:ext>
            </a:extLst>
          </p:cNvPr>
          <p:cNvSpPr>
            <a:spLocks noGrp="1"/>
          </p:cNvSpPr>
          <p:nvPr>
            <p:ph type="sldNum" sz="quarter" idx="12"/>
          </p:nvPr>
        </p:nvSpPr>
        <p:spPr/>
        <p:txBody>
          <a:bodyPr/>
          <a:lstStyle>
            <a:lvl1pPr defTabSz="457200">
              <a:defRPr/>
            </a:lvl1pPr>
          </a:lstStyle>
          <a:p>
            <a:pPr>
              <a:defRPr/>
            </a:pPr>
            <a:fld id="{E8010DE6-49AC-4A4A-91C7-A0BBC4D65971}" type="slidenum">
              <a:rPr lang="en-US" altLang="el-GR"/>
              <a:pPr>
                <a:defRPr/>
              </a:pPr>
              <a:t>‹#›</a:t>
            </a:fld>
            <a:endParaRPr lang="en-US" altLang="el-GR"/>
          </a:p>
        </p:txBody>
      </p:sp>
    </p:spTree>
    <p:extLst>
      <p:ext uri="{BB962C8B-B14F-4D97-AF65-F5344CB8AC3E}">
        <p14:creationId xmlns:p14="http://schemas.microsoft.com/office/powerpoint/2010/main" val="1563481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mage and Caption">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5655714" cy="5244392"/>
          </a:xfrm>
          <a:prstGeom prst="rect">
            <a:avLst/>
          </a:prstGeom>
          <a:gradFill flip="none" rotWithShape="1">
            <a:gsLst>
              <a:gs pos="100000">
                <a:schemeClr val="accent2"/>
              </a:gs>
              <a:gs pos="65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295292" y="773724"/>
            <a:ext cx="5315516" cy="4958862"/>
          </a:xfrm>
        </p:spPr>
        <p:txBody>
          <a:bodyPr anchor="ctr" anchorCtr="0"/>
          <a:lstStyle>
            <a:lvl1pPr>
              <a:defRPr>
                <a:solidFill>
                  <a:schemeClr val="accent1"/>
                </a:solidFill>
              </a:defRPr>
            </a:lvl1pPr>
          </a:lstStyle>
          <a:p>
            <a:r>
              <a:rPr lang="en-US" noProof="0"/>
              <a:t>Click to edit Master title style</a:t>
            </a:r>
          </a:p>
        </p:txBody>
      </p:sp>
      <p:sp>
        <p:nvSpPr>
          <p:cNvPr id="3" name="Content Placeholder 2"/>
          <p:cNvSpPr>
            <a:spLocks noGrp="1"/>
          </p:cNvSpPr>
          <p:nvPr>
            <p:ph idx="1"/>
          </p:nvPr>
        </p:nvSpPr>
        <p:spPr>
          <a:xfrm>
            <a:off x="581192" y="773724"/>
            <a:ext cx="5388785" cy="49588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335304F6-55F4-45F8-BBB4-727BFFEADAA0}" type="datetime8">
              <a:rPr lang="en-US" noProof="0" smtClean="0"/>
              <a:t>4/20/2024 11:53 AM</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a:xfrm>
            <a:off x="10558300" y="5956137"/>
            <a:ext cx="1052508" cy="365125"/>
          </a:xfrm>
        </p:spPr>
        <p:txBody>
          <a:bodyPr/>
          <a:lstStyle/>
          <a:p>
            <a:fld id="{C5C3056E-1632-4A65-A24F-3F10A1450A6E}" type="slidenum">
              <a:rPr lang="en-US" noProof="0" smtClean="0"/>
              <a:t>‹#›</a:t>
            </a:fld>
            <a:endParaRPr lang="en-US" noProof="0" dirty="0"/>
          </a:p>
        </p:txBody>
      </p:sp>
    </p:spTree>
    <p:extLst>
      <p:ext uri="{BB962C8B-B14F-4D97-AF65-F5344CB8AC3E}">
        <p14:creationId xmlns:p14="http://schemas.microsoft.com/office/powerpoint/2010/main" val="637820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5"/>
            <a:ext cx="8825657" cy="1915647"/>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C2D145-9657-48BF-BCE1-CA4E8267B5B5}"/>
              </a:ext>
            </a:extLst>
          </p:cNvPr>
          <p:cNvSpPr>
            <a:spLocks noGrp="1"/>
          </p:cNvSpPr>
          <p:nvPr>
            <p:ph type="dt" sz="half" idx="10"/>
          </p:nvPr>
        </p:nvSpPr>
        <p:spPr/>
        <p:txBody>
          <a:bodyPr/>
          <a:lstStyle>
            <a:lvl1pPr defTabSz="457200">
              <a:defRPr/>
            </a:lvl1pPr>
          </a:lstStyle>
          <a:p>
            <a:pPr>
              <a:defRPr/>
            </a:pPr>
            <a:fld id="{CEB9B75A-ABDC-40F0-A7BE-A17534915D8D}" type="datetimeFigureOut">
              <a:rPr lang="en-US"/>
              <a:pPr>
                <a:defRPr/>
              </a:pPr>
              <a:t>4/20/2024</a:t>
            </a:fld>
            <a:endParaRPr lang="en-US" dirty="0"/>
          </a:p>
        </p:txBody>
      </p:sp>
      <p:sp>
        <p:nvSpPr>
          <p:cNvPr id="5" name="Footer Placeholder 4">
            <a:extLst>
              <a:ext uri="{FF2B5EF4-FFF2-40B4-BE49-F238E27FC236}">
                <a16:creationId xmlns:a16="http://schemas.microsoft.com/office/drawing/2014/main" id="{17517320-6511-4296-920A-5E44981F1CB0}"/>
              </a:ext>
            </a:extLst>
          </p:cNvPr>
          <p:cNvSpPr>
            <a:spLocks noGrp="1"/>
          </p:cNvSpPr>
          <p:nvPr>
            <p:ph type="ftr" sz="quarter" idx="11"/>
          </p:nvPr>
        </p:nvSpPr>
        <p:spPr/>
        <p:txBody>
          <a:bodyPr/>
          <a:lstStyle>
            <a:lvl1pPr defTabSz="457200">
              <a:defRPr/>
            </a:lvl1pPr>
          </a:lstStyle>
          <a:p>
            <a:pPr>
              <a:defRPr/>
            </a:pPr>
            <a:r>
              <a:rPr lang="en-US"/>
              <a:t>
              </a:t>
            </a:r>
            <a:endParaRPr lang="en-US" dirty="0"/>
          </a:p>
        </p:txBody>
      </p:sp>
      <p:sp>
        <p:nvSpPr>
          <p:cNvPr id="6" name="Slide Number Placeholder 5">
            <a:extLst>
              <a:ext uri="{FF2B5EF4-FFF2-40B4-BE49-F238E27FC236}">
                <a16:creationId xmlns:a16="http://schemas.microsoft.com/office/drawing/2014/main" id="{D4B09A4C-9109-4C36-ACEA-9A8A0D6BFB55}"/>
              </a:ext>
            </a:extLst>
          </p:cNvPr>
          <p:cNvSpPr>
            <a:spLocks noGrp="1"/>
          </p:cNvSpPr>
          <p:nvPr>
            <p:ph type="sldNum" sz="quarter" idx="12"/>
          </p:nvPr>
        </p:nvSpPr>
        <p:spPr/>
        <p:txBody>
          <a:bodyPr/>
          <a:lstStyle>
            <a:lvl1pPr defTabSz="457200">
              <a:defRPr/>
            </a:lvl1pPr>
          </a:lstStyle>
          <a:p>
            <a:pPr>
              <a:defRPr/>
            </a:pPr>
            <a:fld id="{442E40A4-3E65-4EB8-9C7A-4029C01EC3D5}" type="slidenum">
              <a:rPr lang="en-US" altLang="el-GR"/>
              <a:pPr>
                <a:defRPr/>
              </a:pPr>
              <a:t>‹#›</a:t>
            </a:fld>
            <a:endParaRPr lang="en-US" altLang="el-GR"/>
          </a:p>
        </p:txBody>
      </p:sp>
    </p:spTree>
    <p:extLst>
      <p:ext uri="{BB962C8B-B14F-4D97-AF65-F5344CB8AC3E}">
        <p14:creationId xmlns:p14="http://schemas.microsoft.com/office/powerpoint/2010/main" val="3741187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3" y="2060577"/>
            <a:ext cx="4396339" cy="4195763"/>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4" y="2056093"/>
            <a:ext cx="4396341" cy="4200245"/>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FE3B343-8D65-4621-919F-59F6D557D707}"/>
              </a:ext>
            </a:extLst>
          </p:cNvPr>
          <p:cNvSpPr>
            <a:spLocks noGrp="1"/>
          </p:cNvSpPr>
          <p:nvPr>
            <p:ph type="dt" sz="half" idx="10"/>
          </p:nvPr>
        </p:nvSpPr>
        <p:spPr/>
        <p:txBody>
          <a:bodyPr/>
          <a:lstStyle>
            <a:lvl1pPr defTabSz="457200">
              <a:defRPr/>
            </a:lvl1pPr>
          </a:lstStyle>
          <a:p>
            <a:pPr>
              <a:defRPr/>
            </a:pPr>
            <a:fld id="{FA3AB529-819F-43BB-A4F2-86608DC15331}" type="datetimeFigureOut">
              <a:rPr lang="en-US"/>
              <a:pPr>
                <a:defRPr/>
              </a:pPr>
              <a:t>4/20/2024</a:t>
            </a:fld>
            <a:endParaRPr lang="en-US" dirty="0"/>
          </a:p>
        </p:txBody>
      </p:sp>
      <p:sp>
        <p:nvSpPr>
          <p:cNvPr id="6" name="Footer Placeholder 4">
            <a:extLst>
              <a:ext uri="{FF2B5EF4-FFF2-40B4-BE49-F238E27FC236}">
                <a16:creationId xmlns:a16="http://schemas.microsoft.com/office/drawing/2014/main" id="{87466CEA-1D4E-40C8-8FD8-EEC94D980919}"/>
              </a:ext>
            </a:extLst>
          </p:cNvPr>
          <p:cNvSpPr>
            <a:spLocks noGrp="1"/>
          </p:cNvSpPr>
          <p:nvPr>
            <p:ph type="ftr" sz="quarter" idx="11"/>
          </p:nvPr>
        </p:nvSpPr>
        <p:spPr/>
        <p:txBody>
          <a:bodyPr/>
          <a:lstStyle>
            <a:lvl1pPr defTabSz="457200">
              <a:defRPr/>
            </a:lvl1pPr>
          </a:lstStyle>
          <a:p>
            <a:pPr>
              <a:defRPr/>
            </a:pPr>
            <a:r>
              <a:rPr lang="en-US"/>
              <a:t>
              </a:t>
            </a:r>
            <a:endParaRPr lang="en-US" dirty="0"/>
          </a:p>
        </p:txBody>
      </p:sp>
      <p:sp>
        <p:nvSpPr>
          <p:cNvPr id="7" name="Slide Number Placeholder 5">
            <a:extLst>
              <a:ext uri="{FF2B5EF4-FFF2-40B4-BE49-F238E27FC236}">
                <a16:creationId xmlns:a16="http://schemas.microsoft.com/office/drawing/2014/main" id="{2F0F98C9-C793-418D-B265-9C4A402D299D}"/>
              </a:ext>
            </a:extLst>
          </p:cNvPr>
          <p:cNvSpPr>
            <a:spLocks noGrp="1"/>
          </p:cNvSpPr>
          <p:nvPr>
            <p:ph type="sldNum" sz="quarter" idx="12"/>
          </p:nvPr>
        </p:nvSpPr>
        <p:spPr/>
        <p:txBody>
          <a:bodyPr/>
          <a:lstStyle>
            <a:lvl1pPr defTabSz="457200">
              <a:defRPr/>
            </a:lvl1pPr>
          </a:lstStyle>
          <a:p>
            <a:pPr>
              <a:defRPr/>
            </a:pPr>
            <a:fld id="{84094130-58F7-4087-BFE8-DDE5C892AC7F}" type="slidenum">
              <a:rPr lang="en-US" altLang="el-GR"/>
              <a:pPr>
                <a:defRPr/>
              </a:pPr>
              <a:t>‹#›</a:t>
            </a:fld>
            <a:endParaRPr lang="en-US" altLang="el-GR"/>
          </a:p>
        </p:txBody>
      </p:sp>
    </p:spTree>
    <p:extLst>
      <p:ext uri="{BB962C8B-B14F-4D97-AF65-F5344CB8AC3E}">
        <p14:creationId xmlns:p14="http://schemas.microsoft.com/office/powerpoint/2010/main" val="24538332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9"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03313" y="2514600"/>
            <a:ext cx="4396339" cy="3741738"/>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6" y="1905000"/>
            <a:ext cx="4396339"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654496" y="2514600"/>
            <a:ext cx="4396339" cy="3741738"/>
          </a:xfrm>
        </p:spPr>
        <p:txBody>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99BB5CEF-2A58-4A1F-AFBA-8778A4D335BF}"/>
              </a:ext>
            </a:extLst>
          </p:cNvPr>
          <p:cNvSpPr>
            <a:spLocks noGrp="1"/>
          </p:cNvSpPr>
          <p:nvPr>
            <p:ph type="dt" sz="half" idx="10"/>
          </p:nvPr>
        </p:nvSpPr>
        <p:spPr/>
        <p:txBody>
          <a:bodyPr/>
          <a:lstStyle>
            <a:lvl1pPr defTabSz="457200">
              <a:defRPr/>
            </a:lvl1pPr>
          </a:lstStyle>
          <a:p>
            <a:pPr>
              <a:defRPr/>
            </a:pPr>
            <a:fld id="{F33D1B42-E358-4C42-967F-7306F8103F0A}" type="datetimeFigureOut">
              <a:rPr lang="en-US"/>
              <a:pPr>
                <a:defRPr/>
              </a:pPr>
              <a:t>4/20/2024</a:t>
            </a:fld>
            <a:endParaRPr lang="en-US" dirty="0"/>
          </a:p>
        </p:txBody>
      </p:sp>
      <p:sp>
        <p:nvSpPr>
          <p:cNvPr id="8" name="Footer Placeholder 4">
            <a:extLst>
              <a:ext uri="{FF2B5EF4-FFF2-40B4-BE49-F238E27FC236}">
                <a16:creationId xmlns:a16="http://schemas.microsoft.com/office/drawing/2014/main" id="{3A62F2CB-1CAC-47FF-A562-1D961036EC44}"/>
              </a:ext>
            </a:extLst>
          </p:cNvPr>
          <p:cNvSpPr>
            <a:spLocks noGrp="1"/>
          </p:cNvSpPr>
          <p:nvPr>
            <p:ph type="ftr" sz="quarter" idx="11"/>
          </p:nvPr>
        </p:nvSpPr>
        <p:spPr/>
        <p:txBody>
          <a:bodyPr/>
          <a:lstStyle>
            <a:lvl1pPr defTabSz="457200">
              <a:defRPr/>
            </a:lvl1pPr>
          </a:lstStyle>
          <a:p>
            <a:pPr>
              <a:defRPr/>
            </a:pPr>
            <a:r>
              <a:rPr lang="en-US"/>
              <a:t>
              </a:t>
            </a:r>
            <a:endParaRPr lang="en-US" dirty="0"/>
          </a:p>
        </p:txBody>
      </p:sp>
      <p:sp>
        <p:nvSpPr>
          <p:cNvPr id="9" name="Slide Number Placeholder 5">
            <a:extLst>
              <a:ext uri="{FF2B5EF4-FFF2-40B4-BE49-F238E27FC236}">
                <a16:creationId xmlns:a16="http://schemas.microsoft.com/office/drawing/2014/main" id="{4F76A78B-9CF1-49B5-9512-34E70282B56B}"/>
              </a:ext>
            </a:extLst>
          </p:cNvPr>
          <p:cNvSpPr>
            <a:spLocks noGrp="1"/>
          </p:cNvSpPr>
          <p:nvPr>
            <p:ph type="sldNum" sz="quarter" idx="12"/>
          </p:nvPr>
        </p:nvSpPr>
        <p:spPr/>
        <p:txBody>
          <a:bodyPr/>
          <a:lstStyle>
            <a:lvl1pPr defTabSz="457200">
              <a:defRPr/>
            </a:lvl1pPr>
          </a:lstStyle>
          <a:p>
            <a:pPr>
              <a:defRPr/>
            </a:pPr>
            <a:fld id="{A9ABCCA0-CFF7-4CA2-9785-EEF76713D62E}" type="slidenum">
              <a:rPr lang="en-US" altLang="el-GR"/>
              <a:pPr>
                <a:defRPr/>
              </a:pPr>
              <a:t>‹#›</a:t>
            </a:fld>
            <a:endParaRPr lang="en-US" altLang="el-GR"/>
          </a:p>
        </p:txBody>
      </p:sp>
    </p:spTree>
    <p:extLst>
      <p:ext uri="{BB962C8B-B14F-4D97-AF65-F5344CB8AC3E}">
        <p14:creationId xmlns:p14="http://schemas.microsoft.com/office/powerpoint/2010/main" val="659915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E93241E6-211B-415C-B4A6-3FD7D3CEA8EC}"/>
              </a:ext>
            </a:extLst>
          </p:cNvPr>
          <p:cNvSpPr>
            <a:spLocks noGrp="1"/>
          </p:cNvSpPr>
          <p:nvPr>
            <p:ph type="dt" sz="half" idx="10"/>
          </p:nvPr>
        </p:nvSpPr>
        <p:spPr/>
        <p:txBody>
          <a:bodyPr/>
          <a:lstStyle>
            <a:lvl1pPr defTabSz="457200">
              <a:defRPr/>
            </a:lvl1pPr>
          </a:lstStyle>
          <a:p>
            <a:pPr>
              <a:defRPr/>
            </a:pPr>
            <a:fld id="{019FB5A5-6242-4B15-8AAA-196C5B2D11E3}" type="datetimeFigureOut">
              <a:rPr lang="en-US"/>
              <a:pPr>
                <a:defRPr/>
              </a:pPr>
              <a:t>4/20/2024</a:t>
            </a:fld>
            <a:endParaRPr lang="en-US" dirty="0"/>
          </a:p>
        </p:txBody>
      </p:sp>
      <p:sp>
        <p:nvSpPr>
          <p:cNvPr id="4" name="Footer Placeholder 4">
            <a:extLst>
              <a:ext uri="{FF2B5EF4-FFF2-40B4-BE49-F238E27FC236}">
                <a16:creationId xmlns:a16="http://schemas.microsoft.com/office/drawing/2014/main" id="{AF294432-DFF1-4F02-A21F-6F52BCCC560C}"/>
              </a:ext>
            </a:extLst>
          </p:cNvPr>
          <p:cNvSpPr>
            <a:spLocks noGrp="1"/>
          </p:cNvSpPr>
          <p:nvPr>
            <p:ph type="ftr" sz="quarter" idx="11"/>
          </p:nvPr>
        </p:nvSpPr>
        <p:spPr/>
        <p:txBody>
          <a:bodyPr/>
          <a:lstStyle>
            <a:lvl1pPr defTabSz="457200">
              <a:defRPr/>
            </a:lvl1pPr>
          </a:lstStyle>
          <a:p>
            <a:pPr>
              <a:defRPr/>
            </a:pPr>
            <a:r>
              <a:rPr lang="en-US"/>
              <a:t>
              </a:t>
            </a:r>
            <a:endParaRPr lang="en-US" dirty="0"/>
          </a:p>
        </p:txBody>
      </p:sp>
      <p:sp>
        <p:nvSpPr>
          <p:cNvPr id="5" name="Slide Number Placeholder 5">
            <a:extLst>
              <a:ext uri="{FF2B5EF4-FFF2-40B4-BE49-F238E27FC236}">
                <a16:creationId xmlns:a16="http://schemas.microsoft.com/office/drawing/2014/main" id="{48311DD2-9856-469A-9475-6A991813DBD2}"/>
              </a:ext>
            </a:extLst>
          </p:cNvPr>
          <p:cNvSpPr>
            <a:spLocks noGrp="1"/>
          </p:cNvSpPr>
          <p:nvPr>
            <p:ph type="sldNum" sz="quarter" idx="12"/>
          </p:nvPr>
        </p:nvSpPr>
        <p:spPr/>
        <p:txBody>
          <a:bodyPr/>
          <a:lstStyle>
            <a:lvl1pPr defTabSz="457200">
              <a:defRPr/>
            </a:lvl1pPr>
          </a:lstStyle>
          <a:p>
            <a:pPr>
              <a:defRPr/>
            </a:pPr>
            <a:fld id="{C1AD820B-93B1-4294-AC8C-DABAA4F8A37D}" type="slidenum">
              <a:rPr lang="en-US" altLang="el-GR"/>
              <a:pPr>
                <a:defRPr/>
              </a:pPr>
              <a:t>‹#›</a:t>
            </a:fld>
            <a:endParaRPr lang="en-US" altLang="el-GR"/>
          </a:p>
        </p:txBody>
      </p:sp>
    </p:spTree>
    <p:extLst>
      <p:ext uri="{BB962C8B-B14F-4D97-AF65-F5344CB8AC3E}">
        <p14:creationId xmlns:p14="http://schemas.microsoft.com/office/powerpoint/2010/main" val="3688271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65E3FAA-1B97-47A6-8119-BBDE5CCD2E90}"/>
              </a:ext>
            </a:extLst>
          </p:cNvPr>
          <p:cNvSpPr>
            <a:spLocks noGrp="1"/>
          </p:cNvSpPr>
          <p:nvPr>
            <p:ph type="dt" sz="half" idx="10"/>
          </p:nvPr>
        </p:nvSpPr>
        <p:spPr/>
        <p:txBody>
          <a:bodyPr/>
          <a:lstStyle>
            <a:lvl1pPr defTabSz="457200">
              <a:defRPr/>
            </a:lvl1pPr>
          </a:lstStyle>
          <a:p>
            <a:pPr>
              <a:defRPr/>
            </a:pPr>
            <a:fld id="{A531D356-9586-4A3C-B4EF-A2568BEAA901}" type="datetimeFigureOut">
              <a:rPr lang="en-US"/>
              <a:pPr>
                <a:defRPr/>
              </a:pPr>
              <a:t>4/20/2024</a:t>
            </a:fld>
            <a:endParaRPr lang="en-US" dirty="0"/>
          </a:p>
        </p:txBody>
      </p:sp>
      <p:sp>
        <p:nvSpPr>
          <p:cNvPr id="3" name="Footer Placeholder 4">
            <a:extLst>
              <a:ext uri="{FF2B5EF4-FFF2-40B4-BE49-F238E27FC236}">
                <a16:creationId xmlns:a16="http://schemas.microsoft.com/office/drawing/2014/main" id="{F5C9C6B1-4A0B-41B2-B5B4-5A7AEA865BB9}"/>
              </a:ext>
            </a:extLst>
          </p:cNvPr>
          <p:cNvSpPr>
            <a:spLocks noGrp="1"/>
          </p:cNvSpPr>
          <p:nvPr>
            <p:ph type="ftr" sz="quarter" idx="11"/>
          </p:nvPr>
        </p:nvSpPr>
        <p:spPr/>
        <p:txBody>
          <a:bodyPr/>
          <a:lstStyle>
            <a:lvl1pPr defTabSz="457200">
              <a:defRPr/>
            </a:lvl1pPr>
          </a:lstStyle>
          <a:p>
            <a:pPr>
              <a:defRPr/>
            </a:pPr>
            <a:r>
              <a:rPr lang="en-US"/>
              <a:t>
              </a:t>
            </a:r>
            <a:endParaRPr lang="en-US" dirty="0"/>
          </a:p>
        </p:txBody>
      </p:sp>
      <p:sp>
        <p:nvSpPr>
          <p:cNvPr id="4" name="Slide Number Placeholder 5">
            <a:extLst>
              <a:ext uri="{FF2B5EF4-FFF2-40B4-BE49-F238E27FC236}">
                <a16:creationId xmlns:a16="http://schemas.microsoft.com/office/drawing/2014/main" id="{D983EF48-BBD7-43A2-8C81-FAE0E515F1F4}"/>
              </a:ext>
            </a:extLst>
          </p:cNvPr>
          <p:cNvSpPr>
            <a:spLocks noGrp="1"/>
          </p:cNvSpPr>
          <p:nvPr>
            <p:ph type="sldNum" sz="quarter" idx="12"/>
          </p:nvPr>
        </p:nvSpPr>
        <p:spPr/>
        <p:txBody>
          <a:bodyPr/>
          <a:lstStyle>
            <a:lvl1pPr defTabSz="457200">
              <a:defRPr/>
            </a:lvl1pPr>
          </a:lstStyle>
          <a:p>
            <a:pPr>
              <a:defRPr/>
            </a:pPr>
            <a:fld id="{1A473257-4897-465B-A040-0D5B9630E088}" type="slidenum">
              <a:rPr lang="en-US" altLang="el-GR"/>
              <a:pPr>
                <a:defRPr/>
              </a:pPr>
              <a:t>‹#›</a:t>
            </a:fld>
            <a:endParaRPr lang="en-US" altLang="el-GR"/>
          </a:p>
        </p:txBody>
      </p:sp>
    </p:spTree>
    <p:extLst>
      <p:ext uri="{BB962C8B-B14F-4D97-AF65-F5344CB8AC3E}">
        <p14:creationId xmlns:p14="http://schemas.microsoft.com/office/powerpoint/2010/main" val="112790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2"/>
            <a:ext cx="3401063"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06680D30-EFA3-48C1-8A92-4941B452F167}"/>
              </a:ext>
            </a:extLst>
          </p:cNvPr>
          <p:cNvSpPr>
            <a:spLocks noGrp="1"/>
          </p:cNvSpPr>
          <p:nvPr>
            <p:ph type="dt" sz="half" idx="10"/>
          </p:nvPr>
        </p:nvSpPr>
        <p:spPr/>
        <p:txBody>
          <a:bodyPr/>
          <a:lstStyle>
            <a:lvl1pPr defTabSz="457200">
              <a:defRPr/>
            </a:lvl1pPr>
          </a:lstStyle>
          <a:p>
            <a:pPr>
              <a:defRPr/>
            </a:pPr>
            <a:fld id="{52529313-45FC-46D1-9ACA-BE9ECBD82ECD}" type="datetimeFigureOut">
              <a:rPr lang="en-US"/>
              <a:pPr>
                <a:defRPr/>
              </a:pPr>
              <a:t>4/20/2024</a:t>
            </a:fld>
            <a:endParaRPr lang="en-US" dirty="0"/>
          </a:p>
        </p:txBody>
      </p:sp>
      <p:sp>
        <p:nvSpPr>
          <p:cNvPr id="6" name="Footer Placeholder 4">
            <a:extLst>
              <a:ext uri="{FF2B5EF4-FFF2-40B4-BE49-F238E27FC236}">
                <a16:creationId xmlns:a16="http://schemas.microsoft.com/office/drawing/2014/main" id="{40F62A92-2237-4C09-AC6C-66231649C643}"/>
              </a:ext>
            </a:extLst>
          </p:cNvPr>
          <p:cNvSpPr>
            <a:spLocks noGrp="1"/>
          </p:cNvSpPr>
          <p:nvPr>
            <p:ph type="ftr" sz="quarter" idx="11"/>
          </p:nvPr>
        </p:nvSpPr>
        <p:spPr/>
        <p:txBody>
          <a:bodyPr/>
          <a:lstStyle>
            <a:lvl1pPr defTabSz="457200">
              <a:defRPr/>
            </a:lvl1pPr>
          </a:lstStyle>
          <a:p>
            <a:pPr>
              <a:defRPr/>
            </a:pPr>
            <a:r>
              <a:rPr lang="en-US"/>
              <a:t>
              </a:t>
            </a:r>
            <a:endParaRPr lang="en-US" dirty="0"/>
          </a:p>
        </p:txBody>
      </p:sp>
      <p:sp>
        <p:nvSpPr>
          <p:cNvPr id="7" name="Slide Number Placeholder 5">
            <a:extLst>
              <a:ext uri="{FF2B5EF4-FFF2-40B4-BE49-F238E27FC236}">
                <a16:creationId xmlns:a16="http://schemas.microsoft.com/office/drawing/2014/main" id="{AB66E865-AED6-4FA8-BC36-72DFE88E4A7B}"/>
              </a:ext>
            </a:extLst>
          </p:cNvPr>
          <p:cNvSpPr>
            <a:spLocks noGrp="1"/>
          </p:cNvSpPr>
          <p:nvPr>
            <p:ph type="sldNum" sz="quarter" idx="12"/>
          </p:nvPr>
        </p:nvSpPr>
        <p:spPr/>
        <p:txBody>
          <a:bodyPr/>
          <a:lstStyle>
            <a:lvl1pPr defTabSz="457200">
              <a:defRPr/>
            </a:lvl1pPr>
          </a:lstStyle>
          <a:p>
            <a:pPr>
              <a:defRPr/>
            </a:pPr>
            <a:fld id="{8DECC70B-0A80-4511-A8C0-C469E12965AF}" type="slidenum">
              <a:rPr lang="en-US" altLang="el-GR"/>
              <a:pPr>
                <a:defRPr/>
              </a:pPr>
              <a:t>‹#›</a:t>
            </a:fld>
            <a:endParaRPr lang="en-US" altLang="el-GR"/>
          </a:p>
        </p:txBody>
      </p:sp>
    </p:spTree>
    <p:extLst>
      <p:ext uri="{BB962C8B-B14F-4D97-AF65-F5344CB8AC3E}">
        <p14:creationId xmlns:p14="http://schemas.microsoft.com/office/powerpoint/2010/main" val="1486781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7" cy="1574808"/>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54955" y="3657600"/>
            <a:ext cx="5084979" cy="13716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3F3FA4AD-BBB3-4328-A96A-6B90373EA0B4}"/>
              </a:ext>
            </a:extLst>
          </p:cNvPr>
          <p:cNvSpPr>
            <a:spLocks noGrp="1"/>
          </p:cNvSpPr>
          <p:nvPr>
            <p:ph type="dt" sz="half" idx="10"/>
          </p:nvPr>
        </p:nvSpPr>
        <p:spPr/>
        <p:txBody>
          <a:bodyPr/>
          <a:lstStyle>
            <a:lvl1pPr defTabSz="457200">
              <a:defRPr/>
            </a:lvl1pPr>
          </a:lstStyle>
          <a:p>
            <a:pPr>
              <a:defRPr/>
            </a:pPr>
            <a:fld id="{8F7CD795-5DD5-4A68-84A0-6ABC54C1F4CA}" type="datetimeFigureOut">
              <a:rPr lang="en-US"/>
              <a:pPr>
                <a:defRPr/>
              </a:pPr>
              <a:t>4/20/2024</a:t>
            </a:fld>
            <a:endParaRPr lang="en-US" dirty="0"/>
          </a:p>
        </p:txBody>
      </p:sp>
      <p:sp>
        <p:nvSpPr>
          <p:cNvPr id="6" name="Footer Placeholder 5">
            <a:extLst>
              <a:ext uri="{FF2B5EF4-FFF2-40B4-BE49-F238E27FC236}">
                <a16:creationId xmlns:a16="http://schemas.microsoft.com/office/drawing/2014/main" id="{696EC83D-9CB8-4A65-B793-4AB563DB8C7F}"/>
              </a:ext>
            </a:extLst>
          </p:cNvPr>
          <p:cNvSpPr>
            <a:spLocks noGrp="1"/>
          </p:cNvSpPr>
          <p:nvPr>
            <p:ph type="ftr" sz="quarter" idx="11"/>
          </p:nvPr>
        </p:nvSpPr>
        <p:spPr/>
        <p:txBody>
          <a:bodyPr/>
          <a:lstStyle>
            <a:lvl1pPr defTabSz="457200">
              <a:defRPr/>
            </a:lvl1pPr>
          </a:lstStyle>
          <a:p>
            <a:pPr>
              <a:defRPr/>
            </a:pPr>
            <a:endParaRPr lang="en-US"/>
          </a:p>
        </p:txBody>
      </p:sp>
      <p:sp>
        <p:nvSpPr>
          <p:cNvPr id="7" name="Slide Number Placeholder 6">
            <a:extLst>
              <a:ext uri="{FF2B5EF4-FFF2-40B4-BE49-F238E27FC236}">
                <a16:creationId xmlns:a16="http://schemas.microsoft.com/office/drawing/2014/main" id="{5647BC57-9046-42EE-B38E-B5FE435BFC67}"/>
              </a:ext>
            </a:extLst>
          </p:cNvPr>
          <p:cNvSpPr>
            <a:spLocks noGrp="1"/>
          </p:cNvSpPr>
          <p:nvPr>
            <p:ph type="sldNum" sz="quarter" idx="12"/>
          </p:nvPr>
        </p:nvSpPr>
        <p:spPr/>
        <p:txBody>
          <a:bodyPr/>
          <a:lstStyle>
            <a:lvl1pPr defTabSz="457200">
              <a:defRPr/>
            </a:lvl1pPr>
          </a:lstStyle>
          <a:p>
            <a:pPr>
              <a:defRPr/>
            </a:pPr>
            <a:fld id="{1512A1DB-DF59-4179-96C9-CFC7571BEEBA}" type="slidenum">
              <a:rPr lang="en-US" altLang="el-GR"/>
              <a:pPr>
                <a:defRPr/>
              </a:pPr>
              <a:t>‹#›</a:t>
            </a:fld>
            <a:endParaRPr lang="en-US" altLang="el-GR"/>
          </a:p>
        </p:txBody>
      </p:sp>
    </p:spTree>
    <p:extLst>
      <p:ext uri="{BB962C8B-B14F-4D97-AF65-F5344CB8AC3E}">
        <p14:creationId xmlns:p14="http://schemas.microsoft.com/office/powerpoint/2010/main" val="1314181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9"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54956" y="5367325"/>
            <a:ext cx="8825656" cy="493712"/>
          </a:xfrm>
        </p:spPr>
        <p:txBody>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15D7BB56-2949-4BDC-AFE4-545BA9A71F5F}"/>
              </a:ext>
            </a:extLst>
          </p:cNvPr>
          <p:cNvSpPr>
            <a:spLocks noGrp="1"/>
          </p:cNvSpPr>
          <p:nvPr>
            <p:ph type="dt" sz="half" idx="10"/>
          </p:nvPr>
        </p:nvSpPr>
        <p:spPr/>
        <p:txBody>
          <a:bodyPr/>
          <a:lstStyle>
            <a:lvl1pPr defTabSz="457200">
              <a:defRPr/>
            </a:lvl1pPr>
          </a:lstStyle>
          <a:p>
            <a:pPr>
              <a:defRPr/>
            </a:pPr>
            <a:fld id="{991E5F9D-A568-465D-816C-52F019CC92F2}" type="datetimeFigureOut">
              <a:rPr lang="en-US"/>
              <a:pPr>
                <a:defRPr/>
              </a:pPr>
              <a:t>4/20/2024</a:t>
            </a:fld>
            <a:endParaRPr lang="en-US" dirty="0"/>
          </a:p>
        </p:txBody>
      </p:sp>
      <p:sp>
        <p:nvSpPr>
          <p:cNvPr id="6" name="Footer Placeholder 4">
            <a:extLst>
              <a:ext uri="{FF2B5EF4-FFF2-40B4-BE49-F238E27FC236}">
                <a16:creationId xmlns:a16="http://schemas.microsoft.com/office/drawing/2014/main" id="{9E36D8B6-F77E-49DF-A9B9-08A9944E58F8}"/>
              </a:ext>
            </a:extLst>
          </p:cNvPr>
          <p:cNvSpPr>
            <a:spLocks noGrp="1"/>
          </p:cNvSpPr>
          <p:nvPr>
            <p:ph type="ftr" sz="quarter" idx="11"/>
          </p:nvPr>
        </p:nvSpPr>
        <p:spPr/>
        <p:txBody>
          <a:bodyPr/>
          <a:lstStyle>
            <a:lvl1pPr defTabSz="457200">
              <a:defRPr/>
            </a:lvl1pPr>
          </a:lstStyle>
          <a:p>
            <a:pPr>
              <a:defRPr/>
            </a:pPr>
            <a:r>
              <a:rPr lang="en-US"/>
              <a:t>
              </a:t>
            </a:r>
            <a:endParaRPr lang="en-US" dirty="0"/>
          </a:p>
        </p:txBody>
      </p:sp>
      <p:sp>
        <p:nvSpPr>
          <p:cNvPr id="7" name="Slide Number Placeholder 5">
            <a:extLst>
              <a:ext uri="{FF2B5EF4-FFF2-40B4-BE49-F238E27FC236}">
                <a16:creationId xmlns:a16="http://schemas.microsoft.com/office/drawing/2014/main" id="{E496FA96-10A6-44C9-984E-DD74C24E4BE5}"/>
              </a:ext>
            </a:extLst>
          </p:cNvPr>
          <p:cNvSpPr>
            <a:spLocks noGrp="1"/>
          </p:cNvSpPr>
          <p:nvPr>
            <p:ph type="sldNum" sz="quarter" idx="12"/>
          </p:nvPr>
        </p:nvSpPr>
        <p:spPr/>
        <p:txBody>
          <a:bodyPr/>
          <a:lstStyle>
            <a:lvl1pPr defTabSz="457200">
              <a:defRPr/>
            </a:lvl1pPr>
          </a:lstStyle>
          <a:p>
            <a:pPr>
              <a:defRPr/>
            </a:pPr>
            <a:fld id="{E9A2FEAC-5845-4373-A873-2C69E63AF80C}" type="slidenum">
              <a:rPr lang="en-US" altLang="el-GR"/>
              <a:pPr>
                <a:defRPr/>
              </a:pPr>
              <a:t>‹#›</a:t>
            </a:fld>
            <a:endParaRPr lang="en-US" altLang="el-GR"/>
          </a:p>
        </p:txBody>
      </p:sp>
    </p:spTree>
    <p:extLst>
      <p:ext uri="{BB962C8B-B14F-4D97-AF65-F5344CB8AC3E}">
        <p14:creationId xmlns:p14="http://schemas.microsoft.com/office/powerpoint/2010/main" val="2499294323"/>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5" y="1447800"/>
            <a:ext cx="8825659" cy="19812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1154955" y="3657600"/>
            <a:ext cx="8825659" cy="2362200"/>
          </a:xfrm>
        </p:spPr>
        <p:txBody>
          <a:bodyPr anchor="ct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a:extLst>
              <a:ext uri="{FF2B5EF4-FFF2-40B4-BE49-F238E27FC236}">
                <a16:creationId xmlns:a16="http://schemas.microsoft.com/office/drawing/2014/main" id="{3A85A088-BA56-4CE2-BFB7-9B6DE94DA464}"/>
              </a:ext>
            </a:extLst>
          </p:cNvPr>
          <p:cNvSpPr>
            <a:spLocks noGrp="1"/>
          </p:cNvSpPr>
          <p:nvPr>
            <p:ph type="dt" sz="half" idx="10"/>
          </p:nvPr>
        </p:nvSpPr>
        <p:spPr/>
        <p:txBody>
          <a:bodyPr/>
          <a:lstStyle>
            <a:lvl1pPr defTabSz="457200">
              <a:defRPr/>
            </a:lvl1pPr>
          </a:lstStyle>
          <a:p>
            <a:pPr>
              <a:defRPr/>
            </a:pPr>
            <a:fld id="{213AE98D-97C3-44C9-9AC2-C9E3924995A5}" type="datetimeFigureOut">
              <a:rPr lang="en-US"/>
              <a:pPr>
                <a:defRPr/>
              </a:pPr>
              <a:t>4/20/2024</a:t>
            </a:fld>
            <a:endParaRPr lang="en-US" dirty="0"/>
          </a:p>
        </p:txBody>
      </p:sp>
      <p:sp>
        <p:nvSpPr>
          <p:cNvPr id="5" name="Footer Placeholder 4">
            <a:extLst>
              <a:ext uri="{FF2B5EF4-FFF2-40B4-BE49-F238E27FC236}">
                <a16:creationId xmlns:a16="http://schemas.microsoft.com/office/drawing/2014/main" id="{1A22BC92-59A4-493D-9714-C1F3F8BF4C53}"/>
              </a:ext>
            </a:extLst>
          </p:cNvPr>
          <p:cNvSpPr>
            <a:spLocks noGrp="1"/>
          </p:cNvSpPr>
          <p:nvPr>
            <p:ph type="ftr" sz="quarter" idx="11"/>
          </p:nvPr>
        </p:nvSpPr>
        <p:spPr/>
        <p:txBody>
          <a:bodyPr/>
          <a:lstStyle>
            <a:lvl1pPr defTabSz="457200">
              <a:defRPr/>
            </a:lvl1pPr>
          </a:lstStyle>
          <a:p>
            <a:pPr>
              <a:defRPr/>
            </a:pPr>
            <a:r>
              <a:rPr lang="en-US"/>
              <a:t>
              </a:t>
            </a:r>
            <a:endParaRPr lang="en-US" dirty="0"/>
          </a:p>
        </p:txBody>
      </p:sp>
      <p:sp>
        <p:nvSpPr>
          <p:cNvPr id="6" name="Slide Number Placeholder 5">
            <a:extLst>
              <a:ext uri="{FF2B5EF4-FFF2-40B4-BE49-F238E27FC236}">
                <a16:creationId xmlns:a16="http://schemas.microsoft.com/office/drawing/2014/main" id="{A47DA4E0-5A57-44DF-8193-460C9B7BA07C}"/>
              </a:ext>
            </a:extLst>
          </p:cNvPr>
          <p:cNvSpPr>
            <a:spLocks noGrp="1"/>
          </p:cNvSpPr>
          <p:nvPr>
            <p:ph type="sldNum" sz="quarter" idx="12"/>
          </p:nvPr>
        </p:nvSpPr>
        <p:spPr/>
        <p:txBody>
          <a:bodyPr/>
          <a:lstStyle>
            <a:lvl1pPr defTabSz="457200">
              <a:defRPr/>
            </a:lvl1pPr>
          </a:lstStyle>
          <a:p>
            <a:pPr>
              <a:defRPr/>
            </a:pPr>
            <a:fld id="{4ECC4220-F647-4CAA-89F9-8A8A5BB3685C}" type="slidenum">
              <a:rPr lang="en-US" altLang="el-GR"/>
              <a:pPr>
                <a:defRPr/>
              </a:pPr>
              <a:t>‹#›</a:t>
            </a:fld>
            <a:endParaRPr lang="en-US" altLang="el-GR"/>
          </a:p>
        </p:txBody>
      </p:sp>
    </p:spTree>
    <p:extLst>
      <p:ext uri="{BB962C8B-B14F-4D97-AF65-F5344CB8AC3E}">
        <p14:creationId xmlns:p14="http://schemas.microsoft.com/office/powerpoint/2010/main" val="3685810115"/>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4C9336-7E1A-47FF-B96A-5D21DF292022}"/>
              </a:ext>
            </a:extLst>
          </p:cNvPr>
          <p:cNvSpPr txBox="1"/>
          <p:nvPr/>
        </p:nvSpPr>
        <p:spPr>
          <a:xfrm>
            <a:off x="897468" y="971550"/>
            <a:ext cx="802217" cy="15001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49263">
              <a:defRPr/>
            </a:pPr>
            <a:r>
              <a:rPr lang="en-US" sz="9150" dirty="0">
                <a:solidFill>
                  <a:srgbClr val="1E5155">
                    <a:lumMod val="40000"/>
                    <a:lumOff val="60000"/>
                  </a:srgbClr>
                </a:solidFill>
              </a:rPr>
              <a:t>“</a:t>
            </a:r>
          </a:p>
        </p:txBody>
      </p:sp>
      <p:sp>
        <p:nvSpPr>
          <p:cNvPr id="6" name="TextBox 5">
            <a:extLst>
              <a:ext uri="{FF2B5EF4-FFF2-40B4-BE49-F238E27FC236}">
                <a16:creationId xmlns:a16="http://schemas.microsoft.com/office/drawing/2014/main" id="{8AFCAD13-01EF-4821-B57D-95E58AC376FF}"/>
              </a:ext>
            </a:extLst>
          </p:cNvPr>
          <p:cNvSpPr txBox="1"/>
          <p:nvPr/>
        </p:nvSpPr>
        <p:spPr>
          <a:xfrm>
            <a:off x="9330268" y="2613026"/>
            <a:ext cx="802217" cy="1501775"/>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defTabSz="449263">
              <a:defRPr/>
            </a:pPr>
            <a:r>
              <a:rPr lang="en-US" sz="9150" dirty="0">
                <a:solidFill>
                  <a:srgbClr val="1E5155">
                    <a:lumMod val="40000"/>
                    <a:lumOff val="60000"/>
                  </a:srgbClr>
                </a:solidFill>
              </a:rPr>
              <a:t>”</a:t>
            </a:r>
          </a:p>
        </p:txBody>
      </p:sp>
      <p:sp>
        <p:nvSpPr>
          <p:cNvPr id="2" name="Title 1"/>
          <p:cNvSpPr>
            <a:spLocks noGrp="1"/>
          </p:cNvSpPr>
          <p:nvPr>
            <p:ph type="title"/>
          </p:nvPr>
        </p:nvSpPr>
        <p:spPr>
          <a:xfrm>
            <a:off x="1574801" y="1447800"/>
            <a:ext cx="7999315" cy="2323374"/>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930401" y="3771174"/>
            <a:ext cx="7279649" cy="342174"/>
          </a:xfrm>
        </p:spPr>
        <p:txBody>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1154955" y="4350657"/>
            <a:ext cx="8825659" cy="1676400"/>
          </a:xfrm>
        </p:spPr>
        <p:txBody>
          <a:bodyPr anchor="ct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3">
            <a:extLst>
              <a:ext uri="{FF2B5EF4-FFF2-40B4-BE49-F238E27FC236}">
                <a16:creationId xmlns:a16="http://schemas.microsoft.com/office/drawing/2014/main" id="{B0A540EA-483A-4552-AE32-92875233E336}"/>
              </a:ext>
            </a:extLst>
          </p:cNvPr>
          <p:cNvSpPr>
            <a:spLocks noGrp="1"/>
          </p:cNvSpPr>
          <p:nvPr>
            <p:ph type="dt" sz="half" idx="15"/>
          </p:nvPr>
        </p:nvSpPr>
        <p:spPr/>
        <p:txBody>
          <a:bodyPr/>
          <a:lstStyle>
            <a:lvl1pPr defTabSz="457200">
              <a:defRPr/>
            </a:lvl1pPr>
          </a:lstStyle>
          <a:p>
            <a:pPr>
              <a:defRPr/>
            </a:pPr>
            <a:fld id="{E5EF3D5A-F206-4972-BC97-153FB0CA91F9}" type="datetimeFigureOut">
              <a:rPr lang="en-US"/>
              <a:pPr>
                <a:defRPr/>
              </a:pPr>
              <a:t>4/20/2024</a:t>
            </a:fld>
            <a:endParaRPr lang="en-US" dirty="0"/>
          </a:p>
        </p:txBody>
      </p:sp>
      <p:sp>
        <p:nvSpPr>
          <p:cNvPr id="8" name="Footer Placeholder 4">
            <a:extLst>
              <a:ext uri="{FF2B5EF4-FFF2-40B4-BE49-F238E27FC236}">
                <a16:creationId xmlns:a16="http://schemas.microsoft.com/office/drawing/2014/main" id="{84E0C39E-1294-4503-8EBA-11BBE931BC39}"/>
              </a:ext>
            </a:extLst>
          </p:cNvPr>
          <p:cNvSpPr>
            <a:spLocks noGrp="1"/>
          </p:cNvSpPr>
          <p:nvPr>
            <p:ph type="ftr" sz="quarter" idx="16"/>
          </p:nvPr>
        </p:nvSpPr>
        <p:spPr/>
        <p:txBody>
          <a:bodyPr/>
          <a:lstStyle>
            <a:lvl1pPr defTabSz="457200">
              <a:defRPr/>
            </a:lvl1pPr>
          </a:lstStyle>
          <a:p>
            <a:pPr>
              <a:defRPr/>
            </a:pPr>
            <a:r>
              <a:rPr lang="en-US"/>
              <a:t>
              </a:t>
            </a:r>
            <a:endParaRPr lang="en-US" dirty="0"/>
          </a:p>
        </p:txBody>
      </p:sp>
      <p:sp>
        <p:nvSpPr>
          <p:cNvPr id="9" name="Slide Number Placeholder 5">
            <a:extLst>
              <a:ext uri="{FF2B5EF4-FFF2-40B4-BE49-F238E27FC236}">
                <a16:creationId xmlns:a16="http://schemas.microsoft.com/office/drawing/2014/main" id="{1979DE4E-B00E-4A75-8008-A7FCE8F253C8}"/>
              </a:ext>
            </a:extLst>
          </p:cNvPr>
          <p:cNvSpPr>
            <a:spLocks noGrp="1"/>
          </p:cNvSpPr>
          <p:nvPr>
            <p:ph type="sldNum" sz="quarter" idx="17"/>
          </p:nvPr>
        </p:nvSpPr>
        <p:spPr/>
        <p:txBody>
          <a:bodyPr/>
          <a:lstStyle>
            <a:lvl1pPr defTabSz="457200">
              <a:defRPr/>
            </a:lvl1pPr>
          </a:lstStyle>
          <a:p>
            <a:pPr>
              <a:defRPr/>
            </a:pPr>
            <a:fld id="{A435C76E-E122-40BF-9C51-8912F062D628}" type="slidenum">
              <a:rPr lang="en-US" altLang="el-GR"/>
              <a:pPr>
                <a:defRPr/>
              </a:pPr>
              <a:t>‹#›</a:t>
            </a:fld>
            <a:endParaRPr lang="en-US" altLang="el-GR"/>
          </a:p>
        </p:txBody>
      </p:sp>
    </p:spTree>
    <p:extLst>
      <p:ext uri="{BB962C8B-B14F-4D97-AF65-F5344CB8AC3E}">
        <p14:creationId xmlns:p14="http://schemas.microsoft.com/office/powerpoint/2010/main" val="255863834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bwMode="white">
          <a:xfrm>
            <a:off x="447817" y="5141974"/>
            <a:ext cx="11290860" cy="1258827"/>
          </a:xfrm>
          <a:prstGeom prst="rect">
            <a:avLst/>
          </a:prstGeom>
          <a:gradFill flip="none" rotWithShape="1">
            <a:gsLst>
              <a:gs pos="100000">
                <a:srgbClr val="903163"/>
              </a:gs>
              <a:gs pos="60000">
                <a:schemeClr val="accent1">
                  <a:lumMod val="95000"/>
                  <a:lumOff val="5000"/>
                </a:schemeClr>
              </a:gs>
              <a:gs pos="100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3B20C59B-4134-42ED-BEFA-FCBF7FC8D035}" type="datetime8">
              <a:rPr lang="en-US" noProof="0" smtClean="0"/>
              <a:pPr/>
              <a:t>4/20/2024 11:53 AM</a:t>
            </a:fld>
            <a:endParaRPr lang="en-US" noProof="0"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noProof="0" dirty="0"/>
              <a:t>ADD A FOOTER</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C3056E-1632-4A65-A24F-3F10A1450A6E}" type="slidenum">
              <a:rPr lang="en-US" noProof="0" smtClean="0"/>
              <a:pPr/>
              <a:t>‹#›</a:t>
            </a:fld>
            <a:endParaRPr lang="en-US" noProof="0" dirty="0"/>
          </a:p>
        </p:txBody>
      </p:sp>
    </p:spTree>
    <p:extLst>
      <p:ext uri="{BB962C8B-B14F-4D97-AF65-F5344CB8AC3E}">
        <p14:creationId xmlns:p14="http://schemas.microsoft.com/office/powerpoint/2010/main" val="249244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7A662A-EAFA-4D0C-A673-C47C7FCBC418}"/>
              </a:ext>
            </a:extLst>
          </p:cNvPr>
          <p:cNvSpPr>
            <a:spLocks noGrp="1"/>
          </p:cNvSpPr>
          <p:nvPr>
            <p:ph type="dt" sz="half" idx="10"/>
          </p:nvPr>
        </p:nvSpPr>
        <p:spPr/>
        <p:txBody>
          <a:bodyPr/>
          <a:lstStyle>
            <a:lvl1pPr defTabSz="457200">
              <a:defRPr/>
            </a:lvl1pPr>
          </a:lstStyle>
          <a:p>
            <a:pPr>
              <a:defRPr/>
            </a:pPr>
            <a:fld id="{0814515F-C421-4B61-A614-7DF2B65CB865}" type="datetimeFigureOut">
              <a:rPr lang="en-US"/>
              <a:pPr>
                <a:defRPr/>
              </a:pPr>
              <a:t>4/20/2024</a:t>
            </a:fld>
            <a:endParaRPr lang="en-US" dirty="0"/>
          </a:p>
        </p:txBody>
      </p:sp>
      <p:sp>
        <p:nvSpPr>
          <p:cNvPr id="5" name="Footer Placeholder 4">
            <a:extLst>
              <a:ext uri="{FF2B5EF4-FFF2-40B4-BE49-F238E27FC236}">
                <a16:creationId xmlns:a16="http://schemas.microsoft.com/office/drawing/2014/main" id="{0D699A0E-E27B-4F01-8C4E-D6A99201F620}"/>
              </a:ext>
            </a:extLst>
          </p:cNvPr>
          <p:cNvSpPr>
            <a:spLocks noGrp="1"/>
          </p:cNvSpPr>
          <p:nvPr>
            <p:ph type="ftr" sz="quarter" idx="11"/>
          </p:nvPr>
        </p:nvSpPr>
        <p:spPr/>
        <p:txBody>
          <a:bodyPr/>
          <a:lstStyle>
            <a:lvl1pPr defTabSz="457200">
              <a:defRPr/>
            </a:lvl1pPr>
          </a:lstStyle>
          <a:p>
            <a:pPr>
              <a:defRPr/>
            </a:pPr>
            <a:r>
              <a:rPr lang="en-US"/>
              <a:t>
              </a:t>
            </a:r>
            <a:endParaRPr lang="en-US" dirty="0"/>
          </a:p>
        </p:txBody>
      </p:sp>
      <p:sp>
        <p:nvSpPr>
          <p:cNvPr id="6" name="Slide Number Placeholder 5">
            <a:extLst>
              <a:ext uri="{FF2B5EF4-FFF2-40B4-BE49-F238E27FC236}">
                <a16:creationId xmlns:a16="http://schemas.microsoft.com/office/drawing/2014/main" id="{CE4E377D-1103-42C7-81A8-EB8FC3D04905}"/>
              </a:ext>
            </a:extLst>
          </p:cNvPr>
          <p:cNvSpPr>
            <a:spLocks noGrp="1"/>
          </p:cNvSpPr>
          <p:nvPr>
            <p:ph type="sldNum" sz="quarter" idx="12"/>
          </p:nvPr>
        </p:nvSpPr>
        <p:spPr/>
        <p:txBody>
          <a:bodyPr/>
          <a:lstStyle>
            <a:lvl1pPr defTabSz="457200">
              <a:defRPr/>
            </a:lvl1pPr>
          </a:lstStyle>
          <a:p>
            <a:pPr>
              <a:defRPr/>
            </a:pPr>
            <a:fld id="{68F24531-855B-4079-81D1-17F12DF46AFE}" type="slidenum">
              <a:rPr lang="en-US" altLang="el-GR"/>
              <a:pPr>
                <a:defRPr/>
              </a:pPr>
              <a:t>‹#›</a:t>
            </a:fld>
            <a:endParaRPr lang="en-US" altLang="el-GR"/>
          </a:p>
        </p:txBody>
      </p:sp>
    </p:spTree>
    <p:extLst>
      <p:ext uri="{BB962C8B-B14F-4D97-AF65-F5344CB8AC3E}">
        <p14:creationId xmlns:p14="http://schemas.microsoft.com/office/powerpoint/2010/main" val="2081926876"/>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12">
            <a:extLst>
              <a:ext uri="{FF2B5EF4-FFF2-40B4-BE49-F238E27FC236}">
                <a16:creationId xmlns:a16="http://schemas.microsoft.com/office/drawing/2014/main" id="{9B3B08A9-D1E0-4BD5-982B-CFC4E331E1E2}"/>
              </a:ext>
            </a:extLst>
          </p:cNvPr>
          <p:cNvCxnSpPr/>
          <p:nvPr/>
        </p:nvCxnSpPr>
        <p:spPr>
          <a:xfrm>
            <a:off x="372533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4">
            <a:extLst>
              <a:ext uri="{FF2B5EF4-FFF2-40B4-BE49-F238E27FC236}">
                <a16:creationId xmlns:a16="http://schemas.microsoft.com/office/drawing/2014/main" id="{0E7806DB-F7C4-462C-839F-BD5199DF3809}"/>
              </a:ext>
            </a:extLst>
          </p:cNvPr>
          <p:cNvCxnSpPr/>
          <p:nvPr/>
        </p:nvCxnSpPr>
        <p:spPr>
          <a:xfrm>
            <a:off x="6961717"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7"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1" cy="358933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883661" y="1981200"/>
            <a:ext cx="293624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3873105" y="2667000"/>
            <a:ext cx="2946795" cy="358933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7124701" y="1981200"/>
            <a:ext cx="2932113"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7124701" y="2667000"/>
            <a:ext cx="2932113" cy="358933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Date Placeholder 3">
            <a:extLst>
              <a:ext uri="{FF2B5EF4-FFF2-40B4-BE49-F238E27FC236}">
                <a16:creationId xmlns:a16="http://schemas.microsoft.com/office/drawing/2014/main" id="{F2962B0D-9CF1-4CA1-A7BF-9D9323CA0F54}"/>
              </a:ext>
            </a:extLst>
          </p:cNvPr>
          <p:cNvSpPr>
            <a:spLocks noGrp="1"/>
          </p:cNvSpPr>
          <p:nvPr>
            <p:ph type="dt" sz="half" idx="18"/>
          </p:nvPr>
        </p:nvSpPr>
        <p:spPr/>
        <p:txBody>
          <a:bodyPr/>
          <a:lstStyle>
            <a:lvl1pPr defTabSz="457200">
              <a:defRPr/>
            </a:lvl1pPr>
          </a:lstStyle>
          <a:p>
            <a:pPr>
              <a:defRPr/>
            </a:pPr>
            <a:fld id="{7960E202-D913-44CD-9A7F-A5958982F2A2}" type="datetimeFigureOut">
              <a:rPr lang="en-US"/>
              <a:pPr>
                <a:defRPr/>
              </a:pPr>
              <a:t>4/20/2024</a:t>
            </a:fld>
            <a:endParaRPr lang="en-US" dirty="0"/>
          </a:p>
        </p:txBody>
      </p:sp>
      <p:sp>
        <p:nvSpPr>
          <p:cNvPr id="12" name="Footer Placeholder 4">
            <a:extLst>
              <a:ext uri="{FF2B5EF4-FFF2-40B4-BE49-F238E27FC236}">
                <a16:creationId xmlns:a16="http://schemas.microsoft.com/office/drawing/2014/main" id="{B93991F4-A04F-422F-9906-BF0CB208797E}"/>
              </a:ext>
            </a:extLst>
          </p:cNvPr>
          <p:cNvSpPr>
            <a:spLocks noGrp="1"/>
          </p:cNvSpPr>
          <p:nvPr>
            <p:ph type="ftr" sz="quarter" idx="19"/>
          </p:nvPr>
        </p:nvSpPr>
        <p:spPr/>
        <p:txBody>
          <a:bodyPr/>
          <a:lstStyle>
            <a:lvl1pPr defTabSz="457200">
              <a:defRPr/>
            </a:lvl1pPr>
          </a:lstStyle>
          <a:p>
            <a:pPr>
              <a:defRPr/>
            </a:pPr>
            <a:r>
              <a:rPr lang="en-US"/>
              <a:t>
              </a:t>
            </a:r>
            <a:endParaRPr lang="en-US" dirty="0"/>
          </a:p>
        </p:txBody>
      </p:sp>
      <p:sp>
        <p:nvSpPr>
          <p:cNvPr id="13" name="Slide Number Placeholder 5">
            <a:extLst>
              <a:ext uri="{FF2B5EF4-FFF2-40B4-BE49-F238E27FC236}">
                <a16:creationId xmlns:a16="http://schemas.microsoft.com/office/drawing/2014/main" id="{A5B5ABDF-E511-4FA0-B3D5-80F8D0D293A0}"/>
              </a:ext>
            </a:extLst>
          </p:cNvPr>
          <p:cNvSpPr>
            <a:spLocks noGrp="1"/>
          </p:cNvSpPr>
          <p:nvPr>
            <p:ph type="sldNum" sz="quarter" idx="20"/>
          </p:nvPr>
        </p:nvSpPr>
        <p:spPr/>
        <p:txBody>
          <a:bodyPr/>
          <a:lstStyle>
            <a:lvl1pPr defTabSz="457200">
              <a:defRPr/>
            </a:lvl1pPr>
          </a:lstStyle>
          <a:p>
            <a:pPr>
              <a:defRPr/>
            </a:pPr>
            <a:fld id="{1EDE08D6-6EFA-4C4D-8CE0-53CC83CE2490}" type="slidenum">
              <a:rPr lang="en-US" altLang="el-GR"/>
              <a:pPr>
                <a:defRPr/>
              </a:pPr>
              <a:t>‹#›</a:t>
            </a:fld>
            <a:endParaRPr lang="en-US" altLang="el-GR"/>
          </a:p>
        </p:txBody>
      </p:sp>
    </p:spTree>
    <p:extLst>
      <p:ext uri="{BB962C8B-B14F-4D97-AF65-F5344CB8AC3E}">
        <p14:creationId xmlns:p14="http://schemas.microsoft.com/office/powerpoint/2010/main" val="1126090986"/>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2">
            <a:extLst>
              <a:ext uri="{FF2B5EF4-FFF2-40B4-BE49-F238E27FC236}">
                <a16:creationId xmlns:a16="http://schemas.microsoft.com/office/drawing/2014/main" id="{1477B1C2-D372-4885-BE1B-145F0F4AC7E1}"/>
              </a:ext>
            </a:extLst>
          </p:cNvPr>
          <p:cNvCxnSpPr/>
          <p:nvPr/>
        </p:nvCxnSpPr>
        <p:spPr>
          <a:xfrm>
            <a:off x="372533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4">
            <a:extLst>
              <a:ext uri="{FF2B5EF4-FFF2-40B4-BE49-F238E27FC236}">
                <a16:creationId xmlns:a16="http://schemas.microsoft.com/office/drawing/2014/main" id="{4D02F35E-269F-47A8-8252-F7640153FFE6}"/>
              </a:ext>
            </a:extLst>
          </p:cNvPr>
          <p:cNvCxnSpPr/>
          <p:nvPr/>
        </p:nvCxnSpPr>
        <p:spPr>
          <a:xfrm>
            <a:off x="6961717" y="2133601"/>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1"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22" name="Text Placeholder 3"/>
          <p:cNvSpPr>
            <a:spLocks noGrp="1"/>
          </p:cNvSpPr>
          <p:nvPr>
            <p:ph type="body" sz="half" idx="18"/>
          </p:nvPr>
        </p:nvSpPr>
        <p:spPr>
          <a:xfrm>
            <a:off x="652463" y="4827213"/>
            <a:ext cx="2940051"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23" name="Text Placeholder 3"/>
          <p:cNvSpPr>
            <a:spLocks noGrp="1"/>
          </p:cNvSpPr>
          <p:nvPr>
            <p:ph type="body" sz="half" idx="19"/>
          </p:nvPr>
        </p:nvSpPr>
        <p:spPr>
          <a:xfrm>
            <a:off x="3888022" y="4827212"/>
            <a:ext cx="2934407"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7124701" y="4250949"/>
            <a:ext cx="2932113"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7124701"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noProof="0"/>
              <a:t>Click icon to add picture</a:t>
            </a:r>
            <a:endParaRPr lang="en-US" noProof="0" dirty="0"/>
          </a:p>
        </p:txBody>
      </p:sp>
      <p:sp>
        <p:nvSpPr>
          <p:cNvPr id="24" name="Text Placeholder 3"/>
          <p:cNvSpPr>
            <a:spLocks noGrp="1"/>
          </p:cNvSpPr>
          <p:nvPr>
            <p:ph type="body" sz="half" idx="20"/>
          </p:nvPr>
        </p:nvSpPr>
        <p:spPr>
          <a:xfrm>
            <a:off x="7124576" y="4827210"/>
            <a:ext cx="2935997" cy="65918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5" name="Date Placeholder 3">
            <a:extLst>
              <a:ext uri="{FF2B5EF4-FFF2-40B4-BE49-F238E27FC236}">
                <a16:creationId xmlns:a16="http://schemas.microsoft.com/office/drawing/2014/main" id="{FF444259-F41B-4D19-86E0-0AEF70289D7E}"/>
              </a:ext>
            </a:extLst>
          </p:cNvPr>
          <p:cNvSpPr>
            <a:spLocks noGrp="1"/>
          </p:cNvSpPr>
          <p:nvPr>
            <p:ph type="dt" sz="half" idx="23"/>
          </p:nvPr>
        </p:nvSpPr>
        <p:spPr/>
        <p:txBody>
          <a:bodyPr/>
          <a:lstStyle>
            <a:lvl1pPr defTabSz="457200">
              <a:defRPr/>
            </a:lvl1pPr>
          </a:lstStyle>
          <a:p>
            <a:pPr>
              <a:defRPr/>
            </a:pPr>
            <a:fld id="{F3AB70A3-4D7A-4056-8208-4762FB316810}" type="datetimeFigureOut">
              <a:rPr lang="en-US"/>
              <a:pPr>
                <a:defRPr/>
              </a:pPr>
              <a:t>4/20/2024</a:t>
            </a:fld>
            <a:endParaRPr lang="en-US" dirty="0"/>
          </a:p>
        </p:txBody>
      </p:sp>
      <p:sp>
        <p:nvSpPr>
          <p:cNvPr id="16" name="Footer Placeholder 4">
            <a:extLst>
              <a:ext uri="{FF2B5EF4-FFF2-40B4-BE49-F238E27FC236}">
                <a16:creationId xmlns:a16="http://schemas.microsoft.com/office/drawing/2014/main" id="{BBB66F47-4B65-4310-98E0-D007009BFD50}"/>
              </a:ext>
            </a:extLst>
          </p:cNvPr>
          <p:cNvSpPr>
            <a:spLocks noGrp="1"/>
          </p:cNvSpPr>
          <p:nvPr>
            <p:ph type="ftr" sz="quarter" idx="24"/>
          </p:nvPr>
        </p:nvSpPr>
        <p:spPr/>
        <p:txBody>
          <a:bodyPr/>
          <a:lstStyle>
            <a:lvl1pPr defTabSz="457200">
              <a:defRPr/>
            </a:lvl1pPr>
          </a:lstStyle>
          <a:p>
            <a:pPr>
              <a:defRPr/>
            </a:pPr>
            <a:r>
              <a:rPr lang="en-US"/>
              <a:t>
              </a:t>
            </a:r>
            <a:endParaRPr lang="en-US" dirty="0"/>
          </a:p>
        </p:txBody>
      </p:sp>
      <p:sp>
        <p:nvSpPr>
          <p:cNvPr id="17" name="Slide Number Placeholder 5">
            <a:extLst>
              <a:ext uri="{FF2B5EF4-FFF2-40B4-BE49-F238E27FC236}">
                <a16:creationId xmlns:a16="http://schemas.microsoft.com/office/drawing/2014/main" id="{0D17C9BE-2182-4D87-B00E-217A253E1A71}"/>
              </a:ext>
            </a:extLst>
          </p:cNvPr>
          <p:cNvSpPr>
            <a:spLocks noGrp="1"/>
          </p:cNvSpPr>
          <p:nvPr>
            <p:ph type="sldNum" sz="quarter" idx="25"/>
          </p:nvPr>
        </p:nvSpPr>
        <p:spPr/>
        <p:txBody>
          <a:bodyPr/>
          <a:lstStyle>
            <a:lvl1pPr defTabSz="457200">
              <a:defRPr/>
            </a:lvl1pPr>
          </a:lstStyle>
          <a:p>
            <a:pPr>
              <a:defRPr/>
            </a:pPr>
            <a:fld id="{E2430D7A-49A2-4BB1-A17F-816ADAEFE243}" type="slidenum">
              <a:rPr lang="en-US" altLang="el-GR"/>
              <a:pPr>
                <a:defRPr/>
              </a:pPr>
              <a:t>‹#›</a:t>
            </a:fld>
            <a:endParaRPr lang="en-US" altLang="el-GR"/>
          </a:p>
        </p:txBody>
      </p:sp>
    </p:spTree>
    <p:extLst>
      <p:ext uri="{BB962C8B-B14F-4D97-AF65-F5344CB8AC3E}">
        <p14:creationId xmlns:p14="http://schemas.microsoft.com/office/powerpoint/2010/main" val="974337927"/>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0766D10-261A-4E6D-B66E-76C3A18F26C3}"/>
              </a:ext>
            </a:extLst>
          </p:cNvPr>
          <p:cNvSpPr>
            <a:spLocks noGrp="1"/>
          </p:cNvSpPr>
          <p:nvPr>
            <p:ph type="dt" sz="half" idx="10"/>
          </p:nvPr>
        </p:nvSpPr>
        <p:spPr/>
        <p:txBody>
          <a:bodyPr/>
          <a:lstStyle>
            <a:lvl1pPr defTabSz="457200">
              <a:defRPr/>
            </a:lvl1pPr>
          </a:lstStyle>
          <a:p>
            <a:pPr>
              <a:defRPr/>
            </a:pPr>
            <a:fld id="{10006AC6-8BF7-4B68-945B-98F46BB3CC2A}" type="datetimeFigureOut">
              <a:rPr lang="en-US"/>
              <a:pPr>
                <a:defRPr/>
              </a:pPr>
              <a:t>4/20/2024</a:t>
            </a:fld>
            <a:endParaRPr lang="en-US" dirty="0"/>
          </a:p>
        </p:txBody>
      </p:sp>
      <p:sp>
        <p:nvSpPr>
          <p:cNvPr id="5" name="Footer Placeholder 4">
            <a:extLst>
              <a:ext uri="{FF2B5EF4-FFF2-40B4-BE49-F238E27FC236}">
                <a16:creationId xmlns:a16="http://schemas.microsoft.com/office/drawing/2014/main" id="{DC62E5A5-3618-41B0-BFE4-4358116293CF}"/>
              </a:ext>
            </a:extLst>
          </p:cNvPr>
          <p:cNvSpPr>
            <a:spLocks noGrp="1"/>
          </p:cNvSpPr>
          <p:nvPr>
            <p:ph type="ftr" sz="quarter" idx="11"/>
          </p:nvPr>
        </p:nvSpPr>
        <p:spPr/>
        <p:txBody>
          <a:bodyPr/>
          <a:lstStyle>
            <a:lvl1pPr defTabSz="457200">
              <a:defRPr/>
            </a:lvl1pPr>
          </a:lstStyle>
          <a:p>
            <a:pPr>
              <a:defRPr/>
            </a:pPr>
            <a:r>
              <a:rPr lang="en-US"/>
              <a:t>
              </a:t>
            </a:r>
            <a:endParaRPr lang="en-US" dirty="0"/>
          </a:p>
        </p:txBody>
      </p:sp>
      <p:sp>
        <p:nvSpPr>
          <p:cNvPr id="6" name="Slide Number Placeholder 5">
            <a:extLst>
              <a:ext uri="{FF2B5EF4-FFF2-40B4-BE49-F238E27FC236}">
                <a16:creationId xmlns:a16="http://schemas.microsoft.com/office/drawing/2014/main" id="{206FB369-250B-47A9-8C6A-787561BFC42E}"/>
              </a:ext>
            </a:extLst>
          </p:cNvPr>
          <p:cNvSpPr>
            <a:spLocks noGrp="1"/>
          </p:cNvSpPr>
          <p:nvPr>
            <p:ph type="sldNum" sz="quarter" idx="12"/>
          </p:nvPr>
        </p:nvSpPr>
        <p:spPr/>
        <p:txBody>
          <a:bodyPr/>
          <a:lstStyle>
            <a:lvl1pPr defTabSz="457200">
              <a:defRPr/>
            </a:lvl1pPr>
          </a:lstStyle>
          <a:p>
            <a:pPr>
              <a:defRPr/>
            </a:pPr>
            <a:fld id="{2B3A6405-DD1C-42C4-9E1D-EEF2808A6380}" type="slidenum">
              <a:rPr lang="en-US" altLang="el-GR"/>
              <a:pPr>
                <a:defRPr/>
              </a:pPr>
              <a:t>‹#›</a:t>
            </a:fld>
            <a:endParaRPr lang="en-US" altLang="el-GR"/>
          </a:p>
        </p:txBody>
      </p:sp>
    </p:spTree>
    <p:extLst>
      <p:ext uri="{BB962C8B-B14F-4D97-AF65-F5344CB8AC3E}">
        <p14:creationId xmlns:p14="http://schemas.microsoft.com/office/powerpoint/2010/main" val="2073785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5"/>
            <a:ext cx="1752601" cy="5826125"/>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D2D8147-67B1-44A9-AF99-20B717CFA3FF}"/>
              </a:ext>
            </a:extLst>
          </p:cNvPr>
          <p:cNvSpPr>
            <a:spLocks noGrp="1"/>
          </p:cNvSpPr>
          <p:nvPr>
            <p:ph type="dt" sz="half" idx="10"/>
          </p:nvPr>
        </p:nvSpPr>
        <p:spPr/>
        <p:txBody>
          <a:bodyPr/>
          <a:lstStyle>
            <a:lvl1pPr defTabSz="457200">
              <a:defRPr/>
            </a:lvl1pPr>
          </a:lstStyle>
          <a:p>
            <a:pPr>
              <a:defRPr/>
            </a:pPr>
            <a:fld id="{EBF88E86-6719-4424-BD90-AAA8A03351C0}" type="datetimeFigureOut">
              <a:rPr lang="en-US"/>
              <a:pPr>
                <a:defRPr/>
              </a:pPr>
              <a:t>4/20/2024</a:t>
            </a:fld>
            <a:endParaRPr lang="en-US" dirty="0"/>
          </a:p>
        </p:txBody>
      </p:sp>
      <p:sp>
        <p:nvSpPr>
          <p:cNvPr id="5" name="Footer Placeholder 4">
            <a:extLst>
              <a:ext uri="{FF2B5EF4-FFF2-40B4-BE49-F238E27FC236}">
                <a16:creationId xmlns:a16="http://schemas.microsoft.com/office/drawing/2014/main" id="{0EFCE4FB-B63F-4DC6-A23E-FB12B6846B22}"/>
              </a:ext>
            </a:extLst>
          </p:cNvPr>
          <p:cNvSpPr>
            <a:spLocks noGrp="1"/>
          </p:cNvSpPr>
          <p:nvPr>
            <p:ph type="ftr" sz="quarter" idx="11"/>
          </p:nvPr>
        </p:nvSpPr>
        <p:spPr/>
        <p:txBody>
          <a:bodyPr/>
          <a:lstStyle>
            <a:lvl1pPr defTabSz="457200">
              <a:defRPr/>
            </a:lvl1pPr>
          </a:lstStyle>
          <a:p>
            <a:pPr>
              <a:defRPr/>
            </a:pPr>
            <a:r>
              <a:rPr lang="en-US"/>
              <a:t>
              </a:t>
            </a:r>
            <a:endParaRPr lang="en-US" dirty="0"/>
          </a:p>
        </p:txBody>
      </p:sp>
      <p:sp>
        <p:nvSpPr>
          <p:cNvPr id="6" name="Slide Number Placeholder 5">
            <a:extLst>
              <a:ext uri="{FF2B5EF4-FFF2-40B4-BE49-F238E27FC236}">
                <a16:creationId xmlns:a16="http://schemas.microsoft.com/office/drawing/2014/main" id="{0B932128-EBA0-43DE-A806-E93C4A1B243E}"/>
              </a:ext>
            </a:extLst>
          </p:cNvPr>
          <p:cNvSpPr>
            <a:spLocks noGrp="1"/>
          </p:cNvSpPr>
          <p:nvPr>
            <p:ph type="sldNum" sz="quarter" idx="12"/>
          </p:nvPr>
        </p:nvSpPr>
        <p:spPr/>
        <p:txBody>
          <a:bodyPr/>
          <a:lstStyle>
            <a:lvl1pPr defTabSz="457200">
              <a:defRPr/>
            </a:lvl1pPr>
          </a:lstStyle>
          <a:p>
            <a:pPr>
              <a:defRPr/>
            </a:pPr>
            <a:fld id="{F125C9C6-5338-455E-BA09-C26F08DFC645}" type="slidenum">
              <a:rPr lang="en-US" altLang="el-GR"/>
              <a:pPr>
                <a:defRPr/>
              </a:pPr>
              <a:t>‹#›</a:t>
            </a:fld>
            <a:endParaRPr lang="en-US" altLang="el-GR"/>
          </a:p>
        </p:txBody>
      </p:sp>
    </p:spTree>
    <p:extLst>
      <p:ext uri="{BB962C8B-B14F-4D97-AF65-F5344CB8AC3E}">
        <p14:creationId xmlns:p14="http://schemas.microsoft.com/office/powerpoint/2010/main" val="1148378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id="{CAF9550C-5523-46F5-8C0A-9D98C3205B6F}"/>
              </a:ext>
            </a:extLst>
          </p:cNvPr>
          <p:cNvSpPr>
            <a:spLocks noGrp="1" noChangeArrowheads="1"/>
          </p:cNvSpPr>
          <p:nvPr>
            <p:ph type="sldNum" idx="10"/>
          </p:nvPr>
        </p:nvSpPr>
        <p:spPr/>
        <p:txBody>
          <a:bodyPr/>
          <a:lstStyle>
            <a:lvl1pPr defTabSz="457200">
              <a:defRPr/>
            </a:lvl1pPr>
          </a:lstStyle>
          <a:p>
            <a:pPr>
              <a:defRPr/>
            </a:pPr>
            <a:fld id="{1EFBF8CD-34A7-4102-89C3-A287B46E301B}" type="slidenum">
              <a:rPr lang="el-GR" altLang="en-US"/>
              <a:pPr>
                <a:defRPr/>
              </a:pPr>
              <a:t>‹#›</a:t>
            </a:fld>
            <a:endParaRPr lang="el-GR" altLang="en-US"/>
          </a:p>
        </p:txBody>
      </p:sp>
    </p:spTree>
    <p:extLst>
      <p:ext uri="{BB962C8B-B14F-4D97-AF65-F5344CB8AC3E}">
        <p14:creationId xmlns:p14="http://schemas.microsoft.com/office/powerpoint/2010/main" val="1000402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FC6A3B7-FFD5-4F23-B878-76FBF8CA7BBC}"/>
              </a:ext>
            </a:extLst>
          </p:cNvPr>
          <p:cNvSpPr>
            <a:spLocks noGrp="1" noChangeArrowheads="1"/>
          </p:cNvSpPr>
          <p:nvPr>
            <p:ph type="sldNum" idx="10"/>
          </p:nvPr>
        </p:nvSpPr>
        <p:spPr/>
        <p:txBody>
          <a:bodyPr/>
          <a:lstStyle>
            <a:lvl1pPr defTabSz="457200">
              <a:defRPr/>
            </a:lvl1pPr>
          </a:lstStyle>
          <a:p>
            <a:pPr>
              <a:defRPr/>
            </a:pPr>
            <a:fld id="{7F37B527-4A61-4BDF-9247-719247A1AD51}" type="slidenum">
              <a:rPr lang="el-GR" altLang="en-US"/>
              <a:pPr>
                <a:defRPr/>
              </a:pPr>
              <a:t>‹#›</a:t>
            </a:fld>
            <a:endParaRPr lang="el-GR" altLang="en-US"/>
          </a:p>
        </p:txBody>
      </p:sp>
    </p:spTree>
    <p:extLst>
      <p:ext uri="{BB962C8B-B14F-4D97-AF65-F5344CB8AC3E}">
        <p14:creationId xmlns:p14="http://schemas.microsoft.com/office/powerpoint/2010/main" val="695985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1AEE998C-3523-4C70-A2C1-6C791B073C9E}"/>
              </a:ext>
            </a:extLst>
          </p:cNvPr>
          <p:cNvSpPr>
            <a:spLocks noGrp="1" noChangeArrowheads="1"/>
          </p:cNvSpPr>
          <p:nvPr>
            <p:ph type="sldNum" idx="10"/>
          </p:nvPr>
        </p:nvSpPr>
        <p:spPr/>
        <p:txBody>
          <a:bodyPr/>
          <a:lstStyle>
            <a:lvl1pPr defTabSz="457200">
              <a:defRPr/>
            </a:lvl1pPr>
          </a:lstStyle>
          <a:p>
            <a:pPr>
              <a:defRPr/>
            </a:pPr>
            <a:fld id="{67E677A4-9B46-41DC-B88C-427F5BC4B26C}" type="slidenum">
              <a:rPr lang="el-GR" altLang="en-US"/>
              <a:pPr>
                <a:defRPr/>
              </a:pPr>
              <a:t>‹#›</a:t>
            </a:fld>
            <a:endParaRPr lang="el-GR" altLang="en-US"/>
          </a:p>
        </p:txBody>
      </p:sp>
    </p:spTree>
    <p:extLst>
      <p:ext uri="{BB962C8B-B14F-4D97-AF65-F5344CB8AC3E}">
        <p14:creationId xmlns:p14="http://schemas.microsoft.com/office/powerpoint/2010/main" val="9827223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0"/>
            <a:ext cx="5372100" cy="450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4901" y="1600200"/>
            <a:ext cx="5374217" cy="4508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659A231-E6DD-4D8E-9642-9DABEE96BE48}"/>
              </a:ext>
            </a:extLst>
          </p:cNvPr>
          <p:cNvSpPr>
            <a:spLocks noGrp="1" noChangeArrowheads="1"/>
          </p:cNvSpPr>
          <p:nvPr>
            <p:ph type="sldNum" idx="10"/>
          </p:nvPr>
        </p:nvSpPr>
        <p:spPr/>
        <p:txBody>
          <a:bodyPr/>
          <a:lstStyle>
            <a:lvl1pPr defTabSz="457200">
              <a:defRPr/>
            </a:lvl1pPr>
          </a:lstStyle>
          <a:p>
            <a:pPr>
              <a:defRPr/>
            </a:pPr>
            <a:fld id="{0BE24B3C-D6AF-4E42-94C1-EEE2A42D8476}" type="slidenum">
              <a:rPr lang="el-GR" altLang="en-US"/>
              <a:pPr>
                <a:defRPr/>
              </a:pPr>
              <a:t>‹#›</a:t>
            </a:fld>
            <a:endParaRPr lang="el-GR" altLang="en-US"/>
          </a:p>
        </p:txBody>
      </p:sp>
    </p:spTree>
    <p:extLst>
      <p:ext uri="{BB962C8B-B14F-4D97-AF65-F5344CB8AC3E}">
        <p14:creationId xmlns:p14="http://schemas.microsoft.com/office/powerpoint/2010/main" val="103767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759319F9-11AA-48B1-8174-E2BB22668F34}"/>
              </a:ext>
            </a:extLst>
          </p:cNvPr>
          <p:cNvSpPr>
            <a:spLocks noGrp="1" noChangeArrowheads="1"/>
          </p:cNvSpPr>
          <p:nvPr>
            <p:ph type="sldNum" idx="10"/>
          </p:nvPr>
        </p:nvSpPr>
        <p:spPr/>
        <p:txBody>
          <a:bodyPr/>
          <a:lstStyle>
            <a:lvl1pPr defTabSz="457200">
              <a:defRPr/>
            </a:lvl1pPr>
          </a:lstStyle>
          <a:p>
            <a:pPr>
              <a:defRPr/>
            </a:pPr>
            <a:fld id="{E68170E8-910C-4383-AD0F-06F849C9CA68}" type="slidenum">
              <a:rPr lang="el-GR" altLang="en-US"/>
              <a:pPr>
                <a:defRPr/>
              </a:pPr>
              <a:t>‹#›</a:t>
            </a:fld>
            <a:endParaRPr lang="el-GR" altLang="en-US"/>
          </a:p>
        </p:txBody>
      </p:sp>
    </p:spTree>
    <p:extLst>
      <p:ext uri="{BB962C8B-B14F-4D97-AF65-F5344CB8AC3E}">
        <p14:creationId xmlns:p14="http://schemas.microsoft.com/office/powerpoint/2010/main" val="530453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CF0AE2A5-5D3B-4ECC-9A5D-868F6C887DEE}" type="datetime8">
              <a:rPr lang="en-US" noProof="0" smtClean="0"/>
              <a:t>4/20/2024 11:53 AM</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C5C3056E-1632-4A65-A24F-3F10A1450A6E}" type="slidenum">
              <a:rPr lang="en-US" noProof="0" smtClean="0"/>
              <a:t>‹#›</a:t>
            </a:fld>
            <a:endParaRPr lang="en-US" noProof="0" dirty="0"/>
          </a:p>
        </p:txBody>
      </p:sp>
    </p:spTree>
    <p:extLst>
      <p:ext uri="{BB962C8B-B14F-4D97-AF65-F5344CB8AC3E}">
        <p14:creationId xmlns:p14="http://schemas.microsoft.com/office/powerpoint/2010/main" val="42369661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F7A73E7-639F-4F71-80AA-60B984A64DBA}"/>
              </a:ext>
            </a:extLst>
          </p:cNvPr>
          <p:cNvSpPr>
            <a:spLocks noGrp="1" noChangeArrowheads="1"/>
          </p:cNvSpPr>
          <p:nvPr>
            <p:ph type="sldNum" idx="10"/>
          </p:nvPr>
        </p:nvSpPr>
        <p:spPr/>
        <p:txBody>
          <a:bodyPr/>
          <a:lstStyle>
            <a:lvl1pPr defTabSz="457200">
              <a:defRPr/>
            </a:lvl1pPr>
          </a:lstStyle>
          <a:p>
            <a:pPr>
              <a:defRPr/>
            </a:pPr>
            <a:fld id="{A812F27E-B8B6-4A93-863B-67050D5B03A4}" type="slidenum">
              <a:rPr lang="el-GR" altLang="en-US"/>
              <a:pPr>
                <a:defRPr/>
              </a:pPr>
              <a:t>‹#›</a:t>
            </a:fld>
            <a:endParaRPr lang="el-GR" altLang="en-US"/>
          </a:p>
        </p:txBody>
      </p:sp>
    </p:spTree>
    <p:extLst>
      <p:ext uri="{BB962C8B-B14F-4D97-AF65-F5344CB8AC3E}">
        <p14:creationId xmlns:p14="http://schemas.microsoft.com/office/powerpoint/2010/main" val="3472140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830BD57-5CB5-47B0-9ED5-B14139A76300}"/>
              </a:ext>
            </a:extLst>
          </p:cNvPr>
          <p:cNvSpPr>
            <a:spLocks noGrp="1" noChangeArrowheads="1"/>
          </p:cNvSpPr>
          <p:nvPr>
            <p:ph type="sldNum" idx="10"/>
          </p:nvPr>
        </p:nvSpPr>
        <p:spPr/>
        <p:txBody>
          <a:bodyPr/>
          <a:lstStyle>
            <a:lvl1pPr defTabSz="457200">
              <a:defRPr/>
            </a:lvl1pPr>
          </a:lstStyle>
          <a:p>
            <a:pPr>
              <a:defRPr/>
            </a:pPr>
            <a:fld id="{D7329EF2-D84B-430A-80B6-81193AE7BD2F}" type="slidenum">
              <a:rPr lang="el-GR" altLang="en-US"/>
              <a:pPr>
                <a:defRPr/>
              </a:pPr>
              <a:t>‹#›</a:t>
            </a:fld>
            <a:endParaRPr lang="el-GR" altLang="en-US"/>
          </a:p>
        </p:txBody>
      </p:sp>
    </p:spTree>
    <p:extLst>
      <p:ext uri="{BB962C8B-B14F-4D97-AF65-F5344CB8AC3E}">
        <p14:creationId xmlns:p14="http://schemas.microsoft.com/office/powerpoint/2010/main" val="16816424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B18EE968-D687-42F8-953C-F75CAAE5442D}"/>
              </a:ext>
            </a:extLst>
          </p:cNvPr>
          <p:cNvSpPr>
            <a:spLocks noGrp="1" noChangeArrowheads="1"/>
          </p:cNvSpPr>
          <p:nvPr>
            <p:ph type="sldNum" idx="10"/>
          </p:nvPr>
        </p:nvSpPr>
        <p:spPr/>
        <p:txBody>
          <a:bodyPr/>
          <a:lstStyle>
            <a:lvl1pPr defTabSz="457200">
              <a:defRPr/>
            </a:lvl1pPr>
          </a:lstStyle>
          <a:p>
            <a:pPr>
              <a:defRPr/>
            </a:pPr>
            <a:fld id="{F72CE937-B85F-40FB-B813-0E9A82AA91F4}" type="slidenum">
              <a:rPr lang="el-GR" altLang="en-US"/>
              <a:pPr>
                <a:defRPr/>
              </a:pPr>
              <a:t>‹#›</a:t>
            </a:fld>
            <a:endParaRPr lang="el-GR" altLang="en-US"/>
          </a:p>
        </p:txBody>
      </p:sp>
    </p:spTree>
    <p:extLst>
      <p:ext uri="{BB962C8B-B14F-4D97-AF65-F5344CB8AC3E}">
        <p14:creationId xmlns:p14="http://schemas.microsoft.com/office/powerpoint/2010/main" val="6958385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91EBAD23-976E-4602-99DC-8361A7B0AFF9}"/>
              </a:ext>
            </a:extLst>
          </p:cNvPr>
          <p:cNvSpPr>
            <a:spLocks noGrp="1" noChangeArrowheads="1"/>
          </p:cNvSpPr>
          <p:nvPr>
            <p:ph type="sldNum" idx="10"/>
          </p:nvPr>
        </p:nvSpPr>
        <p:spPr/>
        <p:txBody>
          <a:bodyPr/>
          <a:lstStyle>
            <a:lvl1pPr defTabSz="457200">
              <a:defRPr/>
            </a:lvl1pPr>
          </a:lstStyle>
          <a:p>
            <a:pPr>
              <a:defRPr/>
            </a:pPr>
            <a:fld id="{4477865E-2D34-495E-8D1E-CA788AE2D80B}" type="slidenum">
              <a:rPr lang="el-GR" altLang="en-US"/>
              <a:pPr>
                <a:defRPr/>
              </a:pPr>
              <a:t>‹#›</a:t>
            </a:fld>
            <a:endParaRPr lang="el-GR" altLang="en-US"/>
          </a:p>
        </p:txBody>
      </p:sp>
    </p:spTree>
    <p:extLst>
      <p:ext uri="{BB962C8B-B14F-4D97-AF65-F5344CB8AC3E}">
        <p14:creationId xmlns:p14="http://schemas.microsoft.com/office/powerpoint/2010/main" val="30695086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70BB88F-3FDC-4BB4-94D6-9D42AC3760A8}"/>
              </a:ext>
            </a:extLst>
          </p:cNvPr>
          <p:cNvSpPr>
            <a:spLocks noGrp="1" noChangeArrowheads="1"/>
          </p:cNvSpPr>
          <p:nvPr>
            <p:ph type="sldNum" idx="10"/>
          </p:nvPr>
        </p:nvSpPr>
        <p:spPr/>
        <p:txBody>
          <a:bodyPr/>
          <a:lstStyle>
            <a:lvl1pPr defTabSz="457200">
              <a:defRPr/>
            </a:lvl1pPr>
          </a:lstStyle>
          <a:p>
            <a:pPr>
              <a:defRPr/>
            </a:pPr>
            <a:fld id="{66A7AAD5-C101-4097-8E9C-0DAC1B40F08E}" type="slidenum">
              <a:rPr lang="el-GR" altLang="en-US"/>
              <a:pPr>
                <a:defRPr/>
              </a:pPr>
              <a:t>‹#›</a:t>
            </a:fld>
            <a:endParaRPr lang="el-GR" altLang="en-US"/>
          </a:p>
        </p:txBody>
      </p:sp>
    </p:spTree>
    <p:extLst>
      <p:ext uri="{BB962C8B-B14F-4D97-AF65-F5344CB8AC3E}">
        <p14:creationId xmlns:p14="http://schemas.microsoft.com/office/powerpoint/2010/main" val="911181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2267" y="274638"/>
            <a:ext cx="2736851" cy="58340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09467" cy="58340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39CF050-8D12-4121-8C94-0AB839F0C3C0}"/>
              </a:ext>
            </a:extLst>
          </p:cNvPr>
          <p:cNvSpPr>
            <a:spLocks noGrp="1" noChangeArrowheads="1"/>
          </p:cNvSpPr>
          <p:nvPr>
            <p:ph type="sldNum" idx="10"/>
          </p:nvPr>
        </p:nvSpPr>
        <p:spPr/>
        <p:txBody>
          <a:bodyPr/>
          <a:lstStyle>
            <a:lvl1pPr defTabSz="457200">
              <a:defRPr/>
            </a:lvl1pPr>
          </a:lstStyle>
          <a:p>
            <a:pPr>
              <a:defRPr/>
            </a:pPr>
            <a:fld id="{85DAF831-34CC-4A10-A29E-619D4D93A292}" type="slidenum">
              <a:rPr lang="el-GR" altLang="en-US"/>
              <a:pPr>
                <a:defRPr/>
              </a:pPr>
              <a:t>‹#›</a:t>
            </a:fld>
            <a:endParaRPr lang="el-GR" altLang="en-US"/>
          </a:p>
        </p:txBody>
      </p:sp>
    </p:spTree>
    <p:extLst>
      <p:ext uri="{BB962C8B-B14F-4D97-AF65-F5344CB8AC3E}">
        <p14:creationId xmlns:p14="http://schemas.microsoft.com/office/powerpoint/2010/main" val="4181469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l-GR"/>
          </a:p>
        </p:txBody>
      </p:sp>
      <p:sp>
        <p:nvSpPr>
          <p:cNvPr id="4" name="Rectangle 3">
            <a:extLst>
              <a:ext uri="{FF2B5EF4-FFF2-40B4-BE49-F238E27FC236}">
                <a16:creationId xmlns:a16="http://schemas.microsoft.com/office/drawing/2014/main" id="{209AD516-D56B-40A0-B978-90033ECD2C22}"/>
              </a:ext>
            </a:extLst>
          </p:cNvPr>
          <p:cNvSpPr>
            <a:spLocks noGrp="1" noChangeArrowheads="1"/>
          </p:cNvSpPr>
          <p:nvPr>
            <p:ph type="dt"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04B40863-1240-4141-8E10-8FA136A02630}"/>
              </a:ext>
            </a:extLst>
          </p:cNvPr>
          <p:cNvSpPr>
            <a:spLocks noGrp="1" noChangeArrowheads="1"/>
          </p:cNvSpPr>
          <p:nvPr>
            <p:ph type="sldNum" idx="11"/>
          </p:nvPr>
        </p:nvSpPr>
        <p:spPr>
          <a:ln/>
        </p:spPr>
        <p:txBody>
          <a:bodyPr/>
          <a:lstStyle>
            <a:lvl1pPr>
              <a:defRPr/>
            </a:lvl1pPr>
          </a:lstStyle>
          <a:p>
            <a:pPr>
              <a:defRPr/>
            </a:pPr>
            <a:fld id="{8B86172B-94D6-4E18-9F1E-814D3D80E7C5}" type="slidenum">
              <a:rPr lang="el-GR" altLang="en-US"/>
              <a:pPr>
                <a:defRPr/>
              </a:pPr>
              <a:t>‹#›</a:t>
            </a:fld>
            <a:endParaRPr lang="el-GR" altLang="en-US"/>
          </a:p>
        </p:txBody>
      </p:sp>
    </p:spTree>
    <p:extLst>
      <p:ext uri="{BB962C8B-B14F-4D97-AF65-F5344CB8AC3E}">
        <p14:creationId xmlns:p14="http://schemas.microsoft.com/office/powerpoint/2010/main" val="21826857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3">
            <a:extLst>
              <a:ext uri="{FF2B5EF4-FFF2-40B4-BE49-F238E27FC236}">
                <a16:creationId xmlns:a16="http://schemas.microsoft.com/office/drawing/2014/main" id="{9C1BCC7D-6F60-45F6-96A0-BF9AAD15B9B7}"/>
              </a:ext>
            </a:extLst>
          </p:cNvPr>
          <p:cNvSpPr>
            <a:spLocks noGrp="1" noChangeArrowheads="1"/>
          </p:cNvSpPr>
          <p:nvPr>
            <p:ph type="dt"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7480B3AB-A0AF-4931-8C29-EFC4720264F5}"/>
              </a:ext>
            </a:extLst>
          </p:cNvPr>
          <p:cNvSpPr>
            <a:spLocks noGrp="1" noChangeArrowheads="1"/>
          </p:cNvSpPr>
          <p:nvPr>
            <p:ph type="sldNum" idx="11"/>
          </p:nvPr>
        </p:nvSpPr>
        <p:spPr>
          <a:ln/>
        </p:spPr>
        <p:txBody>
          <a:bodyPr/>
          <a:lstStyle>
            <a:lvl1pPr>
              <a:defRPr/>
            </a:lvl1pPr>
          </a:lstStyle>
          <a:p>
            <a:pPr>
              <a:defRPr/>
            </a:pPr>
            <a:fld id="{2FBF86C0-ABCC-4641-B9C3-E7AD10BC010D}" type="slidenum">
              <a:rPr lang="el-GR" altLang="en-US"/>
              <a:pPr>
                <a:defRPr/>
              </a:pPr>
              <a:t>‹#›</a:t>
            </a:fld>
            <a:endParaRPr lang="el-GR" altLang="en-US"/>
          </a:p>
        </p:txBody>
      </p:sp>
    </p:spTree>
    <p:extLst>
      <p:ext uri="{BB962C8B-B14F-4D97-AF65-F5344CB8AC3E}">
        <p14:creationId xmlns:p14="http://schemas.microsoft.com/office/powerpoint/2010/main" val="1629695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a:extLst>
              <a:ext uri="{FF2B5EF4-FFF2-40B4-BE49-F238E27FC236}">
                <a16:creationId xmlns:a16="http://schemas.microsoft.com/office/drawing/2014/main" id="{DB513EFC-D26D-46DE-B808-C01B77A259BD}"/>
              </a:ext>
            </a:extLst>
          </p:cNvPr>
          <p:cNvSpPr>
            <a:spLocks noGrp="1" noChangeArrowheads="1"/>
          </p:cNvSpPr>
          <p:nvPr>
            <p:ph type="dt"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6945DCDE-A363-4CCD-AC61-91E808479F65}"/>
              </a:ext>
            </a:extLst>
          </p:cNvPr>
          <p:cNvSpPr>
            <a:spLocks noGrp="1" noChangeArrowheads="1"/>
          </p:cNvSpPr>
          <p:nvPr>
            <p:ph type="sldNum" idx="11"/>
          </p:nvPr>
        </p:nvSpPr>
        <p:spPr>
          <a:ln/>
        </p:spPr>
        <p:txBody>
          <a:bodyPr/>
          <a:lstStyle>
            <a:lvl1pPr>
              <a:defRPr/>
            </a:lvl1pPr>
          </a:lstStyle>
          <a:p>
            <a:pPr>
              <a:defRPr/>
            </a:pPr>
            <a:fld id="{EDB4AC36-FB23-4973-AC66-BA8A0EB09EA0}" type="slidenum">
              <a:rPr lang="el-GR" altLang="en-US"/>
              <a:pPr>
                <a:defRPr/>
              </a:pPr>
              <a:t>‹#›</a:t>
            </a:fld>
            <a:endParaRPr lang="el-GR" altLang="en-US"/>
          </a:p>
        </p:txBody>
      </p:sp>
    </p:spTree>
    <p:extLst>
      <p:ext uri="{BB962C8B-B14F-4D97-AF65-F5344CB8AC3E}">
        <p14:creationId xmlns:p14="http://schemas.microsoft.com/office/powerpoint/2010/main" val="3229651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09600" y="1600200"/>
            <a:ext cx="5378451" cy="4516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1252" y="1600200"/>
            <a:ext cx="5378449" cy="4516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3">
            <a:extLst>
              <a:ext uri="{FF2B5EF4-FFF2-40B4-BE49-F238E27FC236}">
                <a16:creationId xmlns:a16="http://schemas.microsoft.com/office/drawing/2014/main" id="{63CE2BDF-8356-4A1C-AC94-7DF8F16FB6EC}"/>
              </a:ext>
            </a:extLst>
          </p:cNvPr>
          <p:cNvSpPr>
            <a:spLocks noGrp="1" noChangeArrowheads="1"/>
          </p:cNvSpPr>
          <p:nvPr>
            <p:ph type="dt"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809C1F96-8ED6-4961-ABE1-12801F00638B}"/>
              </a:ext>
            </a:extLst>
          </p:cNvPr>
          <p:cNvSpPr>
            <a:spLocks noGrp="1" noChangeArrowheads="1"/>
          </p:cNvSpPr>
          <p:nvPr>
            <p:ph type="sldNum" idx="11"/>
          </p:nvPr>
        </p:nvSpPr>
        <p:spPr>
          <a:ln/>
        </p:spPr>
        <p:txBody>
          <a:bodyPr/>
          <a:lstStyle>
            <a:lvl1pPr>
              <a:defRPr/>
            </a:lvl1pPr>
          </a:lstStyle>
          <a:p>
            <a:pPr>
              <a:defRPr/>
            </a:pPr>
            <a:fld id="{3BA2013D-57C0-440B-8A8A-C008D8210C3E}" type="slidenum">
              <a:rPr lang="el-GR" altLang="en-US"/>
              <a:pPr>
                <a:defRPr/>
              </a:pPr>
              <a:t>‹#›</a:t>
            </a:fld>
            <a:endParaRPr lang="el-GR" altLang="en-US"/>
          </a:p>
        </p:txBody>
      </p:sp>
    </p:spTree>
    <p:extLst>
      <p:ext uri="{BB962C8B-B14F-4D97-AF65-F5344CB8AC3E}">
        <p14:creationId xmlns:p14="http://schemas.microsoft.com/office/powerpoint/2010/main" val="1946369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p:nvSpPr>
          <p:cNvPr id="11" name="Rectangle 10"/>
          <p:cNvSpPr>
            <a:spLocks noChangeAspect="1"/>
          </p:cNvSpPr>
          <p:nvPr/>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
        <p:nvSpPr>
          <p:cNvPr id="3" name="Text Placeholder 2"/>
          <p:cNvSpPr>
            <a:spLocks noGrp="1"/>
          </p:cNvSpPr>
          <p:nvPr>
            <p:ph type="body" idx="1"/>
          </p:nvPr>
        </p:nvSpPr>
        <p:spPr>
          <a:xfrm>
            <a:off x="677396" y="2023139"/>
            <a:ext cx="3198328" cy="536005"/>
          </a:xfrm>
        </p:spPr>
        <p:txBody>
          <a:bodyPr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581194" y="2714624"/>
            <a:ext cx="3378403" cy="3194051"/>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lvl1pPr>
              <a:defRPr>
                <a:solidFill>
                  <a:srgbClr val="903163"/>
                </a:solidFill>
              </a:defRPr>
            </a:lvl1pPr>
          </a:lstStyle>
          <a:p>
            <a:fld id="{4551DAFA-20BD-4111-8F90-24432E23573D}" type="datetime8">
              <a:rPr lang="en-US" noProof="0" smtClean="0"/>
              <a:pPr/>
              <a:t>4/20/2024 11:53 AM</a:t>
            </a:fld>
            <a:endParaRPr lang="en-US" noProof="0" dirty="0"/>
          </a:p>
        </p:txBody>
      </p:sp>
      <p:sp>
        <p:nvSpPr>
          <p:cNvPr id="8" name="Footer Placeholder 7"/>
          <p:cNvSpPr>
            <a:spLocks noGrp="1"/>
          </p:cNvSpPr>
          <p:nvPr>
            <p:ph type="ftr" sz="quarter" idx="11"/>
          </p:nvPr>
        </p:nvSpPr>
        <p:spPr>
          <a:xfrm>
            <a:off x="581192" y="5951811"/>
            <a:ext cx="6917210" cy="365125"/>
          </a:xfrm>
        </p:spPr>
        <p:txBody>
          <a:bodyPr/>
          <a:lstStyle>
            <a:lvl1pPr>
              <a:defRPr>
                <a:solidFill>
                  <a:srgbClr val="903163"/>
                </a:solidFill>
              </a:defRPr>
            </a:lvl1pPr>
          </a:lstStyle>
          <a:p>
            <a:r>
              <a:rPr lang="en-US" noProof="0" dirty="0"/>
              <a:t>ADD A FOOTER</a:t>
            </a:r>
          </a:p>
        </p:txBody>
      </p:sp>
      <p:sp>
        <p:nvSpPr>
          <p:cNvPr id="23" name="Content Placeholder 3">
            <a:extLst>
              <a:ext uri="{FF2B5EF4-FFF2-40B4-BE49-F238E27FC236}">
                <a16:creationId xmlns:a16="http://schemas.microsoft.com/office/drawing/2014/main" id="{6D289ABA-BA71-41AF-AA30-58CB8F426F6C}"/>
              </a:ext>
            </a:extLst>
          </p:cNvPr>
          <p:cNvSpPr>
            <a:spLocks noGrp="1"/>
          </p:cNvSpPr>
          <p:nvPr>
            <p:ph sz="half" idx="15"/>
          </p:nvPr>
        </p:nvSpPr>
        <p:spPr>
          <a:xfrm>
            <a:off x="8145430" y="2714624"/>
            <a:ext cx="3378403" cy="3194051"/>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Slide Number Placeholder 8"/>
          <p:cNvSpPr>
            <a:spLocks noGrp="1"/>
          </p:cNvSpPr>
          <p:nvPr>
            <p:ph type="sldNum" sz="quarter" idx="12"/>
          </p:nvPr>
        </p:nvSpPr>
        <p:spPr/>
        <p:txBody>
          <a:bodyPr/>
          <a:lstStyle>
            <a:lvl1pPr>
              <a:defRPr>
                <a:solidFill>
                  <a:srgbClr val="903163"/>
                </a:solidFill>
              </a:defRPr>
            </a:lvl1pPr>
          </a:lstStyle>
          <a:p>
            <a:fld id="{C5C3056E-1632-4A65-A24F-3F10A1450A6E}" type="slidenum">
              <a:rPr lang="en-US" noProof="0" smtClean="0"/>
              <a:pPr/>
              <a:t>‹#›</a:t>
            </a:fld>
            <a:endParaRPr lang="en-US" noProof="0" dirty="0"/>
          </a:p>
        </p:txBody>
      </p:sp>
      <p:sp>
        <p:nvSpPr>
          <p:cNvPr id="22" name="Content Placeholder 3">
            <a:extLst>
              <a:ext uri="{FF2B5EF4-FFF2-40B4-BE49-F238E27FC236}">
                <a16:creationId xmlns:a16="http://schemas.microsoft.com/office/drawing/2014/main" id="{C06DFC81-3912-4844-B25C-E1D7CBCD80A0}"/>
              </a:ext>
            </a:extLst>
          </p:cNvPr>
          <p:cNvSpPr>
            <a:spLocks noGrp="1"/>
          </p:cNvSpPr>
          <p:nvPr>
            <p:ph sz="half" idx="14"/>
          </p:nvPr>
        </p:nvSpPr>
        <p:spPr>
          <a:xfrm>
            <a:off x="4400414" y="2714624"/>
            <a:ext cx="3378403" cy="3194051"/>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Text Placeholder 2">
            <a:extLst>
              <a:ext uri="{FF2B5EF4-FFF2-40B4-BE49-F238E27FC236}">
                <a16:creationId xmlns:a16="http://schemas.microsoft.com/office/drawing/2014/main" id="{11556C46-FD2A-4916-B30C-DB066CAEA471}"/>
              </a:ext>
            </a:extLst>
          </p:cNvPr>
          <p:cNvSpPr>
            <a:spLocks noGrp="1"/>
          </p:cNvSpPr>
          <p:nvPr>
            <p:ph type="body" idx="16"/>
          </p:nvPr>
        </p:nvSpPr>
        <p:spPr>
          <a:xfrm>
            <a:off x="8241852" y="2023139"/>
            <a:ext cx="3198328" cy="536005"/>
          </a:xfrm>
        </p:spPr>
        <p:txBody>
          <a:bodyPr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cxnSp>
        <p:nvCxnSpPr>
          <p:cNvPr id="19" name="Straight Connector 18">
            <a:extLst>
              <a:ext uri="{FF2B5EF4-FFF2-40B4-BE49-F238E27FC236}">
                <a16:creationId xmlns:a16="http://schemas.microsoft.com/office/drawing/2014/main" id="{E2328988-0888-4C1A-8F73-17D455B6F882}"/>
              </a:ext>
              <a:ext uri="{C183D7F6-B498-43B3-948B-1728B52AA6E4}">
                <adec:decorative xmlns:adec="http://schemas.microsoft.com/office/drawing/2017/decorative" val="1"/>
              </a:ext>
            </a:extLst>
          </p:cNvPr>
          <p:cNvCxnSpPr>
            <a:cxnSpLocks/>
          </p:cNvCxnSpPr>
          <p:nvPr userDrawn="1"/>
        </p:nvCxnSpPr>
        <p:spPr>
          <a:xfrm>
            <a:off x="4180115" y="2714625"/>
            <a:ext cx="0" cy="3194051"/>
          </a:xfrm>
          <a:prstGeom prst="line">
            <a:avLst/>
          </a:prstGeom>
          <a:ln>
            <a:solidFill>
              <a:schemeClr val="accent1"/>
            </a:solidFill>
          </a:ln>
        </p:spPr>
        <p:style>
          <a:lnRef idx="2">
            <a:schemeClr val="accent4"/>
          </a:lnRef>
          <a:fillRef idx="0">
            <a:schemeClr val="accent4"/>
          </a:fillRef>
          <a:effectRef idx="1">
            <a:schemeClr val="accent4"/>
          </a:effectRef>
          <a:fontRef idx="minor">
            <a:schemeClr val="tx1"/>
          </a:fontRef>
        </p:style>
      </p:cxnSp>
      <p:cxnSp>
        <p:nvCxnSpPr>
          <p:cNvPr id="20" name="Straight Connector 19">
            <a:extLst>
              <a:ext uri="{FF2B5EF4-FFF2-40B4-BE49-F238E27FC236}">
                <a16:creationId xmlns:a16="http://schemas.microsoft.com/office/drawing/2014/main" id="{D81892BA-72AB-4029-BF58-4D6F90C43628}"/>
              </a:ext>
              <a:ext uri="{C183D7F6-B498-43B3-948B-1728B52AA6E4}">
                <adec:decorative xmlns:adec="http://schemas.microsoft.com/office/drawing/2017/decorative" val="1"/>
              </a:ext>
            </a:extLst>
          </p:cNvPr>
          <p:cNvCxnSpPr>
            <a:cxnSpLocks/>
          </p:cNvCxnSpPr>
          <p:nvPr userDrawn="1"/>
        </p:nvCxnSpPr>
        <p:spPr>
          <a:xfrm>
            <a:off x="7962123" y="2714625"/>
            <a:ext cx="0" cy="3194051"/>
          </a:xfrm>
          <a:prstGeom prst="line">
            <a:avLst/>
          </a:prstGeom>
          <a:ln>
            <a:solidFill>
              <a:schemeClr val="accent1"/>
            </a:solidFill>
          </a:ln>
        </p:spPr>
        <p:style>
          <a:lnRef idx="2">
            <a:schemeClr val="accent4"/>
          </a:lnRef>
          <a:fillRef idx="0">
            <a:schemeClr val="accent4"/>
          </a:fillRef>
          <a:effectRef idx="1">
            <a:schemeClr val="accent4"/>
          </a:effectRef>
          <a:fontRef idx="minor">
            <a:schemeClr val="tx1"/>
          </a:fontRef>
        </p:style>
      </p:cxnSp>
      <p:sp>
        <p:nvSpPr>
          <p:cNvPr id="21" name="Text Placeholder 2">
            <a:extLst>
              <a:ext uri="{FF2B5EF4-FFF2-40B4-BE49-F238E27FC236}">
                <a16:creationId xmlns:a16="http://schemas.microsoft.com/office/drawing/2014/main" id="{8E232301-6803-418F-8637-ABBAC64416DA}"/>
              </a:ext>
            </a:extLst>
          </p:cNvPr>
          <p:cNvSpPr>
            <a:spLocks noGrp="1"/>
          </p:cNvSpPr>
          <p:nvPr>
            <p:ph type="body" idx="13"/>
          </p:nvPr>
        </p:nvSpPr>
        <p:spPr>
          <a:xfrm>
            <a:off x="4496836" y="2023139"/>
            <a:ext cx="3198328" cy="536005"/>
          </a:xfrm>
        </p:spPr>
        <p:txBody>
          <a:bodyPr anchor="ctr" anchorCtr="0">
            <a:noAutofit/>
          </a:bodyPr>
          <a:lstStyle>
            <a:lvl1pPr marL="0" indent="0" algn="ctr">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5711902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3">
            <a:extLst>
              <a:ext uri="{FF2B5EF4-FFF2-40B4-BE49-F238E27FC236}">
                <a16:creationId xmlns:a16="http://schemas.microsoft.com/office/drawing/2014/main" id="{0FB023F3-22ED-4905-A1ED-AE0E38245777}"/>
              </a:ext>
            </a:extLst>
          </p:cNvPr>
          <p:cNvSpPr>
            <a:spLocks noGrp="1" noChangeArrowheads="1"/>
          </p:cNvSpPr>
          <p:nvPr>
            <p:ph type="dt" idx="10"/>
          </p:nvPr>
        </p:nvSpPr>
        <p:spPr>
          <a:ln/>
        </p:spPr>
        <p:txBody>
          <a:bodyPr/>
          <a:lstStyle>
            <a:lvl1pPr>
              <a:defRPr/>
            </a:lvl1pPr>
          </a:lstStyle>
          <a:p>
            <a:pPr>
              <a:defRPr/>
            </a:pPr>
            <a:endParaRPr lang="el-GR"/>
          </a:p>
        </p:txBody>
      </p:sp>
      <p:sp>
        <p:nvSpPr>
          <p:cNvPr id="8" name="Rectangle 5">
            <a:extLst>
              <a:ext uri="{FF2B5EF4-FFF2-40B4-BE49-F238E27FC236}">
                <a16:creationId xmlns:a16="http://schemas.microsoft.com/office/drawing/2014/main" id="{2075B053-7E4B-4056-B6EB-F1089041B69B}"/>
              </a:ext>
            </a:extLst>
          </p:cNvPr>
          <p:cNvSpPr>
            <a:spLocks noGrp="1" noChangeArrowheads="1"/>
          </p:cNvSpPr>
          <p:nvPr>
            <p:ph type="sldNum" idx="11"/>
          </p:nvPr>
        </p:nvSpPr>
        <p:spPr>
          <a:ln/>
        </p:spPr>
        <p:txBody>
          <a:bodyPr/>
          <a:lstStyle>
            <a:lvl1pPr>
              <a:defRPr/>
            </a:lvl1pPr>
          </a:lstStyle>
          <a:p>
            <a:pPr>
              <a:defRPr/>
            </a:pPr>
            <a:fld id="{C58AEF89-8AC0-4CCB-9AC0-A427649039FB}" type="slidenum">
              <a:rPr lang="el-GR" altLang="en-US"/>
              <a:pPr>
                <a:defRPr/>
              </a:pPr>
              <a:t>‹#›</a:t>
            </a:fld>
            <a:endParaRPr lang="el-GR" altLang="en-US"/>
          </a:p>
        </p:txBody>
      </p:sp>
    </p:spTree>
    <p:extLst>
      <p:ext uri="{BB962C8B-B14F-4D97-AF65-F5344CB8AC3E}">
        <p14:creationId xmlns:p14="http://schemas.microsoft.com/office/powerpoint/2010/main" val="4534994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3">
            <a:extLst>
              <a:ext uri="{FF2B5EF4-FFF2-40B4-BE49-F238E27FC236}">
                <a16:creationId xmlns:a16="http://schemas.microsoft.com/office/drawing/2014/main" id="{B57A22EA-0174-4954-B88D-84DE14432850}"/>
              </a:ext>
            </a:extLst>
          </p:cNvPr>
          <p:cNvSpPr>
            <a:spLocks noGrp="1" noChangeArrowheads="1"/>
          </p:cNvSpPr>
          <p:nvPr>
            <p:ph type="dt" idx="10"/>
          </p:nvPr>
        </p:nvSpPr>
        <p:spPr>
          <a:ln/>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id="{41C5EF80-C673-4493-9BA5-E3972A1B467A}"/>
              </a:ext>
            </a:extLst>
          </p:cNvPr>
          <p:cNvSpPr>
            <a:spLocks noGrp="1" noChangeArrowheads="1"/>
          </p:cNvSpPr>
          <p:nvPr>
            <p:ph type="sldNum" idx="11"/>
          </p:nvPr>
        </p:nvSpPr>
        <p:spPr>
          <a:ln/>
        </p:spPr>
        <p:txBody>
          <a:bodyPr/>
          <a:lstStyle>
            <a:lvl1pPr>
              <a:defRPr/>
            </a:lvl1pPr>
          </a:lstStyle>
          <a:p>
            <a:pPr>
              <a:defRPr/>
            </a:pPr>
            <a:fld id="{3925AF25-410A-43C6-9468-7B001245E9B3}" type="slidenum">
              <a:rPr lang="el-GR" altLang="en-US"/>
              <a:pPr>
                <a:defRPr/>
              </a:pPr>
              <a:t>‹#›</a:t>
            </a:fld>
            <a:endParaRPr lang="el-GR" altLang="en-US"/>
          </a:p>
        </p:txBody>
      </p:sp>
    </p:spTree>
    <p:extLst>
      <p:ext uri="{BB962C8B-B14F-4D97-AF65-F5344CB8AC3E}">
        <p14:creationId xmlns:p14="http://schemas.microsoft.com/office/powerpoint/2010/main" val="30190305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430BB9C-2925-4E09-9751-E26157FE2A57}"/>
              </a:ext>
            </a:extLst>
          </p:cNvPr>
          <p:cNvSpPr>
            <a:spLocks noGrp="1" noChangeArrowheads="1"/>
          </p:cNvSpPr>
          <p:nvPr>
            <p:ph type="dt" idx="10"/>
          </p:nvPr>
        </p:nvSpPr>
        <p:spPr>
          <a:ln/>
        </p:spPr>
        <p:txBody>
          <a:bodyPr/>
          <a:lstStyle>
            <a:lvl1pPr>
              <a:defRPr/>
            </a:lvl1pPr>
          </a:lstStyle>
          <a:p>
            <a:pPr>
              <a:defRPr/>
            </a:pPr>
            <a:endParaRPr lang="el-GR"/>
          </a:p>
        </p:txBody>
      </p:sp>
      <p:sp>
        <p:nvSpPr>
          <p:cNvPr id="3" name="Rectangle 5">
            <a:extLst>
              <a:ext uri="{FF2B5EF4-FFF2-40B4-BE49-F238E27FC236}">
                <a16:creationId xmlns:a16="http://schemas.microsoft.com/office/drawing/2014/main" id="{3946E0A8-E9F7-4459-9952-7490932DD71B}"/>
              </a:ext>
            </a:extLst>
          </p:cNvPr>
          <p:cNvSpPr>
            <a:spLocks noGrp="1" noChangeArrowheads="1"/>
          </p:cNvSpPr>
          <p:nvPr>
            <p:ph type="sldNum" idx="11"/>
          </p:nvPr>
        </p:nvSpPr>
        <p:spPr>
          <a:ln/>
        </p:spPr>
        <p:txBody>
          <a:bodyPr/>
          <a:lstStyle>
            <a:lvl1pPr>
              <a:defRPr/>
            </a:lvl1pPr>
          </a:lstStyle>
          <a:p>
            <a:pPr>
              <a:defRPr/>
            </a:pPr>
            <a:fld id="{6EBAE354-5BD4-43DF-8DBB-BF79FBD43E91}" type="slidenum">
              <a:rPr lang="el-GR" altLang="en-US"/>
              <a:pPr>
                <a:defRPr/>
              </a:pPr>
              <a:t>‹#›</a:t>
            </a:fld>
            <a:endParaRPr lang="el-GR" altLang="en-US"/>
          </a:p>
        </p:txBody>
      </p:sp>
    </p:spTree>
    <p:extLst>
      <p:ext uri="{BB962C8B-B14F-4D97-AF65-F5344CB8AC3E}">
        <p14:creationId xmlns:p14="http://schemas.microsoft.com/office/powerpoint/2010/main" val="39534390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A1C9397E-8050-406F-8690-C6EC6CC9D3B4}"/>
              </a:ext>
            </a:extLst>
          </p:cNvPr>
          <p:cNvSpPr>
            <a:spLocks noGrp="1" noChangeArrowheads="1"/>
          </p:cNvSpPr>
          <p:nvPr>
            <p:ph type="dt"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2F4582BB-4C7A-4D0E-BD6B-6068CC827591}"/>
              </a:ext>
            </a:extLst>
          </p:cNvPr>
          <p:cNvSpPr>
            <a:spLocks noGrp="1" noChangeArrowheads="1"/>
          </p:cNvSpPr>
          <p:nvPr>
            <p:ph type="sldNum" idx="11"/>
          </p:nvPr>
        </p:nvSpPr>
        <p:spPr>
          <a:ln/>
        </p:spPr>
        <p:txBody>
          <a:bodyPr/>
          <a:lstStyle>
            <a:lvl1pPr>
              <a:defRPr/>
            </a:lvl1pPr>
          </a:lstStyle>
          <a:p>
            <a:pPr>
              <a:defRPr/>
            </a:pPr>
            <a:fld id="{F30B0C39-2CB8-4DA7-8C08-0C22A02ED167}" type="slidenum">
              <a:rPr lang="el-GR" altLang="en-US"/>
              <a:pPr>
                <a:defRPr/>
              </a:pPr>
              <a:t>‹#›</a:t>
            </a:fld>
            <a:endParaRPr lang="el-GR" altLang="en-US"/>
          </a:p>
        </p:txBody>
      </p:sp>
    </p:spTree>
    <p:extLst>
      <p:ext uri="{BB962C8B-B14F-4D97-AF65-F5344CB8AC3E}">
        <p14:creationId xmlns:p14="http://schemas.microsoft.com/office/powerpoint/2010/main" val="37668357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E9813CBA-CCBF-472F-A0F2-AD7BEA6C19CD}"/>
              </a:ext>
            </a:extLst>
          </p:cNvPr>
          <p:cNvSpPr>
            <a:spLocks noGrp="1" noChangeArrowheads="1"/>
          </p:cNvSpPr>
          <p:nvPr>
            <p:ph type="dt"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D92BF4D6-A0F9-43CC-9385-8FD0E264668E}"/>
              </a:ext>
            </a:extLst>
          </p:cNvPr>
          <p:cNvSpPr>
            <a:spLocks noGrp="1" noChangeArrowheads="1"/>
          </p:cNvSpPr>
          <p:nvPr>
            <p:ph type="sldNum" idx="11"/>
          </p:nvPr>
        </p:nvSpPr>
        <p:spPr>
          <a:ln/>
        </p:spPr>
        <p:txBody>
          <a:bodyPr/>
          <a:lstStyle>
            <a:lvl1pPr>
              <a:defRPr/>
            </a:lvl1pPr>
          </a:lstStyle>
          <a:p>
            <a:pPr>
              <a:defRPr/>
            </a:pPr>
            <a:fld id="{0DAFCF2D-96A9-4C4B-94BC-1AB4E71025D4}" type="slidenum">
              <a:rPr lang="el-GR" altLang="en-US"/>
              <a:pPr>
                <a:defRPr/>
              </a:pPr>
              <a:t>‹#›</a:t>
            </a:fld>
            <a:endParaRPr lang="el-GR" altLang="en-US"/>
          </a:p>
        </p:txBody>
      </p:sp>
    </p:spTree>
    <p:extLst>
      <p:ext uri="{BB962C8B-B14F-4D97-AF65-F5344CB8AC3E}">
        <p14:creationId xmlns:p14="http://schemas.microsoft.com/office/powerpoint/2010/main" val="24422929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3">
            <a:extLst>
              <a:ext uri="{FF2B5EF4-FFF2-40B4-BE49-F238E27FC236}">
                <a16:creationId xmlns:a16="http://schemas.microsoft.com/office/drawing/2014/main" id="{34A92C07-0C1B-4A36-B381-0BE25778DC33}"/>
              </a:ext>
            </a:extLst>
          </p:cNvPr>
          <p:cNvSpPr>
            <a:spLocks noGrp="1" noChangeArrowheads="1"/>
          </p:cNvSpPr>
          <p:nvPr>
            <p:ph type="dt"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54B26B0B-07E9-4878-A0C4-99AF281554F0}"/>
              </a:ext>
            </a:extLst>
          </p:cNvPr>
          <p:cNvSpPr>
            <a:spLocks noGrp="1" noChangeArrowheads="1"/>
          </p:cNvSpPr>
          <p:nvPr>
            <p:ph type="sldNum" idx="11"/>
          </p:nvPr>
        </p:nvSpPr>
        <p:spPr>
          <a:ln/>
        </p:spPr>
        <p:txBody>
          <a:bodyPr/>
          <a:lstStyle>
            <a:lvl1pPr>
              <a:defRPr/>
            </a:lvl1pPr>
          </a:lstStyle>
          <a:p>
            <a:pPr>
              <a:defRPr/>
            </a:pPr>
            <a:fld id="{768B7764-9471-4874-A96C-96C4DBDB7E68}" type="slidenum">
              <a:rPr lang="el-GR" altLang="en-US"/>
              <a:pPr>
                <a:defRPr/>
              </a:pPr>
              <a:t>‹#›</a:t>
            </a:fld>
            <a:endParaRPr lang="el-GR" altLang="en-US"/>
          </a:p>
        </p:txBody>
      </p:sp>
    </p:spTree>
    <p:extLst>
      <p:ext uri="{BB962C8B-B14F-4D97-AF65-F5344CB8AC3E}">
        <p14:creationId xmlns:p14="http://schemas.microsoft.com/office/powerpoint/2010/main" val="23394301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0734" y="274638"/>
            <a:ext cx="2738967" cy="58420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09600" y="274638"/>
            <a:ext cx="8017933" cy="584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3">
            <a:extLst>
              <a:ext uri="{FF2B5EF4-FFF2-40B4-BE49-F238E27FC236}">
                <a16:creationId xmlns:a16="http://schemas.microsoft.com/office/drawing/2014/main" id="{61D4D61F-FFD2-4634-8619-818F119F4A08}"/>
              </a:ext>
            </a:extLst>
          </p:cNvPr>
          <p:cNvSpPr>
            <a:spLocks noGrp="1" noChangeArrowheads="1"/>
          </p:cNvSpPr>
          <p:nvPr>
            <p:ph type="dt"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400D0AFF-34B6-4BEC-B3F1-0A3DEC813B37}"/>
              </a:ext>
            </a:extLst>
          </p:cNvPr>
          <p:cNvSpPr>
            <a:spLocks noGrp="1" noChangeArrowheads="1"/>
          </p:cNvSpPr>
          <p:nvPr>
            <p:ph type="sldNum" idx="11"/>
          </p:nvPr>
        </p:nvSpPr>
        <p:spPr>
          <a:ln/>
        </p:spPr>
        <p:txBody>
          <a:bodyPr/>
          <a:lstStyle>
            <a:lvl1pPr>
              <a:defRPr/>
            </a:lvl1pPr>
          </a:lstStyle>
          <a:p>
            <a:pPr>
              <a:defRPr/>
            </a:pPr>
            <a:fld id="{76C8B0E6-6B4B-4B0F-A1C9-6F8AEB59D321}" type="slidenum">
              <a:rPr lang="el-GR" altLang="en-US"/>
              <a:pPr>
                <a:defRPr/>
              </a:pPr>
              <a:t>‹#›</a:t>
            </a:fld>
            <a:endParaRPr lang="el-GR" altLang="en-US"/>
          </a:p>
        </p:txBody>
      </p:sp>
    </p:spTree>
    <p:extLst>
      <p:ext uri="{BB962C8B-B14F-4D97-AF65-F5344CB8AC3E}">
        <p14:creationId xmlns:p14="http://schemas.microsoft.com/office/powerpoint/2010/main" val="12841426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6">
            <a:extLst>
              <a:ext uri="{FF2B5EF4-FFF2-40B4-BE49-F238E27FC236}">
                <a16:creationId xmlns:a16="http://schemas.microsoft.com/office/drawing/2014/main" id="{A34FA953-3767-4E80-B434-DDCA68A9BB79}"/>
              </a:ext>
            </a:extLst>
          </p:cNvPr>
          <p:cNvSpPr>
            <a:spLocks noGrp="1"/>
          </p:cNvSpPr>
          <p:nvPr>
            <p:ph type="sldNum" sz="quarter" idx="10"/>
          </p:nvPr>
        </p:nvSpPr>
        <p:spPr>
          <a:xfrm>
            <a:off x="11480800" y="6505576"/>
            <a:ext cx="609600" cy="276225"/>
          </a:xfrm>
        </p:spPr>
        <p:txBody>
          <a:bodyPr/>
          <a:lstStyle>
            <a:lvl1pPr>
              <a:defRPr>
                <a:latin typeface="Corbel"/>
                <a:ea typeface="Corbel"/>
                <a:cs typeface="Corbel"/>
                <a:sym typeface="Corbel"/>
              </a:defRPr>
            </a:lvl1pPr>
          </a:lstStyle>
          <a:p>
            <a:pPr>
              <a:defRPr/>
            </a:pPr>
            <a:fld id="{17FF3B0B-56E3-4397-AB6D-660086FF8821}" type="slidenum">
              <a:rPr/>
              <a:pPr>
                <a:defRPr/>
              </a:pPr>
              <a:t>‹#›</a:t>
            </a:fld>
            <a:endParaRPr/>
          </a:p>
        </p:txBody>
      </p:sp>
    </p:spTree>
    <p:extLst>
      <p:ext uri="{BB962C8B-B14F-4D97-AF65-F5344CB8AC3E}">
        <p14:creationId xmlns:p14="http://schemas.microsoft.com/office/powerpoint/2010/main" val="95957501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4D43FE86-FCD6-4D6C-8C3B-28F65F38BE75}"/>
              </a:ext>
            </a:extLst>
          </p:cNvPr>
          <p:cNvSpPr>
            <a:spLocks noGrp="1"/>
          </p:cNvSpPr>
          <p:nvPr>
            <p:ph type="dt" sz="half" idx="10"/>
          </p:nvPr>
        </p:nvSpPr>
        <p:spPr>
          <a:xfrm>
            <a:off x="838200" y="6356351"/>
            <a:ext cx="2743200" cy="365125"/>
          </a:xfrm>
        </p:spPr>
        <p:txBody>
          <a:bodyPr/>
          <a:lstStyle>
            <a:lvl1pPr>
              <a:defRPr lang="en-US" b="0" cap="all"/>
            </a:lvl1pPr>
          </a:lstStyle>
          <a:p>
            <a:pPr>
              <a:defRPr/>
            </a:pPr>
            <a:r>
              <a:t>26/7/2021</a:t>
            </a:r>
            <a:endParaRPr dirty="0"/>
          </a:p>
        </p:txBody>
      </p:sp>
      <p:sp>
        <p:nvSpPr>
          <p:cNvPr id="3" name="Fußzeilenplatzhalter 4">
            <a:extLst>
              <a:ext uri="{FF2B5EF4-FFF2-40B4-BE49-F238E27FC236}">
                <a16:creationId xmlns:a16="http://schemas.microsoft.com/office/drawing/2014/main" id="{89BCD7BB-A133-43C2-81AE-2FE5E4CB6C9B}"/>
              </a:ext>
            </a:extLst>
          </p:cNvPr>
          <p:cNvSpPr>
            <a:spLocks noGrp="1"/>
          </p:cNvSpPr>
          <p:nvPr>
            <p:ph type="ftr" sz="quarter" idx="11"/>
          </p:nvPr>
        </p:nvSpPr>
        <p:spPr>
          <a:xfrm>
            <a:off x="4038600" y="6356351"/>
            <a:ext cx="4114800" cy="365125"/>
          </a:xfrm>
          <a:prstGeom prst="rect">
            <a:avLst/>
          </a:prstGeom>
        </p:spPr>
        <p:txBody>
          <a:bodyPr/>
          <a:lstStyle>
            <a:lvl1pPr>
              <a:defRPr i="1"/>
            </a:lvl1pPr>
          </a:lstStyle>
          <a:p>
            <a:pPr>
              <a:defRPr/>
            </a:pPr>
            <a:r>
              <a:rPr lang="el-GR"/>
              <a:t>Θεσαλλονίκη </a:t>
            </a:r>
            <a:endParaRPr lang="en-US" i="0" dirty="0"/>
          </a:p>
        </p:txBody>
      </p:sp>
      <p:sp>
        <p:nvSpPr>
          <p:cNvPr id="4" name="Foliennummernplatzhalter 5">
            <a:extLst>
              <a:ext uri="{FF2B5EF4-FFF2-40B4-BE49-F238E27FC236}">
                <a16:creationId xmlns:a16="http://schemas.microsoft.com/office/drawing/2014/main" id="{7F1B2E88-BF40-4849-A0FE-ACF0FD4DD86C}"/>
              </a:ext>
            </a:extLst>
          </p:cNvPr>
          <p:cNvSpPr>
            <a:spLocks noGrp="1"/>
          </p:cNvSpPr>
          <p:nvPr>
            <p:ph type="sldNum" sz="quarter" idx="12"/>
          </p:nvPr>
        </p:nvSpPr>
        <p:spPr>
          <a:xfrm>
            <a:off x="8610600" y="6356351"/>
            <a:ext cx="2743200" cy="365125"/>
          </a:xfrm>
        </p:spPr>
        <p:txBody>
          <a:bodyPr/>
          <a:lstStyle>
            <a:lvl1pPr>
              <a:defRPr/>
            </a:lvl1pPr>
          </a:lstStyle>
          <a:p>
            <a:pPr>
              <a:defRPr/>
            </a:pPr>
            <a:fld id="{2E5185D2-43AB-4325-9A9C-A8D866504275}" type="slidenum">
              <a:rPr lang="de-AT"/>
              <a:pPr>
                <a:defRPr/>
              </a:pPr>
              <a:t>‹#›</a:t>
            </a:fld>
            <a:endParaRPr lang="de-AT"/>
          </a:p>
        </p:txBody>
      </p:sp>
    </p:spTree>
    <p:extLst>
      <p:ext uri="{BB962C8B-B14F-4D97-AF65-F5344CB8AC3E}">
        <p14:creationId xmlns:p14="http://schemas.microsoft.com/office/powerpoint/2010/main" val="1403672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A6123E7C-797F-4D22-80D3-2E5730A08697}"/>
              </a:ext>
            </a:extLst>
          </p:cNvPr>
          <p:cNvSpPr>
            <a:spLocks noGrp="1" noChangeArrowheads="1"/>
          </p:cNvSpPr>
          <p:nvPr>
            <p:ph type="dt" idx="10"/>
          </p:nvPr>
        </p:nvSpPr>
        <p:spPr/>
        <p:txBody>
          <a:bodyPr/>
          <a:lstStyle>
            <a:lvl1pPr defTabSz="914400">
              <a:buSzTx/>
              <a:defRPr sz="2400"/>
            </a:lvl1pPr>
          </a:lstStyle>
          <a:p>
            <a:pPr>
              <a:defRPr/>
            </a:pPr>
            <a:endParaRPr lang="el-GR"/>
          </a:p>
        </p:txBody>
      </p:sp>
      <p:sp>
        <p:nvSpPr>
          <p:cNvPr id="5" name="Rectangle 5">
            <a:extLst>
              <a:ext uri="{FF2B5EF4-FFF2-40B4-BE49-F238E27FC236}">
                <a16:creationId xmlns:a16="http://schemas.microsoft.com/office/drawing/2014/main" id="{FD5F1DEE-36FB-4368-A285-05E6FF7A4F63}"/>
              </a:ext>
            </a:extLst>
          </p:cNvPr>
          <p:cNvSpPr>
            <a:spLocks noGrp="1" noChangeArrowheads="1"/>
          </p:cNvSpPr>
          <p:nvPr>
            <p:ph type="sldNum" idx="11"/>
          </p:nvPr>
        </p:nvSpPr>
        <p:spPr/>
        <p:txBody>
          <a:bodyPr/>
          <a:lstStyle>
            <a:lvl1pPr defTabSz="914400">
              <a:buSzTx/>
              <a:defRPr sz="2400" smtClean="0"/>
            </a:lvl1pPr>
          </a:lstStyle>
          <a:p>
            <a:pPr>
              <a:defRPr/>
            </a:pPr>
            <a:fld id="{C9BB9D26-8977-4A64-A77D-4D5836485B15}" type="slidenum">
              <a:rPr lang="el-GR" altLang="el-GR"/>
              <a:pPr>
                <a:defRPr/>
              </a:pPr>
              <a:t>‹#›</a:t>
            </a:fld>
            <a:endParaRPr lang="el-GR" altLang="el-GR"/>
          </a:p>
        </p:txBody>
      </p:sp>
    </p:spTree>
    <p:extLst>
      <p:ext uri="{BB962C8B-B14F-4D97-AF65-F5344CB8AC3E}">
        <p14:creationId xmlns:p14="http://schemas.microsoft.com/office/powerpoint/2010/main" val="1932569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bwMode="white">
          <a:xfrm>
            <a:off x="445982"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
        <p:nvSpPr>
          <p:cNvPr id="3" name="Text Placeholder 2"/>
          <p:cNvSpPr>
            <a:spLocks noGrp="1"/>
          </p:cNvSpPr>
          <p:nvPr>
            <p:ph type="body" idx="1"/>
          </p:nvPr>
        </p:nvSpPr>
        <p:spPr>
          <a:xfrm>
            <a:off x="581193" y="2250892"/>
            <a:ext cx="5393102" cy="536005"/>
          </a:xfrm>
        </p:spPr>
        <p:txBody>
          <a:bodyPr anchor="b">
            <a:noAutofit/>
          </a:bodyPr>
          <a:lstStyle>
            <a:lvl1pPr marL="0" indent="0">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217707" y="2250892"/>
            <a:ext cx="5393102" cy="553373"/>
          </a:xfrm>
        </p:spPr>
        <p:txBody>
          <a:bodyPr anchor="b">
            <a:noAutofit/>
          </a:bodyPr>
          <a:lstStyle>
            <a:lvl1pPr marL="0" indent="0">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lvl1pPr>
              <a:defRPr>
                <a:solidFill>
                  <a:srgbClr val="903163"/>
                </a:solidFill>
              </a:defRPr>
            </a:lvl1pPr>
          </a:lstStyle>
          <a:p>
            <a:fld id="{4551DAFA-20BD-4111-8F90-24432E23573D}" type="datetime8">
              <a:rPr lang="en-US" noProof="0" smtClean="0"/>
              <a:pPr/>
              <a:t>4/20/2024 11:53 AM</a:t>
            </a:fld>
            <a:endParaRPr lang="en-US" noProof="0" dirty="0"/>
          </a:p>
        </p:txBody>
      </p:sp>
      <p:sp>
        <p:nvSpPr>
          <p:cNvPr id="8" name="Footer Placeholder 7"/>
          <p:cNvSpPr>
            <a:spLocks noGrp="1"/>
          </p:cNvSpPr>
          <p:nvPr>
            <p:ph type="ftr" sz="quarter" idx="11"/>
          </p:nvPr>
        </p:nvSpPr>
        <p:spPr/>
        <p:txBody>
          <a:bodyPr/>
          <a:lstStyle>
            <a:lvl1pPr>
              <a:defRPr>
                <a:solidFill>
                  <a:srgbClr val="903163"/>
                </a:solidFill>
              </a:defRPr>
            </a:lvl1pPr>
          </a:lstStyle>
          <a:p>
            <a:r>
              <a:rPr lang="en-US" noProof="0" dirty="0"/>
              <a:t>ADD A FOOTER</a:t>
            </a:r>
          </a:p>
        </p:txBody>
      </p:sp>
      <p:sp>
        <p:nvSpPr>
          <p:cNvPr id="9" name="Slide Number Placeholder 8"/>
          <p:cNvSpPr>
            <a:spLocks noGrp="1"/>
          </p:cNvSpPr>
          <p:nvPr>
            <p:ph type="sldNum" sz="quarter" idx="12"/>
          </p:nvPr>
        </p:nvSpPr>
        <p:spPr/>
        <p:txBody>
          <a:bodyPr/>
          <a:lstStyle>
            <a:lvl1pPr>
              <a:defRPr>
                <a:solidFill>
                  <a:srgbClr val="903163"/>
                </a:solidFill>
              </a:defRPr>
            </a:lvl1pPr>
          </a:lstStyle>
          <a:p>
            <a:fld id="{C5C3056E-1632-4A65-A24F-3F10A1450A6E}" type="slidenum">
              <a:rPr lang="en-US" noProof="0" smtClean="0"/>
              <a:pPr/>
              <a:t>‹#›</a:t>
            </a:fld>
            <a:endParaRPr lang="en-US" noProof="0" dirty="0"/>
          </a:p>
        </p:txBody>
      </p:sp>
    </p:spTree>
    <p:extLst>
      <p:ext uri="{BB962C8B-B14F-4D97-AF65-F5344CB8AC3E}">
        <p14:creationId xmlns:p14="http://schemas.microsoft.com/office/powerpoint/2010/main" val="24166900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4969B052-0681-4255-803C-03AA5AB5F94D}"/>
              </a:ext>
            </a:extLst>
          </p:cNvPr>
          <p:cNvSpPr>
            <a:spLocks noGrp="1" noChangeArrowheads="1"/>
          </p:cNvSpPr>
          <p:nvPr>
            <p:ph type="dt" idx="10"/>
          </p:nvPr>
        </p:nvSpPr>
        <p:spPr/>
        <p:txBody>
          <a:bodyPr/>
          <a:lstStyle>
            <a:lvl1pPr defTabSz="914400">
              <a:buSzTx/>
              <a:defRPr sz="2400"/>
            </a:lvl1pPr>
          </a:lstStyle>
          <a:p>
            <a:pPr>
              <a:defRPr/>
            </a:pPr>
            <a:endParaRPr lang="el-GR"/>
          </a:p>
        </p:txBody>
      </p:sp>
      <p:sp>
        <p:nvSpPr>
          <p:cNvPr id="5" name="Rectangle 5">
            <a:extLst>
              <a:ext uri="{FF2B5EF4-FFF2-40B4-BE49-F238E27FC236}">
                <a16:creationId xmlns:a16="http://schemas.microsoft.com/office/drawing/2014/main" id="{696603D5-CD97-4A28-99C2-FCA87D97AFF4}"/>
              </a:ext>
            </a:extLst>
          </p:cNvPr>
          <p:cNvSpPr>
            <a:spLocks noGrp="1" noChangeArrowheads="1"/>
          </p:cNvSpPr>
          <p:nvPr>
            <p:ph type="sldNum" idx="11"/>
          </p:nvPr>
        </p:nvSpPr>
        <p:spPr/>
        <p:txBody>
          <a:bodyPr/>
          <a:lstStyle>
            <a:lvl1pPr defTabSz="914400">
              <a:buSzTx/>
              <a:defRPr sz="2400" smtClean="0"/>
            </a:lvl1pPr>
          </a:lstStyle>
          <a:p>
            <a:pPr>
              <a:defRPr/>
            </a:pPr>
            <a:fld id="{0F2CBD11-9706-4434-855A-0A18561DE1CB}" type="slidenum">
              <a:rPr lang="el-GR" altLang="el-GR"/>
              <a:pPr>
                <a:defRPr/>
              </a:pPr>
              <a:t>‹#›</a:t>
            </a:fld>
            <a:endParaRPr lang="el-GR" altLang="el-GR"/>
          </a:p>
        </p:txBody>
      </p:sp>
    </p:spTree>
    <p:extLst>
      <p:ext uri="{BB962C8B-B14F-4D97-AF65-F5344CB8AC3E}">
        <p14:creationId xmlns:p14="http://schemas.microsoft.com/office/powerpoint/2010/main" val="25917415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CB3A3EB0-202D-448D-8CF8-58EF5A952092}"/>
              </a:ext>
            </a:extLst>
          </p:cNvPr>
          <p:cNvSpPr>
            <a:spLocks noGrp="1" noChangeArrowheads="1"/>
          </p:cNvSpPr>
          <p:nvPr>
            <p:ph type="dt" idx="10"/>
          </p:nvPr>
        </p:nvSpPr>
        <p:spPr/>
        <p:txBody>
          <a:bodyPr/>
          <a:lstStyle>
            <a:lvl1pPr defTabSz="914400">
              <a:buSzTx/>
              <a:defRPr sz="2400"/>
            </a:lvl1pPr>
          </a:lstStyle>
          <a:p>
            <a:pPr>
              <a:defRPr/>
            </a:pPr>
            <a:endParaRPr lang="el-GR"/>
          </a:p>
        </p:txBody>
      </p:sp>
      <p:sp>
        <p:nvSpPr>
          <p:cNvPr id="5" name="Rectangle 5">
            <a:extLst>
              <a:ext uri="{FF2B5EF4-FFF2-40B4-BE49-F238E27FC236}">
                <a16:creationId xmlns:a16="http://schemas.microsoft.com/office/drawing/2014/main" id="{394240D5-AB3F-48B3-8E95-90DAC86D8761}"/>
              </a:ext>
            </a:extLst>
          </p:cNvPr>
          <p:cNvSpPr>
            <a:spLocks noGrp="1" noChangeArrowheads="1"/>
          </p:cNvSpPr>
          <p:nvPr>
            <p:ph type="sldNum" idx="11"/>
          </p:nvPr>
        </p:nvSpPr>
        <p:spPr/>
        <p:txBody>
          <a:bodyPr/>
          <a:lstStyle>
            <a:lvl1pPr defTabSz="914400">
              <a:buSzTx/>
              <a:defRPr sz="2400" smtClean="0"/>
            </a:lvl1pPr>
          </a:lstStyle>
          <a:p>
            <a:pPr>
              <a:defRPr/>
            </a:pPr>
            <a:fld id="{FF553511-AA29-48C7-BCFB-CFAC8612FB13}" type="slidenum">
              <a:rPr lang="el-GR" altLang="el-GR"/>
              <a:pPr>
                <a:defRPr/>
              </a:pPr>
              <a:t>‹#›</a:t>
            </a:fld>
            <a:endParaRPr lang="el-GR" altLang="el-GR"/>
          </a:p>
        </p:txBody>
      </p:sp>
    </p:spTree>
    <p:extLst>
      <p:ext uri="{BB962C8B-B14F-4D97-AF65-F5344CB8AC3E}">
        <p14:creationId xmlns:p14="http://schemas.microsoft.com/office/powerpoint/2010/main" val="19770195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09600" y="1600200"/>
            <a:ext cx="5378451" cy="4516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1252" y="1600200"/>
            <a:ext cx="5378449" cy="4516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3">
            <a:extLst>
              <a:ext uri="{FF2B5EF4-FFF2-40B4-BE49-F238E27FC236}">
                <a16:creationId xmlns:a16="http://schemas.microsoft.com/office/drawing/2014/main" id="{3B76D699-2672-48EA-9731-55634AD6C4DF}"/>
              </a:ext>
            </a:extLst>
          </p:cNvPr>
          <p:cNvSpPr>
            <a:spLocks noGrp="1" noChangeArrowheads="1"/>
          </p:cNvSpPr>
          <p:nvPr>
            <p:ph type="dt" idx="10"/>
          </p:nvPr>
        </p:nvSpPr>
        <p:spPr/>
        <p:txBody>
          <a:bodyPr/>
          <a:lstStyle>
            <a:lvl1pPr defTabSz="914400">
              <a:buSzTx/>
              <a:defRPr sz="2400"/>
            </a:lvl1pPr>
          </a:lstStyle>
          <a:p>
            <a:pPr>
              <a:defRPr/>
            </a:pPr>
            <a:endParaRPr lang="el-GR"/>
          </a:p>
        </p:txBody>
      </p:sp>
      <p:sp>
        <p:nvSpPr>
          <p:cNvPr id="6" name="Slide Number Placeholder 5">
            <a:extLst>
              <a:ext uri="{FF2B5EF4-FFF2-40B4-BE49-F238E27FC236}">
                <a16:creationId xmlns:a16="http://schemas.microsoft.com/office/drawing/2014/main" id="{4BA31438-E97A-4C1F-89AF-5231419BAB84}"/>
              </a:ext>
            </a:extLst>
          </p:cNvPr>
          <p:cNvSpPr>
            <a:spLocks noGrp="1" noChangeArrowheads="1"/>
          </p:cNvSpPr>
          <p:nvPr>
            <p:ph type="sldNum" idx="11"/>
          </p:nvPr>
        </p:nvSpPr>
        <p:spPr/>
        <p:txBody>
          <a:bodyPr/>
          <a:lstStyle>
            <a:lvl1pPr defTabSz="914400">
              <a:buSzTx/>
              <a:defRPr sz="2400" smtClean="0"/>
            </a:lvl1pPr>
          </a:lstStyle>
          <a:p>
            <a:pPr>
              <a:defRPr/>
            </a:pPr>
            <a:fld id="{9BDD0018-73E2-4B6B-A9E1-6A5ECEBE29F2}" type="slidenum">
              <a:rPr lang="el-GR" altLang="el-GR"/>
              <a:pPr>
                <a:defRPr/>
              </a:pPr>
              <a:t>‹#›</a:t>
            </a:fld>
            <a:endParaRPr lang="el-GR" altLang="el-GR"/>
          </a:p>
        </p:txBody>
      </p:sp>
    </p:spTree>
    <p:extLst>
      <p:ext uri="{BB962C8B-B14F-4D97-AF65-F5344CB8AC3E}">
        <p14:creationId xmlns:p14="http://schemas.microsoft.com/office/powerpoint/2010/main" val="18758504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3">
            <a:extLst>
              <a:ext uri="{FF2B5EF4-FFF2-40B4-BE49-F238E27FC236}">
                <a16:creationId xmlns:a16="http://schemas.microsoft.com/office/drawing/2014/main" id="{D259D2FF-CFA4-4987-98BF-D52345EA4759}"/>
              </a:ext>
            </a:extLst>
          </p:cNvPr>
          <p:cNvSpPr>
            <a:spLocks noGrp="1" noChangeArrowheads="1"/>
          </p:cNvSpPr>
          <p:nvPr>
            <p:ph type="dt" idx="10"/>
          </p:nvPr>
        </p:nvSpPr>
        <p:spPr/>
        <p:txBody>
          <a:bodyPr/>
          <a:lstStyle>
            <a:lvl1pPr defTabSz="914400">
              <a:buSzTx/>
              <a:defRPr sz="2400"/>
            </a:lvl1pPr>
          </a:lstStyle>
          <a:p>
            <a:pPr>
              <a:defRPr/>
            </a:pPr>
            <a:endParaRPr lang="el-GR"/>
          </a:p>
        </p:txBody>
      </p:sp>
      <p:sp>
        <p:nvSpPr>
          <p:cNvPr id="8" name="Rectangle 5">
            <a:extLst>
              <a:ext uri="{FF2B5EF4-FFF2-40B4-BE49-F238E27FC236}">
                <a16:creationId xmlns:a16="http://schemas.microsoft.com/office/drawing/2014/main" id="{24B8DF81-DD90-45AC-931A-B2CC9BEC9AB9}"/>
              </a:ext>
            </a:extLst>
          </p:cNvPr>
          <p:cNvSpPr>
            <a:spLocks noGrp="1" noChangeArrowheads="1"/>
          </p:cNvSpPr>
          <p:nvPr>
            <p:ph type="sldNum" idx="11"/>
          </p:nvPr>
        </p:nvSpPr>
        <p:spPr/>
        <p:txBody>
          <a:bodyPr/>
          <a:lstStyle>
            <a:lvl1pPr defTabSz="914400">
              <a:buSzTx/>
              <a:defRPr sz="2400" smtClean="0"/>
            </a:lvl1pPr>
          </a:lstStyle>
          <a:p>
            <a:pPr>
              <a:defRPr/>
            </a:pPr>
            <a:fld id="{6151A48E-AB4B-44E9-9E69-1D42B36FDC98}" type="slidenum">
              <a:rPr lang="el-GR" altLang="el-GR"/>
              <a:pPr>
                <a:defRPr/>
              </a:pPr>
              <a:t>‹#›</a:t>
            </a:fld>
            <a:endParaRPr lang="el-GR" altLang="el-GR"/>
          </a:p>
        </p:txBody>
      </p:sp>
    </p:spTree>
    <p:extLst>
      <p:ext uri="{BB962C8B-B14F-4D97-AF65-F5344CB8AC3E}">
        <p14:creationId xmlns:p14="http://schemas.microsoft.com/office/powerpoint/2010/main" val="42037834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3">
            <a:extLst>
              <a:ext uri="{FF2B5EF4-FFF2-40B4-BE49-F238E27FC236}">
                <a16:creationId xmlns:a16="http://schemas.microsoft.com/office/drawing/2014/main" id="{AD16D1EA-147E-4BBC-A1AF-D86D08022A57}"/>
              </a:ext>
            </a:extLst>
          </p:cNvPr>
          <p:cNvSpPr>
            <a:spLocks noGrp="1" noChangeArrowheads="1"/>
          </p:cNvSpPr>
          <p:nvPr>
            <p:ph type="dt" idx="10"/>
          </p:nvPr>
        </p:nvSpPr>
        <p:spPr/>
        <p:txBody>
          <a:bodyPr/>
          <a:lstStyle>
            <a:lvl1pPr defTabSz="914400">
              <a:buSzTx/>
              <a:defRPr sz="2400"/>
            </a:lvl1pPr>
          </a:lstStyle>
          <a:p>
            <a:pPr>
              <a:defRPr/>
            </a:pPr>
            <a:endParaRPr lang="el-GR"/>
          </a:p>
        </p:txBody>
      </p:sp>
      <p:sp>
        <p:nvSpPr>
          <p:cNvPr id="4" name="Rectangle 5">
            <a:extLst>
              <a:ext uri="{FF2B5EF4-FFF2-40B4-BE49-F238E27FC236}">
                <a16:creationId xmlns:a16="http://schemas.microsoft.com/office/drawing/2014/main" id="{BA641B07-B152-4FDA-9DE7-2DCF9C15223F}"/>
              </a:ext>
            </a:extLst>
          </p:cNvPr>
          <p:cNvSpPr>
            <a:spLocks noGrp="1" noChangeArrowheads="1"/>
          </p:cNvSpPr>
          <p:nvPr>
            <p:ph type="sldNum" idx="11"/>
          </p:nvPr>
        </p:nvSpPr>
        <p:spPr/>
        <p:txBody>
          <a:bodyPr/>
          <a:lstStyle>
            <a:lvl1pPr defTabSz="914400">
              <a:buSzTx/>
              <a:defRPr sz="2400" smtClean="0"/>
            </a:lvl1pPr>
          </a:lstStyle>
          <a:p>
            <a:pPr>
              <a:defRPr/>
            </a:pPr>
            <a:fld id="{AE5AD0D0-C451-475F-B559-25BF6F17963A}" type="slidenum">
              <a:rPr lang="el-GR" altLang="el-GR"/>
              <a:pPr>
                <a:defRPr/>
              </a:pPr>
              <a:t>‹#›</a:t>
            </a:fld>
            <a:endParaRPr lang="el-GR" altLang="el-GR"/>
          </a:p>
        </p:txBody>
      </p:sp>
    </p:spTree>
    <p:extLst>
      <p:ext uri="{BB962C8B-B14F-4D97-AF65-F5344CB8AC3E}">
        <p14:creationId xmlns:p14="http://schemas.microsoft.com/office/powerpoint/2010/main" val="32815230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44E31A9-28AA-4AF5-89E2-3F010CFF2C01}"/>
              </a:ext>
            </a:extLst>
          </p:cNvPr>
          <p:cNvSpPr>
            <a:spLocks noGrp="1" noChangeArrowheads="1"/>
          </p:cNvSpPr>
          <p:nvPr>
            <p:ph type="dt" idx="10"/>
          </p:nvPr>
        </p:nvSpPr>
        <p:spPr/>
        <p:txBody>
          <a:bodyPr/>
          <a:lstStyle>
            <a:lvl1pPr defTabSz="914400">
              <a:buSzTx/>
              <a:defRPr sz="2400"/>
            </a:lvl1pPr>
          </a:lstStyle>
          <a:p>
            <a:pPr>
              <a:defRPr/>
            </a:pPr>
            <a:endParaRPr lang="el-GR"/>
          </a:p>
        </p:txBody>
      </p:sp>
      <p:sp>
        <p:nvSpPr>
          <p:cNvPr id="3" name="Rectangle 5">
            <a:extLst>
              <a:ext uri="{FF2B5EF4-FFF2-40B4-BE49-F238E27FC236}">
                <a16:creationId xmlns:a16="http://schemas.microsoft.com/office/drawing/2014/main" id="{5F8B65E2-A319-49C9-957A-0F8C804A0211}"/>
              </a:ext>
            </a:extLst>
          </p:cNvPr>
          <p:cNvSpPr>
            <a:spLocks noGrp="1" noChangeArrowheads="1"/>
          </p:cNvSpPr>
          <p:nvPr>
            <p:ph type="sldNum" idx="11"/>
          </p:nvPr>
        </p:nvSpPr>
        <p:spPr/>
        <p:txBody>
          <a:bodyPr/>
          <a:lstStyle>
            <a:lvl1pPr defTabSz="914400">
              <a:buSzTx/>
              <a:defRPr sz="2400" smtClean="0"/>
            </a:lvl1pPr>
          </a:lstStyle>
          <a:p>
            <a:pPr>
              <a:defRPr/>
            </a:pPr>
            <a:fld id="{95CA19FA-215C-40B1-910C-259D8ADDC7FF}" type="slidenum">
              <a:rPr lang="el-GR" altLang="el-GR"/>
              <a:pPr>
                <a:defRPr/>
              </a:pPr>
              <a:t>‹#›</a:t>
            </a:fld>
            <a:endParaRPr lang="el-GR" altLang="el-GR"/>
          </a:p>
        </p:txBody>
      </p:sp>
    </p:spTree>
    <p:extLst>
      <p:ext uri="{BB962C8B-B14F-4D97-AF65-F5344CB8AC3E}">
        <p14:creationId xmlns:p14="http://schemas.microsoft.com/office/powerpoint/2010/main" val="2437972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0E7FB4C3-AE53-4E46-9443-ED1B8C601353}"/>
              </a:ext>
            </a:extLst>
          </p:cNvPr>
          <p:cNvSpPr>
            <a:spLocks noGrp="1" noChangeArrowheads="1"/>
          </p:cNvSpPr>
          <p:nvPr>
            <p:ph type="dt" idx="10"/>
          </p:nvPr>
        </p:nvSpPr>
        <p:spPr/>
        <p:txBody>
          <a:bodyPr/>
          <a:lstStyle>
            <a:lvl1pPr defTabSz="914400">
              <a:buSzTx/>
              <a:defRPr sz="2400"/>
            </a:lvl1pPr>
          </a:lstStyle>
          <a:p>
            <a:pPr>
              <a:defRPr/>
            </a:pPr>
            <a:endParaRPr lang="el-GR"/>
          </a:p>
        </p:txBody>
      </p:sp>
      <p:sp>
        <p:nvSpPr>
          <p:cNvPr id="6" name="Slide Number Placeholder 5">
            <a:extLst>
              <a:ext uri="{FF2B5EF4-FFF2-40B4-BE49-F238E27FC236}">
                <a16:creationId xmlns:a16="http://schemas.microsoft.com/office/drawing/2014/main" id="{DAC26ADF-1ED4-4A0D-A921-6A92A517DB51}"/>
              </a:ext>
            </a:extLst>
          </p:cNvPr>
          <p:cNvSpPr>
            <a:spLocks noGrp="1" noChangeArrowheads="1"/>
          </p:cNvSpPr>
          <p:nvPr>
            <p:ph type="sldNum" idx="11"/>
          </p:nvPr>
        </p:nvSpPr>
        <p:spPr/>
        <p:txBody>
          <a:bodyPr/>
          <a:lstStyle>
            <a:lvl1pPr defTabSz="914400">
              <a:buSzTx/>
              <a:defRPr sz="2400" smtClean="0"/>
            </a:lvl1pPr>
          </a:lstStyle>
          <a:p>
            <a:pPr>
              <a:defRPr/>
            </a:pPr>
            <a:fld id="{3809986A-4988-4357-BECC-02DA08A3675D}" type="slidenum">
              <a:rPr lang="el-GR" altLang="el-GR"/>
              <a:pPr>
                <a:defRPr/>
              </a:pPr>
              <a:t>‹#›</a:t>
            </a:fld>
            <a:endParaRPr lang="el-GR" altLang="el-GR"/>
          </a:p>
        </p:txBody>
      </p:sp>
    </p:spTree>
    <p:extLst>
      <p:ext uri="{BB962C8B-B14F-4D97-AF65-F5344CB8AC3E}">
        <p14:creationId xmlns:p14="http://schemas.microsoft.com/office/powerpoint/2010/main" val="24290197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92CBE645-29E3-4E55-8767-D2B9F1AB1495}"/>
              </a:ext>
            </a:extLst>
          </p:cNvPr>
          <p:cNvSpPr>
            <a:spLocks noGrp="1" noChangeArrowheads="1"/>
          </p:cNvSpPr>
          <p:nvPr>
            <p:ph type="dt" idx="10"/>
          </p:nvPr>
        </p:nvSpPr>
        <p:spPr/>
        <p:txBody>
          <a:bodyPr/>
          <a:lstStyle>
            <a:lvl1pPr defTabSz="914400">
              <a:buSzTx/>
              <a:defRPr sz="2400"/>
            </a:lvl1pPr>
          </a:lstStyle>
          <a:p>
            <a:pPr>
              <a:defRPr/>
            </a:pPr>
            <a:endParaRPr lang="el-GR"/>
          </a:p>
        </p:txBody>
      </p:sp>
      <p:sp>
        <p:nvSpPr>
          <p:cNvPr id="6" name="Slide Number Placeholder 5">
            <a:extLst>
              <a:ext uri="{FF2B5EF4-FFF2-40B4-BE49-F238E27FC236}">
                <a16:creationId xmlns:a16="http://schemas.microsoft.com/office/drawing/2014/main" id="{BCF9E8BD-24EF-4F94-A365-693FFF088D63}"/>
              </a:ext>
            </a:extLst>
          </p:cNvPr>
          <p:cNvSpPr>
            <a:spLocks noGrp="1" noChangeArrowheads="1"/>
          </p:cNvSpPr>
          <p:nvPr>
            <p:ph type="sldNum" idx="11"/>
          </p:nvPr>
        </p:nvSpPr>
        <p:spPr/>
        <p:txBody>
          <a:bodyPr/>
          <a:lstStyle>
            <a:lvl1pPr defTabSz="914400">
              <a:buSzTx/>
              <a:defRPr sz="2400" smtClean="0"/>
            </a:lvl1pPr>
          </a:lstStyle>
          <a:p>
            <a:pPr>
              <a:defRPr/>
            </a:pPr>
            <a:fld id="{2F11E436-6D0D-4DFC-84C2-1049CDCD3F7A}" type="slidenum">
              <a:rPr lang="el-GR" altLang="el-GR"/>
              <a:pPr>
                <a:defRPr/>
              </a:pPr>
              <a:t>‹#›</a:t>
            </a:fld>
            <a:endParaRPr lang="el-GR" altLang="el-GR"/>
          </a:p>
        </p:txBody>
      </p:sp>
    </p:spTree>
    <p:extLst>
      <p:ext uri="{BB962C8B-B14F-4D97-AF65-F5344CB8AC3E}">
        <p14:creationId xmlns:p14="http://schemas.microsoft.com/office/powerpoint/2010/main" val="3280237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04A33683-972F-4781-AD1C-A89F36D5A900}"/>
              </a:ext>
            </a:extLst>
          </p:cNvPr>
          <p:cNvSpPr>
            <a:spLocks noGrp="1" noChangeArrowheads="1"/>
          </p:cNvSpPr>
          <p:nvPr>
            <p:ph type="dt" idx="10"/>
          </p:nvPr>
        </p:nvSpPr>
        <p:spPr/>
        <p:txBody>
          <a:bodyPr/>
          <a:lstStyle>
            <a:lvl1pPr defTabSz="914400">
              <a:buSzTx/>
              <a:defRPr sz="2400"/>
            </a:lvl1pPr>
          </a:lstStyle>
          <a:p>
            <a:pPr>
              <a:defRPr/>
            </a:pPr>
            <a:endParaRPr lang="el-GR"/>
          </a:p>
        </p:txBody>
      </p:sp>
      <p:sp>
        <p:nvSpPr>
          <p:cNvPr id="5" name="Rectangle 5">
            <a:extLst>
              <a:ext uri="{FF2B5EF4-FFF2-40B4-BE49-F238E27FC236}">
                <a16:creationId xmlns:a16="http://schemas.microsoft.com/office/drawing/2014/main" id="{461F74B8-E1FC-4D96-8BC9-E9A24C2ED134}"/>
              </a:ext>
            </a:extLst>
          </p:cNvPr>
          <p:cNvSpPr>
            <a:spLocks noGrp="1" noChangeArrowheads="1"/>
          </p:cNvSpPr>
          <p:nvPr>
            <p:ph type="sldNum" idx="11"/>
          </p:nvPr>
        </p:nvSpPr>
        <p:spPr/>
        <p:txBody>
          <a:bodyPr/>
          <a:lstStyle>
            <a:lvl1pPr defTabSz="914400">
              <a:buSzTx/>
              <a:defRPr sz="2400" smtClean="0"/>
            </a:lvl1pPr>
          </a:lstStyle>
          <a:p>
            <a:pPr>
              <a:defRPr/>
            </a:pPr>
            <a:fld id="{B1584DA9-B8CB-4CF6-9DA1-9E50B04E122F}" type="slidenum">
              <a:rPr lang="el-GR" altLang="el-GR"/>
              <a:pPr>
                <a:defRPr/>
              </a:pPr>
              <a:t>‹#›</a:t>
            </a:fld>
            <a:endParaRPr lang="el-GR" altLang="el-GR"/>
          </a:p>
        </p:txBody>
      </p:sp>
    </p:spTree>
    <p:extLst>
      <p:ext uri="{BB962C8B-B14F-4D97-AF65-F5344CB8AC3E}">
        <p14:creationId xmlns:p14="http://schemas.microsoft.com/office/powerpoint/2010/main" val="10554464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0734" y="274638"/>
            <a:ext cx="2738967" cy="58420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09600" y="274638"/>
            <a:ext cx="8017933" cy="584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09AEB0E1-60CB-4A48-8EBB-D99CEFB75FFC}"/>
              </a:ext>
            </a:extLst>
          </p:cNvPr>
          <p:cNvSpPr>
            <a:spLocks noGrp="1" noChangeArrowheads="1"/>
          </p:cNvSpPr>
          <p:nvPr>
            <p:ph type="dt" idx="10"/>
          </p:nvPr>
        </p:nvSpPr>
        <p:spPr/>
        <p:txBody>
          <a:bodyPr/>
          <a:lstStyle>
            <a:lvl1pPr defTabSz="914400">
              <a:buSzTx/>
              <a:defRPr sz="2400"/>
            </a:lvl1pPr>
          </a:lstStyle>
          <a:p>
            <a:pPr>
              <a:defRPr/>
            </a:pPr>
            <a:endParaRPr lang="el-GR"/>
          </a:p>
        </p:txBody>
      </p:sp>
      <p:sp>
        <p:nvSpPr>
          <p:cNvPr id="5" name="Rectangle 5">
            <a:extLst>
              <a:ext uri="{FF2B5EF4-FFF2-40B4-BE49-F238E27FC236}">
                <a16:creationId xmlns:a16="http://schemas.microsoft.com/office/drawing/2014/main" id="{CA7ED77E-6AB3-43E6-9885-938A6496AB5B}"/>
              </a:ext>
            </a:extLst>
          </p:cNvPr>
          <p:cNvSpPr>
            <a:spLocks noGrp="1" noChangeArrowheads="1"/>
          </p:cNvSpPr>
          <p:nvPr>
            <p:ph type="sldNum" idx="11"/>
          </p:nvPr>
        </p:nvSpPr>
        <p:spPr/>
        <p:txBody>
          <a:bodyPr/>
          <a:lstStyle>
            <a:lvl1pPr defTabSz="914400">
              <a:buSzTx/>
              <a:defRPr sz="2400" smtClean="0"/>
            </a:lvl1pPr>
          </a:lstStyle>
          <a:p>
            <a:pPr>
              <a:defRPr/>
            </a:pPr>
            <a:fld id="{A9303D21-06BF-45C1-AAF1-69DDB112B7EC}" type="slidenum">
              <a:rPr lang="el-GR" altLang="el-GR"/>
              <a:pPr>
                <a:defRPr/>
              </a:pPr>
              <a:t>‹#›</a:t>
            </a:fld>
            <a:endParaRPr lang="el-GR" altLang="el-GR"/>
          </a:p>
        </p:txBody>
      </p:sp>
    </p:spTree>
    <p:extLst>
      <p:ext uri="{BB962C8B-B14F-4D97-AF65-F5344CB8AC3E}">
        <p14:creationId xmlns:p14="http://schemas.microsoft.com/office/powerpoint/2010/main" val="209483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a:spLocks noChangeAspect="1"/>
          </p:cNvSpPr>
          <p:nvPr/>
        </p:nvSpPr>
        <p:spPr bwMode="white">
          <a:xfrm>
            <a:off x="440683" y="606554"/>
            <a:ext cx="11300036" cy="1258827"/>
          </a:xfrm>
          <a:prstGeom prst="rect">
            <a:avLst/>
          </a:prstGeom>
          <a:gradFill flip="none" rotWithShape="1">
            <a:gsLst>
              <a:gs pos="100000">
                <a:schemeClr val="accent2"/>
              </a:gs>
              <a:gs pos="60000">
                <a:schemeClr val="accent1">
                  <a:lumMod val="95000"/>
                  <a:lumOff val="5000"/>
                </a:schemeClr>
              </a:gs>
              <a:gs pos="0">
                <a:schemeClr val="accent1">
                  <a:lumMod val="60000"/>
                </a:schemeClr>
              </a:gs>
            </a:gsLst>
            <a:path path="circle">
              <a:fillToRect l="50000" t="130000" r="50000" b="-3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Date Placeholder 2"/>
          <p:cNvSpPr>
            <a:spLocks noGrp="1"/>
          </p:cNvSpPr>
          <p:nvPr>
            <p:ph type="dt" sz="half" idx="10"/>
          </p:nvPr>
        </p:nvSpPr>
        <p:spPr/>
        <p:txBody>
          <a:bodyPr/>
          <a:lstStyle/>
          <a:p>
            <a:fld id="{357A1812-3FD3-44A5-B738-8F3425664C1B}" type="datetime8">
              <a:rPr lang="en-US" noProof="0" smtClean="0"/>
              <a:t>4/20/2024 11:53 AM</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C5C3056E-1632-4A65-A24F-3F10A1450A6E}" type="slidenum">
              <a:rPr lang="en-US" noProof="0" smtClean="0"/>
              <a:t>‹#›</a:t>
            </a:fld>
            <a:endParaRPr lang="en-US" noProof="0" dirty="0"/>
          </a:p>
        </p:txBody>
      </p:sp>
      <p:sp>
        <p:nvSpPr>
          <p:cNvPr id="9" name="Title 1">
            <a:extLst>
              <a:ext uri="{FF2B5EF4-FFF2-40B4-BE49-F238E27FC236}">
                <a16:creationId xmlns:a16="http://schemas.microsoft.com/office/drawing/2014/main" id="{5CEC16FA-81A4-6F41-9FCE-6262A4533E5C}"/>
              </a:ext>
            </a:extLst>
          </p:cNvPr>
          <p:cNvSpPr>
            <a:spLocks noGrp="1"/>
          </p:cNvSpPr>
          <p:nvPr>
            <p:ph type="title"/>
          </p:nvPr>
        </p:nvSpPr>
        <p:spPr>
          <a:xfrm>
            <a:off x="581193" y="729658"/>
            <a:ext cx="11029616" cy="988332"/>
          </a:xfrm>
        </p:spPr>
        <p:txBody>
          <a:bodyPr anchor="ctr" anchorCtr="0">
            <a:normAutofit/>
          </a:bodyPr>
          <a:lstStyle>
            <a:lvl1pPr algn="ctr">
              <a:defRPr sz="4000"/>
            </a:lvl1pPr>
          </a:lstStyle>
          <a:p>
            <a:r>
              <a:rPr lang="en-US" noProof="0"/>
              <a:t>Click to edit Master title style</a:t>
            </a:r>
          </a:p>
        </p:txBody>
      </p:sp>
    </p:spTree>
    <p:extLst>
      <p:ext uri="{BB962C8B-B14F-4D97-AF65-F5344CB8AC3E}">
        <p14:creationId xmlns:p14="http://schemas.microsoft.com/office/powerpoint/2010/main" val="15454458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
        <p:nvSpPr>
          <p:cNvPr id="2" name="Shape 16">
            <a:extLst>
              <a:ext uri="{FF2B5EF4-FFF2-40B4-BE49-F238E27FC236}">
                <a16:creationId xmlns:a16="http://schemas.microsoft.com/office/drawing/2014/main" id="{176441B5-3082-4BFD-938F-9596A0FDF803}"/>
              </a:ext>
            </a:extLst>
          </p:cNvPr>
          <p:cNvSpPr>
            <a:spLocks noGrp="1"/>
          </p:cNvSpPr>
          <p:nvPr>
            <p:ph type="sldNum" sz="quarter" idx="10"/>
          </p:nvPr>
        </p:nvSpPr>
        <p:spPr>
          <a:xfrm>
            <a:off x="11480800" y="6511926"/>
            <a:ext cx="609600" cy="269875"/>
          </a:xfrm>
        </p:spPr>
        <p:txBody>
          <a:bodyPr/>
          <a:lstStyle>
            <a:lvl1pPr defTabSz="914400">
              <a:buSzTx/>
              <a:defRPr sz="2400" smtClean="0">
                <a:latin typeface="Corbel" panose="020B0503020204020204" pitchFamily="34" charset="0"/>
                <a:ea typeface="Corbel" panose="020B0503020204020204" pitchFamily="34" charset="0"/>
                <a:cs typeface="Corbel" panose="020B0503020204020204" pitchFamily="34" charset="0"/>
                <a:sym typeface="Corbel" panose="020B0503020204020204" pitchFamily="34" charset="0"/>
              </a:defRPr>
            </a:lvl1pPr>
          </a:lstStyle>
          <a:p>
            <a:pPr>
              <a:defRPr/>
            </a:pPr>
            <a:fld id="{803B5F3D-3C2B-4437-960C-FF3144A79219}" type="slidenum">
              <a:rPr lang="el-GR" altLang="el-GR"/>
              <a:pPr>
                <a:defRPr/>
              </a:pPr>
              <a:t>‹#›</a:t>
            </a:fld>
            <a:endParaRPr lang="el-GR" altLang="el-GR"/>
          </a:p>
        </p:txBody>
      </p:sp>
    </p:spTree>
    <p:extLst>
      <p:ext uri="{BB962C8B-B14F-4D97-AF65-F5344CB8AC3E}">
        <p14:creationId xmlns:p14="http://schemas.microsoft.com/office/powerpoint/2010/main" val="69774962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3A0E1B08-6E3F-4050-82A3-E834ED402396}"/>
              </a:ext>
            </a:extLst>
          </p:cNvPr>
          <p:cNvSpPr>
            <a:spLocks noGrp="1"/>
          </p:cNvSpPr>
          <p:nvPr>
            <p:ph type="dt" sz="half" idx="10"/>
          </p:nvPr>
        </p:nvSpPr>
        <p:spPr/>
        <p:txBody>
          <a:bodyPr/>
          <a:lstStyle>
            <a:lvl1pPr>
              <a:defRPr/>
            </a:lvl1pPr>
          </a:lstStyle>
          <a:p>
            <a:pPr>
              <a:defRPr/>
            </a:pPr>
            <a:fld id="{E82BA888-D2EE-4466-8F0C-58AF3D565F1E}" type="datetimeFigureOut">
              <a:rPr lang="el-GR"/>
              <a:pPr>
                <a:defRPr/>
              </a:pPr>
              <a:t>20/4/2024</a:t>
            </a:fld>
            <a:endParaRPr lang="el-GR"/>
          </a:p>
        </p:txBody>
      </p:sp>
      <p:sp>
        <p:nvSpPr>
          <p:cNvPr id="5" name="Footer Placeholder 4">
            <a:extLst>
              <a:ext uri="{FF2B5EF4-FFF2-40B4-BE49-F238E27FC236}">
                <a16:creationId xmlns:a16="http://schemas.microsoft.com/office/drawing/2014/main" id="{1430B758-7CDF-45C5-B358-DEC51BC48AF9}"/>
              </a:ext>
            </a:extLst>
          </p:cNvPr>
          <p:cNvSpPr>
            <a:spLocks noGrp="1"/>
          </p:cNvSpPr>
          <p:nvPr>
            <p:ph type="ftr" sz="quarter" idx="11"/>
          </p:nvPr>
        </p:nvSpPr>
        <p:spPr/>
        <p:txBody>
          <a:bodyPr/>
          <a:lstStyle>
            <a:lvl1pPr>
              <a:defRPr/>
            </a:lvl1pPr>
          </a:lstStyle>
          <a:p>
            <a:pPr>
              <a:defRPr/>
            </a:pPr>
            <a:endParaRPr lang="el-GR"/>
          </a:p>
        </p:txBody>
      </p:sp>
      <p:sp>
        <p:nvSpPr>
          <p:cNvPr id="6" name="Slide Number Placeholder 5">
            <a:extLst>
              <a:ext uri="{FF2B5EF4-FFF2-40B4-BE49-F238E27FC236}">
                <a16:creationId xmlns:a16="http://schemas.microsoft.com/office/drawing/2014/main" id="{2C24192C-A5B6-4466-AEAE-D44B8557202B}"/>
              </a:ext>
            </a:extLst>
          </p:cNvPr>
          <p:cNvSpPr>
            <a:spLocks noGrp="1"/>
          </p:cNvSpPr>
          <p:nvPr>
            <p:ph type="sldNum" sz="quarter" idx="12"/>
          </p:nvPr>
        </p:nvSpPr>
        <p:spPr/>
        <p:txBody>
          <a:bodyPr/>
          <a:lstStyle>
            <a:lvl1pPr>
              <a:defRPr/>
            </a:lvl1pPr>
          </a:lstStyle>
          <a:p>
            <a:pPr>
              <a:defRPr/>
            </a:pPr>
            <a:fld id="{AB13324B-4F4A-4773-A503-624589FB1E26}" type="slidenum">
              <a:rPr lang="el-GR" altLang="el-GR"/>
              <a:pPr>
                <a:defRPr/>
              </a:pPr>
              <a:t>‹#›</a:t>
            </a:fld>
            <a:endParaRPr lang="el-GR" altLang="el-GR"/>
          </a:p>
        </p:txBody>
      </p:sp>
    </p:spTree>
    <p:extLst>
      <p:ext uri="{BB962C8B-B14F-4D97-AF65-F5344CB8AC3E}">
        <p14:creationId xmlns:p14="http://schemas.microsoft.com/office/powerpoint/2010/main" val="36618261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E9A64BEC-41FB-4B08-8C46-4507DDDC6447}"/>
              </a:ext>
            </a:extLst>
          </p:cNvPr>
          <p:cNvSpPr>
            <a:spLocks noGrp="1"/>
          </p:cNvSpPr>
          <p:nvPr>
            <p:ph type="dt" sz="half" idx="10"/>
          </p:nvPr>
        </p:nvSpPr>
        <p:spPr/>
        <p:txBody>
          <a:bodyPr/>
          <a:lstStyle>
            <a:lvl1pPr>
              <a:defRPr/>
            </a:lvl1pPr>
          </a:lstStyle>
          <a:p>
            <a:pPr>
              <a:defRPr/>
            </a:pPr>
            <a:fld id="{264DF4B8-FFC1-44BE-9426-693616BE0D6A}" type="datetimeFigureOut">
              <a:rPr lang="el-GR"/>
              <a:pPr>
                <a:defRPr/>
              </a:pPr>
              <a:t>20/4/2024</a:t>
            </a:fld>
            <a:endParaRPr lang="el-GR"/>
          </a:p>
        </p:txBody>
      </p:sp>
      <p:sp>
        <p:nvSpPr>
          <p:cNvPr id="5" name="Footer Placeholder 4">
            <a:extLst>
              <a:ext uri="{FF2B5EF4-FFF2-40B4-BE49-F238E27FC236}">
                <a16:creationId xmlns:a16="http://schemas.microsoft.com/office/drawing/2014/main" id="{018D10B4-E55E-4AF0-A0C7-746F13CDBA64}"/>
              </a:ext>
            </a:extLst>
          </p:cNvPr>
          <p:cNvSpPr>
            <a:spLocks noGrp="1"/>
          </p:cNvSpPr>
          <p:nvPr>
            <p:ph type="ftr" sz="quarter" idx="11"/>
          </p:nvPr>
        </p:nvSpPr>
        <p:spPr/>
        <p:txBody>
          <a:bodyPr/>
          <a:lstStyle>
            <a:lvl1pPr>
              <a:defRPr/>
            </a:lvl1pPr>
          </a:lstStyle>
          <a:p>
            <a:pPr>
              <a:defRPr/>
            </a:pPr>
            <a:endParaRPr lang="el-GR"/>
          </a:p>
        </p:txBody>
      </p:sp>
      <p:sp>
        <p:nvSpPr>
          <p:cNvPr id="6" name="Slide Number Placeholder 5">
            <a:extLst>
              <a:ext uri="{FF2B5EF4-FFF2-40B4-BE49-F238E27FC236}">
                <a16:creationId xmlns:a16="http://schemas.microsoft.com/office/drawing/2014/main" id="{E9DF1EF2-935A-45D0-9B73-835A6D4A33EC}"/>
              </a:ext>
            </a:extLst>
          </p:cNvPr>
          <p:cNvSpPr>
            <a:spLocks noGrp="1"/>
          </p:cNvSpPr>
          <p:nvPr>
            <p:ph type="sldNum" sz="quarter" idx="12"/>
          </p:nvPr>
        </p:nvSpPr>
        <p:spPr/>
        <p:txBody>
          <a:bodyPr/>
          <a:lstStyle>
            <a:lvl1pPr>
              <a:defRPr/>
            </a:lvl1pPr>
          </a:lstStyle>
          <a:p>
            <a:pPr>
              <a:defRPr/>
            </a:pPr>
            <a:fld id="{33A0E519-6601-492C-9901-C09F08094821}" type="slidenum">
              <a:rPr lang="el-GR" altLang="el-GR"/>
              <a:pPr>
                <a:defRPr/>
              </a:pPr>
              <a:t>‹#›</a:t>
            </a:fld>
            <a:endParaRPr lang="el-GR" altLang="el-GR"/>
          </a:p>
        </p:txBody>
      </p:sp>
    </p:spTree>
    <p:extLst>
      <p:ext uri="{BB962C8B-B14F-4D97-AF65-F5344CB8AC3E}">
        <p14:creationId xmlns:p14="http://schemas.microsoft.com/office/powerpoint/2010/main" val="16741777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98145B-F37E-43B8-86E3-BD3C95810148}"/>
              </a:ext>
            </a:extLst>
          </p:cNvPr>
          <p:cNvSpPr>
            <a:spLocks noGrp="1"/>
          </p:cNvSpPr>
          <p:nvPr>
            <p:ph type="dt" sz="half" idx="10"/>
          </p:nvPr>
        </p:nvSpPr>
        <p:spPr/>
        <p:txBody>
          <a:bodyPr/>
          <a:lstStyle>
            <a:lvl1pPr>
              <a:defRPr/>
            </a:lvl1pPr>
          </a:lstStyle>
          <a:p>
            <a:pPr>
              <a:defRPr/>
            </a:pPr>
            <a:fld id="{564A857B-6FC6-42AE-B042-996D31A2C06A}" type="datetimeFigureOut">
              <a:rPr lang="el-GR"/>
              <a:pPr>
                <a:defRPr/>
              </a:pPr>
              <a:t>20/4/2024</a:t>
            </a:fld>
            <a:endParaRPr lang="el-GR"/>
          </a:p>
        </p:txBody>
      </p:sp>
      <p:sp>
        <p:nvSpPr>
          <p:cNvPr id="5" name="Footer Placeholder 4">
            <a:extLst>
              <a:ext uri="{FF2B5EF4-FFF2-40B4-BE49-F238E27FC236}">
                <a16:creationId xmlns:a16="http://schemas.microsoft.com/office/drawing/2014/main" id="{5194E352-38A8-4584-8395-E804F86C7F15}"/>
              </a:ext>
            </a:extLst>
          </p:cNvPr>
          <p:cNvSpPr>
            <a:spLocks noGrp="1"/>
          </p:cNvSpPr>
          <p:nvPr>
            <p:ph type="ftr" sz="quarter" idx="11"/>
          </p:nvPr>
        </p:nvSpPr>
        <p:spPr/>
        <p:txBody>
          <a:bodyPr/>
          <a:lstStyle>
            <a:lvl1pPr>
              <a:defRPr/>
            </a:lvl1pPr>
          </a:lstStyle>
          <a:p>
            <a:pPr>
              <a:defRPr/>
            </a:pPr>
            <a:endParaRPr lang="el-GR"/>
          </a:p>
        </p:txBody>
      </p:sp>
      <p:sp>
        <p:nvSpPr>
          <p:cNvPr id="6" name="Slide Number Placeholder 5">
            <a:extLst>
              <a:ext uri="{FF2B5EF4-FFF2-40B4-BE49-F238E27FC236}">
                <a16:creationId xmlns:a16="http://schemas.microsoft.com/office/drawing/2014/main" id="{79B81C5F-18F0-4C75-8EAD-3EDE2F26DEBB}"/>
              </a:ext>
            </a:extLst>
          </p:cNvPr>
          <p:cNvSpPr>
            <a:spLocks noGrp="1"/>
          </p:cNvSpPr>
          <p:nvPr>
            <p:ph type="sldNum" sz="quarter" idx="12"/>
          </p:nvPr>
        </p:nvSpPr>
        <p:spPr/>
        <p:txBody>
          <a:bodyPr/>
          <a:lstStyle>
            <a:lvl1pPr>
              <a:defRPr/>
            </a:lvl1pPr>
          </a:lstStyle>
          <a:p>
            <a:pPr>
              <a:defRPr/>
            </a:pPr>
            <a:fld id="{017112F9-B122-471D-9391-CFBC3C659021}" type="slidenum">
              <a:rPr lang="el-GR" altLang="el-GR"/>
              <a:pPr>
                <a:defRPr/>
              </a:pPr>
              <a:t>‹#›</a:t>
            </a:fld>
            <a:endParaRPr lang="el-GR" altLang="el-GR"/>
          </a:p>
        </p:txBody>
      </p:sp>
    </p:spTree>
    <p:extLst>
      <p:ext uri="{BB962C8B-B14F-4D97-AF65-F5344CB8AC3E}">
        <p14:creationId xmlns:p14="http://schemas.microsoft.com/office/powerpoint/2010/main" val="37493908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a:extLst>
              <a:ext uri="{FF2B5EF4-FFF2-40B4-BE49-F238E27FC236}">
                <a16:creationId xmlns:a16="http://schemas.microsoft.com/office/drawing/2014/main" id="{E7D60809-27D3-46B6-945E-8D9E28B0167D}"/>
              </a:ext>
            </a:extLst>
          </p:cNvPr>
          <p:cNvSpPr>
            <a:spLocks noGrp="1"/>
          </p:cNvSpPr>
          <p:nvPr>
            <p:ph type="dt" sz="half" idx="10"/>
          </p:nvPr>
        </p:nvSpPr>
        <p:spPr/>
        <p:txBody>
          <a:bodyPr/>
          <a:lstStyle>
            <a:lvl1pPr>
              <a:defRPr/>
            </a:lvl1pPr>
          </a:lstStyle>
          <a:p>
            <a:pPr>
              <a:defRPr/>
            </a:pPr>
            <a:fld id="{6532F449-7D85-45F5-84BC-973DDD75644B}" type="datetimeFigureOut">
              <a:rPr lang="el-GR"/>
              <a:pPr>
                <a:defRPr/>
              </a:pPr>
              <a:t>20/4/2024</a:t>
            </a:fld>
            <a:endParaRPr lang="el-GR"/>
          </a:p>
        </p:txBody>
      </p:sp>
      <p:sp>
        <p:nvSpPr>
          <p:cNvPr id="6" name="Footer Placeholder 4">
            <a:extLst>
              <a:ext uri="{FF2B5EF4-FFF2-40B4-BE49-F238E27FC236}">
                <a16:creationId xmlns:a16="http://schemas.microsoft.com/office/drawing/2014/main" id="{C083DB0D-2ABE-41C7-9D92-8A66FCB409F0}"/>
              </a:ext>
            </a:extLst>
          </p:cNvPr>
          <p:cNvSpPr>
            <a:spLocks noGrp="1"/>
          </p:cNvSpPr>
          <p:nvPr>
            <p:ph type="ftr" sz="quarter" idx="11"/>
          </p:nvPr>
        </p:nvSpPr>
        <p:spPr/>
        <p:txBody>
          <a:bodyPr/>
          <a:lstStyle>
            <a:lvl1pPr>
              <a:defRPr/>
            </a:lvl1pPr>
          </a:lstStyle>
          <a:p>
            <a:pPr>
              <a:defRPr/>
            </a:pPr>
            <a:endParaRPr lang="el-GR"/>
          </a:p>
        </p:txBody>
      </p:sp>
      <p:sp>
        <p:nvSpPr>
          <p:cNvPr id="7" name="Slide Number Placeholder 5">
            <a:extLst>
              <a:ext uri="{FF2B5EF4-FFF2-40B4-BE49-F238E27FC236}">
                <a16:creationId xmlns:a16="http://schemas.microsoft.com/office/drawing/2014/main" id="{8843A6BD-EC68-4889-8041-2ECEE0C1D14E}"/>
              </a:ext>
            </a:extLst>
          </p:cNvPr>
          <p:cNvSpPr>
            <a:spLocks noGrp="1"/>
          </p:cNvSpPr>
          <p:nvPr>
            <p:ph type="sldNum" sz="quarter" idx="12"/>
          </p:nvPr>
        </p:nvSpPr>
        <p:spPr/>
        <p:txBody>
          <a:bodyPr/>
          <a:lstStyle>
            <a:lvl1pPr>
              <a:defRPr/>
            </a:lvl1pPr>
          </a:lstStyle>
          <a:p>
            <a:pPr>
              <a:defRPr/>
            </a:pPr>
            <a:fld id="{315B61B4-9BE7-4CF3-868B-7670A40387A7}" type="slidenum">
              <a:rPr lang="el-GR" altLang="el-GR"/>
              <a:pPr>
                <a:defRPr/>
              </a:pPr>
              <a:t>‹#›</a:t>
            </a:fld>
            <a:endParaRPr lang="el-GR" altLang="el-GR"/>
          </a:p>
        </p:txBody>
      </p:sp>
    </p:spTree>
    <p:extLst>
      <p:ext uri="{BB962C8B-B14F-4D97-AF65-F5344CB8AC3E}">
        <p14:creationId xmlns:p14="http://schemas.microsoft.com/office/powerpoint/2010/main" val="40743910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a:extLst>
              <a:ext uri="{FF2B5EF4-FFF2-40B4-BE49-F238E27FC236}">
                <a16:creationId xmlns:a16="http://schemas.microsoft.com/office/drawing/2014/main" id="{CCC664F0-C3A3-4E23-B1AA-3198F8BF3475}"/>
              </a:ext>
            </a:extLst>
          </p:cNvPr>
          <p:cNvSpPr>
            <a:spLocks noGrp="1"/>
          </p:cNvSpPr>
          <p:nvPr>
            <p:ph type="dt" sz="half" idx="10"/>
          </p:nvPr>
        </p:nvSpPr>
        <p:spPr/>
        <p:txBody>
          <a:bodyPr/>
          <a:lstStyle>
            <a:lvl1pPr>
              <a:defRPr/>
            </a:lvl1pPr>
          </a:lstStyle>
          <a:p>
            <a:pPr>
              <a:defRPr/>
            </a:pPr>
            <a:fld id="{25C3B3F2-2A55-4358-B302-EC0081D3AC87}" type="datetimeFigureOut">
              <a:rPr lang="el-GR"/>
              <a:pPr>
                <a:defRPr/>
              </a:pPr>
              <a:t>20/4/2024</a:t>
            </a:fld>
            <a:endParaRPr lang="el-GR"/>
          </a:p>
        </p:txBody>
      </p:sp>
      <p:sp>
        <p:nvSpPr>
          <p:cNvPr id="8" name="Footer Placeholder 4">
            <a:extLst>
              <a:ext uri="{FF2B5EF4-FFF2-40B4-BE49-F238E27FC236}">
                <a16:creationId xmlns:a16="http://schemas.microsoft.com/office/drawing/2014/main" id="{0D3EB26B-42E0-4747-9F08-8A1E138BE4B3}"/>
              </a:ext>
            </a:extLst>
          </p:cNvPr>
          <p:cNvSpPr>
            <a:spLocks noGrp="1"/>
          </p:cNvSpPr>
          <p:nvPr>
            <p:ph type="ftr" sz="quarter" idx="11"/>
          </p:nvPr>
        </p:nvSpPr>
        <p:spPr/>
        <p:txBody>
          <a:bodyPr/>
          <a:lstStyle>
            <a:lvl1pPr>
              <a:defRPr/>
            </a:lvl1pPr>
          </a:lstStyle>
          <a:p>
            <a:pPr>
              <a:defRPr/>
            </a:pPr>
            <a:endParaRPr lang="el-GR"/>
          </a:p>
        </p:txBody>
      </p:sp>
      <p:sp>
        <p:nvSpPr>
          <p:cNvPr id="9" name="Slide Number Placeholder 5">
            <a:extLst>
              <a:ext uri="{FF2B5EF4-FFF2-40B4-BE49-F238E27FC236}">
                <a16:creationId xmlns:a16="http://schemas.microsoft.com/office/drawing/2014/main" id="{D70B9EFC-D1CE-452D-B3A3-2CDE01879A6A}"/>
              </a:ext>
            </a:extLst>
          </p:cNvPr>
          <p:cNvSpPr>
            <a:spLocks noGrp="1"/>
          </p:cNvSpPr>
          <p:nvPr>
            <p:ph type="sldNum" sz="quarter" idx="12"/>
          </p:nvPr>
        </p:nvSpPr>
        <p:spPr/>
        <p:txBody>
          <a:bodyPr/>
          <a:lstStyle>
            <a:lvl1pPr>
              <a:defRPr/>
            </a:lvl1pPr>
          </a:lstStyle>
          <a:p>
            <a:pPr>
              <a:defRPr/>
            </a:pPr>
            <a:fld id="{5708AB3A-7F91-47ED-8AA7-162E35E3D56B}" type="slidenum">
              <a:rPr lang="el-GR" altLang="el-GR"/>
              <a:pPr>
                <a:defRPr/>
              </a:pPr>
              <a:t>‹#›</a:t>
            </a:fld>
            <a:endParaRPr lang="el-GR" altLang="el-GR"/>
          </a:p>
        </p:txBody>
      </p:sp>
    </p:spTree>
    <p:extLst>
      <p:ext uri="{BB962C8B-B14F-4D97-AF65-F5344CB8AC3E}">
        <p14:creationId xmlns:p14="http://schemas.microsoft.com/office/powerpoint/2010/main" val="7879677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a:extLst>
              <a:ext uri="{FF2B5EF4-FFF2-40B4-BE49-F238E27FC236}">
                <a16:creationId xmlns:a16="http://schemas.microsoft.com/office/drawing/2014/main" id="{0EB34814-2366-40A0-9A59-CD4372DEC348}"/>
              </a:ext>
            </a:extLst>
          </p:cNvPr>
          <p:cNvSpPr>
            <a:spLocks noGrp="1"/>
          </p:cNvSpPr>
          <p:nvPr>
            <p:ph type="dt" sz="half" idx="10"/>
          </p:nvPr>
        </p:nvSpPr>
        <p:spPr/>
        <p:txBody>
          <a:bodyPr/>
          <a:lstStyle>
            <a:lvl1pPr>
              <a:defRPr/>
            </a:lvl1pPr>
          </a:lstStyle>
          <a:p>
            <a:pPr>
              <a:defRPr/>
            </a:pPr>
            <a:fld id="{8120082A-401D-4621-BF97-AA5FE8077A72}" type="datetimeFigureOut">
              <a:rPr lang="el-GR"/>
              <a:pPr>
                <a:defRPr/>
              </a:pPr>
              <a:t>20/4/2024</a:t>
            </a:fld>
            <a:endParaRPr lang="el-GR"/>
          </a:p>
        </p:txBody>
      </p:sp>
      <p:sp>
        <p:nvSpPr>
          <p:cNvPr id="4" name="Footer Placeholder 4">
            <a:extLst>
              <a:ext uri="{FF2B5EF4-FFF2-40B4-BE49-F238E27FC236}">
                <a16:creationId xmlns:a16="http://schemas.microsoft.com/office/drawing/2014/main" id="{B8B20B31-0BF9-4209-B0D7-80E2A09B4895}"/>
              </a:ext>
            </a:extLst>
          </p:cNvPr>
          <p:cNvSpPr>
            <a:spLocks noGrp="1"/>
          </p:cNvSpPr>
          <p:nvPr>
            <p:ph type="ftr" sz="quarter" idx="11"/>
          </p:nvPr>
        </p:nvSpPr>
        <p:spPr/>
        <p:txBody>
          <a:bodyPr/>
          <a:lstStyle>
            <a:lvl1pPr>
              <a:defRPr/>
            </a:lvl1pPr>
          </a:lstStyle>
          <a:p>
            <a:pPr>
              <a:defRPr/>
            </a:pPr>
            <a:endParaRPr lang="el-GR"/>
          </a:p>
        </p:txBody>
      </p:sp>
      <p:sp>
        <p:nvSpPr>
          <p:cNvPr id="5" name="Slide Number Placeholder 5">
            <a:extLst>
              <a:ext uri="{FF2B5EF4-FFF2-40B4-BE49-F238E27FC236}">
                <a16:creationId xmlns:a16="http://schemas.microsoft.com/office/drawing/2014/main" id="{B09E1427-3D54-40E7-B027-8A9F98EA6423}"/>
              </a:ext>
            </a:extLst>
          </p:cNvPr>
          <p:cNvSpPr>
            <a:spLocks noGrp="1"/>
          </p:cNvSpPr>
          <p:nvPr>
            <p:ph type="sldNum" sz="quarter" idx="12"/>
          </p:nvPr>
        </p:nvSpPr>
        <p:spPr/>
        <p:txBody>
          <a:bodyPr/>
          <a:lstStyle>
            <a:lvl1pPr>
              <a:defRPr/>
            </a:lvl1pPr>
          </a:lstStyle>
          <a:p>
            <a:pPr>
              <a:defRPr/>
            </a:pPr>
            <a:fld id="{CDBD8871-137F-4627-A4E7-549A8FD93EE8}" type="slidenum">
              <a:rPr lang="el-GR" altLang="el-GR"/>
              <a:pPr>
                <a:defRPr/>
              </a:pPr>
              <a:t>‹#›</a:t>
            </a:fld>
            <a:endParaRPr lang="el-GR" altLang="el-GR"/>
          </a:p>
        </p:txBody>
      </p:sp>
    </p:spTree>
    <p:extLst>
      <p:ext uri="{BB962C8B-B14F-4D97-AF65-F5344CB8AC3E}">
        <p14:creationId xmlns:p14="http://schemas.microsoft.com/office/powerpoint/2010/main" val="27762288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5531A66-C9B9-44EC-8832-BC6531FD1702}"/>
              </a:ext>
            </a:extLst>
          </p:cNvPr>
          <p:cNvSpPr>
            <a:spLocks noGrp="1"/>
          </p:cNvSpPr>
          <p:nvPr>
            <p:ph type="dt" sz="half" idx="10"/>
          </p:nvPr>
        </p:nvSpPr>
        <p:spPr/>
        <p:txBody>
          <a:bodyPr/>
          <a:lstStyle>
            <a:lvl1pPr>
              <a:defRPr/>
            </a:lvl1pPr>
          </a:lstStyle>
          <a:p>
            <a:pPr>
              <a:defRPr/>
            </a:pPr>
            <a:fld id="{54F24FEB-AABE-441A-8C41-77E7D9EB5C78}" type="datetimeFigureOut">
              <a:rPr lang="el-GR"/>
              <a:pPr>
                <a:defRPr/>
              </a:pPr>
              <a:t>20/4/2024</a:t>
            </a:fld>
            <a:endParaRPr lang="el-GR"/>
          </a:p>
        </p:txBody>
      </p:sp>
      <p:sp>
        <p:nvSpPr>
          <p:cNvPr id="3" name="Footer Placeholder 4">
            <a:extLst>
              <a:ext uri="{FF2B5EF4-FFF2-40B4-BE49-F238E27FC236}">
                <a16:creationId xmlns:a16="http://schemas.microsoft.com/office/drawing/2014/main" id="{4F0782EA-0E17-48A4-9B60-5F3275867633}"/>
              </a:ext>
            </a:extLst>
          </p:cNvPr>
          <p:cNvSpPr>
            <a:spLocks noGrp="1"/>
          </p:cNvSpPr>
          <p:nvPr>
            <p:ph type="ftr" sz="quarter" idx="11"/>
          </p:nvPr>
        </p:nvSpPr>
        <p:spPr/>
        <p:txBody>
          <a:bodyPr/>
          <a:lstStyle>
            <a:lvl1pPr>
              <a:defRPr/>
            </a:lvl1pPr>
          </a:lstStyle>
          <a:p>
            <a:pPr>
              <a:defRPr/>
            </a:pPr>
            <a:endParaRPr lang="el-GR"/>
          </a:p>
        </p:txBody>
      </p:sp>
      <p:sp>
        <p:nvSpPr>
          <p:cNvPr id="4" name="Slide Number Placeholder 5">
            <a:extLst>
              <a:ext uri="{FF2B5EF4-FFF2-40B4-BE49-F238E27FC236}">
                <a16:creationId xmlns:a16="http://schemas.microsoft.com/office/drawing/2014/main" id="{A4CF92B6-8876-4B15-A90B-D535871B5938}"/>
              </a:ext>
            </a:extLst>
          </p:cNvPr>
          <p:cNvSpPr>
            <a:spLocks noGrp="1"/>
          </p:cNvSpPr>
          <p:nvPr>
            <p:ph type="sldNum" sz="quarter" idx="12"/>
          </p:nvPr>
        </p:nvSpPr>
        <p:spPr/>
        <p:txBody>
          <a:bodyPr/>
          <a:lstStyle>
            <a:lvl1pPr>
              <a:defRPr/>
            </a:lvl1pPr>
          </a:lstStyle>
          <a:p>
            <a:pPr>
              <a:defRPr/>
            </a:pPr>
            <a:fld id="{738620BD-7363-4F70-A19D-64B5C1C37DB9}" type="slidenum">
              <a:rPr lang="el-GR" altLang="el-GR"/>
              <a:pPr>
                <a:defRPr/>
              </a:pPr>
              <a:t>‹#›</a:t>
            </a:fld>
            <a:endParaRPr lang="el-GR" altLang="el-GR"/>
          </a:p>
        </p:txBody>
      </p:sp>
    </p:spTree>
    <p:extLst>
      <p:ext uri="{BB962C8B-B14F-4D97-AF65-F5344CB8AC3E}">
        <p14:creationId xmlns:p14="http://schemas.microsoft.com/office/powerpoint/2010/main" val="27471343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917A5A2-2F8A-4370-86A9-2FC4199A29B3}"/>
              </a:ext>
            </a:extLst>
          </p:cNvPr>
          <p:cNvSpPr>
            <a:spLocks noGrp="1"/>
          </p:cNvSpPr>
          <p:nvPr>
            <p:ph type="dt" sz="half" idx="10"/>
          </p:nvPr>
        </p:nvSpPr>
        <p:spPr/>
        <p:txBody>
          <a:bodyPr/>
          <a:lstStyle>
            <a:lvl1pPr>
              <a:defRPr/>
            </a:lvl1pPr>
          </a:lstStyle>
          <a:p>
            <a:pPr>
              <a:defRPr/>
            </a:pPr>
            <a:fld id="{79C7848A-6C25-4369-A05B-AD3D21F9901E}" type="datetimeFigureOut">
              <a:rPr lang="el-GR"/>
              <a:pPr>
                <a:defRPr/>
              </a:pPr>
              <a:t>20/4/2024</a:t>
            </a:fld>
            <a:endParaRPr lang="el-GR"/>
          </a:p>
        </p:txBody>
      </p:sp>
      <p:sp>
        <p:nvSpPr>
          <p:cNvPr id="6" name="Footer Placeholder 4">
            <a:extLst>
              <a:ext uri="{FF2B5EF4-FFF2-40B4-BE49-F238E27FC236}">
                <a16:creationId xmlns:a16="http://schemas.microsoft.com/office/drawing/2014/main" id="{A6073C4B-7BA4-437E-AC46-CDF05E2EDA54}"/>
              </a:ext>
            </a:extLst>
          </p:cNvPr>
          <p:cNvSpPr>
            <a:spLocks noGrp="1"/>
          </p:cNvSpPr>
          <p:nvPr>
            <p:ph type="ftr" sz="quarter" idx="11"/>
          </p:nvPr>
        </p:nvSpPr>
        <p:spPr/>
        <p:txBody>
          <a:bodyPr/>
          <a:lstStyle>
            <a:lvl1pPr>
              <a:defRPr/>
            </a:lvl1pPr>
          </a:lstStyle>
          <a:p>
            <a:pPr>
              <a:defRPr/>
            </a:pPr>
            <a:endParaRPr lang="el-GR"/>
          </a:p>
        </p:txBody>
      </p:sp>
      <p:sp>
        <p:nvSpPr>
          <p:cNvPr id="7" name="Slide Number Placeholder 5">
            <a:extLst>
              <a:ext uri="{FF2B5EF4-FFF2-40B4-BE49-F238E27FC236}">
                <a16:creationId xmlns:a16="http://schemas.microsoft.com/office/drawing/2014/main" id="{43BD20EC-BDB6-4218-A795-F2A07ADF9A7A}"/>
              </a:ext>
            </a:extLst>
          </p:cNvPr>
          <p:cNvSpPr>
            <a:spLocks noGrp="1"/>
          </p:cNvSpPr>
          <p:nvPr>
            <p:ph type="sldNum" sz="quarter" idx="12"/>
          </p:nvPr>
        </p:nvSpPr>
        <p:spPr/>
        <p:txBody>
          <a:bodyPr/>
          <a:lstStyle>
            <a:lvl1pPr>
              <a:defRPr/>
            </a:lvl1pPr>
          </a:lstStyle>
          <a:p>
            <a:pPr>
              <a:defRPr/>
            </a:pPr>
            <a:fld id="{641E7DED-7F4B-4886-B1F8-489D7046608B}" type="slidenum">
              <a:rPr lang="el-GR" altLang="el-GR"/>
              <a:pPr>
                <a:defRPr/>
              </a:pPr>
              <a:t>‹#›</a:t>
            </a:fld>
            <a:endParaRPr lang="el-GR" altLang="el-GR"/>
          </a:p>
        </p:txBody>
      </p:sp>
    </p:spTree>
    <p:extLst>
      <p:ext uri="{BB962C8B-B14F-4D97-AF65-F5344CB8AC3E}">
        <p14:creationId xmlns:p14="http://schemas.microsoft.com/office/powerpoint/2010/main" val="41057913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490ED62-6281-4450-9B18-A06BEDA037AB}"/>
              </a:ext>
            </a:extLst>
          </p:cNvPr>
          <p:cNvSpPr>
            <a:spLocks noGrp="1"/>
          </p:cNvSpPr>
          <p:nvPr>
            <p:ph type="dt" sz="half" idx="10"/>
          </p:nvPr>
        </p:nvSpPr>
        <p:spPr/>
        <p:txBody>
          <a:bodyPr/>
          <a:lstStyle>
            <a:lvl1pPr>
              <a:defRPr/>
            </a:lvl1pPr>
          </a:lstStyle>
          <a:p>
            <a:pPr>
              <a:defRPr/>
            </a:pPr>
            <a:fld id="{A31638D9-BF23-4BEB-8CF9-E10CC5E5C4D2}" type="datetimeFigureOut">
              <a:rPr lang="el-GR"/>
              <a:pPr>
                <a:defRPr/>
              </a:pPr>
              <a:t>20/4/2024</a:t>
            </a:fld>
            <a:endParaRPr lang="el-GR"/>
          </a:p>
        </p:txBody>
      </p:sp>
      <p:sp>
        <p:nvSpPr>
          <p:cNvPr id="6" name="Footer Placeholder 4">
            <a:extLst>
              <a:ext uri="{FF2B5EF4-FFF2-40B4-BE49-F238E27FC236}">
                <a16:creationId xmlns:a16="http://schemas.microsoft.com/office/drawing/2014/main" id="{432F5D4B-F9C7-442E-83A7-F18745709339}"/>
              </a:ext>
            </a:extLst>
          </p:cNvPr>
          <p:cNvSpPr>
            <a:spLocks noGrp="1"/>
          </p:cNvSpPr>
          <p:nvPr>
            <p:ph type="ftr" sz="quarter" idx="11"/>
          </p:nvPr>
        </p:nvSpPr>
        <p:spPr/>
        <p:txBody>
          <a:bodyPr/>
          <a:lstStyle>
            <a:lvl1pPr>
              <a:defRPr/>
            </a:lvl1pPr>
          </a:lstStyle>
          <a:p>
            <a:pPr>
              <a:defRPr/>
            </a:pPr>
            <a:endParaRPr lang="el-GR"/>
          </a:p>
        </p:txBody>
      </p:sp>
      <p:sp>
        <p:nvSpPr>
          <p:cNvPr id="7" name="Slide Number Placeholder 5">
            <a:extLst>
              <a:ext uri="{FF2B5EF4-FFF2-40B4-BE49-F238E27FC236}">
                <a16:creationId xmlns:a16="http://schemas.microsoft.com/office/drawing/2014/main" id="{91EFCB6E-F462-435A-96A2-25FD158702BE}"/>
              </a:ext>
            </a:extLst>
          </p:cNvPr>
          <p:cNvSpPr>
            <a:spLocks noGrp="1"/>
          </p:cNvSpPr>
          <p:nvPr>
            <p:ph type="sldNum" sz="quarter" idx="12"/>
          </p:nvPr>
        </p:nvSpPr>
        <p:spPr/>
        <p:txBody>
          <a:bodyPr/>
          <a:lstStyle>
            <a:lvl1pPr>
              <a:defRPr/>
            </a:lvl1pPr>
          </a:lstStyle>
          <a:p>
            <a:pPr>
              <a:defRPr/>
            </a:pPr>
            <a:fld id="{9F4C5E52-EA15-42B2-A1E0-406D476248B9}" type="slidenum">
              <a:rPr lang="el-GR" altLang="el-GR"/>
              <a:pPr>
                <a:defRPr/>
              </a:pPr>
              <a:t>‹#›</a:t>
            </a:fld>
            <a:endParaRPr lang="el-GR" altLang="el-GR"/>
          </a:p>
        </p:txBody>
      </p:sp>
    </p:spTree>
    <p:extLst>
      <p:ext uri="{BB962C8B-B14F-4D97-AF65-F5344CB8AC3E}">
        <p14:creationId xmlns:p14="http://schemas.microsoft.com/office/powerpoint/2010/main" val="3178632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903163"/>
                </a:solidFill>
              </a:defRPr>
            </a:lvl1pPr>
          </a:lstStyle>
          <a:p>
            <a:fld id="{E2E361C1-C0E3-47DF-8509-372F2F8B74E4}" type="datetime8">
              <a:rPr lang="en-US" noProof="0" smtClean="0"/>
              <a:pPr/>
              <a:t>4/20/2024 11:53 AM</a:t>
            </a:fld>
            <a:endParaRPr lang="en-US" noProof="0" dirty="0"/>
          </a:p>
        </p:txBody>
      </p:sp>
      <p:sp>
        <p:nvSpPr>
          <p:cNvPr id="3" name="Footer Placeholder 2"/>
          <p:cNvSpPr>
            <a:spLocks noGrp="1"/>
          </p:cNvSpPr>
          <p:nvPr>
            <p:ph type="ftr" sz="quarter" idx="11"/>
          </p:nvPr>
        </p:nvSpPr>
        <p:spPr/>
        <p:txBody>
          <a:bodyPr/>
          <a:lstStyle>
            <a:lvl1pPr>
              <a:defRPr>
                <a:solidFill>
                  <a:srgbClr val="903163"/>
                </a:solidFill>
              </a:defRPr>
            </a:lvl1pPr>
          </a:lstStyle>
          <a:p>
            <a:r>
              <a:rPr lang="en-US" noProof="0" dirty="0"/>
              <a:t>ADD A FOOTER</a:t>
            </a:r>
          </a:p>
        </p:txBody>
      </p:sp>
      <p:sp>
        <p:nvSpPr>
          <p:cNvPr id="4" name="Slide Number Placeholder 3"/>
          <p:cNvSpPr>
            <a:spLocks noGrp="1"/>
          </p:cNvSpPr>
          <p:nvPr>
            <p:ph type="sldNum" sz="quarter" idx="12"/>
          </p:nvPr>
        </p:nvSpPr>
        <p:spPr/>
        <p:txBody>
          <a:bodyPr/>
          <a:lstStyle>
            <a:lvl1pPr>
              <a:defRPr>
                <a:solidFill>
                  <a:srgbClr val="903163"/>
                </a:solidFill>
              </a:defRPr>
            </a:lvl1pPr>
          </a:lstStyle>
          <a:p>
            <a:fld id="{C5C3056E-1632-4A65-A24F-3F10A1450A6E}" type="slidenum">
              <a:rPr lang="en-US" noProof="0" smtClean="0"/>
              <a:pPr/>
              <a:t>‹#›</a:t>
            </a:fld>
            <a:endParaRPr lang="en-US" noProof="0" dirty="0"/>
          </a:p>
        </p:txBody>
      </p:sp>
      <p:sp>
        <p:nvSpPr>
          <p:cNvPr id="5" name="Title 4">
            <a:extLst>
              <a:ext uri="{FF2B5EF4-FFF2-40B4-BE49-F238E27FC236}">
                <a16:creationId xmlns:a16="http://schemas.microsoft.com/office/drawing/2014/main" id="{DFBB0525-CFF9-4A39-B5EA-579253994F60}"/>
              </a:ext>
            </a:extLst>
          </p:cNvPr>
          <p:cNvSpPr>
            <a:spLocks noGrp="1"/>
          </p:cNvSpPr>
          <p:nvPr>
            <p:ph type="title"/>
          </p:nvPr>
        </p:nvSpPr>
        <p:spPr/>
        <p:txBody>
          <a:bodyPr/>
          <a:lstStyle>
            <a:lvl1pPr>
              <a:defRPr>
                <a:solidFill>
                  <a:schemeClr val="tx1"/>
                </a:solidFill>
              </a:defRPr>
            </a:lvl1pPr>
          </a:lstStyle>
          <a:p>
            <a:r>
              <a:rPr lang="en-US" noProof="0"/>
              <a:t>Click to edit Master title style</a:t>
            </a:r>
          </a:p>
        </p:txBody>
      </p:sp>
    </p:spTree>
    <p:extLst>
      <p:ext uri="{BB962C8B-B14F-4D97-AF65-F5344CB8AC3E}">
        <p14:creationId xmlns:p14="http://schemas.microsoft.com/office/powerpoint/2010/main" val="7858699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D9D6875-11D3-4107-9267-60770207B2DE}"/>
              </a:ext>
            </a:extLst>
          </p:cNvPr>
          <p:cNvSpPr>
            <a:spLocks noGrp="1"/>
          </p:cNvSpPr>
          <p:nvPr>
            <p:ph type="dt" sz="half" idx="10"/>
          </p:nvPr>
        </p:nvSpPr>
        <p:spPr/>
        <p:txBody>
          <a:bodyPr/>
          <a:lstStyle>
            <a:lvl1pPr>
              <a:defRPr/>
            </a:lvl1pPr>
          </a:lstStyle>
          <a:p>
            <a:pPr>
              <a:defRPr/>
            </a:pPr>
            <a:fld id="{A83320ED-57F4-4D11-88B8-DC30E6073DA4}" type="datetimeFigureOut">
              <a:rPr lang="el-GR"/>
              <a:pPr>
                <a:defRPr/>
              </a:pPr>
              <a:t>20/4/2024</a:t>
            </a:fld>
            <a:endParaRPr lang="el-GR"/>
          </a:p>
        </p:txBody>
      </p:sp>
      <p:sp>
        <p:nvSpPr>
          <p:cNvPr id="5" name="Footer Placeholder 4">
            <a:extLst>
              <a:ext uri="{FF2B5EF4-FFF2-40B4-BE49-F238E27FC236}">
                <a16:creationId xmlns:a16="http://schemas.microsoft.com/office/drawing/2014/main" id="{54119A74-D6B1-4CDA-883B-CA196B7316B3}"/>
              </a:ext>
            </a:extLst>
          </p:cNvPr>
          <p:cNvSpPr>
            <a:spLocks noGrp="1"/>
          </p:cNvSpPr>
          <p:nvPr>
            <p:ph type="ftr" sz="quarter" idx="11"/>
          </p:nvPr>
        </p:nvSpPr>
        <p:spPr/>
        <p:txBody>
          <a:bodyPr/>
          <a:lstStyle>
            <a:lvl1pPr>
              <a:defRPr/>
            </a:lvl1pPr>
          </a:lstStyle>
          <a:p>
            <a:pPr>
              <a:defRPr/>
            </a:pPr>
            <a:endParaRPr lang="el-GR"/>
          </a:p>
        </p:txBody>
      </p:sp>
      <p:sp>
        <p:nvSpPr>
          <p:cNvPr id="6" name="Slide Number Placeholder 5">
            <a:extLst>
              <a:ext uri="{FF2B5EF4-FFF2-40B4-BE49-F238E27FC236}">
                <a16:creationId xmlns:a16="http://schemas.microsoft.com/office/drawing/2014/main" id="{7DFC8586-B650-4434-9913-0AA7AD12FBA0}"/>
              </a:ext>
            </a:extLst>
          </p:cNvPr>
          <p:cNvSpPr>
            <a:spLocks noGrp="1"/>
          </p:cNvSpPr>
          <p:nvPr>
            <p:ph type="sldNum" sz="quarter" idx="12"/>
          </p:nvPr>
        </p:nvSpPr>
        <p:spPr/>
        <p:txBody>
          <a:bodyPr/>
          <a:lstStyle>
            <a:lvl1pPr>
              <a:defRPr/>
            </a:lvl1pPr>
          </a:lstStyle>
          <a:p>
            <a:pPr>
              <a:defRPr/>
            </a:pPr>
            <a:fld id="{192CDBB2-1D50-4F2E-AEEC-84FA0B1EF042}" type="slidenum">
              <a:rPr lang="el-GR" altLang="el-GR"/>
              <a:pPr>
                <a:defRPr/>
              </a:pPr>
              <a:t>‹#›</a:t>
            </a:fld>
            <a:endParaRPr lang="el-GR" altLang="el-GR"/>
          </a:p>
        </p:txBody>
      </p:sp>
    </p:spTree>
    <p:extLst>
      <p:ext uri="{BB962C8B-B14F-4D97-AF65-F5344CB8AC3E}">
        <p14:creationId xmlns:p14="http://schemas.microsoft.com/office/powerpoint/2010/main" val="9358928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ACD8A1A3-7268-4F40-BD9E-0DCE9904C3AB}"/>
              </a:ext>
            </a:extLst>
          </p:cNvPr>
          <p:cNvSpPr>
            <a:spLocks noGrp="1"/>
          </p:cNvSpPr>
          <p:nvPr>
            <p:ph type="dt" sz="half" idx="10"/>
          </p:nvPr>
        </p:nvSpPr>
        <p:spPr/>
        <p:txBody>
          <a:bodyPr/>
          <a:lstStyle>
            <a:lvl1pPr>
              <a:defRPr/>
            </a:lvl1pPr>
          </a:lstStyle>
          <a:p>
            <a:pPr>
              <a:defRPr/>
            </a:pPr>
            <a:fld id="{FBA57DA7-1370-4CAC-844D-8186183EE187}" type="datetimeFigureOut">
              <a:rPr lang="el-GR"/>
              <a:pPr>
                <a:defRPr/>
              </a:pPr>
              <a:t>20/4/2024</a:t>
            </a:fld>
            <a:endParaRPr lang="el-GR"/>
          </a:p>
        </p:txBody>
      </p:sp>
      <p:sp>
        <p:nvSpPr>
          <p:cNvPr id="5" name="Footer Placeholder 4">
            <a:extLst>
              <a:ext uri="{FF2B5EF4-FFF2-40B4-BE49-F238E27FC236}">
                <a16:creationId xmlns:a16="http://schemas.microsoft.com/office/drawing/2014/main" id="{EDDA20D8-BB45-48D3-A235-0F5EC7E00926}"/>
              </a:ext>
            </a:extLst>
          </p:cNvPr>
          <p:cNvSpPr>
            <a:spLocks noGrp="1"/>
          </p:cNvSpPr>
          <p:nvPr>
            <p:ph type="ftr" sz="quarter" idx="11"/>
          </p:nvPr>
        </p:nvSpPr>
        <p:spPr/>
        <p:txBody>
          <a:bodyPr/>
          <a:lstStyle>
            <a:lvl1pPr>
              <a:defRPr/>
            </a:lvl1pPr>
          </a:lstStyle>
          <a:p>
            <a:pPr>
              <a:defRPr/>
            </a:pPr>
            <a:endParaRPr lang="el-GR"/>
          </a:p>
        </p:txBody>
      </p:sp>
      <p:sp>
        <p:nvSpPr>
          <p:cNvPr id="6" name="Slide Number Placeholder 5">
            <a:extLst>
              <a:ext uri="{FF2B5EF4-FFF2-40B4-BE49-F238E27FC236}">
                <a16:creationId xmlns:a16="http://schemas.microsoft.com/office/drawing/2014/main" id="{DC1DB7CC-5AB6-4953-B96A-3ACC2E4FF8F1}"/>
              </a:ext>
            </a:extLst>
          </p:cNvPr>
          <p:cNvSpPr>
            <a:spLocks noGrp="1"/>
          </p:cNvSpPr>
          <p:nvPr>
            <p:ph type="sldNum" sz="quarter" idx="12"/>
          </p:nvPr>
        </p:nvSpPr>
        <p:spPr/>
        <p:txBody>
          <a:bodyPr/>
          <a:lstStyle>
            <a:lvl1pPr>
              <a:defRPr/>
            </a:lvl1pPr>
          </a:lstStyle>
          <a:p>
            <a:pPr>
              <a:defRPr/>
            </a:pPr>
            <a:fld id="{87E85963-A175-4B53-A645-10812F7EF47F}" type="slidenum">
              <a:rPr lang="el-GR" altLang="el-GR"/>
              <a:pPr>
                <a:defRPr/>
              </a:pPr>
              <a:t>‹#›</a:t>
            </a:fld>
            <a:endParaRPr lang="el-GR" altLang="el-GR"/>
          </a:p>
        </p:txBody>
      </p:sp>
    </p:spTree>
    <p:extLst>
      <p:ext uri="{BB962C8B-B14F-4D97-AF65-F5344CB8AC3E}">
        <p14:creationId xmlns:p14="http://schemas.microsoft.com/office/powerpoint/2010/main" val="1774837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21" Type="http://schemas.openxmlformats.org/officeDocument/2006/relationships/image" Target="../media/image4.png"/><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3.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image" Target="../media/image6.png"/><Relationship Id="rId10" Type="http://schemas.openxmlformats.org/officeDocument/2006/relationships/slideLayout" Target="../slideLayouts/slideLayout37.xml"/><Relationship Id="rId19" Type="http://schemas.openxmlformats.org/officeDocument/2006/relationships/image" Target="../media/image2.jpe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gradFill flip="none" rotWithShape="1">
          <a:gsLst>
            <a:gs pos="0">
              <a:schemeClr val="bg1">
                <a:tint val="90000"/>
                <a:lumMod val="110000"/>
              </a:schemeClr>
            </a:gs>
            <a:gs pos="100000">
              <a:schemeClr val="accent4">
                <a:lumMod val="60000"/>
                <a:lumOff val="40000"/>
              </a:schemeClr>
            </a:gs>
          </a:gsLst>
          <a:path path="circle">
            <a:fillToRect l="50000" t="50000"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noProof="0"/>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chorCtr="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1E4BA81B-A36E-46D5-918F-749D311F4B4A}" type="datetime8">
              <a:rPr lang="en-US" noProof="0" smtClean="0"/>
              <a:t>4/20/2024 11:53 AM</a:t>
            </a:fld>
            <a:endParaRPr lang="en-US" noProof="0"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noProof="0" dirty="0"/>
              <a:t>ADD A FOOTER</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5C3056E-1632-4A65-A24F-3F10A1450A6E}" type="slidenum">
              <a:rPr lang="en-US" noProof="0" smtClean="0"/>
              <a:t>‹#›</a:t>
            </a:fld>
            <a:endParaRPr lang="en-US" noProof="0"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70731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73" r:id="rId7"/>
    <p:sldLayoutId id="2147483666" r:id="rId8"/>
    <p:sldLayoutId id="2147483667" r:id="rId9"/>
    <p:sldLayoutId id="2147483668" r:id="rId10"/>
    <p:sldLayoutId id="2147483669" r:id="rId11"/>
    <p:sldLayoutId id="2147483674" r:id="rId12"/>
    <p:sldLayoutId id="2147483675" r:id="rId13"/>
    <p:sldLayoutId id="2147483677" r:id="rId14"/>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44CF834E-89B8-480D-9417-CA0B44202A23}"/>
              </a:ext>
            </a:extLst>
          </p:cNvPr>
          <p:cNvSpPr>
            <a:spLocks noGrp="1" noChangeArrowheads="1"/>
          </p:cNvSpPr>
          <p:nvPr>
            <p:ph type="title"/>
          </p:nvPr>
        </p:nvSpPr>
        <p:spPr bwMode="auto">
          <a:xfrm>
            <a:off x="609601" y="274639"/>
            <a:ext cx="109601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l-GR"/>
              <a:t>Click to edit the title text format</a:t>
            </a:r>
          </a:p>
        </p:txBody>
      </p:sp>
      <p:sp>
        <p:nvSpPr>
          <p:cNvPr id="1027" name="Rectangle 2">
            <a:extLst>
              <a:ext uri="{FF2B5EF4-FFF2-40B4-BE49-F238E27FC236}">
                <a16:creationId xmlns:a16="http://schemas.microsoft.com/office/drawing/2014/main" id="{907E826A-8806-463D-A846-A1CAF3B432E6}"/>
              </a:ext>
            </a:extLst>
          </p:cNvPr>
          <p:cNvSpPr>
            <a:spLocks noGrp="1" noChangeArrowheads="1"/>
          </p:cNvSpPr>
          <p:nvPr>
            <p:ph type="body" idx="1"/>
          </p:nvPr>
        </p:nvSpPr>
        <p:spPr bwMode="auto">
          <a:xfrm>
            <a:off x="609601" y="1600200"/>
            <a:ext cx="109601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l-GR"/>
              <a:t>Click to edit the outline text format</a:t>
            </a:r>
          </a:p>
          <a:p>
            <a:pPr lvl="1"/>
            <a:r>
              <a:rPr lang="en-GB" altLang="el-GR"/>
              <a:t>Second Outline Level</a:t>
            </a:r>
          </a:p>
          <a:p>
            <a:pPr lvl="2"/>
            <a:r>
              <a:rPr lang="en-GB" altLang="el-GR"/>
              <a:t>Third Outline Level</a:t>
            </a:r>
          </a:p>
          <a:p>
            <a:pPr lvl="3"/>
            <a:r>
              <a:rPr lang="en-GB" altLang="el-GR"/>
              <a:t>Fourth Outline Level</a:t>
            </a:r>
          </a:p>
          <a:p>
            <a:pPr lvl="4"/>
            <a:r>
              <a:rPr lang="en-GB" altLang="el-GR"/>
              <a:t>Fifth Outline Level</a:t>
            </a:r>
          </a:p>
          <a:p>
            <a:pPr lvl="4"/>
            <a:r>
              <a:rPr lang="en-GB" altLang="el-GR"/>
              <a:t>Sixth Outline Level</a:t>
            </a:r>
          </a:p>
          <a:p>
            <a:pPr lvl="4"/>
            <a:r>
              <a:rPr lang="en-GB" altLang="el-GR"/>
              <a:t>Seventh Outline Level</a:t>
            </a:r>
          </a:p>
          <a:p>
            <a:pPr lvl="4"/>
            <a:r>
              <a:rPr lang="en-GB" altLang="el-GR"/>
              <a:t>Eighth Outline Level</a:t>
            </a:r>
          </a:p>
          <a:p>
            <a:pPr lvl="4"/>
            <a:r>
              <a:rPr lang="en-GB" altLang="el-GR"/>
              <a:t>Ninth Outline Level</a:t>
            </a:r>
          </a:p>
        </p:txBody>
      </p:sp>
      <p:sp>
        <p:nvSpPr>
          <p:cNvPr id="2" name="Rectangle 3">
            <a:extLst>
              <a:ext uri="{FF2B5EF4-FFF2-40B4-BE49-F238E27FC236}">
                <a16:creationId xmlns:a16="http://schemas.microsoft.com/office/drawing/2014/main" id="{CD34A3FA-1024-466A-A401-44BBD56BA588}"/>
              </a:ext>
            </a:extLst>
          </p:cNvPr>
          <p:cNvSpPr>
            <a:spLocks noGrp="1" noChangeArrowheads="1"/>
          </p:cNvSpPr>
          <p:nvPr>
            <p:ph type="dt"/>
          </p:nvPr>
        </p:nvSpPr>
        <p:spPr bwMode="auto">
          <a:xfrm>
            <a:off x="609601" y="6353176"/>
            <a:ext cx="2832100" cy="366713"/>
          </a:xfrm>
          <a:prstGeom prst="rect">
            <a:avLst/>
          </a:prstGeom>
          <a:noFill/>
          <a:ln>
            <a:noFill/>
          </a:ln>
          <a:effectLst/>
        </p:spPr>
        <p:txBody>
          <a:bodyPr vert="horz" wrap="square" lIns="90000" tIns="46800" rIns="90000" bIns="46800" numCol="1" anchor="ctr" anchorCtr="0" compatLnSpc="1">
            <a:prstTxWarp prst="textNoShape">
              <a:avLst/>
            </a:prstTxWarp>
          </a:bodyPr>
          <a:lstStyle>
            <a:lvl1pPr eaLnBrk="1" hangingPunct="1">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n-ea"/>
                <a:cs typeface="Arial" charset="0"/>
              </a:defRPr>
            </a:lvl1pPr>
          </a:lstStyle>
          <a:p>
            <a:pPr>
              <a:defRPr/>
            </a:pPr>
            <a:endParaRPr lang="el-GR"/>
          </a:p>
        </p:txBody>
      </p:sp>
      <p:sp>
        <p:nvSpPr>
          <p:cNvPr id="1029" name="Text Box 4">
            <a:extLst>
              <a:ext uri="{FF2B5EF4-FFF2-40B4-BE49-F238E27FC236}">
                <a16:creationId xmlns:a16="http://schemas.microsoft.com/office/drawing/2014/main" id="{68B0EEB9-554F-488A-8A06-95936C5D3F73}"/>
              </a:ext>
            </a:extLst>
          </p:cNvPr>
          <p:cNvSpPr txBox="1">
            <a:spLocks noChangeArrowheads="1"/>
          </p:cNvSpPr>
          <p:nvPr/>
        </p:nvSpPr>
        <p:spPr bwMode="auto">
          <a:xfrm>
            <a:off x="4165600" y="6354763"/>
            <a:ext cx="386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l-GR" altLang="el-GR" sz="1800"/>
          </a:p>
        </p:txBody>
      </p:sp>
      <p:sp>
        <p:nvSpPr>
          <p:cNvPr id="3" name="Rectangle 5">
            <a:extLst>
              <a:ext uri="{FF2B5EF4-FFF2-40B4-BE49-F238E27FC236}">
                <a16:creationId xmlns:a16="http://schemas.microsoft.com/office/drawing/2014/main" id="{F2F23616-0E45-4D33-83AD-061845879F61}"/>
              </a:ext>
            </a:extLst>
          </p:cNvPr>
          <p:cNvSpPr>
            <a:spLocks noGrp="1" noChangeArrowheads="1"/>
          </p:cNvSpPr>
          <p:nvPr>
            <p:ph type="sldNum"/>
          </p:nvPr>
        </p:nvSpPr>
        <p:spPr bwMode="auto">
          <a:xfrm>
            <a:off x="8737601" y="6353176"/>
            <a:ext cx="2832100" cy="366713"/>
          </a:xfrm>
          <a:prstGeom prst="rect">
            <a:avLst/>
          </a:prstGeom>
          <a:noFill/>
          <a:ln>
            <a:noFill/>
          </a:ln>
          <a:effectLst/>
        </p:spPr>
        <p:txBody>
          <a:bodyPr vert="horz" wrap="square" lIns="90000" tIns="46800" rIns="90000" bIns="46800" numCol="1" anchor="ctr" anchorCtr="0" compatLnSpc="1">
            <a:prstTxWarp prst="textNoShape">
              <a:avLst/>
            </a:prstTxWarp>
          </a:bodyPr>
          <a:lstStyle>
            <a:lvl1pPr eaLnBrk="1" hangingPunct="1">
              <a:buSzPct val="100000"/>
              <a:defRPr>
                <a:solidFill>
                  <a:srgbClr val="000000"/>
                </a:solidFill>
                <a:cs typeface="Arial" panose="020B0604020202020204" pitchFamily="34" charset="0"/>
              </a:defRPr>
            </a:lvl1pPr>
          </a:lstStyle>
          <a:p>
            <a:pPr>
              <a:defRPr/>
            </a:pPr>
            <a:fld id="{9C76414F-FF33-4311-8D0E-DFAB5896C39C}" type="slidenum">
              <a:rPr lang="el-GR" altLang="en-US"/>
              <a:pPr>
                <a:defRPr/>
              </a:pPr>
              <a:t>‹#›</a:t>
            </a:fld>
            <a:endParaRPr lang="el-GR" altLang="en-US"/>
          </a:p>
        </p:txBody>
      </p:sp>
    </p:spTree>
    <p:extLst>
      <p:ext uri="{BB962C8B-B14F-4D97-AF65-F5344CB8AC3E}">
        <p14:creationId xmlns:p14="http://schemas.microsoft.com/office/powerpoint/2010/main" val="16599633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4" charset="0"/>
          <a:ea typeface="Microsoft YaHei" charset="-122"/>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4" charset="0"/>
          <a:ea typeface="Microsoft YaHei" charset="-122"/>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4" charset="0"/>
          <a:ea typeface="Microsoft YaHei" charset="-122"/>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4" charset="0"/>
          <a:ea typeface="Microsoft YaHei" charset="-122"/>
        </a:defRPr>
      </a:lvl5pPr>
      <a:lvl6pPr marL="25146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4" charset="0"/>
          <a:ea typeface="Microsoft YaHei"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4" charset="0"/>
          <a:ea typeface="Microsoft YaHei"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4" charset="0"/>
          <a:ea typeface="Microsoft YaHei"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4" charset="0"/>
          <a:ea typeface="Microsoft YaHei"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buChar char="•"/>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pic>
        <p:nvPicPr>
          <p:cNvPr id="2050" name="Picture 7">
            <a:extLst>
              <a:ext uri="{FF2B5EF4-FFF2-40B4-BE49-F238E27FC236}">
                <a16:creationId xmlns:a16="http://schemas.microsoft.com/office/drawing/2014/main" id="{77E4BC68-7A18-490B-87FE-0A028A2BDCA9}"/>
              </a:ext>
            </a:extLst>
          </p:cNvPr>
          <p:cNvPicPr>
            <a:picLocks noChangeAspect="1"/>
          </p:cNvPicPr>
          <p:nvPr/>
        </p:nvPicPr>
        <p:blipFill>
          <a:blip r:embed="rId20">
            <a:extLst>
              <a:ext uri="{28A0092B-C50C-407E-A947-70E740481C1C}">
                <a14:useLocalDpi xmlns:a14="http://schemas.microsoft.com/office/drawing/2010/main" val="0"/>
              </a:ext>
            </a:extLst>
          </a:blip>
          <a:srcRect l="3613"/>
          <a:stretch>
            <a:fillRect/>
          </a:stretch>
        </p:blipFill>
        <p:spPr bwMode="auto">
          <a:xfrm>
            <a:off x="1" y="2670176"/>
            <a:ext cx="4036484"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6">
            <a:extLst>
              <a:ext uri="{FF2B5EF4-FFF2-40B4-BE49-F238E27FC236}">
                <a16:creationId xmlns:a16="http://schemas.microsoft.com/office/drawing/2014/main" id="{1D04FA55-E5AE-4696-A9C9-E8814BBEAC55}"/>
              </a:ext>
            </a:extLst>
          </p:cNvPr>
          <p:cNvPicPr>
            <a:picLocks noChangeAspect="1"/>
          </p:cNvPicPr>
          <p:nvPr/>
        </p:nvPicPr>
        <p:blipFill>
          <a:blip r:embed="rId21">
            <a:extLst>
              <a:ext uri="{28A0092B-C50C-407E-A947-70E740481C1C}">
                <a14:useLocalDpi xmlns:a14="http://schemas.microsoft.com/office/drawing/2010/main" val="0"/>
              </a:ext>
            </a:extLst>
          </a:blip>
          <a:srcRect l="35640"/>
          <a:stretch>
            <a:fillRect/>
          </a:stretch>
        </p:blipFill>
        <p:spPr bwMode="auto">
          <a:xfrm>
            <a:off x="1" y="2892426"/>
            <a:ext cx="1521884"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60DF50DE-0D7E-418E-9000-E8960211D519}"/>
              </a:ext>
            </a:extLst>
          </p:cNvPr>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55" name="Picture 8">
            <a:extLst>
              <a:ext uri="{FF2B5EF4-FFF2-40B4-BE49-F238E27FC236}">
                <a16:creationId xmlns:a16="http://schemas.microsoft.com/office/drawing/2014/main" id="{4232A22C-0F1E-4254-B009-3D3B34FDA538}"/>
              </a:ext>
            </a:extLst>
          </p:cNvPr>
          <p:cNvPicPr>
            <a:picLocks noChangeAspect="1"/>
          </p:cNvPicPr>
          <p:nvPr/>
        </p:nvPicPr>
        <p:blipFill>
          <a:blip r:embed="rId22">
            <a:extLst>
              <a:ext uri="{28A0092B-C50C-407E-A947-70E740481C1C}">
                <a14:useLocalDpi xmlns:a14="http://schemas.microsoft.com/office/drawing/2010/main" val="0"/>
              </a:ext>
            </a:extLst>
          </a:blip>
          <a:srcRect t="28813"/>
          <a:stretch>
            <a:fillRect/>
          </a:stretch>
        </p:blipFill>
        <p:spPr bwMode="auto">
          <a:xfrm>
            <a:off x="7998885" y="1"/>
            <a:ext cx="160443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a:extLst>
              <a:ext uri="{FF2B5EF4-FFF2-40B4-BE49-F238E27FC236}">
                <a16:creationId xmlns:a16="http://schemas.microsoft.com/office/drawing/2014/main" id="{85672A04-039D-4D5E-A74A-3A650BA1077A}"/>
              </a:ext>
            </a:extLst>
          </p:cNvPr>
          <p:cNvPicPr>
            <a:picLocks noChangeAspect="1"/>
          </p:cNvPicPr>
          <p:nvPr/>
        </p:nvPicPr>
        <p:blipFill>
          <a:blip r:embed="rId23">
            <a:extLst>
              <a:ext uri="{28A0092B-C50C-407E-A947-70E740481C1C}">
                <a14:useLocalDpi xmlns:a14="http://schemas.microsoft.com/office/drawing/2010/main" val="0"/>
              </a:ext>
            </a:extLst>
          </a:blip>
          <a:srcRect b="23320"/>
          <a:stretch>
            <a:fillRect/>
          </a:stretch>
        </p:blipFill>
        <p:spPr bwMode="auto">
          <a:xfrm>
            <a:off x="8606367" y="6096000"/>
            <a:ext cx="99271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F165EA70-A7B0-41EF-9DC6-D771214BFF53}"/>
              </a:ext>
            </a:extLst>
          </p:cNvPr>
          <p:cNvSpPr/>
          <p:nvPr/>
        </p:nvSpPr>
        <p:spPr>
          <a:xfrm>
            <a:off x="10437284"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58" name="Title Placeholder 1">
            <a:extLst>
              <a:ext uri="{FF2B5EF4-FFF2-40B4-BE49-F238E27FC236}">
                <a16:creationId xmlns:a16="http://schemas.microsoft.com/office/drawing/2014/main" id="{95182494-9133-421C-9663-E04515F6F5AA}"/>
              </a:ext>
            </a:extLst>
          </p:cNvPr>
          <p:cNvSpPr>
            <a:spLocks noGrp="1"/>
          </p:cNvSpPr>
          <p:nvPr>
            <p:ph type="title"/>
          </p:nvPr>
        </p:nvSpPr>
        <p:spPr bwMode="auto">
          <a:xfrm>
            <a:off x="645584" y="452439"/>
            <a:ext cx="9404349"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9" name="Text Placeholder 2">
            <a:extLst>
              <a:ext uri="{FF2B5EF4-FFF2-40B4-BE49-F238E27FC236}">
                <a16:creationId xmlns:a16="http://schemas.microsoft.com/office/drawing/2014/main" id="{2919C2FD-3C3C-4AE1-91A1-4637278A56D3}"/>
              </a:ext>
            </a:extLst>
          </p:cNvPr>
          <p:cNvSpPr>
            <a:spLocks noGrp="1"/>
          </p:cNvSpPr>
          <p:nvPr>
            <p:ph type="body" idx="1"/>
          </p:nvPr>
        </p:nvSpPr>
        <p:spPr bwMode="auto">
          <a:xfrm>
            <a:off x="1102784" y="2052638"/>
            <a:ext cx="8947149"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8341825-1A17-4C6D-AF1F-0DC549AA0A3E}"/>
              </a:ext>
            </a:extLst>
          </p:cNvPr>
          <p:cNvSpPr>
            <a:spLocks noGrp="1"/>
          </p:cNvSpPr>
          <p:nvPr>
            <p:ph type="dt" sz="half" idx="2"/>
          </p:nvPr>
        </p:nvSpPr>
        <p:spPr>
          <a:xfrm rot="5400000">
            <a:off x="10155767" y="1790700"/>
            <a:ext cx="990600" cy="304800"/>
          </a:xfrm>
          <a:prstGeom prst="rect">
            <a:avLst/>
          </a:prstGeom>
        </p:spPr>
        <p:txBody>
          <a:bodyPr vert="horz" lIns="91440" tIns="45720" rIns="91440" bIns="45720" rtlCol="0" anchor="t"/>
          <a:lstStyle>
            <a:lvl1pPr algn="l" defTabSz="449263">
              <a:defRPr sz="825" b="0" i="0">
                <a:solidFill>
                  <a:prstClr val="white">
                    <a:tint val="75000"/>
                    <a:alpha val="60000"/>
                  </a:prstClr>
                </a:solidFill>
                <a:latin typeface="Arial" panose="020B0604020202020204" pitchFamily="34" charset="0"/>
              </a:defRPr>
            </a:lvl1pPr>
          </a:lstStyle>
          <a:p>
            <a:pPr>
              <a:defRPr/>
            </a:pPr>
            <a:fld id="{5FBCBC00-37C7-4D92-85C2-24F8B1D9B72B}" type="datetimeFigureOut">
              <a:rPr lang="en-US"/>
              <a:pPr>
                <a:defRPr/>
              </a:pPr>
              <a:t>4/20/2024</a:t>
            </a:fld>
            <a:endParaRPr lang="en-US" dirty="0"/>
          </a:p>
        </p:txBody>
      </p:sp>
      <p:sp>
        <p:nvSpPr>
          <p:cNvPr id="5" name="Footer Placeholder 4">
            <a:extLst>
              <a:ext uri="{FF2B5EF4-FFF2-40B4-BE49-F238E27FC236}">
                <a16:creationId xmlns:a16="http://schemas.microsoft.com/office/drawing/2014/main" id="{E6CF001F-F5DF-4FA7-9D29-C01E6B67DF85}"/>
              </a:ext>
            </a:extLst>
          </p:cNvPr>
          <p:cNvSpPr>
            <a:spLocks noGrp="1"/>
          </p:cNvSpPr>
          <p:nvPr>
            <p:ph type="ftr" sz="quarter" idx="3"/>
          </p:nvPr>
        </p:nvSpPr>
        <p:spPr>
          <a:xfrm rot="5400000">
            <a:off x="8952178" y="3225007"/>
            <a:ext cx="3859213" cy="304800"/>
          </a:xfrm>
          <a:prstGeom prst="rect">
            <a:avLst/>
          </a:prstGeom>
        </p:spPr>
        <p:txBody>
          <a:bodyPr vert="horz" lIns="91440" tIns="45720" rIns="91440" bIns="45720" rtlCol="0" anchor="b"/>
          <a:lstStyle>
            <a:lvl1pPr algn="l" defTabSz="449263">
              <a:defRPr sz="825" b="0" i="0">
                <a:solidFill>
                  <a:prstClr val="white">
                    <a:tint val="75000"/>
                    <a:alpha val="60000"/>
                  </a:prstClr>
                </a:solidFill>
                <a:latin typeface="Arial" panose="020B0604020202020204" pitchFamily="34" charset="0"/>
              </a:defRPr>
            </a:lvl1pPr>
          </a:lstStyle>
          <a:p>
            <a:pPr>
              <a:defRPr/>
            </a:pPr>
            <a:r>
              <a:rPr lang="en-US"/>
              <a:t>
              </a:t>
            </a:r>
            <a:endParaRPr lang="en-US" dirty="0"/>
          </a:p>
        </p:txBody>
      </p:sp>
      <p:sp>
        <p:nvSpPr>
          <p:cNvPr id="6" name="Slide Number Placeholder 5">
            <a:extLst>
              <a:ext uri="{FF2B5EF4-FFF2-40B4-BE49-F238E27FC236}">
                <a16:creationId xmlns:a16="http://schemas.microsoft.com/office/drawing/2014/main" id="{02E9E1FF-FE8B-4BD6-BB00-85AA3E5E20E6}"/>
              </a:ext>
            </a:extLst>
          </p:cNvPr>
          <p:cNvSpPr>
            <a:spLocks noGrp="1"/>
          </p:cNvSpPr>
          <p:nvPr>
            <p:ph type="sldNum" sz="quarter" idx="4"/>
          </p:nvPr>
        </p:nvSpPr>
        <p:spPr bwMode="gray">
          <a:xfrm>
            <a:off x="10352617" y="295275"/>
            <a:ext cx="838200" cy="768350"/>
          </a:xfrm>
          <a:prstGeom prst="rect">
            <a:avLst/>
          </a:prstGeom>
        </p:spPr>
        <p:txBody>
          <a:bodyPr vert="horz" wrap="square" lIns="91440" tIns="45720" rIns="91440" bIns="45720" numCol="1" anchor="b" anchorCtr="0" compatLnSpc="1">
            <a:prstTxWarp prst="textNoShape">
              <a:avLst/>
            </a:prstTxWarp>
          </a:bodyPr>
          <a:lstStyle>
            <a:lvl1pPr algn="ctr" defTabSz="449263">
              <a:defRPr sz="2100">
                <a:solidFill>
                  <a:srgbClr val="FFFFFF"/>
                </a:solidFill>
              </a:defRPr>
            </a:lvl1pPr>
          </a:lstStyle>
          <a:p>
            <a:pPr>
              <a:defRPr/>
            </a:pPr>
            <a:fld id="{6F65DCC0-B06F-4ACC-AB4B-F6C8629DC4BF}" type="slidenum">
              <a:rPr lang="en-US" altLang="el-GR"/>
              <a:pPr>
                <a:defRPr/>
              </a:pPr>
              <a:t>‹#›</a:t>
            </a:fld>
            <a:endParaRPr lang="en-US" altLang="el-GR"/>
          </a:p>
        </p:txBody>
      </p:sp>
    </p:spTree>
    <p:extLst>
      <p:ext uri="{BB962C8B-B14F-4D97-AF65-F5344CB8AC3E}">
        <p14:creationId xmlns:p14="http://schemas.microsoft.com/office/powerpoint/2010/main" val="2582857107"/>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sldNum="0" hdr="0" ftr="0" dt="0"/>
  <p:txStyles>
    <p:titleStyle>
      <a:lvl1pPr algn="l" defTabSz="342900" rtl="0" eaLnBrk="0" fontAlgn="base" hangingPunct="0">
        <a:spcBef>
          <a:spcPct val="0"/>
        </a:spcBef>
        <a:spcAft>
          <a:spcPct val="0"/>
        </a:spcAft>
        <a:defRPr sz="3100" kern="1200">
          <a:solidFill>
            <a:schemeClr val="tx2"/>
          </a:solidFill>
          <a:latin typeface="+mj-lt"/>
          <a:ea typeface="+mj-ea"/>
          <a:cs typeface="+mj-cs"/>
        </a:defRPr>
      </a:lvl1pPr>
      <a:lvl2pPr algn="l" defTabSz="342900" rtl="0" eaLnBrk="0" fontAlgn="base" hangingPunct="0">
        <a:spcBef>
          <a:spcPct val="0"/>
        </a:spcBef>
        <a:spcAft>
          <a:spcPct val="0"/>
        </a:spcAft>
        <a:defRPr sz="3100">
          <a:solidFill>
            <a:schemeClr val="tx2"/>
          </a:solidFill>
          <a:latin typeface="Century Gothic" panose="020B0502020202020204" pitchFamily="34" charset="0"/>
        </a:defRPr>
      </a:lvl2pPr>
      <a:lvl3pPr algn="l" defTabSz="342900" rtl="0" eaLnBrk="0" fontAlgn="base" hangingPunct="0">
        <a:spcBef>
          <a:spcPct val="0"/>
        </a:spcBef>
        <a:spcAft>
          <a:spcPct val="0"/>
        </a:spcAft>
        <a:defRPr sz="3100">
          <a:solidFill>
            <a:schemeClr val="tx2"/>
          </a:solidFill>
          <a:latin typeface="Century Gothic" panose="020B0502020202020204" pitchFamily="34" charset="0"/>
        </a:defRPr>
      </a:lvl3pPr>
      <a:lvl4pPr algn="l" defTabSz="342900" rtl="0" eaLnBrk="0" fontAlgn="base" hangingPunct="0">
        <a:spcBef>
          <a:spcPct val="0"/>
        </a:spcBef>
        <a:spcAft>
          <a:spcPct val="0"/>
        </a:spcAft>
        <a:defRPr sz="3100">
          <a:solidFill>
            <a:schemeClr val="tx2"/>
          </a:solidFill>
          <a:latin typeface="Century Gothic" panose="020B0502020202020204" pitchFamily="34" charset="0"/>
        </a:defRPr>
      </a:lvl4pPr>
      <a:lvl5pPr algn="l" defTabSz="342900" rtl="0" eaLnBrk="0" fontAlgn="base" hangingPunct="0">
        <a:spcBef>
          <a:spcPct val="0"/>
        </a:spcBef>
        <a:spcAft>
          <a:spcPct val="0"/>
        </a:spcAft>
        <a:defRPr sz="3100">
          <a:solidFill>
            <a:schemeClr val="tx2"/>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rgbClr val="8AD0D6"/>
        </a:buClr>
        <a:buSzPct val="80000"/>
        <a:buFont typeface="Wingdings 3" panose="05040102010807070707" pitchFamily="18" charset="2"/>
        <a:buChar char=""/>
        <a:defRPr sz="1500" kern="1200">
          <a:solidFill>
            <a:schemeClr val="tx1"/>
          </a:solidFill>
          <a:latin typeface="+mj-lt"/>
          <a:ea typeface="+mj-ea"/>
          <a:cs typeface="+mj-cs"/>
        </a:defRPr>
      </a:lvl1pPr>
      <a:lvl2pPr marL="557213" indent="-214313" algn="l" defTabSz="342900" rtl="0" eaLnBrk="0" fontAlgn="base" hangingPunct="0">
        <a:spcBef>
          <a:spcPts val="750"/>
        </a:spcBef>
        <a:spcAft>
          <a:spcPct val="0"/>
        </a:spcAft>
        <a:buClr>
          <a:srgbClr val="8AD0D6"/>
        </a:buClr>
        <a:buSzPct val="80000"/>
        <a:buFont typeface="Wingdings 3" panose="05040102010807070707" pitchFamily="18" charset="2"/>
        <a:buChar char=""/>
        <a:defRPr sz="1300" kern="1200">
          <a:solidFill>
            <a:schemeClr val="tx1"/>
          </a:solidFill>
          <a:latin typeface="+mj-lt"/>
          <a:ea typeface="+mj-ea"/>
          <a:cs typeface="+mj-cs"/>
        </a:defRPr>
      </a:lvl2pPr>
      <a:lvl3pPr marL="8572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200" kern="1200">
          <a:solidFill>
            <a:schemeClr val="tx1"/>
          </a:solidFill>
          <a:latin typeface="+mj-lt"/>
          <a:ea typeface="+mj-ea"/>
          <a:cs typeface="+mj-cs"/>
        </a:defRPr>
      </a:lvl3pPr>
      <a:lvl4pPr marL="12001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000" kern="1200">
          <a:solidFill>
            <a:schemeClr val="tx1"/>
          </a:solidFill>
          <a:latin typeface="+mj-lt"/>
          <a:ea typeface="+mj-ea"/>
          <a:cs typeface="+mj-cs"/>
        </a:defRPr>
      </a:lvl4pPr>
      <a:lvl5pPr marL="1543050" indent="-171450" algn="l" defTabSz="342900" rtl="0" eaLnBrk="0" fontAlgn="base" hangingPunct="0">
        <a:spcBef>
          <a:spcPts val="750"/>
        </a:spcBef>
        <a:spcAft>
          <a:spcPct val="0"/>
        </a:spcAft>
        <a:buClr>
          <a:srgbClr val="8AD0D6"/>
        </a:buClr>
        <a:buSzPct val="80000"/>
        <a:buFont typeface="Wingdings 3" panose="05040102010807070707" pitchFamily="18" charset="2"/>
        <a:buChar char=""/>
        <a:defRPr sz="100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B6C850FB-5F7B-4E97-A8FA-C64BC4220C47}"/>
              </a:ext>
            </a:extLst>
          </p:cNvPr>
          <p:cNvSpPr>
            <a:spLocks noGrp="1" noChangeArrowheads="1"/>
          </p:cNvSpPr>
          <p:nvPr>
            <p:ph type="title"/>
          </p:nvPr>
        </p:nvSpPr>
        <p:spPr bwMode="auto">
          <a:xfrm>
            <a:off x="609600" y="274639"/>
            <a:ext cx="10949517" cy="1125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3075" name="Rectangle 2">
            <a:extLst>
              <a:ext uri="{FF2B5EF4-FFF2-40B4-BE49-F238E27FC236}">
                <a16:creationId xmlns:a16="http://schemas.microsoft.com/office/drawing/2014/main" id="{B521B30C-4BED-4687-B592-EB1A1EB36B50}"/>
              </a:ext>
            </a:extLst>
          </p:cNvPr>
          <p:cNvSpPr>
            <a:spLocks noGrp="1" noChangeArrowheads="1"/>
          </p:cNvSpPr>
          <p:nvPr>
            <p:ph type="body" idx="1"/>
          </p:nvPr>
        </p:nvSpPr>
        <p:spPr bwMode="auto">
          <a:xfrm>
            <a:off x="609600" y="1600200"/>
            <a:ext cx="10949517" cy="450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5124" name="Text Box 3">
            <a:extLst>
              <a:ext uri="{FF2B5EF4-FFF2-40B4-BE49-F238E27FC236}">
                <a16:creationId xmlns:a16="http://schemas.microsoft.com/office/drawing/2014/main" id="{E67DDCFD-C513-4194-9A0D-0AC14F2BA41E}"/>
              </a:ext>
            </a:extLst>
          </p:cNvPr>
          <p:cNvSpPr txBox="1">
            <a:spLocks noChangeArrowheads="1"/>
          </p:cNvSpPr>
          <p:nvPr/>
        </p:nvSpPr>
        <p:spPr bwMode="auto">
          <a:xfrm>
            <a:off x="609601" y="6353175"/>
            <a:ext cx="2832100" cy="368300"/>
          </a:xfrm>
          <a:prstGeom prst="rect">
            <a:avLst/>
          </a:prstGeom>
          <a:noFill/>
          <a:ln>
            <a:noFill/>
          </a:ln>
          <a:effectLst/>
        </p:spPr>
        <p:txBody>
          <a:bodyPr wrap="none" anchor="ctr"/>
          <a:lstStyle>
            <a:lvl1pPr defTabSz="449263">
              <a:defRPr>
                <a:solidFill>
                  <a:schemeClr val="bg1"/>
                </a:solidFill>
                <a:latin typeface="Arial" panose="020B0604020202020204" pitchFamily="34" charset="0"/>
                <a:ea typeface="Microsoft YaHei" panose="020B0503020204020204" pitchFamily="34" charset="-122"/>
              </a:defRPr>
            </a:lvl1pPr>
            <a:lvl2pPr defTabSz="449263">
              <a:defRPr>
                <a:solidFill>
                  <a:schemeClr val="bg1"/>
                </a:solidFill>
                <a:latin typeface="Arial" panose="020B0604020202020204" pitchFamily="34" charset="0"/>
                <a:ea typeface="Microsoft YaHei" panose="020B0503020204020204" pitchFamily="34" charset="-122"/>
              </a:defRPr>
            </a:lvl2pPr>
            <a:lvl3pPr defTabSz="449263">
              <a:defRPr>
                <a:solidFill>
                  <a:schemeClr val="bg1"/>
                </a:solidFill>
                <a:latin typeface="Arial" panose="020B0604020202020204" pitchFamily="34" charset="0"/>
                <a:ea typeface="Microsoft YaHei" panose="020B0503020204020204" pitchFamily="34" charset="-122"/>
              </a:defRPr>
            </a:lvl3pPr>
            <a:lvl4pPr defTabSz="449263">
              <a:defRPr>
                <a:solidFill>
                  <a:schemeClr val="bg1"/>
                </a:solidFill>
                <a:latin typeface="Arial" panose="020B0604020202020204" pitchFamily="34" charset="0"/>
                <a:ea typeface="Microsoft YaHei" panose="020B0503020204020204" pitchFamily="34" charset="-122"/>
              </a:defRPr>
            </a:lvl4pPr>
            <a:lvl5pPr defTabSz="449263">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9pPr>
          </a:lstStyle>
          <a:p>
            <a:pPr eaLnBrk="1" hangingPunct="1">
              <a:buClr>
                <a:srgbClr val="000000"/>
              </a:buClr>
              <a:buSzPct val="100000"/>
              <a:buFont typeface="Times New Roman" panose="02020603050405020304" pitchFamily="18" charset="0"/>
              <a:buNone/>
              <a:defRPr/>
            </a:pPr>
            <a:endParaRPr lang="en-US" altLang="el-GR" sz="1800">
              <a:solidFill>
                <a:srgbClr val="FFFFFF"/>
              </a:solidFill>
            </a:endParaRPr>
          </a:p>
        </p:txBody>
      </p:sp>
      <p:sp>
        <p:nvSpPr>
          <p:cNvPr id="5125" name="Text Box 4">
            <a:extLst>
              <a:ext uri="{FF2B5EF4-FFF2-40B4-BE49-F238E27FC236}">
                <a16:creationId xmlns:a16="http://schemas.microsoft.com/office/drawing/2014/main" id="{AFB9D2EF-7E1C-41E7-82B4-9EFDD6370775}"/>
              </a:ext>
            </a:extLst>
          </p:cNvPr>
          <p:cNvSpPr txBox="1">
            <a:spLocks noChangeArrowheads="1"/>
          </p:cNvSpPr>
          <p:nvPr/>
        </p:nvSpPr>
        <p:spPr bwMode="auto">
          <a:xfrm>
            <a:off x="4165600" y="6354763"/>
            <a:ext cx="3860800" cy="368300"/>
          </a:xfrm>
          <a:prstGeom prst="rect">
            <a:avLst/>
          </a:prstGeom>
          <a:noFill/>
          <a:ln>
            <a:noFill/>
          </a:ln>
          <a:effectLst/>
        </p:spPr>
        <p:txBody>
          <a:bodyPr wrap="none" anchor="ctr"/>
          <a:lstStyle>
            <a:lvl1pPr defTabSz="449263">
              <a:defRPr>
                <a:solidFill>
                  <a:schemeClr val="bg1"/>
                </a:solidFill>
                <a:latin typeface="Arial" panose="020B0604020202020204" pitchFamily="34" charset="0"/>
                <a:ea typeface="Microsoft YaHei" panose="020B0503020204020204" pitchFamily="34" charset="-122"/>
              </a:defRPr>
            </a:lvl1pPr>
            <a:lvl2pPr defTabSz="449263">
              <a:defRPr>
                <a:solidFill>
                  <a:schemeClr val="bg1"/>
                </a:solidFill>
                <a:latin typeface="Arial" panose="020B0604020202020204" pitchFamily="34" charset="0"/>
                <a:ea typeface="Microsoft YaHei" panose="020B0503020204020204" pitchFamily="34" charset="-122"/>
              </a:defRPr>
            </a:lvl2pPr>
            <a:lvl3pPr defTabSz="449263">
              <a:defRPr>
                <a:solidFill>
                  <a:schemeClr val="bg1"/>
                </a:solidFill>
                <a:latin typeface="Arial" panose="020B0604020202020204" pitchFamily="34" charset="0"/>
                <a:ea typeface="Microsoft YaHei" panose="020B0503020204020204" pitchFamily="34" charset="-122"/>
              </a:defRPr>
            </a:lvl3pPr>
            <a:lvl4pPr defTabSz="449263">
              <a:defRPr>
                <a:solidFill>
                  <a:schemeClr val="bg1"/>
                </a:solidFill>
                <a:latin typeface="Arial" panose="020B0604020202020204" pitchFamily="34" charset="0"/>
                <a:ea typeface="Microsoft YaHei" panose="020B0503020204020204" pitchFamily="34" charset="-122"/>
              </a:defRPr>
            </a:lvl4pPr>
            <a:lvl5pPr defTabSz="449263">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a:solidFill>
                  <a:schemeClr val="bg1"/>
                </a:solidFill>
                <a:latin typeface="Arial" panose="020B0604020202020204" pitchFamily="34" charset="0"/>
                <a:ea typeface="Microsoft YaHei" panose="020B0503020204020204" pitchFamily="34" charset="-122"/>
              </a:defRPr>
            </a:lvl9pPr>
          </a:lstStyle>
          <a:p>
            <a:pPr eaLnBrk="1" hangingPunct="1">
              <a:buClr>
                <a:srgbClr val="000000"/>
              </a:buClr>
              <a:buSzPct val="100000"/>
              <a:buFont typeface="Times New Roman" panose="02020603050405020304" pitchFamily="18" charset="0"/>
              <a:buNone/>
              <a:defRPr/>
            </a:pPr>
            <a:endParaRPr lang="en-US" altLang="el-GR" sz="1800">
              <a:solidFill>
                <a:srgbClr val="FFFFFF"/>
              </a:solidFill>
            </a:endParaRPr>
          </a:p>
        </p:txBody>
      </p:sp>
      <p:sp>
        <p:nvSpPr>
          <p:cNvPr id="2" name="Rectangle 5">
            <a:extLst>
              <a:ext uri="{FF2B5EF4-FFF2-40B4-BE49-F238E27FC236}">
                <a16:creationId xmlns:a16="http://schemas.microsoft.com/office/drawing/2014/main" id="{88BB9F40-AE39-4DDE-B736-164C9B26D958}"/>
              </a:ext>
            </a:extLst>
          </p:cNvPr>
          <p:cNvSpPr>
            <a:spLocks noGrp="1" noChangeArrowheads="1"/>
          </p:cNvSpPr>
          <p:nvPr>
            <p:ph type="sldNum"/>
          </p:nvPr>
        </p:nvSpPr>
        <p:spPr bwMode="auto">
          <a:xfrm>
            <a:off x="8737600" y="6353176"/>
            <a:ext cx="2821517" cy="366713"/>
          </a:xfrm>
          <a:prstGeom prst="rect">
            <a:avLst/>
          </a:prstGeom>
          <a:noFill/>
          <a:ln>
            <a:noFill/>
          </a:ln>
          <a:effectLst/>
        </p:spPr>
        <p:txBody>
          <a:bodyPr vert="horz" wrap="square" lIns="90000" tIns="46800" rIns="90000" bIns="46800" numCol="1" anchor="ctr" anchorCtr="0" compatLnSpc="1">
            <a:prstTxWarp prst="textNoShape">
              <a:avLst/>
            </a:prstTxWarp>
          </a:bodyPr>
          <a:lstStyle>
            <a:lvl1pPr defTabSz="449263" eaLnBrk="1" hangingPunct="1">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B0F98D5C-487E-423D-9625-F668C5787B63}" type="slidenum">
              <a:rPr lang="el-GR" altLang="en-US"/>
              <a:pPr>
                <a:defRPr/>
              </a:pPr>
              <a:t>‹#›</a:t>
            </a:fld>
            <a:endParaRPr lang="el-GR" altLang="en-US"/>
          </a:p>
        </p:txBody>
      </p:sp>
    </p:spTree>
    <p:extLst>
      <p:ext uri="{BB962C8B-B14F-4D97-AF65-F5344CB8AC3E}">
        <p14:creationId xmlns:p14="http://schemas.microsoft.com/office/powerpoint/2010/main" val="135964993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D8028D4-9D9B-4E17-ADA7-6CDFC5CD241D}"/>
              </a:ext>
            </a:extLst>
          </p:cNvPr>
          <p:cNvSpPr>
            <a:spLocks noGrp="1" noChangeArrowheads="1"/>
          </p:cNvSpPr>
          <p:nvPr>
            <p:ph type="title"/>
          </p:nvPr>
        </p:nvSpPr>
        <p:spPr bwMode="auto">
          <a:xfrm>
            <a:off x="609601" y="274639"/>
            <a:ext cx="109601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l-GR"/>
              <a:t>Click to edit the title text format</a:t>
            </a:r>
          </a:p>
        </p:txBody>
      </p:sp>
      <p:sp>
        <p:nvSpPr>
          <p:cNvPr id="1027" name="Rectangle 2">
            <a:extLst>
              <a:ext uri="{FF2B5EF4-FFF2-40B4-BE49-F238E27FC236}">
                <a16:creationId xmlns:a16="http://schemas.microsoft.com/office/drawing/2014/main" id="{F5CC4096-0E63-492F-B70B-9F6890068CA9}"/>
              </a:ext>
            </a:extLst>
          </p:cNvPr>
          <p:cNvSpPr>
            <a:spLocks noGrp="1" noChangeArrowheads="1"/>
          </p:cNvSpPr>
          <p:nvPr>
            <p:ph type="body" idx="1"/>
          </p:nvPr>
        </p:nvSpPr>
        <p:spPr bwMode="auto">
          <a:xfrm>
            <a:off x="609601" y="1600200"/>
            <a:ext cx="109601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l-GR"/>
              <a:t>Click to edit the outline text format</a:t>
            </a:r>
          </a:p>
          <a:p>
            <a:pPr lvl="1"/>
            <a:r>
              <a:rPr lang="en-GB" altLang="el-GR"/>
              <a:t>Second Outline Level</a:t>
            </a:r>
          </a:p>
          <a:p>
            <a:pPr lvl="2"/>
            <a:r>
              <a:rPr lang="en-GB" altLang="el-GR"/>
              <a:t>Third Outline Level</a:t>
            </a:r>
          </a:p>
          <a:p>
            <a:pPr lvl="3"/>
            <a:r>
              <a:rPr lang="en-GB" altLang="el-GR"/>
              <a:t>Fourth Outline Level</a:t>
            </a:r>
          </a:p>
          <a:p>
            <a:pPr lvl="4"/>
            <a:r>
              <a:rPr lang="en-GB" altLang="el-GR"/>
              <a:t>Fifth Outline Level</a:t>
            </a:r>
          </a:p>
          <a:p>
            <a:pPr lvl="4"/>
            <a:r>
              <a:rPr lang="en-GB" altLang="el-GR"/>
              <a:t>Sixth Outline Level</a:t>
            </a:r>
          </a:p>
          <a:p>
            <a:pPr lvl="4"/>
            <a:r>
              <a:rPr lang="en-GB" altLang="el-GR"/>
              <a:t>Seventh Outline Level</a:t>
            </a:r>
          </a:p>
          <a:p>
            <a:pPr lvl="4"/>
            <a:r>
              <a:rPr lang="en-GB" altLang="el-GR"/>
              <a:t>Eighth Outline Level</a:t>
            </a:r>
          </a:p>
          <a:p>
            <a:pPr lvl="4"/>
            <a:r>
              <a:rPr lang="en-GB" altLang="el-GR"/>
              <a:t>Ninth Outline Level</a:t>
            </a:r>
          </a:p>
        </p:txBody>
      </p:sp>
      <p:sp>
        <p:nvSpPr>
          <p:cNvPr id="2" name="Rectangle 3">
            <a:extLst>
              <a:ext uri="{FF2B5EF4-FFF2-40B4-BE49-F238E27FC236}">
                <a16:creationId xmlns:a16="http://schemas.microsoft.com/office/drawing/2014/main" id="{5420F7E7-084D-423F-AA28-D376337584AE}"/>
              </a:ext>
            </a:extLst>
          </p:cNvPr>
          <p:cNvSpPr>
            <a:spLocks noGrp="1" noChangeArrowheads="1"/>
          </p:cNvSpPr>
          <p:nvPr>
            <p:ph type="dt"/>
          </p:nvPr>
        </p:nvSpPr>
        <p:spPr bwMode="auto">
          <a:xfrm>
            <a:off x="609601" y="6353176"/>
            <a:ext cx="2832100" cy="366713"/>
          </a:xfrm>
          <a:prstGeom prst="rect">
            <a:avLst/>
          </a:prstGeom>
          <a:noFill/>
          <a:ln>
            <a:noFill/>
          </a:ln>
          <a:effectLst/>
        </p:spPr>
        <p:txBody>
          <a:bodyPr vert="horz" wrap="square" lIns="90000" tIns="46800" rIns="90000" bIns="46800" numCol="1" anchor="ctr" anchorCtr="0" compatLnSpc="1">
            <a:prstTxWarp prst="textNoShape">
              <a:avLst/>
            </a:prstTxWarp>
          </a:bodyPr>
          <a:lstStyle>
            <a:lvl1pPr eaLnBrk="1" hangingPunct="1">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n-ea"/>
                <a:cs typeface="Arial" charset="0"/>
              </a:defRPr>
            </a:lvl1pPr>
          </a:lstStyle>
          <a:p>
            <a:pPr>
              <a:defRPr/>
            </a:pPr>
            <a:endParaRPr lang="el-GR"/>
          </a:p>
        </p:txBody>
      </p:sp>
      <p:sp>
        <p:nvSpPr>
          <p:cNvPr id="1029" name="Text Box 4">
            <a:extLst>
              <a:ext uri="{FF2B5EF4-FFF2-40B4-BE49-F238E27FC236}">
                <a16:creationId xmlns:a16="http://schemas.microsoft.com/office/drawing/2014/main" id="{DEE1C9FE-B39E-40FC-8E4B-C9693F1B9822}"/>
              </a:ext>
            </a:extLst>
          </p:cNvPr>
          <p:cNvSpPr txBox="1">
            <a:spLocks noChangeArrowheads="1"/>
          </p:cNvSpPr>
          <p:nvPr/>
        </p:nvSpPr>
        <p:spPr bwMode="auto">
          <a:xfrm>
            <a:off x="4165600" y="6354763"/>
            <a:ext cx="386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l-GR" altLang="el-GR" sz="1800"/>
          </a:p>
        </p:txBody>
      </p:sp>
      <p:sp>
        <p:nvSpPr>
          <p:cNvPr id="3" name="Rectangle 5">
            <a:extLst>
              <a:ext uri="{FF2B5EF4-FFF2-40B4-BE49-F238E27FC236}">
                <a16:creationId xmlns:a16="http://schemas.microsoft.com/office/drawing/2014/main" id="{CE4B128B-6FB4-40CA-B309-02435534979F}"/>
              </a:ext>
            </a:extLst>
          </p:cNvPr>
          <p:cNvSpPr>
            <a:spLocks noGrp="1" noChangeArrowheads="1"/>
          </p:cNvSpPr>
          <p:nvPr>
            <p:ph type="sldNum"/>
          </p:nvPr>
        </p:nvSpPr>
        <p:spPr bwMode="auto">
          <a:xfrm>
            <a:off x="8737601" y="6353176"/>
            <a:ext cx="2832100" cy="366713"/>
          </a:xfrm>
          <a:prstGeom prst="rect">
            <a:avLst/>
          </a:prstGeom>
          <a:noFill/>
          <a:ln>
            <a:noFill/>
          </a:ln>
          <a:effectLst/>
        </p:spPr>
        <p:txBody>
          <a:bodyPr vert="horz" wrap="square" lIns="90000" tIns="46800" rIns="90000" bIns="46800" numCol="1" anchor="ctr" anchorCtr="0" compatLnSpc="1">
            <a:prstTxWarp prst="textNoShape">
              <a:avLst/>
            </a:prstTxWarp>
          </a:bodyPr>
          <a:lstStyle>
            <a:lvl1pPr eaLnBrk="1" hangingPunct="1">
              <a:buSzPct val="100000"/>
              <a:defRPr>
                <a:solidFill>
                  <a:srgbClr val="000000"/>
                </a:solidFill>
                <a:cs typeface="Arial" panose="020B0604020202020204" pitchFamily="34" charset="0"/>
              </a:defRPr>
            </a:lvl1pPr>
          </a:lstStyle>
          <a:p>
            <a:pPr>
              <a:defRPr/>
            </a:pPr>
            <a:fld id="{8CFF798D-9E97-4D20-9F66-5FE394D1D699}" type="slidenum">
              <a:rPr lang="el-GR" altLang="en-US"/>
              <a:pPr>
                <a:defRPr/>
              </a:pPr>
              <a:t>‹#›</a:t>
            </a:fld>
            <a:endParaRPr lang="el-GR" altLang="en-US"/>
          </a:p>
        </p:txBody>
      </p:sp>
    </p:spTree>
    <p:extLst>
      <p:ext uri="{BB962C8B-B14F-4D97-AF65-F5344CB8AC3E}">
        <p14:creationId xmlns:p14="http://schemas.microsoft.com/office/powerpoint/2010/main" val="84176131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4" charset="0"/>
          <a:ea typeface="Microsoft YaHei" charset="-122"/>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4" charset="0"/>
          <a:ea typeface="Microsoft YaHei" charset="-122"/>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4" charset="0"/>
          <a:ea typeface="Microsoft YaHei" charset="-122"/>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4" charset="0"/>
          <a:ea typeface="Microsoft YaHei" charset="-122"/>
        </a:defRPr>
      </a:lvl5pPr>
      <a:lvl6pPr marL="25146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4" charset="0"/>
          <a:ea typeface="Microsoft YaHei"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4" charset="0"/>
          <a:ea typeface="Microsoft YaHei"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4" charset="0"/>
          <a:ea typeface="Microsoft YaHei"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4" charset="0"/>
          <a:ea typeface="Microsoft YaHei"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buChar char="•"/>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654DD33D-528B-4985-B453-5768E26C2ABD}"/>
              </a:ext>
            </a:extLst>
          </p:cNvPr>
          <p:cNvSpPr>
            <a:spLocks noGrp="1" noChangeArrowheads="1"/>
          </p:cNvSpPr>
          <p:nvPr>
            <p:ph type="title"/>
          </p:nvPr>
        </p:nvSpPr>
        <p:spPr bwMode="auto">
          <a:xfrm>
            <a:off x="609601" y="274639"/>
            <a:ext cx="109601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l-GR"/>
              <a:t>Click to edit the title text format</a:t>
            </a:r>
          </a:p>
        </p:txBody>
      </p:sp>
      <p:sp>
        <p:nvSpPr>
          <p:cNvPr id="3075" name="Rectangle 2">
            <a:extLst>
              <a:ext uri="{FF2B5EF4-FFF2-40B4-BE49-F238E27FC236}">
                <a16:creationId xmlns:a16="http://schemas.microsoft.com/office/drawing/2014/main" id="{F7BF9576-066A-462F-A9FC-F093096337AD}"/>
              </a:ext>
            </a:extLst>
          </p:cNvPr>
          <p:cNvSpPr>
            <a:spLocks noGrp="1" noChangeArrowheads="1"/>
          </p:cNvSpPr>
          <p:nvPr>
            <p:ph type="body" idx="1"/>
          </p:nvPr>
        </p:nvSpPr>
        <p:spPr bwMode="auto">
          <a:xfrm>
            <a:off x="609601" y="1600200"/>
            <a:ext cx="109601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l-GR"/>
              <a:t>Click to edit the outline text format</a:t>
            </a:r>
          </a:p>
          <a:p>
            <a:pPr lvl="1"/>
            <a:r>
              <a:rPr lang="en-GB" altLang="el-GR"/>
              <a:t>Second Outline Level</a:t>
            </a:r>
          </a:p>
          <a:p>
            <a:pPr lvl="2"/>
            <a:r>
              <a:rPr lang="en-GB" altLang="el-GR"/>
              <a:t>Third Outline Level</a:t>
            </a:r>
          </a:p>
          <a:p>
            <a:pPr lvl="3"/>
            <a:r>
              <a:rPr lang="en-GB" altLang="el-GR"/>
              <a:t>Fourth Outline Level</a:t>
            </a:r>
          </a:p>
          <a:p>
            <a:pPr lvl="4"/>
            <a:r>
              <a:rPr lang="en-GB" altLang="el-GR"/>
              <a:t>Fifth Outline Level</a:t>
            </a:r>
          </a:p>
          <a:p>
            <a:pPr lvl="4"/>
            <a:r>
              <a:rPr lang="en-GB" altLang="el-GR"/>
              <a:t>Sixth Outline Level</a:t>
            </a:r>
          </a:p>
          <a:p>
            <a:pPr lvl="4"/>
            <a:r>
              <a:rPr lang="en-GB" altLang="el-GR"/>
              <a:t>Seventh Outline Level</a:t>
            </a:r>
          </a:p>
          <a:p>
            <a:pPr lvl="4"/>
            <a:r>
              <a:rPr lang="en-GB" altLang="el-GR"/>
              <a:t>Eighth Outline Level</a:t>
            </a:r>
          </a:p>
          <a:p>
            <a:pPr lvl="4"/>
            <a:r>
              <a:rPr lang="en-GB" altLang="el-GR"/>
              <a:t>Ninth Outline Level</a:t>
            </a:r>
          </a:p>
        </p:txBody>
      </p:sp>
      <p:sp>
        <p:nvSpPr>
          <p:cNvPr id="2" name="Rectangle 3">
            <a:extLst>
              <a:ext uri="{FF2B5EF4-FFF2-40B4-BE49-F238E27FC236}">
                <a16:creationId xmlns:a16="http://schemas.microsoft.com/office/drawing/2014/main" id="{C3730FC2-612D-4A5B-95CF-C8BF61E6F818}"/>
              </a:ext>
            </a:extLst>
          </p:cNvPr>
          <p:cNvSpPr>
            <a:spLocks noGrp="1" noChangeArrowheads="1"/>
          </p:cNvSpPr>
          <p:nvPr>
            <p:ph type="dt"/>
          </p:nvPr>
        </p:nvSpPr>
        <p:spPr bwMode="auto">
          <a:xfrm>
            <a:off x="609601" y="6353176"/>
            <a:ext cx="2832100" cy="366713"/>
          </a:xfrm>
          <a:prstGeom prst="rect">
            <a:avLst/>
          </a:prstGeom>
          <a:noFill/>
          <a:ln>
            <a:noFill/>
          </a:ln>
          <a:effectLst/>
        </p:spPr>
        <p:txBody>
          <a:bodyPr vert="horz" wrap="square" lIns="90000" tIns="46800" rIns="90000" bIns="46800" numCol="1" anchor="ctr" anchorCtr="0" compatLnSpc="1">
            <a:prstTxWarp prst="textNoShape">
              <a:avLst/>
            </a:prstTxWarp>
          </a:bodyPr>
          <a:lstStyle>
            <a:lvl1pPr defTabSz="457200" eaLnBrk="1" hangingPunct="1">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a:solidFill>
                  <a:srgbClr val="000000"/>
                </a:solidFill>
                <a:latin typeface="Arial" charset="0"/>
                <a:ea typeface="+mn-ea"/>
                <a:cs typeface="Arial" charset="0"/>
              </a:defRPr>
            </a:lvl1pPr>
          </a:lstStyle>
          <a:p>
            <a:pPr>
              <a:defRPr/>
            </a:pPr>
            <a:endParaRPr lang="el-GR"/>
          </a:p>
        </p:txBody>
      </p:sp>
      <p:sp>
        <p:nvSpPr>
          <p:cNvPr id="3077" name="Text Box 4">
            <a:extLst>
              <a:ext uri="{FF2B5EF4-FFF2-40B4-BE49-F238E27FC236}">
                <a16:creationId xmlns:a16="http://schemas.microsoft.com/office/drawing/2014/main" id="{79128CE9-BBF7-483A-A26C-A27EB8D9CD26}"/>
              </a:ext>
            </a:extLst>
          </p:cNvPr>
          <p:cNvSpPr txBox="1">
            <a:spLocks noChangeArrowheads="1"/>
          </p:cNvSpPr>
          <p:nvPr/>
        </p:nvSpPr>
        <p:spPr bwMode="auto">
          <a:xfrm>
            <a:off x="4165600" y="6354763"/>
            <a:ext cx="3860800" cy="368300"/>
          </a:xfrm>
          <a:prstGeom prst="rect">
            <a:avLst/>
          </a:prstGeom>
          <a:noFill/>
          <a:ln>
            <a:noFill/>
          </a:ln>
        </p:spPr>
        <p:txBody>
          <a:bodyPr wrap="none" anchor="ctr"/>
          <a:lstStyle>
            <a:lvl1pPr defTabSz="457200" eaLnBrk="0" hangingPunct="0">
              <a:defRPr sz="2400">
                <a:solidFill>
                  <a:schemeClr val="tx1"/>
                </a:solidFill>
                <a:latin typeface="Times New Roman" panose="02020603050405020304" pitchFamily="18" charset="0"/>
              </a:defRPr>
            </a:lvl1pPr>
            <a:lvl2pPr marL="742950" indent="-285750" defTabSz="457200" eaLnBrk="0" hangingPunct="0">
              <a:defRPr sz="2400">
                <a:solidFill>
                  <a:schemeClr val="tx1"/>
                </a:solidFill>
                <a:latin typeface="Times New Roman" panose="02020603050405020304" pitchFamily="18" charset="0"/>
              </a:defRPr>
            </a:lvl2pPr>
            <a:lvl3pPr marL="1143000" indent="-228600" defTabSz="457200" eaLnBrk="0" hangingPunct="0">
              <a:defRPr sz="2400">
                <a:solidFill>
                  <a:schemeClr val="tx1"/>
                </a:solidFill>
                <a:latin typeface="Times New Roman" panose="02020603050405020304" pitchFamily="18" charset="0"/>
              </a:defRPr>
            </a:lvl3pPr>
            <a:lvl4pPr marL="1600200" indent="-228600" defTabSz="457200" eaLnBrk="0" hangingPunct="0">
              <a:defRPr sz="2400">
                <a:solidFill>
                  <a:schemeClr val="tx1"/>
                </a:solidFill>
                <a:latin typeface="Times New Roman" panose="02020603050405020304" pitchFamily="18" charset="0"/>
              </a:defRPr>
            </a:lvl4pPr>
            <a:lvl5pPr marL="2057400" indent="-228600" defTabSz="457200" eaLnBrk="0" hangingPunct="0">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Clr>
                <a:srgbClr val="000000"/>
              </a:buClr>
              <a:buSzPct val="100000"/>
              <a:buFont typeface="Times New Roman" panose="02020603050405020304" pitchFamily="18" charset="0"/>
              <a:buNone/>
              <a:defRPr/>
            </a:pPr>
            <a:endParaRPr lang="el-GR" altLang="el-GR" sz="1800">
              <a:solidFill>
                <a:srgbClr val="FFFFFF"/>
              </a:solidFill>
              <a:latin typeface="Arial" panose="020B0604020202020204" pitchFamily="34" charset="0"/>
              <a:cs typeface="Arial" panose="020B0604020202020204" pitchFamily="34" charset="0"/>
            </a:endParaRPr>
          </a:p>
        </p:txBody>
      </p:sp>
      <p:sp>
        <p:nvSpPr>
          <p:cNvPr id="3" name="Rectangle 5">
            <a:extLst>
              <a:ext uri="{FF2B5EF4-FFF2-40B4-BE49-F238E27FC236}">
                <a16:creationId xmlns:a16="http://schemas.microsoft.com/office/drawing/2014/main" id="{506E5765-324D-4FC6-A4FC-215CCDEB15E5}"/>
              </a:ext>
            </a:extLst>
          </p:cNvPr>
          <p:cNvSpPr>
            <a:spLocks noGrp="1" noChangeArrowheads="1"/>
          </p:cNvSpPr>
          <p:nvPr>
            <p:ph type="sldNum"/>
          </p:nvPr>
        </p:nvSpPr>
        <p:spPr bwMode="auto">
          <a:xfrm>
            <a:off x="8737601" y="6353176"/>
            <a:ext cx="2832100" cy="366713"/>
          </a:xfrm>
          <a:prstGeom prst="rect">
            <a:avLst/>
          </a:prstGeom>
          <a:noFill/>
          <a:ln>
            <a:noFill/>
          </a:ln>
          <a:effectLst/>
        </p:spPr>
        <p:txBody>
          <a:bodyPr vert="horz" wrap="square" lIns="90000" tIns="46800" rIns="90000" bIns="46800" numCol="1" anchor="ctr" anchorCtr="0" compatLnSpc="1">
            <a:prstTxWarp prst="textNoShape">
              <a:avLst/>
            </a:prstTxWarp>
          </a:bodyPr>
          <a:lstStyle>
            <a:lvl1pPr defTabSz="457200"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800" smtClean="0">
                <a:solidFill>
                  <a:srgbClr val="000000"/>
                </a:solidFill>
                <a:latin typeface="Arial" panose="020B0604020202020204" pitchFamily="34" charset="0"/>
                <a:cs typeface="Arial" panose="020B0604020202020204" pitchFamily="34" charset="0"/>
              </a:defRPr>
            </a:lvl1pPr>
          </a:lstStyle>
          <a:p>
            <a:pPr>
              <a:defRPr/>
            </a:pPr>
            <a:fld id="{98993918-4109-477E-8CCC-931C3E7599AB}" type="slidenum">
              <a:rPr lang="el-GR" altLang="el-GR"/>
              <a:pPr>
                <a:defRPr/>
              </a:pPr>
              <a:t>‹#›</a:t>
            </a:fld>
            <a:endParaRPr lang="el-GR" altLang="el-GR"/>
          </a:p>
        </p:txBody>
      </p:sp>
    </p:spTree>
    <p:extLst>
      <p:ext uri="{BB962C8B-B14F-4D97-AF65-F5344CB8AC3E}">
        <p14:creationId xmlns:p14="http://schemas.microsoft.com/office/powerpoint/2010/main" val="328346109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4" charset="0"/>
          <a:ea typeface="Microsoft YaHei" charset="-122"/>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4" charset="0"/>
          <a:ea typeface="Microsoft YaHei" charset="-122"/>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4" charset="0"/>
          <a:ea typeface="Microsoft YaHei" charset="-122"/>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itchFamily="34" charset="0"/>
          <a:ea typeface="Microsoft YaHei" charset="-122"/>
        </a:defRPr>
      </a:lvl5pPr>
      <a:lvl6pPr marL="25146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4" charset="0"/>
          <a:ea typeface="Microsoft YaHei"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4" charset="0"/>
          <a:ea typeface="Microsoft YaHei"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4" charset="0"/>
          <a:ea typeface="Microsoft YaHei"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pitchFamily="34" charset="0"/>
          <a:ea typeface="Microsoft YaHei"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14175125-4CD0-4B5F-BBFB-28C053B1645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a:t>Click to edit Master title style</a:t>
            </a:r>
            <a:endParaRPr lang="el-GR" altLang="el-GR"/>
          </a:p>
        </p:txBody>
      </p:sp>
      <p:sp>
        <p:nvSpPr>
          <p:cNvPr id="2051" name="Text Placeholder 2">
            <a:extLst>
              <a:ext uri="{FF2B5EF4-FFF2-40B4-BE49-F238E27FC236}">
                <a16:creationId xmlns:a16="http://schemas.microsoft.com/office/drawing/2014/main" id="{DD38BA68-31A6-469B-B854-7D3D55E6EF1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endParaRPr lang="el-GR" altLang="el-GR"/>
          </a:p>
        </p:txBody>
      </p:sp>
      <p:sp>
        <p:nvSpPr>
          <p:cNvPr id="4" name="Date Placeholder 3">
            <a:extLst>
              <a:ext uri="{FF2B5EF4-FFF2-40B4-BE49-F238E27FC236}">
                <a16:creationId xmlns:a16="http://schemas.microsoft.com/office/drawing/2014/main" id="{B76C96E1-C1B2-4728-8B10-317F60DB2B1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40EC9CC8-F4DA-4E47-AE1B-EB472E830A71}" type="datetimeFigureOut">
              <a:rPr lang="el-GR"/>
              <a:pPr>
                <a:defRPr/>
              </a:pPr>
              <a:t>20/4/2024</a:t>
            </a:fld>
            <a:endParaRPr lang="el-GR"/>
          </a:p>
        </p:txBody>
      </p:sp>
      <p:sp>
        <p:nvSpPr>
          <p:cNvPr id="5" name="Footer Placeholder 4">
            <a:extLst>
              <a:ext uri="{FF2B5EF4-FFF2-40B4-BE49-F238E27FC236}">
                <a16:creationId xmlns:a16="http://schemas.microsoft.com/office/drawing/2014/main" id="{628F022D-7AAE-4EDA-844F-FDE28014EE2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l-GR"/>
          </a:p>
        </p:txBody>
      </p:sp>
      <p:sp>
        <p:nvSpPr>
          <p:cNvPr id="6" name="Slide Number Placeholder 5">
            <a:extLst>
              <a:ext uri="{FF2B5EF4-FFF2-40B4-BE49-F238E27FC236}">
                <a16:creationId xmlns:a16="http://schemas.microsoft.com/office/drawing/2014/main" id="{A71ECB12-5629-4D3B-81C5-17CD410698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73B7308C-CF8C-4315-91FE-05708FE72CAC}" type="slidenum">
              <a:rPr lang="el-GR" altLang="el-GR"/>
              <a:pPr>
                <a:defRPr/>
              </a:pPr>
              <a:t>‹#›</a:t>
            </a:fld>
            <a:endParaRPr lang="el-GR" altLang="el-GR"/>
          </a:p>
        </p:txBody>
      </p:sp>
    </p:spTree>
    <p:extLst>
      <p:ext uri="{BB962C8B-B14F-4D97-AF65-F5344CB8AC3E}">
        <p14:creationId xmlns:p14="http://schemas.microsoft.com/office/powerpoint/2010/main" val="229965459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6.xml"/><Relationship Id="rId1" Type="http://schemas.openxmlformats.org/officeDocument/2006/relationships/slideLayout" Target="../slideLayouts/slideLayout7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png"/><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7.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7.png"/><Relationship Id="rId4" Type="http://schemas.openxmlformats.org/officeDocument/2006/relationships/image" Target="../media/image41.w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7.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oleObject" Target="../embeddings/oleObject2.bin"/><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2.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chart" Target="../charts/chart4.xml"/><Relationship Id="rId4" Type="http://schemas.openxmlformats.org/officeDocument/2006/relationships/chart" Target="../charts/chart3.xml"/></Relationships>
</file>

<file path=ppt/slides/_rels/slide4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57.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4.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13.png"/><Relationship Id="rId3" Type="http://schemas.openxmlformats.org/officeDocument/2006/relationships/image" Target="../media/image67.jpeg"/><Relationship Id="rId21" Type="http://schemas.openxmlformats.org/officeDocument/2006/relationships/image" Target="../media/image85.png"/><Relationship Id="rId7" Type="http://schemas.openxmlformats.org/officeDocument/2006/relationships/image" Target="../media/image71.jpeg"/><Relationship Id="rId12" Type="http://schemas.openxmlformats.org/officeDocument/2006/relationships/image" Target="../media/image76.jpeg"/><Relationship Id="rId17" Type="http://schemas.openxmlformats.org/officeDocument/2006/relationships/image" Target="../media/image81.png"/><Relationship Id="rId25" Type="http://schemas.openxmlformats.org/officeDocument/2006/relationships/image" Target="../media/image89.png"/><Relationship Id="rId2" Type="http://schemas.openxmlformats.org/officeDocument/2006/relationships/image" Target="../media/image66.jpeg"/><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34.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8.jpeg"/><Relationship Id="rId5" Type="http://schemas.openxmlformats.org/officeDocument/2006/relationships/image" Target="../media/image69.jpeg"/><Relationship Id="rId15" Type="http://schemas.openxmlformats.org/officeDocument/2006/relationships/image" Target="../media/image79.jpeg"/><Relationship Id="rId23" Type="http://schemas.openxmlformats.org/officeDocument/2006/relationships/image" Target="../media/image87.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jpeg"/><Relationship Id="rId22" Type="http://schemas.openxmlformats.org/officeDocument/2006/relationships/image" Target="../media/image86.jpe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5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A08A3D1E-DE40-46F1-8BED-2B4452C68A35}"/>
              </a:ext>
            </a:extLst>
          </p:cNvPr>
          <p:cNvSpPr txBox="1">
            <a:spLocks noChangeArrowheads="1"/>
          </p:cNvSpPr>
          <p:nvPr/>
        </p:nvSpPr>
        <p:spPr bwMode="auto">
          <a:xfrm>
            <a:off x="2371725" y="665163"/>
            <a:ext cx="744855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endParaRPr lang="en-US" altLang="en-US" sz="1800" b="1" dirty="0"/>
          </a:p>
          <a:p>
            <a:pPr algn="ctr" eaLnBrk="1" hangingPunct="1">
              <a:spcBef>
                <a:spcPct val="0"/>
              </a:spcBef>
              <a:buClrTx/>
              <a:buFontTx/>
              <a:buNone/>
            </a:pPr>
            <a:endParaRPr lang="el-GR" altLang="el-GR" sz="1400" b="1" dirty="0">
              <a:latin typeface="Arial" panose="020B0604020202020204" pitchFamily="34" charset="0"/>
              <a:cs typeface="Arial" panose="020B0604020202020204" pitchFamily="34" charset="0"/>
            </a:endParaRPr>
          </a:p>
          <a:p>
            <a:pPr algn="ctr" eaLnBrk="1" hangingPunct="1">
              <a:spcBef>
                <a:spcPct val="0"/>
              </a:spcBef>
              <a:buClrTx/>
              <a:buFontTx/>
              <a:buNone/>
            </a:pPr>
            <a:endParaRPr lang="el-GR" altLang="el-GR" sz="1400" b="1" dirty="0">
              <a:latin typeface="Arial" panose="020B0604020202020204" pitchFamily="34" charset="0"/>
              <a:cs typeface="Arial" panose="020B0604020202020204" pitchFamily="34" charset="0"/>
            </a:endParaRPr>
          </a:p>
          <a:p>
            <a:pPr algn="ctr" eaLnBrk="1" hangingPunct="1">
              <a:spcBef>
                <a:spcPct val="0"/>
              </a:spcBef>
              <a:buClrTx/>
              <a:buFontTx/>
              <a:buNone/>
            </a:pPr>
            <a:endParaRPr lang="el-GR" altLang="el-GR" sz="1400" b="1" dirty="0">
              <a:latin typeface="Arial" panose="020B0604020202020204" pitchFamily="34" charset="0"/>
              <a:cs typeface="Arial" panose="020B0604020202020204" pitchFamily="34" charset="0"/>
            </a:endParaRPr>
          </a:p>
          <a:p>
            <a:pPr algn="ctr" eaLnBrk="1" hangingPunct="1">
              <a:spcBef>
                <a:spcPct val="0"/>
              </a:spcBef>
              <a:buClrTx/>
              <a:buFontTx/>
              <a:buNone/>
            </a:pPr>
            <a:endParaRPr lang="en-US" altLang="el-GR" sz="2400" b="1" dirty="0">
              <a:latin typeface="Arial" panose="020B0604020202020204" pitchFamily="34" charset="0"/>
              <a:cs typeface="Arial" panose="020B0604020202020204" pitchFamily="34" charset="0"/>
            </a:endParaRPr>
          </a:p>
          <a:p>
            <a:pPr algn="ctr" eaLnBrk="1" hangingPunct="1">
              <a:spcBef>
                <a:spcPct val="0"/>
              </a:spcBef>
              <a:buClrTx/>
              <a:buFontTx/>
              <a:buNone/>
            </a:pPr>
            <a:r>
              <a:rPr lang="el-GR" altLang="el-GR" sz="2400" dirty="0">
                <a:latin typeface="Arial" panose="020B0604020202020204" pitchFamily="34" charset="0"/>
                <a:cs typeface="Arial" panose="020B0604020202020204" pitchFamily="34" charset="0"/>
              </a:rPr>
              <a:t>20/4/2024</a:t>
            </a:r>
            <a:endParaRPr lang="en-US" altLang="el-GR" sz="2400" dirty="0">
              <a:latin typeface="Arial" panose="020B0604020202020204" pitchFamily="34" charset="0"/>
              <a:cs typeface="Arial" panose="020B0604020202020204" pitchFamily="34" charset="0"/>
            </a:endParaRPr>
          </a:p>
          <a:p>
            <a:pPr algn="ctr" eaLnBrk="1" hangingPunct="1">
              <a:spcBef>
                <a:spcPct val="0"/>
              </a:spcBef>
              <a:buClrTx/>
              <a:buFontTx/>
              <a:buNone/>
            </a:pPr>
            <a:endParaRPr lang="en-US" altLang="el-GR" sz="2400" b="1" dirty="0">
              <a:latin typeface="Arial" panose="020B0604020202020204" pitchFamily="34" charset="0"/>
              <a:cs typeface="Arial" panose="020B0604020202020204" pitchFamily="34" charset="0"/>
            </a:endParaRPr>
          </a:p>
          <a:p>
            <a:pPr algn="ctr" eaLnBrk="1" hangingPunct="1">
              <a:spcBef>
                <a:spcPct val="0"/>
              </a:spcBef>
              <a:buClrTx/>
              <a:buFontTx/>
              <a:buNone/>
            </a:pPr>
            <a:endParaRPr lang="en-US" altLang="el-GR" sz="2400" b="1" dirty="0">
              <a:latin typeface="Arial" panose="020B0604020202020204" pitchFamily="34" charset="0"/>
              <a:cs typeface="Arial" panose="020B0604020202020204" pitchFamily="34" charset="0"/>
            </a:endParaRPr>
          </a:p>
          <a:p>
            <a:pPr algn="ctr" eaLnBrk="1" hangingPunct="1">
              <a:spcBef>
                <a:spcPct val="0"/>
              </a:spcBef>
              <a:buClrTx/>
              <a:buFontTx/>
              <a:buNone/>
            </a:pPr>
            <a:r>
              <a:rPr lang="el-GR" altLang="el-GR" sz="2400" b="1" dirty="0">
                <a:latin typeface="Arial" panose="020B0604020202020204" pitchFamily="34" charset="0"/>
                <a:cs typeface="Arial" panose="020B0604020202020204" pitchFamily="34" charset="0"/>
              </a:rPr>
              <a:t>Σύγχρονες κλινικές εφαρμογές της γενετικής του ανθρώπου στη διάγνωση και θεραπεία του κληρονομικού καρκίνου</a:t>
            </a:r>
          </a:p>
          <a:p>
            <a:pPr algn="ctr" eaLnBrk="1" hangingPunct="1">
              <a:spcBef>
                <a:spcPct val="0"/>
              </a:spcBef>
              <a:buClrTx/>
              <a:buFontTx/>
              <a:buNone/>
            </a:pPr>
            <a:endParaRPr lang="el-GR" altLang="el-GR" sz="1400" b="1" dirty="0">
              <a:latin typeface="Arial" panose="020B0604020202020204" pitchFamily="34" charset="0"/>
              <a:cs typeface="Arial" panose="020B0604020202020204" pitchFamily="34" charset="0"/>
            </a:endParaRPr>
          </a:p>
          <a:p>
            <a:pPr algn="ctr" eaLnBrk="1" hangingPunct="1">
              <a:spcBef>
                <a:spcPct val="0"/>
              </a:spcBef>
              <a:buClrTx/>
              <a:buFontTx/>
              <a:buNone/>
            </a:pPr>
            <a:r>
              <a:rPr lang="en-US" altLang="el-GR" sz="1800" dirty="0">
                <a:cs typeface="Arial" panose="020B0604020202020204" pitchFamily="34" charset="0"/>
              </a:rPr>
              <a:t> </a:t>
            </a:r>
          </a:p>
          <a:p>
            <a:pPr algn="ctr" eaLnBrk="1" hangingPunct="1">
              <a:spcBef>
                <a:spcPct val="0"/>
              </a:spcBef>
              <a:buClrTx/>
              <a:buFontTx/>
              <a:buNone/>
            </a:pPr>
            <a:r>
              <a:rPr lang="en-US" altLang="el-GR" sz="1800" b="1" dirty="0" err="1">
                <a:cs typeface="Arial" panose="020B0604020202020204" pitchFamily="34" charset="0"/>
              </a:rPr>
              <a:t>Κούλης</a:t>
            </a:r>
            <a:r>
              <a:rPr lang="en-US" altLang="el-GR" sz="1800" b="1" dirty="0">
                <a:cs typeface="Arial" panose="020B0604020202020204" pitchFamily="34" charset="0"/>
              </a:rPr>
              <a:t> </a:t>
            </a:r>
            <a:r>
              <a:rPr lang="en-US" altLang="el-GR" sz="1800" b="1" dirty="0" err="1">
                <a:cs typeface="Arial" panose="020B0604020202020204" pitchFamily="34" charset="0"/>
              </a:rPr>
              <a:t>Γι</a:t>
            </a:r>
            <a:r>
              <a:rPr lang="en-US" altLang="el-GR" sz="1800" b="1" dirty="0">
                <a:cs typeface="Arial" panose="020B0604020202020204" pitchFamily="34" charset="0"/>
              </a:rPr>
              <a:t>αννουκάκος</a:t>
            </a:r>
          </a:p>
          <a:p>
            <a:pPr algn="ctr" eaLnBrk="1" hangingPunct="1">
              <a:spcBef>
                <a:spcPct val="0"/>
              </a:spcBef>
              <a:buClrTx/>
              <a:buFontTx/>
              <a:buNone/>
            </a:pPr>
            <a:endParaRPr lang="en-US" altLang="el-GR" sz="1800" b="1" dirty="0">
              <a:cs typeface="Arial" panose="020B0604020202020204" pitchFamily="34" charset="0"/>
            </a:endParaRPr>
          </a:p>
          <a:p>
            <a:pPr algn="ctr" eaLnBrk="1" hangingPunct="1">
              <a:spcBef>
                <a:spcPct val="0"/>
              </a:spcBef>
              <a:buClrTx/>
              <a:buFontTx/>
              <a:buNone/>
            </a:pPr>
            <a:r>
              <a:rPr lang="en-US" altLang="el-GR" sz="1400" b="1" dirty="0" err="1">
                <a:cs typeface="Arial" panose="020B0604020202020204" pitchFamily="34" charset="0"/>
              </a:rPr>
              <a:t>Διευθυντής</a:t>
            </a:r>
            <a:r>
              <a:rPr lang="en-US" altLang="el-GR" sz="1400" b="1" dirty="0">
                <a:cs typeface="Arial" panose="020B0604020202020204" pitchFamily="34" charset="0"/>
              </a:rPr>
              <a:t> </a:t>
            </a:r>
            <a:r>
              <a:rPr lang="en-US" altLang="el-GR" sz="1400" b="1" dirty="0" err="1">
                <a:cs typeface="Arial" panose="020B0604020202020204" pitchFamily="34" charset="0"/>
              </a:rPr>
              <a:t>Ερευνών</a:t>
            </a:r>
            <a:endParaRPr lang="en-US" altLang="el-GR" sz="1400" b="1" dirty="0">
              <a:cs typeface="Arial" panose="020B0604020202020204" pitchFamily="34" charset="0"/>
            </a:endParaRPr>
          </a:p>
          <a:p>
            <a:pPr algn="ctr" eaLnBrk="1" hangingPunct="1">
              <a:spcBef>
                <a:spcPct val="0"/>
              </a:spcBef>
              <a:buClrTx/>
              <a:buFontTx/>
              <a:buNone/>
            </a:pPr>
            <a:r>
              <a:rPr lang="en-US" altLang="el-GR" sz="1400" b="1" dirty="0" err="1">
                <a:cs typeface="Arial" panose="020B0604020202020204" pitchFamily="34" charset="0"/>
              </a:rPr>
              <a:t>Εργ</a:t>
            </a:r>
            <a:r>
              <a:rPr lang="en-US" altLang="el-GR" sz="1400" b="1" dirty="0">
                <a:cs typeface="Arial" panose="020B0604020202020204" pitchFamily="34" charset="0"/>
              </a:rPr>
              <a:t>αστήριο Μοριακής </a:t>
            </a:r>
            <a:r>
              <a:rPr lang="el-GR" altLang="el-GR" sz="1400" b="1" dirty="0">
                <a:cs typeface="Arial" panose="020B0604020202020204" pitchFamily="34" charset="0"/>
              </a:rPr>
              <a:t>Γενετικής του Ανθρώπου</a:t>
            </a:r>
            <a:endParaRPr lang="en-US" altLang="el-GR" sz="1400" b="1" dirty="0">
              <a:cs typeface="Arial" panose="020B0604020202020204" pitchFamily="34" charset="0"/>
            </a:endParaRPr>
          </a:p>
          <a:p>
            <a:pPr algn="ctr" eaLnBrk="1" hangingPunct="1">
              <a:spcBef>
                <a:spcPct val="0"/>
              </a:spcBef>
              <a:buClrTx/>
              <a:buFontTx/>
              <a:buNone/>
            </a:pPr>
            <a:r>
              <a:rPr lang="en-US" altLang="el-GR" sz="1400" b="1" dirty="0">
                <a:cs typeface="Arial" panose="020B0604020202020204" pitchFamily="34" charset="0"/>
              </a:rPr>
              <a:t>I</a:t>
            </a:r>
            <a:r>
              <a:rPr lang="el-GR" altLang="el-GR" sz="1400" b="1" dirty="0">
                <a:cs typeface="Arial" panose="020B0604020202020204" pitchFamily="34" charset="0"/>
              </a:rPr>
              <a:t>ΠΡΕΤΕΑ</a:t>
            </a:r>
          </a:p>
          <a:p>
            <a:pPr algn="ctr" eaLnBrk="1" hangingPunct="1">
              <a:spcBef>
                <a:spcPct val="0"/>
              </a:spcBef>
              <a:buClrTx/>
              <a:buFontTx/>
              <a:buNone/>
            </a:pPr>
            <a:r>
              <a:rPr lang="en-US" altLang="el-GR" sz="1400" b="1" dirty="0" err="1">
                <a:cs typeface="Arial" panose="020B0604020202020204" pitchFamily="34" charset="0"/>
              </a:rPr>
              <a:t>Εθνικό</a:t>
            </a:r>
            <a:r>
              <a:rPr lang="en-US" altLang="el-GR" sz="1400" b="1" dirty="0">
                <a:cs typeface="Arial" panose="020B0604020202020204" pitchFamily="34" charset="0"/>
              </a:rPr>
              <a:t> </a:t>
            </a:r>
            <a:r>
              <a:rPr lang="en-US" altLang="el-GR" sz="1400" b="1" dirty="0" err="1">
                <a:cs typeface="Arial" panose="020B0604020202020204" pitchFamily="34" charset="0"/>
              </a:rPr>
              <a:t>Κέντρο</a:t>
            </a:r>
            <a:r>
              <a:rPr lang="en-US" altLang="el-GR" sz="1400" b="1" dirty="0">
                <a:cs typeface="Arial" panose="020B0604020202020204" pitchFamily="34" charset="0"/>
              </a:rPr>
              <a:t> </a:t>
            </a:r>
            <a:r>
              <a:rPr lang="en-US" altLang="el-GR" sz="1400" b="1" dirty="0" err="1">
                <a:cs typeface="Arial" panose="020B0604020202020204" pitchFamily="34" charset="0"/>
              </a:rPr>
              <a:t>Έρευν</a:t>
            </a:r>
            <a:r>
              <a:rPr lang="en-US" altLang="el-GR" sz="1400" b="1" dirty="0">
                <a:cs typeface="Arial" panose="020B0604020202020204" pitchFamily="34" charset="0"/>
              </a:rPr>
              <a:t>ας Φυσικών Επιστημών Δημόκριτος   </a:t>
            </a:r>
          </a:p>
          <a:p>
            <a:pPr algn="ctr" eaLnBrk="1" hangingPunct="1">
              <a:spcBef>
                <a:spcPct val="0"/>
              </a:spcBef>
              <a:buClrTx/>
              <a:buFontTx/>
              <a:buNone/>
            </a:pPr>
            <a:endParaRPr lang="en-US" altLang="el-GR" sz="1400" b="1" dirty="0">
              <a:cs typeface="Arial" panose="020B0604020202020204" pitchFamily="34" charset="0"/>
            </a:endParaRPr>
          </a:p>
        </p:txBody>
      </p:sp>
      <p:pic>
        <p:nvPicPr>
          <p:cNvPr id="35844" name="Picture 8">
            <a:extLst>
              <a:ext uri="{FF2B5EF4-FFF2-40B4-BE49-F238E27FC236}">
                <a16:creationId xmlns:a16="http://schemas.microsoft.com/office/drawing/2014/main" id="{42F24F16-A632-4833-9E7B-361C5DB68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9626" y="312739"/>
            <a:ext cx="7524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Picture 2">
            <a:extLst>
              <a:ext uri="{FF2B5EF4-FFF2-40B4-BE49-F238E27FC236}">
                <a16:creationId xmlns:a16="http://schemas.microsoft.com/office/drawing/2014/main" id="{697063A5-EAF2-EFF3-5A97-D46873EC8DF4}"/>
              </a:ext>
            </a:extLst>
          </p:cNvPr>
          <p:cNvPicPr>
            <a:picLocks noChangeAspect="1"/>
          </p:cNvPicPr>
          <p:nvPr/>
        </p:nvPicPr>
        <p:blipFill>
          <a:blip r:embed="rId4"/>
          <a:stretch>
            <a:fillRect/>
          </a:stretch>
        </p:blipFill>
        <p:spPr>
          <a:xfrm>
            <a:off x="4208648" y="461106"/>
            <a:ext cx="3774704" cy="1217740"/>
          </a:xfrm>
          <a:prstGeom prst="rect">
            <a:avLst/>
          </a:prstGeom>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8D40F038-53B5-4503-B4C4-581EB27ED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1125538"/>
            <a:ext cx="5905500"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3">
            <a:extLst>
              <a:ext uri="{FF2B5EF4-FFF2-40B4-BE49-F238E27FC236}">
                <a16:creationId xmlns:a16="http://schemas.microsoft.com/office/drawing/2014/main" id="{1901C07B-7113-470C-9485-B7E8AB7B4F1F}"/>
              </a:ext>
            </a:extLst>
          </p:cNvPr>
          <p:cNvSpPr txBox="1">
            <a:spLocks noChangeArrowheads="1"/>
          </p:cNvSpPr>
          <p:nvPr/>
        </p:nvSpPr>
        <p:spPr bwMode="auto">
          <a:xfrm>
            <a:off x="2135189" y="5445126"/>
            <a:ext cx="82819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n-US"/>
              <a:t>Ελικοβακτηρίδιο του πυλωρού     </a:t>
            </a:r>
            <a:r>
              <a:rPr lang="en-US" altLang="en-US"/>
              <a:t>Epstein-Bar Virus </a:t>
            </a:r>
            <a:r>
              <a:rPr lang="el-GR" altLang="en-US"/>
              <a:t>(Λοιμώδης Μονοπυρήνωση) </a:t>
            </a:r>
            <a:r>
              <a:rPr lang="en-US" altLang="en-US"/>
              <a:t>HPV</a:t>
            </a:r>
            <a:r>
              <a:rPr lang="el-GR" altLang="en-US"/>
              <a:t>			   </a:t>
            </a:r>
            <a:r>
              <a:rPr lang="en-US" altLang="en-US"/>
              <a:t>			   </a:t>
            </a:r>
            <a:r>
              <a:rPr lang="el-GR" altLang="en-US"/>
              <a:t>Σάρκωμα </a:t>
            </a:r>
            <a:r>
              <a:rPr lang="en-US" altLang="en-US"/>
              <a:t>Kaposi - HIV</a:t>
            </a:r>
          </a:p>
          <a:p>
            <a:r>
              <a:rPr lang="el-GR" altLang="en-US"/>
              <a:t>Ηπατίτιδα Β &amp; </a:t>
            </a:r>
            <a:r>
              <a:rPr lang="en-US" altLang="en-US"/>
              <a:t>C</a:t>
            </a:r>
            <a:endParaRPr lang="el-GR" altLang="en-US"/>
          </a:p>
        </p:txBody>
      </p:sp>
      <p:sp>
        <p:nvSpPr>
          <p:cNvPr id="48132" name="TextBox 4">
            <a:extLst>
              <a:ext uri="{FF2B5EF4-FFF2-40B4-BE49-F238E27FC236}">
                <a16:creationId xmlns:a16="http://schemas.microsoft.com/office/drawing/2014/main" id="{DB980D4A-93B3-4E13-8252-D3FAD2F52C84}"/>
              </a:ext>
            </a:extLst>
          </p:cNvPr>
          <p:cNvSpPr txBox="1">
            <a:spLocks noChangeArrowheads="1"/>
          </p:cNvSpPr>
          <p:nvPr/>
        </p:nvSpPr>
        <p:spPr bwMode="auto">
          <a:xfrm>
            <a:off x="2100264" y="498475"/>
            <a:ext cx="83518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n-US" sz="1600" b="1"/>
              <a:t>Λιγότερο από 10% των καρκίνων οφείλονται σε μολυσματικούς παράγοντες</a:t>
            </a:r>
            <a:endParaRPr lang="en-US" altLang="en-US" sz="1600" b="1"/>
          </a:p>
        </p:txBody>
      </p:sp>
      <p:sp>
        <p:nvSpPr>
          <p:cNvPr id="48133" name="Rectangle 34">
            <a:extLst>
              <a:ext uri="{FF2B5EF4-FFF2-40B4-BE49-F238E27FC236}">
                <a16:creationId xmlns:a16="http://schemas.microsoft.com/office/drawing/2014/main" id="{E985F20E-8247-4A51-ADDC-A0950E100588}"/>
              </a:ext>
            </a:extLst>
          </p:cNvPr>
          <p:cNvSpPr>
            <a:spLocks noChangeArrowheads="1"/>
          </p:cNvSpPr>
          <p:nvPr/>
        </p:nvSpPr>
        <p:spPr bwMode="auto">
          <a:xfrm>
            <a:off x="6780213" y="6308725"/>
            <a:ext cx="36369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n-US" altLang="el-GR" sz="1200">
                <a:cs typeface="Arial" panose="020B0604020202020204" pitchFamily="34" charset="0"/>
              </a:rPr>
              <a:t>Plummer</a:t>
            </a:r>
            <a:r>
              <a:rPr lang="el-GR" altLang="el-GR" sz="1200">
                <a:cs typeface="Arial" panose="020B0604020202020204" pitchFamily="34" charset="0"/>
              </a:rPr>
              <a:t> </a:t>
            </a:r>
            <a:r>
              <a:rPr lang="en-US" altLang="el-GR" sz="1200">
                <a:cs typeface="Arial" panose="020B0604020202020204" pitchFamily="34" charset="0"/>
              </a:rPr>
              <a:t>et al, The Lancet 2016</a:t>
            </a:r>
          </a:p>
        </p:txBody>
      </p:sp>
      <p:pic>
        <p:nvPicPr>
          <p:cNvPr id="48134" name="Picture 1">
            <a:extLst>
              <a:ext uri="{FF2B5EF4-FFF2-40B4-BE49-F238E27FC236}">
                <a16:creationId xmlns:a16="http://schemas.microsoft.com/office/drawing/2014/main" id="{7E60C17D-1D49-4A0F-AB20-95C0D51BF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139" y="115889"/>
            <a:ext cx="7524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B20B0813-7127-44BC-ACD9-BAF0262C008E}"/>
              </a:ext>
            </a:extLst>
          </p:cNvPr>
          <p:cNvSpPr txBox="1">
            <a:spLocks noChangeArrowheads="1"/>
          </p:cNvSpPr>
          <p:nvPr/>
        </p:nvSpPr>
        <p:spPr bwMode="auto">
          <a:xfrm>
            <a:off x="2208213" y="1196976"/>
            <a:ext cx="76327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marL="742950" indent="-28575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marL="1143000" indent="-22860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marL="1600200" indent="-22860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marL="2057400" indent="-22860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defTabSz="914400" fontAlgn="base">
              <a:spcBef>
                <a:spcPct val="0"/>
              </a:spcBef>
              <a:spcAft>
                <a:spcPct val="0"/>
              </a:spcAft>
              <a:buClrTx/>
            </a:pPr>
            <a:r>
              <a:rPr lang="el-GR" altLang="en-US" sz="2400" dirty="0">
                <a:cs typeface="Arial" panose="020B0604020202020204" pitchFamily="34" charset="0"/>
              </a:rPr>
              <a:t>Ο καρκίνος είναι μια γενετική ασθένεια του ανθρώπου.</a:t>
            </a:r>
          </a:p>
          <a:p>
            <a:pPr algn="ctr" defTabSz="914400" fontAlgn="base">
              <a:spcBef>
                <a:spcPct val="0"/>
              </a:spcBef>
              <a:spcAft>
                <a:spcPct val="0"/>
              </a:spcAft>
              <a:buClrTx/>
            </a:pPr>
            <a:r>
              <a:rPr lang="el-GR" altLang="en-US" sz="2400" dirty="0">
                <a:cs typeface="Arial" panose="020B0604020202020204" pitchFamily="34" charset="0"/>
              </a:rPr>
              <a:t>Οφείλεται σε αλλαγές (μεταλλάξεις) του γενετικού υλικού οι οποίες είτε κληρονομούνται είτε παράγονται αργότερα κατά τη διάρκεια της ζωής του</a:t>
            </a:r>
          </a:p>
          <a:p>
            <a:pPr algn="ctr" defTabSz="914400" fontAlgn="base">
              <a:spcBef>
                <a:spcPct val="0"/>
              </a:spcBef>
              <a:spcAft>
                <a:spcPct val="0"/>
              </a:spcAft>
              <a:buClrTx/>
            </a:pPr>
            <a:endParaRPr lang="el-GR" altLang="en-US" sz="2400" dirty="0">
              <a:cs typeface="Arial" panose="020B0604020202020204" pitchFamily="34" charset="0"/>
            </a:endParaRPr>
          </a:p>
          <a:p>
            <a:pPr algn="ctr" defTabSz="914400" fontAlgn="base">
              <a:spcBef>
                <a:spcPct val="0"/>
              </a:spcBef>
              <a:spcAft>
                <a:spcPct val="0"/>
              </a:spcAft>
              <a:buClrTx/>
            </a:pPr>
            <a:endParaRPr lang="el-GR" altLang="en-US" sz="2400" dirty="0">
              <a:cs typeface="Arial" panose="020B0604020202020204" pitchFamily="34" charset="0"/>
            </a:endParaRPr>
          </a:p>
          <a:p>
            <a:pPr algn="ctr" defTabSz="914400" fontAlgn="base">
              <a:spcBef>
                <a:spcPct val="0"/>
              </a:spcBef>
              <a:spcAft>
                <a:spcPct val="0"/>
              </a:spcAft>
              <a:buClrTx/>
            </a:pPr>
            <a:r>
              <a:rPr lang="el-GR" altLang="en-US" sz="2400" dirty="0">
                <a:cs typeface="Arial" panose="020B0604020202020204" pitchFamily="34" charset="0"/>
              </a:rPr>
              <a:t> Είναι στη «φύση» του ανθρώπου και θα υπάρχει όσο υπάρχουν άνθρωποι στον πλανήτη γη. </a:t>
            </a:r>
          </a:p>
          <a:p>
            <a:pPr algn="ctr" defTabSz="914400" fontAlgn="base">
              <a:spcBef>
                <a:spcPct val="0"/>
              </a:spcBef>
              <a:spcAft>
                <a:spcPct val="0"/>
              </a:spcAft>
              <a:buClrTx/>
            </a:pPr>
            <a:endParaRPr lang="el-GR" altLang="en-US" sz="2400" dirty="0">
              <a:cs typeface="Arial" panose="020B0604020202020204" pitchFamily="34" charset="0"/>
            </a:endParaRPr>
          </a:p>
          <a:p>
            <a:pPr algn="ctr" defTabSz="914400" fontAlgn="base">
              <a:spcBef>
                <a:spcPct val="0"/>
              </a:spcBef>
              <a:spcAft>
                <a:spcPct val="0"/>
              </a:spcAft>
              <a:buClrTx/>
            </a:pPr>
            <a:r>
              <a:rPr lang="el-GR" altLang="en-US" sz="2400" dirty="0">
                <a:cs typeface="Arial" panose="020B0604020202020204" pitchFamily="34" charset="0"/>
              </a:rPr>
              <a:t>Καρκίνος μπορεί να παρουσιαστεί από το 1ο έτος της ζωής ενός ανθρώπου έως το 100στο σε οποιοδήποτε από τα περίπου 200 ειδών διαφορετικά κύτταρα του σώματος. </a:t>
            </a:r>
            <a:endParaRPr lang="el-GR" altLang="el-GR" sz="2400" b="1" dirty="0">
              <a:latin typeface="Arial" panose="020B0604020202020204" pitchFamily="34" charset="0"/>
              <a:cs typeface="Arial" panose="020B0604020202020204" pitchFamily="34" charset="0"/>
            </a:endParaRPr>
          </a:p>
        </p:txBody>
      </p:sp>
      <p:pic>
        <p:nvPicPr>
          <p:cNvPr id="33795" name="Picture 1">
            <a:extLst>
              <a:ext uri="{FF2B5EF4-FFF2-40B4-BE49-F238E27FC236}">
                <a16:creationId xmlns:a16="http://schemas.microsoft.com/office/drawing/2014/main" id="{429D985A-FE36-431C-A666-784A7AD64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139" y="115889"/>
            <a:ext cx="7524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A76B285B-C3C0-487B-A5DF-0FE417666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1668463"/>
            <a:ext cx="6270625"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4">
            <a:extLst>
              <a:ext uri="{FF2B5EF4-FFF2-40B4-BE49-F238E27FC236}">
                <a16:creationId xmlns:a16="http://schemas.microsoft.com/office/drawing/2014/main" id="{DFDE5E47-26CC-440F-AF27-1204922EABD3}"/>
              </a:ext>
            </a:extLst>
          </p:cNvPr>
          <p:cNvSpPr txBox="1">
            <a:spLocks noChangeArrowheads="1"/>
          </p:cNvSpPr>
          <p:nvPr/>
        </p:nvSpPr>
        <p:spPr bwMode="auto">
          <a:xfrm>
            <a:off x="1040524" y="620713"/>
            <a:ext cx="89469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Microsoft YaHei" panose="020B0503020204020204" pitchFamily="34" charset="-122"/>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9pPr>
          </a:lstStyle>
          <a:p>
            <a:pPr defTabSz="914400" eaLnBrk="0" fontAlgn="base" hangingPunct="0">
              <a:spcBef>
                <a:spcPct val="0"/>
              </a:spcBef>
              <a:spcAft>
                <a:spcPct val="0"/>
              </a:spcAft>
              <a:buClrTx/>
              <a:buSzTx/>
            </a:pPr>
            <a:r>
              <a:rPr lang="el-GR" altLang="en-US" sz="1600" dirty="0">
                <a:latin typeface="Times New Roman" panose="02020603050405020304" pitchFamily="18" charset="0"/>
              </a:rPr>
              <a:t>Ο Καρκίνος είναι </a:t>
            </a:r>
            <a:r>
              <a:rPr lang="el-GR" altLang="en-US" sz="1600" dirty="0" err="1">
                <a:latin typeface="Times New Roman" panose="02020603050405020304" pitchFamily="18" charset="0"/>
              </a:rPr>
              <a:t>ηλικιο</a:t>
            </a:r>
            <a:r>
              <a:rPr lang="el-GR" altLang="en-US" sz="1600" dirty="0">
                <a:latin typeface="Times New Roman" panose="02020603050405020304" pitchFamily="18" charset="0"/>
              </a:rPr>
              <a:t>-εξαρτώμενη νόσος</a:t>
            </a:r>
          </a:p>
          <a:p>
            <a:pPr defTabSz="914400" eaLnBrk="0" fontAlgn="base" hangingPunct="0">
              <a:spcBef>
                <a:spcPct val="0"/>
              </a:spcBef>
              <a:spcAft>
                <a:spcPct val="0"/>
              </a:spcAft>
              <a:buClrTx/>
              <a:buSzTx/>
            </a:pPr>
            <a:r>
              <a:rPr lang="el-GR" altLang="en-US" sz="1600" dirty="0">
                <a:latin typeface="Times New Roman" panose="02020603050405020304" pitchFamily="18" charset="0"/>
              </a:rPr>
              <a:t>Τα περισσότερα περιστατικά παρουσιάζονται μετά την ηλικία των 50 χρόνων</a:t>
            </a:r>
          </a:p>
          <a:p>
            <a:pPr defTabSz="914400" eaLnBrk="0" fontAlgn="base" hangingPunct="0">
              <a:spcBef>
                <a:spcPct val="0"/>
              </a:spcBef>
              <a:spcAft>
                <a:spcPct val="0"/>
              </a:spcAft>
              <a:buClrTx/>
              <a:buSzTx/>
            </a:pPr>
            <a:r>
              <a:rPr lang="el-GR" altLang="en-US" sz="1600" dirty="0">
                <a:latin typeface="Times New Roman" panose="02020603050405020304" pitchFamily="18" charset="0"/>
              </a:rPr>
              <a:t>10% κάτω από την ηλικία των 50 χρόνων</a:t>
            </a:r>
            <a:endParaRPr lang="en-US" altLang="en-US" sz="1600" dirty="0">
              <a:latin typeface="Times New Roman" panose="02020603050405020304" pitchFamily="18" charset="0"/>
            </a:endParaRPr>
          </a:p>
        </p:txBody>
      </p:sp>
      <p:sp>
        <p:nvSpPr>
          <p:cNvPr id="39940" name="Rectangle 34">
            <a:extLst>
              <a:ext uri="{FF2B5EF4-FFF2-40B4-BE49-F238E27FC236}">
                <a16:creationId xmlns:a16="http://schemas.microsoft.com/office/drawing/2014/main" id="{8A93A67F-F89E-460C-9604-4D2E00D68334}"/>
              </a:ext>
            </a:extLst>
          </p:cNvPr>
          <p:cNvSpPr>
            <a:spLocks noChangeArrowheads="1"/>
          </p:cNvSpPr>
          <p:nvPr/>
        </p:nvSpPr>
        <p:spPr bwMode="auto">
          <a:xfrm>
            <a:off x="6743701" y="5949950"/>
            <a:ext cx="36369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marL="742950" indent="-28575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marL="1143000" indent="-22860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marL="1600200" indent="-22860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marL="2057400" indent="-22860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defTabSz="914400" fontAlgn="base">
              <a:spcBef>
                <a:spcPct val="0"/>
              </a:spcBef>
              <a:spcAft>
                <a:spcPct val="0"/>
              </a:spcAft>
              <a:buClrTx/>
            </a:pPr>
            <a:r>
              <a:rPr lang="el-GR" altLang="el-GR" sz="1200">
                <a:cs typeface="Arial" panose="020B0604020202020204" pitchFamily="34" charset="0"/>
              </a:rPr>
              <a:t>Ανατύπωση </a:t>
            </a:r>
            <a:r>
              <a:rPr lang="en-US" altLang="el-GR" sz="1200">
                <a:cs typeface="Arial" panose="020B0604020202020204" pitchFamily="34" charset="0"/>
              </a:rPr>
              <a:t>Cancer Research UK, 2019</a:t>
            </a:r>
          </a:p>
        </p:txBody>
      </p:sp>
      <p:pic>
        <p:nvPicPr>
          <p:cNvPr id="39941" name="Picture 1">
            <a:extLst>
              <a:ext uri="{FF2B5EF4-FFF2-40B4-BE49-F238E27FC236}">
                <a16:creationId xmlns:a16="http://schemas.microsoft.com/office/drawing/2014/main" id="{4F393209-59E8-42D6-BB3C-A1AF327F8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139" y="115889"/>
            <a:ext cx="7524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a:extLst>
              <a:ext uri="{FF2B5EF4-FFF2-40B4-BE49-F238E27FC236}">
                <a16:creationId xmlns:a16="http://schemas.microsoft.com/office/drawing/2014/main" id="{E4C073BF-D650-4819-9AC7-E41F9ADEE261}"/>
              </a:ext>
            </a:extLst>
          </p:cNvPr>
          <p:cNvSpPr txBox="1">
            <a:spLocks noChangeArrowheads="1"/>
          </p:cNvSpPr>
          <p:nvPr/>
        </p:nvSpPr>
        <p:spPr bwMode="auto">
          <a:xfrm>
            <a:off x="3390900" y="476250"/>
            <a:ext cx="5894388"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marL="742950" indent="-285750" defTabSz="45720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marL="1143000" indent="-228600" defTabSz="45720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marL="1600200" indent="-228600" defTabSz="45720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marL="2057400" indent="-228600" defTabSz="45720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pPr>
            <a:r>
              <a:rPr lang="el-GR" altLang="el-GR" sz="2800" b="1">
                <a:latin typeface="Arial" panose="020B0604020202020204" pitchFamily="34" charset="0"/>
                <a:cs typeface="Arial" panose="020B0604020202020204" pitchFamily="34" charset="0"/>
              </a:rPr>
              <a:t>Οι πηγές της Γενετικής Αστάθειας</a:t>
            </a:r>
          </a:p>
        </p:txBody>
      </p:sp>
      <p:sp>
        <p:nvSpPr>
          <p:cNvPr id="41987" name="Text Box 2">
            <a:extLst>
              <a:ext uri="{FF2B5EF4-FFF2-40B4-BE49-F238E27FC236}">
                <a16:creationId xmlns:a16="http://schemas.microsoft.com/office/drawing/2014/main" id="{C7222C6C-893D-468A-B218-0411C4054B32}"/>
              </a:ext>
            </a:extLst>
          </p:cNvPr>
          <p:cNvSpPr txBox="1">
            <a:spLocks noChangeArrowheads="1"/>
          </p:cNvSpPr>
          <p:nvPr/>
        </p:nvSpPr>
        <p:spPr bwMode="auto">
          <a:xfrm>
            <a:off x="6007101" y="6096000"/>
            <a:ext cx="4036787" cy="279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57200">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marL="742950" indent="-285750" defTabSz="45720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marL="1143000" indent="-228600" defTabSz="45720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marL="1600200" indent="-228600" defTabSz="45720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marL="2057400" indent="-228600" defTabSz="45720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pPr>
            <a:r>
              <a:rPr lang="en-US" altLang="el-GR" sz="1200">
                <a:latin typeface="Arial" panose="020B0604020202020204" pitchFamily="34" charset="0"/>
                <a:cs typeface="Arial" panose="020B0604020202020204" pitchFamily="34" charset="0"/>
              </a:rPr>
              <a:t>Modified from Hoeijmakers (2001) </a:t>
            </a:r>
            <a:r>
              <a:rPr lang="en-US" altLang="el-GR" sz="1200" i="1">
                <a:latin typeface="Arial" panose="020B0604020202020204" pitchFamily="34" charset="0"/>
                <a:cs typeface="Arial" panose="020B0604020202020204" pitchFamily="34" charset="0"/>
              </a:rPr>
              <a:t>Nature </a:t>
            </a:r>
            <a:r>
              <a:rPr lang="en-US" altLang="el-GR" sz="1200">
                <a:latin typeface="Arial" panose="020B0604020202020204" pitchFamily="34" charset="0"/>
                <a:cs typeface="Arial" panose="020B0604020202020204" pitchFamily="34" charset="0"/>
              </a:rPr>
              <a:t>411, 366-374</a:t>
            </a:r>
            <a:r>
              <a:rPr lang="zh-CN" altLang="el-GR" sz="1200">
                <a:latin typeface="Arial" panose="020B0604020202020204" pitchFamily="34" charset="0"/>
                <a:cs typeface="Arial" panose="020B0604020202020204" pitchFamily="34" charset="0"/>
              </a:rPr>
              <a:t>￈</a:t>
            </a:r>
          </a:p>
        </p:txBody>
      </p:sp>
      <p:pic>
        <p:nvPicPr>
          <p:cNvPr id="41988" name="Picture 3">
            <a:extLst>
              <a:ext uri="{FF2B5EF4-FFF2-40B4-BE49-F238E27FC236}">
                <a16:creationId xmlns:a16="http://schemas.microsoft.com/office/drawing/2014/main" id="{9012BDEC-CBF2-4C97-ADB3-29F9D6671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25575"/>
            <a:ext cx="7264400" cy="4224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9" name="Picture 4">
            <a:extLst>
              <a:ext uri="{FF2B5EF4-FFF2-40B4-BE49-F238E27FC236}">
                <a16:creationId xmlns:a16="http://schemas.microsoft.com/office/drawing/2014/main" id="{CF824CFF-2491-4DAD-83CB-08E6C21B5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6" y="142875"/>
            <a:ext cx="976313" cy="93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umanmigrationNature">
            <a:extLst>
              <a:ext uri="{FF2B5EF4-FFF2-40B4-BE49-F238E27FC236}">
                <a16:creationId xmlns:a16="http://schemas.microsoft.com/office/drawing/2014/main" id="{A5E23F72-4FB2-4AF1-9D0C-6D9C56FC8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5" y="1246189"/>
            <a:ext cx="4319588"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9">
            <a:extLst>
              <a:ext uri="{FF2B5EF4-FFF2-40B4-BE49-F238E27FC236}">
                <a16:creationId xmlns:a16="http://schemas.microsoft.com/office/drawing/2014/main" id="{9DD6AB53-E81D-4CC2-A167-F9CA29BDE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75" y="3573463"/>
            <a:ext cx="4368800"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3">
            <a:extLst>
              <a:ext uri="{FF2B5EF4-FFF2-40B4-BE49-F238E27FC236}">
                <a16:creationId xmlns:a16="http://schemas.microsoft.com/office/drawing/2014/main" id="{F861E7B1-0D91-488A-9797-A2B77B4638D1}"/>
              </a:ext>
            </a:extLst>
          </p:cNvPr>
          <p:cNvSpPr txBox="1">
            <a:spLocks noChangeArrowheads="1"/>
          </p:cNvSpPr>
          <p:nvPr/>
        </p:nvSpPr>
        <p:spPr bwMode="auto">
          <a:xfrm>
            <a:off x="6959601" y="6308726"/>
            <a:ext cx="3313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en-US" altLang="el-GR" sz="1400" b="1">
                <a:solidFill>
                  <a:srgbClr val="000000"/>
                </a:solidFill>
                <a:latin typeface="Arial" panose="020B0604020202020204" pitchFamily="34" charset="0"/>
                <a:cs typeface="Arial" panose="020B0604020202020204" pitchFamily="34" charset="0"/>
              </a:rPr>
              <a:t>McClellan &amp; King, Cell,  Apr. 2010</a:t>
            </a:r>
            <a:endParaRPr lang="el-GR" altLang="el-GR" sz="1400" b="1">
              <a:solidFill>
                <a:srgbClr val="000000"/>
              </a:solidFill>
              <a:latin typeface="Arial" panose="020B0604020202020204" pitchFamily="34" charset="0"/>
              <a:cs typeface="Arial" panose="020B0604020202020204" pitchFamily="34" charset="0"/>
            </a:endParaRPr>
          </a:p>
        </p:txBody>
      </p:sp>
      <p:sp>
        <p:nvSpPr>
          <p:cNvPr id="44037" name="TextBox 4">
            <a:extLst>
              <a:ext uri="{FF2B5EF4-FFF2-40B4-BE49-F238E27FC236}">
                <a16:creationId xmlns:a16="http://schemas.microsoft.com/office/drawing/2014/main" id="{D98975F9-224B-4799-819E-B55289B860D3}"/>
              </a:ext>
            </a:extLst>
          </p:cNvPr>
          <p:cNvSpPr txBox="1">
            <a:spLocks noChangeArrowheads="1"/>
          </p:cNvSpPr>
          <p:nvPr/>
        </p:nvSpPr>
        <p:spPr bwMode="auto">
          <a:xfrm>
            <a:off x="1992313" y="260351"/>
            <a:ext cx="8496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fontAlgn="base">
              <a:spcBef>
                <a:spcPct val="0"/>
              </a:spcBef>
              <a:spcAft>
                <a:spcPct val="0"/>
              </a:spcAft>
              <a:buNone/>
            </a:pPr>
            <a:r>
              <a:rPr lang="el-GR" altLang="el-GR" sz="1800" b="1">
                <a:solidFill>
                  <a:srgbClr val="000000"/>
                </a:solidFill>
                <a:latin typeface="Arial" panose="020B0604020202020204" pitchFamily="34" charset="0"/>
                <a:cs typeface="Arial" panose="020B0604020202020204" pitchFamily="34" charset="0"/>
              </a:rPr>
              <a:t>Οι μεταλλάξεις που συνδέονται με τον καρκίνο είναι πρόσφατες (~1-2.000 χρόνων) και δεν συνδέονται με την αρχαία γενετική ποικιλομορφία του ανθρώπου</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a:extLst>
              <a:ext uri="{FF2B5EF4-FFF2-40B4-BE49-F238E27FC236}">
                <a16:creationId xmlns:a16="http://schemas.microsoft.com/office/drawing/2014/main" id="{8DD719AE-CEF0-4881-BB80-AD71524D7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981076"/>
            <a:ext cx="5214938"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2">
            <a:extLst>
              <a:ext uri="{FF2B5EF4-FFF2-40B4-BE49-F238E27FC236}">
                <a16:creationId xmlns:a16="http://schemas.microsoft.com/office/drawing/2014/main" id="{C5BB5E0F-FDD8-4623-BCD2-E888564CF49D}"/>
              </a:ext>
            </a:extLst>
          </p:cNvPr>
          <p:cNvSpPr txBox="1">
            <a:spLocks noChangeArrowheads="1"/>
          </p:cNvSpPr>
          <p:nvPr/>
        </p:nvSpPr>
        <p:spPr bwMode="auto">
          <a:xfrm>
            <a:off x="8637564" y="5884589"/>
            <a:ext cx="2376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l-GR" dirty="0"/>
              <a:t>Rahman Nature 2014</a:t>
            </a:r>
          </a:p>
        </p:txBody>
      </p:sp>
      <p:sp>
        <p:nvSpPr>
          <p:cNvPr id="49156" name="TextBox 3">
            <a:extLst>
              <a:ext uri="{FF2B5EF4-FFF2-40B4-BE49-F238E27FC236}">
                <a16:creationId xmlns:a16="http://schemas.microsoft.com/office/drawing/2014/main" id="{382D3D5D-FC72-4670-B1ED-F4CD46AFCCCD}"/>
              </a:ext>
            </a:extLst>
          </p:cNvPr>
          <p:cNvSpPr txBox="1">
            <a:spLocks noChangeArrowheads="1"/>
          </p:cNvSpPr>
          <p:nvPr/>
        </p:nvSpPr>
        <p:spPr bwMode="auto">
          <a:xfrm>
            <a:off x="2135188" y="282575"/>
            <a:ext cx="806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b="1"/>
              <a:t>Χρωμοσωματική θέση 114 γονιδίων προδιάθεσης στον καρκίνο</a:t>
            </a:r>
            <a:endParaRPr lang="en-US" altLang="el-GR" b="1"/>
          </a:p>
        </p:txBody>
      </p:sp>
      <p:sp>
        <p:nvSpPr>
          <p:cNvPr id="49157" name="TextBox 4">
            <a:extLst>
              <a:ext uri="{FF2B5EF4-FFF2-40B4-BE49-F238E27FC236}">
                <a16:creationId xmlns:a16="http://schemas.microsoft.com/office/drawing/2014/main" id="{3AC1B25B-4D61-48F7-8DA7-404C058F6D8A}"/>
              </a:ext>
            </a:extLst>
          </p:cNvPr>
          <p:cNvSpPr txBox="1">
            <a:spLocks noChangeArrowheads="1"/>
          </p:cNvSpPr>
          <p:nvPr/>
        </p:nvSpPr>
        <p:spPr bwMode="auto">
          <a:xfrm>
            <a:off x="3324225" y="5287964"/>
            <a:ext cx="4967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sz="1400"/>
              <a:t>Μεταλλάξεις απώλειας λειτουργίας: μαύρο</a:t>
            </a:r>
          </a:p>
          <a:p>
            <a:r>
              <a:rPr lang="el-GR" altLang="el-GR" sz="1400"/>
              <a:t>Μεταλλάξεις  κέρδους λειτουργίας: κόκκινο</a:t>
            </a:r>
            <a:endParaRPr lang="en-US" altLang="el-GR" sz="1400"/>
          </a:p>
        </p:txBody>
      </p:sp>
      <p:pic>
        <p:nvPicPr>
          <p:cNvPr id="6" name="Picture 22" descr="demokritos_trans">
            <a:extLst>
              <a:ext uri="{FF2B5EF4-FFF2-40B4-BE49-F238E27FC236}">
                <a16:creationId xmlns:a16="http://schemas.microsoft.com/office/drawing/2014/main" id="{DC7D2BDB-CC4D-4462-BE26-8D52EA76EBF4}"/>
              </a:ext>
            </a:extLst>
          </p:cNvPr>
          <p:cNvPicPr>
            <a:picLocks noChangeAspect="1" noChangeArrowheads="1"/>
          </p:cNvPicPr>
          <p:nvPr/>
        </p:nvPicPr>
        <p:blipFill>
          <a:blip r:embed="rId4"/>
          <a:srcRect/>
          <a:stretch>
            <a:fillRect/>
          </a:stretch>
        </p:blipFill>
        <p:spPr bwMode="auto">
          <a:xfrm>
            <a:off x="9480551" y="282576"/>
            <a:ext cx="1025525" cy="1006475"/>
          </a:xfrm>
          <a:prstGeom prst="rect">
            <a:avLst/>
          </a:prstGeom>
          <a:noFill/>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DA2C15E-E140-49B2-9983-9A286A000B88}"/>
              </a:ext>
            </a:extLst>
          </p:cNvPr>
          <p:cNvGrpSpPr/>
          <p:nvPr/>
        </p:nvGrpSpPr>
        <p:grpSpPr>
          <a:xfrm>
            <a:off x="-64800" y="0"/>
            <a:ext cx="12256800" cy="6858000"/>
            <a:chOff x="418744" y="142652"/>
            <a:chExt cx="11682101" cy="6481706"/>
          </a:xfrm>
          <a:effectLst>
            <a:outerShdw blurRad="50800" dist="38100" dir="5400000" algn="t" rotWithShape="0">
              <a:prstClr val="black">
                <a:alpha val="40000"/>
              </a:prstClr>
            </a:outerShdw>
          </a:effectLst>
        </p:grpSpPr>
        <p:pic>
          <p:nvPicPr>
            <p:cNvPr id="1026" name="Picture 2" descr="Prostate Cancer - Understand More - Patients | Ambry Genetics">
              <a:extLst>
                <a:ext uri="{FF2B5EF4-FFF2-40B4-BE49-F238E27FC236}">
                  <a16:creationId xmlns:a16="http://schemas.microsoft.com/office/drawing/2014/main" id="{C5C7D1C6-86FC-402B-BF5A-050A8F98DB54}"/>
                </a:ext>
              </a:extLst>
            </p:cNvPr>
            <p:cNvPicPr>
              <a:picLocks noChangeAspect="1" noChangeArrowheads="1"/>
            </p:cNvPicPr>
            <p:nvPr/>
          </p:nvPicPr>
          <p:blipFill>
            <a:blip r:embed="rId2"/>
            <a:srcRect/>
            <a:stretch>
              <a:fillRect/>
            </a:stretch>
          </p:blipFill>
          <p:spPr bwMode="auto">
            <a:xfrm>
              <a:off x="418744" y="142652"/>
              <a:ext cx="11682101" cy="6438882"/>
            </a:xfrm>
            <a:prstGeom prst="rect">
              <a:avLst/>
            </a:prstGeom>
            <a:noFill/>
          </p:spPr>
        </p:pic>
        <p:sp>
          <p:nvSpPr>
            <p:cNvPr id="4" name="TextBox 3">
              <a:extLst>
                <a:ext uri="{FF2B5EF4-FFF2-40B4-BE49-F238E27FC236}">
                  <a16:creationId xmlns:a16="http://schemas.microsoft.com/office/drawing/2014/main" id="{1743A8D6-AC01-47F3-9915-55A45DDA8F14}"/>
                </a:ext>
              </a:extLst>
            </p:cNvPr>
            <p:cNvSpPr txBox="1"/>
            <p:nvPr/>
          </p:nvSpPr>
          <p:spPr>
            <a:xfrm>
              <a:off x="5665863" y="478565"/>
              <a:ext cx="6081758" cy="1849393"/>
            </a:xfrm>
            <a:prstGeom prst="rect">
              <a:avLst/>
            </a:prstGeom>
            <a:solidFill>
              <a:schemeClr val="bg1"/>
            </a:solidFill>
          </p:spPr>
          <p:txBody>
            <a:bodyPr>
              <a:spAutoFit/>
            </a:bodyPr>
            <a:lstStyle/>
            <a:p>
              <a:pPr>
                <a:defRPr/>
              </a:pPr>
              <a:r>
                <a:rPr lang="el-GR" b="1" dirty="0">
                  <a:solidFill>
                    <a:schemeClr val="accent2"/>
                  </a:solidFill>
                </a:rPr>
                <a:t>ΚΛΗΡΟΝΟΜΙΚΟΣ ΚΑΡΚΙΝΟΣ</a:t>
              </a:r>
            </a:p>
            <a:p>
              <a:pPr>
                <a:defRPr/>
              </a:pPr>
              <a:r>
                <a:rPr lang="el-GR" sz="1500" dirty="0"/>
                <a:t>Οφείλεται σε μεταλλαγμένο γονίδιο που κληρονομείται από γενιά σε γενιά</a:t>
              </a:r>
            </a:p>
            <a:p>
              <a:pPr>
                <a:defRPr/>
              </a:pPr>
              <a:endParaRPr lang="el-GR" sz="1500" dirty="0"/>
            </a:p>
            <a:p>
              <a:pPr>
                <a:defRPr/>
              </a:pPr>
              <a:endParaRPr lang="en-US" sz="1500" dirty="0"/>
            </a:p>
          </p:txBody>
        </p:sp>
        <p:sp>
          <p:nvSpPr>
            <p:cNvPr id="6" name="TextBox 5">
              <a:extLst>
                <a:ext uri="{FF2B5EF4-FFF2-40B4-BE49-F238E27FC236}">
                  <a16:creationId xmlns:a16="http://schemas.microsoft.com/office/drawing/2014/main" id="{411CCF1B-5A07-4455-BC73-4518494FA04A}"/>
                </a:ext>
              </a:extLst>
            </p:cNvPr>
            <p:cNvSpPr txBox="1"/>
            <p:nvPr/>
          </p:nvSpPr>
          <p:spPr>
            <a:xfrm>
              <a:off x="5625980" y="2986789"/>
              <a:ext cx="6212794" cy="2179641"/>
            </a:xfrm>
            <a:prstGeom prst="rect">
              <a:avLst/>
            </a:prstGeom>
            <a:solidFill>
              <a:schemeClr val="bg1"/>
            </a:solidFill>
          </p:spPr>
          <p:txBody>
            <a:bodyPr>
              <a:spAutoFit/>
            </a:bodyPr>
            <a:lstStyle/>
            <a:p>
              <a:pPr>
                <a:defRPr/>
              </a:pPr>
              <a:r>
                <a:rPr lang="el-GR" b="1" dirty="0">
                  <a:solidFill>
                    <a:schemeClr val="accent2"/>
                  </a:solidFill>
                </a:rPr>
                <a:t>ΟΙΚΟΓΕΝΗΣ ΚΑΡΚΙΝΟΣ</a:t>
              </a:r>
            </a:p>
            <a:p>
              <a:pPr>
                <a:defRPr/>
              </a:pPr>
              <a:r>
                <a:rPr lang="el-GR" sz="1500" dirty="0"/>
                <a:t>Συσσώρευση καρκίνων σε μια οικογένεια χωρίς προσδιορισμένο αίτιο (ένα ή περισσότερα γονίδια; Κοινό περιβάλλον; όλα μαζί;)</a:t>
              </a:r>
            </a:p>
            <a:p>
              <a:pPr>
                <a:defRPr/>
              </a:pPr>
              <a:endParaRPr lang="el-GR" sz="1500" dirty="0"/>
            </a:p>
            <a:p>
              <a:pPr>
                <a:defRPr/>
              </a:pPr>
              <a:endParaRPr lang="en-US" sz="1500" dirty="0"/>
            </a:p>
          </p:txBody>
        </p:sp>
        <p:sp>
          <p:nvSpPr>
            <p:cNvPr id="7" name="TextBox 6">
              <a:extLst>
                <a:ext uri="{FF2B5EF4-FFF2-40B4-BE49-F238E27FC236}">
                  <a16:creationId xmlns:a16="http://schemas.microsoft.com/office/drawing/2014/main" id="{EFC00524-A77E-43A9-B33F-E78CCCF011FF}"/>
                </a:ext>
              </a:extLst>
            </p:cNvPr>
            <p:cNvSpPr txBox="1"/>
            <p:nvPr/>
          </p:nvSpPr>
          <p:spPr>
            <a:xfrm>
              <a:off x="5657311" y="5105215"/>
              <a:ext cx="6081758" cy="1519143"/>
            </a:xfrm>
            <a:prstGeom prst="rect">
              <a:avLst/>
            </a:prstGeom>
            <a:solidFill>
              <a:schemeClr val="bg1"/>
            </a:solidFill>
          </p:spPr>
          <p:txBody>
            <a:bodyPr>
              <a:spAutoFit/>
            </a:bodyPr>
            <a:lstStyle/>
            <a:p>
              <a:pPr>
                <a:defRPr/>
              </a:pPr>
              <a:r>
                <a:rPr lang="el-GR" b="1" dirty="0">
                  <a:solidFill>
                    <a:schemeClr val="accent2"/>
                  </a:solidFill>
                </a:rPr>
                <a:t>ΣΠΟΡΑΔΙΚΟΣ ΚΑΡΚΙΝΟΣ</a:t>
              </a:r>
            </a:p>
            <a:p>
              <a:pPr>
                <a:defRPr/>
              </a:pPr>
              <a:r>
                <a:rPr lang="el-GR" sz="1500" dirty="0"/>
                <a:t>Οφείλεται καθαρά στην τύχη – μπορεί να παρατηρηθεί σε περισσότερα μέλη της ίδιας οικογένειας, συνήθως σε μεγάλες ηλικίες</a:t>
              </a:r>
              <a:endParaRPr lang="en-US" sz="1500" dirty="0"/>
            </a:p>
          </p:txBody>
        </p:sp>
      </p:grpSp>
      <p:sp>
        <p:nvSpPr>
          <p:cNvPr id="51203" name="TextBox 1">
            <a:extLst>
              <a:ext uri="{FF2B5EF4-FFF2-40B4-BE49-F238E27FC236}">
                <a16:creationId xmlns:a16="http://schemas.microsoft.com/office/drawing/2014/main" id="{9BB87943-3FC5-4CF4-AACC-CF31119FB1B1}"/>
              </a:ext>
            </a:extLst>
          </p:cNvPr>
          <p:cNvSpPr txBox="1">
            <a:spLocks noChangeArrowheads="1"/>
          </p:cNvSpPr>
          <p:nvPr/>
        </p:nvSpPr>
        <p:spPr bwMode="auto">
          <a:xfrm>
            <a:off x="4357688" y="3032125"/>
            <a:ext cx="73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n-US" b="1"/>
              <a:t>20%</a:t>
            </a:r>
          </a:p>
        </p:txBody>
      </p:sp>
      <p:sp>
        <p:nvSpPr>
          <p:cNvPr id="51204" name="TextBox 8">
            <a:extLst>
              <a:ext uri="{FF2B5EF4-FFF2-40B4-BE49-F238E27FC236}">
                <a16:creationId xmlns:a16="http://schemas.microsoft.com/office/drawing/2014/main" id="{398A194D-FF09-4E42-BF46-88BFE9E23AA9}"/>
              </a:ext>
            </a:extLst>
          </p:cNvPr>
          <p:cNvSpPr txBox="1">
            <a:spLocks noChangeArrowheads="1"/>
          </p:cNvSpPr>
          <p:nvPr/>
        </p:nvSpPr>
        <p:spPr bwMode="auto">
          <a:xfrm>
            <a:off x="2931510" y="1633154"/>
            <a:ext cx="896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n-US" b="1" dirty="0"/>
              <a:t>10%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7424AACF-E3FC-4B6D-813A-BA9C4C42E9C5}"/>
              </a:ext>
            </a:extLst>
          </p:cNvPr>
          <p:cNvSpPr>
            <a:spLocks noChangeArrowheads="1"/>
          </p:cNvSpPr>
          <p:nvPr/>
        </p:nvSpPr>
        <p:spPr bwMode="auto">
          <a:xfrm>
            <a:off x="1905000" y="895350"/>
            <a:ext cx="8534400"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1925" algn="l"/>
                <a:tab pos="10779125"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1925" algn="l"/>
                <a:tab pos="10779125"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1925" algn="l"/>
                <a:tab pos="10779125"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1925" algn="l"/>
                <a:tab pos="10779125"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1925" algn="l"/>
                <a:tab pos="10779125"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1925" algn="l"/>
                <a:tab pos="10779125"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1925" algn="l"/>
                <a:tab pos="10779125"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1925" algn="l"/>
                <a:tab pos="10779125"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 pos="10321925" algn="l"/>
                <a:tab pos="10779125" algn="l"/>
              </a:tabLst>
              <a:defRPr sz="2000">
                <a:solidFill>
                  <a:srgbClr val="000000"/>
                </a:solidFill>
                <a:latin typeface="Calibri" panose="020F0502020204030204" pitchFamily="34" charset="0"/>
                <a:ea typeface="Microsoft YaHei" panose="020B0503020204020204" pitchFamily="34" charset="-122"/>
              </a:defRPr>
            </a:lvl9pPr>
          </a:lstStyle>
          <a:p>
            <a:pPr>
              <a:spcBef>
                <a:spcPts val="1250"/>
              </a:spcBef>
              <a:buClrTx/>
              <a:buSzTx/>
              <a:buNone/>
            </a:pPr>
            <a:r>
              <a:rPr lang="en-US" altLang="el-GR" sz="2000" b="1" i="1" u="sng">
                <a:latin typeface="Times New Roman" panose="02020603050405020304" pitchFamily="18" charset="0"/>
                <a:cs typeface="Arial" panose="020B0604020202020204" pitchFamily="34" charset="0"/>
              </a:rPr>
              <a:t>Syndrome</a:t>
            </a:r>
            <a:r>
              <a:rPr lang="el-GR" altLang="el-GR" sz="2000" b="1" i="1">
                <a:latin typeface="Times New Roman" panose="02020603050405020304" pitchFamily="18" charset="0"/>
                <a:cs typeface="Arial" panose="020B0604020202020204" pitchFamily="34" charset="0"/>
              </a:rPr>
              <a:t> 	</a:t>
            </a:r>
            <a:r>
              <a:rPr lang="en-US" altLang="el-GR" sz="2000" b="1" i="1" u="sng">
                <a:latin typeface="Times New Roman" panose="02020603050405020304" pitchFamily="18" charset="0"/>
                <a:cs typeface="Arial" panose="020B0604020202020204" pitchFamily="34" charset="0"/>
              </a:rPr>
              <a:t>Gene</a:t>
            </a:r>
            <a:r>
              <a:rPr lang="el-GR" altLang="el-GR" sz="2000" b="1" i="1">
                <a:latin typeface="Times New Roman" panose="02020603050405020304" pitchFamily="18" charset="0"/>
                <a:cs typeface="Arial" panose="020B0604020202020204" pitchFamily="34" charset="0"/>
              </a:rPr>
              <a:t>		</a:t>
            </a:r>
            <a:r>
              <a:rPr lang="en-US" altLang="el-GR" sz="2000" b="1" i="1" u="sng">
                <a:latin typeface="Times New Roman" panose="02020603050405020304" pitchFamily="18" charset="0"/>
                <a:cs typeface="Arial" panose="020B0604020202020204" pitchFamily="34" charset="0"/>
              </a:rPr>
              <a:t>Organs affected</a:t>
            </a:r>
          </a:p>
          <a:p>
            <a:pPr>
              <a:lnSpc>
                <a:spcPct val="30000"/>
              </a:lnSpc>
              <a:spcBef>
                <a:spcPts val="1250"/>
              </a:spcBef>
              <a:buClrTx/>
              <a:buSzTx/>
              <a:buNone/>
            </a:pPr>
            <a:endParaRPr lang="el-GR" altLang="el-GR" sz="2000" b="1" i="1">
              <a:latin typeface="Times New Roman" panose="02020603050405020304" pitchFamily="18" charset="0"/>
              <a:cs typeface="Arial" panose="020B0604020202020204" pitchFamily="34" charset="0"/>
            </a:endParaRPr>
          </a:p>
          <a:p>
            <a:pPr>
              <a:lnSpc>
                <a:spcPct val="30000"/>
              </a:lnSpc>
              <a:spcBef>
                <a:spcPts val="875"/>
              </a:spcBef>
              <a:buClrTx/>
              <a:buSzTx/>
              <a:buNone/>
            </a:pPr>
            <a:r>
              <a:rPr lang="en-US" altLang="el-GR" sz="1400" b="1" i="1">
                <a:latin typeface="Times New Roman" panose="02020603050405020304" pitchFamily="18" charset="0"/>
                <a:cs typeface="Arial" panose="020B0604020202020204" pitchFamily="34" charset="0"/>
              </a:rPr>
              <a:t>breast</a:t>
            </a:r>
            <a:r>
              <a:rPr lang="el-GR" altLang="el-GR" sz="1400" b="1" i="1">
                <a:latin typeface="Times New Roman" panose="02020603050405020304" pitchFamily="18" charset="0"/>
                <a:cs typeface="Arial" panose="020B0604020202020204" pitchFamily="34" charset="0"/>
              </a:rPr>
              <a:t>/</a:t>
            </a:r>
            <a:r>
              <a:rPr lang="en-US" altLang="el-GR" sz="1400" b="1" i="1">
                <a:latin typeface="Times New Roman" panose="02020603050405020304" pitchFamily="18" charset="0"/>
                <a:cs typeface="Arial" panose="020B0604020202020204" pitchFamily="34" charset="0"/>
              </a:rPr>
              <a:t>		BRCA</a:t>
            </a:r>
            <a:r>
              <a:rPr lang="el-GR" altLang="el-GR" sz="1400" b="1" i="1">
                <a:latin typeface="Times New Roman" panose="02020603050405020304" pitchFamily="18" charset="0"/>
                <a:cs typeface="Arial" panose="020B0604020202020204" pitchFamily="34" charset="0"/>
              </a:rPr>
              <a:t>1 		</a:t>
            </a:r>
            <a:r>
              <a:rPr lang="en-US" altLang="el-GR" sz="1400" b="1">
                <a:solidFill>
                  <a:srgbClr val="FF0000"/>
                </a:solidFill>
                <a:latin typeface="Times New Roman" panose="02020603050405020304" pitchFamily="18" charset="0"/>
                <a:cs typeface="Arial" panose="020B0604020202020204" pitchFamily="34" charset="0"/>
              </a:rPr>
              <a:t>breast</a:t>
            </a:r>
            <a:r>
              <a:rPr lang="el-GR" altLang="el-GR" sz="1400" b="1">
                <a:latin typeface="Times New Roman" panose="02020603050405020304" pitchFamily="18" charset="0"/>
                <a:cs typeface="Arial" panose="020B0604020202020204" pitchFamily="34" charset="0"/>
              </a:rPr>
              <a:t>, </a:t>
            </a:r>
            <a:r>
              <a:rPr lang="en-US" altLang="el-GR" sz="1400" b="1">
                <a:solidFill>
                  <a:srgbClr val="000099"/>
                </a:solidFill>
                <a:latin typeface="Times New Roman" panose="02020603050405020304" pitchFamily="18" charset="0"/>
                <a:cs typeface="Arial" panose="020B0604020202020204" pitchFamily="34" charset="0"/>
              </a:rPr>
              <a:t>ovaries</a:t>
            </a:r>
          </a:p>
          <a:p>
            <a:pPr>
              <a:lnSpc>
                <a:spcPct val="30000"/>
              </a:lnSpc>
              <a:spcBef>
                <a:spcPts val="875"/>
              </a:spcBef>
              <a:buClrTx/>
              <a:buSzTx/>
              <a:buNone/>
            </a:pPr>
            <a:r>
              <a:rPr lang="en-US" altLang="el-GR" sz="1400" b="1" i="1">
                <a:latin typeface="Times New Roman" panose="02020603050405020304" pitchFamily="18" charset="0"/>
                <a:cs typeface="Arial" panose="020B0604020202020204" pitchFamily="34" charset="0"/>
              </a:rPr>
              <a:t>ovarian</a:t>
            </a:r>
            <a:r>
              <a:rPr lang="en-US" altLang="el-GR" sz="1400" b="1">
                <a:latin typeface="Times New Roman" panose="02020603050405020304" pitchFamily="18" charset="0"/>
                <a:cs typeface="Arial" panose="020B0604020202020204" pitchFamily="34" charset="0"/>
              </a:rPr>
              <a:t>		</a:t>
            </a:r>
          </a:p>
          <a:p>
            <a:pPr>
              <a:spcBef>
                <a:spcPts val="875"/>
              </a:spcBef>
              <a:buClrTx/>
              <a:buSzTx/>
              <a:buNone/>
            </a:pPr>
            <a:r>
              <a:rPr lang="en-US" altLang="el-GR" sz="1400" b="1">
                <a:latin typeface="Times New Roman" panose="02020603050405020304" pitchFamily="18" charset="0"/>
                <a:cs typeface="Arial" panose="020B0604020202020204" pitchFamily="34" charset="0"/>
              </a:rPr>
              <a:t>HBOC	</a:t>
            </a:r>
            <a:r>
              <a:rPr lang="el-GR" altLang="el-GR" sz="1400" b="1">
                <a:latin typeface="Times New Roman" panose="02020603050405020304" pitchFamily="18" charset="0"/>
                <a:cs typeface="Arial" panose="020B0604020202020204" pitchFamily="34" charset="0"/>
              </a:rPr>
              <a:t>	 </a:t>
            </a:r>
            <a:r>
              <a:rPr lang="en-US" altLang="el-GR" sz="1400" b="1" i="1">
                <a:latin typeface="Times New Roman" panose="02020603050405020304" pitchFamily="18" charset="0"/>
                <a:cs typeface="Arial" panose="020B0604020202020204" pitchFamily="34" charset="0"/>
              </a:rPr>
              <a:t>BRCA</a:t>
            </a:r>
            <a:r>
              <a:rPr lang="el-GR" altLang="el-GR" sz="1400" b="1" i="1">
                <a:latin typeface="Times New Roman" panose="02020603050405020304" pitchFamily="18" charset="0"/>
                <a:cs typeface="Arial" panose="020B0604020202020204" pitchFamily="34" charset="0"/>
              </a:rPr>
              <a:t>2</a:t>
            </a:r>
            <a:r>
              <a:rPr lang="el-GR" altLang="el-GR" sz="1400" b="1">
                <a:latin typeface="Times New Roman" panose="02020603050405020304" pitchFamily="18" charset="0"/>
                <a:cs typeface="Arial" panose="020B0604020202020204" pitchFamily="34" charset="0"/>
              </a:rPr>
              <a:t>		</a:t>
            </a:r>
            <a:r>
              <a:rPr lang="en-US" altLang="el-GR" sz="1400" b="1">
                <a:solidFill>
                  <a:srgbClr val="FF0000"/>
                </a:solidFill>
                <a:latin typeface="Times New Roman" panose="02020603050405020304" pitchFamily="18" charset="0"/>
                <a:cs typeface="Arial" panose="020B0604020202020204" pitchFamily="34" charset="0"/>
              </a:rPr>
              <a:t>breast</a:t>
            </a:r>
            <a:r>
              <a:rPr lang="el-GR" altLang="el-GR" sz="1400" b="1">
                <a:latin typeface="Times New Roman" panose="02020603050405020304" pitchFamily="18" charset="0"/>
                <a:cs typeface="Arial" panose="020B0604020202020204" pitchFamily="34" charset="0"/>
              </a:rPr>
              <a:t>, </a:t>
            </a:r>
            <a:r>
              <a:rPr lang="en-US" altLang="el-GR" sz="1400" b="1">
                <a:solidFill>
                  <a:srgbClr val="000099"/>
                </a:solidFill>
                <a:latin typeface="Times New Roman" panose="02020603050405020304" pitchFamily="18" charset="0"/>
                <a:cs typeface="Arial" panose="020B0604020202020204" pitchFamily="34" charset="0"/>
              </a:rPr>
              <a:t>ovaries</a:t>
            </a:r>
            <a:r>
              <a:rPr lang="el-GR" altLang="el-GR" sz="1400" b="1">
                <a:latin typeface="Times New Roman" panose="02020603050405020304" pitchFamily="18" charset="0"/>
                <a:cs typeface="Arial" panose="020B0604020202020204" pitchFamily="34" charset="0"/>
              </a:rPr>
              <a:t>, </a:t>
            </a:r>
            <a:r>
              <a:rPr lang="en-US" altLang="el-GR" sz="1400" b="1">
                <a:latin typeface="Times New Roman" panose="02020603050405020304" pitchFamily="18" charset="0"/>
                <a:cs typeface="Arial" panose="020B0604020202020204" pitchFamily="34" charset="0"/>
              </a:rPr>
              <a:t>prostate</a:t>
            </a:r>
            <a:r>
              <a:rPr lang="el-GR" altLang="el-GR" sz="1400" b="1">
                <a:latin typeface="Times New Roman" panose="02020603050405020304" pitchFamily="18" charset="0"/>
                <a:cs typeface="Arial" panose="020B0604020202020204" pitchFamily="34" charset="0"/>
              </a:rPr>
              <a:t>, </a:t>
            </a:r>
            <a:r>
              <a:rPr lang="en-US" altLang="el-GR" sz="1400" b="1">
                <a:latin typeface="Times New Roman" panose="02020603050405020304" pitchFamily="18" charset="0"/>
                <a:cs typeface="Arial" panose="020B0604020202020204" pitchFamily="34" charset="0"/>
              </a:rPr>
              <a:t>pancreas</a:t>
            </a:r>
          </a:p>
          <a:p>
            <a:pPr>
              <a:spcBef>
                <a:spcPts val="875"/>
              </a:spcBef>
              <a:buClrTx/>
              <a:buSzTx/>
              <a:buNone/>
            </a:pPr>
            <a:r>
              <a:rPr lang="en-US" altLang="el-GR" sz="1400" b="1">
                <a:latin typeface="Times New Roman" panose="02020603050405020304" pitchFamily="18" charset="0"/>
                <a:cs typeface="Arial" panose="020B0604020202020204" pitchFamily="34" charset="0"/>
              </a:rPr>
              <a:t>CHEK2		</a:t>
            </a:r>
            <a:r>
              <a:rPr lang="en-US" altLang="el-GR" sz="1400" b="1" i="1">
                <a:latin typeface="Times New Roman" panose="02020603050405020304" pitchFamily="18" charset="0"/>
                <a:cs typeface="Arial" panose="020B0604020202020204" pitchFamily="34" charset="0"/>
              </a:rPr>
              <a:t>CHEK2</a:t>
            </a:r>
            <a:r>
              <a:rPr lang="en-US" altLang="el-GR" sz="1400" b="1">
                <a:latin typeface="Times New Roman" panose="02020603050405020304" pitchFamily="18" charset="0"/>
                <a:cs typeface="Arial" panose="020B0604020202020204" pitchFamily="34" charset="0"/>
              </a:rPr>
              <a:t>		</a:t>
            </a:r>
            <a:r>
              <a:rPr lang="en-US" altLang="el-GR" sz="1400" b="1">
                <a:solidFill>
                  <a:srgbClr val="FF0000"/>
                </a:solidFill>
                <a:latin typeface="Times New Roman" panose="02020603050405020304" pitchFamily="18" charset="0"/>
                <a:cs typeface="Arial" panose="020B0604020202020204" pitchFamily="34" charset="0"/>
              </a:rPr>
              <a:t>breast</a:t>
            </a:r>
            <a:r>
              <a:rPr lang="en-US" altLang="el-GR" sz="1400" b="1">
                <a:latin typeface="Times New Roman" panose="02020603050405020304" pitchFamily="18" charset="0"/>
                <a:cs typeface="Arial" panose="020B0604020202020204" pitchFamily="34" charset="0"/>
              </a:rPr>
              <a:t>, thyroid, </a:t>
            </a:r>
            <a:r>
              <a:rPr lang="en-US" altLang="el-GR" sz="1400" b="1">
                <a:solidFill>
                  <a:srgbClr val="008000"/>
                </a:solidFill>
                <a:latin typeface="Times New Roman" panose="02020603050405020304" pitchFamily="18" charset="0"/>
                <a:cs typeface="Arial" panose="020B0604020202020204" pitchFamily="34" charset="0"/>
              </a:rPr>
              <a:t>colon</a:t>
            </a:r>
            <a:r>
              <a:rPr lang="en-US" altLang="el-GR" sz="1400" b="1">
                <a:latin typeface="Times New Roman" panose="02020603050405020304" pitchFamily="18" charset="0"/>
                <a:cs typeface="Arial" panose="020B0604020202020204" pitchFamily="34" charset="0"/>
              </a:rPr>
              <a:t>, kidney, osteo-, chrondo-sarcomas ??</a:t>
            </a:r>
          </a:p>
          <a:p>
            <a:pPr>
              <a:spcBef>
                <a:spcPts val="875"/>
              </a:spcBef>
              <a:buClrTx/>
              <a:buSzTx/>
              <a:buNone/>
            </a:pPr>
            <a:r>
              <a:rPr lang="en-US" altLang="el-GR" sz="1400" b="1">
                <a:latin typeface="Times New Roman" panose="02020603050405020304" pitchFamily="18" charset="0"/>
                <a:cs typeface="Arial" panose="020B0604020202020204" pitchFamily="34" charset="0"/>
              </a:rPr>
              <a:t>FAP </a:t>
            </a:r>
            <a:r>
              <a:rPr lang="el-GR" altLang="el-GR" sz="1400" b="1">
                <a:latin typeface="Times New Roman" panose="02020603050405020304" pitchFamily="18" charset="0"/>
                <a:cs typeface="Arial" panose="020B0604020202020204" pitchFamily="34" charset="0"/>
              </a:rPr>
              <a:t>		</a:t>
            </a:r>
            <a:r>
              <a:rPr lang="en-US" altLang="el-GR" sz="1400" b="1" i="1">
                <a:latin typeface="Times New Roman" panose="02020603050405020304" pitchFamily="18" charset="0"/>
                <a:cs typeface="Arial" panose="020B0604020202020204" pitchFamily="34" charset="0"/>
              </a:rPr>
              <a:t>APC</a:t>
            </a:r>
            <a:r>
              <a:rPr lang="en-US" altLang="el-GR" sz="1400" b="1">
                <a:latin typeface="Times New Roman" panose="02020603050405020304" pitchFamily="18" charset="0"/>
                <a:cs typeface="Arial" panose="020B0604020202020204" pitchFamily="34" charset="0"/>
              </a:rPr>
              <a:t> 	</a:t>
            </a:r>
            <a:r>
              <a:rPr lang="el-GR" altLang="el-GR" sz="1400" b="1">
                <a:latin typeface="Times New Roman" panose="02020603050405020304" pitchFamily="18" charset="0"/>
                <a:cs typeface="Arial" panose="020B0604020202020204" pitchFamily="34" charset="0"/>
              </a:rPr>
              <a:t>	</a:t>
            </a:r>
            <a:r>
              <a:rPr lang="en-US" altLang="el-GR" sz="1400" b="1">
                <a:solidFill>
                  <a:srgbClr val="008000"/>
                </a:solidFill>
                <a:latin typeface="Times New Roman" panose="02020603050405020304" pitchFamily="18" charset="0"/>
                <a:cs typeface="Arial" panose="020B0604020202020204" pitchFamily="34" charset="0"/>
              </a:rPr>
              <a:t>colon</a:t>
            </a:r>
            <a:r>
              <a:rPr lang="el-GR" altLang="el-GR" sz="1400" b="1">
                <a:latin typeface="Times New Roman" panose="02020603050405020304" pitchFamily="18" charset="0"/>
                <a:cs typeface="Arial" panose="020B0604020202020204" pitchFamily="34" charset="0"/>
              </a:rPr>
              <a:t>,</a:t>
            </a:r>
            <a:r>
              <a:rPr lang="en-US" altLang="el-GR" sz="1400" b="1">
                <a:latin typeface="Times New Roman" panose="02020603050405020304" pitchFamily="18" charset="0"/>
                <a:cs typeface="Arial" panose="020B0604020202020204" pitchFamily="34" charset="0"/>
              </a:rPr>
              <a:t> polyps</a:t>
            </a:r>
          </a:p>
          <a:p>
            <a:pPr>
              <a:lnSpc>
                <a:spcPct val="70000"/>
              </a:lnSpc>
              <a:spcBef>
                <a:spcPts val="875"/>
              </a:spcBef>
              <a:buClrTx/>
              <a:buSzTx/>
              <a:buNone/>
            </a:pPr>
            <a:r>
              <a:rPr lang="en-US" altLang="el-GR" sz="1400" b="1">
                <a:latin typeface="Times New Roman" panose="02020603050405020304" pitchFamily="18" charset="0"/>
                <a:cs typeface="Arial" panose="020B0604020202020204" pitchFamily="34" charset="0"/>
              </a:rPr>
              <a:t>Lynch </a:t>
            </a:r>
            <a:r>
              <a:rPr lang="el-GR" altLang="el-GR" sz="1400" b="1">
                <a:latin typeface="Times New Roman" panose="02020603050405020304" pitchFamily="18" charset="0"/>
                <a:cs typeface="Arial" panose="020B0604020202020204" pitchFamily="34" charset="0"/>
              </a:rPr>
              <a:t>	</a:t>
            </a:r>
            <a:r>
              <a:rPr lang="en-US" altLang="el-GR" sz="1400" b="1">
                <a:latin typeface="Times New Roman" panose="02020603050405020304" pitchFamily="18" charset="0"/>
                <a:cs typeface="Arial" panose="020B0604020202020204" pitchFamily="34" charset="0"/>
              </a:rPr>
              <a:t>	</a:t>
            </a:r>
            <a:r>
              <a:rPr lang="en-US" altLang="el-GR" sz="1400" b="1" i="1">
                <a:latin typeface="Times New Roman" panose="02020603050405020304" pitchFamily="18" charset="0"/>
                <a:cs typeface="Arial" panose="020B0604020202020204" pitchFamily="34" charset="0"/>
              </a:rPr>
              <a:t>MLH1</a:t>
            </a:r>
            <a:r>
              <a:rPr lang="en-US" altLang="el-GR" sz="1400" b="1">
                <a:latin typeface="Times New Roman" panose="02020603050405020304" pitchFamily="18" charset="0"/>
                <a:cs typeface="Arial" panose="020B0604020202020204" pitchFamily="34" charset="0"/>
              </a:rPr>
              <a:t> , </a:t>
            </a:r>
            <a:r>
              <a:rPr lang="en-US" altLang="el-GR" sz="1400" b="1" i="1">
                <a:latin typeface="Times New Roman" panose="02020603050405020304" pitchFamily="18" charset="0"/>
                <a:cs typeface="Arial" panose="020B0604020202020204" pitchFamily="34" charset="0"/>
              </a:rPr>
              <a:t>MSH2</a:t>
            </a:r>
            <a:r>
              <a:rPr lang="el-GR" altLang="el-GR" sz="1400" b="1">
                <a:latin typeface="Times New Roman" panose="02020603050405020304" pitchFamily="18" charset="0"/>
                <a:cs typeface="Arial" panose="020B0604020202020204" pitchFamily="34" charset="0"/>
              </a:rPr>
              <a:t>	</a:t>
            </a:r>
            <a:r>
              <a:rPr lang="en-US" altLang="el-GR" sz="1400" b="1">
                <a:solidFill>
                  <a:srgbClr val="008000"/>
                </a:solidFill>
                <a:latin typeface="Times New Roman" panose="02020603050405020304" pitchFamily="18" charset="0"/>
                <a:cs typeface="Arial" panose="020B0604020202020204" pitchFamily="34" charset="0"/>
              </a:rPr>
              <a:t>colon</a:t>
            </a:r>
            <a:r>
              <a:rPr lang="en-US" altLang="el-GR" sz="1400" b="1">
                <a:latin typeface="Times New Roman" panose="02020603050405020304" pitchFamily="18" charset="0"/>
                <a:cs typeface="Arial" panose="020B0604020202020204" pitchFamily="34" charset="0"/>
              </a:rPr>
              <a:t>, endometrium, </a:t>
            </a:r>
            <a:r>
              <a:rPr lang="en-US" altLang="el-GR" sz="1400" b="1">
                <a:solidFill>
                  <a:srgbClr val="000099"/>
                </a:solidFill>
                <a:latin typeface="Times New Roman" panose="02020603050405020304" pitchFamily="18" charset="0"/>
                <a:cs typeface="Arial" panose="020B0604020202020204" pitchFamily="34" charset="0"/>
              </a:rPr>
              <a:t>ovaries</a:t>
            </a:r>
            <a:r>
              <a:rPr lang="en-US" altLang="el-GR" sz="1400" b="1">
                <a:latin typeface="Times New Roman" panose="02020603050405020304" pitchFamily="18" charset="0"/>
                <a:cs typeface="Arial" panose="020B0604020202020204" pitchFamily="34" charset="0"/>
              </a:rPr>
              <a:t>, brain, </a:t>
            </a:r>
          </a:p>
          <a:p>
            <a:pPr>
              <a:lnSpc>
                <a:spcPct val="70000"/>
              </a:lnSpc>
              <a:spcBef>
                <a:spcPts val="875"/>
              </a:spcBef>
              <a:buClrTx/>
              <a:buSzTx/>
              <a:buNone/>
            </a:pPr>
            <a:r>
              <a:rPr lang="en-US" altLang="el-GR" sz="1400" b="1" i="1">
                <a:latin typeface="Times New Roman" panose="02020603050405020304" pitchFamily="18" charset="0"/>
                <a:cs typeface="Arial" panose="020B0604020202020204" pitchFamily="34" charset="0"/>
              </a:rPr>
              <a:t>			PMS2</a:t>
            </a:r>
            <a:r>
              <a:rPr lang="en-US" altLang="el-GR" sz="1400" b="1">
                <a:latin typeface="Times New Roman" panose="02020603050405020304" pitchFamily="18" charset="0"/>
                <a:cs typeface="Arial" panose="020B0604020202020204" pitchFamily="34" charset="0"/>
              </a:rPr>
              <a:t>, </a:t>
            </a:r>
            <a:r>
              <a:rPr lang="en-US" altLang="el-GR" sz="1400" b="1" i="1">
                <a:latin typeface="Times New Roman" panose="02020603050405020304" pitchFamily="18" charset="0"/>
                <a:cs typeface="Arial" panose="020B0604020202020204" pitchFamily="34" charset="0"/>
              </a:rPr>
              <a:t>MSH6</a:t>
            </a:r>
            <a:r>
              <a:rPr lang="en-US" altLang="el-GR" sz="1400" b="1">
                <a:latin typeface="Times New Roman" panose="02020603050405020304" pitchFamily="18" charset="0"/>
                <a:cs typeface="Arial" panose="020B0604020202020204" pitchFamily="34" charset="0"/>
              </a:rPr>
              <a:t>                  urinary tract, biliary, other types of cancer</a:t>
            </a:r>
            <a:r>
              <a:rPr lang="el-GR" altLang="el-GR" sz="1400" b="1">
                <a:latin typeface="Times New Roman" panose="02020603050405020304" pitchFamily="18" charset="0"/>
                <a:cs typeface="Arial" panose="020B0604020202020204" pitchFamily="34" charset="0"/>
              </a:rPr>
              <a:t> </a:t>
            </a:r>
          </a:p>
          <a:p>
            <a:pPr>
              <a:lnSpc>
                <a:spcPct val="70000"/>
              </a:lnSpc>
              <a:spcBef>
                <a:spcPts val="875"/>
              </a:spcBef>
              <a:buClrTx/>
              <a:buSzTx/>
              <a:buNone/>
            </a:pPr>
            <a:r>
              <a:rPr lang="en-US" altLang="el-GR" sz="1400" b="1">
                <a:latin typeface="Times New Roman" panose="02020603050405020304" pitchFamily="18" charset="0"/>
                <a:cs typeface="Arial" panose="020B0604020202020204" pitchFamily="34" charset="0"/>
              </a:rPr>
              <a:t>    		</a:t>
            </a:r>
          </a:p>
          <a:p>
            <a:pPr>
              <a:lnSpc>
                <a:spcPct val="70000"/>
              </a:lnSpc>
              <a:spcBef>
                <a:spcPts val="875"/>
              </a:spcBef>
              <a:buClrTx/>
              <a:buSzTx/>
              <a:buNone/>
            </a:pPr>
            <a:r>
              <a:rPr lang="el-GR" altLang="el-GR" sz="1400" b="1">
                <a:latin typeface="Times New Roman" panose="02020603050405020304" pitchFamily="18" charset="0"/>
                <a:cs typeface="Arial" panose="020B0604020202020204" pitchFamily="34" charset="0"/>
              </a:rPr>
              <a:t>Peutz Jeghers </a:t>
            </a:r>
            <a:r>
              <a:rPr lang="en-US" altLang="el-GR" sz="1400" b="1">
                <a:latin typeface="Times New Roman" panose="02020603050405020304" pitchFamily="18" charset="0"/>
                <a:cs typeface="Arial" panose="020B0604020202020204" pitchFamily="34" charset="0"/>
              </a:rPr>
              <a:t>	</a:t>
            </a:r>
            <a:r>
              <a:rPr lang="en-US" altLang="el-GR" sz="1400" b="1" i="1">
                <a:latin typeface="Times New Roman" panose="02020603050405020304" pitchFamily="18" charset="0"/>
                <a:cs typeface="Arial" panose="020B0604020202020204" pitchFamily="34" charset="0"/>
              </a:rPr>
              <a:t>STK11/LKB1</a:t>
            </a:r>
            <a:r>
              <a:rPr lang="en-US" altLang="el-GR" sz="1400" b="1">
                <a:latin typeface="Times New Roman" panose="02020603050405020304" pitchFamily="18" charset="0"/>
                <a:cs typeface="Arial" panose="020B0604020202020204" pitchFamily="34" charset="0"/>
              </a:rPr>
              <a:t>	</a:t>
            </a:r>
            <a:r>
              <a:rPr lang="el-GR" altLang="el-GR" sz="1400" b="1">
                <a:latin typeface="Times New Roman" panose="02020603050405020304" pitchFamily="18" charset="0"/>
                <a:cs typeface="Arial" panose="020B0604020202020204" pitchFamily="34" charset="0"/>
              </a:rPr>
              <a:t>Melanin pigmentation lips</a:t>
            </a:r>
            <a:r>
              <a:rPr lang="en-US" altLang="el-GR" sz="1400" b="1">
                <a:latin typeface="Times New Roman" panose="02020603050405020304" pitchFamily="18" charset="0"/>
                <a:cs typeface="Arial" panose="020B0604020202020204" pitchFamily="34" charset="0"/>
              </a:rPr>
              <a:t>, h</a:t>
            </a:r>
            <a:r>
              <a:rPr lang="el-GR" altLang="el-GR" sz="1400" b="1">
                <a:latin typeface="Times New Roman" panose="02020603050405020304" pitchFamily="18" charset="0"/>
                <a:cs typeface="Arial" panose="020B0604020202020204" pitchFamily="34" charset="0"/>
              </a:rPr>
              <a:t>amartomatous intestinal polyps</a:t>
            </a:r>
          </a:p>
          <a:p>
            <a:pPr>
              <a:lnSpc>
                <a:spcPct val="70000"/>
              </a:lnSpc>
              <a:spcBef>
                <a:spcPts val="875"/>
              </a:spcBef>
              <a:buClrTx/>
              <a:buSzTx/>
              <a:buNone/>
            </a:pPr>
            <a:r>
              <a:rPr lang="en-US" altLang="el-GR" sz="1400" b="1">
                <a:latin typeface="Times New Roman" panose="02020603050405020304" pitchFamily="18" charset="0"/>
                <a:cs typeface="Arial" panose="020B0604020202020204" pitchFamily="34" charset="0"/>
              </a:rPr>
              <a:t>				</a:t>
            </a:r>
            <a:r>
              <a:rPr lang="el-GR" altLang="el-GR" sz="1400" b="1">
                <a:latin typeface="Times New Roman" panose="02020603050405020304" pitchFamily="18" charset="0"/>
                <a:cs typeface="Arial" panose="020B0604020202020204" pitchFamily="34" charset="0"/>
              </a:rPr>
              <a:t>	small bowel, </a:t>
            </a:r>
            <a:r>
              <a:rPr lang="el-GR" altLang="el-GR" sz="1400" b="1">
                <a:solidFill>
                  <a:srgbClr val="008000"/>
                </a:solidFill>
                <a:latin typeface="Times New Roman" panose="02020603050405020304" pitchFamily="18" charset="0"/>
                <a:cs typeface="Arial" panose="020B0604020202020204" pitchFamily="34" charset="0"/>
              </a:rPr>
              <a:t>colo</a:t>
            </a:r>
            <a:r>
              <a:rPr lang="en-US" altLang="el-GR" sz="1400" b="1">
                <a:solidFill>
                  <a:srgbClr val="008000"/>
                </a:solidFill>
                <a:latin typeface="Times New Roman" panose="02020603050405020304" pitchFamily="18" charset="0"/>
                <a:cs typeface="Arial" panose="020B0604020202020204" pitchFamily="34" charset="0"/>
              </a:rPr>
              <a:t>n</a:t>
            </a:r>
            <a:r>
              <a:rPr lang="el-GR" altLang="el-GR" sz="1400" b="1">
                <a:latin typeface="Times New Roman" panose="02020603050405020304" pitchFamily="18" charset="0"/>
                <a:cs typeface="Arial" panose="020B0604020202020204" pitchFamily="34" charset="0"/>
              </a:rPr>
              <a:t>, pancreatic</a:t>
            </a:r>
            <a:r>
              <a:rPr lang="en-US" altLang="el-GR" sz="1400" b="1">
                <a:latin typeface="Times New Roman" panose="02020603050405020304" pitchFamily="18" charset="0"/>
                <a:cs typeface="Arial" panose="020B0604020202020204" pitchFamily="34" charset="0"/>
              </a:rPr>
              <a:t>, </a:t>
            </a:r>
            <a:r>
              <a:rPr lang="el-GR" altLang="el-GR" sz="1400" b="1">
                <a:solidFill>
                  <a:srgbClr val="FF3300"/>
                </a:solidFill>
                <a:latin typeface="Times New Roman" panose="02020603050405020304" pitchFamily="18" charset="0"/>
                <a:cs typeface="Arial" panose="020B0604020202020204" pitchFamily="34" charset="0"/>
              </a:rPr>
              <a:t>breast</a:t>
            </a:r>
            <a:r>
              <a:rPr lang="el-GR" altLang="el-GR" sz="1400" b="1">
                <a:latin typeface="Times New Roman" panose="02020603050405020304" pitchFamily="18" charset="0"/>
                <a:cs typeface="Arial" panose="020B0604020202020204" pitchFamily="34" charset="0"/>
              </a:rPr>
              <a:t>	</a:t>
            </a:r>
          </a:p>
          <a:p>
            <a:pPr eaLnBrk="1" hangingPunct="1">
              <a:lnSpc>
                <a:spcPct val="90000"/>
              </a:lnSpc>
              <a:spcBef>
                <a:spcPct val="0"/>
              </a:spcBef>
              <a:buClrTx/>
              <a:buSzTx/>
              <a:buFontTx/>
              <a:buNone/>
            </a:pPr>
            <a:endParaRPr lang="el-GR" altLang="el-GR" sz="1400" b="1">
              <a:latin typeface="Times New Roman" panose="02020603050405020304" pitchFamily="18" charset="0"/>
              <a:cs typeface="Arial" panose="020B0604020202020204" pitchFamily="34" charset="0"/>
            </a:endParaRPr>
          </a:p>
          <a:p>
            <a:pPr eaLnBrk="1" hangingPunct="1">
              <a:lnSpc>
                <a:spcPct val="90000"/>
              </a:lnSpc>
              <a:spcBef>
                <a:spcPct val="0"/>
              </a:spcBef>
              <a:buClrTx/>
              <a:buSzTx/>
              <a:buFontTx/>
              <a:buNone/>
            </a:pPr>
            <a:r>
              <a:rPr lang="en-US" altLang="el-GR" sz="1400" b="1">
                <a:latin typeface="Times New Roman" panose="02020603050405020304" pitchFamily="18" charset="0"/>
                <a:cs typeface="Arial" panose="020B0604020202020204" pitchFamily="34" charset="0"/>
              </a:rPr>
              <a:t>Multiple Endocrine</a:t>
            </a:r>
            <a:r>
              <a:rPr lang="el-GR" altLang="el-GR" sz="1400" b="1">
                <a:latin typeface="Times New Roman" panose="02020603050405020304" pitchFamily="18" charset="0"/>
                <a:cs typeface="Arial" panose="020B0604020202020204" pitchFamily="34" charset="0"/>
              </a:rPr>
              <a:t> </a:t>
            </a:r>
            <a:r>
              <a:rPr lang="el-GR" altLang="el-GR" sz="1400" b="1" i="1">
                <a:latin typeface="Times New Roman" panose="02020603050405020304" pitchFamily="18" charset="0"/>
                <a:cs typeface="Arial" panose="020B0604020202020204" pitchFamily="34" charset="0"/>
              </a:rPr>
              <a:t>	ΜΕΝ1 		</a:t>
            </a:r>
            <a:r>
              <a:rPr lang="en-US" altLang="el-GR" sz="1400" b="1">
                <a:latin typeface="Times New Roman" panose="02020603050405020304" pitchFamily="18" charset="0"/>
                <a:cs typeface="Arial" panose="020B0604020202020204" pitchFamily="34" charset="0"/>
              </a:rPr>
              <a:t>parathyroid</a:t>
            </a:r>
            <a:r>
              <a:rPr lang="el-GR" altLang="el-GR" sz="1400" b="1">
                <a:latin typeface="Times New Roman" panose="02020603050405020304" pitchFamily="18" charset="0"/>
                <a:cs typeface="Arial" panose="020B0604020202020204" pitchFamily="34" charset="0"/>
              </a:rPr>
              <a:t>, </a:t>
            </a:r>
            <a:r>
              <a:rPr lang="en-GB" altLang="el-GR" sz="1400" b="1">
                <a:latin typeface="Times New Roman" panose="02020603050405020304" pitchFamily="18" charset="0"/>
                <a:cs typeface="Arial" panose="020B0604020202020204" pitchFamily="34" charset="0"/>
              </a:rPr>
              <a:t>pituitary gland</a:t>
            </a:r>
            <a:r>
              <a:rPr lang="el-GR" altLang="el-GR" sz="1400" b="1">
                <a:latin typeface="Times New Roman" panose="02020603050405020304" pitchFamily="18" charset="0"/>
                <a:cs typeface="Arial" panose="020B0604020202020204" pitchFamily="34" charset="0"/>
              </a:rPr>
              <a:t>, </a:t>
            </a:r>
            <a:r>
              <a:rPr lang="en-US" altLang="el-GR" sz="1400" b="1">
                <a:latin typeface="Times New Roman" panose="02020603050405020304" pitchFamily="18" charset="0"/>
                <a:cs typeface="Arial" panose="020B0604020202020204" pitchFamily="34" charset="0"/>
              </a:rPr>
              <a:t>pancreas, many others</a:t>
            </a:r>
          </a:p>
          <a:p>
            <a:pPr eaLnBrk="1" hangingPunct="1">
              <a:lnSpc>
                <a:spcPct val="90000"/>
              </a:lnSpc>
              <a:spcBef>
                <a:spcPct val="0"/>
              </a:spcBef>
              <a:buClrTx/>
              <a:buSzTx/>
              <a:buFontTx/>
              <a:buNone/>
            </a:pPr>
            <a:r>
              <a:rPr lang="en-US" altLang="el-GR" sz="1400" b="1">
                <a:latin typeface="Times New Roman" panose="02020603050405020304" pitchFamily="18" charset="0"/>
                <a:cs typeface="Arial" panose="020B0604020202020204" pitchFamily="34" charset="0"/>
              </a:rPr>
              <a:t>Neoplasia	</a:t>
            </a:r>
            <a:r>
              <a:rPr lang="el-GR" altLang="el-GR" sz="1400" b="1">
                <a:latin typeface="Times New Roman" panose="02020603050405020304" pitchFamily="18" charset="0"/>
                <a:cs typeface="Arial" panose="020B0604020202020204" pitchFamily="34" charset="0"/>
              </a:rPr>
              <a:t>	</a:t>
            </a:r>
            <a:r>
              <a:rPr lang="en-US" altLang="el-GR" sz="1400" b="1" i="1">
                <a:latin typeface="Times New Roman" panose="02020603050405020304" pitchFamily="18" charset="0"/>
                <a:cs typeface="Arial" panose="020B0604020202020204" pitchFamily="34" charset="0"/>
              </a:rPr>
              <a:t>RET</a:t>
            </a:r>
            <a:r>
              <a:rPr lang="el-GR" altLang="el-GR" sz="1400" b="1" i="1">
                <a:latin typeface="Times New Roman" panose="02020603050405020304" pitchFamily="18" charset="0"/>
                <a:cs typeface="Arial" panose="020B0604020202020204" pitchFamily="34" charset="0"/>
              </a:rPr>
              <a:t>		</a:t>
            </a:r>
            <a:r>
              <a:rPr lang="en-US" altLang="el-GR" sz="1400" b="1">
                <a:latin typeface="Times New Roman" panose="02020603050405020304" pitchFamily="18" charset="0"/>
                <a:cs typeface="Arial" panose="020B0604020202020204" pitchFamily="34" charset="0"/>
              </a:rPr>
              <a:t>adrenals</a:t>
            </a:r>
            <a:r>
              <a:rPr lang="el-GR" altLang="el-GR" sz="1400" b="1">
                <a:latin typeface="Times New Roman" panose="02020603050405020304" pitchFamily="18" charset="0"/>
                <a:cs typeface="Arial" panose="020B0604020202020204" pitchFamily="34" charset="0"/>
              </a:rPr>
              <a:t>, </a:t>
            </a:r>
            <a:r>
              <a:rPr lang="en-US" altLang="el-GR" sz="1400" b="1">
                <a:latin typeface="Times New Roman" panose="02020603050405020304" pitchFamily="18" charset="0"/>
                <a:cs typeface="Arial" panose="020B0604020202020204" pitchFamily="34" charset="0"/>
              </a:rPr>
              <a:t>thyroid</a:t>
            </a:r>
            <a:r>
              <a:rPr lang="el-GR" altLang="el-GR" sz="1400" b="1">
                <a:latin typeface="Times New Roman" panose="02020603050405020304" pitchFamily="18" charset="0"/>
                <a:cs typeface="Arial" panose="020B0604020202020204" pitchFamily="34" charset="0"/>
              </a:rPr>
              <a:t>, </a:t>
            </a:r>
            <a:r>
              <a:rPr lang="en-US" altLang="el-GR" sz="1400" b="1">
                <a:latin typeface="Times New Roman" panose="02020603050405020304" pitchFamily="18" charset="0"/>
                <a:cs typeface="Arial" panose="020B0604020202020204" pitchFamily="34" charset="0"/>
              </a:rPr>
              <a:t>parathyroid</a:t>
            </a:r>
            <a:r>
              <a:rPr lang="el-GR" altLang="el-GR" sz="1400" b="1">
                <a:latin typeface="Times New Roman" panose="02020603050405020304" pitchFamily="18" charset="0"/>
                <a:cs typeface="Arial" panose="020B0604020202020204" pitchFamily="34" charset="0"/>
              </a:rPr>
              <a:t> </a:t>
            </a:r>
          </a:p>
          <a:p>
            <a:pPr>
              <a:lnSpc>
                <a:spcPct val="70000"/>
              </a:lnSpc>
              <a:spcBef>
                <a:spcPts val="875"/>
              </a:spcBef>
              <a:buClrTx/>
              <a:buSzTx/>
              <a:buNone/>
            </a:pPr>
            <a:endParaRPr lang="el-GR" altLang="el-GR" sz="1400" b="1">
              <a:latin typeface="Times New Roman" panose="02020603050405020304" pitchFamily="18" charset="0"/>
              <a:cs typeface="Arial" panose="020B0604020202020204" pitchFamily="34" charset="0"/>
            </a:endParaRPr>
          </a:p>
          <a:p>
            <a:pPr eaLnBrk="1" hangingPunct="1">
              <a:lnSpc>
                <a:spcPct val="80000"/>
              </a:lnSpc>
              <a:spcBef>
                <a:spcPct val="0"/>
              </a:spcBef>
              <a:buClrTx/>
              <a:buSzTx/>
            </a:pPr>
            <a:r>
              <a:rPr lang="en-US" altLang="el-GR" sz="1400" b="1">
                <a:latin typeface="Times New Roman" panose="02020603050405020304" pitchFamily="18" charset="0"/>
                <a:cs typeface="Arial" panose="020B0604020202020204" pitchFamily="34" charset="0"/>
              </a:rPr>
              <a:t>Li-Fraumeni 	</a:t>
            </a:r>
            <a:r>
              <a:rPr lang="en-US" altLang="el-GR" sz="1400" b="1" i="1">
                <a:latin typeface="Times New Roman" panose="02020603050405020304" pitchFamily="18" charset="0"/>
                <a:cs typeface="Arial" panose="020B0604020202020204" pitchFamily="34" charset="0"/>
              </a:rPr>
              <a:t>p53</a:t>
            </a:r>
            <a:r>
              <a:rPr lang="en-US" altLang="el-GR" sz="1400" b="1">
                <a:latin typeface="Times New Roman" panose="02020603050405020304" pitchFamily="18" charset="0"/>
                <a:cs typeface="Arial" panose="020B0604020202020204" pitchFamily="34" charset="0"/>
              </a:rPr>
              <a:t>, </a:t>
            </a:r>
            <a:r>
              <a:rPr lang="el-GR" altLang="el-GR" sz="1400" b="1">
                <a:latin typeface="Times New Roman" panose="02020603050405020304" pitchFamily="18" charset="0"/>
                <a:cs typeface="Arial" panose="020B0604020202020204" pitchFamily="34" charset="0"/>
              </a:rPr>
              <a:t>		 </a:t>
            </a:r>
            <a:r>
              <a:rPr lang="en-US" altLang="el-GR" sz="1400" b="1">
                <a:solidFill>
                  <a:srgbClr val="FF0000"/>
                </a:solidFill>
                <a:latin typeface="Times New Roman" panose="02020603050405020304" pitchFamily="18" charset="0"/>
                <a:cs typeface="Arial" panose="020B0604020202020204" pitchFamily="34" charset="0"/>
              </a:rPr>
              <a:t>breast</a:t>
            </a:r>
            <a:r>
              <a:rPr lang="en-US" altLang="el-GR" sz="1400" b="1">
                <a:latin typeface="Times New Roman" panose="02020603050405020304" pitchFamily="18" charset="0"/>
                <a:cs typeface="Arial" panose="020B0604020202020204" pitchFamily="34" charset="0"/>
              </a:rPr>
              <a:t>, sarcomas</a:t>
            </a:r>
            <a:r>
              <a:rPr lang="el-GR" altLang="el-GR" sz="1400" b="1">
                <a:latin typeface="Times New Roman" panose="02020603050405020304" pitchFamily="18" charset="0"/>
                <a:cs typeface="Arial" panose="020B0604020202020204" pitchFamily="34" charset="0"/>
              </a:rPr>
              <a:t>, </a:t>
            </a:r>
            <a:r>
              <a:rPr lang="en-US" altLang="el-GR" sz="1400" b="1">
                <a:latin typeface="Times New Roman" panose="02020603050405020304" pitchFamily="18" charset="0"/>
                <a:cs typeface="Arial" panose="020B0604020202020204" pitchFamily="34" charset="0"/>
              </a:rPr>
              <a:t>leukemia</a:t>
            </a:r>
            <a:r>
              <a:rPr lang="el-GR" altLang="el-GR" sz="1400" b="1">
                <a:latin typeface="Times New Roman" panose="02020603050405020304" pitchFamily="18" charset="0"/>
                <a:cs typeface="Arial" panose="020B0604020202020204" pitchFamily="34" charset="0"/>
              </a:rPr>
              <a:t>, </a:t>
            </a:r>
            <a:r>
              <a:rPr lang="en-US" altLang="el-GR" sz="1400" b="1">
                <a:latin typeface="Times New Roman" panose="02020603050405020304" pitchFamily="18" charset="0"/>
                <a:cs typeface="Arial" panose="020B0604020202020204" pitchFamily="34" charset="0"/>
              </a:rPr>
              <a:t>brain</a:t>
            </a:r>
          </a:p>
          <a:p>
            <a:pPr eaLnBrk="1" hangingPunct="1">
              <a:lnSpc>
                <a:spcPct val="80000"/>
              </a:lnSpc>
              <a:spcBef>
                <a:spcPct val="0"/>
              </a:spcBef>
              <a:buClrTx/>
              <a:buSzTx/>
              <a:buFontTx/>
              <a:buNone/>
            </a:pPr>
            <a:endParaRPr lang="el-GR" altLang="el-GR" sz="1400" b="1">
              <a:latin typeface="Times New Roman" panose="02020603050405020304" pitchFamily="18" charset="0"/>
              <a:cs typeface="Arial" panose="020B0604020202020204" pitchFamily="34" charset="0"/>
            </a:endParaRPr>
          </a:p>
          <a:p>
            <a:pPr eaLnBrk="1" hangingPunct="1">
              <a:lnSpc>
                <a:spcPct val="80000"/>
              </a:lnSpc>
              <a:spcBef>
                <a:spcPct val="0"/>
              </a:spcBef>
              <a:buClrTx/>
              <a:buSzTx/>
            </a:pPr>
            <a:r>
              <a:rPr lang="en-US" altLang="el-GR" sz="1400" b="1">
                <a:latin typeface="Times New Roman" panose="02020603050405020304" pitchFamily="18" charset="0"/>
                <a:cs typeface="Arial" panose="020B0604020202020204" pitchFamily="34" charset="0"/>
              </a:rPr>
              <a:t>Von-Hippel-Lindau	</a:t>
            </a:r>
            <a:r>
              <a:rPr lang="en-US" altLang="el-GR" sz="1400" b="1" i="1">
                <a:latin typeface="Times New Roman" panose="02020603050405020304" pitchFamily="18" charset="0"/>
                <a:cs typeface="Arial" panose="020B0604020202020204" pitchFamily="34" charset="0"/>
              </a:rPr>
              <a:t>VHL</a:t>
            </a:r>
            <a:r>
              <a:rPr lang="el-GR" altLang="el-GR" sz="1400" b="1">
                <a:latin typeface="Times New Roman" panose="02020603050405020304" pitchFamily="18" charset="0"/>
                <a:cs typeface="Arial" panose="020B0604020202020204" pitchFamily="34" charset="0"/>
              </a:rPr>
              <a:t> 		</a:t>
            </a:r>
            <a:r>
              <a:rPr lang="en-US" altLang="el-GR" sz="1400" b="1">
                <a:latin typeface="Times New Roman" panose="02020603050405020304" pitchFamily="18" charset="0"/>
                <a:cs typeface="Arial" panose="020B0604020202020204" pitchFamily="34" charset="0"/>
              </a:rPr>
              <a:t>retina</a:t>
            </a:r>
            <a:r>
              <a:rPr lang="el-GR" altLang="el-GR" sz="1400" b="1">
                <a:latin typeface="Times New Roman" panose="02020603050405020304" pitchFamily="18" charset="0"/>
                <a:cs typeface="Arial" panose="020B0604020202020204" pitchFamily="34" charset="0"/>
              </a:rPr>
              <a:t>, </a:t>
            </a:r>
            <a:r>
              <a:rPr lang="en-US" altLang="el-GR" sz="1400" b="1">
                <a:latin typeface="Times New Roman" panose="02020603050405020304" pitchFamily="18" charset="0"/>
                <a:cs typeface="Arial" panose="020B0604020202020204" pitchFamily="34" charset="0"/>
              </a:rPr>
              <a:t>kidney</a:t>
            </a:r>
            <a:r>
              <a:rPr lang="el-GR" altLang="el-GR" sz="1400" b="1">
                <a:latin typeface="Times New Roman" panose="02020603050405020304" pitchFamily="18" charset="0"/>
                <a:cs typeface="Arial" panose="020B0604020202020204" pitchFamily="34" charset="0"/>
              </a:rPr>
              <a:t>, cerebellum, spinal cord</a:t>
            </a:r>
            <a:r>
              <a:rPr lang="en-US" altLang="el-GR" sz="1400" b="1">
                <a:latin typeface="Times New Roman" panose="02020603050405020304" pitchFamily="18" charset="0"/>
                <a:cs typeface="Arial" panose="020B0604020202020204" pitchFamily="34" charset="0"/>
              </a:rPr>
              <a:t>, adrenals</a:t>
            </a:r>
            <a:r>
              <a:rPr lang="el-GR" altLang="el-GR" sz="1400" b="1">
                <a:latin typeface="Times New Roman" panose="02020603050405020304" pitchFamily="18" charset="0"/>
                <a:cs typeface="Arial" panose="020B0604020202020204" pitchFamily="34" charset="0"/>
              </a:rPr>
              <a:t>		 		</a:t>
            </a:r>
          </a:p>
          <a:p>
            <a:pPr eaLnBrk="1" hangingPunct="1">
              <a:lnSpc>
                <a:spcPct val="80000"/>
              </a:lnSpc>
              <a:spcBef>
                <a:spcPct val="0"/>
              </a:spcBef>
              <a:buClrTx/>
              <a:buSzTx/>
            </a:pPr>
            <a:r>
              <a:rPr lang="en-US" altLang="el-GR" sz="1400" b="1">
                <a:latin typeface="Times New Roman" panose="02020603050405020304" pitchFamily="18" charset="0"/>
                <a:cs typeface="Arial" panose="020B0604020202020204" pitchFamily="34" charset="0"/>
              </a:rPr>
              <a:t>Cowden		</a:t>
            </a:r>
            <a:r>
              <a:rPr lang="en-US" altLang="el-GR" sz="1400" b="1" i="1">
                <a:latin typeface="Times New Roman" panose="02020603050405020304" pitchFamily="18" charset="0"/>
                <a:cs typeface="Arial" panose="020B0604020202020204" pitchFamily="34" charset="0"/>
              </a:rPr>
              <a:t>PTEN  </a:t>
            </a:r>
            <a:r>
              <a:rPr lang="el-GR" altLang="el-GR" sz="1400" b="1">
                <a:latin typeface="Times New Roman" panose="02020603050405020304" pitchFamily="18" charset="0"/>
                <a:cs typeface="Arial" panose="020B0604020202020204" pitchFamily="34" charset="0"/>
              </a:rPr>
              <a:t>		 </a:t>
            </a:r>
            <a:r>
              <a:rPr lang="en-US" altLang="el-GR" sz="1400" b="1">
                <a:solidFill>
                  <a:srgbClr val="FF0000"/>
                </a:solidFill>
                <a:latin typeface="Times New Roman" panose="02020603050405020304" pitchFamily="18" charset="0"/>
                <a:cs typeface="Arial" panose="020B0604020202020204" pitchFamily="34" charset="0"/>
              </a:rPr>
              <a:t>breast</a:t>
            </a:r>
            <a:r>
              <a:rPr lang="en-US" altLang="el-GR" sz="1400" b="1">
                <a:latin typeface="Times New Roman" panose="02020603050405020304" pitchFamily="18" charset="0"/>
                <a:cs typeface="Arial" panose="020B0604020202020204" pitchFamily="34" charset="0"/>
              </a:rPr>
              <a:t>, thyroid</a:t>
            </a:r>
            <a:r>
              <a:rPr lang="el-GR" altLang="el-GR" sz="1400" b="1">
                <a:latin typeface="Times New Roman" panose="02020603050405020304" pitchFamily="18" charset="0"/>
                <a:cs typeface="Arial" panose="020B0604020202020204" pitchFamily="34" charset="0"/>
              </a:rPr>
              <a:t>, </a:t>
            </a:r>
            <a:r>
              <a:rPr lang="en-US" altLang="el-GR" sz="1400" b="1">
                <a:solidFill>
                  <a:srgbClr val="000099"/>
                </a:solidFill>
                <a:latin typeface="Times New Roman" panose="02020603050405020304" pitchFamily="18" charset="0"/>
                <a:cs typeface="Arial" panose="020B0604020202020204" pitchFamily="34" charset="0"/>
              </a:rPr>
              <a:t>ovaries</a:t>
            </a:r>
            <a:r>
              <a:rPr lang="el-GR" altLang="el-GR" sz="1400" b="1">
                <a:latin typeface="Times New Roman" panose="02020603050405020304" pitchFamily="18" charset="0"/>
                <a:cs typeface="Arial" panose="020B0604020202020204" pitchFamily="34" charset="0"/>
              </a:rPr>
              <a:t>, </a:t>
            </a:r>
            <a:r>
              <a:rPr lang="en-US" altLang="el-GR" sz="1400" b="1">
                <a:latin typeface="Times New Roman" panose="02020603050405020304" pitchFamily="18" charset="0"/>
                <a:cs typeface="Arial" panose="020B0604020202020204" pitchFamily="34" charset="0"/>
              </a:rPr>
              <a:t>skin</a:t>
            </a:r>
          </a:p>
          <a:p>
            <a:pPr eaLnBrk="1" hangingPunct="1">
              <a:lnSpc>
                <a:spcPct val="80000"/>
              </a:lnSpc>
              <a:spcBef>
                <a:spcPct val="0"/>
              </a:spcBef>
              <a:buClrTx/>
              <a:buSzTx/>
              <a:buFontTx/>
              <a:buNone/>
            </a:pPr>
            <a:endParaRPr lang="el-GR" altLang="el-GR" sz="1400" b="1">
              <a:latin typeface="Times New Roman" panose="02020603050405020304" pitchFamily="18" charset="0"/>
              <a:cs typeface="Arial" panose="020B0604020202020204" pitchFamily="34" charset="0"/>
            </a:endParaRPr>
          </a:p>
          <a:p>
            <a:pPr eaLnBrk="1" hangingPunct="1">
              <a:lnSpc>
                <a:spcPct val="80000"/>
              </a:lnSpc>
              <a:spcBef>
                <a:spcPct val="0"/>
              </a:spcBef>
              <a:buClrTx/>
              <a:buSzTx/>
            </a:pPr>
            <a:r>
              <a:rPr lang="en-US" altLang="el-GR" sz="1400" b="1">
                <a:latin typeface="Times New Roman" panose="02020603050405020304" pitchFamily="18" charset="0"/>
                <a:cs typeface="Arial" panose="020B0604020202020204" pitchFamily="34" charset="0"/>
              </a:rPr>
              <a:t>HDGC		</a:t>
            </a:r>
            <a:r>
              <a:rPr lang="en-US" altLang="el-GR" sz="1400" b="1" i="1">
                <a:latin typeface="Times New Roman" panose="02020603050405020304" pitchFamily="18" charset="0"/>
                <a:cs typeface="Arial" panose="020B0604020202020204" pitchFamily="34" charset="0"/>
              </a:rPr>
              <a:t>CDH1</a:t>
            </a:r>
            <a:r>
              <a:rPr lang="en-US" altLang="el-GR" sz="1400" b="1">
                <a:latin typeface="Times New Roman" panose="02020603050405020304" pitchFamily="18" charset="0"/>
                <a:cs typeface="Arial" panose="020B0604020202020204" pitchFamily="34" charset="0"/>
              </a:rPr>
              <a:t>		lobular </a:t>
            </a:r>
            <a:r>
              <a:rPr lang="en-US" altLang="el-GR" sz="1400" b="1">
                <a:solidFill>
                  <a:srgbClr val="FF3300"/>
                </a:solidFill>
                <a:latin typeface="Times New Roman" panose="02020603050405020304" pitchFamily="18" charset="0"/>
                <a:cs typeface="Arial" panose="020B0604020202020204" pitchFamily="34" charset="0"/>
              </a:rPr>
              <a:t>breast</a:t>
            </a:r>
            <a:r>
              <a:rPr lang="en-US" altLang="el-GR" sz="1400" b="1">
                <a:latin typeface="Times New Roman" panose="02020603050405020304" pitchFamily="18" charset="0"/>
                <a:cs typeface="Arial" panose="020B0604020202020204" pitchFamily="34" charset="0"/>
              </a:rPr>
              <a:t> ca, diffuse </a:t>
            </a:r>
            <a:r>
              <a:rPr lang="en-US" altLang="el-GR" sz="1400" b="1">
                <a:solidFill>
                  <a:srgbClr val="008000"/>
                </a:solidFill>
                <a:latin typeface="Times New Roman" panose="02020603050405020304" pitchFamily="18" charset="0"/>
                <a:cs typeface="Arial" panose="020B0604020202020204" pitchFamily="34" charset="0"/>
              </a:rPr>
              <a:t>gastric</a:t>
            </a:r>
            <a:r>
              <a:rPr lang="en-US" altLang="el-GR" sz="1400" b="1">
                <a:latin typeface="Times New Roman" panose="02020603050405020304" pitchFamily="18" charset="0"/>
                <a:cs typeface="Arial" panose="020B0604020202020204" pitchFamily="34" charset="0"/>
              </a:rPr>
              <a:t> ca</a:t>
            </a:r>
          </a:p>
          <a:p>
            <a:pPr>
              <a:lnSpc>
                <a:spcPct val="70000"/>
              </a:lnSpc>
              <a:spcBef>
                <a:spcPts val="875"/>
              </a:spcBef>
              <a:buClrTx/>
              <a:buSzTx/>
              <a:buNone/>
            </a:pPr>
            <a:endParaRPr lang="en-US" altLang="el-GR" sz="1400" b="1">
              <a:latin typeface="Times New Roman" panose="02020603050405020304" pitchFamily="18" charset="0"/>
              <a:cs typeface="Arial" panose="020B0604020202020204" pitchFamily="34" charset="0"/>
            </a:endParaRPr>
          </a:p>
        </p:txBody>
      </p:sp>
      <p:sp>
        <p:nvSpPr>
          <p:cNvPr id="54275" name="Text Box 2">
            <a:extLst>
              <a:ext uri="{FF2B5EF4-FFF2-40B4-BE49-F238E27FC236}">
                <a16:creationId xmlns:a16="http://schemas.microsoft.com/office/drawing/2014/main" id="{B10D6B8E-B834-454A-A389-261B8054375D}"/>
              </a:ext>
            </a:extLst>
          </p:cNvPr>
          <p:cNvSpPr txBox="1">
            <a:spLocks noChangeArrowheads="1"/>
          </p:cNvSpPr>
          <p:nvPr/>
        </p:nvSpPr>
        <p:spPr bwMode="auto">
          <a:xfrm>
            <a:off x="3124200" y="228600"/>
            <a:ext cx="64008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SzTx/>
              <a:buFontTx/>
              <a:buNone/>
            </a:pPr>
            <a:r>
              <a:rPr lang="en-US" altLang="el-GR" sz="2400" b="1">
                <a:latin typeface="Times New Roman" panose="02020603050405020304" pitchFamily="18" charset="0"/>
                <a:cs typeface="Arial" panose="020B0604020202020204" pitchFamily="34" charset="0"/>
              </a:rPr>
              <a:t>Hereditary Cancer Predispositon Forms</a:t>
            </a:r>
          </a:p>
          <a:p>
            <a:pPr>
              <a:spcBef>
                <a:spcPts val="1500"/>
              </a:spcBef>
              <a:buClrTx/>
              <a:buSzTx/>
              <a:buNone/>
            </a:pPr>
            <a:endParaRPr lang="en-US" altLang="el-GR" sz="2400" b="1">
              <a:latin typeface="Times New Roman" panose="02020603050405020304" pitchFamily="18" charset="0"/>
              <a:cs typeface="Arial" panose="020B0604020202020204" pitchFamily="34" charset="0"/>
            </a:endParaRPr>
          </a:p>
        </p:txBody>
      </p:sp>
      <p:sp>
        <p:nvSpPr>
          <p:cNvPr id="54276" name="Rectangle 3">
            <a:extLst>
              <a:ext uri="{FF2B5EF4-FFF2-40B4-BE49-F238E27FC236}">
                <a16:creationId xmlns:a16="http://schemas.microsoft.com/office/drawing/2014/main" id="{9D72E482-C048-4E30-AC7E-060C54055A03}"/>
              </a:ext>
            </a:extLst>
          </p:cNvPr>
          <p:cNvSpPr>
            <a:spLocks noChangeArrowheads="1"/>
          </p:cNvSpPr>
          <p:nvPr/>
        </p:nvSpPr>
        <p:spPr bwMode="auto">
          <a:xfrm>
            <a:off x="6944638" y="6400800"/>
            <a:ext cx="2866788" cy="279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SzTx/>
              <a:buFontTx/>
              <a:buNone/>
            </a:pPr>
            <a:r>
              <a:rPr lang="en-US" altLang="el-GR" sz="1200" b="1">
                <a:latin typeface="Times New Roman" panose="02020603050405020304" pitchFamily="18" charset="0"/>
                <a:cs typeface="Arial" panose="020B0604020202020204" pitchFamily="34" charset="0"/>
              </a:rPr>
              <a:t>Fostira et al,  J BUON,  Sep </a:t>
            </a:r>
            <a:r>
              <a:rPr lang="en-GB" altLang="el-GR" sz="1200" b="1">
                <a:latin typeface="Times New Roman" panose="02020603050405020304" pitchFamily="18" charset="0"/>
                <a:cs typeface="Arial" panose="020B0604020202020204" pitchFamily="34" charset="0"/>
              </a:rPr>
              <a:t>2007 S13-22.</a:t>
            </a:r>
          </a:p>
        </p:txBody>
      </p:sp>
      <p:pic>
        <p:nvPicPr>
          <p:cNvPr id="54277" name="Picture 4">
            <a:extLst>
              <a:ext uri="{FF2B5EF4-FFF2-40B4-BE49-F238E27FC236}">
                <a16:creationId xmlns:a16="http://schemas.microsoft.com/office/drawing/2014/main" id="{8D623C8D-4982-4BC0-BF88-3A6B17E98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88914"/>
            <a:ext cx="752475" cy="757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a:extLst>
              <a:ext uri="{FF2B5EF4-FFF2-40B4-BE49-F238E27FC236}">
                <a16:creationId xmlns:a16="http://schemas.microsoft.com/office/drawing/2014/main" id="{6A3FDB77-E9BB-470B-B69F-C27D95074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1770064"/>
            <a:ext cx="7516813" cy="4041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3" name="Text Box 2">
            <a:extLst>
              <a:ext uri="{FF2B5EF4-FFF2-40B4-BE49-F238E27FC236}">
                <a16:creationId xmlns:a16="http://schemas.microsoft.com/office/drawing/2014/main" id="{AACF8454-B4B8-4AB2-9AB8-0E9B51B5B8D3}"/>
              </a:ext>
            </a:extLst>
          </p:cNvPr>
          <p:cNvSpPr txBox="1">
            <a:spLocks noChangeArrowheads="1"/>
          </p:cNvSpPr>
          <p:nvPr/>
        </p:nvSpPr>
        <p:spPr bwMode="auto">
          <a:xfrm>
            <a:off x="2667000" y="685801"/>
            <a:ext cx="6629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SzTx/>
              <a:buFontTx/>
              <a:buNone/>
            </a:pPr>
            <a:r>
              <a:rPr lang="en-US" altLang="el-GR" sz="1800" b="1">
                <a:latin typeface="Arial" panose="020B0604020202020204" pitchFamily="34" charset="0"/>
                <a:cs typeface="Arial" panose="020B0604020202020204" pitchFamily="34" charset="0"/>
              </a:rPr>
              <a:t>Cancer Susceptibility Loci and Genes</a:t>
            </a:r>
          </a:p>
        </p:txBody>
      </p:sp>
      <p:sp>
        <p:nvSpPr>
          <p:cNvPr id="56324" name="Rectangle 3">
            <a:extLst>
              <a:ext uri="{FF2B5EF4-FFF2-40B4-BE49-F238E27FC236}">
                <a16:creationId xmlns:a16="http://schemas.microsoft.com/office/drawing/2014/main" id="{0275E36E-C6D6-4073-9D65-1DFA3AB64F5A}"/>
              </a:ext>
            </a:extLst>
          </p:cNvPr>
          <p:cNvSpPr>
            <a:spLocks noChangeArrowheads="1"/>
          </p:cNvSpPr>
          <p:nvPr/>
        </p:nvSpPr>
        <p:spPr bwMode="auto">
          <a:xfrm>
            <a:off x="1690688" y="6256339"/>
            <a:ext cx="4176712"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SzTx/>
              <a:buFontTx/>
              <a:buNone/>
            </a:pPr>
            <a:r>
              <a:rPr lang="el-GR" altLang="el-GR" sz="1200" b="1">
                <a:cs typeface="Arial" panose="020B0604020202020204" pitchFamily="34" charset="0"/>
              </a:rPr>
              <a:t> Weitzel et al. CA Cancer J </a:t>
            </a:r>
            <a:r>
              <a:rPr lang="en-US" altLang="el-GR" sz="1200" b="1">
                <a:cs typeface="Arial" panose="020B0604020202020204" pitchFamily="34" charset="0"/>
              </a:rPr>
              <a:t> Clin 2011</a:t>
            </a:r>
          </a:p>
        </p:txBody>
      </p:sp>
      <p:pic>
        <p:nvPicPr>
          <p:cNvPr id="56325" name="Picture 4">
            <a:extLst>
              <a:ext uri="{FF2B5EF4-FFF2-40B4-BE49-F238E27FC236}">
                <a16:creationId xmlns:a16="http://schemas.microsoft.com/office/drawing/2014/main" id="{14C120E2-8B8A-4CA5-99CD-821B6F1BF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688" y="252414"/>
            <a:ext cx="792162" cy="865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advTm="18432"/>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Θέση περιεχομένου 2">
            <a:extLst>
              <a:ext uri="{FF2B5EF4-FFF2-40B4-BE49-F238E27FC236}">
                <a16:creationId xmlns:a16="http://schemas.microsoft.com/office/drawing/2014/main" id="{FAEC4E67-683F-49D3-B7F6-7C9E4BA3D25C}"/>
              </a:ext>
            </a:extLst>
          </p:cNvPr>
          <p:cNvSpPr>
            <a:spLocks noGrp="1" noChangeArrowheads="1"/>
          </p:cNvSpPr>
          <p:nvPr>
            <p:ph idx="1"/>
          </p:nvPr>
        </p:nvSpPr>
        <p:spPr>
          <a:xfrm>
            <a:off x="8924997" y="5901496"/>
            <a:ext cx="2088976" cy="404911"/>
          </a:xfrm>
        </p:spPr>
        <p:txBody>
          <a:bodyPr/>
          <a:lstStyle/>
          <a:p>
            <a:pPr marL="0" indent="0">
              <a:buNone/>
            </a:pPr>
            <a:r>
              <a:rPr lang="fr-FR" altLang="en-US" sz="1200" b="1" dirty="0"/>
              <a:t>Lu et al Nature Commun 2015</a:t>
            </a:r>
            <a:endParaRPr lang="en-US" altLang="en-US" sz="1200" b="1" dirty="0"/>
          </a:p>
        </p:txBody>
      </p:sp>
      <p:pic>
        <p:nvPicPr>
          <p:cNvPr id="58371" name="Εικόνα 4">
            <a:extLst>
              <a:ext uri="{FF2B5EF4-FFF2-40B4-BE49-F238E27FC236}">
                <a16:creationId xmlns:a16="http://schemas.microsoft.com/office/drawing/2014/main" id="{25583959-5952-4797-9AF8-151405044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3" y="638175"/>
            <a:ext cx="5700712"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Θέση περιεχομένου 2">
            <a:extLst>
              <a:ext uri="{FF2B5EF4-FFF2-40B4-BE49-F238E27FC236}">
                <a16:creationId xmlns:a16="http://schemas.microsoft.com/office/drawing/2014/main" id="{5F109F91-D52F-449E-9DBC-2FE8C7C2D97F}"/>
              </a:ext>
            </a:extLst>
          </p:cNvPr>
          <p:cNvSpPr txBox="1">
            <a:spLocks noChangeArrowheads="1"/>
          </p:cNvSpPr>
          <p:nvPr/>
        </p:nvSpPr>
        <p:spPr bwMode="auto">
          <a:xfrm>
            <a:off x="4226839" y="5369610"/>
            <a:ext cx="2295074" cy="667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buChar char="•"/>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a:lstStyle>
          <a:p>
            <a:pPr marL="0" indent="0">
              <a:buFont typeface="Times New Roman" panose="02020603050405020304" pitchFamily="18" charset="0"/>
              <a:buNone/>
            </a:pPr>
            <a:r>
              <a:rPr lang="it-IT" altLang="en-US" sz="1200" b="1" kern="0" dirty="0"/>
              <a:t>LUNG1 adenocarcinoma</a:t>
            </a:r>
          </a:p>
          <a:p>
            <a:pPr marL="0" indent="0">
              <a:buFont typeface="Times New Roman" panose="02020603050405020304" pitchFamily="18" charset="0"/>
              <a:buNone/>
            </a:pPr>
            <a:r>
              <a:rPr lang="it-IT" altLang="en-US" sz="1200" b="1" kern="0" dirty="0"/>
              <a:t>LUNG2  squamous cell carcinoma </a:t>
            </a:r>
            <a:endParaRPr lang="en-US" altLang="en-US" sz="1200" b="1" kern="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id="{9AAA20A0-1DFA-4A97-8093-C86B8766D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196975"/>
            <a:ext cx="3024188"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2">
            <a:extLst>
              <a:ext uri="{FF2B5EF4-FFF2-40B4-BE49-F238E27FC236}">
                <a16:creationId xmlns:a16="http://schemas.microsoft.com/office/drawing/2014/main" id="{92C77109-697C-4B4B-9C42-926FC8A995CE}"/>
              </a:ext>
            </a:extLst>
          </p:cNvPr>
          <p:cNvSpPr txBox="1">
            <a:spLocks noChangeArrowheads="1"/>
          </p:cNvSpPr>
          <p:nvPr/>
        </p:nvSpPr>
        <p:spPr bwMode="auto">
          <a:xfrm>
            <a:off x="2176463" y="549275"/>
            <a:ext cx="37449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n-US"/>
              <a:t>Πρώτη αναφορά στον κληρονομικό καρκίνο το 1866 </a:t>
            </a:r>
          </a:p>
          <a:p>
            <a:endParaRPr lang="el-GR" altLang="en-US"/>
          </a:p>
          <a:p>
            <a:endParaRPr lang="el-GR" altLang="en-US"/>
          </a:p>
          <a:p>
            <a:endParaRPr lang="el-GR" altLang="en-US"/>
          </a:p>
          <a:p>
            <a:endParaRPr lang="en-US" altLang="en-US"/>
          </a:p>
        </p:txBody>
      </p:sp>
      <p:pic>
        <p:nvPicPr>
          <p:cNvPr id="37892" name="Picture 3">
            <a:extLst>
              <a:ext uri="{FF2B5EF4-FFF2-40B4-BE49-F238E27FC236}">
                <a16:creationId xmlns:a16="http://schemas.microsoft.com/office/drawing/2014/main" id="{97765F22-1935-44CB-82F7-679C2E655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913" y="1484313"/>
            <a:ext cx="180975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a:extLst>
              <a:ext uri="{FF2B5EF4-FFF2-40B4-BE49-F238E27FC236}">
                <a16:creationId xmlns:a16="http://schemas.microsoft.com/office/drawing/2014/main" id="{36EA7D41-AF5E-4A90-9E8A-A69C85F32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989" y="333375"/>
            <a:ext cx="75247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06F40C1-00D1-472A-BC5C-7CC57E528146}"/>
              </a:ext>
            </a:extLst>
          </p:cNvPr>
          <p:cNvGrpSpPr/>
          <p:nvPr/>
        </p:nvGrpSpPr>
        <p:grpSpPr>
          <a:xfrm>
            <a:off x="1407766" y="445477"/>
            <a:ext cx="9632181" cy="5800058"/>
            <a:chOff x="1185862" y="509587"/>
            <a:chExt cx="9820275" cy="5838825"/>
          </a:xfrm>
          <a:effectLst>
            <a:outerShdw blurRad="50800" dist="38100" dir="5400000" algn="t" rotWithShape="0">
              <a:prstClr val="black">
                <a:alpha val="40000"/>
              </a:prstClr>
            </a:outerShdw>
          </a:effectLst>
        </p:grpSpPr>
        <p:pic>
          <p:nvPicPr>
            <p:cNvPr id="3" name="Picture 2">
              <a:extLst>
                <a:ext uri="{FF2B5EF4-FFF2-40B4-BE49-F238E27FC236}">
                  <a16:creationId xmlns:a16="http://schemas.microsoft.com/office/drawing/2014/main" id="{866DF449-F017-4ABA-9661-6D355493E75E}"/>
                </a:ext>
              </a:extLst>
            </p:cNvPr>
            <p:cNvPicPr>
              <a:picLocks noChangeAspect="1"/>
            </p:cNvPicPr>
            <p:nvPr/>
          </p:nvPicPr>
          <p:blipFill>
            <a:blip r:embed="rId3"/>
            <a:stretch>
              <a:fillRect/>
            </a:stretch>
          </p:blipFill>
          <p:spPr>
            <a:xfrm>
              <a:off x="1185862" y="509587"/>
              <a:ext cx="9820275" cy="5838825"/>
            </a:xfrm>
            <a:prstGeom prst="rect">
              <a:avLst/>
            </a:prstGeom>
          </p:spPr>
        </p:pic>
        <p:sp>
          <p:nvSpPr>
            <p:cNvPr id="4" name="TextBox 3">
              <a:extLst>
                <a:ext uri="{FF2B5EF4-FFF2-40B4-BE49-F238E27FC236}">
                  <a16:creationId xmlns:a16="http://schemas.microsoft.com/office/drawing/2014/main" id="{2DE638B9-E061-4598-A604-689644F9301B}"/>
                </a:ext>
              </a:extLst>
            </p:cNvPr>
            <p:cNvSpPr txBox="1"/>
            <p:nvPr/>
          </p:nvSpPr>
          <p:spPr>
            <a:xfrm>
              <a:off x="5576836" y="813917"/>
              <a:ext cx="1386672" cy="369332"/>
            </a:xfrm>
            <a:prstGeom prst="rect">
              <a:avLst/>
            </a:prstGeom>
            <a:solidFill>
              <a:schemeClr val="bg1"/>
            </a:solidFill>
            <a:ln>
              <a:solidFill>
                <a:schemeClr val="bg1"/>
              </a:solidFill>
            </a:ln>
          </p:spPr>
          <p:txBody>
            <a:bodyPr wrap="square" rtlCol="0">
              <a:normAutofit fontScale="92500"/>
            </a:bodyPr>
            <a:lstStyle/>
            <a:p>
              <a:pPr>
                <a:lnSpc>
                  <a:spcPct val="90000"/>
                </a:lnSpc>
                <a:spcAft>
                  <a:spcPts val="600"/>
                </a:spcAft>
              </a:pPr>
              <a:r>
                <a:rPr lang="el-GR" sz="1600" b="1">
                  <a:latin typeface="Arial" panose="020B0604020202020204" pitchFamily="34" charset="0"/>
                  <a:cs typeface="Arial" panose="020B0604020202020204" pitchFamily="34" charset="0"/>
                </a:rPr>
                <a:t>ΟΙΚΟΓΕΝΗΣ</a:t>
              </a:r>
              <a:endParaRPr lang="en-US" sz="16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FF2841C-5F86-4CF9-830F-14EFAC9F8AB1}"/>
                </a:ext>
              </a:extLst>
            </p:cNvPr>
            <p:cNvSpPr txBox="1"/>
            <p:nvPr/>
          </p:nvSpPr>
          <p:spPr>
            <a:xfrm>
              <a:off x="6963508" y="1658527"/>
              <a:ext cx="2004708" cy="369332"/>
            </a:xfrm>
            <a:prstGeom prst="rect">
              <a:avLst/>
            </a:prstGeom>
            <a:solidFill>
              <a:schemeClr val="bg1"/>
            </a:solidFill>
            <a:ln>
              <a:solidFill>
                <a:schemeClr val="bg1"/>
              </a:solidFill>
            </a:ln>
          </p:spPr>
          <p:txBody>
            <a:bodyPr wrap="square" rtlCol="0">
              <a:normAutofit/>
            </a:bodyPr>
            <a:lstStyle/>
            <a:p>
              <a:pPr>
                <a:lnSpc>
                  <a:spcPct val="90000"/>
                </a:lnSpc>
                <a:spcAft>
                  <a:spcPts val="600"/>
                </a:spcAft>
              </a:pPr>
              <a:r>
                <a:rPr lang="el-GR" sz="1600" b="1" dirty="0">
                  <a:latin typeface="Arial" panose="020B0604020202020204" pitchFamily="34" charset="0"/>
                  <a:cs typeface="Arial" panose="020B0604020202020204" pitchFamily="34" charset="0"/>
                </a:rPr>
                <a:t>ΚΛΗΡΟΝΟΜΙΚΟΣ</a:t>
              </a:r>
              <a:endParaRPr lang="en-US" sz="1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C178163-9200-4AB6-87D5-7321E25F54D4}"/>
                </a:ext>
              </a:extLst>
            </p:cNvPr>
            <p:cNvSpPr txBox="1"/>
            <p:nvPr/>
          </p:nvSpPr>
          <p:spPr>
            <a:xfrm>
              <a:off x="6963508" y="2716781"/>
              <a:ext cx="2004708" cy="646331"/>
            </a:xfrm>
            <a:prstGeom prst="rect">
              <a:avLst/>
            </a:prstGeom>
            <a:solidFill>
              <a:schemeClr val="bg1"/>
            </a:solidFill>
            <a:ln>
              <a:solidFill>
                <a:schemeClr val="bg1"/>
              </a:solidFill>
            </a:ln>
          </p:spPr>
          <p:txBody>
            <a:bodyPr wrap="square" rtlCol="0">
              <a:normAutofit/>
            </a:bodyPr>
            <a:lstStyle/>
            <a:p>
              <a:pPr>
                <a:lnSpc>
                  <a:spcPct val="90000"/>
                </a:lnSpc>
                <a:spcAft>
                  <a:spcPts val="600"/>
                </a:spcAft>
              </a:pPr>
              <a:r>
                <a:rPr lang="el-GR" sz="1300" b="1" dirty="0">
                  <a:latin typeface="Arial" panose="020B0604020202020204" pitchFamily="34" charset="0"/>
                  <a:cs typeface="Arial" panose="020B0604020202020204" pitchFamily="34" charset="0"/>
                </a:rPr>
                <a:t>ΚΛΗΡΟΝΟΜΙΚΟΣ</a:t>
              </a:r>
            </a:p>
            <a:p>
              <a:pPr>
                <a:lnSpc>
                  <a:spcPct val="90000"/>
                </a:lnSpc>
                <a:spcAft>
                  <a:spcPts val="600"/>
                </a:spcAft>
              </a:pPr>
              <a:r>
                <a:rPr lang="el-GR" sz="1300" b="1" dirty="0">
                  <a:latin typeface="Arial" panose="020B0604020202020204" pitchFamily="34" charset="0"/>
                  <a:cs typeface="Arial" panose="020B0604020202020204" pitchFamily="34" charset="0"/>
                </a:rPr>
                <a:t>- ΑΛΛΑ ΓΟΝΙΔΙΑ</a:t>
              </a:r>
              <a:endParaRPr lang="en-US" sz="13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D7EA05B-E272-48BD-AC10-440B8569F1CD}"/>
                </a:ext>
              </a:extLst>
            </p:cNvPr>
            <p:cNvSpPr txBox="1"/>
            <p:nvPr/>
          </p:nvSpPr>
          <p:spPr>
            <a:xfrm>
              <a:off x="1185862" y="5531606"/>
              <a:ext cx="1405905" cy="280537"/>
            </a:xfrm>
            <a:prstGeom prst="rect">
              <a:avLst/>
            </a:prstGeom>
            <a:solidFill>
              <a:schemeClr val="bg1"/>
            </a:solidFill>
            <a:ln>
              <a:solidFill>
                <a:schemeClr val="bg1"/>
              </a:solidFill>
            </a:ln>
          </p:spPr>
          <p:txBody>
            <a:bodyPr wrap="square" rtlCol="0">
              <a:noAutofit/>
            </a:bodyPr>
            <a:lstStyle/>
            <a:p>
              <a:pPr algn="r">
                <a:lnSpc>
                  <a:spcPct val="90000"/>
                </a:lnSpc>
                <a:spcAft>
                  <a:spcPts val="600"/>
                </a:spcAft>
              </a:pPr>
              <a:r>
                <a:rPr lang="el-GR" sz="1400" b="1" dirty="0">
                  <a:latin typeface="Arial" panose="020B0604020202020204" pitchFamily="34" charset="0"/>
                  <a:cs typeface="Arial" panose="020B0604020202020204" pitchFamily="34" charset="0"/>
                </a:rPr>
                <a:t>ΣΠΟΡΑΔΙΚΟΣ</a:t>
              </a:r>
              <a:endParaRPr lang="en-US" sz="14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38BC7AF-5BBA-4F81-B9B6-47988D17C802}"/>
                </a:ext>
              </a:extLst>
            </p:cNvPr>
            <p:cNvSpPr/>
            <p:nvPr/>
          </p:nvSpPr>
          <p:spPr>
            <a:xfrm>
              <a:off x="6357070" y="4229726"/>
              <a:ext cx="4622430" cy="2101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D001184-F990-4AF8-AF13-C447C300E9D0}"/>
                </a:ext>
              </a:extLst>
            </p:cNvPr>
            <p:cNvSpPr txBox="1"/>
            <p:nvPr/>
          </p:nvSpPr>
          <p:spPr>
            <a:xfrm>
              <a:off x="7024644" y="4799482"/>
              <a:ext cx="3691782" cy="584775"/>
            </a:xfrm>
            <a:prstGeom prst="rect">
              <a:avLst/>
            </a:prstGeom>
            <a:noFill/>
          </p:spPr>
          <p:txBody>
            <a:bodyPr wrap="square" rtlCol="0">
              <a:normAutofit fontScale="85000" lnSpcReduction="10000"/>
            </a:bodyPr>
            <a:lstStyle/>
            <a:p>
              <a:pPr>
                <a:lnSpc>
                  <a:spcPct val="90000"/>
                </a:lnSpc>
                <a:spcAft>
                  <a:spcPts val="600"/>
                </a:spcAft>
              </a:pPr>
              <a:r>
                <a:rPr lang="el-GR" sz="3100" b="1" dirty="0">
                  <a:solidFill>
                    <a:srgbClr val="C00000"/>
                  </a:solidFill>
                  <a:latin typeface="Arial" panose="020B0604020202020204" pitchFamily="34" charset="0"/>
                  <a:cs typeface="Arial" panose="020B0604020202020204" pitchFamily="34" charset="0"/>
                </a:rPr>
                <a:t>ΚΑΡΚΙΝΟΣ ΜΑΣΤΟΥ</a:t>
              </a:r>
              <a:endParaRPr lang="en-US" sz="3100" b="1" dirty="0">
                <a:solidFill>
                  <a:srgbClr val="C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12A4133-92CC-4049-9A0E-479451718457}"/>
              </a:ext>
            </a:extLst>
          </p:cNvPr>
          <p:cNvGrpSpPr/>
          <p:nvPr/>
        </p:nvGrpSpPr>
        <p:grpSpPr>
          <a:xfrm>
            <a:off x="606957" y="429498"/>
            <a:ext cx="10167364" cy="5931789"/>
            <a:chOff x="606957" y="429498"/>
            <a:chExt cx="10167364" cy="5931789"/>
          </a:xfrm>
          <a:effectLst>
            <a:outerShdw blurRad="50800" dist="38100" dir="5400000" algn="t" rotWithShape="0">
              <a:prstClr val="black">
                <a:alpha val="40000"/>
              </a:prstClr>
            </a:outerShdw>
          </a:effectLst>
        </p:grpSpPr>
        <p:grpSp>
          <p:nvGrpSpPr>
            <p:cNvPr id="4" name="Group 3">
              <a:extLst>
                <a:ext uri="{FF2B5EF4-FFF2-40B4-BE49-F238E27FC236}">
                  <a16:creationId xmlns:a16="http://schemas.microsoft.com/office/drawing/2014/main" id="{6B87434D-6508-4EA2-B9B7-79946C4796FB}"/>
                </a:ext>
              </a:extLst>
            </p:cNvPr>
            <p:cNvGrpSpPr/>
            <p:nvPr/>
          </p:nvGrpSpPr>
          <p:grpSpPr>
            <a:xfrm>
              <a:off x="606957" y="429498"/>
              <a:ext cx="10167364" cy="5931789"/>
              <a:chOff x="606957" y="429498"/>
              <a:chExt cx="10167364" cy="5931789"/>
            </a:xfrm>
          </p:grpSpPr>
          <p:pic>
            <p:nvPicPr>
              <p:cNvPr id="3" name="Picture 2" descr="Chart, bar chart&#10;&#10;Description automatically generated">
                <a:extLst>
                  <a:ext uri="{FF2B5EF4-FFF2-40B4-BE49-F238E27FC236}">
                    <a16:creationId xmlns:a16="http://schemas.microsoft.com/office/drawing/2014/main" id="{3B9A11B3-8FAE-46D1-A9CD-DA140A6BC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965" y="429498"/>
                <a:ext cx="9232356" cy="5931789"/>
              </a:xfrm>
              <a:prstGeom prst="rect">
                <a:avLst/>
              </a:prstGeom>
              <a:ln>
                <a:noFill/>
              </a:ln>
            </p:spPr>
          </p:pic>
          <p:sp>
            <p:nvSpPr>
              <p:cNvPr id="2" name="TextBox 1">
                <a:extLst>
                  <a:ext uri="{FF2B5EF4-FFF2-40B4-BE49-F238E27FC236}">
                    <a16:creationId xmlns:a16="http://schemas.microsoft.com/office/drawing/2014/main" id="{54744F17-1DE9-46EB-807F-7E0812DD7D95}"/>
                  </a:ext>
                </a:extLst>
              </p:cNvPr>
              <p:cNvSpPr txBox="1"/>
              <p:nvPr/>
            </p:nvSpPr>
            <p:spPr>
              <a:xfrm>
                <a:off x="606957" y="2412422"/>
                <a:ext cx="1467619" cy="1477328"/>
              </a:xfrm>
              <a:prstGeom prst="rect">
                <a:avLst/>
              </a:prstGeom>
              <a:solidFill>
                <a:srgbClr val="F7F9F8"/>
              </a:solidFill>
              <a:ln>
                <a:solidFill>
                  <a:srgbClr val="F7F9F8"/>
                </a:solidFill>
              </a:ln>
            </p:spPr>
            <p:txBody>
              <a:bodyPr wrap="square" rtlCol="0">
                <a:spAutoFit/>
              </a:bodyPr>
              <a:lstStyle/>
              <a:p>
                <a:pPr algn="r"/>
                <a:r>
                  <a:rPr lang="el-GR" b="1" dirty="0">
                    <a:solidFill>
                      <a:schemeClr val="bg1">
                        <a:lumMod val="50000"/>
                      </a:schemeClr>
                    </a:solidFill>
                  </a:rPr>
                  <a:t>Δια βίου</a:t>
                </a:r>
              </a:p>
              <a:p>
                <a:pPr algn="r"/>
                <a:r>
                  <a:rPr lang="el-GR" b="1" dirty="0">
                    <a:solidFill>
                      <a:schemeClr val="bg1">
                        <a:lumMod val="50000"/>
                      </a:schemeClr>
                    </a:solidFill>
                  </a:rPr>
                  <a:t>κίνδυνος</a:t>
                </a:r>
              </a:p>
              <a:p>
                <a:pPr algn="r"/>
                <a:r>
                  <a:rPr lang="el-GR" b="1" dirty="0">
                    <a:solidFill>
                      <a:schemeClr val="bg1">
                        <a:lumMod val="50000"/>
                      </a:schemeClr>
                    </a:solidFill>
                  </a:rPr>
                  <a:t>ανάπτυξης</a:t>
                </a:r>
              </a:p>
              <a:p>
                <a:pPr algn="r"/>
                <a:r>
                  <a:rPr lang="el-GR" b="1" dirty="0">
                    <a:solidFill>
                      <a:schemeClr val="bg1">
                        <a:lumMod val="50000"/>
                      </a:schemeClr>
                    </a:solidFill>
                  </a:rPr>
                  <a:t>καρκίνου (%)</a:t>
                </a:r>
              </a:p>
              <a:p>
                <a:pPr algn="r"/>
                <a:endParaRPr lang="el-GR" b="1" dirty="0">
                  <a:solidFill>
                    <a:schemeClr val="bg1">
                      <a:lumMod val="50000"/>
                    </a:schemeClr>
                  </a:solidFill>
                </a:endParaRPr>
              </a:p>
            </p:txBody>
          </p:sp>
          <p:sp>
            <p:nvSpPr>
              <p:cNvPr id="12" name="TextBox 11">
                <a:extLst>
                  <a:ext uri="{FF2B5EF4-FFF2-40B4-BE49-F238E27FC236}">
                    <a16:creationId xmlns:a16="http://schemas.microsoft.com/office/drawing/2014/main" id="{F329FAFE-035C-4765-98F9-AC5D0B762159}"/>
                  </a:ext>
                </a:extLst>
              </p:cNvPr>
              <p:cNvSpPr txBox="1"/>
              <p:nvPr/>
            </p:nvSpPr>
            <p:spPr>
              <a:xfrm>
                <a:off x="3676363" y="2625635"/>
                <a:ext cx="674912" cy="307777"/>
              </a:xfrm>
              <a:prstGeom prst="rect">
                <a:avLst/>
              </a:prstGeom>
              <a:solidFill>
                <a:srgbClr val="F7F9F8"/>
              </a:solidFill>
              <a:ln>
                <a:solidFill>
                  <a:srgbClr val="F7F9F8"/>
                </a:solidFill>
              </a:ln>
            </p:spPr>
            <p:txBody>
              <a:bodyPr wrap="square" rtlCol="0">
                <a:spAutoFit/>
              </a:bodyPr>
              <a:lstStyle/>
              <a:p>
                <a:pPr algn="ctr"/>
                <a:r>
                  <a:rPr lang="el-GR" sz="1400" b="1" dirty="0">
                    <a:solidFill>
                      <a:schemeClr val="bg1">
                        <a:lumMod val="50000"/>
                      </a:schemeClr>
                    </a:solidFill>
                  </a:rPr>
                  <a:t>έως</a:t>
                </a:r>
              </a:p>
            </p:txBody>
          </p:sp>
          <p:sp>
            <p:nvSpPr>
              <p:cNvPr id="14" name="TextBox 13">
                <a:extLst>
                  <a:ext uri="{FF2B5EF4-FFF2-40B4-BE49-F238E27FC236}">
                    <a16:creationId xmlns:a16="http://schemas.microsoft.com/office/drawing/2014/main" id="{72B81B32-45B4-48B8-816A-E4D983401133}"/>
                  </a:ext>
                </a:extLst>
              </p:cNvPr>
              <p:cNvSpPr txBox="1"/>
              <p:nvPr/>
            </p:nvSpPr>
            <p:spPr>
              <a:xfrm>
                <a:off x="4566176" y="5490530"/>
                <a:ext cx="1785866" cy="830997"/>
              </a:xfrm>
              <a:prstGeom prst="rect">
                <a:avLst/>
              </a:prstGeom>
              <a:solidFill>
                <a:srgbClr val="F7F9F8"/>
              </a:solidFill>
              <a:ln>
                <a:solidFill>
                  <a:srgbClr val="F7F9F8"/>
                </a:solidFill>
              </a:ln>
            </p:spPr>
            <p:txBody>
              <a:bodyPr wrap="square" rtlCol="0">
                <a:spAutoFit/>
              </a:bodyPr>
              <a:lstStyle/>
              <a:p>
                <a:pPr algn="ctr"/>
                <a:r>
                  <a:rPr lang="el-GR" sz="1600" b="1" dirty="0">
                    <a:solidFill>
                      <a:schemeClr val="bg1">
                        <a:lumMod val="50000"/>
                      </a:schemeClr>
                    </a:solidFill>
                  </a:rPr>
                  <a:t>Καρκίνος Μαστού μέχρι την ηλικία των 70</a:t>
                </a:r>
              </a:p>
            </p:txBody>
          </p:sp>
          <p:sp>
            <p:nvSpPr>
              <p:cNvPr id="16" name="TextBox 15">
                <a:extLst>
                  <a:ext uri="{FF2B5EF4-FFF2-40B4-BE49-F238E27FC236}">
                    <a16:creationId xmlns:a16="http://schemas.microsoft.com/office/drawing/2014/main" id="{59DD223E-357F-4D59-9B28-2C1329411736}"/>
                  </a:ext>
                </a:extLst>
              </p:cNvPr>
              <p:cNvSpPr txBox="1"/>
              <p:nvPr/>
            </p:nvSpPr>
            <p:spPr>
              <a:xfrm>
                <a:off x="6411209" y="5481984"/>
                <a:ext cx="1896906" cy="830997"/>
              </a:xfrm>
              <a:prstGeom prst="rect">
                <a:avLst/>
              </a:prstGeom>
              <a:solidFill>
                <a:srgbClr val="F7F9F8"/>
              </a:solidFill>
              <a:ln>
                <a:solidFill>
                  <a:srgbClr val="F7F9F8"/>
                </a:solidFill>
              </a:ln>
            </p:spPr>
            <p:txBody>
              <a:bodyPr wrap="square" rtlCol="0">
                <a:spAutoFit/>
              </a:bodyPr>
              <a:lstStyle/>
              <a:p>
                <a:pPr algn="ctr"/>
                <a:r>
                  <a:rPr lang="el-GR" sz="1600" b="1" dirty="0">
                    <a:solidFill>
                      <a:schemeClr val="bg1">
                        <a:lumMod val="50000"/>
                      </a:schemeClr>
                    </a:solidFill>
                  </a:rPr>
                  <a:t>2</a:t>
                </a:r>
                <a:r>
                  <a:rPr lang="el-GR" sz="1600" b="1" baseline="30000" dirty="0">
                    <a:solidFill>
                      <a:schemeClr val="bg1">
                        <a:lumMod val="50000"/>
                      </a:schemeClr>
                    </a:solidFill>
                  </a:rPr>
                  <a:t>ος</a:t>
                </a:r>
                <a:r>
                  <a:rPr lang="el-GR" sz="1600" b="1" dirty="0">
                    <a:solidFill>
                      <a:schemeClr val="bg1">
                        <a:lumMod val="50000"/>
                      </a:schemeClr>
                    </a:solidFill>
                  </a:rPr>
                  <a:t> Καρκίνος Μαστού μέχρι την ηλικία των 70</a:t>
                </a:r>
              </a:p>
            </p:txBody>
          </p:sp>
          <p:sp>
            <p:nvSpPr>
              <p:cNvPr id="18" name="TextBox 17">
                <a:extLst>
                  <a:ext uri="{FF2B5EF4-FFF2-40B4-BE49-F238E27FC236}">
                    <a16:creationId xmlns:a16="http://schemas.microsoft.com/office/drawing/2014/main" id="{57AB0C6A-2418-4A34-8CB3-DD4E14291252}"/>
                  </a:ext>
                </a:extLst>
              </p:cNvPr>
              <p:cNvSpPr txBox="1"/>
              <p:nvPr/>
            </p:nvSpPr>
            <p:spPr>
              <a:xfrm>
                <a:off x="8281136" y="5481983"/>
                <a:ext cx="1896906" cy="830997"/>
              </a:xfrm>
              <a:prstGeom prst="rect">
                <a:avLst/>
              </a:prstGeom>
              <a:solidFill>
                <a:srgbClr val="F7F9F8"/>
              </a:solidFill>
              <a:ln>
                <a:solidFill>
                  <a:srgbClr val="F7F9F8"/>
                </a:solidFill>
              </a:ln>
            </p:spPr>
            <p:txBody>
              <a:bodyPr wrap="square" rtlCol="0">
                <a:spAutoFit/>
              </a:bodyPr>
              <a:lstStyle/>
              <a:p>
                <a:pPr algn="ctr"/>
                <a:r>
                  <a:rPr lang="el-GR" sz="1600" b="1" dirty="0">
                    <a:solidFill>
                      <a:schemeClr val="bg1">
                        <a:lumMod val="50000"/>
                      </a:schemeClr>
                    </a:solidFill>
                  </a:rPr>
                  <a:t>Καρκίνος Ωοθηκών μέχρι την ηλικία των 70</a:t>
                </a:r>
              </a:p>
            </p:txBody>
          </p:sp>
          <p:sp>
            <p:nvSpPr>
              <p:cNvPr id="20" name="TextBox 19">
                <a:extLst>
                  <a:ext uri="{FF2B5EF4-FFF2-40B4-BE49-F238E27FC236}">
                    <a16:creationId xmlns:a16="http://schemas.microsoft.com/office/drawing/2014/main" id="{2DB218CC-52A0-4585-BA15-4DF33BE7B1A1}"/>
                  </a:ext>
                </a:extLst>
              </p:cNvPr>
              <p:cNvSpPr txBox="1"/>
              <p:nvPr/>
            </p:nvSpPr>
            <p:spPr>
              <a:xfrm>
                <a:off x="5555012" y="979509"/>
                <a:ext cx="674912" cy="307777"/>
              </a:xfrm>
              <a:prstGeom prst="rect">
                <a:avLst/>
              </a:prstGeom>
              <a:solidFill>
                <a:srgbClr val="F7F9F8"/>
              </a:solidFill>
              <a:ln>
                <a:solidFill>
                  <a:srgbClr val="F7F9F8"/>
                </a:solidFill>
              </a:ln>
            </p:spPr>
            <p:txBody>
              <a:bodyPr wrap="square" rtlCol="0">
                <a:spAutoFit/>
              </a:bodyPr>
              <a:lstStyle/>
              <a:p>
                <a:pPr algn="ctr"/>
                <a:r>
                  <a:rPr lang="el-GR" sz="1400" b="1" dirty="0">
                    <a:solidFill>
                      <a:schemeClr val="bg1">
                        <a:lumMod val="50000"/>
                      </a:schemeClr>
                    </a:solidFill>
                  </a:rPr>
                  <a:t>έως</a:t>
                </a:r>
              </a:p>
            </p:txBody>
          </p:sp>
          <p:sp>
            <p:nvSpPr>
              <p:cNvPr id="22" name="TextBox 21">
                <a:extLst>
                  <a:ext uri="{FF2B5EF4-FFF2-40B4-BE49-F238E27FC236}">
                    <a16:creationId xmlns:a16="http://schemas.microsoft.com/office/drawing/2014/main" id="{6BEB2EC4-C8EB-4ED1-B676-56337B37D097}"/>
                  </a:ext>
                </a:extLst>
              </p:cNvPr>
              <p:cNvSpPr txBox="1"/>
              <p:nvPr/>
            </p:nvSpPr>
            <p:spPr>
              <a:xfrm>
                <a:off x="7426542" y="2017459"/>
                <a:ext cx="674912" cy="307777"/>
              </a:xfrm>
              <a:prstGeom prst="rect">
                <a:avLst/>
              </a:prstGeom>
              <a:solidFill>
                <a:srgbClr val="F7F9F8"/>
              </a:solidFill>
              <a:ln>
                <a:solidFill>
                  <a:srgbClr val="F7F9F8"/>
                </a:solidFill>
              </a:ln>
            </p:spPr>
            <p:txBody>
              <a:bodyPr wrap="square" rtlCol="0">
                <a:spAutoFit/>
              </a:bodyPr>
              <a:lstStyle/>
              <a:p>
                <a:pPr algn="ctr"/>
                <a:r>
                  <a:rPr lang="el-GR" sz="1400" b="1" dirty="0">
                    <a:solidFill>
                      <a:schemeClr val="bg1">
                        <a:lumMod val="50000"/>
                      </a:schemeClr>
                    </a:solidFill>
                  </a:rPr>
                  <a:t>έως</a:t>
                </a:r>
              </a:p>
            </p:txBody>
          </p:sp>
          <p:sp>
            <p:nvSpPr>
              <p:cNvPr id="23" name="TextBox 22">
                <a:extLst>
                  <a:ext uri="{FF2B5EF4-FFF2-40B4-BE49-F238E27FC236}">
                    <a16:creationId xmlns:a16="http://schemas.microsoft.com/office/drawing/2014/main" id="{39E0702D-EA06-4753-85CF-4903C6B9E267}"/>
                  </a:ext>
                </a:extLst>
              </p:cNvPr>
              <p:cNvSpPr txBox="1"/>
              <p:nvPr/>
            </p:nvSpPr>
            <p:spPr>
              <a:xfrm>
                <a:off x="9323925" y="2829629"/>
                <a:ext cx="674912" cy="307777"/>
              </a:xfrm>
              <a:prstGeom prst="rect">
                <a:avLst/>
              </a:prstGeom>
              <a:solidFill>
                <a:srgbClr val="F7F9F8"/>
              </a:solidFill>
              <a:ln>
                <a:solidFill>
                  <a:srgbClr val="F7F9F8"/>
                </a:solidFill>
              </a:ln>
            </p:spPr>
            <p:txBody>
              <a:bodyPr wrap="square" rtlCol="0">
                <a:spAutoFit/>
              </a:bodyPr>
              <a:lstStyle/>
              <a:p>
                <a:pPr algn="ctr"/>
                <a:r>
                  <a:rPr lang="el-GR" sz="1400" b="1" dirty="0">
                    <a:solidFill>
                      <a:schemeClr val="bg1">
                        <a:lumMod val="50000"/>
                      </a:schemeClr>
                    </a:solidFill>
                  </a:rPr>
                  <a:t>έως</a:t>
                </a:r>
              </a:p>
            </p:txBody>
          </p:sp>
          <p:sp>
            <p:nvSpPr>
              <p:cNvPr id="24" name="TextBox 23">
                <a:extLst>
                  <a:ext uri="{FF2B5EF4-FFF2-40B4-BE49-F238E27FC236}">
                    <a16:creationId xmlns:a16="http://schemas.microsoft.com/office/drawing/2014/main" id="{C9584726-4393-4449-B228-200659FEAC12}"/>
                  </a:ext>
                </a:extLst>
              </p:cNvPr>
              <p:cNvSpPr txBox="1"/>
              <p:nvPr/>
            </p:nvSpPr>
            <p:spPr>
              <a:xfrm>
                <a:off x="8548252" y="1022370"/>
                <a:ext cx="1785865" cy="307777"/>
              </a:xfrm>
              <a:prstGeom prst="rect">
                <a:avLst/>
              </a:prstGeom>
              <a:solidFill>
                <a:srgbClr val="F7F9F8"/>
              </a:solidFill>
              <a:ln>
                <a:solidFill>
                  <a:srgbClr val="F7F9F8"/>
                </a:solidFill>
              </a:ln>
            </p:spPr>
            <p:txBody>
              <a:bodyPr wrap="square" rtlCol="0">
                <a:spAutoFit/>
              </a:bodyPr>
              <a:lstStyle/>
              <a:p>
                <a:pPr algn="ctr"/>
                <a:r>
                  <a:rPr lang="el-GR" sz="1400" b="1" dirty="0">
                    <a:solidFill>
                      <a:schemeClr val="bg1">
                        <a:lumMod val="50000"/>
                      </a:schemeClr>
                    </a:solidFill>
                  </a:rPr>
                  <a:t>Γενικός πληθυσμός</a:t>
                </a:r>
              </a:p>
            </p:txBody>
          </p:sp>
          <p:sp>
            <p:nvSpPr>
              <p:cNvPr id="25" name="TextBox 24">
                <a:extLst>
                  <a:ext uri="{FF2B5EF4-FFF2-40B4-BE49-F238E27FC236}">
                    <a16:creationId xmlns:a16="http://schemas.microsoft.com/office/drawing/2014/main" id="{864EF0D4-7877-452C-B07D-0AAC1983DD31}"/>
                  </a:ext>
                </a:extLst>
              </p:cNvPr>
              <p:cNvSpPr txBox="1"/>
              <p:nvPr/>
            </p:nvSpPr>
            <p:spPr>
              <a:xfrm>
                <a:off x="8532705" y="1451868"/>
                <a:ext cx="1679518" cy="307777"/>
              </a:xfrm>
              <a:prstGeom prst="rect">
                <a:avLst/>
              </a:prstGeom>
              <a:solidFill>
                <a:srgbClr val="F7F9F8"/>
              </a:solidFill>
              <a:ln>
                <a:solidFill>
                  <a:srgbClr val="F7F9F8"/>
                </a:solidFill>
              </a:ln>
            </p:spPr>
            <p:txBody>
              <a:bodyPr wrap="square" rtlCol="0">
                <a:spAutoFit/>
              </a:bodyPr>
              <a:lstStyle/>
              <a:p>
                <a:pPr algn="ctr"/>
                <a:r>
                  <a:rPr lang="el-GR" sz="1400" b="1" dirty="0">
                    <a:solidFill>
                      <a:schemeClr val="bg1">
                        <a:lumMod val="50000"/>
                      </a:schemeClr>
                    </a:solidFill>
                  </a:rPr>
                  <a:t>Μετάλλαξη </a:t>
                </a:r>
                <a:r>
                  <a:rPr lang="en-US" sz="1400" b="1" dirty="0">
                    <a:solidFill>
                      <a:schemeClr val="bg1">
                        <a:lumMod val="50000"/>
                      </a:schemeClr>
                    </a:solidFill>
                  </a:rPr>
                  <a:t>BRCA</a:t>
                </a:r>
                <a:endParaRPr lang="el-GR" sz="1400" b="1" dirty="0">
                  <a:solidFill>
                    <a:schemeClr val="bg1">
                      <a:lumMod val="50000"/>
                    </a:schemeClr>
                  </a:solidFill>
                </a:endParaRPr>
              </a:p>
            </p:txBody>
          </p:sp>
        </p:grpSp>
        <p:sp>
          <p:nvSpPr>
            <p:cNvPr id="26" name="TextBox 25">
              <a:extLst>
                <a:ext uri="{FF2B5EF4-FFF2-40B4-BE49-F238E27FC236}">
                  <a16:creationId xmlns:a16="http://schemas.microsoft.com/office/drawing/2014/main" id="{9439C3D7-6503-484C-A066-1493DB6F8E72}"/>
                </a:ext>
              </a:extLst>
            </p:cNvPr>
            <p:cNvSpPr txBox="1"/>
            <p:nvPr/>
          </p:nvSpPr>
          <p:spPr>
            <a:xfrm>
              <a:off x="2741416" y="5481982"/>
              <a:ext cx="1785866" cy="830997"/>
            </a:xfrm>
            <a:prstGeom prst="rect">
              <a:avLst/>
            </a:prstGeom>
            <a:solidFill>
              <a:srgbClr val="F7F9F8"/>
            </a:solidFill>
            <a:ln>
              <a:solidFill>
                <a:srgbClr val="F7F9F8"/>
              </a:solidFill>
            </a:ln>
          </p:spPr>
          <p:txBody>
            <a:bodyPr wrap="square" rtlCol="0">
              <a:spAutoFit/>
            </a:bodyPr>
            <a:lstStyle/>
            <a:p>
              <a:pPr algn="ctr"/>
              <a:r>
                <a:rPr lang="el-GR" sz="1600" b="1" dirty="0">
                  <a:solidFill>
                    <a:schemeClr val="bg1">
                      <a:lumMod val="50000"/>
                    </a:schemeClr>
                  </a:solidFill>
                </a:rPr>
                <a:t>Καρκίνος Μαστού μέχρι την ηλικία των </a:t>
              </a:r>
              <a:r>
                <a:rPr lang="en-US" sz="1600" b="1" dirty="0">
                  <a:solidFill>
                    <a:schemeClr val="bg1">
                      <a:lumMod val="50000"/>
                    </a:schemeClr>
                  </a:solidFill>
                </a:rPr>
                <a:t>5</a:t>
              </a:r>
              <a:r>
                <a:rPr lang="el-GR" sz="1600" b="1" dirty="0">
                  <a:solidFill>
                    <a:schemeClr val="bg1">
                      <a:lumMod val="50000"/>
                    </a:schemeClr>
                  </a:solidFill>
                </a:rPr>
                <a:t>0</a:t>
              </a:r>
            </a:p>
          </p:txBody>
        </p:sp>
      </p:grpSp>
    </p:spTree>
    <p:extLst>
      <p:ext uri="{BB962C8B-B14F-4D97-AF65-F5344CB8AC3E}">
        <p14:creationId xmlns:p14="http://schemas.microsoft.com/office/powerpoint/2010/main" val="380588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E3C42C-596F-466D-A36F-A3025D6F2891}"/>
              </a:ext>
            </a:extLst>
          </p:cNvPr>
          <p:cNvSpPr/>
          <p:nvPr/>
        </p:nvSpPr>
        <p:spPr>
          <a:xfrm>
            <a:off x="1788764" y="3112890"/>
            <a:ext cx="8347295" cy="2934562"/>
          </a:xfrm>
          <a:prstGeom prst="roundRect">
            <a:avLst/>
          </a:prstGeom>
          <a:solidFill>
            <a:schemeClr val="accent1">
              <a:lumMod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l-GR"/>
          </a:p>
        </p:txBody>
      </p:sp>
      <p:sp>
        <p:nvSpPr>
          <p:cNvPr id="12" name="Shape 159"/>
          <p:cNvSpPr/>
          <p:nvPr/>
        </p:nvSpPr>
        <p:spPr>
          <a:xfrm>
            <a:off x="5846677" y="4753613"/>
            <a:ext cx="231470" cy="397028"/>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marL="935227" indent="-866965">
              <a:lnSpc>
                <a:spcPct val="90000"/>
              </a:lnSpc>
              <a:spcBef>
                <a:spcPts val="700"/>
              </a:spcBef>
            </a:pPr>
            <a:r>
              <a:rPr sz="2200" dirty="0">
                <a:solidFill>
                  <a:schemeClr val="accent2">
                    <a:lumMod val="75000"/>
                  </a:schemeClr>
                </a:solidFill>
                <a:latin typeface="Palatino Linotype"/>
                <a:ea typeface="Palatino Linotype"/>
                <a:cs typeface="Palatino Linotype"/>
                <a:sym typeface="Palatino Linotype"/>
              </a:rPr>
              <a:t> </a:t>
            </a:r>
          </a:p>
        </p:txBody>
      </p:sp>
      <p:graphicFrame>
        <p:nvGraphicFramePr>
          <p:cNvPr id="13" name="Chart 12"/>
          <p:cNvGraphicFramePr>
            <a:graphicFrameLocks/>
          </p:cNvGraphicFramePr>
          <p:nvPr>
            <p:extLst>
              <p:ext uri="{D42A27DB-BD31-4B8C-83A1-F6EECF244321}">
                <p14:modId xmlns:p14="http://schemas.microsoft.com/office/powerpoint/2010/main" val="3027305435"/>
              </p:ext>
            </p:extLst>
          </p:nvPr>
        </p:nvGraphicFramePr>
        <p:xfrm>
          <a:off x="1788764" y="2742115"/>
          <a:ext cx="8689975" cy="3559835"/>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9A46D515-7646-4559-9126-B9B87C7F3688}"/>
              </a:ext>
            </a:extLst>
          </p:cNvPr>
          <p:cNvGrpSpPr/>
          <p:nvPr/>
        </p:nvGrpSpPr>
        <p:grpSpPr>
          <a:xfrm>
            <a:off x="6753498" y="657345"/>
            <a:ext cx="5059680" cy="1982961"/>
            <a:chOff x="6753498" y="600530"/>
            <a:chExt cx="5059680" cy="1982961"/>
          </a:xfrm>
        </p:grpSpPr>
        <p:pic>
          <p:nvPicPr>
            <p:cNvPr id="3" name="Picture 2"/>
            <p:cNvPicPr>
              <a:picLocks noChangeAspect="1"/>
            </p:cNvPicPr>
            <p:nvPr/>
          </p:nvPicPr>
          <p:blipFill>
            <a:blip r:embed="rId4"/>
            <a:stretch>
              <a:fillRect/>
            </a:stretch>
          </p:blipFill>
          <p:spPr>
            <a:xfrm>
              <a:off x="6753498" y="600530"/>
              <a:ext cx="5059680" cy="1982961"/>
            </a:xfrm>
            <a:prstGeom prst="rect">
              <a:avLst/>
            </a:prstGeom>
            <a:effectLst>
              <a:outerShdw blurRad="50800" dist="38100" dir="2700000" algn="tl" rotWithShape="0">
                <a:prstClr val="black">
                  <a:alpha val="40000"/>
                </a:prstClr>
              </a:outerShdw>
            </a:effectLst>
          </p:spPr>
        </p:pic>
        <p:cxnSp>
          <p:nvCxnSpPr>
            <p:cNvPr id="6" name="Straight Connector 5"/>
            <p:cNvCxnSpPr/>
            <p:nvPr/>
          </p:nvCxnSpPr>
          <p:spPr>
            <a:xfrm flipV="1">
              <a:off x="7637983" y="2167168"/>
              <a:ext cx="657225" cy="9525"/>
            </a:xfrm>
            <a:prstGeom prst="line">
              <a:avLst/>
            </a:prstGeom>
            <a:noFill/>
            <a:ln w="25400" cap="flat">
              <a:solidFill>
                <a:srgbClr val="7FD13B"/>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4" name="Straight Connector 13"/>
            <p:cNvCxnSpPr/>
            <p:nvPr/>
          </p:nvCxnSpPr>
          <p:spPr>
            <a:xfrm>
              <a:off x="10235565" y="2356869"/>
              <a:ext cx="838200" cy="0"/>
            </a:xfrm>
            <a:prstGeom prst="line">
              <a:avLst/>
            </a:prstGeom>
            <a:noFill/>
            <a:ln w="25400" cap="flat">
              <a:solidFill>
                <a:srgbClr val="7FD13B"/>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grpSp>
      <p:grpSp>
        <p:nvGrpSpPr>
          <p:cNvPr id="15" name="Group 14">
            <a:extLst>
              <a:ext uri="{FF2B5EF4-FFF2-40B4-BE49-F238E27FC236}">
                <a16:creationId xmlns:a16="http://schemas.microsoft.com/office/drawing/2014/main" id="{18D6B34F-7BA8-483B-9937-A4F9A4895730}"/>
              </a:ext>
            </a:extLst>
          </p:cNvPr>
          <p:cNvGrpSpPr/>
          <p:nvPr/>
        </p:nvGrpSpPr>
        <p:grpSpPr>
          <a:xfrm>
            <a:off x="10847599" y="5194180"/>
            <a:ext cx="1170774" cy="1652806"/>
            <a:chOff x="766566" y="643467"/>
            <a:chExt cx="1170774" cy="1652806"/>
          </a:xfrm>
        </p:grpSpPr>
        <p:pic>
          <p:nvPicPr>
            <p:cNvPr id="16" name="Picture 22" descr="demokritos_trans">
              <a:extLst>
                <a:ext uri="{FF2B5EF4-FFF2-40B4-BE49-F238E27FC236}">
                  <a16:creationId xmlns:a16="http://schemas.microsoft.com/office/drawing/2014/main" id="{134CA659-5EB3-4AED-BC0D-3610060574E8}"/>
                </a:ext>
              </a:extLst>
            </p:cNvPr>
            <p:cNvPicPr>
              <a:picLocks noChangeAspect="1" noChangeArrowheads="1"/>
            </p:cNvPicPr>
            <p:nvPr/>
          </p:nvPicPr>
          <p:blipFill>
            <a:blip r:embed="rId5"/>
            <a:srcRect/>
            <a:stretch>
              <a:fillRect/>
            </a:stretch>
          </p:blipFill>
          <p:spPr bwMode="auto">
            <a:xfrm>
              <a:off x="839191" y="643467"/>
              <a:ext cx="1025525" cy="1006475"/>
            </a:xfrm>
            <a:prstGeom prst="rect">
              <a:avLst/>
            </a:prstGeom>
            <a:noFill/>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0017D260-99F9-4616-B1E7-6A4BEF38BE3B}"/>
                </a:ext>
              </a:extLst>
            </p:cNvPr>
            <p:cNvSpPr txBox="1"/>
            <p:nvPr/>
          </p:nvSpPr>
          <p:spPr>
            <a:xfrm>
              <a:off x="766566" y="1649942"/>
              <a:ext cx="1170774" cy="646331"/>
            </a:xfrm>
            <a:prstGeom prst="rect">
              <a:avLst/>
            </a:prstGeom>
            <a:noFill/>
          </p:spPr>
          <p:txBody>
            <a:bodyPr wrap="square" rtlCol="0">
              <a:spAutoFit/>
            </a:bodyPr>
            <a:lstStyle/>
            <a:p>
              <a:r>
                <a:rPr lang="el-GR" sz="1200" dirty="0">
                  <a:solidFill>
                    <a:schemeClr val="accent5">
                      <a:lumMod val="75000"/>
                    </a:schemeClr>
                  </a:solidFill>
                </a:rPr>
                <a:t>ΕΡΓΑΣΤΗΡΙΟ ΜΟΡΙΑΚΗΣ ΔΙΑΓΝΩΣΤΙΚΗΣ</a:t>
              </a:r>
            </a:p>
          </p:txBody>
        </p:sp>
      </p:grpSp>
      <p:sp>
        <p:nvSpPr>
          <p:cNvPr id="18" name="Shape 158">
            <a:extLst>
              <a:ext uri="{FF2B5EF4-FFF2-40B4-BE49-F238E27FC236}">
                <a16:creationId xmlns:a16="http://schemas.microsoft.com/office/drawing/2014/main" id="{F12F7AD8-C113-4F28-9FD6-408862FBDF3D}"/>
              </a:ext>
            </a:extLst>
          </p:cNvPr>
          <p:cNvSpPr/>
          <p:nvPr/>
        </p:nvSpPr>
        <p:spPr>
          <a:xfrm>
            <a:off x="3244132" y="72574"/>
            <a:ext cx="6758341" cy="36933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spcBef>
                <a:spcPts val="450"/>
              </a:spcBef>
            </a:pPr>
            <a:r>
              <a:rPr lang="el-GR" sz="2400" b="1" dirty="0">
                <a:solidFill>
                  <a:schemeClr val="accent3"/>
                </a:solidFill>
                <a:effectLst>
                  <a:outerShdw blurRad="38100" dist="38100" dir="2700000" algn="tl">
                    <a:srgbClr val="000000">
                      <a:alpha val="43137"/>
                    </a:srgbClr>
                  </a:outerShdw>
                </a:effectLst>
                <a:latin typeface="Arial Nova" panose="020B0504020202020204" pitchFamily="34" charset="0"/>
                <a:ea typeface="Palatino Linotype"/>
                <a:cs typeface="Palatino Linotype"/>
                <a:sym typeface="Palatino Linotype"/>
              </a:rPr>
              <a:t>2014</a:t>
            </a:r>
            <a:r>
              <a:rPr lang="en-US" sz="2400" b="1" dirty="0">
                <a:solidFill>
                  <a:schemeClr val="accent3"/>
                </a:solidFill>
                <a:effectLst>
                  <a:outerShdw blurRad="38100" dist="38100" dir="2700000" algn="tl">
                    <a:srgbClr val="000000">
                      <a:alpha val="43137"/>
                    </a:srgbClr>
                  </a:outerShdw>
                </a:effectLst>
                <a:latin typeface="Arial Nova" panose="020B0504020202020204" pitchFamily="34" charset="0"/>
                <a:ea typeface="Palatino Linotype"/>
                <a:cs typeface="Palatino Linotype"/>
                <a:sym typeface="Palatino Linotype"/>
              </a:rPr>
              <a:t>: </a:t>
            </a:r>
            <a:r>
              <a:rPr sz="2400" b="1" dirty="0">
                <a:solidFill>
                  <a:schemeClr val="accent3"/>
                </a:solidFill>
                <a:effectLst>
                  <a:outerShdw blurRad="38100" dist="38100" dir="2700000" algn="tl">
                    <a:srgbClr val="000000">
                      <a:alpha val="43137"/>
                    </a:srgbClr>
                  </a:outerShdw>
                </a:effectLst>
                <a:latin typeface="Arial Nova" panose="020B0504020202020204" pitchFamily="34" charset="0"/>
                <a:ea typeface="Palatino Linotype"/>
                <a:cs typeface="Palatino Linotype"/>
                <a:sym typeface="Palatino Linotype"/>
              </a:rPr>
              <a:t>Το γονίδιο </a:t>
            </a:r>
            <a:r>
              <a:rPr sz="2400" b="1" i="1" dirty="0">
                <a:solidFill>
                  <a:schemeClr val="accent3"/>
                </a:solidFill>
                <a:effectLst>
                  <a:outerShdw blurRad="38100" dist="38100" dir="2700000" algn="tl">
                    <a:srgbClr val="000000">
                      <a:alpha val="43137"/>
                    </a:srgbClr>
                  </a:outerShdw>
                </a:effectLst>
                <a:latin typeface="Arial Nova" panose="020B0504020202020204" pitchFamily="34" charset="0"/>
                <a:ea typeface="Palatino Linotype"/>
                <a:cs typeface="Palatino Linotype"/>
                <a:sym typeface="Palatino Linotype"/>
              </a:rPr>
              <a:t>PALB2</a:t>
            </a:r>
            <a:r>
              <a:rPr sz="2400" b="1" dirty="0">
                <a:solidFill>
                  <a:schemeClr val="accent3"/>
                </a:solidFill>
                <a:effectLst>
                  <a:outerShdw blurRad="38100" dist="38100" dir="2700000" algn="tl">
                    <a:srgbClr val="000000">
                      <a:alpha val="43137"/>
                    </a:srgbClr>
                  </a:outerShdw>
                </a:effectLst>
                <a:latin typeface="Arial Nova" panose="020B0504020202020204" pitchFamily="34" charset="0"/>
                <a:ea typeface="Palatino Linotype"/>
                <a:cs typeface="Palatino Linotype"/>
                <a:sym typeface="Palatino Linotype"/>
              </a:rPr>
              <a:t> είναι το </a:t>
            </a:r>
            <a:r>
              <a:rPr sz="2400" b="1" i="1" dirty="0">
                <a:solidFill>
                  <a:schemeClr val="accent3"/>
                </a:solidFill>
                <a:effectLst>
                  <a:outerShdw blurRad="38100" dist="38100" dir="2700000" algn="tl">
                    <a:srgbClr val="000000">
                      <a:alpha val="43137"/>
                    </a:srgbClr>
                  </a:outerShdw>
                </a:effectLst>
                <a:latin typeface="Arial Nova" panose="020B0504020202020204" pitchFamily="34" charset="0"/>
                <a:ea typeface="Palatino Linotype"/>
                <a:cs typeface="Palatino Linotype"/>
                <a:sym typeface="Palatino Linotype"/>
              </a:rPr>
              <a:t>BRCA3</a:t>
            </a:r>
            <a:r>
              <a:rPr sz="2400" b="1" dirty="0">
                <a:solidFill>
                  <a:schemeClr val="accent3"/>
                </a:solidFill>
                <a:effectLst>
                  <a:outerShdw blurRad="38100" dist="38100" dir="2700000" algn="tl">
                    <a:srgbClr val="000000">
                      <a:alpha val="43137"/>
                    </a:srgbClr>
                  </a:outerShdw>
                </a:effectLst>
                <a:latin typeface="Arial Nova" panose="020B0504020202020204" pitchFamily="34" charset="0"/>
                <a:ea typeface="Palatino Linotype"/>
                <a:cs typeface="Palatino Linotype"/>
                <a:sym typeface="Palatino Linotype"/>
              </a:rPr>
              <a:t>?</a:t>
            </a:r>
          </a:p>
        </p:txBody>
      </p:sp>
      <p:sp>
        <p:nvSpPr>
          <p:cNvPr id="19" name="Shape 163">
            <a:extLst>
              <a:ext uri="{FF2B5EF4-FFF2-40B4-BE49-F238E27FC236}">
                <a16:creationId xmlns:a16="http://schemas.microsoft.com/office/drawing/2014/main" id="{CA3DCCF0-B92C-4886-B1AF-85AE6C2DFFCC}"/>
              </a:ext>
            </a:extLst>
          </p:cNvPr>
          <p:cNvSpPr/>
          <p:nvPr/>
        </p:nvSpPr>
        <p:spPr>
          <a:xfrm>
            <a:off x="482324" y="810548"/>
            <a:ext cx="5828932" cy="15463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625085" indent="-573888">
              <a:lnSpc>
                <a:spcPct val="90000"/>
              </a:lnSpc>
              <a:spcBef>
                <a:spcPts val="525"/>
              </a:spcBef>
              <a:buClr>
                <a:srgbClr val="D6ECFF"/>
              </a:buClr>
              <a:buSzPct val="95000"/>
              <a:buFont typeface="Wingdings"/>
              <a:buChar char="▪"/>
            </a:pPr>
            <a:endParaRPr i="1" u="sng" dirty="0">
              <a:solidFill>
                <a:schemeClr val="accent3"/>
              </a:solidFill>
              <a:latin typeface="Arial Nova" panose="020B0504020202020204" pitchFamily="34" charset="0"/>
              <a:ea typeface="Palatino"/>
              <a:cs typeface="Palatino"/>
              <a:sym typeface="Palatino"/>
            </a:endParaRPr>
          </a:p>
          <a:p>
            <a:pPr marL="701420" indent="-650224" algn="ctr">
              <a:lnSpc>
                <a:spcPct val="90000"/>
              </a:lnSpc>
              <a:spcBef>
                <a:spcPts val="525"/>
              </a:spcBef>
            </a:pPr>
            <a:r>
              <a:rPr sz="1650" b="1" dirty="0" err="1">
                <a:solidFill>
                  <a:schemeClr val="accent3"/>
                </a:solidFill>
                <a:latin typeface="Arial Nova" panose="020B0504020202020204" pitchFamily="34" charset="0"/>
                <a:ea typeface="Palatino Linotype"/>
                <a:cs typeface="Palatino Linotype"/>
                <a:sym typeface="Palatino Linotype"/>
              </a:rPr>
              <a:t>Κίνδυνος</a:t>
            </a:r>
            <a:r>
              <a:rPr sz="1650" b="1" dirty="0">
                <a:solidFill>
                  <a:schemeClr val="accent3"/>
                </a:solidFill>
                <a:latin typeface="Arial Nova" panose="020B0504020202020204" pitchFamily="34" charset="0"/>
                <a:ea typeface="Palatino Linotype"/>
                <a:cs typeface="Palatino Linotype"/>
                <a:sym typeface="Palatino Linotype"/>
              </a:rPr>
              <a:t> α</a:t>
            </a:r>
            <a:r>
              <a:rPr sz="1650" b="1" dirty="0" err="1">
                <a:solidFill>
                  <a:schemeClr val="accent3"/>
                </a:solidFill>
                <a:latin typeface="Arial Nova" panose="020B0504020202020204" pitchFamily="34" charset="0"/>
                <a:ea typeface="Palatino Linotype"/>
                <a:cs typeface="Palatino Linotype"/>
                <a:sym typeface="Palatino Linotype"/>
              </a:rPr>
              <a:t>νά</a:t>
            </a:r>
            <a:r>
              <a:rPr sz="1650" b="1" dirty="0">
                <a:solidFill>
                  <a:schemeClr val="accent3"/>
                </a:solidFill>
                <a:latin typeface="Arial Nova" panose="020B0504020202020204" pitchFamily="34" charset="0"/>
                <a:ea typeface="Palatino Linotype"/>
                <a:cs typeface="Palatino Linotype"/>
                <a:sym typeface="Palatino Linotype"/>
              </a:rPr>
              <a:t>πτυξης καρκίνου μαστού ως τα 70 έτη</a:t>
            </a:r>
            <a:endParaRPr lang="en-US" sz="1650" b="1" dirty="0">
              <a:solidFill>
                <a:schemeClr val="accent3"/>
              </a:solidFill>
              <a:latin typeface="Arial Nova" panose="020B0504020202020204" pitchFamily="34" charset="0"/>
              <a:ea typeface="Palatino Linotype"/>
              <a:cs typeface="Palatino Linotype"/>
              <a:sym typeface="Palatino Linotype"/>
            </a:endParaRPr>
          </a:p>
          <a:p>
            <a:pPr marL="701420" indent="-650224" algn="ctr">
              <a:lnSpc>
                <a:spcPct val="90000"/>
              </a:lnSpc>
              <a:spcBef>
                <a:spcPts val="525"/>
              </a:spcBef>
            </a:pPr>
            <a:endParaRPr sz="600" i="1" dirty="0">
              <a:solidFill>
                <a:schemeClr val="accent3"/>
              </a:solidFill>
              <a:latin typeface="Arial Nova" panose="020B0504020202020204" pitchFamily="34" charset="0"/>
              <a:ea typeface="Palatino Linotype"/>
              <a:cs typeface="Palatino Linotype"/>
              <a:sym typeface="Palatino Linotype"/>
            </a:endParaRPr>
          </a:p>
          <a:p>
            <a:pPr marL="285750" indent="-285750" algn="ctr">
              <a:lnSpc>
                <a:spcPct val="90000"/>
              </a:lnSpc>
              <a:spcBef>
                <a:spcPts val="525"/>
              </a:spcBef>
              <a:buFont typeface="Arial" panose="020B0604020202020204" pitchFamily="34" charset="0"/>
              <a:buChar char="•"/>
            </a:pPr>
            <a:r>
              <a:rPr sz="1650" b="1" dirty="0">
                <a:solidFill>
                  <a:schemeClr val="accent2"/>
                </a:solidFill>
                <a:latin typeface="Arial Nova" panose="020B0504020202020204" pitchFamily="34" charset="0"/>
                <a:ea typeface="Palatino Linotype"/>
                <a:cs typeface="Palatino Linotype"/>
                <a:sym typeface="Palatino Linotype"/>
              </a:rPr>
              <a:t>33% </a:t>
            </a:r>
            <a:r>
              <a:rPr sz="1650" b="1" dirty="0" err="1">
                <a:solidFill>
                  <a:schemeClr val="accent2"/>
                </a:solidFill>
                <a:latin typeface="Arial Nova" panose="020B0504020202020204" pitchFamily="34" charset="0"/>
                <a:ea typeface="Palatino Linotype"/>
                <a:cs typeface="Palatino Linotype"/>
                <a:sym typeface="Palatino Linotype"/>
              </a:rPr>
              <a:t>γι</a:t>
            </a:r>
            <a:r>
              <a:rPr sz="1650" b="1" dirty="0">
                <a:solidFill>
                  <a:schemeClr val="accent2"/>
                </a:solidFill>
                <a:latin typeface="Arial Nova" panose="020B0504020202020204" pitchFamily="34" charset="0"/>
                <a:ea typeface="Palatino Linotype"/>
                <a:cs typeface="Palatino Linotype"/>
                <a:sym typeface="Palatino Linotype"/>
              </a:rPr>
              <a:t>α </a:t>
            </a:r>
            <a:r>
              <a:rPr lang="el-GR" sz="1650" b="1" dirty="0">
                <a:solidFill>
                  <a:schemeClr val="accent2"/>
                </a:solidFill>
                <a:latin typeface="Arial Nova" panose="020B0504020202020204" pitchFamily="34" charset="0"/>
                <a:ea typeface="Palatino Linotype"/>
                <a:cs typeface="Palatino Linotype"/>
                <a:sym typeface="Palatino Linotype"/>
              </a:rPr>
              <a:t>γυναίκες </a:t>
            </a:r>
            <a:r>
              <a:rPr sz="1650" b="1" dirty="0" err="1">
                <a:solidFill>
                  <a:schemeClr val="accent2"/>
                </a:solidFill>
                <a:latin typeface="Arial Nova" panose="020B0504020202020204" pitchFamily="34" charset="0"/>
                <a:ea typeface="Palatino Linotype"/>
                <a:cs typeface="Palatino Linotype"/>
                <a:sym typeface="Palatino Linotype"/>
              </a:rPr>
              <a:t>χωρίς</a:t>
            </a:r>
            <a:r>
              <a:rPr sz="1650" b="1" dirty="0">
                <a:solidFill>
                  <a:schemeClr val="accent2"/>
                </a:solidFill>
                <a:latin typeface="Arial Nova" panose="020B0504020202020204" pitchFamily="34" charset="0"/>
                <a:ea typeface="Palatino Linotype"/>
                <a:cs typeface="Palatino Linotype"/>
                <a:sym typeface="Palatino Linotype"/>
              </a:rPr>
              <a:t> οικογενειακό ιστορικό</a:t>
            </a:r>
          </a:p>
          <a:p>
            <a:pPr marL="285750" indent="-285750" algn="ctr">
              <a:lnSpc>
                <a:spcPct val="90000"/>
              </a:lnSpc>
              <a:spcBef>
                <a:spcPts val="525"/>
              </a:spcBef>
              <a:buFont typeface="Arial" panose="020B0604020202020204" pitchFamily="34" charset="0"/>
              <a:buChar char="•"/>
            </a:pPr>
            <a:r>
              <a:rPr sz="1650" b="1" dirty="0">
                <a:solidFill>
                  <a:schemeClr val="accent2"/>
                </a:solidFill>
                <a:latin typeface="Arial Nova" panose="020B0504020202020204" pitchFamily="34" charset="0"/>
                <a:ea typeface="Palatino Linotype"/>
                <a:cs typeface="Palatino Linotype"/>
                <a:sym typeface="Palatino Linotype"/>
              </a:rPr>
              <a:t>58% </a:t>
            </a:r>
            <a:r>
              <a:rPr sz="1650" b="1" dirty="0" err="1">
                <a:solidFill>
                  <a:schemeClr val="accent2"/>
                </a:solidFill>
                <a:latin typeface="Arial Nova" panose="020B0504020202020204" pitchFamily="34" charset="0"/>
                <a:ea typeface="Palatino Linotype"/>
                <a:cs typeface="Palatino Linotype"/>
                <a:sym typeface="Palatino Linotype"/>
              </a:rPr>
              <a:t>γι</a:t>
            </a:r>
            <a:r>
              <a:rPr sz="1650" b="1" dirty="0">
                <a:solidFill>
                  <a:schemeClr val="accent2"/>
                </a:solidFill>
                <a:latin typeface="Arial Nova" panose="020B0504020202020204" pitchFamily="34" charset="0"/>
                <a:ea typeface="Palatino Linotype"/>
                <a:cs typeface="Palatino Linotype"/>
                <a:sym typeface="Palatino Linotype"/>
              </a:rPr>
              <a:t>α </a:t>
            </a:r>
            <a:r>
              <a:rPr lang="el-GR" sz="1650" b="1" dirty="0">
                <a:solidFill>
                  <a:schemeClr val="accent2"/>
                </a:solidFill>
                <a:latin typeface="Arial Nova" panose="020B0504020202020204" pitchFamily="34" charset="0"/>
                <a:ea typeface="Palatino Linotype"/>
                <a:cs typeface="Palatino Linotype"/>
                <a:sym typeface="Palatino Linotype"/>
              </a:rPr>
              <a:t>γυναίκες </a:t>
            </a:r>
            <a:r>
              <a:rPr sz="1650" b="1" u="sng" dirty="0">
                <a:solidFill>
                  <a:schemeClr val="accent2"/>
                </a:solidFill>
                <a:latin typeface="Arial Nova" panose="020B0504020202020204" pitchFamily="34" charset="0"/>
                <a:ea typeface="Palatino Linotype"/>
                <a:cs typeface="Palatino Linotype"/>
                <a:sym typeface="Palatino Linotype"/>
              </a:rPr>
              <a:t>ΜΕ</a:t>
            </a:r>
            <a:r>
              <a:rPr sz="1650" b="1" dirty="0">
                <a:solidFill>
                  <a:schemeClr val="accent2"/>
                </a:solidFill>
                <a:latin typeface="Arial Nova" panose="020B0504020202020204" pitchFamily="34" charset="0"/>
                <a:ea typeface="Palatino Linotype"/>
                <a:cs typeface="Palatino Linotype"/>
                <a:sym typeface="Palatino Linotype"/>
              </a:rPr>
              <a:t> </a:t>
            </a:r>
            <a:r>
              <a:rPr lang="el-GR" sz="1400" b="1" dirty="0">
                <a:solidFill>
                  <a:schemeClr val="accent2"/>
                </a:solidFill>
                <a:latin typeface="Arial Nova" panose="020B0504020202020204" pitchFamily="34" charset="0"/>
                <a:ea typeface="Palatino Linotype"/>
                <a:cs typeface="Palatino Linotype"/>
                <a:sym typeface="Palatino Linotype"/>
              </a:rPr>
              <a:t>σοβαρό</a:t>
            </a:r>
            <a:r>
              <a:rPr lang="el-GR" sz="1650" b="1" dirty="0">
                <a:solidFill>
                  <a:schemeClr val="accent2"/>
                </a:solidFill>
                <a:latin typeface="Arial Nova" panose="020B0504020202020204" pitchFamily="34" charset="0"/>
                <a:ea typeface="Palatino Linotype"/>
                <a:cs typeface="Palatino Linotype"/>
                <a:sym typeface="Palatino Linotype"/>
              </a:rPr>
              <a:t> </a:t>
            </a:r>
            <a:r>
              <a:rPr sz="1650" b="1" dirty="0">
                <a:solidFill>
                  <a:schemeClr val="accent2"/>
                </a:solidFill>
                <a:latin typeface="Arial Nova" panose="020B0504020202020204" pitchFamily="34" charset="0"/>
                <a:ea typeface="Palatino Linotype"/>
                <a:cs typeface="Palatino Linotype"/>
                <a:sym typeface="Palatino Linotype"/>
              </a:rPr>
              <a:t>οικογενειακό ιστορικό </a:t>
            </a:r>
          </a:p>
          <a:p>
            <a:pPr>
              <a:lnSpc>
                <a:spcPct val="90000"/>
              </a:lnSpc>
              <a:spcBef>
                <a:spcPts val="525"/>
              </a:spcBef>
            </a:pPr>
            <a:endParaRPr sz="1500" i="1" dirty="0">
              <a:solidFill>
                <a:schemeClr val="accent3"/>
              </a:solidFill>
              <a:latin typeface="Arial Nova" panose="020B0504020202020204" pitchFamily="34" charset="0"/>
              <a:ea typeface="Palatino Linotype"/>
              <a:cs typeface="Palatino Linotype"/>
              <a:sym typeface="Palatino Linotype"/>
            </a:endParaRPr>
          </a:p>
        </p:txBody>
      </p:sp>
      <p:pic>
        <p:nvPicPr>
          <p:cNvPr id="21" name="Picture 20">
            <a:extLst>
              <a:ext uri="{FF2B5EF4-FFF2-40B4-BE49-F238E27FC236}">
                <a16:creationId xmlns:a16="http://schemas.microsoft.com/office/drawing/2014/main" id="{FD392642-20A4-46DA-B16A-A8C3E2554EB4}"/>
              </a:ext>
            </a:extLst>
          </p:cNvPr>
          <p:cNvPicPr>
            <a:picLocks noChangeAspect="1"/>
          </p:cNvPicPr>
          <p:nvPr/>
        </p:nvPicPr>
        <p:blipFill>
          <a:blip r:embed="rId6"/>
          <a:stretch>
            <a:fillRect/>
          </a:stretch>
        </p:blipFill>
        <p:spPr>
          <a:xfrm>
            <a:off x="10763075" y="4651596"/>
            <a:ext cx="1336581" cy="4455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7300340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0AA6E-3673-418F-952B-90E008A21FF9}"/>
              </a:ext>
            </a:extLst>
          </p:cNvPr>
          <p:cNvPicPr>
            <a:picLocks noChangeAspect="1"/>
          </p:cNvPicPr>
          <p:nvPr/>
        </p:nvPicPr>
        <p:blipFill>
          <a:blip r:embed="rId2"/>
          <a:stretch>
            <a:fillRect/>
          </a:stretch>
        </p:blipFill>
        <p:spPr>
          <a:xfrm>
            <a:off x="178266" y="136895"/>
            <a:ext cx="5056986" cy="230903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3D8C1FEF-CAEA-4299-882D-507D333CBB41}"/>
              </a:ext>
            </a:extLst>
          </p:cNvPr>
          <p:cNvSpPr txBox="1"/>
          <p:nvPr/>
        </p:nvSpPr>
        <p:spPr>
          <a:xfrm>
            <a:off x="6096000" y="568140"/>
            <a:ext cx="5662740" cy="1446550"/>
          </a:xfrm>
          <a:prstGeom prst="rect">
            <a:avLst/>
          </a:prstGeom>
          <a:noFill/>
        </p:spPr>
        <p:txBody>
          <a:bodyPr wrap="square" rtlCol="0">
            <a:spAutoFit/>
          </a:bodyPr>
          <a:lstStyle/>
          <a:p>
            <a:r>
              <a:rPr lang="en-US" dirty="0">
                <a:solidFill>
                  <a:schemeClr val="accent1"/>
                </a:solidFill>
              </a:rPr>
              <a:t>Panel 34 </a:t>
            </a:r>
            <a:r>
              <a:rPr lang="el-GR" dirty="0">
                <a:solidFill>
                  <a:schemeClr val="accent1"/>
                </a:solidFill>
              </a:rPr>
              <a:t>γονιδίων</a:t>
            </a:r>
          </a:p>
          <a:p>
            <a:r>
              <a:rPr lang="el-GR" sz="1600" dirty="0"/>
              <a:t>(γνωστή ή υπό διερεύνηση συσχέτιση με τον καρκίνο μαστού)</a:t>
            </a:r>
            <a:endParaRPr lang="en-US" sz="1600" dirty="0"/>
          </a:p>
          <a:p>
            <a:endParaRPr lang="en-US" dirty="0">
              <a:solidFill>
                <a:schemeClr val="accent1"/>
              </a:solidFill>
            </a:endParaRPr>
          </a:p>
          <a:p>
            <a:r>
              <a:rPr lang="en-US" dirty="0">
                <a:solidFill>
                  <a:schemeClr val="accent1"/>
                </a:solidFill>
              </a:rPr>
              <a:t>~60000 </a:t>
            </a:r>
            <a:r>
              <a:rPr lang="el-GR" dirty="0">
                <a:solidFill>
                  <a:schemeClr val="accent1"/>
                </a:solidFill>
              </a:rPr>
              <a:t>ασθενείς γυναίκες</a:t>
            </a:r>
          </a:p>
          <a:p>
            <a:r>
              <a:rPr lang="el-GR" dirty="0">
                <a:solidFill>
                  <a:schemeClr val="accent1"/>
                </a:solidFill>
              </a:rPr>
              <a:t>~54000 υγιείς γυναίκες</a:t>
            </a:r>
          </a:p>
        </p:txBody>
      </p:sp>
      <p:pic>
        <p:nvPicPr>
          <p:cNvPr id="6" name="Picture 5">
            <a:extLst>
              <a:ext uri="{FF2B5EF4-FFF2-40B4-BE49-F238E27FC236}">
                <a16:creationId xmlns:a16="http://schemas.microsoft.com/office/drawing/2014/main" id="{F92EC78D-7DAB-4FD6-A004-08BC20D1924F}"/>
              </a:ext>
            </a:extLst>
          </p:cNvPr>
          <p:cNvPicPr>
            <a:picLocks noChangeAspect="1"/>
          </p:cNvPicPr>
          <p:nvPr/>
        </p:nvPicPr>
        <p:blipFill>
          <a:blip r:embed="rId3"/>
          <a:stretch>
            <a:fillRect/>
          </a:stretch>
        </p:blipFill>
        <p:spPr>
          <a:xfrm>
            <a:off x="5304330" y="2567030"/>
            <a:ext cx="6640326" cy="4166007"/>
          </a:xfrm>
          <a:prstGeom prst="rect">
            <a:avLst/>
          </a:prstGeom>
          <a:ln>
            <a:noFill/>
          </a:ln>
          <a:effectLst>
            <a:outerShdw blurRad="292100" dist="139700" dir="2700000" algn="tl" rotWithShape="0">
              <a:srgbClr val="333333">
                <a:alpha val="65000"/>
              </a:srgbClr>
            </a:outerShdw>
          </a:effectLst>
        </p:spPr>
      </p:pic>
      <p:sp>
        <p:nvSpPr>
          <p:cNvPr id="2" name="Arrow: Down 1">
            <a:extLst>
              <a:ext uri="{FF2B5EF4-FFF2-40B4-BE49-F238E27FC236}">
                <a16:creationId xmlns:a16="http://schemas.microsoft.com/office/drawing/2014/main" id="{B21C4F6E-38F8-4D38-85AF-A6352B01BFC5}"/>
              </a:ext>
            </a:extLst>
          </p:cNvPr>
          <p:cNvSpPr/>
          <p:nvPr/>
        </p:nvSpPr>
        <p:spPr>
          <a:xfrm>
            <a:off x="10557414" y="3701992"/>
            <a:ext cx="117446"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Arrow: Down 8">
            <a:extLst>
              <a:ext uri="{FF2B5EF4-FFF2-40B4-BE49-F238E27FC236}">
                <a16:creationId xmlns:a16="http://schemas.microsoft.com/office/drawing/2014/main" id="{978DBD69-5C25-42DD-8600-5C75FA39C09A}"/>
              </a:ext>
            </a:extLst>
          </p:cNvPr>
          <p:cNvSpPr/>
          <p:nvPr/>
        </p:nvSpPr>
        <p:spPr>
          <a:xfrm>
            <a:off x="11251035" y="3782736"/>
            <a:ext cx="117446"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Arrow: Down 10">
            <a:extLst>
              <a:ext uri="{FF2B5EF4-FFF2-40B4-BE49-F238E27FC236}">
                <a16:creationId xmlns:a16="http://schemas.microsoft.com/office/drawing/2014/main" id="{AD26E267-2296-4877-8E3E-A1E0A861CB71}"/>
              </a:ext>
            </a:extLst>
          </p:cNvPr>
          <p:cNvSpPr/>
          <p:nvPr/>
        </p:nvSpPr>
        <p:spPr>
          <a:xfrm>
            <a:off x="10908173" y="2847266"/>
            <a:ext cx="117446"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Arrow: Down 11">
            <a:extLst>
              <a:ext uri="{FF2B5EF4-FFF2-40B4-BE49-F238E27FC236}">
                <a16:creationId xmlns:a16="http://schemas.microsoft.com/office/drawing/2014/main" id="{44ED0314-3486-4BA0-AD03-772092A07FB5}"/>
              </a:ext>
            </a:extLst>
          </p:cNvPr>
          <p:cNvSpPr/>
          <p:nvPr/>
        </p:nvSpPr>
        <p:spPr>
          <a:xfrm>
            <a:off x="11595154" y="3190962"/>
            <a:ext cx="117446"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Arrow: Down 12">
            <a:extLst>
              <a:ext uri="{FF2B5EF4-FFF2-40B4-BE49-F238E27FC236}">
                <a16:creationId xmlns:a16="http://schemas.microsoft.com/office/drawing/2014/main" id="{291BF1A3-AD2D-4610-BBA2-23F163E67892}"/>
              </a:ext>
            </a:extLst>
          </p:cNvPr>
          <p:cNvSpPr/>
          <p:nvPr/>
        </p:nvSpPr>
        <p:spPr>
          <a:xfrm>
            <a:off x="11431397" y="2796932"/>
            <a:ext cx="117446"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Arrow: Down 13">
            <a:extLst>
              <a:ext uri="{FF2B5EF4-FFF2-40B4-BE49-F238E27FC236}">
                <a16:creationId xmlns:a16="http://schemas.microsoft.com/office/drawing/2014/main" id="{9F0597CA-3ADD-4B12-B973-0D5CF07DE08E}"/>
              </a:ext>
            </a:extLst>
          </p:cNvPr>
          <p:cNvSpPr/>
          <p:nvPr/>
        </p:nvSpPr>
        <p:spPr>
          <a:xfrm>
            <a:off x="10214905" y="4678346"/>
            <a:ext cx="117446" cy="228600"/>
          </a:xfrm>
          <a:prstGeom prst="down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Arrow: Down 14">
            <a:extLst>
              <a:ext uri="{FF2B5EF4-FFF2-40B4-BE49-F238E27FC236}">
                <a16:creationId xmlns:a16="http://schemas.microsoft.com/office/drawing/2014/main" id="{90746E05-B7BC-459D-B1E2-DCE30D8D4FD7}"/>
              </a:ext>
            </a:extLst>
          </p:cNvPr>
          <p:cNvSpPr/>
          <p:nvPr/>
        </p:nvSpPr>
        <p:spPr>
          <a:xfrm>
            <a:off x="9706062" y="4744324"/>
            <a:ext cx="117446" cy="228600"/>
          </a:xfrm>
          <a:prstGeom prst="down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Arrow: Down 15">
            <a:extLst>
              <a:ext uri="{FF2B5EF4-FFF2-40B4-BE49-F238E27FC236}">
                <a16:creationId xmlns:a16="http://schemas.microsoft.com/office/drawing/2014/main" id="{AC6E4247-829E-4042-9C19-AFD81BAFF336}"/>
              </a:ext>
            </a:extLst>
          </p:cNvPr>
          <p:cNvSpPr/>
          <p:nvPr/>
        </p:nvSpPr>
        <p:spPr>
          <a:xfrm>
            <a:off x="11091644" y="4999840"/>
            <a:ext cx="117446" cy="228600"/>
          </a:xfrm>
          <a:prstGeom prst="down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Arrow: Down 16">
            <a:extLst>
              <a:ext uri="{FF2B5EF4-FFF2-40B4-BE49-F238E27FC236}">
                <a16:creationId xmlns:a16="http://schemas.microsoft.com/office/drawing/2014/main" id="{2E585F1B-CE4C-4508-ADAC-9BD70E9D081C}"/>
              </a:ext>
            </a:extLst>
          </p:cNvPr>
          <p:cNvSpPr/>
          <p:nvPr/>
        </p:nvSpPr>
        <p:spPr>
          <a:xfrm>
            <a:off x="10740527" y="4909657"/>
            <a:ext cx="117446" cy="228600"/>
          </a:xfrm>
          <a:prstGeom prst="down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Arrow: Down 17">
            <a:extLst>
              <a:ext uri="{FF2B5EF4-FFF2-40B4-BE49-F238E27FC236}">
                <a16:creationId xmlns:a16="http://schemas.microsoft.com/office/drawing/2014/main" id="{1EE6DCBC-3B74-4C50-AF12-119C156B70A7}"/>
              </a:ext>
            </a:extLst>
          </p:cNvPr>
          <p:cNvSpPr/>
          <p:nvPr/>
        </p:nvSpPr>
        <p:spPr>
          <a:xfrm>
            <a:off x="10044418" y="4569289"/>
            <a:ext cx="117446" cy="228600"/>
          </a:xfrm>
          <a:prstGeom prst="down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Arrow: Down 18">
            <a:extLst>
              <a:ext uri="{FF2B5EF4-FFF2-40B4-BE49-F238E27FC236}">
                <a16:creationId xmlns:a16="http://schemas.microsoft.com/office/drawing/2014/main" id="{1E6FDFBD-8A9D-4AC0-884C-A5B3DA012BC4}"/>
              </a:ext>
            </a:extLst>
          </p:cNvPr>
          <p:cNvSpPr/>
          <p:nvPr/>
        </p:nvSpPr>
        <p:spPr>
          <a:xfrm>
            <a:off x="9866851" y="4602390"/>
            <a:ext cx="117446" cy="228600"/>
          </a:xfrm>
          <a:prstGeom prst="down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Arrow: Down 19">
            <a:extLst>
              <a:ext uri="{FF2B5EF4-FFF2-40B4-BE49-F238E27FC236}">
                <a16:creationId xmlns:a16="http://schemas.microsoft.com/office/drawing/2014/main" id="{6030D8F0-E5D2-403E-A4D8-14D01E277932}"/>
              </a:ext>
            </a:extLst>
          </p:cNvPr>
          <p:cNvSpPr/>
          <p:nvPr/>
        </p:nvSpPr>
        <p:spPr>
          <a:xfrm>
            <a:off x="10393959" y="4502791"/>
            <a:ext cx="117446" cy="228600"/>
          </a:xfrm>
          <a:prstGeom prst="down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BCB3FAAF-0DD5-40B9-B5DD-DB5B1C2F6543}"/>
              </a:ext>
            </a:extLst>
          </p:cNvPr>
          <p:cNvSpPr txBox="1"/>
          <p:nvPr/>
        </p:nvSpPr>
        <p:spPr>
          <a:xfrm>
            <a:off x="486878" y="3875267"/>
            <a:ext cx="4163888" cy="1200329"/>
          </a:xfrm>
          <a:prstGeom prst="rect">
            <a:avLst/>
          </a:prstGeom>
          <a:noFill/>
        </p:spPr>
        <p:txBody>
          <a:bodyPr wrap="square" rtlCol="0">
            <a:spAutoFit/>
          </a:bodyPr>
          <a:lstStyle/>
          <a:p>
            <a:pPr algn="ctr"/>
            <a:r>
              <a:rPr lang="el-GR" dirty="0">
                <a:solidFill>
                  <a:schemeClr val="accent1"/>
                </a:solidFill>
              </a:rPr>
              <a:t>Παθογόνοι παραλλαγές σε 12 (από τα 34) γονίδια έδειξαν ΙΣΧΥΡΗ (5) και ΛΙΓΟΤΕΡΟ ΙΣΧΥΡΗ (7) συσχέτιση με τον καρκίνο μαστού</a:t>
            </a:r>
          </a:p>
        </p:txBody>
      </p:sp>
      <p:sp>
        <p:nvSpPr>
          <p:cNvPr id="21" name="TextBox 20">
            <a:extLst>
              <a:ext uri="{FF2B5EF4-FFF2-40B4-BE49-F238E27FC236}">
                <a16:creationId xmlns:a16="http://schemas.microsoft.com/office/drawing/2014/main" id="{2EA861E6-6692-4620-9663-944EFD7DC556}"/>
              </a:ext>
            </a:extLst>
          </p:cNvPr>
          <p:cNvSpPr txBox="1"/>
          <p:nvPr/>
        </p:nvSpPr>
        <p:spPr>
          <a:xfrm>
            <a:off x="273273" y="6241055"/>
            <a:ext cx="3042803" cy="307777"/>
          </a:xfrm>
          <a:prstGeom prst="rect">
            <a:avLst/>
          </a:prstGeom>
          <a:noFill/>
        </p:spPr>
        <p:txBody>
          <a:bodyPr wrap="square">
            <a:spAutoFit/>
          </a:bodyPr>
          <a:lstStyle/>
          <a:p>
            <a:r>
              <a:rPr lang="en-US" sz="1400" b="1" i="0" dirty="0">
                <a:solidFill>
                  <a:schemeClr val="accent2"/>
                </a:solidFill>
                <a:effectLst/>
                <a:latin typeface="BlinkMacSystemFont"/>
              </a:rPr>
              <a:t>N </a:t>
            </a:r>
            <a:r>
              <a:rPr lang="en-US" sz="1400" b="1" i="0" dirty="0" err="1">
                <a:solidFill>
                  <a:schemeClr val="accent2"/>
                </a:solidFill>
                <a:effectLst/>
                <a:latin typeface="BlinkMacSystemFont"/>
              </a:rPr>
              <a:t>Engl</a:t>
            </a:r>
            <a:r>
              <a:rPr lang="en-US" sz="1400" b="1" i="0" dirty="0">
                <a:solidFill>
                  <a:schemeClr val="accent2"/>
                </a:solidFill>
                <a:effectLst/>
                <a:latin typeface="BlinkMacSystemFont"/>
              </a:rPr>
              <a:t> J Med. 2021</a:t>
            </a:r>
            <a:endParaRPr lang="el-GR" sz="1400" b="1" dirty="0">
              <a:solidFill>
                <a:schemeClr val="accent2"/>
              </a:solidFill>
            </a:endParaRPr>
          </a:p>
        </p:txBody>
      </p:sp>
    </p:spTree>
    <p:extLst>
      <p:ext uri="{BB962C8B-B14F-4D97-AF65-F5344CB8AC3E}">
        <p14:creationId xmlns:p14="http://schemas.microsoft.com/office/powerpoint/2010/main" val="282100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9439EF-480F-4EEF-AD94-B290D959540E}"/>
              </a:ext>
            </a:extLst>
          </p:cNvPr>
          <p:cNvPicPr>
            <a:picLocks noChangeAspect="1"/>
          </p:cNvPicPr>
          <p:nvPr/>
        </p:nvPicPr>
        <p:blipFill>
          <a:blip r:embed="rId2"/>
          <a:stretch>
            <a:fillRect/>
          </a:stretch>
        </p:blipFill>
        <p:spPr>
          <a:xfrm>
            <a:off x="500277" y="257471"/>
            <a:ext cx="5353341" cy="622561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373A94B-A7E3-43BB-BBE0-9A136DD8DE50}"/>
              </a:ext>
            </a:extLst>
          </p:cNvPr>
          <p:cNvSpPr txBox="1"/>
          <p:nvPr/>
        </p:nvSpPr>
        <p:spPr>
          <a:xfrm>
            <a:off x="7357145" y="668718"/>
            <a:ext cx="3981086" cy="2585323"/>
          </a:xfrm>
          <a:prstGeom prst="rect">
            <a:avLst/>
          </a:prstGeom>
          <a:noFill/>
        </p:spPr>
        <p:txBody>
          <a:bodyPr wrap="square">
            <a:spAutoFit/>
          </a:bodyPr>
          <a:lstStyle/>
          <a:p>
            <a:pPr algn="l"/>
            <a:r>
              <a:rPr lang="el-GR" sz="1800" b="1" i="0" u="none" strike="noStrike" baseline="0" dirty="0">
                <a:solidFill>
                  <a:schemeClr val="accent1"/>
                </a:solidFill>
                <a:latin typeface="OTNEJMQuadraat"/>
              </a:rPr>
              <a:t>ΑΠΟΛΥΤΗ ΤΙΜΗ ΔΙΑ ΒΙΟΥ ΚΙΝΔΥΝΟΥ (ΜΕΧΡΙ ΤΑ 80 ΕΤΗ):</a:t>
            </a:r>
          </a:p>
          <a:p>
            <a:pPr algn="l"/>
            <a:endParaRPr lang="el-GR" dirty="0">
              <a:latin typeface="OTNEJMQuadraat"/>
            </a:endParaRPr>
          </a:p>
          <a:p>
            <a:pPr marL="285750" indent="-285750" algn="l">
              <a:buFont typeface="Wingdings" panose="05000000000000000000" pitchFamily="2" charset="2"/>
              <a:buChar char="Ø"/>
            </a:pPr>
            <a:r>
              <a:rPr lang="en-US" sz="1800" b="1" i="1" u="none" strike="noStrike" baseline="0" dirty="0">
                <a:solidFill>
                  <a:srgbClr val="C00000"/>
                </a:solidFill>
                <a:latin typeface="OTNEJMQuadraat-Italic"/>
              </a:rPr>
              <a:t>BRCA1</a:t>
            </a:r>
            <a:r>
              <a:rPr lang="en-US" sz="1800" b="1" i="0" u="none" strike="noStrike" baseline="0" dirty="0">
                <a:solidFill>
                  <a:srgbClr val="C00000"/>
                </a:solidFill>
                <a:latin typeface="OTNEJMQuadraat"/>
              </a:rPr>
              <a:t>, </a:t>
            </a:r>
            <a:r>
              <a:rPr lang="en-US" sz="1800" b="1" i="1" u="none" strike="noStrike" baseline="0" dirty="0">
                <a:solidFill>
                  <a:srgbClr val="C00000"/>
                </a:solidFill>
                <a:latin typeface="OTNEJMQuadraat-Italic"/>
              </a:rPr>
              <a:t>BRCA2</a:t>
            </a:r>
            <a:r>
              <a:rPr lang="en-US" sz="1800" b="1" i="0" u="none" strike="noStrike" baseline="0" dirty="0">
                <a:solidFill>
                  <a:srgbClr val="C00000"/>
                </a:solidFill>
                <a:latin typeface="OTNEJMQuadraat"/>
              </a:rPr>
              <a:t>, </a:t>
            </a:r>
            <a:r>
              <a:rPr lang="en-US" sz="1800" b="1" i="1" u="none" strike="noStrike" baseline="0" dirty="0">
                <a:solidFill>
                  <a:srgbClr val="C00000"/>
                </a:solidFill>
                <a:latin typeface="OTNEJMQuadraat-Italic"/>
              </a:rPr>
              <a:t>PALB2</a:t>
            </a:r>
            <a:endParaRPr lang="el-GR" sz="1800" b="1" i="1" u="none" strike="noStrike" baseline="0" dirty="0">
              <a:solidFill>
                <a:srgbClr val="C00000"/>
              </a:solidFill>
              <a:latin typeface="OTNEJMQuadraat-Italic"/>
            </a:endParaRPr>
          </a:p>
          <a:p>
            <a:pPr algn="l"/>
            <a:r>
              <a:rPr lang="el-GR" sz="1800" b="0" i="0" u="none" strike="noStrike" baseline="0" dirty="0">
                <a:latin typeface="OTNEJMQuadraat"/>
              </a:rPr>
              <a:t>                       &gt;</a:t>
            </a:r>
            <a:r>
              <a:rPr lang="en-US" sz="1800" b="0" i="0" u="none" strike="noStrike" baseline="0" dirty="0">
                <a:latin typeface="OTNEJMQuadraat"/>
              </a:rPr>
              <a:t>30% </a:t>
            </a:r>
            <a:r>
              <a:rPr lang="el-GR" sz="1800" b="0" i="0" u="none" strike="noStrike" baseline="0" dirty="0">
                <a:latin typeface="OTNEJMQuadraat"/>
              </a:rPr>
              <a:t>(υψηλός κίνδυνος)</a:t>
            </a:r>
          </a:p>
          <a:p>
            <a:pPr marL="285750" indent="-285750" algn="l">
              <a:buFont typeface="Wingdings" panose="05000000000000000000" pitchFamily="2" charset="2"/>
              <a:buChar char="Ø"/>
            </a:pPr>
            <a:endParaRPr lang="el-GR" dirty="0">
              <a:latin typeface="OTNEJMQuadraat"/>
            </a:endParaRPr>
          </a:p>
          <a:p>
            <a:pPr marL="285750" indent="-285750" algn="l">
              <a:buFont typeface="Wingdings" panose="05000000000000000000" pitchFamily="2" charset="2"/>
              <a:buChar char="Ø"/>
            </a:pPr>
            <a:r>
              <a:rPr lang="en-US" sz="1800" b="1" i="1" u="none" strike="noStrike" baseline="0" dirty="0">
                <a:solidFill>
                  <a:srgbClr val="C00000"/>
                </a:solidFill>
                <a:latin typeface="OTNEJMQuadraat-Italic"/>
              </a:rPr>
              <a:t>ATM</a:t>
            </a:r>
            <a:r>
              <a:rPr lang="en-US" sz="1800" b="1" i="0" u="none" strike="noStrike" baseline="0" dirty="0">
                <a:solidFill>
                  <a:srgbClr val="C00000"/>
                </a:solidFill>
                <a:latin typeface="OTNEJMQuadraat"/>
              </a:rPr>
              <a:t>, </a:t>
            </a:r>
            <a:r>
              <a:rPr lang="en-US" sz="1800" b="1" i="1" u="none" strike="noStrike" baseline="0" dirty="0">
                <a:solidFill>
                  <a:srgbClr val="C00000"/>
                </a:solidFill>
                <a:latin typeface="OTNEJMQuadraat-Italic"/>
              </a:rPr>
              <a:t>BARD1</a:t>
            </a:r>
            <a:r>
              <a:rPr lang="en-US" sz="1800" b="1" i="0" u="none" strike="noStrike" baseline="0" dirty="0">
                <a:solidFill>
                  <a:srgbClr val="C00000"/>
                </a:solidFill>
                <a:latin typeface="OTNEJMQuadraat"/>
              </a:rPr>
              <a:t>, </a:t>
            </a:r>
            <a:r>
              <a:rPr lang="en-US" sz="1800" b="1" i="1" u="none" strike="noStrike" baseline="0" dirty="0">
                <a:solidFill>
                  <a:srgbClr val="C00000"/>
                </a:solidFill>
                <a:latin typeface="OTNEJMQuadraat-Italic"/>
              </a:rPr>
              <a:t>CHEK2</a:t>
            </a:r>
            <a:r>
              <a:rPr lang="en-US" sz="1800" b="1" i="0" u="none" strike="noStrike" baseline="0" dirty="0">
                <a:solidFill>
                  <a:srgbClr val="C00000"/>
                </a:solidFill>
                <a:latin typeface="OTNEJMQuadraat"/>
              </a:rPr>
              <a:t>, </a:t>
            </a:r>
            <a:r>
              <a:rPr lang="en-US" sz="1800" b="1" i="1" u="none" strike="noStrike" baseline="0" dirty="0">
                <a:solidFill>
                  <a:srgbClr val="C00000"/>
                </a:solidFill>
                <a:latin typeface="OTNEJMQuadraat-Italic"/>
              </a:rPr>
              <a:t>RAD51C</a:t>
            </a:r>
            <a:r>
              <a:rPr lang="en-US" sz="1800" b="1" i="0" u="none" strike="noStrike" baseline="0" dirty="0">
                <a:solidFill>
                  <a:srgbClr val="C00000"/>
                </a:solidFill>
                <a:latin typeface="OTNEJMQuadraat"/>
              </a:rPr>
              <a:t>, </a:t>
            </a:r>
            <a:r>
              <a:rPr lang="en-US" sz="1800" b="1" i="1" u="none" strike="noStrike" baseline="0" dirty="0">
                <a:solidFill>
                  <a:srgbClr val="C00000"/>
                </a:solidFill>
                <a:latin typeface="OTNEJMQuadraat-Italic"/>
              </a:rPr>
              <a:t>RAD51D</a:t>
            </a:r>
            <a:endParaRPr lang="en-US" sz="1800" b="1" i="0" u="none" strike="noStrike" baseline="0" dirty="0">
              <a:solidFill>
                <a:srgbClr val="C00000"/>
              </a:solidFill>
              <a:latin typeface="OTNEJMQuadraat"/>
            </a:endParaRPr>
          </a:p>
          <a:p>
            <a:pPr algn="l"/>
            <a:r>
              <a:rPr lang="el-GR" sz="1800" b="0" i="0" u="none" strike="noStrike" baseline="0" dirty="0">
                <a:latin typeface="OTNEJMQuadraat"/>
              </a:rPr>
              <a:t>                  </a:t>
            </a:r>
            <a:r>
              <a:rPr lang="en-US" sz="1800" b="0" i="0" u="none" strike="noStrike" baseline="0" dirty="0">
                <a:latin typeface="OTNEJMQuadraat"/>
              </a:rPr>
              <a:t>17</a:t>
            </a:r>
            <a:r>
              <a:rPr lang="el-GR" sz="1800" b="0" i="0" u="none" strike="noStrike" baseline="0" dirty="0">
                <a:latin typeface="OTNEJMQuadraat"/>
              </a:rPr>
              <a:t> -</a:t>
            </a:r>
            <a:r>
              <a:rPr lang="en-US" sz="1800" b="0" i="0" u="none" strike="noStrike" baseline="0" dirty="0">
                <a:latin typeface="OTNEJMQuadraat"/>
              </a:rPr>
              <a:t> 30% </a:t>
            </a:r>
            <a:r>
              <a:rPr lang="el-GR" sz="1800" b="0" i="0" u="none" strike="noStrike" baseline="0" dirty="0">
                <a:latin typeface="OTNEJMQuadraat"/>
              </a:rPr>
              <a:t>(μέτριος κίνδυνος)</a:t>
            </a:r>
            <a:endParaRPr lang="el-GR" dirty="0"/>
          </a:p>
        </p:txBody>
      </p:sp>
      <p:sp>
        <p:nvSpPr>
          <p:cNvPr id="4" name="TextBox 3">
            <a:extLst>
              <a:ext uri="{FF2B5EF4-FFF2-40B4-BE49-F238E27FC236}">
                <a16:creationId xmlns:a16="http://schemas.microsoft.com/office/drawing/2014/main" id="{3527863A-E427-4A01-AD10-169A74CA416C}"/>
              </a:ext>
            </a:extLst>
          </p:cNvPr>
          <p:cNvSpPr txBox="1"/>
          <p:nvPr/>
        </p:nvSpPr>
        <p:spPr>
          <a:xfrm>
            <a:off x="7921769" y="6312445"/>
            <a:ext cx="4219662" cy="461665"/>
          </a:xfrm>
          <a:prstGeom prst="rect">
            <a:avLst/>
          </a:prstGeom>
          <a:noFill/>
        </p:spPr>
        <p:txBody>
          <a:bodyPr wrap="square">
            <a:spAutoFit/>
          </a:bodyPr>
          <a:lstStyle/>
          <a:p>
            <a:pPr algn="r"/>
            <a:r>
              <a:rPr lang="en-US" sz="1200" b="0" i="0" dirty="0">
                <a:solidFill>
                  <a:schemeClr val="accent2"/>
                </a:solidFill>
                <a:effectLst/>
                <a:latin typeface="BlinkMacSystemFont"/>
              </a:rPr>
              <a:t>N </a:t>
            </a:r>
            <a:r>
              <a:rPr lang="en-US" sz="1200" b="0" i="0" dirty="0" err="1">
                <a:solidFill>
                  <a:schemeClr val="accent2"/>
                </a:solidFill>
                <a:effectLst/>
                <a:latin typeface="BlinkMacSystemFont"/>
              </a:rPr>
              <a:t>Engl</a:t>
            </a:r>
            <a:r>
              <a:rPr lang="en-US" sz="1200" b="0" i="0" dirty="0">
                <a:solidFill>
                  <a:schemeClr val="accent2"/>
                </a:solidFill>
                <a:effectLst/>
                <a:latin typeface="BlinkMacSystemFont"/>
              </a:rPr>
              <a:t> J Med. 2021 Feb 4;384(5):428-439. </a:t>
            </a:r>
            <a:r>
              <a:rPr lang="en-US" sz="1200" b="0" i="0" dirty="0" err="1">
                <a:solidFill>
                  <a:schemeClr val="accent2"/>
                </a:solidFill>
                <a:effectLst/>
                <a:latin typeface="BlinkMacSystemFont"/>
              </a:rPr>
              <a:t>doi</a:t>
            </a:r>
            <a:r>
              <a:rPr lang="en-US" sz="1200" b="0" i="0" dirty="0">
                <a:solidFill>
                  <a:schemeClr val="accent2"/>
                </a:solidFill>
                <a:effectLst/>
                <a:latin typeface="BlinkMacSystemFont"/>
              </a:rPr>
              <a:t>: 10.1056/NEJMoa1913948. </a:t>
            </a:r>
            <a:r>
              <a:rPr lang="en-US" sz="1200" b="0" i="0" dirty="0" err="1">
                <a:solidFill>
                  <a:schemeClr val="accent2"/>
                </a:solidFill>
                <a:effectLst/>
                <a:latin typeface="BlinkMacSystemFont"/>
              </a:rPr>
              <a:t>Epub</a:t>
            </a:r>
            <a:r>
              <a:rPr lang="en-US" sz="1200" b="0" i="0" dirty="0">
                <a:solidFill>
                  <a:schemeClr val="accent2"/>
                </a:solidFill>
                <a:effectLst/>
                <a:latin typeface="BlinkMacSystemFont"/>
              </a:rPr>
              <a:t> 2021 Jan 20. PMID: 33471991.</a:t>
            </a:r>
            <a:endParaRPr lang="el-GR" sz="1200" dirty="0">
              <a:solidFill>
                <a:schemeClr val="accent2"/>
              </a:solidFill>
            </a:endParaRPr>
          </a:p>
        </p:txBody>
      </p:sp>
    </p:spTree>
    <p:extLst>
      <p:ext uri="{BB962C8B-B14F-4D97-AF65-F5344CB8AC3E}">
        <p14:creationId xmlns:p14="http://schemas.microsoft.com/office/powerpoint/2010/main" val="162384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a:extLst>
              <a:ext uri="{FF2B5EF4-FFF2-40B4-BE49-F238E27FC236}">
                <a16:creationId xmlns:a16="http://schemas.microsoft.com/office/drawing/2014/main" id="{16A8FEB0-3F3B-47BB-A390-C67966AD1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196" y="2016926"/>
            <a:ext cx="5359706" cy="405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11" name="TextBox 1">
            <a:extLst>
              <a:ext uri="{FF2B5EF4-FFF2-40B4-BE49-F238E27FC236}">
                <a16:creationId xmlns:a16="http://schemas.microsoft.com/office/drawing/2014/main" id="{627E21D0-67A0-4930-AD3D-D80F00D7D4B9}"/>
              </a:ext>
            </a:extLst>
          </p:cNvPr>
          <p:cNvSpPr txBox="1">
            <a:spLocks noChangeArrowheads="1"/>
          </p:cNvSpPr>
          <p:nvPr/>
        </p:nvSpPr>
        <p:spPr bwMode="auto">
          <a:xfrm>
            <a:off x="2523092" y="1089063"/>
            <a:ext cx="77041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l-GR" altLang="el-GR" b="1" dirty="0">
                <a:solidFill>
                  <a:srgbClr val="000000"/>
                </a:solidFill>
                <a:latin typeface="Arial" panose="020B0604020202020204" pitchFamily="34" charset="0"/>
                <a:ea typeface="Microsoft YaHei" panose="020B0503020204020204" pitchFamily="34" charset="-122"/>
              </a:rPr>
              <a:t>Τα γενεαλογικά δέντρα είναι η βάση της </a:t>
            </a:r>
          </a:p>
          <a:p>
            <a:pPr algn="ctr" eaLnBrk="0" fontAlgn="base" hangingPunct="0">
              <a:spcBef>
                <a:spcPct val="0"/>
              </a:spcBef>
              <a:spcAft>
                <a:spcPct val="0"/>
              </a:spcAft>
            </a:pPr>
            <a:r>
              <a:rPr lang="el-GR" altLang="el-GR" b="1" dirty="0">
                <a:solidFill>
                  <a:srgbClr val="000000"/>
                </a:solidFill>
                <a:latin typeface="Arial" panose="020B0604020202020204" pitchFamily="34" charset="0"/>
                <a:ea typeface="Microsoft YaHei" panose="020B0503020204020204" pitchFamily="34" charset="-122"/>
              </a:rPr>
              <a:t>γενετικής ανάλυσης του κληρονομικού καρκίνου   </a:t>
            </a:r>
            <a:endParaRPr lang="en-US" altLang="el-GR" b="1" dirty="0">
              <a:solidFill>
                <a:srgbClr val="000000"/>
              </a:solidFill>
              <a:latin typeface="Arial" panose="020B0604020202020204" pitchFamily="34" charset="0"/>
              <a:ea typeface="Microsoft YaHei" panose="020B0503020204020204" pitchFamily="34" charset="-122"/>
            </a:endParaRPr>
          </a:p>
        </p:txBody>
      </p:sp>
      <p:pic>
        <p:nvPicPr>
          <p:cNvPr id="4" name="Picture 22" descr="demokritos_trans">
            <a:extLst>
              <a:ext uri="{FF2B5EF4-FFF2-40B4-BE49-F238E27FC236}">
                <a16:creationId xmlns:a16="http://schemas.microsoft.com/office/drawing/2014/main" id="{F3CCC13C-0C09-451F-983B-AC9426D1850B}"/>
              </a:ext>
            </a:extLst>
          </p:cNvPr>
          <p:cNvPicPr>
            <a:picLocks noChangeAspect="1" noChangeArrowheads="1"/>
          </p:cNvPicPr>
          <p:nvPr/>
        </p:nvPicPr>
        <p:blipFill>
          <a:blip r:embed="rId4"/>
          <a:srcRect/>
          <a:stretch>
            <a:fillRect/>
          </a:stretch>
        </p:blipFill>
        <p:spPr bwMode="auto">
          <a:xfrm>
            <a:off x="1543051" y="169864"/>
            <a:ext cx="1025525" cy="1006475"/>
          </a:xfrm>
          <a:prstGeom prst="rect">
            <a:avLst/>
          </a:prstGeom>
          <a:noFill/>
          <a:effectLst>
            <a:outerShdw blurRad="50800" dist="38100" dir="2700000" algn="tl" rotWithShape="0">
              <a:prstClr val="black">
                <a:alpha val="40000"/>
              </a:prstClr>
            </a:outerShdw>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1">
            <a:extLst>
              <a:ext uri="{FF2B5EF4-FFF2-40B4-BE49-F238E27FC236}">
                <a16:creationId xmlns:a16="http://schemas.microsoft.com/office/drawing/2014/main" id="{151EC63F-716F-406F-9F60-2AF6A2FAA994}"/>
              </a:ext>
            </a:extLst>
          </p:cNvPr>
          <p:cNvGrpSpPr>
            <a:grpSpLocks/>
          </p:cNvGrpSpPr>
          <p:nvPr/>
        </p:nvGrpSpPr>
        <p:grpSpPr bwMode="auto">
          <a:xfrm>
            <a:off x="1847851" y="1412875"/>
            <a:ext cx="8493125" cy="3525838"/>
            <a:chOff x="204" y="890"/>
            <a:chExt cx="5350" cy="2221"/>
          </a:xfrm>
        </p:grpSpPr>
        <p:grpSp>
          <p:nvGrpSpPr>
            <p:cNvPr id="70660" name="Group 2">
              <a:extLst>
                <a:ext uri="{FF2B5EF4-FFF2-40B4-BE49-F238E27FC236}">
                  <a16:creationId xmlns:a16="http://schemas.microsoft.com/office/drawing/2014/main" id="{80ABAB66-4646-441D-9F9F-360AB8A8DF06}"/>
                </a:ext>
              </a:extLst>
            </p:cNvPr>
            <p:cNvGrpSpPr>
              <a:grpSpLocks/>
            </p:cNvGrpSpPr>
            <p:nvPr/>
          </p:nvGrpSpPr>
          <p:grpSpPr bwMode="auto">
            <a:xfrm>
              <a:off x="204" y="890"/>
              <a:ext cx="5350" cy="2221"/>
              <a:chOff x="204" y="890"/>
              <a:chExt cx="5350" cy="2221"/>
            </a:xfrm>
          </p:grpSpPr>
          <p:grpSp>
            <p:nvGrpSpPr>
              <p:cNvPr id="70662" name="Group 3">
                <a:extLst>
                  <a:ext uri="{FF2B5EF4-FFF2-40B4-BE49-F238E27FC236}">
                    <a16:creationId xmlns:a16="http://schemas.microsoft.com/office/drawing/2014/main" id="{A9412339-3001-436B-8877-ED0FC37FFEA2}"/>
                  </a:ext>
                </a:extLst>
              </p:cNvPr>
              <p:cNvGrpSpPr>
                <a:grpSpLocks/>
              </p:cNvGrpSpPr>
              <p:nvPr/>
            </p:nvGrpSpPr>
            <p:grpSpPr bwMode="auto">
              <a:xfrm>
                <a:off x="204" y="890"/>
                <a:ext cx="5350" cy="2221"/>
                <a:chOff x="204" y="890"/>
                <a:chExt cx="5350" cy="2221"/>
              </a:xfrm>
            </p:grpSpPr>
            <p:sp>
              <p:nvSpPr>
                <p:cNvPr id="70664" name="Rectangle 4">
                  <a:extLst>
                    <a:ext uri="{FF2B5EF4-FFF2-40B4-BE49-F238E27FC236}">
                      <a16:creationId xmlns:a16="http://schemas.microsoft.com/office/drawing/2014/main" id="{2D3FFAE8-6174-486E-BE58-8810AC2F107A}"/>
                    </a:ext>
                  </a:extLst>
                </p:cNvPr>
                <p:cNvSpPr>
                  <a:spLocks noChangeArrowheads="1"/>
                </p:cNvSpPr>
                <p:nvPr/>
              </p:nvSpPr>
              <p:spPr bwMode="auto">
                <a:xfrm>
                  <a:off x="204" y="890"/>
                  <a:ext cx="5350" cy="2221"/>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grpSp>
              <p:nvGrpSpPr>
                <p:cNvPr id="70665" name="Group 5">
                  <a:extLst>
                    <a:ext uri="{FF2B5EF4-FFF2-40B4-BE49-F238E27FC236}">
                      <a16:creationId xmlns:a16="http://schemas.microsoft.com/office/drawing/2014/main" id="{12363BC9-40D9-40B6-B74D-750590AD3345}"/>
                    </a:ext>
                  </a:extLst>
                </p:cNvPr>
                <p:cNvGrpSpPr>
                  <a:grpSpLocks/>
                </p:cNvGrpSpPr>
                <p:nvPr/>
              </p:nvGrpSpPr>
              <p:grpSpPr bwMode="auto">
                <a:xfrm>
                  <a:off x="227" y="901"/>
                  <a:ext cx="5304" cy="2190"/>
                  <a:chOff x="227" y="901"/>
                  <a:chExt cx="5304" cy="2190"/>
                </a:xfrm>
              </p:grpSpPr>
              <p:pic>
                <p:nvPicPr>
                  <p:cNvPr id="70666" name="Picture 6">
                    <a:extLst>
                      <a:ext uri="{FF2B5EF4-FFF2-40B4-BE49-F238E27FC236}">
                        <a16:creationId xmlns:a16="http://schemas.microsoft.com/office/drawing/2014/main" id="{DAF6F3EE-495D-4AC3-BC85-0103C64DF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 y="901"/>
                    <a:ext cx="5304" cy="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0667" name="Rectangle 7">
                    <a:extLst>
                      <a:ext uri="{FF2B5EF4-FFF2-40B4-BE49-F238E27FC236}">
                        <a16:creationId xmlns:a16="http://schemas.microsoft.com/office/drawing/2014/main" id="{31DB1FAB-49C4-4CC9-A2A5-3FD4C23066D8}"/>
                      </a:ext>
                    </a:extLst>
                  </p:cNvPr>
                  <p:cNvSpPr>
                    <a:spLocks noChangeArrowheads="1"/>
                  </p:cNvSpPr>
                  <p:nvPr/>
                </p:nvSpPr>
                <p:spPr bwMode="auto">
                  <a:xfrm>
                    <a:off x="3693" y="2994"/>
                    <a:ext cx="26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b="1">
                        <a:latin typeface="Arial" panose="020B0604020202020204" pitchFamily="34" charset="0"/>
                        <a:cs typeface="Arial" panose="020B0604020202020204" pitchFamily="34" charset="0"/>
                      </a:rPr>
                      <a:t>WT/</a:t>
                    </a:r>
                    <a:r>
                      <a:rPr lang="en-US" altLang="el-GR" sz="1000" b="1">
                        <a:solidFill>
                          <a:srgbClr val="FF3300"/>
                        </a:solidFill>
                        <a:latin typeface="Arial" panose="020B0604020202020204" pitchFamily="34" charset="0"/>
                        <a:cs typeface="Arial" panose="020B0604020202020204" pitchFamily="34" charset="0"/>
                      </a:rPr>
                      <a:t>MT</a:t>
                    </a:r>
                  </a:p>
                </p:txBody>
              </p:sp>
              <p:sp>
                <p:nvSpPr>
                  <p:cNvPr id="70668" name="Rectangle 8">
                    <a:extLst>
                      <a:ext uri="{FF2B5EF4-FFF2-40B4-BE49-F238E27FC236}">
                        <a16:creationId xmlns:a16="http://schemas.microsoft.com/office/drawing/2014/main" id="{56706418-D224-4B74-986B-1868717B5ED8}"/>
                      </a:ext>
                    </a:extLst>
                  </p:cNvPr>
                  <p:cNvSpPr>
                    <a:spLocks noChangeArrowheads="1"/>
                  </p:cNvSpPr>
                  <p:nvPr/>
                </p:nvSpPr>
                <p:spPr bwMode="auto">
                  <a:xfrm>
                    <a:off x="3261" y="2321"/>
                    <a:ext cx="26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b="1">
                        <a:latin typeface="Arial" panose="020B0604020202020204" pitchFamily="34" charset="0"/>
                        <a:cs typeface="Arial" panose="020B0604020202020204" pitchFamily="34" charset="0"/>
                      </a:rPr>
                      <a:t>WT/</a:t>
                    </a:r>
                    <a:r>
                      <a:rPr lang="en-US" altLang="el-GR" sz="1000" b="1">
                        <a:solidFill>
                          <a:srgbClr val="FF3300"/>
                        </a:solidFill>
                        <a:latin typeface="Arial" panose="020B0604020202020204" pitchFamily="34" charset="0"/>
                        <a:cs typeface="Arial" panose="020B0604020202020204" pitchFamily="34" charset="0"/>
                      </a:rPr>
                      <a:t>MT</a:t>
                    </a:r>
                  </a:p>
                </p:txBody>
              </p:sp>
              <p:sp>
                <p:nvSpPr>
                  <p:cNvPr id="70669" name="Rectangle 9">
                    <a:extLst>
                      <a:ext uri="{FF2B5EF4-FFF2-40B4-BE49-F238E27FC236}">
                        <a16:creationId xmlns:a16="http://schemas.microsoft.com/office/drawing/2014/main" id="{7FAF3FD0-3483-4EAE-A4E3-AD6732A07D27}"/>
                      </a:ext>
                    </a:extLst>
                  </p:cNvPr>
                  <p:cNvSpPr>
                    <a:spLocks noChangeArrowheads="1"/>
                  </p:cNvSpPr>
                  <p:nvPr/>
                </p:nvSpPr>
                <p:spPr bwMode="auto">
                  <a:xfrm>
                    <a:off x="2829" y="2274"/>
                    <a:ext cx="26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b="1">
                        <a:latin typeface="Arial" panose="020B0604020202020204" pitchFamily="34" charset="0"/>
                        <a:cs typeface="Arial" panose="020B0604020202020204" pitchFamily="34" charset="0"/>
                      </a:rPr>
                      <a:t>WT/</a:t>
                    </a:r>
                    <a:r>
                      <a:rPr lang="en-US" altLang="el-GR" sz="1000" b="1">
                        <a:solidFill>
                          <a:srgbClr val="FF3300"/>
                        </a:solidFill>
                        <a:latin typeface="Arial" panose="020B0604020202020204" pitchFamily="34" charset="0"/>
                        <a:cs typeface="Arial" panose="020B0604020202020204" pitchFamily="34" charset="0"/>
                      </a:rPr>
                      <a:t>MT</a:t>
                    </a:r>
                  </a:p>
                </p:txBody>
              </p:sp>
            </p:grpSp>
          </p:grpSp>
          <p:sp>
            <p:nvSpPr>
              <p:cNvPr id="70663" name="Rectangle 10">
                <a:extLst>
                  <a:ext uri="{FF2B5EF4-FFF2-40B4-BE49-F238E27FC236}">
                    <a16:creationId xmlns:a16="http://schemas.microsoft.com/office/drawing/2014/main" id="{54197D78-2DBE-451B-8260-1802E665783F}"/>
                  </a:ext>
                </a:extLst>
              </p:cNvPr>
              <p:cNvSpPr>
                <a:spLocks noChangeArrowheads="1"/>
              </p:cNvSpPr>
              <p:nvPr/>
            </p:nvSpPr>
            <p:spPr bwMode="auto">
              <a:xfrm>
                <a:off x="4694" y="2432"/>
                <a:ext cx="815" cy="45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grpSp>
        <p:sp>
          <p:nvSpPr>
            <p:cNvPr id="70661" name="Rectangle 11">
              <a:extLst>
                <a:ext uri="{FF2B5EF4-FFF2-40B4-BE49-F238E27FC236}">
                  <a16:creationId xmlns:a16="http://schemas.microsoft.com/office/drawing/2014/main" id="{A90DFEED-6412-4E89-B935-7BEC3D75B67D}"/>
                </a:ext>
              </a:extLst>
            </p:cNvPr>
            <p:cNvSpPr>
              <a:spLocks noChangeArrowheads="1"/>
            </p:cNvSpPr>
            <p:nvPr/>
          </p:nvSpPr>
          <p:spPr bwMode="auto">
            <a:xfrm>
              <a:off x="385" y="2569"/>
              <a:ext cx="1495"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fontAlgn="base">
                <a:spcBef>
                  <a:spcPct val="0"/>
                </a:spcBef>
                <a:spcAft>
                  <a:spcPct val="0"/>
                </a:spcAft>
                <a:buClrTx/>
                <a:buNone/>
              </a:pPr>
              <a:r>
                <a:rPr lang="el-GR" altLang="el-GR" sz="1800" b="1" i="1">
                  <a:solidFill>
                    <a:srgbClr val="FF0000"/>
                  </a:solidFill>
                  <a:cs typeface="Arial" panose="020B0604020202020204" pitchFamily="34" charset="0"/>
                </a:rPr>
                <a:t>BRCA1: </a:t>
              </a:r>
              <a:r>
                <a:rPr lang="el-GR" altLang="el-GR" sz="1800" b="1">
                  <a:solidFill>
                    <a:srgbClr val="FF0000"/>
                  </a:solidFill>
                  <a:cs typeface="Arial" panose="020B0604020202020204" pitchFamily="34" charset="0"/>
                </a:rPr>
                <a:t>p.Gly1738Arg</a:t>
              </a:r>
            </a:p>
          </p:txBody>
        </p:sp>
      </p:grpSp>
      <p:pic>
        <p:nvPicPr>
          <p:cNvPr id="70659" name="Picture 12">
            <a:extLst>
              <a:ext uri="{FF2B5EF4-FFF2-40B4-BE49-F238E27FC236}">
                <a16:creationId xmlns:a16="http://schemas.microsoft.com/office/drawing/2014/main" id="{515DC9F7-590C-4AF4-A346-EDF4419D9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6139" y="115889"/>
            <a:ext cx="7524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a:extLst>
              <a:ext uri="{FF2B5EF4-FFF2-40B4-BE49-F238E27FC236}">
                <a16:creationId xmlns:a16="http://schemas.microsoft.com/office/drawing/2014/main" id="{67C15A5A-AFD5-4066-A75A-A6F6D0C4B6FA}"/>
              </a:ext>
            </a:extLst>
          </p:cNvPr>
          <p:cNvSpPr>
            <a:spLocks noChangeArrowheads="1"/>
          </p:cNvSpPr>
          <p:nvPr/>
        </p:nvSpPr>
        <p:spPr bwMode="auto">
          <a:xfrm>
            <a:off x="152400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07" name="Line 2">
            <a:extLst>
              <a:ext uri="{FF2B5EF4-FFF2-40B4-BE49-F238E27FC236}">
                <a16:creationId xmlns:a16="http://schemas.microsoft.com/office/drawing/2014/main" id="{59ED4C5F-3801-4DBD-9F05-D3ACB4CFF488}"/>
              </a:ext>
            </a:extLst>
          </p:cNvPr>
          <p:cNvSpPr>
            <a:spLocks noChangeShapeType="1"/>
          </p:cNvSpPr>
          <p:nvPr/>
        </p:nvSpPr>
        <p:spPr bwMode="auto">
          <a:xfrm>
            <a:off x="2119314" y="484189"/>
            <a:ext cx="1587" cy="39687"/>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pic>
        <p:nvPicPr>
          <p:cNvPr id="72708" name="Picture 3">
            <a:extLst>
              <a:ext uri="{FF2B5EF4-FFF2-40B4-BE49-F238E27FC236}">
                <a16:creationId xmlns:a16="http://schemas.microsoft.com/office/drawing/2014/main" id="{FDA7D0D2-7283-47AC-91C8-592208BED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6" y="142875"/>
            <a:ext cx="9763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2709" name="Text Box 4">
            <a:extLst>
              <a:ext uri="{FF2B5EF4-FFF2-40B4-BE49-F238E27FC236}">
                <a16:creationId xmlns:a16="http://schemas.microsoft.com/office/drawing/2014/main" id="{A48479AA-C101-43B0-A67B-8E10C25DB08D}"/>
              </a:ext>
            </a:extLst>
          </p:cNvPr>
          <p:cNvSpPr txBox="1">
            <a:spLocks noChangeArrowheads="1"/>
          </p:cNvSpPr>
          <p:nvPr/>
        </p:nvSpPr>
        <p:spPr bwMode="auto">
          <a:xfrm>
            <a:off x="7010400" y="6477001"/>
            <a:ext cx="3429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ts val="625"/>
              </a:spcBef>
              <a:spcAft>
                <a:spcPct val="0"/>
              </a:spcAft>
              <a:buClrTx/>
              <a:buNone/>
            </a:pPr>
            <a:r>
              <a:rPr lang="en-US" altLang="el-GR" sz="1000">
                <a:latin typeface="Times New Roman" panose="02020603050405020304" pitchFamily="18" charset="0"/>
                <a:cs typeface="Arial" panose="020B0604020202020204" pitchFamily="34" charset="0"/>
              </a:rPr>
              <a:t>Molecular Diagnostics Lab, NCSR “Demokritos”, GREECE</a:t>
            </a:r>
          </a:p>
        </p:txBody>
      </p:sp>
      <p:sp>
        <p:nvSpPr>
          <p:cNvPr id="72710" name="Rectangle 5">
            <a:extLst>
              <a:ext uri="{FF2B5EF4-FFF2-40B4-BE49-F238E27FC236}">
                <a16:creationId xmlns:a16="http://schemas.microsoft.com/office/drawing/2014/main" id="{A1120BDD-9226-430E-A1A5-671D5E567278}"/>
              </a:ext>
            </a:extLst>
          </p:cNvPr>
          <p:cNvSpPr>
            <a:spLocks noChangeArrowheads="1"/>
          </p:cNvSpPr>
          <p:nvPr/>
        </p:nvSpPr>
        <p:spPr bwMode="auto">
          <a:xfrm>
            <a:off x="4724401" y="6172200"/>
            <a:ext cx="785813" cy="285750"/>
          </a:xfrm>
          <a:prstGeom prst="rect">
            <a:avLst/>
          </a:prstGeom>
          <a:solidFill>
            <a:srgbClr val="FFFFFF"/>
          </a:solidFill>
          <a:ln w="25560">
            <a:solidFill>
              <a:srgbClr val="FFFFFF"/>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11" name="Rectangle 6">
            <a:extLst>
              <a:ext uri="{FF2B5EF4-FFF2-40B4-BE49-F238E27FC236}">
                <a16:creationId xmlns:a16="http://schemas.microsoft.com/office/drawing/2014/main" id="{E2FEBED3-A528-4D45-B107-C8301628DD00}"/>
              </a:ext>
            </a:extLst>
          </p:cNvPr>
          <p:cNvSpPr>
            <a:spLocks noChangeArrowheads="1"/>
          </p:cNvSpPr>
          <p:nvPr/>
        </p:nvSpPr>
        <p:spPr bwMode="auto">
          <a:xfrm>
            <a:off x="2825751" y="1512889"/>
            <a:ext cx="296863" cy="225425"/>
          </a:xfrm>
          <a:prstGeom prst="rect">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12" name="Oval 7">
            <a:extLst>
              <a:ext uri="{FF2B5EF4-FFF2-40B4-BE49-F238E27FC236}">
                <a16:creationId xmlns:a16="http://schemas.microsoft.com/office/drawing/2014/main" id="{4E3F362F-02C6-4D72-9D87-3C4A3812BC78}"/>
              </a:ext>
            </a:extLst>
          </p:cNvPr>
          <p:cNvSpPr>
            <a:spLocks noChangeArrowheads="1"/>
          </p:cNvSpPr>
          <p:nvPr/>
        </p:nvSpPr>
        <p:spPr bwMode="auto">
          <a:xfrm>
            <a:off x="3719513" y="1512889"/>
            <a:ext cx="296862" cy="225425"/>
          </a:xfrm>
          <a:prstGeom prst="ellipse">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13" name="Rectangle 8">
            <a:extLst>
              <a:ext uri="{FF2B5EF4-FFF2-40B4-BE49-F238E27FC236}">
                <a16:creationId xmlns:a16="http://schemas.microsoft.com/office/drawing/2014/main" id="{17F9C1A5-93C0-46ED-98A9-542D7ED5AAD5}"/>
              </a:ext>
            </a:extLst>
          </p:cNvPr>
          <p:cNvSpPr>
            <a:spLocks noChangeArrowheads="1"/>
          </p:cNvSpPr>
          <p:nvPr/>
        </p:nvSpPr>
        <p:spPr bwMode="auto">
          <a:xfrm>
            <a:off x="2452688" y="2698751"/>
            <a:ext cx="298450" cy="225425"/>
          </a:xfrm>
          <a:prstGeom prst="rect">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14" name="Rectangle 9">
            <a:extLst>
              <a:ext uri="{FF2B5EF4-FFF2-40B4-BE49-F238E27FC236}">
                <a16:creationId xmlns:a16="http://schemas.microsoft.com/office/drawing/2014/main" id="{D3BDA350-D4AA-4FF0-AAC4-B33F10473DBE}"/>
              </a:ext>
            </a:extLst>
          </p:cNvPr>
          <p:cNvSpPr>
            <a:spLocks noChangeArrowheads="1"/>
          </p:cNvSpPr>
          <p:nvPr/>
        </p:nvSpPr>
        <p:spPr bwMode="auto">
          <a:xfrm>
            <a:off x="3271838" y="2698751"/>
            <a:ext cx="298450" cy="225425"/>
          </a:xfrm>
          <a:prstGeom prst="rect">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15" name="Rectangle 10">
            <a:extLst>
              <a:ext uri="{FF2B5EF4-FFF2-40B4-BE49-F238E27FC236}">
                <a16:creationId xmlns:a16="http://schemas.microsoft.com/office/drawing/2014/main" id="{2AFF88E4-2183-49F8-8523-735E014D46BB}"/>
              </a:ext>
            </a:extLst>
          </p:cNvPr>
          <p:cNvSpPr>
            <a:spLocks noChangeArrowheads="1"/>
          </p:cNvSpPr>
          <p:nvPr/>
        </p:nvSpPr>
        <p:spPr bwMode="auto">
          <a:xfrm>
            <a:off x="4165600" y="2698751"/>
            <a:ext cx="298450" cy="225425"/>
          </a:xfrm>
          <a:prstGeom prst="rect">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16" name="Oval 11">
            <a:extLst>
              <a:ext uri="{FF2B5EF4-FFF2-40B4-BE49-F238E27FC236}">
                <a16:creationId xmlns:a16="http://schemas.microsoft.com/office/drawing/2014/main" id="{EDC83AF3-1492-4866-A6EC-76755A777E12}"/>
              </a:ext>
            </a:extLst>
          </p:cNvPr>
          <p:cNvSpPr>
            <a:spLocks noChangeArrowheads="1"/>
          </p:cNvSpPr>
          <p:nvPr/>
        </p:nvSpPr>
        <p:spPr bwMode="auto">
          <a:xfrm>
            <a:off x="5581651" y="2698751"/>
            <a:ext cx="296863" cy="225425"/>
          </a:xfrm>
          <a:prstGeom prst="ellipse">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17" name="Rectangle 12">
            <a:extLst>
              <a:ext uri="{FF2B5EF4-FFF2-40B4-BE49-F238E27FC236}">
                <a16:creationId xmlns:a16="http://schemas.microsoft.com/office/drawing/2014/main" id="{6AA17CE8-9715-4A57-8AF8-F10A0A782412}"/>
              </a:ext>
            </a:extLst>
          </p:cNvPr>
          <p:cNvSpPr>
            <a:spLocks noChangeArrowheads="1"/>
          </p:cNvSpPr>
          <p:nvPr/>
        </p:nvSpPr>
        <p:spPr bwMode="auto">
          <a:xfrm>
            <a:off x="6400801" y="1512889"/>
            <a:ext cx="296863" cy="225425"/>
          </a:xfrm>
          <a:prstGeom prst="rect">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18" name="Oval 13">
            <a:extLst>
              <a:ext uri="{FF2B5EF4-FFF2-40B4-BE49-F238E27FC236}">
                <a16:creationId xmlns:a16="http://schemas.microsoft.com/office/drawing/2014/main" id="{4183D7B0-8FEC-4BE7-BC1F-CE24E7D14DDD}"/>
              </a:ext>
            </a:extLst>
          </p:cNvPr>
          <p:cNvSpPr>
            <a:spLocks noChangeArrowheads="1"/>
          </p:cNvSpPr>
          <p:nvPr/>
        </p:nvSpPr>
        <p:spPr bwMode="auto">
          <a:xfrm>
            <a:off x="7442200" y="1512889"/>
            <a:ext cx="298450" cy="225425"/>
          </a:xfrm>
          <a:prstGeom prst="ellipse">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19" name="Rectangle 14">
            <a:extLst>
              <a:ext uri="{FF2B5EF4-FFF2-40B4-BE49-F238E27FC236}">
                <a16:creationId xmlns:a16="http://schemas.microsoft.com/office/drawing/2014/main" id="{434E7203-4355-498D-BA1A-D722A51B6C1D}"/>
              </a:ext>
            </a:extLst>
          </p:cNvPr>
          <p:cNvSpPr>
            <a:spLocks noChangeArrowheads="1"/>
          </p:cNvSpPr>
          <p:nvPr/>
        </p:nvSpPr>
        <p:spPr bwMode="auto">
          <a:xfrm>
            <a:off x="6623050" y="2698751"/>
            <a:ext cx="298450" cy="225425"/>
          </a:xfrm>
          <a:prstGeom prst="rect">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20" name="Rectangle 15">
            <a:extLst>
              <a:ext uri="{FF2B5EF4-FFF2-40B4-BE49-F238E27FC236}">
                <a16:creationId xmlns:a16="http://schemas.microsoft.com/office/drawing/2014/main" id="{EBCDF443-6BD2-4645-95A2-A58EE00381DB}"/>
              </a:ext>
            </a:extLst>
          </p:cNvPr>
          <p:cNvSpPr>
            <a:spLocks noChangeArrowheads="1"/>
          </p:cNvSpPr>
          <p:nvPr/>
        </p:nvSpPr>
        <p:spPr bwMode="auto">
          <a:xfrm>
            <a:off x="8261350" y="2698751"/>
            <a:ext cx="298450" cy="225425"/>
          </a:xfrm>
          <a:prstGeom prst="rect">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21" name="Oval 16">
            <a:extLst>
              <a:ext uri="{FF2B5EF4-FFF2-40B4-BE49-F238E27FC236}">
                <a16:creationId xmlns:a16="http://schemas.microsoft.com/office/drawing/2014/main" id="{A30863BB-FEEB-4EC1-A63C-60EBA99B5515}"/>
              </a:ext>
            </a:extLst>
          </p:cNvPr>
          <p:cNvSpPr>
            <a:spLocks noChangeArrowheads="1"/>
          </p:cNvSpPr>
          <p:nvPr/>
        </p:nvSpPr>
        <p:spPr bwMode="auto">
          <a:xfrm>
            <a:off x="7516813" y="2698751"/>
            <a:ext cx="298450" cy="225425"/>
          </a:xfrm>
          <a:prstGeom prst="ellipse">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22" name="Oval 17">
            <a:extLst>
              <a:ext uri="{FF2B5EF4-FFF2-40B4-BE49-F238E27FC236}">
                <a16:creationId xmlns:a16="http://schemas.microsoft.com/office/drawing/2014/main" id="{4D76FB3B-174C-46D8-B237-A0AC1B4C05BF}"/>
              </a:ext>
            </a:extLst>
          </p:cNvPr>
          <p:cNvSpPr>
            <a:spLocks noChangeArrowheads="1"/>
          </p:cNvSpPr>
          <p:nvPr/>
        </p:nvSpPr>
        <p:spPr bwMode="auto">
          <a:xfrm>
            <a:off x="9155113" y="2698751"/>
            <a:ext cx="298450" cy="225425"/>
          </a:xfrm>
          <a:prstGeom prst="ellipse">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23" name="Oval 18">
            <a:extLst>
              <a:ext uri="{FF2B5EF4-FFF2-40B4-BE49-F238E27FC236}">
                <a16:creationId xmlns:a16="http://schemas.microsoft.com/office/drawing/2014/main" id="{40406CFB-C853-48C4-812C-F1F7AB76B6FF}"/>
              </a:ext>
            </a:extLst>
          </p:cNvPr>
          <p:cNvSpPr>
            <a:spLocks noChangeArrowheads="1"/>
          </p:cNvSpPr>
          <p:nvPr/>
        </p:nvSpPr>
        <p:spPr bwMode="auto">
          <a:xfrm>
            <a:off x="8709025" y="4222751"/>
            <a:ext cx="298450" cy="225425"/>
          </a:xfrm>
          <a:prstGeom prst="ellipse">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24" name="Rectangle 19">
            <a:extLst>
              <a:ext uri="{FF2B5EF4-FFF2-40B4-BE49-F238E27FC236}">
                <a16:creationId xmlns:a16="http://schemas.microsoft.com/office/drawing/2014/main" id="{D2A71A09-CCE0-4BB7-BB84-C0CBC899BF95}"/>
              </a:ext>
            </a:extLst>
          </p:cNvPr>
          <p:cNvSpPr>
            <a:spLocks noChangeArrowheads="1"/>
          </p:cNvSpPr>
          <p:nvPr/>
        </p:nvSpPr>
        <p:spPr bwMode="auto">
          <a:xfrm>
            <a:off x="6548438" y="4222751"/>
            <a:ext cx="298450" cy="225425"/>
          </a:xfrm>
          <a:prstGeom prst="rect">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25" name="Oval 20">
            <a:extLst>
              <a:ext uri="{FF2B5EF4-FFF2-40B4-BE49-F238E27FC236}">
                <a16:creationId xmlns:a16="http://schemas.microsoft.com/office/drawing/2014/main" id="{1076DBAB-6D46-4BC2-940C-218A39A3DC17}"/>
              </a:ext>
            </a:extLst>
          </p:cNvPr>
          <p:cNvSpPr>
            <a:spLocks noChangeArrowheads="1"/>
          </p:cNvSpPr>
          <p:nvPr/>
        </p:nvSpPr>
        <p:spPr bwMode="auto">
          <a:xfrm>
            <a:off x="7591425" y="4222751"/>
            <a:ext cx="298450" cy="225425"/>
          </a:xfrm>
          <a:prstGeom prst="ellipse">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26" name="Oval 21">
            <a:extLst>
              <a:ext uri="{FF2B5EF4-FFF2-40B4-BE49-F238E27FC236}">
                <a16:creationId xmlns:a16="http://schemas.microsoft.com/office/drawing/2014/main" id="{EE2D891D-D878-46EA-9D99-B424BA612987}"/>
              </a:ext>
            </a:extLst>
          </p:cNvPr>
          <p:cNvSpPr>
            <a:spLocks noChangeArrowheads="1"/>
          </p:cNvSpPr>
          <p:nvPr/>
        </p:nvSpPr>
        <p:spPr bwMode="auto">
          <a:xfrm>
            <a:off x="4165600" y="4222751"/>
            <a:ext cx="298450" cy="225425"/>
          </a:xfrm>
          <a:prstGeom prst="ellipse">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27" name="Oval 22">
            <a:extLst>
              <a:ext uri="{FF2B5EF4-FFF2-40B4-BE49-F238E27FC236}">
                <a16:creationId xmlns:a16="http://schemas.microsoft.com/office/drawing/2014/main" id="{8F6BF086-9856-4CBB-AE8B-5DC04EB7BE6F}"/>
              </a:ext>
            </a:extLst>
          </p:cNvPr>
          <p:cNvSpPr>
            <a:spLocks noChangeArrowheads="1"/>
          </p:cNvSpPr>
          <p:nvPr/>
        </p:nvSpPr>
        <p:spPr bwMode="auto">
          <a:xfrm>
            <a:off x="5581651" y="4222751"/>
            <a:ext cx="296863" cy="225425"/>
          </a:xfrm>
          <a:prstGeom prst="ellipse">
            <a:avLst/>
          </a:prstGeom>
          <a:solidFill>
            <a:srgbClr val="000000"/>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28" name="Rectangle 23">
            <a:extLst>
              <a:ext uri="{FF2B5EF4-FFF2-40B4-BE49-F238E27FC236}">
                <a16:creationId xmlns:a16="http://schemas.microsoft.com/office/drawing/2014/main" id="{9A0F4044-3155-4C8D-9561-0A13CE8DF7CE}"/>
              </a:ext>
            </a:extLst>
          </p:cNvPr>
          <p:cNvSpPr>
            <a:spLocks noChangeArrowheads="1"/>
          </p:cNvSpPr>
          <p:nvPr/>
        </p:nvSpPr>
        <p:spPr bwMode="auto">
          <a:xfrm>
            <a:off x="3271838" y="4222751"/>
            <a:ext cx="298450" cy="225425"/>
          </a:xfrm>
          <a:prstGeom prst="rect">
            <a:avLst/>
          </a:prstGeom>
          <a:solidFill>
            <a:srgbClr val="FFFFFF"/>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29" name="Rectangle 24">
            <a:extLst>
              <a:ext uri="{FF2B5EF4-FFF2-40B4-BE49-F238E27FC236}">
                <a16:creationId xmlns:a16="http://schemas.microsoft.com/office/drawing/2014/main" id="{18622945-027F-4AAE-9AA5-AC89174C4659}"/>
              </a:ext>
            </a:extLst>
          </p:cNvPr>
          <p:cNvSpPr>
            <a:spLocks noChangeArrowheads="1"/>
          </p:cNvSpPr>
          <p:nvPr/>
        </p:nvSpPr>
        <p:spPr bwMode="auto">
          <a:xfrm>
            <a:off x="2825751" y="1512889"/>
            <a:ext cx="296863" cy="225425"/>
          </a:xfrm>
          <a:prstGeom prst="rect">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30" name="Rectangle 25">
            <a:extLst>
              <a:ext uri="{FF2B5EF4-FFF2-40B4-BE49-F238E27FC236}">
                <a16:creationId xmlns:a16="http://schemas.microsoft.com/office/drawing/2014/main" id="{C8C790EC-BFE9-4C25-A555-2E63A408CDFC}"/>
              </a:ext>
            </a:extLst>
          </p:cNvPr>
          <p:cNvSpPr>
            <a:spLocks noChangeArrowheads="1"/>
          </p:cNvSpPr>
          <p:nvPr/>
        </p:nvSpPr>
        <p:spPr bwMode="auto">
          <a:xfrm>
            <a:off x="2884489" y="1749425"/>
            <a:ext cx="1412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I:1</a:t>
            </a:r>
          </a:p>
        </p:txBody>
      </p:sp>
      <p:sp>
        <p:nvSpPr>
          <p:cNvPr id="72731" name="Oval 26">
            <a:extLst>
              <a:ext uri="{FF2B5EF4-FFF2-40B4-BE49-F238E27FC236}">
                <a16:creationId xmlns:a16="http://schemas.microsoft.com/office/drawing/2014/main" id="{CF0EE134-0374-45C8-BC2E-06B1D677632C}"/>
              </a:ext>
            </a:extLst>
          </p:cNvPr>
          <p:cNvSpPr>
            <a:spLocks noChangeArrowheads="1"/>
          </p:cNvSpPr>
          <p:nvPr/>
        </p:nvSpPr>
        <p:spPr bwMode="auto">
          <a:xfrm>
            <a:off x="3719513" y="1512889"/>
            <a:ext cx="296862" cy="225425"/>
          </a:xfrm>
          <a:prstGeom prst="ellipse">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32" name="Rectangle 27">
            <a:extLst>
              <a:ext uri="{FF2B5EF4-FFF2-40B4-BE49-F238E27FC236}">
                <a16:creationId xmlns:a16="http://schemas.microsoft.com/office/drawing/2014/main" id="{82CE87B0-8234-4713-B58E-9A72D860B2C2}"/>
              </a:ext>
            </a:extLst>
          </p:cNvPr>
          <p:cNvSpPr>
            <a:spLocks noChangeArrowheads="1"/>
          </p:cNvSpPr>
          <p:nvPr/>
        </p:nvSpPr>
        <p:spPr bwMode="auto">
          <a:xfrm>
            <a:off x="3778250" y="1749425"/>
            <a:ext cx="1412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I:2</a:t>
            </a:r>
          </a:p>
        </p:txBody>
      </p:sp>
      <p:sp>
        <p:nvSpPr>
          <p:cNvPr id="72733" name="Rectangle 28">
            <a:extLst>
              <a:ext uri="{FF2B5EF4-FFF2-40B4-BE49-F238E27FC236}">
                <a16:creationId xmlns:a16="http://schemas.microsoft.com/office/drawing/2014/main" id="{623ADF36-9F83-4957-B565-06A818C871A2}"/>
              </a:ext>
            </a:extLst>
          </p:cNvPr>
          <p:cNvSpPr>
            <a:spLocks noChangeArrowheads="1"/>
          </p:cNvSpPr>
          <p:nvPr/>
        </p:nvSpPr>
        <p:spPr bwMode="auto">
          <a:xfrm>
            <a:off x="2452688" y="2698751"/>
            <a:ext cx="298450" cy="225425"/>
          </a:xfrm>
          <a:prstGeom prst="rect">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34" name="Rectangle 29">
            <a:extLst>
              <a:ext uri="{FF2B5EF4-FFF2-40B4-BE49-F238E27FC236}">
                <a16:creationId xmlns:a16="http://schemas.microsoft.com/office/drawing/2014/main" id="{D1BC7FC9-03B2-4C0A-8C99-E3554AF4DFD8}"/>
              </a:ext>
            </a:extLst>
          </p:cNvPr>
          <p:cNvSpPr>
            <a:spLocks noChangeArrowheads="1"/>
          </p:cNvSpPr>
          <p:nvPr/>
        </p:nvSpPr>
        <p:spPr bwMode="auto">
          <a:xfrm>
            <a:off x="2497138" y="2935288"/>
            <a:ext cx="1762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II:1</a:t>
            </a:r>
          </a:p>
        </p:txBody>
      </p:sp>
      <p:sp>
        <p:nvSpPr>
          <p:cNvPr id="72735" name="Rectangle 30">
            <a:extLst>
              <a:ext uri="{FF2B5EF4-FFF2-40B4-BE49-F238E27FC236}">
                <a16:creationId xmlns:a16="http://schemas.microsoft.com/office/drawing/2014/main" id="{E3A23A79-FCF6-4910-BD99-98E8E8138075}"/>
              </a:ext>
            </a:extLst>
          </p:cNvPr>
          <p:cNvSpPr>
            <a:spLocks noChangeArrowheads="1"/>
          </p:cNvSpPr>
          <p:nvPr/>
        </p:nvSpPr>
        <p:spPr bwMode="auto">
          <a:xfrm>
            <a:off x="3271838" y="2698751"/>
            <a:ext cx="298450" cy="225425"/>
          </a:xfrm>
          <a:prstGeom prst="rect">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36" name="Rectangle 31">
            <a:extLst>
              <a:ext uri="{FF2B5EF4-FFF2-40B4-BE49-F238E27FC236}">
                <a16:creationId xmlns:a16="http://schemas.microsoft.com/office/drawing/2014/main" id="{03043A54-6647-4215-9224-79862C1DFC99}"/>
              </a:ext>
            </a:extLst>
          </p:cNvPr>
          <p:cNvSpPr>
            <a:spLocks noChangeArrowheads="1"/>
          </p:cNvSpPr>
          <p:nvPr/>
        </p:nvSpPr>
        <p:spPr bwMode="auto">
          <a:xfrm>
            <a:off x="3316288" y="2935288"/>
            <a:ext cx="1762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II:2</a:t>
            </a:r>
          </a:p>
        </p:txBody>
      </p:sp>
      <p:sp>
        <p:nvSpPr>
          <p:cNvPr id="72737" name="Rectangle 32">
            <a:extLst>
              <a:ext uri="{FF2B5EF4-FFF2-40B4-BE49-F238E27FC236}">
                <a16:creationId xmlns:a16="http://schemas.microsoft.com/office/drawing/2014/main" id="{5A578472-3E0D-403D-8FF1-86093B4993B2}"/>
              </a:ext>
            </a:extLst>
          </p:cNvPr>
          <p:cNvSpPr>
            <a:spLocks noChangeArrowheads="1"/>
          </p:cNvSpPr>
          <p:nvPr/>
        </p:nvSpPr>
        <p:spPr bwMode="auto">
          <a:xfrm>
            <a:off x="4165600" y="2698751"/>
            <a:ext cx="298450" cy="225425"/>
          </a:xfrm>
          <a:prstGeom prst="rect">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38" name="Rectangle 33">
            <a:extLst>
              <a:ext uri="{FF2B5EF4-FFF2-40B4-BE49-F238E27FC236}">
                <a16:creationId xmlns:a16="http://schemas.microsoft.com/office/drawing/2014/main" id="{8A835AA6-98E8-4A6C-A837-3BBF4791781F}"/>
              </a:ext>
            </a:extLst>
          </p:cNvPr>
          <p:cNvSpPr>
            <a:spLocks noChangeArrowheads="1"/>
          </p:cNvSpPr>
          <p:nvPr/>
        </p:nvSpPr>
        <p:spPr bwMode="auto">
          <a:xfrm>
            <a:off x="4208463" y="2935288"/>
            <a:ext cx="1762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II:3</a:t>
            </a:r>
          </a:p>
        </p:txBody>
      </p:sp>
      <p:sp>
        <p:nvSpPr>
          <p:cNvPr id="72739" name="Rectangle 34">
            <a:extLst>
              <a:ext uri="{FF2B5EF4-FFF2-40B4-BE49-F238E27FC236}">
                <a16:creationId xmlns:a16="http://schemas.microsoft.com/office/drawing/2014/main" id="{FD9AFB9B-3741-449C-8D7E-6204726B71B8}"/>
              </a:ext>
            </a:extLst>
          </p:cNvPr>
          <p:cNvSpPr>
            <a:spLocks noChangeArrowheads="1"/>
          </p:cNvSpPr>
          <p:nvPr/>
        </p:nvSpPr>
        <p:spPr bwMode="auto">
          <a:xfrm>
            <a:off x="3987800" y="3070225"/>
            <a:ext cx="51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GB" altLang="el-GR" sz="1000">
                <a:latin typeface="Arial" panose="020B0604020202020204" pitchFamily="34" charset="0"/>
                <a:cs typeface="Arial" panose="020B0604020202020204" pitchFamily="34" charset="0"/>
              </a:rPr>
              <a:t>Georgios</a:t>
            </a:r>
          </a:p>
        </p:txBody>
      </p:sp>
      <p:sp>
        <p:nvSpPr>
          <p:cNvPr id="72740" name="Rectangle 35">
            <a:extLst>
              <a:ext uri="{FF2B5EF4-FFF2-40B4-BE49-F238E27FC236}">
                <a16:creationId xmlns:a16="http://schemas.microsoft.com/office/drawing/2014/main" id="{8E0AA1CB-074B-4E3F-8DE2-948C5804476D}"/>
              </a:ext>
            </a:extLst>
          </p:cNvPr>
          <p:cNvSpPr>
            <a:spLocks noChangeArrowheads="1"/>
          </p:cNvSpPr>
          <p:nvPr/>
        </p:nvSpPr>
        <p:spPr bwMode="auto">
          <a:xfrm>
            <a:off x="3957639" y="3206750"/>
            <a:ext cx="5619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GB" altLang="el-GR" sz="1000">
                <a:latin typeface="Arial" panose="020B0604020202020204" pitchFamily="34" charset="0"/>
                <a:cs typeface="Arial" panose="020B0604020202020204" pitchFamily="34" charset="0"/>
              </a:rPr>
              <a:t>Katopodis</a:t>
            </a:r>
          </a:p>
        </p:txBody>
      </p:sp>
      <p:sp>
        <p:nvSpPr>
          <p:cNvPr id="72741" name="Oval 36">
            <a:extLst>
              <a:ext uri="{FF2B5EF4-FFF2-40B4-BE49-F238E27FC236}">
                <a16:creationId xmlns:a16="http://schemas.microsoft.com/office/drawing/2014/main" id="{AC225AB7-0121-414B-83E8-ADC56C3B223E}"/>
              </a:ext>
            </a:extLst>
          </p:cNvPr>
          <p:cNvSpPr>
            <a:spLocks noChangeArrowheads="1"/>
          </p:cNvSpPr>
          <p:nvPr/>
        </p:nvSpPr>
        <p:spPr bwMode="auto">
          <a:xfrm>
            <a:off x="5581651" y="2698751"/>
            <a:ext cx="296863" cy="225425"/>
          </a:xfrm>
          <a:prstGeom prst="ellipse">
            <a:avLst/>
          </a:prstGeom>
          <a:solidFill>
            <a:srgbClr val="000000"/>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42" name="Oval 37">
            <a:extLst>
              <a:ext uri="{FF2B5EF4-FFF2-40B4-BE49-F238E27FC236}">
                <a16:creationId xmlns:a16="http://schemas.microsoft.com/office/drawing/2014/main" id="{10CFE2BA-8904-4444-A7AA-28F2725227A8}"/>
              </a:ext>
            </a:extLst>
          </p:cNvPr>
          <p:cNvSpPr>
            <a:spLocks noChangeArrowheads="1"/>
          </p:cNvSpPr>
          <p:nvPr/>
        </p:nvSpPr>
        <p:spPr bwMode="auto">
          <a:xfrm>
            <a:off x="5535613" y="2663825"/>
            <a:ext cx="387350" cy="293688"/>
          </a:xfrm>
          <a:prstGeom prst="ellipse">
            <a:avLst/>
          </a:prstGeom>
          <a:noFill/>
          <a:ln w="8892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43" name="Freeform 38">
            <a:extLst>
              <a:ext uri="{FF2B5EF4-FFF2-40B4-BE49-F238E27FC236}">
                <a16:creationId xmlns:a16="http://schemas.microsoft.com/office/drawing/2014/main" id="{BF95AFF6-389F-45D4-BAAA-95CD447E3969}"/>
              </a:ext>
            </a:extLst>
          </p:cNvPr>
          <p:cNvSpPr>
            <a:spLocks noChangeArrowheads="1"/>
          </p:cNvSpPr>
          <p:nvPr/>
        </p:nvSpPr>
        <p:spPr bwMode="auto">
          <a:xfrm>
            <a:off x="5372100" y="2540001"/>
            <a:ext cx="179388" cy="136525"/>
          </a:xfrm>
          <a:custGeom>
            <a:avLst/>
            <a:gdLst>
              <a:gd name="T0" fmla="*/ 2147483646 w 113"/>
              <a:gd name="T1" fmla="*/ 2147483646 h 86"/>
              <a:gd name="T2" fmla="*/ 2147483646 w 113"/>
              <a:gd name="T3" fmla="*/ 2147483646 h 86"/>
              <a:gd name="T4" fmla="*/ 2147483646 w 113"/>
              <a:gd name="T5" fmla="*/ 2147483646 h 86"/>
              <a:gd name="T6" fmla="*/ 0 w 113"/>
              <a:gd name="T7" fmla="*/ 2147483646 h 86"/>
              <a:gd name="T8" fmla="*/ 2147483646 w 113"/>
              <a:gd name="T9" fmla="*/ 0 h 86"/>
              <a:gd name="T10" fmla="*/ 2147483646 w 113"/>
              <a:gd name="T11" fmla="*/ 2147483646 h 86"/>
              <a:gd name="T12" fmla="*/ 2147483646 w 113"/>
              <a:gd name="T13" fmla="*/ 2147483646 h 86"/>
              <a:gd name="T14" fmla="*/ 2147483646 w 113"/>
              <a:gd name="T15" fmla="*/ 2147483646 h 86"/>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86"/>
              <a:gd name="T26" fmla="*/ 113 w 113"/>
              <a:gd name="T27" fmla="*/ 86 h 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86">
                <a:moveTo>
                  <a:pt x="113" y="86"/>
                </a:moveTo>
                <a:lnTo>
                  <a:pt x="56" y="86"/>
                </a:lnTo>
                <a:lnTo>
                  <a:pt x="66" y="71"/>
                </a:lnTo>
                <a:lnTo>
                  <a:pt x="0" y="22"/>
                </a:lnTo>
                <a:lnTo>
                  <a:pt x="28" y="0"/>
                </a:lnTo>
                <a:lnTo>
                  <a:pt x="94" y="50"/>
                </a:lnTo>
                <a:lnTo>
                  <a:pt x="113" y="43"/>
                </a:lnTo>
                <a:lnTo>
                  <a:pt x="113" y="86"/>
                </a:lnTo>
                <a:close/>
              </a:path>
            </a:pathLst>
          </a:custGeom>
          <a:solidFill>
            <a:srgbClr val="000000"/>
          </a:solidFill>
          <a:ln w="14400">
            <a:solidFill>
              <a:srgbClr val="000000"/>
            </a:solidFill>
            <a:round/>
            <a:headEnd/>
            <a:tailEnd/>
          </a:ln>
        </p:spPr>
        <p:txBody>
          <a:bodyPr wrap="none" anchor="ct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744" name="Oval 39">
            <a:extLst>
              <a:ext uri="{FF2B5EF4-FFF2-40B4-BE49-F238E27FC236}">
                <a16:creationId xmlns:a16="http://schemas.microsoft.com/office/drawing/2014/main" id="{84C19A9B-A93C-4E9E-9AEA-58B4D594F8B6}"/>
              </a:ext>
            </a:extLst>
          </p:cNvPr>
          <p:cNvSpPr>
            <a:spLocks noChangeArrowheads="1"/>
          </p:cNvSpPr>
          <p:nvPr/>
        </p:nvSpPr>
        <p:spPr bwMode="auto">
          <a:xfrm>
            <a:off x="5581651" y="2698751"/>
            <a:ext cx="296863" cy="225425"/>
          </a:xfrm>
          <a:prstGeom prst="ellipse">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45" name="Rectangle 40">
            <a:extLst>
              <a:ext uri="{FF2B5EF4-FFF2-40B4-BE49-F238E27FC236}">
                <a16:creationId xmlns:a16="http://schemas.microsoft.com/office/drawing/2014/main" id="{8DA2E757-A125-4476-8AEB-8CAA553F7A02}"/>
              </a:ext>
            </a:extLst>
          </p:cNvPr>
          <p:cNvSpPr>
            <a:spLocks noChangeArrowheads="1"/>
          </p:cNvSpPr>
          <p:nvPr/>
        </p:nvSpPr>
        <p:spPr bwMode="auto">
          <a:xfrm>
            <a:off x="5626101" y="2935288"/>
            <a:ext cx="1762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II:4</a:t>
            </a:r>
          </a:p>
        </p:txBody>
      </p:sp>
      <p:sp>
        <p:nvSpPr>
          <p:cNvPr id="72746" name="Rectangle 41">
            <a:extLst>
              <a:ext uri="{FF2B5EF4-FFF2-40B4-BE49-F238E27FC236}">
                <a16:creationId xmlns:a16="http://schemas.microsoft.com/office/drawing/2014/main" id="{EBBE20A7-250E-46A2-8CDA-1B790462651F}"/>
              </a:ext>
            </a:extLst>
          </p:cNvPr>
          <p:cNvSpPr>
            <a:spLocks noChangeArrowheads="1"/>
          </p:cNvSpPr>
          <p:nvPr/>
        </p:nvSpPr>
        <p:spPr bwMode="auto">
          <a:xfrm>
            <a:off x="5199064" y="3167063"/>
            <a:ext cx="8985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GB" altLang="el-GR" sz="1000" b="1">
                <a:latin typeface="Arial" panose="020B0604020202020204" pitchFamily="34" charset="0"/>
                <a:cs typeface="Arial" panose="020B0604020202020204" pitchFamily="34" charset="0"/>
              </a:rPr>
              <a:t>BrCa 43</a:t>
            </a:r>
            <a:r>
              <a:rPr lang="en-US" altLang="el-GR" sz="1000" b="1">
                <a:latin typeface="Arial" panose="020B0604020202020204" pitchFamily="34" charset="0"/>
                <a:cs typeface="Arial" panose="020B0604020202020204" pitchFamily="34" charset="0"/>
              </a:rPr>
              <a:t>, 45, 51</a:t>
            </a:r>
          </a:p>
        </p:txBody>
      </p:sp>
      <p:sp>
        <p:nvSpPr>
          <p:cNvPr id="72747" name="Rectangle 42">
            <a:extLst>
              <a:ext uri="{FF2B5EF4-FFF2-40B4-BE49-F238E27FC236}">
                <a16:creationId xmlns:a16="http://schemas.microsoft.com/office/drawing/2014/main" id="{2098334F-1CE9-4C5F-AEF5-4DECE0C1BE7F}"/>
              </a:ext>
            </a:extLst>
          </p:cNvPr>
          <p:cNvSpPr>
            <a:spLocks noChangeArrowheads="1"/>
          </p:cNvSpPr>
          <p:nvPr/>
        </p:nvSpPr>
        <p:spPr bwMode="auto">
          <a:xfrm>
            <a:off x="5357814" y="3624263"/>
            <a:ext cx="5984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b="1">
                <a:latin typeface="Arial" panose="020B0604020202020204" pitchFamily="34" charset="0"/>
                <a:cs typeface="Arial" panose="020B0604020202020204" pitchFamily="34" charset="0"/>
              </a:rPr>
              <a:t>born 1957</a:t>
            </a:r>
          </a:p>
        </p:txBody>
      </p:sp>
      <p:sp>
        <p:nvSpPr>
          <p:cNvPr id="72748" name="Line 43">
            <a:extLst>
              <a:ext uri="{FF2B5EF4-FFF2-40B4-BE49-F238E27FC236}">
                <a16:creationId xmlns:a16="http://schemas.microsoft.com/office/drawing/2014/main" id="{3F446B1E-EDF6-49F5-BBC4-B3A7C4A5A634}"/>
              </a:ext>
            </a:extLst>
          </p:cNvPr>
          <p:cNvSpPr>
            <a:spLocks noChangeShapeType="1"/>
          </p:cNvSpPr>
          <p:nvPr/>
        </p:nvSpPr>
        <p:spPr bwMode="auto">
          <a:xfrm flipV="1">
            <a:off x="6370639" y="1481138"/>
            <a:ext cx="357187" cy="290512"/>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749" name="Rectangle 44">
            <a:extLst>
              <a:ext uri="{FF2B5EF4-FFF2-40B4-BE49-F238E27FC236}">
                <a16:creationId xmlns:a16="http://schemas.microsoft.com/office/drawing/2014/main" id="{AC082152-8121-436A-B7AE-10ED728D16D5}"/>
              </a:ext>
            </a:extLst>
          </p:cNvPr>
          <p:cNvSpPr>
            <a:spLocks noChangeArrowheads="1"/>
          </p:cNvSpPr>
          <p:nvPr/>
        </p:nvSpPr>
        <p:spPr bwMode="auto">
          <a:xfrm>
            <a:off x="6400801" y="1512889"/>
            <a:ext cx="296863" cy="225425"/>
          </a:xfrm>
          <a:prstGeom prst="rect">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50" name="Rectangle 45">
            <a:extLst>
              <a:ext uri="{FF2B5EF4-FFF2-40B4-BE49-F238E27FC236}">
                <a16:creationId xmlns:a16="http://schemas.microsoft.com/office/drawing/2014/main" id="{7CF4EB94-4EF1-40C3-9BA1-5604F8096EB8}"/>
              </a:ext>
            </a:extLst>
          </p:cNvPr>
          <p:cNvSpPr>
            <a:spLocks noChangeArrowheads="1"/>
          </p:cNvSpPr>
          <p:nvPr/>
        </p:nvSpPr>
        <p:spPr bwMode="auto">
          <a:xfrm>
            <a:off x="6459539" y="1749425"/>
            <a:ext cx="1412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I:3</a:t>
            </a:r>
          </a:p>
        </p:txBody>
      </p:sp>
      <p:sp>
        <p:nvSpPr>
          <p:cNvPr id="72751" name="Rectangle 46">
            <a:extLst>
              <a:ext uri="{FF2B5EF4-FFF2-40B4-BE49-F238E27FC236}">
                <a16:creationId xmlns:a16="http://schemas.microsoft.com/office/drawing/2014/main" id="{0C1649D2-6B67-46EB-BC8F-DF4EE5F481DA}"/>
              </a:ext>
            </a:extLst>
          </p:cNvPr>
          <p:cNvSpPr>
            <a:spLocks noChangeArrowheads="1"/>
          </p:cNvSpPr>
          <p:nvPr/>
        </p:nvSpPr>
        <p:spPr bwMode="auto">
          <a:xfrm>
            <a:off x="6088064" y="2020888"/>
            <a:ext cx="75180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GB" altLang="el-GR" sz="1000">
                <a:latin typeface="Arial" panose="020B0604020202020204" pitchFamily="34" charset="0"/>
                <a:cs typeface="Arial" panose="020B0604020202020204" pitchFamily="34" charset="0"/>
              </a:rPr>
              <a:t>leukemia 73y</a:t>
            </a:r>
          </a:p>
        </p:txBody>
      </p:sp>
      <p:sp>
        <p:nvSpPr>
          <p:cNvPr id="72752" name="Rectangle 47">
            <a:extLst>
              <a:ext uri="{FF2B5EF4-FFF2-40B4-BE49-F238E27FC236}">
                <a16:creationId xmlns:a16="http://schemas.microsoft.com/office/drawing/2014/main" id="{FB7F614F-5E5A-4A6A-ADFF-6F2AC8D3780A}"/>
              </a:ext>
            </a:extLst>
          </p:cNvPr>
          <p:cNvSpPr>
            <a:spLocks noChangeArrowheads="1"/>
          </p:cNvSpPr>
          <p:nvPr/>
        </p:nvSpPr>
        <p:spPr bwMode="auto">
          <a:xfrm>
            <a:off x="6221413" y="2155825"/>
            <a:ext cx="51135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died@83</a:t>
            </a:r>
          </a:p>
        </p:txBody>
      </p:sp>
      <p:sp>
        <p:nvSpPr>
          <p:cNvPr id="72753" name="Line 48">
            <a:extLst>
              <a:ext uri="{FF2B5EF4-FFF2-40B4-BE49-F238E27FC236}">
                <a16:creationId xmlns:a16="http://schemas.microsoft.com/office/drawing/2014/main" id="{52038E6A-E5ED-4289-A364-E88E806AF19B}"/>
              </a:ext>
            </a:extLst>
          </p:cNvPr>
          <p:cNvSpPr>
            <a:spLocks noChangeShapeType="1"/>
          </p:cNvSpPr>
          <p:nvPr/>
        </p:nvSpPr>
        <p:spPr bwMode="auto">
          <a:xfrm flipV="1">
            <a:off x="7413625" y="1481138"/>
            <a:ext cx="357188" cy="290512"/>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754" name="Oval 49">
            <a:extLst>
              <a:ext uri="{FF2B5EF4-FFF2-40B4-BE49-F238E27FC236}">
                <a16:creationId xmlns:a16="http://schemas.microsoft.com/office/drawing/2014/main" id="{D127909E-380D-463C-B661-197FCC9EBAEE}"/>
              </a:ext>
            </a:extLst>
          </p:cNvPr>
          <p:cNvSpPr>
            <a:spLocks noChangeArrowheads="1"/>
          </p:cNvSpPr>
          <p:nvPr/>
        </p:nvSpPr>
        <p:spPr bwMode="auto">
          <a:xfrm>
            <a:off x="7442200" y="1512889"/>
            <a:ext cx="298450" cy="225425"/>
          </a:xfrm>
          <a:prstGeom prst="ellipse">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55" name="Rectangle 50">
            <a:extLst>
              <a:ext uri="{FF2B5EF4-FFF2-40B4-BE49-F238E27FC236}">
                <a16:creationId xmlns:a16="http://schemas.microsoft.com/office/drawing/2014/main" id="{F27EEFD0-7FB0-4769-9AB5-6DCCC9153E10}"/>
              </a:ext>
            </a:extLst>
          </p:cNvPr>
          <p:cNvSpPr>
            <a:spLocks noChangeArrowheads="1"/>
          </p:cNvSpPr>
          <p:nvPr/>
        </p:nvSpPr>
        <p:spPr bwMode="auto">
          <a:xfrm>
            <a:off x="7502525" y="1749425"/>
            <a:ext cx="1412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I:4</a:t>
            </a:r>
          </a:p>
        </p:txBody>
      </p:sp>
      <p:sp>
        <p:nvSpPr>
          <p:cNvPr id="72756" name="Rectangle 51">
            <a:extLst>
              <a:ext uri="{FF2B5EF4-FFF2-40B4-BE49-F238E27FC236}">
                <a16:creationId xmlns:a16="http://schemas.microsoft.com/office/drawing/2014/main" id="{372DCE5D-1D51-448C-827A-BE5634F9F5B2}"/>
              </a:ext>
            </a:extLst>
          </p:cNvPr>
          <p:cNvSpPr>
            <a:spLocks noChangeArrowheads="1"/>
          </p:cNvSpPr>
          <p:nvPr/>
        </p:nvSpPr>
        <p:spPr bwMode="auto">
          <a:xfrm>
            <a:off x="7248525" y="2020888"/>
            <a:ext cx="5413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died @83</a:t>
            </a:r>
          </a:p>
        </p:txBody>
      </p:sp>
      <p:sp>
        <p:nvSpPr>
          <p:cNvPr id="72757" name="Rectangle 52">
            <a:extLst>
              <a:ext uri="{FF2B5EF4-FFF2-40B4-BE49-F238E27FC236}">
                <a16:creationId xmlns:a16="http://schemas.microsoft.com/office/drawing/2014/main" id="{03C91BFE-21AB-44CB-99BA-79739AD38432}"/>
              </a:ext>
            </a:extLst>
          </p:cNvPr>
          <p:cNvSpPr>
            <a:spLocks noChangeArrowheads="1"/>
          </p:cNvSpPr>
          <p:nvPr/>
        </p:nvSpPr>
        <p:spPr bwMode="auto">
          <a:xfrm>
            <a:off x="6623050" y="2698751"/>
            <a:ext cx="298450" cy="225425"/>
          </a:xfrm>
          <a:prstGeom prst="rect">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58" name="Rectangle 53">
            <a:extLst>
              <a:ext uri="{FF2B5EF4-FFF2-40B4-BE49-F238E27FC236}">
                <a16:creationId xmlns:a16="http://schemas.microsoft.com/office/drawing/2014/main" id="{DCC826EF-9ACC-4FB8-AC24-38CEA8A9D8DE}"/>
              </a:ext>
            </a:extLst>
          </p:cNvPr>
          <p:cNvSpPr>
            <a:spLocks noChangeArrowheads="1"/>
          </p:cNvSpPr>
          <p:nvPr/>
        </p:nvSpPr>
        <p:spPr bwMode="auto">
          <a:xfrm>
            <a:off x="6667501" y="2935288"/>
            <a:ext cx="1762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II:5</a:t>
            </a:r>
          </a:p>
        </p:txBody>
      </p:sp>
      <p:sp>
        <p:nvSpPr>
          <p:cNvPr id="72759" name="Rectangle 54">
            <a:extLst>
              <a:ext uri="{FF2B5EF4-FFF2-40B4-BE49-F238E27FC236}">
                <a16:creationId xmlns:a16="http://schemas.microsoft.com/office/drawing/2014/main" id="{AB9A94EA-87AE-4AF5-8664-0FD056592252}"/>
              </a:ext>
            </a:extLst>
          </p:cNvPr>
          <p:cNvSpPr>
            <a:spLocks noChangeArrowheads="1"/>
          </p:cNvSpPr>
          <p:nvPr/>
        </p:nvSpPr>
        <p:spPr bwMode="auto">
          <a:xfrm>
            <a:off x="6399213" y="3206750"/>
            <a:ext cx="5699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born 1953</a:t>
            </a:r>
          </a:p>
        </p:txBody>
      </p:sp>
      <p:sp>
        <p:nvSpPr>
          <p:cNvPr id="72760" name="Rectangle 55">
            <a:extLst>
              <a:ext uri="{FF2B5EF4-FFF2-40B4-BE49-F238E27FC236}">
                <a16:creationId xmlns:a16="http://schemas.microsoft.com/office/drawing/2014/main" id="{14674693-0FE6-4138-8A6B-34561C94AB68}"/>
              </a:ext>
            </a:extLst>
          </p:cNvPr>
          <p:cNvSpPr>
            <a:spLocks noChangeArrowheads="1"/>
          </p:cNvSpPr>
          <p:nvPr/>
        </p:nvSpPr>
        <p:spPr bwMode="auto">
          <a:xfrm>
            <a:off x="8261350" y="2698751"/>
            <a:ext cx="298450" cy="225425"/>
          </a:xfrm>
          <a:prstGeom prst="rect">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61" name="Rectangle 56">
            <a:extLst>
              <a:ext uri="{FF2B5EF4-FFF2-40B4-BE49-F238E27FC236}">
                <a16:creationId xmlns:a16="http://schemas.microsoft.com/office/drawing/2014/main" id="{2EF3AB70-1CAD-4485-BFD2-49F32F66A72F}"/>
              </a:ext>
            </a:extLst>
          </p:cNvPr>
          <p:cNvSpPr>
            <a:spLocks noChangeArrowheads="1"/>
          </p:cNvSpPr>
          <p:nvPr/>
        </p:nvSpPr>
        <p:spPr bwMode="auto">
          <a:xfrm>
            <a:off x="8307388" y="2935288"/>
            <a:ext cx="1762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II:7</a:t>
            </a:r>
          </a:p>
        </p:txBody>
      </p:sp>
      <p:sp>
        <p:nvSpPr>
          <p:cNvPr id="72762" name="Rectangle 57">
            <a:extLst>
              <a:ext uri="{FF2B5EF4-FFF2-40B4-BE49-F238E27FC236}">
                <a16:creationId xmlns:a16="http://schemas.microsoft.com/office/drawing/2014/main" id="{012AE2CF-2F48-4AF6-983E-5800F288EB08}"/>
              </a:ext>
            </a:extLst>
          </p:cNvPr>
          <p:cNvSpPr>
            <a:spLocks noChangeArrowheads="1"/>
          </p:cNvSpPr>
          <p:nvPr/>
        </p:nvSpPr>
        <p:spPr bwMode="auto">
          <a:xfrm>
            <a:off x="8037513" y="3206750"/>
            <a:ext cx="5699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born 1955</a:t>
            </a:r>
          </a:p>
        </p:txBody>
      </p:sp>
      <p:sp>
        <p:nvSpPr>
          <p:cNvPr id="72763" name="Oval 58">
            <a:extLst>
              <a:ext uri="{FF2B5EF4-FFF2-40B4-BE49-F238E27FC236}">
                <a16:creationId xmlns:a16="http://schemas.microsoft.com/office/drawing/2014/main" id="{42733736-0D5B-4459-8F45-1ADD0AAEDD18}"/>
              </a:ext>
            </a:extLst>
          </p:cNvPr>
          <p:cNvSpPr>
            <a:spLocks noChangeArrowheads="1"/>
          </p:cNvSpPr>
          <p:nvPr/>
        </p:nvSpPr>
        <p:spPr bwMode="auto">
          <a:xfrm>
            <a:off x="7516813" y="2698751"/>
            <a:ext cx="298450" cy="225425"/>
          </a:xfrm>
          <a:prstGeom prst="ellipse">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64" name="Rectangle 59">
            <a:extLst>
              <a:ext uri="{FF2B5EF4-FFF2-40B4-BE49-F238E27FC236}">
                <a16:creationId xmlns:a16="http://schemas.microsoft.com/office/drawing/2014/main" id="{5EFD0A31-8B9A-48CD-B7BE-43FF59FEA0ED}"/>
              </a:ext>
            </a:extLst>
          </p:cNvPr>
          <p:cNvSpPr>
            <a:spLocks noChangeArrowheads="1"/>
          </p:cNvSpPr>
          <p:nvPr/>
        </p:nvSpPr>
        <p:spPr bwMode="auto">
          <a:xfrm>
            <a:off x="7561263" y="2935288"/>
            <a:ext cx="1762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II:6</a:t>
            </a:r>
          </a:p>
        </p:txBody>
      </p:sp>
      <p:sp>
        <p:nvSpPr>
          <p:cNvPr id="72765" name="Oval 60">
            <a:extLst>
              <a:ext uri="{FF2B5EF4-FFF2-40B4-BE49-F238E27FC236}">
                <a16:creationId xmlns:a16="http://schemas.microsoft.com/office/drawing/2014/main" id="{4F47EB9B-1AD6-484E-A654-86F646D3F456}"/>
              </a:ext>
            </a:extLst>
          </p:cNvPr>
          <p:cNvSpPr>
            <a:spLocks noChangeArrowheads="1"/>
          </p:cNvSpPr>
          <p:nvPr/>
        </p:nvSpPr>
        <p:spPr bwMode="auto">
          <a:xfrm>
            <a:off x="9155113" y="2698751"/>
            <a:ext cx="298450" cy="225425"/>
          </a:xfrm>
          <a:prstGeom prst="ellipse">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66" name="Rectangle 61">
            <a:extLst>
              <a:ext uri="{FF2B5EF4-FFF2-40B4-BE49-F238E27FC236}">
                <a16:creationId xmlns:a16="http://schemas.microsoft.com/office/drawing/2014/main" id="{A7B1EB0F-25D6-46B2-A5BD-4A6BDCE5EA6A}"/>
              </a:ext>
            </a:extLst>
          </p:cNvPr>
          <p:cNvSpPr>
            <a:spLocks noChangeArrowheads="1"/>
          </p:cNvSpPr>
          <p:nvPr/>
        </p:nvSpPr>
        <p:spPr bwMode="auto">
          <a:xfrm>
            <a:off x="9199563" y="2935288"/>
            <a:ext cx="1762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II:8</a:t>
            </a:r>
          </a:p>
        </p:txBody>
      </p:sp>
      <p:sp>
        <p:nvSpPr>
          <p:cNvPr id="72767" name="Oval 62">
            <a:extLst>
              <a:ext uri="{FF2B5EF4-FFF2-40B4-BE49-F238E27FC236}">
                <a16:creationId xmlns:a16="http://schemas.microsoft.com/office/drawing/2014/main" id="{D8BC9CFB-FA32-4EC9-B1A1-8291A6BAD024}"/>
              </a:ext>
            </a:extLst>
          </p:cNvPr>
          <p:cNvSpPr>
            <a:spLocks noChangeArrowheads="1"/>
          </p:cNvSpPr>
          <p:nvPr/>
        </p:nvSpPr>
        <p:spPr bwMode="auto">
          <a:xfrm>
            <a:off x="8709025" y="4222751"/>
            <a:ext cx="298450" cy="225425"/>
          </a:xfrm>
          <a:prstGeom prst="ellipse">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68" name="Rectangle 63">
            <a:extLst>
              <a:ext uri="{FF2B5EF4-FFF2-40B4-BE49-F238E27FC236}">
                <a16:creationId xmlns:a16="http://schemas.microsoft.com/office/drawing/2014/main" id="{9464ED5D-29A7-404E-8AFD-B95783EF8FEF}"/>
              </a:ext>
            </a:extLst>
          </p:cNvPr>
          <p:cNvSpPr>
            <a:spLocks noChangeArrowheads="1"/>
          </p:cNvSpPr>
          <p:nvPr/>
        </p:nvSpPr>
        <p:spPr bwMode="auto">
          <a:xfrm>
            <a:off x="8739189" y="4459288"/>
            <a:ext cx="2111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III:6</a:t>
            </a:r>
          </a:p>
        </p:txBody>
      </p:sp>
      <p:sp>
        <p:nvSpPr>
          <p:cNvPr id="72769" name="Rectangle 64">
            <a:extLst>
              <a:ext uri="{FF2B5EF4-FFF2-40B4-BE49-F238E27FC236}">
                <a16:creationId xmlns:a16="http://schemas.microsoft.com/office/drawing/2014/main" id="{358DA0CB-833F-49E9-BE64-AE2006647953}"/>
              </a:ext>
            </a:extLst>
          </p:cNvPr>
          <p:cNvSpPr>
            <a:spLocks noChangeArrowheads="1"/>
          </p:cNvSpPr>
          <p:nvPr/>
        </p:nvSpPr>
        <p:spPr bwMode="auto">
          <a:xfrm>
            <a:off x="6548438" y="4222751"/>
            <a:ext cx="298450" cy="225425"/>
          </a:xfrm>
          <a:prstGeom prst="rect">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70" name="Rectangle 65">
            <a:extLst>
              <a:ext uri="{FF2B5EF4-FFF2-40B4-BE49-F238E27FC236}">
                <a16:creationId xmlns:a16="http://schemas.microsoft.com/office/drawing/2014/main" id="{42140DDB-89FE-4F85-B7F3-A75F24281537}"/>
              </a:ext>
            </a:extLst>
          </p:cNvPr>
          <p:cNvSpPr>
            <a:spLocks noChangeArrowheads="1"/>
          </p:cNvSpPr>
          <p:nvPr/>
        </p:nvSpPr>
        <p:spPr bwMode="auto">
          <a:xfrm>
            <a:off x="6578600" y="4459288"/>
            <a:ext cx="2111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III:4</a:t>
            </a:r>
          </a:p>
        </p:txBody>
      </p:sp>
      <p:sp>
        <p:nvSpPr>
          <p:cNvPr id="72771" name="Rectangle 66">
            <a:extLst>
              <a:ext uri="{FF2B5EF4-FFF2-40B4-BE49-F238E27FC236}">
                <a16:creationId xmlns:a16="http://schemas.microsoft.com/office/drawing/2014/main" id="{3DCEB881-FD06-4107-BD43-6AA0444AF2E4}"/>
              </a:ext>
            </a:extLst>
          </p:cNvPr>
          <p:cNvSpPr>
            <a:spLocks noChangeArrowheads="1"/>
          </p:cNvSpPr>
          <p:nvPr/>
        </p:nvSpPr>
        <p:spPr bwMode="auto">
          <a:xfrm>
            <a:off x="6326189" y="4730750"/>
            <a:ext cx="5984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b="1">
                <a:latin typeface="Arial" panose="020B0604020202020204" pitchFamily="34" charset="0"/>
                <a:cs typeface="Arial" panose="020B0604020202020204" pitchFamily="34" charset="0"/>
              </a:rPr>
              <a:t>born 1979</a:t>
            </a:r>
          </a:p>
        </p:txBody>
      </p:sp>
      <p:sp>
        <p:nvSpPr>
          <p:cNvPr id="72772" name="Oval 67">
            <a:extLst>
              <a:ext uri="{FF2B5EF4-FFF2-40B4-BE49-F238E27FC236}">
                <a16:creationId xmlns:a16="http://schemas.microsoft.com/office/drawing/2014/main" id="{AFBC9B1D-A1A0-4767-8977-9F5C9A2ED44A}"/>
              </a:ext>
            </a:extLst>
          </p:cNvPr>
          <p:cNvSpPr>
            <a:spLocks noChangeArrowheads="1"/>
          </p:cNvSpPr>
          <p:nvPr/>
        </p:nvSpPr>
        <p:spPr bwMode="auto">
          <a:xfrm>
            <a:off x="7591425" y="4222751"/>
            <a:ext cx="298450" cy="225425"/>
          </a:xfrm>
          <a:prstGeom prst="ellipse">
            <a:avLst/>
          </a:prstGeom>
          <a:solidFill>
            <a:srgbClr val="000000"/>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73" name="Oval 68">
            <a:extLst>
              <a:ext uri="{FF2B5EF4-FFF2-40B4-BE49-F238E27FC236}">
                <a16:creationId xmlns:a16="http://schemas.microsoft.com/office/drawing/2014/main" id="{3C3F4B9B-5BC6-4D99-96C0-0D37CDA1A8AB}"/>
              </a:ext>
            </a:extLst>
          </p:cNvPr>
          <p:cNvSpPr>
            <a:spLocks noChangeArrowheads="1"/>
          </p:cNvSpPr>
          <p:nvPr/>
        </p:nvSpPr>
        <p:spPr bwMode="auto">
          <a:xfrm>
            <a:off x="7546975" y="4189413"/>
            <a:ext cx="387350" cy="292100"/>
          </a:xfrm>
          <a:prstGeom prst="ellipse">
            <a:avLst/>
          </a:prstGeom>
          <a:noFill/>
          <a:ln w="8892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74" name="Oval 69">
            <a:extLst>
              <a:ext uri="{FF2B5EF4-FFF2-40B4-BE49-F238E27FC236}">
                <a16:creationId xmlns:a16="http://schemas.microsoft.com/office/drawing/2014/main" id="{E8B24CBE-3FF2-42BC-8964-1D1C65D26CAB}"/>
              </a:ext>
            </a:extLst>
          </p:cNvPr>
          <p:cNvSpPr>
            <a:spLocks noChangeArrowheads="1"/>
          </p:cNvSpPr>
          <p:nvPr/>
        </p:nvSpPr>
        <p:spPr bwMode="auto">
          <a:xfrm>
            <a:off x="7591425" y="4222751"/>
            <a:ext cx="298450" cy="225425"/>
          </a:xfrm>
          <a:prstGeom prst="ellipse">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75" name="Rectangle 70">
            <a:extLst>
              <a:ext uri="{FF2B5EF4-FFF2-40B4-BE49-F238E27FC236}">
                <a16:creationId xmlns:a16="http://schemas.microsoft.com/office/drawing/2014/main" id="{7885D092-742C-4A97-B832-51465646E512}"/>
              </a:ext>
            </a:extLst>
          </p:cNvPr>
          <p:cNvSpPr>
            <a:spLocks noChangeArrowheads="1"/>
          </p:cNvSpPr>
          <p:nvPr/>
        </p:nvSpPr>
        <p:spPr bwMode="auto">
          <a:xfrm>
            <a:off x="7621589" y="4459288"/>
            <a:ext cx="2111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III:5</a:t>
            </a:r>
          </a:p>
        </p:txBody>
      </p:sp>
      <p:sp>
        <p:nvSpPr>
          <p:cNvPr id="72776" name="Rectangle 71">
            <a:extLst>
              <a:ext uri="{FF2B5EF4-FFF2-40B4-BE49-F238E27FC236}">
                <a16:creationId xmlns:a16="http://schemas.microsoft.com/office/drawing/2014/main" id="{68EE26CD-1128-41B7-915E-459E91DA9768}"/>
              </a:ext>
            </a:extLst>
          </p:cNvPr>
          <p:cNvSpPr>
            <a:spLocks noChangeArrowheads="1"/>
          </p:cNvSpPr>
          <p:nvPr/>
        </p:nvSpPr>
        <p:spPr bwMode="auto">
          <a:xfrm>
            <a:off x="7467600" y="4652963"/>
            <a:ext cx="4778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GB" altLang="el-GR" sz="1000" b="1">
                <a:latin typeface="Arial" panose="020B0604020202020204" pitchFamily="34" charset="0"/>
                <a:cs typeface="Arial" panose="020B0604020202020204" pitchFamily="34" charset="0"/>
              </a:rPr>
              <a:t>BrCa 27</a:t>
            </a:r>
          </a:p>
        </p:txBody>
      </p:sp>
      <p:sp>
        <p:nvSpPr>
          <p:cNvPr id="72777" name="Oval 72">
            <a:extLst>
              <a:ext uri="{FF2B5EF4-FFF2-40B4-BE49-F238E27FC236}">
                <a16:creationId xmlns:a16="http://schemas.microsoft.com/office/drawing/2014/main" id="{6127A78F-9D04-490D-8F26-D12764E7E549}"/>
              </a:ext>
            </a:extLst>
          </p:cNvPr>
          <p:cNvSpPr>
            <a:spLocks noChangeArrowheads="1"/>
          </p:cNvSpPr>
          <p:nvPr/>
        </p:nvSpPr>
        <p:spPr bwMode="auto">
          <a:xfrm>
            <a:off x="4165600" y="4157663"/>
            <a:ext cx="298450" cy="290512"/>
          </a:xfrm>
          <a:prstGeom prst="ellipse">
            <a:avLst/>
          </a:prstGeom>
          <a:solidFill>
            <a:srgbClr val="000000"/>
          </a:solidFill>
          <a:ln w="14400">
            <a:solidFill>
              <a:srgbClr val="000000"/>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78" name="Oval 73">
            <a:extLst>
              <a:ext uri="{FF2B5EF4-FFF2-40B4-BE49-F238E27FC236}">
                <a16:creationId xmlns:a16="http://schemas.microsoft.com/office/drawing/2014/main" id="{1BFF16EC-7D3D-4335-ABEF-E5933ACC012E}"/>
              </a:ext>
            </a:extLst>
          </p:cNvPr>
          <p:cNvSpPr>
            <a:spLocks noChangeArrowheads="1"/>
          </p:cNvSpPr>
          <p:nvPr/>
        </p:nvSpPr>
        <p:spPr bwMode="auto">
          <a:xfrm>
            <a:off x="4129088" y="4189413"/>
            <a:ext cx="387350" cy="292100"/>
          </a:xfrm>
          <a:prstGeom prst="ellipse">
            <a:avLst/>
          </a:prstGeom>
          <a:noFill/>
          <a:ln w="8892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79" name="Oval 74">
            <a:extLst>
              <a:ext uri="{FF2B5EF4-FFF2-40B4-BE49-F238E27FC236}">
                <a16:creationId xmlns:a16="http://schemas.microsoft.com/office/drawing/2014/main" id="{FF4385D8-9D32-484C-9C14-21F6B7EF624A}"/>
              </a:ext>
            </a:extLst>
          </p:cNvPr>
          <p:cNvSpPr>
            <a:spLocks noChangeArrowheads="1"/>
          </p:cNvSpPr>
          <p:nvPr/>
        </p:nvSpPr>
        <p:spPr bwMode="auto">
          <a:xfrm>
            <a:off x="4175125" y="4225926"/>
            <a:ext cx="298450" cy="225425"/>
          </a:xfrm>
          <a:prstGeom prst="ellipse">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80" name="Rectangle 75">
            <a:extLst>
              <a:ext uri="{FF2B5EF4-FFF2-40B4-BE49-F238E27FC236}">
                <a16:creationId xmlns:a16="http://schemas.microsoft.com/office/drawing/2014/main" id="{19BCD00E-71B7-4C43-BAEB-E4707ADAD101}"/>
              </a:ext>
            </a:extLst>
          </p:cNvPr>
          <p:cNvSpPr>
            <a:spLocks noChangeArrowheads="1"/>
          </p:cNvSpPr>
          <p:nvPr/>
        </p:nvSpPr>
        <p:spPr bwMode="auto">
          <a:xfrm>
            <a:off x="4195764" y="4459288"/>
            <a:ext cx="4524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III:2</a:t>
            </a:r>
          </a:p>
        </p:txBody>
      </p:sp>
      <p:sp>
        <p:nvSpPr>
          <p:cNvPr id="72781" name="Rectangle 76">
            <a:extLst>
              <a:ext uri="{FF2B5EF4-FFF2-40B4-BE49-F238E27FC236}">
                <a16:creationId xmlns:a16="http://schemas.microsoft.com/office/drawing/2014/main" id="{BF0C7EE6-11BC-43AD-8969-2DA206707387}"/>
              </a:ext>
            </a:extLst>
          </p:cNvPr>
          <p:cNvSpPr>
            <a:spLocks noChangeArrowheads="1"/>
          </p:cNvSpPr>
          <p:nvPr/>
        </p:nvSpPr>
        <p:spPr bwMode="auto">
          <a:xfrm>
            <a:off x="4038601" y="4789488"/>
            <a:ext cx="58830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GB" altLang="el-GR" sz="1000" b="1">
                <a:latin typeface="Arial" panose="020B0604020202020204" pitchFamily="34" charset="0"/>
                <a:cs typeface="Arial" panose="020B0604020202020204" pitchFamily="34" charset="0"/>
              </a:rPr>
              <a:t>BrCa 27y </a:t>
            </a:r>
          </a:p>
        </p:txBody>
      </p:sp>
      <p:sp>
        <p:nvSpPr>
          <p:cNvPr id="72782" name="Rectangle 77">
            <a:extLst>
              <a:ext uri="{FF2B5EF4-FFF2-40B4-BE49-F238E27FC236}">
                <a16:creationId xmlns:a16="http://schemas.microsoft.com/office/drawing/2014/main" id="{90CDA652-56AB-42C2-9723-170054864D76}"/>
              </a:ext>
            </a:extLst>
          </p:cNvPr>
          <p:cNvSpPr>
            <a:spLocks noChangeArrowheads="1"/>
          </p:cNvSpPr>
          <p:nvPr/>
        </p:nvSpPr>
        <p:spPr bwMode="auto">
          <a:xfrm>
            <a:off x="4038600" y="4919664"/>
            <a:ext cx="15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83" name="Oval 78">
            <a:extLst>
              <a:ext uri="{FF2B5EF4-FFF2-40B4-BE49-F238E27FC236}">
                <a16:creationId xmlns:a16="http://schemas.microsoft.com/office/drawing/2014/main" id="{AC0A22BA-5369-4DE2-AC7F-FF5A574D9869}"/>
              </a:ext>
            </a:extLst>
          </p:cNvPr>
          <p:cNvSpPr>
            <a:spLocks noChangeArrowheads="1"/>
          </p:cNvSpPr>
          <p:nvPr/>
        </p:nvSpPr>
        <p:spPr bwMode="auto">
          <a:xfrm>
            <a:off x="5581651" y="4222751"/>
            <a:ext cx="296863" cy="225425"/>
          </a:xfrm>
          <a:prstGeom prst="ellipse">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84" name="Rectangle 79">
            <a:extLst>
              <a:ext uri="{FF2B5EF4-FFF2-40B4-BE49-F238E27FC236}">
                <a16:creationId xmlns:a16="http://schemas.microsoft.com/office/drawing/2014/main" id="{42C209A5-7169-4EC7-AD35-1F99253A73FC}"/>
              </a:ext>
            </a:extLst>
          </p:cNvPr>
          <p:cNvSpPr>
            <a:spLocks noChangeArrowheads="1"/>
          </p:cNvSpPr>
          <p:nvPr/>
        </p:nvSpPr>
        <p:spPr bwMode="auto">
          <a:xfrm>
            <a:off x="5610225" y="4459288"/>
            <a:ext cx="2111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III:3</a:t>
            </a:r>
          </a:p>
        </p:txBody>
      </p:sp>
      <p:sp>
        <p:nvSpPr>
          <p:cNvPr id="72785" name="Rectangle 80">
            <a:extLst>
              <a:ext uri="{FF2B5EF4-FFF2-40B4-BE49-F238E27FC236}">
                <a16:creationId xmlns:a16="http://schemas.microsoft.com/office/drawing/2014/main" id="{A5C2CB66-6F62-40D3-BA60-89FF4212DE41}"/>
              </a:ext>
            </a:extLst>
          </p:cNvPr>
          <p:cNvSpPr>
            <a:spLocks noChangeArrowheads="1"/>
          </p:cNvSpPr>
          <p:nvPr/>
        </p:nvSpPr>
        <p:spPr bwMode="auto">
          <a:xfrm>
            <a:off x="5357814" y="4691064"/>
            <a:ext cx="15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86" name="Rectangle 81">
            <a:extLst>
              <a:ext uri="{FF2B5EF4-FFF2-40B4-BE49-F238E27FC236}">
                <a16:creationId xmlns:a16="http://schemas.microsoft.com/office/drawing/2014/main" id="{C534DFF1-9991-4FEF-BA69-CDCCA3957EC0}"/>
              </a:ext>
            </a:extLst>
          </p:cNvPr>
          <p:cNvSpPr>
            <a:spLocks noChangeArrowheads="1"/>
          </p:cNvSpPr>
          <p:nvPr/>
        </p:nvSpPr>
        <p:spPr bwMode="auto">
          <a:xfrm>
            <a:off x="3271838" y="4222751"/>
            <a:ext cx="298450" cy="225425"/>
          </a:xfrm>
          <a:prstGeom prst="rect">
            <a:avLst/>
          </a:prstGeom>
          <a:noFill/>
          <a:ln w="14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787" name="Rectangle 82">
            <a:extLst>
              <a:ext uri="{FF2B5EF4-FFF2-40B4-BE49-F238E27FC236}">
                <a16:creationId xmlns:a16="http://schemas.microsoft.com/office/drawing/2014/main" id="{C2DE7D15-A99A-46B9-B25C-427E5A497E96}"/>
              </a:ext>
            </a:extLst>
          </p:cNvPr>
          <p:cNvSpPr>
            <a:spLocks noChangeArrowheads="1"/>
          </p:cNvSpPr>
          <p:nvPr/>
        </p:nvSpPr>
        <p:spPr bwMode="auto">
          <a:xfrm>
            <a:off x="3302000" y="4459288"/>
            <a:ext cx="2111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a:latin typeface="Arial" panose="020B0604020202020204" pitchFamily="34" charset="0"/>
                <a:cs typeface="Arial" panose="020B0604020202020204" pitchFamily="34" charset="0"/>
              </a:rPr>
              <a:t>III:1</a:t>
            </a:r>
          </a:p>
        </p:txBody>
      </p:sp>
      <p:sp>
        <p:nvSpPr>
          <p:cNvPr id="72788" name="Line 83">
            <a:extLst>
              <a:ext uri="{FF2B5EF4-FFF2-40B4-BE49-F238E27FC236}">
                <a16:creationId xmlns:a16="http://schemas.microsoft.com/office/drawing/2014/main" id="{59DF3202-A4C1-4D9E-BE08-F44F369A7A0F}"/>
              </a:ext>
            </a:extLst>
          </p:cNvPr>
          <p:cNvSpPr>
            <a:spLocks noChangeShapeType="1"/>
          </p:cNvSpPr>
          <p:nvPr/>
        </p:nvSpPr>
        <p:spPr bwMode="auto">
          <a:xfrm flipH="1">
            <a:off x="3113088" y="1625600"/>
            <a:ext cx="615950" cy="1588"/>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789" name="Line 84">
            <a:extLst>
              <a:ext uri="{FF2B5EF4-FFF2-40B4-BE49-F238E27FC236}">
                <a16:creationId xmlns:a16="http://schemas.microsoft.com/office/drawing/2014/main" id="{14EBE7B4-4213-4A81-85FC-74462B66F436}"/>
              </a:ext>
            </a:extLst>
          </p:cNvPr>
          <p:cNvSpPr>
            <a:spLocks noChangeShapeType="1"/>
          </p:cNvSpPr>
          <p:nvPr/>
        </p:nvSpPr>
        <p:spPr bwMode="auto">
          <a:xfrm flipH="1">
            <a:off x="4454525" y="2811464"/>
            <a:ext cx="1136650" cy="1587"/>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790" name="Line 85">
            <a:extLst>
              <a:ext uri="{FF2B5EF4-FFF2-40B4-BE49-F238E27FC236}">
                <a16:creationId xmlns:a16="http://schemas.microsoft.com/office/drawing/2014/main" id="{73577BC5-7A91-487B-ABF6-432872073971}"/>
              </a:ext>
            </a:extLst>
          </p:cNvPr>
          <p:cNvSpPr>
            <a:spLocks noChangeShapeType="1"/>
          </p:cNvSpPr>
          <p:nvPr/>
        </p:nvSpPr>
        <p:spPr bwMode="auto">
          <a:xfrm flipH="1">
            <a:off x="6688139" y="1625600"/>
            <a:ext cx="763587" cy="1588"/>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791" name="Line 86">
            <a:extLst>
              <a:ext uri="{FF2B5EF4-FFF2-40B4-BE49-F238E27FC236}">
                <a16:creationId xmlns:a16="http://schemas.microsoft.com/office/drawing/2014/main" id="{F02C7723-52AE-4170-8510-8DB76DCACD88}"/>
              </a:ext>
            </a:extLst>
          </p:cNvPr>
          <p:cNvSpPr>
            <a:spLocks noChangeShapeType="1"/>
          </p:cNvSpPr>
          <p:nvPr/>
        </p:nvSpPr>
        <p:spPr bwMode="auto">
          <a:xfrm flipH="1">
            <a:off x="6911976" y="2811464"/>
            <a:ext cx="614363" cy="1587"/>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792" name="Line 87">
            <a:extLst>
              <a:ext uri="{FF2B5EF4-FFF2-40B4-BE49-F238E27FC236}">
                <a16:creationId xmlns:a16="http://schemas.microsoft.com/office/drawing/2014/main" id="{1676174E-665B-4DB6-B3A3-88739FE67ECA}"/>
              </a:ext>
            </a:extLst>
          </p:cNvPr>
          <p:cNvSpPr>
            <a:spLocks noChangeShapeType="1"/>
          </p:cNvSpPr>
          <p:nvPr/>
        </p:nvSpPr>
        <p:spPr bwMode="auto">
          <a:xfrm flipH="1">
            <a:off x="8550276" y="2811464"/>
            <a:ext cx="614363" cy="1587"/>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793" name="Line 88">
            <a:extLst>
              <a:ext uri="{FF2B5EF4-FFF2-40B4-BE49-F238E27FC236}">
                <a16:creationId xmlns:a16="http://schemas.microsoft.com/office/drawing/2014/main" id="{C254C6E7-77A4-4ABF-8716-686077F73153}"/>
              </a:ext>
            </a:extLst>
          </p:cNvPr>
          <p:cNvSpPr>
            <a:spLocks noChangeShapeType="1"/>
          </p:cNvSpPr>
          <p:nvPr/>
        </p:nvSpPr>
        <p:spPr bwMode="auto">
          <a:xfrm>
            <a:off x="3570288" y="4335464"/>
            <a:ext cx="595312" cy="1587"/>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794" name="Line 89">
            <a:extLst>
              <a:ext uri="{FF2B5EF4-FFF2-40B4-BE49-F238E27FC236}">
                <a16:creationId xmlns:a16="http://schemas.microsoft.com/office/drawing/2014/main" id="{856EA201-2F01-4BA9-8AAF-3DF219756EA6}"/>
              </a:ext>
            </a:extLst>
          </p:cNvPr>
          <p:cNvSpPr>
            <a:spLocks noChangeShapeType="1"/>
          </p:cNvSpPr>
          <p:nvPr/>
        </p:nvSpPr>
        <p:spPr bwMode="auto">
          <a:xfrm>
            <a:off x="3421064" y="1625601"/>
            <a:ext cx="1587" cy="790575"/>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795" name="Line 90">
            <a:extLst>
              <a:ext uri="{FF2B5EF4-FFF2-40B4-BE49-F238E27FC236}">
                <a16:creationId xmlns:a16="http://schemas.microsoft.com/office/drawing/2014/main" id="{70943E20-39B6-4DD2-8356-A6559F41596B}"/>
              </a:ext>
            </a:extLst>
          </p:cNvPr>
          <p:cNvSpPr>
            <a:spLocks noChangeShapeType="1"/>
          </p:cNvSpPr>
          <p:nvPr/>
        </p:nvSpPr>
        <p:spPr bwMode="auto">
          <a:xfrm>
            <a:off x="2601914" y="2416176"/>
            <a:ext cx="1587" cy="282575"/>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796" name="Line 91">
            <a:extLst>
              <a:ext uri="{FF2B5EF4-FFF2-40B4-BE49-F238E27FC236}">
                <a16:creationId xmlns:a16="http://schemas.microsoft.com/office/drawing/2014/main" id="{5AF291B7-95A6-48EF-9F60-FF0E96F94273}"/>
              </a:ext>
            </a:extLst>
          </p:cNvPr>
          <p:cNvSpPr>
            <a:spLocks noChangeShapeType="1"/>
          </p:cNvSpPr>
          <p:nvPr/>
        </p:nvSpPr>
        <p:spPr bwMode="auto">
          <a:xfrm>
            <a:off x="3421064" y="2416176"/>
            <a:ext cx="1587" cy="282575"/>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797" name="Line 92">
            <a:extLst>
              <a:ext uri="{FF2B5EF4-FFF2-40B4-BE49-F238E27FC236}">
                <a16:creationId xmlns:a16="http://schemas.microsoft.com/office/drawing/2014/main" id="{26855A54-E1F1-4450-8B40-953E50FCD70F}"/>
              </a:ext>
            </a:extLst>
          </p:cNvPr>
          <p:cNvSpPr>
            <a:spLocks noChangeShapeType="1"/>
          </p:cNvSpPr>
          <p:nvPr/>
        </p:nvSpPr>
        <p:spPr bwMode="auto">
          <a:xfrm flipH="1">
            <a:off x="2592388" y="2416175"/>
            <a:ext cx="1731962" cy="1588"/>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798" name="Line 93">
            <a:extLst>
              <a:ext uri="{FF2B5EF4-FFF2-40B4-BE49-F238E27FC236}">
                <a16:creationId xmlns:a16="http://schemas.microsoft.com/office/drawing/2014/main" id="{C29BE1E2-E106-4CC1-9BFD-2BC256E6DB3A}"/>
              </a:ext>
            </a:extLst>
          </p:cNvPr>
          <p:cNvSpPr>
            <a:spLocks noChangeShapeType="1"/>
          </p:cNvSpPr>
          <p:nvPr/>
        </p:nvSpPr>
        <p:spPr bwMode="auto">
          <a:xfrm>
            <a:off x="4314825" y="2416176"/>
            <a:ext cx="1588" cy="282575"/>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799" name="Line 94">
            <a:extLst>
              <a:ext uri="{FF2B5EF4-FFF2-40B4-BE49-F238E27FC236}">
                <a16:creationId xmlns:a16="http://schemas.microsoft.com/office/drawing/2014/main" id="{C0D5143E-3F15-40A8-AC6E-018FDB03B746}"/>
              </a:ext>
            </a:extLst>
          </p:cNvPr>
          <p:cNvSpPr>
            <a:spLocks noChangeShapeType="1"/>
          </p:cNvSpPr>
          <p:nvPr/>
        </p:nvSpPr>
        <p:spPr bwMode="auto">
          <a:xfrm>
            <a:off x="7070725" y="1625601"/>
            <a:ext cx="1588" cy="790575"/>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800" name="Line 95">
            <a:extLst>
              <a:ext uri="{FF2B5EF4-FFF2-40B4-BE49-F238E27FC236}">
                <a16:creationId xmlns:a16="http://schemas.microsoft.com/office/drawing/2014/main" id="{0A9A0BFF-20FA-4E02-BC53-9D944A508B56}"/>
              </a:ext>
            </a:extLst>
          </p:cNvPr>
          <p:cNvSpPr>
            <a:spLocks noChangeShapeType="1"/>
          </p:cNvSpPr>
          <p:nvPr/>
        </p:nvSpPr>
        <p:spPr bwMode="auto">
          <a:xfrm>
            <a:off x="5729289" y="2416176"/>
            <a:ext cx="1587" cy="282575"/>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801" name="Line 96">
            <a:extLst>
              <a:ext uri="{FF2B5EF4-FFF2-40B4-BE49-F238E27FC236}">
                <a16:creationId xmlns:a16="http://schemas.microsoft.com/office/drawing/2014/main" id="{2A75037C-0195-46A5-93CA-4A96CE124903}"/>
              </a:ext>
            </a:extLst>
          </p:cNvPr>
          <p:cNvSpPr>
            <a:spLocks noChangeShapeType="1"/>
          </p:cNvSpPr>
          <p:nvPr/>
        </p:nvSpPr>
        <p:spPr bwMode="auto">
          <a:xfrm>
            <a:off x="6772275" y="2416176"/>
            <a:ext cx="1588" cy="282575"/>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802" name="Line 97">
            <a:extLst>
              <a:ext uri="{FF2B5EF4-FFF2-40B4-BE49-F238E27FC236}">
                <a16:creationId xmlns:a16="http://schemas.microsoft.com/office/drawing/2014/main" id="{F11220A8-117C-48F7-BF07-771B785D37B9}"/>
              </a:ext>
            </a:extLst>
          </p:cNvPr>
          <p:cNvSpPr>
            <a:spLocks noChangeShapeType="1"/>
          </p:cNvSpPr>
          <p:nvPr/>
        </p:nvSpPr>
        <p:spPr bwMode="auto">
          <a:xfrm flipH="1">
            <a:off x="5719764" y="2416175"/>
            <a:ext cx="2700337" cy="1588"/>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803" name="Line 98">
            <a:extLst>
              <a:ext uri="{FF2B5EF4-FFF2-40B4-BE49-F238E27FC236}">
                <a16:creationId xmlns:a16="http://schemas.microsoft.com/office/drawing/2014/main" id="{39095B6F-E770-4E39-90FB-449DE1D826DB}"/>
              </a:ext>
            </a:extLst>
          </p:cNvPr>
          <p:cNvSpPr>
            <a:spLocks noChangeShapeType="1"/>
          </p:cNvSpPr>
          <p:nvPr/>
        </p:nvSpPr>
        <p:spPr bwMode="auto">
          <a:xfrm>
            <a:off x="8410575" y="2416176"/>
            <a:ext cx="1588" cy="282575"/>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804" name="Line 99">
            <a:extLst>
              <a:ext uri="{FF2B5EF4-FFF2-40B4-BE49-F238E27FC236}">
                <a16:creationId xmlns:a16="http://schemas.microsoft.com/office/drawing/2014/main" id="{D7C6A36A-B97C-4121-9795-74ED944BA4D1}"/>
              </a:ext>
            </a:extLst>
          </p:cNvPr>
          <p:cNvSpPr>
            <a:spLocks noChangeShapeType="1"/>
          </p:cNvSpPr>
          <p:nvPr/>
        </p:nvSpPr>
        <p:spPr bwMode="auto">
          <a:xfrm>
            <a:off x="8858250" y="3940175"/>
            <a:ext cx="1588" cy="1588"/>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805" name="Line 100">
            <a:extLst>
              <a:ext uri="{FF2B5EF4-FFF2-40B4-BE49-F238E27FC236}">
                <a16:creationId xmlns:a16="http://schemas.microsoft.com/office/drawing/2014/main" id="{36F258C4-2A04-4E08-AA7F-4F08C83452D2}"/>
              </a:ext>
            </a:extLst>
          </p:cNvPr>
          <p:cNvSpPr>
            <a:spLocks noChangeShapeType="1"/>
          </p:cNvSpPr>
          <p:nvPr/>
        </p:nvSpPr>
        <p:spPr bwMode="auto">
          <a:xfrm>
            <a:off x="8858250" y="2811463"/>
            <a:ext cx="1588" cy="1128712"/>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806" name="Line 101">
            <a:extLst>
              <a:ext uri="{FF2B5EF4-FFF2-40B4-BE49-F238E27FC236}">
                <a16:creationId xmlns:a16="http://schemas.microsoft.com/office/drawing/2014/main" id="{9CD6880D-CAA4-4CC9-B4A0-D46692792688}"/>
              </a:ext>
            </a:extLst>
          </p:cNvPr>
          <p:cNvSpPr>
            <a:spLocks noChangeShapeType="1"/>
          </p:cNvSpPr>
          <p:nvPr/>
        </p:nvSpPr>
        <p:spPr bwMode="auto">
          <a:xfrm>
            <a:off x="8858250" y="3940176"/>
            <a:ext cx="1588" cy="282575"/>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807" name="Line 102">
            <a:extLst>
              <a:ext uri="{FF2B5EF4-FFF2-40B4-BE49-F238E27FC236}">
                <a16:creationId xmlns:a16="http://schemas.microsoft.com/office/drawing/2014/main" id="{7F9921DE-7426-4481-87A4-1C40E35DCE37}"/>
              </a:ext>
            </a:extLst>
          </p:cNvPr>
          <p:cNvSpPr>
            <a:spLocks noChangeShapeType="1"/>
          </p:cNvSpPr>
          <p:nvPr/>
        </p:nvSpPr>
        <p:spPr bwMode="auto">
          <a:xfrm>
            <a:off x="7219950" y="2811463"/>
            <a:ext cx="1588" cy="1128712"/>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808" name="Line 103">
            <a:extLst>
              <a:ext uri="{FF2B5EF4-FFF2-40B4-BE49-F238E27FC236}">
                <a16:creationId xmlns:a16="http://schemas.microsoft.com/office/drawing/2014/main" id="{AE92A61E-E546-4CCE-BFA0-E3D8199F7FD7}"/>
              </a:ext>
            </a:extLst>
          </p:cNvPr>
          <p:cNvSpPr>
            <a:spLocks noChangeShapeType="1"/>
          </p:cNvSpPr>
          <p:nvPr/>
        </p:nvSpPr>
        <p:spPr bwMode="auto">
          <a:xfrm>
            <a:off x="6697664" y="3940176"/>
            <a:ext cx="1587" cy="282575"/>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809" name="Line 104">
            <a:extLst>
              <a:ext uri="{FF2B5EF4-FFF2-40B4-BE49-F238E27FC236}">
                <a16:creationId xmlns:a16="http://schemas.microsoft.com/office/drawing/2014/main" id="{B469F87D-7280-4EDE-9BB6-6A4E860CFEBA}"/>
              </a:ext>
            </a:extLst>
          </p:cNvPr>
          <p:cNvSpPr>
            <a:spLocks noChangeShapeType="1"/>
          </p:cNvSpPr>
          <p:nvPr/>
        </p:nvSpPr>
        <p:spPr bwMode="auto">
          <a:xfrm flipH="1">
            <a:off x="6688139" y="3940175"/>
            <a:ext cx="1062037" cy="1588"/>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810" name="Line 105">
            <a:extLst>
              <a:ext uri="{FF2B5EF4-FFF2-40B4-BE49-F238E27FC236}">
                <a16:creationId xmlns:a16="http://schemas.microsoft.com/office/drawing/2014/main" id="{DF241425-26C4-4BAC-8179-8A88AB1230CF}"/>
              </a:ext>
            </a:extLst>
          </p:cNvPr>
          <p:cNvSpPr>
            <a:spLocks noChangeShapeType="1"/>
          </p:cNvSpPr>
          <p:nvPr/>
        </p:nvSpPr>
        <p:spPr bwMode="auto">
          <a:xfrm>
            <a:off x="7740650" y="3940176"/>
            <a:ext cx="1588" cy="282575"/>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811" name="Line 106">
            <a:extLst>
              <a:ext uri="{FF2B5EF4-FFF2-40B4-BE49-F238E27FC236}">
                <a16:creationId xmlns:a16="http://schemas.microsoft.com/office/drawing/2014/main" id="{9EE91D24-8D8D-4E10-95B2-C57ED8D64D78}"/>
              </a:ext>
            </a:extLst>
          </p:cNvPr>
          <p:cNvSpPr>
            <a:spLocks noChangeShapeType="1"/>
          </p:cNvSpPr>
          <p:nvPr/>
        </p:nvSpPr>
        <p:spPr bwMode="auto">
          <a:xfrm>
            <a:off x="5014914" y="2811463"/>
            <a:ext cx="1587" cy="1128712"/>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812" name="Line 107">
            <a:extLst>
              <a:ext uri="{FF2B5EF4-FFF2-40B4-BE49-F238E27FC236}">
                <a16:creationId xmlns:a16="http://schemas.microsoft.com/office/drawing/2014/main" id="{CC6071FD-32D9-419F-BE88-4938F206D251}"/>
              </a:ext>
            </a:extLst>
          </p:cNvPr>
          <p:cNvSpPr>
            <a:spLocks noChangeShapeType="1"/>
          </p:cNvSpPr>
          <p:nvPr/>
        </p:nvSpPr>
        <p:spPr bwMode="auto">
          <a:xfrm>
            <a:off x="4314825" y="3940176"/>
            <a:ext cx="1588" cy="282575"/>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813" name="Line 108">
            <a:extLst>
              <a:ext uri="{FF2B5EF4-FFF2-40B4-BE49-F238E27FC236}">
                <a16:creationId xmlns:a16="http://schemas.microsoft.com/office/drawing/2014/main" id="{A105F53E-EF74-4A51-B86F-5DA147745854}"/>
              </a:ext>
            </a:extLst>
          </p:cNvPr>
          <p:cNvSpPr>
            <a:spLocks noChangeShapeType="1"/>
          </p:cNvSpPr>
          <p:nvPr/>
        </p:nvSpPr>
        <p:spPr bwMode="auto">
          <a:xfrm flipH="1">
            <a:off x="4305301" y="3940175"/>
            <a:ext cx="1433513" cy="1588"/>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814" name="Rectangle 109">
            <a:extLst>
              <a:ext uri="{FF2B5EF4-FFF2-40B4-BE49-F238E27FC236}">
                <a16:creationId xmlns:a16="http://schemas.microsoft.com/office/drawing/2014/main" id="{35C263D7-542D-4EB8-9B6F-AC6D74B8B093}"/>
              </a:ext>
            </a:extLst>
          </p:cNvPr>
          <p:cNvSpPr>
            <a:spLocks noChangeArrowheads="1"/>
          </p:cNvSpPr>
          <p:nvPr/>
        </p:nvSpPr>
        <p:spPr bwMode="auto">
          <a:xfrm>
            <a:off x="3952876" y="3076575"/>
            <a:ext cx="785813" cy="357188"/>
          </a:xfrm>
          <a:prstGeom prst="rect">
            <a:avLst/>
          </a:prstGeom>
          <a:solidFill>
            <a:srgbClr val="FFFFFF"/>
          </a:solidFill>
          <a:ln w="25560">
            <a:solidFill>
              <a:srgbClr val="FFFFFF"/>
            </a:solidFill>
            <a:miter lim="800000"/>
            <a:headEnd/>
            <a:tailEnd/>
          </a:ln>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2815" name="Line 110">
            <a:extLst>
              <a:ext uri="{FF2B5EF4-FFF2-40B4-BE49-F238E27FC236}">
                <a16:creationId xmlns:a16="http://schemas.microsoft.com/office/drawing/2014/main" id="{8BF85091-F701-45B5-9C52-785E11F34AC9}"/>
              </a:ext>
            </a:extLst>
          </p:cNvPr>
          <p:cNvSpPr>
            <a:spLocks noChangeShapeType="1"/>
          </p:cNvSpPr>
          <p:nvPr/>
        </p:nvSpPr>
        <p:spPr bwMode="auto">
          <a:xfrm>
            <a:off x="5715000" y="3929064"/>
            <a:ext cx="1588" cy="282575"/>
          </a:xfrm>
          <a:prstGeom prst="line">
            <a:avLst/>
          </a:prstGeom>
          <a:noFill/>
          <a:ln w="14400">
            <a:solidFill>
              <a:srgbClr val="000000"/>
            </a:solidFill>
            <a:miter lim="800000"/>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Arial" panose="020B0604020202020204" pitchFamily="34" charset="0"/>
              <a:ea typeface="Microsoft YaHei" panose="020B0503020204020204" pitchFamily="34" charset="-122"/>
            </a:endParaRPr>
          </a:p>
        </p:txBody>
      </p:sp>
      <p:sp>
        <p:nvSpPr>
          <p:cNvPr id="72816" name="Rectangle 111">
            <a:extLst>
              <a:ext uri="{FF2B5EF4-FFF2-40B4-BE49-F238E27FC236}">
                <a16:creationId xmlns:a16="http://schemas.microsoft.com/office/drawing/2014/main" id="{C81CA0F3-3D7F-4DDB-B6C4-ED108A6B9766}"/>
              </a:ext>
            </a:extLst>
          </p:cNvPr>
          <p:cNvSpPr>
            <a:spLocks noChangeArrowheads="1"/>
          </p:cNvSpPr>
          <p:nvPr/>
        </p:nvSpPr>
        <p:spPr bwMode="auto">
          <a:xfrm>
            <a:off x="4111626" y="5008563"/>
            <a:ext cx="4222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b="1">
                <a:latin typeface="Arial" panose="020B0604020202020204" pitchFamily="34" charset="0"/>
                <a:cs typeface="Arial" panose="020B0604020202020204" pitchFamily="34" charset="0"/>
              </a:rPr>
              <a:t>WT/</a:t>
            </a:r>
            <a:r>
              <a:rPr lang="en-US" altLang="el-GR" sz="1000" b="1">
                <a:solidFill>
                  <a:srgbClr val="FF3300"/>
                </a:solidFill>
                <a:latin typeface="Arial" panose="020B0604020202020204" pitchFamily="34" charset="0"/>
                <a:cs typeface="Arial" panose="020B0604020202020204" pitchFamily="34" charset="0"/>
              </a:rPr>
              <a:t>MT</a:t>
            </a:r>
          </a:p>
        </p:txBody>
      </p:sp>
      <p:sp>
        <p:nvSpPr>
          <p:cNvPr id="72817" name="Rectangle 112">
            <a:extLst>
              <a:ext uri="{FF2B5EF4-FFF2-40B4-BE49-F238E27FC236}">
                <a16:creationId xmlns:a16="http://schemas.microsoft.com/office/drawing/2014/main" id="{5105C506-704E-46A9-B5A4-693383773A39}"/>
              </a:ext>
            </a:extLst>
          </p:cNvPr>
          <p:cNvSpPr>
            <a:spLocks noChangeArrowheads="1"/>
          </p:cNvSpPr>
          <p:nvPr/>
        </p:nvSpPr>
        <p:spPr bwMode="auto">
          <a:xfrm>
            <a:off x="5483226" y="3395663"/>
            <a:ext cx="4222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b="1">
                <a:latin typeface="Arial" panose="020B0604020202020204" pitchFamily="34" charset="0"/>
                <a:cs typeface="Arial" panose="020B0604020202020204" pitchFamily="34" charset="0"/>
              </a:rPr>
              <a:t>WT/</a:t>
            </a:r>
            <a:r>
              <a:rPr lang="en-US" altLang="el-GR" sz="1000" b="1">
                <a:solidFill>
                  <a:srgbClr val="FF3300"/>
                </a:solidFill>
                <a:latin typeface="Arial" panose="020B0604020202020204" pitchFamily="34" charset="0"/>
                <a:cs typeface="Arial" panose="020B0604020202020204" pitchFamily="34" charset="0"/>
              </a:rPr>
              <a:t>MT</a:t>
            </a:r>
          </a:p>
        </p:txBody>
      </p:sp>
      <p:sp>
        <p:nvSpPr>
          <p:cNvPr id="72818" name="Rectangle 113">
            <a:extLst>
              <a:ext uri="{FF2B5EF4-FFF2-40B4-BE49-F238E27FC236}">
                <a16:creationId xmlns:a16="http://schemas.microsoft.com/office/drawing/2014/main" id="{37058CBA-E199-4C69-9883-8A2A06F194EE}"/>
              </a:ext>
            </a:extLst>
          </p:cNvPr>
          <p:cNvSpPr>
            <a:spLocks noChangeArrowheads="1"/>
          </p:cNvSpPr>
          <p:nvPr/>
        </p:nvSpPr>
        <p:spPr bwMode="auto">
          <a:xfrm>
            <a:off x="7540626" y="4868863"/>
            <a:ext cx="4222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b="1">
                <a:latin typeface="Arial" panose="020B0604020202020204" pitchFamily="34" charset="0"/>
                <a:cs typeface="Arial" panose="020B0604020202020204" pitchFamily="34" charset="0"/>
              </a:rPr>
              <a:t>WT/</a:t>
            </a:r>
            <a:r>
              <a:rPr lang="en-US" altLang="el-GR" sz="1000" b="1">
                <a:solidFill>
                  <a:srgbClr val="FF3300"/>
                </a:solidFill>
                <a:latin typeface="Arial" panose="020B0604020202020204" pitchFamily="34" charset="0"/>
                <a:cs typeface="Arial" panose="020B0604020202020204" pitchFamily="34" charset="0"/>
              </a:rPr>
              <a:t>MT</a:t>
            </a:r>
          </a:p>
        </p:txBody>
      </p:sp>
      <p:sp>
        <p:nvSpPr>
          <p:cNvPr id="72819" name="Text Box 114">
            <a:extLst>
              <a:ext uri="{FF2B5EF4-FFF2-40B4-BE49-F238E27FC236}">
                <a16:creationId xmlns:a16="http://schemas.microsoft.com/office/drawing/2014/main" id="{9704BEE6-F3D5-4665-B0D7-848587C7772C}"/>
              </a:ext>
            </a:extLst>
          </p:cNvPr>
          <p:cNvSpPr txBox="1">
            <a:spLocks noChangeArrowheads="1"/>
          </p:cNvSpPr>
          <p:nvPr/>
        </p:nvSpPr>
        <p:spPr bwMode="auto">
          <a:xfrm>
            <a:off x="3200400" y="457200"/>
            <a:ext cx="541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fontAlgn="base">
              <a:spcBef>
                <a:spcPts val="1125"/>
              </a:spcBef>
              <a:spcAft>
                <a:spcPct val="0"/>
              </a:spcAft>
              <a:buClrTx/>
              <a:buNone/>
            </a:pPr>
            <a:r>
              <a:rPr lang="en-US" altLang="el-GR" sz="1800" b="1" i="1" dirty="0">
                <a:cs typeface="Arial" panose="020B0604020202020204" pitchFamily="34" charset="0"/>
              </a:rPr>
              <a:t>BRCA1</a:t>
            </a:r>
            <a:r>
              <a:rPr lang="en-US" altLang="el-GR" sz="1800" b="1" dirty="0">
                <a:cs typeface="Arial" panose="020B0604020202020204" pitchFamily="34" charset="0"/>
              </a:rPr>
              <a:t>  5586G&gt;A exon 23 skipping </a:t>
            </a:r>
          </a:p>
        </p:txBody>
      </p:sp>
      <p:sp>
        <p:nvSpPr>
          <p:cNvPr id="72820" name="Rectangle 115">
            <a:extLst>
              <a:ext uri="{FF2B5EF4-FFF2-40B4-BE49-F238E27FC236}">
                <a16:creationId xmlns:a16="http://schemas.microsoft.com/office/drawing/2014/main" id="{7F3B5CEE-B005-402F-AA7F-2F95BEC03EF1}"/>
              </a:ext>
            </a:extLst>
          </p:cNvPr>
          <p:cNvSpPr>
            <a:spLocks noChangeArrowheads="1"/>
          </p:cNvSpPr>
          <p:nvPr/>
        </p:nvSpPr>
        <p:spPr bwMode="auto">
          <a:xfrm>
            <a:off x="5337175" y="4724401"/>
            <a:ext cx="734794"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000" b="1">
                <a:latin typeface="Arial" panose="020B0604020202020204" pitchFamily="34" charset="0"/>
                <a:cs typeface="Arial" panose="020B0604020202020204" pitchFamily="34" charset="0"/>
              </a:rPr>
              <a:t>BrCa 32y</a:t>
            </a:r>
          </a:p>
          <a:p>
            <a:pPr fontAlgn="base">
              <a:spcBef>
                <a:spcPct val="0"/>
              </a:spcBef>
              <a:spcAft>
                <a:spcPct val="0"/>
              </a:spcAft>
              <a:buClrTx/>
              <a:buNone/>
            </a:pPr>
            <a:r>
              <a:rPr lang="en-US" altLang="el-GR" sz="1000" b="1">
                <a:latin typeface="Arial" panose="020B0604020202020204" pitchFamily="34" charset="0"/>
                <a:cs typeface="Arial" panose="020B0604020202020204" pitchFamily="34" charset="0"/>
              </a:rPr>
              <a:t>WT/</a:t>
            </a:r>
            <a:r>
              <a:rPr lang="en-US" altLang="el-GR" sz="1000" b="1">
                <a:solidFill>
                  <a:srgbClr val="FF3300"/>
                </a:solidFill>
                <a:latin typeface="Arial" panose="020B0604020202020204" pitchFamily="34" charset="0"/>
                <a:cs typeface="Arial" panose="020B0604020202020204" pitchFamily="34" charset="0"/>
              </a:rPr>
              <a:t>MT</a:t>
            </a:r>
          </a:p>
        </p:txBody>
      </p:sp>
      <p:pic>
        <p:nvPicPr>
          <p:cNvPr id="72821" name="Picture 116">
            <a:extLst>
              <a:ext uri="{FF2B5EF4-FFF2-40B4-BE49-F238E27FC236}">
                <a16:creationId xmlns:a16="http://schemas.microsoft.com/office/drawing/2014/main" id="{8603B49A-BA8E-4C08-8686-C1566BDE69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6139" y="115889"/>
            <a:ext cx="7524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a:extLst>
              <a:ext uri="{FF2B5EF4-FFF2-40B4-BE49-F238E27FC236}">
                <a16:creationId xmlns:a16="http://schemas.microsoft.com/office/drawing/2014/main" id="{F0EC678B-1650-4FEB-B0A2-FD6524B42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628776"/>
            <a:ext cx="7777162" cy="454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4755" name="Text Box 2">
            <a:extLst>
              <a:ext uri="{FF2B5EF4-FFF2-40B4-BE49-F238E27FC236}">
                <a16:creationId xmlns:a16="http://schemas.microsoft.com/office/drawing/2014/main" id="{70DB8C9A-CC7A-4CD3-815F-98A3472864ED}"/>
              </a:ext>
            </a:extLst>
          </p:cNvPr>
          <p:cNvSpPr txBox="1">
            <a:spLocks noChangeArrowheads="1"/>
          </p:cNvSpPr>
          <p:nvPr/>
        </p:nvSpPr>
        <p:spPr bwMode="auto">
          <a:xfrm>
            <a:off x="3143250" y="765175"/>
            <a:ext cx="541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fontAlgn="base">
              <a:spcBef>
                <a:spcPts val="1125"/>
              </a:spcBef>
              <a:spcAft>
                <a:spcPct val="0"/>
              </a:spcAft>
              <a:buClrTx/>
              <a:buNone/>
            </a:pPr>
            <a:r>
              <a:rPr lang="en-US" altLang="el-GR" sz="1800" b="1" i="1">
                <a:cs typeface="Arial" panose="020B0604020202020204" pitchFamily="34" charset="0"/>
              </a:rPr>
              <a:t>BRCA1</a:t>
            </a:r>
            <a:r>
              <a:rPr lang="en-US" altLang="el-GR" sz="1800" b="1">
                <a:cs typeface="Arial" panose="020B0604020202020204" pitchFamily="34" charset="0"/>
              </a:rPr>
              <a:t>  exon 20 deletion</a:t>
            </a:r>
          </a:p>
        </p:txBody>
      </p:sp>
      <p:pic>
        <p:nvPicPr>
          <p:cNvPr id="74756" name="Picture 3">
            <a:extLst>
              <a:ext uri="{FF2B5EF4-FFF2-40B4-BE49-F238E27FC236}">
                <a16:creationId xmlns:a16="http://schemas.microsoft.com/office/drawing/2014/main" id="{E014F4F6-9888-45E1-A530-5A27F98B11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6" y="142875"/>
            <a:ext cx="9763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57" name="Picture 4">
            <a:extLst>
              <a:ext uri="{FF2B5EF4-FFF2-40B4-BE49-F238E27FC236}">
                <a16:creationId xmlns:a16="http://schemas.microsoft.com/office/drawing/2014/main" id="{446C731F-3741-48BE-B245-D01662C79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6139" y="115889"/>
            <a:ext cx="7524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a:extLst>
              <a:ext uri="{FF2B5EF4-FFF2-40B4-BE49-F238E27FC236}">
                <a16:creationId xmlns:a16="http://schemas.microsoft.com/office/drawing/2014/main" id="{9A05074B-FBBF-4DDC-B03F-B4DBF59EC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6" y="142875"/>
            <a:ext cx="9763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6803" name="Text Box 2">
            <a:extLst>
              <a:ext uri="{FF2B5EF4-FFF2-40B4-BE49-F238E27FC236}">
                <a16:creationId xmlns:a16="http://schemas.microsoft.com/office/drawing/2014/main" id="{2C4AD6F6-C87B-4301-B387-34B05BC1B71D}"/>
              </a:ext>
            </a:extLst>
          </p:cNvPr>
          <p:cNvSpPr txBox="1">
            <a:spLocks noChangeArrowheads="1"/>
          </p:cNvSpPr>
          <p:nvPr/>
        </p:nvSpPr>
        <p:spPr bwMode="auto">
          <a:xfrm>
            <a:off x="7010400" y="6477001"/>
            <a:ext cx="3429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ts val="625"/>
              </a:spcBef>
              <a:spcAft>
                <a:spcPct val="0"/>
              </a:spcAft>
              <a:buClrTx/>
              <a:buNone/>
            </a:pPr>
            <a:r>
              <a:rPr lang="en-US" altLang="el-GR" sz="1000">
                <a:latin typeface="Times New Roman" panose="02020603050405020304" pitchFamily="18" charset="0"/>
                <a:cs typeface="Arial" panose="020B0604020202020204" pitchFamily="34" charset="0"/>
              </a:rPr>
              <a:t>Molecular Diagnostics Lab, NCSR “Demokritos”, GREECE</a:t>
            </a:r>
          </a:p>
        </p:txBody>
      </p:sp>
      <p:sp>
        <p:nvSpPr>
          <p:cNvPr id="76804" name="Rectangle 3">
            <a:extLst>
              <a:ext uri="{FF2B5EF4-FFF2-40B4-BE49-F238E27FC236}">
                <a16:creationId xmlns:a16="http://schemas.microsoft.com/office/drawing/2014/main" id="{CE4D7F39-D149-4969-B64B-86869D941FAA}"/>
              </a:ext>
            </a:extLst>
          </p:cNvPr>
          <p:cNvSpPr>
            <a:spLocks noChangeArrowheads="1"/>
          </p:cNvSpPr>
          <p:nvPr/>
        </p:nvSpPr>
        <p:spPr bwMode="auto">
          <a:xfrm>
            <a:off x="1668463" y="1268414"/>
            <a:ext cx="9144000"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sp>
        <p:nvSpPr>
          <p:cNvPr id="76805" name="Text Box 4">
            <a:extLst>
              <a:ext uri="{FF2B5EF4-FFF2-40B4-BE49-F238E27FC236}">
                <a16:creationId xmlns:a16="http://schemas.microsoft.com/office/drawing/2014/main" id="{37A3B90E-8B85-424B-B91C-A129D578E271}"/>
              </a:ext>
            </a:extLst>
          </p:cNvPr>
          <p:cNvSpPr txBox="1">
            <a:spLocks noChangeArrowheads="1"/>
          </p:cNvSpPr>
          <p:nvPr/>
        </p:nvSpPr>
        <p:spPr bwMode="auto">
          <a:xfrm>
            <a:off x="3200400" y="457200"/>
            <a:ext cx="541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fontAlgn="base">
              <a:spcBef>
                <a:spcPts val="1125"/>
              </a:spcBef>
              <a:spcAft>
                <a:spcPct val="0"/>
              </a:spcAft>
              <a:buClrTx/>
              <a:buNone/>
            </a:pPr>
            <a:r>
              <a:rPr lang="en-US" altLang="el-GR" sz="1800" b="1" i="1">
                <a:cs typeface="Arial" panose="020B0604020202020204" pitchFamily="34" charset="0"/>
              </a:rPr>
              <a:t>BRCA1</a:t>
            </a:r>
            <a:r>
              <a:rPr lang="en-US" altLang="el-GR" sz="1800" b="1">
                <a:cs typeface="Arial" panose="020B0604020202020204" pitchFamily="34" charset="0"/>
              </a:rPr>
              <a:t>  C61G</a:t>
            </a:r>
          </a:p>
        </p:txBody>
      </p:sp>
      <p:sp>
        <p:nvSpPr>
          <p:cNvPr id="76806" name="Rectangle 5">
            <a:extLst>
              <a:ext uri="{FF2B5EF4-FFF2-40B4-BE49-F238E27FC236}">
                <a16:creationId xmlns:a16="http://schemas.microsoft.com/office/drawing/2014/main" id="{A5B289C0-3888-4BA6-94EF-360907903BE9}"/>
              </a:ext>
            </a:extLst>
          </p:cNvPr>
          <p:cNvSpPr>
            <a:spLocks noChangeArrowheads="1"/>
          </p:cNvSpPr>
          <p:nvPr/>
        </p:nvSpPr>
        <p:spPr bwMode="auto">
          <a:xfrm>
            <a:off x="1668463" y="1268414"/>
            <a:ext cx="9144000"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buClr>
                <a:srgbClr val="000000"/>
              </a:buClr>
              <a:buSzPct val="100000"/>
            </a:pPr>
            <a:endParaRPr lang="el-GR" altLang="el-GR">
              <a:solidFill>
                <a:srgbClr val="FFFFFF"/>
              </a:solidFill>
              <a:latin typeface="Arial" panose="020B0604020202020204" pitchFamily="34" charset="0"/>
              <a:ea typeface="Microsoft YaHei" panose="020B0503020204020204" pitchFamily="34" charset="-122"/>
            </a:endParaRPr>
          </a:p>
        </p:txBody>
      </p:sp>
      <p:pic>
        <p:nvPicPr>
          <p:cNvPr id="76807" name="Picture 6">
            <a:extLst>
              <a:ext uri="{FF2B5EF4-FFF2-40B4-BE49-F238E27FC236}">
                <a16:creationId xmlns:a16="http://schemas.microsoft.com/office/drawing/2014/main" id="{66AB1FA1-AEBE-4C86-9029-06B668F92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76" y="1428751"/>
            <a:ext cx="885507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6808" name="Picture 7">
            <a:extLst>
              <a:ext uri="{FF2B5EF4-FFF2-40B4-BE49-F238E27FC236}">
                <a16:creationId xmlns:a16="http://schemas.microsoft.com/office/drawing/2014/main" id="{62D94074-7BE6-43E9-A67F-B5F66D1211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6139" y="115889"/>
            <a:ext cx="7524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a:extLst>
              <a:ext uri="{FF2B5EF4-FFF2-40B4-BE49-F238E27FC236}">
                <a16:creationId xmlns:a16="http://schemas.microsoft.com/office/drawing/2014/main" id="{BDAEAFA3-079F-43C1-8E7D-1A2880512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438" y="2349501"/>
            <a:ext cx="33147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2">
            <a:extLst>
              <a:ext uri="{FF2B5EF4-FFF2-40B4-BE49-F238E27FC236}">
                <a16:creationId xmlns:a16="http://schemas.microsoft.com/office/drawing/2014/main" id="{9D958DA7-4F31-409A-8BD3-22FA6099298A}"/>
              </a:ext>
            </a:extLst>
          </p:cNvPr>
          <p:cNvSpPr txBox="1">
            <a:spLocks noChangeArrowheads="1"/>
          </p:cNvSpPr>
          <p:nvPr/>
        </p:nvSpPr>
        <p:spPr bwMode="auto">
          <a:xfrm>
            <a:off x="3432176" y="1265238"/>
            <a:ext cx="611981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n-US"/>
              <a:t>Η περιοχή </a:t>
            </a:r>
            <a:r>
              <a:rPr lang="en-US" altLang="en-US"/>
              <a:t>Broca </a:t>
            </a:r>
            <a:r>
              <a:rPr lang="el-GR" altLang="en-US"/>
              <a:t>συνδέεται με την ομιλία </a:t>
            </a:r>
          </a:p>
          <a:p>
            <a:endParaRPr lang="el-GR" altLang="en-US"/>
          </a:p>
          <a:p>
            <a:endParaRPr lang="el-GR" altLang="en-US"/>
          </a:p>
          <a:p>
            <a:endParaRPr lang="el-GR" altLang="en-US"/>
          </a:p>
          <a:p>
            <a:endParaRPr lang="en-US" altLang="en-US"/>
          </a:p>
        </p:txBody>
      </p:sp>
      <p:pic>
        <p:nvPicPr>
          <p:cNvPr id="38916" name="Picture 8">
            <a:extLst>
              <a:ext uri="{FF2B5EF4-FFF2-40B4-BE49-F238E27FC236}">
                <a16:creationId xmlns:a16="http://schemas.microsoft.com/office/drawing/2014/main" id="{E189813D-850B-4DBD-A428-D828A2BA9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6451" y="404814"/>
            <a:ext cx="7524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a:extLst>
              <a:ext uri="{FF2B5EF4-FFF2-40B4-BE49-F238E27FC236}">
                <a16:creationId xmlns:a16="http://schemas.microsoft.com/office/drawing/2014/main" id="{F6B2C473-EC34-4E1F-B34C-9650FDAA0E95}"/>
              </a:ext>
            </a:extLst>
          </p:cNvPr>
          <p:cNvSpPr>
            <a:spLocks noChangeArrowheads="1"/>
          </p:cNvSpPr>
          <p:nvPr/>
        </p:nvSpPr>
        <p:spPr bwMode="auto">
          <a:xfrm>
            <a:off x="7591425" y="6429375"/>
            <a:ext cx="2281692"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fontAlgn="base">
              <a:spcBef>
                <a:spcPct val="0"/>
              </a:spcBef>
              <a:spcAft>
                <a:spcPct val="0"/>
              </a:spcAft>
              <a:buClrTx/>
              <a:buNone/>
            </a:pPr>
            <a:r>
              <a:rPr lang="en-US" altLang="el-GR" sz="1200">
                <a:latin typeface="Arial" panose="020B0604020202020204" pitchFamily="34" charset="0"/>
                <a:cs typeface="Arial" panose="020B0604020202020204" pitchFamily="34" charset="0"/>
              </a:rPr>
              <a:t>Armaou et al. Eur J Canc 2007</a:t>
            </a:r>
          </a:p>
        </p:txBody>
      </p:sp>
      <p:pic>
        <p:nvPicPr>
          <p:cNvPr id="78851" name="Picture 2">
            <a:extLst>
              <a:ext uri="{FF2B5EF4-FFF2-40B4-BE49-F238E27FC236}">
                <a16:creationId xmlns:a16="http://schemas.microsoft.com/office/drawing/2014/main" id="{0245DC4C-A293-4A5F-B606-84B220B32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6" y="142875"/>
            <a:ext cx="9763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8852" name="Picture 3">
            <a:extLst>
              <a:ext uri="{FF2B5EF4-FFF2-40B4-BE49-F238E27FC236}">
                <a16:creationId xmlns:a16="http://schemas.microsoft.com/office/drawing/2014/main" id="{9DD22825-A8F6-4EA4-A9CB-0BB5E6D46C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042989"/>
            <a:ext cx="6324600"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8853" name="Text Box 4">
            <a:extLst>
              <a:ext uri="{FF2B5EF4-FFF2-40B4-BE49-F238E27FC236}">
                <a16:creationId xmlns:a16="http://schemas.microsoft.com/office/drawing/2014/main" id="{149D3F90-120B-4537-BF6E-7F8B1FF24D4F}"/>
              </a:ext>
            </a:extLst>
          </p:cNvPr>
          <p:cNvSpPr txBox="1">
            <a:spLocks noChangeArrowheads="1"/>
          </p:cNvSpPr>
          <p:nvPr/>
        </p:nvSpPr>
        <p:spPr bwMode="auto">
          <a:xfrm>
            <a:off x="3200400" y="457200"/>
            <a:ext cx="541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fontAlgn="base">
              <a:spcBef>
                <a:spcPts val="1125"/>
              </a:spcBef>
              <a:spcAft>
                <a:spcPct val="0"/>
              </a:spcAft>
              <a:buClrTx/>
              <a:buNone/>
            </a:pPr>
            <a:r>
              <a:rPr lang="en-US" altLang="el-GR" sz="1800" b="1" i="1">
                <a:cs typeface="Arial" panose="020B0604020202020204" pitchFamily="34" charset="0"/>
              </a:rPr>
              <a:t>BRCA1</a:t>
            </a:r>
            <a:r>
              <a:rPr lang="en-US" altLang="el-GR" sz="1800" b="1">
                <a:cs typeface="Arial" panose="020B0604020202020204" pitchFamily="34" charset="0"/>
              </a:rPr>
              <a:t>  exon 24 deletion</a:t>
            </a:r>
          </a:p>
        </p:txBody>
      </p:sp>
      <p:pic>
        <p:nvPicPr>
          <p:cNvPr id="78854" name="Picture 5">
            <a:extLst>
              <a:ext uri="{FF2B5EF4-FFF2-40B4-BE49-F238E27FC236}">
                <a16:creationId xmlns:a16="http://schemas.microsoft.com/office/drawing/2014/main" id="{2B2EF957-79FC-4421-A958-0410C7E083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6139" y="115889"/>
            <a:ext cx="7524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5318-9726-42FA-844A-EBCFA82A61ED}"/>
              </a:ext>
            </a:extLst>
          </p:cNvPr>
          <p:cNvSpPr>
            <a:spLocks noGrp="1"/>
          </p:cNvSpPr>
          <p:nvPr>
            <p:ph type="title"/>
          </p:nvPr>
        </p:nvSpPr>
        <p:spPr/>
        <p:txBody>
          <a:bodyPr>
            <a:normAutofit/>
          </a:bodyPr>
          <a:lstStyle/>
          <a:p>
            <a:pPr algn="ctr">
              <a:lnSpc>
                <a:spcPct val="150000"/>
              </a:lnSpc>
            </a:pPr>
            <a:r>
              <a:rPr lang="el-GR" sz="24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Ποιοσ</a:t>
            </a:r>
            <a:r>
              <a:rPr lang="el-GR"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θα </a:t>
            </a:r>
            <a:r>
              <a:rPr lang="el-GR" sz="24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πρεπει</a:t>
            </a:r>
            <a:r>
              <a:rPr lang="el-GR"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να </a:t>
            </a:r>
            <a:r>
              <a:rPr lang="el-GR" sz="24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εξεταζεται</a:t>
            </a:r>
            <a:r>
              <a:rPr lang="el-GR"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6BEACAA4-B7E4-4A1A-BE69-A6CEF4DB283F}"/>
              </a:ext>
            </a:extLst>
          </p:cNvPr>
          <p:cNvGraphicFramePr>
            <a:graphicFrameLocks noChangeAspect="1"/>
          </p:cNvGraphicFramePr>
          <p:nvPr>
            <p:extLst>
              <p:ext uri="{D42A27DB-BD31-4B8C-83A1-F6EECF244321}">
                <p14:modId xmlns:p14="http://schemas.microsoft.com/office/powerpoint/2010/main" val="4183486024"/>
              </p:ext>
            </p:extLst>
          </p:nvPr>
        </p:nvGraphicFramePr>
        <p:xfrm>
          <a:off x="1014549" y="1267237"/>
          <a:ext cx="4572000" cy="3937000"/>
        </p:xfrm>
        <a:graphic>
          <a:graphicData uri="http://schemas.openxmlformats.org/presentationml/2006/ole">
            <mc:AlternateContent xmlns:mc="http://schemas.openxmlformats.org/markup-compatibility/2006">
              <mc:Choice xmlns:v="urn:schemas-microsoft-com:vml" Requires="v">
                <p:oleObj r:id="rId2" imgW="4571280" imgH="3936240" progId="">
                  <p:embed/>
                </p:oleObj>
              </mc:Choice>
              <mc:Fallback>
                <p:oleObj r:id="rId2" imgW="4571280" imgH="3936240" progId="">
                  <p:embed/>
                  <p:pic>
                    <p:nvPicPr>
                      <p:cNvPr id="5" name="Object 4">
                        <a:extLst>
                          <a:ext uri="{FF2B5EF4-FFF2-40B4-BE49-F238E27FC236}">
                            <a16:creationId xmlns:a16="http://schemas.microsoft.com/office/drawing/2014/main" id="{6BEACAA4-B7E4-4A1A-BE69-A6CEF4DB283F}"/>
                          </a:ext>
                        </a:extLst>
                      </p:cNvPr>
                      <p:cNvPicPr/>
                      <p:nvPr/>
                    </p:nvPicPr>
                    <p:blipFill>
                      <a:blip r:embed="rId3"/>
                      <a:stretch>
                        <a:fillRect/>
                      </a:stretch>
                    </p:blipFill>
                    <p:spPr>
                      <a:xfrm>
                        <a:off x="1014549" y="1267237"/>
                        <a:ext cx="4572000" cy="3937000"/>
                      </a:xfrm>
                      <a:prstGeom prst="rect">
                        <a:avLst/>
                      </a:prstGeom>
                      <a:ln>
                        <a:solidFill>
                          <a:srgbClr val="903163"/>
                        </a:solidFill>
                      </a:ln>
                    </p:spPr>
                  </p:pic>
                </p:oleObj>
              </mc:Fallback>
            </mc:AlternateContent>
          </a:graphicData>
        </a:graphic>
      </p:graphicFrame>
    </p:spTree>
    <p:extLst>
      <p:ext uri="{BB962C8B-B14F-4D97-AF65-F5344CB8AC3E}">
        <p14:creationId xmlns:p14="http://schemas.microsoft.com/office/powerpoint/2010/main" val="1889021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12712" y="1703329"/>
            <a:ext cx="12025336" cy="1618827"/>
          </a:xfrm>
        </p:spPr>
        <p:txBody>
          <a:bodyPr>
            <a:noAutofit/>
          </a:bodyPr>
          <a:lstStyle/>
          <a:p>
            <a:pPr algn="ctr"/>
            <a:r>
              <a:rPr lang="el-GR" sz="2400" b="1" cap="none"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Πώς ξεχωρίζουμε τον κληρονομικό καρκίνο από τον σποραδικό?</a:t>
            </a:r>
          </a:p>
        </p:txBody>
      </p:sp>
      <p:sp>
        <p:nvSpPr>
          <p:cNvPr id="4" name="TextBox 3"/>
          <p:cNvSpPr txBox="1"/>
          <p:nvPr/>
        </p:nvSpPr>
        <p:spPr>
          <a:xfrm>
            <a:off x="2603612" y="3140968"/>
            <a:ext cx="6192688" cy="2932341"/>
          </a:xfrm>
          <a:prstGeom prst="rect">
            <a:avLst/>
          </a:prstGeom>
          <a:noFill/>
        </p:spPr>
        <p:txBody>
          <a:bodyPr wrap="square" rtlCol="0">
            <a:spAutoFit/>
          </a:bodyPr>
          <a:lstStyle/>
          <a:p>
            <a:pPr marL="285664" indent="-285664">
              <a:lnSpc>
                <a:spcPct val="200000"/>
              </a:lnSpc>
              <a:buFontTx/>
              <a:buChar char="-"/>
            </a:pPr>
            <a:r>
              <a:rPr lang="el-GR" sz="2400" b="1" dirty="0">
                <a:solidFill>
                  <a:srgbClr val="336699"/>
                </a:solidFill>
                <a:latin typeface="Arial" panose="020B0604020202020204" pitchFamily="34" charset="0"/>
                <a:cs typeface="Arial" panose="020B0604020202020204" pitchFamily="34" charset="0"/>
              </a:rPr>
              <a:t>Νεαρή ηλικία εκδήλωσης της νόσου</a:t>
            </a:r>
            <a:endParaRPr lang="en-US" sz="2400" b="1" dirty="0">
              <a:solidFill>
                <a:srgbClr val="336699"/>
              </a:solidFill>
              <a:latin typeface="Arial" panose="020B0604020202020204" pitchFamily="34" charset="0"/>
              <a:cs typeface="Arial" panose="020B0604020202020204" pitchFamily="34" charset="0"/>
            </a:endParaRPr>
          </a:p>
          <a:p>
            <a:pPr marL="285664" indent="-285664">
              <a:lnSpc>
                <a:spcPct val="200000"/>
              </a:lnSpc>
              <a:buFontTx/>
              <a:buChar char="-"/>
            </a:pPr>
            <a:r>
              <a:rPr lang="el-GR" sz="2400" b="1" dirty="0">
                <a:solidFill>
                  <a:srgbClr val="336699"/>
                </a:solidFill>
                <a:latin typeface="Arial" panose="020B0604020202020204" pitchFamily="34" charset="0"/>
                <a:cs typeface="Arial" panose="020B0604020202020204" pitchFamily="34" charset="0"/>
              </a:rPr>
              <a:t>Ατομικό ιστορικό</a:t>
            </a:r>
            <a:endParaRPr lang="el-GR" b="1" dirty="0">
              <a:solidFill>
                <a:srgbClr val="336699"/>
              </a:solidFill>
              <a:latin typeface="Arial" panose="020B0604020202020204" pitchFamily="34" charset="0"/>
              <a:cs typeface="Arial" panose="020B0604020202020204" pitchFamily="34" charset="0"/>
            </a:endParaRPr>
          </a:p>
          <a:p>
            <a:pPr marL="285664" indent="-285664">
              <a:lnSpc>
                <a:spcPct val="200000"/>
              </a:lnSpc>
              <a:buFontTx/>
              <a:buChar char="-"/>
            </a:pPr>
            <a:r>
              <a:rPr lang="el-GR" sz="2400" b="1" dirty="0">
                <a:solidFill>
                  <a:srgbClr val="336699"/>
                </a:solidFill>
                <a:latin typeface="Arial" panose="020B0604020202020204" pitchFamily="34" charset="0"/>
                <a:cs typeface="Arial" panose="020B0604020202020204" pitchFamily="34" charset="0"/>
              </a:rPr>
              <a:t>Οικογενειακό ιστορικό</a:t>
            </a:r>
            <a:endParaRPr lang="en-US" sz="2400" b="1" dirty="0">
              <a:solidFill>
                <a:srgbClr val="336699"/>
              </a:solidFill>
              <a:latin typeface="Arial" panose="020B0604020202020204" pitchFamily="34" charset="0"/>
              <a:cs typeface="Arial" panose="020B0604020202020204" pitchFamily="34" charset="0"/>
            </a:endParaRPr>
          </a:p>
          <a:p>
            <a:pPr marL="285664" indent="-285664">
              <a:lnSpc>
                <a:spcPct val="200000"/>
              </a:lnSpc>
              <a:buFontTx/>
              <a:buChar char="-"/>
            </a:pPr>
            <a:r>
              <a:rPr lang="el-GR" sz="2400" b="1" dirty="0">
                <a:solidFill>
                  <a:srgbClr val="336699"/>
                </a:solidFill>
                <a:latin typeface="Arial" panose="020B0604020202020204" pitchFamily="34" charset="0"/>
                <a:cs typeface="Arial" panose="020B0604020202020204" pitchFamily="34" charset="0"/>
              </a:rPr>
              <a:t>Πληθυσμιακός έλεγχος;</a:t>
            </a:r>
            <a:endParaRPr lang="el-GR" b="1" dirty="0">
              <a:solidFill>
                <a:srgbClr val="3366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5245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099C3A-B69A-4879-A56D-4719E205EEA5}"/>
              </a:ext>
            </a:extLst>
          </p:cNvPr>
          <p:cNvSpPr txBox="1"/>
          <p:nvPr/>
        </p:nvSpPr>
        <p:spPr>
          <a:xfrm>
            <a:off x="1646325" y="750989"/>
            <a:ext cx="8899350" cy="584775"/>
          </a:xfrm>
          <a:prstGeom prst="rect">
            <a:avLst/>
          </a:prstGeom>
          <a:noFill/>
        </p:spPr>
        <p:txBody>
          <a:bodyPr wrap="square" rtlCol="0">
            <a:spAutoFit/>
          </a:bodyPr>
          <a:lstStyle/>
          <a:p>
            <a:pPr algn="ctr"/>
            <a:r>
              <a:rPr lang="el-GR" sz="3200" b="1" dirty="0">
                <a:solidFill>
                  <a:schemeClr val="accent2"/>
                </a:solidFill>
                <a:effectLst>
                  <a:outerShdw blurRad="38100" dist="38100" dir="2700000" algn="tl">
                    <a:srgbClr val="000000">
                      <a:alpha val="43137"/>
                    </a:srgbClr>
                  </a:outerShdw>
                </a:effectLst>
                <a:latin typeface="+mj-lt"/>
              </a:rPr>
              <a:t>Γονιδιακός έλεγχος στην ογκολογία</a:t>
            </a:r>
            <a:endParaRPr lang="en-US" sz="3200" b="1" dirty="0">
              <a:solidFill>
                <a:schemeClr val="accent2"/>
              </a:solidFill>
              <a:effectLst>
                <a:outerShdw blurRad="38100" dist="38100" dir="2700000" algn="tl">
                  <a:srgbClr val="000000">
                    <a:alpha val="43137"/>
                  </a:srgbClr>
                </a:outerShdw>
              </a:effectLst>
              <a:latin typeface="+mj-lt"/>
            </a:endParaRPr>
          </a:p>
        </p:txBody>
      </p:sp>
      <p:sp>
        <p:nvSpPr>
          <p:cNvPr id="2" name="Rectangle: Rounded Corners 1">
            <a:extLst>
              <a:ext uri="{FF2B5EF4-FFF2-40B4-BE49-F238E27FC236}">
                <a16:creationId xmlns:a16="http://schemas.microsoft.com/office/drawing/2014/main" id="{069E1ED5-1E5C-4F07-8F56-3FF24C2D3A8A}"/>
              </a:ext>
            </a:extLst>
          </p:cNvPr>
          <p:cNvSpPr/>
          <p:nvPr/>
        </p:nvSpPr>
        <p:spPr bwMode="auto">
          <a:xfrm>
            <a:off x="1186717" y="2079306"/>
            <a:ext cx="10009112" cy="1728192"/>
          </a:xfrm>
          <a:prstGeom prst="roundRect">
            <a:avLst/>
          </a:prstGeom>
          <a:solidFill>
            <a:schemeClr val="accent5">
              <a:lumMod val="20000"/>
              <a:lumOff val="8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fontAlgn="base">
              <a:spcBef>
                <a:spcPct val="0"/>
              </a:spcBef>
              <a:spcAft>
                <a:spcPct val="0"/>
              </a:spcAft>
            </a:pPr>
            <a:r>
              <a:rPr lang="el-GR" sz="2000" dirty="0">
                <a:solidFill>
                  <a:schemeClr val="accent6">
                    <a:lumMod val="50000"/>
                  </a:schemeClr>
                </a:solidFill>
                <a:latin typeface="Segoe" pitchFamily="34" charset="0"/>
              </a:rPr>
              <a:t>Υπάρχουν συγκεκριμένες </a:t>
            </a:r>
            <a:r>
              <a:rPr lang="el-GR" sz="2000" b="1" dirty="0">
                <a:solidFill>
                  <a:schemeClr val="accent6">
                    <a:lumMod val="50000"/>
                  </a:schemeClr>
                </a:solidFill>
                <a:latin typeface="Segoe" pitchFamily="34" charset="0"/>
              </a:rPr>
              <a:t>κατευθυντήριες οδηγίες </a:t>
            </a:r>
            <a:r>
              <a:rPr lang="el-GR" sz="2000" dirty="0">
                <a:solidFill>
                  <a:schemeClr val="accent6">
                    <a:lumMod val="50000"/>
                  </a:schemeClr>
                </a:solidFill>
                <a:latin typeface="Segoe" pitchFamily="34" charset="0"/>
              </a:rPr>
              <a:t>από τις έγκριτες διεθνείς ογκολογικές ενώσεις (</a:t>
            </a:r>
            <a:r>
              <a:rPr lang="en-US" sz="2000" dirty="0">
                <a:solidFill>
                  <a:schemeClr val="accent6">
                    <a:lumMod val="50000"/>
                  </a:schemeClr>
                </a:solidFill>
                <a:latin typeface="Segoe" pitchFamily="34" charset="0"/>
              </a:rPr>
              <a:t>ASCO, NCCN, ESMO) </a:t>
            </a:r>
            <a:r>
              <a:rPr lang="el-GR" sz="2000" dirty="0">
                <a:solidFill>
                  <a:schemeClr val="accent6">
                    <a:lumMod val="50000"/>
                  </a:schemeClr>
                </a:solidFill>
                <a:latin typeface="Segoe" pitchFamily="34" charset="0"/>
              </a:rPr>
              <a:t>για τις περιπτώσεις όπου </a:t>
            </a:r>
            <a:r>
              <a:rPr lang="el-GR" sz="2000" b="1" dirty="0">
                <a:solidFill>
                  <a:schemeClr val="accent6">
                    <a:lumMod val="50000"/>
                  </a:schemeClr>
                </a:solidFill>
                <a:latin typeface="Segoe" pitchFamily="34" charset="0"/>
              </a:rPr>
              <a:t>συνιστάται ή επιβάλλεται ο γονιδιακός έλεγχος </a:t>
            </a:r>
            <a:r>
              <a:rPr lang="el-GR" sz="2000" dirty="0">
                <a:solidFill>
                  <a:schemeClr val="accent6">
                    <a:lumMod val="50000"/>
                  </a:schemeClr>
                </a:solidFill>
                <a:latin typeface="Segoe" pitchFamily="34" charset="0"/>
              </a:rPr>
              <a:t>– συχνή αναθεώρηση ανάλογα με τα τρέχοντα επιστημονικά δεδομένα</a:t>
            </a:r>
          </a:p>
        </p:txBody>
      </p:sp>
      <p:sp>
        <p:nvSpPr>
          <p:cNvPr id="4" name="Rectangle: Rounded Corners 3">
            <a:extLst>
              <a:ext uri="{FF2B5EF4-FFF2-40B4-BE49-F238E27FC236}">
                <a16:creationId xmlns:a16="http://schemas.microsoft.com/office/drawing/2014/main" id="{89D2618C-A04C-4C81-AA89-8736C0100B29}"/>
              </a:ext>
            </a:extLst>
          </p:cNvPr>
          <p:cNvSpPr/>
          <p:nvPr/>
        </p:nvSpPr>
        <p:spPr bwMode="auto">
          <a:xfrm>
            <a:off x="1186717" y="4306484"/>
            <a:ext cx="10009112" cy="1728192"/>
          </a:xfrm>
          <a:prstGeom prst="roundRect">
            <a:avLst/>
          </a:prstGeom>
          <a:solidFill>
            <a:schemeClr val="accent5">
              <a:lumMod val="20000"/>
              <a:lumOff val="80000"/>
            </a:scheme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ctr" anchorCtr="0" compatLnSpc="1">
            <a:prstTxWarp prst="textNoShape">
              <a:avLst/>
            </a:prstTxWarp>
          </a:bodyPr>
          <a:lstStyle/>
          <a:p>
            <a:pPr algn="ctr" defTabSz="1096963" fontAlgn="base">
              <a:spcBef>
                <a:spcPct val="0"/>
              </a:spcBef>
              <a:spcAft>
                <a:spcPct val="0"/>
              </a:spcAft>
            </a:pPr>
            <a:r>
              <a:rPr lang="el-GR" sz="2000" dirty="0">
                <a:solidFill>
                  <a:schemeClr val="accent6">
                    <a:lumMod val="50000"/>
                  </a:schemeClr>
                </a:solidFill>
                <a:latin typeface="Segoe" pitchFamily="34" charset="0"/>
              </a:rPr>
              <a:t>Η κυριαρχούσα μέθοδος γονιδιακού ελέγχου σήμερα είναι με τη χρήση νέων τεχνολογιών ανάγνωσης </a:t>
            </a:r>
            <a:r>
              <a:rPr lang="en-US" sz="2000" dirty="0">
                <a:solidFill>
                  <a:schemeClr val="accent6">
                    <a:lumMod val="50000"/>
                  </a:schemeClr>
                </a:solidFill>
                <a:latin typeface="Segoe" pitchFamily="34" charset="0"/>
              </a:rPr>
              <a:t>DNA (next generation DNA sequencing) </a:t>
            </a:r>
            <a:r>
              <a:rPr lang="el-GR" sz="2000" dirty="0">
                <a:solidFill>
                  <a:schemeClr val="accent6">
                    <a:lumMod val="50000"/>
                  </a:schemeClr>
                </a:solidFill>
                <a:latin typeface="Segoe" pitchFamily="34" charset="0"/>
              </a:rPr>
              <a:t>με τη δυνατότητα </a:t>
            </a:r>
            <a:r>
              <a:rPr lang="el-GR" sz="2000" b="1" dirty="0">
                <a:solidFill>
                  <a:schemeClr val="accent6">
                    <a:lumMod val="50000"/>
                  </a:schemeClr>
                </a:solidFill>
                <a:latin typeface="Segoe" pitchFamily="34" charset="0"/>
              </a:rPr>
              <a:t>ταυτόχρονου ελέγχου πολλών γονιδίων</a:t>
            </a:r>
            <a:r>
              <a:rPr lang="el-GR" sz="2000" dirty="0">
                <a:solidFill>
                  <a:schemeClr val="accent6">
                    <a:lumMod val="50000"/>
                  </a:schemeClr>
                </a:solidFill>
                <a:latin typeface="Segoe" pitchFamily="34" charset="0"/>
              </a:rPr>
              <a:t>. </a:t>
            </a:r>
          </a:p>
        </p:txBody>
      </p:sp>
    </p:spTree>
    <p:extLst>
      <p:ext uri="{BB962C8B-B14F-4D97-AF65-F5344CB8AC3E}">
        <p14:creationId xmlns:p14="http://schemas.microsoft.com/office/powerpoint/2010/main" val="825296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5318-9726-42FA-844A-EBCFA82A61ED}"/>
              </a:ext>
            </a:extLst>
          </p:cNvPr>
          <p:cNvSpPr>
            <a:spLocks noGrp="1"/>
          </p:cNvSpPr>
          <p:nvPr>
            <p:ph type="title"/>
          </p:nvPr>
        </p:nvSpPr>
        <p:spPr>
          <a:xfrm>
            <a:off x="6626218" y="2396064"/>
            <a:ext cx="5315516" cy="1883461"/>
          </a:xfrm>
        </p:spPr>
        <p:txBody>
          <a:bodyPr>
            <a:normAutofit/>
          </a:bodyPr>
          <a:lstStyle/>
          <a:p>
            <a:pPr algn="ctr">
              <a:lnSpc>
                <a:spcPct val="150000"/>
              </a:lnSpc>
            </a:pPr>
            <a:r>
              <a:rPr lang="el-GR" sz="24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Γιατι</a:t>
            </a:r>
            <a:r>
              <a:rPr lang="el-GR"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24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γονιδιακοσ</a:t>
            </a:r>
            <a:r>
              <a:rPr lang="el-GR"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24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ελεγχοσ</a:t>
            </a:r>
            <a:r>
              <a:rPr lang="el-GR"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6BA0E55-3C7A-40C0-BE8B-035ECE5BBBCD}"/>
              </a:ext>
            </a:extLst>
          </p:cNvPr>
          <p:cNvPicPr>
            <a:picLocks noChangeAspect="1"/>
          </p:cNvPicPr>
          <p:nvPr/>
        </p:nvPicPr>
        <p:blipFill>
          <a:blip r:embed="rId2"/>
          <a:stretch>
            <a:fillRect/>
          </a:stretch>
        </p:blipFill>
        <p:spPr>
          <a:xfrm>
            <a:off x="645794" y="1408020"/>
            <a:ext cx="5287113" cy="34485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95087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49287C-2DF2-4CB6-916E-3058DE12F568}"/>
              </a:ext>
            </a:extLst>
          </p:cNvPr>
          <p:cNvSpPr/>
          <p:nvPr/>
        </p:nvSpPr>
        <p:spPr>
          <a:xfrm>
            <a:off x="1127448" y="2499266"/>
            <a:ext cx="9937104" cy="3539430"/>
          </a:xfrm>
          <a:prstGeom prst="rect">
            <a:avLst/>
          </a:prstGeom>
        </p:spPr>
        <p:txBody>
          <a:bodyPr wrap="square">
            <a:spAutoFit/>
          </a:bodyPr>
          <a:lstStyle/>
          <a:p>
            <a:r>
              <a:rPr lang="el-GR" sz="2400" b="1" dirty="0">
                <a:solidFill>
                  <a:srgbClr val="903163"/>
                </a:solidFill>
                <a:effectLst>
                  <a:outerShdw blurRad="38100" dist="38100" dir="2700000" algn="tl">
                    <a:srgbClr val="000000">
                      <a:alpha val="43137"/>
                    </a:srgbClr>
                  </a:outerShdw>
                </a:effectLst>
                <a:latin typeface="Open Sans"/>
              </a:rPr>
              <a:t>Οφέλη γονιδιακού ελέγχου</a:t>
            </a:r>
            <a:endParaRPr lang="en-US" sz="2400" b="1" dirty="0">
              <a:solidFill>
                <a:srgbClr val="903163"/>
              </a:solidFill>
              <a:effectLst>
                <a:outerShdw blurRad="38100" dist="38100" dir="2700000" algn="tl">
                  <a:srgbClr val="000000">
                    <a:alpha val="43137"/>
                  </a:srgbClr>
                </a:outerShdw>
              </a:effectLst>
              <a:latin typeface="Open Sans"/>
            </a:endParaRPr>
          </a:p>
          <a:p>
            <a:endParaRPr lang="el-GR" sz="2400" b="1" dirty="0">
              <a:solidFill>
                <a:schemeClr val="accent1">
                  <a:lumMod val="10000"/>
                  <a:lumOff val="90000"/>
                </a:schemeClr>
              </a:solidFill>
              <a:latin typeface="Open Sans"/>
            </a:endParaRPr>
          </a:p>
          <a:p>
            <a:pPr marL="285750" indent="-285750">
              <a:buFont typeface="Wingdings" panose="05000000000000000000" pitchFamily="2" charset="2"/>
              <a:buChar char="Ø"/>
            </a:pPr>
            <a:r>
              <a:rPr lang="el-GR" sz="2000" b="1" dirty="0">
                <a:solidFill>
                  <a:schemeClr val="accent1">
                    <a:lumMod val="10000"/>
                    <a:lumOff val="90000"/>
                  </a:schemeClr>
                </a:solidFill>
              </a:rPr>
              <a:t>Εντοπισμός ατόμων με αυξημένο κίνδυνο να εκδηλώσουν συγκεκριμένη κακοήθεια – Διαχείριση κινδύνου (αυξημένη επιτήρηση, προφυλακτικά χειρουργεία)</a:t>
            </a:r>
          </a:p>
          <a:p>
            <a:pPr marL="285750" indent="-285750">
              <a:buFont typeface="Wingdings" panose="05000000000000000000" pitchFamily="2" charset="2"/>
              <a:buChar char="Ø"/>
            </a:pPr>
            <a:endParaRPr lang="el-GR" sz="2000" b="1" dirty="0">
              <a:solidFill>
                <a:schemeClr val="accent1">
                  <a:lumMod val="10000"/>
                  <a:lumOff val="90000"/>
                </a:schemeClr>
              </a:solidFill>
            </a:endParaRPr>
          </a:p>
          <a:p>
            <a:pPr marL="285750" indent="-285750">
              <a:buFont typeface="Wingdings" panose="05000000000000000000" pitchFamily="2" charset="2"/>
              <a:buChar char="Ø"/>
            </a:pPr>
            <a:r>
              <a:rPr lang="el-GR" sz="2000" b="1" dirty="0">
                <a:solidFill>
                  <a:schemeClr val="accent1">
                    <a:lumMod val="10000"/>
                    <a:lumOff val="90000"/>
                  </a:schemeClr>
                </a:solidFill>
              </a:rPr>
              <a:t>Προστασία συγγενών – ΠΡΟΛΗΨΗ</a:t>
            </a:r>
          </a:p>
          <a:p>
            <a:pPr marL="285750" indent="-285750">
              <a:buFont typeface="Wingdings" panose="05000000000000000000" pitchFamily="2" charset="2"/>
              <a:buChar char="Ø"/>
            </a:pPr>
            <a:endParaRPr lang="el-GR" sz="2000" b="1" dirty="0">
              <a:solidFill>
                <a:schemeClr val="accent1">
                  <a:lumMod val="10000"/>
                  <a:lumOff val="90000"/>
                </a:schemeClr>
              </a:solidFill>
            </a:endParaRPr>
          </a:p>
          <a:p>
            <a:pPr marL="285750" indent="-285750">
              <a:buFont typeface="Wingdings" panose="05000000000000000000" pitchFamily="2" charset="2"/>
              <a:buChar char="Ø"/>
            </a:pPr>
            <a:r>
              <a:rPr lang="el-GR" sz="2000" b="1" dirty="0">
                <a:solidFill>
                  <a:schemeClr val="accent1">
                    <a:lumMod val="10000"/>
                    <a:lumOff val="90000"/>
                  </a:schemeClr>
                </a:solidFill>
              </a:rPr>
              <a:t>Εφαρμογή θεραπειών που στοχεύουν συγκεκριμένα κύτταρα ή/και προσαρμοσμένες χειρουργικές επεμβάσεις</a:t>
            </a:r>
          </a:p>
          <a:p>
            <a:endParaRPr lang="el-GR" dirty="0">
              <a:solidFill>
                <a:schemeClr val="accent1">
                  <a:lumMod val="10000"/>
                  <a:lumOff val="90000"/>
                </a:schemeClr>
              </a:solidFill>
              <a:latin typeface="Open Sans"/>
            </a:endParaRPr>
          </a:p>
          <a:p>
            <a:r>
              <a:rPr lang="en-US" dirty="0">
                <a:solidFill>
                  <a:schemeClr val="accent1">
                    <a:lumMod val="10000"/>
                    <a:lumOff val="90000"/>
                  </a:schemeClr>
                </a:solidFill>
                <a:latin typeface="Open Sans"/>
              </a:rPr>
              <a:t> </a:t>
            </a:r>
            <a:endParaRPr lang="el-GR" dirty="0">
              <a:solidFill>
                <a:schemeClr val="accent1">
                  <a:lumMod val="10000"/>
                  <a:lumOff val="90000"/>
                </a:schemeClr>
              </a:solidFill>
            </a:endParaRPr>
          </a:p>
        </p:txBody>
      </p:sp>
      <p:pic>
        <p:nvPicPr>
          <p:cNvPr id="2" name="Picture 1">
            <a:extLst>
              <a:ext uri="{FF2B5EF4-FFF2-40B4-BE49-F238E27FC236}">
                <a16:creationId xmlns:a16="http://schemas.microsoft.com/office/drawing/2014/main" id="{E4B4C42A-F40C-4EC8-AA3F-8B02D195FFD1}"/>
              </a:ext>
            </a:extLst>
          </p:cNvPr>
          <p:cNvPicPr>
            <a:picLocks noChangeAspect="1"/>
          </p:cNvPicPr>
          <p:nvPr/>
        </p:nvPicPr>
        <p:blipFill>
          <a:blip r:embed="rId3"/>
          <a:stretch>
            <a:fillRect/>
          </a:stretch>
        </p:blipFill>
        <p:spPr>
          <a:xfrm>
            <a:off x="7314957" y="5652542"/>
            <a:ext cx="4345822" cy="6791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37475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83608D-E836-4CD1-8EC3-6B21FEE4791F}"/>
              </a:ext>
            </a:extLst>
          </p:cNvPr>
          <p:cNvSpPr/>
          <p:nvPr/>
        </p:nvSpPr>
        <p:spPr>
          <a:xfrm>
            <a:off x="515380" y="2568677"/>
            <a:ext cx="11161240" cy="3231654"/>
          </a:xfrm>
          <a:prstGeom prst="rect">
            <a:avLst/>
          </a:prstGeom>
        </p:spPr>
        <p:txBody>
          <a:bodyPr wrap="square">
            <a:spAutoFit/>
          </a:bodyPr>
          <a:lstStyle/>
          <a:p>
            <a:r>
              <a:rPr lang="el-GR" sz="2000" b="1" dirty="0">
                <a:solidFill>
                  <a:srgbClr val="903163"/>
                </a:solidFill>
                <a:latin typeface="Open Sans"/>
              </a:rPr>
              <a:t>Πώς επιδρά το αποτέλεσμα του γονιδιακού ελέγχου </a:t>
            </a:r>
            <a:r>
              <a:rPr lang="el-GR" sz="2000" b="1" u="sng" dirty="0">
                <a:solidFill>
                  <a:srgbClr val="903163"/>
                </a:solidFill>
                <a:latin typeface="Open Sans"/>
              </a:rPr>
              <a:t>στην αρχική διαχείριση: </a:t>
            </a:r>
          </a:p>
          <a:p>
            <a:endParaRPr lang="en-US" dirty="0">
              <a:solidFill>
                <a:srgbClr val="903163"/>
              </a:solidFill>
              <a:latin typeface="Open Sans"/>
            </a:endParaRPr>
          </a:p>
          <a:p>
            <a:pPr>
              <a:buFont typeface="Arial" panose="020B0604020202020204" pitchFamily="34" charset="0"/>
              <a:buChar char="•"/>
            </a:pPr>
            <a:r>
              <a:rPr lang="el-GR" dirty="0">
                <a:solidFill>
                  <a:srgbClr val="903163"/>
                </a:solidFill>
                <a:latin typeface="Open Sans"/>
              </a:rPr>
              <a:t> </a:t>
            </a:r>
            <a:r>
              <a:rPr lang="el-GR" i="1" dirty="0">
                <a:solidFill>
                  <a:srgbClr val="903163"/>
                </a:solidFill>
                <a:latin typeface="Open Sans"/>
              </a:rPr>
              <a:t> </a:t>
            </a:r>
            <a:r>
              <a:rPr lang="el-GR" b="1" dirty="0">
                <a:solidFill>
                  <a:schemeClr val="bg2"/>
                </a:solidFill>
                <a:latin typeface="Open Sans"/>
              </a:rPr>
              <a:t>Έλεγχος </a:t>
            </a:r>
            <a:r>
              <a:rPr lang="en-US" b="1" i="1" dirty="0">
                <a:solidFill>
                  <a:schemeClr val="bg2"/>
                </a:solidFill>
                <a:latin typeface="Open Sans"/>
              </a:rPr>
              <a:t>BRCA</a:t>
            </a:r>
            <a:r>
              <a:rPr lang="en-US" b="1" dirty="0">
                <a:solidFill>
                  <a:schemeClr val="bg2"/>
                </a:solidFill>
                <a:latin typeface="Open Sans"/>
              </a:rPr>
              <a:t> </a:t>
            </a:r>
            <a:r>
              <a:rPr lang="el-GR" b="1" dirty="0">
                <a:solidFill>
                  <a:schemeClr val="bg2"/>
                </a:solidFill>
                <a:latin typeface="Open Sans"/>
              </a:rPr>
              <a:t>&amp; καρκίνος μαστού</a:t>
            </a:r>
            <a:r>
              <a:rPr lang="en-US" b="1" dirty="0">
                <a:solidFill>
                  <a:schemeClr val="bg2"/>
                </a:solidFill>
                <a:latin typeface="Open Sans"/>
              </a:rPr>
              <a:t>: </a:t>
            </a:r>
            <a:r>
              <a:rPr lang="el-GR" dirty="0">
                <a:solidFill>
                  <a:schemeClr val="accent3">
                    <a:lumMod val="40000"/>
                    <a:lumOff val="60000"/>
                  </a:schemeClr>
                </a:solidFill>
                <a:latin typeface="Open Sans"/>
              </a:rPr>
              <a:t>Για ασθενείς με νέα διάγνωση ΚΜ και παθογόνο μετάλλαξη στα γονίδια</a:t>
            </a:r>
            <a:r>
              <a:rPr lang="en-US" dirty="0">
                <a:solidFill>
                  <a:schemeClr val="accent3">
                    <a:lumMod val="40000"/>
                    <a:lumOff val="60000"/>
                  </a:schemeClr>
                </a:solidFill>
                <a:latin typeface="Open Sans"/>
              </a:rPr>
              <a:t> </a:t>
            </a:r>
            <a:r>
              <a:rPr lang="en-US" i="1" dirty="0">
                <a:solidFill>
                  <a:schemeClr val="accent3">
                    <a:lumMod val="40000"/>
                    <a:lumOff val="60000"/>
                  </a:schemeClr>
                </a:solidFill>
                <a:latin typeface="Open Sans"/>
              </a:rPr>
              <a:t>BRCA1</a:t>
            </a:r>
            <a:r>
              <a:rPr lang="en-US" dirty="0">
                <a:solidFill>
                  <a:schemeClr val="accent3">
                    <a:lumMod val="40000"/>
                    <a:lumOff val="60000"/>
                  </a:schemeClr>
                </a:solidFill>
                <a:latin typeface="Open Sans"/>
              </a:rPr>
              <a:t> or</a:t>
            </a:r>
            <a:r>
              <a:rPr lang="en-US" i="1" dirty="0">
                <a:solidFill>
                  <a:schemeClr val="accent3">
                    <a:lumMod val="40000"/>
                    <a:lumOff val="60000"/>
                  </a:schemeClr>
                </a:solidFill>
                <a:latin typeface="Open Sans"/>
              </a:rPr>
              <a:t> BRCA2</a:t>
            </a:r>
            <a:r>
              <a:rPr lang="en-US" dirty="0">
                <a:solidFill>
                  <a:schemeClr val="accent3">
                    <a:lumMod val="40000"/>
                    <a:lumOff val="60000"/>
                  </a:schemeClr>
                </a:solidFill>
                <a:latin typeface="Open Sans"/>
              </a:rPr>
              <a:t> </a:t>
            </a:r>
            <a:r>
              <a:rPr lang="el-GR" dirty="0">
                <a:solidFill>
                  <a:schemeClr val="accent3">
                    <a:lumMod val="40000"/>
                    <a:lumOff val="60000"/>
                  </a:schemeClr>
                </a:solidFill>
                <a:latin typeface="Open Sans"/>
              </a:rPr>
              <a:t>θα πρέπει </a:t>
            </a:r>
            <a:r>
              <a:rPr lang="el-GR" u="sng" dirty="0">
                <a:solidFill>
                  <a:schemeClr val="accent3">
                    <a:lumMod val="40000"/>
                    <a:lumOff val="60000"/>
                  </a:schemeClr>
                </a:solidFill>
                <a:latin typeface="Open Sans"/>
              </a:rPr>
              <a:t>να προτείνεται </a:t>
            </a:r>
            <a:r>
              <a:rPr lang="el-GR" u="sng" dirty="0" err="1">
                <a:solidFill>
                  <a:schemeClr val="accent3">
                    <a:lumMod val="40000"/>
                    <a:lumOff val="60000"/>
                  </a:schemeClr>
                </a:solidFill>
                <a:latin typeface="Open Sans"/>
              </a:rPr>
              <a:t>άμφω</a:t>
            </a:r>
            <a:r>
              <a:rPr lang="el-GR" u="sng" dirty="0">
                <a:solidFill>
                  <a:schemeClr val="accent3">
                    <a:lumMod val="40000"/>
                    <a:lumOff val="60000"/>
                  </a:schemeClr>
                </a:solidFill>
                <a:latin typeface="Open Sans"/>
              </a:rPr>
              <a:t> μαστεκτομή</a:t>
            </a:r>
            <a:r>
              <a:rPr lang="el-GR" dirty="0">
                <a:solidFill>
                  <a:schemeClr val="accent3">
                    <a:lumMod val="40000"/>
                    <a:lumOff val="60000"/>
                  </a:schemeClr>
                </a:solidFill>
                <a:latin typeface="Open Sans"/>
              </a:rPr>
              <a:t>, δεδομένης της μεγάλης πιθανότητας για εμφάνιση νέου πρωτοπαθούς. Επιπλέον θα πρέπει </a:t>
            </a:r>
            <a:r>
              <a:rPr lang="el-GR" u="sng" dirty="0">
                <a:solidFill>
                  <a:schemeClr val="accent3">
                    <a:lumMod val="40000"/>
                    <a:lumOff val="60000"/>
                  </a:schemeClr>
                </a:solidFill>
                <a:latin typeface="Open Sans"/>
              </a:rPr>
              <a:t>να προτείνεται </a:t>
            </a:r>
            <a:r>
              <a:rPr lang="el-GR" u="sng" dirty="0" err="1">
                <a:solidFill>
                  <a:schemeClr val="accent3">
                    <a:lumMod val="40000"/>
                    <a:lumOff val="60000"/>
                  </a:schemeClr>
                </a:solidFill>
                <a:latin typeface="Open Sans"/>
              </a:rPr>
              <a:t>σαλπιγγο</a:t>
            </a:r>
            <a:r>
              <a:rPr lang="el-GR" u="sng" dirty="0">
                <a:solidFill>
                  <a:schemeClr val="accent3">
                    <a:lumMod val="40000"/>
                    <a:lumOff val="60000"/>
                  </a:schemeClr>
                </a:solidFill>
                <a:latin typeface="Open Sans"/>
              </a:rPr>
              <a:t>-ωοθηκεκτομή</a:t>
            </a:r>
            <a:r>
              <a:rPr lang="el-GR" dirty="0">
                <a:solidFill>
                  <a:schemeClr val="accent3">
                    <a:lumMod val="40000"/>
                    <a:lumOff val="60000"/>
                  </a:schemeClr>
                </a:solidFill>
                <a:latin typeface="Open Sans"/>
              </a:rPr>
              <a:t> εφόσον έχουν ολοκληρώσει την τεκνοποίηση.</a:t>
            </a:r>
          </a:p>
          <a:p>
            <a:pPr>
              <a:buFont typeface="Arial" panose="020B0604020202020204" pitchFamily="34" charset="0"/>
              <a:buChar char="•"/>
            </a:pPr>
            <a:endParaRPr lang="en-US" sz="1100" dirty="0">
              <a:solidFill>
                <a:srgbClr val="903163"/>
              </a:solidFill>
              <a:latin typeface="Open Sans"/>
            </a:endParaRPr>
          </a:p>
          <a:p>
            <a:pPr>
              <a:buFont typeface="Arial" panose="020B0604020202020204" pitchFamily="34" charset="0"/>
              <a:buChar char="•"/>
            </a:pPr>
            <a:r>
              <a:rPr lang="el-GR" i="1" dirty="0">
                <a:solidFill>
                  <a:srgbClr val="903163"/>
                </a:solidFill>
                <a:latin typeface="Open Sans"/>
              </a:rPr>
              <a:t> </a:t>
            </a:r>
            <a:r>
              <a:rPr lang="el-GR" b="1" dirty="0">
                <a:solidFill>
                  <a:schemeClr val="bg2"/>
                </a:solidFill>
                <a:latin typeface="Open Sans"/>
              </a:rPr>
              <a:t>Έλεγχος</a:t>
            </a:r>
            <a:r>
              <a:rPr lang="el-GR" b="1" i="1" dirty="0">
                <a:solidFill>
                  <a:schemeClr val="bg2"/>
                </a:solidFill>
                <a:latin typeface="Open Sans"/>
              </a:rPr>
              <a:t> </a:t>
            </a:r>
            <a:r>
              <a:rPr lang="en-US" b="1" i="1" dirty="0">
                <a:solidFill>
                  <a:schemeClr val="bg2"/>
                </a:solidFill>
                <a:latin typeface="Open Sans"/>
              </a:rPr>
              <a:t>TP53</a:t>
            </a:r>
            <a:r>
              <a:rPr lang="en-US" b="1" dirty="0">
                <a:solidFill>
                  <a:schemeClr val="bg2"/>
                </a:solidFill>
                <a:latin typeface="Open Sans"/>
              </a:rPr>
              <a:t> </a:t>
            </a:r>
            <a:r>
              <a:rPr lang="el-GR" b="1" dirty="0">
                <a:solidFill>
                  <a:schemeClr val="bg2"/>
                </a:solidFill>
                <a:latin typeface="Open Sans"/>
              </a:rPr>
              <a:t>(σύνδρομο </a:t>
            </a:r>
            <a:r>
              <a:rPr lang="en-US" b="1" dirty="0">
                <a:solidFill>
                  <a:schemeClr val="bg2"/>
                </a:solidFill>
                <a:latin typeface="Open Sans"/>
              </a:rPr>
              <a:t>Li-Fraumeni): </a:t>
            </a:r>
            <a:r>
              <a:rPr lang="el-GR" dirty="0">
                <a:solidFill>
                  <a:schemeClr val="accent3">
                    <a:lumMod val="40000"/>
                    <a:lumOff val="60000"/>
                  </a:schemeClr>
                </a:solidFill>
                <a:latin typeface="Open Sans"/>
              </a:rPr>
              <a:t>Σε ασθενείς με νέα διάγνωση κακοήθειας και παθογόνο μετάλλαξη στο γονίδιο </a:t>
            </a:r>
            <a:r>
              <a:rPr lang="en-US" i="1" dirty="0">
                <a:solidFill>
                  <a:schemeClr val="accent3">
                    <a:lumMod val="40000"/>
                    <a:lumOff val="60000"/>
                  </a:schemeClr>
                </a:solidFill>
                <a:latin typeface="Open Sans"/>
              </a:rPr>
              <a:t>TP53</a:t>
            </a:r>
            <a:r>
              <a:rPr lang="en-US" dirty="0">
                <a:solidFill>
                  <a:schemeClr val="accent3">
                    <a:lumMod val="40000"/>
                    <a:lumOff val="60000"/>
                  </a:schemeClr>
                </a:solidFill>
                <a:latin typeface="Open Sans"/>
              </a:rPr>
              <a:t> </a:t>
            </a:r>
            <a:r>
              <a:rPr lang="el-GR" dirty="0">
                <a:solidFill>
                  <a:schemeClr val="accent3">
                    <a:lumMod val="40000"/>
                    <a:lumOff val="60000"/>
                  </a:schemeClr>
                </a:solidFill>
                <a:latin typeface="Open Sans"/>
              </a:rPr>
              <a:t>θα πρέπει </a:t>
            </a:r>
            <a:r>
              <a:rPr lang="el-GR" u="sng" dirty="0">
                <a:solidFill>
                  <a:schemeClr val="accent3">
                    <a:lumMod val="40000"/>
                    <a:lumOff val="60000"/>
                  </a:schemeClr>
                </a:solidFill>
                <a:latin typeface="Open Sans"/>
              </a:rPr>
              <a:t>να αποφεύγεται η ακτινοθεραπεία</a:t>
            </a:r>
            <a:r>
              <a:rPr lang="en-US" dirty="0">
                <a:solidFill>
                  <a:schemeClr val="accent3">
                    <a:lumMod val="40000"/>
                    <a:lumOff val="60000"/>
                  </a:schemeClr>
                </a:solidFill>
                <a:latin typeface="Open Sans"/>
              </a:rPr>
              <a:t>.</a:t>
            </a:r>
            <a:endParaRPr lang="el-GR" dirty="0">
              <a:solidFill>
                <a:schemeClr val="accent3">
                  <a:lumMod val="40000"/>
                  <a:lumOff val="60000"/>
                </a:schemeClr>
              </a:solidFill>
              <a:latin typeface="Open Sans"/>
            </a:endParaRPr>
          </a:p>
          <a:p>
            <a:pPr>
              <a:buFont typeface="Arial" panose="020B0604020202020204" pitchFamily="34" charset="0"/>
              <a:buChar char="•"/>
            </a:pPr>
            <a:endParaRPr lang="en-US" sz="1100" dirty="0">
              <a:solidFill>
                <a:srgbClr val="903163"/>
              </a:solidFill>
              <a:latin typeface="Open Sans"/>
            </a:endParaRPr>
          </a:p>
          <a:p>
            <a:pPr>
              <a:buFont typeface="Arial" panose="020B0604020202020204" pitchFamily="34" charset="0"/>
              <a:buChar char="•"/>
            </a:pPr>
            <a:r>
              <a:rPr lang="en-US" i="1" dirty="0">
                <a:solidFill>
                  <a:srgbClr val="903163"/>
                </a:solidFill>
                <a:latin typeface="Open Sans"/>
              </a:rPr>
              <a:t> </a:t>
            </a:r>
            <a:r>
              <a:rPr lang="el-GR" i="1" dirty="0">
                <a:solidFill>
                  <a:srgbClr val="903163"/>
                </a:solidFill>
                <a:latin typeface="Open Sans"/>
              </a:rPr>
              <a:t> </a:t>
            </a:r>
            <a:r>
              <a:rPr lang="el-GR" b="1" dirty="0">
                <a:solidFill>
                  <a:schemeClr val="bg2"/>
                </a:solidFill>
                <a:latin typeface="Open Sans"/>
              </a:rPr>
              <a:t>Έλεγχος γονιδίου </a:t>
            </a:r>
            <a:r>
              <a:rPr lang="en-US" b="1" i="1" dirty="0">
                <a:solidFill>
                  <a:schemeClr val="bg2"/>
                </a:solidFill>
                <a:latin typeface="Open Sans"/>
              </a:rPr>
              <a:t>CDH1</a:t>
            </a:r>
            <a:r>
              <a:rPr lang="el-GR" b="1" i="1" dirty="0">
                <a:solidFill>
                  <a:schemeClr val="bg2"/>
                </a:solidFill>
                <a:latin typeface="Open Sans"/>
              </a:rPr>
              <a:t>: </a:t>
            </a:r>
            <a:r>
              <a:rPr lang="el-GR" dirty="0">
                <a:solidFill>
                  <a:schemeClr val="accent3">
                    <a:lumMod val="40000"/>
                    <a:lumOff val="60000"/>
                  </a:schemeClr>
                </a:solidFill>
                <a:latin typeface="Open Sans"/>
              </a:rPr>
              <a:t>Σε ασθενείς με νέα διάγνωση γαστρικού καρκίνου και μετάλλαξη στο γονίδιο </a:t>
            </a:r>
            <a:r>
              <a:rPr lang="en-US" dirty="0">
                <a:solidFill>
                  <a:schemeClr val="accent3">
                    <a:lumMod val="40000"/>
                    <a:lumOff val="60000"/>
                  </a:schemeClr>
                </a:solidFill>
                <a:latin typeface="Open Sans"/>
              </a:rPr>
              <a:t>CDH1 </a:t>
            </a:r>
            <a:r>
              <a:rPr lang="el-GR" dirty="0">
                <a:solidFill>
                  <a:schemeClr val="accent3">
                    <a:lumMod val="40000"/>
                    <a:lumOff val="60000"/>
                  </a:schemeClr>
                </a:solidFill>
                <a:latin typeface="Open Sans"/>
              </a:rPr>
              <a:t>θα πρέπει να γίνεται </a:t>
            </a:r>
            <a:r>
              <a:rPr lang="el-GR" u="sng" dirty="0">
                <a:solidFill>
                  <a:schemeClr val="accent3">
                    <a:lumMod val="40000"/>
                    <a:lumOff val="60000"/>
                  </a:schemeClr>
                </a:solidFill>
                <a:latin typeface="Open Sans"/>
              </a:rPr>
              <a:t>ολική γαστρεκτομή </a:t>
            </a:r>
            <a:r>
              <a:rPr lang="el-GR" dirty="0">
                <a:solidFill>
                  <a:schemeClr val="accent3">
                    <a:lumMod val="40000"/>
                    <a:lumOff val="60000"/>
                  </a:schemeClr>
                </a:solidFill>
                <a:latin typeface="Open Sans"/>
              </a:rPr>
              <a:t>και όχι μερική.</a:t>
            </a:r>
            <a:endParaRPr lang="en-US" dirty="0">
              <a:solidFill>
                <a:schemeClr val="accent3">
                  <a:lumMod val="40000"/>
                  <a:lumOff val="60000"/>
                </a:schemeClr>
              </a:solidFill>
              <a:latin typeface="Open Sans"/>
            </a:endParaRPr>
          </a:p>
        </p:txBody>
      </p:sp>
      <p:pic>
        <p:nvPicPr>
          <p:cNvPr id="4" name="Picture 3">
            <a:extLst>
              <a:ext uri="{FF2B5EF4-FFF2-40B4-BE49-F238E27FC236}">
                <a16:creationId xmlns:a16="http://schemas.microsoft.com/office/drawing/2014/main" id="{CC03B609-73AD-4FF5-AB4E-A3B5EEF6DDF5}"/>
              </a:ext>
            </a:extLst>
          </p:cNvPr>
          <p:cNvPicPr>
            <a:picLocks noChangeAspect="1"/>
          </p:cNvPicPr>
          <p:nvPr/>
        </p:nvPicPr>
        <p:blipFill>
          <a:blip r:embed="rId3"/>
          <a:stretch>
            <a:fillRect/>
          </a:stretch>
        </p:blipFill>
        <p:spPr>
          <a:xfrm>
            <a:off x="191344" y="188641"/>
            <a:ext cx="5832648" cy="9115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94520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83608D-E836-4CD1-8EC3-6B21FEE4791F}"/>
              </a:ext>
            </a:extLst>
          </p:cNvPr>
          <p:cNvSpPr/>
          <p:nvPr/>
        </p:nvSpPr>
        <p:spPr>
          <a:xfrm>
            <a:off x="548639" y="2195507"/>
            <a:ext cx="11207931" cy="2741135"/>
          </a:xfrm>
          <a:prstGeom prst="rect">
            <a:avLst/>
          </a:prstGeom>
        </p:spPr>
        <p:txBody>
          <a:bodyPr wrap="square">
            <a:spAutoFit/>
          </a:bodyPr>
          <a:lstStyle/>
          <a:p>
            <a:r>
              <a:rPr lang="el-GR" sz="2000" b="1" dirty="0">
                <a:solidFill>
                  <a:schemeClr val="accent2"/>
                </a:solidFill>
                <a:latin typeface="Open Sans"/>
              </a:rPr>
              <a:t>Πώς επιδρά το αποτέλεσμα γονιδιακού ελέγχου στη</a:t>
            </a:r>
            <a:r>
              <a:rPr lang="en-US" sz="2000" b="1" dirty="0">
                <a:solidFill>
                  <a:schemeClr val="accent2"/>
                </a:solidFill>
                <a:latin typeface="Open Sans"/>
              </a:rPr>
              <a:t> </a:t>
            </a:r>
            <a:r>
              <a:rPr lang="el-GR" sz="2000" b="1" dirty="0">
                <a:solidFill>
                  <a:schemeClr val="accent2"/>
                </a:solidFill>
                <a:latin typeface="Open Sans"/>
              </a:rPr>
              <a:t>λήψη θεραπευτικών αποφάσεων</a:t>
            </a:r>
          </a:p>
          <a:p>
            <a:r>
              <a:rPr lang="el-GR" sz="2000" b="1" dirty="0">
                <a:solidFill>
                  <a:schemeClr val="accent3">
                    <a:lumMod val="40000"/>
                    <a:lumOff val="60000"/>
                  </a:schemeClr>
                </a:solidFill>
                <a:latin typeface="Open Sans"/>
              </a:rPr>
              <a:t> </a:t>
            </a:r>
          </a:p>
          <a:p>
            <a:endParaRPr lang="en-US" dirty="0">
              <a:solidFill>
                <a:schemeClr val="accent3">
                  <a:lumMod val="40000"/>
                  <a:lumOff val="60000"/>
                </a:schemeClr>
              </a:solidFill>
              <a:latin typeface="Open Sans"/>
            </a:endParaRPr>
          </a:p>
          <a:p>
            <a:pPr>
              <a:buFont typeface="Arial" panose="020B0604020202020204" pitchFamily="34" charset="0"/>
              <a:buChar char="•"/>
            </a:pPr>
            <a:endParaRPr lang="el-GR" dirty="0">
              <a:solidFill>
                <a:schemeClr val="accent3">
                  <a:lumMod val="40000"/>
                  <a:lumOff val="60000"/>
                </a:schemeClr>
              </a:solidFill>
              <a:latin typeface="Open Sans"/>
            </a:endParaRPr>
          </a:p>
          <a:p>
            <a:pPr>
              <a:buFont typeface="Arial" panose="020B0604020202020204" pitchFamily="34" charset="0"/>
              <a:buChar char="•"/>
            </a:pPr>
            <a:endParaRPr lang="el-GR" dirty="0">
              <a:solidFill>
                <a:schemeClr val="accent3">
                  <a:lumMod val="40000"/>
                  <a:lumOff val="60000"/>
                </a:schemeClr>
              </a:solidFill>
              <a:latin typeface="Open Sans"/>
            </a:endParaRPr>
          </a:p>
          <a:p>
            <a:pPr>
              <a:lnSpc>
                <a:spcPct val="150000"/>
              </a:lnSpc>
              <a:buFont typeface="Arial" panose="020B0604020202020204" pitchFamily="34" charset="0"/>
              <a:buChar char="•"/>
            </a:pPr>
            <a:r>
              <a:rPr lang="el-GR" i="1" dirty="0">
                <a:solidFill>
                  <a:schemeClr val="bg2"/>
                </a:solidFill>
                <a:latin typeface="Open Sans"/>
              </a:rPr>
              <a:t> </a:t>
            </a:r>
            <a:r>
              <a:rPr lang="el-GR" b="1" dirty="0">
                <a:solidFill>
                  <a:schemeClr val="bg2"/>
                </a:solidFill>
                <a:latin typeface="Open Sans"/>
              </a:rPr>
              <a:t>Έλεγχος </a:t>
            </a:r>
            <a:r>
              <a:rPr lang="en-US" b="1" i="1" dirty="0">
                <a:solidFill>
                  <a:schemeClr val="bg2"/>
                </a:solidFill>
                <a:latin typeface="Open Sans"/>
              </a:rPr>
              <a:t>BRCA</a:t>
            </a:r>
            <a:r>
              <a:rPr lang="en-US" b="1" dirty="0">
                <a:solidFill>
                  <a:schemeClr val="bg2"/>
                </a:solidFill>
                <a:latin typeface="Open Sans"/>
              </a:rPr>
              <a:t> </a:t>
            </a:r>
            <a:r>
              <a:rPr lang="el-GR" b="1" dirty="0">
                <a:solidFill>
                  <a:schemeClr val="bg2"/>
                </a:solidFill>
                <a:latin typeface="Open Sans"/>
              </a:rPr>
              <a:t>&amp; καρκίνος μαστού / ωοθηκών / προστάτη</a:t>
            </a:r>
            <a:r>
              <a:rPr lang="en-US" b="1" dirty="0">
                <a:solidFill>
                  <a:schemeClr val="bg2"/>
                </a:solidFill>
                <a:latin typeface="Open Sans"/>
              </a:rPr>
              <a:t>: </a:t>
            </a:r>
            <a:r>
              <a:rPr lang="el-GR" dirty="0">
                <a:solidFill>
                  <a:schemeClr val="accent3">
                    <a:lumMod val="40000"/>
                    <a:lumOff val="60000"/>
                  </a:schemeClr>
                </a:solidFill>
                <a:latin typeface="Open Sans"/>
              </a:rPr>
              <a:t>Οι ασθενείς με νέα διάγνωση ΚΜ ή ΚΩ ή ΚΠ και παθογόνο μετάλλαξη στα γονίδια</a:t>
            </a:r>
            <a:r>
              <a:rPr lang="en-US" dirty="0">
                <a:solidFill>
                  <a:schemeClr val="accent3">
                    <a:lumMod val="40000"/>
                    <a:lumOff val="60000"/>
                  </a:schemeClr>
                </a:solidFill>
                <a:latin typeface="Open Sans"/>
              </a:rPr>
              <a:t> </a:t>
            </a:r>
            <a:r>
              <a:rPr lang="en-US" i="1" dirty="0">
                <a:solidFill>
                  <a:schemeClr val="accent3">
                    <a:lumMod val="40000"/>
                    <a:lumOff val="60000"/>
                  </a:schemeClr>
                </a:solidFill>
                <a:latin typeface="Open Sans"/>
              </a:rPr>
              <a:t>BRCA1</a:t>
            </a:r>
            <a:r>
              <a:rPr lang="en-US" dirty="0">
                <a:solidFill>
                  <a:schemeClr val="accent3">
                    <a:lumMod val="40000"/>
                    <a:lumOff val="60000"/>
                  </a:schemeClr>
                </a:solidFill>
                <a:latin typeface="Open Sans"/>
              </a:rPr>
              <a:t> or</a:t>
            </a:r>
            <a:r>
              <a:rPr lang="en-US" i="1" dirty="0">
                <a:solidFill>
                  <a:schemeClr val="accent3">
                    <a:lumMod val="40000"/>
                    <a:lumOff val="60000"/>
                  </a:schemeClr>
                </a:solidFill>
                <a:latin typeface="Open Sans"/>
              </a:rPr>
              <a:t> BRCA2</a:t>
            </a:r>
            <a:r>
              <a:rPr lang="en-US" dirty="0">
                <a:solidFill>
                  <a:schemeClr val="accent3">
                    <a:lumMod val="40000"/>
                    <a:lumOff val="60000"/>
                  </a:schemeClr>
                </a:solidFill>
                <a:latin typeface="Open Sans"/>
              </a:rPr>
              <a:t> </a:t>
            </a:r>
            <a:r>
              <a:rPr lang="el-GR" dirty="0">
                <a:solidFill>
                  <a:schemeClr val="accent3">
                    <a:lumMod val="40000"/>
                    <a:lumOff val="60000"/>
                  </a:schemeClr>
                </a:solidFill>
                <a:latin typeface="Open Sans"/>
              </a:rPr>
              <a:t>ενδέχεται να αποκριθούν καλύτερα σε </a:t>
            </a:r>
            <a:r>
              <a:rPr lang="el-GR" u="sng" dirty="0" err="1">
                <a:solidFill>
                  <a:schemeClr val="accent3">
                    <a:lumMod val="40000"/>
                    <a:lumOff val="60000"/>
                  </a:schemeClr>
                </a:solidFill>
                <a:latin typeface="Open Sans"/>
              </a:rPr>
              <a:t>πλατινούχα</a:t>
            </a:r>
            <a:r>
              <a:rPr lang="el-GR" u="sng" dirty="0">
                <a:solidFill>
                  <a:schemeClr val="accent3">
                    <a:lumMod val="40000"/>
                    <a:lumOff val="60000"/>
                  </a:schemeClr>
                </a:solidFill>
                <a:latin typeface="Open Sans"/>
              </a:rPr>
              <a:t> </a:t>
            </a:r>
            <a:r>
              <a:rPr lang="el-GR" u="sng" dirty="0" err="1">
                <a:solidFill>
                  <a:schemeClr val="accent3">
                    <a:lumMod val="40000"/>
                    <a:lumOff val="60000"/>
                  </a:schemeClr>
                </a:solidFill>
                <a:latin typeface="Open Sans"/>
              </a:rPr>
              <a:t>χημειοθεραπευτικά</a:t>
            </a:r>
            <a:r>
              <a:rPr lang="el-GR" u="sng" dirty="0">
                <a:solidFill>
                  <a:schemeClr val="accent3">
                    <a:lumMod val="40000"/>
                    <a:lumOff val="60000"/>
                  </a:schemeClr>
                </a:solidFill>
                <a:latin typeface="Open Sans"/>
              </a:rPr>
              <a:t> σχήματα</a:t>
            </a:r>
            <a:r>
              <a:rPr lang="el-GR" dirty="0">
                <a:solidFill>
                  <a:schemeClr val="accent3">
                    <a:lumMod val="40000"/>
                    <a:lumOff val="60000"/>
                  </a:schemeClr>
                </a:solidFill>
                <a:latin typeface="Open Sans"/>
              </a:rPr>
              <a:t>, όπως και στους </a:t>
            </a:r>
            <a:r>
              <a:rPr lang="el-GR" u="sng" dirty="0">
                <a:solidFill>
                  <a:schemeClr val="accent3">
                    <a:lumMod val="40000"/>
                    <a:lumOff val="60000"/>
                  </a:schemeClr>
                </a:solidFill>
                <a:latin typeface="Open Sans"/>
              </a:rPr>
              <a:t>αναστολείς της </a:t>
            </a:r>
            <a:r>
              <a:rPr lang="en-US" u="sng" dirty="0">
                <a:solidFill>
                  <a:schemeClr val="accent3">
                    <a:lumMod val="40000"/>
                    <a:lumOff val="60000"/>
                  </a:schemeClr>
                </a:solidFill>
                <a:latin typeface="Open Sans"/>
              </a:rPr>
              <a:t>PARP</a:t>
            </a:r>
            <a:r>
              <a:rPr lang="el-GR" dirty="0">
                <a:solidFill>
                  <a:schemeClr val="accent3">
                    <a:lumMod val="40000"/>
                    <a:lumOff val="60000"/>
                  </a:schemeClr>
                </a:solidFill>
                <a:latin typeface="Open Sans"/>
              </a:rPr>
              <a:t>.</a:t>
            </a:r>
          </a:p>
        </p:txBody>
      </p:sp>
      <p:pic>
        <p:nvPicPr>
          <p:cNvPr id="4" name="Picture 3">
            <a:extLst>
              <a:ext uri="{FF2B5EF4-FFF2-40B4-BE49-F238E27FC236}">
                <a16:creationId xmlns:a16="http://schemas.microsoft.com/office/drawing/2014/main" id="{CC03B609-73AD-4FF5-AB4E-A3B5EEF6DDF5}"/>
              </a:ext>
            </a:extLst>
          </p:cNvPr>
          <p:cNvPicPr>
            <a:picLocks noChangeAspect="1"/>
          </p:cNvPicPr>
          <p:nvPr/>
        </p:nvPicPr>
        <p:blipFill>
          <a:blip r:embed="rId3"/>
          <a:stretch>
            <a:fillRect/>
          </a:stretch>
        </p:blipFill>
        <p:spPr>
          <a:xfrm>
            <a:off x="191344" y="188641"/>
            <a:ext cx="6517928" cy="10186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85408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5318-9726-42FA-844A-EBCFA82A61ED}"/>
              </a:ext>
            </a:extLst>
          </p:cNvPr>
          <p:cNvSpPr>
            <a:spLocks noGrp="1"/>
          </p:cNvSpPr>
          <p:nvPr>
            <p:ph type="title"/>
          </p:nvPr>
        </p:nvSpPr>
        <p:spPr>
          <a:xfrm>
            <a:off x="6536166" y="3650424"/>
            <a:ext cx="5315516" cy="1883461"/>
          </a:xfrm>
        </p:spPr>
        <p:txBody>
          <a:bodyPr>
            <a:normAutofit fontScale="90000"/>
          </a:bodyPr>
          <a:lstStyle/>
          <a:p>
            <a:pPr algn="ctr">
              <a:lnSpc>
                <a:spcPct val="150000"/>
              </a:lnSpc>
            </a:pPr>
            <a:r>
              <a:rPr lang="el-GR" sz="24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ΧΑΡΤΟΓΡΑΦΩΝΤΑς</a:t>
            </a:r>
            <a:r>
              <a:rPr lang="el-GR"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ΤΟΝ ΚΛΗΡΟΝΟΜΙΚΟ ΚΑΡΚΙΝΟ ΜΑΣΤΟΥ-</a:t>
            </a:r>
            <a:r>
              <a:rPr lang="el-GR" sz="24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ωοθηκων</a:t>
            </a:r>
            <a:r>
              <a:rPr lang="el-GR"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ΣΤΗΝ ΕΛΛΑΔΑ</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8DC0912F-2FFC-4296-87FB-EB3883C62696}"/>
              </a:ext>
            </a:extLst>
          </p:cNvPr>
          <p:cNvGraphicFramePr>
            <a:graphicFrameLocks noChangeAspect="1"/>
          </p:cNvGraphicFramePr>
          <p:nvPr>
            <p:extLst>
              <p:ext uri="{D42A27DB-BD31-4B8C-83A1-F6EECF244321}">
                <p14:modId xmlns:p14="http://schemas.microsoft.com/office/powerpoint/2010/main" val="2367376385"/>
              </p:ext>
            </p:extLst>
          </p:nvPr>
        </p:nvGraphicFramePr>
        <p:xfrm>
          <a:off x="585832" y="940526"/>
          <a:ext cx="5378678" cy="4494576"/>
        </p:xfrm>
        <a:graphic>
          <a:graphicData uri="http://schemas.openxmlformats.org/presentationml/2006/ole">
            <mc:AlternateContent xmlns:mc="http://schemas.openxmlformats.org/markup-compatibility/2006">
              <mc:Choice xmlns:v="urn:schemas-microsoft-com:vml" Requires="v">
                <p:oleObj r:id="rId2" imgW="7263360" imgH="6069600" progId="">
                  <p:embed/>
                </p:oleObj>
              </mc:Choice>
              <mc:Fallback>
                <p:oleObj r:id="rId2" imgW="7263360" imgH="6069600" progId="">
                  <p:embed/>
                  <p:pic>
                    <p:nvPicPr>
                      <p:cNvPr id="3" name="Object 2">
                        <a:extLst>
                          <a:ext uri="{FF2B5EF4-FFF2-40B4-BE49-F238E27FC236}">
                            <a16:creationId xmlns:a16="http://schemas.microsoft.com/office/drawing/2014/main" id="{8DC0912F-2FFC-4296-87FB-EB3883C62696}"/>
                          </a:ext>
                        </a:extLst>
                      </p:cNvPr>
                      <p:cNvPicPr/>
                      <p:nvPr/>
                    </p:nvPicPr>
                    <p:blipFill>
                      <a:blip r:embed="rId3"/>
                      <a:stretch>
                        <a:fillRect/>
                      </a:stretch>
                    </p:blipFill>
                    <p:spPr>
                      <a:xfrm>
                        <a:off x="585832" y="940526"/>
                        <a:ext cx="5378678" cy="4494576"/>
                      </a:xfrm>
                      <a:prstGeom prst="rect">
                        <a:avLst/>
                      </a:prstGeom>
                    </p:spPr>
                  </p:pic>
                </p:oleObj>
              </mc:Fallback>
            </mc:AlternateContent>
          </a:graphicData>
        </a:graphic>
      </p:graphicFrame>
      <p:grpSp>
        <p:nvGrpSpPr>
          <p:cNvPr id="5" name="Group 4">
            <a:extLst>
              <a:ext uri="{FF2B5EF4-FFF2-40B4-BE49-F238E27FC236}">
                <a16:creationId xmlns:a16="http://schemas.microsoft.com/office/drawing/2014/main" id="{A7C52359-4BFF-4370-A234-8DA4DBB066AA}"/>
              </a:ext>
            </a:extLst>
          </p:cNvPr>
          <p:cNvGrpSpPr/>
          <p:nvPr/>
        </p:nvGrpSpPr>
        <p:grpSpPr>
          <a:xfrm>
            <a:off x="10680908" y="613040"/>
            <a:ext cx="1170774" cy="1652806"/>
            <a:chOff x="766566" y="643467"/>
            <a:chExt cx="1170774" cy="1652806"/>
          </a:xfrm>
        </p:grpSpPr>
        <p:pic>
          <p:nvPicPr>
            <p:cNvPr id="6" name="Picture 22" descr="demokritos_trans">
              <a:extLst>
                <a:ext uri="{FF2B5EF4-FFF2-40B4-BE49-F238E27FC236}">
                  <a16:creationId xmlns:a16="http://schemas.microsoft.com/office/drawing/2014/main" id="{3CE038CF-AB15-4AA1-8276-9F5B50D6ED2D}"/>
                </a:ext>
              </a:extLst>
            </p:cNvPr>
            <p:cNvPicPr>
              <a:picLocks noChangeAspect="1" noChangeArrowheads="1"/>
            </p:cNvPicPr>
            <p:nvPr/>
          </p:nvPicPr>
          <p:blipFill>
            <a:blip r:embed="rId4"/>
            <a:srcRect/>
            <a:stretch>
              <a:fillRect/>
            </a:stretch>
          </p:blipFill>
          <p:spPr bwMode="auto">
            <a:xfrm>
              <a:off x="839191" y="643467"/>
              <a:ext cx="1025525" cy="1006475"/>
            </a:xfrm>
            <a:prstGeom prst="rect">
              <a:avLst/>
            </a:prstGeom>
            <a:noFill/>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6C46AB87-2340-4270-A2CE-C44C97F05187}"/>
                </a:ext>
              </a:extLst>
            </p:cNvPr>
            <p:cNvSpPr txBox="1"/>
            <p:nvPr/>
          </p:nvSpPr>
          <p:spPr>
            <a:xfrm>
              <a:off x="766566" y="1649942"/>
              <a:ext cx="1170774" cy="646331"/>
            </a:xfrm>
            <a:prstGeom prst="rect">
              <a:avLst/>
            </a:prstGeom>
            <a:noFill/>
          </p:spPr>
          <p:txBody>
            <a:bodyPr wrap="square" rtlCol="0">
              <a:spAutoFit/>
            </a:bodyPr>
            <a:lstStyle/>
            <a:p>
              <a:r>
                <a:rPr lang="el-GR" sz="1200" dirty="0">
                  <a:solidFill>
                    <a:schemeClr val="accent5">
                      <a:lumMod val="75000"/>
                    </a:schemeClr>
                  </a:solidFill>
                </a:rPr>
                <a:t>ΕΡΓΑΣΤΗΡΙΟ ΜΟΡΙΑΚΗΣ ΔΙΑΓΝΩΣΤΙΚΗΣ</a:t>
              </a:r>
            </a:p>
          </p:txBody>
        </p:sp>
      </p:grpSp>
    </p:spTree>
    <p:extLst>
      <p:ext uri="{BB962C8B-B14F-4D97-AF65-F5344CB8AC3E}">
        <p14:creationId xmlns:p14="http://schemas.microsoft.com/office/powerpoint/2010/main" val="1665788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A4AFE5CE-55BE-4269-B04B-5D3FC5918B18}"/>
              </a:ext>
            </a:extLst>
          </p:cNvPr>
          <p:cNvPicPr>
            <a:picLocks noGrp="1" noChangeAspect="1"/>
          </p:cNvPicPr>
          <p:nvPr>
            <p:ph type="pic" idx="1"/>
          </p:nvPr>
        </p:nvPicPr>
        <p:blipFill rotWithShape="1">
          <a:blip r:embed="rId2"/>
          <a:stretch/>
        </p:blipFill>
        <p:spPr>
          <a:xfrm>
            <a:off x="1657853" y="620713"/>
            <a:ext cx="8876294" cy="6169025"/>
          </a:xfrm>
          <a:noFill/>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6C8CF119-D364-4C17-92E9-E53A4792F9F6}"/>
              </a:ext>
            </a:extLst>
          </p:cNvPr>
          <p:cNvGrpSpPr/>
          <p:nvPr/>
        </p:nvGrpSpPr>
        <p:grpSpPr>
          <a:xfrm>
            <a:off x="10680908" y="613040"/>
            <a:ext cx="1170774" cy="1652806"/>
            <a:chOff x="766566" y="643467"/>
            <a:chExt cx="1170774" cy="1652806"/>
          </a:xfrm>
        </p:grpSpPr>
        <p:pic>
          <p:nvPicPr>
            <p:cNvPr id="7" name="Picture 22" descr="demokritos_trans">
              <a:extLst>
                <a:ext uri="{FF2B5EF4-FFF2-40B4-BE49-F238E27FC236}">
                  <a16:creationId xmlns:a16="http://schemas.microsoft.com/office/drawing/2014/main" id="{57E925D5-9E82-49FA-80CC-45B288590C7C}"/>
                </a:ext>
              </a:extLst>
            </p:cNvPr>
            <p:cNvPicPr>
              <a:picLocks noChangeAspect="1" noChangeArrowheads="1"/>
            </p:cNvPicPr>
            <p:nvPr/>
          </p:nvPicPr>
          <p:blipFill>
            <a:blip r:embed="rId3"/>
            <a:srcRect/>
            <a:stretch>
              <a:fillRect/>
            </a:stretch>
          </p:blipFill>
          <p:spPr bwMode="auto">
            <a:xfrm>
              <a:off x="839191" y="643467"/>
              <a:ext cx="1025525" cy="1006475"/>
            </a:xfrm>
            <a:prstGeom prst="rect">
              <a:avLst/>
            </a:prstGeom>
            <a:noFill/>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46421FB1-4E05-407B-A190-8D410FBE8063}"/>
                </a:ext>
              </a:extLst>
            </p:cNvPr>
            <p:cNvSpPr txBox="1"/>
            <p:nvPr/>
          </p:nvSpPr>
          <p:spPr>
            <a:xfrm>
              <a:off x="766566" y="1649942"/>
              <a:ext cx="1170774" cy="646331"/>
            </a:xfrm>
            <a:prstGeom prst="rect">
              <a:avLst/>
            </a:prstGeom>
            <a:noFill/>
          </p:spPr>
          <p:txBody>
            <a:bodyPr wrap="square" rtlCol="0">
              <a:spAutoFit/>
            </a:bodyPr>
            <a:lstStyle/>
            <a:p>
              <a:r>
                <a:rPr lang="el-GR" sz="1200" dirty="0">
                  <a:solidFill>
                    <a:schemeClr val="accent5">
                      <a:lumMod val="75000"/>
                    </a:schemeClr>
                  </a:solidFill>
                </a:rPr>
                <a:t>ΕΡΓΑΣΤΗΡΙΟ ΜΟΡΙΑΚΗΣ ΔΙΑΓΝΩΣΤΙΚΗΣ</a:t>
              </a:r>
            </a:p>
          </p:txBody>
        </p:sp>
      </p:grpSp>
    </p:spTree>
    <p:extLst>
      <p:ext uri="{BB962C8B-B14F-4D97-AF65-F5344CB8AC3E}">
        <p14:creationId xmlns:p14="http://schemas.microsoft.com/office/powerpoint/2010/main" val="458367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CFC5E5C6-2E3D-4B3A-9A36-BC4E88D6A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495301"/>
            <a:ext cx="8145463" cy="394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TextBox 1">
            <a:extLst>
              <a:ext uri="{FF2B5EF4-FFF2-40B4-BE49-F238E27FC236}">
                <a16:creationId xmlns:a16="http://schemas.microsoft.com/office/drawing/2014/main" id="{AFC40A86-F730-4FA9-A012-9E9F115E504F}"/>
              </a:ext>
            </a:extLst>
          </p:cNvPr>
          <p:cNvSpPr txBox="1">
            <a:spLocks noChangeArrowheads="1"/>
          </p:cNvSpPr>
          <p:nvPr/>
        </p:nvSpPr>
        <p:spPr bwMode="auto">
          <a:xfrm>
            <a:off x="7323139" y="6165850"/>
            <a:ext cx="28797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a:t>From Mary-Claire King</a:t>
            </a:r>
          </a:p>
        </p:txBody>
      </p:sp>
      <p:sp>
        <p:nvSpPr>
          <p:cNvPr id="39940" name="TextBox 1">
            <a:extLst>
              <a:ext uri="{FF2B5EF4-FFF2-40B4-BE49-F238E27FC236}">
                <a16:creationId xmlns:a16="http://schemas.microsoft.com/office/drawing/2014/main" id="{19F505F1-8145-4233-AC50-530B2295B8D3}"/>
              </a:ext>
            </a:extLst>
          </p:cNvPr>
          <p:cNvSpPr txBox="1">
            <a:spLocks noChangeArrowheads="1"/>
          </p:cNvSpPr>
          <p:nvPr/>
        </p:nvSpPr>
        <p:spPr bwMode="auto">
          <a:xfrm>
            <a:off x="2279650" y="5157788"/>
            <a:ext cx="8083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l-GR"/>
              <a:t> T</a:t>
            </a:r>
            <a:r>
              <a:rPr lang="el-GR" altLang="el-GR"/>
              <a:t>ο</a:t>
            </a:r>
            <a:r>
              <a:rPr lang="en-US" altLang="el-GR"/>
              <a:t> 1866, </a:t>
            </a:r>
            <a:r>
              <a:rPr lang="el-GR" altLang="el-GR"/>
              <a:t>ο νευροανατόμος </a:t>
            </a:r>
            <a:r>
              <a:rPr lang="en-US" altLang="el-GR"/>
              <a:t> Paul Broca </a:t>
            </a:r>
            <a:r>
              <a:rPr lang="el-GR" altLang="el-GR"/>
              <a:t>δημοσίευσε το οικογενειακό ιστορικό </a:t>
            </a:r>
          </a:p>
          <a:p>
            <a:r>
              <a:rPr lang="el-GR" altLang="el-GR"/>
              <a:t>της γυναίκας του το οποίο συμπεριελάμβανε 15 συγγενείς με καρκίνο μαστού</a:t>
            </a:r>
            <a:endParaRPr lang="en-US" altLang="el-GR"/>
          </a:p>
        </p:txBody>
      </p:sp>
      <p:pic>
        <p:nvPicPr>
          <p:cNvPr id="5" name="Picture 22" descr="demokritos_trans">
            <a:extLst>
              <a:ext uri="{FF2B5EF4-FFF2-40B4-BE49-F238E27FC236}">
                <a16:creationId xmlns:a16="http://schemas.microsoft.com/office/drawing/2014/main" id="{C75F3B86-9DFD-488B-8F06-48197A63D56F}"/>
              </a:ext>
            </a:extLst>
          </p:cNvPr>
          <p:cNvPicPr>
            <a:picLocks noChangeAspect="1" noChangeArrowheads="1"/>
          </p:cNvPicPr>
          <p:nvPr/>
        </p:nvPicPr>
        <p:blipFill>
          <a:blip r:embed="rId4"/>
          <a:srcRect/>
          <a:stretch>
            <a:fillRect/>
          </a:stretch>
        </p:blipFill>
        <p:spPr bwMode="auto">
          <a:xfrm>
            <a:off x="1847851" y="476251"/>
            <a:ext cx="1025525" cy="1006475"/>
          </a:xfrm>
          <a:prstGeom prst="rect">
            <a:avLst/>
          </a:prstGeom>
          <a:noFill/>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EB34D6-6FD5-4310-9FD1-CDA6AF4FF3A1}"/>
              </a:ext>
            </a:extLst>
          </p:cNvPr>
          <p:cNvPicPr>
            <a:picLocks noChangeAspect="1"/>
          </p:cNvPicPr>
          <p:nvPr/>
        </p:nvPicPr>
        <p:blipFill>
          <a:blip r:embed="rId2"/>
          <a:stretch>
            <a:fillRect/>
          </a:stretch>
        </p:blipFill>
        <p:spPr>
          <a:xfrm>
            <a:off x="377448" y="599725"/>
            <a:ext cx="5715798" cy="1438476"/>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80162961-47BE-4C12-AFDD-032D174E20C2}"/>
              </a:ext>
            </a:extLst>
          </p:cNvPr>
          <p:cNvPicPr>
            <a:picLocks noChangeAspect="1"/>
          </p:cNvPicPr>
          <p:nvPr/>
        </p:nvPicPr>
        <p:blipFill>
          <a:blip r:embed="rId3"/>
          <a:stretch>
            <a:fillRect/>
          </a:stretch>
        </p:blipFill>
        <p:spPr>
          <a:xfrm>
            <a:off x="7921689" y="77211"/>
            <a:ext cx="3976835" cy="2948343"/>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730C9024-0106-4BBC-BA14-8CF25C76C739}"/>
              </a:ext>
            </a:extLst>
          </p:cNvPr>
          <p:cNvPicPr>
            <a:picLocks noChangeAspect="1"/>
          </p:cNvPicPr>
          <p:nvPr/>
        </p:nvPicPr>
        <p:blipFill>
          <a:blip r:embed="rId4"/>
          <a:stretch>
            <a:fillRect/>
          </a:stretch>
        </p:blipFill>
        <p:spPr>
          <a:xfrm>
            <a:off x="802432" y="3108975"/>
            <a:ext cx="10133046" cy="3421649"/>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300DF62-939E-4106-A91A-C1C8E7A254F0}"/>
              </a:ext>
            </a:extLst>
          </p:cNvPr>
          <p:cNvGrpSpPr/>
          <p:nvPr/>
        </p:nvGrpSpPr>
        <p:grpSpPr>
          <a:xfrm>
            <a:off x="6483377" y="664016"/>
            <a:ext cx="1170774" cy="1652806"/>
            <a:chOff x="766566" y="643467"/>
            <a:chExt cx="1170774" cy="1652806"/>
          </a:xfrm>
        </p:grpSpPr>
        <p:pic>
          <p:nvPicPr>
            <p:cNvPr id="12" name="Picture 22" descr="demokritos_trans">
              <a:extLst>
                <a:ext uri="{FF2B5EF4-FFF2-40B4-BE49-F238E27FC236}">
                  <a16:creationId xmlns:a16="http://schemas.microsoft.com/office/drawing/2014/main" id="{853046A7-1B76-4241-B623-E92AF9212E4C}"/>
                </a:ext>
              </a:extLst>
            </p:cNvPr>
            <p:cNvPicPr>
              <a:picLocks noChangeAspect="1" noChangeArrowheads="1"/>
            </p:cNvPicPr>
            <p:nvPr/>
          </p:nvPicPr>
          <p:blipFill>
            <a:blip r:embed="rId5"/>
            <a:srcRect/>
            <a:stretch>
              <a:fillRect/>
            </a:stretch>
          </p:blipFill>
          <p:spPr bwMode="auto">
            <a:xfrm>
              <a:off x="839191" y="643467"/>
              <a:ext cx="1025525" cy="1006475"/>
            </a:xfrm>
            <a:prstGeom prst="rect">
              <a:avLst/>
            </a:prstGeom>
            <a:noFill/>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77CD3D2D-56D8-486C-A874-131BB9D5BE51}"/>
                </a:ext>
              </a:extLst>
            </p:cNvPr>
            <p:cNvSpPr txBox="1"/>
            <p:nvPr/>
          </p:nvSpPr>
          <p:spPr>
            <a:xfrm>
              <a:off x="766566" y="1649942"/>
              <a:ext cx="1170774" cy="646331"/>
            </a:xfrm>
            <a:prstGeom prst="rect">
              <a:avLst/>
            </a:prstGeom>
            <a:noFill/>
          </p:spPr>
          <p:txBody>
            <a:bodyPr wrap="square" rtlCol="0">
              <a:spAutoFit/>
            </a:bodyPr>
            <a:lstStyle/>
            <a:p>
              <a:r>
                <a:rPr lang="el-GR" sz="1200" dirty="0">
                  <a:solidFill>
                    <a:schemeClr val="accent5">
                      <a:lumMod val="75000"/>
                    </a:schemeClr>
                  </a:solidFill>
                </a:rPr>
                <a:t>ΕΡΓΑΣΤΗΡΙΟ ΜΟΡΙΑΚΗΣ ΔΙΑΓΝΩΣΤΙΚΗΣ</a:t>
              </a:r>
            </a:p>
          </p:txBody>
        </p:sp>
      </p:grpSp>
    </p:spTree>
    <p:extLst>
      <p:ext uri="{BB962C8B-B14F-4D97-AF65-F5344CB8AC3E}">
        <p14:creationId xmlns:p14="http://schemas.microsoft.com/office/powerpoint/2010/main" val="2342048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639"/>
            <a:ext cx="12204000" cy="612000"/>
          </a:xfrm>
          <a:prstGeom prst="rect">
            <a:avLst/>
          </a:prstGeom>
          <a:solidFill>
            <a:schemeClr val="accent1">
              <a:lumMod val="50000"/>
            </a:schemeClr>
          </a:solidFill>
        </p:spPr>
        <p:txBody>
          <a:bodyPr wrap="square" rtlCol="0">
            <a:spAutoFit/>
          </a:bodyPr>
          <a:lstStyle/>
          <a:p>
            <a:pPr algn="ctr"/>
            <a:endParaRPr lang="el-GR" sz="2800" b="1" i="1" dirty="0">
              <a:solidFill>
                <a:schemeClr val="bg1"/>
              </a:solidFill>
            </a:endParaRPr>
          </a:p>
        </p:txBody>
      </p:sp>
      <p:sp>
        <p:nvSpPr>
          <p:cNvPr id="15" name="Rectangle 14"/>
          <p:cNvSpPr/>
          <p:nvPr/>
        </p:nvSpPr>
        <p:spPr>
          <a:xfrm>
            <a:off x="-298800" y="78963"/>
            <a:ext cx="12801600" cy="430887"/>
          </a:xfrm>
          <a:prstGeom prst="rect">
            <a:avLst/>
          </a:prstGeom>
        </p:spPr>
        <p:txBody>
          <a:bodyPr wrap="square">
            <a:spAutoFit/>
          </a:bodyPr>
          <a:lstStyle/>
          <a:p>
            <a:pPr algn="ctr"/>
            <a:r>
              <a:rPr lang="el-GR" sz="2200" b="1" dirty="0">
                <a:solidFill>
                  <a:schemeClr val="bg1"/>
                </a:solidFill>
              </a:rPr>
              <a:t>Φάσμα παθογόνων γενετικών αλλαγών των γονιδίων </a:t>
            </a:r>
            <a:r>
              <a:rPr lang="en-US" sz="2200" b="1" i="1" dirty="0">
                <a:solidFill>
                  <a:schemeClr val="bg1"/>
                </a:solidFill>
              </a:rPr>
              <a:t>BRCA1</a:t>
            </a:r>
            <a:r>
              <a:rPr lang="en-US" sz="2200" b="1" dirty="0">
                <a:solidFill>
                  <a:schemeClr val="bg1"/>
                </a:solidFill>
              </a:rPr>
              <a:t> &amp; </a:t>
            </a:r>
            <a:r>
              <a:rPr lang="en-US" sz="2200" b="1" i="1" dirty="0">
                <a:solidFill>
                  <a:schemeClr val="bg1"/>
                </a:solidFill>
              </a:rPr>
              <a:t>BRCA2</a:t>
            </a:r>
            <a:r>
              <a:rPr lang="el-GR" sz="2200" b="1" i="1" dirty="0">
                <a:solidFill>
                  <a:schemeClr val="bg1"/>
                </a:solidFill>
              </a:rPr>
              <a:t> </a:t>
            </a:r>
            <a:r>
              <a:rPr lang="el-GR" sz="2200" b="1" dirty="0">
                <a:solidFill>
                  <a:schemeClr val="bg1"/>
                </a:solidFill>
              </a:rPr>
              <a:t>στον ελληνικό πληθυσμό</a:t>
            </a:r>
            <a:endParaRPr lang="en-US" sz="2200" dirty="0"/>
          </a:p>
        </p:txBody>
      </p:sp>
      <p:sp>
        <p:nvSpPr>
          <p:cNvPr id="6" name="TextBox 5"/>
          <p:cNvSpPr txBox="1"/>
          <p:nvPr/>
        </p:nvSpPr>
        <p:spPr>
          <a:xfrm>
            <a:off x="0" y="612000"/>
            <a:ext cx="11664000" cy="1200329"/>
          </a:xfrm>
          <a:prstGeom prst="rect">
            <a:avLst/>
          </a:prstGeom>
          <a:noFill/>
        </p:spPr>
        <p:txBody>
          <a:bodyPr wrap="square" rtlCol="0">
            <a:spAutoFit/>
          </a:bodyPr>
          <a:lstStyle/>
          <a:p>
            <a:pPr marL="285750" indent="-285750">
              <a:buFont typeface="Wingdings" panose="05000000000000000000" pitchFamily="2" charset="2"/>
              <a:buChar char="q"/>
            </a:pPr>
            <a:r>
              <a:rPr lang="el-GR" b="1" dirty="0">
                <a:solidFill>
                  <a:srgbClr val="993366"/>
                </a:solidFill>
              </a:rPr>
              <a:t>Συνολικά ανιχνεύθηκαν:</a:t>
            </a:r>
          </a:p>
          <a:p>
            <a:r>
              <a:rPr lang="el-GR" dirty="0">
                <a:solidFill>
                  <a:schemeClr val="accent1">
                    <a:lumMod val="50000"/>
                  </a:schemeClr>
                </a:solidFill>
              </a:rPr>
              <a:t>(α) 81 διακριτές παθογόνοι παραλλαγές στο γονίδιο </a:t>
            </a:r>
            <a:r>
              <a:rPr lang="en-US" i="1" dirty="0">
                <a:solidFill>
                  <a:schemeClr val="accent1">
                    <a:lumMod val="50000"/>
                  </a:schemeClr>
                </a:solidFill>
              </a:rPr>
              <a:t>BRCA1</a:t>
            </a:r>
            <a:r>
              <a:rPr lang="el-GR" dirty="0">
                <a:solidFill>
                  <a:schemeClr val="accent1">
                    <a:lumMod val="50000"/>
                  </a:schemeClr>
                </a:solidFill>
              </a:rPr>
              <a:t> εκ των οποίων οι 18 ήταν επανεμφανιζόμενες </a:t>
            </a:r>
            <a:endParaRPr lang="en-US" dirty="0">
              <a:solidFill>
                <a:schemeClr val="accent1">
                  <a:lumMod val="50000"/>
                </a:schemeClr>
              </a:solidFill>
            </a:endParaRPr>
          </a:p>
          <a:p>
            <a:r>
              <a:rPr lang="el-GR" dirty="0">
                <a:solidFill>
                  <a:schemeClr val="accent1">
                    <a:lumMod val="50000"/>
                  </a:schemeClr>
                </a:solidFill>
              </a:rPr>
              <a:t>(β) 82 διακριτές παθογόνοι παραλλαγές στο γονίδιο </a:t>
            </a:r>
            <a:r>
              <a:rPr lang="en-US" i="1" dirty="0">
                <a:solidFill>
                  <a:schemeClr val="accent1">
                    <a:lumMod val="50000"/>
                  </a:schemeClr>
                </a:solidFill>
              </a:rPr>
              <a:t>BRCA2</a:t>
            </a:r>
            <a:r>
              <a:rPr lang="el-GR" i="1" dirty="0">
                <a:solidFill>
                  <a:schemeClr val="accent1">
                    <a:lumMod val="50000"/>
                  </a:schemeClr>
                </a:solidFill>
              </a:rPr>
              <a:t> </a:t>
            </a:r>
            <a:r>
              <a:rPr lang="el-GR" dirty="0">
                <a:solidFill>
                  <a:schemeClr val="accent1">
                    <a:lumMod val="50000"/>
                  </a:schemeClr>
                </a:solidFill>
              </a:rPr>
              <a:t>εκ των οποίων οι 12 ήταν επανεμφανιζόμενες</a:t>
            </a:r>
            <a:endParaRPr lang="en-US" dirty="0">
              <a:solidFill>
                <a:schemeClr val="accent1">
                  <a:lumMod val="50000"/>
                </a:schemeClr>
              </a:solidFill>
            </a:endParaRPr>
          </a:p>
          <a:p>
            <a:r>
              <a:rPr lang="en-US" dirty="0">
                <a:solidFill>
                  <a:schemeClr val="accent1">
                    <a:lumMod val="50000"/>
                  </a:schemeClr>
                </a:solidFill>
              </a:rPr>
              <a:t>(</a:t>
            </a:r>
            <a:r>
              <a:rPr lang="el-GR" dirty="0">
                <a:solidFill>
                  <a:schemeClr val="accent1">
                    <a:lumMod val="50000"/>
                  </a:schemeClr>
                </a:solidFill>
              </a:rPr>
              <a:t>γ) </a:t>
            </a:r>
            <a:r>
              <a:rPr lang="en-US" dirty="0">
                <a:solidFill>
                  <a:schemeClr val="accent1">
                    <a:lumMod val="50000"/>
                  </a:schemeClr>
                </a:solidFill>
              </a:rPr>
              <a:t>10 </a:t>
            </a:r>
            <a:r>
              <a:rPr lang="el-GR" dirty="0">
                <a:solidFill>
                  <a:schemeClr val="accent1">
                    <a:lumMod val="50000"/>
                  </a:schemeClr>
                </a:solidFill>
              </a:rPr>
              <a:t>παθογόνοι παραλλαγές στα γονίδια </a:t>
            </a:r>
            <a:r>
              <a:rPr lang="en-US" i="1" dirty="0">
                <a:solidFill>
                  <a:schemeClr val="accent1">
                    <a:lumMod val="50000"/>
                  </a:schemeClr>
                </a:solidFill>
              </a:rPr>
              <a:t>BRCA1</a:t>
            </a:r>
            <a:r>
              <a:rPr lang="en-US" dirty="0">
                <a:solidFill>
                  <a:schemeClr val="accent1">
                    <a:lumMod val="50000"/>
                  </a:schemeClr>
                </a:solidFill>
              </a:rPr>
              <a:t> &amp; </a:t>
            </a:r>
            <a:r>
              <a:rPr lang="en-US" i="1" dirty="0">
                <a:solidFill>
                  <a:schemeClr val="accent1">
                    <a:lumMod val="50000"/>
                  </a:schemeClr>
                </a:solidFill>
              </a:rPr>
              <a:t>BRCA2</a:t>
            </a:r>
            <a:r>
              <a:rPr lang="en-US" dirty="0">
                <a:solidFill>
                  <a:schemeClr val="accent1">
                    <a:lumMod val="50000"/>
                  </a:schemeClr>
                </a:solidFill>
              </a:rPr>
              <a:t>: </a:t>
            </a:r>
            <a:r>
              <a:rPr lang="el-GR" dirty="0">
                <a:solidFill>
                  <a:schemeClr val="accent1">
                    <a:lumMod val="50000"/>
                  </a:schemeClr>
                </a:solidFill>
              </a:rPr>
              <a:t>ιδρυτικές για τον ελληνικό πληθυσμό</a:t>
            </a:r>
            <a:r>
              <a:rPr lang="en-US" dirty="0">
                <a:solidFill>
                  <a:schemeClr val="accent1">
                    <a:lumMod val="50000"/>
                  </a:schemeClr>
                </a:solidFill>
              </a:rPr>
              <a:t> </a:t>
            </a:r>
          </a:p>
        </p:txBody>
      </p:sp>
      <p:pic>
        <p:nvPicPr>
          <p:cNvPr id="10" name="Picture 9"/>
          <p:cNvPicPr>
            <a:picLocks noChangeAspect="1"/>
          </p:cNvPicPr>
          <p:nvPr/>
        </p:nvPicPr>
        <p:blipFill>
          <a:blip r:embed="rId3"/>
          <a:stretch>
            <a:fillRect/>
          </a:stretch>
        </p:blipFill>
        <p:spPr>
          <a:xfrm>
            <a:off x="0" y="4104000"/>
            <a:ext cx="12190476" cy="2761905"/>
          </a:xfrm>
          <a:prstGeom prst="rect">
            <a:avLst/>
          </a:prstGeom>
        </p:spPr>
      </p:pic>
      <p:sp>
        <p:nvSpPr>
          <p:cNvPr id="11" name="TextBox 10"/>
          <p:cNvSpPr txBox="1"/>
          <p:nvPr/>
        </p:nvSpPr>
        <p:spPr>
          <a:xfrm>
            <a:off x="11340000" y="4104000"/>
            <a:ext cx="864000" cy="369332"/>
          </a:xfrm>
          <a:prstGeom prst="rect">
            <a:avLst/>
          </a:prstGeom>
          <a:noFill/>
        </p:spPr>
        <p:txBody>
          <a:bodyPr wrap="square" rtlCol="0">
            <a:spAutoFit/>
          </a:bodyPr>
          <a:lstStyle/>
          <a:p>
            <a:pPr algn="ctr"/>
            <a:r>
              <a:rPr lang="en-US" b="1" i="1" dirty="0">
                <a:solidFill>
                  <a:srgbClr val="993366"/>
                </a:solidFill>
              </a:rPr>
              <a:t>BRCA2</a:t>
            </a:r>
          </a:p>
        </p:txBody>
      </p:sp>
      <p:pic>
        <p:nvPicPr>
          <p:cNvPr id="9" name="Εικόνα 8"/>
          <p:cNvPicPr>
            <a:picLocks noChangeAspect="1"/>
          </p:cNvPicPr>
          <p:nvPr/>
        </p:nvPicPr>
        <p:blipFill rotWithShape="1">
          <a:blip r:embed="rId4"/>
          <a:srcRect t="41213" b="23809"/>
          <a:stretch/>
        </p:blipFill>
        <p:spPr>
          <a:xfrm>
            <a:off x="95647" y="1727621"/>
            <a:ext cx="11887200" cy="2338822"/>
          </a:xfrm>
          <a:prstGeom prst="rect">
            <a:avLst/>
          </a:prstGeom>
        </p:spPr>
      </p:pic>
      <p:sp>
        <p:nvSpPr>
          <p:cNvPr id="7" name="TextBox 6"/>
          <p:cNvSpPr txBox="1"/>
          <p:nvPr/>
        </p:nvSpPr>
        <p:spPr>
          <a:xfrm>
            <a:off x="10592541" y="2033104"/>
            <a:ext cx="864000" cy="369332"/>
          </a:xfrm>
          <a:prstGeom prst="rect">
            <a:avLst/>
          </a:prstGeom>
          <a:noFill/>
        </p:spPr>
        <p:txBody>
          <a:bodyPr wrap="square" rtlCol="0">
            <a:spAutoFit/>
          </a:bodyPr>
          <a:lstStyle/>
          <a:p>
            <a:pPr algn="ctr"/>
            <a:r>
              <a:rPr lang="en-US" b="1" i="1" dirty="0">
                <a:solidFill>
                  <a:srgbClr val="993366"/>
                </a:solidFill>
              </a:rPr>
              <a:t>BRCA1</a:t>
            </a:r>
          </a:p>
        </p:txBody>
      </p:sp>
      <p:sp>
        <p:nvSpPr>
          <p:cNvPr id="16" name="TextBox 15"/>
          <p:cNvSpPr txBox="1"/>
          <p:nvPr/>
        </p:nvSpPr>
        <p:spPr>
          <a:xfrm>
            <a:off x="864000" y="3024000"/>
            <a:ext cx="45719" cy="252000"/>
          </a:xfrm>
          <a:prstGeom prst="rect">
            <a:avLst/>
          </a:prstGeom>
          <a:noFill/>
          <a:ln>
            <a:solidFill>
              <a:srgbClr val="FF0000"/>
            </a:solidFill>
          </a:ln>
        </p:spPr>
        <p:txBody>
          <a:bodyPr wrap="square" rtlCol="0">
            <a:spAutoFit/>
          </a:bodyPr>
          <a:lstStyle/>
          <a:p>
            <a:endParaRPr lang="el-GR" dirty="0"/>
          </a:p>
        </p:txBody>
      </p:sp>
      <p:sp>
        <p:nvSpPr>
          <p:cNvPr id="17" name="TextBox 16"/>
          <p:cNvSpPr txBox="1"/>
          <p:nvPr/>
        </p:nvSpPr>
        <p:spPr>
          <a:xfrm>
            <a:off x="10998000" y="3060000"/>
            <a:ext cx="36000" cy="216000"/>
          </a:xfrm>
          <a:prstGeom prst="rect">
            <a:avLst/>
          </a:prstGeom>
          <a:noFill/>
          <a:ln>
            <a:solidFill>
              <a:srgbClr val="FF0000"/>
            </a:solidFill>
          </a:ln>
        </p:spPr>
        <p:txBody>
          <a:bodyPr wrap="square" rtlCol="0">
            <a:spAutoFit/>
          </a:bodyPr>
          <a:lstStyle/>
          <a:p>
            <a:endParaRPr lang="el-GR" dirty="0"/>
          </a:p>
        </p:txBody>
      </p:sp>
      <p:sp>
        <p:nvSpPr>
          <p:cNvPr id="18" name="TextBox 17"/>
          <p:cNvSpPr txBox="1"/>
          <p:nvPr/>
        </p:nvSpPr>
        <p:spPr>
          <a:xfrm>
            <a:off x="11448000" y="3060000"/>
            <a:ext cx="36000" cy="216000"/>
          </a:xfrm>
          <a:prstGeom prst="rect">
            <a:avLst/>
          </a:prstGeom>
          <a:noFill/>
          <a:ln>
            <a:solidFill>
              <a:srgbClr val="FF0000"/>
            </a:solidFill>
          </a:ln>
        </p:spPr>
        <p:txBody>
          <a:bodyPr wrap="square" rtlCol="0">
            <a:spAutoFit/>
          </a:bodyPr>
          <a:lstStyle/>
          <a:p>
            <a:endParaRPr lang="el-GR" dirty="0"/>
          </a:p>
        </p:txBody>
      </p:sp>
      <p:sp>
        <p:nvSpPr>
          <p:cNvPr id="19" name="TextBox 18"/>
          <p:cNvSpPr txBox="1"/>
          <p:nvPr/>
        </p:nvSpPr>
        <p:spPr>
          <a:xfrm>
            <a:off x="10782000" y="3060000"/>
            <a:ext cx="36000" cy="216000"/>
          </a:xfrm>
          <a:prstGeom prst="rect">
            <a:avLst/>
          </a:prstGeom>
          <a:noFill/>
          <a:ln>
            <a:solidFill>
              <a:srgbClr val="FF0000"/>
            </a:solidFill>
          </a:ln>
        </p:spPr>
        <p:txBody>
          <a:bodyPr wrap="square" rtlCol="0">
            <a:spAutoFit/>
          </a:bodyPr>
          <a:lstStyle/>
          <a:p>
            <a:endParaRPr lang="el-GR" dirty="0"/>
          </a:p>
        </p:txBody>
      </p:sp>
      <p:grpSp>
        <p:nvGrpSpPr>
          <p:cNvPr id="13" name="Group 12">
            <a:extLst>
              <a:ext uri="{FF2B5EF4-FFF2-40B4-BE49-F238E27FC236}">
                <a16:creationId xmlns:a16="http://schemas.microsoft.com/office/drawing/2014/main" id="{C730C64A-A3AE-4C79-8BA3-9DB9C16A03A4}"/>
              </a:ext>
            </a:extLst>
          </p:cNvPr>
          <p:cNvGrpSpPr/>
          <p:nvPr/>
        </p:nvGrpSpPr>
        <p:grpSpPr>
          <a:xfrm>
            <a:off x="10998000" y="509850"/>
            <a:ext cx="1170774" cy="1652806"/>
            <a:chOff x="766566" y="643467"/>
            <a:chExt cx="1170774" cy="1652806"/>
          </a:xfrm>
        </p:grpSpPr>
        <p:pic>
          <p:nvPicPr>
            <p:cNvPr id="20" name="Picture 22" descr="demokritos_trans">
              <a:extLst>
                <a:ext uri="{FF2B5EF4-FFF2-40B4-BE49-F238E27FC236}">
                  <a16:creationId xmlns:a16="http://schemas.microsoft.com/office/drawing/2014/main" id="{21FB3577-9792-4DA1-A65B-9FD68B4C7364}"/>
                </a:ext>
              </a:extLst>
            </p:cNvPr>
            <p:cNvPicPr>
              <a:picLocks noChangeAspect="1" noChangeArrowheads="1"/>
            </p:cNvPicPr>
            <p:nvPr/>
          </p:nvPicPr>
          <p:blipFill>
            <a:blip r:embed="rId5"/>
            <a:srcRect/>
            <a:stretch>
              <a:fillRect/>
            </a:stretch>
          </p:blipFill>
          <p:spPr bwMode="auto">
            <a:xfrm>
              <a:off x="839191" y="643467"/>
              <a:ext cx="1025525" cy="1006475"/>
            </a:xfrm>
            <a:prstGeom prst="rect">
              <a:avLst/>
            </a:prstGeom>
            <a:noFill/>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BD2B16B9-7D7F-4BC8-94BF-D6CF862D3F11}"/>
                </a:ext>
              </a:extLst>
            </p:cNvPr>
            <p:cNvSpPr txBox="1"/>
            <p:nvPr/>
          </p:nvSpPr>
          <p:spPr>
            <a:xfrm>
              <a:off x="766566" y="1649942"/>
              <a:ext cx="1170774" cy="646331"/>
            </a:xfrm>
            <a:prstGeom prst="rect">
              <a:avLst/>
            </a:prstGeom>
            <a:noFill/>
          </p:spPr>
          <p:txBody>
            <a:bodyPr wrap="square" rtlCol="0">
              <a:spAutoFit/>
            </a:bodyPr>
            <a:lstStyle/>
            <a:p>
              <a:r>
                <a:rPr lang="el-GR" sz="1200" dirty="0">
                  <a:solidFill>
                    <a:schemeClr val="accent5">
                      <a:lumMod val="75000"/>
                    </a:schemeClr>
                  </a:solidFill>
                </a:rPr>
                <a:t>ΕΡΓΑΣΤΗΡΙΟ ΜΟΡΙΑΚΗΣ ΔΙΑΓΝΩΣΤΙΚΗΣ</a:t>
              </a:r>
            </a:p>
          </p:txBody>
        </p:sp>
      </p:grpSp>
    </p:spTree>
    <p:extLst>
      <p:ext uri="{BB962C8B-B14F-4D97-AF65-F5344CB8AC3E}">
        <p14:creationId xmlns:p14="http://schemas.microsoft.com/office/powerpoint/2010/main" val="148888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639"/>
            <a:ext cx="12204000" cy="756000"/>
          </a:xfrm>
          <a:prstGeom prst="rect">
            <a:avLst/>
          </a:prstGeom>
          <a:solidFill>
            <a:schemeClr val="accent1">
              <a:lumMod val="50000"/>
            </a:schemeClr>
          </a:solidFill>
        </p:spPr>
        <p:txBody>
          <a:bodyPr wrap="square" rtlCol="0">
            <a:spAutoFit/>
          </a:bodyPr>
          <a:lstStyle/>
          <a:p>
            <a:endParaRPr lang="en-US" dirty="0"/>
          </a:p>
        </p:txBody>
      </p:sp>
      <p:sp>
        <p:nvSpPr>
          <p:cNvPr id="3" name="TextBox 2"/>
          <p:cNvSpPr txBox="1"/>
          <p:nvPr/>
        </p:nvSpPr>
        <p:spPr>
          <a:xfrm>
            <a:off x="655178" y="-28749"/>
            <a:ext cx="10972800" cy="800219"/>
          </a:xfrm>
          <a:prstGeom prst="rect">
            <a:avLst/>
          </a:prstGeom>
          <a:noFill/>
        </p:spPr>
        <p:txBody>
          <a:bodyPr wrap="square" rtlCol="0">
            <a:spAutoFit/>
          </a:bodyPr>
          <a:lstStyle/>
          <a:p>
            <a:pPr algn="ctr"/>
            <a:r>
              <a:rPr lang="el-GR" sz="2300" b="1" dirty="0">
                <a:solidFill>
                  <a:schemeClr val="bg1"/>
                </a:solidFill>
              </a:rPr>
              <a:t>Γεωγραφική κατανομή των παθογόνων παραλλαγών των γονιδίων προδιάθεσης καρκίνου μαστού/ωοθηκών στον ελληνικό πληθυσμό</a:t>
            </a:r>
          </a:p>
        </p:txBody>
      </p:sp>
      <p:pic>
        <p:nvPicPr>
          <p:cNvPr id="7" name="Picture 6"/>
          <p:cNvPicPr>
            <a:picLocks noChangeAspect="1"/>
          </p:cNvPicPr>
          <p:nvPr/>
        </p:nvPicPr>
        <p:blipFill>
          <a:blip r:embed="rId3"/>
          <a:stretch>
            <a:fillRect/>
          </a:stretch>
        </p:blipFill>
        <p:spPr>
          <a:xfrm>
            <a:off x="36000" y="874297"/>
            <a:ext cx="7194042" cy="5904738"/>
          </a:xfrm>
          <a:prstGeom prst="rect">
            <a:avLst/>
          </a:prstGeom>
        </p:spPr>
      </p:pic>
      <p:pic>
        <p:nvPicPr>
          <p:cNvPr id="11" name="Picture 10"/>
          <p:cNvPicPr>
            <a:picLocks noChangeAspect="1"/>
          </p:cNvPicPr>
          <p:nvPr/>
        </p:nvPicPr>
        <p:blipFill>
          <a:blip r:embed="rId4"/>
          <a:stretch>
            <a:fillRect/>
          </a:stretch>
        </p:blipFill>
        <p:spPr>
          <a:xfrm>
            <a:off x="7164000" y="5076000"/>
            <a:ext cx="5005388" cy="1733550"/>
          </a:xfrm>
          <a:prstGeom prst="rect">
            <a:avLst/>
          </a:prstGeom>
        </p:spPr>
      </p:pic>
      <p:grpSp>
        <p:nvGrpSpPr>
          <p:cNvPr id="6" name="Group 5">
            <a:extLst>
              <a:ext uri="{FF2B5EF4-FFF2-40B4-BE49-F238E27FC236}">
                <a16:creationId xmlns:a16="http://schemas.microsoft.com/office/drawing/2014/main" id="{85604271-4590-47AD-BB49-770F6071FE9E}"/>
              </a:ext>
            </a:extLst>
          </p:cNvPr>
          <p:cNvGrpSpPr/>
          <p:nvPr/>
        </p:nvGrpSpPr>
        <p:grpSpPr>
          <a:xfrm>
            <a:off x="10680908" y="874297"/>
            <a:ext cx="1170774" cy="1652806"/>
            <a:chOff x="766566" y="643467"/>
            <a:chExt cx="1170774" cy="1652806"/>
          </a:xfrm>
        </p:grpSpPr>
        <p:pic>
          <p:nvPicPr>
            <p:cNvPr id="8" name="Picture 22" descr="demokritos_trans">
              <a:extLst>
                <a:ext uri="{FF2B5EF4-FFF2-40B4-BE49-F238E27FC236}">
                  <a16:creationId xmlns:a16="http://schemas.microsoft.com/office/drawing/2014/main" id="{F30DEAFA-8D9B-4C6A-B9FE-7E02BB9AEF29}"/>
                </a:ext>
              </a:extLst>
            </p:cNvPr>
            <p:cNvPicPr>
              <a:picLocks noChangeAspect="1" noChangeArrowheads="1"/>
            </p:cNvPicPr>
            <p:nvPr/>
          </p:nvPicPr>
          <p:blipFill>
            <a:blip r:embed="rId5"/>
            <a:srcRect/>
            <a:stretch>
              <a:fillRect/>
            </a:stretch>
          </p:blipFill>
          <p:spPr bwMode="auto">
            <a:xfrm>
              <a:off x="839191" y="643467"/>
              <a:ext cx="1025525" cy="1006475"/>
            </a:xfrm>
            <a:prstGeom prst="rect">
              <a:avLst/>
            </a:prstGeom>
            <a:noFill/>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E654153C-EE1F-4A97-96D4-AD1685A221F9}"/>
                </a:ext>
              </a:extLst>
            </p:cNvPr>
            <p:cNvSpPr txBox="1"/>
            <p:nvPr/>
          </p:nvSpPr>
          <p:spPr>
            <a:xfrm>
              <a:off x="766566" y="1649942"/>
              <a:ext cx="1170774" cy="646331"/>
            </a:xfrm>
            <a:prstGeom prst="rect">
              <a:avLst/>
            </a:prstGeom>
            <a:noFill/>
          </p:spPr>
          <p:txBody>
            <a:bodyPr wrap="square" rtlCol="0">
              <a:spAutoFit/>
            </a:bodyPr>
            <a:lstStyle/>
            <a:p>
              <a:r>
                <a:rPr lang="el-GR" sz="1200" dirty="0">
                  <a:solidFill>
                    <a:schemeClr val="accent5">
                      <a:lumMod val="75000"/>
                    </a:schemeClr>
                  </a:solidFill>
                </a:rPr>
                <a:t>ΕΡΓΑΣΤΗΡΙΟ ΜΟΡΙΑΚΗΣ ΔΙΑΓΝΩΣΤΙΚΗΣ</a:t>
              </a:r>
            </a:p>
          </p:txBody>
        </p:sp>
      </p:grpSp>
    </p:spTree>
    <p:extLst>
      <p:ext uri="{BB962C8B-B14F-4D97-AF65-F5344CB8AC3E}">
        <p14:creationId xmlns:p14="http://schemas.microsoft.com/office/powerpoint/2010/main" val="128699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268000"/>
            <a:ext cx="10972800" cy="2246769"/>
          </a:xfrm>
          <a:prstGeom prst="rect">
            <a:avLst/>
          </a:prstGeom>
          <a:solidFill>
            <a:schemeClr val="accent1">
              <a:lumMod val="20000"/>
              <a:lumOff val="80000"/>
            </a:schemeClr>
          </a:solidFill>
          <a:ln>
            <a:solidFill>
              <a:srgbClr val="993366"/>
            </a:solidFill>
          </a:ln>
        </p:spPr>
        <p:txBody>
          <a:bodyPr wrap="square" rtlCol="0">
            <a:spAutoFit/>
          </a:bodyPr>
          <a:lstStyle/>
          <a:p>
            <a:pPr algn="ctr"/>
            <a:endParaRPr lang="en-US" sz="2800" b="1" dirty="0">
              <a:solidFill>
                <a:schemeClr val="accent1"/>
              </a:solidFill>
              <a:latin typeface="Arial" panose="020B0604020202020204" pitchFamily="34" charset="0"/>
              <a:cs typeface="Arial" panose="020B0604020202020204" pitchFamily="34" charset="0"/>
            </a:endParaRPr>
          </a:p>
          <a:p>
            <a:pPr algn="ctr"/>
            <a:r>
              <a:rPr lang="el-GR" sz="2800" b="1" dirty="0">
                <a:solidFill>
                  <a:schemeClr val="accent1"/>
                </a:solidFill>
                <a:latin typeface="Arial" panose="020B0604020202020204" pitchFamily="34" charset="0"/>
                <a:cs typeface="Arial" panose="020B0604020202020204" pitchFamily="34" charset="0"/>
              </a:rPr>
              <a:t>Αποτελούν το 75,8%</a:t>
            </a:r>
            <a:r>
              <a:rPr lang="en-US" sz="2800" b="1" dirty="0">
                <a:solidFill>
                  <a:schemeClr val="accent1"/>
                </a:solidFill>
                <a:latin typeface="Arial" panose="020B0604020202020204" pitchFamily="34" charset="0"/>
                <a:cs typeface="Arial" panose="020B0604020202020204" pitchFamily="34" charset="0"/>
              </a:rPr>
              <a:t> (585</a:t>
            </a:r>
            <a:r>
              <a:rPr lang="el-GR" sz="2800" b="1" dirty="0">
                <a:solidFill>
                  <a:schemeClr val="accent1"/>
                </a:solidFill>
                <a:latin typeface="Arial" panose="020B0604020202020204" pitchFamily="34" charset="0"/>
                <a:cs typeface="Arial" panose="020B0604020202020204" pitchFamily="34" charset="0"/>
              </a:rPr>
              <a:t> από </a:t>
            </a:r>
            <a:r>
              <a:rPr lang="en-US" sz="2800" b="1" dirty="0">
                <a:solidFill>
                  <a:schemeClr val="accent1"/>
                </a:solidFill>
                <a:latin typeface="Arial" panose="020B0604020202020204" pitchFamily="34" charset="0"/>
                <a:cs typeface="Arial" panose="020B0604020202020204" pitchFamily="34" charset="0"/>
              </a:rPr>
              <a:t>771</a:t>
            </a:r>
            <a:r>
              <a:rPr lang="el-GR" sz="2800" b="1" dirty="0">
                <a:solidFill>
                  <a:schemeClr val="accent1"/>
                </a:solidFill>
                <a:latin typeface="Arial" panose="020B0604020202020204" pitchFamily="34" charset="0"/>
                <a:cs typeface="Arial" panose="020B0604020202020204" pitchFamily="34" charset="0"/>
              </a:rPr>
              <a:t> οικογένειες</a:t>
            </a:r>
            <a:r>
              <a:rPr lang="en-US" sz="2800" b="1" dirty="0">
                <a:solidFill>
                  <a:schemeClr val="accent1"/>
                </a:solidFill>
                <a:latin typeface="Arial" panose="020B0604020202020204" pitchFamily="34" charset="0"/>
                <a:cs typeface="Arial" panose="020B0604020202020204" pitchFamily="34" charset="0"/>
              </a:rPr>
              <a:t>)</a:t>
            </a:r>
            <a:r>
              <a:rPr lang="el-GR" sz="2800" b="1" dirty="0">
                <a:solidFill>
                  <a:schemeClr val="accent1"/>
                </a:solidFill>
                <a:latin typeface="Arial" panose="020B0604020202020204" pitchFamily="34" charset="0"/>
                <a:cs typeface="Arial" panose="020B0604020202020204" pitchFamily="34" charset="0"/>
              </a:rPr>
              <a:t> του συνόλου </a:t>
            </a:r>
          </a:p>
          <a:p>
            <a:pPr algn="ctr"/>
            <a:r>
              <a:rPr lang="el-GR" sz="2800" b="1" dirty="0">
                <a:solidFill>
                  <a:schemeClr val="accent1"/>
                </a:solidFill>
                <a:latin typeface="Arial" panose="020B0604020202020204" pitchFamily="34" charset="0"/>
                <a:cs typeface="Arial" panose="020B0604020202020204" pitchFamily="34" charset="0"/>
              </a:rPr>
              <a:t>των παθογόνων παραλλαγών των γονιδίων </a:t>
            </a:r>
          </a:p>
          <a:p>
            <a:pPr algn="ctr"/>
            <a:r>
              <a:rPr lang="en-US" sz="2800" b="1" i="1" dirty="0">
                <a:solidFill>
                  <a:schemeClr val="accent1"/>
                </a:solidFill>
                <a:latin typeface="Arial" panose="020B0604020202020204" pitchFamily="34" charset="0"/>
                <a:cs typeface="Arial" panose="020B0604020202020204" pitchFamily="34" charset="0"/>
              </a:rPr>
              <a:t>BRCA1</a:t>
            </a:r>
            <a:r>
              <a:rPr lang="el-GR" sz="2800" b="1" i="1" dirty="0">
                <a:solidFill>
                  <a:schemeClr val="accent1"/>
                </a:solidFill>
                <a:latin typeface="Arial" panose="020B0604020202020204" pitchFamily="34" charset="0"/>
                <a:cs typeface="Arial" panose="020B0604020202020204" pitchFamily="34" charset="0"/>
              </a:rPr>
              <a:t> </a:t>
            </a:r>
            <a:r>
              <a:rPr lang="el-GR" sz="2800" b="1" dirty="0">
                <a:solidFill>
                  <a:schemeClr val="accent1"/>
                </a:solidFill>
                <a:latin typeface="Arial" panose="020B0604020202020204" pitchFamily="34" charset="0"/>
                <a:cs typeface="Arial" panose="020B0604020202020204" pitchFamily="34" charset="0"/>
              </a:rPr>
              <a:t>(86,2%)</a:t>
            </a:r>
            <a:r>
              <a:rPr lang="el-GR" sz="2800" b="1" i="1" dirty="0">
                <a:solidFill>
                  <a:schemeClr val="accent1"/>
                </a:solidFill>
                <a:latin typeface="Arial" panose="020B0604020202020204" pitchFamily="34" charset="0"/>
                <a:cs typeface="Arial" panose="020B0604020202020204" pitchFamily="34" charset="0"/>
              </a:rPr>
              <a:t> &amp; Β</a:t>
            </a:r>
            <a:r>
              <a:rPr lang="en-US" sz="2800" b="1" i="1" dirty="0">
                <a:solidFill>
                  <a:schemeClr val="accent1"/>
                </a:solidFill>
                <a:latin typeface="Arial" panose="020B0604020202020204" pitchFamily="34" charset="0"/>
                <a:cs typeface="Arial" panose="020B0604020202020204" pitchFamily="34" charset="0"/>
              </a:rPr>
              <a:t>RCA</a:t>
            </a:r>
            <a:r>
              <a:rPr lang="el-GR" sz="2800" b="1" i="1" dirty="0">
                <a:solidFill>
                  <a:schemeClr val="accent1"/>
                </a:solidFill>
                <a:latin typeface="Arial" panose="020B0604020202020204" pitchFamily="34" charset="0"/>
                <a:cs typeface="Arial" panose="020B0604020202020204" pitchFamily="34" charset="0"/>
              </a:rPr>
              <a:t>2</a:t>
            </a:r>
            <a:r>
              <a:rPr lang="en-US" sz="2800" b="1" i="1" dirty="0">
                <a:solidFill>
                  <a:schemeClr val="accent1"/>
                </a:solidFill>
                <a:latin typeface="Arial" panose="020B0604020202020204" pitchFamily="34" charset="0"/>
                <a:cs typeface="Arial" panose="020B0604020202020204" pitchFamily="34" charset="0"/>
              </a:rPr>
              <a:t> </a:t>
            </a:r>
            <a:r>
              <a:rPr lang="en-US" sz="2800" b="1" dirty="0">
                <a:solidFill>
                  <a:schemeClr val="accent1"/>
                </a:solidFill>
                <a:latin typeface="Arial" panose="020B0604020202020204" pitchFamily="34" charset="0"/>
                <a:cs typeface="Arial" panose="020B0604020202020204" pitchFamily="34" charset="0"/>
              </a:rPr>
              <a:t>(46,5%)</a:t>
            </a:r>
            <a:r>
              <a:rPr lang="el-GR" sz="2800" b="1" i="1" dirty="0">
                <a:solidFill>
                  <a:schemeClr val="accent1"/>
                </a:solidFill>
                <a:latin typeface="Arial" panose="020B0604020202020204" pitchFamily="34" charset="0"/>
                <a:cs typeface="Arial" panose="020B0604020202020204" pitchFamily="34" charset="0"/>
              </a:rPr>
              <a:t> </a:t>
            </a:r>
            <a:r>
              <a:rPr lang="el-GR" sz="2800" b="1" dirty="0">
                <a:solidFill>
                  <a:schemeClr val="accent1"/>
                </a:solidFill>
                <a:latin typeface="Arial" panose="020B0604020202020204" pitchFamily="34" charset="0"/>
                <a:cs typeface="Arial" panose="020B0604020202020204" pitchFamily="34" charset="0"/>
              </a:rPr>
              <a:t>στον ελληνικό πληθυσμό</a:t>
            </a:r>
            <a:endParaRPr lang="en-US" sz="2800" b="1" dirty="0">
              <a:solidFill>
                <a:schemeClr val="accent1"/>
              </a:solidFill>
              <a:latin typeface="Arial" panose="020B0604020202020204" pitchFamily="34" charset="0"/>
              <a:cs typeface="Arial" panose="020B0604020202020204" pitchFamily="34" charset="0"/>
            </a:endParaRPr>
          </a:p>
          <a:p>
            <a:pPr algn="ctr"/>
            <a:endParaRPr lang="el-GR" sz="2800" b="1" dirty="0">
              <a:solidFill>
                <a:schemeClr val="accent1"/>
              </a:solidFill>
              <a:latin typeface="Arial" panose="020B0604020202020204" pitchFamily="34" charset="0"/>
              <a:cs typeface="Arial" panose="020B0604020202020204" pitchFamily="34" charset="0"/>
            </a:endParaRPr>
          </a:p>
        </p:txBody>
      </p:sp>
      <p:sp>
        <p:nvSpPr>
          <p:cNvPr id="3" name="TextBox 2"/>
          <p:cNvSpPr txBox="1"/>
          <p:nvPr/>
        </p:nvSpPr>
        <p:spPr>
          <a:xfrm>
            <a:off x="0" y="-6639"/>
            <a:ext cx="12204000" cy="369332"/>
          </a:xfrm>
          <a:prstGeom prst="rect">
            <a:avLst/>
          </a:prstGeom>
          <a:solidFill>
            <a:schemeClr val="accent1">
              <a:lumMod val="50000"/>
            </a:schemeClr>
          </a:solidFill>
        </p:spPr>
        <p:txBody>
          <a:bodyPr wrap="square" rtlCol="0">
            <a:spAutoFit/>
          </a:bodyPr>
          <a:lstStyle/>
          <a:p>
            <a:endParaRPr lang="en-US" dirty="0">
              <a:latin typeface="Arial" panose="020B0604020202020204" pitchFamily="34" charset="0"/>
              <a:cs typeface="Arial" panose="020B0604020202020204" pitchFamily="34" charset="0"/>
            </a:endParaRPr>
          </a:p>
        </p:txBody>
      </p:sp>
      <p:sp>
        <p:nvSpPr>
          <p:cNvPr id="4" name="Rectangle 3"/>
          <p:cNvSpPr/>
          <p:nvPr/>
        </p:nvSpPr>
        <p:spPr>
          <a:xfrm>
            <a:off x="609600" y="453572"/>
            <a:ext cx="10972800" cy="861774"/>
          </a:xfrm>
          <a:prstGeom prst="rect">
            <a:avLst/>
          </a:prstGeom>
        </p:spPr>
        <p:txBody>
          <a:bodyPr wrap="square">
            <a:spAutoFit/>
          </a:bodyPr>
          <a:lstStyle/>
          <a:p>
            <a:pPr algn="ctr"/>
            <a:r>
              <a:rPr lang="el-GR" sz="2500" b="1" dirty="0">
                <a:solidFill>
                  <a:schemeClr val="accent2"/>
                </a:solidFill>
                <a:latin typeface="Arial" panose="020B0604020202020204" pitchFamily="34" charset="0"/>
                <a:cs typeface="Arial" panose="020B0604020202020204" pitchFamily="34" charset="0"/>
              </a:rPr>
              <a:t>Ιδρυτικές/Επανεμφανιζόμενες παθογόνοι παραλλαγές </a:t>
            </a:r>
          </a:p>
          <a:p>
            <a:pPr algn="ctr"/>
            <a:r>
              <a:rPr lang="el-GR" sz="2500" b="1" dirty="0">
                <a:solidFill>
                  <a:schemeClr val="accent2"/>
                </a:solidFill>
                <a:latin typeface="Arial" panose="020B0604020202020204" pitchFamily="34" charset="0"/>
                <a:cs typeface="Arial" panose="020B0604020202020204" pitchFamily="34" charset="0"/>
              </a:rPr>
              <a:t>των γονιδίων </a:t>
            </a:r>
            <a:r>
              <a:rPr lang="en-US" sz="2500" b="1" i="1" dirty="0">
                <a:solidFill>
                  <a:schemeClr val="accent2"/>
                </a:solidFill>
                <a:latin typeface="Arial" panose="020B0604020202020204" pitchFamily="34" charset="0"/>
                <a:cs typeface="Arial" panose="020B0604020202020204" pitchFamily="34" charset="0"/>
              </a:rPr>
              <a:t>BRCA1</a:t>
            </a:r>
            <a:r>
              <a:rPr lang="en-US" sz="2500" b="1" dirty="0">
                <a:solidFill>
                  <a:schemeClr val="accent2"/>
                </a:solidFill>
                <a:latin typeface="Arial" panose="020B0604020202020204" pitchFamily="34" charset="0"/>
                <a:cs typeface="Arial" panose="020B0604020202020204" pitchFamily="34" charset="0"/>
              </a:rPr>
              <a:t> </a:t>
            </a:r>
            <a:r>
              <a:rPr lang="el-GR" sz="2500" b="1" dirty="0">
                <a:solidFill>
                  <a:schemeClr val="accent2"/>
                </a:solidFill>
                <a:latin typeface="Arial" panose="020B0604020202020204" pitchFamily="34" charset="0"/>
                <a:cs typeface="Arial" panose="020B0604020202020204" pitchFamily="34" charset="0"/>
              </a:rPr>
              <a:t>&amp; </a:t>
            </a:r>
            <a:r>
              <a:rPr lang="en-US" sz="2500" b="1" i="1" dirty="0">
                <a:solidFill>
                  <a:schemeClr val="accent2"/>
                </a:solidFill>
                <a:latin typeface="Arial" panose="020B0604020202020204" pitchFamily="34" charset="0"/>
                <a:cs typeface="Arial" panose="020B0604020202020204" pitchFamily="34" charset="0"/>
              </a:rPr>
              <a:t>BRCA2</a:t>
            </a:r>
            <a:r>
              <a:rPr lang="el-GR" sz="2500" b="1" i="1" dirty="0">
                <a:solidFill>
                  <a:schemeClr val="accent2"/>
                </a:solidFill>
                <a:latin typeface="Arial" panose="020B0604020202020204" pitchFamily="34" charset="0"/>
                <a:cs typeface="Arial" panose="020B0604020202020204" pitchFamily="34" charset="0"/>
              </a:rPr>
              <a:t> </a:t>
            </a:r>
            <a:r>
              <a:rPr lang="el-GR" sz="2500" b="1" dirty="0">
                <a:solidFill>
                  <a:schemeClr val="accent2"/>
                </a:solidFill>
                <a:latin typeface="Arial" panose="020B0604020202020204" pitchFamily="34" charset="0"/>
                <a:cs typeface="Arial" panose="020B0604020202020204" pitchFamily="34" charset="0"/>
              </a:rPr>
              <a:t>στον ελληνικό πληθυσμό</a:t>
            </a:r>
            <a:r>
              <a:rPr lang="en-US" sz="2500" b="1" dirty="0">
                <a:solidFill>
                  <a:schemeClr val="accent2"/>
                </a:solidFill>
                <a:latin typeface="Arial" panose="020B0604020202020204" pitchFamily="34" charset="0"/>
                <a:cs typeface="Arial" panose="020B0604020202020204" pitchFamily="34" charset="0"/>
              </a:rPr>
              <a:t> </a:t>
            </a:r>
            <a:endParaRPr lang="el-GR" sz="2500" b="1" dirty="0">
              <a:solidFill>
                <a:schemeClr val="accent2"/>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F17C96F-ED08-401A-A975-9BB3DB2D7240}"/>
              </a:ext>
            </a:extLst>
          </p:cNvPr>
          <p:cNvGrpSpPr/>
          <p:nvPr/>
        </p:nvGrpSpPr>
        <p:grpSpPr>
          <a:xfrm>
            <a:off x="10872497" y="5124080"/>
            <a:ext cx="1170774" cy="1652806"/>
            <a:chOff x="766566" y="643467"/>
            <a:chExt cx="1170774" cy="1652806"/>
          </a:xfrm>
        </p:grpSpPr>
        <p:pic>
          <p:nvPicPr>
            <p:cNvPr id="6" name="Picture 22" descr="demokritos_trans">
              <a:extLst>
                <a:ext uri="{FF2B5EF4-FFF2-40B4-BE49-F238E27FC236}">
                  <a16:creationId xmlns:a16="http://schemas.microsoft.com/office/drawing/2014/main" id="{4A4F3E98-E652-4C8C-BC3B-368AFE5FA738}"/>
                </a:ext>
              </a:extLst>
            </p:cNvPr>
            <p:cNvPicPr>
              <a:picLocks noChangeAspect="1" noChangeArrowheads="1"/>
            </p:cNvPicPr>
            <p:nvPr/>
          </p:nvPicPr>
          <p:blipFill>
            <a:blip r:embed="rId3"/>
            <a:srcRect/>
            <a:stretch>
              <a:fillRect/>
            </a:stretch>
          </p:blipFill>
          <p:spPr bwMode="auto">
            <a:xfrm>
              <a:off x="839191" y="643467"/>
              <a:ext cx="1025525" cy="1006475"/>
            </a:xfrm>
            <a:prstGeom prst="rect">
              <a:avLst/>
            </a:prstGeom>
            <a:noFill/>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8FC5FF8D-DC67-4B1F-A0B9-BAFD71F40B50}"/>
                </a:ext>
              </a:extLst>
            </p:cNvPr>
            <p:cNvSpPr txBox="1"/>
            <p:nvPr/>
          </p:nvSpPr>
          <p:spPr>
            <a:xfrm>
              <a:off x="766566" y="1649942"/>
              <a:ext cx="1170774" cy="646331"/>
            </a:xfrm>
            <a:prstGeom prst="rect">
              <a:avLst/>
            </a:prstGeom>
            <a:noFill/>
          </p:spPr>
          <p:txBody>
            <a:bodyPr wrap="square" rtlCol="0">
              <a:spAutoFit/>
            </a:bodyPr>
            <a:lstStyle/>
            <a:p>
              <a:r>
                <a:rPr lang="el-GR" sz="1200" dirty="0">
                  <a:solidFill>
                    <a:schemeClr val="accent5">
                      <a:lumMod val="75000"/>
                    </a:schemeClr>
                  </a:solidFill>
                </a:rPr>
                <a:t>ΕΡΓΑΣΤΗΡΙΟ ΜΟΡΙΑΚΗΣ ΔΙΑΓΝΩΣΤΙΚΗΣ</a:t>
              </a:r>
            </a:p>
          </p:txBody>
        </p:sp>
      </p:grpSp>
    </p:spTree>
    <p:extLst>
      <p:ext uri="{BB962C8B-B14F-4D97-AF65-F5344CB8AC3E}">
        <p14:creationId xmlns:p14="http://schemas.microsoft.com/office/powerpoint/2010/main" val="362697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5749CDFA-5A57-42DF-B604-B24EEBD945A7}"/>
              </a:ext>
            </a:extLst>
          </p:cNvPr>
          <p:cNvGraphicFramePr>
            <a:graphicFrameLocks/>
          </p:cNvGraphicFramePr>
          <p:nvPr>
            <p:extLst>
              <p:ext uri="{D42A27DB-BD31-4B8C-83A1-F6EECF244321}">
                <p14:modId xmlns:p14="http://schemas.microsoft.com/office/powerpoint/2010/main" val="2279962843"/>
              </p:ext>
            </p:extLst>
          </p:nvPr>
        </p:nvGraphicFramePr>
        <p:xfrm>
          <a:off x="1539624" y="1257863"/>
          <a:ext cx="9897036" cy="5262282"/>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C43989A8-16CC-4051-9669-4FC083D6A5B7}"/>
              </a:ext>
            </a:extLst>
          </p:cNvPr>
          <p:cNvSpPr/>
          <p:nvPr/>
        </p:nvSpPr>
        <p:spPr>
          <a:xfrm>
            <a:off x="995082" y="511459"/>
            <a:ext cx="10013577" cy="584775"/>
          </a:xfrm>
          <a:prstGeom prst="rect">
            <a:avLst/>
          </a:prstGeom>
        </p:spPr>
        <p:txBody>
          <a:bodyPr wrap="square">
            <a:spAutoFit/>
          </a:bodyPr>
          <a:lstStyle/>
          <a:p>
            <a:pPr algn="ctr"/>
            <a:r>
              <a:rPr lang="en-US" sz="1600" b="1" dirty="0">
                <a:solidFill>
                  <a:srgbClr val="FF0000"/>
                </a:solidFill>
                <a:latin typeface="Arial Nova" panose="020B0504020202020204" pitchFamily="34" charset="0"/>
                <a:ea typeface="Arial Unicode MS" panose="020B0604020202020204" pitchFamily="34" charset="-128"/>
              </a:rPr>
              <a:t>One in three </a:t>
            </a:r>
            <a:r>
              <a:rPr lang="en-US" sz="1600" b="1" dirty="0">
                <a:solidFill>
                  <a:schemeClr val="accent3"/>
                </a:solidFill>
                <a:latin typeface="Arial Nova" panose="020B0504020202020204" pitchFamily="34" charset="0"/>
                <a:ea typeface="Arial Unicode MS" panose="020B0604020202020204" pitchFamily="34" charset="-128"/>
              </a:rPr>
              <a:t>Greek breast cancer patients with early onset and/or strong family history carries a loss-of-function allele in a known, suspected or candidate susceptibility breast cancer gene</a:t>
            </a:r>
            <a:endParaRPr lang="el-GR" sz="1600" dirty="0">
              <a:solidFill>
                <a:schemeClr val="accent3"/>
              </a:solidFill>
              <a:latin typeface="Arial Nova" panose="020B0504020202020204" pitchFamily="34" charset="0"/>
            </a:endParaRPr>
          </a:p>
        </p:txBody>
      </p:sp>
      <p:sp>
        <p:nvSpPr>
          <p:cNvPr id="5" name="Rectangle 4">
            <a:extLst>
              <a:ext uri="{FF2B5EF4-FFF2-40B4-BE49-F238E27FC236}">
                <a16:creationId xmlns:a16="http://schemas.microsoft.com/office/drawing/2014/main" id="{1BD70A6D-28A3-499F-AF3F-327EF9F716E7}"/>
              </a:ext>
            </a:extLst>
          </p:cNvPr>
          <p:cNvSpPr/>
          <p:nvPr/>
        </p:nvSpPr>
        <p:spPr>
          <a:xfrm>
            <a:off x="1667435" y="75490"/>
            <a:ext cx="8857130" cy="400110"/>
          </a:xfrm>
          <a:prstGeom prst="rect">
            <a:avLst/>
          </a:prstGeom>
        </p:spPr>
        <p:txBody>
          <a:bodyPr wrap="square">
            <a:spAutoFit/>
          </a:bodyPr>
          <a:lstStyle/>
          <a:p>
            <a:r>
              <a:rPr lang="en-US" sz="2000" b="1" dirty="0">
                <a:solidFill>
                  <a:srgbClr val="009999"/>
                </a:solidFill>
                <a:effectLst>
                  <a:outerShdw blurRad="38100" dist="38100" dir="2700000" algn="tl">
                    <a:srgbClr val="000000">
                      <a:alpha val="43137"/>
                    </a:srgbClr>
                  </a:outerShdw>
                </a:effectLst>
                <a:latin typeface="Arial Nova" panose="020B0504020202020204" pitchFamily="34" charset="0"/>
                <a:ea typeface="Arial Unicode MS" panose="020B0604020202020204" pitchFamily="34" charset="-128"/>
              </a:rPr>
              <a:t>Susceptibility alleles in highly selected Greek breast cancer patients</a:t>
            </a:r>
            <a:endParaRPr lang="el-GR" sz="2000" dirty="0">
              <a:solidFill>
                <a:srgbClr val="009999"/>
              </a:solidFill>
              <a:effectLst>
                <a:outerShdw blurRad="38100" dist="38100" dir="2700000" algn="tl">
                  <a:srgbClr val="000000">
                    <a:alpha val="43137"/>
                  </a:srgbClr>
                </a:outerShdw>
              </a:effectLst>
              <a:latin typeface="Arial Nova" panose="020B0504020202020204" pitchFamily="34" charset="0"/>
            </a:endParaRPr>
          </a:p>
        </p:txBody>
      </p:sp>
      <p:sp>
        <p:nvSpPr>
          <p:cNvPr id="7" name="Rounded Rectangle 4">
            <a:extLst>
              <a:ext uri="{FF2B5EF4-FFF2-40B4-BE49-F238E27FC236}">
                <a16:creationId xmlns:a16="http://schemas.microsoft.com/office/drawing/2014/main" id="{FF26BDF6-1275-40B3-9430-873B41696A63}"/>
              </a:ext>
            </a:extLst>
          </p:cNvPr>
          <p:cNvSpPr/>
          <p:nvPr/>
        </p:nvSpPr>
        <p:spPr>
          <a:xfrm>
            <a:off x="358588" y="1684626"/>
            <a:ext cx="3476847" cy="8252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6">
                    <a:lumMod val="75000"/>
                  </a:schemeClr>
                </a:solidFill>
                <a:latin typeface="Arial Nova" panose="020B0504020202020204" pitchFamily="34" charset="0"/>
                <a:cs typeface="Arial" pitchFamily="34" charset="0"/>
              </a:rPr>
              <a:t>1382 highly-selected</a:t>
            </a:r>
          </a:p>
          <a:p>
            <a:pPr algn="ctr">
              <a:defRPr/>
            </a:pPr>
            <a:r>
              <a:rPr lang="en-US" b="1" dirty="0" err="1">
                <a:solidFill>
                  <a:schemeClr val="accent6">
                    <a:lumMod val="75000"/>
                  </a:schemeClr>
                </a:solidFill>
                <a:latin typeface="Arial Nova" panose="020B0504020202020204" pitchFamily="34" charset="0"/>
                <a:cs typeface="Arial" pitchFamily="34" charset="0"/>
              </a:rPr>
              <a:t>BrCa</a:t>
            </a:r>
            <a:r>
              <a:rPr lang="en-US" b="1" dirty="0">
                <a:solidFill>
                  <a:schemeClr val="accent6">
                    <a:lumMod val="75000"/>
                  </a:schemeClr>
                </a:solidFill>
                <a:latin typeface="Arial Nova" panose="020B0504020202020204" pitchFamily="34" charset="0"/>
                <a:cs typeface="Arial" pitchFamily="34" charset="0"/>
              </a:rPr>
              <a:t> patients</a:t>
            </a:r>
            <a:endParaRPr lang="el-GR" sz="1400" u="sng" dirty="0">
              <a:solidFill>
                <a:schemeClr val="accent6">
                  <a:lumMod val="75000"/>
                </a:schemeClr>
              </a:solidFill>
              <a:latin typeface="Arial Nova" panose="020B0504020202020204" pitchFamily="34" charset="0"/>
              <a:cs typeface="Arial" pitchFamily="34" charset="0"/>
            </a:endParaRPr>
          </a:p>
        </p:txBody>
      </p:sp>
      <p:sp>
        <p:nvSpPr>
          <p:cNvPr id="8" name="Rounded Rectangle 4">
            <a:extLst>
              <a:ext uri="{FF2B5EF4-FFF2-40B4-BE49-F238E27FC236}">
                <a16:creationId xmlns:a16="http://schemas.microsoft.com/office/drawing/2014/main" id="{F3615FEC-C757-4C0A-8D00-033130639E7A}"/>
              </a:ext>
            </a:extLst>
          </p:cNvPr>
          <p:cNvSpPr/>
          <p:nvPr/>
        </p:nvSpPr>
        <p:spPr>
          <a:xfrm>
            <a:off x="358586" y="2722529"/>
            <a:ext cx="3476847" cy="8252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6">
                    <a:lumMod val="75000"/>
                  </a:schemeClr>
                </a:solidFill>
                <a:latin typeface="Arial Nova" panose="020B0504020202020204" pitchFamily="34" charset="0"/>
                <a:cs typeface="Arial" pitchFamily="34" charset="0"/>
              </a:rPr>
              <a:t>94-gene panel</a:t>
            </a:r>
            <a:endParaRPr lang="el-GR" sz="1400" u="sng" dirty="0">
              <a:solidFill>
                <a:schemeClr val="accent6">
                  <a:lumMod val="75000"/>
                </a:schemeClr>
              </a:solidFill>
              <a:latin typeface="Arial Nova" panose="020B0504020202020204" pitchFamily="34" charset="0"/>
              <a:cs typeface="Arial" pitchFamily="34" charset="0"/>
            </a:endParaRPr>
          </a:p>
        </p:txBody>
      </p:sp>
      <p:sp>
        <p:nvSpPr>
          <p:cNvPr id="9" name="Rounded Rectangle 4">
            <a:extLst>
              <a:ext uri="{FF2B5EF4-FFF2-40B4-BE49-F238E27FC236}">
                <a16:creationId xmlns:a16="http://schemas.microsoft.com/office/drawing/2014/main" id="{654316BA-6D32-4AA3-BD7D-1D9A277A0E35}"/>
              </a:ext>
            </a:extLst>
          </p:cNvPr>
          <p:cNvSpPr/>
          <p:nvPr/>
        </p:nvSpPr>
        <p:spPr>
          <a:xfrm>
            <a:off x="636493" y="4132359"/>
            <a:ext cx="2921034" cy="8252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6">
                    <a:lumMod val="75000"/>
                  </a:schemeClr>
                </a:solidFill>
                <a:latin typeface="Arial Nova" panose="020B0504020202020204" pitchFamily="34" charset="0"/>
              </a:rPr>
              <a:t>31.5% </a:t>
            </a:r>
            <a:r>
              <a:rPr lang="en-GB" b="1" dirty="0">
                <a:solidFill>
                  <a:schemeClr val="accent6">
                    <a:lumMod val="75000"/>
                  </a:schemeClr>
                </a:solidFill>
                <a:latin typeface="Arial Nova" panose="020B0504020202020204" pitchFamily="34" charset="0"/>
              </a:rPr>
              <a:t>carried </a:t>
            </a:r>
            <a:r>
              <a:rPr lang="en-GB" b="1" dirty="0" err="1">
                <a:solidFill>
                  <a:schemeClr val="accent6">
                    <a:lumMod val="75000"/>
                  </a:schemeClr>
                </a:solidFill>
                <a:latin typeface="Arial Nova" panose="020B0504020202020204" pitchFamily="34" charset="0"/>
              </a:rPr>
              <a:t>LoF</a:t>
            </a:r>
            <a:r>
              <a:rPr lang="en-GB" b="1" dirty="0">
                <a:solidFill>
                  <a:schemeClr val="accent6">
                    <a:lumMod val="75000"/>
                  </a:schemeClr>
                </a:solidFill>
                <a:latin typeface="Arial Nova" panose="020B0504020202020204" pitchFamily="34" charset="0"/>
              </a:rPr>
              <a:t> alleles in 28 genes</a:t>
            </a:r>
          </a:p>
          <a:p>
            <a:pPr algn="ctr">
              <a:defRPr/>
            </a:pPr>
            <a:r>
              <a:rPr lang="en-GB" b="1" dirty="0">
                <a:solidFill>
                  <a:schemeClr val="accent6">
                    <a:lumMod val="75000"/>
                  </a:schemeClr>
                </a:solidFill>
                <a:latin typeface="Arial Nova" panose="020B0504020202020204" pitchFamily="34" charset="0"/>
              </a:rPr>
              <a:t> </a:t>
            </a:r>
            <a:r>
              <a:rPr lang="en-GB" dirty="0">
                <a:solidFill>
                  <a:schemeClr val="accent6">
                    <a:lumMod val="75000"/>
                  </a:schemeClr>
                </a:solidFill>
                <a:latin typeface="Arial Nova" panose="020B0504020202020204" pitchFamily="34" charset="0"/>
              </a:rPr>
              <a:t>(6.7% in genes </a:t>
            </a:r>
          </a:p>
          <a:p>
            <a:pPr algn="ctr">
              <a:defRPr/>
            </a:pPr>
            <a:r>
              <a:rPr lang="en-GB" dirty="0">
                <a:solidFill>
                  <a:schemeClr val="accent6">
                    <a:lumMod val="75000"/>
                  </a:schemeClr>
                </a:solidFill>
                <a:latin typeface="Arial Nova" panose="020B0504020202020204" pitchFamily="34" charset="0"/>
              </a:rPr>
              <a:t>other than </a:t>
            </a:r>
            <a:r>
              <a:rPr lang="en-GB" i="1" dirty="0">
                <a:solidFill>
                  <a:schemeClr val="accent6">
                    <a:lumMod val="75000"/>
                  </a:schemeClr>
                </a:solidFill>
                <a:latin typeface="Arial Nova" panose="020B0504020202020204" pitchFamily="34" charset="0"/>
              </a:rPr>
              <a:t>BRCA1/2</a:t>
            </a:r>
            <a:r>
              <a:rPr lang="en-GB" dirty="0">
                <a:solidFill>
                  <a:schemeClr val="accent6">
                    <a:lumMod val="75000"/>
                  </a:schemeClr>
                </a:solidFill>
                <a:latin typeface="Arial Nova" panose="020B0504020202020204" pitchFamily="34" charset="0"/>
              </a:rPr>
              <a:t>)</a:t>
            </a:r>
            <a:endParaRPr lang="el-GR" sz="1400" u="sng" dirty="0">
              <a:solidFill>
                <a:schemeClr val="accent6">
                  <a:lumMod val="75000"/>
                </a:schemeClr>
              </a:solidFill>
              <a:latin typeface="Arial Nova" panose="020B0504020202020204" pitchFamily="34" charset="0"/>
              <a:cs typeface="Arial" pitchFamily="34" charset="0"/>
            </a:endParaRPr>
          </a:p>
        </p:txBody>
      </p:sp>
      <p:sp>
        <p:nvSpPr>
          <p:cNvPr id="10" name="Arrow: Down 9">
            <a:extLst>
              <a:ext uri="{FF2B5EF4-FFF2-40B4-BE49-F238E27FC236}">
                <a16:creationId xmlns:a16="http://schemas.microsoft.com/office/drawing/2014/main" id="{75666E44-D01C-4731-94FB-5C17D64C6EEA}"/>
              </a:ext>
            </a:extLst>
          </p:cNvPr>
          <p:cNvSpPr/>
          <p:nvPr/>
        </p:nvSpPr>
        <p:spPr>
          <a:xfrm>
            <a:off x="1999129" y="2509916"/>
            <a:ext cx="277906" cy="287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Arrow: Down 10">
            <a:extLst>
              <a:ext uri="{FF2B5EF4-FFF2-40B4-BE49-F238E27FC236}">
                <a16:creationId xmlns:a16="http://schemas.microsoft.com/office/drawing/2014/main" id="{BC41D2AF-3635-442B-A7DD-DBD0663DA55B}"/>
              </a:ext>
            </a:extLst>
          </p:cNvPr>
          <p:cNvSpPr/>
          <p:nvPr/>
        </p:nvSpPr>
        <p:spPr>
          <a:xfrm>
            <a:off x="2012576" y="3524963"/>
            <a:ext cx="277906" cy="287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2" name="Group 11">
            <a:extLst>
              <a:ext uri="{FF2B5EF4-FFF2-40B4-BE49-F238E27FC236}">
                <a16:creationId xmlns:a16="http://schemas.microsoft.com/office/drawing/2014/main" id="{EC5D1DD9-E824-4561-B795-5F7472AA36BC}"/>
              </a:ext>
            </a:extLst>
          </p:cNvPr>
          <p:cNvGrpSpPr/>
          <p:nvPr/>
        </p:nvGrpSpPr>
        <p:grpSpPr>
          <a:xfrm>
            <a:off x="51106" y="5173374"/>
            <a:ext cx="1170774" cy="1652806"/>
            <a:chOff x="766566" y="643467"/>
            <a:chExt cx="1170774" cy="1652806"/>
          </a:xfrm>
        </p:grpSpPr>
        <p:pic>
          <p:nvPicPr>
            <p:cNvPr id="13" name="Picture 22" descr="demokritos_trans">
              <a:extLst>
                <a:ext uri="{FF2B5EF4-FFF2-40B4-BE49-F238E27FC236}">
                  <a16:creationId xmlns:a16="http://schemas.microsoft.com/office/drawing/2014/main" id="{6CB87318-CE4C-4939-A60A-6AF27944735A}"/>
                </a:ext>
              </a:extLst>
            </p:cNvPr>
            <p:cNvPicPr>
              <a:picLocks noChangeAspect="1" noChangeArrowheads="1"/>
            </p:cNvPicPr>
            <p:nvPr/>
          </p:nvPicPr>
          <p:blipFill>
            <a:blip r:embed="rId3"/>
            <a:srcRect/>
            <a:stretch>
              <a:fillRect/>
            </a:stretch>
          </p:blipFill>
          <p:spPr bwMode="auto">
            <a:xfrm>
              <a:off x="839191" y="643467"/>
              <a:ext cx="1025525" cy="1006475"/>
            </a:xfrm>
            <a:prstGeom prst="rect">
              <a:avLst/>
            </a:prstGeom>
            <a:noFill/>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C205B994-B224-4AE8-91FC-66E493064AA5}"/>
                </a:ext>
              </a:extLst>
            </p:cNvPr>
            <p:cNvSpPr txBox="1"/>
            <p:nvPr/>
          </p:nvSpPr>
          <p:spPr>
            <a:xfrm>
              <a:off x="766566" y="1649942"/>
              <a:ext cx="1170774" cy="646331"/>
            </a:xfrm>
            <a:prstGeom prst="rect">
              <a:avLst/>
            </a:prstGeom>
            <a:noFill/>
          </p:spPr>
          <p:txBody>
            <a:bodyPr wrap="square" rtlCol="0">
              <a:spAutoFit/>
            </a:bodyPr>
            <a:lstStyle/>
            <a:p>
              <a:r>
                <a:rPr lang="el-GR" sz="1200" dirty="0">
                  <a:solidFill>
                    <a:schemeClr val="accent5">
                      <a:lumMod val="75000"/>
                    </a:schemeClr>
                  </a:solidFill>
                </a:rPr>
                <a:t>ΕΡΓΑΣΤΗΡΙΟ ΜΟΡΙΑΚΗΣ ΔΙΑΓΝΩΣΤΙΚΗΣ</a:t>
              </a:r>
            </a:p>
          </p:txBody>
        </p:sp>
      </p:grpSp>
      <p:grpSp>
        <p:nvGrpSpPr>
          <p:cNvPr id="19" name="Group 18">
            <a:extLst>
              <a:ext uri="{FF2B5EF4-FFF2-40B4-BE49-F238E27FC236}">
                <a16:creationId xmlns:a16="http://schemas.microsoft.com/office/drawing/2014/main" id="{69CECC8B-133E-4B75-97D4-00A4B44D9634}"/>
              </a:ext>
            </a:extLst>
          </p:cNvPr>
          <p:cNvGrpSpPr/>
          <p:nvPr/>
        </p:nvGrpSpPr>
        <p:grpSpPr>
          <a:xfrm>
            <a:off x="8499566" y="4693920"/>
            <a:ext cx="3641328" cy="2020776"/>
            <a:chOff x="8379134" y="4636794"/>
            <a:chExt cx="3761760" cy="2077902"/>
          </a:xfrm>
          <a:effectLst>
            <a:outerShdw blurRad="50800" dist="38100" dir="2700000" algn="tl" rotWithShape="0">
              <a:prstClr val="black">
                <a:alpha val="40000"/>
              </a:prstClr>
            </a:outerShdw>
          </a:effectLst>
        </p:grpSpPr>
        <p:pic>
          <p:nvPicPr>
            <p:cNvPr id="16" name="Picture 15">
              <a:extLst>
                <a:ext uri="{FF2B5EF4-FFF2-40B4-BE49-F238E27FC236}">
                  <a16:creationId xmlns:a16="http://schemas.microsoft.com/office/drawing/2014/main" id="{E14C0957-131D-417B-A736-55292B66C434}"/>
                </a:ext>
              </a:extLst>
            </p:cNvPr>
            <p:cNvPicPr>
              <a:picLocks noChangeAspect="1"/>
            </p:cNvPicPr>
            <p:nvPr/>
          </p:nvPicPr>
          <p:blipFill>
            <a:blip r:embed="rId4"/>
            <a:stretch>
              <a:fillRect/>
            </a:stretch>
          </p:blipFill>
          <p:spPr>
            <a:xfrm>
              <a:off x="8379134" y="4798423"/>
              <a:ext cx="3761760" cy="1916273"/>
            </a:xfrm>
            <a:prstGeom prst="rect">
              <a:avLst/>
            </a:prstGeom>
          </p:spPr>
        </p:pic>
        <p:pic>
          <p:nvPicPr>
            <p:cNvPr id="18" name="Picture 17">
              <a:extLst>
                <a:ext uri="{FF2B5EF4-FFF2-40B4-BE49-F238E27FC236}">
                  <a16:creationId xmlns:a16="http://schemas.microsoft.com/office/drawing/2014/main" id="{2CDCE422-0CB7-4E4A-9E5E-7EDAF2BEA2AE}"/>
                </a:ext>
              </a:extLst>
            </p:cNvPr>
            <p:cNvPicPr>
              <a:picLocks noChangeAspect="1"/>
            </p:cNvPicPr>
            <p:nvPr/>
          </p:nvPicPr>
          <p:blipFill>
            <a:blip r:embed="rId5"/>
            <a:stretch>
              <a:fillRect/>
            </a:stretch>
          </p:blipFill>
          <p:spPr>
            <a:xfrm>
              <a:off x="9076671" y="4636794"/>
              <a:ext cx="3064223" cy="161629"/>
            </a:xfrm>
            <a:prstGeom prst="rect">
              <a:avLst/>
            </a:prstGeom>
          </p:spPr>
        </p:pic>
      </p:grpSp>
    </p:spTree>
    <p:extLst>
      <p:ext uri="{BB962C8B-B14F-4D97-AF65-F5344CB8AC3E}">
        <p14:creationId xmlns:p14="http://schemas.microsoft.com/office/powerpoint/2010/main" val="179418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0475" y="292227"/>
            <a:ext cx="5933842" cy="2519345"/>
          </a:xfrm>
          <a:prstGeom prst="rect">
            <a:avLst/>
          </a:prstGeom>
        </p:spPr>
      </p:pic>
      <p:sp>
        <p:nvSpPr>
          <p:cNvPr id="7" name="Rectangle 6"/>
          <p:cNvSpPr/>
          <p:nvPr/>
        </p:nvSpPr>
        <p:spPr>
          <a:xfrm>
            <a:off x="696699" y="2519412"/>
            <a:ext cx="10798601" cy="1200329"/>
          </a:xfrm>
          <a:prstGeom prst="rect">
            <a:avLst/>
          </a:prstGeom>
        </p:spPr>
        <p:txBody>
          <a:bodyPr wrap="square">
            <a:spAutoFit/>
          </a:bodyPr>
          <a:lstStyle/>
          <a:p>
            <a:pPr algn="ctr"/>
            <a:r>
              <a:rPr lang="el-GR" sz="3600" dirty="0">
                <a:latin typeface="Franklin Gothic Book" panose="020B0503020102020204" pitchFamily="34" charset="0"/>
              </a:rPr>
              <a:t>Ένα εθνικό μητρώο της γενετικής ποικιλομορφίας των Ελλήνων ασθενών με καρκίνο</a:t>
            </a:r>
          </a:p>
        </p:txBody>
      </p:sp>
      <p:grpSp>
        <p:nvGrpSpPr>
          <p:cNvPr id="16" name="Group 15">
            <a:extLst>
              <a:ext uri="{FF2B5EF4-FFF2-40B4-BE49-F238E27FC236}">
                <a16:creationId xmlns:a16="http://schemas.microsoft.com/office/drawing/2014/main" id="{8CF76C91-52A9-4CD1-A7BF-B12F9658500C}"/>
              </a:ext>
            </a:extLst>
          </p:cNvPr>
          <p:cNvGrpSpPr/>
          <p:nvPr/>
        </p:nvGrpSpPr>
        <p:grpSpPr>
          <a:xfrm>
            <a:off x="7558966" y="3738488"/>
            <a:ext cx="4326184" cy="2616101"/>
            <a:chOff x="7539916" y="3601951"/>
            <a:chExt cx="4326184" cy="2616101"/>
          </a:xfrm>
        </p:grpSpPr>
        <p:sp>
          <p:nvSpPr>
            <p:cNvPr id="12" name="TextBox 11"/>
            <p:cNvSpPr txBox="1"/>
            <p:nvPr/>
          </p:nvSpPr>
          <p:spPr>
            <a:xfrm>
              <a:off x="7539916" y="3601951"/>
              <a:ext cx="4326184" cy="2616101"/>
            </a:xfrm>
            <a:prstGeom prst="rect">
              <a:avLst/>
            </a:prstGeom>
            <a:noFill/>
          </p:spPr>
          <p:txBody>
            <a:bodyPr wrap="none" rtlCol="0">
              <a:spAutoFit/>
            </a:bodyPr>
            <a:lstStyle/>
            <a:p>
              <a:pPr algn="ctr"/>
              <a:r>
                <a:rPr lang="en-US" sz="2000" b="1" i="1" dirty="0">
                  <a:latin typeface="Franklin Gothic Book" panose="020B0503020102020204" pitchFamily="34" charset="0"/>
                </a:rPr>
                <a:t> </a:t>
              </a:r>
            </a:p>
            <a:p>
              <a:pPr algn="r"/>
              <a:endParaRPr lang="en-US" i="1" u="sng" dirty="0">
                <a:latin typeface="Franklin Gothic Book" panose="020B0503020102020204" pitchFamily="34" charset="0"/>
              </a:endParaRPr>
            </a:p>
            <a:p>
              <a:pPr algn="r"/>
              <a:endParaRPr lang="en-US" i="1" u="sng" dirty="0">
                <a:latin typeface="Franklin Gothic Book" panose="020B0503020102020204" pitchFamily="34" charset="0"/>
              </a:endParaRPr>
            </a:p>
            <a:p>
              <a:pPr algn="r"/>
              <a:endParaRPr lang="en-US" i="1" u="sng" dirty="0">
                <a:latin typeface="Franklin Gothic Book" panose="020B0503020102020204" pitchFamily="34" charset="0"/>
              </a:endParaRPr>
            </a:p>
            <a:p>
              <a:pPr algn="r"/>
              <a:endParaRPr lang="en-US" i="1" u="sng" dirty="0">
                <a:latin typeface="Franklin Gothic Book" panose="020B0503020102020204" pitchFamily="34" charset="0"/>
              </a:endParaRPr>
            </a:p>
            <a:p>
              <a:pPr algn="r"/>
              <a:endParaRPr lang="en-US" i="1" u="sng" dirty="0">
                <a:latin typeface="Franklin Gothic Book" panose="020B0503020102020204" pitchFamily="34" charset="0"/>
              </a:endParaRPr>
            </a:p>
            <a:p>
              <a:pPr algn="r"/>
              <a:endParaRPr lang="en-US" i="1" u="sng" dirty="0">
                <a:latin typeface="Franklin Gothic Book" panose="020B0503020102020204" pitchFamily="34" charset="0"/>
              </a:endParaRPr>
            </a:p>
            <a:p>
              <a:pPr algn="r"/>
              <a:endParaRPr lang="en-US" i="1" u="sng" dirty="0">
                <a:latin typeface="Franklin Gothic Book" panose="020B0503020102020204" pitchFamily="34" charset="0"/>
              </a:endParaRPr>
            </a:p>
            <a:p>
              <a:pPr algn="ctr"/>
              <a:r>
                <a:rPr lang="en-US" u="sng" dirty="0">
                  <a:latin typeface="Franklin Gothic Book" panose="020B0503020102020204" pitchFamily="34" charset="0"/>
                </a:rPr>
                <a:t>http://ithaka.rrp.demokritos.gr/CanVaS </a:t>
              </a:r>
            </a:p>
          </p:txBody>
        </p:sp>
        <p:pic>
          <p:nvPicPr>
            <p:cNvPr id="15" name="Picture 14" descr="Qr code&#10;&#10;Description automatically generated">
              <a:extLst>
                <a:ext uri="{FF2B5EF4-FFF2-40B4-BE49-F238E27FC236}">
                  <a16:creationId xmlns:a16="http://schemas.microsoft.com/office/drawing/2014/main" id="{4054B6C4-7326-4DB1-9712-FA1E79579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6582" y="4038242"/>
              <a:ext cx="1828800" cy="1828800"/>
            </a:xfrm>
            <a:prstGeom prst="rect">
              <a:avLst/>
            </a:prstGeom>
          </p:spPr>
        </p:pic>
      </p:grpSp>
      <p:sp>
        <p:nvSpPr>
          <p:cNvPr id="2" name="TextBox 1">
            <a:extLst>
              <a:ext uri="{FF2B5EF4-FFF2-40B4-BE49-F238E27FC236}">
                <a16:creationId xmlns:a16="http://schemas.microsoft.com/office/drawing/2014/main" id="{54C4170C-CCE6-4B1D-8896-F6B6E3D91184}"/>
              </a:ext>
            </a:extLst>
          </p:cNvPr>
          <p:cNvSpPr txBox="1"/>
          <p:nvPr/>
        </p:nvSpPr>
        <p:spPr>
          <a:xfrm>
            <a:off x="91168" y="6077590"/>
            <a:ext cx="3895616" cy="307777"/>
          </a:xfrm>
          <a:prstGeom prst="rect">
            <a:avLst/>
          </a:prstGeom>
          <a:noFill/>
        </p:spPr>
        <p:txBody>
          <a:bodyPr wrap="square" rtlCol="0">
            <a:spAutoFit/>
          </a:bodyPr>
          <a:lstStyle/>
          <a:p>
            <a:r>
              <a:rPr lang="en-US" sz="1400" dirty="0"/>
              <a:t>Kalfakakou et al. Human Mutation (2021)</a:t>
            </a:r>
          </a:p>
        </p:txBody>
      </p:sp>
      <p:sp>
        <p:nvSpPr>
          <p:cNvPr id="3" name="Date Placeholder 2">
            <a:extLst>
              <a:ext uri="{FF2B5EF4-FFF2-40B4-BE49-F238E27FC236}">
                <a16:creationId xmlns:a16="http://schemas.microsoft.com/office/drawing/2014/main" id="{FF4CAA3F-D4F9-496E-BDA8-B576CFBE7062}"/>
              </a:ext>
            </a:extLst>
          </p:cNvPr>
          <p:cNvSpPr>
            <a:spLocks noGrp="1"/>
          </p:cNvSpPr>
          <p:nvPr>
            <p:ph type="dt" sz="half" idx="10"/>
          </p:nvPr>
        </p:nvSpPr>
        <p:spPr/>
        <p:txBody>
          <a:bodyPr/>
          <a:lstStyle/>
          <a:p>
            <a:r>
              <a:rPr lang="en-US"/>
              <a:t>26/7/2021</a:t>
            </a:r>
            <a:endParaRPr lang="en-US" dirty="0"/>
          </a:p>
        </p:txBody>
      </p:sp>
      <p:sp>
        <p:nvSpPr>
          <p:cNvPr id="4" name="Slide Number Placeholder 3">
            <a:extLst>
              <a:ext uri="{FF2B5EF4-FFF2-40B4-BE49-F238E27FC236}">
                <a16:creationId xmlns:a16="http://schemas.microsoft.com/office/drawing/2014/main" id="{A9BA34DA-CBD9-403C-9E36-8A8A0C794759}"/>
              </a:ext>
            </a:extLst>
          </p:cNvPr>
          <p:cNvSpPr>
            <a:spLocks noGrp="1"/>
          </p:cNvSpPr>
          <p:nvPr>
            <p:ph type="sldNum" sz="quarter" idx="12"/>
          </p:nvPr>
        </p:nvSpPr>
        <p:spPr/>
        <p:txBody>
          <a:bodyPr/>
          <a:lstStyle/>
          <a:p>
            <a:fld id="{6294C122-808B-4306-8EE1-CB4DB0907E90}" type="slidenum">
              <a:rPr lang="de-AT" smtClean="0"/>
              <a:t>45</a:t>
            </a:fld>
            <a:endParaRPr lang="de-AT"/>
          </a:p>
        </p:txBody>
      </p:sp>
      <p:grpSp>
        <p:nvGrpSpPr>
          <p:cNvPr id="10" name="Group 9">
            <a:extLst>
              <a:ext uri="{FF2B5EF4-FFF2-40B4-BE49-F238E27FC236}">
                <a16:creationId xmlns:a16="http://schemas.microsoft.com/office/drawing/2014/main" id="{C6912DB0-004F-4AA4-8E47-E6D0C5422649}"/>
              </a:ext>
            </a:extLst>
          </p:cNvPr>
          <p:cNvGrpSpPr/>
          <p:nvPr/>
        </p:nvGrpSpPr>
        <p:grpSpPr>
          <a:xfrm>
            <a:off x="373323" y="590496"/>
            <a:ext cx="1170774" cy="1652806"/>
            <a:chOff x="766566" y="643467"/>
            <a:chExt cx="1170774" cy="1652806"/>
          </a:xfrm>
        </p:grpSpPr>
        <p:pic>
          <p:nvPicPr>
            <p:cNvPr id="11" name="Picture 22" descr="demokritos_trans">
              <a:extLst>
                <a:ext uri="{FF2B5EF4-FFF2-40B4-BE49-F238E27FC236}">
                  <a16:creationId xmlns:a16="http://schemas.microsoft.com/office/drawing/2014/main" id="{50EFF539-A55C-4C3A-901E-DEC665BFF6C3}"/>
                </a:ext>
              </a:extLst>
            </p:cNvPr>
            <p:cNvPicPr>
              <a:picLocks noChangeAspect="1" noChangeArrowheads="1"/>
            </p:cNvPicPr>
            <p:nvPr/>
          </p:nvPicPr>
          <p:blipFill>
            <a:blip r:embed="rId5"/>
            <a:srcRect/>
            <a:stretch>
              <a:fillRect/>
            </a:stretch>
          </p:blipFill>
          <p:spPr bwMode="auto">
            <a:xfrm>
              <a:off x="839191" y="643467"/>
              <a:ext cx="1025525" cy="1006475"/>
            </a:xfrm>
            <a:prstGeom prst="rect">
              <a:avLst/>
            </a:prstGeom>
            <a:noFill/>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1B12638B-0C3C-4A18-9FB3-282AAF5510D2}"/>
                </a:ext>
              </a:extLst>
            </p:cNvPr>
            <p:cNvSpPr txBox="1"/>
            <p:nvPr/>
          </p:nvSpPr>
          <p:spPr>
            <a:xfrm>
              <a:off x="766566" y="1649942"/>
              <a:ext cx="1170774" cy="646331"/>
            </a:xfrm>
            <a:prstGeom prst="rect">
              <a:avLst/>
            </a:prstGeom>
            <a:noFill/>
          </p:spPr>
          <p:txBody>
            <a:bodyPr wrap="square" rtlCol="0">
              <a:spAutoFit/>
            </a:bodyPr>
            <a:lstStyle/>
            <a:p>
              <a:r>
                <a:rPr lang="el-GR" sz="1200" dirty="0">
                  <a:solidFill>
                    <a:schemeClr val="accent5">
                      <a:lumMod val="75000"/>
                    </a:schemeClr>
                  </a:solidFill>
                </a:rPr>
                <a:t>ΕΡΓΑΣΤΗΡΙΟ ΜΟΡΙΑΚΗΣ ΔΙΑΓΝΩΣΤΙΚΗΣ</a:t>
              </a:r>
            </a:p>
          </p:txBody>
        </p:sp>
      </p:grpSp>
    </p:spTree>
    <p:extLst>
      <p:ext uri="{BB962C8B-B14F-4D97-AF65-F5344CB8AC3E}">
        <p14:creationId xmlns:p14="http://schemas.microsoft.com/office/powerpoint/2010/main" val="1472236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6F7D4BD-A72D-4214-9AB6-85A582391774}"/>
              </a:ext>
            </a:extLst>
          </p:cNvPr>
          <p:cNvSpPr>
            <a:spLocks noGrp="1"/>
          </p:cNvSpPr>
          <p:nvPr>
            <p:ph type="dt" sz="half" idx="10"/>
          </p:nvPr>
        </p:nvSpPr>
        <p:spPr/>
        <p:txBody>
          <a:bodyPr/>
          <a:lstStyle/>
          <a:p>
            <a:r>
              <a:rPr lang="en-US"/>
              <a:t>26/7/2021</a:t>
            </a:r>
            <a:endParaRPr lang="en-US" dirty="0"/>
          </a:p>
        </p:txBody>
      </p:sp>
      <p:sp>
        <p:nvSpPr>
          <p:cNvPr id="5" name="Slide Number Placeholder 4">
            <a:extLst>
              <a:ext uri="{FF2B5EF4-FFF2-40B4-BE49-F238E27FC236}">
                <a16:creationId xmlns:a16="http://schemas.microsoft.com/office/drawing/2014/main" id="{25B8ACF1-90F7-45C1-8C79-87BA37AA3141}"/>
              </a:ext>
            </a:extLst>
          </p:cNvPr>
          <p:cNvSpPr>
            <a:spLocks noGrp="1"/>
          </p:cNvSpPr>
          <p:nvPr>
            <p:ph type="sldNum" sz="quarter" idx="12"/>
          </p:nvPr>
        </p:nvSpPr>
        <p:spPr/>
        <p:txBody>
          <a:bodyPr/>
          <a:lstStyle/>
          <a:p>
            <a:fld id="{DFA5D71E-5CDF-4C93-8A75-5B916FDC5BEA}" type="slidenum">
              <a:rPr lang="en-US" smtClean="0"/>
              <a:pPr/>
              <a:t>46</a:t>
            </a:fld>
            <a:endParaRPr lang="en-US" dirty="0"/>
          </a:p>
        </p:txBody>
      </p:sp>
      <p:pic>
        <p:nvPicPr>
          <p:cNvPr id="6" name="Picture 5">
            <a:extLst>
              <a:ext uri="{FF2B5EF4-FFF2-40B4-BE49-F238E27FC236}">
                <a16:creationId xmlns:a16="http://schemas.microsoft.com/office/drawing/2014/main" id="{2555CBA0-BE4F-484D-8CA1-9E9D9EFD1F9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82492" y="1993102"/>
            <a:ext cx="5691898" cy="4328160"/>
          </a:xfrm>
          <a:prstGeom prst="rect">
            <a:avLst/>
          </a:prstGeom>
          <a:noFill/>
          <a:effectLst>
            <a:outerShdw blurRad="50800" dist="38100" dir="5400000" algn="t" rotWithShape="0">
              <a:prstClr val="black">
                <a:alpha val="40000"/>
              </a:prstClr>
            </a:outerShdw>
          </a:effectLst>
        </p:spPr>
      </p:pic>
      <p:graphicFrame>
        <p:nvGraphicFramePr>
          <p:cNvPr id="7" name="Chart 6">
            <a:extLst>
              <a:ext uri="{FF2B5EF4-FFF2-40B4-BE49-F238E27FC236}">
                <a16:creationId xmlns:a16="http://schemas.microsoft.com/office/drawing/2014/main" id="{C3C12B8C-99E3-4506-B35D-137666126278}"/>
              </a:ext>
            </a:extLst>
          </p:cNvPr>
          <p:cNvGraphicFramePr>
            <a:graphicFrameLocks/>
          </p:cNvGraphicFramePr>
          <p:nvPr>
            <p:extLst>
              <p:ext uri="{D42A27DB-BD31-4B8C-83A1-F6EECF244321}">
                <p14:modId xmlns:p14="http://schemas.microsoft.com/office/powerpoint/2010/main" val="2066526951"/>
              </p:ext>
            </p:extLst>
          </p:nvPr>
        </p:nvGraphicFramePr>
        <p:xfrm>
          <a:off x="413973" y="1873981"/>
          <a:ext cx="5047385" cy="23414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1A660B91-88A6-4439-B289-9CF81E0FA329}"/>
              </a:ext>
            </a:extLst>
          </p:cNvPr>
          <p:cNvGraphicFramePr>
            <a:graphicFrameLocks/>
          </p:cNvGraphicFramePr>
          <p:nvPr>
            <p:extLst>
              <p:ext uri="{D42A27DB-BD31-4B8C-83A1-F6EECF244321}">
                <p14:modId xmlns:p14="http://schemas.microsoft.com/office/powerpoint/2010/main" val="3638010046"/>
              </p:ext>
            </p:extLst>
          </p:nvPr>
        </p:nvGraphicFramePr>
        <p:xfrm>
          <a:off x="360600" y="4108937"/>
          <a:ext cx="5125357" cy="2398364"/>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45DB1B75-122F-4323-9B29-20C2E351A18C}"/>
              </a:ext>
            </a:extLst>
          </p:cNvPr>
          <p:cNvSpPr txBox="1"/>
          <p:nvPr/>
        </p:nvSpPr>
        <p:spPr>
          <a:xfrm>
            <a:off x="3068294" y="925020"/>
            <a:ext cx="6316666" cy="461665"/>
          </a:xfrm>
          <a:prstGeom prst="rect">
            <a:avLst/>
          </a:prstGeom>
          <a:noFill/>
        </p:spPr>
        <p:txBody>
          <a:bodyPr wrap="none" rtlCol="0">
            <a:spAutoFit/>
          </a:bodyPr>
          <a:lstStyle/>
          <a:p>
            <a:pPr algn="ctr"/>
            <a:r>
              <a:rPr lang="el-GR" sz="2400" dirty="0">
                <a:solidFill>
                  <a:schemeClr val="bg2"/>
                </a:solidFill>
              </a:rPr>
              <a:t>22.089 σπάνιες παραλλαγές (7.968 μοναδικές)</a:t>
            </a:r>
            <a:endParaRPr lang="en-US" sz="2400" dirty="0">
              <a:solidFill>
                <a:schemeClr val="bg2"/>
              </a:solidFill>
            </a:endParaRPr>
          </a:p>
        </p:txBody>
      </p:sp>
      <p:grpSp>
        <p:nvGrpSpPr>
          <p:cNvPr id="11" name="Group 10">
            <a:extLst>
              <a:ext uri="{FF2B5EF4-FFF2-40B4-BE49-F238E27FC236}">
                <a16:creationId xmlns:a16="http://schemas.microsoft.com/office/drawing/2014/main" id="{8E6B34B0-4290-4CCF-8D09-33BED440B91A}"/>
              </a:ext>
            </a:extLst>
          </p:cNvPr>
          <p:cNvGrpSpPr/>
          <p:nvPr/>
        </p:nvGrpSpPr>
        <p:grpSpPr>
          <a:xfrm>
            <a:off x="64065" y="5205194"/>
            <a:ext cx="1170774" cy="1652806"/>
            <a:chOff x="766566" y="643467"/>
            <a:chExt cx="1170774" cy="1652806"/>
          </a:xfrm>
        </p:grpSpPr>
        <p:pic>
          <p:nvPicPr>
            <p:cNvPr id="12" name="Picture 22" descr="demokritos_trans">
              <a:extLst>
                <a:ext uri="{FF2B5EF4-FFF2-40B4-BE49-F238E27FC236}">
                  <a16:creationId xmlns:a16="http://schemas.microsoft.com/office/drawing/2014/main" id="{08496E7A-529C-4297-B9DA-80C5D4D5A247}"/>
                </a:ext>
              </a:extLst>
            </p:cNvPr>
            <p:cNvPicPr>
              <a:picLocks noChangeAspect="1" noChangeArrowheads="1"/>
            </p:cNvPicPr>
            <p:nvPr/>
          </p:nvPicPr>
          <p:blipFill>
            <a:blip r:embed="rId6"/>
            <a:srcRect/>
            <a:stretch>
              <a:fillRect/>
            </a:stretch>
          </p:blipFill>
          <p:spPr bwMode="auto">
            <a:xfrm>
              <a:off x="839191" y="643467"/>
              <a:ext cx="1025525" cy="1006475"/>
            </a:xfrm>
            <a:prstGeom prst="rect">
              <a:avLst/>
            </a:prstGeom>
            <a:noFill/>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579D3C25-4126-41EF-8878-B73A38948E99}"/>
                </a:ext>
              </a:extLst>
            </p:cNvPr>
            <p:cNvSpPr txBox="1"/>
            <p:nvPr/>
          </p:nvSpPr>
          <p:spPr>
            <a:xfrm>
              <a:off x="766566" y="1649942"/>
              <a:ext cx="1170774" cy="646331"/>
            </a:xfrm>
            <a:prstGeom prst="rect">
              <a:avLst/>
            </a:prstGeom>
            <a:noFill/>
          </p:spPr>
          <p:txBody>
            <a:bodyPr wrap="square" rtlCol="0">
              <a:spAutoFit/>
            </a:bodyPr>
            <a:lstStyle/>
            <a:p>
              <a:r>
                <a:rPr lang="el-GR" sz="1200" dirty="0">
                  <a:solidFill>
                    <a:schemeClr val="accent5">
                      <a:lumMod val="75000"/>
                    </a:schemeClr>
                  </a:solidFill>
                </a:rPr>
                <a:t>ΕΡΓΑΣΤΗΡΙΟ ΜΟΡΙΑΚΗΣ ΔΙΑΓΝΩΣΤΙΚΗΣ</a:t>
              </a:r>
            </a:p>
          </p:txBody>
        </p:sp>
      </p:grpSp>
      <p:pic>
        <p:nvPicPr>
          <p:cNvPr id="14" name="Picture 13">
            <a:extLst>
              <a:ext uri="{FF2B5EF4-FFF2-40B4-BE49-F238E27FC236}">
                <a16:creationId xmlns:a16="http://schemas.microsoft.com/office/drawing/2014/main" id="{686E9668-AEBF-4CE7-B49E-8779C558B2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721" y="758854"/>
            <a:ext cx="2208319" cy="937591"/>
          </a:xfrm>
          <a:prstGeom prst="rect">
            <a:avLst/>
          </a:prstGeom>
        </p:spPr>
      </p:pic>
    </p:spTree>
    <p:extLst>
      <p:ext uri="{BB962C8B-B14F-4D97-AF65-F5344CB8AC3E}">
        <p14:creationId xmlns:p14="http://schemas.microsoft.com/office/powerpoint/2010/main" val="2480532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B97E9A-E52A-4051-9DA6-7344C9E5B5C4}"/>
              </a:ext>
            </a:extLst>
          </p:cNvPr>
          <p:cNvPicPr>
            <a:picLocks noChangeAspect="1"/>
          </p:cNvPicPr>
          <p:nvPr/>
        </p:nvPicPr>
        <p:blipFill>
          <a:blip r:embed="rId2"/>
          <a:stretch>
            <a:fillRect/>
          </a:stretch>
        </p:blipFill>
        <p:spPr>
          <a:xfrm>
            <a:off x="484576" y="2042210"/>
            <a:ext cx="4819134" cy="4325530"/>
          </a:xfrm>
          <a:prstGeom prst="rect">
            <a:avLst/>
          </a:prstGeom>
          <a:effectLst>
            <a:outerShdw blurRad="50800" dist="38100" dir="5400000" algn="t" rotWithShape="0">
              <a:prstClr val="black">
                <a:alpha val="40000"/>
              </a:prstClr>
            </a:outerShdw>
          </a:effectLst>
        </p:spPr>
      </p:pic>
      <p:sp>
        <p:nvSpPr>
          <p:cNvPr id="4" name="Date Placeholder 3">
            <a:extLst>
              <a:ext uri="{FF2B5EF4-FFF2-40B4-BE49-F238E27FC236}">
                <a16:creationId xmlns:a16="http://schemas.microsoft.com/office/drawing/2014/main" id="{16F7D4BD-A72D-4214-9AB6-85A582391774}"/>
              </a:ext>
            </a:extLst>
          </p:cNvPr>
          <p:cNvSpPr>
            <a:spLocks noGrp="1"/>
          </p:cNvSpPr>
          <p:nvPr>
            <p:ph type="dt" sz="half" idx="10"/>
          </p:nvPr>
        </p:nvSpPr>
        <p:spPr/>
        <p:txBody>
          <a:bodyPr/>
          <a:lstStyle/>
          <a:p>
            <a:r>
              <a:rPr lang="en-US"/>
              <a:t>26/7/2021</a:t>
            </a:r>
            <a:endParaRPr lang="en-US" dirty="0"/>
          </a:p>
        </p:txBody>
      </p:sp>
      <p:sp>
        <p:nvSpPr>
          <p:cNvPr id="5" name="Slide Number Placeholder 4">
            <a:extLst>
              <a:ext uri="{FF2B5EF4-FFF2-40B4-BE49-F238E27FC236}">
                <a16:creationId xmlns:a16="http://schemas.microsoft.com/office/drawing/2014/main" id="{25B8ACF1-90F7-45C1-8C79-87BA37AA3141}"/>
              </a:ext>
            </a:extLst>
          </p:cNvPr>
          <p:cNvSpPr>
            <a:spLocks noGrp="1"/>
          </p:cNvSpPr>
          <p:nvPr>
            <p:ph type="sldNum" sz="quarter" idx="12"/>
          </p:nvPr>
        </p:nvSpPr>
        <p:spPr/>
        <p:txBody>
          <a:bodyPr/>
          <a:lstStyle/>
          <a:p>
            <a:fld id="{DFA5D71E-5CDF-4C93-8A75-5B916FDC5BEA}" type="slidenum">
              <a:rPr lang="en-US" smtClean="0"/>
              <a:pPr/>
              <a:t>47</a:t>
            </a:fld>
            <a:endParaRPr lang="en-US" dirty="0"/>
          </a:p>
        </p:txBody>
      </p:sp>
      <p:sp>
        <p:nvSpPr>
          <p:cNvPr id="25" name="TextBox 24">
            <a:extLst>
              <a:ext uri="{FF2B5EF4-FFF2-40B4-BE49-F238E27FC236}">
                <a16:creationId xmlns:a16="http://schemas.microsoft.com/office/drawing/2014/main" id="{C8D8EEE9-0A85-476B-A30E-E11FDDB1AC10}"/>
              </a:ext>
            </a:extLst>
          </p:cNvPr>
          <p:cNvSpPr txBox="1"/>
          <p:nvPr/>
        </p:nvSpPr>
        <p:spPr>
          <a:xfrm>
            <a:off x="3877782" y="5375091"/>
            <a:ext cx="935460" cy="328874"/>
          </a:xfrm>
          <a:prstGeom prst="rect">
            <a:avLst/>
          </a:prstGeom>
          <a:noFill/>
        </p:spPr>
        <p:txBody>
          <a:bodyPr wrap="none" rtlCol="0">
            <a:spAutoFit/>
          </a:bodyPr>
          <a:lstStyle/>
          <a:p>
            <a:r>
              <a:rPr lang="el-GR" sz="1400" i="1" dirty="0">
                <a:solidFill>
                  <a:schemeClr val="accent1">
                    <a:lumMod val="50000"/>
                  </a:schemeClr>
                </a:solidFill>
              </a:rPr>
              <a:t>Ν=7.061</a:t>
            </a:r>
            <a:endParaRPr lang="en-US" sz="1400" i="1" dirty="0">
              <a:solidFill>
                <a:schemeClr val="accent1">
                  <a:lumMod val="50000"/>
                </a:schemeClr>
              </a:solidFill>
            </a:endParaRPr>
          </a:p>
        </p:txBody>
      </p:sp>
      <p:graphicFrame>
        <p:nvGraphicFramePr>
          <p:cNvPr id="38" name="Chart 37">
            <a:extLst>
              <a:ext uri="{FF2B5EF4-FFF2-40B4-BE49-F238E27FC236}">
                <a16:creationId xmlns:a16="http://schemas.microsoft.com/office/drawing/2014/main" id="{0EADB95E-03DC-413B-B576-60CD2C93EDCC}"/>
              </a:ext>
            </a:extLst>
          </p:cNvPr>
          <p:cNvGraphicFramePr>
            <a:graphicFrameLocks/>
          </p:cNvGraphicFramePr>
          <p:nvPr/>
        </p:nvGraphicFramePr>
        <p:xfrm>
          <a:off x="6096000" y="2454143"/>
          <a:ext cx="5103137" cy="3534724"/>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a:extLst>
              <a:ext uri="{FF2B5EF4-FFF2-40B4-BE49-F238E27FC236}">
                <a16:creationId xmlns:a16="http://schemas.microsoft.com/office/drawing/2014/main" id="{3EDC76FC-FF71-406F-BB8C-A3240CC69219}"/>
              </a:ext>
            </a:extLst>
          </p:cNvPr>
          <p:cNvSpPr txBox="1"/>
          <p:nvPr/>
        </p:nvSpPr>
        <p:spPr>
          <a:xfrm>
            <a:off x="2294453" y="1089812"/>
            <a:ext cx="7746530" cy="400110"/>
          </a:xfrm>
          <a:prstGeom prst="rect">
            <a:avLst/>
          </a:prstGeom>
          <a:noFill/>
        </p:spPr>
        <p:txBody>
          <a:bodyPr wrap="square" rtlCol="0">
            <a:spAutoFit/>
          </a:bodyPr>
          <a:lstStyle/>
          <a:p>
            <a:pPr algn="ctr"/>
            <a:r>
              <a:rPr lang="en-US" sz="2000" dirty="0">
                <a:solidFill>
                  <a:schemeClr val="bg2"/>
                </a:solidFill>
              </a:rPr>
              <a:t>7061 </a:t>
            </a:r>
            <a:r>
              <a:rPr lang="el-GR" sz="2000" dirty="0">
                <a:solidFill>
                  <a:schemeClr val="bg2"/>
                </a:solidFill>
              </a:rPr>
              <a:t>άτομα</a:t>
            </a:r>
            <a:endParaRPr lang="en-US" sz="2000" dirty="0">
              <a:solidFill>
                <a:schemeClr val="bg2"/>
              </a:solidFill>
            </a:endParaRPr>
          </a:p>
        </p:txBody>
      </p:sp>
      <p:grpSp>
        <p:nvGrpSpPr>
          <p:cNvPr id="9" name="Group 8">
            <a:extLst>
              <a:ext uri="{FF2B5EF4-FFF2-40B4-BE49-F238E27FC236}">
                <a16:creationId xmlns:a16="http://schemas.microsoft.com/office/drawing/2014/main" id="{74AA5BB6-47CC-4F63-B901-F9BB212B32D9}"/>
              </a:ext>
            </a:extLst>
          </p:cNvPr>
          <p:cNvGrpSpPr/>
          <p:nvPr/>
        </p:nvGrpSpPr>
        <p:grpSpPr>
          <a:xfrm>
            <a:off x="10954237" y="5162464"/>
            <a:ext cx="1170774" cy="1652806"/>
            <a:chOff x="766566" y="643467"/>
            <a:chExt cx="1170774" cy="1652806"/>
          </a:xfrm>
        </p:grpSpPr>
        <p:pic>
          <p:nvPicPr>
            <p:cNvPr id="10" name="Picture 22" descr="demokritos_trans">
              <a:extLst>
                <a:ext uri="{FF2B5EF4-FFF2-40B4-BE49-F238E27FC236}">
                  <a16:creationId xmlns:a16="http://schemas.microsoft.com/office/drawing/2014/main" id="{35E0D891-84DF-4352-9FAA-CCD25856DBF1}"/>
                </a:ext>
              </a:extLst>
            </p:cNvPr>
            <p:cNvPicPr>
              <a:picLocks noChangeAspect="1" noChangeArrowheads="1"/>
            </p:cNvPicPr>
            <p:nvPr/>
          </p:nvPicPr>
          <p:blipFill>
            <a:blip r:embed="rId4"/>
            <a:srcRect/>
            <a:stretch>
              <a:fillRect/>
            </a:stretch>
          </p:blipFill>
          <p:spPr bwMode="auto">
            <a:xfrm>
              <a:off x="839191" y="643467"/>
              <a:ext cx="1025525" cy="1006475"/>
            </a:xfrm>
            <a:prstGeom prst="rect">
              <a:avLst/>
            </a:prstGeom>
            <a:noFill/>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B33EBEA5-A001-4993-AF72-F6BCA9E9350B}"/>
                </a:ext>
              </a:extLst>
            </p:cNvPr>
            <p:cNvSpPr txBox="1"/>
            <p:nvPr/>
          </p:nvSpPr>
          <p:spPr>
            <a:xfrm>
              <a:off x="766566" y="1649942"/>
              <a:ext cx="1170774" cy="646331"/>
            </a:xfrm>
            <a:prstGeom prst="rect">
              <a:avLst/>
            </a:prstGeom>
            <a:noFill/>
          </p:spPr>
          <p:txBody>
            <a:bodyPr wrap="square" rtlCol="0">
              <a:spAutoFit/>
            </a:bodyPr>
            <a:lstStyle/>
            <a:p>
              <a:r>
                <a:rPr lang="el-GR" sz="1200" dirty="0">
                  <a:solidFill>
                    <a:schemeClr val="accent5">
                      <a:lumMod val="75000"/>
                    </a:schemeClr>
                  </a:solidFill>
                </a:rPr>
                <a:t>ΕΡΓΑΣΤΗΡΙΟ ΜΟΡΙΑΚΗΣ ΔΙΑΓΝΩΣΤΙΚΗΣ</a:t>
              </a:r>
            </a:p>
          </p:txBody>
        </p:sp>
      </p:grpSp>
      <p:pic>
        <p:nvPicPr>
          <p:cNvPr id="12" name="Picture 11">
            <a:extLst>
              <a:ext uri="{FF2B5EF4-FFF2-40B4-BE49-F238E27FC236}">
                <a16:creationId xmlns:a16="http://schemas.microsoft.com/office/drawing/2014/main" id="{AF38B8BB-4A70-4C26-93CF-9F75F8F67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721" y="758854"/>
            <a:ext cx="2208319" cy="937591"/>
          </a:xfrm>
          <a:prstGeom prst="rect">
            <a:avLst/>
          </a:prstGeom>
        </p:spPr>
      </p:pic>
    </p:spTree>
    <p:extLst>
      <p:ext uri="{BB962C8B-B14F-4D97-AF65-F5344CB8AC3E}">
        <p14:creationId xmlns:p14="http://schemas.microsoft.com/office/powerpoint/2010/main" val="3719635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97C6C-943F-4150-9A1D-3ECEDF345543}"/>
              </a:ext>
            </a:extLst>
          </p:cNvPr>
          <p:cNvSpPr>
            <a:spLocks noGrp="1"/>
          </p:cNvSpPr>
          <p:nvPr>
            <p:ph type="title"/>
          </p:nvPr>
        </p:nvSpPr>
        <p:spPr>
          <a:xfrm>
            <a:off x="1099455" y="313509"/>
            <a:ext cx="4717869" cy="1853318"/>
          </a:xfrm>
        </p:spPr>
        <p:txBody>
          <a:bodyPr>
            <a:normAutofit/>
          </a:bodyPr>
          <a:lstStyle/>
          <a:p>
            <a:r>
              <a:rPr lang="el-GR" sz="2400" kern="1200" cap="none" dirty="0">
                <a:solidFill>
                  <a:schemeClr val="bg2"/>
                </a:solidFill>
                <a:latin typeface="+mj-lt"/>
                <a:ea typeface="+mj-ea"/>
                <a:cs typeface="+mj-cs"/>
              </a:rPr>
              <a:t>Ενσωμάτωση δεδομένων με την κεντρική εγκατάσταση της </a:t>
            </a:r>
            <a:r>
              <a:rPr lang="en-US" sz="2400" kern="1200" cap="none" dirty="0">
                <a:solidFill>
                  <a:schemeClr val="bg2"/>
                </a:solidFill>
                <a:latin typeface="+mj-lt"/>
                <a:ea typeface="+mj-ea"/>
                <a:cs typeface="+mj-cs"/>
              </a:rPr>
              <a:t>LOVD</a:t>
            </a:r>
            <a:endParaRPr lang="en-US" sz="2400" cap="none" dirty="0">
              <a:solidFill>
                <a:schemeClr val="bg2"/>
              </a:solidFill>
            </a:endParaRPr>
          </a:p>
        </p:txBody>
      </p:sp>
      <p:sp>
        <p:nvSpPr>
          <p:cNvPr id="3" name="Date Placeholder 2">
            <a:extLst>
              <a:ext uri="{FF2B5EF4-FFF2-40B4-BE49-F238E27FC236}">
                <a16:creationId xmlns:a16="http://schemas.microsoft.com/office/drawing/2014/main" id="{1AE4BDD9-09CE-4A15-B2B1-D2D99431A05E}"/>
              </a:ext>
            </a:extLst>
          </p:cNvPr>
          <p:cNvSpPr>
            <a:spLocks noGrp="1"/>
          </p:cNvSpPr>
          <p:nvPr>
            <p:ph type="dt" sz="half" idx="10"/>
          </p:nvPr>
        </p:nvSpPr>
        <p:spPr/>
        <p:txBody>
          <a:bodyPr/>
          <a:lstStyle/>
          <a:p>
            <a:r>
              <a:rPr lang="en-US"/>
              <a:t>26/7/2021</a:t>
            </a:r>
            <a:endParaRPr lang="en-US" dirty="0"/>
          </a:p>
        </p:txBody>
      </p:sp>
      <p:sp>
        <p:nvSpPr>
          <p:cNvPr id="4" name="Slide Number Placeholder 3">
            <a:extLst>
              <a:ext uri="{FF2B5EF4-FFF2-40B4-BE49-F238E27FC236}">
                <a16:creationId xmlns:a16="http://schemas.microsoft.com/office/drawing/2014/main" id="{A865F9B7-1240-4DCE-8141-AE3BBDFEDE83}"/>
              </a:ext>
            </a:extLst>
          </p:cNvPr>
          <p:cNvSpPr>
            <a:spLocks noGrp="1"/>
          </p:cNvSpPr>
          <p:nvPr>
            <p:ph type="sldNum" sz="quarter" idx="12"/>
          </p:nvPr>
        </p:nvSpPr>
        <p:spPr/>
        <p:txBody>
          <a:bodyPr/>
          <a:lstStyle/>
          <a:p>
            <a:fld id="{DFA5D71E-5CDF-4C93-8A75-5B916FDC5BEA}" type="slidenum">
              <a:rPr lang="en-US" smtClean="0"/>
              <a:pPr/>
              <a:t>48</a:t>
            </a:fld>
            <a:endParaRPr lang="en-US" dirty="0"/>
          </a:p>
        </p:txBody>
      </p:sp>
      <p:pic>
        <p:nvPicPr>
          <p:cNvPr id="5" name="Picture 4">
            <a:extLst>
              <a:ext uri="{FF2B5EF4-FFF2-40B4-BE49-F238E27FC236}">
                <a16:creationId xmlns:a16="http://schemas.microsoft.com/office/drawing/2014/main" id="{A3DEB137-FCC0-4147-9269-A8693D69D629}"/>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096000" y="3814813"/>
            <a:ext cx="5629082" cy="2659741"/>
          </a:xfrm>
          <a:prstGeom prst="rect">
            <a:avLst/>
          </a:prstGeom>
          <a:noFill/>
        </p:spPr>
      </p:pic>
      <p:pic>
        <p:nvPicPr>
          <p:cNvPr id="6" name="Picture 5" descr="Graphical user interface, text, application, email&#10;&#10;Description automatically generated">
            <a:extLst>
              <a:ext uri="{FF2B5EF4-FFF2-40B4-BE49-F238E27FC236}">
                <a16:creationId xmlns:a16="http://schemas.microsoft.com/office/drawing/2014/main" id="{7A9841F3-2A48-4120-812B-54107C7CE8C9}"/>
              </a:ext>
            </a:extLst>
          </p:cNvPr>
          <p:cNvPicPr/>
          <p:nvPr/>
        </p:nvPicPr>
        <p:blipFill>
          <a:blip r:embed="rId4">
            <a:extLst>
              <a:ext uri="{28A0092B-C50C-407E-A947-70E740481C1C}">
                <a14:useLocalDpi xmlns:a14="http://schemas.microsoft.com/office/drawing/2010/main" val="0"/>
              </a:ext>
            </a:extLst>
          </a:blip>
          <a:stretch>
            <a:fillRect/>
          </a:stretch>
        </p:blipFill>
        <p:spPr>
          <a:xfrm>
            <a:off x="6096000" y="711200"/>
            <a:ext cx="5658615" cy="2893837"/>
          </a:xfrm>
          <a:prstGeom prst="rect">
            <a:avLst/>
          </a:prstGeom>
        </p:spPr>
      </p:pic>
      <p:sp>
        <p:nvSpPr>
          <p:cNvPr id="7" name="Title 1">
            <a:extLst>
              <a:ext uri="{FF2B5EF4-FFF2-40B4-BE49-F238E27FC236}">
                <a16:creationId xmlns:a16="http://schemas.microsoft.com/office/drawing/2014/main" id="{2AFF0C87-6CC1-4C6B-B302-5723932908E5}"/>
              </a:ext>
            </a:extLst>
          </p:cNvPr>
          <p:cNvSpPr txBox="1">
            <a:spLocks/>
          </p:cNvSpPr>
          <p:nvPr/>
        </p:nvSpPr>
        <p:spPr>
          <a:xfrm>
            <a:off x="746894" y="4297165"/>
            <a:ext cx="4835300" cy="18533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l-GR" sz="2400" dirty="0"/>
              <a:t>Ενσωμάτωση δεδομένων με το πρόγραμμα περιήγησης γονιδιωμάτων του </a:t>
            </a:r>
            <a:r>
              <a:rPr lang="en-US" sz="2400" dirty="0"/>
              <a:t>UCSC (University of California Santa Cruz)</a:t>
            </a:r>
          </a:p>
        </p:txBody>
      </p:sp>
      <p:pic>
        <p:nvPicPr>
          <p:cNvPr id="8" name="Picture 7">
            <a:extLst>
              <a:ext uri="{FF2B5EF4-FFF2-40B4-BE49-F238E27FC236}">
                <a16:creationId xmlns:a16="http://schemas.microsoft.com/office/drawing/2014/main" id="{1A65ECA0-9430-4ACF-B8C1-8BE02BD316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3657" y="1952231"/>
            <a:ext cx="3022692" cy="1283351"/>
          </a:xfrm>
          <a:prstGeom prst="rect">
            <a:avLst/>
          </a:prstGeom>
        </p:spPr>
      </p:pic>
      <p:grpSp>
        <p:nvGrpSpPr>
          <p:cNvPr id="9" name="Group 8">
            <a:extLst>
              <a:ext uri="{FF2B5EF4-FFF2-40B4-BE49-F238E27FC236}">
                <a16:creationId xmlns:a16="http://schemas.microsoft.com/office/drawing/2014/main" id="{D225478D-EA8C-460E-BB74-3A1D50463340}"/>
              </a:ext>
            </a:extLst>
          </p:cNvPr>
          <p:cNvGrpSpPr/>
          <p:nvPr/>
        </p:nvGrpSpPr>
        <p:grpSpPr>
          <a:xfrm>
            <a:off x="411849" y="1952231"/>
            <a:ext cx="1170774" cy="1652806"/>
            <a:chOff x="766566" y="643467"/>
            <a:chExt cx="1170774" cy="1652806"/>
          </a:xfrm>
        </p:grpSpPr>
        <p:pic>
          <p:nvPicPr>
            <p:cNvPr id="10" name="Picture 22" descr="demokritos_trans">
              <a:extLst>
                <a:ext uri="{FF2B5EF4-FFF2-40B4-BE49-F238E27FC236}">
                  <a16:creationId xmlns:a16="http://schemas.microsoft.com/office/drawing/2014/main" id="{AB96B4F0-B80B-4BC8-A97C-89333B6EF553}"/>
                </a:ext>
              </a:extLst>
            </p:cNvPr>
            <p:cNvPicPr>
              <a:picLocks noChangeAspect="1" noChangeArrowheads="1"/>
            </p:cNvPicPr>
            <p:nvPr/>
          </p:nvPicPr>
          <p:blipFill>
            <a:blip r:embed="rId6"/>
            <a:srcRect/>
            <a:stretch>
              <a:fillRect/>
            </a:stretch>
          </p:blipFill>
          <p:spPr bwMode="auto">
            <a:xfrm>
              <a:off x="839191" y="643467"/>
              <a:ext cx="1025525" cy="1006475"/>
            </a:xfrm>
            <a:prstGeom prst="rect">
              <a:avLst/>
            </a:prstGeom>
            <a:noFill/>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5350DBFF-82F6-42CE-9F85-7F3C962148D6}"/>
                </a:ext>
              </a:extLst>
            </p:cNvPr>
            <p:cNvSpPr txBox="1"/>
            <p:nvPr/>
          </p:nvSpPr>
          <p:spPr>
            <a:xfrm>
              <a:off x="766566" y="1649942"/>
              <a:ext cx="1170774" cy="646331"/>
            </a:xfrm>
            <a:prstGeom prst="rect">
              <a:avLst/>
            </a:prstGeom>
            <a:noFill/>
          </p:spPr>
          <p:txBody>
            <a:bodyPr wrap="square" rtlCol="0">
              <a:spAutoFit/>
            </a:bodyPr>
            <a:lstStyle/>
            <a:p>
              <a:r>
                <a:rPr lang="el-GR" sz="1200" dirty="0">
                  <a:solidFill>
                    <a:schemeClr val="accent5">
                      <a:lumMod val="75000"/>
                    </a:schemeClr>
                  </a:solidFill>
                </a:rPr>
                <a:t>ΕΡΓΑΣΤΗΡΙΟ ΜΟΡΙΑΚΗΣ ΔΙΑΓΝΩΣΤΙΚΗΣ</a:t>
              </a:r>
            </a:p>
          </p:txBody>
        </p:sp>
      </p:grpSp>
    </p:spTree>
    <p:extLst>
      <p:ext uri="{BB962C8B-B14F-4D97-AF65-F5344CB8AC3E}">
        <p14:creationId xmlns:p14="http://schemas.microsoft.com/office/powerpoint/2010/main" val="778046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9822" y="1270263"/>
            <a:ext cx="8191943" cy="4615446"/>
          </a:xfrm>
          <a:prstGeom prst="rect">
            <a:avLst/>
          </a:prstGeom>
        </p:spPr>
        <p:txBody>
          <a:bodyPr wrap="square">
            <a:spAutoFit/>
          </a:bodyPr>
          <a:lstStyle/>
          <a:p>
            <a:pPr>
              <a:defRPr/>
            </a:pPr>
            <a:r>
              <a:rPr lang="el-GR" sz="1799" b="1" u="sng" dirty="0">
                <a:solidFill>
                  <a:schemeClr val="accent6">
                    <a:lumMod val="50000"/>
                  </a:schemeClr>
                </a:solidFill>
                <a:effectLst>
                  <a:outerShdw blurRad="38100" dist="38100" dir="2700000" algn="tl">
                    <a:srgbClr val="000000">
                      <a:alpha val="43137"/>
                    </a:srgbClr>
                  </a:outerShdw>
                </a:effectLst>
                <a:latin typeface="Arial" charset="0"/>
              </a:rPr>
              <a:t>ΒιοΤράπεζα Κληρονομικού Καρκίνου</a:t>
            </a:r>
            <a:br>
              <a:rPr lang="en-US" sz="1799" b="1" dirty="0">
                <a:solidFill>
                  <a:schemeClr val="accent6">
                    <a:lumMod val="50000"/>
                  </a:schemeClr>
                </a:solidFill>
                <a:latin typeface="Arial" charset="0"/>
              </a:rPr>
            </a:br>
            <a:br>
              <a:rPr lang="en-US" sz="1799" dirty="0">
                <a:solidFill>
                  <a:schemeClr val="accent6">
                    <a:lumMod val="50000"/>
                  </a:schemeClr>
                </a:solidFill>
                <a:latin typeface="Arial" charset="0"/>
              </a:rPr>
            </a:br>
            <a:r>
              <a:rPr lang="en-US" sz="1600" dirty="0">
                <a:solidFill>
                  <a:schemeClr val="accent6">
                    <a:lumMod val="50000"/>
                  </a:schemeClr>
                </a:solidFill>
                <a:latin typeface="Arial" charset="0"/>
              </a:rPr>
              <a:t>3000 </a:t>
            </a:r>
            <a:r>
              <a:rPr lang="el-GR" sz="1600" dirty="0">
                <a:solidFill>
                  <a:schemeClr val="accent6">
                    <a:lumMod val="50000"/>
                  </a:schemeClr>
                </a:solidFill>
                <a:latin typeface="Arial" charset="0"/>
              </a:rPr>
              <a:t>δείγματα </a:t>
            </a:r>
            <a:r>
              <a:rPr lang="en-US" sz="1600" dirty="0">
                <a:solidFill>
                  <a:schemeClr val="accent6">
                    <a:lumMod val="50000"/>
                  </a:schemeClr>
                </a:solidFill>
                <a:latin typeface="Arial" charset="0"/>
              </a:rPr>
              <a:t>DNA </a:t>
            </a:r>
            <a:r>
              <a:rPr lang="el-GR" sz="1600" dirty="0">
                <a:solidFill>
                  <a:schemeClr val="accent6">
                    <a:lumMod val="50000"/>
                  </a:schemeClr>
                </a:solidFill>
                <a:latin typeface="Arial" charset="0"/>
              </a:rPr>
              <a:t>από οικογένειες με κληρονομικό καρκίνο μαστού-ωοθηκών (</a:t>
            </a:r>
            <a:r>
              <a:rPr lang="en-US" sz="1600" dirty="0">
                <a:solidFill>
                  <a:schemeClr val="accent6">
                    <a:lumMod val="50000"/>
                  </a:schemeClr>
                </a:solidFill>
                <a:latin typeface="Arial" charset="0"/>
              </a:rPr>
              <a:t>HBOC)</a:t>
            </a:r>
            <a:endParaRPr lang="el-GR" sz="1799" dirty="0">
              <a:solidFill>
                <a:schemeClr val="accent6">
                  <a:lumMod val="50000"/>
                </a:schemeClr>
              </a:solidFill>
              <a:latin typeface="Arial" charset="0"/>
            </a:endParaRPr>
          </a:p>
          <a:p>
            <a:pPr>
              <a:defRPr/>
            </a:pPr>
            <a:endParaRPr lang="en-US" sz="1799" dirty="0">
              <a:solidFill>
                <a:schemeClr val="accent6">
                  <a:lumMod val="50000"/>
                </a:schemeClr>
              </a:solidFill>
              <a:latin typeface="Arial" charset="0"/>
            </a:endParaRPr>
          </a:p>
          <a:p>
            <a:pPr>
              <a:defRPr/>
            </a:pPr>
            <a:r>
              <a:rPr lang="en-US" sz="1600" dirty="0">
                <a:solidFill>
                  <a:schemeClr val="accent6">
                    <a:lumMod val="50000"/>
                  </a:schemeClr>
                </a:solidFill>
                <a:latin typeface="Arial" charset="0"/>
              </a:rPr>
              <a:t>4000 </a:t>
            </a:r>
            <a:r>
              <a:rPr lang="el-GR" sz="1600" dirty="0">
                <a:solidFill>
                  <a:schemeClr val="accent6">
                    <a:lumMod val="50000"/>
                  </a:schemeClr>
                </a:solidFill>
                <a:latin typeface="Arial" charset="0"/>
              </a:rPr>
              <a:t>δείγματα </a:t>
            </a:r>
            <a:r>
              <a:rPr lang="en-US" sz="1600" dirty="0">
                <a:solidFill>
                  <a:schemeClr val="accent6">
                    <a:lumMod val="50000"/>
                  </a:schemeClr>
                </a:solidFill>
                <a:latin typeface="Arial" charset="0"/>
              </a:rPr>
              <a:t>DNA </a:t>
            </a:r>
            <a:r>
              <a:rPr lang="el-GR" sz="1600" dirty="0">
                <a:solidFill>
                  <a:schemeClr val="accent6">
                    <a:lumMod val="50000"/>
                  </a:schemeClr>
                </a:solidFill>
                <a:latin typeface="Arial" charset="0"/>
              </a:rPr>
              <a:t>από σποραδικές περιπτώσεις καρκίνου μαστού</a:t>
            </a:r>
            <a:endParaRPr lang="en-US" sz="1600" dirty="0">
              <a:solidFill>
                <a:schemeClr val="accent6">
                  <a:lumMod val="50000"/>
                </a:schemeClr>
              </a:solidFill>
              <a:latin typeface="Arial" charset="0"/>
            </a:endParaRPr>
          </a:p>
          <a:p>
            <a:pPr>
              <a:defRPr/>
            </a:pPr>
            <a:r>
              <a:rPr lang="en-US" sz="1600" dirty="0">
                <a:solidFill>
                  <a:schemeClr val="accent6">
                    <a:lumMod val="50000"/>
                  </a:schemeClr>
                </a:solidFill>
                <a:latin typeface="Arial" charset="0"/>
              </a:rPr>
              <a:t>1500 </a:t>
            </a:r>
            <a:r>
              <a:rPr lang="el-GR" sz="1600" dirty="0">
                <a:solidFill>
                  <a:schemeClr val="accent6">
                    <a:lumMod val="50000"/>
                  </a:schemeClr>
                </a:solidFill>
                <a:latin typeface="Arial" charset="0"/>
              </a:rPr>
              <a:t>δείγματα </a:t>
            </a:r>
            <a:r>
              <a:rPr lang="en-US" sz="1600" dirty="0">
                <a:solidFill>
                  <a:schemeClr val="accent6">
                    <a:lumMod val="50000"/>
                  </a:schemeClr>
                </a:solidFill>
                <a:latin typeface="Arial" charset="0"/>
              </a:rPr>
              <a:t>DNA </a:t>
            </a:r>
            <a:r>
              <a:rPr lang="el-GR" sz="1600" dirty="0">
                <a:solidFill>
                  <a:schemeClr val="accent6">
                    <a:lumMod val="50000"/>
                  </a:schemeClr>
                </a:solidFill>
                <a:latin typeface="Arial" charset="0"/>
              </a:rPr>
              <a:t>από σποραδικές περιπτώσεις καρκίνου ωοθηκών</a:t>
            </a:r>
            <a:br>
              <a:rPr lang="en-US" sz="1600" dirty="0">
                <a:solidFill>
                  <a:schemeClr val="accent6">
                    <a:lumMod val="50000"/>
                  </a:schemeClr>
                </a:solidFill>
                <a:latin typeface="Arial" charset="0"/>
              </a:rPr>
            </a:br>
            <a:endParaRPr lang="el-GR" sz="1600" dirty="0">
              <a:solidFill>
                <a:schemeClr val="accent6">
                  <a:lumMod val="50000"/>
                </a:schemeClr>
              </a:solidFill>
              <a:latin typeface="Arial" charset="0"/>
            </a:endParaRPr>
          </a:p>
          <a:p>
            <a:pPr>
              <a:defRPr/>
            </a:pPr>
            <a:r>
              <a:rPr lang="en-US" sz="1600" dirty="0">
                <a:solidFill>
                  <a:schemeClr val="accent6">
                    <a:lumMod val="50000"/>
                  </a:schemeClr>
                </a:solidFill>
                <a:latin typeface="Arial" charset="0"/>
              </a:rPr>
              <a:t>10</a:t>
            </a:r>
            <a:r>
              <a:rPr lang="el-GR" sz="1600" dirty="0">
                <a:solidFill>
                  <a:schemeClr val="accent6">
                    <a:lumMod val="50000"/>
                  </a:schemeClr>
                </a:solidFill>
                <a:latin typeface="Arial" charset="0"/>
              </a:rPr>
              <a:t>00</a:t>
            </a:r>
            <a:r>
              <a:rPr lang="en-US" sz="1600" dirty="0">
                <a:solidFill>
                  <a:schemeClr val="accent6">
                    <a:lumMod val="50000"/>
                  </a:schemeClr>
                </a:solidFill>
                <a:latin typeface="Arial" charset="0"/>
              </a:rPr>
              <a:t> </a:t>
            </a:r>
            <a:r>
              <a:rPr lang="el-GR" sz="1600" dirty="0">
                <a:solidFill>
                  <a:schemeClr val="accent6">
                    <a:lumMod val="50000"/>
                  </a:schemeClr>
                </a:solidFill>
                <a:latin typeface="Arial" charset="0"/>
              </a:rPr>
              <a:t>δείγματα </a:t>
            </a:r>
            <a:r>
              <a:rPr lang="en-US" sz="1600" dirty="0">
                <a:solidFill>
                  <a:schemeClr val="accent6">
                    <a:lumMod val="50000"/>
                  </a:schemeClr>
                </a:solidFill>
                <a:latin typeface="Arial" charset="0"/>
              </a:rPr>
              <a:t>DNA </a:t>
            </a:r>
            <a:r>
              <a:rPr lang="el-GR" sz="1600" dirty="0">
                <a:solidFill>
                  <a:schemeClr val="accent6">
                    <a:lumMod val="50000"/>
                  </a:schemeClr>
                </a:solidFill>
                <a:latin typeface="Arial" charset="0"/>
              </a:rPr>
              <a:t>από </a:t>
            </a:r>
          </a:p>
          <a:p>
            <a:pPr>
              <a:defRPr/>
            </a:pPr>
            <a:r>
              <a:rPr lang="el-GR" sz="1600" dirty="0">
                <a:solidFill>
                  <a:schemeClr val="accent6">
                    <a:lumMod val="50000"/>
                  </a:schemeClr>
                </a:solidFill>
                <a:latin typeface="Arial" charset="0"/>
              </a:rPr>
              <a:t>οικογένειες με κληρονομικό</a:t>
            </a:r>
          </a:p>
          <a:p>
            <a:pPr>
              <a:defRPr/>
            </a:pPr>
            <a:r>
              <a:rPr lang="el-GR" sz="1600" dirty="0">
                <a:solidFill>
                  <a:schemeClr val="accent6">
                    <a:lumMod val="50000"/>
                  </a:schemeClr>
                </a:solidFill>
                <a:latin typeface="Arial" charset="0"/>
              </a:rPr>
              <a:t>καρκίνο παχέος εντέρου και </a:t>
            </a:r>
          </a:p>
          <a:p>
            <a:pPr>
              <a:defRPr/>
            </a:pPr>
            <a:r>
              <a:rPr lang="el-GR" sz="1600" dirty="0">
                <a:solidFill>
                  <a:schemeClr val="accent6">
                    <a:lumMod val="50000"/>
                  </a:schemeClr>
                </a:solidFill>
                <a:latin typeface="Arial" charset="0"/>
              </a:rPr>
              <a:t>άλλους γαστρεντερικούς καρκίνους</a:t>
            </a:r>
          </a:p>
          <a:p>
            <a:pPr>
              <a:defRPr/>
            </a:pPr>
            <a:endParaRPr lang="el-GR" sz="1600" dirty="0">
              <a:solidFill>
                <a:schemeClr val="accent6">
                  <a:lumMod val="50000"/>
                </a:schemeClr>
              </a:solidFill>
              <a:latin typeface="Arial" charset="0"/>
            </a:endParaRPr>
          </a:p>
          <a:p>
            <a:pPr>
              <a:defRPr/>
            </a:pPr>
            <a:r>
              <a:rPr lang="el-GR" sz="1600" dirty="0">
                <a:solidFill>
                  <a:schemeClr val="accent6">
                    <a:lumMod val="50000"/>
                  </a:schemeClr>
                </a:solidFill>
                <a:latin typeface="Arial" charset="0"/>
              </a:rPr>
              <a:t>15</a:t>
            </a:r>
            <a:r>
              <a:rPr lang="en-US" sz="1600" dirty="0">
                <a:solidFill>
                  <a:schemeClr val="accent6">
                    <a:lumMod val="50000"/>
                  </a:schemeClr>
                </a:solidFill>
                <a:latin typeface="Arial" charset="0"/>
              </a:rPr>
              <a:t>00 </a:t>
            </a:r>
            <a:r>
              <a:rPr lang="el-GR" sz="1600" dirty="0">
                <a:solidFill>
                  <a:schemeClr val="accent6">
                    <a:lumMod val="50000"/>
                  </a:schemeClr>
                </a:solidFill>
                <a:latin typeface="Arial" charset="0"/>
              </a:rPr>
              <a:t>δείγματα </a:t>
            </a:r>
            <a:r>
              <a:rPr lang="en-US" sz="1600" dirty="0">
                <a:solidFill>
                  <a:schemeClr val="accent6">
                    <a:lumMod val="50000"/>
                  </a:schemeClr>
                </a:solidFill>
                <a:latin typeface="Arial" charset="0"/>
              </a:rPr>
              <a:t>DNA </a:t>
            </a:r>
            <a:r>
              <a:rPr lang="el-GR" sz="1600" dirty="0">
                <a:solidFill>
                  <a:schemeClr val="accent6">
                    <a:lumMod val="50000"/>
                  </a:schemeClr>
                </a:solidFill>
                <a:latin typeface="Arial" charset="0"/>
              </a:rPr>
              <a:t>από </a:t>
            </a:r>
          </a:p>
          <a:p>
            <a:pPr>
              <a:defRPr/>
            </a:pPr>
            <a:r>
              <a:rPr lang="el-GR" sz="1600" dirty="0">
                <a:solidFill>
                  <a:schemeClr val="accent6">
                    <a:lumMod val="50000"/>
                  </a:schemeClr>
                </a:solidFill>
                <a:latin typeface="Arial" charset="0"/>
              </a:rPr>
              <a:t>σποραδικές περιπτώσεις</a:t>
            </a:r>
          </a:p>
          <a:p>
            <a:pPr>
              <a:defRPr/>
            </a:pPr>
            <a:r>
              <a:rPr lang="el-GR" sz="1600" dirty="0">
                <a:solidFill>
                  <a:schemeClr val="accent6">
                    <a:lumMod val="50000"/>
                  </a:schemeClr>
                </a:solidFill>
                <a:latin typeface="Arial" charset="0"/>
              </a:rPr>
              <a:t>καρκίνου παχέος εντέρου</a:t>
            </a:r>
          </a:p>
          <a:p>
            <a:pPr>
              <a:defRPr/>
            </a:pPr>
            <a:endParaRPr lang="el-GR" sz="1600" dirty="0">
              <a:solidFill>
                <a:schemeClr val="accent6">
                  <a:lumMod val="50000"/>
                </a:schemeClr>
              </a:solidFill>
              <a:latin typeface="Arial" charset="0"/>
            </a:endParaRPr>
          </a:p>
          <a:p>
            <a:pPr>
              <a:defRPr/>
            </a:pPr>
            <a:r>
              <a:rPr lang="el-GR" sz="1600" dirty="0">
                <a:solidFill>
                  <a:schemeClr val="accent6">
                    <a:lumMod val="50000"/>
                  </a:schemeClr>
                </a:solidFill>
                <a:latin typeface="Arial" charset="0"/>
              </a:rPr>
              <a:t>~1000 δείγματα από άλλους τύπους καρκίνου</a:t>
            </a:r>
          </a:p>
          <a:p>
            <a:pPr>
              <a:defRPr/>
            </a:pPr>
            <a:r>
              <a:rPr lang="el-GR" sz="1600" dirty="0">
                <a:solidFill>
                  <a:schemeClr val="accent6">
                    <a:lumMod val="50000"/>
                  </a:schemeClr>
                </a:solidFill>
                <a:latin typeface="Arial" charset="0"/>
              </a:rPr>
              <a:t> (και σπάνιοι, παιδιατρικοί, κτλ.) </a:t>
            </a:r>
          </a:p>
        </p:txBody>
      </p:sp>
      <p:grpSp>
        <p:nvGrpSpPr>
          <p:cNvPr id="25603" name="Group 11"/>
          <p:cNvGrpSpPr>
            <a:grpSpLocks/>
          </p:cNvGrpSpPr>
          <p:nvPr/>
        </p:nvGrpSpPr>
        <p:grpSpPr bwMode="auto">
          <a:xfrm>
            <a:off x="69951" y="75009"/>
            <a:ext cx="5967446" cy="1269669"/>
            <a:chOff x="447" y="63"/>
            <a:chExt cx="3760" cy="800"/>
          </a:xfrm>
        </p:grpSpPr>
        <p:sp>
          <p:nvSpPr>
            <p:cNvPr id="4" name="Rectangle 8"/>
            <p:cNvSpPr>
              <a:spLocks noChangeArrowheads="1"/>
            </p:cNvSpPr>
            <p:nvPr/>
          </p:nvSpPr>
          <p:spPr bwMode="auto">
            <a:xfrm>
              <a:off x="1274" y="331"/>
              <a:ext cx="2933" cy="404"/>
            </a:xfrm>
            <a:prstGeom prst="rect">
              <a:avLst/>
            </a:prstGeom>
            <a:noFill/>
            <a:ln w="9525">
              <a:noFill/>
              <a:miter lim="800000"/>
              <a:headEnd/>
              <a:tailEnd/>
            </a:ln>
            <a:effectLst/>
          </p:spPr>
          <p:txBody>
            <a:bodyPr wrap="none">
              <a:spAutoFit/>
            </a:bodyPr>
            <a:lstStyle/>
            <a:p>
              <a:pPr>
                <a:defRPr/>
              </a:pPr>
              <a:r>
                <a:rPr lang="el-GR" sz="1799" b="1" dirty="0">
                  <a:solidFill>
                    <a:srgbClr val="C00000"/>
                  </a:solidFill>
                  <a:effectLst>
                    <a:outerShdw blurRad="38100" dist="38100" dir="2700000" algn="tl">
                      <a:srgbClr val="FFFFFF"/>
                    </a:outerShdw>
                  </a:effectLst>
                  <a:latin typeface="Arial" charset="0"/>
                </a:rPr>
                <a:t>ΕΡΓΑΣΤΗΡΙΟ ΜΟΡΙΑΚΗΣ ΔΙΑΓΝΩΣΤΙΚΗΣ</a:t>
              </a:r>
            </a:p>
            <a:p>
              <a:pPr>
                <a:defRPr/>
              </a:pPr>
              <a:r>
                <a:rPr lang="el-GR" sz="1799" b="1" dirty="0">
                  <a:solidFill>
                    <a:srgbClr val="C00000"/>
                  </a:solidFill>
                  <a:effectLst>
                    <a:outerShdw blurRad="38100" dist="38100" dir="2700000" algn="tl">
                      <a:srgbClr val="FFFFFF"/>
                    </a:outerShdw>
                  </a:effectLst>
                  <a:latin typeface="Arial" charset="0"/>
                </a:rPr>
                <a:t>Ε.Κ.Ε.Φ.Ε. ‘ΔΗΜΟΚΡΙΤΟΣ’</a:t>
              </a:r>
            </a:p>
          </p:txBody>
        </p:sp>
        <p:pic>
          <p:nvPicPr>
            <p:cNvPr id="5" name="Picture 9" descr="demokritos_trans"/>
            <p:cNvPicPr>
              <a:picLocks noChangeAspect="1" noChangeArrowheads="1"/>
            </p:cNvPicPr>
            <p:nvPr/>
          </p:nvPicPr>
          <p:blipFill>
            <a:blip r:embed="rId2"/>
            <a:srcRect/>
            <a:stretch>
              <a:fillRect/>
            </a:stretch>
          </p:blipFill>
          <p:spPr bwMode="auto">
            <a:xfrm>
              <a:off x="447" y="63"/>
              <a:ext cx="816" cy="800"/>
            </a:xfrm>
            <a:prstGeom prst="rect">
              <a:avLst/>
            </a:prstGeom>
            <a:noFill/>
            <a:effectLst>
              <a:outerShdw dist="107763" dir="2700000" algn="ctr" rotWithShape="0">
                <a:srgbClr val="808080">
                  <a:alpha val="50000"/>
                </a:srgbClr>
              </a:outerShdw>
            </a:effectLst>
          </p:spPr>
        </p:pic>
      </p:gr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4291" y="2960871"/>
            <a:ext cx="5291347" cy="3275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82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a:extLst>
              <a:ext uri="{FF2B5EF4-FFF2-40B4-BE49-F238E27FC236}">
                <a16:creationId xmlns:a16="http://schemas.microsoft.com/office/drawing/2014/main" id="{E5E0347F-0976-40DD-9D4A-1D30E7B83F69}"/>
              </a:ext>
            </a:extLst>
          </p:cNvPr>
          <p:cNvSpPr txBox="1">
            <a:spLocks noChangeArrowheads="1"/>
          </p:cNvSpPr>
          <p:nvPr/>
        </p:nvSpPr>
        <p:spPr bwMode="auto">
          <a:xfrm>
            <a:off x="2351088" y="1052514"/>
            <a:ext cx="72009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b="1" dirty="0"/>
              <a:t>1914</a:t>
            </a:r>
            <a:r>
              <a:rPr lang="el-GR" altLang="el-GR" dirty="0"/>
              <a:t> </a:t>
            </a:r>
            <a:r>
              <a:rPr lang="en-US" altLang="el-GR" b="1" dirty="0" err="1"/>
              <a:t>Boveri</a:t>
            </a:r>
            <a:r>
              <a:rPr lang="en-US" altLang="el-GR" dirty="0"/>
              <a:t>, T. </a:t>
            </a:r>
            <a:r>
              <a:rPr lang="en-US" altLang="el-GR" dirty="0" err="1"/>
              <a:t>Zur</a:t>
            </a:r>
            <a:r>
              <a:rPr lang="en-US" altLang="el-GR" dirty="0"/>
              <a:t> </a:t>
            </a:r>
            <a:r>
              <a:rPr lang="en-US" altLang="el-GR" dirty="0" err="1"/>
              <a:t>Frage</a:t>
            </a:r>
            <a:r>
              <a:rPr lang="en-US" altLang="el-GR" dirty="0"/>
              <a:t> der </a:t>
            </a:r>
            <a:r>
              <a:rPr lang="en-US" altLang="el-GR" dirty="0" err="1"/>
              <a:t>Entstehung</a:t>
            </a:r>
            <a:r>
              <a:rPr lang="en-US" altLang="el-GR" dirty="0"/>
              <a:t> Maligner </a:t>
            </a:r>
            <a:r>
              <a:rPr lang="en-US" altLang="el-GR" dirty="0" err="1"/>
              <a:t>Tumoren</a:t>
            </a:r>
            <a:r>
              <a:rPr lang="en-US" altLang="el-GR" dirty="0"/>
              <a:t>. (Gustav Fischer, 1914). Proposed that genomic dysregulation is central to cancer and may be inherited in some circumstances. </a:t>
            </a:r>
          </a:p>
          <a:p>
            <a:endParaRPr lang="en-US" altLang="el-GR" dirty="0"/>
          </a:p>
          <a:p>
            <a:r>
              <a:rPr lang="en-US" altLang="el-GR" b="1" dirty="0"/>
              <a:t>1971</a:t>
            </a:r>
            <a:r>
              <a:rPr lang="en-US" altLang="el-GR" dirty="0"/>
              <a:t> </a:t>
            </a:r>
            <a:r>
              <a:rPr lang="en-US" altLang="el-GR" b="1" dirty="0"/>
              <a:t>Knudson</a:t>
            </a:r>
            <a:r>
              <a:rPr lang="en-US" altLang="el-GR" dirty="0"/>
              <a:t>, A. G., Jr. Mutation and cancer: statistical study of retinoblastoma. Proc. Natl Acad. Sci. USA 68, 820–823 (1971). </a:t>
            </a:r>
          </a:p>
          <a:p>
            <a:endParaRPr lang="en-US" altLang="el-GR" dirty="0"/>
          </a:p>
          <a:p>
            <a:r>
              <a:rPr lang="en-US" altLang="el-GR" b="1" dirty="0"/>
              <a:t>1987</a:t>
            </a:r>
            <a:r>
              <a:rPr lang="en-US" altLang="el-GR" dirty="0"/>
              <a:t> Fung, Y. K. et al. Structural evidence for the authenticity of the human </a:t>
            </a:r>
            <a:r>
              <a:rPr lang="en-US" altLang="el-GR" b="1" dirty="0"/>
              <a:t>retinoblastoma</a:t>
            </a:r>
            <a:r>
              <a:rPr lang="en-US" altLang="el-GR" dirty="0"/>
              <a:t> gene. Science 236, 1657–1661 (1987). </a:t>
            </a:r>
          </a:p>
          <a:p>
            <a:r>
              <a:rPr lang="en-US" altLang="el-GR" dirty="0"/>
              <a:t>Malkin, D. et al. A statistical study of retinoblastoma predicted it was due to two mutational events, one of which was inherited in familial and bilateral cases. </a:t>
            </a:r>
          </a:p>
          <a:p>
            <a:endParaRPr lang="en-US" altLang="el-GR" dirty="0"/>
          </a:p>
          <a:p>
            <a:r>
              <a:rPr lang="en-US" altLang="el-GR" b="1" dirty="0"/>
              <a:t>1990</a:t>
            </a:r>
            <a:r>
              <a:rPr lang="en-US" altLang="el-GR" dirty="0"/>
              <a:t> Germ line </a:t>
            </a:r>
            <a:r>
              <a:rPr lang="en-US" altLang="el-GR" b="1" dirty="0"/>
              <a:t>p53</a:t>
            </a:r>
            <a:r>
              <a:rPr lang="en-US" altLang="el-GR" dirty="0"/>
              <a:t> mutations in a familial syndrome of breast cancer, sarcomas, and other neoplasms. Science 250, 1233–1238 (1990). Li-Fraumeni syndrome.</a:t>
            </a:r>
          </a:p>
          <a:p>
            <a:endParaRPr lang="en-US" altLang="el-GR" dirty="0"/>
          </a:p>
          <a:p>
            <a:r>
              <a:rPr lang="en-US" altLang="el-GR" b="1" dirty="0"/>
              <a:t>1990-2000</a:t>
            </a:r>
            <a:r>
              <a:rPr lang="en-US" altLang="el-GR" dirty="0"/>
              <a:t> Cloning of tumor suppressor genes</a:t>
            </a:r>
            <a:r>
              <a:rPr lang="el-GR" altLang="el-GR" dirty="0"/>
              <a:t> </a:t>
            </a:r>
            <a:r>
              <a:rPr lang="en-US" altLang="el-GR" dirty="0"/>
              <a:t>and oncogenes</a:t>
            </a:r>
            <a:r>
              <a:rPr lang="el-GR" altLang="el-GR" dirty="0"/>
              <a:t> </a:t>
            </a:r>
            <a:endParaRPr lang="en-US" altLang="el-GR" dirty="0"/>
          </a:p>
          <a:p>
            <a:endParaRPr lang="en-US" altLang="el-GR" dirty="0"/>
          </a:p>
        </p:txBody>
      </p:sp>
      <p:pic>
        <p:nvPicPr>
          <p:cNvPr id="3" name="Picture 22" descr="demokritos_trans">
            <a:extLst>
              <a:ext uri="{FF2B5EF4-FFF2-40B4-BE49-F238E27FC236}">
                <a16:creationId xmlns:a16="http://schemas.microsoft.com/office/drawing/2014/main" id="{997AE4AD-410D-43F6-9F54-3B1225A81FD3}"/>
              </a:ext>
            </a:extLst>
          </p:cNvPr>
          <p:cNvPicPr>
            <a:picLocks noChangeAspect="1" noChangeArrowheads="1"/>
          </p:cNvPicPr>
          <p:nvPr/>
        </p:nvPicPr>
        <p:blipFill>
          <a:blip r:embed="rId2"/>
          <a:srcRect/>
          <a:stretch>
            <a:fillRect/>
          </a:stretch>
        </p:blipFill>
        <p:spPr bwMode="auto">
          <a:xfrm>
            <a:off x="9336089" y="188914"/>
            <a:ext cx="1025525" cy="1006475"/>
          </a:xfrm>
          <a:prstGeom prst="rect">
            <a:avLst/>
          </a:prstGeom>
          <a:noFill/>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a:extLst>
              <a:ext uri="{FF2B5EF4-FFF2-40B4-BE49-F238E27FC236}">
                <a16:creationId xmlns:a16="http://schemas.microsoft.com/office/drawing/2014/main" id="{2981CCB2-6F25-4698-BB21-C4895F6188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0263" y="2565401"/>
            <a:ext cx="817245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2">
            <a:extLst>
              <a:ext uri="{FF2B5EF4-FFF2-40B4-BE49-F238E27FC236}">
                <a16:creationId xmlns:a16="http://schemas.microsoft.com/office/drawing/2014/main" id="{EFBBC82F-348E-404E-9EB5-0DEA207B48DA}"/>
              </a:ext>
            </a:extLst>
          </p:cNvPr>
          <p:cNvSpPr>
            <a:spLocks noChangeArrowheads="1"/>
          </p:cNvSpPr>
          <p:nvPr/>
        </p:nvSpPr>
        <p:spPr bwMode="auto">
          <a:xfrm>
            <a:off x="2244726" y="709613"/>
            <a:ext cx="788511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l-GR" altLang="el-GR" b="1">
                <a:solidFill>
                  <a:srgbClr val="000000"/>
                </a:solidFill>
                <a:latin typeface="Arial" panose="020B0604020202020204" pitchFamily="34" charset="0"/>
                <a:ea typeface="Microsoft YaHei" panose="020B0503020204020204" pitchFamily="34" charset="-122"/>
              </a:rPr>
              <a:t>Δια βίου κίνδυνος ανάπτυξης καρκίνου μαστού βασισμένος στο Πολυγονιδιακό μοντέλο εκτίμησης του κινδύνου για γυναίκες με ή χωρίς οικογενειακό ιστορικό</a:t>
            </a:r>
            <a:r>
              <a:rPr lang="en-US" altLang="el-GR" b="1">
                <a:solidFill>
                  <a:srgbClr val="000000"/>
                </a:solidFill>
                <a:latin typeface="Arial" panose="020B0604020202020204" pitchFamily="34" charset="0"/>
                <a:ea typeface="Microsoft YaHei" panose="020B0503020204020204" pitchFamily="34" charset="-122"/>
              </a:rPr>
              <a:t> </a:t>
            </a:r>
            <a:r>
              <a:rPr lang="el-GR" altLang="el-GR" b="1">
                <a:solidFill>
                  <a:srgbClr val="000000"/>
                </a:solidFill>
                <a:latin typeface="Arial" panose="020B0604020202020204" pitchFamily="34" charset="0"/>
                <a:ea typeface="Microsoft YaHei" panose="020B0503020204020204" pitchFamily="34" charset="-122"/>
              </a:rPr>
              <a:t>βασισμένο σε 77 </a:t>
            </a:r>
            <a:r>
              <a:rPr lang="en-US" altLang="el-GR" b="1">
                <a:solidFill>
                  <a:srgbClr val="000000"/>
                </a:solidFill>
                <a:latin typeface="Arial" panose="020B0604020202020204" pitchFamily="34" charset="0"/>
                <a:ea typeface="Microsoft YaHei" panose="020B0503020204020204" pitchFamily="34" charset="-122"/>
              </a:rPr>
              <a:t>SNPs</a:t>
            </a:r>
            <a:r>
              <a:rPr lang="el-GR" altLang="el-GR" b="1">
                <a:solidFill>
                  <a:srgbClr val="000000"/>
                </a:solidFill>
                <a:latin typeface="Arial" panose="020B0604020202020204" pitchFamily="34" charset="0"/>
                <a:ea typeface="Microsoft YaHei" panose="020B0503020204020204" pitchFamily="34" charset="-122"/>
              </a:rPr>
              <a:t>.</a:t>
            </a:r>
          </a:p>
          <a:p>
            <a:pPr eaLnBrk="0" fontAlgn="base" hangingPunct="0">
              <a:spcBef>
                <a:spcPct val="0"/>
              </a:spcBef>
              <a:spcAft>
                <a:spcPct val="0"/>
              </a:spcAft>
            </a:pPr>
            <a:endParaRPr lang="el-GR" altLang="el-GR" b="1">
              <a:solidFill>
                <a:srgbClr val="000000"/>
              </a:solidFill>
              <a:latin typeface="Arial" panose="020B0604020202020204" pitchFamily="34" charset="0"/>
              <a:ea typeface="Microsoft YaHei" panose="020B0503020204020204" pitchFamily="34" charset="-122"/>
            </a:endParaRPr>
          </a:p>
          <a:p>
            <a:pPr algn="ctr" eaLnBrk="0" fontAlgn="base" hangingPunct="0">
              <a:spcBef>
                <a:spcPct val="0"/>
              </a:spcBef>
              <a:spcAft>
                <a:spcPct val="0"/>
              </a:spcAft>
            </a:pPr>
            <a:r>
              <a:rPr lang="en-US" altLang="el-GR" b="1">
                <a:solidFill>
                  <a:srgbClr val="000000"/>
                </a:solidFill>
                <a:latin typeface="Arial" panose="020B0604020202020204" pitchFamily="34" charset="0"/>
                <a:ea typeface="Microsoft YaHei" panose="020B0503020204020204" pitchFamily="34" charset="-122"/>
              </a:rPr>
              <a:t>77 SNPs - Polygenic Risk Score -PRS</a:t>
            </a:r>
            <a:endParaRPr lang="el-GR" altLang="el-GR" b="1">
              <a:solidFill>
                <a:srgbClr val="000000"/>
              </a:solidFill>
              <a:latin typeface="Arial" panose="020B0604020202020204" pitchFamily="34" charset="0"/>
              <a:ea typeface="Microsoft YaHei" panose="020B0503020204020204" pitchFamily="34" charset="-122"/>
            </a:endParaRPr>
          </a:p>
        </p:txBody>
      </p:sp>
      <p:sp>
        <p:nvSpPr>
          <p:cNvPr id="110596" name="Rectangle 3">
            <a:extLst>
              <a:ext uri="{FF2B5EF4-FFF2-40B4-BE49-F238E27FC236}">
                <a16:creationId xmlns:a16="http://schemas.microsoft.com/office/drawing/2014/main" id="{76918E0C-FFC6-42EF-B1E6-13A4DB153ECA}"/>
              </a:ext>
            </a:extLst>
          </p:cNvPr>
          <p:cNvSpPr>
            <a:spLocks noChangeArrowheads="1"/>
          </p:cNvSpPr>
          <p:nvPr/>
        </p:nvSpPr>
        <p:spPr bwMode="auto">
          <a:xfrm>
            <a:off x="6743700" y="5949950"/>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altLang="el-GR">
                <a:solidFill>
                  <a:srgbClr val="000000"/>
                </a:solidFill>
                <a:latin typeface="Arial" panose="020B0604020202020204" pitchFamily="34" charset="0"/>
                <a:ea typeface="Microsoft YaHei" panose="020B0503020204020204" pitchFamily="34" charset="-122"/>
              </a:rPr>
              <a:t>Mavaddat et al JNCI 2015</a:t>
            </a:r>
            <a:endParaRPr lang="el-GR" altLang="el-GR">
              <a:solidFill>
                <a:srgbClr val="000000"/>
              </a:solidFill>
              <a:latin typeface="Arial" panose="020B0604020202020204" pitchFamily="34" charset="0"/>
              <a:ea typeface="Microsoft YaHei" panose="020B0503020204020204" pitchFamily="34" charset="-122"/>
            </a:endParaRPr>
          </a:p>
        </p:txBody>
      </p:sp>
      <p:pic>
        <p:nvPicPr>
          <p:cNvPr id="5" name="Picture 22" descr="demokritos_trans">
            <a:extLst>
              <a:ext uri="{FF2B5EF4-FFF2-40B4-BE49-F238E27FC236}">
                <a16:creationId xmlns:a16="http://schemas.microsoft.com/office/drawing/2014/main" id="{57EEC4FF-C8FB-4EF6-BA5B-88A273B6970D}"/>
              </a:ext>
            </a:extLst>
          </p:cNvPr>
          <p:cNvPicPr>
            <a:picLocks noChangeAspect="1" noChangeArrowheads="1"/>
          </p:cNvPicPr>
          <p:nvPr/>
        </p:nvPicPr>
        <p:blipFill>
          <a:blip r:embed="rId3"/>
          <a:srcRect/>
          <a:stretch>
            <a:fillRect/>
          </a:stretch>
        </p:blipFill>
        <p:spPr bwMode="auto">
          <a:xfrm>
            <a:off x="9574214" y="206376"/>
            <a:ext cx="1025525" cy="1006475"/>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a:extLst>
              <a:ext uri="{FF2B5EF4-FFF2-40B4-BE49-F238E27FC236}">
                <a16:creationId xmlns:a16="http://schemas.microsoft.com/office/drawing/2014/main" id="{5B07128B-D3EB-4498-BEE5-442AFC0389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989139"/>
            <a:ext cx="84582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Box 2">
            <a:extLst>
              <a:ext uri="{FF2B5EF4-FFF2-40B4-BE49-F238E27FC236}">
                <a16:creationId xmlns:a16="http://schemas.microsoft.com/office/drawing/2014/main" id="{C6AB2E48-C090-4436-A965-BD0E233988A4}"/>
              </a:ext>
            </a:extLst>
          </p:cNvPr>
          <p:cNvSpPr txBox="1">
            <a:spLocks noChangeArrowheads="1"/>
          </p:cNvSpPr>
          <p:nvPr/>
        </p:nvSpPr>
        <p:spPr bwMode="auto">
          <a:xfrm>
            <a:off x="5664200" y="6165851"/>
            <a:ext cx="4679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altLang="el-GR" sz="1200" b="1">
                <a:solidFill>
                  <a:srgbClr val="000000"/>
                </a:solidFill>
                <a:latin typeface="Arial" panose="020B0604020202020204" pitchFamily="34" charset="0"/>
                <a:ea typeface="Microsoft YaHei" panose="020B0503020204020204" pitchFamily="34" charset="-122"/>
              </a:rPr>
              <a:t>Pashayan et al Nature Rev Clin Oncol 2020</a:t>
            </a:r>
            <a:endParaRPr lang="el-GR" altLang="el-GR" sz="1200" b="1">
              <a:solidFill>
                <a:srgbClr val="000000"/>
              </a:solidFill>
              <a:latin typeface="Arial" panose="020B0604020202020204" pitchFamily="34" charset="0"/>
              <a:ea typeface="Microsoft YaHei" panose="020B0503020204020204" pitchFamily="34" charset="-122"/>
            </a:endParaRPr>
          </a:p>
        </p:txBody>
      </p:sp>
      <p:sp>
        <p:nvSpPr>
          <p:cNvPr id="111620" name="Rectangle 3">
            <a:extLst>
              <a:ext uri="{FF2B5EF4-FFF2-40B4-BE49-F238E27FC236}">
                <a16:creationId xmlns:a16="http://schemas.microsoft.com/office/drawing/2014/main" id="{B4D5B74E-8881-4BAF-9CB2-93B8A7EDDDF0}"/>
              </a:ext>
            </a:extLst>
          </p:cNvPr>
          <p:cNvSpPr>
            <a:spLocks noChangeArrowheads="1"/>
          </p:cNvSpPr>
          <p:nvPr/>
        </p:nvSpPr>
        <p:spPr bwMode="auto">
          <a:xfrm>
            <a:off x="3810000" y="2967039"/>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l-GR" altLang="el-GR">
                <a:solidFill>
                  <a:srgbClr val="FFFFFF"/>
                </a:solidFill>
                <a:latin typeface="Arial" panose="020B0604020202020204" pitchFamily="34" charset="0"/>
                <a:ea typeface="Microsoft YaHei" panose="020B0503020204020204" pitchFamily="34" charset="-122"/>
              </a:rPr>
              <a:t>Προσωποποιημένη προσέγγιση για πρώιμη διάγνωση και πρόληψη του καρκίνου του μαστού</a:t>
            </a:r>
          </a:p>
        </p:txBody>
      </p:sp>
      <p:sp>
        <p:nvSpPr>
          <p:cNvPr id="111621" name="Rectangle 4">
            <a:extLst>
              <a:ext uri="{FF2B5EF4-FFF2-40B4-BE49-F238E27FC236}">
                <a16:creationId xmlns:a16="http://schemas.microsoft.com/office/drawing/2014/main" id="{AFE2187B-A208-4941-89D9-38246FB20748}"/>
              </a:ext>
            </a:extLst>
          </p:cNvPr>
          <p:cNvSpPr>
            <a:spLocks noChangeArrowheads="1"/>
          </p:cNvSpPr>
          <p:nvPr/>
        </p:nvSpPr>
        <p:spPr bwMode="auto">
          <a:xfrm>
            <a:off x="3810000" y="2938464"/>
            <a:ext cx="4572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lnSpc>
                <a:spcPct val="107000"/>
              </a:lnSpc>
              <a:spcBef>
                <a:spcPct val="0"/>
              </a:spcBef>
              <a:spcAft>
                <a:spcPct val="0"/>
              </a:spcAft>
            </a:pPr>
            <a:r>
              <a:rPr lang="el-GR" altLang="el-GR">
                <a:solidFill>
                  <a:srgbClr val="FFFFFF"/>
                </a:solidFill>
                <a:latin typeface="Calibri" panose="020F0502020204030204" pitchFamily="34" charset="0"/>
                <a:ea typeface="Calibri" panose="020F0502020204030204" pitchFamily="34" charset="0"/>
                <a:cs typeface="Times New Roman" panose="02020603050405020304" pitchFamily="18" charset="0"/>
              </a:rPr>
              <a:t>Προσωποποιημένη προσέγγιση για πρώιμη διάγνωση και πρόληψη του καρκίνου του μαστού</a:t>
            </a:r>
            <a:endParaRPr lang="el-GR" altLang="el-GR" sz="160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1622" name="Rectangle 5">
            <a:extLst>
              <a:ext uri="{FF2B5EF4-FFF2-40B4-BE49-F238E27FC236}">
                <a16:creationId xmlns:a16="http://schemas.microsoft.com/office/drawing/2014/main" id="{38E75B84-FB8F-4644-B4FC-9956F36D43A5}"/>
              </a:ext>
            </a:extLst>
          </p:cNvPr>
          <p:cNvSpPr>
            <a:spLocks noChangeArrowheads="1"/>
          </p:cNvSpPr>
          <p:nvPr/>
        </p:nvSpPr>
        <p:spPr bwMode="auto">
          <a:xfrm>
            <a:off x="3810000" y="2967039"/>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l-GR" altLang="el-GR">
                <a:solidFill>
                  <a:srgbClr val="FFFFFF"/>
                </a:solidFill>
                <a:latin typeface="Arial" panose="020B0604020202020204" pitchFamily="34" charset="0"/>
                <a:ea typeface="Microsoft YaHei" panose="020B0503020204020204" pitchFamily="34" charset="-122"/>
              </a:rPr>
              <a:t>Προσωποποιημένη προσέγγιση για πρώιμη διάγνωση και πρόληψη του καρκίνου του μαστού</a:t>
            </a:r>
          </a:p>
        </p:txBody>
      </p:sp>
      <p:sp>
        <p:nvSpPr>
          <p:cNvPr id="111623" name="TextBox 6">
            <a:extLst>
              <a:ext uri="{FF2B5EF4-FFF2-40B4-BE49-F238E27FC236}">
                <a16:creationId xmlns:a16="http://schemas.microsoft.com/office/drawing/2014/main" id="{50A59CDA-FF1E-4942-A741-ED19841DC600}"/>
              </a:ext>
            </a:extLst>
          </p:cNvPr>
          <p:cNvSpPr txBox="1">
            <a:spLocks noChangeArrowheads="1"/>
          </p:cNvSpPr>
          <p:nvPr/>
        </p:nvSpPr>
        <p:spPr bwMode="auto">
          <a:xfrm>
            <a:off x="2351088" y="511176"/>
            <a:ext cx="72009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l-GR" altLang="el-GR" b="1">
                <a:solidFill>
                  <a:srgbClr val="000000"/>
                </a:solidFill>
                <a:latin typeface="Arial" panose="020B0604020202020204" pitchFamily="34" charset="0"/>
                <a:ea typeface="Microsoft YaHei" panose="020B0503020204020204" pitchFamily="34" charset="-122"/>
              </a:rPr>
              <a:t>Προσωποποιημένη προσέγγιση για πρώιμη διάγνωση και πρόληψη του καρκίνου του μαστού</a:t>
            </a:r>
          </a:p>
          <a:p>
            <a:pPr algn="ctr" eaLnBrk="0" fontAlgn="base" hangingPunct="0">
              <a:spcBef>
                <a:spcPct val="0"/>
              </a:spcBef>
              <a:spcAft>
                <a:spcPct val="0"/>
              </a:spcAft>
            </a:pPr>
            <a:endParaRPr lang="el-GR" altLang="el-GR" b="1">
              <a:solidFill>
                <a:srgbClr val="000000"/>
              </a:solidFill>
              <a:latin typeface="Arial" panose="020B0604020202020204" pitchFamily="34" charset="0"/>
              <a:ea typeface="Microsoft YaHei" panose="020B0503020204020204" pitchFamily="34" charset="-122"/>
            </a:endParaRPr>
          </a:p>
          <a:p>
            <a:pPr algn="ctr" eaLnBrk="0" fontAlgn="base" hangingPunct="0">
              <a:spcBef>
                <a:spcPct val="0"/>
              </a:spcBef>
              <a:spcAft>
                <a:spcPct val="0"/>
              </a:spcAft>
            </a:pPr>
            <a:r>
              <a:rPr lang="en-US" altLang="el-GR" b="1">
                <a:solidFill>
                  <a:srgbClr val="000000"/>
                </a:solidFill>
                <a:latin typeface="Arial" panose="020B0604020202020204" pitchFamily="34" charset="0"/>
                <a:ea typeface="Microsoft YaHei" panose="020B0503020204020204" pitchFamily="34" charset="-122"/>
              </a:rPr>
              <a:t>The European Collaborative on Personalized Early Detection</a:t>
            </a:r>
            <a:r>
              <a:rPr lang="el-GR" altLang="el-GR" b="1">
                <a:solidFill>
                  <a:srgbClr val="000000"/>
                </a:solidFill>
                <a:latin typeface="Arial" panose="020B0604020202020204" pitchFamily="34" charset="0"/>
                <a:ea typeface="Microsoft YaHei" panose="020B0503020204020204" pitchFamily="34" charset="-122"/>
              </a:rPr>
              <a:t> </a:t>
            </a:r>
            <a:r>
              <a:rPr lang="en-US" altLang="el-GR" b="1">
                <a:solidFill>
                  <a:srgbClr val="000000"/>
                </a:solidFill>
                <a:latin typeface="Arial" panose="020B0604020202020204" pitchFamily="34" charset="0"/>
                <a:ea typeface="Microsoft YaHei" panose="020B0503020204020204" pitchFamily="34" charset="-122"/>
              </a:rPr>
              <a:t>and Prevention of Breast</a:t>
            </a:r>
            <a:r>
              <a:rPr lang="el-GR" altLang="el-GR" b="1">
                <a:solidFill>
                  <a:srgbClr val="000000"/>
                </a:solidFill>
                <a:latin typeface="Arial" panose="020B0604020202020204" pitchFamily="34" charset="0"/>
                <a:ea typeface="Microsoft YaHei" panose="020B0503020204020204" pitchFamily="34" charset="-122"/>
              </a:rPr>
              <a:t> </a:t>
            </a:r>
            <a:r>
              <a:rPr lang="en-US" altLang="el-GR" b="1">
                <a:solidFill>
                  <a:srgbClr val="000000"/>
                </a:solidFill>
                <a:latin typeface="Arial" panose="020B0604020202020204" pitchFamily="34" charset="0"/>
                <a:ea typeface="Microsoft YaHei" panose="020B0503020204020204" pitchFamily="34" charset="-122"/>
              </a:rPr>
              <a:t>Cancer (ENVISION) </a:t>
            </a:r>
            <a:endParaRPr lang="el-GR" altLang="el-GR" b="1">
              <a:solidFill>
                <a:srgbClr val="000000"/>
              </a:solidFill>
              <a:latin typeface="Arial" panose="020B0604020202020204" pitchFamily="34" charset="0"/>
              <a:ea typeface="Microsoft YaHei" panose="020B0503020204020204" pitchFamily="34" charset="-122"/>
            </a:endParaRPr>
          </a:p>
        </p:txBody>
      </p:sp>
      <p:pic>
        <p:nvPicPr>
          <p:cNvPr id="8" name="Picture 22" descr="demokritos_trans">
            <a:extLst>
              <a:ext uri="{FF2B5EF4-FFF2-40B4-BE49-F238E27FC236}">
                <a16:creationId xmlns:a16="http://schemas.microsoft.com/office/drawing/2014/main" id="{C27EFC15-53AC-49FE-BEF7-50B3F1274ADD}"/>
              </a:ext>
            </a:extLst>
          </p:cNvPr>
          <p:cNvPicPr>
            <a:picLocks noChangeAspect="1" noChangeArrowheads="1"/>
          </p:cNvPicPr>
          <p:nvPr/>
        </p:nvPicPr>
        <p:blipFill>
          <a:blip r:embed="rId3"/>
          <a:srcRect/>
          <a:stretch>
            <a:fillRect/>
          </a:stretch>
        </p:blipFill>
        <p:spPr bwMode="auto">
          <a:xfrm>
            <a:off x="9415464" y="228601"/>
            <a:ext cx="1025525" cy="1006475"/>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2642" name="Εικόνα 1">
            <a:extLst>
              <a:ext uri="{FF2B5EF4-FFF2-40B4-BE49-F238E27FC236}">
                <a16:creationId xmlns:a16="http://schemas.microsoft.com/office/drawing/2014/main" id="{A1EF206F-9010-4039-87B2-C32450AFEB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75" y="361950"/>
            <a:ext cx="20256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Εικόνα 2">
            <a:extLst>
              <a:ext uri="{FF2B5EF4-FFF2-40B4-BE49-F238E27FC236}">
                <a16:creationId xmlns:a16="http://schemas.microsoft.com/office/drawing/2014/main" id="{24AACDD2-DCC0-49AF-A7A9-CB5AA3AE56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3114" y="361951"/>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Εικόνα 4">
            <a:extLst>
              <a:ext uri="{FF2B5EF4-FFF2-40B4-BE49-F238E27FC236}">
                <a16:creationId xmlns:a16="http://schemas.microsoft.com/office/drawing/2014/main" id="{B863153F-5C3E-49A5-9A2D-05FD4EA3D1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7688" y="2332039"/>
            <a:ext cx="1262062"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5">
            <a:extLst>
              <a:ext uri="{FF2B5EF4-FFF2-40B4-BE49-F238E27FC236}">
                <a16:creationId xmlns:a16="http://schemas.microsoft.com/office/drawing/2014/main" id="{726DF234-8F5F-4643-A4B1-C568916940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2201" y="1916114"/>
            <a:ext cx="1622425" cy="162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2646" name="Ομάδα 7">
            <a:extLst>
              <a:ext uri="{FF2B5EF4-FFF2-40B4-BE49-F238E27FC236}">
                <a16:creationId xmlns:a16="http://schemas.microsoft.com/office/drawing/2014/main" id="{06C04243-B0F9-4281-8462-C6B3B32085D8}"/>
              </a:ext>
            </a:extLst>
          </p:cNvPr>
          <p:cNvGrpSpPr>
            <a:grpSpLocks/>
          </p:cNvGrpSpPr>
          <p:nvPr/>
        </p:nvGrpSpPr>
        <p:grpSpPr bwMode="auto">
          <a:xfrm>
            <a:off x="3365500" y="2335214"/>
            <a:ext cx="4579938" cy="1608137"/>
            <a:chOff x="1842075" y="2335527"/>
            <a:chExt cx="4578871" cy="1608616"/>
          </a:xfrm>
        </p:grpSpPr>
        <p:pic>
          <p:nvPicPr>
            <p:cNvPr id="112666" name="Picture 2">
              <a:extLst>
                <a:ext uri="{FF2B5EF4-FFF2-40B4-BE49-F238E27FC236}">
                  <a16:creationId xmlns:a16="http://schemas.microsoft.com/office/drawing/2014/main" id="{5D91F974-4A56-4DA2-8B12-2F4E2CBFB0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9855" y="2339180"/>
              <a:ext cx="1338262"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7" name="Εικόνα 1">
              <a:extLst>
                <a:ext uri="{FF2B5EF4-FFF2-40B4-BE49-F238E27FC236}">
                  <a16:creationId xmlns:a16="http://schemas.microsoft.com/office/drawing/2014/main" id="{36BA6B68-8F45-4004-9091-9619FB3318E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65703" y="2339181"/>
              <a:ext cx="1055243" cy="158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8" name="Picture 10">
              <a:extLst>
                <a:ext uri="{FF2B5EF4-FFF2-40B4-BE49-F238E27FC236}">
                  <a16:creationId xmlns:a16="http://schemas.microsoft.com/office/drawing/2014/main" id="{8E902B5C-D968-4B9F-A93E-663D830703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2075" y="2335527"/>
              <a:ext cx="997780" cy="152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2647" name="Ομάδα 6">
            <a:extLst>
              <a:ext uri="{FF2B5EF4-FFF2-40B4-BE49-F238E27FC236}">
                <a16:creationId xmlns:a16="http://schemas.microsoft.com/office/drawing/2014/main" id="{DFB99FB3-6273-45EB-BF07-29DDA4AA1CF9}"/>
              </a:ext>
            </a:extLst>
          </p:cNvPr>
          <p:cNvGrpSpPr>
            <a:grpSpLocks/>
          </p:cNvGrpSpPr>
          <p:nvPr/>
        </p:nvGrpSpPr>
        <p:grpSpPr bwMode="auto">
          <a:xfrm>
            <a:off x="2279651" y="4060826"/>
            <a:ext cx="6983413" cy="1247775"/>
            <a:chOff x="1260378" y="4060105"/>
            <a:chExt cx="6984030" cy="1248495"/>
          </a:xfrm>
        </p:grpSpPr>
        <p:pic>
          <p:nvPicPr>
            <p:cNvPr id="112659" name="Picture 4">
              <a:extLst>
                <a:ext uri="{FF2B5EF4-FFF2-40B4-BE49-F238E27FC236}">
                  <a16:creationId xmlns:a16="http://schemas.microsoft.com/office/drawing/2014/main" id="{4C30C774-8022-4391-8614-A3841A0066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60378" y="4076700"/>
              <a:ext cx="1258888" cy="118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0" name="Picture 6">
              <a:extLst>
                <a:ext uri="{FF2B5EF4-FFF2-40B4-BE49-F238E27FC236}">
                  <a16:creationId xmlns:a16="http://schemas.microsoft.com/office/drawing/2014/main" id="{147865ED-3DD3-4041-8807-FE7B940441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79578" y="4076700"/>
              <a:ext cx="935038" cy="123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1" name="Picture 7">
              <a:extLst>
                <a:ext uri="{FF2B5EF4-FFF2-40B4-BE49-F238E27FC236}">
                  <a16:creationId xmlns:a16="http://schemas.microsoft.com/office/drawing/2014/main" id="{857C07C2-E890-4332-B29F-83F3B848E9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9608" y="4082944"/>
              <a:ext cx="1009641" cy="1184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2" name="Picture 12">
              <a:extLst>
                <a:ext uri="{FF2B5EF4-FFF2-40B4-BE49-F238E27FC236}">
                  <a16:creationId xmlns:a16="http://schemas.microsoft.com/office/drawing/2014/main" id="{BE122933-4C60-4973-A335-CE261236BD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7295" y="4082944"/>
              <a:ext cx="1033461" cy="1178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3" name="Picture 15">
              <a:extLst>
                <a:ext uri="{FF2B5EF4-FFF2-40B4-BE49-F238E27FC236}">
                  <a16:creationId xmlns:a16="http://schemas.microsoft.com/office/drawing/2014/main" id="{E3385FE7-8D2C-4CE4-876C-8ABFCEA349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99249" y="4060105"/>
              <a:ext cx="945159" cy="1207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4" name="Picture 21">
              <a:extLst>
                <a:ext uri="{FF2B5EF4-FFF2-40B4-BE49-F238E27FC236}">
                  <a16:creationId xmlns:a16="http://schemas.microsoft.com/office/drawing/2014/main" id="{636EC4B1-A9F6-4099-B9F7-348C931470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5087" y="4082944"/>
              <a:ext cx="866131" cy="1225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5" name="Εικόνα 25" descr="C:\Users\myrtop85\Desktop\122841580_716295918973348_7556097296503996831_n.jpg">
              <a:extLst>
                <a:ext uri="{FF2B5EF4-FFF2-40B4-BE49-F238E27FC236}">
                  <a16:creationId xmlns:a16="http://schemas.microsoft.com/office/drawing/2014/main" id="{E057837A-D6B2-44EB-A1E2-1D8126D52BC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0420" t="3477" b="3226"/>
            <a:stretch>
              <a:fillRect/>
            </a:stretch>
          </p:blipFill>
          <p:spPr bwMode="auto">
            <a:xfrm>
              <a:off x="4279183" y="4082943"/>
              <a:ext cx="1029493" cy="117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648" name="Picture 8">
            <a:extLst>
              <a:ext uri="{FF2B5EF4-FFF2-40B4-BE49-F238E27FC236}">
                <a16:creationId xmlns:a16="http://schemas.microsoft.com/office/drawing/2014/main" id="{978520D6-3976-4DCB-B7AB-FE54E6FEC1F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47064" y="5381626"/>
            <a:ext cx="765175" cy="121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49" name="Picture 9">
            <a:extLst>
              <a:ext uri="{FF2B5EF4-FFF2-40B4-BE49-F238E27FC236}">
                <a16:creationId xmlns:a16="http://schemas.microsoft.com/office/drawing/2014/main" id="{F3A4F898-A229-49C2-8B40-7F94CCFA83D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02175" y="5405439"/>
            <a:ext cx="1112838"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50" name="Picture 13">
            <a:extLst>
              <a:ext uri="{FF2B5EF4-FFF2-40B4-BE49-F238E27FC236}">
                <a16:creationId xmlns:a16="http://schemas.microsoft.com/office/drawing/2014/main" id="{DFDC6928-65E1-4288-91A5-99FC1DF4DCF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98701" y="5419726"/>
            <a:ext cx="658813" cy="121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51" name="Picture 14">
            <a:extLst>
              <a:ext uri="{FF2B5EF4-FFF2-40B4-BE49-F238E27FC236}">
                <a16:creationId xmlns:a16="http://schemas.microsoft.com/office/drawing/2014/main" id="{1CAEC1DF-DA09-4621-8D4C-7A067ACE1B6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59201" y="5407026"/>
            <a:ext cx="963613" cy="119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52" name="Picture 16">
            <a:extLst>
              <a:ext uri="{FF2B5EF4-FFF2-40B4-BE49-F238E27FC236}">
                <a16:creationId xmlns:a16="http://schemas.microsoft.com/office/drawing/2014/main" id="{727145BF-02EE-47F9-81A3-6160AB2C036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83264" y="5405439"/>
            <a:ext cx="808037" cy="120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53" name="Picture 17">
            <a:extLst>
              <a:ext uri="{FF2B5EF4-FFF2-40B4-BE49-F238E27FC236}">
                <a16:creationId xmlns:a16="http://schemas.microsoft.com/office/drawing/2014/main" id="{FEE99BAE-2DA6-4F52-B50B-B46EB8A3825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54900" y="5394325"/>
            <a:ext cx="801688"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54" name="Picture 18">
            <a:extLst>
              <a:ext uri="{FF2B5EF4-FFF2-40B4-BE49-F238E27FC236}">
                <a16:creationId xmlns:a16="http://schemas.microsoft.com/office/drawing/2014/main" id="{B40BF8E8-3DBB-407C-A55E-8B664A8092A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599239" y="5389564"/>
            <a:ext cx="877887" cy="123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55" name="Εικόνα 4">
            <a:extLst>
              <a:ext uri="{FF2B5EF4-FFF2-40B4-BE49-F238E27FC236}">
                <a16:creationId xmlns:a16="http://schemas.microsoft.com/office/drawing/2014/main" id="{57425C99-215C-4CB6-8E20-AD9A89C16577}"/>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9336088" y="4108451"/>
            <a:ext cx="1090612"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6" name="Εικόνα 8">
            <a:extLst>
              <a:ext uri="{FF2B5EF4-FFF2-40B4-BE49-F238E27FC236}">
                <a16:creationId xmlns:a16="http://schemas.microsoft.com/office/drawing/2014/main" id="{A44B5A3D-BE6A-4F40-9C37-D874B0B0878D}"/>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2946400" y="5419725"/>
            <a:ext cx="8699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7" name="Picture 24">
            <a:extLst>
              <a:ext uri="{FF2B5EF4-FFF2-40B4-BE49-F238E27FC236}">
                <a16:creationId xmlns:a16="http://schemas.microsoft.com/office/drawing/2014/main" id="{AFDB1350-87E6-442E-8BBF-95373CA0D06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486901" y="5481638"/>
            <a:ext cx="790575" cy="1065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2" descr="demokritos_trans">
            <a:extLst>
              <a:ext uri="{FF2B5EF4-FFF2-40B4-BE49-F238E27FC236}">
                <a16:creationId xmlns:a16="http://schemas.microsoft.com/office/drawing/2014/main" id="{B0C80E2B-AA0D-4A84-AD45-0F584858312A}"/>
              </a:ext>
            </a:extLst>
          </p:cNvPr>
          <p:cNvPicPr>
            <a:picLocks noChangeAspect="1" noChangeArrowheads="1"/>
          </p:cNvPicPr>
          <p:nvPr/>
        </p:nvPicPr>
        <p:blipFill>
          <a:blip r:embed="rId26"/>
          <a:srcRect/>
          <a:stretch>
            <a:fillRect/>
          </a:stretch>
        </p:blipFill>
        <p:spPr bwMode="auto">
          <a:xfrm>
            <a:off x="9336089" y="231776"/>
            <a:ext cx="1025525" cy="1006475"/>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a:extLst>
              <a:ext uri="{FF2B5EF4-FFF2-40B4-BE49-F238E27FC236}">
                <a16:creationId xmlns:a16="http://schemas.microsoft.com/office/drawing/2014/main" id="{E5861F69-8E7F-44D2-97F4-F3F95108B760}"/>
              </a:ext>
            </a:extLst>
          </p:cNvPr>
          <p:cNvSpPr txBox="1">
            <a:spLocks noChangeArrowheads="1"/>
          </p:cNvSpPr>
          <p:nvPr/>
        </p:nvSpPr>
        <p:spPr bwMode="auto">
          <a:xfrm>
            <a:off x="2438401" y="384175"/>
            <a:ext cx="7978775"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fontAlgn="base">
              <a:spcBef>
                <a:spcPct val="0"/>
              </a:spcBef>
              <a:spcAft>
                <a:spcPct val="0"/>
              </a:spcAft>
              <a:buClrTx/>
              <a:buNone/>
            </a:pPr>
            <a:r>
              <a:rPr lang="en-US" altLang="el-GR" sz="1000" b="1" dirty="0">
                <a:latin typeface="Arial" panose="020B0604020202020204" pitchFamily="34" charset="0"/>
                <a:cs typeface="Arial" panose="020B0604020202020204" pitchFamily="34" charset="0"/>
              </a:rPr>
              <a:t>Funding</a:t>
            </a:r>
          </a:p>
          <a:p>
            <a:pPr fontAlgn="base">
              <a:spcBef>
                <a:spcPct val="0"/>
              </a:spcBef>
              <a:spcAft>
                <a:spcPct val="0"/>
              </a:spcAft>
              <a:buClrTx/>
              <a:buNone/>
            </a:pPr>
            <a:r>
              <a:rPr lang="en-US" altLang="el-GR" sz="1000" b="1" dirty="0">
                <a:latin typeface="Arial" panose="020B0604020202020204" pitchFamily="34" charset="0"/>
                <a:cs typeface="Arial" panose="020B0604020202020204" pitchFamily="34" charset="0"/>
              </a:rPr>
              <a:t>ARISTEIA</a:t>
            </a:r>
            <a:r>
              <a:rPr lang="el-GR" altLang="el-GR" sz="1000" b="1" dirty="0">
                <a:latin typeface="Arial" panose="020B0604020202020204" pitchFamily="34" charset="0"/>
                <a:cs typeface="Arial" panose="020B0604020202020204" pitchFamily="34" charset="0"/>
              </a:rPr>
              <a:t>: </a:t>
            </a:r>
            <a:r>
              <a:rPr lang="en-US" altLang="el-GR" sz="1000" b="1" dirty="0">
                <a:latin typeface="Arial" panose="020B0604020202020204" pitchFamily="34" charset="0"/>
                <a:cs typeface="Arial" panose="020B0604020202020204" pitchFamily="34" charset="0"/>
              </a:rPr>
              <a:t>"Extreme Phenotypes in Breast-Ovarian Cancer:  Whole exome analysis in very early onset (17-35yrs) cases". Duration 2012-2015.</a:t>
            </a:r>
          </a:p>
          <a:p>
            <a:pPr fontAlgn="base">
              <a:spcBef>
                <a:spcPct val="0"/>
              </a:spcBef>
              <a:spcAft>
                <a:spcPct val="0"/>
              </a:spcAft>
              <a:buClrTx/>
              <a:buNone/>
            </a:pPr>
            <a:endParaRPr lang="en-US" altLang="el-GR" sz="1000" b="1" dirty="0">
              <a:latin typeface="Arial" panose="020B0604020202020204" pitchFamily="34" charset="0"/>
              <a:cs typeface="Arial" panose="020B0604020202020204" pitchFamily="34" charset="0"/>
            </a:endParaRPr>
          </a:p>
          <a:p>
            <a:pPr fontAlgn="base">
              <a:spcBef>
                <a:spcPct val="0"/>
              </a:spcBef>
              <a:spcAft>
                <a:spcPct val="0"/>
              </a:spcAft>
              <a:buClrTx/>
              <a:buNone/>
            </a:pPr>
            <a:r>
              <a:rPr lang="en-US" altLang="el-GR" sz="1000" b="1" dirty="0">
                <a:latin typeface="Arial" panose="020B0604020202020204" pitchFamily="34" charset="0"/>
                <a:cs typeface="Arial" panose="020B0604020202020204" pitchFamily="34" charset="0"/>
              </a:rPr>
              <a:t>THALIS</a:t>
            </a:r>
            <a:r>
              <a:rPr lang="el-GR" altLang="el-GR" sz="1000" b="1" dirty="0">
                <a:latin typeface="Arial" panose="020B0604020202020204" pitchFamily="34" charset="0"/>
                <a:cs typeface="Arial" panose="020B0604020202020204" pitchFamily="34" charset="0"/>
              </a:rPr>
              <a:t>: </a:t>
            </a:r>
            <a:r>
              <a:rPr lang="en-US" altLang="el-GR" sz="1000" b="1" dirty="0">
                <a:latin typeface="Arial" panose="020B0604020202020204" pitchFamily="34" charset="0"/>
                <a:cs typeface="Arial" panose="020B0604020202020204" pitchFamily="34" charset="0"/>
              </a:rPr>
              <a:t>"Molecular Typing of Triple Negative Breast Cancer". Duration 2012-2015.</a:t>
            </a:r>
          </a:p>
          <a:p>
            <a:pPr fontAlgn="base">
              <a:spcBef>
                <a:spcPct val="0"/>
              </a:spcBef>
              <a:spcAft>
                <a:spcPct val="0"/>
              </a:spcAft>
              <a:buClrTx/>
              <a:buNone/>
            </a:pPr>
            <a:endParaRPr lang="en-US" altLang="el-GR" sz="1000" b="1" dirty="0">
              <a:latin typeface="Arial" panose="020B0604020202020204" pitchFamily="34" charset="0"/>
              <a:cs typeface="Arial" panose="020B0604020202020204" pitchFamily="34" charset="0"/>
            </a:endParaRPr>
          </a:p>
          <a:p>
            <a:pPr fontAlgn="base">
              <a:spcBef>
                <a:spcPct val="0"/>
              </a:spcBef>
              <a:spcAft>
                <a:spcPct val="0"/>
              </a:spcAft>
              <a:buNone/>
            </a:pPr>
            <a:r>
              <a:rPr lang="en-US" altLang="el-GR" sz="1000" b="1" dirty="0">
                <a:latin typeface="Arial" panose="020B0604020202020204" pitchFamily="34" charset="0"/>
                <a:cs typeface="Arial" panose="020B0604020202020204" pitchFamily="34" charset="0"/>
              </a:rPr>
              <a:t>SYNERGASIA: “Detection of new breast cancer predisposing alleles through whole genome sequencing”. Duration 2012-2015.</a:t>
            </a:r>
          </a:p>
          <a:p>
            <a:pPr fontAlgn="base">
              <a:spcBef>
                <a:spcPct val="0"/>
              </a:spcBef>
              <a:spcAft>
                <a:spcPct val="0"/>
              </a:spcAft>
              <a:buNone/>
            </a:pPr>
            <a:endParaRPr lang="en-US" altLang="el-GR" sz="1000" b="1" dirty="0">
              <a:latin typeface="Arial" panose="020B0604020202020204" pitchFamily="34" charset="0"/>
              <a:cs typeface="Arial" panose="020B0604020202020204" pitchFamily="34" charset="0"/>
            </a:endParaRPr>
          </a:p>
          <a:p>
            <a:pPr fontAlgn="base">
              <a:spcBef>
                <a:spcPct val="0"/>
              </a:spcBef>
              <a:spcAft>
                <a:spcPct val="0"/>
              </a:spcAft>
              <a:buNone/>
            </a:pPr>
            <a:r>
              <a:rPr lang="en-US" altLang="el-GR" sz="1000" b="1" dirty="0" err="1">
                <a:latin typeface="Arial" panose="020B0604020202020204" pitchFamily="34" charset="0"/>
                <a:cs typeface="Arial" panose="020B0604020202020204" pitchFamily="34" charset="0"/>
              </a:rPr>
              <a:t>Erevno-Dimirourgo-Kainotomo</a:t>
            </a:r>
            <a:r>
              <a:rPr lang="en-US" altLang="el-GR" sz="1000" b="1" dirty="0">
                <a:latin typeface="Arial" panose="020B0604020202020204" pitchFamily="34" charset="0"/>
                <a:cs typeface="Arial" panose="020B0604020202020204" pitchFamily="34" charset="0"/>
              </a:rPr>
              <a:t>: </a:t>
            </a:r>
            <a:r>
              <a:rPr lang="en-US" altLang="el-GR" sz="1000" b="1" dirty="0" err="1">
                <a:latin typeface="Arial" panose="020B0604020202020204" pitchFamily="34" charset="0"/>
                <a:cs typeface="Arial" panose="020B0604020202020204" pitchFamily="34" charset="0"/>
              </a:rPr>
              <a:t>Radiogenomics</a:t>
            </a:r>
            <a:r>
              <a:rPr lang="en-US" altLang="el-GR" sz="1000" b="1" dirty="0">
                <a:latin typeface="Arial" panose="020B0604020202020204" pitchFamily="34" charset="0"/>
                <a:cs typeface="Arial" panose="020B0604020202020204" pitchFamily="34" charset="0"/>
              </a:rPr>
              <a:t> in Ovarian Cancer patients 2018-2022</a:t>
            </a:r>
            <a:endParaRPr lang="el-GR" altLang="el-GR" sz="1000" b="1" dirty="0">
              <a:latin typeface="Arial" panose="020B0604020202020204" pitchFamily="34" charset="0"/>
              <a:cs typeface="Arial" panose="020B0604020202020204" pitchFamily="34" charset="0"/>
            </a:endParaRPr>
          </a:p>
          <a:p>
            <a:pPr fontAlgn="base">
              <a:spcBef>
                <a:spcPct val="0"/>
              </a:spcBef>
              <a:spcAft>
                <a:spcPct val="0"/>
              </a:spcAft>
              <a:buNone/>
            </a:pPr>
            <a:endParaRPr lang="en-US" altLang="el-GR" sz="1000" b="1" dirty="0">
              <a:latin typeface="Arial" panose="020B0604020202020204" pitchFamily="34" charset="0"/>
              <a:cs typeface="Arial" panose="020B0604020202020204" pitchFamily="34" charset="0"/>
            </a:endParaRPr>
          </a:p>
          <a:p>
            <a:pPr fontAlgn="base">
              <a:spcBef>
                <a:spcPct val="0"/>
              </a:spcBef>
              <a:spcAft>
                <a:spcPct val="0"/>
              </a:spcAft>
              <a:buNone/>
            </a:pPr>
            <a:r>
              <a:rPr lang="en-US" altLang="el-GR" sz="1000" b="1" dirty="0">
                <a:latin typeface="Arial" panose="020B0604020202020204" pitchFamily="34" charset="0"/>
                <a:cs typeface="Arial" panose="020B0604020202020204" pitchFamily="34" charset="0"/>
              </a:rPr>
              <a:t>Hellenic Cooperative Oncology Group 2009-2022</a:t>
            </a:r>
          </a:p>
          <a:p>
            <a:pPr fontAlgn="base">
              <a:spcBef>
                <a:spcPct val="0"/>
              </a:spcBef>
              <a:spcAft>
                <a:spcPct val="0"/>
              </a:spcAft>
              <a:buNone/>
            </a:pPr>
            <a:endParaRPr lang="en-US" altLang="el-GR" sz="1000" b="1" dirty="0">
              <a:latin typeface="Arial" panose="020B0604020202020204" pitchFamily="34" charset="0"/>
              <a:cs typeface="Arial" panose="020B0604020202020204" pitchFamily="34" charset="0"/>
            </a:endParaRPr>
          </a:p>
          <a:p>
            <a:pPr fontAlgn="base">
              <a:spcBef>
                <a:spcPct val="0"/>
              </a:spcBef>
              <a:spcAft>
                <a:spcPct val="0"/>
              </a:spcAft>
              <a:buNone/>
            </a:pPr>
            <a:r>
              <a:rPr lang="en-US" altLang="el-GR" sz="1000" b="1" dirty="0">
                <a:latin typeface="Arial" panose="020B0604020202020204" pitchFamily="34" charset="0"/>
                <a:cs typeface="Arial" panose="020B0604020202020204" pitchFamily="34" charset="0"/>
              </a:rPr>
              <a:t>Panhellenic Association of Women with Breast Cancer “Alma </a:t>
            </a:r>
            <a:r>
              <a:rPr lang="en-US" altLang="el-GR" sz="1000" b="1" dirty="0" err="1">
                <a:latin typeface="Arial" panose="020B0604020202020204" pitchFamily="34" charset="0"/>
                <a:cs typeface="Arial" panose="020B0604020202020204" pitchFamily="34" charset="0"/>
              </a:rPr>
              <a:t>Zois</a:t>
            </a:r>
            <a:r>
              <a:rPr lang="en-US" altLang="el-GR" sz="1000" b="1" dirty="0">
                <a:latin typeface="Arial" panose="020B0604020202020204" pitchFamily="34" charset="0"/>
                <a:cs typeface="Arial" panose="020B0604020202020204" pitchFamily="34" charset="0"/>
              </a:rPr>
              <a:t>” 2008-2022</a:t>
            </a:r>
          </a:p>
          <a:p>
            <a:pPr fontAlgn="base">
              <a:spcBef>
                <a:spcPct val="0"/>
              </a:spcBef>
              <a:spcAft>
                <a:spcPct val="0"/>
              </a:spcAft>
              <a:buNone/>
            </a:pPr>
            <a:endParaRPr lang="en-US" altLang="el-GR" sz="1000" b="1" dirty="0">
              <a:latin typeface="Arial" panose="020B0604020202020204" pitchFamily="34" charset="0"/>
              <a:cs typeface="Arial" panose="020B0604020202020204" pitchFamily="34" charset="0"/>
            </a:endParaRPr>
          </a:p>
          <a:p>
            <a:pPr fontAlgn="base">
              <a:spcBef>
                <a:spcPct val="0"/>
              </a:spcBef>
              <a:spcAft>
                <a:spcPct val="0"/>
              </a:spcAft>
              <a:buNone/>
            </a:pPr>
            <a:r>
              <a:rPr lang="en-US" altLang="el-GR" sz="1000" b="1" dirty="0" err="1">
                <a:latin typeface="Arial" panose="020B0604020202020204" pitchFamily="34" charset="0"/>
                <a:cs typeface="Arial" panose="020B0604020202020204" pitchFamily="34" charset="0"/>
              </a:rPr>
              <a:t>HeSMO</a:t>
            </a:r>
            <a:r>
              <a:rPr lang="en-US" altLang="el-GR" sz="1000" b="1" dirty="0">
                <a:latin typeface="Arial" panose="020B0604020202020204" pitchFamily="34" charset="0"/>
                <a:cs typeface="Arial" panose="020B0604020202020204" pitchFamily="34" charset="0"/>
              </a:rPr>
              <a:t>/AstraZeneca 2018-2021</a:t>
            </a:r>
          </a:p>
          <a:p>
            <a:pPr fontAlgn="base">
              <a:spcBef>
                <a:spcPct val="0"/>
              </a:spcBef>
              <a:spcAft>
                <a:spcPct val="0"/>
              </a:spcAft>
              <a:buClrTx/>
              <a:buNone/>
            </a:pPr>
            <a:endParaRPr lang="en-US" altLang="el-GR" sz="1000" b="1" dirty="0">
              <a:latin typeface="Arial" panose="020B0604020202020204" pitchFamily="34" charset="0"/>
              <a:cs typeface="Arial" panose="020B0604020202020204" pitchFamily="34" charset="0"/>
            </a:endParaRPr>
          </a:p>
          <a:p>
            <a:pPr fontAlgn="base">
              <a:spcBef>
                <a:spcPct val="0"/>
              </a:spcBef>
              <a:spcAft>
                <a:spcPct val="0"/>
              </a:spcAft>
              <a:buClrTx/>
              <a:buNone/>
            </a:pPr>
            <a:r>
              <a:rPr lang="en-US" altLang="el-GR" sz="1000" b="1" dirty="0">
                <a:latin typeface="Arial" panose="020B0604020202020204" pitchFamily="34" charset="0"/>
                <a:cs typeface="Arial" panose="020B0604020202020204" pitchFamily="34" charset="0"/>
              </a:rPr>
              <a:t>Provision of Services</a:t>
            </a:r>
          </a:p>
          <a:p>
            <a:pPr fontAlgn="base">
              <a:spcBef>
                <a:spcPct val="0"/>
              </a:spcBef>
              <a:spcAft>
                <a:spcPct val="0"/>
              </a:spcAft>
              <a:buClrTx/>
              <a:buNone/>
            </a:pPr>
            <a:endParaRPr lang="en-US" altLang="el-GR" sz="1000" b="1" dirty="0">
              <a:latin typeface="Arial" panose="020B0604020202020204" pitchFamily="34" charset="0"/>
              <a:cs typeface="Arial" panose="020B0604020202020204" pitchFamily="34" charset="0"/>
            </a:endParaRPr>
          </a:p>
          <a:p>
            <a:pPr fontAlgn="base">
              <a:spcBef>
                <a:spcPct val="0"/>
              </a:spcBef>
              <a:spcAft>
                <a:spcPct val="0"/>
              </a:spcAft>
              <a:buClrTx/>
              <a:buNone/>
            </a:pPr>
            <a:endParaRPr lang="en-US" altLang="el-GR" sz="1000" b="1" dirty="0">
              <a:latin typeface="Arial" panose="020B0604020202020204" pitchFamily="34" charset="0"/>
              <a:cs typeface="Arial" panose="020B0604020202020204" pitchFamily="34" charset="0"/>
            </a:endParaRPr>
          </a:p>
          <a:p>
            <a:pPr fontAlgn="base">
              <a:spcBef>
                <a:spcPct val="0"/>
              </a:spcBef>
              <a:spcAft>
                <a:spcPct val="0"/>
              </a:spcAft>
              <a:buClrTx/>
              <a:buNone/>
            </a:pPr>
            <a:r>
              <a:rPr lang="en-US" altLang="el-GR" sz="1200" b="1" dirty="0">
                <a:latin typeface="Arial" panose="020B0604020202020204" pitchFamily="34" charset="0"/>
                <a:cs typeface="Arial" panose="020B0604020202020204" pitchFamily="34" charset="0"/>
              </a:rPr>
              <a:t>Participation in international consortia</a:t>
            </a:r>
          </a:p>
          <a:p>
            <a:pPr fontAlgn="base">
              <a:spcBef>
                <a:spcPct val="0"/>
              </a:spcBef>
              <a:spcAft>
                <a:spcPct val="0"/>
              </a:spcAft>
              <a:buClrTx/>
              <a:buNone/>
            </a:pPr>
            <a:r>
              <a:rPr lang="en-US" altLang="el-GR" sz="1000" b="1" dirty="0">
                <a:latin typeface="Arial" panose="020B0604020202020204" pitchFamily="34" charset="0"/>
                <a:cs typeface="Arial" panose="020B0604020202020204" pitchFamily="34" charset="0"/>
              </a:rPr>
              <a:t>Consortium of Investigators of Modifiers of BRCA1 and BRCA2 (CIMBA). Coordinated by Dr Georgia </a:t>
            </a:r>
            <a:r>
              <a:rPr lang="en-US" altLang="el-GR" sz="1000" b="1" dirty="0" err="1">
                <a:latin typeface="Arial" panose="020B0604020202020204" pitchFamily="34" charset="0"/>
                <a:cs typeface="Arial" panose="020B0604020202020204" pitchFamily="34" charset="0"/>
              </a:rPr>
              <a:t>Chenevix</a:t>
            </a:r>
            <a:r>
              <a:rPr lang="en-US" altLang="el-GR" sz="1000" b="1" dirty="0">
                <a:latin typeface="Arial" panose="020B0604020202020204" pitchFamily="34" charset="0"/>
                <a:cs typeface="Arial" panose="020B0604020202020204" pitchFamily="34" charset="0"/>
              </a:rPr>
              <a:t>-Trench, Queensland Institute of Medical Research, Brisbane, Australia. </a:t>
            </a:r>
          </a:p>
          <a:p>
            <a:pPr fontAlgn="base">
              <a:spcBef>
                <a:spcPct val="0"/>
              </a:spcBef>
              <a:spcAft>
                <a:spcPct val="0"/>
              </a:spcAft>
              <a:buClrTx/>
              <a:buNone/>
            </a:pPr>
            <a:endParaRPr lang="en-GB" altLang="el-GR" sz="1000" b="1" dirty="0">
              <a:latin typeface="Arial" panose="020B0604020202020204" pitchFamily="34" charset="0"/>
              <a:cs typeface="Arial" panose="020B0604020202020204" pitchFamily="34" charset="0"/>
            </a:endParaRPr>
          </a:p>
          <a:p>
            <a:pPr fontAlgn="base">
              <a:spcBef>
                <a:spcPct val="0"/>
              </a:spcBef>
              <a:spcAft>
                <a:spcPct val="0"/>
              </a:spcAft>
              <a:buClrTx/>
              <a:buNone/>
            </a:pPr>
            <a:r>
              <a:rPr lang="en-GB" altLang="el-GR" sz="1000" b="1" dirty="0">
                <a:latin typeface="Arial" panose="020B0604020202020204" pitchFamily="34" charset="0"/>
                <a:cs typeface="Arial" panose="020B0604020202020204" pitchFamily="34" charset="0"/>
              </a:rPr>
              <a:t>Breast Cancer Association Consortium.</a:t>
            </a:r>
            <a:r>
              <a:rPr lang="en-GB" altLang="el-GR" sz="1000" dirty="0">
                <a:latin typeface="Arial" panose="020B0604020202020204" pitchFamily="34" charset="0"/>
                <a:cs typeface="Arial" panose="020B0604020202020204" pitchFamily="34" charset="0"/>
              </a:rPr>
              <a:t>  Coordinated by Prof. Doug Easton, Cambridge University, UK. </a:t>
            </a:r>
          </a:p>
          <a:p>
            <a:pPr fontAlgn="base">
              <a:spcBef>
                <a:spcPct val="0"/>
              </a:spcBef>
              <a:spcAft>
                <a:spcPct val="0"/>
              </a:spcAft>
              <a:buClrTx/>
              <a:buNone/>
            </a:pPr>
            <a:endParaRPr lang="en-GB" altLang="el-GR" sz="1000" b="1" u="sng" dirty="0">
              <a:solidFill>
                <a:srgbClr val="0000FF"/>
              </a:solidFill>
              <a:latin typeface="Arial" panose="020B0604020202020204" pitchFamily="34" charset="0"/>
              <a:cs typeface="Arial" panose="020B0604020202020204" pitchFamily="34" charset="0"/>
            </a:endParaRPr>
          </a:p>
          <a:p>
            <a:pPr fontAlgn="base">
              <a:spcBef>
                <a:spcPct val="0"/>
              </a:spcBef>
              <a:spcAft>
                <a:spcPct val="0"/>
              </a:spcAft>
              <a:buClrTx/>
              <a:buNone/>
            </a:pPr>
            <a:r>
              <a:rPr lang="en-GB" altLang="el-GR" sz="1000" b="1" dirty="0">
                <a:latin typeface="Arial" panose="020B0604020202020204" pitchFamily="34" charset="0"/>
                <a:cs typeface="Arial" panose="020B0604020202020204" pitchFamily="34" charset="0"/>
              </a:rPr>
              <a:t>Evidence-based Network for the Interpretation of Germline Mutant Alleles – ENIGMA.</a:t>
            </a:r>
            <a:r>
              <a:rPr lang="en-GB" altLang="el-GR" sz="1000" dirty="0">
                <a:latin typeface="Arial" panose="020B0604020202020204" pitchFamily="34" charset="0"/>
                <a:cs typeface="Arial" panose="020B0604020202020204" pitchFamily="34" charset="0"/>
              </a:rPr>
              <a:t> Coordinated by Prof. A. Monteiro, Univ. S. Florida, Tampa, USA. http://enigmaconsortium.org/</a:t>
            </a:r>
          </a:p>
          <a:p>
            <a:pPr fontAlgn="base">
              <a:spcBef>
                <a:spcPct val="0"/>
              </a:spcBef>
              <a:spcAft>
                <a:spcPct val="0"/>
              </a:spcAft>
              <a:buClrTx/>
              <a:buNone/>
            </a:pPr>
            <a:r>
              <a:rPr lang="en-US" altLang="el-GR" sz="1000" b="1" dirty="0">
                <a:latin typeface="Arial" panose="020B0604020202020204" pitchFamily="34" charset="0"/>
                <a:cs typeface="Arial" panose="020B0604020202020204" pitchFamily="34" charset="0"/>
              </a:rPr>
              <a:t>Ovarian Cancer Association Consortium – OCAC</a:t>
            </a:r>
            <a:r>
              <a:rPr lang="en-US" altLang="el-GR" sz="1000" dirty="0">
                <a:latin typeface="Arial" panose="020B0604020202020204" pitchFamily="34" charset="0"/>
                <a:cs typeface="Arial" panose="020B0604020202020204" pitchFamily="34" charset="0"/>
              </a:rPr>
              <a:t>. Coordinated by Prof. Paul Pharoah, Cambridge University</a:t>
            </a:r>
          </a:p>
          <a:p>
            <a:pPr fontAlgn="base">
              <a:spcBef>
                <a:spcPct val="0"/>
              </a:spcBef>
              <a:spcAft>
                <a:spcPct val="0"/>
              </a:spcAft>
              <a:buClrTx/>
              <a:buNone/>
            </a:pPr>
            <a:endParaRPr lang="en-US" altLang="el-GR" sz="1000" b="1" dirty="0">
              <a:latin typeface="Arial" panose="020B0604020202020204" pitchFamily="34" charset="0"/>
              <a:cs typeface="Arial" panose="020B0604020202020204" pitchFamily="34" charset="0"/>
            </a:endParaRPr>
          </a:p>
          <a:p>
            <a:pPr fontAlgn="base">
              <a:spcBef>
                <a:spcPct val="0"/>
              </a:spcBef>
              <a:spcAft>
                <a:spcPct val="0"/>
              </a:spcAft>
              <a:buClrTx/>
              <a:buNone/>
            </a:pPr>
            <a:r>
              <a:rPr lang="en-US" altLang="el-GR" sz="1000" b="1" dirty="0">
                <a:latin typeface="Arial" panose="020B0604020202020204" pitchFamily="34" charset="0"/>
                <a:cs typeface="Arial" panose="020B0604020202020204" pitchFamily="34" charset="0"/>
              </a:rPr>
              <a:t>Collaborative Oncological Gene-environment Study – COGS</a:t>
            </a:r>
            <a:r>
              <a:rPr lang="en-US" altLang="el-GR" sz="1000" dirty="0">
                <a:latin typeface="Arial" panose="020B0604020202020204" pitchFamily="34" charset="0"/>
                <a:cs typeface="Arial" panose="020B0604020202020204" pitchFamily="34" charset="0"/>
              </a:rPr>
              <a:t>. Coordinated by Prof. Per Hall, Karolinska Institute, Sweden http://cogseu.org </a:t>
            </a:r>
          </a:p>
          <a:p>
            <a:pPr fontAlgn="base">
              <a:spcBef>
                <a:spcPct val="0"/>
              </a:spcBef>
              <a:spcAft>
                <a:spcPct val="0"/>
              </a:spcAft>
              <a:buClrTx/>
              <a:buNone/>
            </a:pPr>
            <a:endParaRPr lang="en-US" altLang="el-GR" sz="1000" b="1" dirty="0">
              <a:latin typeface="Arial" panose="020B0604020202020204" pitchFamily="34" charset="0"/>
              <a:cs typeface="Arial" panose="020B0604020202020204" pitchFamily="34" charset="0"/>
            </a:endParaRPr>
          </a:p>
          <a:p>
            <a:pPr fontAlgn="base">
              <a:spcBef>
                <a:spcPct val="0"/>
              </a:spcBef>
              <a:spcAft>
                <a:spcPct val="0"/>
              </a:spcAft>
              <a:buClrTx/>
              <a:buNone/>
            </a:pPr>
            <a:r>
              <a:rPr lang="en-US" altLang="el-GR" sz="1000" b="1" dirty="0">
                <a:latin typeface="Arial" panose="020B0604020202020204" pitchFamily="34" charset="0"/>
                <a:cs typeface="Arial" panose="020B0604020202020204" pitchFamily="34" charset="0"/>
              </a:rPr>
              <a:t>Collaborative genomics for human health and cooperation in the Mediterranean region.</a:t>
            </a:r>
            <a:r>
              <a:rPr lang="en-US" altLang="el-GR" sz="1000" dirty="0">
                <a:latin typeface="Arial" panose="020B0604020202020204" pitchFamily="34" charset="0"/>
                <a:cs typeface="Arial" panose="020B0604020202020204" pitchFamily="34" charset="0"/>
              </a:rPr>
              <a:t> Coordinated by Prof. Mary-Claire King, University of Washington, Seattle. </a:t>
            </a:r>
          </a:p>
          <a:p>
            <a:pPr fontAlgn="base">
              <a:spcBef>
                <a:spcPct val="0"/>
              </a:spcBef>
              <a:spcAft>
                <a:spcPct val="0"/>
              </a:spcAft>
              <a:buClrTx/>
              <a:buNone/>
            </a:pPr>
            <a:endParaRPr lang="en-US" altLang="el-GR" sz="1000" dirty="0">
              <a:latin typeface="Arial" panose="020B0604020202020204" pitchFamily="34" charset="0"/>
              <a:cs typeface="Arial" panose="020B0604020202020204" pitchFamily="34" charset="0"/>
            </a:endParaRPr>
          </a:p>
        </p:txBody>
      </p:sp>
      <p:pic>
        <p:nvPicPr>
          <p:cNvPr id="51203" name="image.png">
            <a:extLst>
              <a:ext uri="{FF2B5EF4-FFF2-40B4-BE49-F238E27FC236}">
                <a16:creationId xmlns:a16="http://schemas.microsoft.com/office/drawing/2014/main" id="{3664AAED-38A4-4484-A18F-CAACC4434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5876926"/>
            <a:ext cx="37211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Box 1">
            <a:extLst>
              <a:ext uri="{FF2B5EF4-FFF2-40B4-BE49-F238E27FC236}">
                <a16:creationId xmlns:a16="http://schemas.microsoft.com/office/drawing/2014/main" id="{ADEDECAC-70B0-4FB3-B8D5-415A3E772019}"/>
              </a:ext>
            </a:extLst>
          </p:cNvPr>
          <p:cNvSpPr txBox="1">
            <a:spLocks noChangeArrowheads="1"/>
          </p:cNvSpPr>
          <p:nvPr/>
        </p:nvSpPr>
        <p:spPr bwMode="auto">
          <a:xfrm>
            <a:off x="4656138" y="2781301"/>
            <a:ext cx="2614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l-GR" altLang="el-GR" sz="2400" b="1">
                <a:solidFill>
                  <a:srgbClr val="000000"/>
                </a:solidFill>
                <a:latin typeface="Arial" panose="020B0604020202020204" pitchFamily="34" charset="0"/>
                <a:ea typeface="Microsoft YaHei" panose="020B0503020204020204" pitchFamily="34" charset="-122"/>
              </a:rPr>
              <a:t>Σας ευχαριστώ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3CA32EA4-7AF0-4CEA-A410-20C3A77272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2679700"/>
            <a:ext cx="5976938"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2">
            <a:extLst>
              <a:ext uri="{FF2B5EF4-FFF2-40B4-BE49-F238E27FC236}">
                <a16:creationId xmlns:a16="http://schemas.microsoft.com/office/drawing/2014/main" id="{1064B8BD-ED3C-482C-9C71-FB2C9A3FC46B}"/>
              </a:ext>
            </a:extLst>
          </p:cNvPr>
          <p:cNvSpPr txBox="1">
            <a:spLocks noChangeArrowheads="1"/>
          </p:cNvSpPr>
          <p:nvPr/>
        </p:nvSpPr>
        <p:spPr bwMode="auto">
          <a:xfrm>
            <a:off x="2640013" y="5283201"/>
            <a:ext cx="741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altLang="el-GR" sz="1400" b="1"/>
              <a:t>Σποραδικό (ετερόπλευρο)        κληρονομικό (αμφοτερόπλευρο) ρετινοβλάστωμα</a:t>
            </a:r>
            <a:endParaRPr lang="en-US" altLang="el-GR" sz="1400" b="1"/>
          </a:p>
        </p:txBody>
      </p:sp>
      <p:pic>
        <p:nvPicPr>
          <p:cNvPr id="43012" name="Picture 3">
            <a:extLst>
              <a:ext uri="{FF2B5EF4-FFF2-40B4-BE49-F238E27FC236}">
                <a16:creationId xmlns:a16="http://schemas.microsoft.com/office/drawing/2014/main" id="{90CF3091-FC4E-404D-A00E-F60ED0079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6" y="620713"/>
            <a:ext cx="3243263"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4">
            <a:extLst>
              <a:ext uri="{FF2B5EF4-FFF2-40B4-BE49-F238E27FC236}">
                <a16:creationId xmlns:a16="http://schemas.microsoft.com/office/drawing/2014/main" id="{14199503-32C2-4459-856E-746D1B971DD4}"/>
              </a:ext>
            </a:extLst>
          </p:cNvPr>
          <p:cNvSpPr txBox="1">
            <a:spLocks noChangeArrowheads="1"/>
          </p:cNvSpPr>
          <p:nvPr/>
        </p:nvSpPr>
        <p:spPr bwMode="auto">
          <a:xfrm>
            <a:off x="4656139" y="1830388"/>
            <a:ext cx="2376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l-GR"/>
              <a:t>Science 1987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B11605-540F-44E0-B5DA-D5C736E5E3E3}"/>
              </a:ext>
            </a:extLst>
          </p:cNvPr>
          <p:cNvSpPr/>
          <p:nvPr/>
        </p:nvSpPr>
        <p:spPr>
          <a:xfrm>
            <a:off x="5715000" y="2000251"/>
            <a:ext cx="4789488" cy="708025"/>
          </a:xfrm>
          <a:prstGeom prst="rect">
            <a:avLst/>
          </a:prstGeom>
        </p:spPr>
        <p:txBody>
          <a:bodyPr>
            <a:spAutoFit/>
          </a:bodyPr>
          <a:lstStyle/>
          <a:p>
            <a:pPr eaLnBrk="0" fontAlgn="base" hangingPunct="0">
              <a:spcBef>
                <a:spcPct val="0"/>
              </a:spcBef>
              <a:spcAft>
                <a:spcPct val="0"/>
              </a:spcAft>
              <a:defRPr/>
            </a:pPr>
            <a:r>
              <a:rPr lang="en-US" sz="2000" b="1" dirty="0">
                <a:solidFill>
                  <a:srgbClr val="336699"/>
                </a:solidFill>
                <a:effectLst>
                  <a:outerShdw blurRad="38100" dist="38100" dir="2700000" algn="tl">
                    <a:srgbClr val="000000">
                      <a:alpha val="43137"/>
                    </a:srgbClr>
                  </a:outerShdw>
                </a:effectLst>
                <a:latin typeface="Arial" panose="020B0604020202020204" pitchFamily="34" charset="0"/>
                <a:ea typeface="Microsoft YaHei" panose="020B0503020204020204" pitchFamily="34" charset="-122"/>
              </a:rPr>
              <a:t>Alfred George Knudson, Jr.</a:t>
            </a:r>
            <a:r>
              <a:rPr lang="en-US" sz="2000" dirty="0">
                <a:solidFill>
                  <a:srgbClr val="336699"/>
                </a:solidFill>
                <a:effectLst>
                  <a:outerShdw blurRad="38100" dist="38100" dir="2700000" algn="tl">
                    <a:srgbClr val="000000">
                      <a:alpha val="43137"/>
                    </a:srgbClr>
                  </a:outerShdw>
                </a:effectLst>
                <a:latin typeface="Arial" panose="020B0604020202020204" pitchFamily="34" charset="0"/>
                <a:ea typeface="Microsoft YaHei" panose="020B0503020204020204" pitchFamily="34" charset="-122"/>
              </a:rPr>
              <a:t> (</a:t>
            </a:r>
            <a:r>
              <a:rPr lang="el-GR" sz="2000" dirty="0">
                <a:solidFill>
                  <a:srgbClr val="336699"/>
                </a:solidFill>
                <a:effectLst>
                  <a:outerShdw blurRad="38100" dist="38100" dir="2700000" algn="tl">
                    <a:srgbClr val="000000">
                      <a:alpha val="43137"/>
                    </a:srgbClr>
                  </a:outerShdw>
                </a:effectLst>
                <a:latin typeface="Arial" panose="020B0604020202020204" pitchFamily="34" charset="0"/>
                <a:ea typeface="Microsoft YaHei" panose="020B0503020204020204" pitchFamily="34" charset="-122"/>
              </a:rPr>
              <a:t>9.8.</a:t>
            </a:r>
            <a:r>
              <a:rPr lang="en-US" sz="2000" dirty="0">
                <a:solidFill>
                  <a:srgbClr val="336699"/>
                </a:solidFill>
                <a:effectLst>
                  <a:outerShdw blurRad="38100" dist="38100" dir="2700000" algn="tl">
                    <a:srgbClr val="000000">
                      <a:alpha val="43137"/>
                    </a:srgbClr>
                  </a:outerShdw>
                </a:effectLst>
                <a:latin typeface="Arial" panose="020B0604020202020204" pitchFamily="34" charset="0"/>
                <a:ea typeface="Microsoft YaHei" panose="020B0503020204020204" pitchFamily="34" charset="-122"/>
              </a:rPr>
              <a:t>1922 – 10</a:t>
            </a:r>
            <a:r>
              <a:rPr lang="el-GR" sz="2000" dirty="0">
                <a:solidFill>
                  <a:srgbClr val="336699"/>
                </a:solidFill>
                <a:effectLst>
                  <a:outerShdw blurRad="38100" dist="38100" dir="2700000" algn="tl">
                    <a:srgbClr val="000000">
                      <a:alpha val="43137"/>
                    </a:srgbClr>
                  </a:outerShdw>
                </a:effectLst>
                <a:latin typeface="Arial" panose="020B0604020202020204" pitchFamily="34" charset="0"/>
                <a:ea typeface="Microsoft YaHei" panose="020B0503020204020204" pitchFamily="34" charset="-122"/>
              </a:rPr>
              <a:t>.7.</a:t>
            </a:r>
            <a:r>
              <a:rPr lang="en-US" sz="2000" dirty="0">
                <a:solidFill>
                  <a:srgbClr val="336699"/>
                </a:solidFill>
                <a:effectLst>
                  <a:outerShdw blurRad="38100" dist="38100" dir="2700000" algn="tl">
                    <a:srgbClr val="000000">
                      <a:alpha val="43137"/>
                    </a:srgbClr>
                  </a:outerShdw>
                </a:effectLst>
                <a:latin typeface="Arial" panose="020B0604020202020204" pitchFamily="34" charset="0"/>
                <a:ea typeface="Microsoft YaHei" panose="020B0503020204020204" pitchFamily="34" charset="-122"/>
              </a:rPr>
              <a:t>2016) </a:t>
            </a:r>
            <a:endParaRPr lang="el-GR" sz="2000" dirty="0">
              <a:solidFill>
                <a:srgbClr val="336699"/>
              </a:solidFill>
              <a:effectLst>
                <a:outerShdw blurRad="38100" dist="38100" dir="2700000" algn="tl">
                  <a:srgbClr val="000000">
                    <a:alpha val="43137"/>
                  </a:srgbClr>
                </a:outerShdw>
              </a:effectLst>
              <a:latin typeface="Arial" charset="0"/>
              <a:ea typeface="Microsoft YaHei" panose="020B0503020204020204" pitchFamily="34" charset="-122"/>
            </a:endParaRPr>
          </a:p>
        </p:txBody>
      </p:sp>
      <p:pic>
        <p:nvPicPr>
          <p:cNvPr id="5122" name="Picture 2" descr="Nci-vol-8196-300 alfred knudson.jpg">
            <a:extLst>
              <a:ext uri="{FF2B5EF4-FFF2-40B4-BE49-F238E27FC236}">
                <a16:creationId xmlns:a16="http://schemas.microsoft.com/office/drawing/2014/main" id="{4178F647-6271-4E8B-90E9-1F459023FCDF}"/>
              </a:ext>
            </a:extLst>
          </p:cNvPr>
          <p:cNvPicPr>
            <a:picLocks noChangeAspect="1" noChangeArrowheads="1"/>
          </p:cNvPicPr>
          <p:nvPr/>
        </p:nvPicPr>
        <p:blipFill>
          <a:blip r:embed="rId3"/>
          <a:srcRect/>
          <a:stretch>
            <a:fillRect/>
          </a:stretch>
        </p:blipFill>
        <p:spPr bwMode="auto">
          <a:xfrm>
            <a:off x="2181226" y="1019176"/>
            <a:ext cx="3082925" cy="522922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EFD7672-C633-48F9-B455-AD01F0F5A734}"/>
              </a:ext>
            </a:extLst>
          </p:cNvPr>
          <p:cNvSpPr txBox="1"/>
          <p:nvPr/>
        </p:nvSpPr>
        <p:spPr>
          <a:xfrm>
            <a:off x="6689726" y="2708275"/>
            <a:ext cx="2646363" cy="3416300"/>
          </a:xfrm>
          <a:prstGeom prst="rect">
            <a:avLst/>
          </a:prstGeom>
          <a:noFill/>
        </p:spPr>
        <p:txBody>
          <a:bodyPr>
            <a:spAutoFit/>
          </a:bodyPr>
          <a:lstStyle/>
          <a:p>
            <a:pPr algn="ctr" eaLnBrk="0" fontAlgn="base" hangingPunct="0">
              <a:lnSpc>
                <a:spcPct val="150000"/>
              </a:lnSpc>
              <a:spcBef>
                <a:spcPct val="0"/>
              </a:spcBef>
              <a:spcAft>
                <a:spcPct val="0"/>
              </a:spcAft>
              <a:defRPr/>
            </a:pPr>
            <a:r>
              <a:rPr lang="el-GR" sz="2400" b="1" dirty="0">
                <a:solidFill>
                  <a:srgbClr val="2D2DB9">
                    <a:lumMod val="75000"/>
                  </a:srgbClr>
                </a:solidFill>
                <a:effectLst>
                  <a:outerShdw blurRad="38100" dist="38100" dir="2700000" algn="tl">
                    <a:srgbClr val="000000">
                      <a:alpha val="43137"/>
                    </a:srgbClr>
                  </a:outerShdw>
                </a:effectLst>
                <a:latin typeface="Arial" panose="020B0604020202020204" pitchFamily="34" charset="0"/>
                <a:ea typeface="Microsoft YaHei" panose="020B0503020204020204" pitchFamily="34" charset="-122"/>
                <a:cs typeface="Arial" panose="020B0604020202020204" pitchFamily="34" charset="0"/>
              </a:rPr>
              <a:t>1971: </a:t>
            </a:r>
          </a:p>
          <a:p>
            <a:pPr algn="ctr" eaLnBrk="0" fontAlgn="base" hangingPunct="0">
              <a:lnSpc>
                <a:spcPct val="150000"/>
              </a:lnSpc>
              <a:spcBef>
                <a:spcPct val="0"/>
              </a:spcBef>
              <a:spcAft>
                <a:spcPct val="0"/>
              </a:spcAft>
              <a:defRPr/>
            </a:pPr>
            <a:r>
              <a:rPr lang="el-GR" sz="2400" b="1" dirty="0">
                <a:solidFill>
                  <a:srgbClr val="336699"/>
                </a:solidFill>
                <a:effectLst>
                  <a:outerShdw blurRad="38100" dist="38100" dir="2700000" algn="tl">
                    <a:srgbClr val="000000">
                      <a:alpha val="43137"/>
                    </a:srgbClr>
                  </a:outerShdw>
                </a:effectLst>
                <a:latin typeface="Arial" panose="020B0604020202020204" pitchFamily="34" charset="0"/>
                <a:ea typeface="Microsoft YaHei" panose="020B0503020204020204" pitchFamily="34" charset="-122"/>
                <a:cs typeface="Arial" panose="020B0604020202020204" pitchFamily="34" charset="0"/>
              </a:rPr>
              <a:t>μοντέλο ‘δύο χτυπημάτων’ ως βάση για την έναρξη της καρκινογένεσης</a:t>
            </a:r>
          </a:p>
        </p:txBody>
      </p:sp>
      <p:pic>
        <p:nvPicPr>
          <p:cNvPr id="44037" name="Picture 2">
            <a:extLst>
              <a:ext uri="{FF2B5EF4-FFF2-40B4-BE49-F238E27FC236}">
                <a16:creationId xmlns:a16="http://schemas.microsoft.com/office/drawing/2014/main" id="{48B27C74-5338-4907-8E49-6F5318E2A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49276"/>
            <a:ext cx="3455988" cy="130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F8971F3A-07CB-4ACC-B7CA-980488D279D7}"/>
              </a:ext>
            </a:extLst>
          </p:cNvPr>
          <p:cNvSpPr txBox="1">
            <a:spLocks noChangeArrowheads="1"/>
          </p:cNvSpPr>
          <p:nvPr/>
        </p:nvSpPr>
        <p:spPr bwMode="auto">
          <a:xfrm>
            <a:off x="1981200" y="44450"/>
            <a:ext cx="8229600" cy="1143000"/>
          </a:xfrm>
          <a:prstGeom prst="rect">
            <a:avLst/>
          </a:prstGeom>
          <a:noFill/>
          <a:ln>
            <a:noFill/>
          </a:ln>
          <a:effectLst/>
        </p:spPr>
        <p:txBody>
          <a:bodyPr anchor="ctr"/>
          <a:lstStyle>
            <a:lvl1pPr marL="342900" indent="-339725">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charset="0"/>
              </a:defRPr>
            </a:lvl1pPr>
            <a:lvl2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charset="0"/>
              </a:defRPr>
            </a:lvl2pPr>
            <a:lvl3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charset="0"/>
              </a:defRPr>
            </a:lvl5pPr>
            <a:lvl6pPr marL="2514600" indent="-228600" defTabSz="457200" fontAlgn="base">
              <a:spcBef>
                <a:spcPct val="0"/>
              </a:spcBef>
              <a:spcAft>
                <a:spcPct val="0"/>
              </a:spcAft>
              <a:buClr>
                <a:srgbClr val="000000"/>
              </a:buClr>
              <a:buSzPct val="100000"/>
              <a:buFont typeface="Times New Roman"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charset="0"/>
              </a:defRPr>
            </a:lvl6pPr>
            <a:lvl7pPr marL="2971800" indent="-228600" defTabSz="457200" fontAlgn="base">
              <a:spcBef>
                <a:spcPct val="0"/>
              </a:spcBef>
              <a:spcAft>
                <a:spcPct val="0"/>
              </a:spcAft>
              <a:buClr>
                <a:srgbClr val="000000"/>
              </a:buClr>
              <a:buSzPct val="100000"/>
              <a:buFont typeface="Times New Roman"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charset="0"/>
              </a:defRPr>
            </a:lvl7pPr>
            <a:lvl8pPr marL="3429000" indent="-228600" defTabSz="457200" fontAlgn="base">
              <a:spcBef>
                <a:spcPct val="0"/>
              </a:spcBef>
              <a:spcAft>
                <a:spcPct val="0"/>
              </a:spcAft>
              <a:buClr>
                <a:srgbClr val="000000"/>
              </a:buClr>
              <a:buSzPct val="100000"/>
              <a:buFont typeface="Times New Roman"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charset="0"/>
              </a:defRPr>
            </a:lvl8pPr>
            <a:lvl9pPr marL="3886200" indent="-228600" defTabSz="457200" fontAlgn="base">
              <a:spcBef>
                <a:spcPct val="0"/>
              </a:spcBef>
              <a:spcAft>
                <a:spcPct val="0"/>
              </a:spcAft>
              <a:buClr>
                <a:srgbClr val="000000"/>
              </a:buClr>
              <a:buSzPct val="100000"/>
              <a:buFont typeface="Times New Roman"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charset="0"/>
                <a:cs typeface="Arial" charset="0"/>
              </a:defRPr>
            </a:lvl9pPr>
          </a:lstStyle>
          <a:p>
            <a:pPr algn="ctr" eaLnBrk="1" hangingPunct="1">
              <a:buSzPct val="100000"/>
              <a:defRPr/>
            </a:pPr>
            <a:r>
              <a:rPr lang="el-GR" sz="3000" b="1">
                <a:effectLst>
                  <a:outerShdw blurRad="38100" dist="38100" dir="2700000" algn="tl">
                    <a:srgbClr val="C0C0C0"/>
                  </a:outerShdw>
                </a:effectLst>
                <a:latin typeface="Calibri" pitchFamily="34" charset="0"/>
                <a:ea typeface="Microsoft YaHei" charset="-122"/>
              </a:rPr>
              <a:t>Κληρονομικός καρκίνος</a:t>
            </a:r>
          </a:p>
        </p:txBody>
      </p:sp>
      <p:grpSp>
        <p:nvGrpSpPr>
          <p:cNvPr id="46083" name="Group 2">
            <a:extLst>
              <a:ext uri="{FF2B5EF4-FFF2-40B4-BE49-F238E27FC236}">
                <a16:creationId xmlns:a16="http://schemas.microsoft.com/office/drawing/2014/main" id="{8D2B1628-BBBE-46CC-900C-3CEB6C02FF62}"/>
              </a:ext>
            </a:extLst>
          </p:cNvPr>
          <p:cNvGrpSpPr>
            <a:grpSpLocks/>
          </p:cNvGrpSpPr>
          <p:nvPr/>
        </p:nvGrpSpPr>
        <p:grpSpPr bwMode="auto">
          <a:xfrm>
            <a:off x="2263776" y="1187451"/>
            <a:ext cx="7629525" cy="5180013"/>
            <a:chOff x="476" y="845"/>
            <a:chExt cx="4806" cy="3263"/>
          </a:xfrm>
        </p:grpSpPr>
        <p:pic>
          <p:nvPicPr>
            <p:cNvPr id="46088" name="Picture 3">
              <a:extLst>
                <a:ext uri="{FF2B5EF4-FFF2-40B4-BE49-F238E27FC236}">
                  <a16:creationId xmlns:a16="http://schemas.microsoft.com/office/drawing/2014/main" id="{3E7FB761-DF94-4DCE-9982-C2C026952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 y="845"/>
              <a:ext cx="4806" cy="3263"/>
            </a:xfrm>
            <a:prstGeom prst="rect">
              <a:avLst/>
            </a:prstGeom>
            <a:noFill/>
            <a:ln w="1584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089" name="Rectangle 4">
              <a:extLst>
                <a:ext uri="{FF2B5EF4-FFF2-40B4-BE49-F238E27FC236}">
                  <a16:creationId xmlns:a16="http://schemas.microsoft.com/office/drawing/2014/main" id="{E617FAC8-FDD7-4AA4-8F67-3CA7ADD47ECC}"/>
                </a:ext>
              </a:extLst>
            </p:cNvPr>
            <p:cNvSpPr>
              <a:spLocks noChangeArrowheads="1"/>
            </p:cNvSpPr>
            <p:nvPr/>
          </p:nvSpPr>
          <p:spPr bwMode="auto">
            <a:xfrm>
              <a:off x="4301" y="881"/>
              <a:ext cx="407"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spcAft>
                  <a:spcPts val="1000"/>
                </a:spcAft>
                <a:buClrTx/>
                <a:buNone/>
              </a:pPr>
              <a:r>
                <a:rPr lang="el-GR" altLang="el-GR" sz="1400" b="1">
                  <a:solidFill>
                    <a:srgbClr val="365F91"/>
                  </a:solidFill>
                  <a:cs typeface="Arial" panose="020B0604020202020204" pitchFamily="34" charset="0"/>
                </a:rPr>
                <a:t>(Α)</a:t>
              </a:r>
            </a:p>
          </p:txBody>
        </p:sp>
        <p:sp>
          <p:nvSpPr>
            <p:cNvPr id="46090" name="Rectangle 5">
              <a:extLst>
                <a:ext uri="{FF2B5EF4-FFF2-40B4-BE49-F238E27FC236}">
                  <a16:creationId xmlns:a16="http://schemas.microsoft.com/office/drawing/2014/main" id="{97E15A5C-FFC3-49BF-8496-1B023B7CEF06}"/>
                </a:ext>
              </a:extLst>
            </p:cNvPr>
            <p:cNvSpPr>
              <a:spLocks noChangeArrowheads="1"/>
            </p:cNvSpPr>
            <p:nvPr/>
          </p:nvSpPr>
          <p:spPr bwMode="auto">
            <a:xfrm>
              <a:off x="3956" y="2155"/>
              <a:ext cx="407"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spcAft>
                  <a:spcPts val="1000"/>
                </a:spcAft>
                <a:buClrTx/>
                <a:buNone/>
              </a:pPr>
              <a:r>
                <a:rPr lang="el-GR" altLang="el-GR" sz="1400" b="1">
                  <a:solidFill>
                    <a:srgbClr val="365F91"/>
                  </a:solidFill>
                  <a:cs typeface="Arial" panose="020B0604020202020204" pitchFamily="34" charset="0"/>
                </a:rPr>
                <a:t>(Β)</a:t>
              </a:r>
            </a:p>
          </p:txBody>
        </p:sp>
      </p:grpSp>
      <p:sp>
        <p:nvSpPr>
          <p:cNvPr id="46084" name="Rectangle 6">
            <a:extLst>
              <a:ext uri="{FF2B5EF4-FFF2-40B4-BE49-F238E27FC236}">
                <a16:creationId xmlns:a16="http://schemas.microsoft.com/office/drawing/2014/main" id="{EDE3D4DB-F4EE-4E5F-8FEB-84D633A80FB5}"/>
              </a:ext>
            </a:extLst>
          </p:cNvPr>
          <p:cNvSpPr>
            <a:spLocks noChangeArrowheads="1"/>
          </p:cNvSpPr>
          <p:nvPr/>
        </p:nvSpPr>
        <p:spPr bwMode="auto">
          <a:xfrm>
            <a:off x="2135188" y="2349500"/>
            <a:ext cx="30972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l-GR" altLang="el-GR" sz="1400" b="1">
                <a:cs typeface="Arial" panose="020B0604020202020204" pitchFamily="34" charset="0"/>
              </a:rPr>
              <a:t>Μηχανισμοί απενεργοποίησης ογκοκατασταλτικών γονιδίων</a:t>
            </a:r>
          </a:p>
        </p:txBody>
      </p:sp>
      <p:sp>
        <p:nvSpPr>
          <p:cNvPr id="46085" name="Rectangle 7">
            <a:extLst>
              <a:ext uri="{FF2B5EF4-FFF2-40B4-BE49-F238E27FC236}">
                <a16:creationId xmlns:a16="http://schemas.microsoft.com/office/drawing/2014/main" id="{AC929EBD-0E69-4AB5-BB74-9FCCA9F21B0D}"/>
              </a:ext>
            </a:extLst>
          </p:cNvPr>
          <p:cNvSpPr>
            <a:spLocks noChangeArrowheads="1"/>
          </p:cNvSpPr>
          <p:nvPr/>
        </p:nvSpPr>
        <p:spPr bwMode="auto">
          <a:xfrm>
            <a:off x="6743701" y="6597650"/>
            <a:ext cx="36369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l-GR" altLang="el-GR" sz="1200">
                <a:cs typeface="Arial" panose="020B0604020202020204" pitchFamily="34" charset="0"/>
              </a:rPr>
              <a:t>Ανατύπωση από </a:t>
            </a:r>
            <a:r>
              <a:rPr lang="en-US" altLang="el-GR" sz="1200">
                <a:cs typeface="Arial" panose="020B0604020202020204" pitchFamily="34" charset="0"/>
              </a:rPr>
              <a:t>Foulkes WD</a:t>
            </a:r>
            <a:r>
              <a:rPr lang="el-GR" altLang="el-GR" sz="1200">
                <a:cs typeface="Arial" panose="020B0604020202020204" pitchFamily="34" charset="0"/>
              </a:rPr>
              <a:t>. </a:t>
            </a:r>
            <a:r>
              <a:rPr lang="en-US" altLang="el-GR" sz="1200">
                <a:cs typeface="Arial" panose="020B0604020202020204" pitchFamily="34" charset="0"/>
              </a:rPr>
              <a:t>N Engl J Med 2008</a:t>
            </a:r>
          </a:p>
        </p:txBody>
      </p:sp>
      <p:pic>
        <p:nvPicPr>
          <p:cNvPr id="46086" name="Picture 8">
            <a:extLst>
              <a:ext uri="{FF2B5EF4-FFF2-40B4-BE49-F238E27FC236}">
                <a16:creationId xmlns:a16="http://schemas.microsoft.com/office/drawing/2014/main" id="{E388A1ED-EB82-4DD3-931E-25DFB6587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6139" y="115889"/>
            <a:ext cx="7524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6087" name="Picture 2">
            <a:extLst>
              <a:ext uri="{FF2B5EF4-FFF2-40B4-BE49-F238E27FC236}">
                <a16:creationId xmlns:a16="http://schemas.microsoft.com/office/drawing/2014/main" id="{C5ABDAE5-6865-404A-98B6-27813761FE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89" y="1049338"/>
            <a:ext cx="2498725"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66560"/>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25BE072D-0266-4E1B-8873-4CB051E8E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222250"/>
            <a:ext cx="6646862"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4">
            <a:extLst>
              <a:ext uri="{FF2B5EF4-FFF2-40B4-BE49-F238E27FC236}">
                <a16:creationId xmlns:a16="http://schemas.microsoft.com/office/drawing/2014/main" id="{481500CE-B665-40B1-BBD1-0103BAF2A31D}"/>
              </a:ext>
            </a:extLst>
          </p:cNvPr>
          <p:cNvSpPr>
            <a:spLocks noChangeArrowheads="1"/>
          </p:cNvSpPr>
          <p:nvPr/>
        </p:nvSpPr>
        <p:spPr bwMode="auto">
          <a:xfrm>
            <a:off x="6743701" y="5949950"/>
            <a:ext cx="36369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marL="742950" indent="-285750">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marL="1143000" indent="-22860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marL="1600200" indent="-22860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marL="2057400" indent="-228600">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defTabSz="914400" fontAlgn="base">
              <a:spcBef>
                <a:spcPct val="0"/>
              </a:spcBef>
              <a:spcAft>
                <a:spcPct val="0"/>
              </a:spcAft>
              <a:buClrTx/>
            </a:pPr>
            <a:r>
              <a:rPr lang="el-GR" altLang="el-GR" sz="1200">
                <a:cs typeface="Arial" panose="020B0604020202020204" pitchFamily="34" charset="0"/>
              </a:rPr>
              <a:t>Ανατύπωση από </a:t>
            </a:r>
            <a:r>
              <a:rPr lang="en-US" altLang="el-GR" sz="1200">
                <a:cs typeface="Arial" panose="020B0604020202020204" pitchFamily="34" charset="0"/>
              </a:rPr>
              <a:t>Siegel </a:t>
            </a:r>
            <a:r>
              <a:rPr lang="el-GR" altLang="el-GR" sz="1200" i="1">
                <a:cs typeface="Arial" panose="020B0604020202020204" pitchFamily="34" charset="0"/>
              </a:rPr>
              <a:t>et al.</a:t>
            </a:r>
            <a:r>
              <a:rPr lang="en-US" altLang="el-GR" sz="1200">
                <a:cs typeface="Arial" panose="020B0604020202020204" pitchFamily="34" charset="0"/>
              </a:rPr>
              <a:t> CA CANCER J CLIN 2019</a:t>
            </a:r>
          </a:p>
        </p:txBody>
      </p:sp>
      <p:sp>
        <p:nvSpPr>
          <p:cNvPr id="38916" name="TextBox 5">
            <a:extLst>
              <a:ext uri="{FF2B5EF4-FFF2-40B4-BE49-F238E27FC236}">
                <a16:creationId xmlns:a16="http://schemas.microsoft.com/office/drawing/2014/main" id="{6EB6E8CB-CECA-48F8-A371-B18E0C484126}"/>
              </a:ext>
            </a:extLst>
          </p:cNvPr>
          <p:cNvSpPr txBox="1">
            <a:spLocks noChangeArrowheads="1"/>
          </p:cNvSpPr>
          <p:nvPr/>
        </p:nvSpPr>
        <p:spPr bwMode="auto">
          <a:xfrm>
            <a:off x="2063751" y="4471989"/>
            <a:ext cx="8316913"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ea typeface="Microsoft YaHei" panose="020B0503020204020204" pitchFamily="34" charset="-122"/>
              </a:defRPr>
            </a:lvl1pPr>
            <a:lvl2pPr marL="742950" indent="-285750">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ea typeface="Microsoft YaHei" panose="020B0503020204020204" pitchFamily="34" charset="-122"/>
              </a:defRPr>
            </a:lvl2pPr>
            <a:lvl3pPr marL="1143000" indent="-228600">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ea typeface="Microsoft YaHei" panose="020B0503020204020204" pitchFamily="34" charset="-122"/>
              </a:defRPr>
            </a:lvl3pPr>
            <a:lvl4pPr marL="1600200" indent="-228600">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4pPr>
            <a:lvl5pPr marL="2057400" indent="-228600">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Microsoft YaHei" panose="020B0503020204020204" pitchFamily="34" charset="-122"/>
              </a:defRPr>
            </a:lvl9pPr>
          </a:lstStyle>
          <a:p>
            <a:pPr defTabSz="914400" eaLnBrk="0" fontAlgn="base" hangingPunct="0">
              <a:spcBef>
                <a:spcPct val="0"/>
              </a:spcBef>
              <a:spcAft>
                <a:spcPct val="0"/>
              </a:spcAft>
              <a:buClrTx/>
              <a:buSzTx/>
            </a:pPr>
            <a:r>
              <a:rPr lang="el-GR" altLang="en-US" sz="1600" b="1">
                <a:latin typeface="Times New Roman" panose="02020603050405020304" pitchFamily="18" charset="0"/>
              </a:rPr>
              <a:t>Η επίπτωση του καρκίνου δεν αυξάνεται, αντίθετα με ότι ακούγεται στα ΜΜΕ</a:t>
            </a:r>
          </a:p>
          <a:p>
            <a:pPr defTabSz="914400" eaLnBrk="0" fontAlgn="base" hangingPunct="0">
              <a:spcBef>
                <a:spcPct val="0"/>
              </a:spcBef>
              <a:spcAft>
                <a:spcPct val="0"/>
              </a:spcAft>
              <a:buClrTx/>
              <a:buSzTx/>
            </a:pPr>
            <a:endParaRPr lang="el-GR" altLang="en-US" sz="2400">
              <a:latin typeface="Times New Roman" panose="02020603050405020304" pitchFamily="18" charset="0"/>
            </a:endParaRPr>
          </a:p>
          <a:p>
            <a:pPr defTabSz="914400" eaLnBrk="0" fontAlgn="base" hangingPunct="0">
              <a:spcBef>
                <a:spcPct val="0"/>
              </a:spcBef>
              <a:spcAft>
                <a:spcPct val="0"/>
              </a:spcAft>
              <a:buClrTx/>
              <a:buSzTx/>
            </a:pPr>
            <a:r>
              <a:rPr lang="en-US" altLang="en-US" sz="1400" i="1">
                <a:latin typeface="Times New Roman" panose="02020603050405020304" pitchFamily="18" charset="0"/>
              </a:rPr>
              <a:t>Over the past decade of data, the cancer incidence rate (2006-2015) was </a:t>
            </a:r>
            <a:r>
              <a:rPr lang="en-US" altLang="en-US" sz="1400" b="1" i="1">
                <a:latin typeface="Times New Roman" panose="02020603050405020304" pitchFamily="18" charset="0"/>
              </a:rPr>
              <a:t>stable</a:t>
            </a:r>
            <a:r>
              <a:rPr lang="en-US" altLang="en-US" sz="1400" i="1">
                <a:latin typeface="Times New Roman" panose="02020603050405020304" pitchFamily="18" charset="0"/>
              </a:rPr>
              <a:t> in </a:t>
            </a:r>
            <a:r>
              <a:rPr lang="en-US" altLang="en-US" sz="1400" b="1" i="1">
                <a:latin typeface="Times New Roman" panose="02020603050405020304" pitchFamily="18" charset="0"/>
              </a:rPr>
              <a:t>women</a:t>
            </a:r>
            <a:r>
              <a:rPr lang="en-US" altLang="en-US" sz="1400" i="1">
                <a:latin typeface="Times New Roman" panose="02020603050405020304" pitchFamily="18" charset="0"/>
              </a:rPr>
              <a:t> and </a:t>
            </a:r>
            <a:r>
              <a:rPr lang="en-US" altLang="en-US" sz="1400" b="1" i="1">
                <a:latin typeface="Times New Roman" panose="02020603050405020304" pitchFamily="18" charset="0"/>
              </a:rPr>
              <a:t>declined</a:t>
            </a:r>
            <a:r>
              <a:rPr lang="en-US" altLang="en-US" sz="1400" i="1">
                <a:latin typeface="Times New Roman" panose="02020603050405020304" pitchFamily="18" charset="0"/>
              </a:rPr>
              <a:t> by approximately 2% per year in </a:t>
            </a:r>
            <a:r>
              <a:rPr lang="en-US" altLang="en-US" sz="1400" b="1" i="1">
                <a:latin typeface="Times New Roman" panose="02020603050405020304" pitchFamily="18" charset="0"/>
              </a:rPr>
              <a:t>men</a:t>
            </a:r>
            <a:r>
              <a:rPr lang="en-US" altLang="en-US" sz="1400" i="1">
                <a:latin typeface="Times New Roman" panose="02020603050405020304" pitchFamily="18" charset="0"/>
              </a:rPr>
              <a:t>, whereas the cancer death rate (2007-2016) declined annually by 1.4% and 1.8%, respectively.</a:t>
            </a:r>
            <a:r>
              <a:rPr lang="el-GR" altLang="en-US" sz="1400" i="1">
                <a:latin typeface="Times New Roman" panose="02020603050405020304" pitchFamily="18" charset="0"/>
              </a:rPr>
              <a:t> </a:t>
            </a:r>
            <a:endParaRPr lang="en-US" altLang="en-US" sz="1400" i="1">
              <a:latin typeface="Times New Roman" panose="02020603050405020304" pitchFamily="18" charset="0"/>
            </a:endParaRPr>
          </a:p>
        </p:txBody>
      </p:sp>
      <p:pic>
        <p:nvPicPr>
          <p:cNvPr id="38917" name="Picture 1">
            <a:extLst>
              <a:ext uri="{FF2B5EF4-FFF2-40B4-BE49-F238E27FC236}">
                <a16:creationId xmlns:a16="http://schemas.microsoft.com/office/drawing/2014/main" id="{709B82B8-2537-4C5A-9191-C261CBC61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6139" y="115889"/>
            <a:ext cx="75247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ividend">
  <a:themeElements>
    <a:clrScheme name="Custom 11">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Custom 2">
      <a:majorFont>
        <a:latin typeface="Candara"/>
        <a:ea typeface=""/>
        <a:cs typeface=""/>
      </a:majorFont>
      <a:minorFont>
        <a:latin typeface="Candara"/>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spDef>
      <a:spPr>
        <a:ln>
          <a:noFill/>
        </a:ln>
      </a:spPr>
      <a:bodyPr rtlCol="0" anchor="ctr"/>
      <a:lstStyle>
        <a:defPPr algn="ctr">
          <a:defRPr/>
        </a:defPPr>
      </a:lstStyle>
      <a:style>
        <a:lnRef idx="2">
          <a:schemeClr val="accent2">
            <a:shade val="50000"/>
          </a:schemeClr>
        </a:lnRef>
        <a:fillRef idx="1">
          <a:schemeClr val="accent2"/>
        </a:fillRef>
        <a:effectRef idx="0">
          <a:schemeClr val="accent2"/>
        </a:effectRef>
        <a:fontRef idx="minor">
          <a:schemeClr val="lt1"/>
        </a:fontRef>
      </a:style>
    </a:spDef>
  </a:objectDefaults>
  <a:extraClrSchemeLst/>
  <a:extLst>
    <a:ext uri="{05A4C25C-085E-4340-85A3-A5531E510DB2}">
      <thm15:themeFamily xmlns:thm15="http://schemas.microsoft.com/office/thememl/2012/main" name="Presentation1" id="{F529A05C-9967-417B-A795-0EE2DA56A977}" vid="{B371D623-29EC-4410-98F2-D4F69349AE3D}"/>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a:dk1>
      <a:srgbClr val="000000"/>
    </a:dk1>
    <a:lt1>
      <a:srgbClr val="FFFFFF"/>
    </a:lt1>
    <a:dk2>
      <a:srgbClr val="A7A7A7"/>
    </a:dk2>
    <a:lt2>
      <a:srgbClr val="535353"/>
    </a:lt2>
    <a:accent1>
      <a:srgbClr val="7FD13B"/>
    </a:accent1>
    <a:accent2>
      <a:srgbClr val="EA157A"/>
    </a:accent2>
    <a:accent3>
      <a:srgbClr val="AAAAAA"/>
    </a:accent3>
    <a:accent4>
      <a:srgbClr val="DADADA"/>
    </a:accent4>
    <a:accent5>
      <a:srgbClr val="BFE3AF"/>
    </a:accent5>
    <a:accent6>
      <a:srgbClr val="D4136F"/>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732F72-BAE4-4D8F-B5A8-4D4D584BF69E}">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A531C3B7-F137-4B62-A714-55F90281BDA7}">
  <ds:schemaRefs>
    <ds:schemaRef ds:uri="http://schemas.microsoft.com/sharepoint/v3/contenttype/forms"/>
  </ds:schemaRefs>
</ds:datastoreItem>
</file>

<file path=customXml/itemProps3.xml><?xml version="1.0" encoding="utf-8"?>
<ds:datastoreItem xmlns:ds="http://schemas.openxmlformats.org/officeDocument/2006/customXml" ds:itemID="{0B8FDF75-6DB0-420B-9CE9-4E2094004A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Looks like, sounds like</Template>
  <TotalTime>1314</TotalTime>
  <Words>2546</Words>
  <Application>Microsoft Office PowerPoint</Application>
  <PresentationFormat>Ευρεία οθόνη</PresentationFormat>
  <Paragraphs>408</Paragraphs>
  <Slides>54</Slides>
  <Notes>28</Notes>
  <HiddenSlides>0</HiddenSlides>
  <MMClips>0</MMClips>
  <ScaleCrop>false</ScaleCrop>
  <HeadingPairs>
    <vt:vector size="8" baseType="variant">
      <vt:variant>
        <vt:lpstr>Γραμματοσειρές που χρησιμοποιούνται</vt:lpstr>
      </vt:variant>
      <vt:variant>
        <vt:i4>18</vt:i4>
      </vt:variant>
      <vt:variant>
        <vt:lpstr>Θέμα</vt:lpstr>
      </vt:variant>
      <vt:variant>
        <vt:i4>7</vt:i4>
      </vt:variant>
      <vt:variant>
        <vt:lpstr>Ενσωματωμένοι διακομιστές OLE</vt:lpstr>
      </vt:variant>
      <vt:variant>
        <vt:i4>0</vt:i4>
      </vt:variant>
      <vt:variant>
        <vt:lpstr>Τίτλοι διαφανειών</vt:lpstr>
      </vt:variant>
      <vt:variant>
        <vt:i4>54</vt:i4>
      </vt:variant>
    </vt:vector>
  </HeadingPairs>
  <TitlesOfParts>
    <vt:vector size="79" baseType="lpstr">
      <vt:lpstr>Microsoft YaHei</vt:lpstr>
      <vt:lpstr>Arial</vt:lpstr>
      <vt:lpstr>Arial Nova</vt:lpstr>
      <vt:lpstr>BlinkMacSystemFont</vt:lpstr>
      <vt:lpstr>Calibri</vt:lpstr>
      <vt:lpstr>Candara</vt:lpstr>
      <vt:lpstr>Century Gothic</vt:lpstr>
      <vt:lpstr>Corbel</vt:lpstr>
      <vt:lpstr>Franklin Gothic Book</vt:lpstr>
      <vt:lpstr>Open Sans</vt:lpstr>
      <vt:lpstr>OTNEJMQuadraat</vt:lpstr>
      <vt:lpstr>OTNEJMQuadraat-Italic</vt:lpstr>
      <vt:lpstr>Palatino Linotype</vt:lpstr>
      <vt:lpstr>Segoe</vt:lpstr>
      <vt:lpstr>Times New Roman</vt:lpstr>
      <vt:lpstr>Wingdings</vt:lpstr>
      <vt:lpstr>Wingdings 2</vt:lpstr>
      <vt:lpstr>Wingdings 3</vt:lpstr>
      <vt:lpstr>Dividend</vt:lpstr>
      <vt:lpstr>Office Theme</vt:lpstr>
      <vt:lpstr>Ion</vt:lpstr>
      <vt:lpstr>1_Office Theme</vt:lpstr>
      <vt:lpstr>2_Office Theme</vt:lpstr>
      <vt:lpstr>3_Office Theme</vt:lpstr>
      <vt:lpstr>4_Office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Ποιοσ θα πρεπει να εξεταζεται;</vt:lpstr>
      <vt:lpstr> Πώς ξεχωρίζουμε τον κληρονομικό καρκίνο από τον σποραδικό?</vt:lpstr>
      <vt:lpstr>Παρουσίαση του PowerPoint</vt:lpstr>
      <vt:lpstr>Γιατι γονιδιακοσ ελεγχοσ;</vt:lpstr>
      <vt:lpstr>Παρουσίαση του PowerPoint</vt:lpstr>
      <vt:lpstr>Παρουσίαση του PowerPoint</vt:lpstr>
      <vt:lpstr>Παρουσίαση του PowerPoint</vt:lpstr>
      <vt:lpstr>ΧΑΡΤΟΓΡΑΦΩΝΤΑς ΤΟΝ ΚΛΗΡΟΝΟΜΙΚΟ ΚΑΡΚΙΝΟ ΜΑΣΤΟΥ-ωοθηκων ΣΤΗΝ ΕΛΛΑΔΑ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Ενσωμάτωση δεδομένων με την κεντρική εγκατάσταση της LOVD</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Purpose of Looks Like - Sounds Like Exercise</dc:title>
  <dc:creator>Reena Konstantopoulou</dc:creator>
  <cp:lastModifiedBy>Koulis Yannoukakos</cp:lastModifiedBy>
  <cp:revision>31</cp:revision>
  <dcterms:created xsi:type="dcterms:W3CDTF">2021-12-11T09:47:40Z</dcterms:created>
  <dcterms:modified xsi:type="dcterms:W3CDTF">2024-04-20T09:10:03Z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