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414" r:id="rId2"/>
    <p:sldId id="387" r:id="rId3"/>
    <p:sldId id="386" r:id="rId4"/>
    <p:sldId id="396" r:id="rId5"/>
    <p:sldId id="415" r:id="rId6"/>
    <p:sldId id="418" r:id="rId7"/>
    <p:sldId id="395" r:id="rId8"/>
    <p:sldId id="393" r:id="rId9"/>
    <p:sldId id="416" r:id="rId10"/>
    <p:sldId id="41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00"/>
    <a:srgbClr val="FF3300"/>
    <a:srgbClr val="008000"/>
    <a:srgbClr val="CC00CC"/>
    <a:srgbClr val="B2B2B2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5" autoAdjust="0"/>
    <p:restoredTop sz="94660"/>
  </p:normalViewPr>
  <p:slideViewPr>
    <p:cSldViewPr>
      <p:cViewPr varScale="1">
        <p:scale>
          <a:sx n="67" d="100"/>
          <a:sy n="67" d="100"/>
        </p:scale>
        <p:origin x="145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A8BB7B-0B60-459E-AF5F-9AB89C91B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35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090C9-9278-4A45-87FD-CC1EF391E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58C48-A6B7-4362-8B6D-EE30CB01A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A810F-A48E-4B33-B432-3EC5EA6D1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ECFEF-2345-4BD3-AC68-3F47480B3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51097-D34A-4E1D-9B74-E6E56C6C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201CB-8BC9-48E7-98A5-7CA7B29D3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5FBA3-3732-4718-A310-85C58FDC5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FF159-3AB9-4A35-9C5C-F097E72C2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405C7-3333-4EAF-9BC0-558CD40BA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278FD-60D8-4A8A-A5A2-8613A0DAD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5FA3F-1D2A-4AFC-BF8B-965045611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6508C4-20A7-42BC-B619-73EC56653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F0000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rgbClr val="FF00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6.wmf"/><Relationship Id="rId7" Type="http://schemas.openxmlformats.org/officeDocument/2006/relationships/image" Target="../media/image10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2438400"/>
            <a:ext cx="9144001" cy="2057400"/>
          </a:xfrm>
        </p:spPr>
        <p:txBody>
          <a:bodyPr/>
          <a:lstStyle/>
          <a:p>
            <a:pPr algn="ctr" eaLnBrk="1" hangingPunct="1"/>
            <a:r>
              <a:rPr lang="el-GR" sz="2800" dirty="0" smtClean="0">
                <a:solidFill>
                  <a:srgbClr val="C00000"/>
                </a:solidFill>
              </a:rPr>
              <a:t>Κεφάλαιο </a:t>
            </a:r>
            <a:r>
              <a:rPr lang="en-US" sz="2800" dirty="0" smtClean="0">
                <a:solidFill>
                  <a:srgbClr val="C00000"/>
                </a:solidFill>
              </a:rPr>
              <a:t>9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l-GR" dirty="0" smtClean="0">
                <a:solidFill>
                  <a:srgbClr val="0000FF"/>
                </a:solidFill>
              </a:rPr>
              <a:t>Κύκλοι ισχύος των αερίων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257800"/>
            <a:ext cx="4495800" cy="762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l-GR" sz="1800" dirty="0" smtClean="0">
                <a:solidFill>
                  <a:srgbClr val="996633"/>
                </a:solidFill>
                <a:latin typeface="Arial" charset="0"/>
              </a:rPr>
              <a:t>Επιμέλεια διαφάνειας</a:t>
            </a:r>
            <a:endParaRPr lang="en-US" sz="1800" dirty="0" smtClean="0">
              <a:solidFill>
                <a:srgbClr val="996633"/>
              </a:solidFill>
              <a:latin typeface="Arial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b="1" dirty="0" smtClean="0">
                <a:solidFill>
                  <a:srgbClr val="996633"/>
                </a:solidFill>
                <a:latin typeface="Arial" charset="0"/>
              </a:rPr>
              <a:t>Mehmet </a:t>
            </a:r>
            <a:r>
              <a:rPr lang="en-US" sz="2000" b="1" dirty="0" err="1" smtClean="0">
                <a:solidFill>
                  <a:srgbClr val="996633"/>
                </a:solidFill>
                <a:latin typeface="Arial" charset="0"/>
              </a:rPr>
              <a:t>Kanoglu</a:t>
            </a:r>
            <a:endParaRPr lang="en-US" sz="1800" b="1" dirty="0" smtClean="0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96235" y="6353175"/>
            <a:ext cx="60451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cs typeface="Times New Roman" pitchFamily="18" charset="0"/>
              </a:rPr>
              <a:t>Copyright </a:t>
            </a:r>
            <a:r>
              <a:rPr lang="en-US" sz="1200" dirty="0" smtClean="0">
                <a:cs typeface="Times New Roman" pitchFamily="18" charset="0"/>
              </a:rPr>
              <a:t>© 2015 </a:t>
            </a:r>
            <a:r>
              <a:rPr lang="en-US" sz="1200" dirty="0">
                <a:cs typeface="Times New Roman" pitchFamily="18" charset="0"/>
              </a:rPr>
              <a:t>The McGraw-Hill Education. </a:t>
            </a:r>
            <a:r>
              <a:rPr lang="el-GR" sz="1200" dirty="0" smtClean="0">
                <a:cs typeface="Times New Roman" pitchFamily="18" charset="0"/>
              </a:rPr>
              <a:t>Με την επιφύλαξη παντός δικαιώματος</a:t>
            </a:r>
            <a:r>
              <a:rPr lang="en-US" sz="1200" dirty="0" smtClean="0">
                <a:cs typeface="Times New Roman" pitchFamily="18" charset="0"/>
              </a:rPr>
              <a:t>.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-1" y="685800"/>
            <a:ext cx="7048919" cy="12926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/>
            <a:r>
              <a:rPr lang="el-GR" sz="2200" b="1" dirty="0" smtClean="0">
                <a:solidFill>
                  <a:schemeClr val="bg2"/>
                </a:solidFill>
              </a:rPr>
              <a:t>Θερμοδυναμική για Μηχανικούς</a:t>
            </a:r>
            <a:endParaRPr lang="tr-TR" sz="2200" b="1" dirty="0" smtClean="0">
              <a:solidFill>
                <a:schemeClr val="bg2"/>
              </a:solidFill>
            </a:endParaRPr>
          </a:p>
          <a:p>
            <a:pPr algn="r"/>
            <a:r>
              <a:rPr lang="tr-TR" sz="2000" b="1" dirty="0" smtClean="0">
                <a:solidFill>
                  <a:schemeClr val="bg2"/>
                </a:solidFill>
              </a:rPr>
              <a:t>8</a:t>
            </a:r>
            <a:r>
              <a:rPr lang="el-GR" sz="2000" b="1" baseline="30000" dirty="0" smtClean="0">
                <a:solidFill>
                  <a:schemeClr val="bg2"/>
                </a:solidFill>
              </a:rPr>
              <a:t>η</a:t>
            </a:r>
            <a:r>
              <a:rPr lang="el-GR" sz="2000" b="1" dirty="0" smtClean="0">
                <a:solidFill>
                  <a:schemeClr val="bg2"/>
                </a:solidFill>
              </a:rPr>
              <a:t> έκδοση</a:t>
            </a:r>
            <a:r>
              <a:rPr lang="en-US" sz="2400" b="1" dirty="0" smtClean="0">
                <a:solidFill>
                  <a:schemeClr val="bg2"/>
                </a:solidFill>
              </a:rPr>
              <a:t/>
            </a:r>
            <a:br>
              <a:rPr lang="en-US" sz="2400" b="1" dirty="0" smtClean="0">
                <a:solidFill>
                  <a:schemeClr val="bg2"/>
                </a:solidFill>
              </a:rPr>
            </a:br>
            <a:r>
              <a:rPr lang="en-US" sz="1800" b="1" dirty="0" err="1" smtClean="0">
                <a:solidFill>
                  <a:schemeClr val="bg2"/>
                </a:solidFill>
              </a:rPr>
              <a:t>Yunus</a:t>
            </a:r>
            <a:r>
              <a:rPr lang="en-US" sz="1800" b="1" dirty="0" smtClean="0">
                <a:solidFill>
                  <a:schemeClr val="bg2"/>
                </a:solidFill>
              </a:rPr>
              <a:t> A. </a:t>
            </a:r>
            <a:r>
              <a:rPr lang="tr-TR" sz="1800" b="1" dirty="0" smtClean="0">
                <a:solidFill>
                  <a:schemeClr val="bg2"/>
                </a:solidFill>
              </a:rPr>
              <a:t>Ç</a:t>
            </a:r>
            <a:r>
              <a:rPr lang="en-US" sz="1800" b="1" dirty="0" err="1" smtClean="0">
                <a:solidFill>
                  <a:schemeClr val="bg2"/>
                </a:solidFill>
              </a:rPr>
              <a:t>engel</a:t>
            </a:r>
            <a:r>
              <a:rPr lang="en-US" sz="1800" b="1" dirty="0" smtClean="0">
                <a:solidFill>
                  <a:schemeClr val="bg2"/>
                </a:solidFill>
              </a:rPr>
              <a:t>, Michael A. Boles</a:t>
            </a:r>
          </a:p>
          <a:p>
            <a:pPr algn="r"/>
            <a:r>
              <a:rPr lang="el-GR" sz="1800" b="1" dirty="0" smtClean="0">
                <a:solidFill>
                  <a:schemeClr val="bg2"/>
                </a:solidFill>
              </a:rPr>
              <a:t>Εκδόσεις </a:t>
            </a:r>
            <a:r>
              <a:rPr lang="el-GR" sz="1800" b="1" dirty="0" err="1" smtClean="0">
                <a:solidFill>
                  <a:schemeClr val="bg2"/>
                </a:solidFill>
              </a:rPr>
              <a:t>Τζιόλα</a:t>
            </a:r>
            <a:r>
              <a:rPr lang="en-US" sz="1800" b="1" dirty="0" smtClean="0">
                <a:solidFill>
                  <a:schemeClr val="bg2"/>
                </a:solidFill>
              </a:rPr>
              <a:t>, </a:t>
            </a:r>
            <a:r>
              <a:rPr lang="en-US" sz="1800" b="1" dirty="0">
                <a:solidFill>
                  <a:schemeClr val="bg2"/>
                </a:solidFill>
              </a:rPr>
              <a:t>20</a:t>
            </a:r>
            <a:r>
              <a:rPr lang="tr-TR" sz="1800" b="1" dirty="0">
                <a:solidFill>
                  <a:schemeClr val="bg2"/>
                </a:solidFill>
              </a:rPr>
              <a:t>15</a:t>
            </a:r>
            <a:endParaRPr lang="en-US" sz="1800" b="1" dirty="0">
              <a:solidFill>
                <a:schemeClr val="bg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1" t="15719" r="9422" b="11545"/>
          <a:stretch/>
        </p:blipFill>
        <p:spPr>
          <a:xfrm>
            <a:off x="7162800" y="152400"/>
            <a:ext cx="1828800" cy="2324101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48200" y="5257800"/>
            <a:ext cx="4495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200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2000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l-GR" sz="1800" kern="0" dirty="0" smtClean="0">
                <a:solidFill>
                  <a:srgbClr val="996633"/>
                </a:solidFill>
                <a:latin typeface="Arial" charset="0"/>
              </a:rPr>
              <a:t>Επιμέλεια ελληνικής έκδοσης </a:t>
            </a:r>
            <a:endParaRPr lang="en-US" sz="1800" kern="0" dirty="0" smtClean="0">
              <a:solidFill>
                <a:srgbClr val="996633"/>
              </a:solidFill>
              <a:latin typeface="Arial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l-GR" sz="2000" b="1" kern="0" dirty="0" smtClean="0">
                <a:solidFill>
                  <a:srgbClr val="996633"/>
                </a:solidFill>
                <a:latin typeface="Arial" charset="0"/>
              </a:rPr>
              <a:t>Δημήτρης </a:t>
            </a:r>
            <a:r>
              <a:rPr lang="el-GR" sz="2000" b="1" kern="0" dirty="0" err="1" smtClean="0">
                <a:solidFill>
                  <a:srgbClr val="996633"/>
                </a:solidFill>
                <a:latin typeface="Arial" charset="0"/>
              </a:rPr>
              <a:t>Τερτίπης</a:t>
            </a:r>
            <a:endParaRPr lang="en-US" sz="1800" b="1" kern="0" dirty="0" smtClean="0">
              <a:solidFill>
                <a:srgbClr val="9966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" name="Εικόνα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-76200"/>
            <a:ext cx="5119687" cy="150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28600"/>
            <a:ext cx="89916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T6 = 1300 K</a:t>
            </a: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h6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1277,79 kJ/kg	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`	Pr6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238,0		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K7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	Pr7 = 238,0/4 = 59,5	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h7s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866,08+(59,5-57,6)*(888,27-866,08)/(63,09-57,6) = 873,76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wout1s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1277,79-873,76 = 404,03 kJ/kg	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wout1 = 404,03*0,85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343,43 kJ/kg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πραγματικός </a:t>
            </a:r>
            <a:r>
              <a:rPr lang="el-G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στρόβιλος παράγει λιγότερο </a:t>
            </a: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έργο από τον ιδανικό)</a:t>
            </a:r>
          </a:p>
          <a:p>
            <a:pPr indent="457200" algn="just">
              <a:spcAft>
                <a:spcPts val="0"/>
              </a:spcAft>
            </a:pP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h7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h6 – wout1 = 1277,79-343,43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934,36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1300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h8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1277,79 kJ/kg		Pr8 = 238,0		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K9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	Pr9 = 238,0/3 = 79,33	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h9s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932,93+(79,33-75,29)*(888,27-932,93)/(82,05-75,29) = 906,24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wout2s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h8 – h9s = 1277,79-906,24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371,55 kJ/kg	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wout2 = 371,55*0,85 = 315,82 kJ/kg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h9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1277,79-315,82 = 961,97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	</a:t>
            </a:r>
            <a:r>
              <a:rPr lang="el-G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h5 – h4)/(h9 – h4)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h5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502,78+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0,75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*(961,97-502,78) = 847,17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wnet</a:t>
            </a:r>
            <a:r>
              <a:rPr lang="el-G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wout1 + wout2 – win1 – win2 = </a:t>
            </a:r>
            <a:r>
              <a:rPr lang="el-G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343,43+315,82-172,12-152,29 </a:t>
            </a: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334,84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αναγεννητή: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l-G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Χωρίς </a:t>
            </a:r>
            <a:r>
              <a:rPr lang="el-G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αναγεννητή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h6 – h5 = 1277,79-847,17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430,62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	</a:t>
            </a:r>
            <a:r>
              <a:rPr lang="en-US" sz="16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h6 – h4 = 1277,79-502,78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775,01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</a:p>
          <a:p>
            <a:pPr algn="just">
              <a:spcAft>
                <a:spcPts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qreheat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h8 – h7 = 1277,79-934,36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343,43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	</a:t>
            </a:r>
            <a:r>
              <a:rPr lang="en-US" sz="16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qreheat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1277,79-934,36 = 343,43 kJ/kg 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qtotal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qin+qreheat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430,62+343,43 = 774,05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qtotal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qin+qreheat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1118,4 kJ/kg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nth 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wnet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qtotal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=334,84/774,05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43,26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	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nth = </a:t>
            </a:r>
            <a:r>
              <a:rPr lang="en-US" sz="16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wnet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qtotal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334,84/1118,4 =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29,94 %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8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1B8783-98B7-46CF-BF6B-A055733B65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52400" y="155556"/>
            <a:ext cx="50292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Κύκλος </a:t>
            </a:r>
            <a:r>
              <a:rPr lang="en-US" sz="2800" b="1" dirty="0" smtClean="0">
                <a:solidFill>
                  <a:srgbClr val="C00000"/>
                </a:solidFill>
              </a:rPr>
              <a:t>Brayton: </a:t>
            </a:r>
            <a:r>
              <a:rPr lang="el-GR" sz="2800" b="1" dirty="0" smtClean="0">
                <a:solidFill>
                  <a:srgbClr val="C00000"/>
                </a:solidFill>
              </a:rPr>
              <a:t>ο ιδανικός κύκλος των αεριοστροβίλων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152400" y="1109663"/>
            <a:ext cx="8229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/>
              <a:t>Η διεργασία της καύσης αντικαθίσταται από μια διεργασία ισοβαρούς θέρμανσης κι η διεργασία της εξαγωγής των καυσαερίων από μια διεργασία </a:t>
            </a:r>
            <a:r>
              <a:rPr lang="el-GR" dirty="0"/>
              <a:t>ισοβαρούς απόρριψης </a:t>
            </a:r>
            <a:r>
              <a:rPr lang="el-GR" dirty="0" smtClean="0"/>
              <a:t>θερμότητας στον αέρα περιβάλλοντος.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1-2 </a:t>
            </a:r>
            <a:r>
              <a:rPr lang="el-GR" dirty="0" smtClean="0">
                <a:solidFill>
                  <a:srgbClr val="3333FF"/>
                </a:solidFill>
              </a:rPr>
              <a:t>Ισεντροπική συμπίεση </a:t>
            </a:r>
            <a:r>
              <a:rPr lang="en-US" dirty="0" smtClean="0">
                <a:solidFill>
                  <a:srgbClr val="3333FF"/>
                </a:solidFill>
              </a:rPr>
              <a:t>(</a:t>
            </a:r>
            <a:r>
              <a:rPr lang="el-GR" dirty="0" smtClean="0">
                <a:solidFill>
                  <a:srgbClr val="3333FF"/>
                </a:solidFill>
              </a:rPr>
              <a:t>σε έναν συμπιεστή</a:t>
            </a:r>
            <a:r>
              <a:rPr lang="en-US" dirty="0" smtClean="0">
                <a:solidFill>
                  <a:srgbClr val="3333FF"/>
                </a:solidFill>
              </a:rPr>
              <a:t>)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>
                <a:solidFill>
                  <a:srgbClr val="3333FF"/>
                </a:solidFill>
              </a:rPr>
              <a:t>2-3 </a:t>
            </a:r>
            <a:r>
              <a:rPr lang="el-GR" dirty="0" smtClean="0">
                <a:solidFill>
                  <a:srgbClr val="3333FF"/>
                </a:solidFill>
              </a:rPr>
              <a:t>Ισοβαρής θέρμανση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3-4 </a:t>
            </a:r>
            <a:r>
              <a:rPr lang="el-GR" dirty="0" smtClean="0">
                <a:solidFill>
                  <a:srgbClr val="3333FF"/>
                </a:solidFill>
              </a:rPr>
              <a:t>Ισεντροπική εκτόνωση</a:t>
            </a:r>
            <a:r>
              <a:rPr lang="en-US" dirty="0" smtClean="0">
                <a:solidFill>
                  <a:srgbClr val="3333FF"/>
                </a:solidFill>
              </a:rPr>
              <a:t> (</a:t>
            </a:r>
            <a:r>
              <a:rPr lang="el-GR" dirty="0" smtClean="0">
                <a:solidFill>
                  <a:srgbClr val="3333FF"/>
                </a:solidFill>
              </a:rPr>
              <a:t>σε ένα στρόβιλο</a:t>
            </a:r>
            <a:r>
              <a:rPr lang="en-US" dirty="0" smtClean="0">
                <a:solidFill>
                  <a:srgbClr val="3333FF"/>
                </a:solidFill>
              </a:rPr>
              <a:t>)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>
                <a:solidFill>
                  <a:srgbClr val="3333FF"/>
                </a:solidFill>
              </a:rPr>
              <a:t>4-1 </a:t>
            </a:r>
            <a:r>
              <a:rPr lang="el-GR" dirty="0" smtClean="0">
                <a:solidFill>
                  <a:srgbClr val="3333FF"/>
                </a:solidFill>
              </a:rPr>
              <a:t>Ισοβαρής ψύξη και ελάττωση του όγκου</a:t>
            </a:r>
            <a:endParaRPr lang="en-US" dirty="0">
              <a:solidFill>
                <a:srgbClr val="3333FF"/>
              </a:solidFill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" r="3351"/>
          <a:stretch/>
        </p:blipFill>
        <p:spPr>
          <a:xfrm>
            <a:off x="609600" y="3126689"/>
            <a:ext cx="4419600" cy="3274111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 r="4169"/>
          <a:stretch/>
        </p:blipFill>
        <p:spPr>
          <a:xfrm>
            <a:off x="6019800" y="3044128"/>
            <a:ext cx="3124200" cy="3057781"/>
          </a:xfrm>
          <a:prstGeom prst="rect">
            <a:avLst/>
          </a:prstGeom>
        </p:spPr>
      </p:pic>
      <p:sp>
        <p:nvSpPr>
          <p:cNvPr id="10" name="Ορθογώνιο 9"/>
          <p:cNvSpPr/>
          <p:nvPr/>
        </p:nvSpPr>
        <p:spPr>
          <a:xfrm>
            <a:off x="152400" y="6525872"/>
            <a:ext cx="35052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dirty="0" smtClean="0"/>
              <a:t>Ανοιχτός κύκλος </a:t>
            </a:r>
            <a:r>
              <a:rPr lang="en-US" sz="1200" dirty="0" smtClean="0"/>
              <a:t>Brayton</a:t>
            </a:r>
            <a:endParaRPr lang="el-GR" sz="1200" dirty="0"/>
          </a:p>
        </p:txBody>
      </p:sp>
      <p:sp>
        <p:nvSpPr>
          <p:cNvPr id="11" name="Ορθογώνιο 10"/>
          <p:cNvSpPr/>
          <p:nvPr/>
        </p:nvSpPr>
        <p:spPr>
          <a:xfrm>
            <a:off x="5181600" y="6101908"/>
            <a:ext cx="26872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dirty="0" smtClean="0"/>
              <a:t>Κλειστός κύκλος </a:t>
            </a:r>
            <a:r>
              <a:rPr lang="en-US" sz="1200" dirty="0" smtClean="0"/>
              <a:t>Brayton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1785" y="4340681"/>
            <a:ext cx="5523370" cy="596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3320" y="5119979"/>
            <a:ext cx="5008527" cy="589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82" name="Picture 7"/>
          <p:cNvPicPr>
            <a:picLocks noChangeAspect="1" noChangeArrowheads="1"/>
          </p:cNvPicPr>
          <p:nvPr/>
        </p:nvPicPr>
        <p:blipFill rotWithShape="1">
          <a:blip r:embed="rId4"/>
          <a:srcRect t="868" r="56256"/>
          <a:stretch/>
        </p:blipFill>
        <p:spPr bwMode="auto">
          <a:xfrm>
            <a:off x="3352801" y="5867400"/>
            <a:ext cx="3657600" cy="873125"/>
          </a:xfrm>
          <a:prstGeom prst="rect">
            <a:avLst/>
          </a:prstGeom>
          <a:noFill/>
          <a:ln>
            <a:noFill/>
          </a:ln>
        </p:spPr>
      </p:pic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6101051" y="57513"/>
            <a:ext cx="2819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>
                <a:solidFill>
                  <a:srgbClr val="FF3300"/>
                </a:solidFill>
              </a:rPr>
              <a:t>Λόγος συμπίεσης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rgbClr val="FF3300"/>
                </a:solidFill>
              </a:rPr>
              <a:t>(λόγος πιέσεων)</a:t>
            </a:r>
            <a:endParaRPr lang="en-US" dirty="0">
              <a:solidFill>
                <a:srgbClr val="FF3300"/>
              </a:solidFill>
            </a:endParaRPr>
          </a:p>
        </p:txBody>
      </p:sp>
      <p:pic>
        <p:nvPicPr>
          <p:cNvPr id="24587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71964" y="156131"/>
            <a:ext cx="9239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4" r="7287"/>
          <a:stretch/>
        </p:blipFill>
        <p:spPr>
          <a:xfrm>
            <a:off x="76200" y="152400"/>
            <a:ext cx="2895600" cy="594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r="7349" b="1112"/>
          <a:stretch/>
        </p:blipFill>
        <p:spPr>
          <a:xfrm>
            <a:off x="76200" y="152400"/>
            <a:ext cx="28956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Ορθογώνιο 13"/>
          <p:cNvSpPr/>
          <p:nvPr/>
        </p:nvSpPr>
        <p:spPr>
          <a:xfrm>
            <a:off x="5819979" y="5032904"/>
            <a:ext cx="2611867" cy="6768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ρθογώνιο 14"/>
          <p:cNvSpPr/>
          <p:nvPr/>
        </p:nvSpPr>
        <p:spPr>
          <a:xfrm>
            <a:off x="6139151" y="4379823"/>
            <a:ext cx="2786004" cy="5237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3" name="Εικόνα 1"/>
          <p:cNvPicPr>
            <a:picLocks noChangeAspect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" r="3351"/>
          <a:stretch/>
        </p:blipFill>
        <p:spPr>
          <a:xfrm>
            <a:off x="4414939" y="1066570"/>
            <a:ext cx="4419600" cy="3274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21060" y="152400"/>
            <a:ext cx="894673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200" b="1" dirty="0" smtClean="0">
                <a:solidFill>
                  <a:srgbClr val="FF3300"/>
                </a:solidFill>
              </a:rPr>
              <a:t>Απόκλιση των πραγματικών </a:t>
            </a:r>
            <a:r>
              <a:rPr lang="el-GR" sz="2200" b="1" dirty="0" err="1" smtClean="0">
                <a:solidFill>
                  <a:srgbClr val="FF3300"/>
                </a:solidFill>
              </a:rPr>
              <a:t>αεριοστροβίλων</a:t>
            </a:r>
            <a:r>
              <a:rPr lang="el-GR" sz="2200" b="1" dirty="0" smtClean="0">
                <a:solidFill>
                  <a:srgbClr val="FF3300"/>
                </a:solidFill>
              </a:rPr>
              <a:t> από τους ιδανικούς</a:t>
            </a:r>
            <a:endParaRPr lang="en-US" sz="2200" b="1" dirty="0">
              <a:solidFill>
                <a:srgbClr val="FF3300"/>
              </a:solidFill>
            </a:endParaRPr>
          </a:p>
        </p:txBody>
      </p:sp>
      <p:pic>
        <p:nvPicPr>
          <p:cNvPr id="2663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641" y="5122822"/>
            <a:ext cx="4379288" cy="127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5086350"/>
            <a:ext cx="414402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Text Box 11"/>
          <p:cNvSpPr txBox="1">
            <a:spLocks noChangeArrowheads="1"/>
          </p:cNvSpPr>
          <p:nvPr/>
        </p:nvSpPr>
        <p:spPr bwMode="auto">
          <a:xfrm>
            <a:off x="136729" y="762000"/>
            <a:ext cx="89153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 err="1" smtClean="0">
                <a:solidFill>
                  <a:srgbClr val="3333FF"/>
                </a:solidFill>
              </a:rPr>
              <a:t>Ισεντροπικές</a:t>
            </a:r>
            <a:r>
              <a:rPr lang="el-GR" dirty="0" smtClean="0">
                <a:solidFill>
                  <a:srgbClr val="3333FF"/>
                </a:solidFill>
              </a:rPr>
              <a:t> αποδόσεις συμπιεστή &amp; στροβίλου</a:t>
            </a:r>
            <a:endParaRPr lang="en-US" dirty="0">
              <a:solidFill>
                <a:srgbClr val="3333FF"/>
              </a:solidFill>
            </a:endParaRPr>
          </a:p>
        </p:txBody>
      </p:sp>
      <p:pic>
        <p:nvPicPr>
          <p:cNvPr id="7" name="Εικόνα 1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" r="3351"/>
          <a:stretch/>
        </p:blipFill>
        <p:spPr>
          <a:xfrm>
            <a:off x="2819400" y="1524000"/>
            <a:ext cx="4419600" cy="3274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6853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υπολογιστεί η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απόδοση του στροβίλου, σε έναν αεριοστρόβιλο ονομαστικής ισχύος 12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με λόγο συμπίεσης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20,78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μαζικής παροχής 40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αν ο αέρας εισέρχεται στον συμπιεστή στους 27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εξέρχεται από το θάλαμο καύσης στους 1027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η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απόδοση του συμπιεστή 90 %.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υπολογιστεί επίσης η θερμική απόδοση του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αεριοστροβίλου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Η ατμοσφαιρική πίεση να θεωρηθεί 100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kPa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ΛΥΣΗ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Ειδικό έργο:	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wnet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woutt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win 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(12.000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)/(40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300,00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 1. 	Τ1 =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27+273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300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	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=300,19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= 1,3860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= 100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kPa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K2s.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κατάσταση στην έξοδο του συμπιεστή,</a:t>
            </a: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 ο συμπιεστής ήταν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ισεντροπικός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Pr2/Pr1 = P2/P1</a:t>
            </a:r>
            <a:r>
              <a:rPr lang="el-G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Pr2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1,3860*20,78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28,80</a:t>
            </a:r>
            <a:endParaRPr lang="el-G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αυτή η σχέση ισχύει μόνο σε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ισεντροπικές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διεργασίες (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ισεντροπικούς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συμπιεστές κα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ιστροβίλους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Pr2 = 28,80,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Πίνακα Αέρα με γραμμική παρεμβολής: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h2s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713,27 kJ/kg</a:t>
            </a: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h2s – h1 = 713,27-300,19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413,08 kJ/kg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wins/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nc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413,08/0,9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458,98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h2 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h1 +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wina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300,19+458,98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759,17 kJ/kg</a:t>
            </a: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	T3 = 1027+273 = 1300 K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τον Πίνακα Αέρα: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h3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1395,97 kJ/kg	</a:t>
            </a:r>
            <a:endParaRPr lang="el-GR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Pr3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330,9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κατάσταση στην έξοδο του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στροβίλου, αν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στρόβιλος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ήταν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ισεντροπικός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Pr3/Pr4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P3/P4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 Pr4 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330,9*(P4/P3)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330,9*(1/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20,78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= 15,92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15,92,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Πίνακα Αέρα με γραμμική παρεμβολής: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h4s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603,12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1395,97-607,02 = 788,95 kJ/kg	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Πραγματικό έργο στροβίλου:		300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-458,98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 758,98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απόδοση στροβίλου:	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nts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758,98/788,95 = 0,962 ή 96,2 %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1395,97-759,17 = 636,8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θερμική απόδοση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αεριοστροβίλου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nth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300/636,8 = 47,1 % 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1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" r="3351"/>
          <a:stretch/>
        </p:blipFill>
        <p:spPr>
          <a:xfrm>
            <a:off x="5636394" y="1752600"/>
            <a:ext cx="3511617" cy="260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70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405C7-3333-4EAF-9BC0-558CD40BABA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20574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κατάσταση στην έξοδο του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στροβίλου,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στρόβιλος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ήταν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ισεντροπικός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Pr3/Pr4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P3/P4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 Pr4 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330,9*(P4/P3)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330,9*(1/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20,78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= 15,92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15,92,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Πίνακα Αέρα με γραμμική παρεμβολής: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h4s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603,12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h3 – h4s = 1395,97-603,12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792,85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Πραγματικό έργο στροβίλου:	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wet =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wouta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=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wnet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wina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 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		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wouta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=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300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458,98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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wouta</a:t>
            </a:r>
            <a:r>
              <a:rPr lang="el-G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 758,98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</a:p>
          <a:p>
            <a:pPr algn="just">
              <a:spcAft>
                <a:spcPts val="0"/>
              </a:spcAft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απόδοση στροβίλου:	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758,98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792,85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957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95,7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h3 – h2 =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1395,97-759,17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636,8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kg</a:t>
            </a:r>
          </a:p>
          <a:p>
            <a:pPr algn="just">
              <a:spcAft>
                <a:spcPts val="0"/>
              </a:spcAft>
            </a:pPr>
            <a:endParaRPr lang="el-G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θερμική απόδοση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αεριοστροβίλου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nth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wnet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qin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300/636,8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47,1 % 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1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" r="3351"/>
          <a:stretch/>
        </p:blipFill>
        <p:spPr>
          <a:xfrm>
            <a:off x="5715000" y="162189"/>
            <a:ext cx="3511617" cy="260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1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17F740-2B17-479E-AFD2-B17D516400B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152400" y="152400"/>
            <a:ext cx="5334000" cy="4308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200" b="1" dirty="0" smtClean="0">
                <a:solidFill>
                  <a:srgbClr val="C00000"/>
                </a:solidFill>
              </a:rPr>
              <a:t>Κύκλος </a:t>
            </a:r>
            <a:r>
              <a:rPr lang="en-US" sz="2200" b="1" dirty="0" smtClean="0">
                <a:solidFill>
                  <a:srgbClr val="C00000"/>
                </a:solidFill>
              </a:rPr>
              <a:t>Brayton</a:t>
            </a:r>
            <a:r>
              <a:rPr lang="el-GR" sz="2200" b="1" dirty="0" smtClean="0">
                <a:solidFill>
                  <a:srgbClr val="C00000"/>
                </a:solidFill>
              </a:rPr>
              <a:t> με αναγέννηση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52400" y="594745"/>
            <a:ext cx="8991600" cy="202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l-GR" sz="1700" dirty="0" smtClean="0"/>
              <a:t>Στις </a:t>
            </a:r>
            <a:r>
              <a:rPr lang="el-GR" sz="1700" dirty="0" err="1" smtClean="0"/>
              <a:t>στροβιλομηχανές</a:t>
            </a:r>
            <a:r>
              <a:rPr lang="el-GR" sz="1700" dirty="0" smtClean="0"/>
              <a:t>, η θερμοκρασία των καυσαερίων, όταν αυτά εξέρχονται του στροβίλου, είναι σημαντικά υψηλότερη της θερμοκρασίας του αέρα, όταν αυτός εξέρχεται του συμπιεστή.</a:t>
            </a:r>
            <a:r>
              <a:rPr lang="en-US" sz="1700" dirty="0" smtClean="0"/>
              <a:t>. </a:t>
            </a:r>
            <a:endParaRPr lang="en-US" sz="1700" dirty="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l-GR" sz="1700" dirty="0" smtClean="0"/>
              <a:t>Έτσι, ο υψηλής πίεσης αέρας που εξέρχεται του συμπιεστή μπορεί να θερμανθεί από τα θερμά καυσαέρια σε έναν εναλλάκτη αντιρροής</a:t>
            </a:r>
            <a:r>
              <a:rPr lang="en-US" sz="1700" dirty="0" smtClean="0"/>
              <a:t> (</a:t>
            </a:r>
            <a:r>
              <a:rPr lang="el-GR" sz="1700" dirty="0" smtClean="0"/>
              <a:t>που καλείται</a:t>
            </a:r>
            <a:r>
              <a:rPr lang="en-US" sz="1700" dirty="0" smtClean="0"/>
              <a:t> </a:t>
            </a:r>
            <a:r>
              <a:rPr lang="el-GR" sz="1700" i="1" dirty="0" smtClean="0">
                <a:solidFill>
                  <a:srgbClr val="CC00CC"/>
                </a:solidFill>
              </a:rPr>
              <a:t>αναγεννητής</a:t>
            </a:r>
            <a:r>
              <a:rPr lang="en-US" sz="1700" dirty="0" smtClean="0"/>
              <a:t>). </a:t>
            </a:r>
            <a:endParaRPr lang="en-US" sz="1700" dirty="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l-GR" sz="1700" dirty="0" smtClean="0">
                <a:solidFill>
                  <a:srgbClr val="3333FF"/>
                </a:solidFill>
              </a:rPr>
              <a:t>Η θερμική απόδοση του κύκλου </a:t>
            </a:r>
            <a:r>
              <a:rPr lang="en-US" sz="1700" dirty="0" smtClean="0">
                <a:solidFill>
                  <a:srgbClr val="3333FF"/>
                </a:solidFill>
              </a:rPr>
              <a:t>Brayton </a:t>
            </a:r>
            <a:r>
              <a:rPr lang="el-GR" sz="1700" dirty="0" smtClean="0">
                <a:solidFill>
                  <a:srgbClr val="3333FF"/>
                </a:solidFill>
              </a:rPr>
              <a:t>αυξάνεται, μιας και λόγω της ανάκτησης απαιτείται λιγότερο καύσιμο για την ίδια παραγωγή έργου.</a:t>
            </a:r>
            <a:endParaRPr lang="en-US" sz="1700" i="1" dirty="0">
              <a:solidFill>
                <a:srgbClr val="3333FF"/>
              </a:solidFill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11714"/>
            <a:ext cx="6542390" cy="2483944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959005"/>
            <a:ext cx="17954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89462"/>
            <a:ext cx="2981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3930" y="5418338"/>
            <a:ext cx="460126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371600" y="5914806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/>
              <a:t>Αποτελεσματικότητα του αναγεννητή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1A3C-A4CB-4A3E-9172-4D9A0879C02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4308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200" b="1" dirty="0" smtClean="0">
                <a:solidFill>
                  <a:srgbClr val="C00000"/>
                </a:solidFill>
              </a:rPr>
              <a:t>Κύκλος </a:t>
            </a:r>
            <a:r>
              <a:rPr lang="en-US" sz="2200" b="1" dirty="0" smtClean="0">
                <a:solidFill>
                  <a:srgbClr val="C00000"/>
                </a:solidFill>
              </a:rPr>
              <a:t>Brayton</a:t>
            </a:r>
            <a:r>
              <a:rPr lang="el-GR" sz="2200" b="1" dirty="0" smtClean="0">
                <a:solidFill>
                  <a:srgbClr val="C00000"/>
                </a:solidFill>
              </a:rPr>
              <a:t> με ενδιάμεση ψύξη, αναγέννηση και αναθέρμανση</a:t>
            </a:r>
            <a:endParaRPr lang="en-US" sz="2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Text Box 9"/>
              <p:cNvSpPr txBox="1">
                <a:spLocks noChangeArrowheads="1"/>
              </p:cNvSpPr>
              <p:nvPr/>
            </p:nvSpPr>
            <p:spPr bwMode="auto">
              <a:xfrm>
                <a:off x="76200" y="805825"/>
                <a:ext cx="9144000" cy="723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sz="1600" dirty="0" smtClean="0"/>
                  <a:t>Για ελαχιστοποίηση του έργου του συμπιεστή και μεγιστοποίηση του έργου του στροβίλου, πρέπει: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 smtClean="0"/>
                  <a:t> </a:t>
                </a:r>
                <a:r>
                  <a:rPr lang="el-GR" sz="1600" dirty="0" smtClean="0"/>
                  <a:t>και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l-GR" sz="16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l-GR" sz="1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l-GR" sz="1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l-GR" sz="1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1600" dirty="0" smtClean="0"/>
                  <a:t>.</a:t>
                </a:r>
                <a:endParaRPr lang="en-US" sz="1600" dirty="0"/>
              </a:p>
            </p:txBody>
          </p:sp>
        </mc:Choice>
        <mc:Fallback xmlns="">
          <p:sp>
            <p:nvSpPr>
              <p:cNvPr id="2970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805825"/>
                <a:ext cx="9144000" cy="723660"/>
              </a:xfrm>
              <a:prstGeom prst="rect">
                <a:avLst/>
              </a:prstGeom>
              <a:blipFill rotWithShape="0">
                <a:blip r:embed="rId2"/>
                <a:stretch>
                  <a:fillRect t="-2521" r="-2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324" y="1787482"/>
            <a:ext cx="6397752" cy="4100310"/>
          </a:xfrm>
          <a:prstGeom prst="rect">
            <a:avLst/>
          </a:prstGeom>
        </p:spPr>
      </p:pic>
      <p:sp>
        <p:nvSpPr>
          <p:cNvPr id="13" name="Ορθογώνιο 12"/>
          <p:cNvSpPr/>
          <p:nvPr/>
        </p:nvSpPr>
        <p:spPr>
          <a:xfrm>
            <a:off x="2913252" y="5766810"/>
            <a:ext cx="33174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dirty="0" smtClean="0"/>
              <a:t>Αεριοστρόβιλος με </a:t>
            </a:r>
            <a:r>
              <a:rPr lang="el-GR" sz="1200" dirty="0" err="1" smtClean="0"/>
              <a:t>διβάθμια</a:t>
            </a:r>
            <a:r>
              <a:rPr lang="el-GR" sz="1200" dirty="0" smtClean="0"/>
              <a:t> συμπίεση με ενδιάμεση ψύξη, αναγέννηση και </a:t>
            </a:r>
            <a:r>
              <a:rPr lang="el-GR" sz="1200" dirty="0" err="1" smtClean="0"/>
              <a:t>διβάθμια</a:t>
            </a:r>
            <a:r>
              <a:rPr lang="el-GR" sz="1200" dirty="0" smtClean="0"/>
              <a:t> εκτόνωση με αναθέρμανση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Εικόνα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629" y="1371600"/>
            <a:ext cx="6477000" cy="190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459" y="0"/>
            <a:ext cx="90453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υπολογιστεί η θερμική απόδοση </a:t>
            </a:r>
            <a:r>
              <a:rPr lang="el-G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αεριοστροβίλου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με δύο βαθμίδες συμπίεσης (λόγος πιέσεων 4 στην πρώτη και 3 στη δεύτερη βαθμίδα), δύο βαθμίδες εκτόνωσης (λόγος πιέσεων 4 στην πρώτη και 3 στη δεύτερη βαθμίδα) και αναγεννητή αποτελεσματικότητας 75 %, αν η </a:t>
            </a:r>
            <a:r>
              <a:rPr lang="el-G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ισεντροπική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απόδοση των συμπιεστών και του στροβίλου είναι 85 %. 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Πόσο ελαττώνεται η απόδοση με την αφαίρεση του αναγεννητή.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Ο αέρας εισέρχεται σε κάθε βαθμίδα εκτόνωσης στους 1200 Κ, στην 1η βαθμίδα συμπίεσης στους 300 και στη 2η στους 350 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Κ.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00400"/>
            <a:ext cx="9067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	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Τ1 = 300 Κ 		από Πίνακας Αέρα 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h1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300,19 kJ/kg		Pr1 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1,3860</a:t>
            </a: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K2. 	Pr2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P2/P1)*Pr1 = (4)*1,3860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5,544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(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θεωρώντας την Δ1-2 </a:t>
            </a:r>
            <a:r>
              <a:rPr lang="el-GR" sz="16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h2s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441,61+(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5,544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-5,332)*(451,8-441,61)/(5,775-5,332) = 446,49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wsin1 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h2s – h1 = 446,49-300,19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146,3 kJ/kg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win1 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win1s/</a:t>
            </a:r>
            <a:r>
              <a:rPr lang="en-US" sz="16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nc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146,3/0,85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172,12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	(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nc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πραγματικός συμπιεστής καταναλώνει περισσότερο έργο από τον ιδανικό)</a:t>
            </a: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K3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T3 = 350 K		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 Πίνακας Αέρα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h3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350,49 kJ/kg		Pr3 = 2,379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K4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	Pr4 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(P4/P3)*Pr3 = (3)*2,379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7,137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θεωρώντας την 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3-4</a:t>
            </a:r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ισεντροπική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h4s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472,24+(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7,137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-6,742)*(482,49-472,24)/(7,268-6,742) = 479,94 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wsin2 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h4s – h3 = 479,94-350,49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129,45 kJ/kg	</a:t>
            </a:r>
            <a:endParaRPr lang="en-US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win2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win2s/</a:t>
            </a:r>
            <a:r>
              <a:rPr lang="en-US" sz="1600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nc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129,45/0,85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152,29 kJ/kg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h4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h3 + win2 = 350,49+152,29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502,78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kJ/kg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8182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409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Wingdings</vt:lpstr>
      <vt:lpstr>Default Design</vt:lpstr>
      <vt:lpstr>Κεφάλαιο 9 Κύκλοι ισχύος των αερίων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DC-UOIT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INTRODUCTION AND BASIC CONCEPTS</dc:title>
  <dc:creator>WinXP Tablet</dc:creator>
  <cp:lastModifiedBy>Κωνσταντίνος Αθανασίου</cp:lastModifiedBy>
  <cp:revision>776</cp:revision>
  <dcterms:created xsi:type="dcterms:W3CDTF">2007-03-22T19:44:56Z</dcterms:created>
  <dcterms:modified xsi:type="dcterms:W3CDTF">2021-12-07T13:01:25Z</dcterms:modified>
</cp:coreProperties>
</file>