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media/image53.jpeg" ContentType="image/jpeg"/>
  <Override PartName="/ppt/media/image28.png" ContentType="image/png"/>
  <Override PartName="/ppt/media/image1.jpeg" ContentType="image/jpeg"/>
  <Override PartName="/ppt/media/image17.jpeg" ContentType="image/jpeg"/>
  <Override PartName="/ppt/media/image3.png" ContentType="image/png"/>
  <Override PartName="/ppt/media/image58.png" ContentType="image/png"/>
  <Override PartName="/ppt/media/image56.jpeg" ContentType="image/jpeg"/>
  <Override PartName="/ppt/media/image2.png" ContentType="image/png"/>
  <Override PartName="/ppt/media/image6.jpeg" ContentType="image/jpeg"/>
  <Override PartName="/ppt/media/image21.png" ContentType="image/png"/>
  <Override PartName="/ppt/media/image4.png" ContentType="image/png"/>
  <Override PartName="/ppt/media/image45.jpeg" ContentType="image/jpeg"/>
  <Override PartName="/ppt/media/image5.png" ContentType="image/png"/>
  <Override PartName="/ppt/media/image7.jpeg" ContentType="image/jpeg"/>
  <Override PartName="/ppt/media/image31.png" ContentType="image/png"/>
  <Override PartName="/ppt/media/image8.png" ContentType="image/png"/>
  <Override PartName="/ppt/media/image23.jpeg" ContentType="image/jpeg"/>
  <Override PartName="/ppt/media/image9.jpeg" ContentType="image/jpeg"/>
  <Override PartName="/ppt/media/image51.png" ContentType="image/png"/>
  <Override PartName="/ppt/media/image10.jpeg" ContentType="image/jpeg"/>
  <Override PartName="/ppt/media/image11.png" ContentType="image/png"/>
  <Override PartName="/ppt/media/image12.jpeg" ContentType="image/jpeg"/>
  <Override PartName="/ppt/media/image13.jpeg" ContentType="image/jpeg"/>
  <Override PartName="/ppt/media/image19.png" ContentType="image/png"/>
  <Override PartName="/ppt/media/image14.jpeg" ContentType="image/jpeg"/>
  <Override PartName="/ppt/media/image15.png" ContentType="image/png"/>
  <Override PartName="/ppt/media/image16.jpeg" ContentType="image/jpeg"/>
  <Override PartName="/ppt/media/image18.jpeg" ContentType="image/jpeg"/>
  <Override PartName="/ppt/media/image20.jpeg" ContentType="image/jpeg"/>
  <Override PartName="/ppt/media/image44.png" ContentType="image/png"/>
  <Override PartName="/ppt/media/image22.jpeg" ContentType="image/jpeg"/>
  <Override PartName="/ppt/media/image24.png" ContentType="image/png"/>
  <Override PartName="/ppt/media/image25.jpeg" ContentType="image/jpeg"/>
  <Override PartName="/ppt/media/hdphoto1.wdp" ContentType="image/vnd.ms-photo"/>
  <Override PartName="/ppt/media/image26.jpeg" ContentType="image/jpeg"/>
  <Override PartName="/ppt/media/image27.jpeg" ContentType="image/jpeg"/>
  <Override PartName="/ppt/media/image47.png" ContentType="image/png"/>
  <Override PartName="/ppt/media/image29.jpeg" ContentType="image/jpeg"/>
  <Override PartName="/ppt/media/image30.jpeg" ContentType="image/jpeg"/>
  <Override PartName="/ppt/media/image32.png" ContentType="image/png"/>
  <Override PartName="/ppt/media/image33.jpeg" ContentType="image/jpeg"/>
  <Override PartName="/ppt/media/image34.jpeg" ContentType="image/jpeg"/>
  <Override PartName="/ppt/media/image35.png" ContentType="image/png"/>
  <Override PartName="/ppt/media/image37.jpeg" ContentType="image/jpeg"/>
  <Override PartName="/ppt/media/image36.png" ContentType="image/png"/>
  <Override PartName="/ppt/media/image38.jpeg" ContentType="image/jpeg"/>
  <Override PartName="/ppt/media/image39.png" ContentType="image/png"/>
  <Override PartName="/ppt/media/image40.png" ContentType="image/png"/>
  <Override PartName="/ppt/media/image42.jpeg" ContentType="image/jpeg"/>
  <Override PartName="/ppt/media/image41.jpeg" ContentType="image/jpeg"/>
  <Override PartName="/ppt/media/image43.png" ContentType="image/png"/>
  <Override PartName="/ppt/media/image49.jpeg" ContentType="image/jpeg"/>
  <Override PartName="/ppt/media/hdphoto2.wdp" ContentType="image/vnd.ms-photo"/>
  <Override PartName="/ppt/media/image46.jpeg" ContentType="image/jpeg"/>
  <Override PartName="/ppt/media/image48.png" ContentType="image/png"/>
  <Override PartName="/ppt/media/image50.jpeg" ContentType="image/jpeg"/>
  <Override PartName="/ppt/media/image52.png" ContentType="image/png"/>
  <Override PartName="/ppt/media/image54.jpeg" ContentType="image/jpeg"/>
  <Override PartName="/ppt/media/image55.png" ContentType="image/png"/>
  <Override PartName="/ppt/media/image57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l-GR" sz="4400" spc="-1" strike="noStrike">
                <a:latin typeface="Arial"/>
              </a:rPr>
              <a:t>Πατήστε για μετακίνηση της διαφάνειας</a:t>
            </a:r>
            <a:endParaRPr b="0" lang="el-GR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el-GR" sz="2000" spc="-1" strike="noStrike">
                <a:latin typeface="Arial"/>
              </a:rPr>
              <a:t>Πατήστε για επεξεργασία της μορφής των σημειώσεων</a:t>
            </a:r>
            <a:endParaRPr b="0" lang="el-GR" sz="200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el-GR" sz="1400" spc="-1" strike="noStrike">
                <a:latin typeface="Times New Roman"/>
              </a:rPr>
              <a:t>&lt;κεφαλίδα&gt;</a:t>
            </a:r>
            <a:endParaRPr b="0" lang="el-GR" sz="1400" spc="-1" strike="noStrike"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el-GR" sz="1400" spc="-1" strike="noStrike">
                <a:latin typeface="Times New Roman"/>
              </a:defRPr>
            </a:lvl1pPr>
          </a:lstStyle>
          <a:p>
            <a:pPr algn="r">
              <a:buNone/>
            </a:pPr>
            <a:r>
              <a:rPr b="0" lang="el-GR" sz="1400" spc="-1" strike="noStrike">
                <a:latin typeface="Times New Roman"/>
              </a:rPr>
              <a:t>&lt;ημερομηνία/ώρα&gt;</a:t>
            </a:r>
            <a:endParaRPr b="0" lang="el-GR" sz="1400" spc="-1" strike="noStrike"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>
              <a:defRPr b="0" lang="el-GR" sz="1400" spc="-1" strike="noStrike">
                <a:latin typeface="Times New Roman"/>
              </a:defRPr>
            </a:lvl1pPr>
          </a:lstStyle>
          <a:p>
            <a:r>
              <a:rPr b="0" lang="el-GR" sz="1400" spc="-1" strike="noStrike">
                <a:latin typeface="Times New Roman"/>
              </a:rPr>
              <a:t>&lt;υποσέλιδο&gt;</a:t>
            </a:r>
            <a:endParaRPr b="0" lang="el-GR" sz="1400" spc="-1" strike="noStrike">
              <a:latin typeface="Times New Roman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algn="r">
              <a:buNone/>
              <a:defRPr b="0" lang="el-GR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11B183CC-523F-4D8A-A742-7CF2573E24C0}" type="slidenum">
              <a:rPr b="0" lang="el-GR" sz="1400" spc="-1" strike="noStrike">
                <a:latin typeface="Times New Roman"/>
              </a:rPr>
              <a:t>&lt;αριθμός&gt;</a:t>
            </a:fld>
            <a:endParaRPr b="0" lang="el-G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sldNum" idx="17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536EAFE-3D28-400B-B933-44CDFB3C287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sldNum" idx="18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C1810FE-C25C-4C31-9D0B-56B56A31AEA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sldNum" idx="19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254CAF3-1E76-4AEE-9F32-7DE8C38A2AA8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sldNum" idx="20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5F4F75D-E220-4B3D-8BE3-08EC1A2AE25E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BCF698E-C6A5-4F95-A048-67D17C319D86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&lt;αριθμός&gt;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sldNum" idx="9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94800AB-5E40-4336-ABB6-208AD343FC67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sldImg"/>
          </p:nvPr>
        </p:nvSpPr>
        <p:spPr>
          <a:xfrm>
            <a:off x="985680" y="741240"/>
            <a:ext cx="4885560" cy="3664800"/>
          </a:xfrm>
          <a:prstGeom prst="rect">
            <a:avLst/>
          </a:prstGeom>
          <a:ln w="0">
            <a:noFill/>
          </a:ln>
        </p:spPr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85800" y="4641840"/>
            <a:ext cx="5487120" cy="4396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DBE740F-CAFF-4449-A06E-A664F5CC5105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9EBB8C0-67E6-4017-9A33-F862C97434E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0CF5E12-1C5F-4820-AA84-36BB10898F2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B682264-8F5D-4B5B-94A0-C2EC5DF98D17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2CAF256-FF29-44C3-B14C-B0BD59E3997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16D55D1-E665-4CFF-BA60-15C5E335D769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50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F63CE79-F27D-4EB6-AF0C-F6070843D35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14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sldImg"/>
          </p:nvPr>
        </p:nvSpPr>
        <p:spPr>
          <a:xfrm>
            <a:off x="1143000" y="69372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685800" y="4342680"/>
            <a:ext cx="5487120" cy="4113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endParaRPr b="0" lang="el-GR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ED203B8-8AB2-46F0-876A-18777F3C7CD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8C18468-275D-48F0-B570-D6E3E7FBDA4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9830B48-B6AA-4005-9F35-F4DCCED6848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8E40502-DEDE-4392-8E5A-32C1BD53B19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EBB949D-6D63-4A9A-A4CD-5228A9A04236}" type="slidenum">
              <a:t>&lt;#&gt;</a:t>
            </a:fld>
          </a:p>
        </p:txBody>
      </p:sp>
      <p:sp>
        <p:nvSpPr>
          <p:cNvPr id="3" name="PlaceHolder 2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1796487C-02AB-4EEE-ADD8-ADB3A199D25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6FD308AD-3A23-49B5-8B36-146DB04E298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EB9B24CE-B8FF-4F89-BCAA-714F8870AF7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25C3D0DD-9BA6-4319-937B-E97C8C0FDDF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ABB54C05-A113-4DD3-8C3C-536790F692D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44496EE8-7FFB-43E6-B364-A4D42F8311D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EEF2A1C-C087-4DB6-A98D-C25C554F36D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76F9255F-1C5A-4010-899C-552C287CB4A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15DEEAC8-5C30-49C8-AE02-701D1083D7C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560690A-928B-4CCD-B64A-419AFB75BD1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369A14B7-5E8F-4B24-A39B-EDC72A48CC4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8266B7A9-0DA7-4C8A-9E35-CA45D7BB1E91}" type="slidenum">
              <a:t>&lt;#&gt;</a:t>
            </a:fld>
          </a:p>
        </p:txBody>
      </p:sp>
      <p:sp>
        <p:nvSpPr>
          <p:cNvPr id="10" name="PlaceHolder 9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2A6B8DA-8E07-4224-AE0F-BA6DFA98AB1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EEFC3DF-6C54-4B99-878F-28C3ACC2D96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B385B53-2E6B-4A8E-BF6F-B20A010E2E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2465445-969A-43BD-A41D-6709FCF2C8E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28FC839-36AE-4C6F-9E9A-D84DA12204C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7FCDB22-CEFF-4569-884E-B121A6D7D3A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l-GR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l-G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752C032-F2A8-4B8E-A239-775805C3D36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l-G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el-GR" sz="1400" spc="-1" strike="noStrike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l-GR" sz="1400" spc="-1" strike="noStrike">
                <a:latin typeface="Times New Roman"/>
              </a:rPr>
              <a:t>&lt;υποσέλιδο&gt;</a:t>
            </a:r>
            <a:endParaRPr b="0" lang="el-GR" sz="14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el-G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4E935F3-05A1-4D28-BAC7-8B98FC2D711E}" type="slidenum">
              <a:rPr b="0" lang="el-GR" sz="1200" spc="-1" strike="noStrike">
                <a:solidFill>
                  <a:srgbClr val="8b8b8b"/>
                </a:solidFill>
                <a:latin typeface="Calibri"/>
              </a:rPr>
              <a:t>&lt;αριθμός&gt;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el-GR" sz="1400" spc="-1" strike="noStrike">
                <a:latin typeface="Times New Roman"/>
              </a:defRPr>
            </a:lvl1pPr>
          </a:lstStyle>
          <a:p>
            <a:r>
              <a:rPr b="0" lang="el-GR" sz="1400" spc="-1" strike="noStrike">
                <a:latin typeface="Times New Roman"/>
              </a:rPr>
              <a:t>&lt;ημερομηνία/ώρα&gt;</a:t>
            </a:r>
            <a:endParaRPr b="0" lang="el-GR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l-GR" sz="4400" spc="-1" strike="noStrike">
                <a:latin typeface="Arial"/>
              </a:rPr>
              <a:t>Πατήστε για επεξεργασία της μορφής κειμένου του τίτλου</a:t>
            </a:r>
            <a:endParaRPr b="0" lang="el-GR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3200" spc="-1" strike="noStrike">
                <a:latin typeface="Arial"/>
              </a:rPr>
              <a:t>Πατήστε για επεξεργασία της μορφής κειμένου διάρθρωσης</a:t>
            </a:r>
            <a:endParaRPr b="0" lang="el-G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l-GR" sz="2800" spc="-1" strike="noStrike">
                <a:latin typeface="Arial"/>
              </a:rPr>
              <a:t>Δεύτερο επίπεδο διάρθρωσης</a:t>
            </a:r>
            <a:endParaRPr b="0" lang="el-G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400" spc="-1" strike="noStrike">
                <a:latin typeface="Arial"/>
              </a:rPr>
              <a:t>Τρίτο επίπεδο διάρθρωσης</a:t>
            </a:r>
            <a:endParaRPr b="0" lang="el-G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l-GR" sz="2000" spc="-1" strike="noStrike">
                <a:latin typeface="Arial"/>
              </a:rPr>
              <a:t>Τέταρτο επίπεδο διάρθρωσης</a:t>
            </a:r>
            <a:endParaRPr b="0" lang="el-G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000" spc="-1" strike="noStrike">
                <a:latin typeface="Arial"/>
              </a:rPr>
              <a:t>Πέμπτο επίπεδο διάρθρωσης</a:t>
            </a:r>
            <a:endParaRPr b="0" lang="el-G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000" spc="-1" strike="noStrike">
                <a:latin typeface="Arial"/>
              </a:rPr>
              <a:t>Έκτο επίπεδο διάρθρωσης</a:t>
            </a:r>
            <a:endParaRPr b="0" lang="el-G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000" spc="-1" strike="noStrike">
                <a:latin typeface="Arial"/>
              </a:rPr>
              <a:t>Έβδομο επίπεδο διάρθρωσης</a:t>
            </a:r>
            <a:endParaRPr b="0" lang="el-G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Num" idx="4"/>
          </p:nvPr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D7DA75F-5726-48F7-B8EC-8EE3A0FA2A61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&lt;αριθμός&gt;</a:t>
            </a:fld>
            <a:endParaRPr b="0" lang="el-GR" sz="12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5"/>
          </p:nvPr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el-GR" sz="1400" spc="-1" strike="noStrike">
                <a:latin typeface="Times New Roman"/>
              </a:defRPr>
            </a:lvl1pPr>
          </a:lstStyle>
          <a:p>
            <a:r>
              <a:rPr b="0" lang="el-GR" sz="1400" spc="-1" strike="noStrike">
                <a:latin typeface="Times New Roman"/>
              </a:rPr>
              <a:t>&lt;ημερομηνία/ώρα&gt;</a:t>
            </a:r>
            <a:endParaRPr b="0" lang="el-GR" sz="1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l-GR" sz="4400" spc="-1" strike="noStrike">
                <a:latin typeface="Arial"/>
              </a:rPr>
              <a:t>Πατήστε για επεξεργασία της μορφής κειμένου του τίτλου</a:t>
            </a:r>
            <a:endParaRPr b="0" lang="el-GR" sz="4400" spc="-1" strike="noStrike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3200" spc="-1" strike="noStrike">
                <a:latin typeface="Arial"/>
              </a:rPr>
              <a:t>Πατήστε για επεξεργασία της μορφής κειμένου διάρθρωσης</a:t>
            </a:r>
            <a:endParaRPr b="0" lang="el-G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l-GR" sz="2800" spc="-1" strike="noStrike">
                <a:latin typeface="Arial"/>
              </a:rPr>
              <a:t>Δεύτερο επίπεδο διάρθρωσης</a:t>
            </a:r>
            <a:endParaRPr b="0" lang="el-G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400" spc="-1" strike="noStrike">
                <a:latin typeface="Arial"/>
              </a:rPr>
              <a:t>Τρίτο επίπεδο διάρθρωσης</a:t>
            </a:r>
            <a:endParaRPr b="0" lang="el-G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l-GR" sz="2000" spc="-1" strike="noStrike">
                <a:latin typeface="Arial"/>
              </a:rPr>
              <a:t>Τέταρτο επίπεδο διάρθρωσης</a:t>
            </a:r>
            <a:endParaRPr b="0" lang="el-G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000" spc="-1" strike="noStrike">
                <a:latin typeface="Arial"/>
              </a:rPr>
              <a:t>Πέμπτο επίπεδο διάρθρωσης</a:t>
            </a:r>
            <a:endParaRPr b="0" lang="el-G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000" spc="-1" strike="noStrike">
                <a:latin typeface="Arial"/>
              </a:rPr>
              <a:t>Έκτο επίπεδο διάρθρωσης</a:t>
            </a:r>
            <a:endParaRPr b="0" lang="el-G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2000" spc="-1" strike="noStrike">
                <a:latin typeface="Arial"/>
              </a:rPr>
              <a:t>Έβδομο επίπεδο διάρθρωσης</a:t>
            </a:r>
            <a:endParaRPr b="0" lang="el-G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image" Target="../media/image42.jpe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microsoft.com/office/2007/relationships/hdphoto" Target="../media/hdphoto2.wdp"/><Relationship Id="rId6" Type="http://schemas.openxmlformats.org/officeDocument/2006/relationships/slideLayout" Target="../slideLayouts/slideLayout13.xml"/><Relationship Id="rId7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image" Target="../media/image46.jpe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9.jpeg"/><Relationship Id="rId2" Type="http://schemas.openxmlformats.org/officeDocument/2006/relationships/image" Target="../media/image50.jpe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3.jpeg"/><Relationship Id="rId2" Type="http://schemas.openxmlformats.org/officeDocument/2006/relationships/image" Target="../media/image54.jpeg"/><Relationship Id="rId3" Type="http://schemas.openxmlformats.org/officeDocument/2006/relationships/image" Target="../media/image55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6.jpeg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6" Type="http://schemas.microsoft.com/office/2007/relationships/hdphoto" Target="../media/hdphoto1.wdp"/><Relationship Id="rId7" Type="http://schemas.openxmlformats.org/officeDocument/2006/relationships/slideLayout" Target="../slideLayouts/slideLayout13.xml"/><Relationship Id="rId8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13 - Ορθογώνιο"/>
          <p:cNvSpPr/>
          <p:nvPr/>
        </p:nvSpPr>
        <p:spPr>
          <a:xfrm>
            <a:off x="899640" y="2997360"/>
            <a:ext cx="7272000" cy="115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l-GR" sz="2800" spc="-1" strike="noStrike">
                <a:solidFill>
                  <a:srgbClr val="002060"/>
                </a:solidFill>
                <a:latin typeface="Calibri"/>
                <a:ea typeface="DejaVu Sans"/>
              </a:rPr>
              <a:t>Δια-ιδρυματικό – Διατμηματικό Πρόγραμμα Μεταπτυχιακών Σπουδών Ακαδημαϊκού Έτους 20</a:t>
            </a:r>
            <a:r>
              <a:rPr b="1" lang="en-US" sz="2800" spc="-1" strike="noStrike">
                <a:solidFill>
                  <a:srgbClr val="002060"/>
                </a:solidFill>
                <a:latin typeface="Calibri"/>
                <a:ea typeface="DejaVu Sans"/>
              </a:rPr>
              <a:t>24</a:t>
            </a:r>
            <a:r>
              <a:rPr b="1" lang="el-GR" sz="2800" spc="-1" strike="noStrike">
                <a:solidFill>
                  <a:srgbClr val="002060"/>
                </a:solidFill>
                <a:latin typeface="Calibri"/>
                <a:ea typeface="DejaVu Sans"/>
              </a:rPr>
              <a:t> - 20</a:t>
            </a:r>
            <a:r>
              <a:rPr b="1" lang="en-US" sz="2800" spc="-1" strike="noStrike">
                <a:solidFill>
                  <a:srgbClr val="002060"/>
                </a:solidFill>
                <a:latin typeface="Calibri"/>
                <a:ea typeface="DejaVu Sans"/>
              </a:rPr>
              <a:t>25</a:t>
            </a:r>
            <a:r>
              <a:rPr b="1" lang="el-GR" sz="2800" spc="-1" strike="noStrike">
                <a:solidFill>
                  <a:srgbClr val="002060"/>
                </a:solidFill>
                <a:latin typeface="Calibri"/>
                <a:ea typeface="DejaVu Sans"/>
              </a:rPr>
              <a:t> </a:t>
            </a:r>
            <a:endParaRPr b="0" lang="el-GR" sz="2800" spc="-1" strike="noStrike">
              <a:latin typeface="Arial"/>
            </a:endParaRPr>
          </a:p>
        </p:txBody>
      </p:sp>
      <p:sp>
        <p:nvSpPr>
          <p:cNvPr id="88" name="14 - Ορθογώνιο"/>
          <p:cNvSpPr/>
          <p:nvPr/>
        </p:nvSpPr>
        <p:spPr>
          <a:xfrm>
            <a:off x="357120" y="4437000"/>
            <a:ext cx="8286120" cy="131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r>
              <a:rPr b="1" lang="el-GR" sz="2800" spc="-1" strike="noStrike">
                <a:solidFill>
                  <a:srgbClr val="000000"/>
                </a:solidFill>
                <a:latin typeface="Arial"/>
                <a:ea typeface="DejaVu Sans"/>
              </a:rPr>
              <a:t>Εξειδίκευση στις Τ.Π.Ε. και Ειδική Αγωγή – </a:t>
            </a:r>
            <a:endParaRPr b="0" lang="el-G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r>
              <a:rPr b="1" lang="el-GR" sz="2800" spc="-1" strike="noStrike">
                <a:solidFill>
                  <a:srgbClr val="000000"/>
                </a:solidFill>
                <a:latin typeface="Arial"/>
                <a:ea typeface="DejaVu Sans"/>
              </a:rPr>
              <a:t>Ψυχοπαιδαγωγική της Ένταξης</a:t>
            </a:r>
            <a:endParaRPr b="0" lang="el-G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endParaRPr b="0" lang="el-GR" sz="1600" spc="-1" strike="noStrike">
              <a:latin typeface="Arial"/>
            </a:endParaRPr>
          </a:p>
        </p:txBody>
      </p:sp>
      <p:sp>
        <p:nvSpPr>
          <p:cNvPr id="89" name="15 - Ορθογώνιο"/>
          <p:cNvSpPr/>
          <p:nvPr/>
        </p:nvSpPr>
        <p:spPr>
          <a:xfrm>
            <a:off x="826920" y="5805360"/>
            <a:ext cx="7344720" cy="63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el-GR" sz="1800" spc="-1" strike="noStrike">
                <a:solidFill>
                  <a:srgbClr val="000099"/>
                </a:solidFill>
                <a:latin typeface="Arial"/>
                <a:ea typeface="DejaVu Sans"/>
              </a:rPr>
              <a:t>ΕΙΣΗΓΗΤΗΣ: Γούπος Θεόδωρος,  δρ. Παιδαγωγικών,</a:t>
            </a:r>
            <a:endParaRPr b="0" lang="el-GR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l-GR" sz="1800" spc="-1" strike="noStrike">
              <a:latin typeface="Arial"/>
            </a:endParaRPr>
          </a:p>
        </p:txBody>
      </p:sp>
      <p:pic>
        <p:nvPicPr>
          <p:cNvPr id="90" name="Picture 9" descr=""/>
          <p:cNvPicPr/>
          <p:nvPr/>
        </p:nvPicPr>
        <p:blipFill>
          <a:blip r:embed="rId1"/>
          <a:stretch/>
        </p:blipFill>
        <p:spPr>
          <a:xfrm>
            <a:off x="0" y="1268280"/>
            <a:ext cx="9143280" cy="1367640"/>
          </a:xfrm>
          <a:prstGeom prst="rect">
            <a:avLst/>
          </a:prstGeom>
          <a:ln w="0">
            <a:noFill/>
          </a:ln>
        </p:spPr>
      </p:pic>
      <p:pic>
        <p:nvPicPr>
          <p:cNvPr id="91" name="Picture 10" descr=""/>
          <p:cNvPicPr/>
          <p:nvPr/>
        </p:nvPicPr>
        <p:blipFill>
          <a:blip r:embed="rId2"/>
          <a:stretch/>
        </p:blipFill>
        <p:spPr>
          <a:xfrm>
            <a:off x="179280" y="0"/>
            <a:ext cx="1009080" cy="118980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11" descr=""/>
          <p:cNvPicPr/>
          <p:nvPr/>
        </p:nvPicPr>
        <p:blipFill>
          <a:blip r:embed="rId3"/>
          <a:stretch/>
        </p:blipFill>
        <p:spPr>
          <a:xfrm>
            <a:off x="1116000" y="189000"/>
            <a:ext cx="3571200" cy="942120"/>
          </a:xfrm>
          <a:prstGeom prst="rect">
            <a:avLst/>
          </a:prstGeom>
          <a:ln w="0">
            <a:noFill/>
          </a:ln>
        </p:spPr>
      </p:pic>
      <p:pic>
        <p:nvPicPr>
          <p:cNvPr id="93" name="12 - Εικόνα" descr=""/>
          <p:cNvPicPr/>
          <p:nvPr/>
        </p:nvPicPr>
        <p:blipFill>
          <a:blip r:embed="rId4"/>
          <a:stretch/>
        </p:blipFill>
        <p:spPr>
          <a:xfrm>
            <a:off x="5003640" y="0"/>
            <a:ext cx="1119960" cy="1218600"/>
          </a:xfrm>
          <a:prstGeom prst="rect">
            <a:avLst/>
          </a:prstGeom>
          <a:ln w="0">
            <a:noFill/>
          </a:ln>
        </p:spPr>
      </p:pic>
      <p:pic>
        <p:nvPicPr>
          <p:cNvPr id="94" name="Picture 13" descr=""/>
          <p:cNvPicPr/>
          <p:nvPr/>
        </p:nvPicPr>
        <p:blipFill>
          <a:blip r:embed="rId5"/>
          <a:stretch/>
        </p:blipFill>
        <p:spPr>
          <a:xfrm>
            <a:off x="6156360" y="115920"/>
            <a:ext cx="2866320" cy="1009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179280" y="773280"/>
            <a:ext cx="8495640" cy="5616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Οι Wang, Haertel &amp; Walberg (1993)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παρουσίασαν τη σπουδαιότητα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του Classroom Management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μέσα από μία περιεκτική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βιβλιογραφική ανασκόπηση.</a:t>
            </a:r>
            <a:br>
              <a:rPr sz="2800"/>
            </a:b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Προέκυψε, λοιπόν,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ένας κατάλογος με 228 παράγοντες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που επηρεάζουν την επίδοση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των μαθητών. </a:t>
            </a:r>
            <a:endParaRPr b="0" lang="el-GR" sz="2800" spc="-1" strike="noStrike">
              <a:latin typeface="Arial"/>
            </a:endParaRPr>
          </a:p>
        </p:txBody>
      </p:sp>
      <p:grpSp>
        <p:nvGrpSpPr>
          <p:cNvPr id="17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7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7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7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8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8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8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184" name="Picture 1" descr=""/>
          <p:cNvPicPr/>
          <p:nvPr/>
        </p:nvPicPr>
        <p:blipFill>
          <a:blip r:embed="rId4"/>
          <a:stretch/>
        </p:blipFill>
        <p:spPr>
          <a:xfrm>
            <a:off x="5580000" y="981360"/>
            <a:ext cx="3563280" cy="4897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86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87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88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89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90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91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2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sp>
        <p:nvSpPr>
          <p:cNvPr id="193" name="Ορθογώνιο 1"/>
          <p:cNvSpPr/>
          <p:nvPr/>
        </p:nvSpPr>
        <p:spPr>
          <a:xfrm>
            <a:off x="32760" y="2271240"/>
            <a:ext cx="9143280" cy="350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Έπειτα από 134 μετα-αναλύσεις </a:t>
            </a:r>
            <a:endParaRPr b="0" lang="el-G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κατέληξαν στο συμπέρασμα </a:t>
            </a:r>
            <a:endParaRPr b="0" lang="el-G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l-G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πως η παράμετρος της οργάνωσης και διοίκησης </a:t>
            </a:r>
            <a:endParaRPr b="0" lang="el-G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είχε τη μεγαλύτερη επίδραση στην επίδοση των μαθητών. </a:t>
            </a:r>
            <a:endParaRPr b="0" lang="el-G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Συνεπώς, αποτελεί την απαραίτητη προϋπόθεση για τη δημιουργία ενός παραγωγικού εκπαιδευτικού περιβάλλοντος.</a:t>
            </a:r>
            <a:endParaRPr b="0" lang="el-GR" sz="2800" spc="-1" strike="noStrike">
              <a:latin typeface="Arial"/>
            </a:endParaRPr>
          </a:p>
        </p:txBody>
      </p:sp>
      <p:pic>
        <p:nvPicPr>
          <p:cNvPr id="194" name="Picture 2" descr="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4983480" y="1052640"/>
            <a:ext cx="3926880" cy="2588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0" y="187200"/>
            <a:ext cx="9323640" cy="4587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Παράλληλα και συνδυαστικά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το παιδαγωγικό κλίμα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που διαμορφώνεται και επικρατεί στην σχολική τάξη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επηρεάζει σε μεγάλο βαθμό την ψυχική διάθεση,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την συμπεριφορά και των ενθουσιασμό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τόσο των εκπαιδευτικών όσο και των μαθητών για την αποτελεσματικότερη εκτέλεση της εργασίας τους.</a:t>
            </a:r>
            <a:br>
              <a:rPr sz="2800"/>
            </a:br>
            <a:endParaRPr b="0" lang="el-GR" sz="2800" spc="-1" strike="noStrike">
              <a:latin typeface="Arial"/>
            </a:endParaRPr>
          </a:p>
        </p:txBody>
      </p:sp>
      <p:grpSp>
        <p:nvGrpSpPr>
          <p:cNvPr id="19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9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9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9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20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20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0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204" name="Picture 1" descr=""/>
          <p:cNvPicPr/>
          <p:nvPr/>
        </p:nvPicPr>
        <p:blipFill>
          <a:blip r:embed="rId4"/>
          <a:stretch/>
        </p:blipFill>
        <p:spPr>
          <a:xfrm>
            <a:off x="3096000" y="3786120"/>
            <a:ext cx="3738600" cy="2161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35280" y="640800"/>
            <a:ext cx="9108000" cy="5451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br>
              <a:rPr sz="2000"/>
            </a:b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Επισημαίνεται πως  η οργάνωση και η διεύθυνση της σχολικής αίθουσας είναι μια</a:t>
            </a:r>
            <a:br>
              <a:rPr sz="2400"/>
            </a:b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συνεχής εξελισσόμενη διαδικασία. </a:t>
            </a:r>
            <a:br>
              <a:rPr sz="2400"/>
            </a:br>
            <a:br>
              <a:rPr sz="2400"/>
            </a:br>
            <a:br>
              <a:rPr sz="2400"/>
            </a:br>
            <a:br>
              <a:rPr sz="2400"/>
            </a:br>
            <a:br>
              <a:rPr sz="2400"/>
            </a:br>
            <a:br>
              <a:rPr sz="2400"/>
            </a:br>
            <a:br>
              <a:rPr sz="2400"/>
            </a:b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Λίγοι εκπαιδευτικοί φτάνουν στην τελειότητα</a:t>
            </a:r>
            <a:br>
              <a:rPr sz="2400"/>
            </a:b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κατά τη διάρκεια της καριέρας τους, </a:t>
            </a:r>
            <a:br>
              <a:rPr sz="2400"/>
            </a:b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αν και αποτελεί θεμέλιο μια επιτυχημένης</a:t>
            </a:r>
            <a:br>
              <a:rPr sz="2400"/>
            </a:b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καριέρας στον εκπαιδευτικό χώρο.</a:t>
            </a:r>
            <a:endParaRPr b="0" lang="el-GR" sz="2400" spc="-1" strike="noStrike">
              <a:latin typeface="Arial"/>
            </a:endParaRPr>
          </a:p>
        </p:txBody>
      </p:sp>
      <p:grpSp>
        <p:nvGrpSpPr>
          <p:cNvPr id="20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20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20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21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21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1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1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214" name="Picture 3" descr=""/>
          <p:cNvPicPr/>
          <p:nvPr/>
        </p:nvPicPr>
        <p:blipFill>
          <a:blip r:embed="rId4"/>
          <a:stretch/>
        </p:blipFill>
        <p:spPr>
          <a:xfrm>
            <a:off x="3109320" y="2421000"/>
            <a:ext cx="2924640" cy="2061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28760" y="1392120"/>
            <a:ext cx="8030520" cy="4392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  <a:spcBef>
                <a:spcPts val="1199"/>
              </a:spcBef>
              <a:spcAft>
                <a:spcPts val="601"/>
              </a:spcAft>
              <a:buNone/>
            </a:pPr>
            <a:r>
              <a:rPr b="1" lang="el-GR" sz="2800" spc="-1" strike="noStrike">
                <a:solidFill>
                  <a:srgbClr val="000000"/>
                </a:solidFill>
                <a:latin typeface="Calibri"/>
              </a:rPr>
              <a:t>Η Σχολική Τάξη</a:t>
            </a:r>
            <a:br>
              <a:rPr sz="2800"/>
            </a:br>
            <a:br>
              <a:rPr sz="2800"/>
            </a:br>
            <a:br>
              <a:rPr sz="2800"/>
            </a:br>
            <a:br>
              <a:rPr sz="2800"/>
            </a:br>
            <a:r>
              <a:rPr b="1" lang="el-GR" sz="2800" spc="-1" strike="noStrike">
                <a:solidFill>
                  <a:srgbClr val="000099"/>
                </a:solidFill>
                <a:latin typeface="Calibri"/>
              </a:rPr>
              <a:t>ΕΙΣΗΓΗΤΗΣ: Γούπος Θεόδωρος,  δρ. Παιδαγωγικών,</a:t>
            </a:r>
            <a:br>
              <a:rPr sz="2800"/>
            </a:br>
            <a:endParaRPr b="0" lang="el-GR" sz="2800" spc="-1" strike="noStrike">
              <a:latin typeface="Arial"/>
            </a:endParaRPr>
          </a:p>
        </p:txBody>
      </p:sp>
      <p:grpSp>
        <p:nvGrpSpPr>
          <p:cNvPr id="21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21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21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1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22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22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2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14 - Ορθογώνιο"/>
          <p:cNvSpPr/>
          <p:nvPr/>
        </p:nvSpPr>
        <p:spPr>
          <a:xfrm>
            <a:off x="395280" y="3573360"/>
            <a:ext cx="8136720" cy="24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r>
              <a:rPr b="1" lang="el-GR" sz="2000" spc="-1" strike="noStrike">
                <a:solidFill>
                  <a:srgbClr val="000000"/>
                </a:solidFill>
                <a:latin typeface="Arial"/>
                <a:ea typeface="DejaVu Sans"/>
              </a:rPr>
              <a:t>ΤΜΗΜΑ ΕΛΛΗΝΙΚΗΣ ΦΙΛΟΛΟΓΙΑΣ ΔΗΜΟΚΡΙΤΕΙΟΥ ΠΑΝΕΠΙΣΤΗΜΙΟΥ ΘΡΑΚΗΣ-</a:t>
            </a:r>
            <a:endParaRPr b="0" lang="el-GR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r>
              <a:rPr b="1" lang="el-GR" sz="2000" spc="-1" strike="noStrike">
                <a:solidFill>
                  <a:srgbClr val="000000"/>
                </a:solidFill>
                <a:latin typeface="Arial"/>
                <a:ea typeface="DejaVu Sans"/>
              </a:rPr>
              <a:t>ΕΘΝΙΚΟ ΚΕΝΤΡΟ ΕΡΕΥΝΑΣ ΦΥΣΙΚΩΝ ΕΠΙΣΤΗΜΩΝ «ΔΗΜΟΚΡΙΤΟΣ»</a:t>
            </a:r>
            <a:br>
              <a:rPr sz="2000"/>
            </a:br>
            <a:endParaRPr b="0" lang="el-GR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endParaRPr b="0" lang="el-G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endParaRPr b="0" lang="el-GR" sz="1600" spc="-1" strike="noStrike">
              <a:latin typeface="Arial"/>
            </a:endParaRPr>
          </a:p>
        </p:txBody>
      </p:sp>
      <p:pic>
        <p:nvPicPr>
          <p:cNvPr id="225" name="Picture 9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1367640"/>
          </a:xfrm>
          <a:prstGeom prst="rect">
            <a:avLst/>
          </a:prstGeom>
          <a:ln w="0">
            <a:noFill/>
          </a:ln>
        </p:spPr>
      </p:pic>
      <p:pic>
        <p:nvPicPr>
          <p:cNvPr id="226" name="Picture 10" descr=""/>
          <p:cNvPicPr/>
          <p:nvPr/>
        </p:nvPicPr>
        <p:blipFill>
          <a:blip r:embed="rId2"/>
          <a:stretch/>
        </p:blipFill>
        <p:spPr>
          <a:xfrm>
            <a:off x="1258920" y="2060640"/>
            <a:ext cx="1296360" cy="1528200"/>
          </a:xfrm>
          <a:prstGeom prst="rect">
            <a:avLst/>
          </a:prstGeom>
          <a:ln w="0">
            <a:noFill/>
          </a:ln>
        </p:spPr>
      </p:pic>
      <p:pic>
        <p:nvPicPr>
          <p:cNvPr id="227" name="12 - Εικόνα" descr=""/>
          <p:cNvPicPr/>
          <p:nvPr/>
        </p:nvPicPr>
        <p:blipFill>
          <a:blip r:embed="rId3"/>
          <a:stretch/>
        </p:blipFill>
        <p:spPr>
          <a:xfrm>
            <a:off x="6948360" y="1989000"/>
            <a:ext cx="1443960" cy="1572480"/>
          </a:xfrm>
          <a:prstGeom prst="rect">
            <a:avLst/>
          </a:prstGeom>
          <a:ln w="0">
            <a:noFill/>
          </a:ln>
        </p:spPr>
      </p:pic>
      <p:sp>
        <p:nvSpPr>
          <p:cNvPr id="228" name="5 - Ορθογώνιο"/>
          <p:cNvSpPr/>
          <p:nvPr/>
        </p:nvSpPr>
        <p:spPr>
          <a:xfrm>
            <a:off x="611280" y="5950080"/>
            <a:ext cx="80636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el-GR" sz="2000" spc="-1" strike="noStrike">
                <a:solidFill>
                  <a:srgbClr val="000099"/>
                </a:solidFill>
                <a:latin typeface="Arial"/>
                <a:ea typeface="DejaVu Sans"/>
              </a:rPr>
              <a:t>ΕΙΣΗΓΗΤΗΣ: Γούπος Θεόδωρος,  δρ. Παιδαγωγικών,</a:t>
            </a:r>
            <a:endParaRPr b="0" lang="el-GR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l-GR" sz="2000" spc="-1" strike="noStrike">
              <a:latin typeface="Arial"/>
            </a:endParaRPr>
          </a:p>
        </p:txBody>
      </p:sp>
      <p:sp>
        <p:nvSpPr>
          <p:cNvPr id="229" name="6 - Ορθογώνιο"/>
          <p:cNvSpPr/>
          <p:nvPr/>
        </p:nvSpPr>
        <p:spPr>
          <a:xfrm>
            <a:off x="179280" y="5084640"/>
            <a:ext cx="87843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791320"/>
                <a:tab algn="l" pos="6515280"/>
                <a:tab algn="l" pos="7238880"/>
                <a:tab algn="l" pos="7962840"/>
                <a:tab algn="l" pos="8686800"/>
              </a:tabLst>
            </a:pPr>
            <a:r>
              <a:rPr b="1" lang="el-GR" sz="2000" spc="-1" strike="noStrike">
                <a:solidFill>
                  <a:srgbClr val="000000"/>
                </a:solidFill>
                <a:latin typeface="Arial"/>
                <a:ea typeface="DejaVu Sans"/>
              </a:rPr>
              <a:t>Εξειδίκευση στις Τ.Π.Ε. και Ειδική Αγωγή – Ψυχοπαιδαγωγική της Ένταξης</a:t>
            </a:r>
            <a:endParaRPr b="0" lang="el-G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63640" y="1392120"/>
            <a:ext cx="7595640" cy="4392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l-GR" sz="3200" spc="-1" strike="noStrike">
                <a:solidFill>
                  <a:srgbClr val="000000"/>
                </a:solidFill>
                <a:latin typeface="Calibri"/>
              </a:rPr>
              <a:t>Οργάνωση υποδομών και διαμόρφωση περιβάλλοντος εκπαίδευσης και μάθησης</a:t>
            </a:r>
            <a:br>
              <a:rPr sz="3200"/>
            </a:br>
            <a:br>
              <a:rPr sz="3200"/>
            </a:br>
            <a:r>
              <a:rPr b="1" lang="el-GR" sz="3200" spc="-1" strike="noStrike">
                <a:solidFill>
                  <a:srgbClr val="000000"/>
                </a:solidFill>
                <a:latin typeface="Calibri"/>
              </a:rPr>
              <a:t>Η Σχολική Τάξη</a:t>
            </a:r>
            <a:br>
              <a:rPr sz="2000"/>
            </a:br>
            <a:br>
              <a:rPr sz="2000"/>
            </a:br>
            <a:r>
              <a:rPr b="1" lang="el-GR" sz="2000" spc="-1" strike="noStrike">
                <a:solidFill>
                  <a:srgbClr val="000099"/>
                </a:solidFill>
                <a:latin typeface="Calibri"/>
              </a:rPr>
              <a:t>ΕΙΣΗΓΗΤΗΣ: Γούπος Θεόδωρος,  δρ. Παιδαγωγικών,</a:t>
            </a:r>
            <a:endParaRPr b="0" lang="el-GR" sz="2000" spc="-1" strike="noStrike">
              <a:latin typeface="Arial"/>
            </a:endParaRPr>
          </a:p>
        </p:txBody>
      </p:sp>
      <p:grpSp>
        <p:nvGrpSpPr>
          <p:cNvPr id="9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9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9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9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0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0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0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-540720" y="773280"/>
            <a:ext cx="9864360" cy="2367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90000"/>
              </a:lnSpc>
              <a:spcBef>
                <a:spcPts val="1199"/>
              </a:spcBef>
              <a:spcAft>
                <a:spcPts val="601"/>
              </a:spcAft>
              <a:buNone/>
            </a:pPr>
            <a:r>
              <a:rPr b="1" lang="el-GR" sz="2800" spc="-1" strike="noStrike">
                <a:solidFill>
                  <a:srgbClr val="000000"/>
                </a:solidFill>
                <a:latin typeface="Calibri"/>
              </a:rPr>
              <a:t>Υποσυστήματα του σχολικού χώρου είναι:</a:t>
            </a:r>
            <a:br>
              <a:rPr sz="2800"/>
            </a:b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η σχολική τάξη αλλά και η σχολική αυλή. </a:t>
            </a:r>
            <a:endParaRPr b="0" lang="el-GR" sz="2800" spc="-1" strike="noStrike">
              <a:latin typeface="Arial"/>
            </a:endParaRPr>
          </a:p>
        </p:txBody>
      </p:sp>
      <p:grpSp>
        <p:nvGrpSpPr>
          <p:cNvPr id="105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06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07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08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09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10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11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2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4" descr="https://previews.123rf.com/images/tatianastulbo/tatianastulbo1610/tatianastulbo161000139/66828201-school-banners-teachers-by-blackboard-with-pupils-in-the-classroom-school-yard-and-dinner-hall-kids-.jpg"/>
          <p:cNvPicPr/>
          <p:nvPr/>
        </p:nvPicPr>
        <p:blipFill>
          <a:blip r:embed="rId4"/>
          <a:srcRect l="0" t="-34378" r="0" b="34378"/>
          <a:stretch/>
        </p:blipFill>
        <p:spPr>
          <a:xfrm>
            <a:off x="2051640" y="2786040"/>
            <a:ext cx="5040000" cy="308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14360" y="1212840"/>
            <a:ext cx="8351280" cy="1295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90000"/>
              </a:lnSpc>
              <a:spcBef>
                <a:spcPts val="1199"/>
              </a:spcBef>
              <a:spcAft>
                <a:spcPts val="601"/>
              </a:spcAft>
              <a:buNone/>
            </a:pPr>
            <a:r>
              <a:rPr b="1" lang="el-GR" sz="2800" spc="-1" strike="noStrike">
                <a:solidFill>
                  <a:srgbClr val="000000"/>
                </a:solidFill>
                <a:latin typeface="Calibri"/>
              </a:rPr>
              <a:t>Κάθε σχολική τάξη </a:t>
            </a:r>
            <a:br>
              <a:rPr sz="2800"/>
            </a:br>
            <a:r>
              <a:rPr b="1" lang="el-GR" sz="2800" spc="-1" strike="noStrike">
                <a:solidFill>
                  <a:srgbClr val="000000"/>
                </a:solidFill>
                <a:latin typeface="Calibri"/>
              </a:rPr>
              <a:t>αποτελεί μια μικρή και αυτόνομη σχετικά μονάδα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.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 </a:t>
            </a:r>
            <a:br>
              <a:rPr sz="2800"/>
            </a:br>
            <a:endParaRPr b="0" lang="el-GR" sz="2800" spc="-1" strike="noStrike">
              <a:latin typeface="Arial"/>
            </a:endParaRPr>
          </a:p>
        </p:txBody>
      </p:sp>
      <p:grpSp>
        <p:nvGrpSpPr>
          <p:cNvPr id="115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16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17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8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19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20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21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2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sp>
        <p:nvSpPr>
          <p:cNvPr id="123" name="Ορθογώνιο 1"/>
          <p:cNvSpPr/>
          <p:nvPr/>
        </p:nvSpPr>
        <p:spPr>
          <a:xfrm>
            <a:off x="68040" y="2002320"/>
            <a:ext cx="8319600" cy="3016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Περιλαμβάνει :</a:t>
            </a:r>
            <a:endParaRPr b="0" lang="el-GR" sz="24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την υλικοτεχνική υποδομή της αίθουσας, </a:t>
            </a:r>
            <a:endParaRPr b="0" lang="el-GR" sz="24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τη χωροταξική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διάταξη των θρανίων και των επίπλων, </a:t>
            </a:r>
            <a:endParaRPr b="0" lang="el-GR" sz="24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την ομάδα των μαθητών</a:t>
            </a:r>
            <a:endParaRPr b="0" lang="el-GR" sz="24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τον υπεύθυνο εκπαιδευτικό της τάξης </a:t>
            </a:r>
            <a:endParaRPr b="0" lang="el-G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και </a:t>
            </a:r>
            <a:endParaRPr b="0" lang="el-GR" sz="24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τις μεταξύ τους αλληλεπιδράσεις, </a:t>
            </a:r>
            <a:endParaRPr b="0" lang="el-G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στο πλαίσιο της διδασκαλίας.</a:t>
            </a:r>
            <a:endParaRPr b="0" lang="el-GR" sz="2400" spc="-1" strike="noStrike">
              <a:latin typeface="Arial"/>
            </a:endParaRPr>
          </a:p>
        </p:txBody>
      </p:sp>
      <p:pic>
        <p:nvPicPr>
          <p:cNvPr id="124" name="Picture 4" descr="http://cobbcast.cobbk12.org/wp-content/uploads/2010/08/firstday10_kemp_soley.jpg"/>
          <p:cNvPicPr/>
          <p:nvPr/>
        </p:nvPicPr>
        <p:blipFill>
          <a:blip r:embed="rId4"/>
          <a:stretch/>
        </p:blipFill>
        <p:spPr>
          <a:xfrm>
            <a:off x="5185440" y="3213000"/>
            <a:ext cx="3889800" cy="2597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774000" y="511560"/>
            <a:ext cx="7595640" cy="5941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Η οργάνωση και η διεύθυνση της σχολικής τάξης,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επηρεάζει το εκπαιδευτικό έργο αφού διαδραματίζεται εντός του πλαισίου της.</a:t>
            </a:r>
            <a:br>
              <a:rPr sz="2800"/>
            </a:br>
            <a:br>
              <a:rPr sz="2800"/>
            </a:br>
            <a:br>
              <a:rPr sz="2800"/>
            </a:br>
            <a:br>
              <a:rPr sz="2800"/>
            </a:br>
            <a:br>
              <a:rPr sz="2800"/>
            </a:b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Επιστημονικά ο όρος είναι γνωστός ως «Οργάνωση &amp; Διοίκηση της Σχολικής Τάξης»  (</a:t>
            </a:r>
            <a:r>
              <a:rPr b="0" i="1" lang="el-GR" sz="2800" spc="-1" strike="noStrike">
                <a:solidFill>
                  <a:srgbClr val="000000"/>
                </a:solidFill>
                <a:latin typeface="Calibri"/>
              </a:rPr>
              <a:t>Classroom Management).</a:t>
            </a:r>
            <a:endParaRPr b="0" lang="el-GR" sz="2800" spc="-1" strike="noStrike">
              <a:latin typeface="Arial"/>
            </a:endParaRPr>
          </a:p>
        </p:txBody>
      </p:sp>
      <p:grpSp>
        <p:nvGrpSpPr>
          <p:cNvPr id="12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2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2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2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3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3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134" name="Picture 2" descr="https://www.germantownacademy.net/uploaded/images/Blogs/Crafted/slide-13_orig.jpg"/>
          <p:cNvPicPr/>
          <p:nvPr/>
        </p:nvPicPr>
        <p:blipFill>
          <a:blip r:embed="rId4"/>
          <a:stretch/>
        </p:blipFill>
        <p:spPr>
          <a:xfrm>
            <a:off x="3276000" y="2487240"/>
            <a:ext cx="2663640" cy="199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4" descr="http://tlceducationalsolutions.com/wp-content/uploads/2016/08/Class-Mgmt-Wordle.png"/>
          <p:cNvPicPr/>
          <p:nvPr/>
        </p:nvPicPr>
        <p:blipFill>
          <a:blip r:embed="rId1"/>
          <a:stretch/>
        </p:blipFill>
        <p:spPr>
          <a:xfrm>
            <a:off x="4583880" y="1150920"/>
            <a:ext cx="4141800" cy="1555200"/>
          </a:xfrm>
          <a:prstGeom prst="rect">
            <a:avLst/>
          </a:prstGeom>
          <a:ln w="0">
            <a:noFill/>
          </a:ln>
        </p:spPr>
      </p:pic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19520" y="1350000"/>
            <a:ext cx="4759200" cy="4551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Πρόκειται για μια σειρά  από αναγκαίες ενέργειες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και δραστηριότητες των εκπαιδευτικών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για τη δημιουργία και τη διατήρηση του μαθησιακού περιβάλλοντος μέσα στο οποίο επιτυγχάνεται η μάθηση. </a:t>
            </a:r>
            <a:br>
              <a:rPr sz="2800"/>
            </a:br>
            <a:br>
              <a:rPr sz="2800"/>
            </a:br>
            <a:endParaRPr b="0" lang="el-GR" sz="2800" spc="-1" strike="noStrike">
              <a:latin typeface="Arial"/>
            </a:endParaRPr>
          </a:p>
        </p:txBody>
      </p:sp>
      <p:grpSp>
        <p:nvGrpSpPr>
          <p:cNvPr id="137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38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39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0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41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3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42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3" name="Rectangle 1"/>
          <p:cNvSpPr/>
          <p:nvPr/>
        </p:nvSpPr>
        <p:spPr>
          <a:xfrm>
            <a:off x="395280" y="1916280"/>
            <a:ext cx="849240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4" name="9 - Εικόνα" descr=""/>
          <p:cNvPicPr/>
          <p:nvPr/>
        </p:nvPicPr>
        <p:blipFill>
          <a:blip r:embed="rId4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145" name="Picture 2" descr="http://www.fresh-education.gr/wp-content/uploads/2020/07/eclass-300x149.jpg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9000" contrast="28000"/>
                    </a14:imgEffect>
                  </a14:imgLayer>
                </a14:imgProps>
              </a:ext>
            </a:extLst>
          </a:blip>
          <a:srcRect l="0" t="0" r="0" b="14967"/>
          <a:stretch/>
        </p:blipFill>
        <p:spPr>
          <a:xfrm>
            <a:off x="5076000" y="2925000"/>
            <a:ext cx="3811680" cy="288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323640" y="692640"/>
            <a:ext cx="8641800" cy="374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just">
              <a:lnSpc>
                <a:spcPct val="100000"/>
              </a:lnSpc>
              <a:buNone/>
            </a:pPr>
            <a:br>
              <a:rPr sz="2800"/>
            </a:b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Κάποιοι ερευνητές (Ματσαγγούρας, 2008) συγκαταλέγουν την Οργάνωση &amp; Διοίκηση της Σχολικής Τάξης στην επιστήμη της </a:t>
            </a:r>
            <a:r>
              <a:rPr b="1" lang="el-GR" sz="2800" spc="-1" strike="noStrike">
                <a:solidFill>
                  <a:srgbClr val="000000"/>
                </a:solidFill>
                <a:latin typeface="Calibri"/>
              </a:rPr>
              <a:t>Διδακτικής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που ασχολείται με την εξέταση της τάξης ως χώρο, ως κοινωνική ομάδα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και ως τρόπο άσκησης της σχολικής πειθαρχίας.</a:t>
            </a:r>
            <a:endParaRPr b="0" lang="el-GR" sz="2800" spc="-1" strike="noStrike">
              <a:latin typeface="Arial"/>
            </a:endParaRPr>
          </a:p>
        </p:txBody>
      </p:sp>
      <p:grpSp>
        <p:nvGrpSpPr>
          <p:cNvPr id="147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48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49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0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51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52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53" name="Rectangle 1"/>
          <p:cNvSpPr/>
          <p:nvPr/>
        </p:nvSpPr>
        <p:spPr>
          <a:xfrm>
            <a:off x="395280" y="1916280"/>
            <a:ext cx="849240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4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250920" y="1229040"/>
            <a:ext cx="5254920" cy="4247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Ο πιο αποδεκτός ορισμός της «Οργάνωσης &amp; Διοίκησης της Σχολικής Τάξης» από την επιστημονική/ερευνητική κοινότητα φαίνεται να είναι αυτός των Wong &amp; Wong (1991) και συγκαταλέγεται στον κλάδο της Μεθοδολογίας της Διδακτικής. </a:t>
            </a:r>
            <a:endParaRPr b="0" lang="el-GR" sz="2800" spc="-1" strike="noStrike">
              <a:latin typeface="Arial"/>
            </a:endParaRPr>
          </a:p>
        </p:txBody>
      </p:sp>
      <p:grpSp>
        <p:nvGrpSpPr>
          <p:cNvPr id="15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5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5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6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6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6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164" name="Picture 1" descr=""/>
          <p:cNvPicPr/>
          <p:nvPr/>
        </p:nvPicPr>
        <p:blipFill>
          <a:blip r:embed="rId4"/>
          <a:stretch/>
        </p:blipFill>
        <p:spPr>
          <a:xfrm>
            <a:off x="5451840" y="1137960"/>
            <a:ext cx="3691440" cy="4160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73840" y="433440"/>
            <a:ext cx="8569440" cy="4102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Σύμφωνα, λοιπόν με τους Wong &amp; Wong,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 η «Οργάνωση &amp; Διοίκηση της Σχολικής Τάξης» αντιπροσωπεύει όλες τις ενέργειες του εκπαιδευτικού για να οργανώσει τους μαθητές,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τον χώρο, τον χρόνο και το υλικό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έτσι ώστε ο διδακτικός σχεδιασμός </a:t>
            </a:r>
            <a:br>
              <a:rPr sz="2800"/>
            </a:b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και η εκπαίδευση των μαθητών να επιτευχθούν.</a:t>
            </a:r>
            <a:endParaRPr b="0" lang="el-GR" sz="2800" spc="-1" strike="noStrike">
              <a:latin typeface="Arial"/>
            </a:endParaRPr>
          </a:p>
        </p:txBody>
      </p:sp>
      <p:grpSp>
        <p:nvGrpSpPr>
          <p:cNvPr id="166" name="Ομάδα 1"/>
          <p:cNvGrpSpPr/>
          <p:nvPr/>
        </p:nvGrpSpPr>
        <p:grpSpPr>
          <a:xfrm>
            <a:off x="0" y="115560"/>
            <a:ext cx="9143280" cy="6551280"/>
            <a:chOff x="0" y="115560"/>
            <a:chExt cx="9143280" cy="6551280"/>
          </a:xfrm>
        </p:grpSpPr>
        <p:grpSp>
          <p:nvGrpSpPr>
            <p:cNvPr id="167" name="Ομάδα 1"/>
            <p:cNvGrpSpPr/>
            <p:nvPr/>
          </p:nvGrpSpPr>
          <p:grpSpPr>
            <a:xfrm>
              <a:off x="0" y="115560"/>
              <a:ext cx="9143280" cy="6551280"/>
              <a:chOff x="0" y="115560"/>
              <a:chExt cx="9143280" cy="6551280"/>
            </a:xfrm>
          </p:grpSpPr>
          <p:sp>
            <p:nvSpPr>
              <p:cNvPr id="168" name="Line 4"/>
              <p:cNvSpPr/>
              <p:nvPr/>
            </p:nvSpPr>
            <p:spPr>
              <a:xfrm>
                <a:off x="179280" y="115560"/>
                <a:ext cx="8713800" cy="1800"/>
              </a:xfrm>
              <a:prstGeom prst="line">
                <a:avLst/>
              </a:prstGeom>
              <a:ln w="507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69" name="Rectangle 5"/>
              <p:cNvSpPr/>
              <p:nvPr/>
            </p:nvSpPr>
            <p:spPr>
              <a:xfrm>
                <a:off x="1692360" y="187200"/>
                <a:ext cx="6766920" cy="647640"/>
              </a:xfrm>
              <a:prstGeom prst="rect">
                <a:avLst/>
              </a:prstGeom>
              <a:blipFill rotWithShape="0">
                <a:blip r:embed="rId1">
                  <a:alphaModFix amt="65000"/>
                </a:blip>
                <a:srcRect/>
                <a:stretch/>
              </a:blipFill>
              <a:ln w="25560">
                <a:solidFill>
                  <a:srgbClr val="00006c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</a:tabLst>
                </a:pPr>
                <a:r>
                  <a:rPr b="1" lang="el-GR" sz="16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Μάθημα: </a:t>
                </a:r>
                <a:r>
                  <a:rPr b="1" lang="el-GR" sz="1600" spc="-1" strike="noStrike">
                    <a:solidFill>
                      <a:srgbClr val="000000"/>
                    </a:solidFill>
                    <a:latin typeface="Times New Roman"/>
                    <a:ea typeface="DejaVu Sans"/>
                  </a:rPr>
                  <a:t>ΠΑΙΔΑΓΩΓΙΚΗ ΤΗΣ ΕΝΤΑΞΗΣ</a:t>
                </a:r>
                <a:endParaRPr b="0" lang="el-GR" sz="1600" spc="-1" strike="noStrike">
                  <a:latin typeface="Arial"/>
                </a:endParaRPr>
              </a:p>
            </p:txBody>
          </p:sp>
          <p:sp>
            <p:nvSpPr>
              <p:cNvPr id="170" name="Rectangle 3"/>
              <p:cNvSpPr/>
              <p:nvPr/>
            </p:nvSpPr>
            <p:spPr>
              <a:xfrm>
                <a:off x="0" y="5948280"/>
                <a:ext cx="9143280" cy="718560"/>
              </a:xfrm>
              <a:prstGeom prst="rect">
                <a:avLst/>
              </a:prstGeom>
              <a:blipFill rotWithShape="0">
                <a:blip r:embed="rId2">
                  <a:alphaModFix amt="65000"/>
                </a:blip>
                <a:srcRect/>
                <a:stretch/>
              </a:blipFill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ΔΙΑ-ΙΔΡΥΜΑΤΙΚΟ – ΔΙΑ</a:t>
                </a:r>
                <a:r>
                  <a:rPr b="1" lang="en-US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-</a:t>
                </a: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ΤΜΗΜΑΤΙΚΟ ΜΕΤΑΠΤΥΧΙΑΚΟ ΠΡΟΓΡΑΜΜΑ ΣΠΟΥΔΩΝ: </a:t>
                </a:r>
                <a:endParaRPr b="0" lang="el-GR" sz="14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spcBef>
                    <a:spcPts val="1001"/>
                  </a:spcBef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Εξειδίκευση στις Τ.Π.Ε. και Ειδική Αγωγή – Ψυχοπαιδαγωγική της Ένταξης</a:t>
                </a: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endParaRPr b="0" lang="el-GR" sz="14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723960"/>
                    <a:tab algn="l" pos="1447920"/>
                    <a:tab algn="l" pos="2171880"/>
                    <a:tab algn="l" pos="2895480"/>
                    <a:tab algn="l" pos="3619440"/>
                    <a:tab algn="l" pos="4343400"/>
                    <a:tab algn="l" pos="5067360"/>
                    <a:tab algn="l" pos="5791320"/>
                    <a:tab algn="l" pos="6515280"/>
                    <a:tab algn="l" pos="7238880"/>
                    <a:tab algn="l" pos="7962840"/>
                    <a:tab algn="l" pos="8686800"/>
                  </a:tabLst>
                </a:pPr>
                <a:r>
                  <a:rPr b="1" lang="el-GR" sz="1400" spc="-1" strike="noStrike">
                    <a:solidFill>
                      <a:srgbClr val="ff0000"/>
                    </a:solidFill>
                    <a:latin typeface="Times New Roman"/>
                    <a:ea typeface="DejaVu Sans"/>
                  </a:rPr>
                  <a:t> </a:t>
                </a:r>
                <a:endParaRPr b="0" lang="el-GR" sz="1400" spc="-1" strike="noStrike">
                  <a:latin typeface="Arial"/>
                </a:endParaRPr>
              </a:p>
            </p:txBody>
          </p:sp>
        </p:grpSp>
        <p:sp>
          <p:nvSpPr>
            <p:cNvPr id="171" name="Line 3"/>
            <p:cNvSpPr/>
            <p:nvPr/>
          </p:nvSpPr>
          <p:spPr>
            <a:xfrm>
              <a:off x="179280" y="115560"/>
              <a:ext cx="1440" cy="1368720"/>
            </a:xfrm>
            <a:prstGeom prst="line">
              <a:avLst/>
            </a:prstGeom>
            <a:ln w="507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72" name="Rectangle 1"/>
          <p:cNvSpPr/>
          <p:nvPr/>
        </p:nvSpPr>
        <p:spPr>
          <a:xfrm>
            <a:off x="1042920" y="1989000"/>
            <a:ext cx="7844760" cy="410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3" name="9 - Εικόνα" descr=""/>
          <p:cNvPicPr/>
          <p:nvPr/>
        </p:nvPicPr>
        <p:blipFill>
          <a:blip r:embed="rId3"/>
          <a:stretch/>
        </p:blipFill>
        <p:spPr>
          <a:xfrm>
            <a:off x="250920" y="333360"/>
            <a:ext cx="1416960" cy="878760"/>
          </a:xfrm>
          <a:prstGeom prst="rect">
            <a:avLst/>
          </a:prstGeom>
          <a:ln w="0">
            <a:noFill/>
          </a:ln>
        </p:spPr>
      </p:pic>
      <p:pic>
        <p:nvPicPr>
          <p:cNvPr id="174" name="Picture 1" descr=""/>
          <p:cNvPicPr/>
          <p:nvPr/>
        </p:nvPicPr>
        <p:blipFill>
          <a:blip r:embed="rId4"/>
          <a:stretch/>
        </p:blipFill>
        <p:spPr>
          <a:xfrm>
            <a:off x="2195640" y="3975480"/>
            <a:ext cx="5184360" cy="1773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Application>LibreOffice/7.3.3.2$Windows_X86_64 LibreOffice_project/d1d0ea68f081ee2800a922cac8f79445e4603348</Application>
  <AppVersion>15.0000</AppVersion>
  <Words>591</Words>
  <Paragraphs>138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2020-09-22T17:32:59Z</dcterms:created>
  <dc:creator>Dimitra</dc:creator>
  <dc:description/>
  <dc:language>el-GR</dc:language>
  <cp:lastModifiedBy/>
  <dcterms:modified xsi:type="dcterms:W3CDTF">2024-10-30T23:23:14Z</dcterms:modified>
  <cp:revision>18</cp:revision>
  <dc:subject/>
  <dc:title>Παρουσίαση του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13</vt:i4>
  </property>
  <property fmtid="{D5CDD505-2E9C-101B-9397-08002B2CF9AE}" pid="3" name="PresentationFormat">
    <vt:lpwstr>Προβολή στην οθόνη (4:3)</vt:lpwstr>
  </property>
  <property fmtid="{D5CDD505-2E9C-101B-9397-08002B2CF9AE}" pid="4" name="Slides">
    <vt:i4>15</vt:i4>
  </property>
</Properties>
</file>