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04"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22-03-23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22-03-23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22-03-23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22-03-23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22-03-23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22-03-23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22-03-23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22-03-23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22-03-23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22-03-23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22-03-23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22-03-23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l-GR" sz="4200" b="1" dirty="0" smtClean="0">
                <a:latin typeface="Times New Roman" panose="02020603050405020304" pitchFamily="18" charset="0"/>
                <a:cs typeface="Times New Roman" panose="02020603050405020304" pitchFamily="18" charset="0"/>
              </a:rPr>
              <a:t>Σύγχρονες Προσεγγίσεις στην Παιδική Λογοτεχνία και Εκπαιδευτική Πράξη </a:t>
            </a:r>
            <a:endParaRPr lang="en-US" sz="4200" b="1"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1371600" y="4648200"/>
            <a:ext cx="6400800" cy="1600200"/>
          </a:xfrm>
        </p:spPr>
        <p:txBody>
          <a:bodyPr/>
          <a:lstStyle/>
          <a:p>
            <a:r>
              <a:rPr lang="el-GR" dirty="0" smtClean="0">
                <a:latin typeface="Times New Roman" panose="02020603050405020304" pitchFamily="18" charset="0"/>
                <a:cs typeface="Times New Roman" panose="02020603050405020304" pitchFamily="18" charset="0"/>
              </a:rPr>
              <a:t>Καρανικολάου Θεοπούλα </a:t>
            </a:r>
          </a:p>
          <a:p>
            <a:r>
              <a:rPr lang="el-GR" dirty="0" smtClean="0">
                <a:latin typeface="Times New Roman" panose="02020603050405020304" pitchFamily="18" charset="0"/>
                <a:cs typeface="Times New Roman" panose="02020603050405020304" pitchFamily="18" charset="0"/>
              </a:rPr>
              <a:t>Διδάκτωρ Δ.Π.Θ.</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870844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normAutofit lnSpcReduction="10000"/>
          </a:bodyPr>
          <a:lstStyle/>
          <a:p>
            <a:r>
              <a:rPr lang="el-GR" sz="2400" b="1" dirty="0" smtClean="0"/>
              <a:t>Πράξεις, γεγονότα και αντιδράσεις: </a:t>
            </a:r>
            <a:r>
              <a:rPr lang="el-GR" sz="2400" dirty="0" smtClean="0"/>
              <a:t>οι πράξεις ενός χαρακτήρα αποτελούν βασική πηγή πληροφοριών για την προσωπικότητά του </a:t>
            </a:r>
          </a:p>
          <a:p>
            <a:r>
              <a:rPr lang="el-GR" sz="2400" dirty="0" smtClean="0"/>
              <a:t>Μέσα από τη δράση ενός χαρακτήρα ο αφηγητής τον περιγράφει με έμμεσο τρόπο </a:t>
            </a:r>
          </a:p>
          <a:p>
            <a:r>
              <a:rPr lang="el-GR" sz="2400" dirty="0" smtClean="0"/>
              <a:t>Ανάλογα με τα γεγονότα που επιλέγει να μοιραστεί, ο αφηγητής μπορεί να συνηγορήσει υπέρ μίας συγκεκριμένης άποψης αναφορικά με τον ήρωα </a:t>
            </a:r>
          </a:p>
          <a:p>
            <a:r>
              <a:rPr lang="el-GR" sz="2400" dirty="0" smtClean="0"/>
              <a:t>Η γλώσσα που αξιοποιεί κατά τις περιγραφές των γεγονότων μπορεί να προδώσει τις ιδεολογικές θέσεις και νοοτροπίες του αφηγητή </a:t>
            </a:r>
          </a:p>
          <a:p>
            <a:r>
              <a:rPr lang="el-GR" sz="2400" dirty="0" smtClean="0"/>
              <a:t>Άλλες φορές πάλι ο αφηγητής μπορεί να περιγράφει αποστασιοποιημένα μέσω της γλώσσας του. Με αυτόν τον τρόπο δημιουργεί απόσταση ανάμεσα στον αναγνώστη και τους ήρωες </a:t>
            </a:r>
          </a:p>
        </p:txBody>
      </p:sp>
    </p:spTree>
    <p:extLst>
      <p:ext uri="{BB962C8B-B14F-4D97-AF65-F5344CB8AC3E}">
        <p14:creationId xmlns:p14="http://schemas.microsoft.com/office/powerpoint/2010/main" val="15482661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normAutofit fontScale="92500"/>
          </a:bodyPr>
          <a:lstStyle/>
          <a:p>
            <a:r>
              <a:rPr lang="el-GR" sz="2400" b="1" dirty="0" smtClean="0"/>
              <a:t>Τα λόγια: </a:t>
            </a:r>
            <a:r>
              <a:rPr lang="el-GR" sz="2400" dirty="0" smtClean="0"/>
              <a:t>ο λόγος που εκφέρει ο ήρωας μπορούν να απευθυνθούν στον αναγνώστη με τους παρακάτω τρόπους </a:t>
            </a:r>
          </a:p>
          <a:p>
            <a:pPr marL="457200" indent="-457200">
              <a:buAutoNum type="arabicParenR"/>
            </a:pPr>
            <a:r>
              <a:rPr lang="el-GR" sz="2400" dirty="0" smtClean="0"/>
              <a:t>Μέσα από </a:t>
            </a:r>
            <a:r>
              <a:rPr lang="el-GR" sz="2400" dirty="0"/>
              <a:t>ε</a:t>
            </a:r>
            <a:r>
              <a:rPr lang="el-GR" sz="2400" dirty="0" smtClean="0"/>
              <a:t>υθύ λόγο (</a:t>
            </a:r>
            <a:r>
              <a:rPr lang="en-US" sz="2400" dirty="0" smtClean="0"/>
              <a:t>direct discourse) </a:t>
            </a:r>
          </a:p>
          <a:p>
            <a:pPr marL="457200" indent="-457200">
              <a:buAutoNum type="arabicParenR"/>
            </a:pPr>
            <a:r>
              <a:rPr lang="el-GR" sz="2400" dirty="0" smtClean="0"/>
              <a:t>Μέσα από ελεύθερο πλάγιο λόγο (</a:t>
            </a:r>
            <a:r>
              <a:rPr lang="en-US" sz="2400" dirty="0" smtClean="0"/>
              <a:t>free indirect discourse)</a:t>
            </a:r>
          </a:p>
          <a:p>
            <a:pPr marL="457200" indent="-457200">
              <a:buAutoNum type="arabicParenR"/>
            </a:pPr>
            <a:r>
              <a:rPr lang="el-GR" sz="2400" dirty="0" smtClean="0"/>
              <a:t>Μέσα από πλάγιο λόγο (</a:t>
            </a:r>
            <a:r>
              <a:rPr lang="en-US" sz="2400" dirty="0" smtClean="0"/>
              <a:t>indirect discourse) </a:t>
            </a:r>
            <a:endParaRPr lang="el-GR" sz="2400" dirty="0" smtClean="0"/>
          </a:p>
          <a:p>
            <a:r>
              <a:rPr lang="el-GR" sz="2400" dirty="0" smtClean="0"/>
              <a:t>Ο τρόπος με τον οποίο εκφέρεται ο λόγος </a:t>
            </a:r>
            <a:r>
              <a:rPr lang="el-GR" sz="2400" dirty="0" smtClean="0"/>
              <a:t>μπορεί να </a:t>
            </a:r>
            <a:r>
              <a:rPr lang="el-GR" sz="2400" dirty="0" smtClean="0"/>
              <a:t>φανερώνει ιδεολογικές τοποθετήσεις, παρά το γεγονός ότι τις περισσότερες φορές ο αναγνώστης δεν το παρατηρεί </a:t>
            </a:r>
          </a:p>
          <a:p>
            <a:r>
              <a:rPr lang="el-GR" sz="2400" dirty="0" smtClean="0"/>
              <a:t>Για παράδειγμα μέσα από την εκφορά του λόγου διαφαίνεται ενίοτε σεξισμός, καθώς σε πολλά βιβλία οι γυναικείοι λογοτεχνικοί χαρακτήρες εκφέρονται σε πλάγιο λόγο ενώ οι ανδρικοί σε ευθύ </a:t>
            </a:r>
          </a:p>
          <a:p>
            <a:r>
              <a:rPr lang="el-GR" sz="2400" dirty="0" smtClean="0"/>
              <a:t>Παράλληλα στα δύο φύλα αποδίδεται συνήθως τελείως διαφορετικό στυλ ομιλίας, δηλαδή άνδρες και γυναίκες φαίνεται να κάνουν χρήση διαφορετικού λεξιλογίου, μεταφορικού λόγου αλλά και εκφράσεων αγάπης και ευγένειας</a:t>
            </a:r>
          </a:p>
          <a:p>
            <a:pPr marL="0" indent="0">
              <a:buNone/>
            </a:pPr>
            <a:endParaRPr lang="el-GR" sz="2400" dirty="0" smtClean="0"/>
          </a:p>
          <a:p>
            <a:pPr marL="0" indent="0">
              <a:buNone/>
            </a:pPr>
            <a:endParaRPr lang="en-US" sz="2400" dirty="0"/>
          </a:p>
        </p:txBody>
      </p:sp>
    </p:spTree>
    <p:extLst>
      <p:ext uri="{BB962C8B-B14F-4D97-AF65-F5344CB8AC3E}">
        <p14:creationId xmlns:p14="http://schemas.microsoft.com/office/powerpoint/2010/main" val="27888729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normAutofit/>
          </a:bodyPr>
          <a:lstStyle/>
          <a:p>
            <a:r>
              <a:rPr lang="el-GR" sz="2400" b="1" dirty="0" smtClean="0"/>
              <a:t>Σκέψεις: </a:t>
            </a:r>
            <a:r>
              <a:rPr lang="el-GR" sz="2400" dirty="0" smtClean="0"/>
              <a:t>σε πολλά λογοτεχνικά βιβλία, όπως και στο θέατρο, το μυαλό και η σκέψη ενός προσώπου καθίστανται διαφανή, επιτρέποντας στον </a:t>
            </a:r>
            <a:r>
              <a:rPr lang="el-GR" sz="2400" dirty="0" err="1" smtClean="0"/>
              <a:t>αναγνώση</a:t>
            </a:r>
            <a:r>
              <a:rPr lang="el-GR" sz="2400" dirty="0" smtClean="0"/>
              <a:t>/θεατή να τα ανακαλύψει</a:t>
            </a:r>
          </a:p>
          <a:p>
            <a:r>
              <a:rPr lang="el-GR" sz="2400" dirty="0" smtClean="0"/>
              <a:t>Παρόλο που το εικονογραφημένο παιδικό βιβλίο εστιάζει περισσότερο στη δράση των προσώπων, σε κάποιες σπάνιες περιπτώσεις οι σκέψεις των  ηρώων μπορούν να φανερωθούν μέσα από εσωτερικούς μονολόγους, εξομολογήσεις σε ημερολόγια και επιστολές. Η επικοινωνία αυτή μπορεί να είναι </a:t>
            </a:r>
            <a:r>
              <a:rPr lang="el-GR" sz="2400" dirty="0" err="1" smtClean="0"/>
              <a:t>μονόδρομη</a:t>
            </a:r>
            <a:r>
              <a:rPr lang="el-GR" sz="2400" dirty="0" smtClean="0"/>
              <a:t> (δηλαδή χωρίς απάντηση) αλλά και αμφίδρομη (δηλαδή γνωστοποιείται και η απάντηση)</a:t>
            </a:r>
            <a:endParaRPr lang="en-US" sz="2400" b="1" dirty="0"/>
          </a:p>
        </p:txBody>
      </p:sp>
    </p:spTree>
    <p:extLst>
      <p:ext uri="{BB962C8B-B14F-4D97-AF65-F5344CB8AC3E}">
        <p14:creationId xmlns:p14="http://schemas.microsoft.com/office/powerpoint/2010/main" val="32314943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r>
              <a:rPr lang="el-GR" sz="3200" dirty="0" err="1" smtClean="0"/>
              <a:t>Μεταμυθοπλαστικοί</a:t>
            </a:r>
            <a:r>
              <a:rPr lang="el-GR" sz="3200" dirty="0" smtClean="0"/>
              <a:t> ήρωες </a:t>
            </a:r>
            <a:endParaRPr lang="en-US" sz="3200" dirty="0"/>
          </a:p>
        </p:txBody>
      </p:sp>
      <p:sp>
        <p:nvSpPr>
          <p:cNvPr id="3" name="Content Placeholder 2"/>
          <p:cNvSpPr>
            <a:spLocks noGrp="1"/>
          </p:cNvSpPr>
          <p:nvPr>
            <p:ph idx="1"/>
          </p:nvPr>
        </p:nvSpPr>
        <p:spPr>
          <a:xfrm>
            <a:off x="457200" y="1143000"/>
            <a:ext cx="8229600" cy="5257800"/>
          </a:xfrm>
        </p:spPr>
        <p:txBody>
          <a:bodyPr>
            <a:normAutofit fontScale="92500"/>
          </a:bodyPr>
          <a:lstStyle/>
          <a:p>
            <a:r>
              <a:rPr lang="el-GR" sz="2400" dirty="0" smtClean="0"/>
              <a:t>Ορισμένα εικονογραφημένα παιδικά βιβλία λειτουργούν </a:t>
            </a:r>
            <a:r>
              <a:rPr lang="el-GR" sz="2400" dirty="0" err="1" smtClean="0"/>
              <a:t>μεταμυθοπλαστικά</a:t>
            </a:r>
            <a:r>
              <a:rPr lang="el-GR" sz="2400" dirty="0" smtClean="0"/>
              <a:t> μέσα από τους χαρακτήρες τους </a:t>
            </a:r>
          </a:p>
          <a:p>
            <a:r>
              <a:rPr lang="el-GR" sz="2400" dirty="0" err="1" smtClean="0"/>
              <a:t>Μεταμυθοπλασία</a:t>
            </a:r>
            <a:r>
              <a:rPr lang="el-GR" sz="2400" dirty="0" smtClean="0"/>
              <a:t> ορίζεται η διαδικασία κατά την οποία το κείμενο ηθελημένα τραβάει την προσοχή του αναγνώστη στη διαδικασία της σύλληψης και της γραφής του. Μας θυμίζει δηλαδή ότι πρόκειται για μία κατασκευή, για μία μυθοπλασία</a:t>
            </a:r>
          </a:p>
          <a:p>
            <a:r>
              <a:rPr lang="el-GR" sz="2400" dirty="0" smtClean="0"/>
              <a:t>Αυτό μπορεί να γίνει εφικτό και μέσα από τον ήρωα της ιστορίας </a:t>
            </a:r>
          </a:p>
          <a:p>
            <a:r>
              <a:rPr lang="el-GR" sz="2400" dirty="0" smtClean="0"/>
              <a:t>Όταν ο ήρωας κινείται σε περισσότερα από ένα </a:t>
            </a:r>
            <a:r>
              <a:rPr lang="el-GR" sz="2400" dirty="0" err="1" smtClean="0"/>
              <a:t>διηγητικά</a:t>
            </a:r>
            <a:r>
              <a:rPr lang="el-GR" sz="2400" dirty="0" smtClean="0"/>
              <a:t> πλαίσια. Δηλαδή όταν ένας ήρωας συμμετέχει στην κατασκευή της ιστορίας (π.χ. ως αφηγητής) αλλά παράλληλα αποτελεί και μέρος της διήγησης ως ενεργός ήρωας </a:t>
            </a:r>
          </a:p>
          <a:p>
            <a:r>
              <a:rPr lang="el-GR" sz="2400" dirty="0" smtClean="0"/>
              <a:t>Με αυτόν τον τρόπο ο ήρωας </a:t>
            </a:r>
            <a:r>
              <a:rPr lang="el-GR" sz="2400" dirty="0"/>
              <a:t>ε</a:t>
            </a:r>
            <a:r>
              <a:rPr lang="el-GR" sz="2400" dirty="0" smtClean="0"/>
              <a:t>ίναι παράλληλα και δημιουργός και δημιούργημα </a:t>
            </a:r>
          </a:p>
          <a:p>
            <a:pPr marL="0" indent="0">
              <a:buNone/>
            </a:pPr>
            <a:r>
              <a:rPr lang="el-GR" sz="2400" dirty="0" smtClean="0"/>
              <a:t> </a:t>
            </a:r>
          </a:p>
          <a:p>
            <a:endParaRPr lang="en-US" sz="2400" dirty="0"/>
          </a:p>
        </p:txBody>
      </p:sp>
    </p:spTree>
    <p:extLst>
      <p:ext uri="{BB962C8B-B14F-4D97-AF65-F5344CB8AC3E}">
        <p14:creationId xmlns:p14="http://schemas.microsoft.com/office/powerpoint/2010/main" val="23954195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lnSpcReduction="10000"/>
          </a:bodyPr>
          <a:lstStyle/>
          <a:p>
            <a:r>
              <a:rPr lang="el-GR" sz="2400" dirty="0" smtClean="0"/>
              <a:t>Ένας </a:t>
            </a:r>
            <a:r>
              <a:rPr lang="el-GR" sz="2400" dirty="0" err="1" smtClean="0"/>
              <a:t>μεταμυθοπλαστικός</a:t>
            </a:r>
            <a:r>
              <a:rPr lang="el-GR" sz="2400" dirty="0" smtClean="0"/>
              <a:t> χαρακτήρας μπορεί να γράφει και να σβήνει μέσα στο ίδιο βιβλίο στο οποίο πρωταγωνιστεί </a:t>
            </a:r>
          </a:p>
          <a:p>
            <a:r>
              <a:rPr lang="el-GR" sz="2400" dirty="0" smtClean="0"/>
              <a:t>Παρόμοιες λειτουργίες μπορούμε να δούμε και σε άλλα μέσα όπως τα κινούμενα σχέδια</a:t>
            </a:r>
          </a:p>
          <a:p>
            <a:r>
              <a:rPr lang="el-GR" sz="2400" dirty="0" smtClean="0"/>
              <a:t>Για παράδειγμα ο ροζ πάνθηρας πολλές φορές εμφανίζεται να ζωγραφίζει μία μεγάλη πόρτα και στη συνέχεια να την ανοίγει και να περνάει από μέσα της </a:t>
            </a:r>
          </a:p>
          <a:p>
            <a:r>
              <a:rPr lang="el-GR" sz="2400" dirty="0" smtClean="0"/>
              <a:t>Αντίθετα μπορεί να σβήσει μία πόρτα ή μία σκάλα που μόλις χρησιμοποίησε προκειμένου να γλυτώσει από αυτούς που τον κυνηγούν </a:t>
            </a:r>
          </a:p>
          <a:p>
            <a:r>
              <a:rPr lang="el-GR" sz="2400" dirty="0" smtClean="0"/>
              <a:t>Τα βιβλία που εμπεριέχουν </a:t>
            </a:r>
            <a:r>
              <a:rPr lang="el-GR" sz="2400" dirty="0" err="1" smtClean="0"/>
              <a:t>μεταμυθοπλασία</a:t>
            </a:r>
            <a:r>
              <a:rPr lang="el-GR" sz="2400" dirty="0" smtClean="0"/>
              <a:t> συνήθως ανήκουν στα μεταμοντέρνα εικονογραφημένα παιδικά </a:t>
            </a:r>
          </a:p>
          <a:p>
            <a:r>
              <a:rPr lang="el-GR" sz="2400" dirty="0" smtClean="0"/>
              <a:t>Η αφηγηματική αυτή μέθοδος έρχεται να αντιταχθεί στην ρεαλιστική γραφή και στην πιστή απεικόνιση της πραγματικότητας</a:t>
            </a:r>
            <a:endParaRPr lang="en-US" sz="2400" dirty="0"/>
          </a:p>
        </p:txBody>
      </p:sp>
    </p:spTree>
    <p:extLst>
      <p:ext uri="{BB962C8B-B14F-4D97-AF65-F5344CB8AC3E}">
        <p14:creationId xmlns:p14="http://schemas.microsoft.com/office/powerpoint/2010/main" val="24501899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57800" y="1295400"/>
            <a:ext cx="3352800" cy="2560638"/>
          </a:xfrm>
        </p:spPr>
        <p:txBody>
          <a:bodyPr>
            <a:normAutofit/>
          </a:bodyPr>
          <a:lstStyle/>
          <a:p>
            <a:r>
              <a:rPr lang="el-GR" sz="2400" dirty="0" smtClean="0"/>
              <a:t>Η Αλίκη στη Χώρα των Θαυμάτων </a:t>
            </a:r>
            <a:br>
              <a:rPr lang="el-GR" sz="2400" dirty="0" smtClean="0"/>
            </a:br>
            <a:r>
              <a:rPr lang="el-GR" sz="2200" dirty="0" smtClean="0"/>
              <a:t>Ο </a:t>
            </a:r>
            <a:r>
              <a:rPr lang="en-US" sz="2200" dirty="0" smtClean="0"/>
              <a:t>Lewis Carroll </a:t>
            </a:r>
            <a:r>
              <a:rPr lang="el-GR" sz="2200" dirty="0" smtClean="0"/>
              <a:t>επιθεωρεί πίσω από την κουίντα εάν το έργο του προχωράει κανονικά</a:t>
            </a:r>
            <a:r>
              <a:rPr lang="el-GR" sz="2400" dirty="0" smtClean="0"/>
              <a:t> </a:t>
            </a:r>
            <a:endParaRPr lang="en-US" sz="2400" dirty="0"/>
          </a:p>
        </p:txBody>
      </p:sp>
      <p:pic>
        <p:nvPicPr>
          <p:cNvPr id="4"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308802" y="152400"/>
            <a:ext cx="4339398" cy="6537702"/>
          </a:xfrm>
        </p:spPr>
      </p:pic>
    </p:spTree>
    <p:extLst>
      <p:ext uri="{BB962C8B-B14F-4D97-AF65-F5344CB8AC3E}">
        <p14:creationId xmlns:p14="http://schemas.microsoft.com/office/powerpoint/2010/main" val="5682521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r>
              <a:rPr lang="el-GR" sz="3200" dirty="0" smtClean="0"/>
              <a:t>Η διαμόρφωση ενός ήρωα </a:t>
            </a:r>
            <a:endParaRPr lang="en-US" sz="3200" dirty="0"/>
          </a:p>
        </p:txBody>
      </p:sp>
      <p:sp>
        <p:nvSpPr>
          <p:cNvPr id="3" name="Content Placeholder 2"/>
          <p:cNvSpPr>
            <a:spLocks noGrp="1"/>
          </p:cNvSpPr>
          <p:nvPr>
            <p:ph idx="1"/>
          </p:nvPr>
        </p:nvSpPr>
        <p:spPr>
          <a:xfrm>
            <a:off x="457200" y="1143000"/>
            <a:ext cx="8229600" cy="4983163"/>
          </a:xfrm>
        </p:spPr>
        <p:txBody>
          <a:bodyPr>
            <a:normAutofit/>
          </a:bodyPr>
          <a:lstStyle/>
          <a:p>
            <a:r>
              <a:rPr lang="el-GR" sz="2400" dirty="0" smtClean="0"/>
              <a:t>Η πρόσληψη ενός λογοτεχνικού χαρακτήρα από τον αναγνώστη αποτελεί μία σωρευτική και προσαρμοστική διαδικασία, εφόσον κάθε καινούργιο χαρακτηριστικό που μαθαίνει ο αναγνώστης για τον ήρωα έρχεται να προστεθεί σε αυτά που ήδη</a:t>
            </a:r>
            <a:r>
              <a:rPr lang="el-GR" sz="2400" dirty="0"/>
              <a:t> </a:t>
            </a:r>
            <a:r>
              <a:rPr lang="el-GR" sz="2400" dirty="0" smtClean="0"/>
              <a:t>γνωρίζει για αυτόν, τροποποιώντας το τελικό προφίλ του ήρωα </a:t>
            </a:r>
          </a:p>
          <a:p>
            <a:r>
              <a:rPr lang="el-GR" sz="2400" dirty="0" smtClean="0"/>
              <a:t>Για παράδειγμα: </a:t>
            </a:r>
          </a:p>
          <a:p>
            <a:pPr marL="0" indent="0">
              <a:buNone/>
            </a:pPr>
            <a:r>
              <a:rPr lang="el-GR" sz="2400" dirty="0"/>
              <a:t> </a:t>
            </a:r>
            <a:r>
              <a:rPr lang="el-GR" sz="2400" dirty="0" smtClean="0"/>
              <a:t>       γενναίος + έξυπνος = </a:t>
            </a:r>
            <a:r>
              <a:rPr lang="el-GR" sz="2400" dirty="0" err="1" smtClean="0"/>
              <a:t>θαρραλεός</a:t>
            </a:r>
            <a:endParaRPr lang="el-GR" sz="2400" dirty="0" smtClean="0"/>
          </a:p>
          <a:p>
            <a:pPr marL="0" indent="0">
              <a:buNone/>
            </a:pPr>
            <a:r>
              <a:rPr lang="el-GR" sz="2400" dirty="0" smtClean="0"/>
              <a:t>        γενναίος + κουτός = άτομο που φέρεται παρακινδυνευμένα </a:t>
            </a:r>
          </a:p>
          <a:p>
            <a:r>
              <a:rPr lang="el-GR" sz="2400" dirty="0" smtClean="0"/>
              <a:t>κάθε νέο στοιχείο λοιπόν συντελεί στη διαμόρφωση ενός άλλου προφίλ </a:t>
            </a:r>
          </a:p>
        </p:txBody>
      </p:sp>
    </p:spTree>
    <p:extLst>
      <p:ext uri="{BB962C8B-B14F-4D97-AF65-F5344CB8AC3E}">
        <p14:creationId xmlns:p14="http://schemas.microsoft.com/office/powerpoint/2010/main" val="34150045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fontScale="92500"/>
          </a:bodyPr>
          <a:lstStyle/>
          <a:p>
            <a:r>
              <a:rPr lang="el-GR" sz="2400" dirty="0"/>
              <a:t>Η</a:t>
            </a:r>
            <a:r>
              <a:rPr lang="el-GR" sz="2400" dirty="0" smtClean="0"/>
              <a:t> </a:t>
            </a:r>
            <a:r>
              <a:rPr lang="en-US" sz="2400" dirty="0" err="1" smtClean="0"/>
              <a:t>Luckens</a:t>
            </a:r>
            <a:r>
              <a:rPr lang="en-US" sz="2400" dirty="0" smtClean="0"/>
              <a:t> </a:t>
            </a:r>
            <a:r>
              <a:rPr lang="el-GR" sz="2400" dirty="0" smtClean="0"/>
              <a:t>αναφέρει πως οι χαρακτήρες αποκαλύπτονται μέσα από τις ενέργειές τους, τα λεγόμενά τους, την εμφάνισή τους, τα σχόλια τρίτων για αυτούς και τα σχόλια του συγγραφέα </a:t>
            </a:r>
          </a:p>
          <a:p>
            <a:r>
              <a:rPr lang="el-GR" sz="2400" dirty="0" smtClean="0"/>
              <a:t>Έτσι μπορούμε να αντλήσουμε πληροφορίες για έναν ήρωα μέσα από τα παρακάτω στοιχεία: </a:t>
            </a:r>
          </a:p>
          <a:p>
            <a:r>
              <a:rPr lang="el-GR" sz="2400" b="1" dirty="0" smtClean="0"/>
              <a:t>Όνομα: </a:t>
            </a:r>
            <a:r>
              <a:rPr lang="el-GR" sz="2400" dirty="0" smtClean="0"/>
              <a:t>το όνομα ενός χαρακτήρα μπορεί να συντελέσει σημαντικά στον τρόπο που θα τον αντιληφθούμε. Για παράδειγμα χαρακτήρες χωρίς όνομα συνήθως αποτελούν στερεοτυπικές φιγούρες της λογοτεχνίας όπως ο λαγός ή λύκος, η μάγισσα κ.λπ. </a:t>
            </a:r>
          </a:p>
          <a:p>
            <a:r>
              <a:rPr lang="el-GR" sz="2400" dirty="0" smtClean="0"/>
              <a:t>Επίσης κάποιοι χαρακτήρες χωρίς όνομα καλούν τον αναγνώστη να ταυτιστεί μαζί τους μέσω της ταύτισής του με την ιδιότητά τους (π.χ. η κόρη)</a:t>
            </a:r>
          </a:p>
          <a:p>
            <a:r>
              <a:rPr lang="el-GR" sz="2400" dirty="0" smtClean="0"/>
              <a:t>Ορισμένοι ήρωες πάλι ονομάζονται σύμφωνα με ένα έντονο χαρακτηριστικό της εξωτερικής τους εμφάνισης, ή της προσωπικότητάς τους ή ακόμη και το επάγγελμά τους</a:t>
            </a:r>
          </a:p>
          <a:p>
            <a:endParaRPr lang="el-GR" sz="2400" dirty="0" smtClean="0"/>
          </a:p>
        </p:txBody>
      </p:sp>
    </p:spTree>
    <p:extLst>
      <p:ext uri="{BB962C8B-B14F-4D97-AF65-F5344CB8AC3E}">
        <p14:creationId xmlns:p14="http://schemas.microsoft.com/office/powerpoint/2010/main" val="25282909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normAutofit lnSpcReduction="10000"/>
          </a:bodyPr>
          <a:lstStyle/>
          <a:p>
            <a:r>
              <a:rPr lang="el-GR" sz="2400" b="1" dirty="0" smtClean="0"/>
              <a:t>Περιγραφές: </a:t>
            </a:r>
            <a:r>
              <a:rPr lang="el-GR" sz="2400" dirty="0" smtClean="0"/>
              <a:t>συνήθως τα παιδικά βιβλία λόγω της μικρής τους έκτασης δεν περιέχουν εκτενείς περιγραφές των ηρώων. Για τον λόγο αυτό οι εικόνες παρέχουν τις περισσότερες πληροφορίες για τους ήρωες </a:t>
            </a:r>
          </a:p>
          <a:p>
            <a:r>
              <a:rPr lang="el-GR" sz="2400" dirty="0" smtClean="0"/>
              <a:t>Παρόλα αυτά το κείμενο μπορεί να κάνει μια σύντομη περιγραφή του ήρωα, ή να αναφέρει κάποια χαρακτηριστικά του σε ορισμένες περιπτώσεις: </a:t>
            </a:r>
          </a:p>
          <a:p>
            <a:pPr marL="457200" indent="-457200">
              <a:buAutoNum type="arabicParenR"/>
            </a:pPr>
            <a:r>
              <a:rPr lang="el-GR" sz="2400" dirty="0" smtClean="0"/>
              <a:t>Όταν αυτά τα χαρακτηριστικά έχουν ιδιαίτερο ηθικό βάρος, ή είναι τόσο ιδιαίτερα που ξεφεύγουν πολύ από τον μέσο όρο (π.χ. ο γάντζος του </a:t>
            </a:r>
            <a:r>
              <a:rPr lang="el-GR" sz="2400" dirty="0" err="1" smtClean="0"/>
              <a:t>κάπτεν</a:t>
            </a:r>
            <a:r>
              <a:rPr lang="el-GR" sz="2400" dirty="0" smtClean="0"/>
              <a:t> </a:t>
            </a:r>
            <a:r>
              <a:rPr lang="el-GR" sz="2400" dirty="0" err="1" smtClean="0"/>
              <a:t>Χουκ</a:t>
            </a:r>
            <a:r>
              <a:rPr lang="el-GR" sz="2400" dirty="0" smtClean="0"/>
              <a:t>)</a:t>
            </a:r>
          </a:p>
          <a:p>
            <a:pPr marL="457200" indent="-457200">
              <a:buAutoNum type="arabicParenR"/>
            </a:pPr>
            <a:r>
              <a:rPr lang="el-GR" sz="2400" dirty="0" smtClean="0"/>
              <a:t>Όταν η εξωτερική εμφάνιση του χαρακτήρα παίζει σημαντικό ρόλο στην εξέλιξη της πλοκής </a:t>
            </a:r>
          </a:p>
          <a:p>
            <a:pPr marL="457200" indent="-457200">
              <a:buAutoNum type="arabicParenR"/>
            </a:pPr>
            <a:r>
              <a:rPr lang="el-GR" sz="2400" dirty="0" smtClean="0"/>
              <a:t>Όταν η εξωτερική εμφάνιση συνδέεται συνειρμικά με κάποια χαρακτηριστικά προσωπικότητας (π.χ. ομορφιά = καλοσύνη, ασχήμια = κακία)</a:t>
            </a:r>
            <a:endParaRPr lang="en-US" sz="2400" dirty="0"/>
          </a:p>
        </p:txBody>
      </p:sp>
    </p:spTree>
    <p:extLst>
      <p:ext uri="{BB962C8B-B14F-4D97-AF65-F5344CB8AC3E}">
        <p14:creationId xmlns:p14="http://schemas.microsoft.com/office/powerpoint/2010/main" val="29557260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fontScale="92500"/>
          </a:bodyPr>
          <a:lstStyle/>
          <a:p>
            <a:r>
              <a:rPr lang="el-GR" sz="2400" dirty="0" smtClean="0"/>
              <a:t>Με βάση τα παραπάνω αρκεί να διαβάσουμε ότι μία ηρωίδα είναι όμορφη για να συνεπάγουμε ότι είναι και καλή </a:t>
            </a:r>
          </a:p>
          <a:p>
            <a:r>
              <a:rPr lang="el-GR" sz="2400" dirty="0" smtClean="0"/>
              <a:t>Αντίστοιχα ένας ήρωας με κυματιστά ξανθά μαλλιά παραπέμπει σε αθωότητα και καλοσύνη. Παρόμοια τα κόκκινα μαλλιά παραπέμπουν σε πονηριά και ζωηράδα. Τα μαύρα μαλλιά πάλι, τα οποία πολλές φορές συνδέονται με την έντονη τριχοφυΐα, τα βλέπουμε συνήθως σε αντιήρωες</a:t>
            </a:r>
          </a:p>
          <a:p>
            <a:r>
              <a:rPr lang="el-GR" sz="2400" dirty="0" smtClean="0"/>
              <a:t>Με παρόμοιο τρόπο μπορούν να λειτουργήσουν και άλλα εξωτερικά χαρακτηριστικά όπως για παράδειγμα οι κρεατοελιές</a:t>
            </a:r>
          </a:p>
          <a:p>
            <a:r>
              <a:rPr lang="el-GR" sz="2400" u="sng" dirty="0" smtClean="0"/>
              <a:t>Όμως </a:t>
            </a:r>
            <a:r>
              <a:rPr lang="el-GR" sz="2400" dirty="0" smtClean="0"/>
              <a:t>δεν πρέπει να ξεχνούμε πως οι περιγραφές μιας εξωτερικής εμφάνισης επηρεάζονται πάντοτε από την κυρίαρχη ιδεολογία της εκάστοτε κοινωνίας </a:t>
            </a:r>
          </a:p>
          <a:p>
            <a:r>
              <a:rPr lang="el-GR" sz="2400" dirty="0" smtClean="0"/>
              <a:t>Η φεμινιστική λογοτεχνική κριτική έχει τον ιδιαίτερο τρόπο με τον οποίο απεικονίζεται η γυναίκα σε κείμενα και εικόνες. Πιο συγκεκριμένα και τα δύο μέσα έχει αποδειχτεί πως δίνουν ιδιαίτερη έμφαση στην άψογη γυναικεία εξωτερική εμφάνιση </a:t>
            </a:r>
          </a:p>
          <a:p>
            <a:endParaRPr lang="el-GR" sz="2400" dirty="0" smtClean="0"/>
          </a:p>
          <a:p>
            <a:endParaRPr lang="el-GR" sz="2400" dirty="0" smtClean="0"/>
          </a:p>
          <a:p>
            <a:endParaRPr lang="en-US" sz="2400" u="sng" dirty="0"/>
          </a:p>
        </p:txBody>
      </p:sp>
    </p:spTree>
    <p:extLst>
      <p:ext uri="{BB962C8B-B14F-4D97-AF65-F5344CB8AC3E}">
        <p14:creationId xmlns:p14="http://schemas.microsoft.com/office/powerpoint/2010/main" val="42017346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normAutofit lnSpcReduction="10000"/>
          </a:bodyPr>
          <a:lstStyle/>
          <a:p>
            <a:r>
              <a:rPr lang="el-GR" sz="2400" dirty="0" smtClean="0"/>
              <a:t>Αντιθέτως ο άντρας μπορεί να πετύχει και να καταξιωθεί σε μία ιστορία ακόμη και αν δεν είναι εμφανίσιμος </a:t>
            </a:r>
          </a:p>
          <a:p>
            <a:r>
              <a:rPr lang="el-GR" sz="2400" dirty="0" smtClean="0"/>
              <a:t>Η γυναικεία ομορφιά είναι τόσο εμφανής για πολλές ηρωίδες που αποτελεί το όνομά τους (π.χ. Πεντάμορφη, Χιονάτη, Λυγερή)</a:t>
            </a:r>
          </a:p>
          <a:p>
            <a:r>
              <a:rPr lang="el-GR" sz="2400" dirty="0" smtClean="0"/>
              <a:t>Οι ηρωίδες αυτές υπάρχουν μέσα στην ιστορία κυρίως λόγω της εξαιρετικής εμφάνισής τους </a:t>
            </a:r>
          </a:p>
          <a:p>
            <a:r>
              <a:rPr lang="el-GR" sz="2400" b="1" dirty="0" smtClean="0"/>
              <a:t>Άμεσοι χαρακτηρισμοί από τον ίδιο αφηγητή: </a:t>
            </a:r>
            <a:r>
              <a:rPr lang="el-GR" sz="2400" dirty="0" smtClean="0"/>
              <a:t>πολύ συχνά ο αναγνώστης μαθαίνει για κάποιον ήρωα μέσα από τα σχόλια του αφηγητή </a:t>
            </a:r>
          </a:p>
          <a:p>
            <a:r>
              <a:rPr lang="el-GR" sz="2400" dirty="0"/>
              <a:t>Κ</a:t>
            </a:r>
            <a:r>
              <a:rPr lang="el-GR" sz="2400" dirty="0" smtClean="0"/>
              <a:t>άποιες φορές ο αφηγητής πληροφορεί τον αναγνώστη με άμεσο τρόπο για τον ήρωα, περιγράφοντας την εξωτερική του εμφάνιση ή και τον χαρακτήρα του</a:t>
            </a:r>
          </a:p>
          <a:p>
            <a:r>
              <a:rPr lang="el-GR" sz="2400" dirty="0" smtClean="0"/>
              <a:t>Βέβαια, άμεσους και απόλυτους χαρακτηρισμούς συναντάμε συνήθως σε κείμενα που θεωρούνται πολύ διδακτικά </a:t>
            </a:r>
            <a:endParaRPr lang="en-US" sz="2400" dirty="0"/>
          </a:p>
        </p:txBody>
      </p:sp>
    </p:spTree>
    <p:extLst>
      <p:ext uri="{BB962C8B-B14F-4D97-AF65-F5344CB8AC3E}">
        <p14:creationId xmlns:p14="http://schemas.microsoft.com/office/powerpoint/2010/main" val="110319191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1625</TotalTime>
  <Words>1113</Words>
  <Application>Microsoft Office PowerPoint</Application>
  <PresentationFormat>On-screen Show (4:3)</PresentationFormat>
  <Paragraphs>59</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Σύγχρονες Προσεγγίσεις στην Παιδική Λογοτεχνία και Εκπαιδευτική Πράξη </vt:lpstr>
      <vt:lpstr>Μεταμυθοπλαστικοί ήρωες </vt:lpstr>
      <vt:lpstr>PowerPoint Presentation</vt:lpstr>
      <vt:lpstr>Η Αλίκη στη Χώρα των Θαυμάτων  Ο Lewis Carroll επιθεωρεί πίσω από την κουίντα εάν το έργο του προχωράει κανονικά </vt:lpstr>
      <vt:lpstr>Η διαμόρφωση ενός ήρωα </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Σύγχρονες Προσεγγίσεις στην Παιδική Λογοτεχνία και Εκπαιδευτική Πράξη </dc:title>
  <dc:creator>asismanidis</dc:creator>
  <cp:lastModifiedBy>asismanidis</cp:lastModifiedBy>
  <cp:revision>26</cp:revision>
  <dcterms:created xsi:type="dcterms:W3CDTF">2006-08-16T00:00:00Z</dcterms:created>
  <dcterms:modified xsi:type="dcterms:W3CDTF">2023-03-22T11:51:08Z</dcterms:modified>
</cp:coreProperties>
</file>