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1" r:id="rId3"/>
    <p:sldId id="292" r:id="rId4"/>
    <p:sldId id="294" r:id="rId5"/>
    <p:sldId id="295" r:id="rId6"/>
    <p:sldId id="296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4" r:id="rId22"/>
    <p:sldId id="315" r:id="rId23"/>
    <p:sldId id="317" r:id="rId24"/>
    <p:sldId id="318" r:id="rId25"/>
    <p:sldId id="319" r:id="rId26"/>
    <p:sldId id="320" r:id="rId27"/>
    <p:sldId id="322" r:id="rId28"/>
    <p:sldId id="323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99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67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696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73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51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35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45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709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6F5069-7627-44FE-BD66-C761F75B9075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149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2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6F5069-7627-44FE-BD66-C761F75B9075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89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78200B-24F5-4B9A-BDC7-F5C6583E3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Πιθανότητες και Στατιστική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B8F5C35-1754-4777-9601-667DF1857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Kanonikh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l-GR" dirty="0" err="1"/>
              <a:t>λογαριθμικη</a:t>
            </a:r>
            <a:r>
              <a:rPr lang="el-GR" dirty="0"/>
              <a:t> </a:t>
            </a:r>
            <a:r>
              <a:rPr lang="el-GR" dirty="0" err="1"/>
              <a:t>κατανομη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274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E41D5568-54CB-400F-A4DC-933944D0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205450EB-E245-41FD-99F5-64D17E5AAB7A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96963" y="1899904"/>
                <a:ext cx="10161063" cy="74771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Ορίζουμε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την τιμή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της τυποποιημένης κανονικής μεταβλητής Ζ για την οποία ισχύει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𝑃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𝑍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)=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α,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0≤α≤0,5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205450EB-E245-41FD-99F5-64D17E5AAB7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99904"/>
                <a:ext cx="10161063" cy="747712"/>
              </a:xfrm>
              <a:prstGeom prst="rect">
                <a:avLst/>
              </a:prstGeom>
              <a:blipFill>
                <a:blip r:embed="rId2"/>
                <a:stretch>
                  <a:fillRect t="-12903" b="-185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7B6C7279-F3A5-4A03-A6A3-2012E707B7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2902591"/>
                <a:ext cx="10161063" cy="270964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Ορίζουμε ως συντελεστή μεταβλητότητας (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CV)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μιας τυχαίας μεταβλητής Χ το λόγο της τυπικής απόκλισης προς τη μέση τιμή της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𝐶𝑉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𝜒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Επίσης, ορίζουμε ως συντελεστή μεταβλητότητάς ενός δείγματος μια τυχαίας μεταβλητής Χ το λόγο της δειγματικής τυπικής απόκλισης προς τη δειγματική μέση τιμή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𝐶𝑉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7B6C7279-F3A5-4A03-A6A3-2012E707B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2902591"/>
                <a:ext cx="10161063" cy="2709644"/>
              </a:xfrm>
              <a:prstGeom prst="rect">
                <a:avLst/>
              </a:prstGeom>
              <a:blipFill>
                <a:blip r:embed="rId3"/>
                <a:stretch>
                  <a:fillRect l="-599" r="-5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25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0AAE2C9-C39F-4A51-A800-2F1944D9B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Παράδειγμα 2</a:t>
                </a:r>
                <a:r>
                  <a:rPr lang="en-US" dirty="0"/>
                  <a:t>:</a:t>
                </a:r>
              </a:p>
              <a:p>
                <a:r>
                  <a:rPr lang="el-GR" dirty="0"/>
                  <a:t>Αν η τυχαία μεταβλητή </a:t>
                </a:r>
                <a:r>
                  <a:rPr lang="en-US" dirty="0"/>
                  <a:t>X </a:t>
                </a:r>
                <a:r>
                  <a:rPr lang="el-GR" dirty="0"/>
                  <a:t>ακολουθεί κανονική κατανομή με μέση τιμή 8,2 και συντελεστή μεταβλητότητας 9%, να υπολογιστούν οι πιθανότητες</a:t>
                </a:r>
                <a:r>
                  <a:rPr lang="en-US" dirty="0"/>
                  <a:t>:</a:t>
                </a:r>
              </a:p>
              <a:p>
                <a:r>
                  <a:rPr lang="el-GR" dirty="0"/>
                  <a:t>α) </a:t>
                </a:r>
                <a:r>
                  <a:rPr lang="en-US" dirty="0"/>
                  <a:t>P(X&gt;9) </a:t>
                </a:r>
                <a:r>
                  <a:rPr lang="el-GR" dirty="0"/>
                  <a:t>και β) Π(7,1&lt;Χ&lt;9,1)</a:t>
                </a:r>
              </a:p>
              <a:p>
                <a:r>
                  <a:rPr lang="en-US" dirty="0"/>
                  <a:t>CV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0,09=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8,2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=0,738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−8,2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0,738</m:t>
                        </m:r>
                      </m:den>
                    </m:f>
                  </m:oMath>
                </a14:m>
                <a:endParaRPr lang="el-GR" dirty="0"/>
              </a:p>
              <a:p>
                <a:pPr algn="just"/>
                <a:r>
                  <a:rPr lang="el-GR" dirty="0"/>
                  <a:t>α)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−8,2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0,738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=1,08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     P(x&gt;9) = P(z&gt;1,08) = 1- </a:t>
                </a:r>
                <a:r>
                  <a:rPr lang="el-GR" dirty="0"/>
                  <a:t>φ(1,08) = 0,1401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0AAE2C9-C39F-4A51-A800-2F1944D9B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6B056984-69DD-4F32-B3E7-5A6958B3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28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0AAE2C9-C39F-4A51-A800-2F1944D9B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β)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7,1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−8,2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0,738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=−1,5</m:t>
                    </m:r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,1 −8,2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0,738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1,21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P(7,1 &lt; X &lt; 9,1) = P(-1,5 &lt;z&lt;1,21) = </a:t>
                </a:r>
                <a:r>
                  <a:rPr lang="el-GR" dirty="0"/>
                  <a:t>φ(1,5) + φ(1,21) -1 =0,8214</a:t>
                </a:r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0AAE2C9-C39F-4A51-A800-2F1944D9B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6B056984-69DD-4F32-B3E7-5A6958B3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606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2E2182-9AB2-4E7F-9560-D79939E1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Λογαριθμική κατανομή</a:t>
            </a:r>
            <a:endParaRPr lang="en-US" u="sng" dirty="0"/>
          </a:p>
          <a:p>
            <a:endParaRPr lang="el-GR" u="sng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F76FA0FB-51DF-4DF2-8248-EC11BFDA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8281CCE2-589C-46FE-B84A-D407F81999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2248250"/>
                <a:ext cx="10161063" cy="118075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Μια τυχαία μεταβλητή Χ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λέμε ότι ακολουθεί λογαριθμική κατανομή με παραμέτρους λ και ζ, αν η τυχαία μεταβλητή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lnX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ακολουθεί κανονική κατανομή με μέση τιμή λ και τυπική απόκλιση ζ.</a:t>
                </a:r>
              </a:p>
              <a:p>
                <a:pPr marL="0" lvl="0" indent="0" algn="ctr">
                  <a:buClr>
                    <a:srgbClr val="E48312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𝜁𝜒</m:t>
                          </m:r>
                        </m:den>
                      </m:f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𝑙𝑛𝑥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−</m:t>
                                  </m:r>
                                  <m:r>
                                    <a:rPr lang="el-G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l-G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𝜁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8281CCE2-589C-46FE-B84A-D407F8199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2248250"/>
                <a:ext cx="10161063" cy="1180750"/>
              </a:xfrm>
              <a:prstGeom prst="rect">
                <a:avLst/>
              </a:prstGeom>
              <a:blipFill>
                <a:blip r:embed="rId2"/>
                <a:stretch>
                  <a:fillRect l="-599" t="-10714" r="-539" b="-5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40E164B5-F90D-45C6-BF1F-E1FA15EA86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2" y="3538009"/>
                <a:ext cx="10161063" cy="132760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μέση τιμή και η διασπορά της λογαριθμικής κατανομής είναι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sup>
                    </m:sSup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>
                  <a:buClr>
                    <a:srgbClr val="E48312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Χ</m:t>
                          </m:r>
                        </m:sub>
                        <m:sup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𝜁</m:t>
                          </m:r>
                        </m:sup>
                      </m:sSup>
                      <m: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𝜁</m:t>
                          </m:r>
                        </m:sup>
                      </m:sSup>
                      <m: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Χ</m:t>
                          </m:r>
                        </m:sub>
                        <m:sup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𝜁</m:t>
                          </m:r>
                        </m:sup>
                      </m:sSup>
                      <m: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40E164B5-F90D-45C6-BF1F-E1FA15EA8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2" y="3538009"/>
                <a:ext cx="10161063" cy="1327606"/>
              </a:xfrm>
              <a:prstGeom prst="rect">
                <a:avLst/>
              </a:prstGeom>
              <a:blipFill>
                <a:blip r:embed="rId3"/>
                <a:stretch>
                  <a:fillRect l="-599" t="-1818" b="-4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Εικόνα 7">
            <a:extLst>
              <a:ext uri="{FF2B5EF4-FFF2-40B4-BE49-F238E27FC236}">
                <a16:creationId xmlns:a16="http://schemas.microsoft.com/office/drawing/2014/main" id="{51644055-0336-42C9-AAA9-9508167B2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80" y="4918298"/>
            <a:ext cx="2606040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13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734043-00ED-4926-BE76-E989562BD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48312"/>
              </a:buClr>
            </a:pPr>
            <a:r>
              <a:rPr lang="el-GR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Παράδειγμα 3</a:t>
            </a:r>
            <a:endParaRPr lang="en-US" u="sng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r>
              <a:rPr lang="el-GR" dirty="0"/>
              <a:t>Αν η τυχαία μεταβλητή Χ ακολουθεί λογαριθμική κατανομή με παραμέτρους λ=9,4 και ζ=4 να υπολογιστούν οι πιθανότητες</a:t>
            </a:r>
            <a:r>
              <a:rPr lang="en-US" dirty="0"/>
              <a:t>:</a:t>
            </a:r>
          </a:p>
          <a:p>
            <a:r>
              <a:rPr lang="el-GR" dirty="0"/>
              <a:t>α) η μέση τιμή και η τυπική απόκλιση της Χ</a:t>
            </a:r>
          </a:p>
          <a:p>
            <a:r>
              <a:rPr lang="el-GR" dirty="0"/>
              <a:t>β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dirty="0"/>
              <a:t>P(X&gt;</a:t>
            </a:r>
            <a:r>
              <a:rPr lang="el-GR" dirty="0"/>
              <a:t>5</a:t>
            </a:r>
            <a:r>
              <a:rPr lang="en-US" dirty="0"/>
              <a:t>0) </a:t>
            </a:r>
            <a:endParaRPr lang="el-GR" dirty="0"/>
          </a:p>
          <a:p>
            <a:r>
              <a:rPr lang="el-GR" dirty="0"/>
              <a:t>γ) </a:t>
            </a:r>
            <a:r>
              <a:rPr lang="en-US" dirty="0"/>
              <a:t>P(35 &lt; X &lt;70)</a:t>
            </a:r>
          </a:p>
          <a:p>
            <a:r>
              <a:rPr lang="el-GR" dirty="0"/>
              <a:t>δ) Η διάμεσος της Χ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FCE014F3-D1EC-410F-A88F-CD9F2B5A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4197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3734043-00ED-4926-BE76-E989562BD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1800" dirty="0"/>
                  <a:t>α) Ε(</a:t>
                </a:r>
                <a:r>
                  <a:rPr lang="en-US" sz="1800" dirty="0"/>
                  <a:t>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l-G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l-G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l-G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l-G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l-G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sup>
                    </m:sSup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9,4+ 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4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=89,3</m:t>
                    </m:r>
                  </m:oMath>
                </a14:m>
                <a:endParaRPr lang="el-GR" sz="1800" dirty="0"/>
              </a:p>
              <a:p>
                <a:r>
                  <a:rPr lang="en-US" sz="1800" dirty="0"/>
                  <a:t>     </a:t>
                </a:r>
                <a:r>
                  <a:rPr lang="el-GR" sz="1800" dirty="0"/>
                  <a:t>σ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427,5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=20,68</m:t>
                    </m:r>
                  </m:oMath>
                </a14:m>
                <a:endParaRPr lang="en-US" sz="1800" b="0" dirty="0"/>
              </a:p>
              <a:p>
                <a:r>
                  <a:rPr lang="el-GR" sz="1800" dirty="0"/>
                  <a:t>β)</a:t>
                </a:r>
                <a:r>
                  <a:rPr lang="en-US" sz="1800" dirty="0"/>
                  <a:t> P(X&gt;50) = P(</a:t>
                </a:r>
                <a:r>
                  <a:rPr lang="en-US" sz="1800" dirty="0" err="1"/>
                  <a:t>lnx</a:t>
                </a:r>
                <a:r>
                  <a:rPr lang="en-US" sz="1800" dirty="0"/>
                  <a:t> &gt; ln50) = P(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𝑙𝑛𝑥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−9,4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&gt;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50 −9,4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)=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≻2,74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&lt;2,74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=0,9969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r>
                  <a:rPr lang="el-GR" sz="1800" dirty="0"/>
                  <a:t>γ) </a:t>
                </a:r>
                <a:r>
                  <a:rPr lang="en-US" sz="1800" dirty="0"/>
                  <a:t>P</a:t>
                </a:r>
                <a:r>
                  <a:rPr lang="el-GR" sz="1800" dirty="0"/>
                  <a:t>(35&lt;Χ&lt;70) = </a:t>
                </a:r>
                <a:r>
                  <a:rPr lang="en-US" sz="1800" dirty="0"/>
                  <a:t>P(ln35 &lt; </a:t>
                </a:r>
                <a:r>
                  <a:rPr lang="en-US" sz="1800" dirty="0" err="1"/>
                  <a:t>lnX</a:t>
                </a:r>
                <a:r>
                  <a:rPr lang="en-US" sz="1800" dirty="0"/>
                  <a:t> &lt; ln70)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35−9,4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 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𝑙𝑛𝑋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−9,4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 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70−9,4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−2,92&lt;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&lt;−2,57</m:t>
                        </m:r>
                      </m:e>
                    </m:d>
                  </m:oMath>
                </a14:m>
                <a:r>
                  <a:rPr lang="en-US" sz="1800" dirty="0"/>
                  <a:t> = </a:t>
                </a:r>
              </a:p>
              <a:p>
                <a:r>
                  <a:rPr lang="en-US" sz="1800" dirty="0"/>
                  <a:t>    = </a:t>
                </a:r>
                <a:r>
                  <a:rPr lang="el-GR" sz="1800" dirty="0"/>
                  <a:t>Φ(2,92)-Φ(2,57) = 0,0033</a:t>
                </a:r>
              </a:p>
              <a:p>
                <a:r>
                  <a:rPr lang="el-GR" dirty="0"/>
                  <a:t>δ) </a:t>
                </a:r>
                <a:r>
                  <a:rPr lang="en-US" dirty="0"/>
                  <a:t>P(X&lt;m) = 0,5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lnm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−9,4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−9,4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 ⇔ 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−9,4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 ⇔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−9,4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(0,5)</m:t>
                    </m:r>
                  </m:oMath>
                </a14:m>
                <a:r>
                  <a:rPr lang="el-GR" dirty="0"/>
                  <a:t> </a:t>
                </a:r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3734043-00ED-4926-BE76-E989562BD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FCE014F3-D1EC-410F-A88F-CD9F2B5A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280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2E2182-9AB2-4E7F-9560-D79939E1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Κατανομή </a:t>
            </a:r>
            <a:r>
              <a:rPr lang="en-US" u="sng" dirty="0" err="1"/>
              <a:t>Weinbull</a:t>
            </a:r>
            <a:endParaRPr lang="en-US" u="sng" dirty="0"/>
          </a:p>
          <a:p>
            <a:endParaRPr lang="el-GR" u="sng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F76FA0FB-51DF-4DF2-8248-EC11BFDA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8281CCE2-589C-46FE-B84A-D407F81999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2248250"/>
                <a:ext cx="10161063" cy="118075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Μια τυχαία μεταβλητή Χ λέμε ότι ακολουθεί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κατανομή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Weinbull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 η συνάρτηση πυκνότητας πιθανότητας της είναι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sSup>
                      <m:sSupPr>
                        <m:ctrlP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p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p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&gt;0,      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8281CCE2-589C-46FE-B84A-D407F8199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2248250"/>
                <a:ext cx="10161063" cy="1180750"/>
              </a:xfrm>
              <a:prstGeom prst="rect">
                <a:avLst/>
              </a:prstGeom>
              <a:blipFill>
                <a:blip r:embed="rId2"/>
                <a:stretch>
                  <a:fillRect l="-599" t="-2551" r="-539" b="-25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 descr="Εικόνα που περιέχει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9C33D6E7-BB19-463A-A972-5E48448E6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40" y="3652635"/>
            <a:ext cx="2966096" cy="2291004"/>
          </a:xfrm>
          <a:prstGeom prst="rect">
            <a:avLst/>
          </a:prstGeom>
        </p:spPr>
      </p:pic>
      <p:sp>
        <p:nvSpPr>
          <p:cNvPr id="9" name="Θέση περιεχομένου 3">
            <a:extLst>
              <a:ext uri="{FF2B5EF4-FFF2-40B4-BE49-F238E27FC236}">
                <a16:creationId xmlns:a16="http://schemas.microsoft.com/office/drawing/2014/main" id="{A614B4DF-3490-4127-A444-A487FBA3A61E}"/>
              </a:ext>
            </a:extLst>
          </p:cNvPr>
          <p:cNvSpPr txBox="1">
            <a:spLocks/>
          </p:cNvSpPr>
          <p:nvPr/>
        </p:nvSpPr>
        <p:spPr>
          <a:xfrm rot="10800000" flipV="1">
            <a:off x="7146822" y="3829263"/>
            <a:ext cx="4111204" cy="157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Εφαρμογή σε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προβλ</a:t>
            </a:r>
            <a:r>
              <a:rPr lang="el-G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ήματα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που αφορούν </a:t>
            </a:r>
            <a:r>
              <a:rPr lang="el-G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μοντελοποίηση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χρόνου ζωής εξαρτημάτων και την διάρκεια διαδικασιών 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2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413207-BCEE-4D84-973A-CF7C58CC1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Παράδειγμα</a:t>
            </a:r>
          </a:p>
          <a:p>
            <a:pPr algn="just"/>
            <a:r>
              <a:rPr lang="el-GR" dirty="0"/>
              <a:t>Σε μια μέθοδο κατασκευής ημιαγωγών η διάρκεια ενός σταδίου θέρμανσης του βρέθηκε ότι ακολουθεί κατανομή </a:t>
            </a:r>
            <a:r>
              <a:rPr lang="en-US" dirty="0" err="1"/>
              <a:t>Weinbull</a:t>
            </a:r>
            <a:r>
              <a:rPr lang="el-GR" dirty="0"/>
              <a:t> με παραμέτρους </a:t>
            </a:r>
            <a:r>
              <a:rPr lang="en-US" dirty="0"/>
              <a:t>a=0,35 </a:t>
            </a:r>
            <a:r>
              <a:rPr lang="el-GR" dirty="0"/>
              <a:t>και </a:t>
            </a:r>
            <a:r>
              <a:rPr lang="en-US" dirty="0"/>
              <a:t>b=0,12.</a:t>
            </a:r>
            <a:r>
              <a:rPr lang="el-GR" dirty="0"/>
              <a:t> Να υπολογιστεί η πιθανότητα, η διάρκεια του σταδίου θέρμανσης να είναι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a) </a:t>
            </a:r>
            <a:r>
              <a:rPr lang="el-GR" dirty="0"/>
              <a:t>μεγαλύτερη από 3 ώρες, </a:t>
            </a:r>
            <a:endParaRPr lang="en-US" dirty="0"/>
          </a:p>
          <a:p>
            <a:pPr algn="just"/>
            <a:r>
              <a:rPr lang="en-US" dirty="0"/>
              <a:t>b)</a:t>
            </a:r>
            <a:r>
              <a:rPr lang="el-GR" dirty="0"/>
              <a:t> μεταξύ 2 και 6 ωρών.</a:t>
            </a:r>
            <a:endParaRPr lang="en-US" dirty="0"/>
          </a:p>
          <a:p>
            <a:pPr algn="just"/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2F2545D5-77EA-4B47-874C-AFDA88F0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17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1FB12D8-F785-437F-B725-86341A163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Αν Τ είναι η διάρκεια του χρόνου θέρμανσης του ημιαγωγού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≤4)</m:t>
                    </m:r>
                  </m:oMath>
                </a14:m>
                <a:r>
                  <a:rPr lang="en-US" dirty="0"/>
                  <a:t> = 1 -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(0,12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0,35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P(T&gt;3)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(0,12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0,35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l-GR" dirty="0"/>
                  <a:t>β) 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P (2&lt;T&lt;6)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(0,12∗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0,35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(0,12∗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0,35</m:t>
                            </m:r>
                          </m:sup>
                        </m:sSup>
                      </m:sup>
                    </m:sSup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1FB12D8-F785-437F-B725-86341A163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EA4A672C-730A-4EA2-B793-951FF612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2716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A34B878-AE15-45F5-A324-E65F73F9C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Άσκηση 1</a:t>
                </a:r>
              </a:p>
              <a:p>
                <a:r>
                  <a:rPr lang="en-US" dirty="0"/>
                  <a:t>O </a:t>
                </a:r>
                <a:r>
                  <a:rPr lang="el-GR" dirty="0"/>
                  <a:t>αριθμός γεννήσεων ανά ημέρα Χ σε ένα δείγμα ημερών ακολουθεί κανονική κατανομή με μέση τιμή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=220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𝜅𝛼𝜄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𝜏𝜐𝜋𝜄𝜅𝜂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𝛼𝜋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ό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𝜅𝜆𝜄𝜎𝜂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=20.</m:t>
                    </m:r>
                  </m:oMath>
                </a14:m>
                <a:r>
                  <a:rPr lang="el-GR" dirty="0"/>
                  <a:t> Να υπολογιστεί η πιθανότητα σε μια τυχαία επιλεγμένη ημέρα του έτους να έχουν συμβεί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a) </a:t>
                </a:r>
                <a:r>
                  <a:rPr lang="el-GR" dirty="0"/>
                  <a:t>Λιγότερες από 200 γεννήσεις</a:t>
                </a:r>
              </a:p>
              <a:p>
                <a:r>
                  <a:rPr lang="en-US" dirty="0"/>
                  <a:t>b) </a:t>
                </a:r>
                <a:r>
                  <a:rPr lang="el-GR" dirty="0"/>
                  <a:t>Λιγότερες από 240 γεννήσεις</a:t>
                </a:r>
              </a:p>
              <a:p>
                <a:r>
                  <a:rPr lang="en-US" dirty="0"/>
                  <a:t>c) </a:t>
                </a:r>
                <a:r>
                  <a:rPr lang="el-GR" dirty="0"/>
                  <a:t>Περισσότερες από 260 γεννήσεις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A34B878-AE15-45F5-A324-E65F73F9C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1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8DA617FD-C916-47AF-AC5F-9B5D8866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62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CB2409-1C3F-4D03-9663-647E7C85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631712-F41C-412F-AB20-3143A5E97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Κανονική Κατανομή</a:t>
            </a:r>
          </a:p>
          <a:p>
            <a:endParaRPr lang="el-GR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E1517519-E1A7-45D4-940F-A2361400A4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2464" y="2257325"/>
                <a:ext cx="10058400" cy="13583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Για μια συνεχή τυχαία μεταβλητή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λέμε ότι ακολουθεί κανονική κατανομή με μέση τιμή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μ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και διακύμανση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αν έχει πυκνότητα πιθανότητας της μορφής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                                        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kumimoji="0" 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0" 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l-G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r>
                                  <a:rPr kumimoji="0" lang="el-G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l-G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l-G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και γράφουμε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𝑋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∼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E1517519-E1A7-45D4-940F-A2361400A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464" y="2257325"/>
                <a:ext cx="10058400" cy="1358330"/>
              </a:xfrm>
              <a:prstGeom prst="rect">
                <a:avLst/>
              </a:prstGeom>
              <a:blipFill>
                <a:blip r:embed="rId2"/>
                <a:stretch>
                  <a:fillRect t="-3111" r="-605" b="-1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67256BEE-78B8-4B8F-9A29-7E8D9A4B55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2464" y="3724029"/>
                <a:ext cx="10058400" cy="13583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Αν η τυχαία μεταβλητή Χ ακολουθεί κανονική κατανομή με μέση τιμή μ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και διακύμανση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τότε η τυχαία μεταβλητή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Y=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aX+b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a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και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σταθερές, ακολουθεί κανονική με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Μέση τιμή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μ+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και διακύμανση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p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67256BEE-78B8-4B8F-9A29-7E8D9A4B5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464" y="3724029"/>
                <a:ext cx="10058400" cy="1358330"/>
              </a:xfrm>
              <a:prstGeom prst="rect">
                <a:avLst/>
              </a:prstGeom>
              <a:blipFill>
                <a:blip r:embed="rId3"/>
                <a:stretch>
                  <a:fillRect r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22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67793F7-DB83-4FD4-90D2-BDF351494C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l-GR" dirty="0"/>
                  <a:t>Για την περίπτωση αυτής της άσκησης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=240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=180</m:t>
                    </m:r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=260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α) Λιγότερες από 200 γεννήσεις σημαίνει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/>
                  <a:t>X&lt;200=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   </a:t>
                </a:r>
                <a:r>
                  <a:rPr lang="el-GR" dirty="0"/>
                  <a:t>Άρα το ποσοστό που μας ενδιαφέρει είναι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100−68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=16%</m:t>
                    </m:r>
                  </m:oMath>
                </a14:m>
                <a:r>
                  <a:rPr lang="en-US" dirty="0"/>
                  <a:t>,</a:t>
                </a:r>
                <a:r>
                  <a:rPr lang="el-GR" dirty="0"/>
                  <a:t> και ο αριθμός ημερών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365=58,4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67793F7-DB83-4FD4-90D2-BDF351494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BDC6BBED-46F9-47BE-AD5C-071FEC69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  <p:pic>
        <p:nvPicPr>
          <p:cNvPr id="6" name="Εικόνα 5" descr="Εικόνα που περιέχει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BDFAAED2-D7E9-44FF-B954-28F51AFD9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55" y="3530905"/>
            <a:ext cx="2871216" cy="11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62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67793F7-DB83-4FD4-90D2-BDF351494C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799" y="1892387"/>
                <a:ext cx="10058400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β) Λιγότερες από 2</a:t>
                </a:r>
                <a:r>
                  <a:rPr lang="en-US" dirty="0"/>
                  <a:t>4</a:t>
                </a:r>
                <a:r>
                  <a:rPr lang="el-GR" dirty="0"/>
                  <a:t>0 γεννήσεις σημαίνει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/>
                  <a:t>X&lt;240=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l-GR" dirty="0"/>
                  <a:t>Άρα το ποσοστό που μας ενδιαφέρει είναι 84% και αντίστοιχα ο αριθμός ημερών είναι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365=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306</m:t>
                    </m:r>
                  </m:oMath>
                </a14:m>
                <a:r>
                  <a:rPr lang="el-GR" dirty="0"/>
                  <a:t> ημέρες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  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67793F7-DB83-4FD4-90D2-BDF351494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799" y="1892387"/>
                <a:ext cx="10058400" cy="4023360"/>
              </a:xfrm>
              <a:blipFill>
                <a:blip r:embed="rId2"/>
                <a:stretch>
                  <a:fillRect l="-1515" t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BDC6BBED-46F9-47BE-AD5C-071FEC69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DFAAED2-D7E9-44FF-B954-28F51AFD9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2050" y="2859786"/>
            <a:ext cx="2647899" cy="11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60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67793F7-DB83-4FD4-90D2-BDF351494C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799" y="1892387"/>
                <a:ext cx="10058400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γ) Περισσότερες από 260 γεννήσεις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/>
                  <a:t>X</a:t>
                </a:r>
                <a:r>
                  <a:rPr lang="el-GR" dirty="0"/>
                  <a:t>&gt;</a:t>
                </a:r>
                <a:r>
                  <a:rPr lang="en-US" dirty="0"/>
                  <a:t>2</a:t>
                </a:r>
                <a:r>
                  <a:rPr lang="el-GR" dirty="0"/>
                  <a:t>6</a:t>
                </a:r>
                <a:r>
                  <a:rPr lang="en-US" dirty="0"/>
                  <a:t>0=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l-GR" dirty="0"/>
                  <a:t>Άρα το ποσοστό που μας ενδιαφέρει είναι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100−95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/>
                  <a:t>=2,5% και αντίστοιχα ο αριθμός ημερών είναι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365=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18,25</m:t>
                    </m:r>
                  </m:oMath>
                </a14:m>
                <a:r>
                  <a:rPr lang="el-GR" dirty="0"/>
                  <a:t> ημέρες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  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67793F7-DB83-4FD4-90D2-BDF351494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799" y="1892387"/>
                <a:ext cx="10058400" cy="4023360"/>
              </a:xfrm>
              <a:blipFill>
                <a:blip r:embed="rId2"/>
                <a:stretch>
                  <a:fillRect l="-1515" t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BDC6BBED-46F9-47BE-AD5C-071FEC69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  <p:pic>
        <p:nvPicPr>
          <p:cNvPr id="5" name="Εικόνα 4" descr="Εικόνα που περιέχει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CE12608E-210E-42DD-9A7D-DFF8FA33B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04" y="2859786"/>
            <a:ext cx="2679192" cy="11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0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34B878-AE15-45F5-A324-E65F73F9C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Άσκηση 2</a:t>
            </a:r>
          </a:p>
          <a:p>
            <a:r>
              <a:rPr lang="el-GR" dirty="0"/>
              <a:t>Ο χρόνος στον οποίο ένα λεωφορείο καλύπτει μια διαδρομή ακολουθεί κανονική τιμή με μέση τιμή 24</a:t>
            </a:r>
            <a:r>
              <a:rPr lang="en-US" dirty="0"/>
              <a:t>min</a:t>
            </a:r>
            <a:r>
              <a:rPr lang="el-GR" dirty="0"/>
              <a:t> και τυπική απόκλιση 3</a:t>
            </a:r>
            <a:r>
              <a:rPr lang="en-US" dirty="0"/>
              <a:t>min</a:t>
            </a:r>
            <a:r>
              <a:rPr lang="el-GR" dirty="0"/>
              <a:t>. Να υπολογιστεί ο αριθμός ημερών του έτους στις οποίες το λεωφορείο για να κάνει την διαδρομή αυτή χρειάζεται χρόνο</a:t>
            </a:r>
            <a:r>
              <a:rPr lang="en-US" dirty="0"/>
              <a:t>:</a:t>
            </a:r>
          </a:p>
          <a:p>
            <a:r>
              <a:rPr lang="en-US" dirty="0"/>
              <a:t>a) </a:t>
            </a:r>
            <a:r>
              <a:rPr lang="el-GR" dirty="0"/>
              <a:t>μικρότερο των 21 λεπτών</a:t>
            </a:r>
          </a:p>
          <a:p>
            <a:r>
              <a:rPr lang="en-US" dirty="0"/>
              <a:t>b) </a:t>
            </a:r>
            <a:r>
              <a:rPr lang="el-GR" dirty="0"/>
              <a:t>μεγαλύτερο των 28,5 λεπτών</a:t>
            </a:r>
          </a:p>
          <a:p>
            <a:r>
              <a:rPr lang="en-US" dirty="0"/>
              <a:t>c) </a:t>
            </a:r>
            <a:r>
              <a:rPr lang="el-GR" dirty="0"/>
              <a:t>μεταξύ 19,2 και 27,6 λεπτών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8DA617FD-C916-47AF-AC5F-9B5D8866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9464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A34B878-AE15-45F5-A324-E65F73F9C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Τυχαία μεταβλητή </a:t>
                </a:r>
                <a:r>
                  <a:rPr lang="en-US" dirty="0"/>
                  <a:t>T </a:t>
                </a:r>
                <a:r>
                  <a:rPr lang="el-GR" dirty="0"/>
                  <a:t>που ακολουθεί κανονική κατανομή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l-GR" dirty="0"/>
                  <a:t>Τ</a:t>
                </a:r>
                <a:r>
                  <a:rPr lang="en-US" dirty="0"/>
                  <a:t>:“ O </a:t>
                </a:r>
                <a:r>
                  <a:rPr lang="el-GR" dirty="0"/>
                  <a:t>χρόνος που χρειάζεται για την διαδρομή σε λεπτά</a:t>
                </a:r>
                <a:r>
                  <a:rPr lang="en-US" dirty="0"/>
                  <a:t>”</a:t>
                </a:r>
              </a:p>
              <a:p>
                <a:pPr marL="0" indent="0" algn="just">
                  <a:buNone/>
                </a:pPr>
                <a:r>
                  <a:rPr lang="en-US" dirty="0"/>
                  <a:t>  H </a:t>
                </a:r>
                <a:r>
                  <a:rPr lang="el-GR" dirty="0"/>
                  <a:t>αντίστοιχη τυποποιημένη μεταβλητή θα είναι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l-GR" dirty="0"/>
                  <a:t>  Άρα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a) z=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21 −24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⇢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&lt;21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&lt;−1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=1−0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8413=0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1587</m:t>
                    </m:r>
                  </m:oMath>
                </a14:m>
                <a:endParaRPr lang="el-GR" dirty="0"/>
              </a:p>
              <a:p>
                <a:pPr marL="0" indent="0" algn="just">
                  <a:buNone/>
                </a:pPr>
                <a:r>
                  <a:rPr lang="el-GR" dirty="0"/>
                  <a:t>      Άρα το λεωφορείο χρειάζεται λιγότερο από 21</a:t>
                </a:r>
                <a:r>
                  <a:rPr lang="en-US" dirty="0"/>
                  <a:t>min</a:t>
                </a:r>
                <a:r>
                  <a:rPr lang="el-GR" dirty="0"/>
                  <a:t> περίπου</a:t>
                </a:r>
                <a:r>
                  <a:rPr lang="en-US" dirty="0"/>
                  <a:t> : 0,1587 *365 ≈ 60 </a:t>
                </a:r>
                <a:r>
                  <a:rPr lang="el-GR" dirty="0"/>
                  <a:t>ημέρες</a:t>
                </a:r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A34B878-AE15-45F5-A324-E65F73F9C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0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8DA617FD-C916-47AF-AC5F-9B5D8866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3341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A34B878-AE15-45F5-A324-E65F73F9C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b) z=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28,5 −24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1,5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⇢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&gt;28,5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&gt;1,5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=1−0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,9332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,0668</m:t>
                    </m:r>
                  </m:oMath>
                </a14:m>
                <a:endParaRPr lang="el-GR" dirty="0"/>
              </a:p>
              <a:p>
                <a:pPr marL="0" indent="0" algn="just">
                  <a:buNone/>
                </a:pPr>
                <a:r>
                  <a:rPr lang="el-GR" dirty="0"/>
                  <a:t>      Άρα το λεωφορείο χρειάζεται περισσότερο από 28,5</a:t>
                </a:r>
                <a:r>
                  <a:rPr lang="en-US" dirty="0"/>
                  <a:t>min</a:t>
                </a:r>
                <a:r>
                  <a:rPr lang="el-GR" dirty="0"/>
                  <a:t> περίπου</a:t>
                </a:r>
                <a:r>
                  <a:rPr lang="en-US" dirty="0"/>
                  <a:t> : 0,</a:t>
                </a:r>
                <a:r>
                  <a:rPr lang="el-GR" dirty="0"/>
                  <a:t>0668</a:t>
                </a:r>
                <a:r>
                  <a:rPr lang="en-US" dirty="0"/>
                  <a:t> *365 ≈ </a:t>
                </a:r>
                <a:r>
                  <a:rPr lang="el-GR" dirty="0"/>
                  <a:t>24</a:t>
                </a:r>
                <a:r>
                  <a:rPr lang="en-US" dirty="0"/>
                  <a:t> </a:t>
                </a:r>
                <a:r>
                  <a:rPr lang="el-GR" dirty="0"/>
                  <a:t>ημέρες</a:t>
                </a:r>
                <a:endParaRPr lang="en-US" dirty="0"/>
              </a:p>
              <a:p>
                <a:pPr marL="0" indent="0" algn="just">
                  <a:buNone/>
                </a:pPr>
                <a:endParaRPr lang="el-GR" dirty="0"/>
              </a:p>
              <a:p>
                <a:pPr marL="0" indent="0" algn="just">
                  <a:buNone/>
                </a:pPr>
                <a:r>
                  <a:rPr lang="en-US" dirty="0"/>
                  <a:t>  c) z1=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19,2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−24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=−1,6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     z2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27,6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−24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= 1,2</a:t>
                </a:r>
                <a:endParaRPr lang="el-GR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−1,6&lt;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−1,6&lt;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&lt;1,2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−1</m:t>
                    </m:r>
                    <m: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8301</m:t>
                    </m:r>
                  </m:oMath>
                </a14:m>
                <a:endParaRPr lang="el-GR" dirty="0"/>
              </a:p>
              <a:p>
                <a:pPr algn="ctr"/>
                <a:r>
                  <a:rPr lang="el-GR" dirty="0"/>
                  <a:t>Άρα το λεωφορείο χρειάζεται χρόνο μεταξύ 19,2 και 27,6</a:t>
                </a:r>
              </a:p>
              <a:p>
                <a:pPr algn="ctr"/>
                <a:r>
                  <a:rPr lang="el-GR" dirty="0"/>
                  <a:t>  περίπου</a:t>
                </a:r>
                <a:r>
                  <a:rPr lang="en-US" dirty="0"/>
                  <a:t> : 0,</a:t>
                </a:r>
                <a:r>
                  <a:rPr lang="el-GR" dirty="0"/>
                  <a:t>8301</a:t>
                </a:r>
                <a:r>
                  <a:rPr lang="en-US" dirty="0"/>
                  <a:t> *365 ≈ </a:t>
                </a:r>
                <a:r>
                  <a:rPr lang="el-GR" dirty="0"/>
                  <a:t>303</a:t>
                </a:r>
                <a:r>
                  <a:rPr lang="en-US" dirty="0"/>
                  <a:t> </a:t>
                </a:r>
                <a:r>
                  <a:rPr lang="el-GR" dirty="0"/>
                  <a:t>ημέρες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A34B878-AE15-45F5-A324-E65F73F9C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8DA617FD-C916-47AF-AC5F-9B5D8866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30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34B878-AE15-45F5-A324-E65F73F9C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Άσκηση 3</a:t>
            </a:r>
          </a:p>
          <a:p>
            <a:pPr algn="just"/>
            <a:r>
              <a:rPr lang="el-GR" dirty="0"/>
              <a:t>Αν η ετήσια βροχόπτωση Χ σε μια πόλη είναι κανονική κατανομή με μέση τιμή </a:t>
            </a:r>
            <a:r>
              <a:rPr lang="en-US" dirty="0"/>
              <a:t>40cm</a:t>
            </a:r>
            <a:r>
              <a:rPr lang="el-GR" dirty="0"/>
              <a:t> και συντελεστή μεταβλητότητας 0,15 να υπολογιστούν</a:t>
            </a:r>
            <a:r>
              <a:rPr lang="en-US" dirty="0"/>
              <a:t>:</a:t>
            </a:r>
          </a:p>
          <a:p>
            <a:pPr algn="just"/>
            <a:r>
              <a:rPr lang="el-GR" dirty="0"/>
              <a:t>α) </a:t>
            </a:r>
            <a:r>
              <a:rPr lang="en-US" dirty="0"/>
              <a:t>P(X&lt;30) </a:t>
            </a:r>
            <a:r>
              <a:rPr lang="el-GR" dirty="0"/>
              <a:t>ή </a:t>
            </a:r>
            <a:r>
              <a:rPr lang="en-US" dirty="0"/>
              <a:t>P(X&gt;50)</a:t>
            </a:r>
            <a:endParaRPr lang="el-GR" dirty="0"/>
          </a:p>
          <a:p>
            <a:pPr algn="just"/>
            <a:r>
              <a:rPr lang="el-GR" dirty="0"/>
              <a:t>β) </a:t>
            </a:r>
            <a:r>
              <a:rPr lang="en-US" dirty="0"/>
              <a:t>P(45 &lt; X &lt; 60) </a:t>
            </a:r>
          </a:p>
          <a:p>
            <a:pPr algn="just"/>
            <a:r>
              <a:rPr lang="el-GR" dirty="0"/>
              <a:t>γ) η πιθανότητα ότι η Χ διαφέρει από την μέση τιμή λιγότερο από 5</a:t>
            </a:r>
            <a:r>
              <a:rPr lang="en-US" dirty="0"/>
              <a:t>cm</a:t>
            </a:r>
            <a:endParaRPr lang="el-GR" dirty="0"/>
          </a:p>
          <a:p>
            <a:pPr algn="just"/>
            <a:r>
              <a:rPr lang="el-GR" dirty="0"/>
              <a:t>δ) η τιμή </a:t>
            </a:r>
            <a:r>
              <a:rPr lang="en-US" dirty="0"/>
              <a:t>a </a:t>
            </a:r>
            <a:r>
              <a:rPr lang="el-GR" dirty="0"/>
              <a:t>για την οποία 2</a:t>
            </a:r>
            <a:r>
              <a:rPr lang="en-US" dirty="0"/>
              <a:t>P(X≤</a:t>
            </a:r>
            <a:r>
              <a:rPr lang="el-GR" dirty="0"/>
              <a:t> </a:t>
            </a:r>
            <a:r>
              <a:rPr lang="en-US" dirty="0"/>
              <a:t>a) = P(X&gt;a)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8DA617FD-C916-47AF-AC5F-9B5D8866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0700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A34B878-AE15-45F5-A324-E65F73F9C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a) </a:t>
                </a:r>
                <a:r>
                  <a:rPr lang="el-GR" dirty="0"/>
                  <a:t>η τυπική απόκλιση είναι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=0,15∗40=6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     </a:t>
                </a:r>
                <a:r>
                  <a:rPr lang="el-GR" dirty="0"/>
                  <a:t>Άρα </a:t>
                </a:r>
                <a:r>
                  <a:rPr lang="en-US" dirty="0"/>
                  <a:t>z1=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1 −40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−40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−1,6</m:t>
                    </m:r>
                  </m:oMath>
                </a14:m>
                <a:r>
                  <a:rPr lang="en-US" dirty="0"/>
                  <a:t>7</a:t>
                </a:r>
              </a:p>
              <a:p>
                <a:pPr marL="0" indent="0" algn="just">
                  <a:buNone/>
                </a:pPr>
                <a:r>
                  <a:rPr lang="en-US" dirty="0"/>
                  <a:t>              z2=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−40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0 −40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=1,6</m:t>
                    </m:r>
                  </m:oMath>
                </a14:m>
                <a:r>
                  <a:rPr lang="en-US" dirty="0"/>
                  <a:t>7</a:t>
                </a:r>
                <a:endParaRPr lang="el-GR" dirty="0"/>
              </a:p>
              <a:p>
                <a:r>
                  <a:rPr lang="en-US" dirty="0"/>
                  <a:t>            P(X&lt;30 </a:t>
                </a:r>
                <a:r>
                  <a:rPr lang="el-GR" dirty="0"/>
                  <a:t>ή Χ&gt;50) = </a:t>
                </a:r>
                <a:r>
                  <a:rPr lang="en-US" dirty="0"/>
                  <a:t>P(Z&lt;-1,67 </a:t>
                </a:r>
                <a:r>
                  <a:rPr lang="el-GR" dirty="0"/>
                  <a:t>ή </a:t>
                </a:r>
                <a:r>
                  <a:rPr lang="en-US" dirty="0"/>
                  <a:t>Z&gt;1,67) = P(Z&lt;-1,67) + P(Z&gt;1,67)</a:t>
                </a:r>
                <a:endParaRPr lang="el-GR" dirty="0"/>
              </a:p>
              <a:p>
                <a:r>
                  <a:rPr lang="el-GR" dirty="0"/>
                  <a:t>            </a:t>
                </a:r>
                <a:r>
                  <a:rPr lang="en-US" dirty="0"/>
                  <a:t>P(Z&gt;1,67) = 1- </a:t>
                </a:r>
                <a:r>
                  <a:rPr lang="el-GR" dirty="0"/>
                  <a:t>Φ(1,67) = 0,0475</a:t>
                </a:r>
                <a:endParaRPr lang="en-US" dirty="0"/>
              </a:p>
              <a:p>
                <a:r>
                  <a:rPr lang="en-US" dirty="0"/>
                  <a:t>            P(Z&lt;-1,67) = </a:t>
                </a:r>
                <a:r>
                  <a:rPr lang="el-GR" dirty="0"/>
                  <a:t>Φ(-1,67) = 1 – Φ(1,67) = 0,0475</a:t>
                </a:r>
                <a:endParaRPr lang="en-US" dirty="0"/>
              </a:p>
              <a:p>
                <a:r>
                  <a:rPr lang="en-US" dirty="0"/>
                  <a:t> </a:t>
                </a:r>
                <a:r>
                  <a:rPr lang="el-GR" dirty="0"/>
                  <a:t>           </a:t>
                </a:r>
                <a:r>
                  <a:rPr lang="en-US" dirty="0"/>
                  <a:t>P(X&lt;30 </a:t>
                </a:r>
                <a:r>
                  <a:rPr lang="el-GR" dirty="0"/>
                  <a:t>ή Χ&gt;50) = 2* 0,0475 = 0,095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A34B878-AE15-45F5-A324-E65F73F9C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3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8DA617FD-C916-47AF-AC5F-9B5D8866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9258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C427939-24BA-46C9-9FBA-10A297FE1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β)  </a:t>
                </a:r>
                <a:r>
                  <a:rPr lang="en-US" dirty="0"/>
                  <a:t>P(45&lt;X&lt;60) = P(2,5&lt;Z&lt;5) = </a:t>
                </a:r>
                <a:r>
                  <a:rPr lang="el-GR" dirty="0"/>
                  <a:t>Φ(5) – Φ(2,5) =1 -0,9938 =0.0062</a:t>
                </a:r>
                <a:endParaRPr lang="en-US" dirty="0"/>
              </a:p>
              <a:p>
                <a:r>
                  <a:rPr lang="el-GR" dirty="0"/>
                  <a:t>γ) </a:t>
                </a:r>
                <a:r>
                  <a:rPr lang="en-US" dirty="0"/>
                  <a:t>H </a:t>
                </a:r>
                <a:r>
                  <a:rPr lang="el-GR" dirty="0"/>
                  <a:t>πιθανότητα να διαφέρει από την μέση τιμή λιγότερο από </a:t>
                </a:r>
                <a:r>
                  <a:rPr lang="en-US" dirty="0"/>
                  <a:t>5 cm</a:t>
                </a:r>
                <a:r>
                  <a:rPr lang="el-GR" dirty="0"/>
                  <a:t> είναι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    P(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&lt;5)=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−5&lt;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&lt;5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 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l-GR" dirty="0"/>
                  <a:t>)  =</a:t>
                </a:r>
              </a:p>
              <a:p>
                <a:r>
                  <a:rPr lang="el-GR" dirty="0"/>
                  <a:t>    = </a:t>
                </a:r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) = 2 </a:t>
                </a:r>
                <a:r>
                  <a:rPr lang="el-GR" dirty="0"/>
                  <a:t>Φ(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l-GR" dirty="0"/>
                  <a:t>) - 1 = 2Φ(0,83) -1 = 2*0,7967 -1 = 0,5934</a:t>
                </a:r>
              </a:p>
              <a:p>
                <a:pPr marL="0" indent="0">
                  <a:buNone/>
                </a:pPr>
                <a:r>
                  <a:rPr lang="el-GR" dirty="0"/>
                  <a:t>   δ) 2</a:t>
                </a:r>
                <a:r>
                  <a:rPr lang="en-US" dirty="0"/>
                  <a:t>P(X≤</a:t>
                </a:r>
                <a:r>
                  <a:rPr lang="el-GR" dirty="0"/>
                  <a:t> </a:t>
                </a:r>
                <a:r>
                  <a:rPr lang="en-US" dirty="0"/>
                  <a:t>a) = P(X&gt;a)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m:rPr>
                        <m:nor/>
                      </m:rPr>
                      <a:rPr lang="el-GR" dirty="0"/>
                      <m:t>2</m:t>
                    </m:r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≤</m:t>
                    </m:r>
                    <m:r>
                      <m:rPr>
                        <m:nor/>
                      </m:rPr>
                      <a:rPr lang="el-GR" dirty="0"/>
                      <m:t> </m:t>
                    </m:r>
                    <m:r>
                      <m:rPr>
                        <m:nor/>
                      </m:rPr>
                      <a:rPr lang="en-US" dirty="0"/>
                      <m:t>a</m:t>
                    </m:r>
                    <m:r>
                      <m:rPr>
                        <m:nor/>
                      </m:rPr>
                      <a:rPr lang="en-US" dirty="0"/>
                      <m:t>) = 1</m:t>
                    </m:r>
                    <m:r>
                      <m:rPr>
                        <m:nor/>
                      </m:rPr>
                      <a:rPr lang="en-US" b="0" i="0" dirty="0" smtClean="0"/>
                      <m:t> −</m:t>
                    </m:r>
                    <m:r>
                      <m:rPr>
                        <m:nor/>
                      </m:rPr>
                      <a:rPr lang="en-US" b="0" i="0" dirty="0" smtClean="0"/>
                      <m:t>P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⇔</m:t>
                    </m:r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−40 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−40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        ⟺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−40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)=0,33 ⇔</m:t>
                    </m:r>
                    <m:r>
                      <m:rPr>
                        <m:sty m:val="p"/>
                      </m:rP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l-G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−40</m:t>
                            </m:r>
                          </m:num>
                          <m:den>
                            <m:r>
                              <a:rPr lang="el-G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=0,33 ⟺ </m:t>
                    </m:r>
                    <m:f>
                      <m:fPr>
                        <m:ctrl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−40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(0,333)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(0,333)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=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(1-0,333) =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(0,667) =  - 0,432</a:t>
                </a:r>
              </a:p>
              <a:p>
                <a:pPr marL="0" indent="0">
                  <a:buNone/>
                </a:pPr>
                <a:r>
                  <a:rPr lang="el-GR" dirty="0">
                    <a:ea typeface="Cambria Math" panose="02040503050406030204" pitchFamily="18" charset="0"/>
                  </a:rPr>
                  <a:t>        Άρα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−40</m:t>
                        </m:r>
                      </m:num>
                      <m:den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=  - 0,432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α=37,41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C427939-24BA-46C9-9FBA-10A297FE1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0787766B-8C7C-4C32-9BD5-DC6E38A7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89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CB2409-1C3F-4D03-9663-647E7C85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631712-F41C-412F-AB20-3143A5E97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Κανονική Κατανομή</a:t>
            </a:r>
          </a:p>
          <a:p>
            <a:endParaRPr lang="el-GR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3">
                <a:extLst>
                  <a:ext uri="{FF2B5EF4-FFF2-40B4-BE49-F238E27FC236}">
                    <a16:creationId xmlns:a16="http://schemas.microsoft.com/office/drawing/2014/main" id="{DE70B0CB-45B6-463F-BA85-261D046FD1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6320" y="2147348"/>
                <a:ext cx="10058400" cy="146036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Αν η τυχαία μεταβλητή Χ ακολουθεί κανονική κατανομή με μέση τιμή μ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και διακύμανση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l-G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l-G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kumimoji="0" lang="el-G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τότε η αντίστοιχη τυποποιημένη μεταβλητή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𝑍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l-GR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Χ</m:t>
                        </m:r>
                        <m:r>
                          <a:rPr kumimoji="0" lang="el-GR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kumimoji="0" lang="el-GR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μ</m:t>
                        </m:r>
                        <m:r>
                          <a:rPr kumimoji="0" lang="el-GR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Ακολουθεί κανονική κατανομή με μέση τιμή 0 και τυπική απόκλιση μονάδα.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Θέση περιεχομένου 3">
                <a:extLst>
                  <a:ext uri="{FF2B5EF4-FFF2-40B4-BE49-F238E27FC236}">
                    <a16:creationId xmlns:a16="http://schemas.microsoft.com/office/drawing/2014/main" id="{DE70B0CB-45B6-463F-BA85-261D046FD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2147348"/>
                <a:ext cx="10058400" cy="1460368"/>
              </a:xfrm>
              <a:prstGeom prst="rect">
                <a:avLst/>
              </a:prstGeom>
              <a:blipFill>
                <a:blip r:embed="rId2"/>
                <a:stretch>
                  <a:fillRect t="-6198" r="-424"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Εικόνα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F3924CF-B23A-46EF-978B-0CE22A0E4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91" y="3749879"/>
            <a:ext cx="3493954" cy="2474356"/>
          </a:xfrm>
          <a:prstGeom prst="rect">
            <a:avLst/>
          </a:prstGeom>
        </p:spPr>
      </p:pic>
      <p:pic>
        <p:nvPicPr>
          <p:cNvPr id="1026" name="Picture 2" descr="Σχ (5.5) Τρείς κανονικές κατανομές διαφορετικών μέσων και διακυμάνσεων και ο μετασχηματισμός τους σε τυποποιημένη κανονική κατανομή">
            <a:extLst>
              <a:ext uri="{FF2B5EF4-FFF2-40B4-BE49-F238E27FC236}">
                <a16:creationId xmlns:a16="http://schemas.microsoft.com/office/drawing/2014/main" id="{A974E2BF-A2C8-410C-B04A-06DC77B8C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57" y="3749879"/>
            <a:ext cx="3279638" cy="24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CB2409-1C3F-4D03-9663-647E7C85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631712-F41C-412F-AB20-3143A5E97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Κανονική Κατανομή</a:t>
            </a:r>
          </a:p>
          <a:p>
            <a:endParaRPr lang="el-GR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E1517519-E1A7-45D4-940F-A2361400A4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0853" y="2273417"/>
                <a:ext cx="10058400" cy="17700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Αν η τυχαία μεταβλητή Χ ακολουθεί κανονική κατανομή με μέση τιμή μ και τυπική απόκλιση σ, τότε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1&lt;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𝑃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𝑧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1&lt;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𝑍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𝑧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όπου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Ζ</m:t>
                    </m:r>
                    <m: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l-GR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Χ</m:t>
                        </m:r>
                        <m:r>
                          <a:rPr kumimoji="0" lang="el-GR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l-GR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μ</m:t>
                        </m:r>
                      </m:num>
                      <m:den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𝑧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1=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𝜇</m:t>
                        </m:r>
                      </m:num>
                      <m:den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𝜎</m:t>
                        </m:r>
                      </m:den>
                    </m:f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𝜅𝛼𝜄</m:t>
                    </m:r>
                    <m: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𝑧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2=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𝜒</m:t>
                        </m:r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2 − </m:t>
                        </m:r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𝜇</m:t>
                        </m:r>
                      </m:num>
                      <m:den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E1517519-E1A7-45D4-940F-A2361400A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53" y="2273417"/>
                <a:ext cx="10058400" cy="1770078"/>
              </a:xfrm>
              <a:prstGeom prst="rect">
                <a:avLst/>
              </a:prstGeom>
              <a:blipFill>
                <a:blip r:embed="rId2"/>
                <a:stretch>
                  <a:fillRect l="-605" t="-685" r="-5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ABB18579-09D9-40AF-88E7-E50B023480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0853" y="4226110"/>
                <a:ext cx="10058400" cy="58917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l-G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                              </m:t>
                    </m:r>
                    <m:r>
                      <m:rPr>
                        <m:sty m:val="p"/>
                      </m:rPr>
                      <a:rPr kumimoji="0" lang="el-G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Φ</m:t>
                    </m:r>
                    <m:d>
                      <m:d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</m:d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Z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p>
                      <m:e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𝜅𝛼𝜄</m:t>
                    </m:r>
                    <m: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kumimoji="0" lang="el-G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d>
                      <m:d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l-GR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l-GR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d>
                    <m:r>
                      <a:rPr kumimoji="0" lang="el-G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kumimoji="0" lang="el-G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kumimoji="0" lang="el-G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l-G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kumimoji="0" lang="el-G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ABB18579-09D9-40AF-88E7-E50B02348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53" y="4226110"/>
                <a:ext cx="10058400" cy="589171"/>
              </a:xfrm>
              <a:prstGeom prst="rect">
                <a:avLst/>
              </a:prstGeom>
              <a:blipFill>
                <a:blip r:embed="rId3"/>
                <a:stretch>
                  <a:fillRect l="-605" t="-90909" b="-1353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 descr="Εικόνα που περιέχει ρολόι&#10;&#10;Περιγραφή που δημιουργήθηκε αυτόματα">
            <a:extLst>
              <a:ext uri="{FF2B5EF4-FFF2-40B4-BE49-F238E27FC236}">
                <a16:creationId xmlns:a16="http://schemas.microsoft.com/office/drawing/2014/main" id="{DF30444F-E11A-4828-998D-58D0D255B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1" y="5066951"/>
            <a:ext cx="2464308" cy="1088136"/>
          </a:xfrm>
          <a:prstGeom prst="rect">
            <a:avLst/>
          </a:prstGeom>
        </p:spPr>
      </p:pic>
      <p:pic>
        <p:nvPicPr>
          <p:cNvPr id="9" name="Εικόνα 8" descr="Εικόνα που περιέχει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3B1B20FB-2609-440F-984D-8FC0C9752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67" y="4925219"/>
            <a:ext cx="2350008" cy="12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7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CB2409-1C3F-4D03-9663-647E7C85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631712-F41C-412F-AB20-3143A5E97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Κανονική Κατανομή</a:t>
            </a:r>
            <a:r>
              <a:rPr lang="en-US" u="sng" dirty="0"/>
              <a:t> – </a:t>
            </a:r>
            <a:r>
              <a:rPr lang="el-GR" u="sng" dirty="0"/>
              <a:t>πίνακας αθροιστικής πιθανότητας κανονικής κατανομής 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68CEBF6-0FA0-4A2E-8F22-565A8E759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8" y="2231021"/>
            <a:ext cx="4273529" cy="40233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67758C83-E513-472F-BCD6-BF969E9572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2571" y="2449399"/>
                <a:ext cx="3187817" cy="37040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P(Z&gt;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)=1-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Φ(α)</a:t>
                </a:r>
              </a:p>
              <a:p>
                <a:pPr marL="0" indent="0" algn="just">
                  <a:buClr>
                    <a:srgbClr val="E48312"/>
                  </a:buClr>
                  <a:buNone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P(Z&lt;-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)=P(Z&gt;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)=1-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Φ(α)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P(Z&gt;-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= P(Z&lt;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=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Φ(α)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P(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&lt;Z&lt;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β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)=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Φ(β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)-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Φ(α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buClr>
                    <a:srgbClr val="E48312"/>
                  </a:buClr>
                  <a:buNone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P(-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&lt;Z&lt;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β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)=</a:t>
                </a:r>
                <a:r>
                  <a:rPr lang="el-G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Φ(β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Φ(α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)-1</a:t>
                </a:r>
              </a:p>
              <a:p>
                <a:pPr marL="0" indent="0" algn="just">
                  <a:buClr>
                    <a:srgbClr val="E48312"/>
                  </a:buClr>
                  <a:buNone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2Φ(α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Clr>
                    <a:srgbClr val="E48312"/>
                  </a:buClr>
                  <a:buNone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2*(1-Φ(α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67758C83-E513-472F-BCD6-BF969E957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571" y="2449399"/>
                <a:ext cx="3187817" cy="3704051"/>
              </a:xfrm>
              <a:prstGeom prst="rect">
                <a:avLst/>
              </a:prstGeom>
              <a:blipFill>
                <a:blip r:embed="rId3"/>
                <a:stretch>
                  <a:fillRect l="-19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>
            <a:extLst>
              <a:ext uri="{FF2B5EF4-FFF2-40B4-BE49-F238E27FC236}">
                <a16:creationId xmlns:a16="http://schemas.microsoft.com/office/drawing/2014/main" id="{971CB223-5628-40C4-883D-A1651FB74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539" y="2879301"/>
            <a:ext cx="4243779" cy="30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2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D86749C-D2A8-425B-96CD-3DC51F7639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Παράδειγμα 1</a:t>
                </a:r>
                <a:endParaRPr lang="en-US" u="sng" dirty="0"/>
              </a:p>
              <a:p>
                <a:r>
                  <a:rPr lang="el-GR" dirty="0"/>
                  <a:t>Να υπολογιστούν για την τυχαία μεταβλητή Χ που ακολουθεί την κανονική κατανομή με μέση τιμή 20 και τυπική απόκλιση 2</a:t>
                </a:r>
                <a:r>
                  <a:rPr lang="en-US" dirty="0"/>
                  <a:t>:</a:t>
                </a:r>
              </a:p>
              <a:p>
                <a:r>
                  <a:rPr lang="el-GR" dirty="0"/>
                  <a:t>α) </a:t>
                </a:r>
                <a:r>
                  <a:rPr lang="en-US" dirty="0"/>
                  <a:t>P(X&lt;23)</a:t>
                </a:r>
              </a:p>
              <a:p>
                <a:r>
                  <a:rPr lang="el-GR" dirty="0"/>
                  <a:t>β) </a:t>
                </a:r>
                <a:r>
                  <a:rPr lang="en-US" dirty="0"/>
                  <a:t>P(X&gt;17)</a:t>
                </a:r>
              </a:p>
              <a:p>
                <a:r>
                  <a:rPr lang="el-GR" dirty="0"/>
                  <a:t>γ) </a:t>
                </a:r>
                <a:r>
                  <a:rPr lang="en-US" dirty="0"/>
                  <a:t>P(19&lt;X&lt;25) </a:t>
                </a:r>
              </a:p>
              <a:p>
                <a:r>
                  <a:rPr lang="el-GR" dirty="0"/>
                  <a:t>δ) </a:t>
                </a:r>
                <a:r>
                  <a:rPr lang="en-US" dirty="0"/>
                  <a:t>P(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Χ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−22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&gt;2,5)</m:t>
                    </m:r>
                  </m:oMath>
                </a14:m>
                <a:endParaRPr lang="el-GR" b="0" dirty="0"/>
              </a:p>
              <a:p>
                <a:r>
                  <a:rPr lang="el-GR" dirty="0"/>
                  <a:t>ε) </a:t>
                </a:r>
                <a:r>
                  <a:rPr lang="en-US" dirty="0"/>
                  <a:t>P(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&lt;1,6)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D86749C-D2A8-425B-96CD-3DC51F763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89BE0B61-376F-426F-865C-F33B0ADA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395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D86749C-D2A8-425B-96CD-3DC51F7639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Παράδειγμα 1</a:t>
                </a:r>
                <a:endParaRPr lang="en-US" u="sng" dirty="0"/>
              </a:p>
              <a:p>
                <a:r>
                  <a:rPr lang="el-GR" dirty="0"/>
                  <a:t>Να υπολογιστούν για την τυχαία μεταβλητή Χ που ακολουθεί την κανονική κατανομή με μέση τιμή 20 και τυπική απόκλιση 2</a:t>
                </a:r>
                <a:r>
                  <a:rPr lang="en-US" dirty="0"/>
                  <a:t>:</a:t>
                </a:r>
              </a:p>
              <a:p>
                <a:r>
                  <a:rPr lang="el-GR" dirty="0"/>
                  <a:t>α) </a:t>
                </a:r>
                <a:r>
                  <a:rPr lang="en-US" dirty="0"/>
                  <a:t>P(X&lt;23)</a:t>
                </a:r>
              </a:p>
              <a:p>
                <a:r>
                  <a:rPr lang="el-GR" dirty="0"/>
                  <a:t>Θα χρησιμοποιήσουμε την αντίστοιχη τυποποιημένη μεταβλητή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Ζ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  <m:r>
                          <a:rPr lang="el-G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μ</m:t>
                        </m:r>
                      </m:num>
                      <m:den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  <m:r>
                          <a:rPr lang="el-G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l-GR" dirty="0"/>
                  <a:t>Για </a:t>
                </a:r>
                <a:r>
                  <a:rPr lang="en-US" dirty="0"/>
                  <a:t>x=23 </a:t>
                </a:r>
                <a:r>
                  <a:rPr lang="el-GR" dirty="0"/>
                  <a:t>θα έχουμε </a:t>
                </a:r>
                <a:r>
                  <a:rPr lang="en-US" dirty="0"/>
                  <a:t>z = 1,5</a:t>
                </a:r>
              </a:p>
              <a:p>
                <a:r>
                  <a:rPr lang="el-GR" dirty="0"/>
                  <a:t>Άρα </a:t>
                </a:r>
                <a:r>
                  <a:rPr lang="en-US" dirty="0"/>
                  <a:t>P(X&lt;23) = P (Z&lt;1,5) = </a:t>
                </a:r>
                <a:r>
                  <a:rPr lang="el-GR" dirty="0"/>
                  <a:t>Φ (1,5) =0,9932</a:t>
                </a:r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D86749C-D2A8-425B-96CD-3DC51F763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89BE0B61-376F-426F-865C-F33B0ADA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275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D86749C-D2A8-425B-96CD-3DC51F7639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253025" cy="402336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u="sng" dirty="0"/>
                  <a:t>Παράδειγμα 1</a:t>
                </a:r>
                <a:endParaRPr lang="en-US" u="sng" dirty="0"/>
              </a:p>
              <a:p>
                <a:r>
                  <a:rPr lang="el-GR" dirty="0"/>
                  <a:t>β) </a:t>
                </a:r>
                <a:r>
                  <a:rPr lang="en-US" dirty="0"/>
                  <a:t>x=17</a:t>
                </a:r>
                <a:r>
                  <a:rPr lang="el-GR" dirty="0"/>
                  <a:t> Άρα </a:t>
                </a:r>
                <a:r>
                  <a:rPr lang="en-US" dirty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  <m:r>
                          <a:rPr lang="el-G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l-GR" dirty="0"/>
              </a:p>
              <a:p>
                <a:r>
                  <a:rPr lang="en-US" dirty="0"/>
                  <a:t>     </a:t>
                </a:r>
                <a:r>
                  <a:rPr lang="el-GR" dirty="0"/>
                  <a:t>Άρα </a:t>
                </a:r>
                <a:r>
                  <a:rPr lang="en-US" dirty="0"/>
                  <a:t>P(X</a:t>
                </a:r>
                <a:r>
                  <a:rPr lang="el-GR" dirty="0"/>
                  <a:t>&gt;17</a:t>
                </a:r>
                <a:r>
                  <a:rPr lang="en-US" dirty="0"/>
                  <a:t>) = P (Z</a:t>
                </a:r>
                <a:r>
                  <a:rPr lang="el-GR" dirty="0"/>
                  <a:t>&gt;-</a:t>
                </a:r>
                <a:r>
                  <a:rPr lang="en-US" dirty="0"/>
                  <a:t>1,5) = P(Z&lt;1,5)</a:t>
                </a:r>
                <a:r>
                  <a:rPr lang="el-GR" dirty="0"/>
                  <a:t>=Φ (1,5) =0,9932</a:t>
                </a: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 γ) </a:t>
                </a:r>
                <a:r>
                  <a:rPr lang="en-US" dirty="0"/>
                  <a:t>P(19&lt;X&lt;25)  </a:t>
                </a:r>
              </a:p>
              <a:p>
                <a:pPr marL="0" indent="0">
                  <a:buNone/>
                </a:pPr>
                <a:r>
                  <a:rPr lang="en-US" dirty="0"/>
                  <a:t>     z1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l-G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=−0,5</m:t>
                    </m:r>
                  </m:oMath>
                </a14:m>
                <a:r>
                  <a:rPr lang="en-US" dirty="0"/>
                  <a:t>  </a:t>
                </a:r>
                <a:r>
                  <a:rPr lang="el-GR" dirty="0"/>
                  <a:t>και </a:t>
                </a:r>
                <a:r>
                  <a:rPr lang="en-US" dirty="0"/>
                  <a:t>z</a:t>
                </a:r>
                <a:r>
                  <a:rPr lang="el-GR" dirty="0"/>
                  <a:t>2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el-G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=2,5</m:t>
                    </m:r>
                  </m:oMath>
                </a14:m>
                <a:r>
                  <a:rPr lang="en-US" dirty="0"/>
                  <a:t> 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     </a:t>
                </a:r>
                <a:r>
                  <a:rPr lang="en-US" dirty="0"/>
                  <a:t>P(19&lt;X&lt;25)</a:t>
                </a:r>
                <a:r>
                  <a:rPr lang="el-GR" dirty="0"/>
                  <a:t> = </a:t>
                </a:r>
                <a:r>
                  <a:rPr lang="en-US" dirty="0"/>
                  <a:t>P(-0,5&lt;Z&lt;2,5) = </a:t>
                </a:r>
                <a:r>
                  <a:rPr lang="el-GR" dirty="0"/>
                  <a:t>Φ(2,5) – Φ (-0,5) = Φ(2,5) + Φ(0,5) -1 =0,9938 + 0,66915 -1 =  0,685 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lvl="0">
                  <a:buClr>
                    <a:srgbClr val="E48312"/>
                  </a:buClr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D86749C-D2A8-425B-96CD-3DC51F763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253025" cy="4023360"/>
              </a:xfrm>
              <a:blipFill>
                <a:blip r:embed="rId2"/>
                <a:stretch>
                  <a:fillRect l="-892" t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89BE0B61-376F-426F-865C-F33B0ADA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69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D86749C-D2A8-425B-96CD-3DC51F7639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253025" cy="4023360"/>
              </a:xfrm>
            </p:spPr>
            <p:txBody>
              <a:bodyPr>
                <a:normAutofit/>
              </a:bodyPr>
              <a:lstStyle/>
              <a:p>
                <a:r>
                  <a:rPr lang="el-GR" u="sng" dirty="0"/>
                  <a:t>Παράδειγμα 1</a:t>
                </a:r>
                <a:endParaRPr lang="en-US" u="sng" dirty="0"/>
              </a:p>
              <a:p>
                <a:pPr lvl="0">
                  <a:buClr>
                    <a:srgbClr val="E48312"/>
                  </a:buClr>
                </a:pPr>
                <a:r>
                  <a:rPr lang="el-GR" dirty="0"/>
                  <a:t>  δ) 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  <m:r>
                          <a:rPr lang="el-GR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−22</m:t>
                        </m:r>
                      </m:e>
                    </m:d>
                    <m:r>
                      <a:rPr lang="el-GR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&gt;2,5)</m:t>
                    </m:r>
                  </m:oMath>
                </a14:m>
                <a:r>
                  <a:rPr lang="el-GR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=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P[(X-22&lt;-2,5) </a:t>
                </a:r>
                <a:r>
                  <a:rPr lang="el-GR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ή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(X-22&gt;2,5)] = P(X&lt;22-2,5) + P(X&gt;22+2,5) </a:t>
                </a:r>
                <a:endParaRPr lang="el-GR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lvl="0">
                  <a:buClr>
                    <a:srgbClr val="E48312"/>
                  </a:buClr>
                </a:pPr>
                <a:r>
                  <a:rPr lang="el-GR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       </a:t>
                </a:r>
                <a:r>
                  <a:rPr lang="en-US" dirty="0"/>
                  <a:t>z1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  <m:r>
                          <a:rPr lang="el-G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,5−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l-GR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=−0,25</m:t>
                    </m:r>
                  </m:oMath>
                </a14:m>
                <a:r>
                  <a:rPr lang="en-US" dirty="0"/>
                  <a:t>  </a:t>
                </a:r>
                <a:r>
                  <a:rPr lang="el-GR" dirty="0"/>
                  <a:t>και </a:t>
                </a:r>
                <a:r>
                  <a:rPr lang="en-US" dirty="0"/>
                  <a:t>z</a:t>
                </a:r>
                <a:r>
                  <a:rPr lang="el-GR" dirty="0"/>
                  <a:t>2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24,5−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=2,25</m:t>
                    </m:r>
                  </m:oMath>
                </a14:m>
                <a:endParaRPr lang="el-GR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n-US" dirty="0"/>
                  <a:t>       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  <m:r>
                          <a:rPr lang="el-GR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−22</m:t>
                        </m:r>
                      </m:e>
                    </m:d>
                    <m:r>
                      <a:rPr lang="el-GR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&gt;2,5)</m:t>
                    </m:r>
                  </m:oMath>
                </a14:m>
                <a:r>
                  <a:rPr lang="en-US" dirty="0"/>
                  <a:t> = P(Z&lt;-0,25) + P(Z&gt;2,25) = 1 – </a:t>
                </a:r>
                <a:r>
                  <a:rPr lang="el-GR" dirty="0"/>
                  <a:t>Φ(0,25) + 1 – Φ(2,25) = 1 – 0,5987 + 1 –  </a:t>
                </a:r>
              </a:p>
              <a:p>
                <a:pPr marL="0" indent="0">
                  <a:buNone/>
                </a:pPr>
                <a:r>
                  <a:rPr lang="el-GR" dirty="0"/>
                  <a:t>         - 0.9878 = 0.4135</a:t>
                </a:r>
              </a:p>
              <a:p>
                <a:pPr lvl="0">
                  <a:buClr>
                    <a:srgbClr val="E48312"/>
                  </a:buClr>
                </a:pPr>
                <a:r>
                  <a:rPr lang="el-GR" dirty="0"/>
                  <a:t>     ε)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  <m:r>
                          <a:rPr lang="el-GR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  <m:r>
                      <a:rPr lang="el-GR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&lt;1,6</m:t>
                    </m:r>
                    <m:r>
                      <a:rPr lang="el-GR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= P(</a:t>
                </a:r>
                <a:r>
                  <a:rPr lang="el-GR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18-1,6 &lt;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X</a:t>
                </a:r>
                <a:r>
                  <a:rPr lang="el-GR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&lt;</a:t>
                </a:r>
                <a:r>
                  <a:rPr lang="el-GR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18+1,6) =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P(16,4 &lt; X &lt; 19,6)</a:t>
                </a:r>
                <a:endParaRPr lang="el-GR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lvl="0">
                  <a:buClr>
                    <a:srgbClr val="E48312"/>
                  </a:buClr>
                </a:pPr>
                <a:r>
                  <a:rPr lang="el-GR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       </a:t>
                </a:r>
                <a:r>
                  <a:rPr lang="en-US" dirty="0"/>
                  <a:t>z1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l-G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l-G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l-GR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1,8</m:t>
                    </m:r>
                  </m:oMath>
                </a14:m>
                <a:r>
                  <a:rPr lang="en-US" dirty="0"/>
                  <a:t>  </a:t>
                </a:r>
                <a:r>
                  <a:rPr lang="el-GR" dirty="0"/>
                  <a:t>και </a:t>
                </a:r>
                <a:r>
                  <a:rPr lang="en-US" dirty="0"/>
                  <a:t>z</a:t>
                </a:r>
                <a:r>
                  <a:rPr lang="el-GR" dirty="0"/>
                  <a:t>2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19,6</m:t>
                        </m:r>
                        <m:r>
                          <a:rPr lang="el-G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,2</m:t>
                    </m:r>
                  </m:oMath>
                </a14:m>
                <a:endParaRPr lang="el-GR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n-US" dirty="0"/>
                  <a:t>       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P(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  <m:r>
                          <a:rPr lang="el-GR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&lt;1,6</m:t>
                    </m:r>
                    <m:r>
                      <a:rPr lang="el-GR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=</a:t>
                </a:r>
                <a:r>
                  <a:rPr lang="el-GR" dirty="0"/>
                  <a:t> </a:t>
                </a:r>
                <a:r>
                  <a:rPr lang="en-US" dirty="0"/>
                  <a:t>P(-1,8 &lt; Z &lt; -0,2) </a:t>
                </a:r>
                <a:r>
                  <a:rPr lang="el-GR" dirty="0"/>
                  <a:t>=</a:t>
                </a:r>
                <a:r>
                  <a:rPr lang="en-US" dirty="0"/>
                  <a:t> </a:t>
                </a:r>
                <a:r>
                  <a:rPr lang="el-GR" dirty="0"/>
                  <a:t>Φ(1,8) -  Φ(0,2) =</a:t>
                </a:r>
                <a:r>
                  <a:rPr lang="en-US" dirty="0"/>
                  <a:t>0.9641 -0,5793 =0,3848</a:t>
                </a:r>
                <a:endParaRPr lang="el-GR" dirty="0"/>
              </a:p>
              <a:p>
                <a:pPr lvl="0">
                  <a:buClr>
                    <a:srgbClr val="E48312"/>
                  </a:buClr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D86749C-D2A8-425B-96CD-3DC51F763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253025" cy="4023360"/>
              </a:xfrm>
              <a:blipFill>
                <a:blip r:embed="rId2"/>
                <a:stretch>
                  <a:fillRect l="-595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89BE0B61-376F-426F-865C-F33B0ADA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Κατανομές συνεχών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4692728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2367</Words>
  <Application>Microsoft Office PowerPoint</Application>
  <PresentationFormat>Ευρεία οθόνη</PresentationFormat>
  <Paragraphs>213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3" baseType="lpstr">
      <vt:lpstr>Calibri</vt:lpstr>
      <vt:lpstr>Calibri Light</vt:lpstr>
      <vt:lpstr>Cambria Math</vt:lpstr>
      <vt:lpstr>Times New Roman</vt:lpstr>
      <vt:lpstr>Ανασκόπηση</vt:lpstr>
      <vt:lpstr>Πιθανότητες και Στατιστική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  <vt:lpstr>Βασικές Κατανομές συνεχών τυχαίων μεταβλητών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Πιθανότητες και Στατιστική</dc:title>
  <dc:creator>christos korkas</dc:creator>
  <cp:lastModifiedBy>christos korkas</cp:lastModifiedBy>
  <cp:revision>40</cp:revision>
  <dcterms:created xsi:type="dcterms:W3CDTF">2020-04-01T11:44:08Z</dcterms:created>
  <dcterms:modified xsi:type="dcterms:W3CDTF">2020-04-03T06:31:59Z</dcterms:modified>
</cp:coreProperties>
</file>