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E3B96912-26C0-4058-B1E3-7444D4F7CC29}"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15994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B96912-26C0-4058-B1E3-7444D4F7CC29}"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344361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B96912-26C0-4058-B1E3-7444D4F7CC29}"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408008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3B96912-26C0-4058-B1E3-7444D4F7CC29}"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323661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E3B96912-26C0-4058-B1E3-7444D4F7CC29}" type="datetimeFigureOut">
              <a:rPr lang="el-GR" smtClean="0"/>
              <a:pPr/>
              <a:t>27/6/2019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344967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3B96912-26C0-4058-B1E3-7444D4F7CC29}" type="datetimeFigureOut">
              <a:rPr lang="el-GR" smtClean="0"/>
              <a:pPr/>
              <a:t>27/6/2019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212832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3B96912-26C0-4058-B1E3-7444D4F7CC29}" type="datetimeFigureOut">
              <a:rPr lang="el-GR" smtClean="0"/>
              <a:pPr/>
              <a:t>27/6/2019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414065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3B96912-26C0-4058-B1E3-7444D4F7CC29}" type="datetimeFigureOut">
              <a:rPr lang="el-GR" smtClean="0"/>
              <a:pPr/>
              <a:t>27/6/2019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269818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3B96912-26C0-4058-B1E3-7444D4F7CC29}" type="datetimeFigureOut">
              <a:rPr lang="el-GR" smtClean="0"/>
              <a:pPr/>
              <a:t>27/6/2019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157689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3B96912-26C0-4058-B1E3-7444D4F7CC29}" type="datetimeFigureOut">
              <a:rPr lang="el-GR" smtClean="0"/>
              <a:pPr/>
              <a:t>27/6/2019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108235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E3B96912-26C0-4058-B1E3-7444D4F7CC29}" type="datetimeFigureOut">
              <a:rPr lang="el-GR" smtClean="0"/>
              <a:pPr/>
              <a:t>27/6/2019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407618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96912-26C0-4058-B1E3-7444D4F7CC29}" type="datetimeFigureOut">
              <a:rPr lang="el-GR" smtClean="0"/>
              <a:pPr/>
              <a:t>27/6/2019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6109F-8EC5-485C-9195-B36BE2D8FD6A}" type="slidenum">
              <a:rPr lang="el-GR" smtClean="0"/>
              <a:pPr/>
              <a:t>‹#›</a:t>
            </a:fld>
            <a:endParaRPr lang="el-GR"/>
          </a:p>
        </p:txBody>
      </p:sp>
    </p:spTree>
    <p:extLst>
      <p:ext uri="{BB962C8B-B14F-4D97-AF65-F5344CB8AC3E}">
        <p14:creationId xmlns:p14="http://schemas.microsoft.com/office/powerpoint/2010/main" xmlns="" val="133988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916;&#961;&#945;&#963;&#964;&#951;&#961;&#953;&#972;&#964;&#951;&#964;&#945;_2.docx"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916;&#961;&#945;&#963;&#964;&#951;&#961;&#953;&#972;&#964;&#951;&#964;&#945;_3.docx" TargetMode="External"/><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916;&#961;&#945;&#963;&#964;&#951;&#961;&#953;&#972;&#964;&#951;&#964;&#945;_1.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3" y="0"/>
            <a:ext cx="12196353" cy="6829931"/>
          </a:xfrm>
          <a:prstGeom prst="rect">
            <a:avLst/>
          </a:prstGeom>
        </p:spPr>
      </p:pic>
      <p:graphicFrame>
        <p:nvGraphicFramePr>
          <p:cNvPr id="2" name="Πίνακας 1"/>
          <p:cNvGraphicFramePr>
            <a:graphicFrameLocks noGrp="1"/>
          </p:cNvGraphicFramePr>
          <p:nvPr>
            <p:extLst>
              <p:ext uri="{D42A27DB-BD31-4B8C-83A1-F6EECF244321}">
                <p14:modId xmlns:p14="http://schemas.microsoft.com/office/powerpoint/2010/main" xmlns="" val="2875503677"/>
              </p:ext>
            </p:extLst>
          </p:nvPr>
        </p:nvGraphicFramePr>
        <p:xfrm>
          <a:off x="1240971" y="130135"/>
          <a:ext cx="9099083" cy="1739043"/>
        </p:xfrm>
        <a:graphic>
          <a:graphicData uri="http://schemas.openxmlformats.org/drawingml/2006/table">
            <a:tbl>
              <a:tblPr firstRow="1" firstCol="1" bandRow="1"/>
              <a:tblGrid>
                <a:gridCol w="1964476">
                  <a:extLst>
                    <a:ext uri="{9D8B030D-6E8A-4147-A177-3AD203B41FA5}">
                      <a16:colId xmlns:a16="http://schemas.microsoft.com/office/drawing/2014/main" xmlns="" val="2153483525"/>
                    </a:ext>
                  </a:extLst>
                </a:gridCol>
                <a:gridCol w="7134607">
                  <a:extLst>
                    <a:ext uri="{9D8B030D-6E8A-4147-A177-3AD203B41FA5}">
                      <a16:colId xmlns:a16="http://schemas.microsoft.com/office/drawing/2014/main" xmlns="" val="149225139"/>
                    </a:ext>
                  </a:extLst>
                </a:gridCol>
              </a:tblGrid>
              <a:tr h="1739043">
                <a:tc>
                  <a:txBody>
                    <a:bodyPr/>
                    <a:lstStyle/>
                    <a:p>
                      <a:pPr>
                        <a:lnSpc>
                          <a:spcPct val="107000"/>
                        </a:lnSpc>
                        <a:spcAft>
                          <a:spcPts val="0"/>
                        </a:spcAft>
                      </a:pP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ECFF"/>
                    </a:solidFill>
                  </a:tcPr>
                </a:tc>
                <a:tc>
                  <a:txBody>
                    <a:bodyPr/>
                    <a:lstStyle/>
                    <a:p>
                      <a:pPr algn="ctr">
                        <a:lnSpc>
                          <a:spcPct val="107000"/>
                        </a:lnSpc>
                        <a:spcAft>
                          <a:spcPts val="0"/>
                        </a:spcAft>
                      </a:pPr>
                      <a:r>
                        <a:rPr lang="el-GR" sz="1100" b="1" cap="all" dirty="0" err="1">
                          <a:solidFill>
                            <a:srgbClr val="4A1B1A"/>
                          </a:solidFill>
                          <a:effectLst/>
                          <a:latin typeface="Times New Roman" panose="02020603050405020304" pitchFamily="18" charset="0"/>
                          <a:ea typeface="Times New Roman" panose="02020603050405020304" pitchFamily="18" charset="0"/>
                          <a:cs typeface="Times New Roman" panose="02020603050405020304" pitchFamily="18" charset="0"/>
                        </a:rPr>
                        <a:t>δημοκριτειο</a:t>
                      </a:r>
                      <a:r>
                        <a:rPr lang="el-GR" sz="1100" b="1" cap="all" dirty="0">
                          <a:solidFill>
                            <a:srgbClr val="4A1B1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100" b="1" cap="all" dirty="0" err="1">
                          <a:solidFill>
                            <a:srgbClr val="4A1B1A"/>
                          </a:solidFill>
                          <a:effectLst/>
                          <a:latin typeface="Times New Roman" panose="02020603050405020304" pitchFamily="18" charset="0"/>
                          <a:ea typeface="Times New Roman" panose="02020603050405020304" pitchFamily="18" charset="0"/>
                          <a:cs typeface="Times New Roman" panose="02020603050405020304" pitchFamily="18" charset="0"/>
                        </a:rPr>
                        <a:t>πανεπιστημιο</a:t>
                      </a:r>
                      <a:r>
                        <a:rPr lang="el-GR" sz="1100" b="1" cap="all" dirty="0">
                          <a:solidFill>
                            <a:srgbClr val="4A1B1A"/>
                          </a:solidFill>
                          <a:effectLst/>
                          <a:latin typeface="Times New Roman" panose="02020603050405020304" pitchFamily="18" charset="0"/>
                          <a:ea typeface="Times New Roman" panose="02020603050405020304" pitchFamily="18" charset="0"/>
                          <a:cs typeface="Times New Roman" panose="02020603050405020304" pitchFamily="18" charset="0"/>
                        </a:rPr>
                        <a:t> ΘΡΑΚΗΣ</a:t>
                      </a:r>
                      <a:r>
                        <a:rPr lang="el-GR" sz="1100" b="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l-GR" sz="11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sz="1100" dirty="0">
                          <a:effectLst/>
                          <a:latin typeface="Times New Roman" panose="02020603050405020304" pitchFamily="18" charset="0"/>
                          <a:ea typeface="Times New Roman" panose="02020603050405020304" pitchFamily="18" charset="0"/>
                          <a:cs typeface="Times New Roman" panose="02020603050405020304" pitchFamily="18" charset="0"/>
                        </a:rPr>
                        <a:t>ΠΡΟΓΡΑΜΜΑ ΜΕΤΑΠΤΥΧΙΑΚΩΝ ΣΠΟΥΔΩΝ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sz="1100" dirty="0">
                          <a:effectLst/>
                          <a:latin typeface="Times New Roman" panose="02020603050405020304" pitchFamily="18" charset="0"/>
                          <a:ea typeface="Times New Roman" panose="02020603050405020304" pitchFamily="18" charset="0"/>
                          <a:cs typeface="Times New Roman" panose="02020603050405020304" pitchFamily="18" charset="0"/>
                        </a:rPr>
                        <a:t>ΠΑΙΔΑΓΩΓΙΚΟ ΤΜΗΜΑ ΔΗΜΟΤΙΚΗΣ ΕΚΠΑΙΔΕΥΣΗΣ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sz="1200" b="1" dirty="0">
                          <a:effectLst/>
                          <a:latin typeface="Times New Roman" panose="02020603050405020304" pitchFamily="18" charset="0"/>
                          <a:ea typeface="Times New Roman" panose="02020603050405020304" pitchFamily="18" charset="0"/>
                          <a:cs typeface="Times New Roman" panose="02020603050405020304" pitchFamily="18" charset="0"/>
                        </a:rPr>
                        <a:t>«ΕΠΙΣΤΗΜΕΣ ΤΗΣ ΑΓΩΓΗΣ: ΕΚΠΑΙΔΕΥΣΗ ΣΤΑ ΜΑΘΗΜΑΤΙΚΑ ΚΑΙ ΤΙΣ ΦΥΣΙΚΕΣ ΕΠΙΣΤΗΜΕΣ» 2018- 2019</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xmlns="" val="97323446"/>
                  </a:ext>
                </a:extLst>
              </a:tr>
            </a:tbl>
          </a:graphicData>
        </a:graphic>
      </p:graphicFrame>
      <p:pic>
        <p:nvPicPr>
          <p:cNvPr id="2049" name="Εικόνα 2"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5384" y="330764"/>
            <a:ext cx="1351324" cy="1152525"/>
          </a:xfrm>
          <a:prstGeom prst="rect">
            <a:avLst/>
          </a:prstGeom>
          <a:solidFill>
            <a:srgbClr val="CCFFFF">
              <a:alpha val="58038"/>
            </a:srgbClr>
          </a:solidFill>
        </p:spPr>
      </p:pic>
      <p:sp>
        <p:nvSpPr>
          <p:cNvPr id="3" name="Ορθογώνιο 2"/>
          <p:cNvSpPr/>
          <p:nvPr/>
        </p:nvSpPr>
        <p:spPr>
          <a:xfrm>
            <a:off x="1705383" y="3105835"/>
            <a:ext cx="8522833" cy="3724096"/>
          </a:xfrm>
          <a:prstGeom prst="rect">
            <a:avLst/>
          </a:prstGeom>
        </p:spPr>
        <p:txBody>
          <a:bodyPr wrap="square">
            <a:spAutoFit/>
          </a:bodyPr>
          <a:lstStyle/>
          <a:p>
            <a:pPr algn="ctr"/>
            <a:r>
              <a:rPr lang="el-GR" sz="3200" b="1" dirty="0" err="1" smtClean="0"/>
              <a:t>Εγγραμματισμός</a:t>
            </a:r>
            <a:r>
              <a:rPr lang="el-GR" sz="3200" b="1" dirty="0" smtClean="0"/>
              <a:t> στα Μαθηματικά και τις Φυσικές Επιστήμες στο σχολικό πλαίσιο</a:t>
            </a:r>
          </a:p>
          <a:p>
            <a:endParaRPr lang="el-GR" b="1" dirty="0"/>
          </a:p>
          <a:p>
            <a:endParaRPr lang="el-GR" b="1" dirty="0" smtClean="0"/>
          </a:p>
          <a:p>
            <a:endParaRPr lang="el-GR" b="1" dirty="0"/>
          </a:p>
          <a:p>
            <a:endParaRPr lang="el-GR" b="1" dirty="0" smtClean="0"/>
          </a:p>
          <a:p>
            <a:endParaRPr lang="el-GR" b="1" dirty="0"/>
          </a:p>
          <a:p>
            <a:r>
              <a:rPr lang="el-GR" sz="2400" b="1" dirty="0" smtClean="0"/>
              <a:t>Καθηγητές:</a:t>
            </a:r>
            <a:r>
              <a:rPr lang="el-GR" sz="2800" b="1" dirty="0" smtClean="0"/>
              <a:t> </a:t>
            </a:r>
            <a:r>
              <a:rPr lang="el-GR" sz="2600" b="1" dirty="0" smtClean="0"/>
              <a:t>Μόγιας Αθανάσιος &amp; </a:t>
            </a:r>
            <a:r>
              <a:rPr lang="el-GR" sz="2600" b="1" dirty="0" err="1" smtClean="0"/>
              <a:t>Μπουμπόναρη</a:t>
            </a:r>
            <a:r>
              <a:rPr lang="el-GR" sz="2600" b="1" dirty="0" smtClean="0"/>
              <a:t> Θεοδώρα</a:t>
            </a:r>
          </a:p>
          <a:p>
            <a:endParaRPr lang="el-GR" b="1" dirty="0"/>
          </a:p>
          <a:p>
            <a:r>
              <a:rPr lang="el-GR" b="1" dirty="0" smtClean="0"/>
              <a:t> </a:t>
            </a:r>
          </a:p>
          <a:p>
            <a:pPr algn="r"/>
            <a:r>
              <a:rPr lang="el-GR" b="1" dirty="0" smtClean="0"/>
              <a:t>Μεταπτυχιακή φοιτήτρια: </a:t>
            </a:r>
            <a:r>
              <a:rPr lang="el-GR" b="1" dirty="0" err="1" smtClean="0"/>
              <a:t>Πεσκελίδου</a:t>
            </a:r>
            <a:r>
              <a:rPr lang="el-GR" b="1" dirty="0" smtClean="0"/>
              <a:t> Ελευθερία</a:t>
            </a:r>
            <a:endParaRPr lang="el-GR" b="1" dirty="0"/>
          </a:p>
        </p:txBody>
      </p:sp>
    </p:spTree>
    <p:extLst>
      <p:ext uri="{BB962C8B-B14F-4D97-AF65-F5344CB8AC3E}">
        <p14:creationId xmlns:p14="http://schemas.microsoft.com/office/powerpoint/2010/main" xmlns="" val="20772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404313"/>
            <a:ext cx="10515600" cy="1325563"/>
          </a:xfrm>
        </p:spPr>
        <p:txBody>
          <a:bodyPr/>
          <a:lstStyle/>
          <a:p>
            <a:r>
              <a:rPr lang="el-GR" b="1" dirty="0"/>
              <a:t>ΠΥΚΝΟΤΗΤΑ, ΑΤΜΟΣΦΑΙΡΙΚΗ ΠΙΕΣΗ ΚΑΙ ΚΥΚΛΟΣ ΝΕΡΟΥ</a:t>
            </a:r>
            <a:endParaRPr lang="el-GR" dirty="0"/>
          </a:p>
        </p:txBody>
      </p:sp>
      <p:sp>
        <p:nvSpPr>
          <p:cNvPr id="3" name="Θέση περιεχομένου 2"/>
          <p:cNvSpPr>
            <a:spLocks noGrp="1"/>
          </p:cNvSpPr>
          <p:nvPr>
            <p:ph idx="1"/>
          </p:nvPr>
        </p:nvSpPr>
        <p:spPr>
          <a:xfrm>
            <a:off x="838200" y="2661647"/>
            <a:ext cx="10515600" cy="4351338"/>
          </a:xfrm>
        </p:spPr>
        <p:txBody>
          <a:bodyPr/>
          <a:lstStyle/>
          <a:p>
            <a:pPr marL="0" indent="0" algn="just">
              <a:buNone/>
            </a:pPr>
            <a:r>
              <a:rPr lang="el-GR" dirty="0" smtClean="0"/>
              <a:t>Ας σκεφτούμε τις ιδιότητες του αέρα που βρίσκεται πάνω από μια περιοχή ζεστού νερού. Αφού ο Ήλιος αυξάνει την κινητική ενέργεια των μορίων του νερού, πολλά μόρια θα μεταβούν από την υγρή στην αέρια φάση. Υπάρχει μια ισορροπία μεταξύ της ποσότητας των μορίων του νερού με τη μορφή υγρού και τη μορφή αερίου. Αυτή η ισορροπία διαταράσσεται από τη θερμοκρασία. Σε ζεστό αέρα, το σημείο ισορροπίας τοποθετείται σε μεγαλύτερη πυκνότητα υδρατμών σε σχέση με τις συνθήκες κρύου αέρα.</a:t>
            </a:r>
            <a:endParaRPr lang="el-GR" dirty="0"/>
          </a:p>
        </p:txBody>
      </p:sp>
    </p:spTree>
    <p:extLst>
      <p:ext uri="{BB962C8B-B14F-4D97-AF65-F5344CB8AC3E}">
        <p14:creationId xmlns:p14="http://schemas.microsoft.com/office/powerpoint/2010/main" xmlns="" val="406709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2469515"/>
          </a:xfrm>
        </p:spPr>
        <p:txBody>
          <a:bodyPr>
            <a:normAutofit fontScale="90000"/>
          </a:bodyPr>
          <a:lstStyle/>
          <a:p>
            <a:r>
              <a:rPr lang="el-GR" sz="2800" dirty="0" smtClean="0">
                <a:latin typeface="+mn-lt"/>
              </a:rPr>
              <a:t>Η ατμόσφαιρα αποτελείται κατά 78% από Άζωτο. Το μοριακό βάρος προκύπτει προσθέτοντας τα βάρη των πρωτονίων και των νετρο</a:t>
            </a:r>
            <a:r>
              <a:rPr lang="el-GR" sz="2800" dirty="0">
                <a:latin typeface="+mn-lt"/>
              </a:rPr>
              <a:t>ν</a:t>
            </a:r>
            <a:r>
              <a:rPr lang="el-GR" sz="2800" dirty="0" smtClean="0">
                <a:latin typeface="+mn-lt"/>
              </a:rPr>
              <a:t>ίων όλων των ατόμων ενός μορίου. </a:t>
            </a:r>
            <a:br>
              <a:rPr lang="el-GR" sz="2800" dirty="0" smtClean="0">
                <a:latin typeface="+mn-lt"/>
              </a:rPr>
            </a:br>
            <a:r>
              <a:rPr lang="el-GR" sz="2800" dirty="0" smtClean="0">
                <a:latin typeface="+mn-lt"/>
              </a:rPr>
              <a:t>Η πίεση του αέρα με περισσότερη υγρασία είναι μικρότερη από την αντίστοιχη πίεση αέρα με λιγότερο νερό. Αυτό εξηγείται, αν σκεφτούμε ότι τα μοριακά βάρη νερού και αζώτου είναι διαφορετικά. Το νερό ουσιαστικά μειώνει την πυκνότητα του αέρα. </a:t>
            </a:r>
            <a:r>
              <a:rPr lang="el-GR" sz="2800" dirty="0" smtClean="0"/>
              <a:t/>
            </a:r>
            <a:br>
              <a:rPr lang="el-GR" sz="2800" dirty="0" smtClean="0"/>
            </a:br>
            <a:endParaRPr lang="el-GR" sz="2800" dirty="0"/>
          </a:p>
        </p:txBody>
      </p:sp>
      <p:sp>
        <p:nvSpPr>
          <p:cNvPr id="3" name="Θέση κειμένου 2"/>
          <p:cNvSpPr>
            <a:spLocks noGrp="1"/>
          </p:cNvSpPr>
          <p:nvPr>
            <p:ph type="body" idx="1"/>
          </p:nvPr>
        </p:nvSpPr>
        <p:spPr>
          <a:xfrm>
            <a:off x="839788" y="3122023"/>
            <a:ext cx="5157787" cy="429930"/>
          </a:xfrm>
        </p:spPr>
        <p:txBody>
          <a:bodyPr/>
          <a:lstStyle/>
          <a:p>
            <a:r>
              <a:rPr lang="el-GR" dirty="0" smtClean="0"/>
              <a:t>Το μοριακό βάρος του νερού είναι 18.</a:t>
            </a:r>
            <a:endParaRPr lang="el-GR" dirty="0"/>
          </a:p>
        </p:txBody>
      </p:sp>
      <p:pic>
        <p:nvPicPr>
          <p:cNvPr id="8" name="Θέση περιεχομένου 7"/>
          <p:cNvPicPr>
            <a:picLocks noGrp="1" noChangeAspect="1"/>
          </p:cNvPicPr>
          <p:nvPr>
            <p:ph sz="half" idx="2"/>
          </p:nvPr>
        </p:nvPicPr>
        <p:blipFill>
          <a:blip r:embed="rId2" cstate="print"/>
          <a:stretch>
            <a:fillRect/>
          </a:stretch>
        </p:blipFill>
        <p:spPr>
          <a:xfrm>
            <a:off x="1990110" y="3663625"/>
            <a:ext cx="2777833" cy="2240785"/>
          </a:xfrm>
          <a:prstGeom prst="rect">
            <a:avLst/>
          </a:prstGeom>
        </p:spPr>
      </p:pic>
      <p:sp>
        <p:nvSpPr>
          <p:cNvPr id="5" name="Θέση κειμένου 4"/>
          <p:cNvSpPr>
            <a:spLocks noGrp="1"/>
          </p:cNvSpPr>
          <p:nvPr>
            <p:ph type="body" sz="quarter" idx="3"/>
          </p:nvPr>
        </p:nvSpPr>
        <p:spPr>
          <a:xfrm>
            <a:off x="6172200" y="3122023"/>
            <a:ext cx="5183188" cy="429930"/>
          </a:xfrm>
        </p:spPr>
        <p:txBody>
          <a:bodyPr/>
          <a:lstStyle/>
          <a:p>
            <a:r>
              <a:rPr lang="el-GR" dirty="0" smtClean="0"/>
              <a:t>Το μοριακό βάρος του αζώτου είναι 28.</a:t>
            </a:r>
            <a:endParaRPr lang="el-GR" dirty="0"/>
          </a:p>
        </p:txBody>
      </p:sp>
      <p:pic>
        <p:nvPicPr>
          <p:cNvPr id="7" name="Θέση περιεχομένου 6"/>
          <p:cNvPicPr>
            <a:picLocks noGrp="1" noChangeAspect="1"/>
          </p:cNvPicPr>
          <p:nvPr>
            <p:ph sz="quarter" idx="4"/>
          </p:nvPr>
        </p:nvPicPr>
        <p:blipFill>
          <a:blip r:embed="rId3" cstate="print"/>
          <a:stretch>
            <a:fillRect/>
          </a:stretch>
        </p:blipFill>
        <p:spPr>
          <a:xfrm>
            <a:off x="7903029" y="3551953"/>
            <a:ext cx="2854418" cy="2637709"/>
          </a:xfrm>
          <a:prstGeom prst="rect">
            <a:avLst/>
          </a:prstGeom>
        </p:spPr>
      </p:pic>
    </p:spTree>
    <p:extLst>
      <p:ext uri="{BB962C8B-B14F-4D97-AF65-F5344CB8AC3E}">
        <p14:creationId xmlns:p14="http://schemas.microsoft.com/office/powerpoint/2010/main" xmlns="" val="407145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lum bright="12000"/>
          </a:blip>
          <a:stretch>
            <a:fillRect/>
          </a:stretch>
        </p:blipFill>
        <p:spPr>
          <a:xfrm>
            <a:off x="1" y="0"/>
            <a:ext cx="12192000" cy="6857999"/>
          </a:xfrm>
          <a:prstGeom prst="rect">
            <a:avLst/>
          </a:prstGeom>
        </p:spPr>
      </p:pic>
      <p:sp>
        <p:nvSpPr>
          <p:cNvPr id="2" name="Τίτλος 1"/>
          <p:cNvSpPr>
            <a:spLocks noGrp="1"/>
          </p:cNvSpPr>
          <p:nvPr>
            <p:ph type="title"/>
          </p:nvPr>
        </p:nvSpPr>
        <p:spPr/>
        <p:txBody>
          <a:bodyPr/>
          <a:lstStyle/>
          <a:p>
            <a:r>
              <a:rPr lang="el-GR" b="1" dirty="0" smtClean="0"/>
              <a:t>ΠΙΕΣΗ ΣΥΣΤΗΜΑΤΟΣ ΚΑΙ ΑΝΕΜΟΣ</a:t>
            </a:r>
            <a:endParaRPr lang="el-GR" b="1" dirty="0"/>
          </a:p>
        </p:txBody>
      </p:sp>
      <p:sp>
        <p:nvSpPr>
          <p:cNvPr id="3" name="Θέση περιεχομένου 2"/>
          <p:cNvSpPr>
            <a:spLocks noGrp="1"/>
          </p:cNvSpPr>
          <p:nvPr>
            <p:ph idx="1"/>
          </p:nvPr>
        </p:nvSpPr>
        <p:spPr>
          <a:xfrm>
            <a:off x="746760" y="1512116"/>
            <a:ext cx="10515600" cy="4351338"/>
          </a:xfrm>
        </p:spPr>
        <p:txBody>
          <a:bodyPr>
            <a:normAutofit fontScale="92500" lnSpcReduction="10000"/>
          </a:bodyPr>
          <a:lstStyle/>
          <a:p>
            <a:pPr marL="0" indent="0" algn="just">
              <a:buNone/>
            </a:pPr>
            <a:r>
              <a:rPr lang="el-GR" dirty="0" smtClean="0"/>
              <a:t>Τα μόρια του αέρα κινούνται από περιοχές με υψηλότερη πίεση σε περιοχές με χαμηλότερη πίεση. Η κίνηση των μορίων του αέρα είναι γνωστή ως </a:t>
            </a:r>
            <a:r>
              <a:rPr lang="el-GR" b="1" dirty="0" smtClean="0"/>
              <a:t>άνεμος</a:t>
            </a:r>
            <a:r>
              <a:rPr lang="el-GR" dirty="0" smtClean="0"/>
              <a:t>. Τα μεγάλης κλίμακας καιρικά χαρακτηριστικά συνήθως κατηγοριοποιούνται με βάση τις υψηλές ή χαμηλές πιέσεις της ατμόσφαιρας. </a:t>
            </a:r>
          </a:p>
          <a:p>
            <a:pPr marL="0" indent="0" algn="just">
              <a:buNone/>
            </a:pPr>
            <a:r>
              <a:rPr lang="el-GR" dirty="0" smtClean="0"/>
              <a:t>Ένα χαμηλής πίεσης σύστημα αφορά σε περιοχή που στο κέντρο της έχει χαμηλή πίεση. Ο αέρας στο κέντρο του συστήματος είναι ελαφρύτερος σε σχέση με το περιβάλλον της περιοχής. Ο αέρας ανεβαίνει προς τα πάνω και ψύχεται, οπότε σύννεφα και κατακρημνίσματα δημιουργούνται. </a:t>
            </a:r>
          </a:p>
          <a:p>
            <a:pPr marL="0" indent="0" algn="just">
              <a:buNone/>
            </a:pPr>
            <a:r>
              <a:rPr lang="el-GR" dirty="0" smtClean="0"/>
              <a:t>Αν το κέντρο αυτής της χαμηλής πίεσης βρίσκεται σε περιοχή βόρεια του Εκουαδόρ (~5</a:t>
            </a:r>
            <a:r>
              <a:rPr lang="el-GR" baseline="30000" dirty="0" smtClean="0"/>
              <a:t>ο</a:t>
            </a:r>
            <a:r>
              <a:rPr lang="el-GR" dirty="0" smtClean="0"/>
              <a:t> Ν ή περισσότερο) θα ξεκινήσει μια αριστερόστροφη πορεία του ανέμου, που ονομάζεται </a:t>
            </a:r>
            <a:r>
              <a:rPr lang="el-GR" b="1" dirty="0" smtClean="0"/>
              <a:t>κυκλοφορία</a:t>
            </a:r>
            <a:r>
              <a:rPr lang="el-GR" dirty="0" smtClean="0"/>
              <a:t>.</a:t>
            </a:r>
            <a:endParaRPr lang="el-GR" dirty="0"/>
          </a:p>
        </p:txBody>
      </p:sp>
    </p:spTree>
    <p:extLst>
      <p:ext uri="{BB962C8B-B14F-4D97-AF65-F5344CB8AC3E}">
        <p14:creationId xmlns:p14="http://schemas.microsoft.com/office/powerpoint/2010/main" xmlns="" val="134083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8542">
              <a:srgbClr val="92D050"/>
            </a:gs>
            <a:gs pos="55500">
              <a:srgbClr val="FFFF00"/>
            </a:gs>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2886"/>
          </a:xfrm>
        </p:spPr>
        <p:txBody>
          <a:bodyPr>
            <a:normAutofit fontScale="90000"/>
          </a:bodyPr>
          <a:lstStyle/>
          <a:p>
            <a:endParaRPr lang="el-GR" dirty="0"/>
          </a:p>
        </p:txBody>
      </p:sp>
      <p:sp>
        <p:nvSpPr>
          <p:cNvPr id="3" name="Θέση περιεχομένου 2"/>
          <p:cNvSpPr>
            <a:spLocks noGrp="1"/>
          </p:cNvSpPr>
          <p:nvPr>
            <p:ph idx="1"/>
          </p:nvPr>
        </p:nvSpPr>
        <p:spPr>
          <a:xfrm>
            <a:off x="838200" y="587829"/>
            <a:ext cx="10515600" cy="6270171"/>
          </a:xfrm>
        </p:spPr>
        <p:txBody>
          <a:bodyPr>
            <a:normAutofit fontScale="85000" lnSpcReduction="20000"/>
          </a:bodyPr>
          <a:lstStyle/>
          <a:p>
            <a:pPr marL="0" indent="0" algn="just">
              <a:buNone/>
            </a:pPr>
            <a:r>
              <a:rPr lang="el-GR" dirty="0" smtClean="0"/>
              <a:t>Έστω ότι η περιοχή χαμηλής πίεσης βρίσκεται σε τροπικές χώρες (π.χ. στον κόλπο του Μεξικό). Ο αέρας εδώ είναι ελαφρύτερος συγκρινόμενος με τον αέρα σε μικρή απόσταση. Ο ζεστός και υγρός αέρας ανεβαίνει προς τα πάνω και βαρύτερος αέρας από γύρω θα κινηθεί προς την περιοχή της χαμηλότερης πίεσης. Όταν ο αέρας συγκλίνει από όλες τις κατευθύνσεις, η μόνη δυνατή πορεία θα είναι προς τα πάνω. Η άνοδος του θερμού αέρα και η διαδικασία της εξάτμισης βοηθούν να ψυχθούν οι επιφάνειες νερού, διότι ενέργεια μεταφέρεται από τον ωκεανό στην ατμόσφαιρα.</a:t>
            </a:r>
          </a:p>
          <a:p>
            <a:pPr marL="0" indent="0" algn="just">
              <a:buNone/>
            </a:pPr>
            <a:r>
              <a:rPr lang="el-GR" dirty="0" smtClean="0"/>
              <a:t>Η </a:t>
            </a:r>
            <a:r>
              <a:rPr lang="el-GR" dirty="0"/>
              <a:t>υγρασία αυξάνεται στην ατμόσφαιρα και ψύχεται. Ο ατμός (αέριο) συμπυκνώνεται σε υγρό νερό στα σύννεφα. Όταν ο υγρός αέρας ψύχεται και συμπυκνώνεται, ενέργεια απελευθερώνεται θερμαίνοντας την </a:t>
            </a:r>
            <a:r>
              <a:rPr lang="el-GR" dirty="0" err="1"/>
              <a:t>περιβάλλουσα</a:t>
            </a:r>
            <a:r>
              <a:rPr lang="el-GR" dirty="0"/>
              <a:t> ατμόσφαιρα. Ο αέρας που είναι πλέον θερμότερος ανυψώνεται. Το νερό εξακολουθεί να συμπυκνώνεται ψηλότερα στον ουρανό και ενέργεια συνεχίζει να απελευθερώνεται. Ο ψυχρός αέρας θα περιέχει συνολικά λιγότερη υγρασία</a:t>
            </a:r>
            <a:r>
              <a:rPr lang="el-GR" dirty="0" smtClean="0"/>
              <a:t>.</a:t>
            </a:r>
          </a:p>
          <a:p>
            <a:pPr marL="0" indent="0" algn="just">
              <a:buNone/>
            </a:pPr>
            <a:endParaRPr lang="el-GR" sz="2600" i="1" dirty="0" smtClean="0"/>
          </a:p>
          <a:p>
            <a:pPr marL="0" indent="0" algn="just">
              <a:buNone/>
            </a:pPr>
            <a:r>
              <a:rPr lang="el-GR" sz="2600" i="1" dirty="0"/>
              <a:t> </a:t>
            </a:r>
            <a:r>
              <a:rPr lang="el-GR" sz="2600" i="1" dirty="0" smtClean="0"/>
              <a:t>               Εικόνα: Κυκλοφορία ατμοσφαιρικού αέρα</a:t>
            </a:r>
            <a:endParaRPr lang="el-GR" sz="2600" i="1" dirty="0"/>
          </a:p>
          <a:p>
            <a:pPr marL="0" indent="0">
              <a:buNone/>
            </a:pPr>
            <a:r>
              <a:rPr lang="el-GR" dirty="0" smtClean="0"/>
              <a:t>                                                 </a:t>
            </a:r>
          </a:p>
          <a:p>
            <a:pPr marL="0" indent="0">
              <a:buNone/>
            </a:pPr>
            <a:r>
              <a:rPr lang="el-GR" dirty="0"/>
              <a:t> </a:t>
            </a:r>
            <a:r>
              <a:rPr lang="el-GR" dirty="0" smtClean="0"/>
              <a:t>                                                   </a:t>
            </a:r>
          </a:p>
          <a:p>
            <a:pPr marL="0" indent="0">
              <a:buNone/>
            </a:pPr>
            <a:r>
              <a:rPr lang="el-GR" dirty="0"/>
              <a:t> </a:t>
            </a:r>
            <a:r>
              <a:rPr lang="el-GR" dirty="0" smtClean="0"/>
              <a:t>                                                   </a:t>
            </a:r>
            <a:endParaRPr lang="el-GR" dirty="0"/>
          </a:p>
        </p:txBody>
      </p:sp>
      <p:pic>
        <p:nvPicPr>
          <p:cNvPr id="4" name="Εικόνα 3"/>
          <p:cNvPicPr>
            <a:picLocks noChangeAspect="1"/>
          </p:cNvPicPr>
          <p:nvPr/>
        </p:nvPicPr>
        <p:blipFill>
          <a:blip r:embed="rId2" cstate="print"/>
          <a:stretch>
            <a:fillRect/>
          </a:stretch>
        </p:blipFill>
        <p:spPr>
          <a:xfrm>
            <a:off x="7041242" y="4713515"/>
            <a:ext cx="4214586" cy="2144485"/>
          </a:xfrm>
          <a:prstGeom prst="rect">
            <a:avLst/>
          </a:prstGeom>
        </p:spPr>
      </p:pic>
    </p:spTree>
    <p:extLst>
      <p:ext uri="{BB962C8B-B14F-4D97-AF65-F5344CB8AC3E}">
        <p14:creationId xmlns:p14="http://schemas.microsoft.com/office/powerpoint/2010/main" xmlns="" val="145563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8542">
              <a:srgbClr val="92D050"/>
            </a:gs>
            <a:gs pos="55500">
              <a:schemeClr val="accent5">
                <a:lumMod val="60000"/>
                <a:lumOff val="40000"/>
              </a:schemeClr>
            </a:gs>
            <a:gs pos="37000">
              <a:srgbClr val="D6E6F5"/>
            </a:gs>
            <a:gs pos="0">
              <a:schemeClr val="accent1">
                <a:lumMod val="5000"/>
                <a:lumOff val="95000"/>
              </a:schemeClr>
            </a:gs>
            <a:gs pos="74000">
              <a:schemeClr val="accent1">
                <a:lumMod val="45000"/>
                <a:lumOff val="55000"/>
              </a:schemeClr>
            </a:gs>
            <a:gs pos="83000">
              <a:srgbClr val="7030A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32155"/>
          </a:xfrm>
        </p:spPr>
        <p:txBody>
          <a:bodyPr>
            <a:normAutofit/>
          </a:bodyPr>
          <a:lstStyle/>
          <a:p>
            <a:r>
              <a:rPr lang="el-GR" b="1" dirty="0" smtClean="0"/>
              <a:t>ΚΥΚΛΩΝΑΣ-ΜΑΤΙ ΤΟΥ ΚΥΚΛΩΝΑ</a:t>
            </a:r>
            <a:endParaRPr lang="el-GR" b="1" dirty="0"/>
          </a:p>
        </p:txBody>
      </p:sp>
      <p:sp>
        <p:nvSpPr>
          <p:cNvPr id="3" name="Θέση περιεχομένου 2"/>
          <p:cNvSpPr>
            <a:spLocks noGrp="1"/>
          </p:cNvSpPr>
          <p:nvPr>
            <p:ph idx="1"/>
          </p:nvPr>
        </p:nvSpPr>
        <p:spPr>
          <a:xfrm>
            <a:off x="679269" y="966651"/>
            <a:ext cx="10411097" cy="5747658"/>
          </a:xfrm>
        </p:spPr>
        <p:txBody>
          <a:bodyPr>
            <a:normAutofit fontScale="92500" lnSpcReduction="10000"/>
          </a:bodyPr>
          <a:lstStyle/>
          <a:p>
            <a:pPr marL="0" indent="0" algn="just">
              <a:buNone/>
            </a:pPr>
            <a:r>
              <a:rPr lang="el-GR" dirty="0" smtClean="0"/>
              <a:t>Θερμική ενέργεια απελευθερώνεται παρέχοντας περισσότερη ενέργεια στο σύστημα. Κι όσο η πορεία συνεχίζεται, τεράστιες ποσότητες εξατμισμένου νερού από τον ωκεανό τροφοδοτούν την ατμόσφαιρα. Αν υπάρξουν ευνοϊκές συνθήκες, ισχυρή καταιγίδα ή τροπικός κυκλώνας μπορεί να δημιουργηθεί. Οι τροπικοί κυκλώνες έχουν μια οργανωμένη κυκλοφορία γύρω από έναν πυρήνα χαμηλής πίεσης, που ονομάζεται </a:t>
            </a:r>
            <a:r>
              <a:rPr lang="el-GR" b="1" dirty="0" smtClean="0"/>
              <a:t>μάτι του κυκλώνα</a:t>
            </a:r>
            <a:r>
              <a:rPr lang="el-GR" dirty="0" smtClean="0"/>
              <a:t>. </a:t>
            </a:r>
          </a:p>
          <a:p>
            <a:pPr marL="0" indent="0" algn="just">
              <a:buNone/>
            </a:pPr>
            <a:r>
              <a:rPr lang="el-GR" dirty="0" smtClean="0"/>
              <a:t>Οι τυφώνες είναι τεράστια χαμηλής πίεσης   συστήματα  με καταιγίδες. Σε έναν τυφώνα οι άνεμοι φυσούν, αντίθετα από τη φορά των  δεικτών του ρολογιού, κατά μήκος της επιφάνειας της Γης και δημιουργούν ζώνες βροχής σε σύννεφα που σχηματίζονται γύρω από το μάτι. </a:t>
            </a:r>
          </a:p>
          <a:p>
            <a:pPr marL="0" indent="0">
              <a:buNone/>
            </a:pPr>
            <a:endParaRPr lang="el-GR" dirty="0"/>
          </a:p>
          <a:p>
            <a:pPr marL="0" indent="0">
              <a:buNone/>
            </a:pPr>
            <a:endParaRPr lang="el-GR" dirty="0" smtClean="0"/>
          </a:p>
          <a:p>
            <a:pPr marL="0" indent="0">
              <a:buNone/>
            </a:pPr>
            <a:endParaRPr lang="el-GR" dirty="0" smtClean="0"/>
          </a:p>
          <a:p>
            <a:pPr marL="0" indent="0">
              <a:buNone/>
            </a:pPr>
            <a:r>
              <a:rPr lang="el-GR" dirty="0"/>
              <a:t> </a:t>
            </a:r>
            <a:r>
              <a:rPr lang="el-GR" dirty="0" smtClean="0"/>
              <a:t>                                                             Τροπικός κυκλώνας        </a:t>
            </a:r>
            <a:endParaRPr lang="el-GR" dirty="0"/>
          </a:p>
        </p:txBody>
      </p:sp>
      <p:pic>
        <p:nvPicPr>
          <p:cNvPr id="4" name="Εικόνα 3"/>
          <p:cNvPicPr>
            <a:picLocks noChangeAspect="1"/>
          </p:cNvPicPr>
          <p:nvPr/>
        </p:nvPicPr>
        <p:blipFill>
          <a:blip r:embed="rId2" cstate="print"/>
          <a:stretch>
            <a:fillRect/>
          </a:stretch>
        </p:blipFill>
        <p:spPr>
          <a:xfrm>
            <a:off x="838200" y="4650377"/>
            <a:ext cx="4034246" cy="2207623"/>
          </a:xfrm>
          <a:prstGeom prst="rect">
            <a:avLst/>
          </a:prstGeom>
        </p:spPr>
      </p:pic>
      <p:pic>
        <p:nvPicPr>
          <p:cNvPr id="5" name="Εικόνα 4">
            <a:hlinkClick r:id="rId3" action="ppaction://hlinkfile"/>
          </p:cNvPr>
          <p:cNvPicPr>
            <a:picLocks noChangeAspect="1"/>
          </p:cNvPicPr>
          <p:nvPr/>
        </p:nvPicPr>
        <p:blipFill>
          <a:blip r:embed="rId4" cstate="print"/>
          <a:stretch>
            <a:fillRect/>
          </a:stretch>
        </p:blipFill>
        <p:spPr>
          <a:xfrm>
            <a:off x="10395689" y="5747657"/>
            <a:ext cx="958111" cy="966652"/>
          </a:xfrm>
          <a:prstGeom prst="rect">
            <a:avLst/>
          </a:prstGeom>
        </p:spPr>
      </p:pic>
    </p:spTree>
    <p:extLst>
      <p:ext uri="{BB962C8B-B14F-4D97-AF65-F5344CB8AC3E}">
        <p14:creationId xmlns:p14="http://schemas.microsoft.com/office/powerpoint/2010/main" xmlns="" val="404044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830629"/>
          </a:xfrm>
        </p:spPr>
        <p:txBody>
          <a:bodyPr/>
          <a:lstStyle/>
          <a:p>
            <a:r>
              <a:rPr lang="el-GR" b="1" dirty="0" smtClean="0"/>
              <a:t>ΚΥΚΛΟΣ ΝΕΡΟΥ</a:t>
            </a:r>
            <a:endParaRPr lang="el-GR" b="1" dirty="0"/>
          </a:p>
        </p:txBody>
      </p:sp>
      <p:sp>
        <p:nvSpPr>
          <p:cNvPr id="3" name="Θέση κειμένου 2"/>
          <p:cNvSpPr>
            <a:spLocks noGrp="1"/>
          </p:cNvSpPr>
          <p:nvPr>
            <p:ph type="body" idx="1"/>
          </p:nvPr>
        </p:nvSpPr>
        <p:spPr>
          <a:xfrm>
            <a:off x="839788" y="1681163"/>
            <a:ext cx="5157787" cy="189840"/>
          </a:xfrm>
        </p:spPr>
        <p:txBody>
          <a:bodyPr>
            <a:normAutofit fontScale="32500" lnSpcReduction="20000"/>
          </a:bodyPr>
          <a:lstStyle/>
          <a:p>
            <a:endParaRPr lang="el-GR" dirty="0"/>
          </a:p>
        </p:txBody>
      </p:sp>
      <p:pic>
        <p:nvPicPr>
          <p:cNvPr id="7" name="Θέση περιεχομένου 6"/>
          <p:cNvPicPr>
            <a:picLocks noGrp="1" noChangeAspect="1"/>
          </p:cNvPicPr>
          <p:nvPr>
            <p:ph sz="half" idx="2"/>
          </p:nvPr>
        </p:nvPicPr>
        <p:blipFill>
          <a:blip r:embed="rId3" cstate="print"/>
          <a:stretch>
            <a:fillRect/>
          </a:stretch>
        </p:blipFill>
        <p:spPr>
          <a:xfrm>
            <a:off x="839787" y="1575583"/>
            <a:ext cx="4899831" cy="4023360"/>
          </a:xfrm>
          <a:prstGeom prst="rect">
            <a:avLst/>
          </a:prstGeom>
        </p:spPr>
      </p:pic>
      <p:sp>
        <p:nvSpPr>
          <p:cNvPr id="5" name="Θέση κειμένου 4"/>
          <p:cNvSpPr>
            <a:spLocks noGrp="1"/>
          </p:cNvSpPr>
          <p:nvPr>
            <p:ph type="body" sz="quarter" idx="3"/>
          </p:nvPr>
        </p:nvSpPr>
        <p:spPr>
          <a:xfrm>
            <a:off x="6172200" y="1681163"/>
            <a:ext cx="5183188" cy="45719"/>
          </a:xfrm>
        </p:spPr>
        <p:txBody>
          <a:bodyPr>
            <a:normAutofit fontScale="25000" lnSpcReduction="20000"/>
          </a:bodyPr>
          <a:lstStyle/>
          <a:p>
            <a:endParaRPr lang="el-GR" dirty="0"/>
          </a:p>
        </p:txBody>
      </p:sp>
      <p:sp>
        <p:nvSpPr>
          <p:cNvPr id="6" name="Θέση περιεχομένου 5"/>
          <p:cNvSpPr>
            <a:spLocks noGrp="1"/>
          </p:cNvSpPr>
          <p:nvPr>
            <p:ph sz="quarter" idx="4"/>
          </p:nvPr>
        </p:nvSpPr>
        <p:spPr>
          <a:xfrm>
            <a:off x="6172200" y="844062"/>
            <a:ext cx="5183188" cy="5345601"/>
          </a:xfrm>
        </p:spPr>
        <p:txBody>
          <a:bodyPr>
            <a:normAutofit fontScale="92500" lnSpcReduction="20000"/>
          </a:bodyPr>
          <a:lstStyle/>
          <a:p>
            <a:pPr marL="0" indent="0" algn="just">
              <a:buNone/>
            </a:pPr>
            <a:r>
              <a:rPr lang="el-GR" dirty="0" smtClean="0"/>
              <a:t>Ο κύκλος του νερού εξαρτάται από την ενέργεια που μεταφέρεται. Ο ωκεανός χάνει θερμότητα με την εξάτμιση</a:t>
            </a:r>
            <a:r>
              <a:rPr lang="el-GR" dirty="0"/>
              <a:t> </a:t>
            </a:r>
            <a:r>
              <a:rPr lang="el-GR" dirty="0" smtClean="0"/>
              <a:t>- η ενέργεια βέβαια αυτή δεν χάνεται, αλλά μεταφέρεται στην ατμόσφαιρα. Όταν αυτό συμβαίνει πάνω από τροπικούς ωκεανούς, οι υδρατμοί του αέρα που συμπυκνώνονται παρέχουν ενέργεια ικανή να τροφοδοτήσει και να ξεκινήσει ένας τυφώνας. </a:t>
            </a:r>
          </a:p>
          <a:p>
            <a:pPr marL="0" indent="0" algn="just">
              <a:buNone/>
            </a:pPr>
            <a:r>
              <a:rPr lang="el-GR" dirty="0" smtClean="0"/>
              <a:t>Το νερό κάνει τον κύκλο του ανάμεσα στις σφαίρες του πλανήτη: Ατμόσφαιρα, Βιόσφαιρα, Υδρόσφαιρα και Λιθόσφαιρα. </a:t>
            </a:r>
          </a:p>
          <a:p>
            <a:pPr marL="0" indent="0" algn="just">
              <a:buNone/>
            </a:pPr>
            <a:r>
              <a:rPr lang="el-GR" dirty="0" smtClean="0"/>
              <a:t>Αυτός είναι ο λόγος που ο κύκλος του νερού ονομάζεται και </a:t>
            </a:r>
            <a:r>
              <a:rPr lang="el-GR" b="1" dirty="0" err="1" smtClean="0"/>
              <a:t>βιογεωχημικός</a:t>
            </a:r>
            <a:r>
              <a:rPr lang="el-GR" b="1" dirty="0" smtClean="0"/>
              <a:t> κύκλος.</a:t>
            </a:r>
            <a:endParaRPr lang="el-GR" b="1" dirty="0"/>
          </a:p>
        </p:txBody>
      </p:sp>
    </p:spTree>
    <p:extLst>
      <p:ext uri="{BB962C8B-B14F-4D97-AF65-F5344CB8AC3E}">
        <p14:creationId xmlns:p14="http://schemas.microsoft.com/office/powerpoint/2010/main" xmlns="" val="130332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lum bright="44000" contrast="-56000"/>
          </a:blip>
          <a:stretch>
            <a:fillRect/>
          </a:stretch>
        </p:blipFill>
        <p:spPr>
          <a:xfrm>
            <a:off x="0" y="-5447"/>
            <a:ext cx="12191999" cy="6863445"/>
          </a:xfrm>
          <a:prstGeom prst="rect">
            <a:avLst/>
          </a:prstGeom>
          <a:effectLst>
            <a:reflection endPos="0" dist="50800" dir="5400000" sy="-100000" algn="bl" rotWithShape="0"/>
          </a:effectLst>
        </p:spPr>
      </p:pic>
      <p:sp>
        <p:nvSpPr>
          <p:cNvPr id="2" name="Τίτλος 1"/>
          <p:cNvSpPr>
            <a:spLocks noGrp="1"/>
          </p:cNvSpPr>
          <p:nvPr>
            <p:ph type="title"/>
          </p:nvPr>
        </p:nvSpPr>
        <p:spPr>
          <a:xfrm>
            <a:off x="838200" y="365125"/>
            <a:ext cx="10515600" cy="941161"/>
          </a:xfrm>
        </p:spPr>
        <p:txBody>
          <a:bodyPr>
            <a:normAutofit fontScale="90000"/>
          </a:bodyPr>
          <a:lstStyle/>
          <a:p>
            <a:r>
              <a:rPr lang="el-GR" b="1" dirty="0" smtClean="0"/>
              <a:t>ΠΡΟΤΥΠΑ ΑΝΕΜΟΥ, ΚΥΨΕΛΕΣ ΜΕΤΑΦΟΡΑΣ ΚΑΙ ΕΠΙΔΡΑΣΗ ΤΗΣ ΔΥΝΑΜΗΣ </a:t>
            </a:r>
            <a:r>
              <a:rPr lang="en-GB" b="1" dirty="0" smtClean="0"/>
              <a:t>Coriolis</a:t>
            </a:r>
            <a:endParaRPr lang="el-GR" b="1" dirty="0"/>
          </a:p>
        </p:txBody>
      </p:sp>
      <p:sp>
        <p:nvSpPr>
          <p:cNvPr id="3" name="Θέση περιεχομένου 2"/>
          <p:cNvSpPr>
            <a:spLocks noGrp="1"/>
          </p:cNvSpPr>
          <p:nvPr>
            <p:ph idx="1"/>
          </p:nvPr>
        </p:nvSpPr>
        <p:spPr>
          <a:xfrm>
            <a:off x="838200" y="1306286"/>
            <a:ext cx="10515600" cy="5551713"/>
          </a:xfrm>
        </p:spPr>
        <p:txBody>
          <a:bodyPr>
            <a:normAutofit/>
          </a:bodyPr>
          <a:lstStyle/>
          <a:p>
            <a:pPr marL="0" indent="0">
              <a:buNone/>
            </a:pPr>
            <a:endParaRPr lang="el-GR" dirty="0" smtClean="0"/>
          </a:p>
          <a:p>
            <a:pPr marL="0" indent="0" algn="just">
              <a:buNone/>
            </a:pPr>
            <a:r>
              <a:rPr lang="el-GR" dirty="0" smtClean="0"/>
              <a:t>Προκειμένου να κάνουμε προβλέψεις για τους τυφώνες, πρέπει να καταλάβουμε τα πρότυπα ανέμου. Σε ένα μοντέλο κίνησης του αέρα γύρω από τη Γη, ο αέρας που θερμαίνεται στον Ισημερινό ανυψώνεται μακριά από την επιφάνεια και όταν φτάσει στην τροπόσφαιρα αλλάζει κατεύθυνση προς τους πόλους. Η κίνηση του αέρα λειτουργεί ως μια μεγάλη κυψέλη μεταφοράς θερμότητας προς τις πολικές περιοχές της Γης, με τον ψυχρότερο αέρα να ταξιδεύει πίσω στον Ισημερινό κατά μήκος της γήινης επιφάνειας. Στην πραγματικότητα,</a:t>
            </a:r>
          </a:p>
          <a:p>
            <a:pPr marL="0" indent="0" algn="just">
              <a:buNone/>
            </a:pPr>
            <a:r>
              <a:rPr lang="el-GR" dirty="0" smtClean="0"/>
              <a:t> οι κυψέλες μεταφοράς είναι περισσότερο </a:t>
            </a:r>
          </a:p>
          <a:p>
            <a:pPr marL="0" indent="0" algn="just">
              <a:buNone/>
            </a:pPr>
            <a:r>
              <a:rPr lang="el-GR" dirty="0" smtClean="0"/>
              <a:t>περίπλοκες από το απλό μοντέλο Ισημερινός-Πόλοι </a:t>
            </a:r>
          </a:p>
          <a:p>
            <a:pPr marL="0" indent="0" algn="just">
              <a:buNone/>
            </a:pPr>
            <a:r>
              <a:rPr lang="el-GR" dirty="0" smtClean="0"/>
              <a:t>που μόλις παρουσιάστηκε.</a:t>
            </a:r>
          </a:p>
          <a:p>
            <a:pPr marL="0" indent="0">
              <a:buNone/>
            </a:pPr>
            <a:endParaRPr lang="el-GR" dirty="0"/>
          </a:p>
        </p:txBody>
      </p:sp>
      <p:pic>
        <p:nvPicPr>
          <p:cNvPr id="4" name="Εικόνα 3"/>
          <p:cNvPicPr>
            <a:picLocks noChangeAspect="1"/>
          </p:cNvPicPr>
          <p:nvPr/>
        </p:nvPicPr>
        <p:blipFill>
          <a:blip r:embed="rId3" cstate="print">
            <a:lum bright="-36000" contrast="20000"/>
          </a:blip>
          <a:stretch>
            <a:fillRect/>
          </a:stretch>
        </p:blipFill>
        <p:spPr>
          <a:xfrm>
            <a:off x="8508191" y="4566472"/>
            <a:ext cx="2061754" cy="2003462"/>
          </a:xfrm>
          <a:prstGeom prst="rect">
            <a:avLst/>
          </a:prstGeom>
          <a:effectLst>
            <a:reflection stA="36000" endPos="65000" dist="50800" dir="5400000" sy="-100000" algn="bl" rotWithShape="0"/>
          </a:effectLst>
        </p:spPr>
      </p:pic>
    </p:spTree>
    <p:extLst>
      <p:ext uri="{BB962C8B-B14F-4D97-AF65-F5344CB8AC3E}">
        <p14:creationId xmlns:p14="http://schemas.microsoft.com/office/powerpoint/2010/main" xmlns="" val="36005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35890">
              <a:srgbClr val="D7E7F5"/>
            </a:gs>
            <a:gs pos="83000">
              <a:srgbClr val="92D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Επίδραση </a:t>
            </a:r>
            <a:r>
              <a:rPr lang="en-GB" b="1" dirty="0" smtClean="0"/>
              <a:t>Coriolis</a:t>
            </a:r>
            <a:endParaRPr lang="el-GR" b="1" dirty="0"/>
          </a:p>
        </p:txBody>
      </p:sp>
      <p:pic>
        <p:nvPicPr>
          <p:cNvPr id="5" name="Θέση περιεχομένου 4"/>
          <p:cNvPicPr>
            <a:picLocks noGrp="1" noChangeAspect="1"/>
          </p:cNvPicPr>
          <p:nvPr>
            <p:ph sz="half" idx="1"/>
          </p:nvPr>
        </p:nvPicPr>
        <p:blipFill>
          <a:blip r:embed="rId2" cstate="print"/>
          <a:stretch>
            <a:fillRect/>
          </a:stretch>
        </p:blipFill>
        <p:spPr>
          <a:xfrm>
            <a:off x="1038597" y="1983545"/>
            <a:ext cx="4785428" cy="4193418"/>
          </a:xfrm>
          <a:prstGeom prst="rect">
            <a:avLst/>
          </a:prstGeom>
        </p:spPr>
      </p:pic>
      <p:sp>
        <p:nvSpPr>
          <p:cNvPr id="4" name="Θέση περιεχομένου 3"/>
          <p:cNvSpPr>
            <a:spLocks noGrp="1"/>
          </p:cNvSpPr>
          <p:nvPr>
            <p:ph sz="half" idx="2"/>
          </p:nvPr>
        </p:nvSpPr>
        <p:spPr/>
        <p:txBody>
          <a:bodyPr>
            <a:normAutofit/>
          </a:bodyPr>
          <a:lstStyle/>
          <a:p>
            <a:pPr marL="0" indent="0" algn="just">
              <a:buNone/>
            </a:pPr>
            <a:endParaRPr lang="el-GR" sz="3200" dirty="0" smtClean="0"/>
          </a:p>
          <a:p>
            <a:pPr marL="0" indent="0" algn="just">
              <a:buNone/>
            </a:pPr>
            <a:r>
              <a:rPr lang="el-GR" sz="3200" dirty="0" smtClean="0"/>
              <a:t>Η πορεία </a:t>
            </a:r>
            <a:r>
              <a:rPr lang="el-GR" sz="3200" dirty="0"/>
              <a:t>του κινούμενου αέρα εκτρέπεται από την επίδραση της δύναμης </a:t>
            </a:r>
            <a:r>
              <a:rPr lang="el-GR" sz="3200" dirty="0" err="1"/>
              <a:t>Coriolis</a:t>
            </a:r>
            <a:r>
              <a:rPr lang="el-GR" sz="3200" dirty="0"/>
              <a:t>.</a:t>
            </a:r>
          </a:p>
          <a:p>
            <a:pPr marL="0" indent="0" algn="just">
              <a:buNone/>
            </a:pPr>
            <a:endParaRPr lang="el-GR" sz="3200" dirty="0"/>
          </a:p>
        </p:txBody>
      </p:sp>
    </p:spTree>
    <p:extLst>
      <p:ext uri="{BB962C8B-B14F-4D97-AF65-F5344CB8AC3E}">
        <p14:creationId xmlns:p14="http://schemas.microsoft.com/office/powerpoint/2010/main" xmlns="" val="308336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lum bright="28000" contrast="-20000"/>
          </a:blip>
          <a:stretch>
            <a:fillRect/>
          </a:stretch>
        </p:blipFill>
        <p:spPr>
          <a:xfrm>
            <a:off x="0" y="0"/>
            <a:ext cx="12192000" cy="6665855"/>
          </a:xfrm>
          <a:prstGeom prst="rect">
            <a:avLst/>
          </a:prstGeom>
        </p:spPr>
      </p:pic>
      <p:sp>
        <p:nvSpPr>
          <p:cNvPr id="2" name="Τίτλος 1"/>
          <p:cNvSpPr>
            <a:spLocks noGrp="1"/>
          </p:cNvSpPr>
          <p:nvPr>
            <p:ph type="title"/>
          </p:nvPr>
        </p:nvSpPr>
        <p:spPr/>
        <p:txBody>
          <a:bodyPr/>
          <a:lstStyle/>
          <a:p>
            <a:r>
              <a:rPr lang="el-GR" b="1" dirty="0" smtClean="0"/>
              <a:t>Μετανάστευση θαλάσσιων πουλιών και άνεμος</a:t>
            </a:r>
            <a:endParaRPr lang="el-GR" b="1" dirty="0"/>
          </a:p>
        </p:txBody>
      </p:sp>
      <p:sp>
        <p:nvSpPr>
          <p:cNvPr id="3" name="Θέση περιεχομένου 2"/>
          <p:cNvSpPr>
            <a:spLocks noGrp="1"/>
          </p:cNvSpPr>
          <p:nvPr>
            <p:ph idx="1"/>
          </p:nvPr>
        </p:nvSpPr>
        <p:spPr>
          <a:xfrm>
            <a:off x="838200" y="1913206"/>
            <a:ext cx="10515600" cy="4263757"/>
          </a:xfrm>
        </p:spPr>
        <p:txBody>
          <a:bodyPr/>
          <a:lstStyle/>
          <a:p>
            <a:pPr marL="0" indent="0" algn="just">
              <a:buNone/>
            </a:pPr>
            <a:r>
              <a:rPr lang="el-GR" dirty="0" smtClean="0"/>
              <a:t>Όλοι οι ζωντανοί οργανισμοί ανταποκρίνονται και επηρεάζονται από το περιβάλλον τους, μέσα στο οποίο περιλαμβάνονται τα πρότυπα καιρού και το κλίμα. Τα θαλασσοπούλια βασίζονται στον ωκεανό για να καλύψουν τις ανάγκες επιβίωσης τους, αλλά επηρεάζονται </a:t>
            </a:r>
            <a:r>
              <a:rPr lang="el-GR" dirty="0"/>
              <a:t>α</a:t>
            </a:r>
            <a:r>
              <a:rPr lang="el-GR" dirty="0" smtClean="0"/>
              <a:t>πό τον καιρό και το κλίμα. Τα θαλασσοπούλια </a:t>
            </a:r>
            <a:r>
              <a:rPr lang="en-GB" dirty="0" smtClean="0"/>
              <a:t>pink-footed Shearwaters </a:t>
            </a:r>
            <a:r>
              <a:rPr lang="el-GR" dirty="0" smtClean="0"/>
              <a:t>μεταναστεύουν από το Βόρειο στο Νότιο ημισφαίριο αναζητώντας ζεστό, καλοκαιρινό κλίμα. Γενικότερα, οι μεταναστεύσεις πουλιών γίνονται περισσότερο σε καθαρές παρά σε θυελλώδεις μέρες. Οι θύελλες είναι δυσμενείς συνθήκες για το ταξίδι τους που πραγματοποιούν εκμεταλλευόμενα την κίνηση των Αέριων Μαζών.</a:t>
            </a:r>
          </a:p>
        </p:txBody>
      </p:sp>
    </p:spTree>
    <p:extLst>
      <p:ext uri="{BB962C8B-B14F-4D97-AF65-F5344CB8AC3E}">
        <p14:creationId xmlns:p14="http://schemas.microsoft.com/office/powerpoint/2010/main" xmlns="" val="204476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5719"/>
          </a:xfrm>
        </p:spPr>
        <p:txBody>
          <a:bodyPr>
            <a:normAutofit fontScale="90000"/>
          </a:bodyPr>
          <a:lstStyle/>
          <a:p>
            <a:endParaRPr lang="el-GR" dirty="0"/>
          </a:p>
        </p:txBody>
      </p:sp>
      <p:pic>
        <p:nvPicPr>
          <p:cNvPr id="5" name="Θέση περιεχομένου 4"/>
          <p:cNvPicPr>
            <a:picLocks noGrp="1" noChangeAspect="1"/>
          </p:cNvPicPr>
          <p:nvPr>
            <p:ph sz="half" idx="1"/>
          </p:nvPr>
        </p:nvPicPr>
        <p:blipFill>
          <a:blip r:embed="rId2" cstate="print"/>
          <a:stretch>
            <a:fillRect/>
          </a:stretch>
        </p:blipFill>
        <p:spPr>
          <a:xfrm>
            <a:off x="618978" y="717452"/>
            <a:ext cx="4740813" cy="5205045"/>
          </a:xfrm>
          <a:prstGeom prst="rect">
            <a:avLst/>
          </a:prstGeom>
        </p:spPr>
      </p:pic>
      <p:sp>
        <p:nvSpPr>
          <p:cNvPr id="4" name="Θέση περιεχομένου 3"/>
          <p:cNvSpPr>
            <a:spLocks noGrp="1"/>
          </p:cNvSpPr>
          <p:nvPr>
            <p:ph sz="half" idx="2"/>
          </p:nvPr>
        </p:nvSpPr>
        <p:spPr>
          <a:xfrm>
            <a:off x="6063175" y="717451"/>
            <a:ext cx="5290625" cy="5459511"/>
          </a:xfrm>
        </p:spPr>
        <p:txBody>
          <a:bodyPr/>
          <a:lstStyle/>
          <a:p>
            <a:pPr marL="0" indent="0" algn="just">
              <a:buNone/>
            </a:pPr>
            <a:r>
              <a:rPr lang="el-GR" dirty="0" smtClean="0"/>
              <a:t>Τα πουλιά</a:t>
            </a:r>
            <a:r>
              <a:rPr lang="en-GB" dirty="0" smtClean="0"/>
              <a:t> Albatross</a:t>
            </a:r>
            <a:r>
              <a:rPr lang="el-GR" dirty="0" smtClean="0"/>
              <a:t> είναι γιγαντιαία θαλασσοπούλια με άνοιγμα φτερών περίπου 2,1 μέτρα, που τους επιτρέπει να ταξιδεύουν αδιάκοπα για πολλές ώρες, με τη βοήθεια των ρευμάτων της αιολικής ενέργειας. Αυτή η διαδικασία, σύμφωνα με την οποία τα θαλασσοπούλια χρησιμοποιούν την αιολική ενέργεια προς όφελός τους ονομάζεται </a:t>
            </a:r>
            <a:r>
              <a:rPr lang="el-GR" b="1" dirty="0" smtClean="0"/>
              <a:t>δυναμική πτήση</a:t>
            </a:r>
            <a:r>
              <a:rPr lang="el-GR" dirty="0" smtClean="0"/>
              <a:t>.</a:t>
            </a:r>
            <a:endParaRPr lang="el-GR" b="1" dirty="0"/>
          </a:p>
        </p:txBody>
      </p:sp>
      <p:pic>
        <p:nvPicPr>
          <p:cNvPr id="3" name="Εικόνα 2">
            <a:hlinkClick r:id="rId3" action="ppaction://hlinkfile"/>
          </p:cNvPr>
          <p:cNvPicPr>
            <a:picLocks noChangeAspect="1"/>
          </p:cNvPicPr>
          <p:nvPr/>
        </p:nvPicPr>
        <p:blipFill>
          <a:blip r:embed="rId4" cstate="print"/>
          <a:stretch>
            <a:fillRect/>
          </a:stretch>
        </p:blipFill>
        <p:spPr>
          <a:xfrm>
            <a:off x="10630511" y="5695336"/>
            <a:ext cx="963251" cy="963251"/>
          </a:xfrm>
          <a:prstGeom prst="rect">
            <a:avLst/>
          </a:prstGeom>
        </p:spPr>
      </p:pic>
    </p:spTree>
    <p:extLst>
      <p:ext uri="{BB962C8B-B14F-4D97-AF65-F5344CB8AC3E}">
        <p14:creationId xmlns:p14="http://schemas.microsoft.com/office/powerpoint/2010/main" xmlns="" val="147084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duotone>
              <a:schemeClr val="accent1">
                <a:shade val="45000"/>
                <a:satMod val="135000"/>
              </a:schemeClr>
              <a:prstClr val="white"/>
            </a:duotone>
          </a:blip>
          <a:stretch>
            <a:fillRect/>
          </a:stretch>
        </p:blipFill>
        <p:spPr>
          <a:xfrm>
            <a:off x="0" y="0"/>
            <a:ext cx="12192000" cy="6858000"/>
          </a:xfrm>
          <a:prstGeom prst="rect">
            <a:avLst/>
          </a:prstGeom>
        </p:spPr>
      </p:pic>
      <p:sp>
        <p:nvSpPr>
          <p:cNvPr id="2" name="Τίτλος 1"/>
          <p:cNvSpPr>
            <a:spLocks noGrp="1"/>
          </p:cNvSpPr>
          <p:nvPr>
            <p:ph type="title"/>
          </p:nvPr>
        </p:nvSpPr>
        <p:spPr/>
        <p:txBody>
          <a:bodyPr/>
          <a:lstStyle/>
          <a:p>
            <a:r>
              <a:rPr lang="el-GR" b="1" dirty="0" smtClean="0"/>
              <a:t>Κεφάλαιο 11: Καιρός, Κλίμα και Ωκεανός</a:t>
            </a:r>
            <a:endParaRPr lang="el-GR" b="1"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b="1" dirty="0" smtClean="0"/>
              <a:t>Περιεχόμενα:</a:t>
            </a:r>
          </a:p>
          <a:p>
            <a:r>
              <a:rPr lang="el-GR" b="1" dirty="0" smtClean="0"/>
              <a:t>Τροπικοί Κυκλώνες</a:t>
            </a:r>
          </a:p>
          <a:p>
            <a:r>
              <a:rPr lang="el-GR" b="1" dirty="0" smtClean="0"/>
              <a:t>Δεδομένα Τυφώνα</a:t>
            </a:r>
          </a:p>
          <a:p>
            <a:r>
              <a:rPr lang="el-GR" b="1" dirty="0" smtClean="0"/>
              <a:t>Αέριες Μάζες</a:t>
            </a:r>
          </a:p>
          <a:p>
            <a:r>
              <a:rPr lang="el-GR" b="1" dirty="0" smtClean="0"/>
              <a:t>Πυκνότητα, Ατμοσφαιρική Πίεση και κύκλος Νερού</a:t>
            </a:r>
          </a:p>
          <a:p>
            <a:r>
              <a:rPr lang="el-GR" b="1" dirty="0" smtClean="0"/>
              <a:t>Θερμοκρασία και Υγρασία Αέρα</a:t>
            </a:r>
          </a:p>
          <a:p>
            <a:r>
              <a:rPr lang="el-GR" b="1" dirty="0" smtClean="0"/>
              <a:t>Συστήματα Πίεσης και Άνεμος</a:t>
            </a:r>
          </a:p>
          <a:p>
            <a:r>
              <a:rPr lang="en-GB" b="1" dirty="0"/>
              <a:t>E</a:t>
            </a:r>
            <a:r>
              <a:rPr lang="el-GR" b="1" dirty="0" err="1" smtClean="0"/>
              <a:t>πικρατούντα</a:t>
            </a:r>
            <a:r>
              <a:rPr lang="el-GR" b="1" dirty="0" smtClean="0"/>
              <a:t> </a:t>
            </a:r>
            <a:r>
              <a:rPr lang="en-GB" b="1" dirty="0" smtClean="0"/>
              <a:t>M</a:t>
            </a:r>
            <a:r>
              <a:rPr lang="el-GR" b="1" dirty="0" err="1" smtClean="0"/>
              <a:t>οντέλα</a:t>
            </a:r>
            <a:r>
              <a:rPr lang="el-GR" b="1" dirty="0" smtClean="0"/>
              <a:t> </a:t>
            </a:r>
            <a:r>
              <a:rPr lang="en-GB" b="1" dirty="0" smtClean="0"/>
              <a:t>A</a:t>
            </a:r>
            <a:r>
              <a:rPr lang="el-GR" b="1" dirty="0" err="1" smtClean="0"/>
              <a:t>νέμου</a:t>
            </a:r>
            <a:r>
              <a:rPr lang="el-GR" b="1" dirty="0" smtClean="0"/>
              <a:t>, </a:t>
            </a:r>
            <a:r>
              <a:rPr lang="en-GB" b="1" dirty="0"/>
              <a:t>K</a:t>
            </a:r>
            <a:r>
              <a:rPr lang="el-GR" b="1" dirty="0" err="1" smtClean="0"/>
              <a:t>υψέλες</a:t>
            </a:r>
            <a:r>
              <a:rPr lang="el-GR" b="1" dirty="0" smtClean="0"/>
              <a:t> </a:t>
            </a:r>
            <a:r>
              <a:rPr lang="en-GB" b="1" dirty="0" smtClean="0"/>
              <a:t>M</a:t>
            </a:r>
            <a:r>
              <a:rPr lang="el-GR" b="1" dirty="0" err="1" smtClean="0"/>
              <a:t>εταφοράς</a:t>
            </a:r>
            <a:r>
              <a:rPr lang="el-GR" b="1" dirty="0" smtClean="0"/>
              <a:t> και Δύναμη </a:t>
            </a:r>
            <a:r>
              <a:rPr lang="en-US" b="1" dirty="0" err="1"/>
              <a:t>C</a:t>
            </a:r>
            <a:r>
              <a:rPr lang="el-GR" b="1" dirty="0" err="1" smtClean="0"/>
              <a:t>oriolis</a:t>
            </a:r>
            <a:endParaRPr lang="el-GR" b="1" dirty="0" smtClean="0"/>
          </a:p>
          <a:p>
            <a:r>
              <a:rPr lang="el-GR" b="1" dirty="0" smtClean="0"/>
              <a:t>Δημιουργία Τυφώνων</a:t>
            </a:r>
          </a:p>
          <a:p>
            <a:r>
              <a:rPr lang="el-GR" b="1" dirty="0" smtClean="0"/>
              <a:t>Μεταναστευτικά Πουλιά και Άνεμος</a:t>
            </a:r>
            <a:endParaRPr lang="en-GB" b="1" dirty="0" smtClean="0"/>
          </a:p>
          <a:p>
            <a:r>
              <a:rPr lang="el-GR" b="1" dirty="0" smtClean="0"/>
              <a:t>Ανάλυση Καιρικών και Κλιματικών Συνθηκών</a:t>
            </a:r>
          </a:p>
          <a:p>
            <a:endParaRPr lang="el-GR" dirty="0"/>
          </a:p>
        </p:txBody>
      </p:sp>
    </p:spTree>
    <p:extLst>
      <p:ext uri="{BB962C8B-B14F-4D97-AF65-F5344CB8AC3E}">
        <p14:creationId xmlns:p14="http://schemas.microsoft.com/office/powerpoint/2010/main" xmlns="" val="145445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stretch>
            <a:fillRect/>
          </a:stretch>
        </p:blipFill>
        <p:spPr>
          <a:xfrm>
            <a:off x="0" y="-7854"/>
            <a:ext cx="12192000" cy="6865854"/>
          </a:xfrm>
          <a:prstGeom prst="rect">
            <a:avLst/>
          </a:prstGeom>
        </p:spPr>
      </p:pic>
      <p:sp>
        <p:nvSpPr>
          <p:cNvPr id="2" name="Τίτλος 1"/>
          <p:cNvSpPr>
            <a:spLocks noGrp="1"/>
          </p:cNvSpPr>
          <p:nvPr>
            <p:ph type="title"/>
          </p:nvPr>
        </p:nvSpPr>
        <p:spPr/>
        <p:txBody>
          <a:bodyPr/>
          <a:lstStyle/>
          <a:p>
            <a:r>
              <a:rPr lang="el-GR" b="1" dirty="0" smtClean="0"/>
              <a:t>ΤΡΟΠΙΚΟΙ ΚΥΚΛΩΝΕΣ</a:t>
            </a:r>
            <a:endParaRPr lang="el-GR" b="1" dirty="0"/>
          </a:p>
        </p:txBody>
      </p:sp>
      <p:sp>
        <p:nvSpPr>
          <p:cNvPr id="3" name="Θέση περιεχομένου 2"/>
          <p:cNvSpPr>
            <a:spLocks noGrp="1"/>
          </p:cNvSpPr>
          <p:nvPr>
            <p:ph idx="1"/>
          </p:nvPr>
        </p:nvSpPr>
        <p:spPr>
          <a:xfrm>
            <a:off x="838200" y="1502229"/>
            <a:ext cx="10515600" cy="4674734"/>
          </a:xfrm>
        </p:spPr>
        <p:txBody>
          <a:bodyPr>
            <a:normAutofit fontScale="92500" lnSpcReduction="10000"/>
          </a:bodyPr>
          <a:lstStyle/>
          <a:p>
            <a:pPr marL="0" indent="0" algn="just">
              <a:buNone/>
            </a:pPr>
            <a:r>
              <a:rPr lang="el-GR" dirty="0" smtClean="0"/>
              <a:t>Τροπικός </a:t>
            </a:r>
            <a:r>
              <a:rPr lang="el-GR" dirty="0"/>
              <a:t>κυκλώνας ή τυφώνας και στο Βόρειο Ατλαντικό </a:t>
            </a:r>
            <a:r>
              <a:rPr lang="el-GR" dirty="0" err="1"/>
              <a:t>hurricane</a:t>
            </a:r>
            <a:r>
              <a:rPr lang="el-GR" dirty="0"/>
              <a:t>, ονομάζεται στη Μετεωρολογία ένα σύστημα θύελλας με κλειστή περιστροφική (κυκλωνική) κυκλοφορία γύρω από ένα ήρεμο κέντρο χαμηλής βαρομετρικής πίεσης, γνωστό ως μάτι του κυκλώνα. Το όνομα υπογραμμίζει την προέλευσή τους, από την τροπική ζώνη, και την κυκλωνική φύση τους</a:t>
            </a:r>
            <a:r>
              <a:rPr lang="el-GR" dirty="0" smtClean="0"/>
              <a:t>.</a:t>
            </a:r>
            <a:endParaRPr lang="el-GR" dirty="0"/>
          </a:p>
          <a:p>
            <a:pPr marL="0" indent="0" algn="just">
              <a:buNone/>
            </a:pPr>
            <a:r>
              <a:rPr lang="el-GR" dirty="0"/>
              <a:t>Τα συστήματα αυτά δημιουργούνται πάνω από θερμούς ωκεανούς ή μεγάλες θάλασσες υπό ορισμένες προϋποθέσεις, αλλά ποτέ πάνω από στεριές, και όταν φτάνουν σε ψυχρότερα νερά ή στη στεριά, διαλύονται. Παράγουν βαριές καταιγίδες και εξαιρετικά σφοδρούς ανέμους και αποτελούν τους μεγαλύτερους μετεωρολογικούς κινδύνους των </a:t>
            </a:r>
            <a:r>
              <a:rPr lang="el-GR" dirty="0" err="1"/>
              <a:t>ναυτιλλομένων</a:t>
            </a:r>
            <a:r>
              <a:rPr lang="el-GR" dirty="0"/>
              <a:t> στις τροπικές θάλασσες, καθώς και των πληθυσμών των παράκτιων περιοχών που πλήττονται από αυτά. </a:t>
            </a:r>
          </a:p>
        </p:txBody>
      </p:sp>
    </p:spTree>
    <p:extLst>
      <p:ext uri="{BB962C8B-B14F-4D97-AF65-F5344CB8AC3E}">
        <p14:creationId xmlns:p14="http://schemas.microsoft.com/office/powerpoint/2010/main" xmlns="" val="268232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235766"/>
          </a:xfrm>
        </p:spPr>
        <p:txBody>
          <a:bodyPr>
            <a:normAutofit fontScale="90000"/>
          </a:bodyPr>
          <a:lstStyle/>
          <a:p>
            <a:endParaRPr lang="el-GR" dirty="0"/>
          </a:p>
        </p:txBody>
      </p:sp>
      <p:sp>
        <p:nvSpPr>
          <p:cNvPr id="3" name="Θέση περιεχομένου 2"/>
          <p:cNvSpPr>
            <a:spLocks noGrp="1"/>
          </p:cNvSpPr>
          <p:nvPr>
            <p:ph idx="1"/>
          </p:nvPr>
        </p:nvSpPr>
        <p:spPr>
          <a:xfrm>
            <a:off x="838200" y="705394"/>
            <a:ext cx="10515600" cy="5471569"/>
          </a:xfrm>
        </p:spPr>
        <p:txBody>
          <a:bodyPr>
            <a:normAutofit fontScale="85000" lnSpcReduction="20000"/>
          </a:bodyPr>
          <a:lstStyle/>
          <a:p>
            <a:pPr marL="0" indent="0" algn="just">
              <a:buNone/>
            </a:pPr>
            <a:r>
              <a:rPr lang="el-GR" dirty="0" smtClean="0"/>
              <a:t>Διασχίζοντας τη γη, υπάρχουν επτά θαλάσσιες λεκάνες πάνω από τις οποίες τείνουν να αναπτύσσονται τροπικοί κυκλώνες. Οι τροπικοί κυκλώνες εμφανίζονται με διαφορετικά ονόματα στα διάφορα μέρη του κόσμου:</a:t>
            </a:r>
          </a:p>
          <a:p>
            <a:pPr algn="just"/>
            <a:r>
              <a:rPr lang="en-GB" dirty="0" smtClean="0"/>
              <a:t>Hurricanes, </a:t>
            </a:r>
            <a:r>
              <a:rPr lang="el-GR" dirty="0" smtClean="0"/>
              <a:t>στον Ατλαντικό και στον Ανατολικό Ειρηνικό Ωκεανό</a:t>
            </a:r>
          </a:p>
          <a:p>
            <a:pPr algn="just"/>
            <a:r>
              <a:rPr lang="en-GB" dirty="0" smtClean="0"/>
              <a:t>Typhoons,</a:t>
            </a:r>
            <a:r>
              <a:rPr lang="el-GR" dirty="0" smtClean="0"/>
              <a:t> στον Δυτικό Ειρηνικό Ωκεανό και</a:t>
            </a:r>
          </a:p>
          <a:p>
            <a:pPr algn="just"/>
            <a:r>
              <a:rPr lang="en-GB" dirty="0" smtClean="0"/>
              <a:t>Cyclones, </a:t>
            </a:r>
            <a:r>
              <a:rPr lang="el-GR" dirty="0" smtClean="0"/>
              <a:t>στον Ινδικό Ωκεανό</a:t>
            </a: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sz="2000" dirty="0" smtClean="0"/>
              <a:t>Εικόνα 1: Ο Τυφώνα</a:t>
            </a:r>
            <a:r>
              <a:rPr lang="el-GR" sz="2000" dirty="0"/>
              <a:t>ς</a:t>
            </a:r>
            <a:r>
              <a:rPr lang="el-GR" sz="2000" dirty="0" smtClean="0"/>
              <a:t> </a:t>
            </a:r>
            <a:r>
              <a:rPr lang="el-GR" sz="2000" dirty="0" err="1"/>
              <a:t>Andrew</a:t>
            </a:r>
            <a:r>
              <a:rPr lang="el-GR" sz="2000" dirty="0"/>
              <a:t> έπληξε τη χερσόνησο της Νότιας </a:t>
            </a:r>
            <a:r>
              <a:rPr lang="el-GR" sz="2000" dirty="0" smtClean="0"/>
              <a:t>Φλόριντα το 1992. </a:t>
            </a:r>
            <a:endParaRPr lang="el-GR" sz="2000" dirty="0"/>
          </a:p>
        </p:txBody>
      </p:sp>
      <p:pic>
        <p:nvPicPr>
          <p:cNvPr id="4" name="Εικόνα 3"/>
          <p:cNvPicPr>
            <a:picLocks noChangeAspect="1"/>
          </p:cNvPicPr>
          <p:nvPr/>
        </p:nvPicPr>
        <p:blipFill>
          <a:blip r:embed="rId2" cstate="print"/>
          <a:stretch>
            <a:fillRect/>
          </a:stretch>
        </p:blipFill>
        <p:spPr>
          <a:xfrm>
            <a:off x="838200" y="2913093"/>
            <a:ext cx="3328851" cy="2325113"/>
          </a:xfrm>
          <a:prstGeom prst="rect">
            <a:avLst/>
          </a:prstGeom>
        </p:spPr>
      </p:pic>
    </p:spTree>
    <p:extLst>
      <p:ext uri="{BB962C8B-B14F-4D97-AF65-F5344CB8AC3E}">
        <p14:creationId xmlns:p14="http://schemas.microsoft.com/office/powerpoint/2010/main" xmlns="" val="1369555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lum bright="24000"/>
          </a:blip>
          <a:stretch>
            <a:fillRect/>
          </a:stretch>
        </p:blipFill>
        <p:spPr>
          <a:xfrm>
            <a:off x="1" y="-12854"/>
            <a:ext cx="12192000" cy="6870854"/>
          </a:xfrm>
          <a:prstGeom prst="rect">
            <a:avLst/>
          </a:prstGeom>
        </p:spPr>
      </p:pic>
      <p:sp>
        <p:nvSpPr>
          <p:cNvPr id="2" name="Τίτλος 1"/>
          <p:cNvSpPr>
            <a:spLocks noGrp="1"/>
          </p:cNvSpPr>
          <p:nvPr>
            <p:ph type="title"/>
          </p:nvPr>
        </p:nvSpPr>
        <p:spPr>
          <a:xfrm>
            <a:off x="838200" y="365126"/>
            <a:ext cx="10515600" cy="993412"/>
          </a:xfrm>
        </p:spPr>
        <p:txBody>
          <a:bodyPr>
            <a:normAutofit/>
          </a:bodyPr>
          <a:lstStyle/>
          <a:p>
            <a:r>
              <a:rPr lang="el-GR" sz="4000" b="1" dirty="0" smtClean="0"/>
              <a:t>ΑΕΡΙΕΣ ΜΑΖΕΣ</a:t>
            </a:r>
            <a:endParaRPr lang="el-GR" sz="4000" b="1" dirty="0"/>
          </a:p>
        </p:txBody>
      </p:sp>
      <p:sp>
        <p:nvSpPr>
          <p:cNvPr id="3" name="Θέση περιεχομένου 2"/>
          <p:cNvSpPr>
            <a:spLocks noGrp="1"/>
          </p:cNvSpPr>
          <p:nvPr>
            <p:ph idx="1"/>
          </p:nvPr>
        </p:nvSpPr>
        <p:spPr>
          <a:xfrm>
            <a:off x="838200" y="1254034"/>
            <a:ext cx="10515600" cy="4922929"/>
          </a:xfrm>
        </p:spPr>
        <p:txBody>
          <a:bodyPr>
            <a:noAutofit/>
          </a:bodyPr>
          <a:lstStyle/>
          <a:p>
            <a:pPr marL="0" indent="0" algn="just">
              <a:buNone/>
            </a:pPr>
            <a:r>
              <a:rPr lang="el-GR" sz="3200" dirty="0" smtClean="0"/>
              <a:t>Οι μετεωρολόγοι </a:t>
            </a:r>
            <a:r>
              <a:rPr lang="el-GR" sz="3200" dirty="0"/>
              <a:t>ονομάζουν </a:t>
            </a:r>
            <a:r>
              <a:rPr lang="el-GR" sz="3200" b="1" dirty="0"/>
              <a:t>Αέριες </a:t>
            </a:r>
            <a:r>
              <a:rPr lang="el-GR" sz="3200" b="1" dirty="0" smtClean="0"/>
              <a:t>Μάζες </a:t>
            </a:r>
            <a:r>
              <a:rPr lang="el-GR" sz="3200" dirty="0" smtClean="0"/>
              <a:t>τις μεγάλες περιοχές αέρα με συγκεκριμένες συνθήκες θερμοκρασίας και υγρασίας. Οι Αέριες Μάζες είναι δυνατόν να εκτείνονται σε εκατοντάδες ή χιλιάδες μίλια.</a:t>
            </a:r>
          </a:p>
          <a:p>
            <a:pPr marL="0" indent="0" algn="just">
              <a:buNone/>
            </a:pPr>
            <a:r>
              <a:rPr lang="el-GR" sz="3200" dirty="0" smtClean="0"/>
              <a:t>Μια </a:t>
            </a:r>
            <a:r>
              <a:rPr lang="el-GR" sz="3200" dirty="0"/>
              <a:t>Α</a:t>
            </a:r>
            <a:r>
              <a:rPr lang="el-GR" sz="3200" dirty="0" smtClean="0"/>
              <a:t>έρια Μάζα δημιουργείται όταν τμήμα της κατώτερης ατμόσφαιρας μείνει σε επαφή για μεγάλο χρονικό διάστημα με επιφάνειες ξηράς ή θάλασσας και αποκτά παρόμοιες συνθήκες θερμοκρασίας και υγρασίας.</a:t>
            </a:r>
          </a:p>
          <a:p>
            <a:pPr marL="0" indent="0" algn="just">
              <a:buNone/>
            </a:pPr>
            <a:r>
              <a:rPr lang="el-GR" sz="3200" b="1" dirty="0"/>
              <a:t>Π</a:t>
            </a:r>
            <a:r>
              <a:rPr lang="el-GR" sz="3200" b="1" dirty="0" smtClean="0"/>
              <a:t>ηγή</a:t>
            </a:r>
            <a:r>
              <a:rPr lang="el-GR" sz="3200" dirty="0" smtClean="0"/>
              <a:t> </a:t>
            </a:r>
            <a:r>
              <a:rPr lang="el-GR" sz="3200" dirty="0"/>
              <a:t>(</a:t>
            </a:r>
            <a:r>
              <a:rPr lang="el-GR" sz="3200" dirty="0" err="1"/>
              <a:t>source</a:t>
            </a:r>
            <a:r>
              <a:rPr lang="el-GR" sz="3200" dirty="0"/>
              <a:t> </a:t>
            </a:r>
            <a:r>
              <a:rPr lang="el-GR" sz="3200" dirty="0" err="1"/>
              <a:t>region</a:t>
            </a:r>
            <a:r>
              <a:rPr lang="el-GR" sz="3200" dirty="0" smtClean="0"/>
              <a:t>) της Αέριας Μάζας είναι η </a:t>
            </a:r>
            <a:r>
              <a:rPr lang="el-GR" sz="3200" dirty="0"/>
              <a:t>περιοχή </a:t>
            </a:r>
            <a:r>
              <a:rPr lang="el-GR" sz="3200" dirty="0" smtClean="0"/>
              <a:t>όπου  </a:t>
            </a:r>
            <a:r>
              <a:rPr lang="el-GR" sz="3200" dirty="0"/>
              <a:t>ο αέρας παραμένει για μεγάλο χρονικό διάστημα και παίρνει </a:t>
            </a:r>
            <a:r>
              <a:rPr lang="el-GR" sz="3200" dirty="0" smtClean="0"/>
              <a:t>τα χαρακτηριστικά </a:t>
            </a:r>
            <a:r>
              <a:rPr lang="el-GR" sz="3200" dirty="0"/>
              <a:t>της. </a:t>
            </a:r>
            <a:endParaRPr lang="el-GR" sz="3200" dirty="0" smtClean="0"/>
          </a:p>
          <a:p>
            <a:pPr marL="0" indent="0" algn="just">
              <a:buNone/>
            </a:pPr>
            <a:endParaRPr lang="el-GR" sz="3200" dirty="0"/>
          </a:p>
        </p:txBody>
      </p:sp>
    </p:spTree>
    <p:extLst>
      <p:ext uri="{BB962C8B-B14F-4D97-AF65-F5344CB8AC3E}">
        <p14:creationId xmlns:p14="http://schemas.microsoft.com/office/powerpoint/2010/main" xmlns="" val="42605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28098"/>
          </a:xfrm>
        </p:spPr>
        <p:txBody>
          <a:bodyPr/>
          <a:lstStyle/>
          <a:p>
            <a:r>
              <a:rPr lang="el-GR" b="1" dirty="0" smtClean="0"/>
              <a:t>ΤΑΞΙΝΟΜΗΣΗ ΑΕΡΙΩΝ ΜΑΖΩΝ</a:t>
            </a:r>
            <a:endParaRPr lang="el-GR" b="1" dirty="0"/>
          </a:p>
        </p:txBody>
      </p:sp>
      <p:sp>
        <p:nvSpPr>
          <p:cNvPr id="3" name="Θέση περιεχομένου 2"/>
          <p:cNvSpPr>
            <a:spLocks noGrp="1"/>
          </p:cNvSpPr>
          <p:nvPr>
            <p:ph idx="1"/>
          </p:nvPr>
        </p:nvSpPr>
        <p:spPr>
          <a:xfrm>
            <a:off x="838200" y="1123406"/>
            <a:ext cx="10515600" cy="5053557"/>
          </a:xfrm>
        </p:spPr>
        <p:txBody>
          <a:bodyPr>
            <a:normAutofit fontScale="92500" lnSpcReduction="10000"/>
          </a:bodyPr>
          <a:lstStyle/>
          <a:p>
            <a:pPr marL="0" indent="0" algn="just">
              <a:buNone/>
            </a:pPr>
            <a:r>
              <a:rPr lang="el-GR" dirty="0" smtClean="0"/>
              <a:t>Οι Αέριες Μάζες μπορούν να ταξινομηθούν και να ονομαστούν, χρησιμοποιώντας </a:t>
            </a:r>
            <a:r>
              <a:rPr lang="el-GR" b="1" dirty="0" smtClean="0"/>
              <a:t>δύο γράμματα </a:t>
            </a:r>
            <a:r>
              <a:rPr lang="el-GR" dirty="0" smtClean="0"/>
              <a:t>(π.χ. </a:t>
            </a:r>
            <a:r>
              <a:rPr lang="en-GB" dirty="0" err="1" smtClean="0"/>
              <a:t>mT</a:t>
            </a:r>
            <a:r>
              <a:rPr lang="en-GB" dirty="0" smtClean="0"/>
              <a:t>)</a:t>
            </a:r>
            <a:r>
              <a:rPr lang="el-GR" dirty="0" smtClean="0"/>
              <a:t>, που αντιπροσωπεύουν τα χαρακτηριστικά και την πηγή τους.. </a:t>
            </a:r>
            <a:endParaRPr lang="en-GB" dirty="0" smtClean="0"/>
          </a:p>
          <a:p>
            <a:pPr marL="0" indent="0" algn="just">
              <a:buNone/>
            </a:pPr>
            <a:r>
              <a:rPr lang="el-GR" dirty="0" smtClean="0"/>
              <a:t>Το πρώτο γράμμα, </a:t>
            </a:r>
            <a:r>
              <a:rPr lang="el-GR" dirty="0"/>
              <a:t>που αφορά στις </a:t>
            </a:r>
            <a:r>
              <a:rPr lang="el-GR" b="1" dirty="0"/>
              <a:t>συνθήκες υγρασίας</a:t>
            </a:r>
            <a:r>
              <a:rPr lang="el-GR" dirty="0"/>
              <a:t>, </a:t>
            </a:r>
            <a:r>
              <a:rPr lang="el-GR" dirty="0" smtClean="0"/>
              <a:t>μπορεί </a:t>
            </a:r>
            <a:r>
              <a:rPr lang="el-GR" dirty="0"/>
              <a:t>να </a:t>
            </a:r>
            <a:r>
              <a:rPr lang="el-GR" dirty="0" smtClean="0"/>
              <a:t>είναι </a:t>
            </a:r>
            <a:r>
              <a:rPr lang="en-GB" dirty="0" smtClean="0"/>
              <a:t>c</a:t>
            </a:r>
            <a:r>
              <a:rPr lang="el-GR" dirty="0" smtClean="0"/>
              <a:t> </a:t>
            </a:r>
            <a:r>
              <a:rPr lang="en-GB" dirty="0" smtClean="0"/>
              <a:t>(continental)</a:t>
            </a:r>
            <a:r>
              <a:rPr lang="el-GR" dirty="0" smtClean="0"/>
              <a:t> για ξηρό, ηπειρωτικό αέρα</a:t>
            </a:r>
            <a:r>
              <a:rPr lang="en-GB" dirty="0" smtClean="0"/>
              <a:t> </a:t>
            </a:r>
            <a:r>
              <a:rPr lang="el-GR" dirty="0" smtClean="0"/>
              <a:t>ή </a:t>
            </a:r>
            <a:r>
              <a:rPr lang="en-GB" dirty="0" smtClean="0"/>
              <a:t>m (maritime) </a:t>
            </a:r>
            <a:r>
              <a:rPr lang="el-GR" dirty="0" smtClean="0"/>
              <a:t>για υγρό, θαλάσσιο αέρα.</a:t>
            </a:r>
          </a:p>
          <a:p>
            <a:pPr marL="0" indent="0" algn="just">
              <a:buNone/>
            </a:pPr>
            <a:r>
              <a:rPr lang="el-GR" dirty="0"/>
              <a:t>Το </a:t>
            </a:r>
            <a:r>
              <a:rPr lang="el-GR" dirty="0" smtClean="0"/>
              <a:t>δεύτερο </a:t>
            </a:r>
            <a:r>
              <a:rPr lang="el-GR" dirty="0"/>
              <a:t>γράμμα, που αφορά </a:t>
            </a:r>
            <a:r>
              <a:rPr lang="el-GR" dirty="0" smtClean="0"/>
              <a:t>στα </a:t>
            </a:r>
            <a:r>
              <a:rPr lang="el-GR" b="1" dirty="0" smtClean="0"/>
              <a:t>χαρακτηριστικά θερμοκρασίας της πηγής</a:t>
            </a:r>
            <a:r>
              <a:rPr lang="el-GR" dirty="0" smtClean="0"/>
              <a:t>, </a:t>
            </a:r>
            <a:r>
              <a:rPr lang="el-GR" dirty="0"/>
              <a:t>μπορεί να </a:t>
            </a:r>
            <a:r>
              <a:rPr lang="el-GR" dirty="0" smtClean="0"/>
              <a:t>είναι </a:t>
            </a:r>
            <a:r>
              <a:rPr lang="en-GB" dirty="0" smtClean="0"/>
              <a:t>T (</a:t>
            </a:r>
            <a:r>
              <a:rPr lang="el-GR" dirty="0" smtClean="0"/>
              <a:t>τροπική πηγή),</a:t>
            </a:r>
            <a:r>
              <a:rPr lang="en-GB" dirty="0" smtClean="0"/>
              <a:t> P</a:t>
            </a:r>
            <a:r>
              <a:rPr lang="el-GR" dirty="0" smtClean="0"/>
              <a:t> (πολική πηγή) και</a:t>
            </a:r>
            <a:r>
              <a:rPr lang="en-GB" dirty="0" smtClean="0"/>
              <a:t> A</a:t>
            </a:r>
            <a:r>
              <a:rPr lang="el-GR" dirty="0" smtClean="0"/>
              <a:t> (αρκτική πηγή).</a:t>
            </a:r>
            <a:endParaRPr lang="en-GB" dirty="0" smtClean="0"/>
          </a:p>
          <a:p>
            <a:pPr marL="0" indent="0" algn="just">
              <a:buNone/>
            </a:pPr>
            <a:r>
              <a:rPr lang="el-GR" dirty="0" smtClean="0"/>
              <a:t>Προφανώς, οι αέριες μάζες που δημιουργούνται πάνω από ωκεανούς περιέχουν μεγάλα ποσά υγρασίας. Οι περισσότερες βροχές που πέφτουν στη γη οφείλονται σε </a:t>
            </a:r>
            <a:r>
              <a:rPr lang="en-GB" dirty="0" err="1" smtClean="0"/>
              <a:t>mT</a:t>
            </a:r>
            <a:r>
              <a:rPr lang="en-GB" dirty="0" smtClean="0"/>
              <a:t> </a:t>
            </a:r>
            <a:r>
              <a:rPr lang="el-GR" dirty="0" smtClean="0"/>
              <a:t>Αέριες Μάζες.</a:t>
            </a:r>
          </a:p>
          <a:p>
            <a:pPr marL="0" indent="0" algn="just">
              <a:buNone/>
            </a:pPr>
            <a:r>
              <a:rPr lang="el-GR" dirty="0" smtClean="0"/>
              <a:t>Η κατηγοριοποίηση των Αέριων Μαζών είναι χρήσιμη για την περιγραφή των καιρικών συνθηκών και του κλίματος. </a:t>
            </a:r>
            <a:endParaRPr lang="el-GR" dirty="0"/>
          </a:p>
        </p:txBody>
      </p:sp>
      <p:pic>
        <p:nvPicPr>
          <p:cNvPr id="4" name="Εικόνα 3">
            <a:hlinkClick r:id="rId2" action="ppaction://hlinkfile"/>
          </p:cNvPr>
          <p:cNvPicPr>
            <a:picLocks noChangeAspect="1"/>
          </p:cNvPicPr>
          <p:nvPr/>
        </p:nvPicPr>
        <p:blipFill>
          <a:blip r:embed="rId3" cstate="print"/>
          <a:stretch>
            <a:fillRect/>
          </a:stretch>
        </p:blipFill>
        <p:spPr>
          <a:xfrm flipH="1">
            <a:off x="10255160" y="5938410"/>
            <a:ext cx="704577" cy="710857"/>
          </a:xfrm>
          <a:prstGeom prst="rect">
            <a:avLst/>
          </a:prstGeom>
        </p:spPr>
      </p:pic>
    </p:spTree>
    <p:extLst>
      <p:ext uri="{BB962C8B-B14F-4D97-AF65-F5344CB8AC3E}">
        <p14:creationId xmlns:p14="http://schemas.microsoft.com/office/powerpoint/2010/main" xmlns="" val="1562853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lum bright="45000"/>
          </a:blip>
          <a:stretch>
            <a:fillRect/>
          </a:stretch>
        </p:blipFill>
        <p:spPr>
          <a:xfrm>
            <a:off x="0" y="0"/>
            <a:ext cx="12192000" cy="6858000"/>
          </a:xfrm>
          <a:prstGeom prst="rect">
            <a:avLst/>
          </a:prstGeom>
        </p:spPr>
      </p:pic>
      <p:sp>
        <p:nvSpPr>
          <p:cNvPr id="2" name="Τίτλος 1"/>
          <p:cNvSpPr>
            <a:spLocks noGrp="1"/>
          </p:cNvSpPr>
          <p:nvPr>
            <p:ph type="title"/>
          </p:nvPr>
        </p:nvSpPr>
        <p:spPr>
          <a:xfrm>
            <a:off x="838200" y="365125"/>
            <a:ext cx="10515600" cy="483961"/>
          </a:xfrm>
        </p:spPr>
        <p:txBody>
          <a:bodyPr>
            <a:normAutofit fontScale="90000"/>
          </a:bodyPr>
          <a:lstStyle/>
          <a:p>
            <a:r>
              <a:rPr lang="el-GR" b="1" dirty="0" smtClean="0"/>
              <a:t>ΚΛΙΜΑ</a:t>
            </a:r>
            <a:endParaRPr lang="el-GR" b="1" dirty="0"/>
          </a:p>
        </p:txBody>
      </p:sp>
      <p:sp>
        <p:nvSpPr>
          <p:cNvPr id="3" name="Θέση περιεχομένου 2"/>
          <p:cNvSpPr>
            <a:spLocks noGrp="1"/>
          </p:cNvSpPr>
          <p:nvPr>
            <p:ph idx="1"/>
          </p:nvPr>
        </p:nvSpPr>
        <p:spPr>
          <a:xfrm>
            <a:off x="838200" y="1110342"/>
            <a:ext cx="9246326" cy="5066621"/>
          </a:xfrm>
        </p:spPr>
        <p:txBody>
          <a:bodyPr>
            <a:normAutofit lnSpcReduction="10000"/>
          </a:bodyPr>
          <a:lstStyle/>
          <a:p>
            <a:pPr marL="0" indent="0" algn="just">
              <a:buNone/>
            </a:pPr>
            <a:r>
              <a:rPr lang="el-GR" b="1" dirty="0"/>
              <a:t>Κλίμα </a:t>
            </a:r>
            <a:r>
              <a:rPr lang="el-GR" dirty="0"/>
              <a:t>ονομάζεται η μέση καιρική κατάσταση </a:t>
            </a:r>
            <a:r>
              <a:rPr lang="el-GR" dirty="0" smtClean="0"/>
              <a:t>(ο </a:t>
            </a:r>
            <a:r>
              <a:rPr lang="el-GR" b="1" dirty="0"/>
              <a:t>μέσος </a:t>
            </a:r>
            <a:r>
              <a:rPr lang="el-GR" b="1" dirty="0" smtClean="0"/>
              <a:t>καιρός</a:t>
            </a:r>
            <a:r>
              <a:rPr lang="el-GR" dirty="0" smtClean="0"/>
              <a:t>) μιας </a:t>
            </a:r>
            <a:r>
              <a:rPr lang="el-GR" dirty="0"/>
              <a:t>περιοχής, που προκύπτει από τις μακροχρόνιες παρατηρήσεις των διάφορων μετεωρολογικών στοιχείων. Το κλίμα επομένως </a:t>
            </a:r>
            <a:r>
              <a:rPr lang="el-GR" dirty="0" smtClean="0"/>
              <a:t>είναι </a:t>
            </a:r>
            <a:r>
              <a:rPr lang="el-GR" dirty="0"/>
              <a:t>διαφορετικό από τον καιρό, που χαρακτηρίζεται σαν μια φυσική κατάσταση της ατμόσφαιρας κατά τη διάρκεια μιας μικρής χρονικής περιόδου. </a:t>
            </a:r>
            <a:endParaRPr lang="el-GR" dirty="0" smtClean="0"/>
          </a:p>
          <a:p>
            <a:pPr marL="0" indent="0" algn="just">
              <a:buNone/>
            </a:pPr>
            <a:r>
              <a:rPr lang="el-GR" dirty="0" smtClean="0"/>
              <a:t>Το </a:t>
            </a:r>
            <a:r>
              <a:rPr lang="el-GR" dirty="0"/>
              <a:t>κλίμα παίζει σπουδαιότατο ρόλο, τόσο στο φυτικό όσο και στο ζωικό βασίλειο. Από το κλίμα ορίζονται οι </a:t>
            </a:r>
            <a:r>
              <a:rPr lang="el-GR" b="1" dirty="0"/>
              <a:t>ζώνες της </a:t>
            </a:r>
            <a:r>
              <a:rPr lang="el-GR" b="1" dirty="0" smtClean="0"/>
              <a:t>βλάστησης</a:t>
            </a:r>
            <a:r>
              <a:rPr lang="el-GR" dirty="0" smtClean="0"/>
              <a:t>, </a:t>
            </a:r>
            <a:r>
              <a:rPr lang="el-GR" dirty="0"/>
              <a:t>καθώς και η </a:t>
            </a:r>
            <a:r>
              <a:rPr lang="el-GR" b="1" dirty="0"/>
              <a:t>κατανομή των ζώων και των ανθρώπων</a:t>
            </a:r>
            <a:r>
              <a:rPr lang="el-GR" dirty="0"/>
              <a:t> πάνω στη γη. Ο τύπος ενός κλίματος συνήθως καθορίζεται από την ταξινόμηση κατά </a:t>
            </a:r>
            <a:r>
              <a:rPr lang="el-GR" dirty="0" err="1"/>
              <a:t>Köppen</a:t>
            </a:r>
            <a:r>
              <a:rPr lang="el-GR" dirty="0"/>
              <a:t>, που υιοθετεί διαφορετικές κλιματικές ζώνες με βάση τη βλάστηση κάθε </a:t>
            </a:r>
            <a:r>
              <a:rPr lang="el-GR" dirty="0" smtClean="0"/>
              <a:t>περιοχής</a:t>
            </a:r>
            <a:r>
              <a:rPr lang="el-GR" dirty="0"/>
              <a:t> </a:t>
            </a:r>
            <a:r>
              <a:rPr lang="el-GR" dirty="0" smtClean="0"/>
              <a:t>και χρησιμοποιεί μέσες μηνιαίες τιμές θερμοκρασίας και βροχόπτωσης.</a:t>
            </a:r>
            <a:endParaRPr lang="el-GR" dirty="0"/>
          </a:p>
        </p:txBody>
      </p:sp>
    </p:spTree>
    <p:extLst>
      <p:ext uri="{BB962C8B-B14F-4D97-AF65-F5344CB8AC3E}">
        <p14:creationId xmlns:p14="http://schemas.microsoft.com/office/powerpoint/2010/main" xmlns="" val="44508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lum bright="32000"/>
          </a:blip>
          <a:stretch>
            <a:fillRect/>
          </a:stretch>
        </p:blipFill>
        <p:spPr>
          <a:xfrm>
            <a:off x="1" y="0"/>
            <a:ext cx="12192000" cy="6858000"/>
          </a:xfrm>
          <a:prstGeom prst="rect">
            <a:avLst/>
          </a:prstGeom>
        </p:spPr>
      </p:pic>
      <p:sp>
        <p:nvSpPr>
          <p:cNvPr id="2" name="Τίτλος 1"/>
          <p:cNvSpPr>
            <a:spLocks noGrp="1"/>
          </p:cNvSpPr>
          <p:nvPr>
            <p:ph type="title"/>
          </p:nvPr>
        </p:nvSpPr>
        <p:spPr>
          <a:xfrm>
            <a:off x="838200" y="365126"/>
            <a:ext cx="10515600" cy="1058726"/>
          </a:xfrm>
        </p:spPr>
        <p:txBody>
          <a:bodyPr/>
          <a:lstStyle/>
          <a:p>
            <a:r>
              <a:rPr lang="el-GR" b="1" dirty="0" smtClean="0"/>
              <a:t>ΤΑΞΙΝΟΜΗΣΗ </a:t>
            </a:r>
            <a:r>
              <a:rPr lang="el-GR" b="1" dirty="0"/>
              <a:t>κατά </a:t>
            </a:r>
            <a:r>
              <a:rPr lang="en-US" b="1" dirty="0" err="1"/>
              <a:t>Köppen</a:t>
            </a:r>
            <a:endParaRPr lang="el-GR" b="1" dirty="0"/>
          </a:p>
        </p:txBody>
      </p:sp>
      <p:sp>
        <p:nvSpPr>
          <p:cNvPr id="3" name="Θέση περιεχομένου 2"/>
          <p:cNvSpPr>
            <a:spLocks noGrp="1"/>
          </p:cNvSpPr>
          <p:nvPr>
            <p:ph idx="1"/>
          </p:nvPr>
        </p:nvSpPr>
        <p:spPr>
          <a:xfrm>
            <a:off x="838200" y="1632857"/>
            <a:ext cx="10515600" cy="4544106"/>
          </a:xfrm>
        </p:spPr>
        <p:txBody>
          <a:bodyPr>
            <a:normAutofit fontScale="77500" lnSpcReduction="20000"/>
          </a:bodyPr>
          <a:lstStyle/>
          <a:p>
            <a:pPr marL="0" indent="0" algn="just">
              <a:buNone/>
            </a:pPr>
            <a:r>
              <a:rPr lang="el-GR" dirty="0" smtClean="0"/>
              <a:t>Υπάρχουν </a:t>
            </a:r>
            <a:r>
              <a:rPr lang="el-GR" b="1" dirty="0" smtClean="0"/>
              <a:t>πέντε βασικοί τύποι κλίματος</a:t>
            </a:r>
            <a:r>
              <a:rPr lang="el-GR" dirty="0" smtClean="0"/>
              <a:t>, που προκύπτουν λαμβάνοντας υπόψη το γεωγραφικό πλάτος και τη θερμοκρασία:</a:t>
            </a:r>
          </a:p>
          <a:p>
            <a:pPr marL="571500" indent="-571500" algn="just">
              <a:buAutoNum type="romanLcParenR"/>
            </a:pPr>
            <a:r>
              <a:rPr lang="el-GR" dirty="0" smtClean="0"/>
              <a:t>Τροπικό</a:t>
            </a:r>
          </a:p>
          <a:p>
            <a:pPr marL="571500" indent="-571500" algn="just">
              <a:buAutoNum type="romanLcParenR"/>
            </a:pPr>
            <a:r>
              <a:rPr lang="el-GR" dirty="0" smtClean="0"/>
              <a:t>Ξηρό</a:t>
            </a:r>
          </a:p>
          <a:p>
            <a:pPr marL="571500" indent="-571500" algn="just">
              <a:buAutoNum type="romanLcParenR"/>
            </a:pPr>
            <a:r>
              <a:rPr lang="el-GR" dirty="0" smtClean="0"/>
              <a:t>Ήπιο, μεσαίο γεωγραφικό πλάτος</a:t>
            </a:r>
          </a:p>
          <a:p>
            <a:pPr marL="571500" indent="-571500" algn="just">
              <a:buAutoNum type="romanLcParenR"/>
            </a:pPr>
            <a:r>
              <a:rPr lang="el-GR" dirty="0" smtClean="0"/>
              <a:t>Κρύο, μεσαίο γεωγραφικό πλάτος και</a:t>
            </a:r>
          </a:p>
          <a:p>
            <a:pPr marL="571500" indent="-571500" algn="just">
              <a:buAutoNum type="romanLcParenR"/>
            </a:pPr>
            <a:r>
              <a:rPr lang="el-GR" dirty="0" smtClean="0"/>
              <a:t>Πολικό.</a:t>
            </a:r>
          </a:p>
          <a:p>
            <a:pPr marL="0" indent="0" algn="just">
              <a:buNone/>
            </a:pPr>
            <a:r>
              <a:rPr lang="el-GR" dirty="0" smtClean="0"/>
              <a:t>Αυτοί οι πέντε τύποι κλίματος χωρίζονται σε υποκατηγορίες ανάλογα με την ποσότητα και τον τύπο της βροχόπτωσης και της θερμοκρασίας. Τέτοια παραδείγματα είναι οι μουσώνες, η τροπική σαβάνα, το υγρό υποτροπικό, το υγρό ηπειρωτικό, το ωκεάνιο κλίμα</a:t>
            </a:r>
            <a:r>
              <a:rPr lang="en-GB" dirty="0" smtClean="0"/>
              <a:t>, </a:t>
            </a:r>
            <a:r>
              <a:rPr lang="el-GR" dirty="0" smtClean="0"/>
              <a:t>η τούντρα, οι πολικοί παγετώνες, οι έρημοι κ.α.</a:t>
            </a:r>
          </a:p>
          <a:p>
            <a:pPr marL="0" indent="0" algn="just">
              <a:buNone/>
            </a:pPr>
            <a:r>
              <a:rPr lang="el-GR" dirty="0" smtClean="0"/>
              <a:t>Ο ωκεανός αποτελεί σημαντικό μέρος της ιστορίας του κλίματος. Το νερό του ωκεανού κρατάει τη θερμότητα λόγω της υψηλής θερμοχωρητικότητάς του και διανέμει αυτή τη θερμότητα γύρω από τον πλανήτη, μέσω επιφανειακών ρευμάτων, επηρεάζοντας έτσι το κλίμα στην ξηρά.</a:t>
            </a:r>
          </a:p>
          <a:p>
            <a:pPr marL="0" indent="0">
              <a:buNone/>
            </a:pPr>
            <a:endParaRPr lang="en-GB" dirty="0" smtClean="0"/>
          </a:p>
          <a:p>
            <a:pPr marL="571500" indent="-571500">
              <a:buAutoNum type="romanLcParenR"/>
            </a:pPr>
            <a:endParaRPr lang="el-GR" dirty="0"/>
          </a:p>
        </p:txBody>
      </p:sp>
    </p:spTree>
    <p:extLst>
      <p:ext uri="{BB962C8B-B14F-4D97-AF65-F5344CB8AC3E}">
        <p14:creationId xmlns:p14="http://schemas.microsoft.com/office/powerpoint/2010/main" xmlns="" val="3731360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duotone>
              <a:schemeClr val="accent5">
                <a:shade val="45000"/>
                <a:satMod val="135000"/>
              </a:schemeClr>
              <a:prstClr val="white"/>
            </a:duotone>
          </a:blip>
          <a:stretch>
            <a:fillRect/>
          </a:stretch>
        </p:blipFill>
        <p:spPr>
          <a:xfrm>
            <a:off x="0" y="1"/>
            <a:ext cx="12191999" cy="6858000"/>
          </a:xfrm>
          <a:prstGeom prst="rect">
            <a:avLst/>
          </a:prstGeom>
        </p:spPr>
      </p:pic>
      <p:sp>
        <p:nvSpPr>
          <p:cNvPr id="2" name="Τίτλος 1"/>
          <p:cNvSpPr>
            <a:spLocks noGrp="1"/>
          </p:cNvSpPr>
          <p:nvPr>
            <p:ph type="title"/>
          </p:nvPr>
        </p:nvSpPr>
        <p:spPr>
          <a:xfrm>
            <a:off x="838200" y="365126"/>
            <a:ext cx="10515600" cy="745218"/>
          </a:xfrm>
        </p:spPr>
        <p:txBody>
          <a:bodyPr>
            <a:normAutofit fontScale="90000"/>
          </a:bodyPr>
          <a:lstStyle/>
          <a:p>
            <a:r>
              <a:rPr lang="el-GR" b="1" dirty="0" smtClean="0"/>
              <a:t>ΠΥΚΝΟΤΗΤΑ, ΑΤΜΟΣΦΑΙΡΙΚΗ ΠΙΕΣΗ ΚΑΙ ΚΥΚΛΟΣ ΝΕΡΟΥ</a:t>
            </a:r>
            <a:endParaRPr lang="el-GR" b="1" dirty="0"/>
          </a:p>
        </p:txBody>
      </p:sp>
      <p:sp>
        <p:nvSpPr>
          <p:cNvPr id="3" name="Θέση περιεχομένου 2"/>
          <p:cNvSpPr>
            <a:spLocks noGrp="1"/>
          </p:cNvSpPr>
          <p:nvPr>
            <p:ph idx="1"/>
          </p:nvPr>
        </p:nvSpPr>
        <p:spPr>
          <a:xfrm>
            <a:off x="838200" y="1267097"/>
            <a:ext cx="10515600" cy="4909866"/>
          </a:xfrm>
        </p:spPr>
        <p:txBody>
          <a:bodyPr/>
          <a:lstStyle/>
          <a:p>
            <a:pPr marL="0" indent="0" algn="just">
              <a:buNone/>
            </a:pPr>
            <a:r>
              <a:rPr lang="el-GR" dirty="0"/>
              <a:t>Η </a:t>
            </a:r>
            <a:r>
              <a:rPr lang="el-GR" dirty="0" smtClean="0"/>
              <a:t>ατμόσφαιρα είναι ένα στρώμα αερίων </a:t>
            </a:r>
            <a:r>
              <a:rPr lang="el-GR" dirty="0"/>
              <a:t>το </a:t>
            </a:r>
            <a:r>
              <a:rPr lang="el-GR" dirty="0" smtClean="0"/>
              <a:t>οποίο πιέζει </a:t>
            </a:r>
            <a:r>
              <a:rPr lang="el-GR" dirty="0"/>
              <a:t>τα </a:t>
            </a:r>
            <a:r>
              <a:rPr lang="el-GR" dirty="0" smtClean="0"/>
              <a:t>σώματα </a:t>
            </a:r>
            <a:r>
              <a:rPr lang="el-GR" dirty="0"/>
              <a:t>που </a:t>
            </a:r>
            <a:r>
              <a:rPr lang="el-GR" dirty="0" smtClean="0"/>
              <a:t>βρίσκονται μέσα ή κάτω </a:t>
            </a:r>
            <a:r>
              <a:rPr lang="el-GR" dirty="0"/>
              <a:t>απ’ αυτό, </a:t>
            </a:r>
            <a:r>
              <a:rPr lang="el-GR" dirty="0" smtClean="0"/>
              <a:t>αλλά </a:t>
            </a:r>
            <a:r>
              <a:rPr lang="el-GR" dirty="0"/>
              <a:t>και </a:t>
            </a:r>
            <a:r>
              <a:rPr lang="el-GR" dirty="0" smtClean="0"/>
              <a:t>τις ίδιες </a:t>
            </a:r>
            <a:r>
              <a:rPr lang="el-GR" dirty="0"/>
              <a:t>του </a:t>
            </a:r>
            <a:r>
              <a:rPr lang="el-GR" dirty="0" smtClean="0"/>
              <a:t>τις στοιβάδες. Κάθε επιφάνεια </a:t>
            </a:r>
            <a:r>
              <a:rPr lang="el-GR" dirty="0"/>
              <a:t>του </a:t>
            </a:r>
            <a:r>
              <a:rPr lang="el-GR" dirty="0" smtClean="0"/>
              <a:t>εδάφους </a:t>
            </a:r>
            <a:r>
              <a:rPr lang="el-GR" dirty="0"/>
              <a:t>που </a:t>
            </a:r>
            <a:r>
              <a:rPr lang="el-GR" dirty="0" smtClean="0"/>
              <a:t>βρίσκεται μέσα στην ατμόσφαιρα ή την επιφάνεια </a:t>
            </a:r>
            <a:r>
              <a:rPr lang="el-GR" dirty="0"/>
              <a:t>του </a:t>
            </a:r>
            <a:r>
              <a:rPr lang="el-GR" dirty="0" smtClean="0"/>
              <a:t>εδάφους δέχεται βάρος της υπερκείμενης στήλης αέρα</a:t>
            </a:r>
            <a:r>
              <a:rPr lang="el-GR" dirty="0"/>
              <a:t>. Την δύναμη που </a:t>
            </a:r>
            <a:r>
              <a:rPr lang="el-GR" dirty="0" smtClean="0"/>
              <a:t>ασκείται </a:t>
            </a:r>
            <a:r>
              <a:rPr lang="el-GR" dirty="0"/>
              <a:t>από το </a:t>
            </a:r>
            <a:r>
              <a:rPr lang="el-GR" dirty="0" smtClean="0"/>
              <a:t>βάρος </a:t>
            </a:r>
            <a:r>
              <a:rPr lang="el-GR" dirty="0"/>
              <a:t>αυτό </a:t>
            </a:r>
            <a:r>
              <a:rPr lang="el-GR" dirty="0" smtClean="0"/>
              <a:t>στη μονάδα επιφάνειας </a:t>
            </a:r>
            <a:r>
              <a:rPr lang="el-GR" dirty="0"/>
              <a:t>την </a:t>
            </a:r>
            <a:r>
              <a:rPr lang="el-GR" dirty="0" smtClean="0"/>
              <a:t>ονομάζουμε </a:t>
            </a:r>
            <a:r>
              <a:rPr lang="el-GR" b="1" dirty="0" smtClean="0"/>
              <a:t>ατμοσφαιρική </a:t>
            </a:r>
            <a:r>
              <a:rPr lang="el-GR" b="1" dirty="0"/>
              <a:t>ή βαρομετρική </a:t>
            </a:r>
            <a:r>
              <a:rPr lang="el-GR" b="1" dirty="0" smtClean="0"/>
              <a:t>πίεση</a:t>
            </a:r>
            <a:r>
              <a:rPr lang="el-GR" dirty="0" smtClean="0"/>
              <a:t>.</a:t>
            </a:r>
          </a:p>
          <a:p>
            <a:pPr marL="0" indent="0" algn="just">
              <a:buNone/>
            </a:pPr>
            <a:r>
              <a:rPr lang="el-GR" dirty="0" smtClean="0"/>
              <a:t>Ο κρύος αέρας είναι πυκνός και βαρύς, ενώ τα μόριά του έχουν μικρή κινητική ενέργεια. Εάν τα μόρια θερμανθούν η κινητική τους ενέργεια αυξάνεται και επομένως απομακρύνονται μεταξύ τους. Άρα οι θερμές αέριες μάζες έχουν μικρότερη πυκνότητα, αφού καταλαμβάνουν μεγαλύτερο χώρο για δεδομένο αριθμό μορίων.</a:t>
            </a:r>
            <a:endParaRPr lang="el-GR" dirty="0"/>
          </a:p>
        </p:txBody>
      </p:sp>
    </p:spTree>
    <p:extLst>
      <p:ext uri="{BB962C8B-B14F-4D97-AF65-F5344CB8AC3E}">
        <p14:creationId xmlns:p14="http://schemas.microsoft.com/office/powerpoint/2010/main" xmlns="" val="3635691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1787</Words>
  <Application>Microsoft Office PowerPoint</Application>
  <PresentationFormat>Προσαρμογή</PresentationFormat>
  <Paragraphs>107</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Διαφάνεια 1</vt:lpstr>
      <vt:lpstr>Κεφάλαιο 11: Καιρός, Κλίμα και Ωκεανός</vt:lpstr>
      <vt:lpstr>ΤΡΟΠΙΚΟΙ ΚΥΚΛΩΝΕΣ</vt:lpstr>
      <vt:lpstr>Διαφάνεια 4</vt:lpstr>
      <vt:lpstr>ΑΕΡΙΕΣ ΜΑΖΕΣ</vt:lpstr>
      <vt:lpstr>ΤΑΞΙΝΟΜΗΣΗ ΑΕΡΙΩΝ ΜΑΖΩΝ</vt:lpstr>
      <vt:lpstr>ΚΛΙΜΑ</vt:lpstr>
      <vt:lpstr>ΤΑΞΙΝΟΜΗΣΗ κατά Köppen</vt:lpstr>
      <vt:lpstr>ΠΥΚΝΟΤΗΤΑ, ΑΤΜΟΣΦΑΙΡΙΚΗ ΠΙΕΣΗ ΚΑΙ ΚΥΚΛΟΣ ΝΕΡΟΥ</vt:lpstr>
      <vt:lpstr>ΠΥΚΝΟΤΗΤΑ, ΑΤΜΟΣΦΑΙΡΙΚΗ ΠΙΕΣΗ ΚΑΙ ΚΥΚΛΟΣ ΝΕΡΟΥ</vt:lpstr>
      <vt:lpstr>Η ατμόσφαιρα αποτελείται κατά 78% από Άζωτο. Το μοριακό βάρος προκύπτει προσθέτοντας τα βάρη των πρωτονίων και των νετρονίων όλων των ατόμων ενός μορίου.  Η πίεση του αέρα με περισσότερη υγρασία είναι μικρότερη από την αντίστοιχη πίεση αέρα με λιγότερο νερό. Αυτό εξηγείται, αν σκεφτούμε ότι τα μοριακά βάρη νερού και αζώτου είναι διαφορετικά. Το νερό ουσιαστικά μειώνει την πυκνότητα του αέρα.  </vt:lpstr>
      <vt:lpstr>ΠΙΕΣΗ ΣΥΣΤΗΜΑΤΟΣ ΚΑΙ ΑΝΕΜΟΣ</vt:lpstr>
      <vt:lpstr>Διαφάνεια 13</vt:lpstr>
      <vt:lpstr>ΚΥΚΛΩΝΑΣ-ΜΑΤΙ ΤΟΥ ΚΥΚΛΩΝΑ</vt:lpstr>
      <vt:lpstr>ΚΥΚΛΟΣ ΝΕΡΟΥ</vt:lpstr>
      <vt:lpstr>ΠΡΟΤΥΠΑ ΑΝΕΜΟΥ, ΚΥΨΕΛΕΣ ΜΕΤΑΦΟΡΑΣ ΚΑΙ ΕΠΙΔΡΑΣΗ ΤΗΣ ΔΥΝΑΜΗΣ Coriolis</vt:lpstr>
      <vt:lpstr>Επίδραση Coriolis</vt:lpstr>
      <vt:lpstr>Μετανάστευση θαλάσσιων πουλιών και άνεμος</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ΕΛΕΥΘΕΡΙΑ ΠΕΣΚΕΛΙΔΟΥ</dc:creator>
  <cp:lastModifiedBy>Thanos</cp:lastModifiedBy>
  <cp:revision>61</cp:revision>
  <dcterms:created xsi:type="dcterms:W3CDTF">2019-06-03T18:47:34Z</dcterms:created>
  <dcterms:modified xsi:type="dcterms:W3CDTF">2019-06-27T08:12:33Z</dcterms:modified>
</cp:coreProperties>
</file>