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6" r:id="rId2"/>
    <p:sldId id="257" r:id="rId3"/>
    <p:sldId id="278" r:id="rId4"/>
    <p:sldId id="258" r:id="rId5"/>
    <p:sldId id="259" r:id="rId6"/>
    <p:sldId id="260" r:id="rId7"/>
    <p:sldId id="261" r:id="rId8"/>
    <p:sldId id="262" r:id="rId9"/>
    <p:sldId id="263" r:id="rId10"/>
    <p:sldId id="264" r:id="rId11"/>
    <p:sldId id="265" r:id="rId12"/>
    <p:sldId id="279" r:id="rId13"/>
    <p:sldId id="266" r:id="rId14"/>
    <p:sldId id="267" r:id="rId15"/>
    <p:sldId id="268" r:id="rId16"/>
    <p:sldId id="269" r:id="rId17"/>
    <p:sldId id="270" r:id="rId18"/>
    <p:sldId id="271" r:id="rId19"/>
    <p:sldId id="272" r:id="rId20"/>
    <p:sldId id="280" r:id="rId21"/>
    <p:sldId id="273" r:id="rId22"/>
    <p:sldId id="274" r:id="rId23"/>
    <p:sldId id="275"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8" name="27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17" name="16 - Θέση υποσέλιδου"/>
          <p:cNvSpPr>
            <a:spLocks noGrp="1"/>
          </p:cNvSpPr>
          <p:nvPr>
            <p:ph type="ftr" sz="quarter" idx="11"/>
          </p:nvPr>
        </p:nvSpPr>
        <p:spPr/>
        <p:txBody>
          <a:bodyPr/>
          <a:lstStyle>
            <a:extLst/>
          </a:lstStyle>
          <a:p>
            <a:endParaRPr lang="el-GR"/>
          </a:p>
        </p:txBody>
      </p:sp>
      <p:sp>
        <p:nvSpPr>
          <p:cNvPr id="29" name="28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
        <p:nvSpPr>
          <p:cNvPr id="32" name="31 - Ορθογώνιο"/>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 Ορθογώνιο"/>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 Ορθογώνιο"/>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 Ορθογώνιο"/>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 Ορθογώνιο"/>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 Τίτλος"/>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56" name="55 - Ορθογώνιο"/>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 Ορθογώνιο"/>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 Ορθογώνιο"/>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 Ορθογώνιο"/>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981200" cy="5851525"/>
          </a:xfrm>
        </p:spPr>
        <p:txBody>
          <a:bodyPr vert="eaVert" anchor="ct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609600" y="274639"/>
            <a:ext cx="58674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4" name="13 - Ελεύθερη σχεδίαση"/>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 Ελεύθερη σχεδίαση"/>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 Ελεύθερη σχεδίαση"/>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 Ελεύθερη σχεδίαση"/>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 Ελεύθερη σχεδίαση"/>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 Ελεύθερη σχεδίαση"/>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 Ελεύθερη σχεδίαση"/>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 Ελεύθερη σχεδίαση"/>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 Ελεύθερη σχεδίαση"/>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 Ελεύθερη σχεδίαση"/>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 Ελεύθερη σχεδίαση"/>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 Ελεύθερη σχεδίαση"/>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 Ελεύθερη σχεδίαση"/>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 Ελεύθερη σχεδίαση"/>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 Ελεύθερη σχεδίαση"/>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 Θέση κειμένου"/>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
        <p:nvSpPr>
          <p:cNvPr id="7" name="6 - Ορθογώνιο"/>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l-GR" smtClean="0"/>
              <a:t>Kλικ για επεξεργασία του τίτλου</a:t>
            </a:r>
            <a:endParaRPr kumimoji="0" lang="en-US"/>
          </a:p>
        </p:txBody>
      </p:sp>
      <p:sp>
        <p:nvSpPr>
          <p:cNvPr id="8" name="7 - Ορθογώνιο"/>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 Ορθογώνιο"/>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 Ορθογώνιο"/>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Ορθογώνιο"/>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 Ορθογώνιο"/>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2064"/>
            <a:ext cx="8229600" cy="9144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5" name="24 - Ορθογώνιο"/>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504824" y="512064"/>
            <a:ext cx="7772400" cy="914400"/>
          </a:xfrm>
        </p:spPr>
        <p:txBody>
          <a:bodyPr anchor="t"/>
          <a:lstStyle>
            <a:lvl1pPr>
              <a:defRPr sz="400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
        <p:nvSpPr>
          <p:cNvPr id="16" name="15 - Ορθογώνιο"/>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 Ορθογώνιο"/>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 Ορθογώνιο"/>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 Ορθογώνιο"/>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 Ορθογώνιο"/>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 Ορθογώνιο"/>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 Ορθογώνιο"/>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 Ορθογώνιο"/>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 Ορθογώνιο"/>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512064"/>
            <a:ext cx="7772400" cy="914400"/>
          </a:xfrm>
        </p:spPr>
        <p:txBody>
          <a:bodyPr/>
          <a:lstStyle>
            <a:lvl1pPr>
              <a:defRPr sz="4000" cap="none" baseline="0"/>
            </a:lvl1pPr>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273050"/>
            <a:ext cx="8229600" cy="1162050"/>
          </a:xfrm>
        </p:spPr>
        <p:txBody>
          <a:bodyPr anchor="ctr"/>
          <a:lstStyle>
            <a:lvl1pPr algn="l">
              <a:buNone/>
              <a:defRPr sz="3600" b="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0AB4BE5-ED4F-4EF4-BE17-6BBBA93EFD42}" type="datetimeFigureOut">
              <a:rPr lang="el-GR" smtClean="0"/>
              <a:pPr/>
              <a:t>14/11/2015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32DDA77B-E1A0-4473-9914-E3EA04242FE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8" name="7 - Ορθογώνιο"/>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 Ευθεία γραμμή σύνδεσης"/>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 Ομάδα"/>
          <p:cNvGrpSpPr/>
          <p:nvPr/>
        </p:nvGrpSpPr>
        <p:grpSpPr>
          <a:xfrm rot="5400000">
            <a:off x="8514581" y="1219200"/>
            <a:ext cx="132763" cy="128466"/>
            <a:chOff x="6668087" y="1297746"/>
            <a:chExt cx="161840" cy="156602"/>
          </a:xfrm>
        </p:grpSpPr>
        <p:cxnSp>
          <p:nvCxnSpPr>
            <p:cNvPr id="15" name="14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 Τίτλος"/>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
        <p:nvSpPr>
          <p:cNvPr id="4" name="3 - Θέση κειμένου"/>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grpSp>
        <p:nvGrpSpPr>
          <p:cNvPr id="14" name="13 - Ομάδα"/>
          <p:cNvGrpSpPr/>
          <p:nvPr/>
        </p:nvGrpSpPr>
        <p:grpSpPr>
          <a:xfrm rot="5400000">
            <a:off x="8666981" y="1371600"/>
            <a:ext cx="132763" cy="128466"/>
            <a:chOff x="6668087" y="1297746"/>
            <a:chExt cx="161840" cy="156602"/>
          </a:xfrm>
        </p:grpSpPr>
        <p:cxnSp>
          <p:nvCxnSpPr>
            <p:cNvPr id="11" name="10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 Ομάδα"/>
          <p:cNvGrpSpPr/>
          <p:nvPr/>
        </p:nvGrpSpPr>
        <p:grpSpPr>
          <a:xfrm rot="5400000">
            <a:off x="8320088" y="1474763"/>
            <a:ext cx="132763" cy="128466"/>
            <a:chOff x="6668087" y="1297746"/>
            <a:chExt cx="161840" cy="156602"/>
          </a:xfrm>
        </p:grpSpPr>
        <p:cxnSp>
          <p:nvCxnSpPr>
            <p:cNvPr id="19" name="18 - Ευθεία γραμμή σύνδεσης"/>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 Ευθεία γραμμή σύνδεσης"/>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 Ευθεία γραμμή σύνδεσης"/>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 Θέση ημερομηνίας"/>
          <p:cNvSpPr>
            <a:spLocks noGrp="1"/>
          </p:cNvSpPr>
          <p:nvPr>
            <p:ph type="dt" sz="half" idx="10"/>
          </p:nvPr>
        </p:nvSpPr>
        <p:spPr>
          <a:xfrm>
            <a:off x="6477000" y="55499"/>
            <a:ext cx="2133600" cy="365125"/>
          </a:xfrm>
        </p:spPr>
        <p:txBody>
          <a:bodyPr/>
          <a:lstStyle>
            <a:extLst/>
          </a:lstStyle>
          <a:p>
            <a:fld id="{20AB4BE5-ED4F-4EF4-BE17-6BBBA93EFD42}" type="datetimeFigureOut">
              <a:rPr lang="el-GR" smtClean="0"/>
              <a:pPr/>
              <a:t>14/11/2015</a:t>
            </a:fld>
            <a:endParaRPr lang="el-GR"/>
          </a:p>
        </p:txBody>
      </p:sp>
      <p:sp>
        <p:nvSpPr>
          <p:cNvPr id="6" name="5 - Θέση υποσέλιδου"/>
          <p:cNvSpPr>
            <a:spLocks noGrp="1"/>
          </p:cNvSpPr>
          <p:nvPr>
            <p:ph type="ftr" sz="quarter" idx="11"/>
          </p:nvPr>
        </p:nvSpPr>
        <p:spPr>
          <a:xfrm>
            <a:off x="914400" y="55499"/>
            <a:ext cx="5562600" cy="365125"/>
          </a:xfrm>
        </p:spPr>
        <p:txBody>
          <a:bodyPr/>
          <a:lstStyle>
            <a:extLst/>
          </a:lstStyle>
          <a:p>
            <a:endParaRPr lang="el-GR"/>
          </a:p>
        </p:txBody>
      </p:sp>
      <p:sp>
        <p:nvSpPr>
          <p:cNvPr id="7" name="6 - Θέση αριθμού διαφάνειας"/>
          <p:cNvSpPr>
            <a:spLocks noGrp="1"/>
          </p:cNvSpPr>
          <p:nvPr>
            <p:ph type="sldNum" sz="quarter" idx="12"/>
          </p:nvPr>
        </p:nvSpPr>
        <p:spPr>
          <a:xfrm>
            <a:off x="8610600" y="55499"/>
            <a:ext cx="457200" cy="365125"/>
          </a:xfrm>
        </p:spPr>
        <p:txBody>
          <a:bodyPr/>
          <a:lstStyle>
            <a:extLst/>
          </a:lstStyle>
          <a:p>
            <a:fld id="{32DDA77B-E1A0-4473-9914-E3EA04242FE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 Ορθογώνιο"/>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Ορθογώνιο"/>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Ορθογώνιο"/>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Ορθογώνιο"/>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Ορθογώνιο"/>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 Ορθογώνιο"/>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 Ορθογώνιο"/>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 Ορθογώνιο"/>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 Ορθογώνιο"/>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 Θέση τίτλου"/>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0AB4BE5-ED4F-4EF4-BE17-6BBBA93EFD42}" type="datetimeFigureOut">
              <a:rPr lang="el-GR" smtClean="0"/>
              <a:pPr/>
              <a:t>14/11/2015</a:t>
            </a:fld>
            <a:endParaRPr lang="el-GR"/>
          </a:p>
        </p:txBody>
      </p:sp>
      <p:sp>
        <p:nvSpPr>
          <p:cNvPr id="3" name="2 - Θέση υποσέλιδου"/>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l-GR"/>
          </a:p>
        </p:txBody>
      </p:sp>
      <p:sp>
        <p:nvSpPr>
          <p:cNvPr id="23" name="22 - Θέση αριθμού διαφάνειας"/>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2DDA77B-E1A0-4473-9914-E3EA04242FE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dailymail.co.uk/debate/article-2102484/This-wartime-Nazi-Germany-Camerons-attacks-vulnerable-needy-stopped.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2400" dirty="0" smtClean="0"/>
              <a:t>ΜΗΧΑΝΙΣΜΟΙ </a:t>
            </a:r>
            <a:r>
              <a:rPr lang="el-GR" sz="2400" dirty="0" smtClean="0"/>
              <a:t>ΚΑΤΑΣΚΕΥΗΣ </a:t>
            </a:r>
            <a:r>
              <a:rPr lang="el-GR" sz="2400" dirty="0" smtClean="0"/>
              <a:t>ΕΝΟΧΩΝ, «ΠΑΡΑΣΙΤΙΚΩΝ» ΟΜΑΔΩΝ ΚΑΙ ΟΡΓΑΝΙΣΜΩΝ</a:t>
            </a:r>
            <a:endParaRPr lang="el-GR" sz="2400" dirty="0"/>
          </a:p>
        </p:txBody>
      </p:sp>
      <p:sp>
        <p:nvSpPr>
          <p:cNvPr id="3" name="Υπότιτλος 2"/>
          <p:cNvSpPr>
            <a:spLocks noGrp="1"/>
          </p:cNvSpPr>
          <p:nvPr>
            <p:ph type="subTitle" idx="1"/>
          </p:nvPr>
        </p:nvSpPr>
        <p:spPr/>
        <p:txBody>
          <a:bodyPr>
            <a:normAutofit/>
          </a:bodyPr>
          <a:lstStyle/>
          <a:p>
            <a:r>
              <a:rPr lang="el-GR" dirty="0" smtClean="0"/>
              <a:t>Χ. Πουλόπουλος, Αναπληρωτής Καθηγητής Δ.Π.Θ.</a:t>
            </a:r>
            <a:endParaRPr lang="el-GR" dirty="0"/>
          </a:p>
        </p:txBody>
      </p:sp>
    </p:spTree>
    <p:extLst>
      <p:ext uri="{BB962C8B-B14F-4D97-AF65-F5344CB8AC3E}">
        <p14:creationId xmlns:p14="http://schemas.microsoft.com/office/powerpoint/2010/main" xmlns="" val="868887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Ο μηχανισμός </a:t>
            </a:r>
            <a:r>
              <a:rPr lang="el-GR" dirty="0" smtClean="0"/>
              <a:t>απαξίωσης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 μηχανισμός απαξίωσης </a:t>
            </a:r>
            <a:r>
              <a:rPr lang="el-GR" dirty="0" smtClean="0"/>
              <a:t>διευκολύνει </a:t>
            </a:r>
            <a:r>
              <a:rPr lang="el-GR" dirty="0"/>
              <a:t>τη διάσπαση της </a:t>
            </a:r>
            <a:r>
              <a:rPr lang="el-GR" dirty="0" smtClean="0"/>
              <a:t> </a:t>
            </a:r>
            <a:r>
              <a:rPr lang="el-GR" dirty="0"/>
              <a:t>συμμαχίας </a:t>
            </a:r>
            <a:r>
              <a:rPr lang="el-GR" dirty="0" smtClean="0"/>
              <a:t>για </a:t>
            </a:r>
            <a:r>
              <a:rPr lang="el-GR" dirty="0"/>
              <a:t>τη διεκδίκηση καλύτερης ποιότητας και ευρύτερου φάσματος </a:t>
            </a:r>
            <a:r>
              <a:rPr lang="el-GR" dirty="0" smtClean="0"/>
              <a:t>υπηρεσιών.</a:t>
            </a:r>
            <a:endParaRPr lang="el-GR" dirty="0"/>
          </a:p>
          <a:p>
            <a:r>
              <a:rPr lang="el-GR" dirty="0" smtClean="0"/>
              <a:t>Οι </a:t>
            </a:r>
            <a:r>
              <a:rPr lang="el-GR" dirty="0"/>
              <a:t>περισσότεροι εργαζόμενοι έχουν έρθει </a:t>
            </a:r>
            <a:r>
              <a:rPr lang="el-GR" dirty="0" smtClean="0"/>
              <a:t>αντιμέτωποι </a:t>
            </a:r>
            <a:r>
              <a:rPr lang="el-GR" dirty="0"/>
              <a:t>με το φαινόμενο της επαγγελματικής εξουθένωσης </a:t>
            </a:r>
            <a:r>
              <a:rPr lang="el-GR" dirty="0" smtClean="0"/>
              <a:t>. </a:t>
            </a:r>
          </a:p>
          <a:p>
            <a:r>
              <a:rPr lang="el-GR" dirty="0" smtClean="0"/>
              <a:t>Οι </a:t>
            </a:r>
            <a:r>
              <a:rPr lang="el-GR" dirty="0"/>
              <a:t>φορείς και οι εργαζόμενοι χρειάζονται </a:t>
            </a:r>
            <a:r>
              <a:rPr lang="el-GR" dirty="0" smtClean="0"/>
              <a:t>υλική </a:t>
            </a:r>
            <a:r>
              <a:rPr lang="el-GR" dirty="0"/>
              <a:t>και ηθική υποστήριξη για να ανταποκριθούν στο έργο </a:t>
            </a:r>
            <a:r>
              <a:rPr lang="el-GR" dirty="0" smtClean="0"/>
              <a:t>τους.</a:t>
            </a:r>
          </a:p>
          <a:p>
            <a:r>
              <a:rPr lang="el-GR" dirty="0" smtClean="0"/>
              <a:t>Προκειμένου να </a:t>
            </a:r>
            <a:r>
              <a:rPr lang="el-GR" dirty="0"/>
              <a:t>εφαρμοστεί η πολιτική λιτότητας επιλέγεται ο στιγματισμός και η διαπόμπευση των ληπτών των υπηρεσιών </a:t>
            </a:r>
            <a:endParaRPr lang="el-GR" dirty="0" smtClean="0"/>
          </a:p>
          <a:p>
            <a:r>
              <a:rPr lang="el-GR" dirty="0" smtClean="0"/>
              <a:t>Τα </a:t>
            </a:r>
            <a:r>
              <a:rPr lang="el-GR" dirty="0"/>
              <a:t>παραδείγματα αφθονούν από το χώρο των προγραμμάτων ψυχικής υγείας, αντιμετώπισης των εξαρτήσεων, υποστήριξης  των οροθετικών, υποδοχής αποφυλακισμένων και άλλων πολλών κοινωνικά αποκλεισμένων ομάδων.</a:t>
            </a:r>
          </a:p>
        </p:txBody>
      </p:sp>
    </p:spTree>
    <p:extLst>
      <p:ext uri="{BB962C8B-B14F-4D97-AF65-F5344CB8AC3E}">
        <p14:creationId xmlns:p14="http://schemas.microsoft.com/office/powerpoint/2010/main" xmlns="" val="89479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ψυχική υγεία στο στόχαστρο</a:t>
            </a:r>
          </a:p>
        </p:txBody>
      </p:sp>
      <p:sp>
        <p:nvSpPr>
          <p:cNvPr id="3" name="Θέση περιεχομένου 2"/>
          <p:cNvSpPr>
            <a:spLocks noGrp="1"/>
          </p:cNvSpPr>
          <p:nvPr>
            <p:ph idx="1"/>
          </p:nvPr>
        </p:nvSpPr>
        <p:spPr/>
        <p:txBody>
          <a:bodyPr>
            <a:normAutofit fontScale="77500" lnSpcReduction="20000"/>
          </a:bodyPr>
          <a:lstStyle/>
          <a:p>
            <a:r>
              <a:rPr lang="el-GR" dirty="0"/>
              <a:t>Στο χώρο της ψυχικής </a:t>
            </a:r>
            <a:r>
              <a:rPr lang="el-GR" dirty="0" smtClean="0"/>
              <a:t>υγείας κατασκευάζονται </a:t>
            </a:r>
            <a:r>
              <a:rPr lang="el-GR" dirty="0"/>
              <a:t>σενάρια «αποκαλύψεων και σκανδάλων</a:t>
            </a:r>
            <a:r>
              <a:rPr lang="el-GR" dirty="0" smtClean="0"/>
              <a:t>». </a:t>
            </a:r>
          </a:p>
          <a:p>
            <a:r>
              <a:rPr lang="el-GR" dirty="0" smtClean="0"/>
              <a:t>Ο </a:t>
            </a:r>
            <a:r>
              <a:rPr lang="el-GR" dirty="0"/>
              <a:t>μηχανισμός του διασυρμού περιλαμβάνει </a:t>
            </a:r>
            <a:r>
              <a:rPr lang="el-GR" dirty="0" smtClean="0"/>
              <a:t>αναφορές </a:t>
            </a:r>
            <a:r>
              <a:rPr lang="el-GR" dirty="0"/>
              <a:t>σε μερίδα του τύπου για τα δημόσια ψυχιατρεία </a:t>
            </a:r>
            <a:r>
              <a:rPr lang="el-GR" dirty="0" smtClean="0"/>
              <a:t>και τις ΜΚΟ.</a:t>
            </a:r>
          </a:p>
          <a:p>
            <a:r>
              <a:rPr lang="el-GR" dirty="0" smtClean="0"/>
              <a:t>Η κρατική </a:t>
            </a:r>
            <a:r>
              <a:rPr lang="el-GR" dirty="0"/>
              <a:t>εξουσία αποποιείται την ευθύνη για τους δημόσιους </a:t>
            </a:r>
            <a:r>
              <a:rPr lang="el-GR" dirty="0" smtClean="0"/>
              <a:t>φορείς</a:t>
            </a:r>
          </a:p>
          <a:p>
            <a:r>
              <a:rPr lang="el-GR" dirty="0" smtClean="0"/>
              <a:t>Ταυτόχρονα </a:t>
            </a:r>
            <a:r>
              <a:rPr lang="el-GR" dirty="0"/>
              <a:t>επιτίθεται και σε ανεξάρτητους </a:t>
            </a:r>
            <a:r>
              <a:rPr lang="el-GR" dirty="0" smtClean="0"/>
              <a:t>φορείς.  </a:t>
            </a:r>
            <a:endParaRPr lang="el-GR" dirty="0"/>
          </a:p>
          <a:p>
            <a:r>
              <a:rPr lang="el-GR" dirty="0"/>
              <a:t>Οι φορείς </a:t>
            </a:r>
            <a:r>
              <a:rPr lang="el-GR" dirty="0" smtClean="0"/>
              <a:t>πέφτουν </a:t>
            </a:r>
            <a:r>
              <a:rPr lang="el-GR" dirty="0"/>
              <a:t>στην παγίδα του «διαίρει και βασίλευε». </a:t>
            </a:r>
            <a:endParaRPr lang="el-GR" dirty="0" smtClean="0"/>
          </a:p>
          <a:p>
            <a:r>
              <a:rPr lang="el-GR" dirty="0"/>
              <a:t>Α</a:t>
            </a:r>
            <a:r>
              <a:rPr lang="el-GR" dirty="0" smtClean="0"/>
              <a:t>ντιπαρατίθενται </a:t>
            </a:r>
            <a:r>
              <a:rPr lang="el-GR" dirty="0"/>
              <a:t>ο ένας στον άλλον εξυπηρετώντας τελικά την κυρίαρχη πολιτική η οποία τους οδηγεί σε αδιέξοδο</a:t>
            </a:r>
            <a:r>
              <a:rPr lang="el-GR" dirty="0" smtClean="0"/>
              <a:t>.</a:t>
            </a:r>
          </a:p>
          <a:p>
            <a:pPr marL="114300" indent="0">
              <a:buNone/>
            </a:pPr>
            <a:endParaRPr lang="el-GR" dirty="0"/>
          </a:p>
        </p:txBody>
      </p:sp>
    </p:spTree>
    <p:extLst>
      <p:ext uri="{BB962C8B-B14F-4D97-AF65-F5344CB8AC3E}">
        <p14:creationId xmlns:p14="http://schemas.microsoft.com/office/powerpoint/2010/main" xmlns="" val="2390754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‘Κεκλεισμένων των θυρών’ </a:t>
            </a:r>
          </a:p>
        </p:txBody>
      </p:sp>
      <p:sp>
        <p:nvSpPr>
          <p:cNvPr id="3" name="Θέση περιεχομένου 2"/>
          <p:cNvSpPr>
            <a:spLocks noGrp="1"/>
          </p:cNvSpPr>
          <p:nvPr>
            <p:ph idx="1"/>
          </p:nvPr>
        </p:nvSpPr>
        <p:spPr/>
        <p:txBody>
          <a:bodyPr>
            <a:normAutofit fontScale="77500" lnSpcReduction="20000"/>
          </a:bodyPr>
          <a:lstStyle/>
          <a:p>
            <a:r>
              <a:rPr lang="el-GR" dirty="0"/>
              <a:t>Ο Ζαν Πωλ Σαρτρ στο θεατρικό μονόπρακτο </a:t>
            </a:r>
            <a:r>
              <a:rPr lang="el-GR" dirty="0" smtClean="0"/>
              <a:t>τοποθετεί </a:t>
            </a:r>
            <a:r>
              <a:rPr lang="el-GR" dirty="0"/>
              <a:t>στην σκηνή την σύλληψη μιας κόλασης όπου τρία άτομα συμβολικά, τρώνε ο ένας τις σάρκες του άλλου, στην προσπάθεια τους για διαφυγή και καθένας επιχειρεί να εξοντώσει τους άλλους χωρίς τελικά να το κατορθώνει. Έτσι συνεχίζουν να είναι εγκλωβισμένοι. </a:t>
            </a:r>
            <a:endParaRPr lang="el-GR" dirty="0" smtClean="0"/>
          </a:p>
          <a:p>
            <a:r>
              <a:rPr lang="el-GR" dirty="0" smtClean="0"/>
              <a:t>Χαρακτηριστικός </a:t>
            </a:r>
            <a:r>
              <a:rPr lang="el-GR" dirty="0"/>
              <a:t>είναι ο διάλογος που εξελίσσεται ανάμεσα στα τρία πρόσωπα «…</a:t>
            </a:r>
            <a:r>
              <a:rPr lang="el-GR" i="1" dirty="0"/>
              <a:t>κι όμως βρισκόμαστε στην κόλαση και κανείς άλλος δεν πρόκειται να έρθει εδώ, κανείς. Μέχρι το τέλος εμείς οι τρεις μαζί… λείπει ο δήμιος… κάνουν οικονομία στο προσωπικό. Αυτό είναι όλο… ο δήμιος είναι ο καθένας από εμάς για τους άλλους δυο…». </a:t>
            </a:r>
          </a:p>
          <a:p>
            <a:endParaRPr lang="el-GR" dirty="0"/>
          </a:p>
        </p:txBody>
      </p:sp>
    </p:spTree>
    <p:extLst>
      <p:ext uri="{BB962C8B-B14F-4D97-AF65-F5344CB8AC3E}">
        <p14:creationId xmlns:p14="http://schemas.microsoft.com/office/powerpoint/2010/main" xmlns="" val="3582909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«Εξυγίανση» και «πολιτικές Ανάπτυξης»</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dirty="0"/>
              <a:t>Ο όρος «εξυγίανση» σηματοδοτεί νέες «πολιτικές ανάπτυξης»  που περιορίζουν  τη χρηματοδότηση ή στηρίζουν την υιοθέτηση «νέων» αμφιλεγόμενων συστημάτων ελέγχου και αξιολόγησης τα οποία φιλοδοξούν να δημιουργήσουν ένα «καινοτόμο» πλαίσιο λειτουργία . </a:t>
            </a:r>
            <a:endParaRPr lang="el-GR" dirty="0" smtClean="0"/>
          </a:p>
          <a:p>
            <a:r>
              <a:rPr lang="el-GR" dirty="0" smtClean="0"/>
              <a:t>Οι </a:t>
            </a:r>
            <a:r>
              <a:rPr lang="el-GR" dirty="0"/>
              <a:t>υποθέσεις </a:t>
            </a:r>
            <a:r>
              <a:rPr lang="el-GR" dirty="0" smtClean="0"/>
              <a:t>πριν </a:t>
            </a:r>
            <a:r>
              <a:rPr lang="el-GR" dirty="0"/>
              <a:t>εκδικαστούν στα δικαστήρια, εκδικάζονται στα τηλεοπτικά </a:t>
            </a:r>
            <a:r>
              <a:rPr lang="el-GR" dirty="0" smtClean="0"/>
              <a:t>παράθυρα. </a:t>
            </a:r>
          </a:p>
          <a:p>
            <a:r>
              <a:rPr lang="el-GR" dirty="0" smtClean="0"/>
              <a:t>Η </a:t>
            </a:r>
            <a:r>
              <a:rPr lang="el-GR" dirty="0"/>
              <a:t>κατασκευή «ενόχων» είναι άμεση και συνοπτική. </a:t>
            </a:r>
            <a:endParaRPr lang="el-GR" dirty="0" smtClean="0"/>
          </a:p>
          <a:p>
            <a:r>
              <a:rPr lang="el-GR" dirty="0" smtClean="0"/>
              <a:t>Επιτυγχάνεται </a:t>
            </a:r>
            <a:r>
              <a:rPr lang="el-GR" dirty="0"/>
              <a:t>ο αποπροσανατολισμός της κοινής γνώμης από τις πραγματικές αιτίες της </a:t>
            </a:r>
            <a:r>
              <a:rPr lang="el-GR" dirty="0" smtClean="0"/>
              <a:t>κρίσης.</a:t>
            </a:r>
          </a:p>
          <a:p>
            <a:r>
              <a:rPr lang="el-GR" dirty="0" smtClean="0"/>
              <a:t>Μεταβιβάζεται </a:t>
            </a:r>
            <a:r>
              <a:rPr lang="el-GR" dirty="0"/>
              <a:t>η προσοχή </a:t>
            </a:r>
            <a:r>
              <a:rPr lang="el-GR" dirty="0" smtClean="0"/>
              <a:t>από </a:t>
            </a:r>
            <a:r>
              <a:rPr lang="el-GR" dirty="0"/>
              <a:t>την έλευση νέων μέτρων προς την έκφραση της οργής και της επιθετικότητάς </a:t>
            </a:r>
            <a:endParaRPr lang="el-GR" dirty="0" smtClean="0"/>
          </a:p>
          <a:p>
            <a:r>
              <a:rPr lang="el-GR" dirty="0"/>
              <a:t>Α</a:t>
            </a:r>
            <a:r>
              <a:rPr lang="el-GR" dirty="0" smtClean="0"/>
              <a:t>νασύρονται και </a:t>
            </a:r>
            <a:r>
              <a:rPr lang="el-GR" dirty="0"/>
              <a:t>εμφανίζονται  ως νέες </a:t>
            </a:r>
            <a:r>
              <a:rPr lang="el-GR" dirty="0" smtClean="0"/>
              <a:t>εκκρεμείς </a:t>
            </a:r>
            <a:r>
              <a:rPr lang="el-GR" dirty="0"/>
              <a:t>υποθέσεις του παρελθόντος.</a:t>
            </a:r>
          </a:p>
          <a:p>
            <a:r>
              <a:rPr lang="el-GR" dirty="0" smtClean="0"/>
              <a:t>Οι </a:t>
            </a:r>
            <a:r>
              <a:rPr lang="el-GR" dirty="0"/>
              <a:t>πολιτικές αποφάσεις </a:t>
            </a:r>
            <a:r>
              <a:rPr lang="el-GR" dirty="0" smtClean="0"/>
              <a:t>πλήττουν τους </a:t>
            </a:r>
            <a:r>
              <a:rPr lang="el-GR" dirty="0"/>
              <a:t>ίδιους τους  ασθενείς </a:t>
            </a:r>
            <a:r>
              <a:rPr lang="el-GR" dirty="0" smtClean="0"/>
              <a:t>(π.χ. μονάδες </a:t>
            </a:r>
            <a:r>
              <a:rPr lang="el-GR" dirty="0"/>
              <a:t>ψυχοκοινωνικής </a:t>
            </a:r>
            <a:r>
              <a:rPr lang="el-GR" dirty="0" smtClean="0"/>
              <a:t>αποκατάστασης, ξενώνες</a:t>
            </a:r>
            <a:r>
              <a:rPr lang="el-GR" dirty="0"/>
              <a:t>, οικοτροφεία). </a:t>
            </a:r>
            <a:endParaRPr lang="el-GR" dirty="0" smtClean="0"/>
          </a:p>
          <a:p>
            <a:r>
              <a:rPr lang="el-GR" dirty="0" smtClean="0"/>
              <a:t>Με </a:t>
            </a:r>
            <a:r>
              <a:rPr lang="el-GR" dirty="0"/>
              <a:t>το νόμο 4052/2012 (άρθρο 30, παράγραφος 9) επιβάλλεται η παρακράτηση της σύνταξης των φιλοξενουμένων σε νομικά πρόσωπα ιδιωτικού δικαίου μη-κερδοσκοπικού </a:t>
            </a:r>
            <a:endParaRPr lang="el-GR" dirty="0" smtClean="0"/>
          </a:p>
          <a:p>
            <a:r>
              <a:rPr lang="el-GR" dirty="0" smtClean="0"/>
              <a:t>Η </a:t>
            </a:r>
            <a:r>
              <a:rPr lang="el-GR" dirty="0"/>
              <a:t>διάταξη </a:t>
            </a:r>
            <a:r>
              <a:rPr lang="el-GR" dirty="0" smtClean="0"/>
              <a:t>αυτή εφαρμόζεται </a:t>
            </a:r>
            <a:r>
              <a:rPr lang="el-GR" dirty="0"/>
              <a:t>και αποτελεί </a:t>
            </a:r>
            <a:r>
              <a:rPr lang="el-GR" dirty="0" smtClean="0"/>
              <a:t>κατάσχεση </a:t>
            </a:r>
            <a:r>
              <a:rPr lang="el-GR" dirty="0"/>
              <a:t>προσωπικού περιουσιακού </a:t>
            </a:r>
            <a:r>
              <a:rPr lang="el-GR" dirty="0" smtClean="0"/>
              <a:t>στοιχείου.</a:t>
            </a:r>
          </a:p>
          <a:p>
            <a:r>
              <a:rPr lang="el-GR" dirty="0" smtClean="0"/>
              <a:t>Μετακυλύει </a:t>
            </a:r>
            <a:r>
              <a:rPr lang="el-GR" dirty="0"/>
              <a:t>το κόστος της φροντίδας στους ίδιους τους ασθενείς. </a:t>
            </a:r>
          </a:p>
          <a:p>
            <a:endParaRPr lang="el-GR" dirty="0"/>
          </a:p>
        </p:txBody>
      </p:sp>
    </p:spTree>
    <p:extLst>
      <p:ext uri="{BB962C8B-B14F-4D97-AF65-F5344CB8AC3E}">
        <p14:creationId xmlns:p14="http://schemas.microsoft.com/office/powerpoint/2010/main" xmlns="" val="4104731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ΣΤΕΡΕΟΤΥΠΑ</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dirty="0" smtClean="0"/>
              <a:t>Τριάντα </a:t>
            </a:r>
            <a:r>
              <a:rPr lang="el-GR" dirty="0"/>
              <a:t>και πλέον χρόνια από την επίσημη έναρξη της ψυχιατρικής μεταρρύθμισης στην Ελλάδα, εξακολουθεί να επικρατεί αβεβαιότητα στο χώρο της ψυχικής υγείας και να κυριαρχούν στερεότυπα και </a:t>
            </a:r>
            <a:r>
              <a:rPr lang="el-GR" dirty="0" smtClean="0"/>
              <a:t>προκαταλήψεις.</a:t>
            </a:r>
          </a:p>
          <a:p>
            <a:r>
              <a:rPr lang="el-GR" dirty="0" smtClean="0"/>
              <a:t>Το </a:t>
            </a:r>
            <a:r>
              <a:rPr lang="el-GR" dirty="0"/>
              <a:t>στίγμα της ψυχικής ασθένειας και του ψυχιατρείου διευκολύνει στην αναπαραγωγή προκαταλήψεων και στη διαδικασία  ανάδειξης των αποδιοπομπαίων τράγων. </a:t>
            </a:r>
            <a:endParaRPr lang="el-GR" dirty="0" smtClean="0"/>
          </a:p>
          <a:p>
            <a:r>
              <a:rPr lang="el-GR" dirty="0" smtClean="0"/>
              <a:t>Οι </a:t>
            </a:r>
            <a:r>
              <a:rPr lang="el-GR" dirty="0"/>
              <a:t>εξυπηρετούμενοι </a:t>
            </a:r>
            <a:r>
              <a:rPr lang="el-GR" dirty="0" smtClean="0"/>
              <a:t>συγκεντρώνουν </a:t>
            </a:r>
            <a:r>
              <a:rPr lang="el-GR" dirty="0"/>
              <a:t>ευκολότερα  πάνω τους αρνητικά σχόλια και κριτική σε σχέση με άλλους τομείς της υγείας και της κοινωνικής </a:t>
            </a:r>
            <a:r>
              <a:rPr lang="el-GR" dirty="0" smtClean="0"/>
              <a:t>φροντίδας.</a:t>
            </a:r>
          </a:p>
          <a:p>
            <a:r>
              <a:rPr lang="el-GR" dirty="0" smtClean="0"/>
              <a:t>Γίνονται </a:t>
            </a:r>
            <a:r>
              <a:rPr lang="el-GR" dirty="0"/>
              <a:t>στόχος και εργαλείο για τη διαχείριση του πολιτικού φόβου.</a:t>
            </a:r>
          </a:p>
          <a:p>
            <a:r>
              <a:rPr lang="el-GR" dirty="0" smtClean="0"/>
              <a:t>Ο </a:t>
            </a:r>
            <a:r>
              <a:rPr lang="el-GR" dirty="0"/>
              <a:t>ακούσιος εγκλεισμός παραμένει ο σημαντικότερος λόγος εισαγωγών στα ψυχιατρεία, σε ποσοστό 55</a:t>
            </a:r>
            <a:r>
              <a:rPr lang="el-GR" dirty="0" smtClean="0"/>
              <a:t>%.</a:t>
            </a:r>
          </a:p>
          <a:p>
            <a:r>
              <a:rPr lang="el-GR" dirty="0" smtClean="0"/>
              <a:t>Οι </a:t>
            </a:r>
            <a:r>
              <a:rPr lang="el-GR" dirty="0"/>
              <a:t>αλλαγές </a:t>
            </a:r>
            <a:r>
              <a:rPr lang="el-GR" dirty="0" smtClean="0"/>
              <a:t>προς </a:t>
            </a:r>
            <a:r>
              <a:rPr lang="el-GR" dirty="0"/>
              <a:t>την κατεύθυνση της βελτίωσης των δομών και των θεσμών που περιορίζουν την ελευθερία των ανθρώπων και τους κρατούν ουσιαστικά εκτός του κοινωνικού ιστού είναι σχετικά μικρές. </a:t>
            </a:r>
            <a:endParaRPr lang="el-GR" dirty="0" smtClean="0"/>
          </a:p>
          <a:p>
            <a:r>
              <a:rPr lang="el-GR" dirty="0" smtClean="0"/>
              <a:t>Κριτική ασκείται </a:t>
            </a:r>
            <a:r>
              <a:rPr lang="el-GR" dirty="0"/>
              <a:t>για τη διατήρηση των εξουσιαστικών σχέσεων μεταξύ  εργαζομένων και εξυπηρετουμένων, τη συνέχιση της κοινωνικής </a:t>
            </a:r>
            <a:r>
              <a:rPr lang="el-GR" dirty="0" smtClean="0"/>
              <a:t>περιθωριοποίησης και </a:t>
            </a:r>
            <a:r>
              <a:rPr lang="el-GR" dirty="0"/>
              <a:t>τις περιορισμένες προσπάθειες ενημέρωσης και ευαισθητοποίησης της κοινωνίας και ανάπτυξης κοινωνικών δικτύων και συμμαχιών. </a:t>
            </a:r>
          </a:p>
          <a:p>
            <a:endParaRPr lang="el-GR" dirty="0"/>
          </a:p>
        </p:txBody>
      </p:sp>
    </p:spTree>
    <p:extLst>
      <p:ext uri="{BB962C8B-B14F-4D97-AF65-F5344CB8AC3E}">
        <p14:creationId xmlns:p14="http://schemas.microsoft.com/office/powerpoint/2010/main" xmlns="" val="1778646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κοινωνική αλληλεγγύη</a:t>
            </a:r>
          </a:p>
        </p:txBody>
      </p:sp>
      <p:sp>
        <p:nvSpPr>
          <p:cNvPr id="3" name="Θέση περιεχομένου 2"/>
          <p:cNvSpPr>
            <a:spLocks noGrp="1"/>
          </p:cNvSpPr>
          <p:nvPr>
            <p:ph idx="1"/>
          </p:nvPr>
        </p:nvSpPr>
        <p:spPr/>
        <p:txBody>
          <a:bodyPr>
            <a:normAutofit fontScale="47500" lnSpcReduction="20000"/>
          </a:bodyPr>
          <a:lstStyle/>
          <a:p>
            <a:r>
              <a:rPr lang="el-GR" dirty="0"/>
              <a:t>Η κοινωνική </a:t>
            </a:r>
            <a:r>
              <a:rPr lang="el-GR" dirty="0" smtClean="0"/>
              <a:t>αλληλεγγύη </a:t>
            </a:r>
            <a:r>
              <a:rPr lang="el-GR" dirty="0"/>
              <a:t>θα μπορούσε να οδηγήσει στη δημιουργία ενός μετώπου αλληλεγγύης για </a:t>
            </a:r>
            <a:r>
              <a:rPr lang="el-GR" dirty="0" smtClean="0"/>
              <a:t>βελτίωση </a:t>
            </a:r>
            <a:r>
              <a:rPr lang="el-GR" dirty="0"/>
              <a:t>των συνθηκών </a:t>
            </a:r>
            <a:r>
              <a:rPr lang="el-GR" dirty="0" smtClean="0"/>
              <a:t>φροντίδας.</a:t>
            </a:r>
          </a:p>
          <a:p>
            <a:r>
              <a:rPr lang="el-GR" dirty="0" smtClean="0"/>
              <a:t> </a:t>
            </a:r>
            <a:r>
              <a:rPr lang="el-GR" dirty="0"/>
              <a:t>Η συμμαχία </a:t>
            </a:r>
            <a:r>
              <a:rPr lang="el-GR" dirty="0" smtClean="0"/>
              <a:t>λειτουργών </a:t>
            </a:r>
            <a:r>
              <a:rPr lang="el-GR" dirty="0"/>
              <a:t>και εξυπηρετούμενων </a:t>
            </a:r>
            <a:r>
              <a:rPr lang="el-GR" dirty="0" smtClean="0"/>
              <a:t>παραδοσιακά </a:t>
            </a:r>
            <a:r>
              <a:rPr lang="el-GR" dirty="0"/>
              <a:t>ανησυχεί την κρατική εξουσία. </a:t>
            </a:r>
            <a:endParaRPr lang="el-GR" dirty="0" smtClean="0"/>
          </a:p>
          <a:p>
            <a:r>
              <a:rPr lang="el-GR" dirty="0" smtClean="0"/>
              <a:t>Στη </a:t>
            </a:r>
            <a:r>
              <a:rPr lang="el-GR" dirty="0"/>
              <a:t>Βρετανία </a:t>
            </a:r>
            <a:r>
              <a:rPr lang="el-GR" dirty="0" smtClean="0"/>
              <a:t>η </a:t>
            </a:r>
            <a:r>
              <a:rPr lang="el-GR" dirty="0"/>
              <a:t>κρατική εξουσία ανησυχούσε για την εφαρμογή της κριτικής κοινωνικής εργασίας θεωρώντας ότι η ταύτιση με τον εξυπηρετούμενο ερχόταν σε αντίθεση  με την κρατική πολιτική. </a:t>
            </a:r>
          </a:p>
          <a:p>
            <a:r>
              <a:rPr lang="el-GR" dirty="0"/>
              <a:t>Οι πολιτικοί και οι διοικητές των οργανισμών ήθελαν τους εργαζόμενους πειθήνια όργανα που θα υλοποιούσαν τις αποφάσεις τους και δε θα τις αμφισβητούσαν </a:t>
            </a:r>
            <a:r>
              <a:rPr lang="el-GR" dirty="0" smtClean="0"/>
              <a:t>.</a:t>
            </a:r>
          </a:p>
          <a:p>
            <a:r>
              <a:rPr lang="el-GR" dirty="0" smtClean="0"/>
              <a:t> </a:t>
            </a:r>
            <a:r>
              <a:rPr lang="el-GR" dirty="0"/>
              <a:t>Η αμφισβήτηση μιας κοινωνίας με τεράστιες κοινωνικές ανισότητες ως προς τον πλούτο, το εισόδημα, την υγεία και τις ευκαιρίες ζωής θεωρήθηκε μαρξιστική στάση και έγινε προσπάθεια να εξοστρακιστεί από την εφαρμογή της κοινωνικής εργασίας. </a:t>
            </a:r>
            <a:endParaRPr lang="el-GR" dirty="0" smtClean="0"/>
          </a:p>
          <a:p>
            <a:r>
              <a:rPr lang="el-GR" dirty="0" smtClean="0"/>
              <a:t>Η επιταγή </a:t>
            </a:r>
            <a:r>
              <a:rPr lang="el-GR" dirty="0"/>
              <a:t>είναι να λειτουργούν </a:t>
            </a:r>
            <a:r>
              <a:rPr lang="el-GR" dirty="0" smtClean="0"/>
              <a:t>οι φορείς και οι εργαζόμενοι σιωπηλά </a:t>
            </a:r>
            <a:r>
              <a:rPr lang="el-GR" dirty="0"/>
              <a:t>μέσα στα στενά όρια των επιχορηγήσεων προς την κατεύθυνση της συμμόρφωσης των ευάλωτων ομάδων στις νέες συνθήκες. </a:t>
            </a:r>
            <a:endParaRPr lang="el-GR" dirty="0" smtClean="0"/>
          </a:p>
          <a:p>
            <a:r>
              <a:rPr lang="el-GR" dirty="0" smtClean="0"/>
              <a:t>Η </a:t>
            </a:r>
            <a:r>
              <a:rPr lang="el-GR" dirty="0"/>
              <a:t>συνειδητοποίηση της </a:t>
            </a:r>
            <a:r>
              <a:rPr lang="el-GR" dirty="0" err="1"/>
              <a:t>ευαλωτότητας</a:t>
            </a:r>
            <a:r>
              <a:rPr lang="el-GR" dirty="0"/>
              <a:t> των εργαζομένων και η σύμπραξη με τους εξυπηρετούμενους και άλλες κοινωνικής ομάδες που υφίστανται κοινωνικό αποκλεισμό μπορεί να δημιουργήσει ένα ευρύ κίνημα αλληλεγγύης και ανατροπής που θα οδηγήσει στην κοινωνική αλλαγή . </a:t>
            </a:r>
          </a:p>
        </p:txBody>
      </p:sp>
    </p:spTree>
    <p:extLst>
      <p:ext uri="{BB962C8B-B14F-4D97-AF65-F5344CB8AC3E}">
        <p14:creationId xmlns:p14="http://schemas.microsoft.com/office/powerpoint/2010/main" xmlns="" val="3703222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Από-</a:t>
            </a:r>
            <a:r>
              <a:rPr lang="el-GR" dirty="0" err="1" smtClean="0"/>
              <a:t>νοσοκομειοποίηση</a:t>
            </a:r>
            <a:r>
              <a:rPr lang="el-GR" dirty="0" smtClean="0"/>
              <a:t> </a:t>
            </a:r>
            <a:r>
              <a:rPr lang="el-GR" dirty="0"/>
              <a:t>παρά </a:t>
            </a:r>
            <a:r>
              <a:rPr lang="el-GR" dirty="0" smtClean="0"/>
              <a:t>από-</a:t>
            </a:r>
            <a:r>
              <a:rPr lang="el-GR" dirty="0" err="1" smtClean="0"/>
              <a:t>ασυλοποίηση</a:t>
            </a:r>
            <a:r>
              <a:rPr lang="el-GR" dirty="0" smtClean="0"/>
              <a:t> </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Η αλληλεγγύη </a:t>
            </a:r>
            <a:r>
              <a:rPr lang="el-GR" dirty="0" smtClean="0"/>
              <a:t>δημιουργεί </a:t>
            </a:r>
            <a:r>
              <a:rPr lang="el-GR" dirty="0"/>
              <a:t>ένταση στην κορυφή η οποία επιδιώκει «την πολιτική ουδετερότητα</a:t>
            </a:r>
            <a:r>
              <a:rPr lang="el-GR" dirty="0" smtClean="0"/>
              <a:t>»</a:t>
            </a:r>
          </a:p>
          <a:p>
            <a:r>
              <a:rPr lang="el-GR" dirty="0"/>
              <a:t>Ο</a:t>
            </a:r>
            <a:r>
              <a:rPr lang="el-GR" dirty="0" smtClean="0"/>
              <a:t>ι </a:t>
            </a:r>
            <a:r>
              <a:rPr lang="el-GR" dirty="0"/>
              <a:t>εξυπηρετούμενοι καλούνται να αναλάβουν το κόστος λειτουργίας </a:t>
            </a:r>
            <a:endParaRPr lang="el-GR" dirty="0" smtClean="0"/>
          </a:p>
          <a:p>
            <a:r>
              <a:rPr lang="el-GR" dirty="0"/>
              <a:t>Κ</a:t>
            </a:r>
            <a:r>
              <a:rPr lang="el-GR" dirty="0" smtClean="0"/>
              <a:t>άθε </a:t>
            </a:r>
            <a:r>
              <a:rPr lang="el-GR" dirty="0"/>
              <a:t>προσπάθεια ουσιαστικής μεταρρύθμισης στην πράξη καταργείται. </a:t>
            </a:r>
            <a:endParaRPr lang="el-GR" dirty="0" smtClean="0"/>
          </a:p>
          <a:p>
            <a:r>
              <a:rPr lang="el-GR" dirty="0"/>
              <a:t>Π</a:t>
            </a:r>
            <a:r>
              <a:rPr lang="el-GR" dirty="0" smtClean="0"/>
              <a:t>αρατηρείται </a:t>
            </a:r>
            <a:r>
              <a:rPr lang="el-GR" dirty="0"/>
              <a:t>το φαινόμενο της  </a:t>
            </a:r>
            <a:r>
              <a:rPr lang="el-GR" dirty="0" err="1"/>
              <a:t>απονοσοκομειοποίησης</a:t>
            </a:r>
            <a:r>
              <a:rPr lang="el-GR" dirty="0"/>
              <a:t> παρά της </a:t>
            </a:r>
            <a:r>
              <a:rPr lang="el-GR" dirty="0" err="1"/>
              <a:t>απόασυλοποίησης</a:t>
            </a:r>
            <a:r>
              <a:rPr lang="el-GR" dirty="0"/>
              <a:t> </a:t>
            </a:r>
            <a:endParaRPr lang="el-GR" dirty="0" smtClean="0"/>
          </a:p>
          <a:p>
            <a:r>
              <a:rPr lang="el-GR" dirty="0" smtClean="0"/>
              <a:t>Τα </a:t>
            </a:r>
            <a:r>
              <a:rPr lang="el-GR" dirty="0"/>
              <a:t>κέντρα </a:t>
            </a:r>
            <a:r>
              <a:rPr lang="el-GR" dirty="0" smtClean="0"/>
              <a:t>κράτησης αποτελούν </a:t>
            </a:r>
            <a:r>
              <a:rPr lang="el-GR" dirty="0"/>
              <a:t>τη νέα μορφή ασύλου </a:t>
            </a:r>
            <a:r>
              <a:rPr lang="el-GR" dirty="0" smtClean="0"/>
              <a:t>που στοχεύει </a:t>
            </a:r>
            <a:r>
              <a:rPr lang="el-GR" dirty="0"/>
              <a:t>στην κράτηση παρά στην κοινωνική ένταξη των αλλοδαπών</a:t>
            </a:r>
            <a:r>
              <a:rPr lang="el-GR" dirty="0" smtClean="0"/>
              <a:t>.</a:t>
            </a:r>
          </a:p>
          <a:p>
            <a:r>
              <a:rPr lang="el-GR" dirty="0" smtClean="0"/>
              <a:t>Στα </a:t>
            </a:r>
            <a:r>
              <a:rPr lang="el-GR" dirty="0"/>
              <a:t>άσυλα, που αναπτύχθηκαν στα τέλη του 18ου αιώνα, στοιβάζονταν άνεργοι, φτωχοί, εγκληματίες, «οι διεφθαρμένοι, οι έκλυτοι πατέρες, οι άσωτοι υιοί, οι βλάσφημοι, οι ακόλαστοι, οι παράφρονες και οι φρενοβλαβείς». </a:t>
            </a:r>
            <a:endParaRPr lang="el-GR" dirty="0" smtClean="0"/>
          </a:p>
          <a:p>
            <a:r>
              <a:rPr lang="el-GR" dirty="0"/>
              <a:t>Ο</a:t>
            </a:r>
            <a:r>
              <a:rPr lang="el-GR" dirty="0" smtClean="0"/>
              <a:t> </a:t>
            </a:r>
            <a:r>
              <a:rPr lang="el-GR" dirty="0" err="1"/>
              <a:t>Baumman</a:t>
            </a:r>
            <a:r>
              <a:rPr lang="el-GR" dirty="0"/>
              <a:t> </a:t>
            </a:r>
            <a:r>
              <a:rPr lang="el-GR" dirty="0" smtClean="0"/>
              <a:t>αναφέρεται στους </a:t>
            </a:r>
            <a:r>
              <a:rPr lang="el-GR" dirty="0"/>
              <a:t>απόβλητους της </a:t>
            </a:r>
            <a:r>
              <a:rPr lang="el-GR" dirty="0" err="1" smtClean="0"/>
              <a:t>μετα</a:t>
            </a:r>
            <a:r>
              <a:rPr lang="el-GR" dirty="0" smtClean="0"/>
              <a:t>-</a:t>
            </a:r>
            <a:r>
              <a:rPr lang="el-GR" dirty="0" err="1" smtClean="0"/>
              <a:t>νεωτερικότητας</a:t>
            </a:r>
            <a:r>
              <a:rPr lang="el-GR" dirty="0" smtClean="0"/>
              <a:t>. </a:t>
            </a:r>
          </a:p>
          <a:p>
            <a:r>
              <a:rPr lang="el-GR" dirty="0" smtClean="0"/>
              <a:t>Ενθαρρύνεται η </a:t>
            </a:r>
            <a:r>
              <a:rPr lang="el-GR" dirty="0"/>
              <a:t>ιδιωτικοποίηση των υπηρεσιών πρόνοιας </a:t>
            </a:r>
            <a:endParaRPr lang="el-GR" dirty="0" smtClean="0"/>
          </a:p>
          <a:p>
            <a:r>
              <a:rPr lang="el-GR" dirty="0" smtClean="0"/>
              <a:t>Ο ιδιώτης λειτουργεί </a:t>
            </a:r>
            <a:r>
              <a:rPr lang="el-GR" dirty="0"/>
              <a:t>ως </a:t>
            </a:r>
            <a:r>
              <a:rPr lang="el-GR" dirty="0" smtClean="0"/>
              <a:t>ενδιάμεσος ελεγκτής της </a:t>
            </a:r>
            <a:r>
              <a:rPr lang="el-GR" dirty="0"/>
              <a:t>διασφάλισης της συμμόρφωσης των εργαζομένων και των εξυπηρετούμενων προς τις επιταγές της κυρίαρχης ομάδας.</a:t>
            </a:r>
          </a:p>
          <a:p>
            <a:endParaRPr lang="el-GR" dirty="0"/>
          </a:p>
          <a:p>
            <a:endParaRPr lang="el-GR" dirty="0"/>
          </a:p>
        </p:txBody>
      </p:sp>
    </p:spTree>
    <p:extLst>
      <p:ext uri="{BB962C8B-B14F-4D97-AF65-F5344CB8AC3E}">
        <p14:creationId xmlns:p14="http://schemas.microsoft.com/office/powerpoint/2010/main" xmlns="" val="1220700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Ιδιωτικοποίηση και εμπορευματοποίηση της φροντίδας</a:t>
            </a:r>
          </a:p>
        </p:txBody>
      </p:sp>
      <p:sp>
        <p:nvSpPr>
          <p:cNvPr id="3" name="Θέση περιεχομένου 2"/>
          <p:cNvSpPr>
            <a:spLocks noGrp="1"/>
          </p:cNvSpPr>
          <p:nvPr>
            <p:ph idx="1"/>
          </p:nvPr>
        </p:nvSpPr>
        <p:spPr/>
        <p:txBody>
          <a:bodyPr>
            <a:normAutofit fontScale="62500" lnSpcReduction="20000"/>
          </a:bodyPr>
          <a:lstStyle/>
          <a:p>
            <a:r>
              <a:rPr lang="el-GR" dirty="0"/>
              <a:t>Η ιδιωτικοποίηση </a:t>
            </a:r>
            <a:r>
              <a:rPr lang="el-GR" dirty="0" smtClean="0"/>
              <a:t>εξυπηρετεί </a:t>
            </a:r>
            <a:r>
              <a:rPr lang="el-GR" dirty="0"/>
              <a:t>συγκεκριμένους στόχους που αφορούν τη μείωση των δημόσιων δαπανών, την κερδοφορία των ιδιωτών αλλά και τον έλεγχο των περιθωριοποιημένων ομάδων. </a:t>
            </a:r>
            <a:endParaRPr lang="el-GR" dirty="0" smtClean="0"/>
          </a:p>
          <a:p>
            <a:r>
              <a:rPr lang="el-GR" dirty="0" smtClean="0"/>
              <a:t>Η </a:t>
            </a:r>
            <a:r>
              <a:rPr lang="el-GR" dirty="0"/>
              <a:t>έννοια της ιδιωτικοποίησης δεν είναι </a:t>
            </a:r>
            <a:r>
              <a:rPr lang="el-GR" dirty="0" smtClean="0"/>
              <a:t>νέα</a:t>
            </a:r>
          </a:p>
          <a:p>
            <a:r>
              <a:rPr lang="el-GR" dirty="0" smtClean="0"/>
              <a:t>Από </a:t>
            </a:r>
            <a:r>
              <a:rPr lang="el-GR" dirty="0"/>
              <a:t>την περίοδο του 1990 στη Σουηδία, στον Καναδά, στις ΗΠΑ και στη Μεγάλη Βρετανία καταβλήθηκαν προσπάθειες για ιδιωτικοποίηση του κράτους </a:t>
            </a:r>
            <a:endParaRPr lang="el-GR" dirty="0" smtClean="0"/>
          </a:p>
          <a:p>
            <a:r>
              <a:rPr lang="el-GR" dirty="0" smtClean="0"/>
              <a:t>Μέσα </a:t>
            </a:r>
            <a:r>
              <a:rPr lang="el-GR" dirty="0"/>
              <a:t>από στρατηγικές </a:t>
            </a:r>
            <a:r>
              <a:rPr lang="el-GR" dirty="0" smtClean="0"/>
              <a:t>όπως </a:t>
            </a:r>
            <a:r>
              <a:rPr lang="el-GR" dirty="0"/>
              <a:t>ο ‘</a:t>
            </a:r>
            <a:r>
              <a:rPr lang="el-GR" dirty="0" err="1"/>
              <a:t>εξορθολογισμός</a:t>
            </a:r>
            <a:r>
              <a:rPr lang="el-GR" dirty="0"/>
              <a:t>’ των υπηρεσιών, </a:t>
            </a:r>
            <a:r>
              <a:rPr lang="el-GR" dirty="0" smtClean="0"/>
              <a:t>επιχειρείται </a:t>
            </a:r>
            <a:r>
              <a:rPr lang="el-GR" dirty="0"/>
              <a:t>η συναίνεση των πολιτών στην αλλαγή από ένα κράτος-πρόνοιας σε ένα κράτος διαχείρισης των προβλημάτων. </a:t>
            </a:r>
          </a:p>
          <a:p>
            <a:r>
              <a:rPr lang="el-GR" dirty="0"/>
              <a:t>Τα επιχειρηματικά συμφέροντα διεκδικούν </a:t>
            </a:r>
            <a:r>
              <a:rPr lang="el-GR" dirty="0" smtClean="0"/>
              <a:t>μεγαλύτερο </a:t>
            </a:r>
            <a:r>
              <a:rPr lang="el-GR" dirty="0"/>
              <a:t>μερίδιο </a:t>
            </a:r>
            <a:r>
              <a:rPr lang="el-GR" dirty="0" smtClean="0"/>
              <a:t>και </a:t>
            </a:r>
            <a:r>
              <a:rPr lang="el-GR" dirty="0"/>
              <a:t>προσπαθούν να επηρεάσουν τις πολιτικές </a:t>
            </a:r>
            <a:r>
              <a:rPr lang="el-GR" dirty="0" smtClean="0"/>
              <a:t>προκειμένου </a:t>
            </a:r>
            <a:r>
              <a:rPr lang="el-GR" dirty="0"/>
              <a:t>να αποκτήσουν κέρδος. </a:t>
            </a:r>
            <a:endParaRPr lang="el-GR" dirty="0" smtClean="0"/>
          </a:p>
          <a:p>
            <a:r>
              <a:rPr lang="el-GR" dirty="0"/>
              <a:t>Τ</a:t>
            </a:r>
            <a:r>
              <a:rPr lang="el-GR" dirty="0" smtClean="0"/>
              <a:t>ο </a:t>
            </a:r>
            <a:r>
              <a:rPr lang="el-GR" dirty="0"/>
              <a:t>κράτος </a:t>
            </a:r>
            <a:r>
              <a:rPr lang="el-GR" dirty="0" smtClean="0"/>
              <a:t>περιορίζει </a:t>
            </a:r>
            <a:r>
              <a:rPr lang="el-GR" dirty="0"/>
              <a:t>το δημόσιο τομέα και επιτρέπει τη διείσδυση του ιδιωτικού τομέα στα δημόσια αγαθά και στις υπηρεσίες μεταθέτοντας </a:t>
            </a:r>
            <a:r>
              <a:rPr lang="el-GR" dirty="0" smtClean="0"/>
              <a:t>το </a:t>
            </a:r>
            <a:r>
              <a:rPr lang="el-GR" dirty="0"/>
              <a:t>κόστος στους πολίτες. </a:t>
            </a:r>
            <a:endParaRPr lang="el-GR" dirty="0" smtClean="0"/>
          </a:p>
          <a:p>
            <a:r>
              <a:rPr lang="el-GR" dirty="0"/>
              <a:t>Ε</a:t>
            </a:r>
            <a:r>
              <a:rPr lang="el-GR" dirty="0" smtClean="0"/>
              <a:t>νισχύονται </a:t>
            </a:r>
            <a:r>
              <a:rPr lang="el-GR" dirty="0"/>
              <a:t>οι κοινωνικές </a:t>
            </a:r>
            <a:r>
              <a:rPr lang="el-GR" dirty="0" smtClean="0"/>
              <a:t>ανισότητες</a:t>
            </a:r>
            <a:endParaRPr lang="el-GR" dirty="0"/>
          </a:p>
        </p:txBody>
      </p:sp>
    </p:spTree>
    <p:extLst>
      <p:ext uri="{BB962C8B-B14F-4D97-AF65-F5344CB8AC3E}">
        <p14:creationId xmlns:p14="http://schemas.microsoft.com/office/powerpoint/2010/main" xmlns="" val="3699290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Κράτος πρόνοιας και αγορές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Οι αγορές </a:t>
            </a:r>
            <a:r>
              <a:rPr lang="el-GR" dirty="0"/>
              <a:t>δε μπορεί να εμπλέκονται σε ζητήματα όπως τα κοινωνικά και τα πολιτικά δικαιώματα. </a:t>
            </a:r>
            <a:endParaRPr lang="el-GR" dirty="0" smtClean="0"/>
          </a:p>
          <a:p>
            <a:r>
              <a:rPr lang="el-GR" dirty="0" smtClean="0"/>
              <a:t>Η λογική </a:t>
            </a:r>
            <a:r>
              <a:rPr lang="el-GR" dirty="0"/>
              <a:t>της ανταγωνιστικότητας και η επιδίωξη κέρδους δεν εμπλέκονταν με τα δημόσια αγαθά. </a:t>
            </a:r>
            <a:endParaRPr lang="el-GR" dirty="0" smtClean="0"/>
          </a:p>
          <a:p>
            <a:r>
              <a:rPr lang="el-GR" dirty="0" smtClean="0"/>
              <a:t>Η λογική </a:t>
            </a:r>
            <a:r>
              <a:rPr lang="el-GR" dirty="0"/>
              <a:t>αυτή άρχισε να ανατρέπεται από τη δεκαετία του 1980, ιδιαίτερα στην Αγγλία επί Θάτσερ και στην Αμερική επί </a:t>
            </a:r>
            <a:r>
              <a:rPr lang="el-GR" dirty="0" err="1"/>
              <a:t>Ρήγκαν</a:t>
            </a:r>
            <a:r>
              <a:rPr lang="el-GR" dirty="0"/>
              <a:t>. </a:t>
            </a:r>
            <a:endParaRPr lang="el-GR" dirty="0" smtClean="0"/>
          </a:p>
          <a:p>
            <a:r>
              <a:rPr lang="el-GR" dirty="0" smtClean="0"/>
              <a:t>Ο </a:t>
            </a:r>
            <a:r>
              <a:rPr lang="el-GR" dirty="0"/>
              <a:t>επιχειρηματικός κόσμος έδρασε επεκτατικά, θεωρώντας ότι τα δημόσια αγαθά θα μπορούσαν </a:t>
            </a:r>
            <a:r>
              <a:rPr lang="el-GR" dirty="0" smtClean="0"/>
              <a:t>να </a:t>
            </a:r>
            <a:r>
              <a:rPr lang="el-GR" dirty="0"/>
              <a:t>αποτελέσουν πηγή κέρδους, λειτουργώντας με το μοντέλο της αγοράς.  </a:t>
            </a:r>
            <a:endParaRPr lang="el-GR" dirty="0" smtClean="0"/>
          </a:p>
          <a:p>
            <a:r>
              <a:rPr lang="el-GR" dirty="0" smtClean="0"/>
              <a:t>Σταδιακά δημιουργήθηκε </a:t>
            </a:r>
            <a:r>
              <a:rPr lang="el-GR" dirty="0"/>
              <a:t>η βάση για την εκμετάλλευση αγαθών που αφορούσαν κυρίως το δημόσιο </a:t>
            </a:r>
            <a:r>
              <a:rPr lang="el-GR" dirty="0" smtClean="0"/>
              <a:t>συμφέρον.</a:t>
            </a:r>
          </a:p>
          <a:p>
            <a:r>
              <a:rPr lang="el-GR" dirty="0" smtClean="0"/>
              <a:t>Ο </a:t>
            </a:r>
            <a:r>
              <a:rPr lang="el-GR" dirty="0"/>
              <a:t>τομέας της υγείας και της πρόνοιας οδηγήθηκαν προς την κατεύθυνση ενός μοντέλου αποφοράς κερδών.</a:t>
            </a:r>
          </a:p>
          <a:p>
            <a:r>
              <a:rPr lang="el-GR" dirty="0" smtClean="0"/>
              <a:t>Εμπορευματοποίηση σημαίνει </a:t>
            </a:r>
            <a:r>
              <a:rPr lang="el-GR" dirty="0"/>
              <a:t>υιοθέτηση των αντιλήψεων, των πρακτικών και του ήθους του </a:t>
            </a:r>
            <a:r>
              <a:rPr lang="el-GR" dirty="0" smtClean="0"/>
              <a:t>εμπορίου στα </a:t>
            </a:r>
            <a:r>
              <a:rPr lang="el-GR" dirty="0"/>
              <a:t>δημόσια αγαθά και υπηρεσίες. </a:t>
            </a:r>
            <a:endParaRPr lang="el-GR" dirty="0" smtClean="0"/>
          </a:p>
          <a:p>
            <a:r>
              <a:rPr lang="el-GR" dirty="0" smtClean="0"/>
              <a:t>Με </a:t>
            </a:r>
            <a:r>
              <a:rPr lang="el-GR" dirty="0"/>
              <a:t>την κατάρρευσή του, άλλαξε η πολιτική και επέτρεψε τη διείσδυση του ιδιωτικού τομέα σε νευραλγικούς και ευαίσθητους τομείς. </a:t>
            </a:r>
          </a:p>
          <a:p>
            <a:endParaRPr lang="el-GR" dirty="0"/>
          </a:p>
          <a:p>
            <a:endParaRPr lang="el-GR" dirty="0"/>
          </a:p>
        </p:txBody>
      </p:sp>
    </p:spTree>
    <p:extLst>
      <p:ext uri="{BB962C8B-B14F-4D97-AF65-F5344CB8AC3E}">
        <p14:creationId xmlns:p14="http://schemas.microsoft.com/office/powerpoint/2010/main" xmlns="" val="3612985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Ιδιωτικοποίηση τομέων</a:t>
            </a:r>
            <a:endParaRPr lang="el-GR" dirty="0"/>
          </a:p>
        </p:txBody>
      </p:sp>
      <p:sp>
        <p:nvSpPr>
          <p:cNvPr id="3" name="Θέση περιεχομένου 2"/>
          <p:cNvSpPr>
            <a:spLocks noGrp="1"/>
          </p:cNvSpPr>
          <p:nvPr>
            <p:ph idx="1"/>
          </p:nvPr>
        </p:nvSpPr>
        <p:spPr/>
        <p:txBody>
          <a:bodyPr>
            <a:normAutofit/>
          </a:bodyPr>
          <a:lstStyle/>
          <a:p>
            <a:r>
              <a:rPr lang="el-GR" dirty="0"/>
              <a:t>Η </a:t>
            </a:r>
            <a:r>
              <a:rPr lang="el-GR" dirty="0" smtClean="0"/>
              <a:t>παιδική προστασία</a:t>
            </a:r>
          </a:p>
          <a:p>
            <a:r>
              <a:rPr lang="el-GR" dirty="0" smtClean="0"/>
              <a:t>Η </a:t>
            </a:r>
            <a:r>
              <a:rPr lang="el-GR" dirty="0"/>
              <a:t>κακοποίηση </a:t>
            </a:r>
            <a:r>
              <a:rPr lang="el-GR" dirty="0" smtClean="0"/>
              <a:t>γυναικών,</a:t>
            </a:r>
          </a:p>
          <a:p>
            <a:r>
              <a:rPr lang="el-GR" dirty="0" smtClean="0"/>
              <a:t>Η </a:t>
            </a:r>
            <a:r>
              <a:rPr lang="el-GR" dirty="0"/>
              <a:t>ψυχιατρική </a:t>
            </a:r>
            <a:r>
              <a:rPr lang="el-GR" dirty="0" smtClean="0"/>
              <a:t>φροντίδα</a:t>
            </a:r>
            <a:endParaRPr lang="el-GR" dirty="0"/>
          </a:p>
          <a:p>
            <a:r>
              <a:rPr lang="el-GR" dirty="0" smtClean="0"/>
              <a:t>Η  </a:t>
            </a:r>
            <a:r>
              <a:rPr lang="el-GR" dirty="0"/>
              <a:t>αντιμετώπιση των εξαρτήσεων </a:t>
            </a:r>
            <a:endParaRPr lang="el-GR" dirty="0" smtClean="0"/>
          </a:p>
          <a:p>
            <a:r>
              <a:rPr lang="el-GR" dirty="0" smtClean="0"/>
              <a:t>Ο σωφρονισμός,</a:t>
            </a:r>
          </a:p>
          <a:p>
            <a:pPr marL="114300" indent="0">
              <a:buNone/>
            </a:pPr>
            <a:endParaRPr lang="el-GR" dirty="0" smtClean="0"/>
          </a:p>
        </p:txBody>
      </p:sp>
    </p:spTree>
    <p:extLst>
      <p:ext uri="{BB962C8B-B14F-4D97-AF65-F5344CB8AC3E}">
        <p14:creationId xmlns:p14="http://schemas.microsoft.com/office/powerpoint/2010/main" xmlns="" val="225998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κουλτούρα της ενοχής</a:t>
            </a:r>
          </a:p>
        </p:txBody>
      </p:sp>
      <p:sp>
        <p:nvSpPr>
          <p:cNvPr id="3" name="Θέση περιεχομένου 2"/>
          <p:cNvSpPr>
            <a:spLocks noGrp="1"/>
          </p:cNvSpPr>
          <p:nvPr>
            <p:ph idx="1"/>
          </p:nvPr>
        </p:nvSpPr>
        <p:spPr/>
        <p:txBody>
          <a:bodyPr>
            <a:normAutofit fontScale="62500" lnSpcReduction="20000"/>
          </a:bodyPr>
          <a:lstStyle/>
          <a:p>
            <a:r>
              <a:rPr lang="el-GR" dirty="0" smtClean="0"/>
              <a:t>Θυσία </a:t>
            </a:r>
            <a:r>
              <a:rPr lang="el-GR" dirty="0"/>
              <a:t>του αποδιοπομπαίου τράγου στις τελετές </a:t>
            </a:r>
            <a:r>
              <a:rPr lang="el-GR" dirty="0" err="1"/>
              <a:t>Γιομ</a:t>
            </a:r>
            <a:r>
              <a:rPr lang="el-GR" dirty="0"/>
              <a:t> </a:t>
            </a:r>
            <a:r>
              <a:rPr lang="el-GR" dirty="0" err="1"/>
              <a:t>Κιππούρ</a:t>
            </a:r>
            <a:r>
              <a:rPr lang="el-GR" dirty="0"/>
              <a:t> (</a:t>
            </a:r>
            <a:r>
              <a:rPr lang="el-GR" dirty="0" err="1"/>
              <a:t>Yom</a:t>
            </a:r>
            <a:r>
              <a:rPr lang="el-GR" dirty="0"/>
              <a:t> </a:t>
            </a:r>
            <a:r>
              <a:rPr lang="el-GR" dirty="0" err="1"/>
              <a:t>Kippur</a:t>
            </a:r>
            <a:r>
              <a:rPr lang="el-GR" dirty="0"/>
              <a:t>)  της εβραϊκής θρησκείας </a:t>
            </a:r>
            <a:endParaRPr lang="el-GR" dirty="0" smtClean="0"/>
          </a:p>
          <a:p>
            <a:r>
              <a:rPr lang="el-GR" dirty="0" smtClean="0"/>
              <a:t>Εξοστρακισμοί στην </a:t>
            </a:r>
            <a:r>
              <a:rPr lang="el-GR" dirty="0"/>
              <a:t>αρχαία Ελλάδα </a:t>
            </a:r>
            <a:endParaRPr lang="el-GR" dirty="0" smtClean="0"/>
          </a:p>
          <a:p>
            <a:r>
              <a:rPr lang="el-GR" dirty="0"/>
              <a:t>Κ</a:t>
            </a:r>
            <a:r>
              <a:rPr lang="el-GR" dirty="0" smtClean="0"/>
              <a:t>υνήγι </a:t>
            </a:r>
            <a:r>
              <a:rPr lang="el-GR" dirty="0"/>
              <a:t>μαγισσών </a:t>
            </a:r>
            <a:r>
              <a:rPr lang="el-GR" dirty="0" smtClean="0"/>
              <a:t>τον </a:t>
            </a:r>
            <a:r>
              <a:rPr lang="el-GR" dirty="0"/>
              <a:t>Μεσαίωνα </a:t>
            </a:r>
            <a:r>
              <a:rPr lang="el-GR" dirty="0" smtClean="0"/>
              <a:t>από την </a:t>
            </a:r>
            <a:r>
              <a:rPr lang="el-GR" dirty="0"/>
              <a:t>Ιερά Εξέταση </a:t>
            </a:r>
            <a:endParaRPr lang="el-GR" dirty="0" smtClean="0"/>
          </a:p>
          <a:p>
            <a:r>
              <a:rPr lang="el-GR" dirty="0" smtClean="0"/>
              <a:t>Λιθοβολισμός </a:t>
            </a:r>
            <a:r>
              <a:rPr lang="el-GR" dirty="0"/>
              <a:t>που και σήμερα ακόμα εφαρμόζεται </a:t>
            </a:r>
            <a:endParaRPr lang="el-GR" dirty="0" smtClean="0"/>
          </a:p>
          <a:p>
            <a:r>
              <a:rPr lang="el-GR" dirty="0" smtClean="0"/>
              <a:t>Η </a:t>
            </a:r>
            <a:r>
              <a:rPr lang="el-GR" dirty="0"/>
              <a:t>τιμωρία ή ο εξοβελισμός του «ενόχου» </a:t>
            </a:r>
            <a:r>
              <a:rPr lang="el-GR" dirty="0" smtClean="0"/>
              <a:t>ως μορφή </a:t>
            </a:r>
            <a:r>
              <a:rPr lang="el-GR" dirty="0"/>
              <a:t>εξιλέωσης </a:t>
            </a:r>
            <a:endParaRPr lang="el-GR" dirty="0" smtClean="0"/>
          </a:p>
          <a:p>
            <a:r>
              <a:rPr lang="el-GR" dirty="0" smtClean="0"/>
              <a:t>Η κυρίαρχη ομάδα μπορεί να διαχωρίσει </a:t>
            </a:r>
            <a:r>
              <a:rPr lang="el-GR" dirty="0"/>
              <a:t>τον εαυτό της από την πηγή του κακού και να αποκτήσει αίσθηση </a:t>
            </a:r>
            <a:r>
              <a:rPr lang="el-GR" dirty="0" smtClean="0"/>
              <a:t>συνοχής. </a:t>
            </a:r>
            <a:endParaRPr lang="el-GR" dirty="0"/>
          </a:p>
          <a:p>
            <a:r>
              <a:rPr lang="el-GR" dirty="0" smtClean="0"/>
              <a:t>Εδραιώνεται η </a:t>
            </a:r>
            <a:r>
              <a:rPr lang="el-GR" dirty="0"/>
              <a:t>πολιτική, η θρησκευτική ή άλλης μορφής εξουσία. </a:t>
            </a:r>
            <a:endParaRPr lang="el-GR" dirty="0" smtClean="0"/>
          </a:p>
          <a:p>
            <a:r>
              <a:rPr lang="el-GR" dirty="0" smtClean="0"/>
              <a:t>Το </a:t>
            </a:r>
            <a:r>
              <a:rPr lang="el-GR" dirty="0"/>
              <a:t>φαινόμενο εμφανίζεται </a:t>
            </a:r>
            <a:r>
              <a:rPr lang="el-GR" dirty="0" smtClean="0"/>
              <a:t>σε </a:t>
            </a:r>
            <a:r>
              <a:rPr lang="el-GR" dirty="0"/>
              <a:t>περιόδους κρίσεων  και κοινωνικών </a:t>
            </a:r>
            <a:r>
              <a:rPr lang="el-GR" dirty="0" smtClean="0"/>
              <a:t>ανακατατάξεων.  </a:t>
            </a:r>
            <a:endParaRPr lang="el-GR" dirty="0"/>
          </a:p>
          <a:p>
            <a:r>
              <a:rPr lang="el-GR" dirty="0"/>
              <a:t>Σε περιόδους λιμού στην περιοχή της </a:t>
            </a:r>
            <a:r>
              <a:rPr lang="el-GR" dirty="0" err="1"/>
              <a:t>Χερώνειας</a:t>
            </a:r>
            <a:r>
              <a:rPr lang="el-GR" dirty="0"/>
              <a:t> τα αρχαία χρόνια έβρισκαν ένα σκλάβο που τον χτυπούσαν με κλαριά λυγαριάς και τον έδιωχναν  από το σπίτι ή την πόλη, φωνάζοντας «έξω η πείνα, μέσα η ευημερία και η υγεία». </a:t>
            </a:r>
          </a:p>
        </p:txBody>
      </p:sp>
    </p:spTree>
    <p:extLst>
      <p:ext uri="{BB962C8B-B14F-4D97-AF65-F5344CB8AC3E}">
        <p14:creationId xmlns:p14="http://schemas.microsoft.com/office/powerpoint/2010/main" xmlns="" val="3937143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3568" y="332656"/>
            <a:ext cx="7772400" cy="1143000"/>
          </a:xfrm>
        </p:spPr>
        <p:txBody>
          <a:bodyPr/>
          <a:lstStyle/>
          <a:p>
            <a:r>
              <a:rPr lang="el-GR" dirty="0" smtClean="0"/>
              <a:t>ιδιωτικοποίηση</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dirty="0"/>
              <a:t>Σε πρώτη φάση φαίνεται ελκυστική για τη μείωση των δαπανών και του προσωπικού </a:t>
            </a:r>
            <a:endParaRPr lang="el-GR" dirty="0" smtClean="0"/>
          </a:p>
          <a:p>
            <a:r>
              <a:rPr lang="el-GR" dirty="0" smtClean="0"/>
              <a:t>Αντιβαίνει </a:t>
            </a:r>
            <a:r>
              <a:rPr lang="el-GR" dirty="0"/>
              <a:t>την αρχή της ισότιμης πρόσβασης όλων των πολιτών στην παροχή υπηρεσιών. </a:t>
            </a:r>
          </a:p>
          <a:p>
            <a:r>
              <a:rPr lang="el-GR" dirty="0" smtClean="0"/>
              <a:t>Οδηγεί σε </a:t>
            </a:r>
            <a:r>
              <a:rPr lang="el-GR" dirty="0"/>
              <a:t>περαιτέρω περιθωριοποίηση άτομα και </a:t>
            </a:r>
            <a:r>
              <a:rPr lang="el-GR" dirty="0" smtClean="0"/>
              <a:t>ομάδες</a:t>
            </a:r>
            <a:endParaRPr lang="el-GR" dirty="0"/>
          </a:p>
          <a:p>
            <a:r>
              <a:rPr lang="el-GR" dirty="0"/>
              <a:t>Αντιβαίνει βασικές αρχές των παρεμβάσεων για την κοινωνική φροντίδα </a:t>
            </a:r>
          </a:p>
          <a:p>
            <a:r>
              <a:rPr lang="el-GR" dirty="0"/>
              <a:t>Στις αρχές αυτών των προγραμμάτων περιλαμβάνονται η συμμετοχή των ίδιων των ομάδων στη διερεύνηση των αναγκών, στη διαμόρφωση των υπηρεσιών, στην ανάπτυξη δικτύων ιδιαίτερα σε πολιτισμικά διαφορετικές από την ισχύουσα κουλτούρα κοινότητες και στην συνεργασία τους με τους επαγγελματίες ώστε η κατανομή των πόρων να γίνεται αποτελεσματικά. </a:t>
            </a:r>
          </a:p>
          <a:p>
            <a:r>
              <a:rPr lang="el-GR" dirty="0" smtClean="0"/>
              <a:t>Δε </a:t>
            </a:r>
            <a:r>
              <a:rPr lang="el-GR" dirty="0"/>
              <a:t>μπορεί να επιτύχει τη μείωση του κοινωνικού κόστους   ούτε να ανταποκριθεί σε μεγάλης έκτασης παρεμβάσεις και προγράμματα που χρήζουν κεντρικής πολιτικής παρέμβασης.</a:t>
            </a:r>
          </a:p>
          <a:p>
            <a:r>
              <a:rPr lang="el-GR" dirty="0"/>
              <a:t>Εξακολουθεί </a:t>
            </a:r>
            <a:r>
              <a:rPr lang="el-GR" dirty="0" smtClean="0"/>
              <a:t>να </a:t>
            </a:r>
            <a:r>
              <a:rPr lang="el-GR" dirty="0"/>
              <a:t>εξαπλώνεται ακόμη και σε μικρότερης εμβέλειας υπηρεσίες.</a:t>
            </a:r>
          </a:p>
          <a:p>
            <a:r>
              <a:rPr lang="el-GR" dirty="0"/>
              <a:t>Αντιβαίνει την αρχή της ισότητας. </a:t>
            </a:r>
          </a:p>
          <a:p>
            <a:r>
              <a:rPr lang="el-GR" dirty="0"/>
              <a:t>Λειτουργεί ως μηχανισμός καταπίεσης των κοινωνικά ευάλωτων ομάδων που συνεχίζουν να εξαρτώνται από την κυρίαρχη ομάδα.</a:t>
            </a:r>
          </a:p>
          <a:p>
            <a:r>
              <a:rPr lang="el-GR" dirty="0"/>
              <a:t>Καθορίζει και ελέγχει ολοένα και περισσότερο την κατανομή των πόρων  συνεχίζοντας να διατηρεί τα προνόμιά της</a:t>
            </a:r>
          </a:p>
          <a:p>
            <a:endParaRPr lang="el-GR" dirty="0"/>
          </a:p>
        </p:txBody>
      </p:sp>
    </p:spTree>
    <p:extLst>
      <p:ext uri="{BB962C8B-B14F-4D97-AF65-F5344CB8AC3E}">
        <p14:creationId xmlns:p14="http://schemas.microsoft.com/office/powerpoint/2010/main" xmlns="" val="9809602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dirty="0"/>
              <a:t>Το παράδειγμα </a:t>
            </a:r>
            <a:r>
              <a:rPr lang="el-GR" dirty="0" smtClean="0"/>
              <a:t>της </a:t>
            </a:r>
            <a:r>
              <a:rPr lang="el-GR" dirty="0"/>
              <a:t>Σουηδίας έδειξε ότι ο ανταγωνισμός των ιδιωτών </a:t>
            </a:r>
            <a:r>
              <a:rPr lang="el-GR" dirty="0" smtClean="0"/>
              <a:t>λειτούργησε </a:t>
            </a:r>
            <a:r>
              <a:rPr lang="el-GR" dirty="0"/>
              <a:t>εις βάρος της κουλτούρας της κοινωνίας η </a:t>
            </a:r>
            <a:r>
              <a:rPr lang="el-GR" dirty="0" smtClean="0"/>
              <a:t>υποστήριζε </a:t>
            </a:r>
            <a:r>
              <a:rPr lang="el-GR" dirty="0"/>
              <a:t>το δικαίωμα όλων των πολιτών για ποιοτικές υπηρεσίες και κρατική πρόνοια ανεξαρτήτως φυλής, φύλου ή οικονομικής κατάστασης. </a:t>
            </a:r>
          </a:p>
          <a:p>
            <a:r>
              <a:rPr lang="el-GR" dirty="0" smtClean="0"/>
              <a:t>Σχετικές </a:t>
            </a:r>
            <a:r>
              <a:rPr lang="el-GR" dirty="0"/>
              <a:t>μελέτες στις ΗΠΑ υποστήριξαν ότι η ιδιωτικοποίηση </a:t>
            </a:r>
            <a:r>
              <a:rPr lang="el-GR" dirty="0" smtClean="0"/>
              <a:t>στην </a:t>
            </a:r>
            <a:r>
              <a:rPr lang="el-GR" dirty="0"/>
              <a:t>πράξη δεν αποδείχθηκε </a:t>
            </a:r>
            <a:r>
              <a:rPr lang="el-GR" dirty="0" smtClean="0"/>
              <a:t>λειτουργική.</a:t>
            </a:r>
          </a:p>
          <a:p>
            <a:r>
              <a:rPr lang="el-GR" dirty="0" smtClean="0"/>
              <a:t>Τα </a:t>
            </a:r>
            <a:r>
              <a:rPr lang="el-GR" dirty="0"/>
              <a:t>συμβόλαια για την παροχή υπηρεσιών στον τομέα της πρόνοιας συνάφθηκαν κυρίως με </a:t>
            </a:r>
            <a:r>
              <a:rPr lang="el-GR" dirty="0" smtClean="0"/>
              <a:t>ΜΚΟ.</a:t>
            </a:r>
          </a:p>
          <a:p>
            <a:r>
              <a:rPr lang="el-GR" dirty="0" smtClean="0"/>
              <a:t>Η </a:t>
            </a:r>
            <a:r>
              <a:rPr lang="el-GR" dirty="0"/>
              <a:t>κάθε πολιτεία είχε μικρή διοικητική δυνατότητα παρακολούθησης της πορείας των έργων </a:t>
            </a:r>
          </a:p>
          <a:p>
            <a:r>
              <a:rPr lang="el-GR" dirty="0" smtClean="0"/>
              <a:t>Οι </a:t>
            </a:r>
            <a:r>
              <a:rPr lang="el-GR" dirty="0"/>
              <a:t>φορείς και ΜΚΟ που ανέλαβαν τα έργα δε λειτούργησαν ούτως ή άλλως σε ανταγωνιστικό περιβάλλον . </a:t>
            </a:r>
            <a:endParaRPr lang="el-GR" dirty="0" smtClean="0"/>
          </a:p>
          <a:p>
            <a:r>
              <a:rPr lang="el-GR" dirty="0" smtClean="0"/>
              <a:t>Ο κίνδυνος </a:t>
            </a:r>
            <a:r>
              <a:rPr lang="el-GR" dirty="0"/>
              <a:t>για αύξηση των δομών διοίκησης και διαχείρισης αντί των υπηρεσιών πρώτης γραμμής καταγράφηκε ως σημαντικός ιδιαίτερα στις ΗΠΑ και στο Ηνωμένο </a:t>
            </a:r>
            <a:r>
              <a:rPr lang="el-GR" dirty="0" smtClean="0"/>
              <a:t>Βασίλειο.</a:t>
            </a:r>
          </a:p>
          <a:p>
            <a:r>
              <a:rPr lang="el-GR" dirty="0" smtClean="0"/>
              <a:t>Οι απαιτήσεις </a:t>
            </a:r>
            <a:r>
              <a:rPr lang="el-GR" dirty="0"/>
              <a:t>για </a:t>
            </a:r>
            <a:r>
              <a:rPr lang="el-GR" dirty="0" err="1"/>
              <a:t>management</a:t>
            </a:r>
            <a:r>
              <a:rPr lang="el-GR" dirty="0"/>
              <a:t> των υπηρεσιών έχουν οδηγήσει σε γραφειοκρατικά μοντέλα παρέμβασης εις βάρος των εξυπηρετούμενων  </a:t>
            </a:r>
            <a:endParaRPr lang="el-GR" dirty="0" smtClean="0"/>
          </a:p>
          <a:p>
            <a:r>
              <a:rPr lang="el-GR" dirty="0" smtClean="0"/>
              <a:t>Η υπόθεση </a:t>
            </a:r>
            <a:r>
              <a:rPr lang="el-GR" dirty="0"/>
              <a:t>ότι η ιδιωτική παροχή υπηρεσιών είναι περισσότερο αποδοτική για την σχέση κόστους-οφέλους σήμερα αμφισβητείται. </a:t>
            </a:r>
            <a:endParaRPr lang="el-GR" dirty="0" smtClean="0"/>
          </a:p>
          <a:p>
            <a:r>
              <a:rPr lang="el-GR" dirty="0" smtClean="0"/>
              <a:t>Οι μελέτες </a:t>
            </a:r>
            <a:r>
              <a:rPr lang="el-GR" dirty="0"/>
              <a:t>αυτές δεν ήταν αρκετές για να αναχαιτίσουν την εξάπλωση της ιδιωτικοποίησης.</a:t>
            </a:r>
          </a:p>
        </p:txBody>
      </p:sp>
    </p:spTree>
    <p:extLst>
      <p:ext uri="{BB962C8B-B14F-4D97-AF65-F5344CB8AC3E}">
        <p14:creationId xmlns:p14="http://schemas.microsoft.com/office/powerpoint/2010/main" xmlns="" val="3073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ΣΥΜΠΕΡΑΣΜΑΤΑ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Η εξάπλωση </a:t>
            </a:r>
            <a:r>
              <a:rPr lang="el-GR" dirty="0" smtClean="0"/>
              <a:t>της </a:t>
            </a:r>
            <a:r>
              <a:rPr lang="el-GR" dirty="0"/>
              <a:t>πολιτικής </a:t>
            </a:r>
            <a:r>
              <a:rPr lang="el-GR" dirty="0" smtClean="0"/>
              <a:t>αγνοεί το </a:t>
            </a:r>
            <a:r>
              <a:rPr lang="el-GR" dirty="0"/>
              <a:t>φάσμα των συνθηκών του </a:t>
            </a:r>
            <a:r>
              <a:rPr lang="el-GR" dirty="0" smtClean="0"/>
              <a:t>αποκλεισμού. </a:t>
            </a:r>
          </a:p>
          <a:p>
            <a:r>
              <a:rPr lang="el-GR" dirty="0" smtClean="0"/>
              <a:t>Οι </a:t>
            </a:r>
            <a:r>
              <a:rPr lang="el-GR" dirty="0"/>
              <a:t>ιδιωτικοί φορείς υπό την πίεση της αποτελεσματικότητας και της διασφάλισης της λειτουργίας τους αναμένεται ότι θα φιλτράρουν τον πληθυσμό στον οποίο θα </a:t>
            </a:r>
            <a:r>
              <a:rPr lang="el-GR" dirty="0" smtClean="0"/>
              <a:t>απευθύνονται.</a:t>
            </a:r>
          </a:p>
          <a:p>
            <a:r>
              <a:rPr lang="el-GR" dirty="0" smtClean="0"/>
              <a:t>Συγκρατώντας </a:t>
            </a:r>
            <a:r>
              <a:rPr lang="el-GR" dirty="0"/>
              <a:t>τους λιγότερο ευάλωτους και περισσότερο πρόθυμους </a:t>
            </a:r>
            <a:r>
              <a:rPr lang="el-GR" dirty="0" smtClean="0"/>
              <a:t>ο </a:t>
            </a:r>
            <a:r>
              <a:rPr lang="el-GR" dirty="0"/>
              <a:t>πιο ευάλωτος πληθυσμός θα εξακολουθεί να ζει υπό συνθήκες αποκλεισμού χωρίς δυνατότητα πρόσβασης στις υπηρεσίες. </a:t>
            </a:r>
          </a:p>
          <a:p>
            <a:r>
              <a:rPr lang="el-GR" dirty="0" smtClean="0"/>
              <a:t>Η </a:t>
            </a:r>
            <a:r>
              <a:rPr lang="el-GR" dirty="0"/>
              <a:t>ιδιωτικοποίηση </a:t>
            </a:r>
            <a:r>
              <a:rPr lang="el-GR" dirty="0" smtClean="0"/>
              <a:t>των </a:t>
            </a:r>
            <a:r>
              <a:rPr lang="el-GR" dirty="0"/>
              <a:t>υπηρεσιών ενώ φαίνεται να έχει τις βάσεις της κυρίως στην αρχή της μείωσης του κόστους, στην ουσία στηρίζεται στην προσπάθεια για συνέχιση της ‘κοινωνικής </a:t>
            </a:r>
            <a:r>
              <a:rPr lang="el-GR" dirty="0" err="1"/>
              <a:t>καταπίεσης΄</a:t>
            </a:r>
            <a:r>
              <a:rPr lang="el-GR" dirty="0"/>
              <a:t>  η οποία διασφαλίζει την επιβίωση της κυρίαρχης ομάδας</a:t>
            </a:r>
            <a:r>
              <a:rPr lang="el-GR" dirty="0" smtClean="0"/>
              <a:t>.</a:t>
            </a:r>
          </a:p>
          <a:p>
            <a:r>
              <a:rPr lang="el-GR" dirty="0" smtClean="0"/>
              <a:t> </a:t>
            </a:r>
            <a:r>
              <a:rPr lang="el-GR" dirty="0"/>
              <a:t>Η κυρίαρχη </a:t>
            </a:r>
            <a:r>
              <a:rPr lang="el-GR" dirty="0" smtClean="0"/>
              <a:t>ομάδα </a:t>
            </a:r>
            <a:r>
              <a:rPr lang="el-GR" dirty="0"/>
              <a:t>είναι αυτή που παραδοσιακά δημιουργεί συνθήκες κοινωνικού αποκλεισμού με σοβαρές επιπτώσεις στο πολιτικό, οικονομικό και κοινωνικό επίπεδο.</a:t>
            </a:r>
          </a:p>
          <a:p>
            <a:endParaRPr lang="el-GR" dirty="0"/>
          </a:p>
          <a:p>
            <a:endParaRPr lang="el-GR" dirty="0"/>
          </a:p>
        </p:txBody>
      </p:sp>
    </p:spTree>
    <p:extLst>
      <p:ext uri="{BB962C8B-B14F-4D97-AF65-F5344CB8AC3E}">
        <p14:creationId xmlns:p14="http://schemas.microsoft.com/office/powerpoint/2010/main" xmlns="" val="1063530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Προτεινόμενη  βιβλιογραφία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Ουμπέρτο</a:t>
            </a:r>
            <a:r>
              <a:rPr lang="el-GR" dirty="0"/>
              <a:t>, </a:t>
            </a:r>
            <a:r>
              <a:rPr lang="el-GR" dirty="0" err="1"/>
              <a:t>Έκο</a:t>
            </a:r>
            <a:r>
              <a:rPr lang="el-GR" dirty="0"/>
              <a:t> (2011). </a:t>
            </a:r>
            <a:r>
              <a:rPr lang="el-GR" i="1" dirty="0"/>
              <a:t>Κατασκευάζοντας τον εχθρό</a:t>
            </a:r>
            <a:r>
              <a:rPr lang="el-GR" dirty="0"/>
              <a:t>. Αθήνα: Ψυχογιός.</a:t>
            </a:r>
          </a:p>
          <a:p>
            <a:r>
              <a:rPr lang="en-GB" dirty="0" smtClean="0"/>
              <a:t>Adorno</a:t>
            </a:r>
            <a:r>
              <a:rPr lang="en-GB" dirty="0"/>
              <a:t>, T. W., </a:t>
            </a:r>
            <a:r>
              <a:rPr lang="en-GB" dirty="0" err="1"/>
              <a:t>Frenkel-Brunswik</a:t>
            </a:r>
            <a:r>
              <a:rPr lang="en-GB" dirty="0"/>
              <a:t>, E., Levinson, D. J., &amp; Sanford, R. N. (1950). The authoritarian personality. New York: Harper and Row</a:t>
            </a:r>
          </a:p>
          <a:p>
            <a:r>
              <a:rPr lang="en-GB" dirty="0" smtClean="0"/>
              <a:t>Sonia </a:t>
            </a:r>
            <a:r>
              <a:rPr lang="en-GB" dirty="0" err="1"/>
              <a:t>Poulton</a:t>
            </a:r>
            <a:r>
              <a:rPr lang="en-GB" dirty="0"/>
              <a:t> (2012). </a:t>
            </a:r>
            <a:r>
              <a:rPr lang="en-GB" i="1" dirty="0"/>
              <a:t>This is not wartime Nazi Germany and Cameron's attacks on the vulnerable and needy must be stopped</a:t>
            </a:r>
            <a:r>
              <a:rPr lang="en-GB" dirty="0"/>
              <a:t>. UPDATED: 09:50 GMT, 20 February 2012</a:t>
            </a:r>
          </a:p>
          <a:p>
            <a:r>
              <a:rPr lang="en-GB" dirty="0">
                <a:hlinkClick r:id="rId2"/>
              </a:rPr>
              <a:t>http://</a:t>
            </a:r>
            <a:r>
              <a:rPr lang="en-GB" dirty="0" smtClean="0">
                <a:hlinkClick r:id="rId2"/>
              </a:rPr>
              <a:t>www.dailymail.co.uk/debate/article-2102484/This-wartime-Nazi-Germany-Camerons-attacks-vulnerable-needy-stopped.html</a:t>
            </a:r>
            <a:endParaRPr lang="el-GR" dirty="0" smtClean="0"/>
          </a:p>
          <a:p>
            <a:r>
              <a:rPr lang="en-US" dirty="0"/>
              <a:t>Poulopoulos, C., &amp; Wolff, K. (2010). Staff perceptions about stress and staff burn out in Drug Treatment </a:t>
            </a:r>
            <a:r>
              <a:rPr lang="en-US" dirty="0" err="1"/>
              <a:t>Organisations</a:t>
            </a:r>
            <a:r>
              <a:rPr lang="en-US" dirty="0"/>
              <a:t>: A comparative qualitative study in Greece and the UK with implications for training. </a:t>
            </a:r>
            <a:r>
              <a:rPr lang="en-US" i="1" dirty="0"/>
              <a:t>Therapeutic Communities</a:t>
            </a:r>
            <a:r>
              <a:rPr lang="en-US" dirty="0"/>
              <a:t>, 3, </a:t>
            </a:r>
            <a:r>
              <a:rPr lang="en-US" dirty="0" smtClean="0"/>
              <a:t>31</a:t>
            </a:r>
            <a:endParaRPr lang="el-GR" dirty="0" smtClean="0"/>
          </a:p>
          <a:p>
            <a:r>
              <a:rPr lang="en-US" dirty="0" err="1" smtClean="0"/>
              <a:t>Mitlin</a:t>
            </a:r>
            <a:r>
              <a:rPr lang="en-US" dirty="0"/>
              <a:t>, Diana (2000). People's Dialogue on Land and Shelter Learning from the experts: A new approach to poverty reduction South African Homeless People's Federation and People's Dialogue on Land and Shelter </a:t>
            </a:r>
            <a:r>
              <a:rPr lang="en-US" i="1" dirty="0"/>
              <a:t>Critical Social Work</a:t>
            </a:r>
            <a:r>
              <a:rPr lang="en-US" dirty="0"/>
              <a:t>, 2000 Vol. 1, No. 1</a:t>
            </a:r>
          </a:p>
          <a:p>
            <a:endParaRPr lang="en-GB" dirty="0"/>
          </a:p>
        </p:txBody>
      </p:sp>
    </p:spTree>
    <p:extLst>
      <p:ext uri="{BB962C8B-B14F-4D97-AF65-F5344CB8AC3E}">
        <p14:creationId xmlns:p14="http://schemas.microsoft.com/office/powerpoint/2010/main" xmlns="" val="4163652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κατασκευή ενόχων</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Στην σύγχρονη εποχή </a:t>
            </a:r>
            <a:r>
              <a:rPr lang="el-GR" dirty="0" smtClean="0"/>
              <a:t>μελέτες συνδέουν </a:t>
            </a:r>
            <a:r>
              <a:rPr lang="el-GR" dirty="0"/>
              <a:t>με σαφήνεια την οικονομική κρίση με φαινόμενα αποκλεισμού και ενοχοποίησης ευάλωτων ατόμων και ομάδων τους οποίους χρησιμοποιεί η κυρίαρχη ομάδα για να εκτονώσει το θυμό της.  </a:t>
            </a:r>
          </a:p>
          <a:p>
            <a:r>
              <a:rPr lang="el-GR" dirty="0"/>
              <a:t>Μελέτες </a:t>
            </a:r>
            <a:r>
              <a:rPr lang="el-GR" dirty="0" smtClean="0"/>
              <a:t>από </a:t>
            </a:r>
            <a:r>
              <a:rPr lang="el-GR" dirty="0"/>
              <a:t>τη δεκαετία του 1940 ασχολήθηκαν με την σχέση ανάμεσα στην οικονομική κρίση και στην ενοχοποίηση διάφορων πληθυσμιακών ομάδων. </a:t>
            </a:r>
            <a:endParaRPr lang="el-GR" dirty="0" smtClean="0"/>
          </a:p>
          <a:p>
            <a:r>
              <a:rPr lang="el-GR" dirty="0" smtClean="0"/>
              <a:t>Ανάλυση </a:t>
            </a:r>
            <a:r>
              <a:rPr lang="el-GR" dirty="0"/>
              <a:t>των περιστατικών λιντσαρίσματος λευκών και μαύρων σε 14 πολιτείες της Αμερικής </a:t>
            </a:r>
            <a:r>
              <a:rPr lang="el-GR" dirty="0" smtClean="0"/>
              <a:t>σε </a:t>
            </a:r>
            <a:r>
              <a:rPr lang="el-GR" dirty="0"/>
              <a:t>μια περίοδο πενήντα ετών στην οποία περιλαμβάνεται και η εποχή του κραχ, έδειξε </a:t>
            </a:r>
            <a:r>
              <a:rPr lang="el-GR" dirty="0" smtClean="0"/>
              <a:t>την </a:t>
            </a:r>
            <a:r>
              <a:rPr lang="el-GR" dirty="0"/>
              <a:t>σχέση μεταξύ της οικονομικής </a:t>
            </a:r>
            <a:r>
              <a:rPr lang="el-GR" dirty="0" smtClean="0"/>
              <a:t>κρίσης, της </a:t>
            </a:r>
            <a:r>
              <a:rPr lang="el-GR" dirty="0"/>
              <a:t>εκτόνωσης της επιθετικότητά και της μεταβίβασης ευθυνών από την κυρίαρχη ομάδα στις πιο αδύναμες .</a:t>
            </a:r>
          </a:p>
          <a:p>
            <a:endParaRPr lang="el-GR" dirty="0"/>
          </a:p>
          <a:p>
            <a:endParaRPr lang="el-GR" dirty="0"/>
          </a:p>
        </p:txBody>
      </p:sp>
    </p:spTree>
    <p:extLst>
      <p:ext uri="{BB962C8B-B14F-4D97-AF65-F5344CB8AC3E}">
        <p14:creationId xmlns:p14="http://schemas.microsoft.com/office/powerpoint/2010/main" xmlns="" val="1415490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μηχανισμός</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Ο μηχανισμός </a:t>
            </a:r>
            <a:r>
              <a:rPr lang="el-GR" dirty="0" smtClean="0"/>
              <a:t>της </a:t>
            </a:r>
            <a:r>
              <a:rPr lang="el-GR" dirty="0"/>
              <a:t>κατασκευής ενόχων και ενοχών εμφανίζεται ακόμη και σήμερα στα μοντέλα σύγχρονης </a:t>
            </a:r>
            <a:r>
              <a:rPr lang="el-GR" dirty="0" smtClean="0"/>
              <a:t>διοίκησης.</a:t>
            </a:r>
          </a:p>
          <a:p>
            <a:r>
              <a:rPr lang="el-GR" dirty="0" smtClean="0"/>
              <a:t>Εξυπηρετεί </a:t>
            </a:r>
            <a:r>
              <a:rPr lang="el-GR" dirty="0"/>
              <a:t>τη διάσπαση των ομάδων και τον κατακερματισμό των </a:t>
            </a:r>
            <a:r>
              <a:rPr lang="el-GR" dirty="0" smtClean="0"/>
              <a:t>υπηρεσιών.</a:t>
            </a:r>
          </a:p>
          <a:p>
            <a:r>
              <a:rPr lang="el-GR" dirty="0" smtClean="0"/>
              <a:t>Καθιστά  </a:t>
            </a:r>
            <a:r>
              <a:rPr lang="el-GR" dirty="0"/>
              <a:t>πιο εύκολη και χωρίς σημαντικές αντιστάσεις </a:t>
            </a:r>
            <a:r>
              <a:rPr lang="el-GR" dirty="0" smtClean="0"/>
              <a:t>την </a:t>
            </a:r>
            <a:r>
              <a:rPr lang="el-GR" dirty="0"/>
              <a:t>αλλαγή των εργασιακών συνθηκών προς όφελος της ηγεσίας. </a:t>
            </a:r>
            <a:endParaRPr lang="el-GR" dirty="0" smtClean="0"/>
          </a:p>
          <a:p>
            <a:r>
              <a:rPr lang="el-GR" dirty="0" smtClean="0"/>
              <a:t>Κατασκευάζονται </a:t>
            </a:r>
            <a:r>
              <a:rPr lang="el-GR" dirty="0"/>
              <a:t>«αποδιοπομπαίοι τράγοι» στους οποίους εκτονώνεται η πίεση και η αποσταθεροποίηση που  δημιουργεί μια κρίση. </a:t>
            </a:r>
          </a:p>
          <a:p>
            <a:r>
              <a:rPr lang="el-GR" dirty="0"/>
              <a:t>Οι μετανάστες, οι εξαρτημένοι, οι ψυχικά ασθενείς, οι οροθετικοί αποτελούν τυπικά </a:t>
            </a:r>
            <a:r>
              <a:rPr lang="el-GR" dirty="0" smtClean="0"/>
              <a:t>παραδείγματα.</a:t>
            </a:r>
          </a:p>
          <a:p>
            <a:r>
              <a:rPr lang="el-GR" dirty="0" smtClean="0"/>
              <a:t>Τα διαφορετικά χαρακτηριστικά τους διευκολύνουν την </a:t>
            </a:r>
            <a:r>
              <a:rPr lang="el-GR" dirty="0"/>
              <a:t>έκφραση της επιθετικότητας </a:t>
            </a:r>
            <a:r>
              <a:rPr lang="el-GR" dirty="0" smtClean="0"/>
              <a:t>και </a:t>
            </a:r>
            <a:r>
              <a:rPr lang="el-GR" dirty="0"/>
              <a:t>την ενοχοποίησή </a:t>
            </a:r>
            <a:r>
              <a:rPr lang="el-GR" dirty="0" smtClean="0"/>
              <a:t>τους. </a:t>
            </a:r>
          </a:p>
          <a:p>
            <a:pPr marL="68580" indent="0">
              <a:buNone/>
            </a:pPr>
            <a:endParaRPr lang="el-GR" dirty="0"/>
          </a:p>
        </p:txBody>
      </p:sp>
    </p:spTree>
    <p:extLst>
      <p:ext uri="{BB962C8B-B14F-4D97-AF65-F5344CB8AC3E}">
        <p14:creationId xmlns:p14="http://schemas.microsoft.com/office/powerpoint/2010/main" xmlns="" val="1454517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a:t>
            </a:r>
            <a:r>
              <a:rPr lang="el-GR" dirty="0" smtClean="0"/>
              <a:t>νοχοπο</a:t>
            </a:r>
            <a:r>
              <a:rPr lang="el-GR" dirty="0" smtClean="0"/>
              <a:t>ίηση και φασισμός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Ο </a:t>
            </a:r>
            <a:r>
              <a:rPr lang="el-GR" dirty="0" err="1"/>
              <a:t>Adornο</a:t>
            </a:r>
            <a:r>
              <a:rPr lang="el-GR" dirty="0"/>
              <a:t>   </a:t>
            </a:r>
            <a:r>
              <a:rPr lang="el-GR" dirty="0" smtClean="0"/>
              <a:t>υποστηρίζει </a:t>
            </a:r>
            <a:r>
              <a:rPr lang="el-GR" dirty="0"/>
              <a:t>ότι ο μηχανισμός ενοχοποίησης των θυμάτων αποτελεί έναν από τα σημαντικότερα εργαλεία του </a:t>
            </a:r>
            <a:r>
              <a:rPr lang="el-GR" dirty="0" smtClean="0"/>
              <a:t>φασισμού.</a:t>
            </a:r>
          </a:p>
          <a:p>
            <a:r>
              <a:rPr lang="el-GR" dirty="0" smtClean="0"/>
              <a:t>Η </a:t>
            </a:r>
            <a:r>
              <a:rPr lang="el-GR" dirty="0"/>
              <a:t>κλίμακα μέτρησης της ‘φασιστικής προσωπικότητας’ </a:t>
            </a:r>
            <a:r>
              <a:rPr lang="el-GR" dirty="0" smtClean="0"/>
              <a:t>επηρέασε </a:t>
            </a:r>
            <a:r>
              <a:rPr lang="el-GR" dirty="0"/>
              <a:t>τον τρόπο σκέψης αρκετών θεωρητικών και </a:t>
            </a:r>
            <a:r>
              <a:rPr lang="el-GR" dirty="0" smtClean="0"/>
              <a:t>ερευνητών. </a:t>
            </a:r>
            <a:endParaRPr lang="el-GR" dirty="0"/>
          </a:p>
          <a:p>
            <a:r>
              <a:rPr lang="el-GR" dirty="0"/>
              <a:t>Στην Ελλάδα της κρίσης</a:t>
            </a:r>
            <a:r>
              <a:rPr lang="el-GR" dirty="0" smtClean="0"/>
              <a:t>, </a:t>
            </a:r>
            <a:r>
              <a:rPr lang="el-GR" dirty="0"/>
              <a:t>η δεξαμενή για την κατασκευή </a:t>
            </a:r>
            <a:r>
              <a:rPr lang="el-GR" dirty="0" smtClean="0"/>
              <a:t>αποδιοπομπαίων τράγων </a:t>
            </a:r>
            <a:r>
              <a:rPr lang="el-GR" dirty="0"/>
              <a:t>περιλαμβάνει </a:t>
            </a:r>
            <a:r>
              <a:rPr lang="el-GR" dirty="0" smtClean="0"/>
              <a:t>σχεδόν </a:t>
            </a:r>
            <a:r>
              <a:rPr lang="el-GR" dirty="0"/>
              <a:t>το σύνολο της κοινωνίας. </a:t>
            </a:r>
            <a:endParaRPr lang="el-GR" dirty="0" smtClean="0"/>
          </a:p>
          <a:p>
            <a:r>
              <a:rPr lang="el-GR" dirty="0" smtClean="0"/>
              <a:t>Η </a:t>
            </a:r>
            <a:r>
              <a:rPr lang="el-GR" dirty="0"/>
              <a:t>ίδια η χώρα </a:t>
            </a:r>
            <a:r>
              <a:rPr lang="el-GR" dirty="0" smtClean="0"/>
              <a:t>στην </a:t>
            </a:r>
            <a:r>
              <a:rPr lang="el-GR" dirty="0"/>
              <a:t>έναρξη της κρίσης λειτούργησε ως ο «αποδιοπομπαίος τράγος» ολόκληρης της </a:t>
            </a:r>
            <a:r>
              <a:rPr lang="el-GR" dirty="0" smtClean="0"/>
              <a:t>Ευρώπης. </a:t>
            </a:r>
            <a:endParaRPr lang="el-GR" dirty="0"/>
          </a:p>
          <a:p>
            <a:endParaRPr lang="el-GR" dirty="0"/>
          </a:p>
        </p:txBody>
      </p:sp>
    </p:spTree>
    <p:extLst>
      <p:ext uri="{BB962C8B-B14F-4D97-AF65-F5344CB8AC3E}">
        <p14:creationId xmlns:p14="http://schemas.microsoft.com/office/powerpoint/2010/main" xmlns="" val="257489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κατασκευή ενόχων και ενοχών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κατασκευή ενόχων και ενοχών από πολιτικά </a:t>
            </a:r>
            <a:r>
              <a:rPr lang="el-GR" dirty="0" smtClean="0"/>
              <a:t>πρόσωπα </a:t>
            </a:r>
            <a:r>
              <a:rPr lang="el-GR" dirty="0"/>
              <a:t>με την συνεργασία </a:t>
            </a:r>
            <a:r>
              <a:rPr lang="el-GR" dirty="0" smtClean="0"/>
              <a:t>ΜΜΕ</a:t>
            </a:r>
            <a:r>
              <a:rPr lang="el-GR" dirty="0"/>
              <a:t>, αποτελεί πλέον αναμενόμενη </a:t>
            </a:r>
            <a:r>
              <a:rPr lang="el-GR" dirty="0" smtClean="0"/>
              <a:t>τακτική</a:t>
            </a:r>
          </a:p>
          <a:p>
            <a:r>
              <a:rPr lang="el-GR" dirty="0" smtClean="0"/>
              <a:t>Συνήθως </a:t>
            </a:r>
            <a:r>
              <a:rPr lang="el-GR" dirty="0"/>
              <a:t>προηγείται πολιτικών αποφάσεων για </a:t>
            </a:r>
            <a:r>
              <a:rPr lang="el-GR" dirty="0" smtClean="0"/>
              <a:t>και </a:t>
            </a:r>
            <a:r>
              <a:rPr lang="el-GR" dirty="0"/>
              <a:t>επιδείνωση των όρων και συνθηκών εργασίας. </a:t>
            </a:r>
          </a:p>
          <a:p>
            <a:r>
              <a:rPr lang="el-GR" dirty="0" smtClean="0"/>
              <a:t>Σε </a:t>
            </a:r>
            <a:r>
              <a:rPr lang="el-GR" dirty="0"/>
              <a:t>περιόδους οικονομικής κρίσης έχει χρησιμοποιηθεί σε αρκετές </a:t>
            </a:r>
            <a:r>
              <a:rPr lang="el-GR" dirty="0" smtClean="0"/>
              <a:t>χώρες,.</a:t>
            </a:r>
          </a:p>
          <a:p>
            <a:r>
              <a:rPr lang="el-GR" dirty="0" smtClean="0"/>
              <a:t>Κοινωνικές </a:t>
            </a:r>
            <a:r>
              <a:rPr lang="el-GR" dirty="0"/>
              <a:t>ομάδες, οργανισμοί και άτομα </a:t>
            </a:r>
            <a:r>
              <a:rPr lang="el-GR" dirty="0" smtClean="0"/>
              <a:t>εμφανίζονται </a:t>
            </a:r>
            <a:r>
              <a:rPr lang="el-GR" dirty="0"/>
              <a:t>ως «παράσιτα» </a:t>
            </a:r>
            <a:endParaRPr lang="el-GR" dirty="0" smtClean="0"/>
          </a:p>
          <a:p>
            <a:r>
              <a:rPr lang="el-GR" dirty="0" smtClean="0"/>
              <a:t>Η εκάστοτε </a:t>
            </a:r>
            <a:r>
              <a:rPr lang="el-GR" dirty="0"/>
              <a:t>εξουσία προσπαθεί με οποιοδήποτε τρόπο να «προστατεύσει» τους πολίτες.  </a:t>
            </a:r>
            <a:endParaRPr lang="el-GR" dirty="0" smtClean="0"/>
          </a:p>
          <a:p>
            <a:r>
              <a:rPr lang="el-GR" dirty="0" smtClean="0"/>
              <a:t>Οι </a:t>
            </a:r>
            <a:r>
              <a:rPr lang="el-GR" dirty="0"/>
              <a:t>νεοφιλελεύθερες οικονομικές θέσεις </a:t>
            </a:r>
            <a:r>
              <a:rPr lang="el-GR" dirty="0" smtClean="0"/>
              <a:t>αντιλαμβάνονται τη </a:t>
            </a:r>
            <a:r>
              <a:rPr lang="el-GR" dirty="0"/>
              <a:t>λειτουργία του </a:t>
            </a:r>
            <a:r>
              <a:rPr lang="el-GR" dirty="0" smtClean="0"/>
              <a:t>κόσμου </a:t>
            </a:r>
            <a:r>
              <a:rPr lang="el-GR" dirty="0"/>
              <a:t>σε ένα ανταγωνιστικό περιβάλλον  στο οποίο </a:t>
            </a:r>
            <a:r>
              <a:rPr lang="el-GR" dirty="0" smtClean="0"/>
              <a:t>δεν έχουν </a:t>
            </a:r>
            <a:r>
              <a:rPr lang="el-GR" dirty="0"/>
              <a:t>θέση τα άτομα, οι ομάδες και οι οργανισμοί που θεωρούνται λιγότερο ανταγωνιστικοί.</a:t>
            </a:r>
          </a:p>
          <a:p>
            <a:endParaRPr lang="el-GR" dirty="0"/>
          </a:p>
        </p:txBody>
      </p:sp>
    </p:spTree>
    <p:extLst>
      <p:ext uri="{BB962C8B-B14F-4D97-AF65-F5344CB8AC3E}">
        <p14:creationId xmlns:p14="http://schemas.microsoft.com/office/powerpoint/2010/main" xmlns="" val="1745287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ευάλωτες ομάδες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Άνθρωποι </a:t>
            </a:r>
            <a:r>
              <a:rPr lang="el-GR" dirty="0"/>
              <a:t>που βιώνουν προβλήματα σωματικής ή ψυχικής υγείας και εξάρτησης </a:t>
            </a:r>
            <a:r>
              <a:rPr lang="el-GR" dirty="0" smtClean="0"/>
              <a:t>αντιμετωπίζονται </a:t>
            </a:r>
            <a:r>
              <a:rPr lang="el-GR" dirty="0"/>
              <a:t>ως ‘εμπόδια’ στην κοινωνική </a:t>
            </a:r>
            <a:r>
              <a:rPr lang="el-GR" dirty="0" smtClean="0"/>
              <a:t>ευημερία.</a:t>
            </a:r>
          </a:p>
          <a:p>
            <a:r>
              <a:rPr lang="el-GR" dirty="0" smtClean="0"/>
              <a:t>Ενοχοποιούνται </a:t>
            </a:r>
            <a:r>
              <a:rPr lang="el-GR" dirty="0"/>
              <a:t>καθώς η κατάσταση τους εμφανίζεται ως προσωπική ή οικογενειακή υπόθεση που οφείλεται σε κακές προσωπικές επιλογές, ‘αμαρτίες’ και αποτυχίες. </a:t>
            </a:r>
            <a:endParaRPr lang="el-GR" dirty="0" smtClean="0"/>
          </a:p>
          <a:p>
            <a:r>
              <a:rPr lang="el-GR" dirty="0" smtClean="0"/>
              <a:t>Δεν αποτελούν </a:t>
            </a:r>
            <a:r>
              <a:rPr lang="el-GR" dirty="0"/>
              <a:t>προτεραιότητα καθώς ‘ζουν εις βάρος των </a:t>
            </a:r>
            <a:r>
              <a:rPr lang="el-GR" dirty="0" smtClean="0"/>
              <a:t>άλλων’.</a:t>
            </a:r>
          </a:p>
          <a:p>
            <a:r>
              <a:rPr lang="el-GR" dirty="0" smtClean="0"/>
              <a:t>Οι κοινωνικές </a:t>
            </a:r>
            <a:r>
              <a:rPr lang="el-GR" dirty="0"/>
              <a:t>παροχές </a:t>
            </a:r>
            <a:r>
              <a:rPr lang="el-GR" dirty="0" smtClean="0"/>
              <a:t>περιορίζονται για μείωση </a:t>
            </a:r>
            <a:r>
              <a:rPr lang="el-GR" dirty="0"/>
              <a:t>του κόστους των δημόσιων δαπανών </a:t>
            </a:r>
            <a:r>
              <a:rPr lang="el-GR" dirty="0" smtClean="0"/>
              <a:t>και </a:t>
            </a:r>
            <a:r>
              <a:rPr lang="el-GR" dirty="0"/>
              <a:t>για </a:t>
            </a:r>
            <a:r>
              <a:rPr lang="el-GR" dirty="0" smtClean="0"/>
              <a:t>δική </a:t>
            </a:r>
            <a:r>
              <a:rPr lang="el-GR" dirty="0"/>
              <a:t>τους ‘συμμόρφωση’. </a:t>
            </a:r>
            <a:endParaRPr lang="el-GR" dirty="0" smtClean="0"/>
          </a:p>
          <a:p>
            <a:r>
              <a:rPr lang="el-GR" dirty="0" smtClean="0"/>
              <a:t>Η ανθρωπιστική διακυβέρνηση  και οι προσπάθειες ενίσχυσης της πρόνοιας και παροχής φροντίδας σε ευάλωτους πληθυσμούς στρέφεται προς την ανακούφιση των πληθυσμών του τρίτου κόσμου.</a:t>
            </a:r>
          </a:p>
          <a:p>
            <a:r>
              <a:rPr lang="el-GR" dirty="0" smtClean="0"/>
              <a:t>Στο </a:t>
            </a:r>
            <a:r>
              <a:rPr lang="el-GR" dirty="0"/>
              <a:t>εσωτερικό των ίδιων των κρατών που την υποστηρίζουν αποτυγχάνει να λειτουργήσει προς όφελος των ευάλωτων ατόμων και ομάδων.</a:t>
            </a:r>
          </a:p>
        </p:txBody>
      </p:sp>
    </p:spTree>
    <p:extLst>
      <p:ext uri="{BB962C8B-B14F-4D97-AF65-F5344CB8AC3E}">
        <p14:creationId xmlns:p14="http://schemas.microsoft.com/office/powerpoint/2010/main" xmlns="" val="384552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εικόνα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Στο επίπεδο των οργανισμών </a:t>
            </a:r>
            <a:r>
              <a:rPr lang="el-GR" dirty="0" smtClean="0"/>
              <a:t>χτίζεται </a:t>
            </a:r>
            <a:r>
              <a:rPr lang="el-GR" dirty="0"/>
              <a:t>μια δημόσια εικόνα διαφθοράς, ανεντιμότητας, αναποτελεσματικότητας, κακοδιαχείρισης και πολιτικής χειραγώγησης των οργανισμών. </a:t>
            </a:r>
            <a:endParaRPr lang="el-GR" dirty="0" smtClean="0"/>
          </a:p>
          <a:p>
            <a:r>
              <a:rPr lang="el-GR" dirty="0" smtClean="0"/>
              <a:t>Τίθεται </a:t>
            </a:r>
            <a:r>
              <a:rPr lang="el-GR" dirty="0"/>
              <a:t>στους πολίτες ένα ‘ηθικό δίλημμα’ για την κατανομή των κρατικών </a:t>
            </a:r>
            <a:r>
              <a:rPr lang="el-GR" dirty="0" smtClean="0"/>
              <a:t>δαπανών</a:t>
            </a:r>
            <a:r>
              <a:rPr lang="en-US" dirty="0" smtClean="0"/>
              <a:t>.</a:t>
            </a:r>
          </a:p>
          <a:p>
            <a:r>
              <a:rPr lang="el-GR" dirty="0" smtClean="0"/>
              <a:t>Διαμορφώνεται  </a:t>
            </a:r>
            <a:r>
              <a:rPr lang="el-GR" dirty="0"/>
              <a:t>κλίμα κατηγοριών και </a:t>
            </a:r>
            <a:r>
              <a:rPr lang="el-GR" dirty="0" smtClean="0"/>
              <a:t>ενοχής</a:t>
            </a:r>
            <a:r>
              <a:rPr lang="en-US" dirty="0"/>
              <a:t> </a:t>
            </a:r>
            <a:r>
              <a:rPr lang="el-GR" dirty="0" smtClean="0"/>
              <a:t>που λειτουργεί </a:t>
            </a:r>
            <a:r>
              <a:rPr lang="el-GR" dirty="0"/>
              <a:t>ως άλλοθι της πολιτικής εξουσίας για λήψη δραστικών μέτρων «εξυγίανσης», «εξοικονόμησης», «</a:t>
            </a:r>
            <a:r>
              <a:rPr lang="el-GR" dirty="0" err="1" smtClean="0"/>
              <a:t>εξορθολογισμού</a:t>
            </a:r>
            <a:r>
              <a:rPr lang="el-GR" dirty="0" smtClean="0"/>
              <a:t>»</a:t>
            </a:r>
            <a:r>
              <a:rPr lang="en-US" dirty="0" smtClean="0"/>
              <a:t>.</a:t>
            </a:r>
          </a:p>
          <a:p>
            <a:r>
              <a:rPr lang="el-GR" dirty="0" smtClean="0"/>
              <a:t>Επιχειρείται </a:t>
            </a:r>
            <a:r>
              <a:rPr lang="el-GR" dirty="0"/>
              <a:t>η ιδιωτικοποίηση της υγείας και της πρόνοιας στη λογική ενός ανταγωνιστικού μοντέλου λειτουργίας των επιχειρήσεων στην ελεύθερη </a:t>
            </a:r>
            <a:r>
              <a:rPr lang="el-GR" dirty="0" smtClean="0"/>
              <a:t>αγορά.</a:t>
            </a:r>
          </a:p>
          <a:p>
            <a:r>
              <a:rPr lang="el-GR" dirty="0" smtClean="0"/>
              <a:t>Η </a:t>
            </a:r>
            <a:r>
              <a:rPr lang="el-GR" dirty="0"/>
              <a:t>συναίνεση των πολιτών </a:t>
            </a:r>
            <a:r>
              <a:rPr lang="el-GR" dirty="0" smtClean="0"/>
              <a:t>επιδιώκεται </a:t>
            </a:r>
            <a:r>
              <a:rPr lang="el-GR" dirty="0"/>
              <a:t>μέσα από μηχανισμούς εκφοβισμού για την επικινδυνότητα ορισμένων ομάδων αλλά και από μηχανισμούς διασυρμού επαγγελματικών ομάδων και φορέων. </a:t>
            </a:r>
          </a:p>
          <a:p>
            <a:r>
              <a:rPr lang="el-GR" dirty="0"/>
              <a:t>Οι σύγχρονες εξελίξεις απαιτούν τη  βελτίωση του κράτους πρόνοιας με την συμμετοχή των ίδιων των εξυπηρετούμενων στην πολιτική και στην ανάπτυξη των υπηρεσιών.</a:t>
            </a:r>
          </a:p>
          <a:p>
            <a:endParaRPr lang="el-GR" dirty="0"/>
          </a:p>
        </p:txBody>
      </p:sp>
    </p:spTree>
    <p:extLst>
      <p:ext uri="{BB962C8B-B14F-4D97-AF65-F5344CB8AC3E}">
        <p14:creationId xmlns:p14="http://schemas.microsoft.com/office/powerpoint/2010/main" xmlns="" val="1119994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διάσταση των θέσεων</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Οι </a:t>
            </a:r>
            <a:r>
              <a:rPr lang="el-GR" dirty="0"/>
              <a:t>λειτουργοί φροντίδας </a:t>
            </a:r>
            <a:r>
              <a:rPr lang="el-GR" dirty="0" smtClean="0"/>
              <a:t> αποφεύγουν τις ταμπέλες (π.χ</a:t>
            </a:r>
            <a:r>
              <a:rPr lang="el-GR" dirty="0"/>
              <a:t>. άρρωστος, εγκληματίας, ψυχασθενής, ανάπηρος κλπ</a:t>
            </a:r>
            <a:r>
              <a:rPr lang="el-GR" dirty="0" smtClean="0"/>
              <a:t>.).</a:t>
            </a:r>
          </a:p>
          <a:p>
            <a:r>
              <a:rPr lang="el-GR" dirty="0" smtClean="0"/>
              <a:t>Συνήθως </a:t>
            </a:r>
            <a:r>
              <a:rPr lang="el-GR" dirty="0"/>
              <a:t>αναφέρονται σε αλλαγές συμπεριφοράς </a:t>
            </a:r>
            <a:endParaRPr lang="el-GR" dirty="0" smtClean="0"/>
          </a:p>
          <a:p>
            <a:r>
              <a:rPr lang="el-GR" dirty="0" smtClean="0"/>
              <a:t>Η πολιτική </a:t>
            </a:r>
            <a:r>
              <a:rPr lang="el-GR" dirty="0"/>
              <a:t>ενίσχυσης των κοινωνικών αποκλεισμών </a:t>
            </a:r>
            <a:r>
              <a:rPr lang="el-GR" dirty="0" smtClean="0"/>
              <a:t> χρησιμοποιεί κυρίως ταμπέλες. </a:t>
            </a:r>
          </a:p>
          <a:p>
            <a:r>
              <a:rPr lang="el-GR" dirty="0" smtClean="0"/>
              <a:t>Οι λειτουργοί </a:t>
            </a:r>
            <a:r>
              <a:rPr lang="el-GR" dirty="0"/>
              <a:t>φροντίδας θεωρούν </a:t>
            </a:r>
            <a:r>
              <a:rPr lang="el-GR" dirty="0" smtClean="0"/>
              <a:t>μέρος </a:t>
            </a:r>
            <a:r>
              <a:rPr lang="el-GR" dirty="0"/>
              <a:t>της δεοντολογίας </a:t>
            </a:r>
            <a:r>
              <a:rPr lang="el-GR" dirty="0" smtClean="0"/>
              <a:t>την </a:t>
            </a:r>
            <a:r>
              <a:rPr lang="el-GR" dirty="0"/>
              <a:t>ισότιμη πρόσβαση όλων </a:t>
            </a:r>
            <a:r>
              <a:rPr lang="el-GR" dirty="0" smtClean="0"/>
              <a:t>στις </a:t>
            </a:r>
            <a:r>
              <a:rPr lang="el-GR" dirty="0"/>
              <a:t>υπηρεσίες τους ανεξαρτήτως φυλής, φύλου, εθνικότητας, θρησκείας κλπ. </a:t>
            </a:r>
            <a:endParaRPr lang="el-GR" dirty="0" smtClean="0"/>
          </a:p>
          <a:p>
            <a:r>
              <a:rPr lang="el-GR" dirty="0" smtClean="0"/>
              <a:t>Η νεοφιλελεύθερη </a:t>
            </a:r>
            <a:r>
              <a:rPr lang="el-GR" dirty="0"/>
              <a:t>πολιτική θέτει ερωτήματα για το ποιος μπορεί και πρέπει να έχει πρόσβαση στις δομές πρόνοιας. </a:t>
            </a:r>
          </a:p>
          <a:p>
            <a:r>
              <a:rPr lang="el-GR" dirty="0" smtClean="0"/>
              <a:t>Οι εξυπηρετούμενοι  αντιμετωπίζονται </a:t>
            </a:r>
            <a:r>
              <a:rPr lang="el-GR" dirty="0"/>
              <a:t>ως </a:t>
            </a:r>
            <a:r>
              <a:rPr lang="el-GR" dirty="0" smtClean="0"/>
              <a:t>αναξιόπιστοι</a:t>
            </a:r>
          </a:p>
          <a:p>
            <a:r>
              <a:rPr lang="el-GR" dirty="0" smtClean="0"/>
              <a:t>Οι </a:t>
            </a:r>
            <a:r>
              <a:rPr lang="el-GR" dirty="0"/>
              <a:t>επαγγελματίες </a:t>
            </a:r>
            <a:r>
              <a:rPr lang="el-GR" dirty="0" smtClean="0"/>
              <a:t>νιώθουν </a:t>
            </a:r>
            <a:r>
              <a:rPr lang="el-GR" dirty="0"/>
              <a:t>εξίσου περιθωριοποιημένοι </a:t>
            </a:r>
            <a:r>
              <a:rPr lang="el-GR" dirty="0" smtClean="0"/>
              <a:t>ή απλοί </a:t>
            </a:r>
            <a:r>
              <a:rPr lang="el-GR" dirty="0"/>
              <a:t>διαχειριστές </a:t>
            </a:r>
            <a:endParaRPr lang="el-GR" dirty="0" smtClean="0"/>
          </a:p>
          <a:p>
            <a:r>
              <a:rPr lang="el-GR" dirty="0" smtClean="0"/>
              <a:t>Ο </a:t>
            </a:r>
            <a:r>
              <a:rPr lang="el-GR" dirty="0"/>
              <a:t>διασυρμός των </a:t>
            </a:r>
            <a:r>
              <a:rPr lang="el-GR" dirty="0" smtClean="0"/>
              <a:t>οργανισμών </a:t>
            </a:r>
            <a:r>
              <a:rPr lang="el-GR" dirty="0"/>
              <a:t>και επαγγελματικών ομάδων αυξάνει το φόβο και την αβεβαιότητα των εργαζομένων και περιορίζει τις αντιδράσεις τους. </a:t>
            </a:r>
            <a:endParaRPr lang="el-GR" dirty="0" smtClean="0"/>
          </a:p>
          <a:p>
            <a:r>
              <a:rPr lang="el-GR" dirty="0" smtClean="0"/>
              <a:t>Οι απρόβλεπτες </a:t>
            </a:r>
            <a:r>
              <a:rPr lang="el-GR" dirty="0"/>
              <a:t>αποφάσεις κλονίζουν το ηθικό των εργαζομένων </a:t>
            </a:r>
            <a:endParaRPr lang="el-GR" dirty="0" smtClean="0"/>
          </a:p>
          <a:p>
            <a:r>
              <a:rPr lang="el-GR" dirty="0" smtClean="0"/>
              <a:t>Οι εξυπηρετούμενοι </a:t>
            </a:r>
            <a:r>
              <a:rPr lang="el-GR" dirty="0"/>
              <a:t>κινδυνεύουν να βρεθούν στο δρόμο, στο περιθώριο, στην εξαθλίωση και στον κοινωνικό αποκλεισμό.</a:t>
            </a:r>
          </a:p>
        </p:txBody>
      </p:sp>
    </p:spTree>
    <p:extLst>
      <p:ext uri="{BB962C8B-B14F-4D97-AF65-F5344CB8AC3E}">
        <p14:creationId xmlns:p14="http://schemas.microsoft.com/office/powerpoint/2010/main" xmlns="" val="24888733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ετρό">
  <a:themeElements>
    <a:clrScheme name="Μετρό">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Μετρό">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Μετρό">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118</TotalTime>
  <Words>2815</Words>
  <Application>Microsoft Office PowerPoint</Application>
  <PresentationFormat>Προβολή στην οθόνη (4:3)</PresentationFormat>
  <Paragraphs>170</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Μετρό</vt:lpstr>
      <vt:lpstr>ΜΗΧΑΝΙΣΜΟΙ ΚΑΤΑΣΚΕΥΗΣ ΕΝΟΧΩΝ, «ΠΑΡΑΣΙΤΙΚΩΝ» ΟΜΑΔΩΝ ΚΑΙ ΟΡΓΑΝΙΣΜΩΝ</vt:lpstr>
      <vt:lpstr>Η κουλτούρα της ενοχής</vt:lpstr>
      <vt:lpstr>Η κατασκευή ενόχων</vt:lpstr>
      <vt:lpstr>Ο μηχανισμός</vt:lpstr>
      <vt:lpstr>Ενοχοποίηση και φασισμός</vt:lpstr>
      <vt:lpstr>Η κατασκευή ενόχων και ενοχών</vt:lpstr>
      <vt:lpstr>Οι ευάλωτες ομάδες</vt:lpstr>
      <vt:lpstr>Η εικόνα</vt:lpstr>
      <vt:lpstr>Η διάσταση των θέσεων</vt:lpstr>
      <vt:lpstr>Ο μηχανισμός απαξίωσης</vt:lpstr>
      <vt:lpstr>Η ψυχική υγεία στο στόχαστρο</vt:lpstr>
      <vt:lpstr>‘Κεκλεισμένων των θυρών’ </vt:lpstr>
      <vt:lpstr>«Εξυγίανση» και «πολιτικές Ανάπτυξης»</vt:lpstr>
      <vt:lpstr>ΣΤΕΡΕΟΤΥΠΑ</vt:lpstr>
      <vt:lpstr>Η κοινωνική αλληλεγγύη</vt:lpstr>
      <vt:lpstr>Από-νοσοκομειοποίηση παρά από-ασυλοποίηση </vt:lpstr>
      <vt:lpstr>Ιδιωτικοποίηση και εμπορευματοποίηση της φροντίδας</vt:lpstr>
      <vt:lpstr>Κράτος πρόνοιας και αγορές</vt:lpstr>
      <vt:lpstr>Ιδιωτικοποίηση τομέων</vt:lpstr>
      <vt:lpstr>ιδιωτικοποίηση</vt:lpstr>
      <vt:lpstr>Παραδείγματα</vt:lpstr>
      <vt:lpstr>ΣΥΜΠΕΡΑΣΜΑΤΑ</vt:lpstr>
      <vt:lpstr>Προτεινόμενη  βιβλιογραφία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ΜΗΧΑΝΙΣΜΟΙ ΚΑΤΑΣΚΕΥΣΗ ΕΝΟΧΩΝ, «ΠΑΡΑΣΙΤΙΚΩΝ» ΟΜΑΔΩΝ ΚΑΙ ΟΡΓΑΝΙΣΜΩΝ</dc:title>
  <dc:creator>Anna Tsiboukli</dc:creator>
  <cp:lastModifiedBy>User</cp:lastModifiedBy>
  <cp:revision>14</cp:revision>
  <dcterms:created xsi:type="dcterms:W3CDTF">2015-06-12T10:10:41Z</dcterms:created>
  <dcterms:modified xsi:type="dcterms:W3CDTF">2015-11-14T16:44:38Z</dcterms:modified>
</cp:coreProperties>
</file>