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9" r:id="rId4"/>
    <p:sldId id="260" r:id="rId5"/>
    <p:sldId id="262" r:id="rId6"/>
    <p:sldId id="286" r:id="rId7"/>
    <p:sldId id="294" r:id="rId8"/>
    <p:sldId id="258" r:id="rId9"/>
    <p:sldId id="263" r:id="rId10"/>
    <p:sldId id="264" r:id="rId11"/>
    <p:sldId id="295" r:id="rId12"/>
    <p:sldId id="266" r:id="rId13"/>
    <p:sldId id="267" r:id="rId14"/>
    <p:sldId id="268" r:id="rId15"/>
    <p:sldId id="269" r:id="rId16"/>
    <p:sldId id="261" r:id="rId17"/>
    <p:sldId id="291" r:id="rId18"/>
    <p:sldId id="271" r:id="rId19"/>
    <p:sldId id="272" r:id="rId20"/>
    <p:sldId id="273" r:id="rId21"/>
    <p:sldId id="274" r:id="rId22"/>
    <p:sldId id="287" r:id="rId23"/>
    <p:sldId id="275" r:id="rId24"/>
    <p:sldId id="292" r:id="rId25"/>
    <p:sldId id="276" r:id="rId26"/>
    <p:sldId id="277" r:id="rId27"/>
    <p:sldId id="278" r:id="rId28"/>
    <p:sldId id="279" r:id="rId29"/>
    <p:sldId id="281" r:id="rId30"/>
    <p:sldId id="282" r:id="rId31"/>
    <p:sldId id="283" r:id="rId32"/>
    <p:sldId id="284" r:id="rId33"/>
    <p:sldId id="285" r:id="rId34"/>
    <p:sldId id="270" r:id="rId35"/>
    <p:sldId id="280" r:id="rId36"/>
    <p:sldId id="288" r:id="rId37"/>
    <p:sldId id="290" r:id="rId3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snapToGrid="0">
      <p:cViewPr varScale="1">
        <p:scale>
          <a:sx n="86" d="100"/>
          <a:sy n="86" d="100"/>
        </p:scale>
        <p:origin x="-666" y="-9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40815E6-91CC-4EB3-AE7F-4C9F03332DB6}" type="datetimeFigureOut">
              <a:rPr lang="el-GR" smtClean="0"/>
              <a:pPr/>
              <a:t>21/11/2024</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F930C6C5-F917-48D2-B3F8-3D7F9931A4A9}" type="slidenum">
              <a:rPr lang="el-GR" smtClean="0"/>
              <a:pPr/>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94583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0815E6-91CC-4EB3-AE7F-4C9F03332DB6}" type="datetimeFigureOut">
              <a:rPr lang="el-GR" smtClean="0"/>
              <a:pPr/>
              <a:t>21/11/2024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930C6C5-F917-48D2-B3F8-3D7F9931A4A9}" type="slidenum">
              <a:rPr lang="el-GR" smtClean="0"/>
              <a:pPr/>
              <a:t>‹#›</a:t>
            </a:fld>
            <a:endParaRPr lang="el-GR"/>
          </a:p>
        </p:txBody>
      </p:sp>
    </p:spTree>
    <p:extLst>
      <p:ext uri="{BB962C8B-B14F-4D97-AF65-F5344CB8AC3E}">
        <p14:creationId xmlns:p14="http://schemas.microsoft.com/office/powerpoint/2010/main" xmlns="" val="88623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815E6-91CC-4EB3-AE7F-4C9F03332DB6}" type="datetimeFigureOut">
              <a:rPr lang="el-GR" smtClean="0"/>
              <a:pPr/>
              <a:t>21/11/2024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30C6C5-F917-48D2-B3F8-3D7F9931A4A9}" type="slidenum">
              <a:rPr lang="el-GR" smtClean="0"/>
              <a:pPr/>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0780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815E6-91CC-4EB3-AE7F-4C9F03332DB6}" type="datetimeFigureOut">
              <a:rPr lang="el-GR" smtClean="0"/>
              <a:pPr/>
              <a:t>21/11/2024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30C6C5-F917-48D2-B3F8-3D7F9931A4A9}" type="slidenum">
              <a:rPr lang="el-GR" smtClean="0"/>
              <a:pPr/>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57737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815E6-91CC-4EB3-AE7F-4C9F03332DB6}" type="datetimeFigureOut">
              <a:rPr lang="el-GR" smtClean="0"/>
              <a:pPr/>
              <a:t>21/11/2024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30C6C5-F917-48D2-B3F8-3D7F9931A4A9}" type="slidenum">
              <a:rPr lang="el-GR" smtClean="0"/>
              <a:pPr/>
              <a:t>‹#›</a:t>
            </a:fld>
            <a:endParaRPr lang="el-GR"/>
          </a:p>
        </p:txBody>
      </p:sp>
    </p:spTree>
    <p:extLst>
      <p:ext uri="{BB962C8B-B14F-4D97-AF65-F5344CB8AC3E}">
        <p14:creationId xmlns:p14="http://schemas.microsoft.com/office/powerpoint/2010/main" xmlns="" val="4196742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815E6-91CC-4EB3-AE7F-4C9F03332DB6}" type="datetimeFigureOut">
              <a:rPr lang="el-GR" smtClean="0"/>
              <a:pPr/>
              <a:t>21/11/2024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30C6C5-F917-48D2-B3F8-3D7F9931A4A9}" type="slidenum">
              <a:rPr lang="el-GR" smtClean="0"/>
              <a:pPr/>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57110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815E6-91CC-4EB3-AE7F-4C9F03332DB6}" type="datetimeFigureOut">
              <a:rPr lang="el-GR" smtClean="0"/>
              <a:pPr/>
              <a:t>21/11/2024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30C6C5-F917-48D2-B3F8-3D7F9931A4A9}" type="slidenum">
              <a:rPr lang="el-GR" smtClean="0"/>
              <a:pPr/>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27059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0815E6-91CC-4EB3-AE7F-4C9F03332DB6}" type="datetimeFigureOut">
              <a:rPr lang="el-GR" smtClean="0"/>
              <a:pPr/>
              <a:t>21/11/2024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30C6C5-F917-48D2-B3F8-3D7F9931A4A9}" type="slidenum">
              <a:rPr lang="el-GR" smtClean="0"/>
              <a:pPr/>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71727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0815E6-91CC-4EB3-AE7F-4C9F03332DB6}" type="datetimeFigureOut">
              <a:rPr lang="el-GR" smtClean="0"/>
              <a:pPr/>
              <a:t>21/11/2024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30C6C5-F917-48D2-B3F8-3D7F9931A4A9}" type="slidenum">
              <a:rPr lang="el-GR" smtClean="0"/>
              <a:pPr/>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9869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0815E6-91CC-4EB3-AE7F-4C9F03332DB6}" type="datetimeFigureOut">
              <a:rPr lang="el-GR" smtClean="0"/>
              <a:pPr/>
              <a:t>21/11/2024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30C6C5-F917-48D2-B3F8-3D7F9931A4A9}" type="slidenum">
              <a:rPr lang="el-GR" smtClean="0"/>
              <a:pPr/>
              <a:t>‹#›</a:t>
            </a:fld>
            <a:endParaRPr lang="el-GR"/>
          </a:p>
        </p:txBody>
      </p:sp>
    </p:spTree>
    <p:extLst>
      <p:ext uri="{BB962C8B-B14F-4D97-AF65-F5344CB8AC3E}">
        <p14:creationId xmlns:p14="http://schemas.microsoft.com/office/powerpoint/2010/main" xmlns="" val="99033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815E6-91CC-4EB3-AE7F-4C9F03332DB6}" type="datetimeFigureOut">
              <a:rPr lang="el-GR" smtClean="0"/>
              <a:pPr/>
              <a:t>21/11/2024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30C6C5-F917-48D2-B3F8-3D7F9931A4A9}" type="slidenum">
              <a:rPr lang="el-GR" smtClean="0"/>
              <a:pPr/>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85502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0815E6-91CC-4EB3-AE7F-4C9F03332DB6}" type="datetimeFigureOut">
              <a:rPr lang="el-GR" smtClean="0"/>
              <a:pPr/>
              <a:t>21/11/2024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930C6C5-F917-48D2-B3F8-3D7F9931A4A9}" type="slidenum">
              <a:rPr lang="el-GR" smtClean="0"/>
              <a:pPr/>
              <a:t>‹#›</a:t>
            </a:fld>
            <a:endParaRPr lang="el-GR"/>
          </a:p>
        </p:txBody>
      </p:sp>
    </p:spTree>
    <p:extLst>
      <p:ext uri="{BB962C8B-B14F-4D97-AF65-F5344CB8AC3E}">
        <p14:creationId xmlns:p14="http://schemas.microsoft.com/office/powerpoint/2010/main" xmlns="" val="79419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0815E6-91CC-4EB3-AE7F-4C9F03332DB6}" type="datetimeFigureOut">
              <a:rPr lang="el-GR" smtClean="0"/>
              <a:pPr/>
              <a:t>21/11/2024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930C6C5-F917-48D2-B3F8-3D7F9931A4A9}" type="slidenum">
              <a:rPr lang="el-GR" smtClean="0"/>
              <a:pPr/>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97913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0815E6-91CC-4EB3-AE7F-4C9F03332DB6}" type="datetimeFigureOut">
              <a:rPr lang="el-GR" smtClean="0"/>
              <a:pPr/>
              <a:t>21/11/2024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930C6C5-F917-48D2-B3F8-3D7F9931A4A9}" type="slidenum">
              <a:rPr lang="el-GR" smtClean="0"/>
              <a:pPr/>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42056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815E6-91CC-4EB3-AE7F-4C9F03332DB6}" type="datetimeFigureOut">
              <a:rPr lang="el-GR" smtClean="0"/>
              <a:pPr/>
              <a:t>21/11/2024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930C6C5-F917-48D2-B3F8-3D7F9931A4A9}" type="slidenum">
              <a:rPr lang="el-GR" smtClean="0"/>
              <a:pPr/>
              <a:t>‹#›</a:t>
            </a:fld>
            <a:endParaRPr lang="el-GR"/>
          </a:p>
        </p:txBody>
      </p:sp>
    </p:spTree>
    <p:extLst>
      <p:ext uri="{BB962C8B-B14F-4D97-AF65-F5344CB8AC3E}">
        <p14:creationId xmlns:p14="http://schemas.microsoft.com/office/powerpoint/2010/main" xmlns="" val="1181428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0815E6-91CC-4EB3-AE7F-4C9F03332DB6}" type="datetimeFigureOut">
              <a:rPr lang="el-GR" smtClean="0"/>
              <a:pPr/>
              <a:t>21/11/2024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930C6C5-F917-48D2-B3F8-3D7F9931A4A9}" type="slidenum">
              <a:rPr lang="el-GR" smtClean="0"/>
              <a:pPr/>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51806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0815E6-91CC-4EB3-AE7F-4C9F03332DB6}" type="datetimeFigureOut">
              <a:rPr lang="el-GR" smtClean="0"/>
              <a:pPr/>
              <a:t>21/11/2024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930C6C5-F917-48D2-B3F8-3D7F9931A4A9}" type="slidenum">
              <a:rPr lang="el-GR" smtClean="0"/>
              <a:pPr/>
              <a:t>‹#›</a:t>
            </a:fld>
            <a:endParaRPr lang="el-GR"/>
          </a:p>
        </p:txBody>
      </p:sp>
    </p:spTree>
    <p:extLst>
      <p:ext uri="{BB962C8B-B14F-4D97-AF65-F5344CB8AC3E}">
        <p14:creationId xmlns:p14="http://schemas.microsoft.com/office/powerpoint/2010/main" xmlns="" val="43163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0815E6-91CC-4EB3-AE7F-4C9F03332DB6}" type="datetimeFigureOut">
              <a:rPr lang="el-GR" smtClean="0"/>
              <a:pPr/>
              <a:t>21/11/2024</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30C6C5-F917-48D2-B3F8-3D7F9931A4A9}" type="slidenum">
              <a:rPr lang="el-GR" smtClean="0"/>
              <a:pPr/>
              <a:t>‹#›</a:t>
            </a:fld>
            <a:endParaRPr lang="el-GR"/>
          </a:p>
        </p:txBody>
      </p:sp>
    </p:spTree>
    <p:extLst>
      <p:ext uri="{BB962C8B-B14F-4D97-AF65-F5344CB8AC3E}">
        <p14:creationId xmlns:p14="http://schemas.microsoft.com/office/powerpoint/2010/main" xmlns="" val="3877145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983132" y="1804465"/>
            <a:ext cx="6815669" cy="1624535"/>
          </a:xfrm>
        </p:spPr>
        <p:txBody>
          <a:bodyPr/>
          <a:lstStyle/>
          <a:p>
            <a:r>
              <a:rPr lang="el-GR" sz="2400" dirty="0">
                <a:latin typeface="Times New Roman" panose="02020603050405020304" pitchFamily="18" charset="0"/>
                <a:cs typeface="Times New Roman" panose="02020603050405020304" pitchFamily="18" charset="0"/>
              </a:rPr>
              <a:t>Ακαδημαϊκές εργασίες</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
            </a:r>
            <a:br>
              <a:rPr lang="el-GR" sz="2400" dirty="0">
                <a:latin typeface="Times New Roman" panose="02020603050405020304" pitchFamily="18" charset="0"/>
                <a:cs typeface="Times New Roman" panose="02020603050405020304" pitchFamily="18" charset="0"/>
              </a:rPr>
            </a:br>
            <a:r>
              <a:rPr lang="el-GR" sz="2400" dirty="0">
                <a:latin typeface="Times New Roman" panose="02020603050405020304" pitchFamily="18" charset="0"/>
                <a:cs typeface="Times New Roman" panose="02020603050405020304" pitchFamily="18" charset="0"/>
              </a:rPr>
              <a:t/>
            </a:r>
            <a:br>
              <a:rPr lang="el-GR" sz="2400" dirty="0">
                <a:latin typeface="Times New Roman" panose="02020603050405020304" pitchFamily="18" charset="0"/>
                <a:cs typeface="Times New Roman" panose="02020603050405020304" pitchFamily="18" charset="0"/>
              </a:rPr>
            </a:br>
            <a:r>
              <a:rPr lang="el-GR" sz="2400" dirty="0">
                <a:latin typeface="Times New Roman" panose="02020603050405020304" pitchFamily="18" charset="0"/>
                <a:cs typeface="Times New Roman" panose="02020603050405020304" pitchFamily="18" charset="0"/>
              </a:rPr>
              <a:t>Βιβλιογραφικές αναφορές και παραπομπές </a:t>
            </a:r>
            <a:br>
              <a:rPr lang="el-GR" sz="2400" dirty="0">
                <a:latin typeface="Times New Roman" panose="02020603050405020304" pitchFamily="18" charset="0"/>
                <a:cs typeface="Times New Roman" panose="02020603050405020304" pitchFamily="18" charset="0"/>
              </a:rPr>
            </a:br>
            <a:r>
              <a:rPr lang="el-GR" sz="2400" dirty="0">
                <a:latin typeface="Times New Roman" panose="02020603050405020304" pitchFamily="18" charset="0"/>
                <a:cs typeface="Times New Roman" panose="02020603050405020304" pitchFamily="18" charset="0"/>
              </a:rPr>
              <a:t>με το σύστημα </a:t>
            </a:r>
            <a:r>
              <a:rPr lang="en-US" sz="2400" dirty="0">
                <a:latin typeface="Times New Roman" panose="02020603050405020304" pitchFamily="18" charset="0"/>
                <a:cs typeface="Times New Roman" panose="02020603050405020304" pitchFamily="18" charset="0"/>
              </a:rPr>
              <a:t>APA</a:t>
            </a:r>
            <a:endParaRPr lang="el-GR" sz="2400" dirty="0">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idx="1"/>
          </p:nvPr>
        </p:nvSpPr>
        <p:spPr>
          <a:xfrm>
            <a:off x="2983131" y="3835150"/>
            <a:ext cx="6815669" cy="1320802"/>
          </a:xfrm>
        </p:spPr>
        <p:txBody>
          <a:bodyPr>
            <a:normAutofit/>
          </a:bodyPr>
          <a:lstStyle/>
          <a:p>
            <a:r>
              <a:rPr lang="el-GR" sz="2000" dirty="0" err="1">
                <a:latin typeface="Times New Roman" panose="02020603050405020304" pitchFamily="18" charset="0"/>
                <a:cs typeface="Times New Roman" panose="02020603050405020304" pitchFamily="18" charset="0"/>
              </a:rPr>
              <a:t>Λεκάκης</a:t>
            </a:r>
            <a:r>
              <a:rPr lang="el-GR" sz="2000" dirty="0">
                <a:latin typeface="Times New Roman" panose="02020603050405020304" pitchFamily="18" charset="0"/>
                <a:cs typeface="Times New Roman" panose="02020603050405020304" pitchFamily="18" charset="0"/>
              </a:rPr>
              <a:t> Νικόλαος </a:t>
            </a:r>
          </a:p>
        </p:txBody>
      </p:sp>
    </p:spTree>
    <p:extLst>
      <p:ext uri="{BB962C8B-B14F-4D97-AF65-F5344CB8AC3E}">
        <p14:creationId xmlns:p14="http://schemas.microsoft.com/office/powerpoint/2010/main" xmlns="" val="2769370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868" y="1182691"/>
            <a:ext cx="9601196" cy="1303867"/>
          </a:xfrm>
        </p:spPr>
        <p:txBody>
          <a:bodyPr>
            <a:normAutofit/>
          </a:bodyPr>
          <a:lstStyle/>
          <a:p>
            <a:r>
              <a:rPr lang="el-GR" sz="2800" dirty="0">
                <a:solidFill>
                  <a:prstClr val="black">
                    <a:lumMod val="85000"/>
                    <a:lumOff val="15000"/>
                  </a:prstClr>
                </a:solidFill>
                <a:latin typeface="Times New Roman" panose="02020603050405020304" pitchFamily="18" charset="0"/>
                <a:cs typeface="Times New Roman" panose="02020603050405020304" pitchFamily="18" charset="0"/>
              </a:rPr>
              <a:t>Γιατί να χρησιμοποιήσω ένα σύστημα αναφορών</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rPr>
              <a:t>;</a:t>
            </a:r>
            <a:endParaRPr lang="el-GR" sz="2800" dirty="0"/>
          </a:p>
        </p:txBody>
      </p:sp>
      <p:sp>
        <p:nvSpPr>
          <p:cNvPr id="3" name="Content Placeholder 2"/>
          <p:cNvSpPr>
            <a:spLocks noGrp="1"/>
          </p:cNvSpPr>
          <p:nvPr>
            <p:ph idx="1"/>
          </p:nvPr>
        </p:nvSpPr>
        <p:spPr>
          <a:xfrm>
            <a:off x="1295400" y="2556932"/>
            <a:ext cx="10060857" cy="3784874"/>
          </a:xfrm>
        </p:spPr>
        <p:txBody>
          <a:bodyPr>
            <a:noAutofit/>
          </a:bodyPr>
          <a:lstStyle/>
          <a:p>
            <a:r>
              <a:rPr lang="el-GR" dirty="0">
                <a:latin typeface="Times New Roman" panose="02020603050405020304" pitchFamily="18" charset="0"/>
                <a:cs typeface="Times New Roman" panose="02020603050405020304" pitchFamily="18" charset="0"/>
              </a:rPr>
              <a:t>Το σύστημα αναφορών δεν είναι αναγκαίο μόνο για την αποφυγή της λογοκλοπής. Όταν προβείτε σωστά σε παράθεση αναφορών τότε αποδεικνύετε ότι έχετε εμβαθύνει στην μελέτη του ζητήματος με το οποίο ασχολείστε. </a:t>
            </a:r>
          </a:p>
          <a:p>
            <a:r>
              <a:rPr lang="el-GR" dirty="0">
                <a:latin typeface="Times New Roman" panose="02020603050405020304" pitchFamily="18" charset="0"/>
                <a:cs typeface="Times New Roman" panose="02020603050405020304" pitchFamily="18" charset="0"/>
              </a:rPr>
              <a:t>Ταυτόχρονα, ενισχύετε την υπόθεση εργασίας σας μέσω της αναφοράς σε έγκριτες μελέτες και συγγραφείς.          Αυτό αποδίδει αξιοπιστία στην εργασία σας. </a:t>
            </a:r>
          </a:p>
          <a:p>
            <a:endParaRPr lang="el-GR" dirty="0">
              <a:latin typeface="Times New Roman" panose="02020603050405020304" pitchFamily="18" charset="0"/>
              <a:cs typeface="Times New Roman" panose="02020603050405020304" pitchFamily="18" charset="0"/>
            </a:endParaRPr>
          </a:p>
        </p:txBody>
      </p:sp>
      <p:sp>
        <p:nvSpPr>
          <p:cNvPr id="6" name="Βέλος: Δεξιό 5">
            <a:extLst>
              <a:ext uri="{FF2B5EF4-FFF2-40B4-BE49-F238E27FC236}">
                <a16:creationId xmlns:a16="http://schemas.microsoft.com/office/drawing/2014/main" xmlns="" id="{8957FB6A-2632-447F-9C21-7C5D2ACB633C}"/>
              </a:ext>
            </a:extLst>
          </p:cNvPr>
          <p:cNvSpPr/>
          <p:nvPr/>
        </p:nvSpPr>
        <p:spPr>
          <a:xfrm>
            <a:off x="5865180" y="4695143"/>
            <a:ext cx="461638" cy="11540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4704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200" y="982132"/>
            <a:ext cx="9601196" cy="1303867"/>
          </a:xfrm>
        </p:spPr>
        <p:txBody>
          <a:bodyPr>
            <a:normAutofit/>
          </a:bodyPr>
          <a:lstStyle/>
          <a:p>
            <a:r>
              <a:rPr lang="el-GR" sz="2800" dirty="0">
                <a:solidFill>
                  <a:schemeClr val="tx1"/>
                </a:solidFill>
                <a:latin typeface="Times New Roman" panose="02020603050405020304" pitchFamily="18" charset="0"/>
                <a:cs typeface="Times New Roman" panose="02020603050405020304" pitchFamily="18" charset="0"/>
              </a:rPr>
              <a:t>Πότε παραθέτουμε αναφορές</a:t>
            </a:r>
            <a:r>
              <a:rPr lang="en-US" sz="2800" dirty="0">
                <a:solidFill>
                  <a:schemeClr val="tx1"/>
                </a:solidFill>
                <a:latin typeface="Times New Roman" panose="02020603050405020304" pitchFamily="18" charset="0"/>
                <a:cs typeface="Times New Roman" panose="02020603050405020304" pitchFamily="18" charset="0"/>
              </a:rPr>
              <a:t>;</a:t>
            </a:r>
            <a:endParaRPr lang="el-GR" sz="2800" dirty="0">
              <a:solidFill>
                <a:schemeClr val="tx1"/>
              </a:solidFill>
            </a:endParaRPr>
          </a:p>
        </p:txBody>
      </p:sp>
      <p:sp>
        <p:nvSpPr>
          <p:cNvPr id="3" name="Content Placeholder 2"/>
          <p:cNvSpPr>
            <a:spLocks noGrp="1"/>
          </p:cNvSpPr>
          <p:nvPr>
            <p:ph idx="1"/>
          </p:nvPr>
        </p:nvSpPr>
        <p:spPr>
          <a:xfrm>
            <a:off x="1295402" y="2733912"/>
            <a:ext cx="9601196" cy="3318936"/>
          </a:xfrm>
        </p:spPr>
        <p:txBody>
          <a:bodyPr>
            <a:noAutofit/>
          </a:bodyPr>
          <a:lstStyle/>
          <a:p>
            <a:pPr marL="0" indent="0">
              <a:buNone/>
            </a:pPr>
            <a:r>
              <a:rPr lang="el-GR" dirty="0">
                <a:latin typeface="Times New Roman" panose="02020603050405020304" pitchFamily="18" charset="0"/>
                <a:cs typeface="Times New Roman" panose="02020603050405020304" pitchFamily="18" charset="0"/>
              </a:rPr>
              <a:t>Όποτε χρησιμοποιείτε ιδέα ή φράση κάποιου άλλου συγγραφέα πρέπει να παραθέτετε αναφορά. Η μόνη εξαίρεση είναι όταν κάτι συνιστά κοινή γνώση, οπότε δεν χρειάζεται να παραθέσετε συγκεκριμένη αναφορά. </a:t>
            </a:r>
          </a:p>
          <a:p>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5723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732" y="982132"/>
            <a:ext cx="9601196" cy="1303867"/>
          </a:xfrm>
        </p:spPr>
        <p:txBody>
          <a:bodyPr>
            <a:normAutofit/>
          </a:bodyPr>
          <a:lstStyle/>
          <a:p>
            <a:r>
              <a:rPr lang="el-GR" sz="2800" dirty="0">
                <a:solidFill>
                  <a:schemeClr val="tx1"/>
                </a:solidFill>
                <a:latin typeface="Times New Roman" panose="02020603050405020304" pitchFamily="18" charset="0"/>
                <a:cs typeface="Times New Roman" panose="02020603050405020304" pitchFamily="18" charset="0"/>
              </a:rPr>
              <a:t>Πότε παραθέτουμε αναφορές</a:t>
            </a:r>
            <a:r>
              <a:rPr lang="en-US" sz="2800" dirty="0">
                <a:solidFill>
                  <a:schemeClr val="tx1"/>
                </a:solidFill>
                <a:latin typeface="Times New Roman" panose="02020603050405020304" pitchFamily="18" charset="0"/>
                <a:cs typeface="Times New Roman" panose="02020603050405020304" pitchFamily="18" charset="0"/>
              </a:rPr>
              <a:t>;</a:t>
            </a:r>
            <a:endParaRPr lang="el-GR" sz="28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77413" y="2438945"/>
            <a:ext cx="9601197" cy="4006100"/>
          </a:xfrm>
        </p:spPr>
        <p:txBody>
          <a:bodyPr>
            <a:noAutofit/>
          </a:bodyPr>
          <a:lstStyle/>
          <a:p>
            <a:r>
              <a:rPr lang="el-GR" dirty="0">
                <a:latin typeface="Times New Roman" panose="02020603050405020304" pitchFamily="18" charset="0"/>
                <a:cs typeface="Times New Roman" panose="02020603050405020304" pitchFamily="18" charset="0"/>
              </a:rPr>
              <a:t>Άμεσες παραπομπές – Όταν αντιγράφουμε ένα αυτούσιο απόσπασμα από το έργο ενός άλλου συγγραφέα το παραθέτουμε όπως ακριβώς είναι και το βάζουμε σε εισαγωγικά («»), ώστε να καθίσταται ξεκάθαρο ότι πρόκειται για αυτούσιο απόσπασμα.</a:t>
            </a:r>
          </a:p>
          <a:p>
            <a:r>
              <a:rPr lang="el-GR" dirty="0">
                <a:latin typeface="Times New Roman" panose="02020603050405020304" pitchFamily="18" charset="0"/>
                <a:cs typeface="Times New Roman" panose="02020603050405020304" pitchFamily="18" charset="0"/>
              </a:rPr>
              <a:t>Η πολύ συχνή παράθεση αυτούσιων αποσπασμάτων σε ένα κείμενο πρέπει να αποφεύγεται.</a:t>
            </a:r>
          </a:p>
          <a:p>
            <a:r>
              <a:rPr lang="el-GR" dirty="0">
                <a:latin typeface="Times New Roman" panose="02020603050405020304" pitchFamily="18" charset="0"/>
                <a:cs typeface="Times New Roman" panose="02020603050405020304" pitchFamily="18" charset="0"/>
              </a:rPr>
              <a:t>Αν εντοπίσετε ένα λάθος στο πρωτότυπο κείμενο που παραθέτετε προσθέτετε το: (sic), το οποίο δηλώνει ότι αναγνωρίζετε το λάθος αυτό (σπάνιο φαινόμενο).</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5057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200" y="982132"/>
            <a:ext cx="9601196" cy="1303867"/>
          </a:xfrm>
        </p:spPr>
        <p:txBody>
          <a:bodyPr>
            <a:normAutofit/>
          </a:bodyPr>
          <a:lstStyle/>
          <a:p>
            <a:r>
              <a:rPr lang="el-GR" sz="2800" dirty="0">
                <a:solidFill>
                  <a:prstClr val="black">
                    <a:lumMod val="85000"/>
                    <a:lumOff val="15000"/>
                  </a:prstClr>
                </a:solidFill>
                <a:latin typeface="Times New Roman" panose="02020603050405020304" pitchFamily="18" charset="0"/>
                <a:cs typeface="Times New Roman" panose="02020603050405020304" pitchFamily="18" charset="0"/>
              </a:rPr>
              <a:t>Πότε παραθέτουμε αναφορές</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rPr>
              <a:t>;</a:t>
            </a:r>
            <a:endParaRPr lang="el-GR" sz="2800" dirty="0"/>
          </a:p>
        </p:txBody>
      </p:sp>
      <p:sp>
        <p:nvSpPr>
          <p:cNvPr id="3" name="Content Placeholder 2"/>
          <p:cNvSpPr>
            <a:spLocks noGrp="1"/>
          </p:cNvSpPr>
          <p:nvPr>
            <p:ph idx="1"/>
          </p:nvPr>
        </p:nvSpPr>
        <p:spPr>
          <a:xfrm>
            <a:off x="1295401" y="2438944"/>
            <a:ext cx="9601196" cy="3318936"/>
          </a:xfrm>
        </p:spPr>
        <p:txBody>
          <a:bodyPr>
            <a:noAutofit/>
          </a:bodyPr>
          <a:lstStyle/>
          <a:p>
            <a:r>
              <a:rPr lang="el-GR" dirty="0">
                <a:latin typeface="Times New Roman" panose="02020603050405020304" pitchFamily="18" charset="0"/>
                <a:cs typeface="Times New Roman" panose="02020603050405020304" pitchFamily="18" charset="0"/>
              </a:rPr>
              <a:t>Παράφραση – Όταν παραφράζουμε την ιδέα, την άποψη ή την θέση άλλου συγγραφέα, γράφοντάς την με δικά μας λόγια. </a:t>
            </a:r>
          </a:p>
          <a:p>
            <a:r>
              <a:rPr lang="el-GR" dirty="0">
                <a:latin typeface="Times New Roman" panose="02020603050405020304" pitchFamily="18" charset="0"/>
                <a:cs typeface="Times New Roman" panose="02020603050405020304" pitchFamily="18" charset="0"/>
              </a:rPr>
              <a:t>Στην ουσία αντιγράφουμε την δουλειά κάποιου άλλου και συνεπώς θα πρέπει να παραθέσουμε αναφορά. </a:t>
            </a:r>
          </a:p>
          <a:p>
            <a:r>
              <a:rPr lang="el-GR" dirty="0">
                <a:latin typeface="Times New Roman" panose="02020603050405020304" pitchFamily="18" charset="0"/>
                <a:cs typeface="Times New Roman" panose="02020603050405020304" pitchFamily="18" charset="0"/>
              </a:rPr>
              <a:t>Στην περίπτωση αυτή δεν χρειάζεται να βάλουμε εισαγωγικά, αλλά την παραπομπή στο πρωτότυπο έργο.</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5602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408" y="978843"/>
            <a:ext cx="9601196" cy="1303867"/>
          </a:xfrm>
        </p:spPr>
        <p:txBody>
          <a:bodyPr>
            <a:normAutofit/>
          </a:bodyPr>
          <a:lstStyle/>
          <a:p>
            <a:r>
              <a:rPr lang="el-GR" sz="2800" dirty="0">
                <a:ln>
                  <a:noFill/>
                </a:ln>
                <a:solidFill>
                  <a:schemeClr val="tx1"/>
                </a:solidFill>
                <a:latin typeface="Times New Roman" panose="02020603050405020304" pitchFamily="18" charset="0"/>
                <a:cs typeface="Times New Roman" panose="02020603050405020304" pitchFamily="18" charset="0"/>
              </a:rPr>
              <a:t>Διαδικασία παράθεσης αναφορών</a:t>
            </a:r>
            <a:endParaRPr lang="el-GR" sz="28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r>
              <a:rPr lang="el-GR" dirty="0">
                <a:latin typeface="Times New Roman" panose="02020603050405020304" pitchFamily="18" charset="0"/>
                <a:cs typeface="Times New Roman" panose="02020603050405020304" pitchFamily="18" charset="0"/>
              </a:rPr>
              <a:t>Για να διατηρήσετε ένα αξιόπιστο και πλήρες αρχείο σχετικά με τα ζητήματα που ερευνήσατε και τις πηγές που βρήκατε είναι προτιμότερο να κρατάτε σημειώσεις για τις πηγές της εργασίας σας. </a:t>
            </a:r>
          </a:p>
          <a:p>
            <a:r>
              <a:rPr lang="el-GR" dirty="0">
                <a:latin typeface="Times New Roman" panose="02020603050405020304" pitchFamily="18" charset="0"/>
                <a:cs typeface="Times New Roman" panose="02020603050405020304" pitchFamily="18" charset="0"/>
              </a:rPr>
              <a:t>Κρατώντας σημειώσεις (σε διαφορετικό αρχείο) σχετικά με τα άρθρα, τα βιβλία και τις ηλεκτρονικές πηγές που χρησιμοποιήσατε και αναφέροντας την σελίδα που ανατρέξατε, γίνεται καλύτερα ο έλεγχος της παράθεσης των αναφορών σας και διευκολύνεται η μελλοντική τους χρησιμοποίηση σε άλλη εργασία. </a:t>
            </a:r>
          </a:p>
          <a:p>
            <a:endParaRPr lang="el-GR" dirty="0"/>
          </a:p>
        </p:txBody>
      </p:sp>
    </p:spTree>
    <p:extLst>
      <p:ext uri="{BB962C8B-B14F-4D97-AF65-F5344CB8AC3E}">
        <p14:creationId xmlns:p14="http://schemas.microsoft.com/office/powerpoint/2010/main" xmlns="" val="387696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515" y="982132"/>
            <a:ext cx="9601196" cy="1303867"/>
          </a:xfrm>
        </p:spPr>
        <p:txBody>
          <a:bodyPr>
            <a:normAutofit/>
          </a:bodyPr>
          <a:lstStyle/>
          <a:p>
            <a:r>
              <a:rPr lang="el-GR" sz="2800" dirty="0">
                <a:ln>
                  <a:noFill/>
                </a:ln>
                <a:solidFill>
                  <a:schemeClr val="tx1"/>
                </a:solidFill>
                <a:latin typeface="Times New Roman" panose="02020603050405020304" pitchFamily="18" charset="0"/>
                <a:cs typeface="Times New Roman" panose="02020603050405020304" pitchFamily="18" charset="0"/>
              </a:rPr>
              <a:t>Διαδικασία παράθεσης αναφορών</a:t>
            </a:r>
            <a:endParaRPr lang="el-GR" sz="28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r>
              <a:rPr lang="el-GR" dirty="0">
                <a:latin typeface="Times New Roman" panose="02020603050405020304" pitchFamily="18" charset="0"/>
                <a:cs typeface="Times New Roman" panose="02020603050405020304" pitchFamily="18" charset="0"/>
              </a:rPr>
              <a:t>Όταν γράφετε την εργασία σας σιγουρευτείτε ότι περνάτε τις αναφορές κατά τη διάρκεια που προσθέτετε τις ιδέες άλλων συγγραφέων. Αυτό θα σας επιτρέψει να εξοικονομήσετε χρόνο και να βεβαιωθείτε ότι παραθέτετε σωστά τις πηγές σας. </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0703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9701" y="1232020"/>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Συστήματα βιβλιογραφικών αναφορών (Ενδεικτικά)</a:t>
            </a:r>
            <a:br>
              <a:rPr lang="el-GR" sz="2800" dirty="0">
                <a:latin typeface="Times New Roman" panose="02020603050405020304" pitchFamily="18" charset="0"/>
                <a:cs typeface="Times New Roman" panose="02020603050405020304" pitchFamily="18" charset="0"/>
              </a:rPr>
            </a:br>
            <a:endParaRPr lang="el-GR"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77414" y="2792907"/>
            <a:ext cx="9601196" cy="3318936"/>
          </a:xfrm>
        </p:spPr>
        <p:txBody>
          <a:bodyPr>
            <a:noAutofit/>
          </a:bodyPr>
          <a:lstStyle/>
          <a:p>
            <a:pPr marL="457200" indent="-457200">
              <a:buFont typeface="+mj-lt"/>
              <a:buAutoNum type="arabicPeriod"/>
            </a:pPr>
            <a:r>
              <a:rPr lang="en-GB" dirty="0">
                <a:latin typeface="Times New Roman" panose="02020603050405020304" pitchFamily="18" charset="0"/>
                <a:cs typeface="Times New Roman" panose="02020603050405020304" pitchFamily="18" charset="0"/>
              </a:rPr>
              <a:t>APA (American Psychological Association)</a:t>
            </a:r>
            <a:r>
              <a:rPr lang="el-GR" dirty="0">
                <a:latin typeface="Times New Roman" panose="02020603050405020304" pitchFamily="18" charset="0"/>
                <a:cs typeface="Times New Roman" panose="02020603050405020304" pitchFamily="18" charset="0"/>
              </a:rPr>
              <a:t> – </a:t>
            </a:r>
          </a:p>
          <a:p>
            <a:pPr marL="457200" indent="-457200">
              <a:buFont typeface="+mj-lt"/>
              <a:buAutoNum type="arabicPeriod"/>
            </a:pPr>
            <a:r>
              <a:rPr lang="en-GB" dirty="0">
                <a:latin typeface="Times New Roman" panose="02020603050405020304" pitchFamily="18" charset="0"/>
                <a:cs typeface="Times New Roman" panose="02020603050405020304" pitchFamily="18" charset="0"/>
              </a:rPr>
              <a:t>Harvard </a:t>
            </a:r>
            <a:endParaRPr lang="el-GR"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GB" dirty="0">
                <a:latin typeface="Times New Roman" panose="02020603050405020304" pitchFamily="18" charset="0"/>
                <a:cs typeface="Times New Roman" panose="02020603050405020304" pitchFamily="18" charset="0"/>
              </a:rPr>
              <a:t>MLA (Modern Language Association)</a:t>
            </a:r>
            <a:endParaRPr lang="el-GR"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Numeric</a:t>
            </a:r>
            <a:endParaRPr lang="en-GB"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l-GR" dirty="0">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l-GR" dirty="0"/>
          </a:p>
        </p:txBody>
      </p:sp>
    </p:spTree>
    <p:extLst>
      <p:ext uri="{BB962C8B-B14F-4D97-AF65-F5344CB8AC3E}">
        <p14:creationId xmlns:p14="http://schemas.microsoft.com/office/powerpoint/2010/main" xmlns="" val="360138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D257B15-506A-4086-99E3-C59732DAF76C}"/>
              </a:ext>
            </a:extLst>
          </p:cNvPr>
          <p:cNvSpPr>
            <a:spLocks noGrp="1"/>
          </p:cNvSpPr>
          <p:nvPr>
            <p:ph type="title"/>
          </p:nvPr>
        </p:nvSpPr>
        <p:spPr>
          <a:xfrm>
            <a:off x="3297932" y="1191664"/>
            <a:ext cx="7940337" cy="850900"/>
          </a:xfrm>
        </p:spPr>
        <p:txBody>
          <a:bodyPr>
            <a:noAutofit/>
          </a:bodyPr>
          <a:lstStyle/>
          <a:p>
            <a:pPr marL="0" marR="0" lvl="0" indent="0" algn="just"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l-GR" sz="2800" b="0" i="0"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Σύστημα ΑΡΑ</a:t>
            </a:r>
            <a:r>
              <a:rPr kumimoji="0" lang="en-US" sz="2800" b="0" i="0"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 (American Psychological Association) </a:t>
            </a:r>
            <a:endParaRPr kumimoji="0" lang="el-GR" sz="2800" b="0" i="0"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sp>
        <p:nvSpPr>
          <p:cNvPr id="9219" name="Θέση περιεχομένου 2">
            <a:extLst>
              <a:ext uri="{FF2B5EF4-FFF2-40B4-BE49-F238E27FC236}">
                <a16:creationId xmlns:a16="http://schemas.microsoft.com/office/drawing/2014/main" xmlns="" id="{4B72837D-3D37-4A4A-82F1-E4A2A9443263}"/>
              </a:ext>
            </a:extLst>
          </p:cNvPr>
          <p:cNvSpPr>
            <a:spLocks noGrp="1"/>
          </p:cNvSpPr>
          <p:nvPr>
            <p:ph sz="quarter" idx="1"/>
          </p:nvPr>
        </p:nvSpPr>
        <p:spPr>
          <a:xfrm>
            <a:off x="1030811" y="2384513"/>
            <a:ext cx="9926452" cy="3666478"/>
          </a:xfrm>
        </p:spPr>
        <p:txBody>
          <a:bodyPr>
            <a:noAutofit/>
          </a:bodyPr>
          <a:lstStyle/>
          <a:p>
            <a:pPr algn="just">
              <a:defRPr/>
            </a:pPr>
            <a:r>
              <a:rPr lang="el-GR" dirty="0">
                <a:latin typeface="Times New Roman" panose="02020603050405020304" pitchFamily="18" charset="0"/>
                <a:cs typeface="Times New Roman" panose="02020603050405020304" pitchFamily="18" charset="0"/>
              </a:rPr>
              <a:t>Το ΑΡΑ χρησιμοποιεί τη μέθοδο συγγραφέας - έτος (π.χ. </a:t>
            </a:r>
            <a:r>
              <a:rPr lang="en-US" dirty="0">
                <a:latin typeface="Times New Roman" panose="02020603050405020304" pitchFamily="18" charset="0"/>
                <a:cs typeface="Times New Roman" panose="02020603050405020304" pitchFamily="18" charset="0"/>
              </a:rPr>
              <a:t>Adams</a:t>
            </a:r>
            <a:r>
              <a:rPr lang="el-GR" dirty="0">
                <a:latin typeface="Times New Roman" panose="02020603050405020304" pitchFamily="18" charset="0"/>
                <a:cs typeface="Times New Roman" panose="02020603050405020304" pitchFamily="18" charset="0"/>
              </a:rPr>
              <a:t>, 2014) για τις παραπομπές (συνήθως στο τέλος της πρότασης). </a:t>
            </a:r>
          </a:p>
          <a:p>
            <a:pPr algn="just">
              <a:defRPr/>
            </a:pPr>
            <a:r>
              <a:rPr lang="el-GR" dirty="0">
                <a:latin typeface="Times New Roman" panose="02020603050405020304" pitchFamily="18" charset="0"/>
                <a:cs typeface="Times New Roman" panose="02020603050405020304" pitchFamily="18" charset="0"/>
              </a:rPr>
              <a:t>Η αναφορά σε σελίδα γίνεται:</a:t>
            </a:r>
            <a:r>
              <a:rPr lang="en-US" dirty="0">
                <a:latin typeface="Times New Roman" panose="02020603050405020304" pitchFamily="18" charset="0"/>
                <a:cs typeface="Times New Roman" panose="02020603050405020304" pitchFamily="18" charset="0"/>
              </a:rPr>
              <a:t> (Adams</a:t>
            </a:r>
            <a:r>
              <a:rPr lang="el-GR" dirty="0">
                <a:latin typeface="Times New Roman" panose="02020603050405020304" pitchFamily="18" charset="0"/>
                <a:cs typeface="Times New Roman" panose="02020603050405020304" pitchFamily="18" charset="0"/>
              </a:rPr>
              <a:t>, 2014, σ. 15</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a:t>
            </a:r>
          </a:p>
          <a:p>
            <a:pPr algn="just">
              <a:defRPr/>
            </a:pPr>
            <a:r>
              <a:rPr lang="el-GR" dirty="0">
                <a:latin typeface="Times New Roman" panose="02020603050405020304" pitchFamily="18" charset="0"/>
                <a:cs typeface="Times New Roman" panose="02020603050405020304" pitchFamily="18" charset="0"/>
              </a:rPr>
              <a:t>Όταν μέσα σε μία παρένθεση παραπέμπουμε σε δύο ή περισσότερες πηγές, τότε πρέπει να τις παραθέσουμε µε τη σειρά που εμφανίζονται στις τελικές βιβλιογραφικές αναφορές, δηλαδή, αλφαβητικά. </a:t>
            </a:r>
          </a:p>
          <a:p>
            <a:pPr algn="just">
              <a:defRPr/>
            </a:pPr>
            <a:r>
              <a:rPr lang="el-GR" dirty="0">
                <a:latin typeface="Times New Roman" panose="02020603050405020304" pitchFamily="18" charset="0"/>
                <a:cs typeface="Times New Roman" panose="02020603050405020304" pitchFamily="18" charset="0"/>
              </a:rPr>
              <a:t>Οι παραπομπές στην ίδια παρένθεση χωρίζονται μεταξύ τους µε άνω τελεία (</a:t>
            </a:r>
            <a:r>
              <a:rPr lang="el-GR" baseline="30000"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σε ελληνικό κείμενο και µε ελληνικό ερωτηματικό (;) σε ξενόγλωσσο. </a:t>
            </a:r>
            <a:endParaRPr lang="el-GR" dirty="0">
              <a:latin typeface="Palatino Linotype" panose="0204050205050503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004" y="961087"/>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Πώς παραθέτουμε αναφορές με το σύστημα </a:t>
            </a:r>
            <a:r>
              <a:rPr lang="en-US" sz="2800" dirty="0">
                <a:latin typeface="Times New Roman" panose="02020603050405020304" pitchFamily="18" charset="0"/>
                <a:cs typeface="Times New Roman" panose="02020603050405020304" pitchFamily="18" charset="0"/>
              </a:rPr>
              <a:t>APA</a:t>
            </a:r>
            <a:endParaRPr lang="el-GR"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2556932"/>
            <a:ext cx="10001864" cy="3318936"/>
          </a:xfrm>
        </p:spPr>
        <p:txBody>
          <a:bodyPr>
            <a:noAutofit/>
          </a:bodyPr>
          <a:lstStyle/>
          <a:p>
            <a:pPr marL="0" indent="0">
              <a:buNone/>
            </a:pPr>
            <a:r>
              <a:rPr lang="el-GR" dirty="0">
                <a:latin typeface="Times New Roman" panose="02020603050405020304" pitchFamily="18" charset="0"/>
                <a:cs typeface="Times New Roman" panose="02020603050405020304" pitchFamily="18" charset="0"/>
              </a:rPr>
              <a:t>Παραδείγματα παραπομπής μη αυτούσιου κειμένου: </a:t>
            </a:r>
          </a:p>
          <a:p>
            <a:pPr marL="457200" indent="-457200">
              <a:buFont typeface="+mj-lt"/>
              <a:buAutoNum type="arabicPeriod"/>
            </a:pPr>
            <a:r>
              <a:rPr lang="el-GR" dirty="0">
                <a:latin typeface="Times New Roman" panose="02020603050405020304" pitchFamily="18" charset="0"/>
                <a:cs typeface="Times New Roman" panose="02020603050405020304" pitchFamily="18" charset="0"/>
              </a:rPr>
              <a:t>Ο </a:t>
            </a:r>
            <a:r>
              <a:rPr lang="en-US" dirty="0">
                <a:latin typeface="Times New Roman" panose="02020603050405020304" pitchFamily="18" charset="0"/>
                <a:cs typeface="Times New Roman" panose="02020603050405020304" pitchFamily="18" charset="0"/>
              </a:rPr>
              <a:t>Bell</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2007</a:t>
            </a:r>
            <a:r>
              <a:rPr lang="el-GR" dirty="0">
                <a:latin typeface="Times New Roman" panose="02020603050405020304" pitchFamily="18" charset="0"/>
                <a:cs typeface="Times New Roman" panose="02020603050405020304" pitchFamily="18" charset="0"/>
              </a:rPr>
              <a:t>), προτείνει ότι η δημοκρατία….</a:t>
            </a:r>
          </a:p>
          <a:p>
            <a:pPr marL="457200" indent="-457200">
              <a:buFont typeface="+mj-lt"/>
              <a:buAutoNum type="arabicPeriod"/>
            </a:pPr>
            <a:endParaRPr lang="el-GR"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l-GR" dirty="0">
                <a:latin typeface="Times New Roman" panose="02020603050405020304" pitchFamily="18" charset="0"/>
                <a:cs typeface="Times New Roman" panose="02020603050405020304" pitchFamily="18" charset="0"/>
              </a:rPr>
              <a:t>Το φαινόμενο της μετα-δημοκρατίας συνιστά μία πολιτική κατάσταση, κατά την οποία περιορίζονται οι παραδοσιακές μορφές των δημοκρατικών διαδικασιών (</a:t>
            </a:r>
            <a:r>
              <a:rPr lang="en-US" dirty="0">
                <a:latin typeface="Times New Roman" panose="02020603050405020304" pitchFamily="18" charset="0"/>
                <a:cs typeface="Times New Roman" panose="02020603050405020304" pitchFamily="18" charset="0"/>
              </a:rPr>
              <a:t>Murray</a:t>
            </a:r>
            <a:r>
              <a:rPr lang="el-GR" dirty="0">
                <a:latin typeface="Times New Roman" panose="02020603050405020304" pitchFamily="18" charset="0"/>
                <a:cs typeface="Times New Roman" panose="02020603050405020304" pitchFamily="18" charset="0"/>
              </a:rPr>
              <a:t>, 20</a:t>
            </a:r>
            <a:r>
              <a:rPr lang="en-US" dirty="0">
                <a:latin typeface="Times New Roman" panose="02020603050405020304" pitchFamily="18" charset="0"/>
                <a:cs typeface="Times New Roman" panose="02020603050405020304" pitchFamily="18" charset="0"/>
              </a:rPr>
              <a:t>10</a:t>
            </a:r>
            <a:r>
              <a:rPr lang="el-GR" dirty="0">
                <a:latin typeface="Times New Roman" panose="02020603050405020304" pitchFamily="18" charset="0"/>
                <a:cs typeface="Times New Roman" panose="02020603050405020304" pitchFamily="18" charset="0"/>
              </a:rPr>
              <a:t>).</a:t>
            </a:r>
          </a:p>
          <a:p>
            <a:endParaRPr lang="el-GR" dirty="0"/>
          </a:p>
        </p:txBody>
      </p:sp>
    </p:spTree>
    <p:extLst>
      <p:ext uri="{BB962C8B-B14F-4D97-AF65-F5344CB8AC3E}">
        <p14:creationId xmlns:p14="http://schemas.microsoft.com/office/powerpoint/2010/main" xmlns="" val="37194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824" y="1014352"/>
            <a:ext cx="9601196" cy="1303867"/>
          </a:xfrm>
        </p:spPr>
        <p:txBody>
          <a:bodyPr>
            <a:normAutofit/>
          </a:bodyPr>
          <a:lstStyle/>
          <a:p>
            <a:r>
              <a:rPr lang="el-GR" sz="2800" dirty="0">
                <a:solidFill>
                  <a:prstClr val="black">
                    <a:lumMod val="85000"/>
                    <a:lumOff val="15000"/>
                  </a:prstClr>
                </a:solidFill>
                <a:latin typeface="Times New Roman" panose="02020603050405020304" pitchFamily="18" charset="0"/>
                <a:cs typeface="Times New Roman" panose="02020603050405020304" pitchFamily="18" charset="0"/>
              </a:rPr>
              <a:t>Πώς παραθέτουμε αναφορές με το σύστημα </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rPr>
              <a:t>APA</a:t>
            </a:r>
            <a:endParaRPr lang="el-GR" sz="4000" dirty="0"/>
          </a:p>
        </p:txBody>
      </p:sp>
      <p:sp>
        <p:nvSpPr>
          <p:cNvPr id="3" name="Content Placeholder 2"/>
          <p:cNvSpPr>
            <a:spLocks noGrp="1"/>
          </p:cNvSpPr>
          <p:nvPr>
            <p:ph idx="1"/>
          </p:nvPr>
        </p:nvSpPr>
        <p:spPr/>
        <p:txBody>
          <a:bodyPr>
            <a:noAutofit/>
          </a:bodyPr>
          <a:lstStyle/>
          <a:p>
            <a:pPr marL="0" indent="0">
              <a:buNone/>
            </a:pPr>
            <a:r>
              <a:rPr lang="el-GR" dirty="0">
                <a:latin typeface="Times New Roman" panose="02020603050405020304" pitchFamily="18" charset="0"/>
                <a:cs typeface="Times New Roman" panose="02020603050405020304" pitchFamily="18" charset="0"/>
              </a:rPr>
              <a:t>Παραδείγματα παραπομπής αυτούσιου κειμένου: </a:t>
            </a:r>
          </a:p>
          <a:p>
            <a:pPr marL="457200" indent="-457200">
              <a:buFont typeface="+mj-lt"/>
              <a:buAutoNum type="arabicPeriod"/>
            </a:pPr>
            <a:r>
              <a:rPr lang="el-GR" dirty="0">
                <a:latin typeface="Times New Roman" panose="02020603050405020304" pitchFamily="18" charset="0"/>
                <a:cs typeface="Times New Roman" panose="02020603050405020304" pitchFamily="18" charset="0"/>
              </a:rPr>
              <a:t>Όταν οργανώνουμε τον χρόνο μας, ο </a:t>
            </a:r>
            <a:r>
              <a:rPr lang="en-GB" dirty="0">
                <a:latin typeface="Times New Roman" panose="02020603050405020304" pitchFamily="18" charset="0"/>
                <a:cs typeface="Times New Roman" panose="02020603050405020304" pitchFamily="18" charset="0"/>
              </a:rPr>
              <a:t>Knowles</a:t>
            </a:r>
            <a:r>
              <a:rPr lang="el-GR" dirty="0">
                <a:latin typeface="Times New Roman" panose="02020603050405020304" pitchFamily="18" charset="0"/>
                <a:cs typeface="Times New Roman" panose="02020603050405020304" pitchFamily="18" charset="0"/>
              </a:rPr>
              <a:t> (1998, σ. 51) αναφέρει ότι «το κεντρικό στοιχείο τείνει να είναι οι στόχοι μας». </a:t>
            </a:r>
          </a:p>
          <a:p>
            <a:pPr marL="457200" indent="-457200">
              <a:buFont typeface="+mj-lt"/>
              <a:buAutoNum type="arabicPeriod"/>
            </a:pPr>
            <a:endParaRPr lang="el-GR"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l-GR" dirty="0">
                <a:latin typeface="Times New Roman" panose="02020603050405020304" pitchFamily="18" charset="0"/>
                <a:cs typeface="Times New Roman" panose="02020603050405020304" pitchFamily="18" charset="0"/>
              </a:rPr>
              <a:t>Όταν οργανώνουμε τον χρόνο μας «το κεντρικό στοιχείο τείνει να είναι οι στόχοι μας» (</a:t>
            </a:r>
            <a:r>
              <a:rPr lang="en-GB" dirty="0">
                <a:latin typeface="Times New Roman" panose="02020603050405020304" pitchFamily="18" charset="0"/>
                <a:cs typeface="Times New Roman" panose="02020603050405020304" pitchFamily="18" charset="0"/>
              </a:rPr>
              <a:t>Tight</a:t>
            </a:r>
            <a:r>
              <a:rPr lang="el-GR" dirty="0">
                <a:latin typeface="Times New Roman" panose="02020603050405020304" pitchFamily="18" charset="0"/>
                <a:cs typeface="Times New Roman" panose="02020603050405020304" pitchFamily="18" charset="0"/>
              </a:rPr>
              <a:t>, 2002, σ. 51). </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964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latin typeface="Times New Roman" panose="02020603050405020304" pitchFamily="18" charset="0"/>
                <a:cs typeface="Times New Roman" panose="02020603050405020304" pitchFamily="18" charset="0"/>
              </a:rPr>
              <a:t>Βασικοί κανόνες</a:t>
            </a:r>
          </a:p>
        </p:txBody>
      </p:sp>
      <p:sp>
        <p:nvSpPr>
          <p:cNvPr id="3" name="Content Placeholder 2"/>
          <p:cNvSpPr>
            <a:spLocks noGrp="1"/>
          </p:cNvSpPr>
          <p:nvPr>
            <p:ph idx="1"/>
          </p:nvPr>
        </p:nvSpPr>
        <p:spPr>
          <a:xfrm>
            <a:off x="1150374" y="2593478"/>
            <a:ext cx="9746224" cy="3318936"/>
          </a:xfrm>
        </p:spPr>
        <p:txBody>
          <a:bodyPr>
            <a:normAutofit/>
          </a:bodyPr>
          <a:lstStyle/>
          <a:p>
            <a:r>
              <a:rPr lang="el-GR" dirty="0">
                <a:latin typeface="Times New Roman" panose="02020603050405020304" pitchFamily="18" charset="0"/>
                <a:cs typeface="Times New Roman" panose="02020603050405020304" pitchFamily="18" charset="0"/>
              </a:rPr>
              <a:t>Βασικός κανόνας στην συγγραφή μίας ακαδημαϊκής εργασίας</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είναι η αναφορά στις πηγές που έχουν χρησιμοποιηθεί, σε έργα δηλαδή άλλων συγγραφέων.</a:t>
            </a:r>
          </a:p>
          <a:p>
            <a:pPr marL="0" indent="0">
              <a:buNone/>
            </a:pPr>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Ο αποδεκτός τρόπος για να αναφερθεί το έργο ενός άλλου συγγραφέα που χρησιμοποιείται είναι η δημιουργία ενός συστήματος αναφορών και παραπομπών.</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9051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349" y="1097542"/>
            <a:ext cx="9601196" cy="1303867"/>
          </a:xfrm>
        </p:spPr>
        <p:txBody>
          <a:bodyPr>
            <a:normAutofit/>
          </a:bodyPr>
          <a:lstStyle/>
          <a:p>
            <a:r>
              <a:rPr lang="el-GR" sz="2800" dirty="0">
                <a:solidFill>
                  <a:prstClr val="black">
                    <a:lumMod val="85000"/>
                    <a:lumOff val="15000"/>
                  </a:prstClr>
                </a:solidFill>
                <a:latin typeface="Times New Roman" panose="02020603050405020304" pitchFamily="18" charset="0"/>
                <a:cs typeface="Times New Roman" panose="02020603050405020304" pitchFamily="18" charset="0"/>
              </a:rPr>
              <a:t>Πώς παραθέτουμε αναφορές με το σύστημα </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rPr>
              <a:t>APA</a:t>
            </a:r>
            <a:endParaRPr lang="el-GR" sz="4000" dirty="0"/>
          </a:p>
        </p:txBody>
      </p:sp>
      <p:sp>
        <p:nvSpPr>
          <p:cNvPr id="3" name="Content Placeholder 2"/>
          <p:cNvSpPr>
            <a:spLocks noGrp="1"/>
          </p:cNvSpPr>
          <p:nvPr>
            <p:ph idx="1"/>
          </p:nvPr>
        </p:nvSpPr>
        <p:spPr/>
        <p:txBody>
          <a:bodyPr>
            <a:noAutofit/>
          </a:bodyPr>
          <a:lstStyle/>
          <a:p>
            <a:pPr marL="0" indent="0">
              <a:buNone/>
            </a:pPr>
            <a:r>
              <a:rPr lang="el-GR" dirty="0">
                <a:latin typeface="Times New Roman" panose="02020603050405020304" pitchFamily="18" charset="0"/>
                <a:cs typeface="Times New Roman" panose="02020603050405020304" pitchFamily="18" charset="0"/>
              </a:rPr>
              <a:t>Παραδείγματα παραπομπής έργου 2 συγγραφέων: </a:t>
            </a:r>
          </a:p>
          <a:p>
            <a:r>
              <a:rPr lang="el-GR" dirty="0">
                <a:latin typeface="Times New Roman" panose="02020603050405020304" pitchFamily="18" charset="0"/>
                <a:cs typeface="Times New Roman" panose="02020603050405020304" pitchFamily="18" charset="0"/>
              </a:rPr>
              <a:t>Όταν οργανώνουμε τον χρόνο μας, οι </a:t>
            </a:r>
            <a:r>
              <a:rPr lang="en-GB" dirty="0">
                <a:latin typeface="Times New Roman" panose="02020603050405020304" pitchFamily="18" charset="0"/>
                <a:cs typeface="Times New Roman" panose="02020603050405020304" pitchFamily="18" charset="0"/>
              </a:rPr>
              <a:t>Booth</a:t>
            </a:r>
            <a:r>
              <a:rPr lang="el-GR" dirty="0">
                <a:latin typeface="Times New Roman" panose="02020603050405020304" pitchFamily="18" charset="0"/>
                <a:cs typeface="Times New Roman" panose="02020603050405020304" pitchFamily="18" charset="0"/>
              </a:rPr>
              <a:t> και </a:t>
            </a:r>
            <a:r>
              <a:rPr lang="en-US" dirty="0">
                <a:latin typeface="Times New Roman" panose="02020603050405020304" pitchFamily="18" charset="0"/>
                <a:cs typeface="Times New Roman" panose="02020603050405020304" pitchFamily="18" charset="0"/>
              </a:rPr>
              <a:t>Coakley</a:t>
            </a:r>
            <a:r>
              <a:rPr lang="el-GR" dirty="0">
                <a:latin typeface="Times New Roman" panose="02020603050405020304" pitchFamily="18" charset="0"/>
                <a:cs typeface="Times New Roman" panose="02020603050405020304" pitchFamily="18" charset="0"/>
              </a:rPr>
              <a:t> αναφέρουν ότι «το κεντρικό στοιχείο τείνει να είναι οι στόχοι μας» (</a:t>
            </a:r>
            <a:r>
              <a:rPr lang="en-US" dirty="0">
                <a:latin typeface="Times New Roman" panose="02020603050405020304" pitchFamily="18" charset="0"/>
                <a:cs typeface="Times New Roman" panose="02020603050405020304" pitchFamily="18" charset="0"/>
              </a:rPr>
              <a:t>Booth &amp;</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Coakley 2004, </a:t>
            </a:r>
            <a:r>
              <a:rPr lang="el-GR" dirty="0">
                <a:latin typeface="Times New Roman" panose="02020603050405020304" pitchFamily="18" charset="0"/>
                <a:cs typeface="Times New Roman" panose="02020603050405020304" pitchFamily="18" charset="0"/>
              </a:rPr>
              <a:t>σ. 51).</a:t>
            </a:r>
          </a:p>
          <a:p>
            <a:pPr marL="0" indent="0">
              <a:buNone/>
            </a:pPr>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Όταν οργανώνουμε τον χρόνο μας οι στόχοι μας αναδεικνύονται σε βασική παράμετρο (</a:t>
            </a:r>
            <a:r>
              <a:rPr lang="en-GB" dirty="0">
                <a:latin typeface="Times New Roman" panose="02020603050405020304" pitchFamily="18" charset="0"/>
                <a:cs typeface="Times New Roman" panose="02020603050405020304" pitchFamily="18" charset="0"/>
              </a:rPr>
              <a:t>Martins</a:t>
            </a:r>
            <a:r>
              <a:rPr lang="el-GR" dirty="0">
                <a:latin typeface="Times New Roman" panose="02020603050405020304" pitchFamily="18" charset="0"/>
                <a:cs typeface="Times New Roman" panose="02020603050405020304" pitchFamily="18" charset="0"/>
              </a:rPr>
              <a:t> &amp; Lewchuck, </a:t>
            </a:r>
            <a:r>
              <a:rPr lang="en-US" dirty="0">
                <a:latin typeface="Times New Roman" panose="02020603050405020304" pitchFamily="18" charset="0"/>
                <a:cs typeface="Times New Roman" panose="02020603050405020304" pitchFamily="18" charset="0"/>
              </a:rPr>
              <a:t>2004</a:t>
            </a:r>
            <a:r>
              <a:rPr lang="el-GR" dirty="0">
                <a:latin typeface="Times New Roman" panose="02020603050405020304" pitchFamily="18" charset="0"/>
                <a:cs typeface="Times New Roman" panose="02020603050405020304" pitchFamily="18" charset="0"/>
              </a:rPr>
              <a:t>). </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356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6839" y="978843"/>
            <a:ext cx="9601196" cy="1303867"/>
          </a:xfrm>
        </p:spPr>
        <p:txBody>
          <a:bodyPr>
            <a:normAutofit/>
          </a:bodyPr>
          <a:lstStyle/>
          <a:p>
            <a:r>
              <a:rPr lang="el-GR" sz="2800" dirty="0">
                <a:solidFill>
                  <a:prstClr val="black">
                    <a:lumMod val="85000"/>
                    <a:lumOff val="15000"/>
                  </a:prstClr>
                </a:solidFill>
                <a:latin typeface="Times New Roman" panose="02020603050405020304" pitchFamily="18" charset="0"/>
                <a:cs typeface="Times New Roman" panose="02020603050405020304" pitchFamily="18" charset="0"/>
              </a:rPr>
              <a:t>Πώς παραθέτουμε αναφορές με το σύστημα </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rPr>
              <a:t>APA</a:t>
            </a:r>
            <a:endParaRPr lang="el-GR" sz="4000" dirty="0"/>
          </a:p>
        </p:txBody>
      </p:sp>
      <p:sp>
        <p:nvSpPr>
          <p:cNvPr id="3" name="Content Placeholder 2"/>
          <p:cNvSpPr>
            <a:spLocks noGrp="1"/>
          </p:cNvSpPr>
          <p:nvPr>
            <p:ph idx="1"/>
          </p:nvPr>
        </p:nvSpPr>
        <p:spPr/>
        <p:txBody>
          <a:bodyPr>
            <a:noAutofit/>
          </a:bodyPr>
          <a:lstStyle/>
          <a:p>
            <a:pPr marL="0" indent="0">
              <a:buNone/>
            </a:pPr>
            <a:r>
              <a:rPr lang="el-GR" dirty="0">
                <a:latin typeface="Times New Roman" panose="02020603050405020304" pitchFamily="18" charset="0"/>
                <a:cs typeface="Times New Roman" panose="02020603050405020304" pitchFamily="18" charset="0"/>
              </a:rPr>
              <a:t>Παραδείγματα παραπομπής αυτούσιου κειμένου (πάνω από 2 συγγραφείς): </a:t>
            </a:r>
          </a:p>
          <a:p>
            <a:r>
              <a:rPr lang="el-GR" dirty="0">
                <a:latin typeface="Times New Roman" panose="02020603050405020304" pitchFamily="18" charset="0"/>
                <a:cs typeface="Times New Roman" panose="02020603050405020304" pitchFamily="18" charset="0"/>
              </a:rPr>
              <a:t>Όταν οργανώνουμε τον χρόνο μας, οι </a:t>
            </a:r>
            <a:r>
              <a:rPr lang="en-GB" dirty="0">
                <a:latin typeface="Times New Roman" panose="02020603050405020304" pitchFamily="18" charset="0"/>
                <a:cs typeface="Times New Roman" panose="02020603050405020304" pitchFamily="18" charset="0"/>
              </a:rPr>
              <a:t>Coakley</a:t>
            </a:r>
            <a:r>
              <a:rPr lang="el-GR" dirty="0">
                <a:latin typeface="Times New Roman" panose="02020603050405020304" pitchFamily="18" charset="0"/>
                <a:cs typeface="Times New Roman" panose="02020603050405020304" pitchFamily="18" charset="0"/>
              </a:rPr>
              <a:t> κ. ά. (</a:t>
            </a:r>
            <a:r>
              <a:rPr lang="en-US" dirty="0">
                <a:latin typeface="Times New Roman" panose="02020603050405020304" pitchFamily="18" charset="0"/>
                <a:cs typeface="Times New Roman" panose="02020603050405020304" pitchFamily="18" charset="0"/>
              </a:rPr>
              <a:t>2004, </a:t>
            </a:r>
            <a:r>
              <a:rPr lang="el-GR" dirty="0">
                <a:latin typeface="Times New Roman" panose="02020603050405020304" pitchFamily="18" charset="0"/>
                <a:cs typeface="Times New Roman" panose="02020603050405020304" pitchFamily="18" charset="0"/>
              </a:rPr>
              <a:t>σ. 51) αναφέρουν ότι «το κεντρικό στοιχείο τείνει να είναι οι στόχοι μας». </a:t>
            </a:r>
          </a:p>
          <a:p>
            <a:pPr marL="0" indent="0">
              <a:buNone/>
            </a:pPr>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Όταν οργανώνουμε τον χρόνο μας «το κεντρικό στοιχείο τείνει να είναι οι στόχοι μας» (</a:t>
            </a:r>
            <a:r>
              <a:rPr lang="en-US" dirty="0">
                <a:latin typeface="Times New Roman" panose="02020603050405020304" pitchFamily="18" charset="0"/>
                <a:cs typeface="Times New Roman" panose="02020603050405020304" pitchFamily="18" charset="0"/>
              </a:rPr>
              <a:t>Coakley</a:t>
            </a:r>
            <a:r>
              <a:rPr lang="el-GR" dirty="0">
                <a:latin typeface="Times New Roman" panose="02020603050405020304" pitchFamily="18" charset="0"/>
                <a:cs typeface="Times New Roman" panose="02020603050405020304" pitchFamily="18" charset="0"/>
              </a:rPr>
              <a:t> κ. ά., </a:t>
            </a:r>
            <a:r>
              <a:rPr lang="en-US" dirty="0">
                <a:latin typeface="Times New Roman" panose="02020603050405020304" pitchFamily="18" charset="0"/>
                <a:cs typeface="Times New Roman" panose="02020603050405020304" pitchFamily="18" charset="0"/>
              </a:rPr>
              <a:t>2004,</a:t>
            </a:r>
            <a:r>
              <a:rPr lang="el-GR" dirty="0">
                <a:latin typeface="Times New Roman" panose="02020603050405020304" pitchFamily="18" charset="0"/>
                <a:cs typeface="Times New Roman" panose="02020603050405020304" pitchFamily="18" charset="0"/>
              </a:rPr>
              <a:t> σ. 51). </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0418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5A33BC1-AECA-4965-B81B-1BDF2963774F}"/>
              </a:ext>
            </a:extLst>
          </p:cNvPr>
          <p:cNvSpPr>
            <a:spLocks noGrp="1"/>
          </p:cNvSpPr>
          <p:nvPr>
            <p:ph type="title"/>
          </p:nvPr>
        </p:nvSpPr>
        <p:spPr>
          <a:xfrm>
            <a:off x="1801429" y="982132"/>
            <a:ext cx="9601196" cy="1303867"/>
          </a:xfrm>
        </p:spPr>
        <p:txBody>
          <a:bodyPr/>
          <a:lstStyle/>
          <a:p>
            <a:r>
              <a:rPr kumimoji="0" lang="en-US" sz="2800" b="0"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a:t>
            </a:r>
            <a:r>
              <a:rPr kumimoji="0" lang="el-GR" sz="2800" b="0"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Πώς παραθέτουμε αναφορές με το σύστημα </a:t>
            </a:r>
            <a:r>
              <a:rPr kumimoji="0" lang="en-US" sz="2800" b="0"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APA</a:t>
            </a:r>
            <a:endParaRPr lang="en-US" dirty="0"/>
          </a:p>
        </p:txBody>
      </p:sp>
      <p:sp>
        <p:nvSpPr>
          <p:cNvPr id="3" name="Θέση περιεχομένου 2">
            <a:extLst>
              <a:ext uri="{FF2B5EF4-FFF2-40B4-BE49-F238E27FC236}">
                <a16:creationId xmlns:a16="http://schemas.microsoft.com/office/drawing/2014/main" xmlns="" id="{CE09882E-AA1A-4756-960A-218D9B48EDDE}"/>
              </a:ext>
            </a:extLst>
          </p:cNvPr>
          <p:cNvSpPr>
            <a:spLocks noGrp="1"/>
          </p:cNvSpPr>
          <p:nvPr>
            <p:ph idx="1"/>
          </p:nvPr>
        </p:nvSpPr>
        <p:spPr/>
        <p:txBody>
          <a:bodyPr>
            <a:noAutofit/>
          </a:bodyPr>
          <a:lstStyle/>
          <a:p>
            <a:r>
              <a:rPr lang="el-GR" dirty="0">
                <a:effectLst/>
                <a:latin typeface="Times New Roman" panose="02020603050405020304" pitchFamily="18" charset="0"/>
                <a:ea typeface="Times New Roman" panose="02020603050405020304" pitchFamily="18" charset="0"/>
              </a:rPr>
              <a:t>Εάν οι συγγραφείς μίας μελέτης είναι περισσότεροι από 3, τότε την πρώτη φορά που αναφέρονται, γράφονται όλα τα ονόματα (</a:t>
            </a:r>
            <a:r>
              <a:rPr lang="en-US" dirty="0">
                <a:effectLst/>
                <a:latin typeface="Times New Roman" panose="02020603050405020304" pitchFamily="18" charset="0"/>
                <a:ea typeface="Times New Roman" panose="02020603050405020304" pitchFamily="18" charset="0"/>
              </a:rPr>
              <a:t>Schmidt</a:t>
            </a:r>
            <a:r>
              <a:rPr lang="el-GR"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Russell</a:t>
            </a:r>
            <a:r>
              <a:rPr lang="el-GR"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Salmela</a:t>
            </a:r>
            <a:r>
              <a:rPr lang="el-GR" dirty="0">
                <a:effectLst/>
                <a:latin typeface="Times New Roman" panose="02020603050405020304" pitchFamily="18" charset="0"/>
                <a:ea typeface="Times New Roman" panose="02020603050405020304" pitchFamily="18" charset="0"/>
              </a:rPr>
              <a:t>, &amp; </a:t>
            </a:r>
            <a:r>
              <a:rPr lang="en-US" dirty="0">
                <a:effectLst/>
                <a:latin typeface="Times New Roman" panose="02020603050405020304" pitchFamily="18" charset="0"/>
                <a:ea typeface="Times New Roman" panose="02020603050405020304" pitchFamily="18" charset="0"/>
              </a:rPr>
              <a:t>Rogers</a:t>
            </a:r>
            <a:r>
              <a:rPr lang="el-GR" dirty="0">
                <a:effectLst/>
                <a:latin typeface="Times New Roman" panose="02020603050405020304" pitchFamily="18" charset="0"/>
                <a:ea typeface="Times New Roman" panose="02020603050405020304" pitchFamily="18" charset="0"/>
              </a:rPr>
              <a:t>, 2008), ενώ τις επόμενες φορές αναφέρεται μόνο το πρώτο όνομα με την προσθήκη του </a:t>
            </a:r>
            <a:r>
              <a:rPr lang="en-US" dirty="0">
                <a:effectLst/>
                <a:latin typeface="Times New Roman" panose="02020603050405020304" pitchFamily="18" charset="0"/>
                <a:ea typeface="Times New Roman" panose="02020603050405020304" pitchFamily="18" charset="0"/>
              </a:rPr>
              <a:t>et al., </a:t>
            </a:r>
            <a:r>
              <a:rPr lang="el-GR" dirty="0">
                <a:effectLst/>
                <a:latin typeface="Times New Roman" panose="02020603050405020304" pitchFamily="18" charset="0"/>
                <a:ea typeface="Times New Roman" panose="02020603050405020304" pitchFamily="18" charset="0"/>
              </a:rPr>
              <a:t>(</a:t>
            </a:r>
            <a:r>
              <a:rPr lang="en-US" dirty="0">
                <a:effectLst/>
                <a:latin typeface="Times New Roman" panose="02020603050405020304" pitchFamily="18" charset="0"/>
                <a:ea typeface="Times New Roman" panose="02020603050405020304" pitchFamily="18" charset="0"/>
              </a:rPr>
              <a:t>Schmidt et al</a:t>
            </a:r>
            <a:r>
              <a:rPr lang="el-GR" dirty="0">
                <a:effectLst/>
                <a:latin typeface="Times New Roman" panose="02020603050405020304" pitchFamily="18" charset="0"/>
                <a:ea typeface="Times New Roman" panose="02020603050405020304" pitchFamily="18" charset="0"/>
              </a:rPr>
              <a:t>., 2008).</a:t>
            </a:r>
            <a:endParaRPr lang="en-US" dirty="0">
              <a:effectLst/>
              <a:latin typeface="Times New Roman" panose="02020603050405020304" pitchFamily="18" charset="0"/>
              <a:ea typeface="Times New Roman" panose="02020603050405020304" pitchFamily="18" charset="0"/>
            </a:endParaRPr>
          </a:p>
          <a:p>
            <a:endParaRPr lang="en-US" dirty="0"/>
          </a:p>
          <a:p>
            <a:r>
              <a:rPr lang="el-GR" dirty="0">
                <a:effectLst/>
                <a:latin typeface="Times New Roman" panose="02020603050405020304" pitchFamily="18" charset="0"/>
                <a:ea typeface="Times New Roman" panose="02020603050405020304" pitchFamily="18" charset="0"/>
              </a:rPr>
              <a:t>Όταν γίνεται αναφορά σε πολλά ονόματα ταυτόχρονα, τότε γράφονται αλφαβητικά. Για παράδειγμα: Από έρευνες (</a:t>
            </a:r>
            <a:r>
              <a:rPr lang="en-US" dirty="0">
                <a:effectLst/>
                <a:latin typeface="Times New Roman" panose="02020603050405020304" pitchFamily="18" charset="0"/>
                <a:ea typeface="Times New Roman" panose="02020603050405020304" pitchFamily="18" charset="0"/>
              </a:rPr>
              <a:t>Russell</a:t>
            </a:r>
            <a:r>
              <a:rPr lang="el-GR" dirty="0">
                <a:effectLst/>
                <a:latin typeface="Times New Roman" panose="02020603050405020304" pitchFamily="18" charset="0"/>
                <a:ea typeface="Times New Roman" panose="02020603050405020304" pitchFamily="18" charset="0"/>
              </a:rPr>
              <a:t>, 2015; </a:t>
            </a:r>
            <a:r>
              <a:rPr lang="en-US" dirty="0" err="1">
                <a:effectLst/>
                <a:latin typeface="Times New Roman" panose="02020603050405020304" pitchFamily="18" charset="0"/>
                <a:ea typeface="Times New Roman" panose="02020603050405020304" pitchFamily="18" charset="0"/>
              </a:rPr>
              <a:t>Salmela</a:t>
            </a:r>
            <a:r>
              <a:rPr lang="el-GR" dirty="0">
                <a:effectLst/>
                <a:latin typeface="Times New Roman" panose="02020603050405020304" pitchFamily="18" charset="0"/>
                <a:ea typeface="Times New Roman" panose="02020603050405020304" pitchFamily="18" charset="0"/>
              </a:rPr>
              <a:t>, 2009; </a:t>
            </a:r>
            <a:r>
              <a:rPr lang="en-US" dirty="0">
                <a:effectLst/>
                <a:latin typeface="Times New Roman" panose="02020603050405020304" pitchFamily="18" charset="0"/>
                <a:ea typeface="Times New Roman" panose="02020603050405020304" pitchFamily="18" charset="0"/>
              </a:rPr>
              <a:t>Schmidt</a:t>
            </a:r>
            <a:r>
              <a:rPr lang="el-GR" dirty="0">
                <a:effectLst/>
                <a:latin typeface="Times New Roman" panose="02020603050405020304" pitchFamily="18" charset="0"/>
                <a:ea typeface="Times New Roman" panose="02020603050405020304" pitchFamily="18" charset="0"/>
              </a:rPr>
              <a:t>, 2008), διαπιστώθηκε ότι</a:t>
            </a:r>
            <a:r>
              <a:rPr lang="en-US" dirty="0">
                <a:effectLst/>
                <a:latin typeface="Times New Roman" panose="02020603050405020304" pitchFamily="18" charset="0"/>
                <a:ea typeface="Times New Roman" panose="02020603050405020304" pitchFamily="18" charset="0"/>
              </a:rPr>
              <a:t>..</a:t>
            </a:r>
            <a:r>
              <a:rPr lang="el-GR" dirty="0">
                <a:effectLst/>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1572028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0206" y="982132"/>
            <a:ext cx="9601196" cy="1303867"/>
          </a:xfrm>
        </p:spPr>
        <p:txBody>
          <a:bodyPr>
            <a:normAutofit/>
          </a:bodyPr>
          <a:lstStyle/>
          <a:p>
            <a:r>
              <a:rPr lang="el-GR" sz="2800" dirty="0">
                <a:solidFill>
                  <a:prstClr val="black">
                    <a:lumMod val="85000"/>
                    <a:lumOff val="15000"/>
                  </a:prstClr>
                </a:solidFill>
                <a:latin typeface="Times New Roman" panose="02020603050405020304" pitchFamily="18" charset="0"/>
                <a:cs typeface="Times New Roman" panose="02020603050405020304" pitchFamily="18" charset="0"/>
              </a:rPr>
              <a:t>Πώς παραθέτουμε αναφορές με το σύστημα </a:t>
            </a:r>
            <a:r>
              <a:rPr lang="en-US" sz="2800" dirty="0">
                <a:solidFill>
                  <a:prstClr val="black">
                    <a:lumMod val="85000"/>
                    <a:lumOff val="15000"/>
                  </a:prstClr>
                </a:solidFill>
                <a:latin typeface="Times New Roman" panose="02020603050405020304" pitchFamily="18" charset="0"/>
                <a:cs typeface="Times New Roman" panose="02020603050405020304" pitchFamily="18" charset="0"/>
              </a:rPr>
              <a:t>APA</a:t>
            </a:r>
            <a:endParaRPr lang="el-GR" sz="4000" dirty="0"/>
          </a:p>
        </p:txBody>
      </p:sp>
      <p:sp>
        <p:nvSpPr>
          <p:cNvPr id="3" name="Content Placeholder 2"/>
          <p:cNvSpPr>
            <a:spLocks noGrp="1"/>
          </p:cNvSpPr>
          <p:nvPr>
            <p:ph idx="1"/>
          </p:nvPr>
        </p:nvSpPr>
        <p:spPr>
          <a:xfrm>
            <a:off x="1295401" y="2556932"/>
            <a:ext cx="9780638" cy="3318936"/>
          </a:xfrm>
        </p:spPr>
        <p:txBody>
          <a:bodyPr>
            <a:normAutofit/>
          </a:bodyPr>
          <a:lstStyle/>
          <a:p>
            <a:r>
              <a:rPr lang="el-GR" dirty="0">
                <a:latin typeface="Times New Roman" panose="02020603050405020304" pitchFamily="18" charset="0"/>
                <a:cs typeface="Times New Roman" panose="02020603050405020304" pitchFamily="18" charset="0"/>
              </a:rPr>
              <a:t>Οι </a:t>
            </a:r>
            <a:r>
              <a:rPr lang="el-GR" dirty="0" err="1">
                <a:latin typeface="Times New Roman" panose="02020603050405020304" pitchFamily="18" charset="0"/>
                <a:cs typeface="Times New Roman" panose="02020603050405020304" pitchFamily="18" charset="0"/>
              </a:rPr>
              <a:t>Eisenberg</a:t>
            </a:r>
            <a:r>
              <a:rPr lang="el-GR" dirty="0">
                <a:latin typeface="Times New Roman" panose="02020603050405020304" pitchFamily="18" charset="0"/>
                <a:cs typeface="Times New Roman" panose="02020603050405020304" pitchFamily="18" charset="0"/>
              </a:rPr>
              <a:t> και </a:t>
            </a:r>
            <a:r>
              <a:rPr lang="el-GR" dirty="0" err="1">
                <a:latin typeface="Times New Roman" panose="02020603050405020304" pitchFamily="18" charset="0"/>
                <a:cs typeface="Times New Roman" panose="02020603050405020304" pitchFamily="18" charset="0"/>
              </a:rPr>
              <a:t>Smith</a:t>
            </a:r>
            <a:r>
              <a:rPr lang="el-GR" dirty="0">
                <a:latin typeface="Times New Roman" panose="02020603050405020304" pitchFamily="18" charset="0"/>
                <a:cs typeface="Times New Roman" panose="02020603050405020304" pitchFamily="18" charset="0"/>
              </a:rPr>
              <a:t> (σε Bolton, </a:t>
            </a:r>
            <a:r>
              <a:rPr lang="en-US" dirty="0">
                <a:latin typeface="Times New Roman" panose="02020603050405020304" pitchFamily="18" charset="0"/>
                <a:cs typeface="Times New Roman" panose="02020603050405020304" pitchFamily="18" charset="0"/>
              </a:rPr>
              <a:t>2006, </a:t>
            </a:r>
            <a:r>
              <a:rPr lang="el-GR" dirty="0">
                <a:latin typeface="Times New Roman" panose="02020603050405020304" pitchFamily="18" charset="0"/>
                <a:cs typeface="Times New Roman" panose="02020603050405020304" pitchFamily="18" charset="0"/>
              </a:rPr>
              <a:t>σ. 85) συμφωνούν ότι «είναι δύσκολο να αποδοθεί το πραγματικό μήνυμα». </a:t>
            </a:r>
          </a:p>
          <a:p>
            <a:pPr marL="0" indent="0">
              <a:buNone/>
            </a:pPr>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Η απορρύθμιση του κράτους πρόνοιας συνιστά μ</a:t>
            </a:r>
            <a:r>
              <a:rPr lang="en-US" dirty="0">
                <a:latin typeface="Times New Roman" panose="02020603050405020304" pitchFamily="18" charset="0"/>
                <a:cs typeface="Times New Roman" panose="02020603050405020304" pitchFamily="18" charset="0"/>
              </a:rPr>
              <a:t>í</a:t>
            </a:r>
            <a:r>
              <a:rPr lang="el-GR" dirty="0">
                <a:latin typeface="Times New Roman" panose="02020603050405020304" pitchFamily="18" charset="0"/>
                <a:cs typeface="Times New Roman" panose="02020603050405020304" pitchFamily="18" charset="0"/>
              </a:rPr>
              <a:t>α διαδικασία που εκκινεί από τις πετρελαϊκές κρίσεις του 1970</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με τις οποίες ολοκληρώθηκε η περίοδος του εμπεδωμένου φιλελευθερισμού (</a:t>
            </a:r>
            <a:r>
              <a:rPr lang="el-GR" dirty="0" err="1">
                <a:latin typeface="Times New Roman" panose="02020603050405020304" pitchFamily="18" charset="0"/>
                <a:cs typeface="Times New Roman" panose="02020603050405020304" pitchFamily="18" charset="0"/>
              </a:rPr>
              <a:t>Castles</a:t>
            </a:r>
            <a:r>
              <a:rPr lang="el-GR" dirty="0">
                <a:latin typeface="Times New Roman" panose="02020603050405020304" pitchFamily="18" charset="0"/>
                <a:cs typeface="Times New Roman" panose="02020603050405020304" pitchFamily="18" charset="0"/>
              </a:rPr>
              <a:t>, 1996</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Ferrera</a:t>
            </a:r>
            <a:r>
              <a:rPr lang="el-GR" dirty="0">
                <a:latin typeface="Times New Roman" panose="02020603050405020304" pitchFamily="18" charset="0"/>
                <a:cs typeface="Times New Roman" panose="02020603050405020304" pitchFamily="18" charset="0"/>
              </a:rPr>
              <a:t>, 2010). </a:t>
            </a:r>
          </a:p>
          <a:p>
            <a:endParaRPr lang="el-GR" dirty="0"/>
          </a:p>
        </p:txBody>
      </p:sp>
    </p:spTree>
    <p:extLst>
      <p:ext uri="{BB962C8B-B14F-4D97-AF65-F5344CB8AC3E}">
        <p14:creationId xmlns:p14="http://schemas.microsoft.com/office/powerpoint/2010/main" xmlns="" val="359439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1DEA8B0-3CEA-498A-9BE2-3DDCBAF2044B}"/>
              </a:ext>
            </a:extLst>
          </p:cNvPr>
          <p:cNvSpPr>
            <a:spLocks noGrp="1"/>
          </p:cNvSpPr>
          <p:nvPr>
            <p:ph type="title"/>
          </p:nvPr>
        </p:nvSpPr>
        <p:spPr>
          <a:xfrm>
            <a:off x="4449192" y="1258057"/>
            <a:ext cx="3396950" cy="850900"/>
          </a:xfrm>
        </p:spPr>
        <p:txBody>
          <a:bodyPr>
            <a:noAutofit/>
          </a:bodyPr>
          <a:lstStyle/>
          <a:p>
            <a:pPr marL="0" marR="0" lvl="0" indent="0" algn="just"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l-GR" sz="2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Παραδείγματα ΑΡΑ</a:t>
            </a:r>
          </a:p>
        </p:txBody>
      </p:sp>
      <p:sp>
        <p:nvSpPr>
          <p:cNvPr id="9219" name="Θέση περιεχομένου 2">
            <a:extLst>
              <a:ext uri="{FF2B5EF4-FFF2-40B4-BE49-F238E27FC236}">
                <a16:creationId xmlns:a16="http://schemas.microsoft.com/office/drawing/2014/main" xmlns="" id="{321665BA-0FAE-4C18-8B97-D98BE81AEB34}"/>
              </a:ext>
            </a:extLst>
          </p:cNvPr>
          <p:cNvSpPr>
            <a:spLocks noGrp="1"/>
          </p:cNvSpPr>
          <p:nvPr>
            <p:ph sz="quarter" idx="1"/>
          </p:nvPr>
        </p:nvSpPr>
        <p:spPr>
          <a:xfrm>
            <a:off x="1194619" y="2266066"/>
            <a:ext cx="10220631" cy="3729369"/>
          </a:xfrm>
        </p:spPr>
        <p:txBody>
          <a:bodyPr>
            <a:noAutofit/>
          </a:bodyPr>
          <a:lstStyle/>
          <a:p>
            <a:pPr algn="just">
              <a:defRPr/>
            </a:pPr>
            <a:r>
              <a:rPr lang="el-GR" u="sng" dirty="0">
                <a:latin typeface="Times New Roman" panose="02020603050405020304" pitchFamily="18" charset="0"/>
                <a:cs typeface="Times New Roman" panose="02020603050405020304" pitchFamily="18" charset="0"/>
              </a:rPr>
              <a:t>Άμεση παραπομπή</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a:rPr>
              <a:t></a:t>
            </a:r>
            <a:r>
              <a:rPr lang="el-GR" dirty="0">
                <a:latin typeface="Times New Roman" panose="02020603050405020304" pitchFamily="18" charset="0"/>
                <a:cs typeface="Times New Roman" panose="02020603050405020304" pitchFamily="18" charset="0"/>
              </a:rPr>
              <a:t> Οι Γεωργίου και Παπαδόπουλος (1998) αναφέρουν ότι «τα μέσα κοινωνικής δικτύωσης συμβάλλουν στη δημιουργία εικονικών κοινοτήτων» (σ. 147) ή «Τα μέσα κοινωνικής δικτύωσης συμβάλλουν στη δημιουργία εικονικών κοινοτήτων» (Γεωργίου </a:t>
            </a:r>
            <a:r>
              <a:rPr lang="en-US" dirty="0">
                <a:latin typeface="Times New Roman" panose="02020603050405020304" pitchFamily="18" charset="0"/>
                <a:cs typeface="Times New Roman" panose="02020603050405020304" pitchFamily="18" charset="0"/>
              </a:rPr>
              <a:t>&amp;</a:t>
            </a:r>
            <a:r>
              <a:rPr lang="el-GR" dirty="0">
                <a:latin typeface="Times New Roman" panose="02020603050405020304" pitchFamily="18" charset="0"/>
                <a:cs typeface="Times New Roman" panose="02020603050405020304" pitchFamily="18" charset="0"/>
              </a:rPr>
              <a:t> Παπαδόπουλος, 1998, σ. 147)</a:t>
            </a:r>
          </a:p>
          <a:p>
            <a:pPr algn="just">
              <a:defRPr/>
            </a:pPr>
            <a:r>
              <a:rPr lang="el-GR" u="sng" dirty="0">
                <a:latin typeface="Times New Roman" panose="02020603050405020304" pitchFamily="18" charset="0"/>
                <a:cs typeface="Times New Roman" panose="02020603050405020304" pitchFamily="18" charset="0"/>
              </a:rPr>
              <a:t>Έμμεση παραπομπή</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a:rPr>
              <a:t></a:t>
            </a:r>
            <a:r>
              <a:rPr lang="el-GR" dirty="0">
                <a:latin typeface="Times New Roman" panose="02020603050405020304" pitchFamily="18" charset="0"/>
                <a:cs typeface="Times New Roman" panose="02020603050405020304" pitchFamily="18" charset="0"/>
              </a:rPr>
              <a:t> Έρευνες έχουν δείξει ότι τα μέσα κοινωνικής δικτύωσης συμβάλλουν στη δημιουργία εικονικών κοινοτήτων (Γεωργίου </a:t>
            </a:r>
            <a:r>
              <a:rPr lang="en-US" dirty="0">
                <a:latin typeface="Times New Roman" panose="02020603050405020304" pitchFamily="18" charset="0"/>
                <a:cs typeface="Times New Roman" panose="02020603050405020304" pitchFamily="18" charset="0"/>
              </a:rPr>
              <a:t>&amp;</a:t>
            </a:r>
            <a:r>
              <a:rPr lang="el-GR" dirty="0">
                <a:latin typeface="Times New Roman" panose="02020603050405020304" pitchFamily="18" charset="0"/>
                <a:cs typeface="Times New Roman" panose="02020603050405020304" pitchFamily="18" charset="0"/>
              </a:rPr>
              <a:t> Παπαδόπουλος, 1998) </a:t>
            </a:r>
          </a:p>
          <a:p>
            <a:pPr algn="just">
              <a:defRPr/>
            </a:pPr>
            <a:r>
              <a:rPr lang="el-GR" u="sng" dirty="0">
                <a:latin typeface="Times New Roman" panose="02020603050405020304" pitchFamily="18" charset="0"/>
                <a:cs typeface="Times New Roman" panose="02020603050405020304" pitchFamily="18" charset="0"/>
              </a:rPr>
              <a:t>Παραπομπή από δευτερογενή πηγή</a:t>
            </a:r>
            <a:r>
              <a:rPr lang="el-GR" dirty="0">
                <a:latin typeface="Times New Roman" panose="02020603050405020304" pitchFamily="18" charset="0"/>
                <a:cs typeface="Times New Roman" panose="02020603050405020304" pitchFamily="18" charset="0"/>
                <a:sym typeface="Wingdings"/>
              </a:rPr>
              <a:t></a:t>
            </a:r>
            <a:r>
              <a:rPr lang="el-GR" dirty="0">
                <a:latin typeface="Times New Roman" panose="02020603050405020304" pitchFamily="18" charset="0"/>
                <a:cs typeface="Times New Roman" panose="02020603050405020304" pitchFamily="18" charset="0"/>
              </a:rPr>
              <a:t> Οι Γεωργίου και Παπαδόπουλος (1998, όπ. αναφ. σε Ιωάννου, 2004, σ. 167) υποστήριξαν ότι τα μέσα κοινωνικής δικτύωσης συμβάλλουν στη δημιουργία εικονικών κοινοτήτων.</a:t>
            </a:r>
          </a:p>
          <a:p>
            <a:pPr marL="0" indent="0" algn="just">
              <a:spcBef>
                <a:spcPts val="0"/>
              </a:spcBef>
              <a:buNone/>
              <a:defRPr/>
            </a:pPr>
            <a:endParaRPr lang="el-GR" dirty="0">
              <a:latin typeface="Palatino Linotype" panose="0204050205050503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653" y="982132"/>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Παραθέτοντας Βιβλιογραφικές Αναφορές</a:t>
            </a:r>
          </a:p>
        </p:txBody>
      </p:sp>
      <p:sp>
        <p:nvSpPr>
          <p:cNvPr id="3" name="Content Placeholder 2"/>
          <p:cNvSpPr>
            <a:spLocks noGrp="1"/>
          </p:cNvSpPr>
          <p:nvPr>
            <p:ph idx="1"/>
          </p:nvPr>
        </p:nvSpPr>
        <p:spPr/>
        <p:txBody>
          <a:bodyPr>
            <a:noAutofit/>
          </a:bodyPr>
          <a:lstStyle/>
          <a:p>
            <a:pPr marL="0" indent="0">
              <a:buFont typeface="Wingdings" panose="05000000000000000000" pitchFamily="2" charset="2"/>
              <a:buNone/>
              <a:defRPr/>
            </a:pPr>
            <a:r>
              <a:rPr lang="el-GR" b="1" u="sng" dirty="0">
                <a:latin typeface="Times New Roman" panose="02020603050405020304" pitchFamily="18" charset="0"/>
                <a:cs typeface="Times New Roman" panose="02020603050405020304" pitchFamily="18" charset="0"/>
              </a:rPr>
              <a:t>Βιβλίο με 1 συγγραφέα</a:t>
            </a:r>
            <a:endParaRPr lang="en-US" b="1" u="sng" dirty="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defRPr/>
            </a:pPr>
            <a:r>
              <a:rPr lang="en-US" b="1" u="sng" dirty="0">
                <a:latin typeface="Times New Roman" panose="02020603050405020304" pitchFamily="18" charset="0"/>
                <a:cs typeface="Times New Roman" panose="02020603050405020304" pitchFamily="18" charset="0"/>
              </a:rPr>
              <a:t>APA: </a:t>
            </a:r>
            <a:endParaRPr lang="el-GR"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Collins, A. (2006).</a:t>
            </a:r>
            <a:r>
              <a:rPr lang="en-US" i="1" dirty="0">
                <a:latin typeface="Times New Roman" panose="02020603050405020304" pitchFamily="18" charset="0"/>
                <a:cs typeface="Times New Roman" panose="02020603050405020304" pitchFamily="18" charset="0"/>
              </a:rPr>
              <a:t> Information technology in public libraries</a:t>
            </a:r>
            <a:r>
              <a:rPr lang="en-US" dirty="0">
                <a:latin typeface="Times New Roman" panose="02020603050405020304" pitchFamily="18" charset="0"/>
                <a:cs typeface="Times New Roman" panose="02020603050405020304" pitchFamily="18" charset="0"/>
              </a:rPr>
              <a:t>. London: Library Association Publishing.</a:t>
            </a:r>
            <a:endParaRPr lang="el-GR" dirty="0">
              <a:latin typeface="Times New Roman" panose="02020603050405020304" pitchFamily="18" charset="0"/>
              <a:cs typeface="Times New Roman" panose="02020603050405020304" pitchFamily="18" charset="0"/>
            </a:endParaRPr>
          </a:p>
          <a:p>
            <a:pPr>
              <a:defRPr/>
            </a:pPr>
            <a:endParaRPr lang="el-GR"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Martins, J. (2010). </a:t>
            </a:r>
            <a:r>
              <a:rPr lang="en-US" i="1" dirty="0">
                <a:latin typeface="Times New Roman" panose="02020603050405020304" pitchFamily="18" charset="0"/>
                <a:cs typeface="Times New Roman" panose="02020603050405020304" pitchFamily="18" charset="0"/>
              </a:rPr>
              <a:t>Effective time management: How to save time and spend it wisely.</a:t>
            </a:r>
            <a:r>
              <a:rPr lang="en-US" dirty="0">
                <a:latin typeface="Times New Roman" panose="02020603050405020304" pitchFamily="18" charset="0"/>
                <a:cs typeface="Times New Roman" panose="02020603050405020304" pitchFamily="18" charset="0"/>
              </a:rPr>
              <a:t> London: Pan Books. </a:t>
            </a:r>
          </a:p>
          <a:p>
            <a:endParaRPr lang="el-GR" dirty="0"/>
          </a:p>
        </p:txBody>
      </p:sp>
    </p:spTree>
    <p:extLst>
      <p:ext uri="{BB962C8B-B14F-4D97-AF65-F5344CB8AC3E}">
        <p14:creationId xmlns:p14="http://schemas.microsoft.com/office/powerpoint/2010/main" xmlns="" val="781963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940" y="982132"/>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Παραθέτοντας Βιβλιογραφικές Αναφορές</a:t>
            </a:r>
          </a:p>
        </p:txBody>
      </p:sp>
      <p:sp>
        <p:nvSpPr>
          <p:cNvPr id="3" name="Content Placeholder 2"/>
          <p:cNvSpPr>
            <a:spLocks noGrp="1"/>
          </p:cNvSpPr>
          <p:nvPr>
            <p:ph idx="1"/>
          </p:nvPr>
        </p:nvSpPr>
        <p:spPr/>
        <p:txBody>
          <a:bodyPr>
            <a:normAutofit/>
          </a:bodyPr>
          <a:lstStyle/>
          <a:p>
            <a:pPr marL="0" indent="0" algn="just">
              <a:buFont typeface="Wingdings" panose="05000000000000000000" pitchFamily="2" charset="2"/>
              <a:buNone/>
              <a:defRPr/>
            </a:pPr>
            <a:r>
              <a:rPr lang="el-GR" b="1" u="sng" dirty="0">
                <a:latin typeface="Times New Roman" panose="02020603050405020304" pitchFamily="18" charset="0"/>
                <a:cs typeface="Times New Roman" panose="02020603050405020304" pitchFamily="18" charset="0"/>
              </a:rPr>
              <a:t>Βιβλίο με 2 συγγραφείς</a:t>
            </a:r>
            <a:endParaRPr lang="en-US" b="1" u="sng" dirty="0">
              <a:latin typeface="Times New Roman" panose="02020603050405020304" pitchFamily="18" charset="0"/>
              <a:cs typeface="Times New Roman" panose="02020603050405020304" pitchFamily="18" charset="0"/>
            </a:endParaRPr>
          </a:p>
          <a:p>
            <a:pPr marL="0" indent="0" algn="just">
              <a:buFont typeface="Wingdings" panose="05000000000000000000" pitchFamily="2" charset="2"/>
              <a:buNone/>
              <a:defRPr/>
            </a:pPr>
            <a:r>
              <a:rPr lang="en-US" b="1" u="sng" dirty="0">
                <a:latin typeface="Times New Roman" panose="02020603050405020304" pitchFamily="18" charset="0"/>
                <a:cs typeface="Times New Roman" panose="02020603050405020304" pitchFamily="18" charset="0"/>
              </a:rPr>
              <a:t>APA:</a:t>
            </a:r>
            <a:endParaRPr lang="el-GR" dirty="0">
              <a:latin typeface="Times New Roman" panose="02020603050405020304" pitchFamily="18" charset="0"/>
              <a:cs typeface="Times New Roman" panose="02020603050405020304" pitchFamily="18" charset="0"/>
            </a:endParaRPr>
          </a:p>
          <a:p>
            <a:pPr algn="just">
              <a:defRPr/>
            </a:pPr>
            <a:r>
              <a:rPr lang="en-US" dirty="0">
                <a:latin typeface="Times New Roman" panose="02020603050405020304" pitchFamily="18" charset="0"/>
                <a:cs typeface="Times New Roman" panose="02020603050405020304" pitchFamily="18" charset="0"/>
              </a:rPr>
              <a:t>Kant, I. &amp; Stocker, J. (2008).</a:t>
            </a:r>
            <a:r>
              <a:rPr lang="en-US" i="1" dirty="0">
                <a:latin typeface="Times New Roman" panose="02020603050405020304" pitchFamily="18" charset="0"/>
                <a:cs typeface="Times New Roman" panose="02020603050405020304" pitchFamily="18" charset="0"/>
              </a:rPr>
              <a:t> Information technology in public libraries</a:t>
            </a:r>
            <a:r>
              <a:rPr lang="en-US" dirty="0">
                <a:latin typeface="Times New Roman" panose="02020603050405020304" pitchFamily="18" charset="0"/>
                <a:cs typeface="Times New Roman" panose="02020603050405020304" pitchFamily="18" charset="0"/>
              </a:rPr>
              <a:t>. London: Library Association Publishing.</a:t>
            </a:r>
            <a:endParaRPr lang="el-GR" dirty="0">
              <a:latin typeface="Times New Roman" panose="02020603050405020304" pitchFamily="18" charset="0"/>
              <a:cs typeface="Times New Roman" panose="02020603050405020304" pitchFamily="18" charset="0"/>
            </a:endParaRPr>
          </a:p>
          <a:p>
            <a:pPr marL="0" indent="0" algn="just">
              <a:buNone/>
              <a:defRPr/>
            </a:pPr>
            <a:endParaRPr lang="en-US" dirty="0">
              <a:latin typeface="Times New Roman" panose="02020603050405020304" pitchFamily="18" charset="0"/>
              <a:cs typeface="Times New Roman" panose="02020603050405020304" pitchFamily="18" charset="0"/>
            </a:endParaRPr>
          </a:p>
          <a:p>
            <a:pPr algn="just">
              <a:defRPr/>
            </a:pPr>
            <a:r>
              <a:rPr lang="en-US" dirty="0">
                <a:latin typeface="Times New Roman" panose="02020603050405020304" pitchFamily="18" charset="0"/>
                <a:cs typeface="Times New Roman" panose="02020603050405020304" pitchFamily="18" charset="0"/>
              </a:rPr>
              <a:t>McCarthy, P. &amp; Hatcher, C. (2006).</a:t>
            </a:r>
            <a:r>
              <a:rPr lang="en-US" i="1" dirty="0">
                <a:latin typeface="Times New Roman" panose="02020603050405020304" pitchFamily="18" charset="0"/>
                <a:cs typeface="Times New Roman" panose="02020603050405020304" pitchFamily="18" charset="0"/>
              </a:rPr>
              <a:t> Speaking persuasively: Making the most of your presentations.</a:t>
            </a:r>
            <a:r>
              <a:rPr lang="en-US" dirty="0">
                <a:latin typeface="Times New Roman" panose="02020603050405020304" pitchFamily="18" charset="0"/>
                <a:cs typeface="Times New Roman" panose="02020603050405020304" pitchFamily="18" charset="0"/>
              </a:rPr>
              <a:t> Sydney: Allen &amp; Unwin. </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4468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551" y="987720"/>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Παραθέτοντας Βιβλιογραφικές Αναφορές</a:t>
            </a:r>
          </a:p>
        </p:txBody>
      </p:sp>
      <p:sp>
        <p:nvSpPr>
          <p:cNvPr id="3" name="Content Placeholder 2"/>
          <p:cNvSpPr>
            <a:spLocks noGrp="1"/>
          </p:cNvSpPr>
          <p:nvPr>
            <p:ph idx="1"/>
          </p:nvPr>
        </p:nvSpPr>
        <p:spPr/>
        <p:txBody>
          <a:bodyPr>
            <a:noAutofit/>
          </a:bodyPr>
          <a:lstStyle/>
          <a:p>
            <a:pPr marL="0" indent="0" algn="just">
              <a:buFont typeface="Wingdings" panose="05000000000000000000" pitchFamily="2" charset="2"/>
              <a:buNone/>
              <a:defRPr/>
            </a:pPr>
            <a:r>
              <a:rPr lang="el-GR" b="1" u="sng" dirty="0">
                <a:latin typeface="Times New Roman" panose="02020603050405020304" pitchFamily="18" charset="0"/>
                <a:cs typeface="Times New Roman" panose="02020603050405020304" pitchFamily="18" charset="0"/>
              </a:rPr>
              <a:t>Βιβλίο με περισσότερους των δύο συγγραφείς</a:t>
            </a:r>
            <a:endParaRPr lang="en-US" b="1" u="sng" dirty="0">
              <a:latin typeface="Times New Roman" panose="02020603050405020304" pitchFamily="18" charset="0"/>
              <a:cs typeface="Times New Roman" panose="02020603050405020304" pitchFamily="18" charset="0"/>
            </a:endParaRPr>
          </a:p>
          <a:p>
            <a:pPr marL="0" indent="0" algn="just">
              <a:buFont typeface="Wingdings" panose="05000000000000000000" pitchFamily="2" charset="2"/>
              <a:buNone/>
              <a:defRPr/>
            </a:pPr>
            <a:r>
              <a:rPr lang="en-US" b="1" u="sng" dirty="0">
                <a:latin typeface="Times New Roman" panose="02020603050405020304" pitchFamily="18" charset="0"/>
                <a:cs typeface="Times New Roman" panose="02020603050405020304" pitchFamily="18" charset="0"/>
              </a:rPr>
              <a:t>APA:</a:t>
            </a:r>
            <a:endParaRPr lang="el-GR" dirty="0">
              <a:latin typeface="Times New Roman" panose="02020603050405020304" pitchFamily="18" charset="0"/>
              <a:cs typeface="Times New Roman" panose="02020603050405020304" pitchFamily="18" charset="0"/>
            </a:endParaRPr>
          </a:p>
          <a:p>
            <a:pPr algn="just">
              <a:defRPr/>
            </a:pPr>
            <a:r>
              <a:rPr lang="en-US" dirty="0">
                <a:latin typeface="Times New Roman" panose="02020603050405020304" pitchFamily="18" charset="0"/>
                <a:cs typeface="Times New Roman" panose="02020603050405020304" pitchFamily="18" charset="0"/>
              </a:rPr>
              <a:t>Kant, I., Coakley S., &amp; Stocker, J. (2008).</a:t>
            </a:r>
            <a:r>
              <a:rPr lang="en-US" i="1" dirty="0">
                <a:latin typeface="Times New Roman" panose="02020603050405020304" pitchFamily="18" charset="0"/>
                <a:cs typeface="Times New Roman" panose="02020603050405020304" pitchFamily="18" charset="0"/>
              </a:rPr>
              <a:t> Information technology in public libraries</a:t>
            </a:r>
            <a:r>
              <a:rPr lang="en-US" dirty="0">
                <a:latin typeface="Times New Roman" panose="02020603050405020304" pitchFamily="18" charset="0"/>
                <a:cs typeface="Times New Roman" panose="02020603050405020304" pitchFamily="18" charset="0"/>
              </a:rPr>
              <a:t>. London: Library Association Publishing.</a:t>
            </a:r>
            <a:endParaRPr lang="el-GR" dirty="0">
              <a:latin typeface="Times New Roman" panose="02020603050405020304" pitchFamily="18" charset="0"/>
              <a:cs typeface="Times New Roman" panose="02020603050405020304" pitchFamily="18" charset="0"/>
            </a:endParaRPr>
          </a:p>
          <a:p>
            <a:pPr algn="just">
              <a:defRPr/>
            </a:pPr>
            <a:endParaRPr lang="en-US" dirty="0">
              <a:latin typeface="Times New Roman" panose="02020603050405020304" pitchFamily="18" charset="0"/>
              <a:cs typeface="Times New Roman" panose="02020603050405020304" pitchFamily="18" charset="0"/>
            </a:endParaRPr>
          </a:p>
          <a:p>
            <a:pPr algn="just">
              <a:defRPr/>
            </a:pPr>
            <a:r>
              <a:rPr lang="en-US" dirty="0">
                <a:latin typeface="Times New Roman" panose="02020603050405020304" pitchFamily="18" charset="0"/>
                <a:cs typeface="Times New Roman" panose="02020603050405020304" pitchFamily="18" charset="0"/>
              </a:rPr>
              <a:t>Fisher, R., Ury, W., &amp; Patton, B. (2001), </a:t>
            </a:r>
            <a:r>
              <a:rPr lang="en-US" i="1" dirty="0">
                <a:latin typeface="Times New Roman" panose="02020603050405020304" pitchFamily="18" charset="0"/>
                <a:cs typeface="Times New Roman" panose="02020603050405020304" pitchFamily="18" charset="0"/>
              </a:rPr>
              <a:t>Getting to yes: Negotiating an agreement without giving in.</a:t>
            </a:r>
            <a:r>
              <a:rPr lang="en-US" dirty="0">
                <a:latin typeface="Times New Roman" panose="02020603050405020304" pitchFamily="18" charset="0"/>
                <a:cs typeface="Times New Roman" panose="02020603050405020304" pitchFamily="18" charset="0"/>
              </a:rPr>
              <a:t> London: Century Business. </a:t>
            </a:r>
          </a:p>
          <a:p>
            <a:pPr algn="just">
              <a:defRPr/>
            </a:pPr>
            <a:endParaRPr lang="el-GR" dirty="0">
              <a:latin typeface="Palatino Linotype" panose="02040502050505030304" pitchFamily="18" charset="0"/>
            </a:endParaRPr>
          </a:p>
          <a:p>
            <a:endParaRPr lang="el-GR" dirty="0"/>
          </a:p>
        </p:txBody>
      </p:sp>
    </p:spTree>
    <p:extLst>
      <p:ext uri="{BB962C8B-B14F-4D97-AF65-F5344CB8AC3E}">
        <p14:creationId xmlns:p14="http://schemas.microsoft.com/office/powerpoint/2010/main" xmlns="" val="1465786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818" y="982132"/>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Παραδείγματα βιβλιογραφικών αναφορών</a:t>
            </a:r>
          </a:p>
        </p:txBody>
      </p:sp>
      <p:sp>
        <p:nvSpPr>
          <p:cNvPr id="3" name="Content Placeholder 2"/>
          <p:cNvSpPr>
            <a:spLocks noGrp="1"/>
          </p:cNvSpPr>
          <p:nvPr>
            <p:ph idx="1"/>
          </p:nvPr>
        </p:nvSpPr>
        <p:spPr>
          <a:xfrm>
            <a:off x="1029929" y="2394699"/>
            <a:ext cx="10208341" cy="3902862"/>
          </a:xfrm>
        </p:spPr>
        <p:txBody>
          <a:bodyPr>
            <a:noAutofit/>
          </a:bodyPr>
          <a:lstStyle/>
          <a:p>
            <a:r>
              <a:rPr lang="el-GR" dirty="0">
                <a:latin typeface="Times New Roman" panose="02020603050405020304" pitchFamily="18" charset="0"/>
                <a:cs typeface="Times New Roman" panose="02020603050405020304" pitchFamily="18" charset="0"/>
              </a:rPr>
              <a:t>Βιβλίο με επιμέλεια: </a:t>
            </a:r>
            <a:endParaRPr lang="en-US"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Danaher, P. (ed.) (1998)</a:t>
            </a:r>
            <a:r>
              <a:rPr lang="el-GR"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 Beyond the </a:t>
            </a:r>
            <a:r>
              <a:rPr lang="en-GB" dirty="0" err="1">
                <a:latin typeface="Times New Roman" panose="02020603050405020304" pitchFamily="18" charset="0"/>
                <a:cs typeface="Times New Roman" panose="02020603050405020304" pitchFamily="18" charset="0"/>
              </a:rPr>
              <a:t>ferris</a:t>
            </a:r>
            <a:r>
              <a:rPr lang="en-GB" dirty="0">
                <a:latin typeface="Times New Roman" panose="02020603050405020304" pitchFamily="18" charset="0"/>
                <a:cs typeface="Times New Roman" panose="02020603050405020304" pitchFamily="18" charset="0"/>
              </a:rPr>
              <a:t> wheel</a:t>
            </a:r>
            <a:r>
              <a:rPr lang="el-GR"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 Rockhampton: CQU Press.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K</a:t>
            </a:r>
            <a:r>
              <a:rPr lang="el-GR" dirty="0" err="1">
                <a:latin typeface="Times New Roman" panose="02020603050405020304" pitchFamily="18" charset="0"/>
                <a:cs typeface="Times New Roman" panose="02020603050405020304" pitchFamily="18" charset="0"/>
              </a:rPr>
              <a:t>εφάλαιο</a:t>
            </a:r>
            <a:r>
              <a:rPr lang="el-GR" dirty="0">
                <a:latin typeface="Times New Roman" panose="02020603050405020304" pitchFamily="18" charset="0"/>
                <a:cs typeface="Times New Roman" panose="02020603050405020304" pitchFamily="18" charset="0"/>
              </a:rPr>
              <a:t> συλλογικού τόμου και όχι του επιμελητή: </a:t>
            </a:r>
            <a:endParaRPr lang="en-US"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Β</a:t>
            </a:r>
            <a:r>
              <a:rPr lang="en-GB" dirty="0" err="1">
                <a:latin typeface="Times New Roman" panose="02020603050405020304" pitchFamily="18" charset="0"/>
                <a:cs typeface="Times New Roman" panose="02020603050405020304" pitchFamily="18" charset="0"/>
              </a:rPr>
              <a:t>yrne</a:t>
            </a:r>
            <a:r>
              <a:rPr lang="en-GB" dirty="0">
                <a:latin typeface="Times New Roman" panose="02020603050405020304" pitchFamily="18" charset="0"/>
                <a:cs typeface="Times New Roman" panose="02020603050405020304" pitchFamily="18" charset="0"/>
              </a:rPr>
              <a:t>, J. (1995)</a:t>
            </a:r>
            <a:r>
              <a:rPr lang="el-GR"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 Disabilities in tertiary education, in Rowan, L. and McNamee, J. (ed.) Voices of a Margin, </a:t>
            </a:r>
            <a:r>
              <a:rPr lang="en-GB" dirty="0" err="1">
                <a:latin typeface="Times New Roman" panose="02020603050405020304" pitchFamily="18" charset="0"/>
                <a:cs typeface="Times New Roman" panose="02020603050405020304" pitchFamily="18" charset="0"/>
              </a:rPr>
              <a:t>Rockhampton</a:t>
            </a:r>
            <a:r>
              <a:rPr lang="en-GB" dirty="0">
                <a:latin typeface="Times New Roman" panose="02020603050405020304" pitchFamily="18" charset="0"/>
                <a:cs typeface="Times New Roman" panose="02020603050405020304" pitchFamily="18" charset="0"/>
              </a:rPr>
              <a:t>: CQU Press.</a:t>
            </a:r>
          </a:p>
          <a:p>
            <a:r>
              <a:rPr lang="el-GR" dirty="0">
                <a:latin typeface="Times New Roman" panose="02020603050405020304" pitchFamily="18" charset="0"/>
                <a:cs typeface="Times New Roman" panose="02020603050405020304" pitchFamily="18" charset="0"/>
              </a:rPr>
              <a:t>Βιβλία ανώνυμα ή με άγνωστο συγγραφέα: </a:t>
            </a:r>
            <a:endParaRPr lang="en-US"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The University </a:t>
            </a:r>
            <a:r>
              <a:rPr lang="en-GB" dirty="0" err="1">
                <a:latin typeface="Times New Roman" panose="02020603050405020304" pitchFamily="18" charset="0"/>
                <a:cs typeface="Times New Roman" panose="02020603050405020304" pitchFamily="18" charset="0"/>
              </a:rPr>
              <a:t>Encyclopedia</a:t>
            </a:r>
            <a:r>
              <a:rPr lang="en-GB" dirty="0">
                <a:latin typeface="Times New Roman" panose="02020603050405020304" pitchFamily="18" charset="0"/>
                <a:cs typeface="Times New Roman" panose="02020603050405020304" pitchFamily="18" charset="0"/>
              </a:rPr>
              <a:t> (1985) London: </a:t>
            </a:r>
            <a:r>
              <a:rPr lang="en-GB" dirty="0" err="1">
                <a:latin typeface="Times New Roman" panose="02020603050405020304" pitchFamily="18" charset="0"/>
                <a:cs typeface="Times New Roman" panose="02020603050405020304" pitchFamily="18" charset="0"/>
              </a:rPr>
              <a:t>Roydon</a:t>
            </a:r>
            <a:r>
              <a:rPr lang="en-GB" dirty="0">
                <a:latin typeface="Times New Roman" panose="02020603050405020304" pitchFamily="18" charset="0"/>
                <a:cs typeface="Times New Roman" panose="02020603050405020304" pitchFamily="18" charset="0"/>
              </a:rPr>
              <a:t>.</a:t>
            </a:r>
          </a:p>
          <a:p>
            <a:endParaRPr lang="el-GR" dirty="0"/>
          </a:p>
        </p:txBody>
      </p:sp>
    </p:spTree>
    <p:extLst>
      <p:ext uri="{BB962C8B-B14F-4D97-AF65-F5344CB8AC3E}">
        <p14:creationId xmlns:p14="http://schemas.microsoft.com/office/powerpoint/2010/main" xmlns="" val="2151321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983" y="965078"/>
            <a:ext cx="9601196" cy="1303867"/>
          </a:xfrm>
        </p:spPr>
        <p:txBody>
          <a:bodyPr>
            <a:normAutofit/>
          </a:bodyPr>
          <a:lstStyle/>
          <a:p>
            <a:r>
              <a:rPr lang="el-GR" sz="2800" dirty="0">
                <a:solidFill>
                  <a:prstClr val="black">
                    <a:lumMod val="85000"/>
                    <a:lumOff val="15000"/>
                  </a:prstClr>
                </a:solidFill>
                <a:latin typeface="Times New Roman" panose="02020603050405020304" pitchFamily="18" charset="0"/>
                <a:cs typeface="Times New Roman" panose="02020603050405020304" pitchFamily="18" charset="0"/>
              </a:rPr>
              <a:t>Παραδείγματα βιβλιογραφικών αναφορών</a:t>
            </a:r>
            <a:endParaRPr lang="el-GR" sz="2800" dirty="0"/>
          </a:p>
        </p:txBody>
      </p:sp>
      <p:sp>
        <p:nvSpPr>
          <p:cNvPr id="3" name="Content Placeholder 2"/>
          <p:cNvSpPr>
            <a:spLocks noGrp="1"/>
          </p:cNvSpPr>
          <p:nvPr>
            <p:ph idx="1"/>
          </p:nvPr>
        </p:nvSpPr>
        <p:spPr>
          <a:xfrm>
            <a:off x="1190933" y="2307930"/>
            <a:ext cx="9810134" cy="3391195"/>
          </a:xfrm>
        </p:spPr>
        <p:txBody>
          <a:bodyPr>
            <a:noAutofit/>
          </a:bodyPr>
          <a:lstStyle/>
          <a:p>
            <a:pPr marL="0" indent="0">
              <a:buNone/>
            </a:pPr>
            <a:r>
              <a:rPr lang="el-GR" dirty="0">
                <a:latin typeface="Times New Roman" panose="02020603050405020304" pitchFamily="18" charset="0"/>
                <a:cs typeface="Times New Roman" panose="02020603050405020304" pitchFamily="18" charset="0"/>
              </a:rPr>
              <a:t>Δημοσιεύσεις σε επιστημονικά περιοδικά: </a:t>
            </a:r>
            <a:endParaRPr lang="en-US"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Afonso, A., </a:t>
            </a:r>
            <a:r>
              <a:rPr lang="en-GB" dirty="0" err="1">
                <a:latin typeface="Times New Roman" panose="02020603050405020304" pitchFamily="18" charset="0"/>
                <a:cs typeface="Times New Roman" panose="02020603050405020304" pitchFamily="18" charset="0"/>
              </a:rPr>
              <a:t>Zartaloudis</a:t>
            </a:r>
            <a:r>
              <a:rPr lang="en-GB" dirty="0">
                <a:latin typeface="Times New Roman" panose="02020603050405020304" pitchFamily="18" charset="0"/>
                <a:cs typeface="Times New Roman" panose="02020603050405020304" pitchFamily="18" charset="0"/>
              </a:rPr>
              <a:t>, S., &amp; </a:t>
            </a:r>
            <a:r>
              <a:rPr lang="en-GB" dirty="0" err="1">
                <a:latin typeface="Times New Roman" panose="02020603050405020304" pitchFamily="18" charset="0"/>
                <a:cs typeface="Times New Roman" panose="02020603050405020304" pitchFamily="18" charset="0"/>
              </a:rPr>
              <a:t>Papadopoylos</a:t>
            </a:r>
            <a:r>
              <a:rPr lang="en-GB" dirty="0">
                <a:latin typeface="Times New Roman" panose="02020603050405020304" pitchFamily="18" charset="0"/>
                <a:cs typeface="Times New Roman" panose="02020603050405020304" pitchFamily="18" charset="0"/>
              </a:rPr>
              <a:t>, Y. (2015). How party linkages shape austerity politics: Clientelism and fiscal adjustment in Greece and Portugal during the eurozone crisis. </a:t>
            </a:r>
            <a:r>
              <a:rPr lang="en-GB" i="1" dirty="0">
                <a:latin typeface="Times New Roman" panose="02020603050405020304" pitchFamily="18" charset="0"/>
                <a:cs typeface="Times New Roman" panose="02020603050405020304" pitchFamily="18" charset="0"/>
              </a:rPr>
              <a:t>Journal of European Public Policy, 22</a:t>
            </a:r>
            <a:r>
              <a:rPr lang="en-GB" dirty="0">
                <a:latin typeface="Times New Roman" panose="02020603050405020304" pitchFamily="18" charset="0"/>
                <a:cs typeface="Times New Roman" panose="02020603050405020304" pitchFamily="18" charset="0"/>
              </a:rPr>
              <a:t>(3): 315-334.</a:t>
            </a:r>
          </a:p>
          <a:p>
            <a:pPr marL="0" indent="0">
              <a:buNone/>
            </a:pPr>
            <a:endParaRPr lang="en-GB" dirty="0">
              <a:latin typeface="Times New Roman" panose="02020603050405020304" pitchFamily="18" charset="0"/>
              <a:cs typeface="Times New Roman" panose="02020603050405020304" pitchFamily="18" charset="0"/>
            </a:endParaRPr>
          </a:p>
          <a:p>
            <a:pPr marL="0" indent="0">
              <a:buNone/>
            </a:pPr>
            <a:r>
              <a:rPr lang="el-GR" dirty="0" err="1">
                <a:latin typeface="Times New Roman" panose="02020603050405020304" pitchFamily="18" charset="0"/>
                <a:cs typeface="Times New Roman" panose="02020603050405020304" pitchFamily="18" charset="0"/>
              </a:rPr>
              <a:t>Υφαντόπουλος</a:t>
            </a:r>
            <a:r>
              <a:rPr lang="el-GR" dirty="0">
                <a:latin typeface="Times New Roman" panose="02020603050405020304" pitchFamily="18" charset="0"/>
                <a:cs typeface="Times New Roman" panose="02020603050405020304" pitchFamily="18" charset="0"/>
              </a:rPr>
              <a:t>, Γ. (1990)</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Το κράτος πρόνοιας και η συνταξιοδοτική πολιτική στην Ελλάδα, στις χώρες του ΟΟΣΑ και στην ΕΟΚ</a:t>
            </a:r>
            <a:r>
              <a:rPr lang="en-US" dirty="0">
                <a:latin typeface="Times New Roman" panose="02020603050405020304" pitchFamily="18" charset="0"/>
                <a:cs typeface="Times New Roman" panose="02020603050405020304" pitchFamily="18" charset="0"/>
              </a:rPr>
              <a:t>. </a:t>
            </a:r>
            <a:r>
              <a:rPr lang="el-GR" i="1" dirty="0">
                <a:latin typeface="Times New Roman" panose="02020603050405020304" pitchFamily="18" charset="0"/>
                <a:cs typeface="Times New Roman" panose="02020603050405020304" pitchFamily="18" charset="0"/>
              </a:rPr>
              <a:t>Επιθεώρηση Κοινωνικών Ερευνών 73Α</a:t>
            </a:r>
            <a:r>
              <a:rPr lang="el-GR" dirty="0">
                <a:latin typeface="Times New Roman" panose="02020603050405020304" pitchFamily="18" charset="0"/>
                <a:cs typeface="Times New Roman" panose="02020603050405020304" pitchFamily="18" charset="0"/>
              </a:rPr>
              <a:t>: 199-249.</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79961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solidFill>
                  <a:schemeClr val="tx1"/>
                </a:solidFill>
                <a:latin typeface="Times New Roman" panose="02020603050405020304" pitchFamily="18" charset="0"/>
                <a:cs typeface="Times New Roman" panose="02020603050405020304" pitchFamily="18" charset="0"/>
              </a:rPr>
              <a:t>Βιβλιογραφική παραπομπή</a:t>
            </a:r>
          </a:p>
        </p:txBody>
      </p:sp>
      <p:sp>
        <p:nvSpPr>
          <p:cNvPr id="3" name="Content Placeholder 2"/>
          <p:cNvSpPr>
            <a:spLocks noGrp="1"/>
          </p:cNvSpPr>
          <p:nvPr>
            <p:ph idx="1"/>
          </p:nvPr>
        </p:nvSpPr>
        <p:spPr>
          <a:xfrm>
            <a:off x="849668" y="2475491"/>
            <a:ext cx="10492664" cy="3621926"/>
          </a:xfrm>
        </p:spPr>
        <p:txBody>
          <a:bodyPr>
            <a:noAutofit/>
          </a:bodyPr>
          <a:lstStyle/>
          <a:p>
            <a:r>
              <a:rPr lang="el-GR" dirty="0">
                <a:latin typeface="Times New Roman" panose="02020603050405020304" pitchFamily="18" charset="0"/>
                <a:cs typeface="Times New Roman" panose="02020603050405020304" pitchFamily="18" charset="0"/>
              </a:rPr>
              <a:t>Συνήθως παραφράζουμε το κείμενο που θέλουμε να χρησιμοποιήσουμε, κυρίως όταν πρόκειται για μεγάλες παραγράφους. Σε όλες αυτές τις περιπτώσεις αναφέρουμε την πηγή από την οποία το πήραμε. Αν δεν το κάνουμε τότε θεωρείται ότι διαπράξαμε </a:t>
            </a:r>
            <a:r>
              <a:rPr lang="el-GR" dirty="0">
                <a:solidFill>
                  <a:srgbClr val="FF0000"/>
                </a:solidFill>
                <a:latin typeface="Times New Roman" panose="02020603050405020304" pitchFamily="18" charset="0"/>
                <a:cs typeface="Times New Roman" panose="02020603050405020304" pitchFamily="18" charset="0"/>
              </a:rPr>
              <a:t>λογοκλοπή</a:t>
            </a:r>
            <a:r>
              <a:rPr lang="el-GR" dirty="0">
                <a:latin typeface="Times New Roman" panose="02020603050405020304" pitchFamily="18" charset="0"/>
                <a:cs typeface="Times New Roman" panose="02020603050405020304" pitchFamily="18" charset="0"/>
              </a:rPr>
              <a:t>.</a:t>
            </a:r>
          </a:p>
          <a:p>
            <a:r>
              <a:rPr lang="el-GR" dirty="0">
                <a:latin typeface="Times New Roman" panose="02020603050405020304" pitchFamily="18" charset="0"/>
                <a:cs typeface="Times New Roman" panose="02020603050405020304" pitchFamily="18" charset="0"/>
              </a:rPr>
              <a:t>Αποφεύγουμε να χρησιμοποιούμε εκτενώς αυτούσιο κείμενο από την πηγή που έχουμε επιλέξει. Στις περιπτώσεις που χρειάζεται να το κάνουμε το παραθέτουμε σε εισαγωγικά ή σε ξεχωριστή σειρά με ευδιάκριτη εσοχή στα αριστερά. Αν δεν το παραθέσουμε με αυτό τον τρόπο τότε θεωρείται ότι διαπράξαμε </a:t>
            </a:r>
            <a:r>
              <a:rPr lang="el-GR" dirty="0">
                <a:solidFill>
                  <a:srgbClr val="FF0000"/>
                </a:solidFill>
                <a:latin typeface="Times New Roman" panose="02020603050405020304" pitchFamily="18" charset="0"/>
                <a:cs typeface="Times New Roman" panose="02020603050405020304" pitchFamily="18" charset="0"/>
              </a:rPr>
              <a:t>λογοκλοπή</a:t>
            </a:r>
            <a:r>
              <a:rPr lang="el-GR" dirty="0">
                <a:latin typeface="Times New Roman" panose="02020603050405020304" pitchFamily="18" charset="0"/>
                <a:cs typeface="Times New Roman" panose="02020603050405020304" pitchFamily="18" charset="0"/>
              </a:rPr>
              <a:t>.</a:t>
            </a:r>
          </a:p>
          <a:p>
            <a:endParaRPr lang="el-GR" dirty="0"/>
          </a:p>
          <a:p>
            <a:endParaRPr lang="el-GR" dirty="0"/>
          </a:p>
        </p:txBody>
      </p:sp>
    </p:spTree>
    <p:extLst>
      <p:ext uri="{BB962C8B-B14F-4D97-AF65-F5344CB8AC3E}">
        <p14:creationId xmlns:p14="http://schemas.microsoft.com/office/powerpoint/2010/main" xmlns="" val="417437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026" y="978843"/>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Παραδείγματα βιβλιογραφικών αναφορών</a:t>
            </a:r>
            <a:endParaRPr lang="el-GR" sz="2800" dirty="0"/>
          </a:p>
        </p:txBody>
      </p:sp>
      <p:sp>
        <p:nvSpPr>
          <p:cNvPr id="3" name="Content Placeholder 2"/>
          <p:cNvSpPr>
            <a:spLocks noGrp="1"/>
          </p:cNvSpPr>
          <p:nvPr>
            <p:ph idx="1"/>
          </p:nvPr>
        </p:nvSpPr>
        <p:spPr>
          <a:xfrm>
            <a:off x="1295401" y="2282709"/>
            <a:ext cx="9601196" cy="3967171"/>
          </a:xfrm>
        </p:spPr>
        <p:txBody>
          <a:bodyPr>
            <a:noAutofit/>
          </a:bodyPr>
          <a:lstStyle/>
          <a:p>
            <a:pPr marL="0" indent="0">
              <a:buNone/>
            </a:pPr>
            <a:r>
              <a:rPr lang="el-GR" dirty="0">
                <a:latin typeface="Times New Roman" panose="02020603050405020304" pitchFamily="18" charset="0"/>
                <a:cs typeface="Times New Roman" panose="02020603050405020304" pitchFamily="18" charset="0"/>
              </a:rPr>
              <a:t>Πηγές στο διαδίκτυο: </a:t>
            </a:r>
            <a:endParaRPr lang="en-US" dirty="0">
              <a:latin typeface="Times New Roman" panose="02020603050405020304" pitchFamily="18" charset="0"/>
              <a:cs typeface="Times New Roman" panose="02020603050405020304" pitchFamily="18" charset="0"/>
            </a:endParaRPr>
          </a:p>
          <a:p>
            <a:pPr marL="0" indent="0">
              <a:buNone/>
            </a:pPr>
            <a:r>
              <a:rPr lang="el-GR" dirty="0" err="1">
                <a:latin typeface="Times New Roman" panose="02020603050405020304" pitchFamily="18" charset="0"/>
                <a:cs typeface="Times New Roman" panose="02020603050405020304" pitchFamily="18" charset="0"/>
              </a:rPr>
              <a:t>Wells</a:t>
            </a:r>
            <a:r>
              <a:rPr lang="el-GR" dirty="0">
                <a:latin typeface="Times New Roman" panose="02020603050405020304" pitchFamily="18" charset="0"/>
                <a:cs typeface="Times New Roman" panose="02020603050405020304" pitchFamily="18" charset="0"/>
              </a:rPr>
              <a:t>, D. (2001)</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Harvard </a:t>
            </a:r>
            <a:r>
              <a:rPr lang="el-GR" dirty="0" err="1">
                <a:latin typeface="Times New Roman" panose="02020603050405020304" pitchFamily="18" charset="0"/>
                <a:cs typeface="Times New Roman" panose="02020603050405020304" pitchFamily="18" charset="0"/>
              </a:rPr>
              <a:t>referencing</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Available</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Online</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at</a:t>
            </a:r>
            <a:r>
              <a:rPr lang="el-GR" dirty="0">
                <a:latin typeface="Times New Roman" panose="02020603050405020304" pitchFamily="18" charset="0"/>
                <a:cs typeface="Times New Roman" panose="02020603050405020304" pitchFamily="18" charset="0"/>
              </a:rPr>
              <a:t>: http://lisweb.curtin.edu.au/guides/handouts/harvard.html [</a:t>
            </a:r>
            <a:r>
              <a:rPr lang="el-GR" dirty="0" err="1">
                <a:latin typeface="Times New Roman" panose="02020603050405020304" pitchFamily="18" charset="0"/>
                <a:cs typeface="Times New Roman" panose="02020603050405020304" pitchFamily="18" charset="0"/>
              </a:rPr>
              <a:t>Accessed</a:t>
            </a:r>
            <a:r>
              <a:rPr lang="el-GR" dirty="0">
                <a:latin typeface="Times New Roman" panose="02020603050405020304" pitchFamily="18" charset="0"/>
                <a:cs typeface="Times New Roman" panose="02020603050405020304" pitchFamily="18" charset="0"/>
              </a:rPr>
              <a:t>: 14/08/2016].</a:t>
            </a:r>
            <a:endParaRPr lang="en-US"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Συμβούλιο των Ευρωπαϊκών Κοινοτήτων, Επιτροπή των Ευρωπαϊκών Κοινοτήτων (1992)</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Συνθήκη για την Ευρωπαϊκή Ένωση, Λουξεμβούργο: Υπηρεσία Επισήμων Εκδόσεων των Ευρωπαϊκών Κοινοτήτων, Διαθέσιμο στο: http://europa.eu/eu-law/decision-making/treaties/pdf/treaty_on_european_union/treaty_on_european_union_el.pdf (Ανακτήθηκε: 25/07/2016).</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12328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307" y="982132"/>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Παραδείγματα βιβλιογραφικών αναφορών</a:t>
            </a:r>
            <a:endParaRPr lang="el-GR" sz="2800" dirty="0"/>
          </a:p>
        </p:txBody>
      </p:sp>
      <p:sp>
        <p:nvSpPr>
          <p:cNvPr id="3" name="Content Placeholder 2"/>
          <p:cNvSpPr>
            <a:spLocks noGrp="1"/>
          </p:cNvSpPr>
          <p:nvPr>
            <p:ph idx="1"/>
          </p:nvPr>
        </p:nvSpPr>
        <p:spPr>
          <a:xfrm>
            <a:off x="1029930" y="2438945"/>
            <a:ext cx="9601196" cy="3318936"/>
          </a:xfrm>
        </p:spPr>
        <p:txBody>
          <a:bodyPr>
            <a:noAutofit/>
          </a:bodyPr>
          <a:lstStyle/>
          <a:p>
            <a:r>
              <a:rPr lang="el-GR" dirty="0">
                <a:latin typeface="Times New Roman" panose="02020603050405020304" pitchFamily="18" charset="0"/>
                <a:cs typeface="Times New Roman" panose="02020603050405020304" pitchFamily="18" charset="0"/>
              </a:rPr>
              <a:t>Κυβερνητικές δημοσιεύσεις: </a:t>
            </a:r>
            <a:endParaRPr lang="en-US"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Department for Education and Employment (</a:t>
            </a:r>
            <a:r>
              <a:rPr lang="en-GB" dirty="0" err="1">
                <a:latin typeface="Times New Roman" panose="02020603050405020304" pitchFamily="18" charset="0"/>
                <a:cs typeface="Times New Roman" panose="02020603050405020304" pitchFamily="18" charset="0"/>
              </a:rPr>
              <a:t>DfEE</a:t>
            </a:r>
            <a:r>
              <a:rPr lang="en-GB" dirty="0">
                <a:latin typeface="Times New Roman" panose="02020603050405020304" pitchFamily="18" charset="0"/>
                <a:cs typeface="Times New Roman" panose="02020603050405020304" pitchFamily="18" charset="0"/>
              </a:rPr>
              <a:t>) (2001). Skills for life: The national strategy for improving adult literacy and numeracy skills, Nottingham: </a:t>
            </a:r>
            <a:r>
              <a:rPr lang="en-GB" dirty="0" err="1">
                <a:latin typeface="Times New Roman" panose="02020603050405020304" pitchFamily="18" charset="0"/>
                <a:cs typeface="Times New Roman" panose="02020603050405020304" pitchFamily="18" charset="0"/>
              </a:rPr>
              <a:t>DfEE</a:t>
            </a:r>
            <a:r>
              <a:rPr lang="en-GB" dirty="0">
                <a:latin typeface="Times New Roman" panose="02020603050405020304" pitchFamily="18" charset="0"/>
                <a:cs typeface="Times New Roman" panose="02020603050405020304" pitchFamily="18" charset="0"/>
              </a:rPr>
              <a:t> Publications.</a:t>
            </a:r>
          </a:p>
          <a:p>
            <a:r>
              <a:rPr lang="el-GR" dirty="0">
                <a:latin typeface="Times New Roman" panose="02020603050405020304" pitchFamily="18" charset="0"/>
                <a:cs typeface="Times New Roman" panose="02020603050405020304" pitchFamily="18" charset="0"/>
              </a:rPr>
              <a:t>Δημοσιεύσεις από συνέδρια: </a:t>
            </a:r>
            <a:endParaRPr lang="en-US"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Hart, G., Albrecht, M., Bull, R., &amp; Marshall, L. (1992). Peer consultation: A professional development opportunity for nurses employed in rural settings.  </a:t>
            </a:r>
            <a:r>
              <a:rPr lang="en-GB" dirty="0" err="1">
                <a:latin typeface="Times New Roman" panose="02020603050405020304" pitchFamily="18" charset="0"/>
                <a:cs typeface="Times New Roman" panose="02020603050405020304" pitchFamily="18" charset="0"/>
              </a:rPr>
              <a:t>Infront</a:t>
            </a:r>
            <a:r>
              <a:rPr lang="en-GB" dirty="0">
                <a:latin typeface="Times New Roman" panose="02020603050405020304" pitchFamily="18" charset="0"/>
                <a:cs typeface="Times New Roman" panose="02020603050405020304" pitchFamily="18" charset="0"/>
              </a:rPr>
              <a:t> Outback – Conference Proceedings, Australian Rural Health Conference, Toowoomba, pp. 143 – 148.</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81730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430" y="982132"/>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Παραδείγματα βιβλιογραφικών αναφορών</a:t>
            </a:r>
            <a:endParaRPr lang="el-GR" sz="2800" dirty="0"/>
          </a:p>
        </p:txBody>
      </p:sp>
      <p:sp>
        <p:nvSpPr>
          <p:cNvPr id="3" name="Content Placeholder 2"/>
          <p:cNvSpPr>
            <a:spLocks noGrp="1"/>
          </p:cNvSpPr>
          <p:nvPr>
            <p:ph idx="1"/>
          </p:nvPr>
        </p:nvSpPr>
        <p:spPr/>
        <p:txBody>
          <a:bodyPr>
            <a:normAutofit/>
          </a:bodyPr>
          <a:lstStyle/>
          <a:p>
            <a:r>
              <a:rPr lang="el-GR" dirty="0">
                <a:latin typeface="Times New Roman" panose="02020603050405020304" pitchFamily="18" charset="0"/>
                <a:cs typeface="Times New Roman" panose="02020603050405020304" pitchFamily="18" charset="0"/>
              </a:rPr>
              <a:t>Άρθρα σε εφημερίδες: </a:t>
            </a:r>
            <a:endParaRPr lang="en-US"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Cumming, F. (1999). Tax-free savings push. Sunday Mail, 4 April, p. 1.</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a:t>
            </a:r>
            <a:r>
              <a:rPr lang="el-GR" dirty="0">
                <a:latin typeface="Times New Roman" panose="02020603050405020304" pitchFamily="18" charset="0"/>
                <a:cs typeface="Times New Roman" panose="02020603050405020304" pitchFamily="18" charset="0"/>
              </a:rPr>
              <a:t>ν δεν γνωρίζουμε τον συγγραφέα: </a:t>
            </a:r>
            <a:endParaRPr lang="en-US"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Tax-free savings push. Sunday Mail (4 April 1999), p. 3</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43012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latin typeface="Times New Roman" panose="02020603050405020304" pitchFamily="18" charset="0"/>
                <a:cs typeface="Times New Roman" panose="02020603050405020304" pitchFamily="18" charset="0"/>
              </a:rPr>
              <a:t>Επίσης…</a:t>
            </a:r>
          </a:p>
        </p:txBody>
      </p:sp>
      <p:sp>
        <p:nvSpPr>
          <p:cNvPr id="3" name="Content Placeholder 2"/>
          <p:cNvSpPr>
            <a:spLocks noGrp="1"/>
          </p:cNvSpPr>
          <p:nvPr>
            <p:ph idx="1"/>
          </p:nvPr>
        </p:nvSpPr>
        <p:spPr>
          <a:xfrm>
            <a:off x="1088924" y="2556932"/>
            <a:ext cx="10178844" cy="3318936"/>
          </a:xfrm>
        </p:spPr>
        <p:txBody>
          <a:bodyPr>
            <a:noAutofit/>
          </a:bodyPr>
          <a:lstStyle/>
          <a:p>
            <a:r>
              <a:rPr lang="el-GR" dirty="0">
                <a:latin typeface="Times New Roman" panose="02020603050405020304" pitchFamily="18" charset="0"/>
                <a:cs typeface="Times New Roman" panose="02020603050405020304" pitchFamily="18" charset="0"/>
              </a:rPr>
              <a:t>Σε περιπτώσεις που δεν δηλώνεται ο τόπος έκδοσης, χρησιμοποιούμε τη συντομογραφία </a:t>
            </a:r>
            <a:r>
              <a:rPr lang="el-GR" dirty="0" err="1">
                <a:latin typeface="Times New Roman" panose="02020603050405020304" pitchFamily="18" charset="0"/>
                <a:cs typeface="Times New Roman" panose="02020603050405020304" pitchFamily="18" charset="0"/>
              </a:rPr>
              <a:t>χ.τ</a:t>
            </a:r>
            <a:r>
              <a:rPr lang="el-GR" dirty="0">
                <a:latin typeface="Times New Roman" panose="02020603050405020304" pitchFamily="18" charset="0"/>
                <a:cs typeface="Times New Roman" panose="02020603050405020304" pitchFamily="18" charset="0"/>
              </a:rPr>
              <a:t>. (χωρίς τόπο). </a:t>
            </a:r>
            <a:endParaRPr lang="en-US"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Σε περιπτώσεις που δεν γνωρίζουμε το συγγραφέα, χρησιμοποιούμε το «Ανώνυμος»</a:t>
            </a:r>
            <a:endParaRPr lang="en-US"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Σε περιπτώσεις που δεν υπάρχει χρονολογική ένδειξη (</a:t>
            </a:r>
            <a:r>
              <a:rPr lang="el-GR" dirty="0" err="1">
                <a:latin typeface="Times New Roman" panose="02020603050405020304" pitchFamily="18" charset="0"/>
                <a:cs typeface="Times New Roman" panose="02020603050405020304" pitchFamily="18" charset="0"/>
              </a:rPr>
              <a:t>n.d</a:t>
            </a:r>
            <a:r>
              <a:rPr lang="el-GR" dirty="0">
                <a:latin typeface="Times New Roman" panose="02020603050405020304" pitchFamily="18" charset="0"/>
                <a:cs typeface="Times New Roman" panose="02020603050405020304" pitchFamily="18" charset="0"/>
              </a:rPr>
              <a:t>.) χρησιμοποιούμε τη συντομογραφία </a:t>
            </a:r>
            <a:r>
              <a:rPr lang="el-GR" dirty="0" err="1">
                <a:latin typeface="Times New Roman" panose="02020603050405020304" pitchFamily="18" charset="0"/>
                <a:cs typeface="Times New Roman" panose="02020603050405020304" pitchFamily="18" charset="0"/>
              </a:rPr>
              <a:t>α.χ</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χ.χ</a:t>
            </a:r>
            <a:r>
              <a:rPr lang="el-GR" dirty="0">
                <a:latin typeface="Times New Roman" panose="02020603050405020304" pitchFamily="18" charset="0"/>
                <a:cs typeface="Times New Roman" panose="02020603050405020304" pitchFamily="18" charset="0"/>
              </a:rPr>
              <a:t>., (χωρίς χρονολογία)</a:t>
            </a:r>
          </a:p>
          <a:p>
            <a:endParaRPr lang="el-GR" dirty="0"/>
          </a:p>
        </p:txBody>
      </p:sp>
    </p:spTree>
    <p:extLst>
      <p:ext uri="{BB962C8B-B14F-4D97-AF65-F5344CB8AC3E}">
        <p14:creationId xmlns:p14="http://schemas.microsoft.com/office/powerpoint/2010/main" xmlns="" val="192831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latin typeface="Times New Roman" panose="02020603050405020304" pitchFamily="18" charset="0"/>
                <a:cs typeface="Times New Roman" panose="02020603050405020304" pitchFamily="18" charset="0"/>
              </a:rPr>
              <a:t>Επίσης…</a:t>
            </a:r>
          </a:p>
        </p:txBody>
      </p:sp>
      <p:sp>
        <p:nvSpPr>
          <p:cNvPr id="3" name="Content Placeholder 2"/>
          <p:cNvSpPr>
            <a:spLocks noGrp="1"/>
          </p:cNvSpPr>
          <p:nvPr>
            <p:ph idx="1"/>
          </p:nvPr>
        </p:nvSpPr>
        <p:spPr>
          <a:xfrm>
            <a:off x="1162665" y="2418733"/>
            <a:ext cx="9601196" cy="3775590"/>
          </a:xfrm>
        </p:spPr>
        <p:txBody>
          <a:bodyPr>
            <a:noAutofit/>
          </a:bodyPr>
          <a:lstStyle/>
          <a:p>
            <a:pPr marL="0" indent="0">
              <a:buNone/>
            </a:pPr>
            <a:r>
              <a:rPr lang="el-GR" dirty="0">
                <a:latin typeface="Times New Roman" panose="02020603050405020304" pitchFamily="18" charset="0"/>
                <a:cs typeface="Times New Roman" panose="02020603050405020304" pitchFamily="18" charset="0"/>
              </a:rPr>
              <a:t>Καταγράφουμε όσο µ</a:t>
            </a:r>
            <a:r>
              <a:rPr lang="el-GR" dirty="0" err="1">
                <a:latin typeface="Times New Roman" panose="02020603050405020304" pitchFamily="18" charset="0"/>
                <a:cs typeface="Times New Roman" panose="02020603050405020304" pitchFamily="18" charset="0"/>
              </a:rPr>
              <a:t>πορούµε</a:t>
            </a:r>
            <a:r>
              <a:rPr lang="el-GR" dirty="0">
                <a:latin typeface="Times New Roman" panose="02020603050405020304" pitchFamily="18" charset="0"/>
                <a:cs typeface="Times New Roman" panose="02020603050405020304" pitchFamily="18" charset="0"/>
              </a:rPr>
              <a:t> περισσότερη πληροφορία και για την ηλεκτρονική ανάκτηση µ</a:t>
            </a:r>
            <a:r>
              <a:rPr lang="el-GR" dirty="0" err="1">
                <a:latin typeface="Times New Roman" panose="02020603050405020304" pitchFamily="18" charset="0"/>
                <a:cs typeface="Times New Roman" panose="02020603050405020304" pitchFamily="18" charset="0"/>
              </a:rPr>
              <a:t>ιας</a:t>
            </a:r>
            <a:r>
              <a:rPr lang="el-GR" dirty="0">
                <a:latin typeface="Times New Roman" panose="02020603050405020304" pitchFamily="18" charset="0"/>
                <a:cs typeface="Times New Roman" panose="02020603050405020304" pitchFamily="18" charset="0"/>
              </a:rPr>
              <a:t> πηγής. Έτσι, εφόσον υπάρχει στις έντυπες και ψηφιακές εκδόσεις, απαιτείται η καταγραφή του κώδικα DOI (</a:t>
            </a:r>
            <a:r>
              <a:rPr lang="el-GR" dirty="0" err="1">
                <a:latin typeface="Times New Roman" panose="02020603050405020304" pitchFamily="18" charset="0"/>
                <a:cs typeface="Times New Roman" panose="02020603050405020304" pitchFamily="18" charset="0"/>
              </a:rPr>
              <a:t>Digital</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Object</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Identifier</a:t>
            </a:r>
            <a:r>
              <a:rPr lang="el-GR" dirty="0">
                <a:latin typeface="Times New Roman" panose="02020603050405020304" pitchFamily="18" charset="0"/>
                <a:cs typeface="Times New Roman" panose="02020603050405020304" pitchFamily="18" charset="0"/>
              </a:rPr>
              <a:t>). Είναι µία αλφαριθμητική µ</a:t>
            </a:r>
            <a:r>
              <a:rPr lang="el-GR" dirty="0" err="1">
                <a:latin typeface="Times New Roman" panose="02020603050405020304" pitchFamily="18" charset="0"/>
                <a:cs typeface="Times New Roman" panose="02020603050405020304" pitchFamily="18" charset="0"/>
              </a:rPr>
              <a:t>οναδική</a:t>
            </a:r>
            <a:r>
              <a:rPr lang="el-GR" dirty="0">
                <a:latin typeface="Times New Roman" panose="02020603050405020304" pitchFamily="18" charset="0"/>
                <a:cs typeface="Times New Roman" panose="02020603050405020304" pitchFamily="18" charset="0"/>
              </a:rPr>
              <a:t> ακολουθία χαρακτήρων που </a:t>
            </a:r>
            <a:r>
              <a:rPr lang="el-GR" dirty="0" err="1">
                <a:latin typeface="Times New Roman" panose="02020603050405020304" pitchFamily="18" charset="0"/>
                <a:cs typeface="Times New Roman" panose="02020603050405020304" pitchFamily="18" charset="0"/>
              </a:rPr>
              <a:t>ταυτοποιεί</a:t>
            </a:r>
            <a:r>
              <a:rPr lang="el-GR" dirty="0">
                <a:latin typeface="Times New Roman" panose="02020603050405020304" pitchFamily="18" charset="0"/>
                <a:cs typeface="Times New Roman" panose="02020603050405020304" pitchFamily="18" charset="0"/>
              </a:rPr>
              <a:t> µία πηγή και </a:t>
            </a:r>
            <a:r>
              <a:rPr lang="el-GR" dirty="0" err="1">
                <a:latin typeface="Times New Roman" panose="02020603050405020304" pitchFamily="18" charset="0"/>
                <a:cs typeface="Times New Roman" panose="02020603050405020304" pitchFamily="18" charset="0"/>
              </a:rPr>
              <a:t>δηµιουργεί</a:t>
            </a:r>
            <a:r>
              <a:rPr lang="el-GR" dirty="0">
                <a:latin typeface="Times New Roman" panose="02020603050405020304" pitchFamily="18" charset="0"/>
                <a:cs typeface="Times New Roman" panose="02020603050405020304" pitchFamily="18" charset="0"/>
              </a:rPr>
              <a:t> ένα µ</a:t>
            </a:r>
            <a:r>
              <a:rPr lang="el-GR" dirty="0" err="1">
                <a:latin typeface="Times New Roman" panose="02020603050405020304" pitchFamily="18" charset="0"/>
                <a:cs typeface="Times New Roman" panose="02020603050405020304" pitchFamily="18" charset="0"/>
              </a:rPr>
              <a:t>όνιµο</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σύνδεσµο</a:t>
            </a:r>
            <a:r>
              <a:rPr lang="el-GR" dirty="0">
                <a:latin typeface="Times New Roman" panose="02020603050405020304" pitchFamily="18" charset="0"/>
                <a:cs typeface="Times New Roman" panose="02020603050405020304" pitchFamily="18" charset="0"/>
              </a:rPr>
              <a:t> στο διαδίκτυο. Συνήθως βρίσκεται στην πρώτη σελίδα, κοντά στην ένδειξη του </a:t>
            </a:r>
            <a:r>
              <a:rPr lang="el-GR" dirty="0" err="1">
                <a:latin typeface="Times New Roman" panose="02020603050405020304" pitchFamily="18" charset="0"/>
                <a:cs typeface="Times New Roman" panose="02020603050405020304" pitchFamily="18" charset="0"/>
              </a:rPr>
              <a:t>copyright</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Παράδειγµα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doi</a:t>
            </a:r>
            <a:r>
              <a:rPr lang="el-GR" dirty="0">
                <a:latin typeface="Times New Roman" panose="02020603050405020304" pitchFamily="18" charset="0"/>
                <a:cs typeface="Times New Roman" panose="02020603050405020304" pitchFamily="18" charset="0"/>
              </a:rPr>
              <a:t>: 10.1638/2007- 0004.1)</a:t>
            </a:r>
            <a:endParaRPr lang="el-GR" dirty="0"/>
          </a:p>
          <a:p>
            <a:r>
              <a:rPr lang="en-US" dirty="0">
                <a:latin typeface="Times New Roman" panose="02020603050405020304" pitchFamily="18" charset="0"/>
                <a:cs typeface="Times New Roman" panose="02020603050405020304" pitchFamily="18" charset="0"/>
              </a:rPr>
              <a:t>Savio, A. (</a:t>
            </a:r>
            <a:r>
              <a:rPr lang="el-GR" dirty="0">
                <a:latin typeface="Times New Roman" panose="02020603050405020304" pitchFamily="18" charset="0"/>
                <a:cs typeface="Times New Roman" panose="02020603050405020304" pitchFamily="18" charset="0"/>
              </a:rPr>
              <a:t>2019</a:t>
            </a:r>
            <a:r>
              <a:rPr lang="en-US" dirty="0">
                <a:latin typeface="Times New Roman" panose="02020603050405020304" pitchFamily="18" charset="0"/>
                <a:cs typeface="Times New Roman" panose="02020603050405020304" pitchFamily="18" charset="0"/>
              </a:rPr>
              <a:t>). Perceptual comparisons through the mind’s eye. Memory &amp; Cognition, 3, pp. 635-647. </a:t>
            </a:r>
            <a:r>
              <a:rPr lang="en-US" dirty="0" err="1">
                <a:latin typeface="Times New Roman" panose="02020603050405020304" pitchFamily="18" charset="0"/>
                <a:cs typeface="Times New Roman" panose="02020603050405020304" pitchFamily="18" charset="0"/>
              </a:rPr>
              <a:t>doi</a:t>
            </a:r>
            <a:r>
              <a:rPr lang="en-US" dirty="0">
                <a:latin typeface="Times New Roman" panose="02020603050405020304" pitchFamily="18" charset="0"/>
                <a:cs typeface="Times New Roman" panose="02020603050405020304" pitchFamily="18" charset="0"/>
              </a:rPr>
              <a:t>: 10.1037/0278-6133.24.2.225</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78883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xmlns="" id="{9153B0D9-C2B4-488C-8AFC-AFB0AC41E342}"/>
              </a:ext>
            </a:extLst>
          </p:cNvPr>
          <p:cNvSpPr>
            <a:spLocks noGrp="1"/>
          </p:cNvSpPr>
          <p:nvPr>
            <p:ph idx="1"/>
          </p:nvPr>
        </p:nvSpPr>
        <p:spPr>
          <a:xfrm>
            <a:off x="1236407" y="2453694"/>
            <a:ext cx="10001864" cy="4404306"/>
          </a:xfrm>
        </p:spPr>
        <p:txBody>
          <a:bodyPr>
            <a:noAutofit/>
          </a:bodyPr>
          <a:lstStyle/>
          <a:p>
            <a:r>
              <a:rPr lang="el-GR" dirty="0">
                <a:latin typeface="Times New Roman" panose="02020603050405020304" pitchFamily="18" charset="0"/>
                <a:cs typeface="Times New Roman" panose="02020603050405020304" pitchFamily="18" charset="0"/>
              </a:rPr>
              <a:t>Το έχει ενεργή συνδρομή με την υπηρεσία ελέγχου ομοιότητας κειμένου </a:t>
            </a:r>
            <a:r>
              <a:rPr lang="el-GR" b="1" dirty="0">
                <a:latin typeface="Times New Roman" panose="02020603050405020304" pitchFamily="18" charset="0"/>
                <a:cs typeface="Times New Roman" panose="02020603050405020304" pitchFamily="18" charset="0"/>
              </a:rPr>
              <a:t>Turnitin</a:t>
            </a:r>
            <a:r>
              <a:rPr lang="el-GR" dirty="0">
                <a:latin typeface="Times New Roman" panose="02020603050405020304" pitchFamily="18" charset="0"/>
                <a:cs typeface="Times New Roman" panose="02020603050405020304" pitchFamily="18" charset="0"/>
              </a:rPr>
              <a:t>, η οποία είναι ένας αποτελεσματικός μηχανισμός σύγκρισης κειμένων για την εξακρίβωση της πρωτοτυπίας τους και συμβάλλει στην αποτροπή φαινομένων λογοκλοπής</a:t>
            </a:r>
          </a:p>
          <a:p>
            <a:r>
              <a:rPr lang="el-GR" dirty="0">
                <a:latin typeface="Times New Roman" panose="02020603050405020304" pitchFamily="18" charset="0"/>
                <a:cs typeface="Times New Roman" panose="02020603050405020304" pitchFamily="18" charset="0"/>
              </a:rPr>
              <a:t>Η χρήση της αφορά αποκλειστικά τις Γραπτές Εργασίες (ΓΕ) / Εργασίες Εξαμήνου των φοιτητών.</a:t>
            </a:r>
          </a:p>
          <a:p>
            <a:r>
              <a:rPr lang="el-GR" dirty="0">
                <a:latin typeface="Times New Roman" panose="02020603050405020304" pitchFamily="18" charset="0"/>
                <a:cs typeface="Times New Roman" panose="02020603050405020304" pitchFamily="18" charset="0"/>
              </a:rPr>
              <a:t>Για Θεματικές Ενότητες με ετήσια διάρκεια η υπηρεσία λειτουργεί ενσωματωμένα στον Ψηφιακό Χώρο Εκπαίδευσης https://study.eap.gr και για Θεματικές Ενότητες με εξαμηνιαία διάρκεια στο https://courses.eap.gr</a:t>
            </a:r>
            <a:endParaRPr lang="el-GR" dirty="0"/>
          </a:p>
        </p:txBody>
      </p:sp>
      <p:sp>
        <p:nvSpPr>
          <p:cNvPr id="7" name="TextBox 6">
            <a:extLst>
              <a:ext uri="{FF2B5EF4-FFF2-40B4-BE49-F238E27FC236}">
                <a16:creationId xmlns:a16="http://schemas.microsoft.com/office/drawing/2014/main" xmlns="" id="{0905E54B-8FB7-4B7E-97A4-6002A1C8B559}"/>
              </a:ext>
            </a:extLst>
          </p:cNvPr>
          <p:cNvSpPr txBox="1"/>
          <p:nvPr/>
        </p:nvSpPr>
        <p:spPr>
          <a:xfrm>
            <a:off x="4354496" y="1568674"/>
            <a:ext cx="6116714" cy="523220"/>
          </a:xfrm>
          <a:prstGeom prst="rect">
            <a:avLst/>
          </a:prstGeom>
          <a:noFill/>
        </p:spPr>
        <p:txBody>
          <a:bodyPr wrap="square">
            <a:spAutoFit/>
          </a:bodyPr>
          <a:lstStyle/>
          <a:p>
            <a:r>
              <a:rPr lang="el-GR" sz="2800" dirty="0">
                <a:latin typeface="Times New Roman" panose="02020603050405020304" pitchFamily="18" charset="0"/>
                <a:cs typeface="Times New Roman" panose="02020603050405020304" pitchFamily="18" charset="0"/>
              </a:rPr>
              <a:t>Υπηρεσία </a:t>
            </a:r>
            <a:r>
              <a:rPr lang="en-US" sz="2800" dirty="0">
                <a:latin typeface="Times New Roman" panose="02020603050405020304" pitchFamily="18" charset="0"/>
                <a:cs typeface="Times New Roman" panose="02020603050405020304" pitchFamily="18" charset="0"/>
              </a:rPr>
              <a:t>Turnitin </a:t>
            </a:r>
          </a:p>
        </p:txBody>
      </p:sp>
    </p:spTree>
    <p:extLst>
      <p:ext uri="{BB962C8B-B14F-4D97-AF65-F5344CB8AC3E}">
        <p14:creationId xmlns:p14="http://schemas.microsoft.com/office/powerpoint/2010/main" xmlns="" val="3491388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7159086-6D8F-47DA-A53B-C7BDA840269D}"/>
              </a:ext>
            </a:extLst>
          </p:cNvPr>
          <p:cNvSpPr>
            <a:spLocks noGrp="1"/>
          </p:cNvSpPr>
          <p:nvPr>
            <p:ph type="title"/>
          </p:nvPr>
        </p:nvSpPr>
        <p:spPr>
          <a:xfrm>
            <a:off x="1765919" y="982132"/>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Τρόποι αποφυγής λογοκλοπής - Σύνοψη</a:t>
            </a:r>
            <a:endParaRPr lang="en-US" sz="28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7733AB64-9AA0-48B4-BD99-EB0110B65EAF}"/>
              </a:ext>
            </a:extLst>
          </p:cNvPr>
          <p:cNvSpPr>
            <a:spLocks noGrp="1"/>
          </p:cNvSpPr>
          <p:nvPr>
            <p:ph idx="1"/>
          </p:nvPr>
        </p:nvSpPr>
        <p:spPr>
          <a:xfrm>
            <a:off x="1295402" y="2556932"/>
            <a:ext cx="9601196" cy="3639682"/>
          </a:xfrm>
        </p:spPr>
        <p:txBody>
          <a:bodyPr>
            <a:noAutofit/>
          </a:bodyPr>
          <a:lstStyle/>
          <a:p>
            <a:r>
              <a:rPr lang="el-GR" dirty="0">
                <a:latin typeface="Times New Roman" panose="02020603050405020304" pitchFamily="18" charset="0"/>
                <a:cs typeface="Times New Roman" panose="02020603050405020304" pitchFamily="18" charset="0"/>
              </a:rPr>
              <a:t>Εντοπισμός βιβλιογραφίας και καταγραφή βιβλιογραφικών στοιχείων.</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Εισαγωγή αναφορών μέσα στο κείμενο.</a:t>
            </a:r>
            <a:endParaRPr lang="en-US"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Εισαγωγή βιβλιογραφίας στο τέλος του κειμένου</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65036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FFA0658-AC54-4ED7-8924-432F82E97432}"/>
              </a:ext>
            </a:extLst>
          </p:cNvPr>
          <p:cNvSpPr>
            <a:spLocks noGrp="1"/>
          </p:cNvSpPr>
          <p:nvPr>
            <p:ph type="title"/>
          </p:nvPr>
        </p:nvSpPr>
        <p:spPr/>
        <p:txBody>
          <a:bodyPr>
            <a:normAutofit/>
          </a:bodyPr>
          <a:lstStyle/>
          <a:p>
            <a:r>
              <a:rPr lang="el-GR" sz="2800" dirty="0">
                <a:latin typeface="Times New Roman" panose="02020603050405020304" pitchFamily="18" charset="0"/>
                <a:cs typeface="Times New Roman" panose="02020603050405020304" pitchFamily="18" charset="0"/>
              </a:rPr>
              <a:t>Βιβλιογραφία</a:t>
            </a:r>
            <a:endParaRPr lang="en-US" sz="28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F4C89022-EFFB-4062-95FB-3BC243871D0B}"/>
              </a:ext>
            </a:extLst>
          </p:cNvPr>
          <p:cNvSpPr>
            <a:spLocks noGrp="1"/>
          </p:cNvSpPr>
          <p:nvPr>
            <p:ph idx="1"/>
          </p:nvPr>
        </p:nvSpPr>
        <p:spPr>
          <a:xfrm>
            <a:off x="1133169" y="2424195"/>
            <a:ext cx="9937285" cy="3630375"/>
          </a:xfrm>
        </p:spPr>
        <p:txBody>
          <a:bodyPr>
            <a:noAutofit/>
          </a:bodyPr>
          <a:lstStyle/>
          <a:p>
            <a:r>
              <a:rPr lang="en-US" sz="2000" dirty="0">
                <a:latin typeface="Times New Roman" panose="02020603050405020304" pitchFamily="18" charset="0"/>
                <a:cs typeface="Times New Roman" panose="02020603050405020304" pitchFamily="18" charset="0"/>
              </a:rPr>
              <a:t>American Psychological Association. (2010). Publication manual of the American psychological association Washington. </a:t>
            </a:r>
            <a:r>
              <a:rPr lang="en-US" sz="2000" i="1" dirty="0">
                <a:latin typeface="Times New Roman" panose="02020603050405020304" pitchFamily="18" charset="0"/>
                <a:cs typeface="Times New Roman" panose="02020603050405020304" pitchFamily="18" charset="0"/>
              </a:rPr>
              <a:t>DC: American Psychological Association</a:t>
            </a:r>
            <a:r>
              <a:rPr lang="en-US" sz="2000" dirty="0">
                <a:latin typeface="Times New Roman" panose="02020603050405020304" pitchFamily="18" charset="0"/>
                <a:cs typeface="Times New Roman" panose="02020603050405020304" pitchFamily="18" charset="0"/>
              </a:rPr>
              <a:t>.</a:t>
            </a:r>
          </a:p>
          <a:p>
            <a:r>
              <a:rPr lang="el-GR" sz="2000" dirty="0">
                <a:latin typeface="Times New Roman" panose="02020603050405020304" pitchFamily="18" charset="0"/>
                <a:cs typeface="Times New Roman" panose="02020603050405020304" pitchFamily="18" charset="0"/>
              </a:rPr>
              <a:t>Bell, J. (2005). Πώς να συντάξετε μια επιστημονική εργασία: οδηγός ερευνητικής μεθοδολογίας. </a:t>
            </a:r>
            <a:r>
              <a:rPr lang="el-GR" sz="2000" i="1" dirty="0">
                <a:latin typeface="Times New Roman" panose="02020603050405020304" pitchFamily="18" charset="0"/>
                <a:cs typeface="Times New Roman" panose="02020603050405020304" pitchFamily="18" charset="0"/>
              </a:rPr>
              <a:t>Οδηγός ερευνητικής</a:t>
            </a:r>
            <a:r>
              <a:rPr lang="el-GR"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l-GR" sz="2000" dirty="0">
                <a:latin typeface="Times New Roman" panose="02020603050405020304" pitchFamily="18" charset="0"/>
                <a:cs typeface="Times New Roman" panose="02020603050405020304" pitchFamily="18" charset="0"/>
              </a:rPr>
              <a:t>Κυρίδης, Α., &amp; </a:t>
            </a:r>
            <a:r>
              <a:rPr lang="el-GR" sz="2000" dirty="0" err="1">
                <a:latin typeface="Times New Roman" panose="02020603050405020304" pitchFamily="18" charset="0"/>
                <a:cs typeface="Times New Roman" panose="02020603050405020304" pitchFamily="18" charset="0"/>
              </a:rPr>
              <a:t>Χρονοπούλου</a:t>
            </a:r>
            <a:r>
              <a:rPr lang="el-GR" sz="2000" dirty="0">
                <a:latin typeface="Times New Roman" panose="02020603050405020304" pitchFamily="18" charset="0"/>
                <a:cs typeface="Times New Roman" panose="02020603050405020304" pitchFamily="18" charset="0"/>
              </a:rPr>
              <a:t>, Α. (2008). </a:t>
            </a:r>
            <a:r>
              <a:rPr lang="el-GR" sz="2000" i="1" dirty="0">
                <a:latin typeface="Times New Roman" panose="02020603050405020304" pitchFamily="18" charset="0"/>
                <a:cs typeface="Times New Roman" panose="02020603050405020304" pitchFamily="18" charset="0"/>
              </a:rPr>
              <a:t>Περί επιστημονικής δεοντολογίας και πρακτικής </a:t>
            </a:r>
            <a:r>
              <a:rPr lang="el-GR" sz="2000" dirty="0">
                <a:latin typeface="Times New Roman" panose="02020603050405020304" pitchFamily="18" charset="0"/>
                <a:cs typeface="Times New Roman" panose="02020603050405020304" pitchFamily="18" charset="0"/>
              </a:rPr>
              <a:t>(</a:t>
            </a:r>
            <a:r>
              <a:rPr lang="el-GR" sz="2000" dirty="0" err="1">
                <a:latin typeface="Times New Roman" panose="02020603050405020304" pitchFamily="18" charset="0"/>
                <a:cs typeface="Times New Roman" panose="02020603050405020304" pitchFamily="18" charset="0"/>
              </a:rPr>
              <a:t>No</a:t>
            </a:r>
            <a:r>
              <a:rPr lang="el-GR" sz="2000" dirty="0">
                <a:latin typeface="Times New Roman" panose="02020603050405020304" pitchFamily="18" charset="0"/>
                <a:cs typeface="Times New Roman" panose="02020603050405020304" pitchFamily="18" charset="0"/>
              </a:rPr>
              <a:t>. IKEEBOOK-2014-288). </a:t>
            </a:r>
            <a:r>
              <a:rPr lang="el-GR" sz="2000" dirty="0" err="1">
                <a:latin typeface="Times New Roman" panose="02020603050405020304" pitchFamily="18" charset="0"/>
                <a:cs typeface="Times New Roman" panose="02020603050405020304" pitchFamily="18" charset="0"/>
              </a:rPr>
              <a:t>Gutenberg</a:t>
            </a:r>
            <a:r>
              <a:rPr lang="el-GR"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Perkins, M., </a:t>
            </a:r>
            <a:r>
              <a:rPr lang="en-US" sz="2000" dirty="0" err="1">
                <a:latin typeface="Times New Roman" panose="02020603050405020304" pitchFamily="18" charset="0"/>
                <a:cs typeface="Times New Roman" panose="02020603050405020304" pitchFamily="18" charset="0"/>
              </a:rPr>
              <a:t>Gezgin</a:t>
            </a:r>
            <a:r>
              <a:rPr lang="en-US" sz="2000" dirty="0">
                <a:latin typeface="Times New Roman" panose="02020603050405020304" pitchFamily="18" charset="0"/>
                <a:cs typeface="Times New Roman" panose="02020603050405020304" pitchFamily="18" charset="0"/>
              </a:rPr>
              <a:t>, U. B., &amp; Roe, J. (2020). Reducing plagiarism through academic misconduct education. </a:t>
            </a:r>
            <a:r>
              <a:rPr lang="en-US" sz="2000" i="1" dirty="0">
                <a:latin typeface="Times New Roman" panose="02020603050405020304" pitchFamily="18" charset="0"/>
                <a:cs typeface="Times New Roman" panose="02020603050405020304" pitchFamily="18" charset="0"/>
              </a:rPr>
              <a:t>International Journal for Educational Integrity</a:t>
            </a:r>
            <a:r>
              <a:rPr lang="en-US" sz="2000" dirty="0">
                <a:latin typeface="Times New Roman" panose="02020603050405020304" pitchFamily="18" charset="0"/>
                <a:cs typeface="Times New Roman" panose="02020603050405020304" pitchFamily="18" charset="0"/>
              </a:rPr>
              <a:t>, 16, 1-15.</a:t>
            </a:r>
          </a:p>
          <a:p>
            <a:r>
              <a:rPr lang="en-US" sz="2000" dirty="0">
                <a:latin typeface="Times New Roman" panose="02020603050405020304" pitchFamily="18" charset="0"/>
                <a:cs typeface="Times New Roman" panose="02020603050405020304" pitchFamily="18" charset="0"/>
              </a:rPr>
              <a:t>Puga, J. L. (2014). Analyzing and reducing plagiarism at university. </a:t>
            </a:r>
            <a:r>
              <a:rPr lang="en-US" sz="2000" i="1" dirty="0">
                <a:latin typeface="Times New Roman" panose="02020603050405020304" pitchFamily="18" charset="0"/>
                <a:cs typeface="Times New Roman" panose="02020603050405020304" pitchFamily="18" charset="0"/>
              </a:rPr>
              <a:t>European Journal of Education and Psychology</a:t>
            </a:r>
            <a:r>
              <a:rPr lang="en-US" sz="2000" dirty="0">
                <a:latin typeface="Times New Roman" panose="02020603050405020304" pitchFamily="18" charset="0"/>
                <a:cs typeface="Times New Roman" panose="02020603050405020304" pitchFamily="18" charset="0"/>
              </a:rPr>
              <a:t>, 7(2), 131-140.</a:t>
            </a:r>
            <a:endParaRPr lang="en-US" sz="2000" dirty="0"/>
          </a:p>
        </p:txBody>
      </p:sp>
    </p:spTree>
    <p:extLst>
      <p:ext uri="{BB962C8B-B14F-4D97-AF65-F5344CB8AC3E}">
        <p14:creationId xmlns:p14="http://schemas.microsoft.com/office/powerpoint/2010/main" xmlns="" val="1842749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427" y="1218248"/>
            <a:ext cx="9601196" cy="908812"/>
          </a:xfrm>
        </p:spPr>
        <p:txBody>
          <a:bodyPr>
            <a:normAutofit/>
          </a:bodyPr>
          <a:lstStyle/>
          <a:p>
            <a:r>
              <a:rPr lang="el-GR" sz="3100" dirty="0">
                <a:latin typeface="Times New Roman" panose="02020603050405020304" pitchFamily="18" charset="0"/>
                <a:cs typeface="Times New Roman" panose="02020603050405020304" pitchFamily="18" charset="0"/>
              </a:rPr>
              <a:t>Λογοκλοπή (</a:t>
            </a:r>
            <a:r>
              <a:rPr lang="en-GB" sz="3100" dirty="0">
                <a:latin typeface="Times New Roman" panose="02020603050405020304" pitchFamily="18" charset="0"/>
                <a:cs typeface="Times New Roman" panose="02020603050405020304" pitchFamily="18" charset="0"/>
              </a:rPr>
              <a:t>Plagiarism)</a:t>
            </a:r>
            <a:r>
              <a:rPr lang="el-GR" sz="3100" dirty="0">
                <a:latin typeface="Times New Roman" panose="02020603050405020304" pitchFamily="18" charset="0"/>
                <a:cs typeface="Times New Roman" panose="02020603050405020304" pitchFamily="18" charset="0"/>
              </a:rPr>
              <a:t> Άρθρο 19 - Ν.2121/1993</a:t>
            </a:r>
            <a:endParaRPr lang="el-GR"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88924" y="2521422"/>
            <a:ext cx="9972366" cy="3318936"/>
          </a:xfrm>
        </p:spPr>
        <p:txBody>
          <a:bodyPr>
            <a:noAutofit/>
          </a:bodyPr>
          <a:lstStyle/>
          <a:p>
            <a:pPr marL="0" indent="0">
              <a:buNone/>
            </a:pPr>
            <a:r>
              <a:rPr lang="el-GR" dirty="0">
                <a:latin typeface="Times New Roman" panose="02020603050405020304" pitchFamily="18" charset="0"/>
                <a:cs typeface="Times New Roman" panose="02020603050405020304" pitchFamily="18" charset="0"/>
              </a:rPr>
              <a:t>Σύμφωνα με την ισχύουσα νομοθεσία</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buNone/>
            </a:pPr>
            <a:r>
              <a:rPr lang="el-GR" i="1" dirty="0">
                <a:latin typeface="Times New Roman" panose="02020603050405020304" pitchFamily="18" charset="0"/>
                <a:cs typeface="Times New Roman" panose="02020603050405020304" pitchFamily="18" charset="0"/>
              </a:rPr>
              <a:t>«Επιτρέπεται, χωρίς την άδεια του δημιουργού και χωρίς αμοιβή, η παράθεση σύντομων αποσπασμάτων από έργο άλλου νομίμως δημοσιευμένου για την υποστήριξη της γνώμης εκείνου που παραθέτει ή την κριτική της γνώμης του άλλου, εφόσον η παράθεση των αποσπασμάτων αυτών είναι σύμφωνη προς τα χρηστά ήθη και η έκταση των αποσπασμάτων δικαιολογείται από τον επιδιωκόμενο σκοπό. Η παράθεση του αποσπάσματος πρέπει να συνοδεύεται από την ένδειξη της πηγής και των ονομάτων του δημιουργού και του εκδότη, εφόσον τα ονόματα αυτά εμφανίζονται στην πηγή»</a:t>
            </a:r>
          </a:p>
          <a:p>
            <a:endParaRPr lang="el-GR" dirty="0"/>
          </a:p>
        </p:txBody>
      </p:sp>
    </p:spTree>
    <p:extLst>
      <p:ext uri="{BB962C8B-B14F-4D97-AF65-F5344CB8AC3E}">
        <p14:creationId xmlns:p14="http://schemas.microsoft.com/office/powerpoint/2010/main" xmlns="" val="247869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253065"/>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Λογοκλοπή (</a:t>
            </a:r>
            <a:r>
              <a:rPr lang="en-GB" sz="2800" dirty="0">
                <a:latin typeface="Times New Roman" panose="02020603050405020304" pitchFamily="18" charset="0"/>
                <a:cs typeface="Times New Roman" panose="02020603050405020304" pitchFamily="18" charset="0"/>
              </a:rPr>
              <a:t>Plagiarism)</a:t>
            </a:r>
            <a:endParaRPr lang="el-GR"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33169" y="2556932"/>
            <a:ext cx="9869128" cy="3318936"/>
          </a:xfrm>
        </p:spPr>
        <p:txBody>
          <a:bodyPr>
            <a:noAutofit/>
          </a:bodyPr>
          <a:lstStyle/>
          <a:p>
            <a:r>
              <a:rPr lang="el-GR" dirty="0">
                <a:latin typeface="Times New Roman" panose="02020603050405020304" pitchFamily="18" charset="0"/>
                <a:cs typeface="Times New Roman" panose="02020603050405020304" pitchFamily="18" charset="0"/>
              </a:rPr>
              <a:t>Είναι η ιδιοποίηση ξένης πνευματικής δημιουργίας με παράνομο τρόπο, χωρίς να γίνεται σχετική αναφορά στο δημιουργό, άσχετα αν υπάρχει ή όχι πρόθεση.</a:t>
            </a:r>
          </a:p>
          <a:p>
            <a:r>
              <a:rPr lang="el-GR" dirty="0">
                <a:latin typeface="Times New Roman" panose="02020603050405020304" pitchFamily="18" charset="0"/>
                <a:cs typeface="Times New Roman" panose="02020603050405020304" pitchFamily="18" charset="0"/>
              </a:rPr>
              <a:t>Επειδή πρόκειται για την οικειοποίηση λέξεων, φράσεων, ιδεών, νοημάτων ή και ολόκληρου πνευματικού έργου συνιστά σοβαρότατο ακαδημαϊκό αδίκημα, το οποίο επιφέρει αρνητικές επιπτώσεις. </a:t>
            </a:r>
          </a:p>
          <a:p>
            <a:r>
              <a:rPr lang="el-GR" dirty="0">
                <a:latin typeface="Times New Roman" panose="02020603050405020304" pitchFamily="18" charset="0"/>
                <a:cs typeface="Times New Roman" panose="02020603050405020304" pitchFamily="18" charset="0"/>
              </a:rPr>
              <a:t>Αν εντοπιστεί λογοκλοπή τότε η εργασία δεν λαμβάνει προβιβάσιμο βαθμό, καθώς παραβιάζει τους κανόνες δεοντολογίας. </a:t>
            </a:r>
          </a:p>
          <a:p>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0896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4F46A03-F344-411B-B737-07702A32C9C7}"/>
              </a:ext>
            </a:extLst>
          </p:cNvPr>
          <p:cNvSpPr>
            <a:spLocks noGrp="1"/>
          </p:cNvSpPr>
          <p:nvPr>
            <p:ph type="title"/>
          </p:nvPr>
        </p:nvSpPr>
        <p:spPr/>
        <p:txBody>
          <a:bodyPr>
            <a:normAutofit/>
          </a:bodyPr>
          <a:lstStyle/>
          <a:p>
            <a:r>
              <a:rPr lang="el-GR" sz="2800" dirty="0">
                <a:latin typeface="Times New Roman" panose="02020603050405020304" pitchFamily="18" charset="0"/>
                <a:cs typeface="Times New Roman" panose="02020603050405020304" pitchFamily="18" charset="0"/>
              </a:rPr>
              <a:t>Μορφές λογοκλοπής </a:t>
            </a:r>
            <a:endParaRPr lang="en-US" sz="28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40FE90B2-AA35-46F2-A63B-6076FE0650C7}"/>
              </a:ext>
            </a:extLst>
          </p:cNvPr>
          <p:cNvSpPr>
            <a:spLocks noGrp="1"/>
          </p:cNvSpPr>
          <p:nvPr>
            <p:ph idx="1"/>
          </p:nvPr>
        </p:nvSpPr>
        <p:spPr>
          <a:xfrm>
            <a:off x="1295401" y="2485747"/>
            <a:ext cx="9883875" cy="3568823"/>
          </a:xfrm>
        </p:spPr>
        <p:txBody>
          <a:bodyPr>
            <a:noAutofit/>
          </a:bodyPr>
          <a:lstStyle/>
          <a:p>
            <a:pPr marL="0" indent="0">
              <a:buNone/>
            </a:pPr>
            <a:r>
              <a:rPr lang="el-GR" dirty="0">
                <a:latin typeface="Times New Roman" panose="02020603050405020304" pitchFamily="18" charset="0"/>
                <a:cs typeface="Times New Roman" panose="02020603050405020304" pitchFamily="18" charset="0"/>
              </a:rPr>
              <a:t>Υπάρχουν διάφορες μορφές λογοκλοπής τις οποίες θα πρέπει ο/η συγγραφέας να έχει υπόψη του προκειμένου να αποφύγει το ακαδημαϊκό αυτό αδίκημα. Οι βασικότερες είναι:</a:t>
            </a:r>
          </a:p>
          <a:p>
            <a:pPr marL="342900" indent="-342900">
              <a:buFont typeface="+mj-lt"/>
              <a:buAutoNum type="arabicPeriod"/>
            </a:pPr>
            <a:r>
              <a:rPr lang="el-GR" dirty="0">
                <a:latin typeface="Times New Roman" panose="02020603050405020304" pitchFamily="18" charset="0"/>
                <a:cs typeface="Times New Roman" panose="02020603050405020304" pitchFamily="18" charset="0"/>
              </a:rPr>
              <a:t>Η κατά λέξη αντιγραφή μεγάλου τμήματος ή ακόμη και ολόκληρου του πνευματικού έργου άλλου συγγραφέα και η παρουσίασή του ως δικό του πόνημα. </a:t>
            </a:r>
          </a:p>
          <a:p>
            <a:pPr marL="342900" indent="-342900">
              <a:buFont typeface="+mj-lt"/>
              <a:buAutoNum type="arabicPeriod"/>
            </a:pPr>
            <a:r>
              <a:rPr lang="el-GR" dirty="0">
                <a:latin typeface="Times New Roman" panose="02020603050405020304" pitchFamily="18" charset="0"/>
                <a:cs typeface="Times New Roman" panose="02020603050405020304" pitchFamily="18" charset="0"/>
              </a:rPr>
              <a:t>Η αναφορά των πηγών αποκλειστικά στη βιβλιογραφία στο τέλος και όχι μέσα στο κείμενο.</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2603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4F46A03-F344-411B-B737-07702A32C9C7}"/>
              </a:ext>
            </a:extLst>
          </p:cNvPr>
          <p:cNvSpPr>
            <a:spLocks noGrp="1"/>
          </p:cNvSpPr>
          <p:nvPr>
            <p:ph type="title"/>
          </p:nvPr>
        </p:nvSpPr>
        <p:spPr/>
        <p:txBody>
          <a:bodyPr>
            <a:normAutofit/>
          </a:bodyPr>
          <a:lstStyle/>
          <a:p>
            <a:r>
              <a:rPr lang="el-GR" sz="2800" dirty="0">
                <a:latin typeface="Times New Roman" panose="02020603050405020304" pitchFamily="18" charset="0"/>
                <a:cs typeface="Times New Roman" panose="02020603050405020304" pitchFamily="18" charset="0"/>
              </a:rPr>
              <a:t>Μορφές λογοκλοπής </a:t>
            </a:r>
            <a:endParaRPr lang="en-US" sz="28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40FE90B2-AA35-46F2-A63B-6076FE0650C7}"/>
              </a:ext>
            </a:extLst>
          </p:cNvPr>
          <p:cNvSpPr>
            <a:spLocks noGrp="1"/>
          </p:cNvSpPr>
          <p:nvPr>
            <p:ph idx="1"/>
          </p:nvPr>
        </p:nvSpPr>
        <p:spPr>
          <a:xfrm>
            <a:off x="1295402" y="2698811"/>
            <a:ext cx="9854379" cy="3568823"/>
          </a:xfrm>
        </p:spPr>
        <p:txBody>
          <a:bodyPr>
            <a:noAutofit/>
          </a:bodyPr>
          <a:lstStyle/>
          <a:p>
            <a:pPr marL="457200" indent="-457200">
              <a:buFont typeface="+mj-lt"/>
              <a:buAutoNum type="arabicPeriod" startAt="3"/>
            </a:pPr>
            <a:r>
              <a:rPr lang="el-GR" dirty="0">
                <a:latin typeface="Times New Roman" panose="02020603050405020304" pitchFamily="18" charset="0"/>
                <a:cs typeface="Times New Roman" panose="02020603050405020304" pitchFamily="18" charset="0"/>
              </a:rPr>
              <a:t>Η αντιγραφή ή ακόμη και η παράφραση ιδέας χωρίς αναφορά στην πηγή από την οποία αντλήθηκε.</a:t>
            </a:r>
            <a:endParaRPr lang="en-US" dirty="0">
              <a:latin typeface="Times New Roman" panose="02020603050405020304" pitchFamily="18" charset="0"/>
              <a:cs typeface="Times New Roman" panose="02020603050405020304" pitchFamily="18" charset="0"/>
            </a:endParaRPr>
          </a:p>
          <a:p>
            <a:pPr marL="457200" indent="-457200">
              <a:buFont typeface="+mj-lt"/>
              <a:buAutoNum type="arabicPeriod" startAt="3"/>
            </a:pPr>
            <a:endParaRPr lang="el-GR" dirty="0">
              <a:latin typeface="Times New Roman" panose="02020603050405020304" pitchFamily="18" charset="0"/>
              <a:cs typeface="Times New Roman" panose="02020603050405020304" pitchFamily="18" charset="0"/>
            </a:endParaRPr>
          </a:p>
          <a:p>
            <a:pPr marL="457200" indent="-457200">
              <a:buFont typeface="+mj-lt"/>
              <a:buAutoNum type="arabicPeriod" startAt="3"/>
            </a:pPr>
            <a:r>
              <a:rPr lang="el-GR" dirty="0">
                <a:latin typeface="Times New Roman" panose="02020603050405020304" pitchFamily="18" charset="0"/>
                <a:cs typeface="Times New Roman" panose="02020603050405020304" pitchFamily="18" charset="0"/>
              </a:rPr>
              <a:t>Η αυτολογοκλοπή, δηλαδή η ανακύκλωση-ανασύνθεση παλαιών έργων του/της συγγραφέα και η παρουσίαση τους ως νέα αυτοτελή εργασία.</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48794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312687" y="2507226"/>
            <a:ext cx="3566625" cy="3539613"/>
          </a:xfrm>
          <a:prstGeom prst="rect">
            <a:avLst/>
          </a:prstGeom>
        </p:spPr>
      </p:pic>
      <p:sp>
        <p:nvSpPr>
          <p:cNvPr id="2" name="TextBox 1">
            <a:extLst>
              <a:ext uri="{FF2B5EF4-FFF2-40B4-BE49-F238E27FC236}">
                <a16:creationId xmlns:a16="http://schemas.microsoft.com/office/drawing/2014/main" xmlns="" id="{5D355457-AA0B-4A5F-A9E7-CD1C413CA8CD}"/>
              </a:ext>
            </a:extLst>
          </p:cNvPr>
          <p:cNvSpPr txBox="1"/>
          <p:nvPr/>
        </p:nvSpPr>
        <p:spPr>
          <a:xfrm>
            <a:off x="3910807" y="1285324"/>
            <a:ext cx="5560285" cy="523220"/>
          </a:xfrm>
          <a:prstGeom prst="rect">
            <a:avLst/>
          </a:prstGeom>
          <a:noFill/>
        </p:spPr>
        <p:txBody>
          <a:bodyPr wrap="square" rtlCol="0">
            <a:spAutoFit/>
          </a:bodyPr>
          <a:lstStyle/>
          <a:p>
            <a:r>
              <a:rPr lang="el-GR" sz="2800" dirty="0">
                <a:latin typeface="Times New Roman" panose="02020603050405020304" pitchFamily="18" charset="0"/>
                <a:cs typeface="Times New Roman" panose="02020603050405020304" pitchFamily="18" charset="0"/>
              </a:rPr>
              <a:t>Οπότε αποφεύγουμε ρητά το….</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7318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781" y="1253065"/>
            <a:ext cx="9601196" cy="1303867"/>
          </a:xfrm>
        </p:spPr>
        <p:txBody>
          <a:bodyPr>
            <a:normAutofit/>
          </a:bodyPr>
          <a:lstStyle/>
          <a:p>
            <a:r>
              <a:rPr lang="el-GR" sz="2800" dirty="0">
                <a:latin typeface="Times New Roman" panose="02020603050405020304" pitchFamily="18" charset="0"/>
                <a:cs typeface="Times New Roman" panose="02020603050405020304" pitchFamily="18" charset="0"/>
              </a:rPr>
              <a:t>Γιατί να χρησιμοποιήσω ένα σύστημα αναφορών</a:t>
            </a:r>
            <a:r>
              <a:rPr lang="en-US" sz="2800" dirty="0">
                <a:latin typeface="Times New Roman" panose="02020603050405020304" pitchFamily="18" charset="0"/>
                <a:cs typeface="Times New Roman" panose="02020603050405020304" pitchFamily="18" charset="0"/>
              </a:rPr>
              <a:t>;</a:t>
            </a:r>
            <a:r>
              <a:rPr lang="el-GR" sz="2800" dirty="0">
                <a:latin typeface="Times New Roman" panose="02020603050405020304" pitchFamily="18" charset="0"/>
                <a:cs typeface="Times New Roman" panose="02020603050405020304" pitchFamily="18" charset="0"/>
              </a:rPr>
              <a:t/>
            </a:r>
            <a:br>
              <a:rPr lang="el-GR" sz="2800" dirty="0">
                <a:latin typeface="Times New Roman" panose="02020603050405020304" pitchFamily="18" charset="0"/>
                <a:cs typeface="Times New Roman" panose="02020603050405020304" pitchFamily="18" charset="0"/>
              </a:rPr>
            </a:br>
            <a:endParaRPr lang="el-GR"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r>
              <a:rPr lang="el-GR" dirty="0">
                <a:latin typeface="Times New Roman" panose="02020603050405020304" pitchFamily="18" charset="0"/>
                <a:cs typeface="Times New Roman" panose="02020603050405020304" pitchFamily="18" charset="0"/>
              </a:rPr>
              <a:t>Στον ακαδημαϊκό κόσμο η λογοκλοπή αποτελεί σοβαρότατο αδίκημα. </a:t>
            </a:r>
          </a:p>
          <a:p>
            <a:r>
              <a:rPr lang="el-GR" dirty="0">
                <a:latin typeface="Times New Roman" panose="02020603050405020304" pitchFamily="18" charset="0"/>
                <a:cs typeface="Times New Roman" panose="02020603050405020304" pitchFamily="18" charset="0"/>
              </a:rPr>
              <a:t>Ως μέλος της ακαδημαϊκής κοινότητας είναι σημαντικό να υποδείξεις στον αναγνώστη τα σημεία στα οποία έχεις χρησιμοποιήσει ιδέες ή φράσεις άλλων συγγραφέων. </a:t>
            </a:r>
          </a:p>
          <a:p>
            <a:r>
              <a:rPr lang="el-GR" dirty="0">
                <a:latin typeface="Times New Roman" panose="02020603050405020304" pitchFamily="18" charset="0"/>
                <a:cs typeface="Times New Roman" panose="02020603050405020304" pitchFamily="18" charset="0"/>
              </a:rPr>
              <a:t>Επίσης, επιτρέπετε στον αναγνώστη ή στον εξεταστή τον έλεγχο των επιχειρημάτων σας και την στοχευμένη πρόταση για βελτιώσεις. </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9179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TM10001114[[fn=Συλλογη]]</Template>
  <TotalTime>910</TotalTime>
  <Words>2460</Words>
  <Application>Microsoft Office PowerPoint</Application>
  <PresentationFormat>Προσαρμογή</PresentationFormat>
  <Paragraphs>159</Paragraphs>
  <Slides>37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Organic</vt:lpstr>
      <vt:lpstr>Ακαδημαϊκές εργασίες:   Βιβλιογραφικές αναφορές και παραπομπές  με το σύστημα APA</vt:lpstr>
      <vt:lpstr>Βασικοί κανόνες</vt:lpstr>
      <vt:lpstr>Βιβλιογραφική παραπομπή</vt:lpstr>
      <vt:lpstr>Λογοκλοπή (Plagiarism) Άρθρο 19 - Ν.2121/1993</vt:lpstr>
      <vt:lpstr>Λογοκλοπή (Plagiarism)</vt:lpstr>
      <vt:lpstr>Μορφές λογοκλοπής </vt:lpstr>
      <vt:lpstr>Μορφές λογοκλοπής </vt:lpstr>
      <vt:lpstr>Διαφάνεια 8</vt:lpstr>
      <vt:lpstr>Γιατί να χρησιμοποιήσω ένα σύστημα αναφορών; </vt:lpstr>
      <vt:lpstr>Γιατί να χρησιμοποιήσω ένα σύστημα αναφορών;</vt:lpstr>
      <vt:lpstr>Πότε παραθέτουμε αναφορές;</vt:lpstr>
      <vt:lpstr>Πότε παραθέτουμε αναφορές;</vt:lpstr>
      <vt:lpstr>Πότε παραθέτουμε αναφορές;</vt:lpstr>
      <vt:lpstr>Διαδικασία παράθεσης αναφορών</vt:lpstr>
      <vt:lpstr>Διαδικασία παράθεσης αναφορών</vt:lpstr>
      <vt:lpstr>Συστήματα βιβλιογραφικών αναφορών (Ενδεικτικά) </vt:lpstr>
      <vt:lpstr>Σύστημα ΑΡΑ (American Psychological Association) </vt:lpstr>
      <vt:lpstr>Πώς παραθέτουμε αναφορές με το σύστημα APA</vt:lpstr>
      <vt:lpstr>Πώς παραθέτουμε αναφορές με το σύστημα APA</vt:lpstr>
      <vt:lpstr>Πώς παραθέτουμε αναφορές με το σύστημα APA</vt:lpstr>
      <vt:lpstr>Πώς παραθέτουμε αναφορές με το σύστημα APA</vt:lpstr>
      <vt:lpstr>    Πώς παραθέτουμε αναφορές με το σύστημα APA</vt:lpstr>
      <vt:lpstr>Πώς παραθέτουμε αναφορές με το σύστημα APA</vt:lpstr>
      <vt:lpstr>Παραδείγματα ΑΡΑ</vt:lpstr>
      <vt:lpstr>Παραθέτοντας Βιβλιογραφικές Αναφορές</vt:lpstr>
      <vt:lpstr>Παραθέτοντας Βιβλιογραφικές Αναφορές</vt:lpstr>
      <vt:lpstr>Παραθέτοντας Βιβλιογραφικές Αναφορές</vt:lpstr>
      <vt:lpstr>Παραδείγματα βιβλιογραφικών αναφορών</vt:lpstr>
      <vt:lpstr>Παραδείγματα βιβλιογραφικών αναφορών</vt:lpstr>
      <vt:lpstr>Παραδείγματα βιβλιογραφικών αναφορών</vt:lpstr>
      <vt:lpstr>Παραδείγματα βιβλιογραφικών αναφορών</vt:lpstr>
      <vt:lpstr>Παραδείγματα βιβλιογραφικών αναφορών</vt:lpstr>
      <vt:lpstr>Επίσης…</vt:lpstr>
      <vt:lpstr>Επίσης…</vt:lpstr>
      <vt:lpstr>Διαφάνεια 35</vt:lpstr>
      <vt:lpstr>Τρόποι αποφυγής λογοκλοπής - Σύνοψη</vt:lpstr>
      <vt:lpstr>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Nikolaos Lekakis</dc:creator>
  <cp:lastModifiedBy>User</cp:lastModifiedBy>
  <cp:revision>107</cp:revision>
  <dcterms:created xsi:type="dcterms:W3CDTF">2017-06-26T09:29:27Z</dcterms:created>
  <dcterms:modified xsi:type="dcterms:W3CDTF">2024-11-21T12:50:58Z</dcterms:modified>
</cp:coreProperties>
</file>